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5"/>
  </p:notesMasterIdLst>
  <p:handoutMasterIdLst>
    <p:handoutMasterId r:id="rId56"/>
  </p:handoutMasterIdLst>
  <p:sldIdLst>
    <p:sldId id="686" r:id="rId2"/>
    <p:sldId id="602" r:id="rId3"/>
    <p:sldId id="603" r:id="rId4"/>
    <p:sldId id="691" r:id="rId5"/>
    <p:sldId id="605" r:id="rId6"/>
    <p:sldId id="692" r:id="rId7"/>
    <p:sldId id="693" r:id="rId8"/>
    <p:sldId id="750" r:id="rId9"/>
    <p:sldId id="696" r:id="rId10"/>
    <p:sldId id="694" r:id="rId11"/>
    <p:sldId id="695" r:id="rId12"/>
    <p:sldId id="764" r:id="rId13"/>
    <p:sldId id="702" r:id="rId14"/>
    <p:sldId id="703" r:id="rId15"/>
    <p:sldId id="704" r:id="rId16"/>
    <p:sldId id="765" r:id="rId17"/>
    <p:sldId id="766" r:id="rId18"/>
    <p:sldId id="742" r:id="rId19"/>
    <p:sldId id="743" r:id="rId20"/>
    <p:sldId id="763" r:id="rId21"/>
    <p:sldId id="744" r:id="rId22"/>
    <p:sldId id="745" r:id="rId23"/>
    <p:sldId id="746" r:id="rId24"/>
    <p:sldId id="747" r:id="rId25"/>
    <p:sldId id="751" r:id="rId26"/>
    <p:sldId id="748" r:id="rId27"/>
    <p:sldId id="705" r:id="rId28"/>
    <p:sldId id="706" r:id="rId29"/>
    <p:sldId id="707" r:id="rId30"/>
    <p:sldId id="755" r:id="rId31"/>
    <p:sldId id="710" r:id="rId32"/>
    <p:sldId id="753" r:id="rId33"/>
    <p:sldId id="711" r:id="rId34"/>
    <p:sldId id="756" r:id="rId35"/>
    <p:sldId id="713" r:id="rId36"/>
    <p:sldId id="714" r:id="rId37"/>
    <p:sldId id="716" r:id="rId38"/>
    <p:sldId id="754" r:id="rId39"/>
    <p:sldId id="730" r:id="rId40"/>
    <p:sldId id="757" r:id="rId41"/>
    <p:sldId id="741" r:id="rId42"/>
    <p:sldId id="758" r:id="rId43"/>
    <p:sldId id="759" r:id="rId44"/>
    <p:sldId id="760" r:id="rId45"/>
    <p:sldId id="731" r:id="rId46"/>
    <p:sldId id="732" r:id="rId47"/>
    <p:sldId id="733" r:id="rId48"/>
    <p:sldId id="734" r:id="rId49"/>
    <p:sldId id="735" r:id="rId50"/>
    <p:sldId id="736" r:id="rId51"/>
    <p:sldId id="737" r:id="rId52"/>
    <p:sldId id="738" r:id="rId53"/>
    <p:sldId id="761" r:id="rId54"/>
  </p:sldIdLst>
  <p:sldSz cx="9144000" cy="6858000" type="screen4x3"/>
  <p:notesSz cx="7010400" cy="9296400"/>
  <p:defaultTextStyle>
    <a:defPPr>
      <a:defRPr lang="es-MX"/>
    </a:defPPr>
    <a:lvl1pPr algn="l" rtl="0" fontAlgn="base">
      <a:spcBef>
        <a:spcPct val="0"/>
      </a:spcBef>
      <a:spcAft>
        <a:spcPct val="0"/>
      </a:spcAft>
      <a:defRPr sz="12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chemeClr val="tx1"/>
        </a:solidFill>
        <a:latin typeface="Arial" pitchFamily="34" charset="0"/>
        <a:ea typeface="+mn-ea"/>
        <a:cs typeface="+mn-cs"/>
      </a:defRPr>
    </a:lvl2pPr>
    <a:lvl3pPr marL="914400" algn="l" rtl="0" fontAlgn="base">
      <a:spcBef>
        <a:spcPct val="0"/>
      </a:spcBef>
      <a:spcAft>
        <a:spcPct val="0"/>
      </a:spcAft>
      <a:defRPr sz="1200" kern="1200">
        <a:solidFill>
          <a:schemeClr val="tx1"/>
        </a:solidFill>
        <a:latin typeface="Arial" pitchFamily="34" charset="0"/>
        <a:ea typeface="+mn-ea"/>
        <a:cs typeface="+mn-cs"/>
      </a:defRPr>
    </a:lvl3pPr>
    <a:lvl4pPr marL="1371600" algn="l" rtl="0" fontAlgn="base">
      <a:spcBef>
        <a:spcPct val="0"/>
      </a:spcBef>
      <a:spcAft>
        <a:spcPct val="0"/>
      </a:spcAft>
      <a:defRPr sz="1200" kern="1200">
        <a:solidFill>
          <a:schemeClr val="tx1"/>
        </a:solidFill>
        <a:latin typeface="Arial" pitchFamily="34" charset="0"/>
        <a:ea typeface="+mn-ea"/>
        <a:cs typeface="+mn-cs"/>
      </a:defRPr>
    </a:lvl4pPr>
    <a:lvl5pPr marL="1828800" algn="l" rtl="0" fontAlgn="base">
      <a:spcBef>
        <a:spcPct val="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800000"/>
    <a:srgbClr val="56072F"/>
    <a:srgbClr val="080000"/>
    <a:srgbClr val="580000"/>
    <a:srgbClr val="990000"/>
    <a:srgbClr val="808000"/>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47" autoAdjust="0"/>
    <p:restoredTop sz="92953" autoAdjust="0"/>
  </p:normalViewPr>
  <p:slideViewPr>
    <p:cSldViewPr>
      <p:cViewPr varScale="1">
        <p:scale>
          <a:sx n="98" d="100"/>
          <a:sy n="98"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5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l" defTabSz="931863">
              <a:defRPr sz="1200">
                <a:latin typeface="Arial" charset="0"/>
              </a:defRPr>
            </a:lvl1pPr>
          </a:lstStyle>
          <a:p>
            <a:pPr>
              <a:defRPr/>
            </a:pPr>
            <a:endParaRPr lang="es-ES"/>
          </a:p>
        </p:txBody>
      </p:sp>
      <p:sp>
        <p:nvSpPr>
          <p:cNvPr id="409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charset="0"/>
              </a:defRPr>
            </a:lvl1pPr>
          </a:lstStyle>
          <a:p>
            <a:pPr>
              <a:defRPr/>
            </a:pPr>
            <a:endParaRPr lang="es-ES"/>
          </a:p>
        </p:txBody>
      </p:sp>
      <p:sp>
        <p:nvSpPr>
          <p:cNvPr id="410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l" defTabSz="931863">
              <a:defRPr sz="1200">
                <a:latin typeface="Arial" charset="0"/>
              </a:defRPr>
            </a:lvl1pPr>
          </a:lstStyle>
          <a:p>
            <a:pPr>
              <a:defRPr/>
            </a:pPr>
            <a:endParaRPr lang="es-ES"/>
          </a:p>
        </p:txBody>
      </p:sp>
      <p:sp>
        <p:nvSpPr>
          <p:cNvPr id="410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Arial" charset="0"/>
              </a:defRPr>
            </a:lvl1pPr>
          </a:lstStyle>
          <a:p>
            <a:pPr>
              <a:defRPr/>
            </a:pPr>
            <a:fld id="{0ACD9171-CD8B-4FD9-BA45-9635AA8B7B07}" type="slidenum">
              <a:rPr lang="es-MX"/>
              <a:pPr>
                <a:defRPr/>
              </a:pPr>
              <a:t>‹Nº›</a:t>
            </a:fld>
            <a:endParaRPr lang="es-MX"/>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l" defTabSz="931863" eaLnBrk="0" hangingPunct="0">
              <a:defRPr sz="1200">
                <a:latin typeface="Garamond" pitchFamily="18" charset="0"/>
              </a:defRPr>
            </a:lvl1pPr>
          </a:lstStyle>
          <a:p>
            <a:pPr>
              <a:defRPr/>
            </a:pPr>
            <a:endParaRPr lang="es-ES"/>
          </a:p>
        </p:txBody>
      </p:sp>
      <p:sp>
        <p:nvSpPr>
          <p:cNvPr id="101379"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Garamond" pitchFamily="18" charset="0"/>
              </a:defRPr>
            </a:lvl1pPr>
          </a:lstStyle>
          <a:p>
            <a:pPr>
              <a:defRPr/>
            </a:pPr>
            <a:fld id="{6D554FFD-E2C3-4955-BD89-298027E06487}" type="datetimeFigureOut">
              <a:rPr lang="es-MX"/>
              <a:pPr>
                <a:defRPr/>
              </a:pPr>
              <a:t>08/08/2011</a:t>
            </a:fld>
            <a:endParaRPr lang="es-MX"/>
          </a:p>
        </p:txBody>
      </p:sp>
      <p:sp>
        <p:nvSpPr>
          <p:cNvPr id="563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138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s-MX" noProof="0" smtClean="0"/>
              <a:t>Haga clic para modificar el estilo de texto del patrón</a:t>
            </a:r>
          </a:p>
          <a:p>
            <a:pPr lvl="1"/>
            <a:r>
              <a:rPr lang="es-MX" noProof="0" smtClean="0"/>
              <a:t>Segundo nivel</a:t>
            </a:r>
          </a:p>
          <a:p>
            <a:pPr lvl="2"/>
            <a:r>
              <a:rPr lang="es-MX" noProof="0" smtClean="0"/>
              <a:t>Tercer nivel</a:t>
            </a:r>
          </a:p>
          <a:p>
            <a:pPr lvl="3"/>
            <a:r>
              <a:rPr lang="es-MX" noProof="0" smtClean="0"/>
              <a:t>Cuarto nivel</a:t>
            </a:r>
          </a:p>
          <a:p>
            <a:pPr lvl="4"/>
            <a:r>
              <a:rPr lang="es-MX" noProof="0" smtClean="0"/>
              <a:t>Quinto nivel</a:t>
            </a:r>
          </a:p>
        </p:txBody>
      </p:sp>
      <p:sp>
        <p:nvSpPr>
          <p:cNvPr id="10138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l" defTabSz="931863" eaLnBrk="0" hangingPunct="0">
              <a:defRPr sz="1200">
                <a:latin typeface="Garamond" pitchFamily="18" charset="0"/>
              </a:defRPr>
            </a:lvl1pPr>
          </a:lstStyle>
          <a:p>
            <a:pPr>
              <a:defRPr/>
            </a:pPr>
            <a:endParaRPr lang="es-ES"/>
          </a:p>
        </p:txBody>
      </p:sp>
      <p:sp>
        <p:nvSpPr>
          <p:cNvPr id="10138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eaLnBrk="0" hangingPunct="0">
              <a:defRPr sz="1200">
                <a:latin typeface="Garamond" pitchFamily="18" charset="0"/>
              </a:defRPr>
            </a:lvl1pPr>
          </a:lstStyle>
          <a:p>
            <a:pPr>
              <a:defRPr/>
            </a:pPr>
            <a:fld id="{0B6593BF-B30A-4F18-9116-DC99F7A9077B}" type="slidenum">
              <a:rPr lang="es-MX"/>
              <a:pPr>
                <a:defRPr/>
              </a:pPr>
              <a:t>‹Nº›</a:t>
            </a:fld>
            <a:endParaRPr lang="es-MX"/>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0B6593BF-B30A-4F18-9116-DC99F7A9077B}" type="slidenum">
              <a:rPr lang="es-MX" smtClean="0"/>
              <a:pPr>
                <a:defRPr/>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s-E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b="1" dirty="0" smtClean="0"/>
              <a:t>Registro No. </a:t>
            </a:r>
            <a:r>
              <a:rPr lang="es-MX" dirty="0" smtClean="0"/>
              <a:t>176707</a:t>
            </a:r>
            <a:br>
              <a:rPr lang="es-MX" dirty="0" smtClean="0"/>
            </a:br>
            <a:endParaRPr lang="es-MX" dirty="0" smtClean="0"/>
          </a:p>
          <a:p>
            <a:r>
              <a:rPr lang="es-MX" b="1" dirty="0" smtClean="0"/>
              <a:t>Localización:</a:t>
            </a:r>
            <a:r>
              <a:rPr lang="es-MX" dirty="0" smtClean="0"/>
              <a:t> </a:t>
            </a:r>
            <a:br>
              <a:rPr lang="es-MX" dirty="0" smtClean="0"/>
            </a:br>
            <a:r>
              <a:rPr lang="es-MX" dirty="0" smtClean="0"/>
              <a:t>Novena Época</a:t>
            </a:r>
            <a:br>
              <a:rPr lang="es-MX" dirty="0" smtClean="0"/>
            </a:br>
            <a:r>
              <a:rPr lang="es-MX" dirty="0" smtClean="0"/>
              <a:t>Instancia: Pleno</a:t>
            </a:r>
            <a:br>
              <a:rPr lang="es-MX" dirty="0" smtClean="0"/>
            </a:br>
            <a:r>
              <a:rPr lang="es-MX" dirty="0" smtClean="0"/>
              <a:t>Fuente: Semanario Judicial de la Federación y su Gaceta</a:t>
            </a:r>
            <a:br>
              <a:rPr lang="es-MX" dirty="0" smtClean="0"/>
            </a:br>
            <a:r>
              <a:rPr lang="es-MX" dirty="0" smtClean="0"/>
              <a:t>XXII, Noviembre de 2005</a:t>
            </a:r>
            <a:br>
              <a:rPr lang="es-MX" dirty="0" smtClean="0"/>
            </a:br>
            <a:r>
              <a:rPr lang="es-MX" dirty="0" smtClean="0"/>
              <a:t>Página: 111</a:t>
            </a:r>
            <a:br>
              <a:rPr lang="es-MX" dirty="0" smtClean="0"/>
            </a:br>
            <a:r>
              <a:rPr lang="es-MX" dirty="0" smtClean="0"/>
              <a:t>Tesis: P./J. 144/2005</a:t>
            </a:r>
            <a:br>
              <a:rPr lang="es-MX" dirty="0" smtClean="0"/>
            </a:br>
            <a:r>
              <a:rPr lang="es-MX" dirty="0" smtClean="0"/>
              <a:t>Jurisprudencia</a:t>
            </a:r>
            <a:br>
              <a:rPr lang="es-MX" dirty="0" smtClean="0"/>
            </a:br>
            <a:r>
              <a:rPr lang="es-MX" dirty="0" smtClean="0"/>
              <a:t>Materia(s): Constitucional</a:t>
            </a:r>
          </a:p>
        </p:txBody>
      </p:sp>
      <p:sp>
        <p:nvSpPr>
          <p:cNvPr id="4" name="3 Marcador de número de diapositiva"/>
          <p:cNvSpPr>
            <a:spLocks noGrp="1"/>
          </p:cNvSpPr>
          <p:nvPr>
            <p:ph type="sldNum" sz="quarter" idx="10"/>
          </p:nvPr>
        </p:nvSpPr>
        <p:spPr/>
        <p:txBody>
          <a:bodyPr/>
          <a:lstStyle/>
          <a:p>
            <a:pPr>
              <a:defRPr/>
            </a:pPr>
            <a:fld id="{0B6593BF-B30A-4F18-9116-DC99F7A9077B}" type="slidenum">
              <a:rPr lang="es-MX" smtClean="0"/>
              <a:pPr>
                <a:defRPr/>
              </a:pPr>
              <a:t>17</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s-MX" smtClean="0"/>
              <a:t>Concepto de Derecho Electoral: El concepto </a:t>
            </a:r>
            <a:r>
              <a:rPr lang="es-MX" b="1" smtClean="0"/>
              <a:t>restringido (estricto)</a:t>
            </a:r>
            <a:r>
              <a:rPr lang="es-MX" smtClean="0"/>
              <a:t> hace referencia a un derecho subjetivo del individuo de elegir y ser elegido y, de hecho es idéntico al de sufragio (</a:t>
            </a:r>
            <a:r>
              <a:rPr lang="es-MX" i="1" smtClean="0"/>
              <a:t>voting rights</a:t>
            </a:r>
            <a:r>
              <a:rPr lang="es-MX" smtClean="0"/>
              <a:t>). El concepto </a:t>
            </a:r>
            <a:r>
              <a:rPr lang="es-MX" b="1" smtClean="0"/>
              <a:t>amplio</a:t>
            </a:r>
            <a:r>
              <a:rPr lang="es-MX" smtClean="0"/>
              <a:t> alude al derecho que regula la elección de órganos representativos. </a:t>
            </a:r>
            <a:endParaRPr lang="es-E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Marcador de imagen de diapositiva"/>
          <p:cNvSpPr>
            <a:spLocks noGrp="1" noRot="1" noChangeAspect="1" noTextEdit="1"/>
          </p:cNvSpPr>
          <p:nvPr>
            <p:ph type="sldImg"/>
          </p:nvPr>
        </p:nvSpPr>
        <p:spPr>
          <a:ln/>
        </p:spPr>
      </p:sp>
      <p:sp>
        <p:nvSpPr>
          <p:cNvPr id="67587" name="2 Marcador de notas"/>
          <p:cNvSpPr>
            <a:spLocks noGrp="1"/>
          </p:cNvSpPr>
          <p:nvPr>
            <p:ph type="body" idx="1"/>
          </p:nvPr>
        </p:nvSpPr>
        <p:spPr>
          <a:noFill/>
          <a:ln/>
        </p:spPr>
        <p:txBody>
          <a:bodyPr/>
          <a:lstStyle/>
          <a:p>
            <a:pPr eaLnBrk="1" hangingPunct="1">
              <a:spcBef>
                <a:spcPct val="0"/>
              </a:spcBef>
            </a:pPr>
            <a:r>
              <a:rPr lang="es-MX" sz="1000" b="1" smtClean="0"/>
              <a:t>Certeza.</a:t>
            </a:r>
            <a:r>
              <a:rPr lang="es-MX" sz="1000" smtClean="0"/>
              <a:t> </a:t>
            </a:r>
            <a:r>
              <a:rPr lang="es-ES" sz="1000" smtClean="0"/>
              <a:t>El significado de este principio radica en que la acción o acciones que se efectúen serán del todo veraces, reales y apegadas a los hechos, esto es, que el resultado de los procesos sea completamente verificable, fidedigno y confiable. De esta forma la certeza se convierte en un supuesto obligado de la democracia.</a:t>
            </a:r>
          </a:p>
          <a:p>
            <a:pPr eaLnBrk="1" hangingPunct="1">
              <a:spcBef>
                <a:spcPct val="0"/>
              </a:spcBef>
            </a:pPr>
            <a:r>
              <a:rPr lang="es-MX" sz="1000" b="1" smtClean="0"/>
              <a:t>Legalidad. </a:t>
            </a:r>
            <a:r>
              <a:rPr lang="es-ES" sz="1000" smtClean="0"/>
              <a:t>Donde impera la legalidad los gobernados cuentan con un cierto grado de certeza y seguridad jurídica y disfrutan, en principio, de un estado de igualdad frente a la ley. La legalidad no es otra cosa que el estricto cumplimiento de la normativa jurídica vigente; la adecuación o fidelidad a la ley en toda la actuación electoral de los ciudadanos, asociaciones, agrupaciones y partidos políticos pero fundamentalmente de las autoridades electorales y no electorales en todos sus órdenes jerárquicos y de competencia. </a:t>
            </a:r>
            <a:endParaRPr lang="es-MX" sz="1000" b="1" smtClean="0"/>
          </a:p>
          <a:p>
            <a:pPr eaLnBrk="1" hangingPunct="1">
              <a:spcBef>
                <a:spcPct val="0"/>
              </a:spcBef>
            </a:pPr>
            <a:r>
              <a:rPr lang="es-MX" sz="1000" b="1" smtClean="0"/>
              <a:t>Independencia. </a:t>
            </a:r>
            <a:r>
              <a:rPr lang="es-ES" sz="800" smtClean="0">
                <a:cs typeface="Times New Roman" pitchFamily="18" charset="0"/>
              </a:rPr>
              <a:t>El IFE no está subordinado, de manera inmediata y directa, a ninguno de los tres poderes mediante los cuales se ejerce la soberanía nacional. Aun cuando no hay texto expreso que así lo disponga, el IFE sólo obedece al mandato de la ley. Sin embargo, la independencia no significa que los actos del IFE no sean objeto de su revisión y, en su caso, modificación, confirmación, revocación o anulación. Por ejemplo, al TEPJF le corresponde revisar los actos del Instituto, a petición de parte interesada, a fin de garantizar  que estén adecuados siempre no sólo al principio de legalidad sino también al de constitucionalidad. </a:t>
            </a:r>
            <a:endParaRPr lang="es-MX" sz="1000" b="1" smtClean="0"/>
          </a:p>
          <a:p>
            <a:pPr eaLnBrk="1" hangingPunct="1">
              <a:spcBef>
                <a:spcPct val="0"/>
              </a:spcBef>
            </a:pPr>
            <a:r>
              <a:rPr lang="es-MX" sz="1000" b="1" smtClean="0"/>
              <a:t>Imparcialidad. </a:t>
            </a:r>
            <a:r>
              <a:rPr lang="es-ES" sz="1000" smtClean="0"/>
              <a:t>Implica que la autoridad ofrece todas las garantías de que la organización electoral carece de tendencias en favor de un competidor. El concepto debe entenderse también como la voluntad de decidir o juzgar rectamente, con base en la experiencia, en la capacidad profesional y conocimiento sobre lo que se está resolviendo. </a:t>
            </a:r>
            <a:endParaRPr lang="es-MX" sz="1000" b="1" smtClean="0"/>
          </a:p>
          <a:p>
            <a:pPr eaLnBrk="1" hangingPunct="1">
              <a:spcBef>
                <a:spcPct val="0"/>
              </a:spcBef>
            </a:pPr>
            <a:r>
              <a:rPr lang="es-MX" sz="1000" b="1" smtClean="0"/>
              <a:t>Objetividad. </a:t>
            </a:r>
            <a:r>
              <a:rPr lang="es-ES" sz="1000" smtClean="0"/>
              <a:t>Implica un quehacer institucional y personal fundado en el reconocimiento global, coherente y razonado de la realidad sobre la que se actúa y la obligación de percibir e interpretar hechos por encima de visiones parciales. La objetividad, vinculada a otros principios debe otorgar a los procesos electorales y sus resultados claridad y aceptación por parte del electorado, evitando situaciones inciertas o de conflicto. </a:t>
            </a:r>
          </a:p>
        </p:txBody>
      </p:sp>
      <p:sp>
        <p:nvSpPr>
          <p:cNvPr id="67588" name="3 Marcador de número de diapositiva"/>
          <p:cNvSpPr>
            <a:spLocks noGrp="1"/>
          </p:cNvSpPr>
          <p:nvPr>
            <p:ph type="sldNum" sz="quarter" idx="5"/>
          </p:nvPr>
        </p:nvSpPr>
        <p:spPr>
          <a:noFill/>
        </p:spPr>
        <p:txBody>
          <a:bodyPr/>
          <a:lstStyle/>
          <a:p>
            <a:fld id="{1FC07B1F-4797-4DC9-BFB3-4688D3C30F53}" type="slidenum">
              <a:rPr lang="es-ES" smtClean="0"/>
              <a:pPr/>
              <a:t>25</a:t>
            </a:fld>
            <a:endParaRPr lang="es-E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Marcador de imagen de diapositiva"/>
          <p:cNvSpPr>
            <a:spLocks noGrp="1" noRot="1" noChangeAspect="1" noTextEdit="1"/>
          </p:cNvSpPr>
          <p:nvPr>
            <p:ph type="sldImg"/>
          </p:nvPr>
        </p:nvSpPr>
        <p:spPr>
          <a:ln/>
        </p:spPr>
      </p:sp>
      <p:sp>
        <p:nvSpPr>
          <p:cNvPr id="68611" name="2 Marcador de notas"/>
          <p:cNvSpPr>
            <a:spLocks noGrp="1"/>
          </p:cNvSpPr>
          <p:nvPr>
            <p:ph type="body" idx="1"/>
          </p:nvPr>
        </p:nvSpPr>
        <p:spPr>
          <a:noFill/>
          <a:ln/>
        </p:spPr>
        <p:txBody>
          <a:bodyPr lIns="93172" tIns="46587" rIns="93172" bIns="46587"/>
          <a:lstStyle/>
          <a:p>
            <a:pPr>
              <a:lnSpc>
                <a:spcPct val="90000"/>
              </a:lnSpc>
              <a:spcBef>
                <a:spcPct val="0"/>
              </a:spcBef>
            </a:pPr>
            <a:r>
              <a:rPr lang="es-MX" smtClean="0"/>
              <a:t>A través de un texto emergente, se puede señalar que en elección sólo de diputados el proceso llega a la etapa 3 y que cuando además hay elección de presidente, se llega a la etapa 4, en los cuadros que corresponden.  </a:t>
            </a:r>
            <a:endParaRPr lang="es-ES" smtClean="0"/>
          </a:p>
        </p:txBody>
      </p:sp>
      <p:sp>
        <p:nvSpPr>
          <p:cNvPr id="68612"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2" tIns="46587" rIns="93172" bIns="46587" anchor="b"/>
          <a:lstStyle/>
          <a:p>
            <a:pPr algn="r" defTabSz="931863"/>
            <a:fld id="{057919B5-D68A-4E9E-8F0C-B5D0B3F5BB59}" type="slidenum">
              <a:rPr lang="es-ES">
                <a:latin typeface="Calibri" pitchFamily="34" charset="0"/>
              </a:rPr>
              <a:pPr algn="r" defTabSz="931863"/>
              <a:t>26</a:t>
            </a:fld>
            <a:endParaRPr lang="es-E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Marcador de imagen de diapositiva"/>
          <p:cNvSpPr>
            <a:spLocks noGrp="1" noRot="1" noChangeAspect="1" noTextEdit="1"/>
          </p:cNvSpPr>
          <p:nvPr>
            <p:ph type="sldImg"/>
          </p:nvPr>
        </p:nvSpPr>
        <p:spPr>
          <a:ln/>
        </p:spPr>
      </p:sp>
      <p:sp>
        <p:nvSpPr>
          <p:cNvPr id="69635" name="2 Marcador de notas"/>
          <p:cNvSpPr>
            <a:spLocks noGrp="1"/>
          </p:cNvSpPr>
          <p:nvPr>
            <p:ph type="body" idx="1"/>
          </p:nvPr>
        </p:nvSpPr>
        <p:spPr>
          <a:noFill/>
          <a:ln/>
        </p:spPr>
        <p:txBody>
          <a:bodyPr/>
          <a:lstStyle/>
          <a:p>
            <a:endParaRPr lang="es-ES" smtClean="0"/>
          </a:p>
        </p:txBody>
      </p:sp>
      <p:sp>
        <p:nvSpPr>
          <p:cNvPr id="69636" name="3 Marcador de número de diapositiva"/>
          <p:cNvSpPr>
            <a:spLocks noGrp="1"/>
          </p:cNvSpPr>
          <p:nvPr>
            <p:ph type="sldNum" sz="quarter" idx="5"/>
          </p:nvPr>
        </p:nvSpPr>
        <p:spPr>
          <a:noFill/>
        </p:spPr>
        <p:txBody>
          <a:bodyPr/>
          <a:lstStyle/>
          <a:p>
            <a:fld id="{3999FC94-D6AD-498D-A9C5-7CC25CB24560}" type="slidenum">
              <a:rPr lang="es-MX" smtClean="0"/>
              <a:pPr/>
              <a:t>28</a:t>
            </a:fld>
            <a:endParaRPr lang="es-MX"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pPr algn="just">
              <a:defRPr/>
            </a:pPr>
            <a:r>
              <a:rPr lang="es-MX" b="1" smtClean="0">
                <a:effectLst>
                  <a:outerShdw blurRad="38100" dist="38100" dir="2700000" algn="tl">
                    <a:srgbClr val="C0C0C0"/>
                  </a:outerShdw>
                </a:effectLst>
              </a:rPr>
              <a:t>Artículo 41, Base III, apartado D, de la Constitución Política de los Estados Unidos Mexicanos:</a:t>
            </a:r>
            <a:r>
              <a:rPr lang="es-MX" smtClean="0"/>
              <a:t> </a:t>
            </a:r>
            <a:r>
              <a:rPr lang="es-ES" smtClean="0"/>
              <a:t>Las infracciones a lo dispuesto en esta base serán sancionadas por el Instituto Federal Electoral mediante procedimientos expeditos, que podrán incluir la orden de cancelación inmediata de las transmisiones en radio y televisión, de concesionarios y permisionarios, que resulten violatorias de la ley. </a:t>
            </a:r>
          </a:p>
          <a:p>
            <a:pPr algn="just">
              <a:defRPr/>
            </a:pPr>
            <a:r>
              <a:rPr lang="es-MX" b="1" smtClean="0"/>
              <a:t>Artículo 41, Base III, Apartado D, IV de la Constitución Política de los Estados Unidos Mexicanos: </a:t>
            </a:r>
            <a:r>
              <a:rPr lang="es-ES" smtClean="0"/>
              <a:t>La ley establecerá los plazos para la realización de los procesos partidistas de selección y postulación de candidatos a cargos de elección popular, así como las reglas para las precampañas y las campañas electorales. </a:t>
            </a:r>
          </a:p>
          <a:p>
            <a:pPr>
              <a:defRPr/>
            </a:pPr>
            <a:r>
              <a:rPr lang="es-ES" smtClean="0"/>
              <a:t>La duración de las campañas en el año de elecciones para Presidente de la República, senadores y diputados federales será de noventa días; en el año en que sólo se elijan diputados federales, las campañas durarán sesenta días. En ningún caso las precampañas excederán las dos terceras partes del tiempo previsto para las campañas electorales. </a:t>
            </a:r>
          </a:p>
          <a:p>
            <a:pPr>
              <a:defRPr/>
            </a:pPr>
            <a:r>
              <a:rPr lang="es-ES" smtClean="0"/>
              <a:t>La violación a estas disposiciones por los partidos o cualquier otra persona física o moral será sancionada conforme a la ley.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Marcador de imagen de diapositiva"/>
          <p:cNvSpPr>
            <a:spLocks noGrp="1" noRot="1" noChangeAspect="1" noTextEdit="1"/>
          </p:cNvSpPr>
          <p:nvPr>
            <p:ph type="sldImg"/>
          </p:nvPr>
        </p:nvSpPr>
        <p:spPr>
          <a:ln/>
        </p:spPr>
      </p:sp>
      <p:sp>
        <p:nvSpPr>
          <p:cNvPr id="71683" name="2 Marcador de notas"/>
          <p:cNvSpPr>
            <a:spLocks noGrp="1"/>
          </p:cNvSpPr>
          <p:nvPr>
            <p:ph type="body" idx="1"/>
          </p:nvPr>
        </p:nvSpPr>
        <p:spPr>
          <a:noFill/>
          <a:ln/>
        </p:spPr>
        <p:txBody>
          <a:bodyPr/>
          <a:lstStyle/>
          <a:p>
            <a:pPr eaLnBrk="1" hangingPunct="1"/>
            <a:endParaRPr lang="es-ES" smtClean="0"/>
          </a:p>
        </p:txBody>
      </p:sp>
      <p:sp>
        <p:nvSpPr>
          <p:cNvPr id="71684"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6F142ADD-9E77-4FAB-B729-6AD98E2C8957}" type="slidenum">
              <a:rPr lang="es-MX">
                <a:latin typeface="Garamond" pitchFamily="18" charset="0"/>
              </a:rPr>
              <a:pPr algn="r" defTabSz="931863" eaLnBrk="0" hangingPunct="0"/>
              <a:t>35</a:t>
            </a:fld>
            <a:endParaRPr lang="es-MX">
              <a:latin typeface="Garamond"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Marcador de imagen de diapositiva"/>
          <p:cNvSpPr>
            <a:spLocks noGrp="1" noRot="1" noChangeAspect="1" noTextEdit="1"/>
          </p:cNvSpPr>
          <p:nvPr>
            <p:ph type="sldImg"/>
          </p:nvPr>
        </p:nvSpPr>
        <p:spPr>
          <a:ln/>
        </p:spPr>
      </p:sp>
      <p:sp>
        <p:nvSpPr>
          <p:cNvPr id="72707" name="2 Marcador de notas"/>
          <p:cNvSpPr>
            <a:spLocks noGrp="1"/>
          </p:cNvSpPr>
          <p:nvPr>
            <p:ph type="body" idx="1"/>
          </p:nvPr>
        </p:nvSpPr>
        <p:spPr>
          <a:noFill/>
          <a:ln/>
        </p:spPr>
        <p:txBody>
          <a:bodyPr/>
          <a:lstStyle/>
          <a:p>
            <a:endParaRPr lang="es-MX" smtClean="0"/>
          </a:p>
        </p:txBody>
      </p:sp>
      <p:sp>
        <p:nvSpPr>
          <p:cNvPr id="72708" name="3 Marcador de número de diapositiva"/>
          <p:cNvSpPr>
            <a:spLocks noGrp="1"/>
          </p:cNvSpPr>
          <p:nvPr>
            <p:ph type="sldNum" sz="quarter" idx="5"/>
          </p:nvPr>
        </p:nvSpPr>
        <p:spPr>
          <a:noFill/>
        </p:spPr>
        <p:txBody>
          <a:bodyPr/>
          <a:lstStyle/>
          <a:p>
            <a:fld id="{EAE82B73-6AA4-476D-B8D7-BF49F9F05D0A}" type="slidenum">
              <a:rPr lang="es-MX" smtClean="0"/>
              <a:pPr/>
              <a:t>37</a:t>
            </a:fld>
            <a:endParaRPr lang="es-MX"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Marcador de imagen de diapositiva"/>
          <p:cNvSpPr>
            <a:spLocks noGrp="1" noRot="1" noChangeAspect="1" noTextEdit="1"/>
          </p:cNvSpPr>
          <p:nvPr>
            <p:ph type="sldImg"/>
          </p:nvPr>
        </p:nvSpPr>
        <p:spPr>
          <a:ln/>
        </p:spPr>
      </p:sp>
      <p:sp>
        <p:nvSpPr>
          <p:cNvPr id="73731" name="2 Marcador de notas"/>
          <p:cNvSpPr>
            <a:spLocks noGrp="1"/>
          </p:cNvSpPr>
          <p:nvPr>
            <p:ph type="body" idx="1"/>
          </p:nvPr>
        </p:nvSpPr>
        <p:spPr>
          <a:noFill/>
          <a:ln/>
        </p:spPr>
        <p:txBody>
          <a:bodyPr/>
          <a:lstStyle/>
          <a:p>
            <a:r>
              <a:rPr lang="es-MX" smtClean="0"/>
              <a:t>La </a:t>
            </a:r>
            <a:r>
              <a:rPr lang="es-MX" b="1" smtClean="0"/>
              <a:t>Contraloría</a:t>
            </a:r>
            <a:r>
              <a:rPr lang="es-MX" smtClean="0"/>
              <a:t> está formalmente adscrita al CG, pero no depende de él. A</a:t>
            </a:r>
            <a:r>
              <a:rPr lang="es-ES" smtClean="0"/>
              <a:t>rtículo 41, Base V, quinto y séptimo párrafos, CPEUM. </a:t>
            </a:r>
            <a:r>
              <a:rPr lang="es-MX" smtClean="0"/>
              <a:t>Artículo 388.5 Cofipe.</a:t>
            </a:r>
          </a:p>
          <a:p>
            <a:r>
              <a:rPr lang="es-MX" smtClean="0"/>
              <a:t>La </a:t>
            </a:r>
            <a:r>
              <a:rPr lang="es-MX" b="1" smtClean="0"/>
              <a:t>Unidad de Fiscalización </a:t>
            </a:r>
            <a:r>
              <a:rPr lang="es-MX" smtClean="0"/>
              <a:t>de los Recursos de los Partidos Políticos, es órgano técnico del CG, autónomo en gestión y de nivel jerárquico  equivalente al de dirección ejecutiva. </a:t>
            </a:r>
          </a:p>
          <a:p>
            <a:r>
              <a:rPr lang="es-MX" b="1" smtClean="0"/>
              <a:t>Más adelante se detallan ambos órganos.</a:t>
            </a:r>
            <a:endParaRPr lang="es-ES" b="1" smtClean="0"/>
          </a:p>
        </p:txBody>
      </p:sp>
      <p:sp>
        <p:nvSpPr>
          <p:cNvPr id="73732"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23446B48-506C-4E9A-9AA9-BB8EE8A856B5}" type="slidenum">
              <a:rPr lang="es-ES">
                <a:latin typeface="Calibri" pitchFamily="34" charset="0"/>
              </a:rPr>
              <a:pPr algn="r" defTabSz="931863"/>
              <a:t>44</a:t>
            </a:fld>
            <a:endParaRPr lang="es-E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Marcador de imagen de diapositiva"/>
          <p:cNvSpPr>
            <a:spLocks noGrp="1" noRot="1" noChangeAspect="1" noTextEdit="1"/>
          </p:cNvSpPr>
          <p:nvPr>
            <p:ph type="sldImg"/>
          </p:nvPr>
        </p:nvSpPr>
        <p:spPr>
          <a:ln/>
        </p:spPr>
      </p:sp>
      <p:sp>
        <p:nvSpPr>
          <p:cNvPr id="57347" name="2 Marcador de notas"/>
          <p:cNvSpPr>
            <a:spLocks noGrp="1"/>
          </p:cNvSpPr>
          <p:nvPr>
            <p:ph type="body" idx="1"/>
          </p:nvPr>
        </p:nvSpPr>
        <p:spPr>
          <a:noFill/>
          <a:ln/>
        </p:spPr>
        <p:txBody>
          <a:bodyPr/>
          <a:lstStyle/>
          <a:p>
            <a:endParaRPr lang="es-MX" smtClean="0"/>
          </a:p>
        </p:txBody>
      </p:sp>
      <p:sp>
        <p:nvSpPr>
          <p:cNvPr id="57348" name="3 Marcador de número de diapositiva"/>
          <p:cNvSpPr>
            <a:spLocks noGrp="1"/>
          </p:cNvSpPr>
          <p:nvPr>
            <p:ph type="sldNum" sz="quarter" idx="5"/>
          </p:nvPr>
        </p:nvSpPr>
        <p:spPr>
          <a:noFill/>
        </p:spPr>
        <p:txBody>
          <a:bodyPr/>
          <a:lstStyle/>
          <a:p>
            <a:fld id="{517295F9-82C6-4CA0-9707-90695BFDFAC9}" type="slidenum">
              <a:rPr lang="es-MX" smtClean="0"/>
              <a:pPr/>
              <a:t>2</a:t>
            </a:fld>
            <a:endParaRPr lang="es-MX"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Marcador de imagen de diapositiva"/>
          <p:cNvSpPr>
            <a:spLocks noGrp="1" noRot="1" noChangeAspect="1" noTextEdit="1"/>
          </p:cNvSpPr>
          <p:nvPr>
            <p:ph type="sldImg"/>
          </p:nvPr>
        </p:nvSpPr>
        <p:spPr>
          <a:ln/>
        </p:spPr>
      </p:sp>
      <p:sp>
        <p:nvSpPr>
          <p:cNvPr id="74755" name="2 Marcador de notas"/>
          <p:cNvSpPr>
            <a:spLocks noGrp="1"/>
          </p:cNvSpPr>
          <p:nvPr>
            <p:ph type="body" idx="1"/>
          </p:nvPr>
        </p:nvSpPr>
        <p:spPr>
          <a:noFill/>
          <a:ln/>
        </p:spPr>
        <p:txBody>
          <a:bodyPr/>
          <a:lstStyle/>
          <a:p>
            <a:pPr eaLnBrk="1" hangingPunct="1"/>
            <a:endParaRPr lang="es-ES" smtClean="0"/>
          </a:p>
        </p:txBody>
      </p:sp>
      <p:sp>
        <p:nvSpPr>
          <p:cNvPr id="74756"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D061D415-2C98-41A2-97F8-1CBF25DA1639}" type="slidenum">
              <a:rPr lang="es-MX">
                <a:latin typeface="Garamond" pitchFamily="18" charset="0"/>
              </a:rPr>
              <a:pPr algn="r" defTabSz="931863" eaLnBrk="0" hangingPunct="0"/>
              <a:t>47</a:t>
            </a:fld>
            <a:endParaRPr lang="es-MX">
              <a:latin typeface="Garamond"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Marcador de imagen de diapositiva"/>
          <p:cNvSpPr>
            <a:spLocks noGrp="1" noRot="1" noChangeAspect="1" noTextEdit="1"/>
          </p:cNvSpPr>
          <p:nvPr>
            <p:ph type="sldImg"/>
          </p:nvPr>
        </p:nvSpPr>
        <p:spPr>
          <a:ln/>
        </p:spPr>
      </p:sp>
      <p:sp>
        <p:nvSpPr>
          <p:cNvPr id="75779" name="2 Marcador de notas"/>
          <p:cNvSpPr>
            <a:spLocks noGrp="1"/>
          </p:cNvSpPr>
          <p:nvPr>
            <p:ph type="body" idx="1"/>
          </p:nvPr>
        </p:nvSpPr>
        <p:spPr>
          <a:noFill/>
          <a:ln/>
        </p:spPr>
        <p:txBody>
          <a:bodyPr/>
          <a:lstStyle/>
          <a:p>
            <a:pPr eaLnBrk="1" hangingPunct="1"/>
            <a:endParaRPr lang="es-ES" smtClean="0"/>
          </a:p>
        </p:txBody>
      </p:sp>
      <p:sp>
        <p:nvSpPr>
          <p:cNvPr id="75780"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0C22F1F0-8E23-43CE-9F6D-88ABF7A3F842}" type="slidenum">
              <a:rPr lang="es-MX">
                <a:latin typeface="Garamond" pitchFamily="18" charset="0"/>
              </a:rPr>
              <a:pPr algn="r" defTabSz="931863" eaLnBrk="0" hangingPunct="0"/>
              <a:t>48</a:t>
            </a:fld>
            <a:endParaRPr lang="es-MX">
              <a:latin typeface="Garamond"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Marcador de imagen de diapositiva"/>
          <p:cNvSpPr>
            <a:spLocks noGrp="1" noRot="1" noChangeAspect="1" noTextEdit="1"/>
          </p:cNvSpPr>
          <p:nvPr>
            <p:ph type="sldImg"/>
          </p:nvPr>
        </p:nvSpPr>
        <p:spPr>
          <a:ln/>
        </p:spPr>
      </p:sp>
      <p:sp>
        <p:nvSpPr>
          <p:cNvPr id="76803" name="2 Marcador de notas"/>
          <p:cNvSpPr>
            <a:spLocks noGrp="1"/>
          </p:cNvSpPr>
          <p:nvPr>
            <p:ph type="body" idx="1"/>
          </p:nvPr>
        </p:nvSpPr>
        <p:spPr>
          <a:noFill/>
          <a:ln/>
        </p:spPr>
        <p:txBody>
          <a:bodyPr/>
          <a:lstStyle/>
          <a:p>
            <a:pPr eaLnBrk="1" hangingPunct="1"/>
            <a:endParaRPr lang="es-ES" smtClean="0"/>
          </a:p>
        </p:txBody>
      </p:sp>
      <p:sp>
        <p:nvSpPr>
          <p:cNvPr id="76804"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F953526A-04B9-43E8-B71A-9CDC76E9D954}" type="slidenum">
              <a:rPr lang="es-MX">
                <a:latin typeface="Garamond" pitchFamily="18" charset="0"/>
              </a:rPr>
              <a:pPr algn="r" defTabSz="931863" eaLnBrk="0" hangingPunct="0"/>
              <a:t>49</a:t>
            </a:fld>
            <a:endParaRPr lang="es-MX">
              <a:latin typeface="Garamond"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Marcador de imagen de diapositiva"/>
          <p:cNvSpPr>
            <a:spLocks noGrp="1" noRot="1" noChangeAspect="1" noTextEdit="1"/>
          </p:cNvSpPr>
          <p:nvPr>
            <p:ph type="sldImg"/>
          </p:nvPr>
        </p:nvSpPr>
        <p:spPr>
          <a:ln/>
        </p:spPr>
      </p:sp>
      <p:sp>
        <p:nvSpPr>
          <p:cNvPr id="77827" name="2 Marcador de notas"/>
          <p:cNvSpPr>
            <a:spLocks noGrp="1"/>
          </p:cNvSpPr>
          <p:nvPr>
            <p:ph type="body" idx="1"/>
          </p:nvPr>
        </p:nvSpPr>
        <p:spPr>
          <a:noFill/>
          <a:ln/>
        </p:spPr>
        <p:txBody>
          <a:bodyPr/>
          <a:lstStyle/>
          <a:p>
            <a:pPr eaLnBrk="1" hangingPunct="1"/>
            <a:endParaRPr lang="es-ES" smtClean="0"/>
          </a:p>
        </p:txBody>
      </p:sp>
      <p:sp>
        <p:nvSpPr>
          <p:cNvPr id="77828"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AAAEB658-7BB6-44CE-AE16-D49F757A6955}" type="slidenum">
              <a:rPr lang="es-MX">
                <a:latin typeface="Garamond" pitchFamily="18" charset="0"/>
              </a:rPr>
              <a:pPr algn="r" defTabSz="931863" eaLnBrk="0" hangingPunct="0"/>
              <a:t>50</a:t>
            </a:fld>
            <a:endParaRPr lang="es-MX">
              <a:latin typeface="Garamond"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Marcador de imagen de diapositiva"/>
          <p:cNvSpPr>
            <a:spLocks noGrp="1" noRot="1" noChangeAspect="1" noTextEdit="1"/>
          </p:cNvSpPr>
          <p:nvPr>
            <p:ph type="sldImg"/>
          </p:nvPr>
        </p:nvSpPr>
        <p:spPr>
          <a:ln/>
        </p:spPr>
      </p:sp>
      <p:sp>
        <p:nvSpPr>
          <p:cNvPr id="78851" name="2 Marcador de notas"/>
          <p:cNvSpPr>
            <a:spLocks noGrp="1"/>
          </p:cNvSpPr>
          <p:nvPr>
            <p:ph type="body" idx="1"/>
          </p:nvPr>
        </p:nvSpPr>
        <p:spPr>
          <a:noFill/>
          <a:ln/>
        </p:spPr>
        <p:txBody>
          <a:bodyPr/>
          <a:lstStyle/>
          <a:p>
            <a:pPr eaLnBrk="1" hangingPunct="1"/>
            <a:endParaRPr lang="es-ES" smtClean="0"/>
          </a:p>
        </p:txBody>
      </p:sp>
      <p:sp>
        <p:nvSpPr>
          <p:cNvPr id="78852"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D70BF38D-9F62-4B91-B082-0B46772B991E}" type="slidenum">
              <a:rPr lang="es-MX">
                <a:latin typeface="Garamond" pitchFamily="18" charset="0"/>
              </a:rPr>
              <a:pPr algn="r" defTabSz="931863" eaLnBrk="0" hangingPunct="0"/>
              <a:t>51</a:t>
            </a:fld>
            <a:endParaRPr lang="es-MX">
              <a:latin typeface="Garamond"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Marcador de imagen de diapositiva"/>
          <p:cNvSpPr>
            <a:spLocks noGrp="1" noRot="1" noChangeAspect="1" noTextEdit="1"/>
          </p:cNvSpPr>
          <p:nvPr>
            <p:ph type="sldImg"/>
          </p:nvPr>
        </p:nvSpPr>
        <p:spPr>
          <a:ln/>
        </p:spPr>
      </p:sp>
      <p:sp>
        <p:nvSpPr>
          <p:cNvPr id="79875" name="2 Marcador de notas"/>
          <p:cNvSpPr>
            <a:spLocks noGrp="1"/>
          </p:cNvSpPr>
          <p:nvPr>
            <p:ph type="body" idx="1"/>
          </p:nvPr>
        </p:nvSpPr>
        <p:spPr>
          <a:noFill/>
          <a:ln/>
        </p:spPr>
        <p:txBody>
          <a:bodyPr/>
          <a:lstStyle/>
          <a:p>
            <a:pPr eaLnBrk="1" hangingPunct="1"/>
            <a:endParaRPr lang="es-ES" smtClean="0"/>
          </a:p>
        </p:txBody>
      </p:sp>
      <p:sp>
        <p:nvSpPr>
          <p:cNvPr id="79876"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9271EAFD-07C1-4969-B8AA-1C33DE71F4CB}" type="slidenum">
              <a:rPr lang="es-MX">
                <a:latin typeface="Garamond" pitchFamily="18" charset="0"/>
              </a:rPr>
              <a:pPr algn="r" defTabSz="931863" eaLnBrk="0" hangingPunct="0"/>
              <a:t>52</a:t>
            </a:fld>
            <a:endParaRPr lang="es-MX">
              <a:latin typeface="Garamond"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Marcador de imagen de diapositiva"/>
          <p:cNvSpPr>
            <a:spLocks noGrp="1" noRot="1" noChangeAspect="1" noTextEdit="1"/>
          </p:cNvSpPr>
          <p:nvPr>
            <p:ph type="sldImg"/>
          </p:nvPr>
        </p:nvSpPr>
        <p:spPr>
          <a:ln/>
        </p:spPr>
      </p:sp>
      <p:sp>
        <p:nvSpPr>
          <p:cNvPr id="80899" name="2 Marcador de notas"/>
          <p:cNvSpPr>
            <a:spLocks noGrp="1"/>
          </p:cNvSpPr>
          <p:nvPr>
            <p:ph type="body" idx="1"/>
          </p:nvPr>
        </p:nvSpPr>
        <p:spPr>
          <a:noFill/>
          <a:ln/>
        </p:spPr>
        <p:txBody>
          <a:bodyPr/>
          <a:lstStyle/>
          <a:p>
            <a:pPr eaLnBrk="1" hangingPunct="1"/>
            <a:endParaRPr lang="es-ES" smtClean="0"/>
          </a:p>
        </p:txBody>
      </p:sp>
      <p:sp>
        <p:nvSpPr>
          <p:cNvPr id="80900" name="3 Marcador de número de diapositiva"/>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eaLnBrk="0" hangingPunct="0"/>
            <a:fld id="{5E5A4B34-4909-4D75-8458-F3747DE5E7D4}" type="slidenum">
              <a:rPr lang="es-MX">
                <a:latin typeface="Garamond" pitchFamily="18" charset="0"/>
              </a:rPr>
              <a:pPr algn="r" defTabSz="931863" eaLnBrk="0" hangingPunct="0"/>
              <a:t>53</a:t>
            </a:fld>
            <a:endParaRPr lang="es-MX">
              <a:latin typeface="Garamond"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r>
              <a:rPr lang="es-MX" dirty="0" smtClean="0"/>
              <a:t>Concepto de Derecho Electoral: El concepto </a:t>
            </a:r>
            <a:r>
              <a:rPr lang="es-MX" b="1" dirty="0" smtClean="0"/>
              <a:t>restringido (estricto)</a:t>
            </a:r>
            <a:r>
              <a:rPr lang="es-MX" dirty="0" smtClean="0"/>
              <a:t> hace referencia a un derecho subjetivo del individuo de elegir y ser elegido y, de hecho es idéntico al de sufragio (</a:t>
            </a:r>
            <a:r>
              <a:rPr lang="es-MX" i="1" dirty="0" err="1" smtClean="0"/>
              <a:t>voting</a:t>
            </a:r>
            <a:r>
              <a:rPr lang="es-MX" i="1" dirty="0" smtClean="0"/>
              <a:t> </a:t>
            </a:r>
            <a:r>
              <a:rPr lang="es-MX" i="1" dirty="0" err="1" smtClean="0"/>
              <a:t>rights</a:t>
            </a:r>
            <a:r>
              <a:rPr lang="es-MX" dirty="0" smtClean="0"/>
              <a:t>). El concepto </a:t>
            </a:r>
            <a:r>
              <a:rPr lang="es-MX" b="1" dirty="0" smtClean="0"/>
              <a:t>amplio</a:t>
            </a:r>
            <a:r>
              <a:rPr lang="es-MX" dirty="0" smtClean="0"/>
              <a:t> alude al derecho que regula la elección de órganos representativos. </a:t>
            </a:r>
            <a:endParaRPr lang="es-E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s-MX" smtClean="0"/>
              <a:t>Constitución Política de los Estados Unidos Mexicanos: Artículos 39, 40, y 41.</a:t>
            </a:r>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r>
              <a:rPr lang="es-MX" smtClean="0"/>
              <a:t>Constitución Política de los Estados Unidos Mexicanos: Artículos 39, 40, y 41.</a:t>
            </a:r>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Marcador de imagen de diapositiva"/>
          <p:cNvSpPr>
            <a:spLocks noGrp="1" noRot="1" noChangeAspect="1" noTextEdit="1"/>
          </p:cNvSpPr>
          <p:nvPr>
            <p:ph type="sldImg"/>
          </p:nvPr>
        </p:nvSpPr>
        <p:spPr>
          <a:ln/>
        </p:spPr>
      </p:sp>
      <p:sp>
        <p:nvSpPr>
          <p:cNvPr id="62467" name="2 Marcador de notas"/>
          <p:cNvSpPr>
            <a:spLocks noGrp="1"/>
          </p:cNvSpPr>
          <p:nvPr>
            <p:ph type="body" idx="1"/>
          </p:nvPr>
        </p:nvSpPr>
        <p:spPr>
          <a:noFill/>
          <a:ln/>
        </p:spPr>
        <p:txBody>
          <a:bodyPr/>
          <a:lstStyle/>
          <a:p>
            <a:endParaRPr lang="es-MX" smtClean="0"/>
          </a:p>
        </p:txBody>
      </p:sp>
      <p:sp>
        <p:nvSpPr>
          <p:cNvPr id="62468" name="3 Marcador de número de diapositiva"/>
          <p:cNvSpPr>
            <a:spLocks noGrp="1"/>
          </p:cNvSpPr>
          <p:nvPr>
            <p:ph type="sldNum" sz="quarter" idx="5"/>
          </p:nvPr>
        </p:nvSpPr>
        <p:spPr>
          <a:noFill/>
        </p:spPr>
        <p:txBody>
          <a:bodyPr/>
          <a:lstStyle/>
          <a:p>
            <a:fld id="{23CCFB61-2AD4-42AA-AF7E-245BDC87114D}" type="slidenum">
              <a:rPr lang="es-MX" smtClean="0"/>
              <a:pPr/>
              <a:t>12</a:t>
            </a:fld>
            <a:endParaRPr lang="es-MX"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s-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r>
              <a:rPr lang="es-MX" smtClean="0"/>
              <a:t>La secrecía del voto constituye una exigencia fundamental de la libertad del elector, para votar de manera reservada, a fin de que en el momento de la elección, exprese su voluntad y merezca efectos jurídicos.</a:t>
            </a:r>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06C9EA34-EA73-4F54-B968-4C4E8587FE39}"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447E845-9341-401E-8317-D74EBFAAF0A3}"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0750F015-B261-4AB7-B9D1-0DC6CAE8F123}"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DE372D82-F332-4EEA-9FB8-C01EB02F6845}"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5124790E-3019-4482-9FA9-2269C6AEED1F}"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665E0E7-CEF0-4A43-BA51-A736C8290F4F}"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457200" y="1600200"/>
            <a:ext cx="8229600" cy="4525963"/>
          </a:xfrm>
        </p:spPr>
        <p:txBody>
          <a:bodyPr/>
          <a:lstStyle/>
          <a:p>
            <a:pPr lvl="0"/>
            <a:endParaRPr lang="es-MX" noProof="0"/>
          </a:p>
        </p:txBody>
      </p:sp>
      <p:sp>
        <p:nvSpPr>
          <p:cNvPr id="4" name="Rectangle 4"/>
          <p:cNvSpPr>
            <a:spLocks noGrp="1" noChangeArrowheads="1"/>
          </p:cNvSpPr>
          <p:nvPr>
            <p:ph type="dt" sz="half" idx="10"/>
          </p:nvPr>
        </p:nvSpPr>
        <p:spPr>
          <a:ln/>
        </p:spPr>
        <p:txBody>
          <a:bodyPr/>
          <a:lstStyle>
            <a:lvl1pPr>
              <a:defRPr/>
            </a:lvl1pPr>
          </a:lstStyle>
          <a:p>
            <a:pPr>
              <a:defRPr/>
            </a:pPr>
            <a:fld id="{E46C3DE9-EAF9-45F9-A39F-2406B2BC11C9}"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A74DE366-5748-45E2-B288-3527F886C14C}"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0B14368C-1188-4822-8C1E-9F03E896B9FC}"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14C189F-356E-4282-9CB0-8EECB0A3DAC4}"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fld id="{EC14FD29-0042-4254-A5C7-BE106EF6AD8D}" type="datetimeFigureOut">
              <a:rPr lang="es-ES"/>
              <a:pPr>
                <a:defRPr/>
              </a:pPr>
              <a:t>08/08/2011</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787048E-B2CA-4B9E-9C1B-78DCF08C5F8D}"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fld id="{3E7EE3D2-236D-4FD5-83C7-84E0FEBBD234}" type="datetimeFigureOut">
              <a:rPr lang="es-ES"/>
              <a:pPr>
                <a:defRPr/>
              </a:pPr>
              <a:t>08/08/2011</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E21CDF14-F315-465E-891E-36D57F11B1A5}"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fld id="{29D8A008-7644-462F-8D9F-F182CBEA9C35}" type="datetimeFigureOut">
              <a:rPr lang="es-ES"/>
              <a:pPr>
                <a:defRPr/>
              </a:pPr>
              <a:t>08/08/2011</a:t>
            </a:fld>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93B068D0-9BB6-4F17-BF28-1355FDD674DA}"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fld id="{04D050A4-D8D4-4002-B28E-584D34A8E71A}" type="datetimeFigureOut">
              <a:rPr lang="es-ES"/>
              <a:pPr>
                <a:defRPr/>
              </a:pPr>
              <a:t>08/08/2011</a:t>
            </a:fld>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3BAF3E41-8F3B-4806-9ACA-A91F76A4DBFC}"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1EFE95F-1BD0-4896-8DF0-E5D2BA4C8C60}" type="datetimeFigureOut">
              <a:rPr lang="es-ES"/>
              <a:pPr>
                <a:defRPr/>
              </a:pPr>
              <a:t>08/08/2011</a:t>
            </a:fld>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D268AC16-31E7-41E4-981F-78F0B6448689}"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fld id="{2D2FDB9D-DA43-42CF-9694-8CA20A38A837}" type="datetimeFigureOut">
              <a:rPr lang="es-ES"/>
              <a:pPr>
                <a:defRPr/>
              </a:pPr>
              <a:t>08/08/2011</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E9F0010C-9F0B-4133-808C-7D56957B7193}"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fld id="{1DD5159C-C268-4AC9-9B48-6A02E9CCC874}" type="datetimeFigureOut">
              <a:rPr lang="es-ES"/>
              <a:pPr>
                <a:defRPr/>
              </a:pPr>
              <a:t>08/08/2011</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7666517-FCBD-422C-A8AF-2DB1E48A5CD5}"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839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defRPr>
            </a:lvl1pPr>
          </a:lstStyle>
          <a:p>
            <a:pPr>
              <a:defRPr/>
            </a:pPr>
            <a:fld id="{E56DEDE9-B0DE-4720-BDB8-FEAEE3306D76}" type="datetimeFigureOut">
              <a:rPr lang="es-ES"/>
              <a:pPr>
                <a:defRPr/>
              </a:pPr>
              <a:t>08/08/2011</a:t>
            </a:fld>
            <a:endParaRPr lang="es-ES"/>
          </a:p>
        </p:txBody>
      </p:sp>
      <p:sp>
        <p:nvSpPr>
          <p:cNvPr id="839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s-ES"/>
          </a:p>
        </p:txBody>
      </p:sp>
      <p:sp>
        <p:nvSpPr>
          <p:cNvPr id="839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5BA977A-448D-4C03-B572-DDE92205FBD8}" type="slidenum">
              <a:rPr lang="es-ES"/>
              <a:pPr>
                <a:defRPr/>
              </a:pPr>
              <a:t>‹Nº›</a:t>
            </a:fld>
            <a:endParaRPr lang="es-ES"/>
          </a:p>
        </p:txBody>
      </p:sp>
      <p:pic>
        <p:nvPicPr>
          <p:cNvPr id="1031" name="Picture 7" descr="presentación_power"/>
          <p:cNvPicPr>
            <a:picLocks noChangeAspect="1" noChangeArrowheads="1"/>
          </p:cNvPicPr>
          <p:nvPr/>
        </p:nvPicPr>
        <p:blipFill>
          <a:blip r:embed="rId14" cstate="print"/>
          <a:srcRect/>
          <a:stretch>
            <a:fillRect/>
          </a:stretch>
        </p:blipFill>
        <p:spPr bwMode="auto">
          <a:xfrm>
            <a:off x="0" y="0"/>
            <a:ext cx="9144000" cy="6662738"/>
          </a:xfrm>
          <a:prstGeom prst="rect">
            <a:avLst/>
          </a:prstGeom>
          <a:noFill/>
          <a:ln w="9525">
            <a:noFill/>
            <a:miter lim="800000"/>
            <a:headEnd/>
            <a:tailEnd/>
          </a:ln>
        </p:spPr>
      </p:pic>
      <p:sp>
        <p:nvSpPr>
          <p:cNvPr id="83976" name="Text Box 8"/>
          <p:cNvSpPr txBox="1">
            <a:spLocks noChangeArrowheads="1"/>
          </p:cNvSpPr>
          <p:nvPr/>
        </p:nvSpPr>
        <p:spPr bwMode="auto">
          <a:xfrm>
            <a:off x="84138" y="6021388"/>
            <a:ext cx="2400300" cy="571500"/>
          </a:xfrm>
          <a:prstGeom prst="rect">
            <a:avLst/>
          </a:prstGeom>
          <a:noFill/>
          <a:ln w="9525">
            <a:noFill/>
            <a:miter lim="800000"/>
            <a:headEnd/>
            <a:tailEnd/>
          </a:ln>
        </p:spPr>
        <p:txBody>
          <a:bodyPr/>
          <a:lstStyle/>
          <a:p>
            <a:pPr>
              <a:lnSpc>
                <a:spcPct val="56000"/>
              </a:lnSpc>
              <a:defRPr/>
            </a:pPr>
            <a:endParaRPr lang="es-ES" sz="1400">
              <a:latin typeface="Univers" pitchFamily="34" charset="0"/>
            </a:endParaRPr>
          </a:p>
          <a:p>
            <a:pPr algn="ctr">
              <a:lnSpc>
                <a:spcPct val="96000"/>
              </a:lnSpc>
              <a:defRPr/>
            </a:pPr>
            <a:r>
              <a:rPr lang="es-ES" sz="1500" b="1">
                <a:solidFill>
                  <a:srgbClr val="4D4D4D"/>
                </a:solidFill>
                <a:latin typeface="Univers" pitchFamily="34" charset="0"/>
              </a:rPr>
              <a:t>C</a:t>
            </a:r>
            <a:r>
              <a:rPr lang="es-ES" sz="1500" b="1">
                <a:solidFill>
                  <a:srgbClr val="560730"/>
                </a:solidFill>
                <a:latin typeface="Univers" pitchFamily="34" charset="0"/>
              </a:rPr>
              <a:t>entro de </a:t>
            </a:r>
            <a:r>
              <a:rPr lang="es-ES" sz="1500" b="1">
                <a:solidFill>
                  <a:srgbClr val="4D4D4D"/>
                </a:solidFill>
                <a:latin typeface="Univers" pitchFamily="34" charset="0"/>
              </a:rPr>
              <a:t>C</a:t>
            </a:r>
            <a:r>
              <a:rPr lang="es-ES" sz="1500" b="1">
                <a:solidFill>
                  <a:srgbClr val="560730"/>
                </a:solidFill>
                <a:latin typeface="Univers" pitchFamily="34" charset="0"/>
              </a:rPr>
              <a:t>apacitación</a:t>
            </a:r>
          </a:p>
          <a:p>
            <a:pPr algn="ctr">
              <a:lnSpc>
                <a:spcPct val="96000"/>
              </a:lnSpc>
              <a:defRPr/>
            </a:pPr>
            <a:r>
              <a:rPr lang="es-ES" sz="1500" b="1">
                <a:solidFill>
                  <a:srgbClr val="4D4D4D"/>
                </a:solidFill>
                <a:latin typeface="Univers" pitchFamily="34" charset="0"/>
              </a:rPr>
              <a:t>J</a:t>
            </a:r>
            <a:r>
              <a:rPr lang="es-ES" sz="1500" b="1">
                <a:solidFill>
                  <a:srgbClr val="560730"/>
                </a:solidFill>
                <a:latin typeface="Univers" pitchFamily="34" charset="0"/>
              </a:rPr>
              <a:t>udicial </a:t>
            </a:r>
            <a:r>
              <a:rPr lang="es-ES" sz="1500" b="1">
                <a:solidFill>
                  <a:srgbClr val="4D4D4D"/>
                </a:solidFill>
                <a:latin typeface="Univers" pitchFamily="34" charset="0"/>
              </a:rPr>
              <a:t>E</a:t>
            </a:r>
            <a:r>
              <a:rPr lang="es-ES" sz="1500" b="1">
                <a:solidFill>
                  <a:srgbClr val="560730"/>
                </a:solidFill>
                <a:latin typeface="Univers" pitchFamily="34" charset="0"/>
              </a:rPr>
              <a:t>lectoral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43.xml"/><Relationship Id="rId1" Type="http://schemas.openxmlformats.org/officeDocument/2006/relationships/slideLayout" Target="../slideLayouts/slideLayout7.xml"/><Relationship Id="rId6" Type="http://schemas.openxmlformats.org/officeDocument/2006/relationships/slide" Target="slide46.xml"/><Relationship Id="rId5" Type="http://schemas.openxmlformats.org/officeDocument/2006/relationships/slide" Target="slide45.xml"/><Relationship Id="rId4" Type="http://schemas.openxmlformats.org/officeDocument/2006/relationships/slide" Target="slide3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8" Type="http://schemas.openxmlformats.org/officeDocument/2006/relationships/slide" Target="slide51.xml"/><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58,Diapositiva%2058" TargetMode="External"/><Relationship Id="rId7" Type="http://schemas.openxmlformats.org/officeDocument/2006/relationships/slide" Target="slide50.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slide" Target="slide49.xml"/><Relationship Id="rId11" Type="http://schemas.openxmlformats.org/officeDocument/2006/relationships/slide" Target="slide47.xml"/><Relationship Id="rId5" Type="http://schemas.openxmlformats.org/officeDocument/2006/relationships/slide" Target="slide48.xml"/><Relationship Id="rId10" Type="http://schemas.openxmlformats.org/officeDocument/2006/relationships/slide" Target="slide53.xml"/><Relationship Id="rId4"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9%20mayo.ppt%23-1,58,Diapositiva%2058" TargetMode="External"/><Relationship Id="rId9" Type="http://schemas.openxmlformats.org/officeDocument/2006/relationships/slide" Target="slide5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48.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49.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51.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52.xml.rels><?xml version="1.0" encoding="UTF-8" standalone="yes"?>
<Relationships xmlns="http://schemas.openxmlformats.org/package/2006/relationships"><Relationship Id="rId3" Type="http://schemas.openxmlformats.org/officeDocument/2006/relationships/hyperlink" Target="file:///C:\Documents%20and%20Settings\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23-1,35,Diapositiva%2035"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53.xml.rels><?xml version="1.0" encoding="UTF-8" standalone="yes"?>
<Relationships xmlns="http://schemas.openxmlformats.org/package/2006/relationships"><Relationship Id="rId3" Type="http://schemas.openxmlformats.org/officeDocument/2006/relationships/hyperlink" Target="../../../../../Configuraci&#243;n%20local/Archivos%20temporales%20de%20Internet/Archivos%20temporales%20de%20Internet/Archivos%20temporales%20de%20Internet/Mis%20documentos/Configuraci&#243;n%20local/Mis%20documentos/Octavio/2009/Varios/Presentaciones/Sistema%20de%20medios/Sistema%20de%20Medios%20de%20impugnaci&#243;n%2014%20y%2015%20de%20mayo%2009.ppt#-1,35,Diapositiva 35"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slide" Target="slide35.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539750" y="2673350"/>
            <a:ext cx="8001000" cy="1470025"/>
          </a:xfrm>
          <a:prstGeom prst="rect">
            <a:avLst/>
          </a:prstGeom>
          <a:noFill/>
          <a:ln w="9525">
            <a:noFill/>
            <a:miter lim="800000"/>
            <a:headEnd/>
            <a:tailEnd/>
          </a:ln>
        </p:spPr>
        <p:txBody>
          <a:bodyPr anchor="ctr"/>
          <a:lstStyle/>
          <a:p>
            <a:pPr algn="ctr"/>
            <a:r>
              <a:rPr lang="es-MX" sz="4400">
                <a:solidFill>
                  <a:srgbClr val="56072F"/>
                </a:solidFill>
              </a:rPr>
              <a:t>Derecho electoral mexicano</a:t>
            </a:r>
            <a:endParaRPr lang="es-ES" sz="4400">
              <a:solidFill>
                <a:srgbClr val="56072F"/>
              </a:solidFill>
            </a:endParaRPr>
          </a:p>
        </p:txBody>
      </p:sp>
      <p:sp>
        <p:nvSpPr>
          <p:cNvPr id="2051" name="Rectangle 16"/>
          <p:cNvSpPr>
            <a:spLocks noChangeArrowheads="1"/>
          </p:cNvSpPr>
          <p:nvPr/>
        </p:nvSpPr>
        <p:spPr bwMode="auto">
          <a:xfrm>
            <a:off x="539552" y="5085184"/>
            <a:ext cx="8064896" cy="1200329"/>
          </a:xfrm>
          <a:prstGeom prst="rect">
            <a:avLst/>
          </a:prstGeom>
          <a:noFill/>
          <a:ln w="9525">
            <a:noFill/>
            <a:miter lim="800000"/>
            <a:headEnd/>
            <a:tailEnd/>
          </a:ln>
        </p:spPr>
        <p:txBody>
          <a:bodyPr wrap="square">
            <a:spAutoFit/>
          </a:bodyPr>
          <a:lstStyle/>
          <a:p>
            <a:pPr algn="ctr"/>
            <a:r>
              <a:rPr lang="es-MX" sz="1800" dirty="0" smtClean="0">
                <a:solidFill>
                  <a:srgbClr val="632523"/>
                </a:solidFill>
              </a:rPr>
              <a:t>www.te.gob.mx</a:t>
            </a:r>
          </a:p>
          <a:p>
            <a:pPr algn="ctr"/>
            <a:r>
              <a:rPr lang="es-MX" sz="1800" dirty="0" smtClean="0">
                <a:solidFill>
                  <a:srgbClr val="632523"/>
                </a:solidFill>
              </a:rPr>
              <a:t>www.te.gob.mx/ccje/</a:t>
            </a:r>
          </a:p>
          <a:p>
            <a:pPr algn="ctr"/>
            <a:r>
              <a:rPr lang="es-MX" sz="1800" dirty="0" smtClean="0">
                <a:solidFill>
                  <a:srgbClr val="632523"/>
                </a:solidFill>
              </a:rPr>
              <a:t>http://www.te.gob.mx/ccje/unidad_capacitacion/materiales_capacitacion.html</a:t>
            </a:r>
          </a:p>
          <a:p>
            <a:pPr algn="ctr"/>
            <a:r>
              <a:rPr lang="es-MX" sz="1800" dirty="0" smtClean="0">
                <a:solidFill>
                  <a:srgbClr val="632523"/>
                </a:solidFill>
              </a:rPr>
              <a:t>ccje@te.gob.mx</a:t>
            </a:r>
            <a:endParaRPr lang="es-ES" sz="1800" dirty="0">
              <a:solidFill>
                <a:srgbClr val="56291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948238" y="357188"/>
            <a:ext cx="4124325" cy="461962"/>
          </a:xfrm>
          <a:prstGeom prst="rect">
            <a:avLst/>
          </a:prstGeom>
          <a:noFill/>
          <a:ln w="9525" algn="ctr">
            <a:noFill/>
            <a:miter lim="800000"/>
            <a:headEnd/>
            <a:tailEnd/>
          </a:ln>
        </p:spPr>
        <p:txBody>
          <a:bodyPr wrap="none">
            <a:spAutoFit/>
          </a:bodyPr>
          <a:lstStyle/>
          <a:p>
            <a:pPr algn="ctr"/>
            <a:r>
              <a:rPr lang="es-MX" sz="2400" b="1"/>
              <a:t>Democracia representativa</a:t>
            </a:r>
          </a:p>
        </p:txBody>
      </p:sp>
      <p:sp>
        <p:nvSpPr>
          <p:cNvPr id="11267" name="AutoShape 4"/>
          <p:cNvSpPr>
            <a:spLocks noChangeArrowheads="1"/>
          </p:cNvSpPr>
          <p:nvPr/>
        </p:nvSpPr>
        <p:spPr bwMode="auto">
          <a:xfrm>
            <a:off x="1700213" y="4465638"/>
            <a:ext cx="5929312" cy="630237"/>
          </a:xfrm>
          <a:prstGeom prst="roundRect">
            <a:avLst>
              <a:gd name="adj" fmla="val 16667"/>
            </a:avLst>
          </a:prstGeom>
          <a:noFill/>
          <a:ln w="19050" algn="ctr">
            <a:solidFill>
              <a:srgbClr val="56072F"/>
            </a:solidFill>
            <a:round/>
            <a:headEnd/>
            <a:tailEnd/>
          </a:ln>
        </p:spPr>
        <p:txBody>
          <a:bodyPr anchor="ctr"/>
          <a:lstStyle/>
          <a:p>
            <a:pPr algn="just"/>
            <a:r>
              <a:rPr lang="es-MX" sz="1400" b="1"/>
              <a:t>El pueblo ejerce su soberanía por medio de los poderes de la Unión y por los de los estados, de acuerdo a sus competencias.</a:t>
            </a:r>
          </a:p>
        </p:txBody>
      </p:sp>
      <p:sp>
        <p:nvSpPr>
          <p:cNvPr id="11268" name="AutoShape 4"/>
          <p:cNvSpPr>
            <a:spLocks noChangeArrowheads="1"/>
          </p:cNvSpPr>
          <p:nvPr/>
        </p:nvSpPr>
        <p:spPr bwMode="auto">
          <a:xfrm>
            <a:off x="596900" y="2820988"/>
            <a:ext cx="3455988" cy="1368425"/>
          </a:xfrm>
          <a:prstGeom prst="roundRect">
            <a:avLst>
              <a:gd name="adj" fmla="val 16667"/>
            </a:avLst>
          </a:prstGeom>
          <a:noFill/>
          <a:ln w="19050" algn="ctr">
            <a:solidFill>
              <a:srgbClr val="56072F"/>
            </a:solidFill>
            <a:round/>
            <a:headEnd/>
            <a:tailEnd/>
          </a:ln>
        </p:spPr>
        <p:txBody>
          <a:bodyPr anchor="ctr"/>
          <a:lstStyle/>
          <a:p>
            <a:pPr algn="just"/>
            <a:r>
              <a:rPr lang="es-MX" sz="1400" dirty="0"/>
              <a:t>La soberanía nacional reside esencial y originariamente en el pueblo</a:t>
            </a:r>
            <a:r>
              <a:rPr lang="es-MX" sz="1400" dirty="0" smtClean="0"/>
              <a:t>.</a:t>
            </a:r>
          </a:p>
          <a:p>
            <a:pPr algn="just"/>
            <a:endParaRPr lang="es-MX" sz="1400" dirty="0"/>
          </a:p>
          <a:p>
            <a:pPr algn="just"/>
            <a:r>
              <a:rPr lang="es-MX" sz="1400" dirty="0"/>
              <a:t>Todo poder público </a:t>
            </a:r>
            <a:r>
              <a:rPr lang="es-MX" sz="1400" dirty="0" smtClean="0"/>
              <a:t>procede </a:t>
            </a:r>
            <a:r>
              <a:rPr lang="es-MX" sz="1400" dirty="0"/>
              <a:t>del pueblo y se instituye en su beneficio (artículo 39 constitucional)</a:t>
            </a:r>
          </a:p>
        </p:txBody>
      </p:sp>
      <p:sp>
        <p:nvSpPr>
          <p:cNvPr id="11269" name="17 Rectángulo redondeado"/>
          <p:cNvSpPr>
            <a:spLocks noChangeArrowheads="1"/>
          </p:cNvSpPr>
          <p:nvPr/>
        </p:nvSpPr>
        <p:spPr bwMode="auto">
          <a:xfrm>
            <a:off x="2998788" y="971550"/>
            <a:ext cx="3100387" cy="512763"/>
          </a:xfrm>
          <a:prstGeom prst="roundRect">
            <a:avLst>
              <a:gd name="adj" fmla="val 16667"/>
            </a:avLst>
          </a:prstGeom>
          <a:solidFill>
            <a:srgbClr val="580000">
              <a:alpha val="20000"/>
            </a:srgbClr>
          </a:solidFill>
          <a:ln w="19050" algn="ctr">
            <a:solidFill>
              <a:schemeClr val="tx1"/>
            </a:solidFill>
            <a:round/>
            <a:headEnd/>
            <a:tailEnd/>
          </a:ln>
        </p:spPr>
        <p:txBody>
          <a:bodyPr wrap="none" anchor="ctr"/>
          <a:lstStyle/>
          <a:p>
            <a:pPr algn="ctr"/>
            <a:r>
              <a:rPr lang="es-MX" sz="2200" b="1" dirty="0"/>
              <a:t>Pueblo mexicano</a:t>
            </a:r>
          </a:p>
        </p:txBody>
      </p:sp>
      <p:sp>
        <p:nvSpPr>
          <p:cNvPr id="11270" name="Line 7"/>
          <p:cNvSpPr>
            <a:spLocks noChangeShapeType="1"/>
          </p:cNvSpPr>
          <p:nvPr/>
        </p:nvSpPr>
        <p:spPr bwMode="auto">
          <a:xfrm flipH="1">
            <a:off x="3651250" y="1484313"/>
            <a:ext cx="863600" cy="431800"/>
          </a:xfrm>
          <a:prstGeom prst="line">
            <a:avLst/>
          </a:prstGeom>
          <a:noFill/>
          <a:ln w="19050">
            <a:solidFill>
              <a:schemeClr val="tx1"/>
            </a:solidFill>
            <a:round/>
            <a:headEnd/>
            <a:tailEnd type="triangle" w="med" len="med"/>
          </a:ln>
        </p:spPr>
        <p:txBody>
          <a:bodyPr/>
          <a:lstStyle/>
          <a:p>
            <a:endParaRPr lang="es-MX"/>
          </a:p>
        </p:txBody>
      </p:sp>
      <p:sp>
        <p:nvSpPr>
          <p:cNvPr id="11271" name="17 Rectángulo redondeado"/>
          <p:cNvSpPr>
            <a:spLocks noChangeArrowheads="1"/>
          </p:cNvSpPr>
          <p:nvPr/>
        </p:nvSpPr>
        <p:spPr bwMode="auto">
          <a:xfrm>
            <a:off x="1173163" y="1724025"/>
            <a:ext cx="2051050" cy="647700"/>
          </a:xfrm>
          <a:prstGeom prst="roundRect">
            <a:avLst>
              <a:gd name="adj" fmla="val 16667"/>
            </a:avLst>
          </a:prstGeom>
          <a:solidFill>
            <a:srgbClr val="C0C0C0"/>
          </a:solidFill>
          <a:ln w="19050" algn="ctr">
            <a:solidFill>
              <a:schemeClr val="tx1"/>
            </a:solidFill>
            <a:round/>
            <a:headEnd/>
            <a:tailEnd/>
          </a:ln>
        </p:spPr>
        <p:txBody>
          <a:bodyPr wrap="none" anchor="ctr"/>
          <a:lstStyle/>
          <a:p>
            <a:pPr algn="ctr"/>
            <a:r>
              <a:rPr lang="es-MX" sz="2200" b="1"/>
              <a:t>Soberanía</a:t>
            </a:r>
          </a:p>
        </p:txBody>
      </p:sp>
      <p:sp>
        <p:nvSpPr>
          <p:cNvPr id="11272" name="17 Rectángulo redondeado"/>
          <p:cNvSpPr>
            <a:spLocks noChangeArrowheads="1"/>
          </p:cNvSpPr>
          <p:nvPr/>
        </p:nvSpPr>
        <p:spPr bwMode="auto">
          <a:xfrm>
            <a:off x="5675313" y="1736725"/>
            <a:ext cx="2482850" cy="647700"/>
          </a:xfrm>
          <a:prstGeom prst="roundRect">
            <a:avLst>
              <a:gd name="adj" fmla="val 16667"/>
            </a:avLst>
          </a:prstGeom>
          <a:solidFill>
            <a:srgbClr val="C0C0C0"/>
          </a:solidFill>
          <a:ln w="19050" algn="ctr">
            <a:solidFill>
              <a:schemeClr val="tx1"/>
            </a:solidFill>
            <a:round/>
            <a:headEnd/>
            <a:tailEnd/>
          </a:ln>
        </p:spPr>
        <p:txBody>
          <a:bodyPr wrap="none" anchor="ctr"/>
          <a:lstStyle/>
          <a:p>
            <a:pPr algn="ctr"/>
            <a:r>
              <a:rPr lang="es-MX" sz="2200" b="1"/>
              <a:t>Representación</a:t>
            </a:r>
          </a:p>
        </p:txBody>
      </p:sp>
      <p:sp>
        <p:nvSpPr>
          <p:cNvPr id="11273" name="AutoShape 4"/>
          <p:cNvSpPr>
            <a:spLocks noChangeArrowheads="1"/>
          </p:cNvSpPr>
          <p:nvPr/>
        </p:nvSpPr>
        <p:spPr bwMode="auto">
          <a:xfrm>
            <a:off x="5037138" y="2820988"/>
            <a:ext cx="3624262" cy="1368425"/>
          </a:xfrm>
          <a:prstGeom prst="roundRect">
            <a:avLst>
              <a:gd name="adj" fmla="val 16667"/>
            </a:avLst>
          </a:prstGeom>
          <a:noFill/>
          <a:ln w="19050" algn="ctr">
            <a:solidFill>
              <a:srgbClr val="56072F"/>
            </a:solidFill>
            <a:round/>
            <a:headEnd/>
            <a:tailEnd/>
          </a:ln>
        </p:spPr>
        <p:txBody>
          <a:bodyPr anchor="ctr"/>
          <a:lstStyle/>
          <a:p>
            <a:pPr algn="just"/>
            <a:r>
              <a:rPr lang="es-MX" sz="1400" dirty="0"/>
              <a:t>Es voluntad del pueblo constituirse en una </a:t>
            </a:r>
            <a:r>
              <a:rPr lang="es-MX" sz="1400" b="1" dirty="0"/>
              <a:t>República representativa</a:t>
            </a:r>
            <a:r>
              <a:rPr lang="es-MX" sz="1400" dirty="0"/>
              <a:t>, democrática, federal, compuesta de estados libres y soberanos en su régimen interior, pero unidos en una Federación (artículo 40 constitucional)</a:t>
            </a:r>
          </a:p>
        </p:txBody>
      </p:sp>
      <p:sp>
        <p:nvSpPr>
          <p:cNvPr id="11274" name="Line 11"/>
          <p:cNvSpPr>
            <a:spLocks noChangeShapeType="1"/>
          </p:cNvSpPr>
          <p:nvPr/>
        </p:nvSpPr>
        <p:spPr bwMode="auto">
          <a:xfrm>
            <a:off x="4514850" y="1484313"/>
            <a:ext cx="792163" cy="431800"/>
          </a:xfrm>
          <a:prstGeom prst="line">
            <a:avLst/>
          </a:prstGeom>
          <a:noFill/>
          <a:ln w="19050">
            <a:solidFill>
              <a:schemeClr val="tx1"/>
            </a:solidFill>
            <a:round/>
            <a:headEnd/>
            <a:tailEnd type="triangle" w="med" len="med"/>
          </a:ln>
        </p:spPr>
        <p:txBody>
          <a:bodyPr/>
          <a:lstStyle/>
          <a:p>
            <a:endParaRPr lang="es-MX"/>
          </a:p>
        </p:txBody>
      </p:sp>
      <p:sp>
        <p:nvSpPr>
          <p:cNvPr id="11275" name="Line 12"/>
          <p:cNvSpPr>
            <a:spLocks noChangeShapeType="1"/>
          </p:cNvSpPr>
          <p:nvPr/>
        </p:nvSpPr>
        <p:spPr bwMode="auto">
          <a:xfrm flipH="1">
            <a:off x="4714875" y="4189413"/>
            <a:ext cx="850900" cy="239712"/>
          </a:xfrm>
          <a:prstGeom prst="line">
            <a:avLst/>
          </a:prstGeom>
          <a:noFill/>
          <a:ln w="19050">
            <a:solidFill>
              <a:schemeClr val="tx1"/>
            </a:solidFill>
            <a:round/>
            <a:headEnd/>
            <a:tailEnd type="triangle" w="med" len="med"/>
          </a:ln>
        </p:spPr>
        <p:txBody>
          <a:bodyPr/>
          <a:lstStyle/>
          <a:p>
            <a:endParaRPr lang="es-MX"/>
          </a:p>
        </p:txBody>
      </p:sp>
      <p:sp>
        <p:nvSpPr>
          <p:cNvPr id="11276" name="Line 13"/>
          <p:cNvSpPr>
            <a:spLocks noChangeShapeType="1"/>
          </p:cNvSpPr>
          <p:nvPr/>
        </p:nvSpPr>
        <p:spPr bwMode="auto">
          <a:xfrm>
            <a:off x="3765550" y="4189413"/>
            <a:ext cx="806450" cy="239712"/>
          </a:xfrm>
          <a:prstGeom prst="line">
            <a:avLst/>
          </a:prstGeom>
          <a:noFill/>
          <a:ln w="19050">
            <a:solidFill>
              <a:schemeClr val="tx1"/>
            </a:solidFill>
            <a:round/>
            <a:headEnd/>
            <a:tailEnd type="triangle" w="med" len="med"/>
          </a:ln>
        </p:spPr>
        <p:txBody>
          <a:bodyPr/>
          <a:lstStyle/>
          <a:p>
            <a:endParaRPr lang="es-MX"/>
          </a:p>
        </p:txBody>
      </p:sp>
      <p:sp>
        <p:nvSpPr>
          <p:cNvPr id="11277" name="Line 14"/>
          <p:cNvSpPr>
            <a:spLocks noChangeShapeType="1"/>
          </p:cNvSpPr>
          <p:nvPr/>
        </p:nvSpPr>
        <p:spPr bwMode="auto">
          <a:xfrm>
            <a:off x="2181225" y="2389188"/>
            <a:ext cx="0" cy="431800"/>
          </a:xfrm>
          <a:prstGeom prst="line">
            <a:avLst/>
          </a:prstGeom>
          <a:noFill/>
          <a:ln w="19050">
            <a:solidFill>
              <a:schemeClr val="tx1"/>
            </a:solidFill>
            <a:round/>
            <a:headEnd/>
            <a:tailEnd type="triangle" w="med" len="med"/>
          </a:ln>
        </p:spPr>
        <p:txBody>
          <a:bodyPr/>
          <a:lstStyle/>
          <a:p>
            <a:endParaRPr lang="es-MX"/>
          </a:p>
        </p:txBody>
      </p:sp>
      <p:sp>
        <p:nvSpPr>
          <p:cNvPr id="11278" name="Line 15"/>
          <p:cNvSpPr>
            <a:spLocks noChangeShapeType="1"/>
          </p:cNvSpPr>
          <p:nvPr/>
        </p:nvSpPr>
        <p:spPr bwMode="auto">
          <a:xfrm>
            <a:off x="6918325" y="2376488"/>
            <a:ext cx="0" cy="431800"/>
          </a:xfrm>
          <a:prstGeom prst="line">
            <a:avLst/>
          </a:prstGeom>
          <a:noFill/>
          <a:ln w="19050">
            <a:solidFill>
              <a:schemeClr val="tx1"/>
            </a:solidFill>
            <a:round/>
            <a:headEnd/>
            <a:tailEnd type="triangle" w="med" len="med"/>
          </a:ln>
        </p:spPr>
        <p:txBody>
          <a:bodyPr/>
          <a:lstStyle/>
          <a:p>
            <a:endParaRPr lang="es-MX"/>
          </a:p>
        </p:txBody>
      </p:sp>
      <p:sp>
        <p:nvSpPr>
          <p:cNvPr id="17" name="AutoShape 39"/>
          <p:cNvSpPr>
            <a:spLocks noChangeArrowheads="1"/>
          </p:cNvSpPr>
          <p:nvPr/>
        </p:nvSpPr>
        <p:spPr bwMode="auto">
          <a:xfrm>
            <a:off x="5572125" y="5786438"/>
            <a:ext cx="1222375" cy="738187"/>
          </a:xfrm>
          <a:prstGeom prst="roundRect">
            <a:avLst>
              <a:gd name="adj" fmla="val 16667"/>
            </a:avLst>
          </a:prstGeom>
          <a:solidFill>
            <a:schemeClr val="bg1">
              <a:lumMod val="85000"/>
            </a:schemeClr>
          </a:solidFill>
          <a:ln w="28575" algn="ctr">
            <a:solidFill>
              <a:srgbClr val="561929"/>
            </a:solidFill>
            <a:round/>
            <a:headEnd/>
            <a:tailEnd/>
          </a:ln>
        </p:spPr>
        <p:txBody>
          <a:bodyPr wrap="none" lIns="90000" tIns="46800" rIns="90000" bIns="46800" anchor="ctr"/>
          <a:lstStyle/>
          <a:p>
            <a:pPr algn="ctr">
              <a:defRPr/>
            </a:pPr>
            <a:r>
              <a:rPr lang="es-ES" sz="1600" b="1" dirty="0">
                <a:latin typeface="Arial" charset="0"/>
              </a:rPr>
              <a:t>Poder </a:t>
            </a:r>
          </a:p>
          <a:p>
            <a:pPr algn="ctr">
              <a:defRPr/>
            </a:pPr>
            <a:r>
              <a:rPr lang="es-ES" sz="1600" b="1" dirty="0">
                <a:latin typeface="Arial" charset="0"/>
              </a:rPr>
              <a:t>Ejecutivo</a:t>
            </a:r>
          </a:p>
        </p:txBody>
      </p:sp>
      <p:sp>
        <p:nvSpPr>
          <p:cNvPr id="18" name="AutoShape 38"/>
          <p:cNvSpPr>
            <a:spLocks noChangeArrowheads="1"/>
          </p:cNvSpPr>
          <p:nvPr/>
        </p:nvSpPr>
        <p:spPr bwMode="auto">
          <a:xfrm>
            <a:off x="2500313" y="5834063"/>
            <a:ext cx="1222375" cy="666750"/>
          </a:xfrm>
          <a:prstGeom prst="roundRect">
            <a:avLst>
              <a:gd name="adj" fmla="val 16667"/>
            </a:avLst>
          </a:prstGeom>
          <a:solidFill>
            <a:schemeClr val="bg1">
              <a:lumMod val="85000"/>
            </a:schemeClr>
          </a:solidFill>
          <a:ln w="28575" algn="ctr">
            <a:solidFill>
              <a:srgbClr val="561929"/>
            </a:solidFill>
            <a:round/>
            <a:headEnd/>
            <a:tailEnd/>
          </a:ln>
        </p:spPr>
        <p:txBody>
          <a:bodyPr wrap="none" lIns="90000" tIns="46800" rIns="90000" bIns="46800" anchor="ctr"/>
          <a:lstStyle/>
          <a:p>
            <a:pPr algn="ctr">
              <a:defRPr/>
            </a:pPr>
            <a:r>
              <a:rPr lang="es-ES" sz="1600" b="1" dirty="0">
                <a:latin typeface="Arial" charset="0"/>
              </a:rPr>
              <a:t>Poder </a:t>
            </a:r>
          </a:p>
          <a:p>
            <a:pPr algn="ctr">
              <a:defRPr/>
            </a:pPr>
            <a:r>
              <a:rPr lang="es-ES" sz="1600" b="1" dirty="0">
                <a:latin typeface="Arial" charset="0"/>
              </a:rPr>
              <a:t>Legislativo</a:t>
            </a:r>
            <a:endParaRPr lang="es-ES" dirty="0">
              <a:latin typeface="Arial" charset="0"/>
            </a:endParaRPr>
          </a:p>
        </p:txBody>
      </p:sp>
      <p:sp>
        <p:nvSpPr>
          <p:cNvPr id="11281" name="Line 8"/>
          <p:cNvSpPr>
            <a:spLocks noChangeShapeType="1"/>
          </p:cNvSpPr>
          <p:nvPr/>
        </p:nvSpPr>
        <p:spPr bwMode="auto">
          <a:xfrm flipV="1">
            <a:off x="3143250" y="5357813"/>
            <a:ext cx="3071813" cy="9525"/>
          </a:xfrm>
          <a:prstGeom prst="line">
            <a:avLst/>
          </a:prstGeom>
          <a:noFill/>
          <a:ln w="22225">
            <a:solidFill>
              <a:srgbClr val="56072F"/>
            </a:solidFill>
            <a:round/>
            <a:headEnd/>
            <a:tailEnd/>
          </a:ln>
        </p:spPr>
        <p:txBody>
          <a:bodyPr/>
          <a:lstStyle/>
          <a:p>
            <a:endParaRPr lang="es-MX"/>
          </a:p>
        </p:txBody>
      </p:sp>
      <p:sp>
        <p:nvSpPr>
          <p:cNvPr id="11282" name="Line 9"/>
          <p:cNvSpPr>
            <a:spLocks noChangeShapeType="1"/>
          </p:cNvSpPr>
          <p:nvPr/>
        </p:nvSpPr>
        <p:spPr bwMode="auto">
          <a:xfrm flipH="1">
            <a:off x="3133725" y="5357813"/>
            <a:ext cx="0" cy="442912"/>
          </a:xfrm>
          <a:prstGeom prst="line">
            <a:avLst/>
          </a:prstGeom>
          <a:noFill/>
          <a:ln w="22225">
            <a:solidFill>
              <a:srgbClr val="56072F"/>
            </a:solidFill>
            <a:round/>
            <a:headEnd/>
            <a:tailEnd type="stealth" w="med" len="med"/>
          </a:ln>
        </p:spPr>
        <p:txBody>
          <a:bodyPr/>
          <a:lstStyle/>
          <a:p>
            <a:endParaRPr lang="es-MX"/>
          </a:p>
        </p:txBody>
      </p:sp>
      <p:sp>
        <p:nvSpPr>
          <p:cNvPr id="11283" name="Line 10"/>
          <p:cNvSpPr>
            <a:spLocks noChangeShapeType="1"/>
          </p:cNvSpPr>
          <p:nvPr/>
        </p:nvSpPr>
        <p:spPr bwMode="auto">
          <a:xfrm>
            <a:off x="4643438" y="5072063"/>
            <a:ext cx="0" cy="285750"/>
          </a:xfrm>
          <a:prstGeom prst="line">
            <a:avLst/>
          </a:prstGeom>
          <a:noFill/>
          <a:ln w="22225">
            <a:solidFill>
              <a:srgbClr val="56072F"/>
            </a:solidFill>
            <a:round/>
            <a:headEnd/>
            <a:tailEnd type="stealth" w="med" len="med"/>
          </a:ln>
        </p:spPr>
        <p:txBody>
          <a:bodyPr/>
          <a:lstStyle/>
          <a:p>
            <a:endParaRPr lang="es-MX"/>
          </a:p>
        </p:txBody>
      </p:sp>
      <p:sp>
        <p:nvSpPr>
          <p:cNvPr id="11284" name="Line 12"/>
          <p:cNvSpPr>
            <a:spLocks noChangeShapeType="1"/>
          </p:cNvSpPr>
          <p:nvPr/>
        </p:nvSpPr>
        <p:spPr bwMode="auto">
          <a:xfrm>
            <a:off x="6215063" y="5357813"/>
            <a:ext cx="0" cy="442912"/>
          </a:xfrm>
          <a:prstGeom prst="line">
            <a:avLst/>
          </a:prstGeom>
          <a:noFill/>
          <a:ln w="22225">
            <a:solidFill>
              <a:srgbClr val="56072F"/>
            </a:solidFill>
            <a:round/>
            <a:headEnd/>
            <a:tailEnd type="stealth" w="med" len="med"/>
          </a:ln>
        </p:spPr>
        <p:txBody>
          <a:bodyPr/>
          <a:lstStyle/>
          <a:p>
            <a:endParaRPr lang="es-MX"/>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731963" y="357188"/>
            <a:ext cx="7377112" cy="457200"/>
          </a:xfrm>
          <a:prstGeom prst="rect">
            <a:avLst/>
          </a:prstGeom>
          <a:noFill/>
          <a:ln w="9525" algn="ctr">
            <a:noFill/>
            <a:miter lim="800000"/>
            <a:headEnd/>
            <a:tailEnd/>
          </a:ln>
        </p:spPr>
        <p:txBody>
          <a:bodyPr wrap="none">
            <a:spAutoFit/>
          </a:bodyPr>
          <a:lstStyle/>
          <a:p>
            <a:pPr algn="r"/>
            <a:r>
              <a:rPr lang="es-MX" sz="2400" b="1"/>
              <a:t>Renovación de los poderes ejecutivo y legislativo</a:t>
            </a:r>
          </a:p>
        </p:txBody>
      </p:sp>
      <p:sp>
        <p:nvSpPr>
          <p:cNvPr id="12291" name="AutoShape 4"/>
          <p:cNvSpPr>
            <a:spLocks noChangeArrowheads="1"/>
          </p:cNvSpPr>
          <p:nvPr/>
        </p:nvSpPr>
        <p:spPr bwMode="auto">
          <a:xfrm>
            <a:off x="6659563" y="2165350"/>
            <a:ext cx="1728787" cy="2089150"/>
          </a:xfrm>
          <a:prstGeom prst="roundRect">
            <a:avLst>
              <a:gd name="adj" fmla="val 16667"/>
            </a:avLst>
          </a:prstGeom>
          <a:noFill/>
          <a:ln w="28575" algn="ctr">
            <a:solidFill>
              <a:srgbClr val="56072F"/>
            </a:solidFill>
            <a:round/>
            <a:headEnd/>
            <a:tailEnd/>
          </a:ln>
        </p:spPr>
        <p:txBody>
          <a:bodyPr anchor="ctr"/>
          <a:lstStyle/>
          <a:p>
            <a:pPr algn="ctr"/>
            <a:r>
              <a:rPr lang="es-MX" sz="1600" b="1"/>
              <a:t>Cámara de Diputados</a:t>
            </a:r>
          </a:p>
          <a:p>
            <a:pPr algn="ctr"/>
            <a:endParaRPr lang="es-MX" sz="1600" b="1"/>
          </a:p>
          <a:p>
            <a:pPr algn="ctr"/>
            <a:r>
              <a:rPr lang="es-MX" sz="1600" b="1"/>
              <a:t>500</a:t>
            </a:r>
            <a:r>
              <a:rPr lang="es-MX" sz="1600"/>
              <a:t> diputados</a:t>
            </a:r>
          </a:p>
          <a:p>
            <a:pPr algn="ctr"/>
            <a:endParaRPr lang="es-MX" sz="1600"/>
          </a:p>
          <a:p>
            <a:pPr algn="ctr"/>
            <a:r>
              <a:rPr lang="es-MX" sz="1600" b="1"/>
              <a:t>300</a:t>
            </a:r>
            <a:r>
              <a:rPr lang="es-MX" sz="1600"/>
              <a:t> de MR</a:t>
            </a:r>
          </a:p>
          <a:p>
            <a:pPr algn="ctr"/>
            <a:r>
              <a:rPr lang="es-MX" sz="1600" b="1"/>
              <a:t>200</a:t>
            </a:r>
            <a:r>
              <a:rPr lang="es-MX" sz="1600"/>
              <a:t> de RP</a:t>
            </a:r>
          </a:p>
        </p:txBody>
      </p:sp>
      <p:sp>
        <p:nvSpPr>
          <p:cNvPr id="12292" name="17 Rectángulo redondeado"/>
          <p:cNvSpPr>
            <a:spLocks noChangeArrowheads="1"/>
          </p:cNvSpPr>
          <p:nvPr/>
        </p:nvSpPr>
        <p:spPr bwMode="auto">
          <a:xfrm>
            <a:off x="5364163" y="1230313"/>
            <a:ext cx="1978025" cy="647700"/>
          </a:xfrm>
          <a:prstGeom prst="roundRect">
            <a:avLst>
              <a:gd name="adj" fmla="val 16667"/>
            </a:avLst>
          </a:prstGeom>
          <a:solidFill>
            <a:srgbClr val="580000">
              <a:alpha val="20000"/>
            </a:srgbClr>
          </a:solidFill>
          <a:ln w="9525" algn="ctr">
            <a:solidFill>
              <a:schemeClr val="tx1"/>
            </a:solidFill>
            <a:round/>
            <a:headEnd/>
            <a:tailEnd/>
          </a:ln>
        </p:spPr>
        <p:txBody>
          <a:bodyPr wrap="none" anchor="ctr"/>
          <a:lstStyle/>
          <a:p>
            <a:pPr algn="ctr"/>
            <a:r>
              <a:rPr lang="es-MX" sz="2000" b="1" dirty="0"/>
              <a:t>Legislativo</a:t>
            </a:r>
          </a:p>
        </p:txBody>
      </p:sp>
      <p:sp>
        <p:nvSpPr>
          <p:cNvPr id="12293" name="AutoShape 4"/>
          <p:cNvSpPr>
            <a:spLocks noChangeArrowheads="1"/>
          </p:cNvSpPr>
          <p:nvPr/>
        </p:nvSpPr>
        <p:spPr bwMode="auto">
          <a:xfrm>
            <a:off x="6732588" y="4830763"/>
            <a:ext cx="1482725" cy="812800"/>
          </a:xfrm>
          <a:prstGeom prst="roundRect">
            <a:avLst>
              <a:gd name="adj" fmla="val 16667"/>
            </a:avLst>
          </a:prstGeom>
          <a:noFill/>
          <a:ln w="28575" algn="ctr">
            <a:solidFill>
              <a:srgbClr val="56072F"/>
            </a:solidFill>
            <a:round/>
            <a:headEnd/>
            <a:tailEnd/>
          </a:ln>
        </p:spPr>
        <p:txBody>
          <a:bodyPr anchor="ctr"/>
          <a:lstStyle/>
          <a:p>
            <a:pPr algn="ctr"/>
            <a:r>
              <a:rPr lang="es-MX" sz="1600"/>
              <a:t>Renovación cada </a:t>
            </a:r>
            <a:r>
              <a:rPr lang="es-MX" sz="1800"/>
              <a:t>3 años</a:t>
            </a:r>
          </a:p>
        </p:txBody>
      </p:sp>
      <p:sp>
        <p:nvSpPr>
          <p:cNvPr id="12294" name="AutoShape 4"/>
          <p:cNvSpPr>
            <a:spLocks noChangeArrowheads="1"/>
          </p:cNvSpPr>
          <p:nvPr/>
        </p:nvSpPr>
        <p:spPr bwMode="auto">
          <a:xfrm>
            <a:off x="4500563" y="4802188"/>
            <a:ext cx="1512887" cy="812800"/>
          </a:xfrm>
          <a:prstGeom prst="roundRect">
            <a:avLst>
              <a:gd name="adj" fmla="val 16667"/>
            </a:avLst>
          </a:prstGeom>
          <a:noFill/>
          <a:ln w="28575" algn="ctr">
            <a:solidFill>
              <a:srgbClr val="56072F"/>
            </a:solidFill>
            <a:round/>
            <a:headEnd/>
            <a:tailEnd/>
          </a:ln>
        </p:spPr>
        <p:txBody>
          <a:bodyPr anchor="ctr"/>
          <a:lstStyle/>
          <a:p>
            <a:pPr algn="ctr"/>
            <a:r>
              <a:rPr lang="es-MX" sz="1600"/>
              <a:t>Renovación cada </a:t>
            </a:r>
            <a:r>
              <a:rPr lang="es-MX" sz="1800"/>
              <a:t>6 años</a:t>
            </a:r>
          </a:p>
        </p:txBody>
      </p:sp>
      <p:sp>
        <p:nvSpPr>
          <p:cNvPr id="12295" name="AutoShape 4"/>
          <p:cNvSpPr>
            <a:spLocks noChangeArrowheads="1"/>
          </p:cNvSpPr>
          <p:nvPr/>
        </p:nvSpPr>
        <p:spPr bwMode="auto">
          <a:xfrm>
            <a:off x="4214813" y="2165350"/>
            <a:ext cx="2014537" cy="2232025"/>
          </a:xfrm>
          <a:prstGeom prst="roundRect">
            <a:avLst>
              <a:gd name="adj" fmla="val 18944"/>
            </a:avLst>
          </a:prstGeom>
          <a:noFill/>
          <a:ln w="28575" algn="ctr">
            <a:solidFill>
              <a:srgbClr val="56072F"/>
            </a:solidFill>
            <a:round/>
            <a:headEnd/>
            <a:tailEnd/>
          </a:ln>
        </p:spPr>
        <p:txBody>
          <a:bodyPr anchor="ctr"/>
          <a:lstStyle/>
          <a:p>
            <a:pPr algn="ctr"/>
            <a:endParaRPr lang="es-MX" sz="1600"/>
          </a:p>
          <a:p>
            <a:pPr algn="ctr"/>
            <a:endParaRPr lang="es-MX" sz="1600"/>
          </a:p>
          <a:p>
            <a:pPr algn="ctr"/>
            <a:r>
              <a:rPr lang="es-MX" sz="1600" b="1"/>
              <a:t>Cámara de Senadores</a:t>
            </a:r>
          </a:p>
          <a:p>
            <a:pPr algn="ctr"/>
            <a:endParaRPr lang="es-MX" sz="1600" b="1"/>
          </a:p>
          <a:p>
            <a:pPr algn="ctr"/>
            <a:r>
              <a:rPr lang="es-MX" sz="1600" b="1"/>
              <a:t>128</a:t>
            </a:r>
            <a:r>
              <a:rPr lang="es-MX" sz="1600"/>
              <a:t> senadores</a:t>
            </a:r>
          </a:p>
          <a:p>
            <a:pPr algn="ctr"/>
            <a:endParaRPr lang="es-MX" sz="1600"/>
          </a:p>
          <a:p>
            <a:r>
              <a:rPr lang="es-MX" sz="1600" b="1"/>
              <a:t>64</a:t>
            </a:r>
            <a:r>
              <a:rPr lang="es-MX" sz="1600"/>
              <a:t> de MR</a:t>
            </a:r>
          </a:p>
          <a:p>
            <a:r>
              <a:rPr lang="es-MX" sz="1600" b="1"/>
              <a:t>32</a:t>
            </a:r>
            <a:r>
              <a:rPr lang="es-MX" sz="1600"/>
              <a:t> de 1ra minoría</a:t>
            </a:r>
          </a:p>
          <a:p>
            <a:r>
              <a:rPr lang="es-MX" sz="1600" b="1"/>
              <a:t>32</a:t>
            </a:r>
            <a:r>
              <a:rPr lang="es-MX" sz="1600"/>
              <a:t> de RP</a:t>
            </a:r>
          </a:p>
          <a:p>
            <a:pPr algn="ctr"/>
            <a:endParaRPr lang="es-MX" sz="1600"/>
          </a:p>
        </p:txBody>
      </p:sp>
      <p:grpSp>
        <p:nvGrpSpPr>
          <p:cNvPr id="12296" name="Group 8"/>
          <p:cNvGrpSpPr>
            <a:grpSpLocks/>
          </p:cNvGrpSpPr>
          <p:nvPr/>
        </p:nvGrpSpPr>
        <p:grpSpPr bwMode="auto">
          <a:xfrm>
            <a:off x="684213" y="1230313"/>
            <a:ext cx="3095625" cy="4392612"/>
            <a:chOff x="710" y="1242"/>
            <a:chExt cx="1497" cy="2532"/>
          </a:xfrm>
        </p:grpSpPr>
        <p:grpSp>
          <p:nvGrpSpPr>
            <p:cNvPr id="12304" name="Group 9"/>
            <p:cNvGrpSpPr>
              <a:grpSpLocks/>
            </p:cNvGrpSpPr>
            <p:nvPr/>
          </p:nvGrpSpPr>
          <p:grpSpPr bwMode="auto">
            <a:xfrm>
              <a:off x="710" y="1242"/>
              <a:ext cx="1497" cy="1495"/>
              <a:chOff x="2142" y="1242"/>
              <a:chExt cx="1497" cy="1495"/>
            </a:xfrm>
          </p:grpSpPr>
          <p:sp>
            <p:nvSpPr>
              <p:cNvPr id="12306" name="17 Rectángulo redondeado"/>
              <p:cNvSpPr>
                <a:spLocks noChangeArrowheads="1"/>
              </p:cNvSpPr>
              <p:nvPr/>
            </p:nvSpPr>
            <p:spPr bwMode="auto">
              <a:xfrm>
                <a:off x="2249" y="1242"/>
                <a:ext cx="1246" cy="408"/>
              </a:xfrm>
              <a:prstGeom prst="roundRect">
                <a:avLst>
                  <a:gd name="adj" fmla="val 16667"/>
                </a:avLst>
              </a:prstGeom>
              <a:solidFill>
                <a:srgbClr val="580000">
                  <a:alpha val="20000"/>
                </a:srgbClr>
              </a:solidFill>
              <a:ln w="9525" algn="ctr">
                <a:solidFill>
                  <a:schemeClr val="tx1"/>
                </a:solidFill>
                <a:round/>
                <a:headEnd/>
                <a:tailEnd/>
              </a:ln>
            </p:spPr>
            <p:txBody>
              <a:bodyPr wrap="none" anchor="ctr"/>
              <a:lstStyle/>
              <a:p>
                <a:pPr algn="ctr"/>
                <a:r>
                  <a:rPr lang="es-MX" sz="2000" b="1" dirty="0"/>
                  <a:t>Ejecutivo</a:t>
                </a:r>
              </a:p>
            </p:txBody>
          </p:sp>
          <p:sp>
            <p:nvSpPr>
              <p:cNvPr id="12307" name="AutoShape 4"/>
              <p:cNvSpPr>
                <a:spLocks noChangeArrowheads="1"/>
              </p:cNvSpPr>
              <p:nvPr/>
            </p:nvSpPr>
            <p:spPr bwMode="auto">
              <a:xfrm>
                <a:off x="2142" y="1875"/>
                <a:ext cx="1497" cy="862"/>
              </a:xfrm>
              <a:prstGeom prst="roundRect">
                <a:avLst>
                  <a:gd name="adj" fmla="val 16667"/>
                </a:avLst>
              </a:prstGeom>
              <a:noFill/>
              <a:ln w="28575" algn="ctr">
                <a:solidFill>
                  <a:srgbClr val="56072F"/>
                </a:solidFill>
                <a:round/>
                <a:headEnd/>
                <a:tailEnd/>
              </a:ln>
            </p:spPr>
            <p:txBody>
              <a:bodyPr anchor="ctr"/>
              <a:lstStyle/>
              <a:p>
                <a:pPr algn="ctr"/>
                <a:r>
                  <a:rPr lang="es-MX" sz="1600"/>
                  <a:t>Se deposita en un solo individuo que se denomina</a:t>
                </a:r>
              </a:p>
              <a:p>
                <a:pPr algn="ctr"/>
                <a:endParaRPr lang="es-MX" sz="1600"/>
              </a:p>
              <a:p>
                <a:pPr algn="ctr"/>
                <a:r>
                  <a:rPr lang="es-MX" sz="1600" b="1"/>
                  <a:t>Presidente</a:t>
                </a:r>
                <a:r>
                  <a:rPr lang="es-MX" sz="1600"/>
                  <a:t> de los Estados Unidos Mexicanos</a:t>
                </a:r>
              </a:p>
            </p:txBody>
          </p:sp>
        </p:grpSp>
        <p:sp>
          <p:nvSpPr>
            <p:cNvPr id="12305" name="AutoShape 4"/>
            <p:cNvSpPr>
              <a:spLocks noChangeArrowheads="1"/>
            </p:cNvSpPr>
            <p:nvPr/>
          </p:nvSpPr>
          <p:spPr bwMode="auto">
            <a:xfrm>
              <a:off x="987" y="3262"/>
              <a:ext cx="908" cy="512"/>
            </a:xfrm>
            <a:prstGeom prst="roundRect">
              <a:avLst>
                <a:gd name="adj" fmla="val 16667"/>
              </a:avLst>
            </a:prstGeom>
            <a:noFill/>
            <a:ln w="28575" algn="ctr">
              <a:solidFill>
                <a:srgbClr val="56072F"/>
              </a:solidFill>
              <a:round/>
              <a:headEnd/>
              <a:tailEnd/>
            </a:ln>
          </p:spPr>
          <p:txBody>
            <a:bodyPr anchor="ctr"/>
            <a:lstStyle/>
            <a:p>
              <a:pPr algn="ctr"/>
              <a:r>
                <a:rPr lang="es-MX" sz="1600"/>
                <a:t>Renovación cada </a:t>
              </a:r>
              <a:r>
                <a:rPr lang="es-MX" sz="1800"/>
                <a:t>6 años</a:t>
              </a:r>
            </a:p>
          </p:txBody>
        </p:sp>
      </p:grpSp>
      <p:sp>
        <p:nvSpPr>
          <p:cNvPr id="12297" name="Line 13"/>
          <p:cNvSpPr>
            <a:spLocks noChangeShapeType="1"/>
          </p:cNvSpPr>
          <p:nvPr/>
        </p:nvSpPr>
        <p:spPr bwMode="auto">
          <a:xfrm>
            <a:off x="2124075" y="3894138"/>
            <a:ext cx="0" cy="719137"/>
          </a:xfrm>
          <a:prstGeom prst="line">
            <a:avLst/>
          </a:prstGeom>
          <a:noFill/>
          <a:ln w="19050">
            <a:solidFill>
              <a:schemeClr val="tx1"/>
            </a:solidFill>
            <a:round/>
            <a:headEnd/>
            <a:tailEnd type="triangle" w="med" len="med"/>
          </a:ln>
        </p:spPr>
        <p:txBody>
          <a:bodyPr/>
          <a:lstStyle/>
          <a:p>
            <a:endParaRPr lang="es-MX"/>
          </a:p>
        </p:txBody>
      </p:sp>
      <p:sp>
        <p:nvSpPr>
          <p:cNvPr id="12298" name="Line 14"/>
          <p:cNvSpPr>
            <a:spLocks noChangeShapeType="1"/>
          </p:cNvSpPr>
          <p:nvPr/>
        </p:nvSpPr>
        <p:spPr bwMode="auto">
          <a:xfrm flipH="1">
            <a:off x="7451725" y="4254500"/>
            <a:ext cx="0" cy="574675"/>
          </a:xfrm>
          <a:prstGeom prst="line">
            <a:avLst/>
          </a:prstGeom>
          <a:noFill/>
          <a:ln w="19050">
            <a:solidFill>
              <a:schemeClr val="tx1"/>
            </a:solidFill>
            <a:round/>
            <a:headEnd/>
            <a:tailEnd type="triangle" w="med" len="med"/>
          </a:ln>
        </p:spPr>
        <p:txBody>
          <a:bodyPr/>
          <a:lstStyle/>
          <a:p>
            <a:endParaRPr lang="es-MX"/>
          </a:p>
        </p:txBody>
      </p:sp>
      <p:sp>
        <p:nvSpPr>
          <p:cNvPr id="12299" name="Line 15"/>
          <p:cNvSpPr>
            <a:spLocks noChangeShapeType="1"/>
          </p:cNvSpPr>
          <p:nvPr/>
        </p:nvSpPr>
        <p:spPr bwMode="auto">
          <a:xfrm flipH="1">
            <a:off x="5219700" y="4397375"/>
            <a:ext cx="0" cy="358775"/>
          </a:xfrm>
          <a:prstGeom prst="line">
            <a:avLst/>
          </a:prstGeom>
          <a:noFill/>
          <a:ln w="19050">
            <a:solidFill>
              <a:schemeClr val="tx1"/>
            </a:solidFill>
            <a:round/>
            <a:headEnd/>
            <a:tailEnd type="triangle" w="med" len="med"/>
          </a:ln>
        </p:spPr>
        <p:txBody>
          <a:bodyPr/>
          <a:lstStyle/>
          <a:p>
            <a:endParaRPr lang="es-MX"/>
          </a:p>
        </p:txBody>
      </p:sp>
      <p:sp>
        <p:nvSpPr>
          <p:cNvPr id="12300" name="Line 16"/>
          <p:cNvSpPr>
            <a:spLocks noChangeShapeType="1"/>
          </p:cNvSpPr>
          <p:nvPr/>
        </p:nvSpPr>
        <p:spPr bwMode="auto">
          <a:xfrm>
            <a:off x="2195513" y="1949450"/>
            <a:ext cx="0" cy="287338"/>
          </a:xfrm>
          <a:prstGeom prst="line">
            <a:avLst/>
          </a:prstGeom>
          <a:noFill/>
          <a:ln w="19050">
            <a:solidFill>
              <a:schemeClr val="tx1"/>
            </a:solidFill>
            <a:round/>
            <a:headEnd/>
            <a:tailEnd type="triangle" w="med" len="med"/>
          </a:ln>
        </p:spPr>
        <p:txBody>
          <a:bodyPr/>
          <a:lstStyle/>
          <a:p>
            <a:endParaRPr lang="es-MX"/>
          </a:p>
        </p:txBody>
      </p:sp>
      <p:sp>
        <p:nvSpPr>
          <p:cNvPr id="12301" name="Line 17"/>
          <p:cNvSpPr>
            <a:spLocks noChangeShapeType="1"/>
          </p:cNvSpPr>
          <p:nvPr/>
        </p:nvSpPr>
        <p:spPr bwMode="auto">
          <a:xfrm>
            <a:off x="7019925" y="1949450"/>
            <a:ext cx="358775" cy="142875"/>
          </a:xfrm>
          <a:prstGeom prst="line">
            <a:avLst/>
          </a:prstGeom>
          <a:noFill/>
          <a:ln w="19050">
            <a:solidFill>
              <a:schemeClr val="tx1"/>
            </a:solidFill>
            <a:round/>
            <a:headEnd/>
            <a:tailEnd type="triangle" w="med" len="med"/>
          </a:ln>
        </p:spPr>
        <p:txBody>
          <a:bodyPr/>
          <a:lstStyle/>
          <a:p>
            <a:endParaRPr lang="es-MX"/>
          </a:p>
        </p:txBody>
      </p:sp>
      <p:sp>
        <p:nvSpPr>
          <p:cNvPr id="12302" name="Line 18"/>
          <p:cNvSpPr>
            <a:spLocks noChangeShapeType="1"/>
          </p:cNvSpPr>
          <p:nvPr/>
        </p:nvSpPr>
        <p:spPr bwMode="auto">
          <a:xfrm flipH="1">
            <a:off x="5508625" y="1949450"/>
            <a:ext cx="360363" cy="142875"/>
          </a:xfrm>
          <a:prstGeom prst="line">
            <a:avLst/>
          </a:prstGeom>
          <a:noFill/>
          <a:ln w="19050">
            <a:solidFill>
              <a:schemeClr val="tx1"/>
            </a:solidFill>
            <a:round/>
            <a:headEnd/>
            <a:tailEnd type="triangle" w="med" len="med"/>
          </a:ln>
        </p:spPr>
        <p:txBody>
          <a:bodyPr/>
          <a:lstStyle/>
          <a:p>
            <a:endParaRPr lang="es-MX"/>
          </a:p>
        </p:txBody>
      </p:sp>
      <p:sp>
        <p:nvSpPr>
          <p:cNvPr id="22" name="AutoShape 4"/>
          <p:cNvSpPr>
            <a:spLocks noChangeArrowheads="1"/>
          </p:cNvSpPr>
          <p:nvPr/>
        </p:nvSpPr>
        <p:spPr bwMode="auto">
          <a:xfrm>
            <a:off x="214313" y="5995988"/>
            <a:ext cx="8715375" cy="647700"/>
          </a:xfrm>
          <a:prstGeom prst="roundRect">
            <a:avLst>
              <a:gd name="adj" fmla="val 16667"/>
            </a:avLst>
          </a:prstGeom>
          <a:solidFill>
            <a:schemeClr val="bg1">
              <a:lumMod val="85000"/>
            </a:schemeClr>
          </a:solidFill>
          <a:ln w="28575" algn="ctr">
            <a:solidFill>
              <a:srgbClr val="56072F"/>
            </a:solidFill>
            <a:round/>
            <a:headEnd/>
            <a:tailEnd/>
          </a:ln>
        </p:spPr>
        <p:txBody>
          <a:bodyPr anchor="ctr">
            <a:spAutoFit/>
          </a:bodyPr>
          <a:lstStyle/>
          <a:p>
            <a:pPr algn="ctr">
              <a:defRPr/>
            </a:pPr>
            <a:r>
              <a:rPr lang="es-MX" sz="1600" b="1" dirty="0">
                <a:latin typeface="Arial" charset="0"/>
              </a:rPr>
              <a:t>La renovación de los poderes Legislativo y Ejecutivo federales se realizará mediante elecciones libres, auténticas y periódicas (artículo 41 constitucional)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250825" y="1919288"/>
            <a:ext cx="792163"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dirty="0">
                <a:latin typeface="+mj-lt"/>
              </a:rPr>
              <a:t>Libres</a:t>
            </a:r>
            <a:endParaRPr lang="en-US" sz="1600" dirty="0">
              <a:latin typeface="+mj-lt"/>
            </a:endParaRPr>
          </a:p>
        </p:txBody>
      </p:sp>
      <p:sp>
        <p:nvSpPr>
          <p:cNvPr id="4" name="AutoShape 6"/>
          <p:cNvSpPr>
            <a:spLocks noChangeArrowheads="1"/>
          </p:cNvSpPr>
          <p:nvPr/>
        </p:nvSpPr>
        <p:spPr bwMode="auto">
          <a:xfrm>
            <a:off x="1258888" y="1916113"/>
            <a:ext cx="1081087"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dirty="0">
                <a:latin typeface="+mj-lt"/>
              </a:rPr>
              <a:t>Auténticas</a:t>
            </a:r>
            <a:endParaRPr lang="en-US" sz="1600" dirty="0">
              <a:latin typeface="+mj-lt"/>
            </a:endParaRPr>
          </a:p>
        </p:txBody>
      </p:sp>
      <p:sp>
        <p:nvSpPr>
          <p:cNvPr id="5" name="AutoShape 7"/>
          <p:cNvSpPr>
            <a:spLocks noChangeArrowheads="1"/>
          </p:cNvSpPr>
          <p:nvPr/>
        </p:nvSpPr>
        <p:spPr bwMode="auto">
          <a:xfrm>
            <a:off x="2482850" y="1916113"/>
            <a:ext cx="1152525"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dirty="0">
                <a:latin typeface="+mj-lt"/>
              </a:rPr>
              <a:t>Periódicas</a:t>
            </a:r>
            <a:endParaRPr lang="en-US" sz="1600" dirty="0">
              <a:latin typeface="+mj-lt"/>
            </a:endParaRPr>
          </a:p>
        </p:txBody>
      </p:sp>
      <p:sp>
        <p:nvSpPr>
          <p:cNvPr id="6150" name="AutoShape 8"/>
          <p:cNvSpPr>
            <a:spLocks/>
          </p:cNvSpPr>
          <p:nvPr/>
        </p:nvSpPr>
        <p:spPr bwMode="auto">
          <a:xfrm rot="5400000">
            <a:off x="1691482" y="477044"/>
            <a:ext cx="433387" cy="2447925"/>
          </a:xfrm>
          <a:prstGeom prst="leftBrace">
            <a:avLst>
              <a:gd name="adj1" fmla="val 0"/>
              <a:gd name="adj2" fmla="val 50000"/>
            </a:avLst>
          </a:prstGeom>
          <a:noFill/>
          <a:ln w="12700">
            <a:solidFill>
              <a:srgbClr val="580000"/>
            </a:solidFill>
            <a:round/>
            <a:headEnd type="oval" w="med" len="med"/>
            <a:tailEnd type="oval" w="med" len="med"/>
          </a:ln>
        </p:spPr>
        <p:txBody>
          <a:bodyPr wrap="none" anchor="ctr"/>
          <a:lstStyle/>
          <a:p>
            <a:pPr algn="ctr">
              <a:defRPr/>
            </a:pPr>
            <a:endParaRPr lang="es-MX" sz="1400">
              <a:latin typeface="+mj-lt"/>
            </a:endParaRPr>
          </a:p>
        </p:txBody>
      </p:sp>
      <p:sp>
        <p:nvSpPr>
          <p:cNvPr id="7" name="Text Box 34"/>
          <p:cNvSpPr txBox="1">
            <a:spLocks noChangeArrowheads="1"/>
          </p:cNvSpPr>
          <p:nvPr/>
        </p:nvSpPr>
        <p:spPr bwMode="auto">
          <a:xfrm>
            <a:off x="1187450" y="1052513"/>
            <a:ext cx="1512888" cy="431800"/>
          </a:xfrm>
          <a:prstGeom prst="rect">
            <a:avLst/>
          </a:prstGeom>
          <a:solidFill>
            <a:schemeClr val="bg1">
              <a:lumMod val="85000"/>
            </a:schemeClr>
          </a:solidFill>
          <a:ln w="12700" cap="rnd" algn="ctr">
            <a:solidFill>
              <a:srgbClr val="580000"/>
            </a:solidFill>
            <a:prstDash val="sysDot"/>
            <a:miter lim="800000"/>
            <a:headEnd/>
            <a:tailEnd/>
          </a:ln>
          <a:effectLst/>
        </p:spPr>
        <p:txBody>
          <a:bodyPr anchor="ctr" anchorCtr="1"/>
          <a:lstStyle/>
          <a:p>
            <a:pPr algn="ctr">
              <a:defRPr/>
            </a:pPr>
            <a:r>
              <a:rPr lang="es-MX" sz="1600" b="1" dirty="0" smtClean="0">
                <a:solidFill>
                  <a:srgbClr val="560730"/>
                </a:solidFill>
                <a:latin typeface="+mj-lt"/>
              </a:rPr>
              <a:t>Elecciones</a:t>
            </a:r>
            <a:endParaRPr lang="en-US" sz="1600" b="1" dirty="0">
              <a:solidFill>
                <a:srgbClr val="560730"/>
              </a:solidFill>
              <a:latin typeface="+mj-lt"/>
            </a:endParaRPr>
          </a:p>
        </p:txBody>
      </p:sp>
      <p:grpSp>
        <p:nvGrpSpPr>
          <p:cNvPr id="2" name="Group 62"/>
          <p:cNvGrpSpPr>
            <a:grpSpLocks/>
          </p:cNvGrpSpPr>
          <p:nvPr/>
        </p:nvGrpSpPr>
        <p:grpSpPr bwMode="auto">
          <a:xfrm>
            <a:off x="6372867" y="2998638"/>
            <a:ext cx="2087561" cy="1871662"/>
            <a:chOff x="3833" y="2478"/>
            <a:chExt cx="1315" cy="1179"/>
          </a:xfrm>
          <a:solidFill>
            <a:schemeClr val="bg1">
              <a:lumMod val="85000"/>
            </a:schemeClr>
          </a:solidFill>
          <a:effectLst/>
        </p:grpSpPr>
        <p:sp>
          <p:nvSpPr>
            <p:cNvPr id="15" name="AutoShape 33"/>
            <p:cNvSpPr>
              <a:spLocks noChangeArrowheads="1"/>
            </p:cNvSpPr>
            <p:nvPr/>
          </p:nvSpPr>
          <p:spPr bwMode="auto">
            <a:xfrm>
              <a:off x="3833" y="3203"/>
              <a:ext cx="1133"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600" dirty="0">
                  <a:latin typeface="+mj-lt"/>
                </a:rPr>
                <a:t>Constitucionalidad</a:t>
              </a:r>
              <a:endParaRPr lang="en-US" sz="1600" dirty="0">
                <a:latin typeface="+mj-lt"/>
              </a:endParaRPr>
            </a:p>
          </p:txBody>
        </p:sp>
        <p:sp>
          <p:nvSpPr>
            <p:cNvPr id="16" name="Text Box 36"/>
            <p:cNvSpPr txBox="1">
              <a:spLocks noChangeArrowheads="1"/>
            </p:cNvSpPr>
            <p:nvPr/>
          </p:nvSpPr>
          <p:spPr bwMode="auto">
            <a:xfrm>
              <a:off x="4014" y="2478"/>
              <a:ext cx="1134" cy="408"/>
            </a:xfrm>
            <a:prstGeom prst="rect">
              <a:avLst/>
            </a:prstGeom>
            <a:grpFill/>
            <a:ln w="12700" cap="rnd" algn="ctr">
              <a:solidFill>
                <a:srgbClr val="580000"/>
              </a:solidFill>
              <a:prstDash val="sysDot"/>
              <a:miter lim="800000"/>
              <a:headEnd/>
              <a:tailEnd/>
            </a:ln>
            <a:effectLst/>
          </p:spPr>
          <p:txBody>
            <a:bodyPr anchor="ctr" anchorCtr="1"/>
            <a:lstStyle/>
            <a:p>
              <a:pPr algn="ctr">
                <a:defRPr/>
              </a:pPr>
              <a:r>
                <a:rPr lang="es-MX" sz="1400" b="1" dirty="0" smtClean="0">
                  <a:solidFill>
                    <a:srgbClr val="560730"/>
                  </a:solidFill>
                  <a:latin typeface="+mj-lt"/>
                </a:rPr>
                <a:t>Actos y resoluciones electorales</a:t>
              </a:r>
              <a:endParaRPr lang="en-US" sz="1400" b="1" dirty="0">
                <a:solidFill>
                  <a:srgbClr val="560730"/>
                </a:solidFill>
                <a:latin typeface="+mj-lt"/>
              </a:endParaRPr>
            </a:p>
          </p:txBody>
        </p:sp>
        <p:sp>
          <p:nvSpPr>
            <p:cNvPr id="17" name="AutoShape 44"/>
            <p:cNvSpPr>
              <a:spLocks noChangeArrowheads="1"/>
            </p:cNvSpPr>
            <p:nvPr/>
          </p:nvSpPr>
          <p:spPr bwMode="auto">
            <a:xfrm>
              <a:off x="3923" y="3476"/>
              <a:ext cx="1043"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a:latin typeface="+mj-lt"/>
                </a:rPr>
                <a:t>Legalidad</a:t>
              </a:r>
              <a:endParaRPr lang="en-US" sz="1400">
                <a:latin typeface="+mj-lt"/>
              </a:endParaRPr>
            </a:p>
          </p:txBody>
        </p:sp>
        <p:cxnSp>
          <p:nvCxnSpPr>
            <p:cNvPr id="19" name="AutoShape 46"/>
            <p:cNvCxnSpPr>
              <a:cxnSpLocks noChangeShapeType="1"/>
              <a:stCxn id="16" idx="3"/>
              <a:endCxn id="17" idx="3"/>
            </p:cNvCxnSpPr>
            <p:nvPr/>
          </p:nvCxnSpPr>
          <p:spPr bwMode="auto">
            <a:xfrm flipH="1">
              <a:off x="4966" y="2682"/>
              <a:ext cx="182" cy="885"/>
            </a:xfrm>
            <a:prstGeom prst="bentConnector3">
              <a:avLst>
                <a:gd name="adj1" fmla="val -79121"/>
              </a:avLst>
            </a:prstGeom>
            <a:grpFill/>
            <a:ln w="12700">
              <a:solidFill>
                <a:srgbClr val="580000"/>
              </a:solidFill>
              <a:miter lim="800000"/>
              <a:headEnd/>
              <a:tailEnd type="oval" w="med" len="med"/>
            </a:ln>
          </p:spPr>
        </p:cxnSp>
      </p:grpSp>
      <p:grpSp>
        <p:nvGrpSpPr>
          <p:cNvPr id="6" name="Group 60"/>
          <p:cNvGrpSpPr>
            <a:grpSpLocks/>
          </p:cNvGrpSpPr>
          <p:nvPr/>
        </p:nvGrpSpPr>
        <p:grpSpPr bwMode="auto">
          <a:xfrm>
            <a:off x="4139531" y="2780928"/>
            <a:ext cx="1944990" cy="2347913"/>
            <a:chOff x="385" y="2160"/>
            <a:chExt cx="1128" cy="1479"/>
          </a:xfrm>
          <a:solidFill>
            <a:schemeClr val="bg1">
              <a:lumMod val="85000"/>
            </a:schemeClr>
          </a:solidFill>
          <a:effectLst/>
        </p:grpSpPr>
        <p:sp>
          <p:nvSpPr>
            <p:cNvPr id="21" name="AutoShape 32"/>
            <p:cNvSpPr>
              <a:spLocks noChangeArrowheads="1"/>
            </p:cNvSpPr>
            <p:nvPr/>
          </p:nvSpPr>
          <p:spPr bwMode="auto">
            <a:xfrm>
              <a:off x="749" y="3141"/>
              <a:ext cx="680"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dirty="0">
                  <a:latin typeface="+mj-lt"/>
                </a:rPr>
                <a:t>Autonomía</a:t>
              </a:r>
              <a:endParaRPr lang="en-US" sz="1400" dirty="0">
                <a:latin typeface="+mj-lt"/>
              </a:endParaRPr>
            </a:p>
          </p:txBody>
        </p:sp>
        <p:sp>
          <p:nvSpPr>
            <p:cNvPr id="22" name="Text Box 47"/>
            <p:cNvSpPr txBox="1">
              <a:spLocks noChangeArrowheads="1"/>
            </p:cNvSpPr>
            <p:nvPr/>
          </p:nvSpPr>
          <p:spPr bwMode="auto">
            <a:xfrm>
              <a:off x="385" y="2160"/>
              <a:ext cx="1128" cy="726"/>
            </a:xfrm>
            <a:prstGeom prst="rect">
              <a:avLst/>
            </a:prstGeom>
            <a:grpFill/>
            <a:ln w="12700" cap="rnd" algn="ctr">
              <a:solidFill>
                <a:srgbClr val="580000"/>
              </a:solidFill>
              <a:prstDash val="sysDot"/>
              <a:miter lim="800000"/>
              <a:headEnd/>
              <a:tailEnd/>
            </a:ln>
            <a:effectLst/>
          </p:spPr>
          <p:txBody>
            <a:bodyPr anchor="ctr" anchorCtr="1"/>
            <a:lstStyle/>
            <a:p>
              <a:pPr algn="ctr">
                <a:defRPr/>
              </a:pPr>
              <a:r>
                <a:rPr lang="es-MX" sz="1400" b="1" dirty="0" smtClean="0">
                  <a:solidFill>
                    <a:srgbClr val="560730"/>
                  </a:solidFill>
                  <a:latin typeface="+mj-lt"/>
                </a:rPr>
                <a:t>Organización y funcionamiento de las autoridades  electorales</a:t>
              </a:r>
              <a:endParaRPr lang="en-US" sz="1400" b="1" dirty="0">
                <a:solidFill>
                  <a:srgbClr val="560730"/>
                </a:solidFill>
                <a:latin typeface="+mj-lt"/>
              </a:endParaRPr>
            </a:p>
          </p:txBody>
        </p:sp>
        <p:sp>
          <p:nvSpPr>
            <p:cNvPr id="23" name="AutoShape 48"/>
            <p:cNvSpPr>
              <a:spLocks noChangeArrowheads="1"/>
            </p:cNvSpPr>
            <p:nvPr/>
          </p:nvSpPr>
          <p:spPr bwMode="auto">
            <a:xfrm>
              <a:off x="719" y="3458"/>
              <a:ext cx="752"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a:latin typeface="+mj-lt"/>
                </a:rPr>
                <a:t>Independencia</a:t>
              </a:r>
              <a:endParaRPr lang="en-US" sz="1400">
                <a:latin typeface="+mj-lt"/>
              </a:endParaRPr>
            </a:p>
          </p:txBody>
        </p:sp>
        <p:cxnSp>
          <p:nvCxnSpPr>
            <p:cNvPr id="24" name="AutoShape 49"/>
            <p:cNvCxnSpPr>
              <a:cxnSpLocks noChangeShapeType="1"/>
              <a:stCxn id="22" idx="1"/>
              <a:endCxn id="21" idx="1"/>
            </p:cNvCxnSpPr>
            <p:nvPr/>
          </p:nvCxnSpPr>
          <p:spPr bwMode="auto">
            <a:xfrm rot="10800000" flipH="1" flipV="1">
              <a:off x="385" y="2523"/>
              <a:ext cx="364" cy="708"/>
            </a:xfrm>
            <a:prstGeom prst="bentConnector3">
              <a:avLst>
                <a:gd name="adj1" fmla="val -36422"/>
              </a:avLst>
            </a:prstGeom>
            <a:grpFill/>
            <a:ln w="12700">
              <a:solidFill>
                <a:srgbClr val="580000"/>
              </a:solidFill>
              <a:miter lim="800000"/>
              <a:headEnd/>
              <a:tailEnd type="oval" w="med" len="med"/>
            </a:ln>
          </p:spPr>
        </p:cxnSp>
        <p:cxnSp>
          <p:nvCxnSpPr>
            <p:cNvPr id="25" name="AutoShape 50"/>
            <p:cNvCxnSpPr>
              <a:cxnSpLocks noChangeShapeType="1"/>
              <a:stCxn id="22" idx="1"/>
              <a:endCxn id="23" idx="1"/>
            </p:cNvCxnSpPr>
            <p:nvPr/>
          </p:nvCxnSpPr>
          <p:spPr bwMode="auto">
            <a:xfrm rot="10800000" flipH="1" flipV="1">
              <a:off x="385" y="2523"/>
              <a:ext cx="334" cy="1025"/>
            </a:xfrm>
            <a:prstGeom prst="bentConnector3">
              <a:avLst>
                <a:gd name="adj1" fmla="val -39654"/>
              </a:avLst>
            </a:prstGeom>
            <a:grpFill/>
            <a:ln w="12700">
              <a:solidFill>
                <a:srgbClr val="580000"/>
              </a:solidFill>
              <a:miter lim="800000"/>
              <a:headEnd/>
              <a:tailEnd type="oval" w="med" len="med"/>
            </a:ln>
          </p:spPr>
        </p:cxnSp>
      </p:grpSp>
      <p:sp>
        <p:nvSpPr>
          <p:cNvPr id="6162" name="Line 57"/>
          <p:cNvSpPr>
            <a:spLocks noChangeShapeType="1"/>
          </p:cNvSpPr>
          <p:nvPr/>
        </p:nvSpPr>
        <p:spPr bwMode="auto">
          <a:xfrm>
            <a:off x="1908175" y="1485900"/>
            <a:ext cx="0" cy="431800"/>
          </a:xfrm>
          <a:prstGeom prst="line">
            <a:avLst/>
          </a:prstGeom>
          <a:noFill/>
          <a:ln w="12700">
            <a:solidFill>
              <a:srgbClr val="580000"/>
            </a:solidFill>
            <a:round/>
            <a:headEnd/>
            <a:tailEnd type="oval" w="med" len="med"/>
          </a:ln>
        </p:spPr>
        <p:txBody>
          <a:bodyPr anchor="ctr"/>
          <a:lstStyle/>
          <a:p>
            <a:pPr algn="ctr">
              <a:defRPr/>
            </a:pPr>
            <a:endParaRPr lang="es-MX" sz="1400">
              <a:latin typeface="+mj-lt"/>
            </a:endParaRPr>
          </a:p>
        </p:txBody>
      </p:sp>
      <p:grpSp>
        <p:nvGrpSpPr>
          <p:cNvPr id="8" name="Group 61"/>
          <p:cNvGrpSpPr>
            <a:grpSpLocks/>
          </p:cNvGrpSpPr>
          <p:nvPr/>
        </p:nvGrpSpPr>
        <p:grpSpPr bwMode="auto">
          <a:xfrm>
            <a:off x="179512" y="2781374"/>
            <a:ext cx="3389915" cy="2303463"/>
            <a:chOff x="1705" y="2206"/>
            <a:chExt cx="1989" cy="1451"/>
          </a:xfrm>
          <a:solidFill>
            <a:schemeClr val="bg1">
              <a:lumMod val="85000"/>
            </a:schemeClr>
          </a:solidFill>
          <a:effectLst/>
        </p:grpSpPr>
        <p:sp>
          <p:nvSpPr>
            <p:cNvPr id="30" name="AutoShape 24"/>
            <p:cNvSpPr>
              <a:spLocks noChangeArrowheads="1"/>
            </p:cNvSpPr>
            <p:nvPr/>
          </p:nvSpPr>
          <p:spPr bwMode="auto">
            <a:xfrm>
              <a:off x="2926" y="2524"/>
              <a:ext cx="680"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dirty="0">
                  <a:latin typeface="+mj-lt"/>
                </a:rPr>
                <a:t>Legalidad</a:t>
              </a:r>
              <a:endParaRPr lang="en-US" sz="1400" dirty="0">
                <a:latin typeface="+mj-lt"/>
              </a:endParaRPr>
            </a:p>
          </p:txBody>
        </p:sp>
        <p:sp>
          <p:nvSpPr>
            <p:cNvPr id="31" name="AutoShape 25"/>
            <p:cNvSpPr>
              <a:spLocks noChangeArrowheads="1"/>
            </p:cNvSpPr>
            <p:nvPr/>
          </p:nvSpPr>
          <p:spPr bwMode="auto">
            <a:xfrm>
              <a:off x="2926" y="3159"/>
              <a:ext cx="764"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a:latin typeface="+mj-lt"/>
                </a:rPr>
                <a:t>Imparcialidad</a:t>
              </a:r>
              <a:endParaRPr lang="en-US" sz="1400">
                <a:latin typeface="+mj-lt"/>
              </a:endParaRPr>
            </a:p>
          </p:txBody>
        </p:sp>
        <p:sp>
          <p:nvSpPr>
            <p:cNvPr id="32" name="AutoShape 26"/>
            <p:cNvSpPr>
              <a:spLocks noChangeArrowheads="1"/>
            </p:cNvSpPr>
            <p:nvPr/>
          </p:nvSpPr>
          <p:spPr bwMode="auto">
            <a:xfrm>
              <a:off x="2926" y="3476"/>
              <a:ext cx="680"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a:latin typeface="+mj-lt"/>
                </a:rPr>
                <a:t>Objetividad</a:t>
              </a:r>
              <a:endParaRPr lang="en-US" sz="1400">
                <a:latin typeface="+mj-lt"/>
              </a:endParaRPr>
            </a:p>
          </p:txBody>
        </p:sp>
        <p:sp>
          <p:nvSpPr>
            <p:cNvPr id="33" name="AutoShape 27"/>
            <p:cNvSpPr>
              <a:spLocks noChangeArrowheads="1"/>
            </p:cNvSpPr>
            <p:nvPr/>
          </p:nvSpPr>
          <p:spPr bwMode="auto">
            <a:xfrm>
              <a:off x="2926" y="2206"/>
              <a:ext cx="680"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a:latin typeface="+mj-lt"/>
                </a:rPr>
                <a:t>Certeza</a:t>
              </a:r>
              <a:endParaRPr lang="en-US" sz="1400">
                <a:latin typeface="+mj-lt"/>
              </a:endParaRPr>
            </a:p>
          </p:txBody>
        </p:sp>
        <p:sp>
          <p:nvSpPr>
            <p:cNvPr id="34" name="AutoShape 28"/>
            <p:cNvSpPr>
              <a:spLocks noChangeArrowheads="1"/>
            </p:cNvSpPr>
            <p:nvPr/>
          </p:nvSpPr>
          <p:spPr bwMode="auto">
            <a:xfrm>
              <a:off x="2930" y="2887"/>
              <a:ext cx="764" cy="181"/>
            </a:xfrm>
            <a:prstGeom prst="roundRect">
              <a:avLst>
                <a:gd name="adj" fmla="val 16667"/>
              </a:avLst>
            </a:prstGeom>
            <a:grpFill/>
            <a:ln w="12700" algn="ctr">
              <a:solidFill>
                <a:srgbClr val="580000"/>
              </a:solidFill>
              <a:round/>
              <a:headEnd/>
              <a:tailEnd/>
            </a:ln>
          </p:spPr>
          <p:txBody>
            <a:bodyPr wrap="none" anchor="ctr"/>
            <a:lstStyle/>
            <a:p>
              <a:pPr algn="ctr">
                <a:defRPr/>
              </a:pPr>
              <a:r>
                <a:rPr lang="es-MX" sz="1400" dirty="0">
                  <a:latin typeface="+mj-lt"/>
                </a:rPr>
                <a:t>Independencia</a:t>
              </a:r>
              <a:endParaRPr lang="en-US" sz="1400" dirty="0">
                <a:latin typeface="+mj-lt"/>
              </a:endParaRPr>
            </a:p>
          </p:txBody>
        </p:sp>
        <p:sp>
          <p:nvSpPr>
            <p:cNvPr id="35" name="AutoShape 30"/>
            <p:cNvSpPr>
              <a:spLocks/>
            </p:cNvSpPr>
            <p:nvPr/>
          </p:nvSpPr>
          <p:spPr bwMode="auto">
            <a:xfrm>
              <a:off x="2653" y="2297"/>
              <a:ext cx="227" cy="1316"/>
            </a:xfrm>
            <a:prstGeom prst="leftBrace">
              <a:avLst>
                <a:gd name="adj1" fmla="val 0"/>
                <a:gd name="adj2" fmla="val 52280"/>
              </a:avLst>
            </a:prstGeom>
            <a:noFill/>
            <a:ln w="12700">
              <a:solidFill>
                <a:srgbClr val="580000"/>
              </a:solidFill>
              <a:round/>
              <a:headEnd type="oval" w="med" len="med"/>
              <a:tailEnd type="oval" w="med" len="med"/>
            </a:ln>
          </p:spPr>
          <p:txBody>
            <a:bodyPr wrap="none" anchor="ctr"/>
            <a:lstStyle/>
            <a:p>
              <a:pPr algn="ctr">
                <a:defRPr/>
              </a:pPr>
              <a:endParaRPr lang="es-MX" sz="1400">
                <a:latin typeface="+mj-lt"/>
              </a:endParaRPr>
            </a:p>
          </p:txBody>
        </p:sp>
        <p:sp>
          <p:nvSpPr>
            <p:cNvPr id="36" name="Text Box 35"/>
            <p:cNvSpPr txBox="1">
              <a:spLocks noChangeArrowheads="1"/>
            </p:cNvSpPr>
            <p:nvPr/>
          </p:nvSpPr>
          <p:spPr bwMode="auto">
            <a:xfrm>
              <a:off x="1705" y="2751"/>
              <a:ext cx="948" cy="453"/>
            </a:xfrm>
            <a:prstGeom prst="rect">
              <a:avLst/>
            </a:prstGeom>
            <a:grpFill/>
            <a:ln w="12700" cap="rnd" algn="ctr">
              <a:solidFill>
                <a:srgbClr val="580000"/>
              </a:solidFill>
              <a:prstDash val="sysDot"/>
              <a:miter lim="800000"/>
              <a:headEnd/>
              <a:tailEnd/>
            </a:ln>
            <a:effectLst/>
          </p:spPr>
          <p:txBody>
            <a:bodyPr anchor="ctr" anchorCtr="1"/>
            <a:lstStyle/>
            <a:p>
              <a:pPr algn="ctr">
                <a:defRPr/>
              </a:pPr>
              <a:r>
                <a:rPr lang="es-MX" sz="1400" b="1" dirty="0" smtClean="0">
                  <a:solidFill>
                    <a:srgbClr val="560730"/>
                  </a:solidFill>
                  <a:latin typeface="+mj-lt"/>
                </a:rPr>
                <a:t>Organización de las elecciones</a:t>
              </a:r>
              <a:endParaRPr lang="en-US" sz="1400" b="1" dirty="0">
                <a:solidFill>
                  <a:srgbClr val="560730"/>
                </a:solidFill>
                <a:latin typeface="+mj-lt"/>
              </a:endParaRPr>
            </a:p>
          </p:txBody>
        </p:sp>
        <p:cxnSp>
          <p:nvCxnSpPr>
            <p:cNvPr id="37" name="AutoShape 55"/>
            <p:cNvCxnSpPr>
              <a:cxnSpLocks noChangeShapeType="1"/>
              <a:stCxn id="36" idx="3"/>
              <a:endCxn id="30" idx="1"/>
            </p:cNvCxnSpPr>
            <p:nvPr/>
          </p:nvCxnSpPr>
          <p:spPr bwMode="auto">
            <a:xfrm flipV="1">
              <a:off x="2653" y="2615"/>
              <a:ext cx="273" cy="363"/>
            </a:xfrm>
            <a:prstGeom prst="bentConnector3">
              <a:avLst>
                <a:gd name="adj1" fmla="val 41812"/>
              </a:avLst>
            </a:prstGeom>
            <a:grpFill/>
            <a:ln w="12700">
              <a:solidFill>
                <a:srgbClr val="580000"/>
              </a:solidFill>
              <a:miter lim="800000"/>
              <a:headEnd/>
              <a:tailEnd type="oval" w="med" len="med"/>
            </a:ln>
          </p:spPr>
        </p:cxnSp>
        <p:cxnSp>
          <p:nvCxnSpPr>
            <p:cNvPr id="38" name="AutoShape 56"/>
            <p:cNvCxnSpPr>
              <a:cxnSpLocks noChangeShapeType="1"/>
              <a:endCxn id="31" idx="1"/>
            </p:cNvCxnSpPr>
            <p:nvPr/>
          </p:nvCxnSpPr>
          <p:spPr bwMode="auto">
            <a:xfrm rot="16200000" flipH="1">
              <a:off x="2707" y="3031"/>
              <a:ext cx="272" cy="165"/>
            </a:xfrm>
            <a:prstGeom prst="bentConnector2">
              <a:avLst/>
            </a:prstGeom>
            <a:grpFill/>
            <a:ln w="12700">
              <a:solidFill>
                <a:srgbClr val="580000"/>
              </a:solidFill>
              <a:miter lim="800000"/>
              <a:headEnd/>
              <a:tailEnd type="oval" w="med" len="med"/>
            </a:ln>
          </p:spPr>
        </p:cxnSp>
        <p:sp>
          <p:nvSpPr>
            <p:cNvPr id="39" name="Line 58"/>
            <p:cNvSpPr>
              <a:spLocks noChangeShapeType="1"/>
            </p:cNvSpPr>
            <p:nvPr/>
          </p:nvSpPr>
          <p:spPr bwMode="auto">
            <a:xfrm flipV="1">
              <a:off x="2676" y="2977"/>
              <a:ext cx="254" cy="0"/>
            </a:xfrm>
            <a:prstGeom prst="line">
              <a:avLst/>
            </a:prstGeom>
            <a:grpFill/>
            <a:ln w="12700">
              <a:solidFill>
                <a:srgbClr val="580000"/>
              </a:solidFill>
              <a:round/>
              <a:headEnd/>
              <a:tailEnd type="oval" w="med" len="med"/>
            </a:ln>
          </p:spPr>
          <p:txBody>
            <a:bodyPr anchor="ctr"/>
            <a:lstStyle/>
            <a:p>
              <a:pPr algn="ctr">
                <a:defRPr/>
              </a:pPr>
              <a:endParaRPr lang="es-MX" sz="1400">
                <a:latin typeface="+mj-lt"/>
              </a:endParaRPr>
            </a:p>
          </p:txBody>
        </p:sp>
      </p:grpSp>
      <p:sp>
        <p:nvSpPr>
          <p:cNvPr id="40" name="Text Box 17"/>
          <p:cNvSpPr txBox="1">
            <a:spLocks noChangeArrowheads="1"/>
          </p:cNvSpPr>
          <p:nvPr/>
        </p:nvSpPr>
        <p:spPr bwMode="auto">
          <a:xfrm>
            <a:off x="5580683" y="404813"/>
            <a:ext cx="3527821" cy="369887"/>
          </a:xfrm>
          <a:prstGeom prst="rect">
            <a:avLst/>
          </a:prstGeom>
          <a:noFill/>
          <a:ln w="9525" algn="ctr">
            <a:noFill/>
            <a:miter lim="800000"/>
            <a:headEnd/>
            <a:tailEnd/>
          </a:ln>
        </p:spPr>
        <p:txBody>
          <a:bodyPr wrap="square">
            <a:spAutoFit/>
          </a:bodyPr>
          <a:lstStyle/>
          <a:p>
            <a:pPr algn="just">
              <a:lnSpc>
                <a:spcPct val="90000"/>
              </a:lnSpc>
              <a:spcBef>
                <a:spcPct val="50000"/>
              </a:spcBef>
              <a:buFont typeface="Wingdings" pitchFamily="2" charset="2"/>
              <a:buNone/>
              <a:defRPr/>
            </a:pPr>
            <a:r>
              <a:rPr lang="es-MX" sz="2000" b="1" dirty="0">
                <a:latin typeface="+mj-lt"/>
              </a:rPr>
              <a:t>Principios </a:t>
            </a:r>
            <a:r>
              <a:rPr lang="es-MX" sz="2000" b="1" dirty="0" smtClean="0">
                <a:latin typeface="+mj-lt"/>
              </a:rPr>
              <a:t>constitucionales</a:t>
            </a:r>
            <a:endParaRPr lang="es-ES" sz="2000" b="1" dirty="0">
              <a:latin typeface="+mj-lt"/>
            </a:endParaRPr>
          </a:p>
        </p:txBody>
      </p:sp>
      <p:sp>
        <p:nvSpPr>
          <p:cNvPr id="41" name="Text Box 36"/>
          <p:cNvSpPr txBox="1">
            <a:spLocks noChangeArrowheads="1"/>
          </p:cNvSpPr>
          <p:nvPr/>
        </p:nvSpPr>
        <p:spPr bwMode="auto">
          <a:xfrm>
            <a:off x="2411413" y="5589588"/>
            <a:ext cx="2881312" cy="431800"/>
          </a:xfrm>
          <a:prstGeom prst="rect">
            <a:avLst/>
          </a:prstGeom>
          <a:solidFill>
            <a:schemeClr val="bg1">
              <a:lumMod val="85000"/>
            </a:schemeClr>
          </a:solidFill>
          <a:ln w="12700" cap="rnd" algn="ctr">
            <a:solidFill>
              <a:srgbClr val="580000"/>
            </a:solidFill>
            <a:prstDash val="sysDot"/>
            <a:miter lim="800000"/>
            <a:headEnd/>
            <a:tailEnd/>
          </a:ln>
          <a:effectLst/>
        </p:spPr>
        <p:txBody>
          <a:bodyPr anchor="ctr" anchorCtr="1"/>
          <a:lstStyle/>
          <a:p>
            <a:pPr algn="ctr">
              <a:defRPr/>
            </a:pPr>
            <a:r>
              <a:rPr lang="es-MX" sz="1600" b="1" dirty="0" smtClean="0">
                <a:solidFill>
                  <a:srgbClr val="580000"/>
                </a:solidFill>
                <a:latin typeface="+mj-lt"/>
              </a:rPr>
              <a:t>Separación Iglesia-Estado</a:t>
            </a:r>
          </a:p>
          <a:p>
            <a:pPr algn="ctr">
              <a:defRPr/>
            </a:pPr>
            <a:r>
              <a:rPr lang="es-MX" sz="1100" i="1" dirty="0" smtClean="0">
                <a:latin typeface="+mj-lt"/>
              </a:rPr>
              <a:t>130 constitucional</a:t>
            </a:r>
            <a:endParaRPr lang="en-US" sz="1100" i="1" dirty="0">
              <a:latin typeface="+mj-lt"/>
            </a:endParaRPr>
          </a:p>
        </p:txBody>
      </p:sp>
      <p:cxnSp>
        <p:nvCxnSpPr>
          <p:cNvPr id="60" name="AutoShape 46"/>
          <p:cNvCxnSpPr>
            <a:cxnSpLocks noChangeShapeType="1"/>
          </p:cNvCxnSpPr>
          <p:nvPr/>
        </p:nvCxnSpPr>
        <p:spPr bwMode="auto">
          <a:xfrm flipH="1">
            <a:off x="8170863" y="3322638"/>
            <a:ext cx="288925" cy="969962"/>
          </a:xfrm>
          <a:prstGeom prst="bentConnector3">
            <a:avLst>
              <a:gd name="adj1" fmla="val -79121"/>
            </a:avLst>
          </a:prstGeom>
          <a:solidFill>
            <a:schemeClr val="bg1">
              <a:lumMod val="85000"/>
            </a:schemeClr>
          </a:solidFill>
          <a:ln w="12700">
            <a:solidFill>
              <a:srgbClr val="580000"/>
            </a:solidFill>
            <a:miter lim="800000"/>
            <a:headEnd/>
            <a:tailEnd type="oval" w="med" len="med"/>
          </a:ln>
        </p:spPr>
      </p:cxnSp>
      <p:sp>
        <p:nvSpPr>
          <p:cNvPr id="43" name="Text Box 36"/>
          <p:cNvSpPr txBox="1">
            <a:spLocks noChangeArrowheads="1"/>
          </p:cNvSpPr>
          <p:nvPr/>
        </p:nvSpPr>
        <p:spPr bwMode="auto">
          <a:xfrm>
            <a:off x="2411760" y="6093296"/>
            <a:ext cx="3312368" cy="431800"/>
          </a:xfrm>
          <a:prstGeom prst="rect">
            <a:avLst/>
          </a:prstGeom>
          <a:solidFill>
            <a:schemeClr val="bg1">
              <a:lumMod val="85000"/>
            </a:schemeClr>
          </a:solidFill>
          <a:ln w="12700" cap="rnd" algn="ctr">
            <a:solidFill>
              <a:srgbClr val="580000"/>
            </a:solidFill>
            <a:prstDash val="sysDot"/>
            <a:miter lim="800000"/>
            <a:headEnd/>
            <a:tailEnd/>
          </a:ln>
          <a:effectLst/>
        </p:spPr>
        <p:txBody>
          <a:bodyPr anchor="ctr" anchorCtr="1"/>
          <a:lstStyle/>
          <a:p>
            <a:pPr algn="ctr">
              <a:spcBef>
                <a:spcPct val="20000"/>
              </a:spcBef>
              <a:buClr>
                <a:srgbClr val="632523"/>
              </a:buClr>
              <a:defRPr/>
            </a:pPr>
            <a:r>
              <a:rPr lang="es-MX" sz="1600" b="1" dirty="0">
                <a:solidFill>
                  <a:srgbClr val="580000"/>
                </a:solidFill>
                <a:latin typeface="Arial" charset="0"/>
              </a:rPr>
              <a:t>Definitividad</a:t>
            </a:r>
          </a:p>
          <a:p>
            <a:pPr algn="ctr">
              <a:spcBef>
                <a:spcPct val="20000"/>
              </a:spcBef>
              <a:buClr>
                <a:srgbClr val="632523"/>
              </a:buClr>
              <a:defRPr/>
            </a:pPr>
            <a:r>
              <a:rPr lang="es-MX" sz="1100" i="1" dirty="0" smtClean="0">
                <a:solidFill>
                  <a:srgbClr val="000000"/>
                </a:solidFill>
                <a:latin typeface="Arial" charset="0"/>
              </a:rPr>
              <a:t>Tesis XII/2001 del TEPJF y Artículo 3 </a:t>
            </a:r>
            <a:r>
              <a:rPr lang="es-MX" sz="1100" i="1" dirty="0">
                <a:solidFill>
                  <a:srgbClr val="000000"/>
                </a:solidFill>
                <a:latin typeface="Arial" charset="0"/>
              </a:rPr>
              <a:t>LGSMIME</a:t>
            </a:r>
          </a:p>
        </p:txBody>
      </p:sp>
      <p:sp>
        <p:nvSpPr>
          <p:cNvPr id="44" name="AutoShape 10"/>
          <p:cNvSpPr>
            <a:spLocks noChangeArrowheads="1"/>
          </p:cNvSpPr>
          <p:nvPr/>
        </p:nvSpPr>
        <p:spPr bwMode="auto">
          <a:xfrm>
            <a:off x="4860925" y="1919288"/>
            <a:ext cx="1008063"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dirty="0">
                <a:latin typeface="+mj-lt"/>
              </a:rPr>
              <a:t>Universal</a:t>
            </a:r>
            <a:endParaRPr lang="en-US" sz="1600" dirty="0">
              <a:latin typeface="+mj-lt"/>
            </a:endParaRPr>
          </a:p>
        </p:txBody>
      </p:sp>
      <p:sp>
        <p:nvSpPr>
          <p:cNvPr id="45" name="AutoShape 11"/>
          <p:cNvSpPr>
            <a:spLocks noChangeArrowheads="1"/>
          </p:cNvSpPr>
          <p:nvPr/>
        </p:nvSpPr>
        <p:spPr bwMode="auto">
          <a:xfrm>
            <a:off x="5938838" y="1919288"/>
            <a:ext cx="792162"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a:latin typeface="+mj-lt"/>
              </a:rPr>
              <a:t>Libre</a:t>
            </a:r>
            <a:endParaRPr lang="en-US" sz="1600">
              <a:latin typeface="+mj-lt"/>
            </a:endParaRPr>
          </a:p>
        </p:txBody>
      </p:sp>
      <p:sp>
        <p:nvSpPr>
          <p:cNvPr id="46" name="AutoShape 12"/>
          <p:cNvSpPr>
            <a:spLocks noChangeArrowheads="1"/>
          </p:cNvSpPr>
          <p:nvPr/>
        </p:nvSpPr>
        <p:spPr bwMode="auto">
          <a:xfrm>
            <a:off x="6875463" y="1919288"/>
            <a:ext cx="792162"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a:latin typeface="+mj-lt"/>
              </a:rPr>
              <a:t>Secreto</a:t>
            </a:r>
            <a:endParaRPr lang="en-US" sz="1600">
              <a:latin typeface="+mj-lt"/>
            </a:endParaRPr>
          </a:p>
        </p:txBody>
      </p:sp>
      <p:sp>
        <p:nvSpPr>
          <p:cNvPr id="47" name="AutoShape 13"/>
          <p:cNvSpPr>
            <a:spLocks noChangeArrowheads="1"/>
          </p:cNvSpPr>
          <p:nvPr/>
        </p:nvSpPr>
        <p:spPr bwMode="auto">
          <a:xfrm>
            <a:off x="7812088" y="1919288"/>
            <a:ext cx="792162" cy="287337"/>
          </a:xfrm>
          <a:prstGeom prst="roundRect">
            <a:avLst>
              <a:gd name="adj" fmla="val 16667"/>
            </a:avLst>
          </a:prstGeom>
          <a:solidFill>
            <a:schemeClr val="bg1">
              <a:lumMod val="85000"/>
            </a:schemeClr>
          </a:solidFill>
          <a:ln w="12700" algn="ctr">
            <a:solidFill>
              <a:srgbClr val="580000"/>
            </a:solidFill>
            <a:round/>
            <a:headEnd/>
            <a:tailEnd/>
          </a:ln>
          <a:effectLst/>
        </p:spPr>
        <p:txBody>
          <a:bodyPr wrap="none" anchor="ctr"/>
          <a:lstStyle/>
          <a:p>
            <a:pPr algn="ctr">
              <a:defRPr/>
            </a:pPr>
            <a:r>
              <a:rPr lang="es-MX" sz="1600">
                <a:latin typeface="+mj-lt"/>
              </a:rPr>
              <a:t>Directo</a:t>
            </a:r>
            <a:endParaRPr lang="en-US" sz="1600">
              <a:latin typeface="+mj-lt"/>
            </a:endParaRPr>
          </a:p>
        </p:txBody>
      </p:sp>
      <p:sp>
        <p:nvSpPr>
          <p:cNvPr id="48" name="Text Box 19"/>
          <p:cNvSpPr txBox="1">
            <a:spLocks noChangeArrowheads="1"/>
          </p:cNvSpPr>
          <p:nvPr/>
        </p:nvSpPr>
        <p:spPr bwMode="auto">
          <a:xfrm>
            <a:off x="6084888" y="1055688"/>
            <a:ext cx="1366837" cy="431800"/>
          </a:xfrm>
          <a:prstGeom prst="rect">
            <a:avLst/>
          </a:prstGeom>
          <a:solidFill>
            <a:schemeClr val="bg1">
              <a:lumMod val="85000"/>
            </a:schemeClr>
          </a:solidFill>
          <a:ln w="12700" cap="rnd" algn="ctr">
            <a:solidFill>
              <a:srgbClr val="580000"/>
            </a:solidFill>
            <a:prstDash val="sysDot"/>
            <a:miter lim="800000"/>
            <a:headEnd/>
            <a:tailEnd/>
          </a:ln>
          <a:effectLst/>
        </p:spPr>
        <p:txBody>
          <a:bodyPr anchor="ctr" anchorCtr="1"/>
          <a:lstStyle/>
          <a:p>
            <a:pPr algn="ctr">
              <a:defRPr/>
            </a:pPr>
            <a:r>
              <a:rPr lang="es-MX" sz="1600" b="1" dirty="0" smtClean="0">
                <a:solidFill>
                  <a:srgbClr val="560730"/>
                </a:solidFill>
                <a:latin typeface="+mj-lt"/>
              </a:rPr>
              <a:t>Sufragio</a:t>
            </a:r>
            <a:endParaRPr lang="en-US" sz="1600" b="1" dirty="0">
              <a:solidFill>
                <a:srgbClr val="560730"/>
              </a:solidFill>
              <a:latin typeface="+mj-lt"/>
            </a:endParaRPr>
          </a:p>
        </p:txBody>
      </p:sp>
      <p:sp>
        <p:nvSpPr>
          <p:cNvPr id="49" name="AutoShape 43"/>
          <p:cNvSpPr>
            <a:spLocks/>
          </p:cNvSpPr>
          <p:nvPr/>
        </p:nvSpPr>
        <p:spPr bwMode="auto">
          <a:xfrm rot="5400000">
            <a:off x="6552407" y="299244"/>
            <a:ext cx="431800" cy="2808287"/>
          </a:xfrm>
          <a:prstGeom prst="leftBrace">
            <a:avLst>
              <a:gd name="adj1" fmla="val 0"/>
              <a:gd name="adj2" fmla="val 50000"/>
            </a:avLst>
          </a:prstGeom>
          <a:noFill/>
          <a:ln w="12700">
            <a:solidFill>
              <a:srgbClr val="580000"/>
            </a:solidFill>
            <a:round/>
            <a:headEnd type="oval" w="med" len="med"/>
            <a:tailEnd type="oval" w="med" len="med"/>
          </a:ln>
        </p:spPr>
        <p:txBody>
          <a:bodyPr wrap="none" anchor="ctr"/>
          <a:lstStyle/>
          <a:p>
            <a:pPr algn="ctr">
              <a:defRPr/>
            </a:pPr>
            <a:endParaRPr lang="es-MX" sz="1400">
              <a:latin typeface="+mj-lt"/>
            </a:endParaRPr>
          </a:p>
        </p:txBody>
      </p:sp>
      <p:cxnSp>
        <p:nvCxnSpPr>
          <p:cNvPr id="13333" name="AutoShape 53"/>
          <p:cNvCxnSpPr>
            <a:cxnSpLocks noChangeShapeType="1"/>
            <a:stCxn id="49" idx="1"/>
            <a:endCxn id="45" idx="0"/>
          </p:cNvCxnSpPr>
          <p:nvPr/>
        </p:nvCxnSpPr>
        <p:spPr bwMode="auto">
          <a:xfrm rot="-5400000" flipH="1" flipV="1">
            <a:off x="6337300" y="1487488"/>
            <a:ext cx="430213" cy="433387"/>
          </a:xfrm>
          <a:prstGeom prst="bentConnector3">
            <a:avLst>
              <a:gd name="adj1" fmla="val 76750"/>
            </a:avLst>
          </a:prstGeom>
          <a:noFill/>
          <a:ln w="12700">
            <a:solidFill>
              <a:srgbClr val="580000"/>
            </a:solidFill>
            <a:miter lim="800000"/>
            <a:headEnd/>
            <a:tailEnd type="oval" w="med" len="med"/>
          </a:ln>
        </p:spPr>
      </p:cxnSp>
      <p:cxnSp>
        <p:nvCxnSpPr>
          <p:cNvPr id="13334" name="AutoShape 54"/>
          <p:cNvCxnSpPr>
            <a:cxnSpLocks noChangeShapeType="1"/>
            <a:stCxn id="49" idx="1"/>
            <a:endCxn id="46" idx="0"/>
          </p:cNvCxnSpPr>
          <p:nvPr/>
        </p:nvCxnSpPr>
        <p:spPr bwMode="auto">
          <a:xfrm rot="5400000" flipV="1">
            <a:off x="6805612" y="1452563"/>
            <a:ext cx="430213" cy="503238"/>
          </a:xfrm>
          <a:prstGeom prst="bentConnector3">
            <a:avLst>
              <a:gd name="adj1" fmla="val 76750"/>
            </a:avLst>
          </a:prstGeom>
          <a:noFill/>
          <a:ln w="12700">
            <a:solidFill>
              <a:srgbClr val="580000"/>
            </a:solidFill>
            <a:miter lim="800000"/>
            <a:headEnd/>
            <a:tailEnd type="oval" w="med" len="med"/>
          </a:ln>
        </p:spPr>
      </p:cxnSp>
      <p:sp>
        <p:nvSpPr>
          <p:cNvPr id="53" name="Text Box 36"/>
          <p:cNvSpPr txBox="1">
            <a:spLocks noChangeArrowheads="1"/>
          </p:cNvSpPr>
          <p:nvPr/>
        </p:nvSpPr>
        <p:spPr bwMode="auto">
          <a:xfrm>
            <a:off x="5651500" y="5589588"/>
            <a:ext cx="1584325" cy="431800"/>
          </a:xfrm>
          <a:prstGeom prst="rect">
            <a:avLst/>
          </a:prstGeom>
          <a:solidFill>
            <a:schemeClr val="bg1">
              <a:lumMod val="85000"/>
            </a:schemeClr>
          </a:solidFill>
          <a:ln w="12700" cap="rnd" algn="ctr">
            <a:solidFill>
              <a:srgbClr val="580000"/>
            </a:solidFill>
            <a:prstDash val="sysDot"/>
            <a:miter lim="800000"/>
            <a:headEnd/>
            <a:tailEnd/>
          </a:ln>
          <a:effectLst/>
        </p:spPr>
        <p:txBody>
          <a:bodyPr anchor="ctr" anchorCtr="1"/>
          <a:lstStyle/>
          <a:p>
            <a:pPr>
              <a:spcBef>
                <a:spcPct val="20000"/>
              </a:spcBef>
              <a:buClr>
                <a:srgbClr val="632523"/>
              </a:buClr>
              <a:defRPr/>
            </a:pPr>
            <a:r>
              <a:rPr lang="es-MX" sz="1600" b="1" dirty="0">
                <a:solidFill>
                  <a:srgbClr val="580000"/>
                </a:solidFill>
                <a:latin typeface="Arial" charset="0"/>
              </a:rPr>
              <a:t>Equidad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4"/>
          <p:cNvSpPr>
            <a:spLocks noChangeArrowheads="1"/>
          </p:cNvSpPr>
          <p:nvPr/>
        </p:nvSpPr>
        <p:spPr bwMode="auto">
          <a:xfrm>
            <a:off x="395288" y="1700213"/>
            <a:ext cx="1295400" cy="523875"/>
          </a:xfrm>
          <a:prstGeom prst="roundRect">
            <a:avLst>
              <a:gd name="adj" fmla="val 16667"/>
            </a:avLst>
          </a:prstGeom>
          <a:noFill/>
          <a:ln w="28575" algn="ctr">
            <a:solidFill>
              <a:schemeClr val="bg2"/>
            </a:solidFill>
            <a:round/>
            <a:headEnd/>
            <a:tailEnd/>
          </a:ln>
        </p:spPr>
        <p:txBody>
          <a:bodyPr anchor="ctr"/>
          <a:lstStyle/>
          <a:p>
            <a:pPr algn="ctr"/>
            <a:r>
              <a:rPr lang="es-MX" sz="1800" b="1"/>
              <a:t>Libres</a:t>
            </a:r>
          </a:p>
        </p:txBody>
      </p:sp>
      <p:sp>
        <p:nvSpPr>
          <p:cNvPr id="14339" name="AutoShape 4"/>
          <p:cNvSpPr>
            <a:spLocks noChangeArrowheads="1"/>
          </p:cNvSpPr>
          <p:nvPr/>
        </p:nvSpPr>
        <p:spPr bwMode="auto">
          <a:xfrm>
            <a:off x="250825" y="3860800"/>
            <a:ext cx="1441450" cy="523875"/>
          </a:xfrm>
          <a:prstGeom prst="roundRect">
            <a:avLst>
              <a:gd name="adj" fmla="val 16667"/>
            </a:avLst>
          </a:prstGeom>
          <a:noFill/>
          <a:ln w="28575" algn="ctr">
            <a:solidFill>
              <a:schemeClr val="bg2"/>
            </a:solidFill>
            <a:round/>
            <a:headEnd/>
            <a:tailEnd/>
          </a:ln>
        </p:spPr>
        <p:txBody>
          <a:bodyPr anchor="ctr"/>
          <a:lstStyle/>
          <a:p>
            <a:pPr algn="ctr"/>
            <a:r>
              <a:rPr lang="es-MX" sz="1800" b="1"/>
              <a:t>Auténticas</a:t>
            </a:r>
          </a:p>
        </p:txBody>
      </p:sp>
      <p:sp>
        <p:nvSpPr>
          <p:cNvPr id="14340" name="AutoShape 4"/>
          <p:cNvSpPr>
            <a:spLocks noChangeArrowheads="1"/>
          </p:cNvSpPr>
          <p:nvPr/>
        </p:nvSpPr>
        <p:spPr bwMode="auto">
          <a:xfrm>
            <a:off x="250825" y="5281613"/>
            <a:ext cx="1441450" cy="523875"/>
          </a:xfrm>
          <a:prstGeom prst="roundRect">
            <a:avLst>
              <a:gd name="adj" fmla="val 16667"/>
            </a:avLst>
          </a:prstGeom>
          <a:noFill/>
          <a:ln w="28575" algn="ctr">
            <a:solidFill>
              <a:schemeClr val="bg2"/>
            </a:solidFill>
            <a:round/>
            <a:headEnd/>
            <a:tailEnd/>
          </a:ln>
        </p:spPr>
        <p:txBody>
          <a:bodyPr anchor="ctr"/>
          <a:lstStyle/>
          <a:p>
            <a:pPr algn="ctr"/>
            <a:r>
              <a:rPr lang="es-MX" sz="1800" b="1"/>
              <a:t>Periódicas</a:t>
            </a:r>
          </a:p>
        </p:txBody>
      </p:sp>
      <p:sp>
        <p:nvSpPr>
          <p:cNvPr id="14341" name="Rectangle 4"/>
          <p:cNvSpPr>
            <a:spLocks noChangeArrowheads="1"/>
          </p:cNvSpPr>
          <p:nvPr/>
        </p:nvSpPr>
        <p:spPr bwMode="auto">
          <a:xfrm>
            <a:off x="2714625" y="287338"/>
            <a:ext cx="6429375" cy="620712"/>
          </a:xfrm>
          <a:prstGeom prst="rect">
            <a:avLst/>
          </a:prstGeom>
          <a:noFill/>
          <a:ln w="9525">
            <a:noFill/>
            <a:miter lim="800000"/>
            <a:headEnd/>
            <a:tailEnd/>
          </a:ln>
        </p:spPr>
        <p:txBody>
          <a:bodyPr anchor="ctr"/>
          <a:lstStyle/>
          <a:p>
            <a:pPr marL="514350" indent="-514350" algn="r"/>
            <a:r>
              <a:rPr lang="es-MX" sz="2400" b="1" dirty="0" smtClean="0"/>
              <a:t>Principios de las </a:t>
            </a:r>
            <a:r>
              <a:rPr lang="es-MX" sz="2400" b="1" dirty="0"/>
              <a:t>elecciones</a:t>
            </a:r>
          </a:p>
        </p:txBody>
      </p:sp>
      <p:sp>
        <p:nvSpPr>
          <p:cNvPr id="14342" name="AutoShape 5"/>
          <p:cNvSpPr>
            <a:spLocks noChangeArrowheads="1"/>
          </p:cNvSpPr>
          <p:nvPr/>
        </p:nvSpPr>
        <p:spPr bwMode="auto">
          <a:xfrm>
            <a:off x="2411413" y="1052959"/>
            <a:ext cx="6481762" cy="2232025"/>
          </a:xfrm>
          <a:prstGeom prst="roundRect">
            <a:avLst>
              <a:gd name="adj" fmla="val 16667"/>
            </a:avLst>
          </a:prstGeom>
          <a:noFill/>
          <a:ln w="25400" algn="ctr">
            <a:solidFill>
              <a:srgbClr val="56072F"/>
            </a:solidFill>
            <a:round/>
            <a:headEnd/>
            <a:tailEnd/>
          </a:ln>
        </p:spPr>
        <p:txBody>
          <a:bodyPr lIns="90000" tIns="46800" rIns="90000" bIns="46800" anchor="ctr"/>
          <a:lstStyle/>
          <a:p>
            <a:pPr algn="just"/>
            <a:r>
              <a:rPr lang="es-MX" sz="1800" dirty="0"/>
              <a:t>Que la participación de las opciones políticas en competencia y la emisión del sufragio, sea resultado de una voluntad no coaccionada. </a:t>
            </a:r>
          </a:p>
          <a:p>
            <a:pPr algn="just"/>
            <a:r>
              <a:rPr lang="es-MX" sz="1800" dirty="0"/>
              <a:t>Deben </a:t>
            </a:r>
            <a:r>
              <a:rPr lang="es-MX" sz="1800" dirty="0" smtClean="0"/>
              <a:t>existir opciones a elegir y otra </a:t>
            </a:r>
            <a:r>
              <a:rPr lang="es-MX" sz="1800" dirty="0"/>
              <a:t>serie de libertades, sin las cuales no podría hablarse de la realización de elecciones libres, por ejemplo: la libertad de expresión, de asociación, de reunión, de libre desarrollo de la campaña electoral, entre otras.</a:t>
            </a:r>
            <a:r>
              <a:rPr lang="es-ES" sz="1800" dirty="0"/>
              <a:t> </a:t>
            </a:r>
          </a:p>
        </p:txBody>
      </p:sp>
      <p:sp>
        <p:nvSpPr>
          <p:cNvPr id="14343" name="AutoShape 7"/>
          <p:cNvSpPr>
            <a:spLocks noChangeArrowheads="1"/>
          </p:cNvSpPr>
          <p:nvPr/>
        </p:nvSpPr>
        <p:spPr bwMode="auto">
          <a:xfrm>
            <a:off x="2411413" y="3644900"/>
            <a:ext cx="6481762" cy="935038"/>
          </a:xfrm>
          <a:prstGeom prst="roundRect">
            <a:avLst>
              <a:gd name="adj" fmla="val 16667"/>
            </a:avLst>
          </a:prstGeom>
          <a:noFill/>
          <a:ln w="25400" algn="ctr">
            <a:solidFill>
              <a:srgbClr val="56072F"/>
            </a:solidFill>
            <a:round/>
            <a:headEnd/>
            <a:tailEnd/>
          </a:ln>
        </p:spPr>
        <p:txBody>
          <a:bodyPr lIns="90000" tIns="46800" rIns="90000" bIns="46800" anchor="ctr"/>
          <a:lstStyle/>
          <a:p>
            <a:pPr algn="just"/>
            <a:r>
              <a:rPr lang="es-MX" sz="1800"/>
              <a:t>Que la voluntad de los votantes se refleje de manera cierta y positiva en el resultado de los comicios.</a:t>
            </a:r>
          </a:p>
        </p:txBody>
      </p:sp>
      <p:sp>
        <p:nvSpPr>
          <p:cNvPr id="14344" name="AutoShape 5"/>
          <p:cNvSpPr>
            <a:spLocks noChangeArrowheads="1"/>
          </p:cNvSpPr>
          <p:nvPr/>
        </p:nvSpPr>
        <p:spPr bwMode="auto">
          <a:xfrm>
            <a:off x="2411413" y="5013325"/>
            <a:ext cx="6481762" cy="935038"/>
          </a:xfrm>
          <a:prstGeom prst="roundRect">
            <a:avLst>
              <a:gd name="adj" fmla="val 16667"/>
            </a:avLst>
          </a:prstGeom>
          <a:noFill/>
          <a:ln w="25400" algn="ctr">
            <a:solidFill>
              <a:srgbClr val="56072F"/>
            </a:solidFill>
            <a:round/>
            <a:headEnd/>
            <a:tailEnd/>
          </a:ln>
        </p:spPr>
        <p:txBody>
          <a:bodyPr lIns="90000" tIns="46800" rIns="90000" bIns="46800" anchor="ctr"/>
          <a:lstStyle/>
          <a:p>
            <a:pPr algn="just"/>
            <a:r>
              <a:rPr lang="es-MX" sz="1800" dirty="0"/>
              <a:t>Que las elecciones se repitan con frecuencia, a intervalos determinados en la propia ley </a:t>
            </a:r>
            <a:r>
              <a:rPr lang="es-MX" sz="1800" dirty="0" smtClean="0"/>
              <a:t>electoral, </a:t>
            </a:r>
            <a:r>
              <a:rPr lang="es-MX" sz="1800" dirty="0"/>
              <a:t>para </a:t>
            </a:r>
            <a:r>
              <a:rPr lang="es-MX" sz="1800" dirty="0" smtClean="0"/>
              <a:t>la </a:t>
            </a:r>
            <a:r>
              <a:rPr lang="es-MX" sz="1800" dirty="0"/>
              <a:t>renovación oportuna de los poderes.</a:t>
            </a:r>
            <a:endParaRPr lang="es-ES" sz="1800" dirty="0"/>
          </a:p>
        </p:txBody>
      </p:sp>
      <p:sp>
        <p:nvSpPr>
          <p:cNvPr id="14345" name="AutoShape 20"/>
          <p:cNvSpPr>
            <a:spLocks noChangeArrowheads="1"/>
          </p:cNvSpPr>
          <p:nvPr/>
        </p:nvSpPr>
        <p:spPr bwMode="auto">
          <a:xfrm>
            <a:off x="1981200" y="4006850"/>
            <a:ext cx="287338" cy="358775"/>
          </a:xfrm>
          <a:prstGeom prst="rightArrow">
            <a:avLst>
              <a:gd name="adj1" fmla="val 50000"/>
              <a:gd name="adj2" fmla="val 25000"/>
            </a:avLst>
          </a:prstGeom>
          <a:solidFill>
            <a:srgbClr val="C0C0C0"/>
          </a:solidFill>
          <a:ln w="22225" algn="ctr">
            <a:solidFill>
              <a:srgbClr val="C0C0C0"/>
            </a:solidFill>
            <a:miter lim="800000"/>
            <a:headEnd/>
            <a:tailEnd/>
          </a:ln>
        </p:spPr>
        <p:txBody>
          <a:bodyPr wrap="none" lIns="90000" tIns="46800" rIns="90000" bIns="46800" anchor="ctr"/>
          <a:lstStyle/>
          <a:p>
            <a:pPr algn="ctr"/>
            <a:endParaRPr lang="es-MX"/>
          </a:p>
        </p:txBody>
      </p:sp>
      <p:sp>
        <p:nvSpPr>
          <p:cNvPr id="14346" name="AutoShape 21"/>
          <p:cNvSpPr>
            <a:spLocks noChangeArrowheads="1"/>
          </p:cNvSpPr>
          <p:nvPr/>
        </p:nvSpPr>
        <p:spPr bwMode="auto">
          <a:xfrm>
            <a:off x="1979613" y="5373688"/>
            <a:ext cx="287337" cy="358775"/>
          </a:xfrm>
          <a:prstGeom prst="rightArrow">
            <a:avLst>
              <a:gd name="adj1" fmla="val 50000"/>
              <a:gd name="adj2" fmla="val 25000"/>
            </a:avLst>
          </a:prstGeom>
          <a:solidFill>
            <a:srgbClr val="C0C0C0"/>
          </a:solidFill>
          <a:ln w="22225" algn="ctr">
            <a:solidFill>
              <a:srgbClr val="C0C0C0"/>
            </a:solidFill>
            <a:miter lim="800000"/>
            <a:headEnd/>
            <a:tailEnd/>
          </a:ln>
        </p:spPr>
        <p:txBody>
          <a:bodyPr wrap="none" lIns="90000" tIns="46800" rIns="90000" bIns="46800" anchor="ctr"/>
          <a:lstStyle/>
          <a:p>
            <a:pPr algn="ctr"/>
            <a:endParaRPr lang="es-MX"/>
          </a:p>
        </p:txBody>
      </p:sp>
      <p:sp>
        <p:nvSpPr>
          <p:cNvPr id="14347" name="AutoShape 22"/>
          <p:cNvSpPr>
            <a:spLocks noChangeArrowheads="1"/>
          </p:cNvSpPr>
          <p:nvPr/>
        </p:nvSpPr>
        <p:spPr bwMode="auto">
          <a:xfrm>
            <a:off x="1981200" y="1846263"/>
            <a:ext cx="287338" cy="358775"/>
          </a:xfrm>
          <a:prstGeom prst="rightArrow">
            <a:avLst>
              <a:gd name="adj1" fmla="val 50000"/>
              <a:gd name="adj2" fmla="val 25000"/>
            </a:avLst>
          </a:prstGeom>
          <a:solidFill>
            <a:srgbClr val="C0C0C0"/>
          </a:solidFill>
          <a:ln w="22225" algn="ctr">
            <a:solidFill>
              <a:srgbClr val="C0C0C0"/>
            </a:solidFill>
            <a:miter lim="800000"/>
            <a:headEnd/>
            <a:tailEnd/>
          </a:ln>
        </p:spPr>
        <p:txBody>
          <a:bodyPr wrap="none" lIns="90000" tIns="46800" rIns="90000" bIns="46800" anchor="ctr"/>
          <a:lstStyle/>
          <a:p>
            <a:pPr algn="ctr"/>
            <a:endParaRPr lang="es-MX"/>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375800" y="379413"/>
            <a:ext cx="4660250" cy="461665"/>
          </a:xfrm>
          <a:prstGeom prst="rect">
            <a:avLst/>
          </a:prstGeom>
          <a:noFill/>
          <a:ln w="9525" algn="ctr">
            <a:noFill/>
            <a:miter lim="800000"/>
            <a:headEnd/>
            <a:tailEnd/>
          </a:ln>
        </p:spPr>
        <p:txBody>
          <a:bodyPr wrap="none">
            <a:spAutoFit/>
          </a:bodyPr>
          <a:lstStyle/>
          <a:p>
            <a:pPr algn="r"/>
            <a:r>
              <a:rPr lang="es-MX" sz="2400" b="1" dirty="0" smtClean="0"/>
              <a:t>Principios del sufragio </a:t>
            </a:r>
            <a:r>
              <a:rPr lang="es-MX" sz="2400" b="1" dirty="0"/>
              <a:t>(1 de 2)</a:t>
            </a:r>
          </a:p>
        </p:txBody>
      </p:sp>
      <p:sp>
        <p:nvSpPr>
          <p:cNvPr id="15363" name="AutoShape 4"/>
          <p:cNvSpPr>
            <a:spLocks noChangeArrowheads="1"/>
          </p:cNvSpPr>
          <p:nvPr/>
        </p:nvSpPr>
        <p:spPr bwMode="auto">
          <a:xfrm>
            <a:off x="250825" y="1699965"/>
            <a:ext cx="1368425" cy="627062"/>
          </a:xfrm>
          <a:prstGeom prst="roundRect">
            <a:avLst>
              <a:gd name="adj" fmla="val 16667"/>
            </a:avLst>
          </a:prstGeom>
          <a:noFill/>
          <a:ln w="19050" algn="ctr">
            <a:solidFill>
              <a:srgbClr val="56072F"/>
            </a:solidFill>
            <a:round/>
            <a:headEnd/>
            <a:tailEnd/>
          </a:ln>
        </p:spPr>
        <p:txBody>
          <a:bodyPr anchor="ctr"/>
          <a:lstStyle/>
          <a:p>
            <a:pPr algn="ctr"/>
            <a:r>
              <a:rPr lang="es-MX" sz="1800" b="1"/>
              <a:t>Universal</a:t>
            </a:r>
          </a:p>
        </p:txBody>
      </p:sp>
      <p:sp>
        <p:nvSpPr>
          <p:cNvPr id="15364" name="AutoShape 4"/>
          <p:cNvSpPr>
            <a:spLocks noChangeArrowheads="1"/>
          </p:cNvSpPr>
          <p:nvPr/>
        </p:nvSpPr>
        <p:spPr bwMode="auto">
          <a:xfrm>
            <a:off x="250825" y="3429942"/>
            <a:ext cx="1441450" cy="614363"/>
          </a:xfrm>
          <a:prstGeom prst="roundRect">
            <a:avLst>
              <a:gd name="adj" fmla="val 16667"/>
            </a:avLst>
          </a:prstGeom>
          <a:noFill/>
          <a:ln w="19050" algn="ctr">
            <a:solidFill>
              <a:srgbClr val="56072F"/>
            </a:solidFill>
            <a:round/>
            <a:headEnd/>
            <a:tailEnd/>
          </a:ln>
        </p:spPr>
        <p:txBody>
          <a:bodyPr anchor="ctr"/>
          <a:lstStyle/>
          <a:p>
            <a:pPr algn="ctr"/>
            <a:r>
              <a:rPr lang="es-MX" sz="1800" b="1"/>
              <a:t>Libre</a:t>
            </a:r>
          </a:p>
        </p:txBody>
      </p:sp>
      <p:sp>
        <p:nvSpPr>
          <p:cNvPr id="15365" name="AutoShape 4"/>
          <p:cNvSpPr>
            <a:spLocks noChangeArrowheads="1"/>
          </p:cNvSpPr>
          <p:nvPr/>
        </p:nvSpPr>
        <p:spPr bwMode="auto">
          <a:xfrm>
            <a:off x="250825" y="4902200"/>
            <a:ext cx="1441450" cy="614363"/>
          </a:xfrm>
          <a:prstGeom prst="roundRect">
            <a:avLst>
              <a:gd name="adj" fmla="val 16667"/>
            </a:avLst>
          </a:prstGeom>
          <a:noFill/>
          <a:ln w="19050" algn="ctr">
            <a:solidFill>
              <a:srgbClr val="56072F"/>
            </a:solidFill>
            <a:round/>
            <a:headEnd/>
            <a:tailEnd/>
          </a:ln>
        </p:spPr>
        <p:txBody>
          <a:bodyPr anchor="ctr"/>
          <a:lstStyle/>
          <a:p>
            <a:pPr algn="ctr"/>
            <a:r>
              <a:rPr lang="es-MX" sz="1800" b="1"/>
              <a:t>Secreto</a:t>
            </a:r>
          </a:p>
        </p:txBody>
      </p:sp>
      <p:sp>
        <p:nvSpPr>
          <p:cNvPr id="15366" name="AutoShape 4"/>
          <p:cNvSpPr>
            <a:spLocks noChangeArrowheads="1"/>
          </p:cNvSpPr>
          <p:nvPr/>
        </p:nvSpPr>
        <p:spPr bwMode="auto">
          <a:xfrm>
            <a:off x="2339975" y="1125290"/>
            <a:ext cx="6553200" cy="1871662"/>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ES" sz="1800"/>
              <a:t>Corresponde a todos aquellos que sean ciudadanos, sin distinción por algún otro factor como sexo, raza, lengua, ingreso o patrimonio, estrato o clase, educación, convicción política; en tanto cumplan con algunos requisitos indispensables (nacionalidad, edad determinada, residencia, capacidad civil o mental).</a:t>
            </a:r>
            <a:endParaRPr lang="es-MX" sz="1800">
              <a:solidFill>
                <a:srgbClr val="56072F"/>
              </a:solidFill>
            </a:endParaRPr>
          </a:p>
        </p:txBody>
      </p:sp>
      <p:sp>
        <p:nvSpPr>
          <p:cNvPr id="15367" name="AutoShape 5"/>
          <p:cNvSpPr>
            <a:spLocks noChangeArrowheads="1"/>
          </p:cNvSpPr>
          <p:nvPr/>
        </p:nvSpPr>
        <p:spPr bwMode="auto">
          <a:xfrm>
            <a:off x="2411413" y="3429942"/>
            <a:ext cx="6481762" cy="719138"/>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MX" sz="1700" dirty="0"/>
              <a:t>El acto de emisión del voto se concreta sin presión o coerción ilícita, </a:t>
            </a:r>
            <a:r>
              <a:rPr lang="es-MX" sz="1700" dirty="0" smtClean="0"/>
              <a:t>ya sea psicológica </a:t>
            </a:r>
            <a:r>
              <a:rPr lang="es-MX" sz="1700" dirty="0"/>
              <a:t>o física.</a:t>
            </a:r>
          </a:p>
        </p:txBody>
      </p:sp>
      <p:sp>
        <p:nvSpPr>
          <p:cNvPr id="15368" name="AutoShape 5"/>
          <p:cNvSpPr>
            <a:spLocks noChangeArrowheads="1"/>
          </p:cNvSpPr>
          <p:nvPr/>
        </p:nvSpPr>
        <p:spPr bwMode="auto">
          <a:xfrm>
            <a:off x="2411413" y="4652070"/>
            <a:ext cx="6481762" cy="1081186"/>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ES" sz="1800" dirty="0"/>
              <a:t>La decisión del votante no debe ser conocida por otros, de manera que nadie pueda presionar su decisión o condicionar servicios</a:t>
            </a:r>
            <a:r>
              <a:rPr lang="es-ES" sz="1800" dirty="0" smtClean="0"/>
              <a:t>.</a:t>
            </a:r>
            <a:endParaRPr lang="es-ES" sz="1800" dirty="0"/>
          </a:p>
        </p:txBody>
      </p:sp>
      <p:sp>
        <p:nvSpPr>
          <p:cNvPr id="15369" name="AutoShape 28"/>
          <p:cNvSpPr>
            <a:spLocks noChangeArrowheads="1"/>
          </p:cNvSpPr>
          <p:nvPr/>
        </p:nvSpPr>
        <p:spPr bwMode="auto">
          <a:xfrm>
            <a:off x="1908175" y="5013325"/>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5370" name="AutoShape 29"/>
          <p:cNvSpPr>
            <a:spLocks noChangeArrowheads="1"/>
          </p:cNvSpPr>
          <p:nvPr/>
        </p:nvSpPr>
        <p:spPr bwMode="auto">
          <a:xfrm>
            <a:off x="1835150" y="3614092"/>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5371" name="AutoShape 30"/>
          <p:cNvSpPr>
            <a:spLocks noChangeArrowheads="1"/>
          </p:cNvSpPr>
          <p:nvPr/>
        </p:nvSpPr>
        <p:spPr bwMode="auto">
          <a:xfrm>
            <a:off x="1836738" y="1844427"/>
            <a:ext cx="287337"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375800" y="379413"/>
            <a:ext cx="4660250" cy="461665"/>
          </a:xfrm>
          <a:prstGeom prst="rect">
            <a:avLst/>
          </a:prstGeom>
          <a:noFill/>
          <a:ln w="9525" algn="ctr">
            <a:noFill/>
            <a:miter lim="800000"/>
            <a:headEnd/>
            <a:tailEnd/>
          </a:ln>
        </p:spPr>
        <p:txBody>
          <a:bodyPr wrap="none">
            <a:spAutoFit/>
          </a:bodyPr>
          <a:lstStyle/>
          <a:p>
            <a:pPr algn="r"/>
            <a:r>
              <a:rPr lang="es-MX" sz="2400" b="1" dirty="0" smtClean="0"/>
              <a:t>Principios del sufragio </a:t>
            </a:r>
            <a:r>
              <a:rPr lang="es-MX" sz="2400" b="1" dirty="0"/>
              <a:t>(2 de 2)</a:t>
            </a:r>
          </a:p>
        </p:txBody>
      </p:sp>
      <p:sp>
        <p:nvSpPr>
          <p:cNvPr id="16387" name="AutoShape 4"/>
          <p:cNvSpPr>
            <a:spLocks noChangeArrowheads="1"/>
          </p:cNvSpPr>
          <p:nvPr/>
        </p:nvSpPr>
        <p:spPr bwMode="auto">
          <a:xfrm>
            <a:off x="755650" y="1628254"/>
            <a:ext cx="1728788" cy="614363"/>
          </a:xfrm>
          <a:prstGeom prst="roundRect">
            <a:avLst>
              <a:gd name="adj" fmla="val 16667"/>
            </a:avLst>
          </a:prstGeom>
          <a:noFill/>
          <a:ln w="19050" algn="ctr">
            <a:solidFill>
              <a:srgbClr val="56072F"/>
            </a:solidFill>
            <a:round/>
            <a:headEnd/>
            <a:tailEnd/>
          </a:ln>
        </p:spPr>
        <p:txBody>
          <a:bodyPr anchor="ctr"/>
          <a:lstStyle/>
          <a:p>
            <a:pPr algn="ctr"/>
            <a:r>
              <a:rPr lang="es-MX" sz="1800" b="1"/>
              <a:t>Directo</a:t>
            </a:r>
          </a:p>
        </p:txBody>
      </p:sp>
      <p:sp>
        <p:nvSpPr>
          <p:cNvPr id="16388" name="AutoShape 4"/>
          <p:cNvSpPr>
            <a:spLocks noChangeArrowheads="1"/>
          </p:cNvSpPr>
          <p:nvPr/>
        </p:nvSpPr>
        <p:spPr bwMode="auto">
          <a:xfrm>
            <a:off x="755650" y="3357935"/>
            <a:ext cx="1800225" cy="614362"/>
          </a:xfrm>
          <a:prstGeom prst="roundRect">
            <a:avLst>
              <a:gd name="adj" fmla="val 16667"/>
            </a:avLst>
          </a:prstGeom>
          <a:noFill/>
          <a:ln w="19050" algn="ctr">
            <a:solidFill>
              <a:srgbClr val="56072F"/>
            </a:solidFill>
            <a:round/>
            <a:headEnd/>
            <a:tailEnd/>
          </a:ln>
        </p:spPr>
        <p:txBody>
          <a:bodyPr anchor="ctr"/>
          <a:lstStyle/>
          <a:p>
            <a:pPr algn="ctr"/>
            <a:r>
              <a:rPr lang="es-MX" sz="1800" b="1"/>
              <a:t>Personal e</a:t>
            </a:r>
          </a:p>
          <a:p>
            <a:pPr algn="ctr"/>
            <a:r>
              <a:rPr lang="es-MX" sz="1800" b="1"/>
              <a:t>Intransferible</a:t>
            </a:r>
          </a:p>
        </p:txBody>
      </p:sp>
      <p:sp>
        <p:nvSpPr>
          <p:cNvPr id="16389" name="AutoShape 7"/>
          <p:cNvSpPr>
            <a:spLocks noChangeArrowheads="1"/>
          </p:cNvSpPr>
          <p:nvPr/>
        </p:nvSpPr>
        <p:spPr bwMode="auto">
          <a:xfrm>
            <a:off x="3132138" y="1412776"/>
            <a:ext cx="5516562" cy="935037"/>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MX" sz="1800" dirty="0"/>
              <a:t>Que los </a:t>
            </a:r>
            <a:r>
              <a:rPr lang="es-MX" sz="1800" dirty="0" smtClean="0"/>
              <a:t>ciudadanos ejerzan su voto sin la intervención de terceros. El ejercicio de sufragio no puede delegarse.</a:t>
            </a:r>
            <a:endParaRPr lang="es-ES" sz="1800" dirty="0"/>
          </a:p>
        </p:txBody>
      </p:sp>
      <p:sp>
        <p:nvSpPr>
          <p:cNvPr id="16390" name="AutoShape 3"/>
          <p:cNvSpPr>
            <a:spLocks noChangeArrowheads="1"/>
          </p:cNvSpPr>
          <p:nvPr/>
        </p:nvSpPr>
        <p:spPr bwMode="auto">
          <a:xfrm>
            <a:off x="3132138" y="2996952"/>
            <a:ext cx="5543550" cy="1296144"/>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MX" sz="1800" dirty="0" smtClean="0"/>
              <a:t>Está vinculado con el principio del sufragio directo. Sólo </a:t>
            </a:r>
            <a:r>
              <a:rPr lang="es-MX" sz="1800" dirty="0"/>
              <a:t>la persona que es titular de tal derecho puede </a:t>
            </a:r>
            <a:r>
              <a:rPr lang="es-MX" sz="1800" dirty="0" smtClean="0"/>
              <a:t>ejercerlo y su decisión expresada en el sufragio no puede transferirse a otra opción política. </a:t>
            </a:r>
            <a:endParaRPr lang="es-ES" sz="1800" dirty="0"/>
          </a:p>
        </p:txBody>
      </p:sp>
      <p:sp>
        <p:nvSpPr>
          <p:cNvPr id="16391" name="AutoShape 4"/>
          <p:cNvSpPr>
            <a:spLocks noChangeArrowheads="1"/>
          </p:cNvSpPr>
          <p:nvPr/>
        </p:nvSpPr>
        <p:spPr bwMode="auto">
          <a:xfrm>
            <a:off x="755650" y="4815012"/>
            <a:ext cx="1728788" cy="614362"/>
          </a:xfrm>
          <a:prstGeom prst="roundRect">
            <a:avLst>
              <a:gd name="adj" fmla="val 16667"/>
            </a:avLst>
          </a:prstGeom>
          <a:noFill/>
          <a:ln w="19050" algn="ctr">
            <a:solidFill>
              <a:srgbClr val="56072F"/>
            </a:solidFill>
            <a:round/>
            <a:headEnd/>
            <a:tailEnd/>
          </a:ln>
        </p:spPr>
        <p:txBody>
          <a:bodyPr anchor="ctr"/>
          <a:lstStyle/>
          <a:p>
            <a:pPr algn="ctr"/>
            <a:r>
              <a:rPr lang="es-MX" sz="1800" b="1"/>
              <a:t>Igual</a:t>
            </a:r>
          </a:p>
        </p:txBody>
      </p:sp>
      <p:sp>
        <p:nvSpPr>
          <p:cNvPr id="16392" name="AutoShape 5"/>
          <p:cNvSpPr>
            <a:spLocks noChangeArrowheads="1"/>
          </p:cNvSpPr>
          <p:nvPr/>
        </p:nvSpPr>
        <p:spPr bwMode="auto">
          <a:xfrm>
            <a:off x="3132138" y="4630862"/>
            <a:ext cx="5543550" cy="1246410"/>
          </a:xfrm>
          <a:prstGeom prst="roundRect">
            <a:avLst>
              <a:gd name="adj" fmla="val 16667"/>
            </a:avLst>
          </a:prstGeom>
          <a:noFill/>
          <a:ln w="28575" algn="ctr">
            <a:solidFill>
              <a:srgbClr val="808080"/>
            </a:solidFill>
            <a:round/>
            <a:headEnd/>
            <a:tailEnd/>
          </a:ln>
        </p:spPr>
        <p:txBody>
          <a:bodyPr lIns="90000" tIns="46800" rIns="90000" bIns="46800" anchor="ctr"/>
          <a:lstStyle/>
          <a:p>
            <a:pPr algn="just"/>
            <a:r>
              <a:rPr lang="es-ES" sz="1800" dirty="0"/>
              <a:t>El voto de todo ciudadano tiene el mismo peso, es decir, el valor numérico de cada voto debe ser el mismo</a:t>
            </a:r>
            <a:r>
              <a:rPr lang="es-ES" sz="1800" dirty="0" smtClean="0"/>
              <a:t>. Este principio está directamente vinculado con el diseño de la geografía electoral.</a:t>
            </a:r>
            <a:endParaRPr lang="es-MX" sz="1800" dirty="0"/>
          </a:p>
        </p:txBody>
      </p:sp>
      <p:sp>
        <p:nvSpPr>
          <p:cNvPr id="16393" name="AutoShape 15"/>
          <p:cNvSpPr>
            <a:spLocks noChangeArrowheads="1"/>
          </p:cNvSpPr>
          <p:nvPr/>
        </p:nvSpPr>
        <p:spPr bwMode="auto">
          <a:xfrm>
            <a:off x="2628900" y="1755676"/>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6394" name="AutoShape 16"/>
          <p:cNvSpPr>
            <a:spLocks noChangeArrowheads="1"/>
          </p:cNvSpPr>
          <p:nvPr/>
        </p:nvSpPr>
        <p:spPr bwMode="auto">
          <a:xfrm>
            <a:off x="2627313" y="3502397"/>
            <a:ext cx="287337"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6395" name="AutoShape 17"/>
          <p:cNvSpPr>
            <a:spLocks noChangeArrowheads="1"/>
          </p:cNvSpPr>
          <p:nvPr/>
        </p:nvSpPr>
        <p:spPr bwMode="auto">
          <a:xfrm>
            <a:off x="2628900" y="4927724"/>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cxnSp>
        <p:nvCxnSpPr>
          <p:cNvPr id="13" name="12 Conector recto"/>
          <p:cNvCxnSpPr/>
          <p:nvPr/>
        </p:nvCxnSpPr>
        <p:spPr bwMode="auto">
          <a:xfrm>
            <a:off x="683568" y="2780928"/>
            <a:ext cx="7992888" cy="0"/>
          </a:xfrm>
          <a:prstGeom prst="line">
            <a:avLst/>
          </a:prstGeom>
          <a:solidFill>
            <a:schemeClr val="accent1"/>
          </a:solidFill>
          <a:ln w="9525" cap="flat" cmpd="sng" algn="ctr">
            <a:solidFill>
              <a:srgbClr val="C00000"/>
            </a:solidFill>
            <a:prstDash val="lgDash"/>
            <a:round/>
            <a:headEnd type="none" w="med" len="med"/>
            <a:tailEnd type="none" w="med" len="med"/>
          </a:ln>
          <a:effec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Rectángulo"/>
          <p:cNvSpPr>
            <a:spLocks noChangeArrowheads="1"/>
          </p:cNvSpPr>
          <p:nvPr/>
        </p:nvSpPr>
        <p:spPr bwMode="auto">
          <a:xfrm>
            <a:off x="2051050" y="1052513"/>
            <a:ext cx="6842125" cy="1223962"/>
          </a:xfrm>
          <a:prstGeom prst="rect">
            <a:avLst/>
          </a:prstGeom>
          <a:solidFill>
            <a:srgbClr val="885E6A">
              <a:alpha val="9019"/>
            </a:srgbClr>
          </a:solidFill>
          <a:ln w="28575" algn="ctr">
            <a:noFill/>
            <a:round/>
            <a:headEnd/>
            <a:tailEnd/>
          </a:ln>
        </p:spPr>
        <p:txBody>
          <a:bodyPr lIns="90000" tIns="46800" rIns="90000" bIns="46800" anchor="ctr"/>
          <a:lstStyle/>
          <a:p>
            <a:pPr algn="just"/>
            <a:r>
              <a:rPr lang="es-MX" sz="1700" b="1"/>
              <a:t>“</a:t>
            </a:r>
            <a:r>
              <a:rPr lang="es-MX" sz="1700"/>
              <a:t>Consiste en dotar de facultades expresas a las autoridades, de modo que todos los participantes en el proceso electoral conozcan previamente con claridad y seguridad las reglas a que su propia actuación y la de las autoridades electorales están sujetas”. </a:t>
            </a:r>
            <a:endParaRPr lang="es-ES"/>
          </a:p>
        </p:txBody>
      </p:sp>
      <p:sp>
        <p:nvSpPr>
          <p:cNvPr id="17411" name="3 Rectángulo"/>
          <p:cNvSpPr>
            <a:spLocks noChangeArrowheads="1"/>
          </p:cNvSpPr>
          <p:nvPr/>
        </p:nvSpPr>
        <p:spPr bwMode="auto">
          <a:xfrm>
            <a:off x="139700" y="1341438"/>
            <a:ext cx="1082675" cy="368300"/>
          </a:xfrm>
          <a:prstGeom prst="rect">
            <a:avLst/>
          </a:prstGeom>
          <a:noFill/>
          <a:ln w="9525">
            <a:noFill/>
            <a:miter lim="800000"/>
            <a:headEnd/>
            <a:tailEnd/>
          </a:ln>
        </p:spPr>
        <p:txBody>
          <a:bodyPr wrap="none">
            <a:spAutoFit/>
          </a:bodyPr>
          <a:lstStyle/>
          <a:p>
            <a:pPr algn="ctr"/>
            <a:r>
              <a:rPr lang="es-MX" sz="1800" b="1"/>
              <a:t>Certeza</a:t>
            </a:r>
            <a:r>
              <a:rPr lang="es-MX" sz="1800"/>
              <a:t> </a:t>
            </a:r>
          </a:p>
        </p:txBody>
      </p:sp>
      <p:sp>
        <p:nvSpPr>
          <p:cNvPr id="17412" name="4 Rectángulo"/>
          <p:cNvSpPr>
            <a:spLocks noChangeArrowheads="1"/>
          </p:cNvSpPr>
          <p:nvPr/>
        </p:nvSpPr>
        <p:spPr bwMode="auto">
          <a:xfrm>
            <a:off x="2051050" y="2636838"/>
            <a:ext cx="6842125" cy="1152525"/>
          </a:xfrm>
          <a:prstGeom prst="rect">
            <a:avLst/>
          </a:prstGeom>
          <a:solidFill>
            <a:srgbClr val="885E6A">
              <a:alpha val="16078"/>
            </a:srgbClr>
          </a:solidFill>
          <a:ln w="28575" algn="ctr">
            <a:noFill/>
            <a:round/>
            <a:headEnd/>
            <a:tailEnd/>
          </a:ln>
        </p:spPr>
        <p:txBody>
          <a:bodyPr lIns="90000" tIns="46800" rIns="90000" bIns="46800" anchor="ctr"/>
          <a:lstStyle/>
          <a:p>
            <a:pPr algn="just"/>
            <a:r>
              <a:rPr lang="es-MX" sz="1700"/>
              <a:t>“Los ciudadanos y las autoridades electorales actúen en estricto apego a las disposiciones consignadas en la ley, de tal manera que no se emitan o desplieguen conductas caprichosas o arbitrarias al margen del texto normativo”. </a:t>
            </a:r>
          </a:p>
        </p:txBody>
      </p:sp>
      <p:sp>
        <p:nvSpPr>
          <p:cNvPr id="17413" name="5 Rectángulo"/>
          <p:cNvSpPr>
            <a:spLocks noChangeArrowheads="1"/>
          </p:cNvSpPr>
          <p:nvPr/>
        </p:nvSpPr>
        <p:spPr bwMode="auto">
          <a:xfrm>
            <a:off x="107950" y="2924175"/>
            <a:ext cx="1325563" cy="369888"/>
          </a:xfrm>
          <a:prstGeom prst="rect">
            <a:avLst/>
          </a:prstGeom>
          <a:noFill/>
          <a:ln w="9525">
            <a:noFill/>
            <a:miter lim="800000"/>
            <a:headEnd/>
            <a:tailEnd/>
          </a:ln>
        </p:spPr>
        <p:txBody>
          <a:bodyPr wrap="none">
            <a:spAutoFit/>
          </a:bodyPr>
          <a:lstStyle/>
          <a:p>
            <a:pPr algn="ctr"/>
            <a:r>
              <a:rPr lang="es-MX" sz="1800" b="1"/>
              <a:t>Legalidad </a:t>
            </a:r>
            <a:endParaRPr lang="es-MX" sz="1800"/>
          </a:p>
        </p:txBody>
      </p:sp>
      <p:sp>
        <p:nvSpPr>
          <p:cNvPr id="17414" name="6 Rectángulo"/>
          <p:cNvSpPr>
            <a:spLocks noChangeArrowheads="1"/>
          </p:cNvSpPr>
          <p:nvPr/>
        </p:nvSpPr>
        <p:spPr bwMode="auto">
          <a:xfrm>
            <a:off x="2051050" y="4149725"/>
            <a:ext cx="6842125" cy="1871663"/>
          </a:xfrm>
          <a:prstGeom prst="rect">
            <a:avLst/>
          </a:prstGeom>
          <a:solidFill>
            <a:srgbClr val="885E6A">
              <a:alpha val="14117"/>
            </a:srgbClr>
          </a:solidFill>
          <a:ln w="28575" algn="ctr">
            <a:noFill/>
            <a:round/>
            <a:headEnd/>
            <a:tailEnd/>
          </a:ln>
        </p:spPr>
        <p:txBody>
          <a:bodyPr lIns="90000" tIns="46800" rIns="90000" bIns="46800" anchor="ctr"/>
          <a:lstStyle/>
          <a:p>
            <a:pPr algn="just"/>
            <a:r>
              <a:rPr lang="es-MX" sz="1700"/>
              <a:t>“Situación institucional que permite a las autoridades electorales emitir sus decisiones con plena imparcialidad y en estricto apego a la normatividad aplicable al caso, sin tener que acatar o someterse a indicaciones, instrucciones, sugerencias o insinuaciones provenientes de superiores jerárquicos, de otros poderes del Estado o de personas con las que guardan alguna relación de afinidad política, social o cultural”. </a:t>
            </a:r>
          </a:p>
        </p:txBody>
      </p:sp>
      <p:sp>
        <p:nvSpPr>
          <p:cNvPr id="17415" name="7 Rectángulo"/>
          <p:cNvSpPr>
            <a:spLocks noChangeArrowheads="1"/>
          </p:cNvSpPr>
          <p:nvPr/>
        </p:nvSpPr>
        <p:spPr bwMode="auto">
          <a:xfrm>
            <a:off x="250825" y="4508500"/>
            <a:ext cx="1785938" cy="369888"/>
          </a:xfrm>
          <a:prstGeom prst="rect">
            <a:avLst/>
          </a:prstGeom>
          <a:noFill/>
          <a:ln w="9525">
            <a:noFill/>
            <a:miter lim="800000"/>
            <a:headEnd/>
            <a:tailEnd/>
          </a:ln>
        </p:spPr>
        <p:txBody>
          <a:bodyPr>
            <a:spAutoFit/>
          </a:bodyPr>
          <a:lstStyle/>
          <a:p>
            <a:pPr algn="ctr"/>
            <a:r>
              <a:rPr lang="es-MX" sz="1800" b="1"/>
              <a:t>Independencia </a:t>
            </a:r>
            <a:endParaRPr lang="es-MX" sz="1800"/>
          </a:p>
        </p:txBody>
      </p:sp>
      <p:sp>
        <p:nvSpPr>
          <p:cNvPr id="17416" name="AutoShape 15"/>
          <p:cNvSpPr>
            <a:spLocks noChangeArrowheads="1"/>
          </p:cNvSpPr>
          <p:nvPr/>
        </p:nvSpPr>
        <p:spPr bwMode="auto">
          <a:xfrm>
            <a:off x="1403350" y="1412875"/>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7417" name="AutoShape 15"/>
          <p:cNvSpPr>
            <a:spLocks noChangeArrowheads="1"/>
          </p:cNvSpPr>
          <p:nvPr/>
        </p:nvSpPr>
        <p:spPr bwMode="auto">
          <a:xfrm>
            <a:off x="1403350" y="2997200"/>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7419" name="Rectangle 2"/>
          <p:cNvSpPr>
            <a:spLocks noChangeArrowheads="1"/>
          </p:cNvSpPr>
          <p:nvPr/>
        </p:nvSpPr>
        <p:spPr bwMode="auto">
          <a:xfrm>
            <a:off x="820339" y="379413"/>
            <a:ext cx="8215711" cy="461665"/>
          </a:xfrm>
          <a:prstGeom prst="rect">
            <a:avLst/>
          </a:prstGeom>
          <a:noFill/>
          <a:ln w="9525" algn="ctr">
            <a:noFill/>
            <a:miter lim="800000"/>
            <a:headEnd/>
            <a:tailEnd/>
          </a:ln>
        </p:spPr>
        <p:txBody>
          <a:bodyPr wrap="none">
            <a:spAutoFit/>
          </a:bodyPr>
          <a:lstStyle/>
          <a:p>
            <a:pPr algn="r"/>
            <a:r>
              <a:rPr lang="es-MX" sz="2400" b="1" dirty="0" smtClean="0"/>
              <a:t>Principios de la </a:t>
            </a:r>
            <a:r>
              <a:rPr lang="es-MX" sz="2400" b="1" dirty="0"/>
              <a:t>organización de las elecciones (1 de 2)</a:t>
            </a:r>
          </a:p>
        </p:txBody>
      </p:sp>
      <p:sp>
        <p:nvSpPr>
          <p:cNvPr id="17420" name="15 Rectángulo"/>
          <p:cNvSpPr>
            <a:spLocks noChangeArrowheads="1"/>
          </p:cNvSpPr>
          <p:nvPr/>
        </p:nvSpPr>
        <p:spPr bwMode="auto">
          <a:xfrm>
            <a:off x="4572000" y="6308725"/>
            <a:ext cx="2970108" cy="276999"/>
          </a:xfrm>
          <a:prstGeom prst="rect">
            <a:avLst/>
          </a:prstGeom>
          <a:noFill/>
          <a:ln w="9525">
            <a:noFill/>
            <a:miter lim="800000"/>
            <a:headEnd/>
            <a:tailEnd/>
          </a:ln>
        </p:spPr>
        <p:txBody>
          <a:bodyPr wrap="none">
            <a:spAutoFit/>
          </a:bodyPr>
          <a:lstStyle/>
          <a:p>
            <a:pPr algn="ctr"/>
            <a:r>
              <a:rPr lang="es-MX" i="1" dirty="0" smtClean="0"/>
              <a:t>Jurisprudencia </a:t>
            </a:r>
            <a:r>
              <a:rPr lang="es-MX" i="1" dirty="0"/>
              <a:t>P./</a:t>
            </a:r>
            <a:r>
              <a:rPr lang="es-MX" i="1" dirty="0" smtClean="0"/>
              <a:t>J.144/2005 de la SCJN</a:t>
            </a:r>
            <a:endParaRPr lang="es-MX" i="1" dirty="0"/>
          </a:p>
        </p:txBody>
      </p:sp>
      <p:sp>
        <p:nvSpPr>
          <p:cNvPr id="13" name="AutoShape 15"/>
          <p:cNvSpPr>
            <a:spLocks noChangeArrowheads="1"/>
          </p:cNvSpPr>
          <p:nvPr/>
        </p:nvSpPr>
        <p:spPr bwMode="auto">
          <a:xfrm>
            <a:off x="1403648" y="4870425"/>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Rectángulo"/>
          <p:cNvSpPr>
            <a:spLocks noChangeArrowheads="1"/>
          </p:cNvSpPr>
          <p:nvPr/>
        </p:nvSpPr>
        <p:spPr bwMode="auto">
          <a:xfrm>
            <a:off x="2411413" y="3557588"/>
            <a:ext cx="6481762" cy="1239837"/>
          </a:xfrm>
          <a:prstGeom prst="rect">
            <a:avLst/>
          </a:prstGeom>
          <a:solidFill>
            <a:srgbClr val="885E6A">
              <a:alpha val="16078"/>
            </a:srgbClr>
          </a:solidFill>
          <a:ln w="28575" algn="ctr">
            <a:noFill/>
            <a:round/>
            <a:headEnd/>
            <a:tailEnd/>
          </a:ln>
        </p:spPr>
        <p:txBody>
          <a:bodyPr lIns="90000" tIns="46800" rIns="90000" bIns="46800" anchor="ctr"/>
          <a:lstStyle/>
          <a:p>
            <a:pPr algn="just"/>
            <a:r>
              <a:rPr lang="es-MX" sz="1800"/>
              <a:t>“Obliga a que las normas y mecanismos del proceso electoral estén diseñadas para evitar situaciones conflictivas sobre los actos previos a la jornada electoral, durante su desarrollo y en las etapas posteriores a la misma”.</a:t>
            </a:r>
            <a:endParaRPr lang="es-ES" sz="1800"/>
          </a:p>
        </p:txBody>
      </p:sp>
      <p:sp>
        <p:nvSpPr>
          <p:cNvPr id="18435" name="2 Rectángulo"/>
          <p:cNvSpPr>
            <a:spLocks noChangeArrowheads="1"/>
          </p:cNvSpPr>
          <p:nvPr/>
        </p:nvSpPr>
        <p:spPr bwMode="auto">
          <a:xfrm>
            <a:off x="2411413" y="1700213"/>
            <a:ext cx="6481762" cy="936625"/>
          </a:xfrm>
          <a:prstGeom prst="rect">
            <a:avLst/>
          </a:prstGeom>
          <a:solidFill>
            <a:srgbClr val="885E6A">
              <a:alpha val="16078"/>
            </a:srgbClr>
          </a:solidFill>
          <a:ln w="28575" algn="ctr">
            <a:noFill/>
            <a:round/>
            <a:headEnd/>
            <a:tailEnd/>
          </a:ln>
        </p:spPr>
        <p:txBody>
          <a:bodyPr lIns="90000" tIns="46800" rIns="90000" bIns="46800" anchor="ctr"/>
          <a:lstStyle/>
          <a:p>
            <a:pPr algn="just"/>
            <a:r>
              <a:rPr lang="es-ES" sz="1800"/>
              <a:t>“Consiste en que en el ejercicio de sus funciones las autoridades electorales eviten irregularidades, desviaciones o la proclividad partidista”.</a:t>
            </a:r>
            <a:endParaRPr lang="es-MX" sz="1800"/>
          </a:p>
        </p:txBody>
      </p:sp>
      <p:sp>
        <p:nvSpPr>
          <p:cNvPr id="18436" name="3 Rectángulo"/>
          <p:cNvSpPr>
            <a:spLocks noChangeArrowheads="1"/>
          </p:cNvSpPr>
          <p:nvPr/>
        </p:nvSpPr>
        <p:spPr bwMode="auto">
          <a:xfrm>
            <a:off x="180975" y="1916113"/>
            <a:ext cx="1671638" cy="369887"/>
          </a:xfrm>
          <a:prstGeom prst="rect">
            <a:avLst/>
          </a:prstGeom>
          <a:noFill/>
          <a:ln w="9525">
            <a:noFill/>
            <a:miter lim="800000"/>
            <a:headEnd/>
            <a:tailEnd/>
          </a:ln>
        </p:spPr>
        <p:txBody>
          <a:bodyPr wrap="none">
            <a:spAutoFit/>
          </a:bodyPr>
          <a:lstStyle/>
          <a:p>
            <a:pPr algn="ctr"/>
            <a:r>
              <a:rPr lang="es-MX" sz="1800" b="1"/>
              <a:t>Imparcialidad</a:t>
            </a:r>
            <a:endParaRPr lang="es-MX" sz="1800"/>
          </a:p>
        </p:txBody>
      </p:sp>
      <p:sp>
        <p:nvSpPr>
          <p:cNvPr id="18437" name="4 Rectángulo"/>
          <p:cNvSpPr>
            <a:spLocks noChangeArrowheads="1"/>
          </p:cNvSpPr>
          <p:nvPr/>
        </p:nvSpPr>
        <p:spPr bwMode="auto">
          <a:xfrm>
            <a:off x="315913" y="3933825"/>
            <a:ext cx="1441450" cy="368300"/>
          </a:xfrm>
          <a:prstGeom prst="rect">
            <a:avLst/>
          </a:prstGeom>
          <a:noFill/>
          <a:ln w="9525">
            <a:noFill/>
            <a:miter lim="800000"/>
            <a:headEnd/>
            <a:tailEnd/>
          </a:ln>
        </p:spPr>
        <p:txBody>
          <a:bodyPr wrap="none">
            <a:spAutoFit/>
          </a:bodyPr>
          <a:lstStyle/>
          <a:p>
            <a:pPr algn="ctr"/>
            <a:r>
              <a:rPr lang="es-MX" sz="1800" b="1"/>
              <a:t>Objetividad</a:t>
            </a:r>
            <a:endParaRPr lang="es-MX" sz="1800"/>
          </a:p>
        </p:txBody>
      </p:sp>
      <p:sp>
        <p:nvSpPr>
          <p:cNvPr id="18438" name="AutoShape 15"/>
          <p:cNvSpPr>
            <a:spLocks noChangeArrowheads="1"/>
          </p:cNvSpPr>
          <p:nvPr/>
        </p:nvSpPr>
        <p:spPr bwMode="auto">
          <a:xfrm>
            <a:off x="1981200" y="1916113"/>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8439" name="AutoShape 15"/>
          <p:cNvSpPr>
            <a:spLocks noChangeArrowheads="1"/>
          </p:cNvSpPr>
          <p:nvPr/>
        </p:nvSpPr>
        <p:spPr bwMode="auto">
          <a:xfrm>
            <a:off x="1981200" y="3941763"/>
            <a:ext cx="287338" cy="358775"/>
          </a:xfrm>
          <a:prstGeom prst="rightArrow">
            <a:avLst>
              <a:gd name="adj1" fmla="val 50000"/>
              <a:gd name="adj2" fmla="val 25000"/>
            </a:avLst>
          </a:prstGeom>
          <a:solidFill>
            <a:srgbClr val="56072F"/>
          </a:solidFill>
          <a:ln w="22225" algn="ctr">
            <a:solidFill>
              <a:srgbClr val="56072F"/>
            </a:solidFill>
            <a:miter lim="800000"/>
            <a:headEnd/>
            <a:tailEnd/>
          </a:ln>
        </p:spPr>
        <p:txBody>
          <a:bodyPr wrap="none" lIns="90000" tIns="46800" rIns="90000" bIns="46800" anchor="ctr"/>
          <a:lstStyle/>
          <a:p>
            <a:pPr algn="ctr"/>
            <a:endParaRPr lang="es-MX"/>
          </a:p>
        </p:txBody>
      </p:sp>
      <p:sp>
        <p:nvSpPr>
          <p:cNvPr id="18440" name="7 Rectángulo"/>
          <p:cNvSpPr>
            <a:spLocks noChangeArrowheads="1"/>
          </p:cNvSpPr>
          <p:nvPr/>
        </p:nvSpPr>
        <p:spPr bwMode="auto">
          <a:xfrm>
            <a:off x="4523635" y="6309320"/>
            <a:ext cx="3072701" cy="276999"/>
          </a:xfrm>
          <a:prstGeom prst="rect">
            <a:avLst/>
          </a:prstGeom>
          <a:noFill/>
          <a:ln w="9525">
            <a:noFill/>
            <a:miter lim="800000"/>
            <a:headEnd/>
            <a:tailEnd/>
          </a:ln>
        </p:spPr>
        <p:txBody>
          <a:bodyPr wrap="none">
            <a:spAutoFit/>
          </a:bodyPr>
          <a:lstStyle/>
          <a:p>
            <a:pPr algn="ctr"/>
            <a:r>
              <a:rPr lang="es-MX" i="1" dirty="0" smtClean="0"/>
              <a:t>Jurisprudencia </a:t>
            </a:r>
            <a:r>
              <a:rPr lang="es-MX" i="1" dirty="0"/>
              <a:t>P./</a:t>
            </a:r>
            <a:r>
              <a:rPr lang="es-MX" i="1" dirty="0" smtClean="0"/>
              <a:t>J.144/2005 de la SCJN</a:t>
            </a:r>
            <a:endParaRPr lang="es-MX" i="1" dirty="0"/>
          </a:p>
        </p:txBody>
      </p:sp>
      <p:sp>
        <p:nvSpPr>
          <p:cNvPr id="18441" name="Rectangle 2"/>
          <p:cNvSpPr>
            <a:spLocks noChangeArrowheads="1"/>
          </p:cNvSpPr>
          <p:nvPr/>
        </p:nvSpPr>
        <p:spPr bwMode="auto">
          <a:xfrm>
            <a:off x="820339" y="379413"/>
            <a:ext cx="8215711" cy="461665"/>
          </a:xfrm>
          <a:prstGeom prst="rect">
            <a:avLst/>
          </a:prstGeom>
          <a:noFill/>
          <a:ln w="9525" algn="ctr">
            <a:noFill/>
            <a:miter lim="800000"/>
            <a:headEnd/>
            <a:tailEnd/>
          </a:ln>
        </p:spPr>
        <p:txBody>
          <a:bodyPr wrap="none">
            <a:spAutoFit/>
          </a:bodyPr>
          <a:lstStyle/>
          <a:p>
            <a:pPr algn="r"/>
            <a:r>
              <a:rPr lang="es-MX" sz="2400" b="1" dirty="0" smtClean="0"/>
              <a:t>Principios de la organización </a:t>
            </a:r>
            <a:r>
              <a:rPr lang="es-MX" sz="2400" b="1" dirty="0"/>
              <a:t>de las elecciones (2 de 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ctrTitle" idx="4294967295"/>
          </p:nvPr>
        </p:nvSpPr>
        <p:spPr>
          <a:xfrm>
            <a:off x="755650" y="2679700"/>
            <a:ext cx="7772400" cy="1470025"/>
          </a:xfrm>
        </p:spPr>
        <p:txBody>
          <a:bodyPr/>
          <a:lstStyle/>
          <a:p>
            <a:r>
              <a:rPr lang="es-MX" sz="3600" smtClean="0">
                <a:solidFill>
                  <a:srgbClr val="561929"/>
                </a:solidFill>
              </a:rPr>
              <a:t>Sujetos del derecho electoral</a:t>
            </a:r>
            <a:endParaRPr lang="es-ES" sz="3600" smtClean="0">
              <a:solidFill>
                <a:srgbClr val="56192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1"/>
          <p:cNvSpPr>
            <a:spLocks noChangeArrowheads="1"/>
          </p:cNvSpPr>
          <p:nvPr/>
        </p:nvSpPr>
        <p:spPr bwMode="auto">
          <a:xfrm>
            <a:off x="971600" y="1628800"/>
            <a:ext cx="7200900" cy="409575"/>
          </a:xfrm>
          <a:prstGeom prst="rect">
            <a:avLst/>
          </a:prstGeom>
          <a:solidFill>
            <a:srgbClr val="885E6A">
              <a:alpha val="30196"/>
            </a:srgbClr>
          </a:solidFill>
          <a:ln w="9525" algn="ctr">
            <a:noFill/>
            <a:round/>
            <a:headEnd/>
            <a:tailEnd/>
          </a:ln>
        </p:spPr>
        <p:txBody>
          <a:bodyPr lIns="90000" tIns="46800" rIns="90000" bIns="46800" anchor="ctr"/>
          <a:lstStyle/>
          <a:p>
            <a:pPr>
              <a:buFont typeface="Wingdings" pitchFamily="2" charset="2"/>
              <a:buChar char="§"/>
            </a:pPr>
            <a:r>
              <a:rPr lang="es-MX" sz="1800" b="1" dirty="0" smtClean="0"/>
              <a:t> Partidos políticos </a:t>
            </a:r>
            <a:r>
              <a:rPr lang="es-MX" sz="1800" dirty="0" smtClean="0"/>
              <a:t>y agrupaciones políticas nacionales </a:t>
            </a:r>
            <a:endParaRPr lang="es-ES" sz="1800" dirty="0"/>
          </a:p>
        </p:txBody>
      </p:sp>
      <p:sp>
        <p:nvSpPr>
          <p:cNvPr id="20483" name="AutoShape 23"/>
          <p:cNvSpPr>
            <a:spLocks noChangeArrowheads="1"/>
          </p:cNvSpPr>
          <p:nvPr/>
        </p:nvSpPr>
        <p:spPr bwMode="auto">
          <a:xfrm>
            <a:off x="971550" y="2225303"/>
            <a:ext cx="7200900" cy="483617"/>
          </a:xfrm>
          <a:prstGeom prst="rect">
            <a:avLst/>
          </a:prstGeom>
          <a:solidFill>
            <a:srgbClr val="C0C0C0">
              <a:alpha val="50195"/>
            </a:srgbClr>
          </a:solidFill>
          <a:ln w="9525" algn="ctr">
            <a:noFill/>
            <a:round/>
            <a:headEnd/>
            <a:tailEnd/>
          </a:ln>
        </p:spPr>
        <p:txBody>
          <a:bodyPr lIns="90000" tIns="46800" rIns="90000" bIns="46800" anchor="ctr"/>
          <a:lstStyle/>
          <a:p>
            <a:pPr>
              <a:buFont typeface="Wingdings" pitchFamily="2" charset="2"/>
              <a:buChar char="§"/>
            </a:pPr>
            <a:r>
              <a:rPr lang="es-MX" sz="1800" b="1" dirty="0" smtClean="0"/>
              <a:t> Autoridades electorales</a:t>
            </a:r>
            <a:endParaRPr lang="es-ES" sz="1800" dirty="0"/>
          </a:p>
        </p:txBody>
      </p:sp>
      <p:sp>
        <p:nvSpPr>
          <p:cNvPr id="20484" name="AutoShape 24"/>
          <p:cNvSpPr>
            <a:spLocks noChangeArrowheads="1"/>
          </p:cNvSpPr>
          <p:nvPr/>
        </p:nvSpPr>
        <p:spPr bwMode="auto">
          <a:xfrm>
            <a:off x="971550" y="3501008"/>
            <a:ext cx="7200900" cy="647824"/>
          </a:xfrm>
          <a:prstGeom prst="rect">
            <a:avLst/>
          </a:prstGeom>
          <a:solidFill>
            <a:srgbClr val="C0C0C0">
              <a:alpha val="50195"/>
            </a:srgbClr>
          </a:solidFill>
          <a:ln w="9525" algn="ctr">
            <a:noFill/>
            <a:round/>
            <a:headEnd/>
            <a:tailEnd/>
          </a:ln>
        </p:spPr>
        <p:txBody>
          <a:bodyPr lIns="90000" tIns="46800" rIns="90000" bIns="46800" anchor="ctr"/>
          <a:lstStyle/>
          <a:p>
            <a:pPr>
              <a:buFont typeface="Wingdings" pitchFamily="2" charset="2"/>
              <a:buChar char="§"/>
            </a:pPr>
            <a:r>
              <a:rPr lang="es-MX" sz="1800" dirty="0" smtClean="0"/>
              <a:t> Autoridades </a:t>
            </a:r>
            <a:r>
              <a:rPr lang="es-MX" sz="1800" dirty="0"/>
              <a:t>o servidores públicos de cualquier nivel de gobierno, órganos autónomos y entes públicos</a:t>
            </a:r>
            <a:endParaRPr lang="es-ES" sz="1800" dirty="0"/>
          </a:p>
        </p:txBody>
      </p:sp>
      <p:sp>
        <p:nvSpPr>
          <p:cNvPr id="20485" name="AutoShape 26"/>
          <p:cNvSpPr>
            <a:spLocks noChangeArrowheads="1"/>
          </p:cNvSpPr>
          <p:nvPr/>
        </p:nvSpPr>
        <p:spPr bwMode="auto">
          <a:xfrm>
            <a:off x="971550" y="2852936"/>
            <a:ext cx="7200900" cy="504056"/>
          </a:xfrm>
          <a:prstGeom prst="rect">
            <a:avLst/>
          </a:prstGeom>
          <a:solidFill>
            <a:srgbClr val="885E6A">
              <a:alpha val="39999"/>
            </a:srgbClr>
          </a:solidFill>
          <a:ln w="9525" algn="ctr">
            <a:noFill/>
            <a:round/>
            <a:headEnd/>
            <a:tailEnd/>
          </a:ln>
        </p:spPr>
        <p:txBody>
          <a:bodyPr lIns="90000" tIns="46800" rIns="90000" bIns="46800" anchor="ctr"/>
          <a:lstStyle/>
          <a:p>
            <a:pPr>
              <a:buFont typeface="Wingdings" pitchFamily="2" charset="2"/>
              <a:buChar char="§"/>
            </a:pPr>
            <a:r>
              <a:rPr lang="es-MX" sz="1800" dirty="0" smtClean="0"/>
              <a:t> Observadores </a:t>
            </a:r>
            <a:r>
              <a:rPr lang="es-MX" sz="1800" dirty="0"/>
              <a:t>electorales</a:t>
            </a:r>
            <a:endParaRPr lang="es-ES" sz="1800" dirty="0"/>
          </a:p>
        </p:txBody>
      </p:sp>
      <p:sp>
        <p:nvSpPr>
          <p:cNvPr id="20486" name="AutoShape 27"/>
          <p:cNvSpPr>
            <a:spLocks noChangeArrowheads="1"/>
          </p:cNvSpPr>
          <p:nvPr/>
        </p:nvSpPr>
        <p:spPr bwMode="auto">
          <a:xfrm>
            <a:off x="971550" y="4293096"/>
            <a:ext cx="7200900" cy="431849"/>
          </a:xfrm>
          <a:prstGeom prst="rect">
            <a:avLst/>
          </a:prstGeom>
          <a:solidFill>
            <a:srgbClr val="885E6A">
              <a:alpha val="39999"/>
            </a:srgbClr>
          </a:solidFill>
          <a:ln w="9525" algn="ctr">
            <a:noFill/>
            <a:round/>
            <a:headEnd/>
            <a:tailEnd/>
          </a:ln>
        </p:spPr>
        <p:txBody>
          <a:bodyPr lIns="90000" tIns="46800" rIns="90000" bIns="46800" anchor="ctr"/>
          <a:lstStyle/>
          <a:p>
            <a:pPr>
              <a:buFont typeface="Wingdings" pitchFamily="2" charset="2"/>
              <a:buChar char="§"/>
            </a:pPr>
            <a:r>
              <a:rPr lang="es-MX" sz="1800" dirty="0" smtClean="0"/>
              <a:t> Concesionarios </a:t>
            </a:r>
            <a:r>
              <a:rPr lang="es-MX" sz="1800" dirty="0"/>
              <a:t>y permisionarios de radio y televisión</a:t>
            </a:r>
            <a:endParaRPr lang="es-ES" sz="1800" dirty="0"/>
          </a:p>
        </p:txBody>
      </p:sp>
      <p:sp>
        <p:nvSpPr>
          <p:cNvPr id="20487" name="AutoShape 28"/>
          <p:cNvSpPr>
            <a:spLocks noChangeArrowheads="1"/>
          </p:cNvSpPr>
          <p:nvPr/>
        </p:nvSpPr>
        <p:spPr bwMode="auto">
          <a:xfrm>
            <a:off x="971550" y="5445224"/>
            <a:ext cx="7200900" cy="409923"/>
          </a:xfrm>
          <a:prstGeom prst="rect">
            <a:avLst/>
          </a:prstGeom>
          <a:solidFill>
            <a:srgbClr val="885E6A">
              <a:alpha val="39999"/>
            </a:srgbClr>
          </a:solidFill>
          <a:ln w="9525" algn="ctr">
            <a:noFill/>
            <a:round/>
            <a:headEnd/>
            <a:tailEnd/>
          </a:ln>
        </p:spPr>
        <p:txBody>
          <a:bodyPr lIns="90000" tIns="46800" rIns="90000" bIns="46800" anchor="ctr"/>
          <a:lstStyle/>
          <a:p>
            <a:pPr>
              <a:buFont typeface="Wingdings" pitchFamily="2" charset="2"/>
              <a:buChar char="§"/>
            </a:pPr>
            <a:r>
              <a:rPr lang="es-MX" sz="1800" dirty="0" smtClean="0"/>
              <a:t> Cualquier </a:t>
            </a:r>
            <a:r>
              <a:rPr lang="es-MX" sz="1800" dirty="0"/>
              <a:t>otra persona física o moral</a:t>
            </a:r>
            <a:endParaRPr lang="es-ES" sz="1800" dirty="0"/>
          </a:p>
        </p:txBody>
      </p:sp>
      <p:sp>
        <p:nvSpPr>
          <p:cNvPr id="20488" name="AutoShape 29"/>
          <p:cNvSpPr>
            <a:spLocks noChangeArrowheads="1"/>
          </p:cNvSpPr>
          <p:nvPr/>
        </p:nvSpPr>
        <p:spPr bwMode="auto">
          <a:xfrm>
            <a:off x="971550" y="4869160"/>
            <a:ext cx="7200900" cy="432792"/>
          </a:xfrm>
          <a:prstGeom prst="rect">
            <a:avLst/>
          </a:prstGeom>
          <a:solidFill>
            <a:srgbClr val="C0C0C0">
              <a:alpha val="50195"/>
            </a:srgbClr>
          </a:solidFill>
          <a:ln w="9525" algn="ctr">
            <a:noFill/>
            <a:round/>
            <a:headEnd/>
            <a:tailEnd/>
          </a:ln>
        </p:spPr>
        <p:txBody>
          <a:bodyPr lIns="90000" tIns="46800" rIns="90000" bIns="46800" anchor="ctr"/>
          <a:lstStyle/>
          <a:p>
            <a:pPr>
              <a:buFont typeface="Wingdings" pitchFamily="2" charset="2"/>
              <a:buChar char="§"/>
            </a:pPr>
            <a:r>
              <a:rPr lang="es-MX" sz="1800" dirty="0" smtClean="0"/>
              <a:t> Extranjeros</a:t>
            </a:r>
            <a:endParaRPr lang="es-ES" sz="1800" dirty="0"/>
          </a:p>
        </p:txBody>
      </p:sp>
      <p:sp>
        <p:nvSpPr>
          <p:cNvPr id="20489" name="Text Box 31"/>
          <p:cNvSpPr txBox="1">
            <a:spLocks noChangeArrowheads="1"/>
          </p:cNvSpPr>
          <p:nvPr/>
        </p:nvSpPr>
        <p:spPr bwMode="auto">
          <a:xfrm>
            <a:off x="4568825" y="379413"/>
            <a:ext cx="4541838" cy="463550"/>
          </a:xfrm>
          <a:prstGeom prst="rect">
            <a:avLst/>
          </a:prstGeom>
          <a:noFill/>
          <a:ln w="9525" algn="ctr">
            <a:noFill/>
            <a:miter lim="800000"/>
            <a:headEnd/>
            <a:tailEnd/>
          </a:ln>
        </p:spPr>
        <p:txBody>
          <a:bodyPr wrap="none" lIns="90000" tIns="46800" rIns="90000" bIns="46800">
            <a:spAutoFit/>
          </a:bodyPr>
          <a:lstStyle/>
          <a:p>
            <a:pPr algn="ctr"/>
            <a:r>
              <a:rPr lang="es-MX" sz="2400" b="1"/>
              <a:t>Sujetos del derecho electoral </a:t>
            </a:r>
            <a:endParaRPr lang="es-ES" sz="2400" b="1"/>
          </a:p>
        </p:txBody>
      </p:sp>
      <p:sp>
        <p:nvSpPr>
          <p:cNvPr id="10" name="AutoShape 23"/>
          <p:cNvSpPr>
            <a:spLocks noChangeArrowheads="1"/>
          </p:cNvSpPr>
          <p:nvPr/>
        </p:nvSpPr>
        <p:spPr bwMode="auto">
          <a:xfrm>
            <a:off x="971500" y="1052736"/>
            <a:ext cx="7200900" cy="432048"/>
          </a:xfrm>
          <a:prstGeom prst="rect">
            <a:avLst/>
          </a:prstGeom>
          <a:solidFill>
            <a:srgbClr val="C0C0C0">
              <a:alpha val="50195"/>
            </a:srgbClr>
          </a:solidFill>
          <a:ln w="9525" algn="ctr">
            <a:noFill/>
            <a:round/>
            <a:headEnd/>
            <a:tailEnd/>
          </a:ln>
        </p:spPr>
        <p:txBody>
          <a:bodyPr lIns="90000" tIns="46800" rIns="90000" bIns="46800" anchor="ctr"/>
          <a:lstStyle/>
          <a:p>
            <a:pPr>
              <a:buFont typeface="Wingdings" pitchFamily="2" charset="2"/>
              <a:buChar char="§"/>
            </a:pPr>
            <a:r>
              <a:rPr lang="es-MX" sz="1800" b="1" dirty="0" smtClean="0"/>
              <a:t>  Ciudadanos</a:t>
            </a:r>
            <a:endParaRPr lang="es-ES" sz="1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6505575" y="379413"/>
            <a:ext cx="2592388" cy="463550"/>
          </a:xfrm>
          <a:prstGeom prst="rect">
            <a:avLst/>
          </a:prstGeom>
          <a:noFill/>
          <a:ln w="9525" algn="ctr">
            <a:noFill/>
            <a:miter lim="800000"/>
            <a:headEnd/>
            <a:tailEnd/>
          </a:ln>
        </p:spPr>
        <p:txBody>
          <a:bodyPr wrap="none" lIns="90000" tIns="46800" rIns="90000" bIns="46800">
            <a:spAutoFit/>
          </a:bodyPr>
          <a:lstStyle/>
          <a:p>
            <a:pPr algn="ctr"/>
            <a:r>
              <a:rPr lang="es-MX" sz="2400" b="1"/>
              <a:t>Objetivo general</a:t>
            </a:r>
            <a:endParaRPr lang="es-ES" sz="2400" b="1"/>
          </a:p>
        </p:txBody>
      </p:sp>
      <p:sp>
        <p:nvSpPr>
          <p:cNvPr id="3075" name="AutoShape 5"/>
          <p:cNvSpPr>
            <a:spLocks noChangeArrowheads="1"/>
          </p:cNvSpPr>
          <p:nvPr/>
        </p:nvSpPr>
        <p:spPr bwMode="auto">
          <a:xfrm>
            <a:off x="1071563" y="1928813"/>
            <a:ext cx="7072312" cy="2965450"/>
          </a:xfrm>
          <a:prstGeom prst="roundRect">
            <a:avLst>
              <a:gd name="adj" fmla="val 16667"/>
            </a:avLst>
          </a:prstGeom>
          <a:noFill/>
          <a:ln w="28575" algn="ctr">
            <a:solidFill>
              <a:srgbClr val="561929"/>
            </a:solidFill>
            <a:round/>
            <a:headEnd/>
            <a:tailEnd/>
          </a:ln>
        </p:spPr>
        <p:txBody>
          <a:bodyPr lIns="90000" tIns="46800" rIns="90000" bIns="46800">
            <a:spAutoFit/>
          </a:bodyPr>
          <a:lstStyle/>
          <a:p>
            <a:pPr algn="just"/>
            <a:r>
              <a:rPr lang="es-MX" sz="2400"/>
              <a:t>Al final del curso, los participantes comprenderán al derecho electoral como un conjunto de normas y procedimientos que hacen posible la renovación periódica y auténtica de los poderes Ejecutivo y Legislativo en México, a partir del análisis de su concepto y de sus elementos principales.</a:t>
            </a:r>
            <a:endParaRPr lang="es-ES" sz="24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1"/>
          <p:cNvSpPr>
            <a:spLocks noChangeArrowheads="1"/>
          </p:cNvSpPr>
          <p:nvPr/>
        </p:nvSpPr>
        <p:spPr bwMode="auto">
          <a:xfrm>
            <a:off x="514350" y="357188"/>
            <a:ext cx="8594725" cy="461962"/>
          </a:xfrm>
          <a:prstGeom prst="rect">
            <a:avLst/>
          </a:prstGeom>
          <a:noFill/>
          <a:ln w="9525" algn="ctr">
            <a:noFill/>
            <a:miter lim="800000"/>
            <a:headEnd/>
            <a:tailEnd/>
          </a:ln>
        </p:spPr>
        <p:txBody>
          <a:bodyPr wrap="none">
            <a:spAutoFit/>
          </a:bodyPr>
          <a:lstStyle/>
          <a:p>
            <a:pPr algn="r"/>
            <a:r>
              <a:rPr lang="es-MX" sz="2400" b="1"/>
              <a:t>Derechos de los ciudadanos en la renovación de poderes</a:t>
            </a:r>
          </a:p>
        </p:txBody>
      </p:sp>
      <p:sp>
        <p:nvSpPr>
          <p:cNvPr id="21507" name="AutoShape 37"/>
          <p:cNvSpPr>
            <a:spLocks noChangeArrowheads="1"/>
          </p:cNvSpPr>
          <p:nvPr/>
        </p:nvSpPr>
        <p:spPr bwMode="auto">
          <a:xfrm>
            <a:off x="2233613" y="1125538"/>
            <a:ext cx="4641850" cy="441325"/>
          </a:xfrm>
          <a:prstGeom prst="roundRect">
            <a:avLst>
              <a:gd name="adj" fmla="val 16667"/>
            </a:avLst>
          </a:prstGeom>
          <a:solidFill>
            <a:srgbClr val="580000">
              <a:alpha val="20000"/>
            </a:srgbClr>
          </a:solidFill>
          <a:ln w="9525" algn="ctr">
            <a:solidFill>
              <a:schemeClr val="tx1"/>
            </a:solidFill>
            <a:round/>
            <a:headEnd/>
            <a:tailEnd/>
          </a:ln>
        </p:spPr>
        <p:txBody>
          <a:bodyPr anchor="ctr">
            <a:spAutoFit/>
          </a:bodyPr>
          <a:lstStyle/>
          <a:p>
            <a:pPr algn="ctr"/>
            <a:r>
              <a:rPr lang="es-MX" sz="1900" b="1"/>
              <a:t>Derechos político-electorales</a:t>
            </a:r>
            <a:endParaRPr lang="es-ES" sz="1900" b="1"/>
          </a:p>
        </p:txBody>
      </p:sp>
      <p:sp>
        <p:nvSpPr>
          <p:cNvPr id="11271" name="AutoShape 38"/>
          <p:cNvSpPr>
            <a:spLocks noChangeArrowheads="1"/>
          </p:cNvSpPr>
          <p:nvPr/>
        </p:nvSpPr>
        <p:spPr bwMode="auto">
          <a:xfrm>
            <a:off x="2627313" y="2185988"/>
            <a:ext cx="1512887" cy="811212"/>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endParaRPr lang="es-ES" sz="1800" dirty="0">
              <a:latin typeface="Arial" charset="0"/>
            </a:endParaRPr>
          </a:p>
          <a:p>
            <a:pPr algn="ctr">
              <a:defRPr/>
            </a:pPr>
            <a:r>
              <a:rPr lang="es-ES" sz="1800" b="1" dirty="0">
                <a:latin typeface="Arial" charset="0"/>
              </a:rPr>
              <a:t>Sufragio </a:t>
            </a:r>
          </a:p>
          <a:p>
            <a:pPr algn="ctr">
              <a:defRPr/>
            </a:pPr>
            <a:r>
              <a:rPr lang="es-ES" sz="1800" b="1" dirty="0">
                <a:latin typeface="Arial" charset="0"/>
              </a:rPr>
              <a:t>pasivo</a:t>
            </a:r>
          </a:p>
          <a:p>
            <a:pPr algn="ctr">
              <a:defRPr/>
            </a:pPr>
            <a:endParaRPr lang="es-ES" sz="1400" dirty="0">
              <a:latin typeface="Arial" charset="0"/>
            </a:endParaRPr>
          </a:p>
        </p:txBody>
      </p:sp>
      <p:sp>
        <p:nvSpPr>
          <p:cNvPr id="11272" name="AutoShape 39"/>
          <p:cNvSpPr>
            <a:spLocks noChangeArrowheads="1"/>
          </p:cNvSpPr>
          <p:nvPr/>
        </p:nvSpPr>
        <p:spPr bwMode="auto">
          <a:xfrm>
            <a:off x="4716463" y="2185988"/>
            <a:ext cx="1943100" cy="811212"/>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 sz="1800" b="1" dirty="0">
                <a:latin typeface="Arial" charset="0"/>
              </a:rPr>
              <a:t>Asociación libre y pacífica</a:t>
            </a:r>
          </a:p>
        </p:txBody>
      </p:sp>
      <p:sp>
        <p:nvSpPr>
          <p:cNvPr id="15" name="AutoShape 38"/>
          <p:cNvSpPr>
            <a:spLocks noChangeArrowheads="1"/>
          </p:cNvSpPr>
          <p:nvPr/>
        </p:nvSpPr>
        <p:spPr bwMode="auto">
          <a:xfrm>
            <a:off x="395288" y="2114550"/>
            <a:ext cx="1512887" cy="809625"/>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endParaRPr lang="es-ES" sz="1800" dirty="0">
              <a:latin typeface="Arial" charset="0"/>
            </a:endParaRPr>
          </a:p>
          <a:p>
            <a:pPr algn="ctr">
              <a:defRPr/>
            </a:pPr>
            <a:r>
              <a:rPr lang="es-ES" sz="1800" b="1" dirty="0">
                <a:latin typeface="Arial" charset="0"/>
              </a:rPr>
              <a:t>Sufragio </a:t>
            </a:r>
          </a:p>
          <a:p>
            <a:pPr algn="ctr">
              <a:defRPr/>
            </a:pPr>
            <a:r>
              <a:rPr lang="es-ES" sz="1800" b="1" dirty="0">
                <a:latin typeface="Arial" charset="0"/>
              </a:rPr>
              <a:t>activo</a:t>
            </a:r>
          </a:p>
          <a:p>
            <a:pPr algn="ctr">
              <a:defRPr/>
            </a:pPr>
            <a:endParaRPr lang="es-ES" sz="1400" dirty="0">
              <a:latin typeface="Arial" charset="0"/>
            </a:endParaRPr>
          </a:p>
        </p:txBody>
      </p:sp>
      <p:sp>
        <p:nvSpPr>
          <p:cNvPr id="21512" name="Line 10"/>
          <p:cNvSpPr>
            <a:spLocks noChangeShapeType="1"/>
          </p:cNvSpPr>
          <p:nvPr/>
        </p:nvSpPr>
        <p:spPr bwMode="auto">
          <a:xfrm>
            <a:off x="3348038" y="1825625"/>
            <a:ext cx="0" cy="288925"/>
          </a:xfrm>
          <a:prstGeom prst="line">
            <a:avLst/>
          </a:prstGeom>
          <a:noFill/>
          <a:ln w="28575">
            <a:solidFill>
              <a:srgbClr val="56072F"/>
            </a:solidFill>
            <a:round/>
            <a:headEnd/>
            <a:tailEnd type="stealth" w="med" len="med"/>
          </a:ln>
        </p:spPr>
        <p:txBody>
          <a:bodyPr/>
          <a:lstStyle/>
          <a:p>
            <a:endParaRPr lang="es-MX"/>
          </a:p>
        </p:txBody>
      </p:sp>
      <p:sp>
        <p:nvSpPr>
          <p:cNvPr id="21513" name="Line 12"/>
          <p:cNvSpPr>
            <a:spLocks noChangeShapeType="1"/>
          </p:cNvSpPr>
          <p:nvPr/>
        </p:nvSpPr>
        <p:spPr bwMode="auto">
          <a:xfrm flipH="1">
            <a:off x="5683250" y="1833563"/>
            <a:ext cx="0" cy="285750"/>
          </a:xfrm>
          <a:prstGeom prst="line">
            <a:avLst/>
          </a:prstGeom>
          <a:noFill/>
          <a:ln w="28575">
            <a:solidFill>
              <a:srgbClr val="56072F"/>
            </a:solidFill>
            <a:round/>
            <a:headEnd/>
            <a:tailEnd type="stealth" w="med" len="med"/>
          </a:ln>
        </p:spPr>
        <p:txBody>
          <a:bodyPr/>
          <a:lstStyle/>
          <a:p>
            <a:endParaRPr lang="es-MX"/>
          </a:p>
        </p:txBody>
      </p:sp>
      <p:sp>
        <p:nvSpPr>
          <p:cNvPr id="28" name="AutoShape 39"/>
          <p:cNvSpPr>
            <a:spLocks noChangeArrowheads="1"/>
          </p:cNvSpPr>
          <p:nvPr/>
        </p:nvSpPr>
        <p:spPr bwMode="auto">
          <a:xfrm>
            <a:off x="7092950" y="2185988"/>
            <a:ext cx="1927225" cy="811212"/>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 sz="1800" b="1" dirty="0">
                <a:latin typeface="Arial" charset="0"/>
              </a:rPr>
              <a:t>Afiliación libre y pacífica</a:t>
            </a:r>
          </a:p>
        </p:txBody>
      </p:sp>
      <p:sp>
        <p:nvSpPr>
          <p:cNvPr id="21517" name="Line 10"/>
          <p:cNvSpPr>
            <a:spLocks noChangeShapeType="1"/>
          </p:cNvSpPr>
          <p:nvPr/>
        </p:nvSpPr>
        <p:spPr bwMode="auto">
          <a:xfrm>
            <a:off x="4572000" y="1556792"/>
            <a:ext cx="0" cy="268833"/>
          </a:xfrm>
          <a:prstGeom prst="line">
            <a:avLst/>
          </a:prstGeom>
          <a:noFill/>
          <a:ln w="28575">
            <a:solidFill>
              <a:srgbClr val="56072F"/>
            </a:solidFill>
            <a:round/>
            <a:headEnd/>
            <a:tailEnd type="none" w="med" len="med"/>
          </a:ln>
        </p:spPr>
        <p:txBody>
          <a:bodyPr/>
          <a:lstStyle/>
          <a:p>
            <a:endParaRPr lang="es-MX"/>
          </a:p>
        </p:txBody>
      </p:sp>
      <p:sp>
        <p:nvSpPr>
          <p:cNvPr id="41" name="AutoShape 38"/>
          <p:cNvSpPr>
            <a:spLocks noChangeArrowheads="1"/>
          </p:cNvSpPr>
          <p:nvPr/>
        </p:nvSpPr>
        <p:spPr bwMode="auto">
          <a:xfrm>
            <a:off x="2843213" y="4513263"/>
            <a:ext cx="1584325" cy="571500"/>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endParaRPr lang="es-ES" sz="1600" dirty="0">
              <a:latin typeface="Arial" charset="0"/>
            </a:endParaRPr>
          </a:p>
          <a:p>
            <a:pPr algn="ctr">
              <a:defRPr/>
            </a:pPr>
            <a:r>
              <a:rPr lang="es-ES" sz="1600" b="1" dirty="0">
                <a:latin typeface="Arial" charset="0"/>
              </a:rPr>
              <a:t>Información</a:t>
            </a:r>
          </a:p>
          <a:p>
            <a:pPr algn="ctr">
              <a:defRPr/>
            </a:pPr>
            <a:endParaRPr lang="es-ES" dirty="0">
              <a:latin typeface="Arial" charset="0"/>
            </a:endParaRPr>
          </a:p>
        </p:txBody>
      </p:sp>
      <p:sp>
        <p:nvSpPr>
          <p:cNvPr id="42" name="AutoShape 39"/>
          <p:cNvSpPr>
            <a:spLocks noChangeArrowheads="1"/>
          </p:cNvSpPr>
          <p:nvPr/>
        </p:nvSpPr>
        <p:spPr bwMode="auto">
          <a:xfrm>
            <a:off x="4572000" y="4518025"/>
            <a:ext cx="1295400" cy="566738"/>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_tradnl" sz="1600" b="1" dirty="0">
                <a:latin typeface="Arial" charset="0"/>
              </a:rPr>
              <a:t>Reunión</a:t>
            </a:r>
            <a:endParaRPr lang="es-ES" sz="1600" b="1" dirty="0">
              <a:latin typeface="Arial" charset="0"/>
            </a:endParaRPr>
          </a:p>
        </p:txBody>
      </p:sp>
      <p:sp>
        <p:nvSpPr>
          <p:cNvPr id="43" name="AutoShape 38"/>
          <p:cNvSpPr>
            <a:spLocks noChangeArrowheads="1"/>
          </p:cNvSpPr>
          <p:nvPr/>
        </p:nvSpPr>
        <p:spPr bwMode="auto">
          <a:xfrm>
            <a:off x="250825" y="4508500"/>
            <a:ext cx="2376488" cy="649288"/>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_tradnl" sz="1600" b="1" dirty="0">
                <a:latin typeface="Arial" charset="0"/>
              </a:rPr>
              <a:t>Libertad de expresión y difusión de ideas</a:t>
            </a:r>
            <a:endParaRPr lang="es-ES" dirty="0">
              <a:latin typeface="Arial" charset="0"/>
            </a:endParaRPr>
          </a:p>
        </p:txBody>
      </p:sp>
      <p:sp>
        <p:nvSpPr>
          <p:cNvPr id="44" name="AutoShape 38"/>
          <p:cNvSpPr>
            <a:spLocks noChangeArrowheads="1"/>
          </p:cNvSpPr>
          <p:nvPr/>
        </p:nvSpPr>
        <p:spPr bwMode="auto">
          <a:xfrm>
            <a:off x="6084888" y="4498975"/>
            <a:ext cx="1295400" cy="585788"/>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 sz="1600" b="1" dirty="0">
                <a:latin typeface="Arial" charset="0"/>
              </a:rPr>
              <a:t>Petición</a:t>
            </a:r>
            <a:endParaRPr lang="es-ES" sz="1600" dirty="0">
              <a:latin typeface="Arial" charset="0"/>
            </a:endParaRPr>
          </a:p>
        </p:txBody>
      </p:sp>
      <p:sp>
        <p:nvSpPr>
          <p:cNvPr id="21522" name="AutoShape 37"/>
          <p:cNvSpPr>
            <a:spLocks noChangeArrowheads="1"/>
          </p:cNvSpPr>
          <p:nvPr/>
        </p:nvSpPr>
        <p:spPr bwMode="auto">
          <a:xfrm>
            <a:off x="561975" y="3544888"/>
            <a:ext cx="8001000" cy="441325"/>
          </a:xfrm>
          <a:prstGeom prst="roundRect">
            <a:avLst>
              <a:gd name="adj" fmla="val 16667"/>
            </a:avLst>
          </a:prstGeom>
          <a:solidFill>
            <a:srgbClr val="580000">
              <a:alpha val="30980"/>
            </a:srgbClr>
          </a:solidFill>
          <a:ln w="9525" algn="ctr">
            <a:solidFill>
              <a:schemeClr val="tx1"/>
            </a:solidFill>
            <a:round/>
            <a:headEnd/>
            <a:tailEnd/>
          </a:ln>
        </p:spPr>
        <p:txBody>
          <a:bodyPr anchor="ctr">
            <a:spAutoFit/>
          </a:bodyPr>
          <a:lstStyle/>
          <a:p>
            <a:pPr algn="ctr"/>
            <a:r>
              <a:rPr lang="es-MX" sz="2000" b="1"/>
              <a:t>Derechos fundamentales estrechamente vinculados</a:t>
            </a:r>
            <a:endParaRPr lang="es-ES" sz="2000" b="1"/>
          </a:p>
        </p:txBody>
      </p:sp>
      <p:sp>
        <p:nvSpPr>
          <p:cNvPr id="21524" name="Line 10"/>
          <p:cNvSpPr>
            <a:spLocks noChangeShapeType="1"/>
          </p:cNvSpPr>
          <p:nvPr/>
        </p:nvSpPr>
        <p:spPr bwMode="auto">
          <a:xfrm flipH="1">
            <a:off x="5292725" y="4232275"/>
            <a:ext cx="0" cy="276225"/>
          </a:xfrm>
          <a:prstGeom prst="line">
            <a:avLst/>
          </a:prstGeom>
          <a:noFill/>
          <a:ln w="28575">
            <a:solidFill>
              <a:srgbClr val="56072F"/>
            </a:solidFill>
            <a:round/>
            <a:headEnd/>
            <a:tailEnd type="stealth" w="med" len="med"/>
          </a:ln>
        </p:spPr>
        <p:txBody>
          <a:bodyPr/>
          <a:lstStyle/>
          <a:p>
            <a:endParaRPr lang="es-MX"/>
          </a:p>
        </p:txBody>
      </p:sp>
      <p:sp>
        <p:nvSpPr>
          <p:cNvPr id="21526" name="Line 12"/>
          <p:cNvSpPr>
            <a:spLocks noChangeShapeType="1"/>
          </p:cNvSpPr>
          <p:nvPr/>
        </p:nvSpPr>
        <p:spPr bwMode="auto">
          <a:xfrm flipH="1">
            <a:off x="3721100" y="4194175"/>
            <a:ext cx="0" cy="285750"/>
          </a:xfrm>
          <a:prstGeom prst="line">
            <a:avLst/>
          </a:prstGeom>
          <a:noFill/>
          <a:ln w="28575">
            <a:solidFill>
              <a:srgbClr val="56072F"/>
            </a:solidFill>
            <a:round/>
            <a:headEnd/>
            <a:tailEnd type="stealth" w="med" len="med"/>
          </a:ln>
        </p:spPr>
        <p:txBody>
          <a:bodyPr/>
          <a:lstStyle/>
          <a:p>
            <a:endParaRPr lang="es-MX"/>
          </a:p>
        </p:txBody>
      </p:sp>
      <p:sp>
        <p:nvSpPr>
          <p:cNvPr id="21527" name="Line 12"/>
          <p:cNvSpPr>
            <a:spLocks noChangeShapeType="1"/>
          </p:cNvSpPr>
          <p:nvPr/>
        </p:nvSpPr>
        <p:spPr bwMode="auto">
          <a:xfrm flipH="1">
            <a:off x="6804025" y="4222750"/>
            <a:ext cx="0" cy="285750"/>
          </a:xfrm>
          <a:prstGeom prst="line">
            <a:avLst/>
          </a:prstGeom>
          <a:noFill/>
          <a:ln w="28575">
            <a:solidFill>
              <a:srgbClr val="56072F"/>
            </a:solidFill>
            <a:round/>
            <a:headEnd/>
            <a:tailEnd type="stealth" w="med" len="med"/>
          </a:ln>
        </p:spPr>
        <p:txBody>
          <a:bodyPr/>
          <a:lstStyle/>
          <a:p>
            <a:endParaRPr lang="es-MX"/>
          </a:p>
        </p:txBody>
      </p:sp>
      <p:sp>
        <p:nvSpPr>
          <p:cNvPr id="52" name="AutoShape 39"/>
          <p:cNvSpPr>
            <a:spLocks noChangeArrowheads="1"/>
          </p:cNvSpPr>
          <p:nvPr/>
        </p:nvSpPr>
        <p:spPr bwMode="auto">
          <a:xfrm>
            <a:off x="2484363" y="5589240"/>
            <a:ext cx="5183981" cy="576262"/>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 sz="1600" b="1" dirty="0">
                <a:latin typeface="Arial" charset="0"/>
              </a:rPr>
              <a:t>Derecho para integrar autoridades electorales</a:t>
            </a:r>
          </a:p>
          <a:p>
            <a:pPr algn="ctr">
              <a:defRPr/>
            </a:pPr>
            <a:r>
              <a:rPr lang="es-ES" sz="1600" dirty="0" smtClean="0">
                <a:latin typeface="Arial" charset="0"/>
              </a:rPr>
              <a:t>(protegido por el JDC a partir de la </a:t>
            </a:r>
            <a:r>
              <a:rPr lang="es-ES" sz="1500" dirty="0" smtClean="0">
                <a:latin typeface="Arial" charset="0"/>
              </a:rPr>
              <a:t>reforma </a:t>
            </a:r>
            <a:r>
              <a:rPr lang="es-ES" sz="1500" dirty="0">
                <a:latin typeface="Arial" charset="0"/>
              </a:rPr>
              <a:t>legal </a:t>
            </a:r>
            <a:r>
              <a:rPr lang="es-ES" sz="1500" dirty="0" smtClean="0">
                <a:latin typeface="Arial" charset="0"/>
              </a:rPr>
              <a:t>2008</a:t>
            </a:r>
            <a:r>
              <a:rPr lang="es-ES" sz="1500" dirty="0">
                <a:latin typeface="Arial" charset="0"/>
              </a:rPr>
              <a:t>)</a:t>
            </a:r>
          </a:p>
        </p:txBody>
      </p:sp>
      <p:cxnSp>
        <p:nvCxnSpPr>
          <p:cNvPr id="54" name="53 Conector recto"/>
          <p:cNvCxnSpPr/>
          <p:nvPr/>
        </p:nvCxnSpPr>
        <p:spPr bwMode="auto">
          <a:xfrm>
            <a:off x="250825" y="3356992"/>
            <a:ext cx="8642350" cy="0"/>
          </a:xfrm>
          <a:prstGeom prst="line">
            <a:avLst/>
          </a:prstGeom>
          <a:solidFill>
            <a:schemeClr val="accent1"/>
          </a:solidFill>
          <a:ln w="19050" cap="flat" cmpd="sng" algn="ctr">
            <a:solidFill>
              <a:srgbClr val="C00000"/>
            </a:solidFill>
            <a:prstDash val="dash"/>
            <a:round/>
            <a:headEnd type="none" w="med" len="med"/>
            <a:tailEnd type="none" w="med" len="med"/>
          </a:ln>
          <a:effectLst/>
        </p:spPr>
      </p:cxnSp>
      <p:sp>
        <p:nvSpPr>
          <p:cNvPr id="57" name="AutoShape 38"/>
          <p:cNvSpPr>
            <a:spLocks noChangeArrowheads="1"/>
          </p:cNvSpPr>
          <p:nvPr/>
        </p:nvSpPr>
        <p:spPr bwMode="auto">
          <a:xfrm>
            <a:off x="7596188" y="4508500"/>
            <a:ext cx="1368425" cy="587375"/>
          </a:xfrm>
          <a:prstGeom prst="roundRect">
            <a:avLst>
              <a:gd name="adj" fmla="val 16667"/>
            </a:avLst>
          </a:prstGeom>
          <a:solidFill>
            <a:schemeClr val="bg1">
              <a:lumMod val="85000"/>
            </a:schemeClr>
          </a:solidFill>
          <a:ln w="28575" algn="ctr">
            <a:solidFill>
              <a:srgbClr val="561929"/>
            </a:solidFill>
            <a:round/>
            <a:headEnd/>
            <a:tailEnd/>
          </a:ln>
        </p:spPr>
        <p:txBody>
          <a:bodyPr lIns="90000" tIns="46800" rIns="90000" bIns="46800" anchor="ctr"/>
          <a:lstStyle/>
          <a:p>
            <a:pPr algn="ctr">
              <a:defRPr/>
            </a:pPr>
            <a:r>
              <a:rPr lang="es-ES" sz="1600" b="1" dirty="0">
                <a:latin typeface="Arial" charset="0"/>
              </a:rPr>
              <a:t>Libertad de prensa</a:t>
            </a:r>
            <a:endParaRPr lang="es-ES" sz="1600" dirty="0">
              <a:latin typeface="Arial" charset="0"/>
            </a:endParaRPr>
          </a:p>
        </p:txBody>
      </p:sp>
      <p:cxnSp>
        <p:nvCxnSpPr>
          <p:cNvPr id="30" name="29 Conector angular"/>
          <p:cNvCxnSpPr/>
          <p:nvPr/>
        </p:nvCxnSpPr>
        <p:spPr bwMode="auto">
          <a:xfrm rot="16200000" flipH="1">
            <a:off x="4604320" y="-1283271"/>
            <a:ext cx="71438" cy="6904831"/>
          </a:xfrm>
          <a:prstGeom prst="bentConnector3">
            <a:avLst>
              <a:gd name="adj1" fmla="val -426664"/>
            </a:avLst>
          </a:prstGeom>
          <a:noFill/>
          <a:ln w="28575">
            <a:solidFill>
              <a:srgbClr val="56072F"/>
            </a:solidFill>
            <a:round/>
            <a:headEnd type="stealth"/>
            <a:tailEnd type="stealth" w="med" len="med"/>
          </a:ln>
        </p:spPr>
      </p:cxnSp>
      <p:cxnSp>
        <p:nvCxnSpPr>
          <p:cNvPr id="35" name="34 Conector angular"/>
          <p:cNvCxnSpPr/>
          <p:nvPr/>
        </p:nvCxnSpPr>
        <p:spPr bwMode="auto">
          <a:xfrm rot="16200000" flipH="1">
            <a:off x="4756720" y="1092424"/>
            <a:ext cx="71438" cy="6904831"/>
          </a:xfrm>
          <a:prstGeom prst="bentConnector3">
            <a:avLst>
              <a:gd name="adj1" fmla="val -426664"/>
            </a:avLst>
          </a:prstGeom>
          <a:noFill/>
          <a:ln w="28575">
            <a:solidFill>
              <a:srgbClr val="56072F"/>
            </a:solidFill>
            <a:round/>
            <a:headEnd type="stealth"/>
            <a:tailEnd type="stealth" w="med" len="med"/>
          </a:ln>
        </p:spPr>
      </p:cxnSp>
      <p:sp>
        <p:nvSpPr>
          <p:cNvPr id="36" name="Line 10"/>
          <p:cNvSpPr>
            <a:spLocks noChangeShapeType="1"/>
          </p:cNvSpPr>
          <p:nvPr/>
        </p:nvSpPr>
        <p:spPr bwMode="auto">
          <a:xfrm>
            <a:off x="4499992" y="4005064"/>
            <a:ext cx="0" cy="215329"/>
          </a:xfrm>
          <a:prstGeom prst="line">
            <a:avLst/>
          </a:prstGeom>
          <a:noFill/>
          <a:ln w="28575">
            <a:solidFill>
              <a:srgbClr val="56072F"/>
            </a:solidFill>
            <a:round/>
            <a:headEnd/>
            <a:tailEnd type="none" w="med" len="med"/>
          </a:ln>
        </p:spPr>
        <p:txBody>
          <a:bodyPr/>
          <a:lstStyle/>
          <a:p>
            <a:endParaRPr lang="es-MX"/>
          </a:p>
        </p:txBody>
      </p:sp>
      <p:sp>
        <p:nvSpPr>
          <p:cNvPr id="25" name="24 CuadroTexto"/>
          <p:cNvSpPr txBox="1"/>
          <p:nvPr/>
        </p:nvSpPr>
        <p:spPr>
          <a:xfrm>
            <a:off x="2915816" y="6320353"/>
            <a:ext cx="4680520" cy="276999"/>
          </a:xfrm>
          <a:prstGeom prst="rect">
            <a:avLst/>
          </a:prstGeom>
          <a:noFill/>
        </p:spPr>
        <p:txBody>
          <a:bodyPr wrap="square" rtlCol="0">
            <a:spAutoFit/>
          </a:bodyPr>
          <a:lstStyle/>
          <a:p>
            <a:pPr algn="r"/>
            <a:r>
              <a:rPr lang="es-MX" i="1" dirty="0" smtClean="0"/>
              <a:t>Jurisprudencias 36/2002, 11/2008 y Tesis XXXI/2009 del TEPJF</a:t>
            </a:r>
            <a:endParaRPr lang="es-MX"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ctrTitle" idx="4294967295"/>
          </p:nvPr>
        </p:nvSpPr>
        <p:spPr>
          <a:xfrm>
            <a:off x="687388" y="2679700"/>
            <a:ext cx="7772400" cy="1470025"/>
          </a:xfrm>
        </p:spPr>
        <p:txBody>
          <a:bodyPr/>
          <a:lstStyle/>
          <a:p>
            <a:r>
              <a:rPr lang="es-MX" sz="3600" smtClean="0">
                <a:solidFill>
                  <a:srgbClr val="561929"/>
                </a:solidFill>
              </a:rPr>
              <a:t>Las autoridades electorales</a:t>
            </a:r>
            <a:endParaRPr lang="es-ES" sz="3600" smtClean="0">
              <a:solidFill>
                <a:srgbClr val="56192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5"/>
          <p:cNvSpPr>
            <a:spLocks/>
          </p:cNvSpPr>
          <p:nvPr/>
        </p:nvSpPr>
        <p:spPr bwMode="auto">
          <a:xfrm>
            <a:off x="2852738" y="1268413"/>
            <a:ext cx="433387" cy="4679950"/>
          </a:xfrm>
          <a:prstGeom prst="leftBrace">
            <a:avLst>
              <a:gd name="adj1" fmla="val 89988"/>
              <a:gd name="adj2" fmla="val 50000"/>
            </a:avLst>
          </a:prstGeom>
          <a:noFill/>
          <a:ln w="28575">
            <a:solidFill>
              <a:srgbClr val="885E6A"/>
            </a:solidFill>
            <a:round/>
            <a:headEnd/>
            <a:tailEnd/>
          </a:ln>
        </p:spPr>
        <p:txBody>
          <a:bodyPr wrap="none" anchor="ctr"/>
          <a:lstStyle/>
          <a:p>
            <a:endParaRPr lang="es-ES" sz="1800"/>
          </a:p>
        </p:txBody>
      </p:sp>
      <p:sp>
        <p:nvSpPr>
          <p:cNvPr id="23555" name="AutoShape 9"/>
          <p:cNvSpPr>
            <a:spLocks noChangeArrowheads="1"/>
          </p:cNvSpPr>
          <p:nvPr/>
        </p:nvSpPr>
        <p:spPr bwMode="auto">
          <a:xfrm>
            <a:off x="3294063" y="1412875"/>
            <a:ext cx="2873375" cy="407988"/>
          </a:xfrm>
          <a:prstGeom prst="roundRect">
            <a:avLst>
              <a:gd name="adj" fmla="val 16667"/>
            </a:avLst>
          </a:prstGeom>
          <a:solidFill>
            <a:srgbClr val="C0C0C0"/>
          </a:solidFill>
          <a:ln w="9525" algn="ctr">
            <a:noFill/>
            <a:round/>
            <a:headEnd/>
            <a:tailEnd/>
          </a:ln>
        </p:spPr>
        <p:txBody>
          <a:bodyPr>
            <a:spAutoFit/>
          </a:bodyPr>
          <a:lstStyle/>
          <a:p>
            <a:pPr>
              <a:buClr>
                <a:srgbClr val="56072F"/>
              </a:buClr>
              <a:buSzPct val="115000"/>
            </a:pPr>
            <a:r>
              <a:rPr lang="es-MX" sz="1800" dirty="0"/>
              <a:t>Competencia política</a:t>
            </a:r>
            <a:endParaRPr lang="es-ES" sz="1800" dirty="0"/>
          </a:p>
        </p:txBody>
      </p:sp>
      <p:sp>
        <p:nvSpPr>
          <p:cNvPr id="23556" name="AutoShape 10"/>
          <p:cNvSpPr>
            <a:spLocks noChangeArrowheads="1"/>
          </p:cNvSpPr>
          <p:nvPr/>
        </p:nvSpPr>
        <p:spPr bwMode="auto">
          <a:xfrm>
            <a:off x="3348038" y="2060575"/>
            <a:ext cx="2808287" cy="406400"/>
          </a:xfrm>
          <a:prstGeom prst="roundRect">
            <a:avLst>
              <a:gd name="adj" fmla="val 16667"/>
            </a:avLst>
          </a:prstGeom>
          <a:solidFill>
            <a:srgbClr val="885E6A">
              <a:alpha val="54117"/>
            </a:srgbClr>
          </a:solidFill>
          <a:ln w="9525" algn="ctr">
            <a:noFill/>
            <a:round/>
            <a:headEnd/>
            <a:tailEnd/>
          </a:ln>
        </p:spPr>
        <p:txBody>
          <a:bodyPr anchor="ctr"/>
          <a:lstStyle/>
          <a:p>
            <a:pPr algn="just">
              <a:buClr>
                <a:srgbClr val="56072F"/>
              </a:buClr>
              <a:buSzPct val="115000"/>
            </a:pPr>
            <a:r>
              <a:rPr lang="es-MX" sz="1800" dirty="0"/>
              <a:t>Pluralidad política</a:t>
            </a:r>
            <a:endParaRPr lang="es-ES" sz="1800" dirty="0"/>
          </a:p>
        </p:txBody>
      </p:sp>
      <p:sp>
        <p:nvSpPr>
          <p:cNvPr id="23557" name="AutoShape 15"/>
          <p:cNvSpPr>
            <a:spLocks noChangeArrowheads="1"/>
          </p:cNvSpPr>
          <p:nvPr/>
        </p:nvSpPr>
        <p:spPr bwMode="auto">
          <a:xfrm>
            <a:off x="3348038" y="2781300"/>
            <a:ext cx="2952750" cy="407988"/>
          </a:xfrm>
          <a:prstGeom prst="roundRect">
            <a:avLst>
              <a:gd name="adj" fmla="val 16667"/>
            </a:avLst>
          </a:prstGeom>
          <a:solidFill>
            <a:srgbClr val="C0C0C0"/>
          </a:solidFill>
          <a:ln w="9525" algn="ctr">
            <a:noFill/>
            <a:round/>
            <a:headEnd/>
            <a:tailEnd/>
          </a:ln>
        </p:spPr>
        <p:txBody>
          <a:bodyPr>
            <a:spAutoFit/>
          </a:bodyPr>
          <a:lstStyle/>
          <a:p>
            <a:pPr>
              <a:buClr>
                <a:srgbClr val="56072F"/>
              </a:buClr>
              <a:buSzPct val="115000"/>
            </a:pPr>
            <a:r>
              <a:rPr lang="es-MX" sz="1800" dirty="0"/>
              <a:t>Elecciones democráticas</a:t>
            </a:r>
            <a:endParaRPr lang="es-ES" sz="1800" dirty="0"/>
          </a:p>
        </p:txBody>
      </p:sp>
      <p:sp>
        <p:nvSpPr>
          <p:cNvPr id="23558" name="AutoShape 16"/>
          <p:cNvSpPr>
            <a:spLocks noChangeArrowheads="1"/>
          </p:cNvSpPr>
          <p:nvPr/>
        </p:nvSpPr>
        <p:spPr bwMode="auto">
          <a:xfrm>
            <a:off x="3348038" y="3502025"/>
            <a:ext cx="3744912" cy="406400"/>
          </a:xfrm>
          <a:prstGeom prst="roundRect">
            <a:avLst>
              <a:gd name="adj" fmla="val 16667"/>
            </a:avLst>
          </a:prstGeom>
          <a:solidFill>
            <a:srgbClr val="885E6A">
              <a:alpha val="54117"/>
            </a:srgbClr>
          </a:solidFill>
          <a:ln w="9525" algn="ctr">
            <a:noFill/>
            <a:round/>
            <a:headEnd/>
            <a:tailEnd/>
          </a:ln>
        </p:spPr>
        <p:txBody>
          <a:bodyPr anchor="ctr"/>
          <a:lstStyle/>
          <a:p>
            <a:pPr algn="just">
              <a:buClr>
                <a:srgbClr val="56072F"/>
              </a:buClr>
              <a:buSzPct val="115000"/>
            </a:pPr>
            <a:r>
              <a:rPr lang="es-MX" sz="1800" dirty="0"/>
              <a:t>Respeto a la regla de la mayoría</a:t>
            </a:r>
            <a:endParaRPr lang="es-ES" sz="1800" dirty="0"/>
          </a:p>
        </p:txBody>
      </p:sp>
      <p:sp>
        <p:nvSpPr>
          <p:cNvPr id="23559" name="AutoShape 23"/>
          <p:cNvSpPr>
            <a:spLocks noChangeArrowheads="1"/>
          </p:cNvSpPr>
          <p:nvPr/>
        </p:nvSpPr>
        <p:spPr bwMode="auto">
          <a:xfrm>
            <a:off x="3348038" y="4221163"/>
            <a:ext cx="2903537" cy="407987"/>
          </a:xfrm>
          <a:prstGeom prst="roundRect">
            <a:avLst>
              <a:gd name="adj" fmla="val 16667"/>
            </a:avLst>
          </a:prstGeom>
          <a:solidFill>
            <a:srgbClr val="C0C0C0"/>
          </a:solidFill>
          <a:ln w="9525" algn="ctr">
            <a:noFill/>
            <a:round/>
            <a:headEnd/>
            <a:tailEnd/>
          </a:ln>
        </p:spPr>
        <p:txBody>
          <a:bodyPr>
            <a:spAutoFit/>
          </a:bodyPr>
          <a:lstStyle/>
          <a:p>
            <a:pPr>
              <a:buClr>
                <a:srgbClr val="56072F"/>
              </a:buClr>
              <a:buSzPct val="115000"/>
            </a:pPr>
            <a:r>
              <a:rPr lang="es-MX" sz="1800" dirty="0"/>
              <a:t>Estado constitucional</a:t>
            </a:r>
            <a:endParaRPr lang="es-ES" sz="1800" dirty="0"/>
          </a:p>
        </p:txBody>
      </p:sp>
      <p:sp>
        <p:nvSpPr>
          <p:cNvPr id="23560" name="AutoShape 24"/>
          <p:cNvSpPr>
            <a:spLocks noChangeArrowheads="1"/>
          </p:cNvSpPr>
          <p:nvPr/>
        </p:nvSpPr>
        <p:spPr bwMode="auto">
          <a:xfrm>
            <a:off x="963613" y="3227388"/>
            <a:ext cx="1592262" cy="714375"/>
          </a:xfrm>
          <a:prstGeom prst="roundRect">
            <a:avLst>
              <a:gd name="adj" fmla="val 16667"/>
            </a:avLst>
          </a:prstGeom>
          <a:solidFill>
            <a:srgbClr val="885E6A">
              <a:alpha val="54117"/>
            </a:srgbClr>
          </a:solidFill>
          <a:ln w="9525" algn="ctr">
            <a:solidFill>
              <a:schemeClr val="tx1"/>
            </a:solidFill>
            <a:round/>
            <a:headEnd/>
            <a:tailEnd/>
          </a:ln>
        </p:spPr>
        <p:txBody>
          <a:bodyPr anchor="ctr"/>
          <a:lstStyle/>
          <a:p>
            <a:pPr algn="ctr"/>
            <a:r>
              <a:rPr lang="es-MX" sz="2000" b="1"/>
              <a:t>Garantizan</a:t>
            </a:r>
            <a:endParaRPr lang="es-ES" sz="2000" b="1"/>
          </a:p>
        </p:txBody>
      </p:sp>
      <p:sp>
        <p:nvSpPr>
          <p:cNvPr id="23561" name="AutoShape 16"/>
          <p:cNvSpPr>
            <a:spLocks noChangeArrowheads="1"/>
          </p:cNvSpPr>
          <p:nvPr/>
        </p:nvSpPr>
        <p:spPr bwMode="auto">
          <a:xfrm>
            <a:off x="3276600" y="4941888"/>
            <a:ext cx="5318125" cy="792162"/>
          </a:xfrm>
          <a:prstGeom prst="roundRect">
            <a:avLst>
              <a:gd name="adj" fmla="val 16667"/>
            </a:avLst>
          </a:prstGeom>
          <a:solidFill>
            <a:srgbClr val="885E6A">
              <a:alpha val="54117"/>
            </a:srgbClr>
          </a:solidFill>
          <a:ln w="9525" algn="ctr">
            <a:noFill/>
            <a:round/>
            <a:headEnd/>
            <a:tailEnd/>
          </a:ln>
        </p:spPr>
        <p:txBody>
          <a:bodyPr anchor="ctr"/>
          <a:lstStyle/>
          <a:p>
            <a:pPr algn="just">
              <a:buClr>
                <a:srgbClr val="56072F"/>
              </a:buClr>
              <a:buSzPct val="115000"/>
            </a:pPr>
            <a:r>
              <a:rPr lang="es-MX" sz="1800" dirty="0"/>
              <a:t>La protección de los derechos político-electorales de los ciudadanos</a:t>
            </a:r>
            <a:endParaRPr lang="es-ES" sz="1800" dirty="0"/>
          </a:p>
        </p:txBody>
      </p:sp>
      <p:sp>
        <p:nvSpPr>
          <p:cNvPr id="23562" name="Rectangle 12"/>
          <p:cNvSpPr>
            <a:spLocks noChangeArrowheads="1"/>
          </p:cNvSpPr>
          <p:nvPr/>
        </p:nvSpPr>
        <p:spPr bwMode="auto">
          <a:xfrm>
            <a:off x="2808288" y="379413"/>
            <a:ext cx="6300787" cy="457200"/>
          </a:xfrm>
          <a:prstGeom prst="rect">
            <a:avLst/>
          </a:prstGeom>
          <a:noFill/>
          <a:ln w="9525">
            <a:noFill/>
            <a:miter lim="800000"/>
            <a:headEnd/>
            <a:tailEnd/>
          </a:ln>
        </p:spPr>
        <p:txBody>
          <a:bodyPr>
            <a:spAutoFit/>
          </a:bodyPr>
          <a:lstStyle/>
          <a:p>
            <a:pPr algn="r"/>
            <a:r>
              <a:rPr lang="es-MX" sz="2400" b="1">
                <a:solidFill>
                  <a:schemeClr val="tx2"/>
                </a:solidFill>
              </a:rPr>
              <a:t>Autoridades electorales (1 de 2)</a:t>
            </a:r>
            <a:endParaRPr lang="es-ES" sz="2400" b="1">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17"/>
          <p:cNvSpPr>
            <a:spLocks noChangeArrowheads="1"/>
          </p:cNvSpPr>
          <p:nvPr/>
        </p:nvSpPr>
        <p:spPr bwMode="auto">
          <a:xfrm>
            <a:off x="1547813" y="4286250"/>
            <a:ext cx="3816350" cy="692150"/>
          </a:xfrm>
          <a:prstGeom prst="roundRect">
            <a:avLst>
              <a:gd name="adj" fmla="val 16667"/>
            </a:avLst>
          </a:prstGeom>
          <a:solidFill>
            <a:srgbClr val="885E6A">
              <a:alpha val="54117"/>
            </a:srgbClr>
          </a:solidFill>
          <a:ln w="9525" algn="ctr">
            <a:solidFill>
              <a:schemeClr val="tx1"/>
            </a:solidFill>
            <a:round/>
            <a:headEnd/>
            <a:tailEnd/>
          </a:ln>
        </p:spPr>
        <p:txBody>
          <a:bodyPr anchor="ctr"/>
          <a:lstStyle/>
          <a:p>
            <a:pPr algn="just"/>
            <a:r>
              <a:rPr lang="es-MX" sz="2000"/>
              <a:t>Fiscalía Especializada para la </a:t>
            </a:r>
          </a:p>
          <a:p>
            <a:pPr algn="just"/>
            <a:r>
              <a:rPr lang="es-MX" sz="2000"/>
              <a:t>Atención de Delitos Electorales</a:t>
            </a:r>
            <a:endParaRPr lang="es-ES" sz="2000"/>
          </a:p>
        </p:txBody>
      </p:sp>
      <p:sp>
        <p:nvSpPr>
          <p:cNvPr id="24579" name="AutoShape 15"/>
          <p:cNvSpPr>
            <a:spLocks noChangeArrowheads="1"/>
          </p:cNvSpPr>
          <p:nvPr/>
        </p:nvSpPr>
        <p:spPr bwMode="auto">
          <a:xfrm>
            <a:off x="1547813" y="1489075"/>
            <a:ext cx="4951412" cy="439738"/>
          </a:xfrm>
          <a:prstGeom prst="roundRect">
            <a:avLst>
              <a:gd name="adj" fmla="val 16667"/>
            </a:avLst>
          </a:prstGeom>
          <a:solidFill>
            <a:srgbClr val="C0C0C0"/>
          </a:solidFill>
          <a:ln w="9525" algn="ctr">
            <a:solidFill>
              <a:schemeClr val="tx1"/>
            </a:solidFill>
            <a:round/>
            <a:headEnd/>
            <a:tailEnd/>
          </a:ln>
        </p:spPr>
        <p:txBody>
          <a:bodyPr>
            <a:spAutoFit/>
          </a:bodyPr>
          <a:lstStyle/>
          <a:p>
            <a:r>
              <a:rPr lang="es-MX" sz="2000"/>
              <a:t>Suprema Corte de Justicia de la Nación</a:t>
            </a:r>
            <a:endParaRPr lang="es-ES" sz="2000"/>
          </a:p>
        </p:txBody>
      </p:sp>
      <p:sp>
        <p:nvSpPr>
          <p:cNvPr id="24580" name="AutoShape 14"/>
          <p:cNvSpPr>
            <a:spLocks noChangeArrowheads="1"/>
          </p:cNvSpPr>
          <p:nvPr/>
        </p:nvSpPr>
        <p:spPr bwMode="auto">
          <a:xfrm>
            <a:off x="1549400" y="2497138"/>
            <a:ext cx="6480175" cy="431800"/>
          </a:xfrm>
          <a:prstGeom prst="roundRect">
            <a:avLst>
              <a:gd name="adj" fmla="val 16667"/>
            </a:avLst>
          </a:prstGeom>
          <a:solidFill>
            <a:srgbClr val="885E6A">
              <a:alpha val="54117"/>
            </a:srgbClr>
          </a:solidFill>
          <a:ln w="9525" algn="ctr">
            <a:solidFill>
              <a:schemeClr val="tx1"/>
            </a:solidFill>
            <a:round/>
            <a:headEnd/>
            <a:tailEnd/>
          </a:ln>
        </p:spPr>
        <p:txBody>
          <a:bodyPr anchor="ctr"/>
          <a:lstStyle/>
          <a:p>
            <a:pPr algn="ctr"/>
            <a:r>
              <a:rPr lang="es-MX" sz="2000"/>
              <a:t>Tribunal Electoral del Poder Judicial de la Federación</a:t>
            </a:r>
            <a:endParaRPr lang="es-ES" sz="2000"/>
          </a:p>
        </p:txBody>
      </p:sp>
      <p:sp>
        <p:nvSpPr>
          <p:cNvPr id="24581" name="Rectangle 12"/>
          <p:cNvSpPr>
            <a:spLocks noChangeArrowheads="1"/>
          </p:cNvSpPr>
          <p:nvPr/>
        </p:nvSpPr>
        <p:spPr bwMode="auto">
          <a:xfrm>
            <a:off x="2771775" y="379413"/>
            <a:ext cx="6337300" cy="461962"/>
          </a:xfrm>
          <a:prstGeom prst="rect">
            <a:avLst/>
          </a:prstGeom>
          <a:noFill/>
          <a:ln w="9525">
            <a:noFill/>
            <a:miter lim="800000"/>
            <a:headEnd/>
            <a:tailEnd/>
          </a:ln>
        </p:spPr>
        <p:txBody>
          <a:bodyPr>
            <a:spAutoFit/>
          </a:bodyPr>
          <a:lstStyle/>
          <a:p>
            <a:pPr algn="r"/>
            <a:r>
              <a:rPr lang="es-MX" sz="2400" b="1">
                <a:solidFill>
                  <a:schemeClr val="tx2"/>
                </a:solidFill>
              </a:rPr>
              <a:t>Autoridades electorales(2 de 2)</a:t>
            </a:r>
            <a:endParaRPr lang="es-ES" sz="2400" b="1">
              <a:solidFill>
                <a:schemeClr val="tx2"/>
              </a:solidFill>
            </a:endParaRPr>
          </a:p>
        </p:txBody>
      </p:sp>
      <p:sp>
        <p:nvSpPr>
          <p:cNvPr id="24582" name="AutoShape 13"/>
          <p:cNvSpPr>
            <a:spLocks noChangeArrowheads="1"/>
          </p:cNvSpPr>
          <p:nvPr/>
        </p:nvSpPr>
        <p:spPr bwMode="auto">
          <a:xfrm>
            <a:off x="1547813" y="3429000"/>
            <a:ext cx="3105150" cy="439738"/>
          </a:xfrm>
          <a:prstGeom prst="roundRect">
            <a:avLst>
              <a:gd name="adj" fmla="val 16667"/>
            </a:avLst>
          </a:prstGeom>
          <a:solidFill>
            <a:srgbClr val="C0C0C0"/>
          </a:solidFill>
          <a:ln w="9525" algn="ctr">
            <a:solidFill>
              <a:schemeClr val="tx1"/>
            </a:solidFill>
            <a:round/>
            <a:headEnd/>
            <a:tailEnd/>
          </a:ln>
        </p:spPr>
        <p:txBody>
          <a:bodyPr wrap="none">
            <a:spAutoFit/>
          </a:bodyPr>
          <a:lstStyle/>
          <a:p>
            <a:r>
              <a:rPr lang="es-MX" sz="2000"/>
              <a:t>Instituto Federal Electoral</a:t>
            </a:r>
            <a:endParaRPr lang="es-ES" sz="2000"/>
          </a:p>
        </p:txBody>
      </p:sp>
      <p:sp>
        <p:nvSpPr>
          <p:cNvPr id="24583" name="AutoShape 19"/>
          <p:cNvSpPr>
            <a:spLocks noChangeArrowheads="1"/>
          </p:cNvSpPr>
          <p:nvPr/>
        </p:nvSpPr>
        <p:spPr bwMode="auto">
          <a:xfrm>
            <a:off x="1547813" y="5418138"/>
            <a:ext cx="3743325" cy="439737"/>
          </a:xfrm>
          <a:prstGeom prst="roundRect">
            <a:avLst>
              <a:gd name="adj" fmla="val 16667"/>
            </a:avLst>
          </a:prstGeom>
          <a:solidFill>
            <a:srgbClr val="C0C0C0"/>
          </a:solidFill>
          <a:ln w="9525" algn="ctr">
            <a:solidFill>
              <a:schemeClr val="tx1"/>
            </a:solidFill>
            <a:round/>
            <a:headEnd/>
            <a:tailEnd/>
          </a:ln>
        </p:spPr>
        <p:txBody>
          <a:bodyPr wrap="none">
            <a:spAutoFit/>
          </a:bodyPr>
          <a:lstStyle/>
          <a:p>
            <a:r>
              <a:rPr lang="es-MX" sz="2000"/>
              <a:t>Autoridades electorales locales</a:t>
            </a:r>
            <a:endParaRPr lang="es-ES" sz="2000"/>
          </a:p>
        </p:txBody>
      </p:sp>
      <p:sp>
        <p:nvSpPr>
          <p:cNvPr id="24584" name="AutoShape 13">
            <a:hlinkClick r:id="rId2" action="ppaction://hlinksldjump" highlightClick="1"/>
          </p:cNvPr>
          <p:cNvSpPr>
            <a:spLocks noChangeArrowheads="1"/>
          </p:cNvSpPr>
          <p:nvPr/>
        </p:nvSpPr>
        <p:spPr bwMode="auto">
          <a:xfrm>
            <a:off x="4716463" y="3632200"/>
            <a:ext cx="244475" cy="215900"/>
          </a:xfrm>
          <a:prstGeom prst="actionButtonForwardNext">
            <a:avLst/>
          </a:prstGeom>
          <a:noFill/>
          <a:ln w="9525">
            <a:solidFill>
              <a:srgbClr val="56072F"/>
            </a:solidFill>
            <a:miter lim="800000"/>
            <a:headEnd/>
            <a:tailEnd/>
          </a:ln>
        </p:spPr>
        <p:txBody>
          <a:bodyPr wrap="none" lIns="90000" tIns="46800" rIns="90000" bIns="46800" anchor="ctr"/>
          <a:lstStyle/>
          <a:p>
            <a:pPr algn="ctr"/>
            <a:endParaRPr lang="es-ES" sz="2000"/>
          </a:p>
        </p:txBody>
      </p:sp>
      <p:sp>
        <p:nvSpPr>
          <p:cNvPr id="24585" name="AutoShape 14">
            <a:hlinkClick r:id="rId3" action="ppaction://hlinksldjump" highlightClick="1"/>
          </p:cNvPr>
          <p:cNvSpPr>
            <a:spLocks noChangeArrowheads="1"/>
          </p:cNvSpPr>
          <p:nvPr/>
        </p:nvSpPr>
        <p:spPr bwMode="auto">
          <a:xfrm>
            <a:off x="8101013" y="2713038"/>
            <a:ext cx="215900" cy="215900"/>
          </a:xfrm>
          <a:prstGeom prst="actionButtonForwardNext">
            <a:avLst/>
          </a:prstGeom>
          <a:noFill/>
          <a:ln w="9525">
            <a:solidFill>
              <a:srgbClr val="56072F"/>
            </a:solidFill>
            <a:miter lim="800000"/>
            <a:headEnd/>
            <a:tailEnd/>
          </a:ln>
        </p:spPr>
        <p:txBody>
          <a:bodyPr wrap="none" lIns="90000" tIns="46800" rIns="90000" bIns="46800" anchor="ctr"/>
          <a:lstStyle/>
          <a:p>
            <a:pPr algn="ctr"/>
            <a:endParaRPr lang="es-ES" sz="2000"/>
          </a:p>
        </p:txBody>
      </p:sp>
      <p:sp>
        <p:nvSpPr>
          <p:cNvPr id="24586" name="AutoShape 15">
            <a:hlinkClick r:id="rId4" action="ppaction://hlinksldjump" highlightClick="1"/>
          </p:cNvPr>
          <p:cNvSpPr>
            <a:spLocks noChangeArrowheads="1"/>
          </p:cNvSpPr>
          <p:nvPr/>
        </p:nvSpPr>
        <p:spPr bwMode="auto">
          <a:xfrm>
            <a:off x="6588125" y="1704975"/>
            <a:ext cx="215900" cy="215900"/>
          </a:xfrm>
          <a:prstGeom prst="actionButtonForwardNext">
            <a:avLst/>
          </a:prstGeom>
          <a:noFill/>
          <a:ln w="9525">
            <a:solidFill>
              <a:srgbClr val="56072F"/>
            </a:solidFill>
            <a:miter lim="800000"/>
            <a:headEnd/>
            <a:tailEnd/>
          </a:ln>
        </p:spPr>
        <p:txBody>
          <a:bodyPr wrap="none" lIns="90000" tIns="46800" rIns="90000" bIns="46800" anchor="ctr"/>
          <a:lstStyle/>
          <a:p>
            <a:pPr algn="ctr"/>
            <a:endParaRPr lang="es-ES" sz="2000"/>
          </a:p>
        </p:txBody>
      </p:sp>
      <p:sp>
        <p:nvSpPr>
          <p:cNvPr id="24587" name="AutoShape 16">
            <a:hlinkClick r:id="rId5" action="ppaction://hlinksldjump" highlightClick="1"/>
          </p:cNvPr>
          <p:cNvSpPr>
            <a:spLocks noChangeArrowheads="1"/>
          </p:cNvSpPr>
          <p:nvPr/>
        </p:nvSpPr>
        <p:spPr bwMode="auto">
          <a:xfrm>
            <a:off x="5437188" y="4762500"/>
            <a:ext cx="215900" cy="215900"/>
          </a:xfrm>
          <a:prstGeom prst="actionButtonForwardNext">
            <a:avLst/>
          </a:prstGeom>
          <a:noFill/>
          <a:ln w="9525">
            <a:solidFill>
              <a:srgbClr val="56072F"/>
            </a:solidFill>
            <a:miter lim="800000"/>
            <a:headEnd/>
            <a:tailEnd/>
          </a:ln>
        </p:spPr>
        <p:txBody>
          <a:bodyPr wrap="none" lIns="90000" tIns="46800" rIns="90000" bIns="46800" anchor="ctr"/>
          <a:lstStyle/>
          <a:p>
            <a:pPr algn="ctr"/>
            <a:endParaRPr lang="es-ES" sz="2000"/>
          </a:p>
        </p:txBody>
      </p:sp>
      <p:sp>
        <p:nvSpPr>
          <p:cNvPr id="24588" name="AutoShape 17">
            <a:hlinkClick r:id="rId6" action="ppaction://hlinksldjump" highlightClick="1"/>
          </p:cNvPr>
          <p:cNvSpPr>
            <a:spLocks noChangeArrowheads="1"/>
          </p:cNvSpPr>
          <p:nvPr/>
        </p:nvSpPr>
        <p:spPr bwMode="auto">
          <a:xfrm>
            <a:off x="5364163" y="5634038"/>
            <a:ext cx="215900" cy="215900"/>
          </a:xfrm>
          <a:prstGeom prst="actionButtonForwardNext">
            <a:avLst/>
          </a:prstGeom>
          <a:noFill/>
          <a:ln w="9525">
            <a:solidFill>
              <a:srgbClr val="56072F"/>
            </a:solidFill>
            <a:miter lim="800000"/>
            <a:headEnd/>
            <a:tailEnd/>
          </a:ln>
        </p:spPr>
        <p:txBody>
          <a:bodyPr wrap="none" lIns="90000" tIns="46800" rIns="90000" bIns="46800" anchor="ctr"/>
          <a:lstStyle/>
          <a:p>
            <a:pPr algn="ctr"/>
            <a:endParaRPr lang="es-ES" sz="20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ctrTitle" idx="4294967295"/>
          </p:nvPr>
        </p:nvSpPr>
        <p:spPr>
          <a:xfrm>
            <a:off x="755650" y="2744788"/>
            <a:ext cx="7772400" cy="1470025"/>
          </a:xfrm>
        </p:spPr>
        <p:txBody>
          <a:bodyPr/>
          <a:lstStyle/>
          <a:p>
            <a:r>
              <a:rPr lang="es-MX" sz="3600" smtClean="0">
                <a:solidFill>
                  <a:srgbClr val="56072F"/>
                </a:solidFill>
              </a:rPr>
              <a:t>El proceso electoral federal en México</a:t>
            </a:r>
            <a:endParaRPr lang="es-ES" sz="3600" smtClean="0">
              <a:solidFill>
                <a:srgbClr val="56072F"/>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6 Rectángulo"/>
          <p:cNvSpPr>
            <a:spLocks noChangeArrowheads="1"/>
          </p:cNvSpPr>
          <p:nvPr/>
        </p:nvSpPr>
        <p:spPr bwMode="auto">
          <a:xfrm>
            <a:off x="642938" y="357188"/>
            <a:ext cx="8358187" cy="457200"/>
          </a:xfrm>
          <a:prstGeom prst="rect">
            <a:avLst/>
          </a:prstGeom>
          <a:noFill/>
          <a:ln w="9525" algn="ctr">
            <a:noFill/>
            <a:miter lim="800000"/>
            <a:headEnd/>
            <a:tailEnd/>
          </a:ln>
        </p:spPr>
        <p:txBody>
          <a:bodyPr>
            <a:spAutoFit/>
          </a:bodyPr>
          <a:lstStyle/>
          <a:p>
            <a:pPr algn="r">
              <a:defRPr/>
            </a:pPr>
            <a:r>
              <a:rPr lang="es-MX" sz="2400" b="1" dirty="0">
                <a:latin typeface="+mj-lt"/>
              </a:rPr>
              <a:t>Concepto de proceso electoral </a:t>
            </a:r>
            <a:endParaRPr lang="es-ES" sz="2400" b="1" dirty="0">
              <a:latin typeface="+mj-lt"/>
            </a:endParaRPr>
          </a:p>
        </p:txBody>
      </p:sp>
      <p:sp>
        <p:nvSpPr>
          <p:cNvPr id="26627" name="8 Marcador de contenido"/>
          <p:cNvSpPr>
            <a:spLocks noGrp="1"/>
          </p:cNvSpPr>
          <p:nvPr>
            <p:ph sz="quarter" idx="4294967295"/>
          </p:nvPr>
        </p:nvSpPr>
        <p:spPr>
          <a:xfrm>
            <a:off x="868363" y="1984375"/>
            <a:ext cx="7489825" cy="2801938"/>
          </a:xfrm>
        </p:spPr>
        <p:txBody>
          <a:bodyPr/>
          <a:lstStyle/>
          <a:p>
            <a:pPr marL="0" indent="0" algn="just" eaLnBrk="1" hangingPunct="1">
              <a:lnSpc>
                <a:spcPct val="120000"/>
              </a:lnSpc>
              <a:buClr>
                <a:srgbClr val="953735"/>
              </a:buClr>
              <a:buFontTx/>
              <a:buNone/>
            </a:pPr>
            <a:r>
              <a:rPr lang="es-MX" sz="2400" smtClean="0">
                <a:cs typeface="Arial" pitchFamily="34" charset="0"/>
              </a:rPr>
              <a:t>El proceso electoral es el conjunto de actos ordenados por la Constitución y el Cofipe, realizados por las autoridades electorales, los partidos políticos nacionales y los ciudadanos, que tiene por objeto la renovación periódica de los integrantes de los poderes legislativo y ejecutivo de la unión.</a:t>
            </a:r>
            <a:endParaRPr lang="es-MX" sz="1100" b="1" smtClean="0">
              <a:solidFill>
                <a:srgbClr val="632523"/>
              </a:solidFill>
              <a:cs typeface="Arial" pitchFamily="34" charset="0"/>
            </a:endParaRPr>
          </a:p>
        </p:txBody>
      </p:sp>
      <p:sp>
        <p:nvSpPr>
          <p:cNvPr id="26628" name="3 CuadroTexto"/>
          <p:cNvSpPr txBox="1">
            <a:spLocks noChangeArrowheads="1"/>
          </p:cNvSpPr>
          <p:nvPr/>
        </p:nvSpPr>
        <p:spPr bwMode="auto">
          <a:xfrm>
            <a:off x="5357813" y="6367463"/>
            <a:ext cx="2214562" cy="276225"/>
          </a:xfrm>
          <a:prstGeom prst="rect">
            <a:avLst/>
          </a:prstGeom>
          <a:noFill/>
          <a:ln w="9525">
            <a:noFill/>
            <a:miter lim="800000"/>
            <a:headEnd/>
            <a:tailEnd/>
          </a:ln>
        </p:spPr>
        <p:txBody>
          <a:bodyPr>
            <a:spAutoFit/>
          </a:bodyPr>
          <a:lstStyle/>
          <a:p>
            <a:pPr algn="r"/>
            <a:r>
              <a:rPr lang="es-MX" i="1" dirty="0" smtClean="0"/>
              <a:t>Artículo 209.1 del </a:t>
            </a:r>
            <a:r>
              <a:rPr lang="es-MX" i="1" dirty="0"/>
              <a:t>Cofipe</a:t>
            </a:r>
            <a:endParaRPr lang="es-MX"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5 Rectángulo"/>
          <p:cNvSpPr>
            <a:spLocks noChangeArrowheads="1"/>
          </p:cNvSpPr>
          <p:nvPr/>
        </p:nvSpPr>
        <p:spPr bwMode="auto">
          <a:xfrm>
            <a:off x="3059113" y="285750"/>
            <a:ext cx="5921375" cy="479425"/>
          </a:xfrm>
          <a:prstGeom prst="rect">
            <a:avLst/>
          </a:prstGeom>
          <a:noFill/>
          <a:ln w="9525">
            <a:noFill/>
            <a:miter lim="800000"/>
            <a:headEnd/>
            <a:tailEnd/>
          </a:ln>
        </p:spPr>
        <p:txBody>
          <a:bodyPr lIns="0" rIns="0" bIns="0" anchor="b"/>
          <a:lstStyle/>
          <a:p>
            <a:pPr algn="r"/>
            <a:r>
              <a:rPr lang="es-MX" sz="2400" b="1"/>
              <a:t>Etapas del proceso electoral</a:t>
            </a:r>
            <a:endParaRPr lang="es-ES" sz="2400" b="1"/>
          </a:p>
        </p:txBody>
      </p:sp>
      <p:sp>
        <p:nvSpPr>
          <p:cNvPr id="27656" name="Rectangle 8"/>
          <p:cNvSpPr>
            <a:spLocks noChangeArrowheads="1"/>
          </p:cNvSpPr>
          <p:nvPr/>
        </p:nvSpPr>
        <p:spPr bwMode="auto">
          <a:xfrm>
            <a:off x="222250" y="5986463"/>
            <a:ext cx="8820150" cy="720725"/>
          </a:xfrm>
          <a:prstGeom prst="rect">
            <a:avLst/>
          </a:prstGeom>
          <a:solidFill>
            <a:schemeClr val="bg1"/>
          </a:solidFill>
          <a:ln w="9525" algn="ctr">
            <a:noFill/>
            <a:miter lim="800000"/>
            <a:headEnd/>
            <a:tailEnd/>
          </a:ln>
        </p:spPr>
        <p:txBody>
          <a:bodyPr wrap="none" anchor="ctr"/>
          <a:lstStyle/>
          <a:p>
            <a:pPr algn="ctr"/>
            <a:endParaRPr lang="es-ES" sz="2400"/>
          </a:p>
        </p:txBody>
      </p:sp>
      <p:sp>
        <p:nvSpPr>
          <p:cNvPr id="37897" name="AutoShape 9"/>
          <p:cNvSpPr>
            <a:spLocks noChangeArrowheads="1"/>
          </p:cNvSpPr>
          <p:nvPr/>
        </p:nvSpPr>
        <p:spPr bwMode="auto">
          <a:xfrm>
            <a:off x="179388" y="4005263"/>
            <a:ext cx="1927225" cy="2757487"/>
          </a:xfrm>
          <a:prstGeom prst="roundRect">
            <a:avLst>
              <a:gd name="adj" fmla="val 16667"/>
            </a:avLst>
          </a:prstGeom>
          <a:noFill/>
          <a:ln w="22225" algn="ctr">
            <a:solidFill>
              <a:schemeClr val="accent2">
                <a:lumMod val="75000"/>
              </a:schemeClr>
            </a:solidFill>
            <a:round/>
            <a:headEnd/>
            <a:tailEnd/>
          </a:ln>
        </p:spPr>
        <p:txBody>
          <a:bodyPr anchor="ctr"/>
          <a:lstStyle/>
          <a:p>
            <a:pPr marL="88900" indent="-88900">
              <a:buFontTx/>
              <a:buChar char="•"/>
              <a:defRPr/>
            </a:pPr>
            <a:r>
              <a:rPr lang="es-MX" sz="1400" dirty="0">
                <a:latin typeface="Arial" charset="0"/>
              </a:rPr>
              <a:t> Precampañas y campañas</a:t>
            </a:r>
          </a:p>
          <a:p>
            <a:pPr marL="88900" indent="-88900">
              <a:buFontTx/>
              <a:buChar char="•"/>
              <a:defRPr/>
            </a:pPr>
            <a:endParaRPr lang="es-MX" sz="500" dirty="0">
              <a:latin typeface="Arial" charset="0"/>
            </a:endParaRPr>
          </a:p>
          <a:p>
            <a:pPr marL="88900" indent="-88900">
              <a:buFontTx/>
              <a:buChar char="•"/>
              <a:defRPr/>
            </a:pPr>
            <a:r>
              <a:rPr lang="es-MX" sz="1400" dirty="0">
                <a:latin typeface="Arial" charset="0"/>
              </a:rPr>
              <a:t> Integración y ubicación de casillas</a:t>
            </a:r>
          </a:p>
          <a:p>
            <a:pPr marL="88900" indent="-88900">
              <a:buFontTx/>
              <a:buChar char="•"/>
              <a:defRPr/>
            </a:pPr>
            <a:endParaRPr lang="es-MX" sz="500" dirty="0">
              <a:latin typeface="Arial" charset="0"/>
            </a:endParaRPr>
          </a:p>
          <a:p>
            <a:pPr marL="88900" indent="-88900">
              <a:buFontTx/>
              <a:buChar char="•"/>
              <a:defRPr/>
            </a:pPr>
            <a:r>
              <a:rPr lang="es-MX" sz="1400" dirty="0">
                <a:latin typeface="Arial" charset="0"/>
              </a:rPr>
              <a:t> Registro de representantes de partidos y observadores </a:t>
            </a:r>
          </a:p>
          <a:p>
            <a:pPr marL="88900" indent="-88900">
              <a:buFontTx/>
              <a:buChar char="•"/>
              <a:defRPr/>
            </a:pPr>
            <a:endParaRPr lang="es-MX" sz="500" dirty="0">
              <a:latin typeface="Arial" charset="0"/>
            </a:endParaRPr>
          </a:p>
          <a:p>
            <a:pPr marL="88900" indent="-88900">
              <a:buFontTx/>
              <a:buChar char="•"/>
              <a:defRPr/>
            </a:pPr>
            <a:r>
              <a:rPr lang="es-MX" sz="1400" dirty="0">
                <a:latin typeface="Arial" charset="0"/>
              </a:rPr>
              <a:t>Documentación y material electoral</a:t>
            </a:r>
            <a:endParaRPr lang="es-MX" sz="400" dirty="0">
              <a:latin typeface="Arial" charset="0"/>
            </a:endParaRPr>
          </a:p>
        </p:txBody>
      </p:sp>
      <p:sp>
        <p:nvSpPr>
          <p:cNvPr id="27658" name="AutoShape 10"/>
          <p:cNvSpPr>
            <a:spLocks noChangeArrowheads="1"/>
          </p:cNvSpPr>
          <p:nvPr/>
        </p:nvSpPr>
        <p:spPr bwMode="auto">
          <a:xfrm>
            <a:off x="2268538" y="4005263"/>
            <a:ext cx="1966912" cy="2757487"/>
          </a:xfrm>
          <a:prstGeom prst="roundRect">
            <a:avLst>
              <a:gd name="adj" fmla="val 16667"/>
            </a:avLst>
          </a:prstGeom>
          <a:noFill/>
          <a:ln w="22225" algn="ctr">
            <a:solidFill>
              <a:srgbClr val="92D050"/>
            </a:solidFill>
            <a:round/>
            <a:headEnd/>
            <a:tailEnd/>
          </a:ln>
        </p:spPr>
        <p:txBody>
          <a:bodyPr anchor="ctr"/>
          <a:lstStyle/>
          <a:p>
            <a:pPr marL="88900" indent="-88900">
              <a:buFontTx/>
              <a:buChar char="•"/>
            </a:pPr>
            <a:r>
              <a:rPr lang="es-MX" sz="1400"/>
              <a:t> Instalación de casillas</a:t>
            </a:r>
          </a:p>
          <a:p>
            <a:pPr marL="88900" indent="-88900">
              <a:buFontTx/>
              <a:buChar char="•"/>
            </a:pPr>
            <a:endParaRPr lang="es-MX" sz="500"/>
          </a:p>
          <a:p>
            <a:pPr marL="88900" indent="-88900">
              <a:buFontTx/>
              <a:buChar char="•"/>
            </a:pPr>
            <a:r>
              <a:rPr lang="es-MX" sz="1400"/>
              <a:t> Votación</a:t>
            </a:r>
          </a:p>
          <a:p>
            <a:pPr marL="88900" indent="-88900">
              <a:buFontTx/>
              <a:buChar char="•"/>
            </a:pPr>
            <a:endParaRPr lang="es-MX" sz="500"/>
          </a:p>
          <a:p>
            <a:pPr marL="88900" indent="-88900">
              <a:buFontTx/>
              <a:buChar char="•"/>
            </a:pPr>
            <a:r>
              <a:rPr lang="es-MX" sz="1400"/>
              <a:t> Escrutinio y cómputo</a:t>
            </a:r>
          </a:p>
          <a:p>
            <a:pPr marL="88900" indent="-88900">
              <a:buFontTx/>
              <a:buChar char="•"/>
            </a:pPr>
            <a:endParaRPr lang="es-MX" sz="500"/>
          </a:p>
          <a:p>
            <a:pPr marL="88900" indent="-88900">
              <a:buFontTx/>
              <a:buChar char="•"/>
            </a:pPr>
            <a:r>
              <a:rPr lang="es-MX" sz="1400"/>
              <a:t>Clausura de casillas</a:t>
            </a:r>
            <a:endParaRPr lang="es-MX" sz="400"/>
          </a:p>
        </p:txBody>
      </p:sp>
      <p:sp>
        <p:nvSpPr>
          <p:cNvPr id="27659" name="AutoShape 11"/>
          <p:cNvSpPr>
            <a:spLocks noChangeArrowheads="1"/>
          </p:cNvSpPr>
          <p:nvPr/>
        </p:nvSpPr>
        <p:spPr bwMode="auto">
          <a:xfrm>
            <a:off x="4427538" y="3992563"/>
            <a:ext cx="2305050" cy="2757487"/>
          </a:xfrm>
          <a:prstGeom prst="roundRect">
            <a:avLst>
              <a:gd name="adj" fmla="val 16667"/>
            </a:avLst>
          </a:prstGeom>
          <a:noFill/>
          <a:ln w="22225" algn="ctr">
            <a:solidFill>
              <a:schemeClr val="tx1"/>
            </a:solidFill>
            <a:round/>
            <a:headEnd/>
            <a:tailEnd/>
          </a:ln>
        </p:spPr>
        <p:txBody>
          <a:bodyPr anchor="ctr"/>
          <a:lstStyle/>
          <a:p>
            <a:pPr marL="88900" indent="-88900">
              <a:buFontTx/>
              <a:buChar char="•"/>
            </a:pPr>
            <a:r>
              <a:rPr lang="es-MX" sz="1400"/>
              <a:t>Remisión de expedientes (paquetes) electorales</a:t>
            </a:r>
          </a:p>
          <a:p>
            <a:pPr marL="88900" indent="-88900">
              <a:buFontTx/>
              <a:buChar char="•"/>
            </a:pPr>
            <a:endParaRPr lang="es-MX" sz="500"/>
          </a:p>
          <a:p>
            <a:pPr marL="88900" indent="-88900">
              <a:buFontTx/>
              <a:buChar char="•"/>
            </a:pPr>
            <a:r>
              <a:rPr lang="es-MX" sz="1400"/>
              <a:t> PREP</a:t>
            </a:r>
          </a:p>
          <a:p>
            <a:pPr marL="88900" indent="-88900">
              <a:buFontTx/>
              <a:buChar char="•"/>
            </a:pPr>
            <a:endParaRPr lang="es-MX" sz="500"/>
          </a:p>
          <a:p>
            <a:pPr marL="88900" indent="-88900">
              <a:buFontTx/>
              <a:buChar char="•"/>
            </a:pPr>
            <a:r>
              <a:rPr lang="es-MX" sz="1400"/>
              <a:t>Cómputos distritales y de entidad federativa</a:t>
            </a:r>
          </a:p>
          <a:p>
            <a:pPr marL="88900" indent="-88900">
              <a:buFontTx/>
              <a:buChar char="•"/>
            </a:pPr>
            <a:endParaRPr lang="es-MX" sz="500"/>
          </a:p>
          <a:p>
            <a:pPr marL="88900" indent="-88900">
              <a:buFontTx/>
              <a:buChar char="•"/>
            </a:pPr>
            <a:r>
              <a:rPr lang="es-MX" sz="1400"/>
              <a:t>Resolución de medios de impugnación</a:t>
            </a:r>
          </a:p>
          <a:p>
            <a:pPr marL="88900" indent="-88900">
              <a:buFontTx/>
              <a:buChar char="•"/>
            </a:pPr>
            <a:endParaRPr lang="es-MX" sz="400"/>
          </a:p>
          <a:p>
            <a:pPr marL="88900" indent="-88900">
              <a:buFontTx/>
              <a:buChar char="•"/>
            </a:pPr>
            <a:endParaRPr lang="es-MX" sz="400"/>
          </a:p>
        </p:txBody>
      </p:sp>
      <p:sp>
        <p:nvSpPr>
          <p:cNvPr id="27660" name="AutoShape 12"/>
          <p:cNvSpPr>
            <a:spLocks noChangeArrowheads="1"/>
          </p:cNvSpPr>
          <p:nvPr/>
        </p:nvSpPr>
        <p:spPr bwMode="auto">
          <a:xfrm>
            <a:off x="6877050" y="3992563"/>
            <a:ext cx="2087563" cy="2757487"/>
          </a:xfrm>
          <a:prstGeom prst="roundRect">
            <a:avLst>
              <a:gd name="adj" fmla="val 16667"/>
            </a:avLst>
          </a:prstGeom>
          <a:noFill/>
          <a:ln w="22225" algn="ctr">
            <a:solidFill>
              <a:srgbClr val="00B0DA"/>
            </a:solidFill>
            <a:round/>
            <a:headEnd/>
            <a:tailEnd/>
          </a:ln>
        </p:spPr>
        <p:txBody>
          <a:bodyPr anchor="ctr"/>
          <a:lstStyle/>
          <a:p>
            <a:pPr marL="88900" indent="-88900">
              <a:buFontTx/>
              <a:buChar char="•"/>
            </a:pPr>
            <a:r>
              <a:rPr lang="es-MX" sz="1400"/>
              <a:t> Remisión del expediente de cómputo distrital de presidente al TEPJF</a:t>
            </a:r>
          </a:p>
          <a:p>
            <a:pPr marL="88900" indent="-88900">
              <a:buFontTx/>
              <a:buChar char="•"/>
            </a:pPr>
            <a:endParaRPr lang="es-MX" sz="500"/>
          </a:p>
          <a:p>
            <a:pPr marL="88900" indent="-88900">
              <a:buFontTx/>
              <a:buChar char="•"/>
            </a:pPr>
            <a:r>
              <a:rPr lang="es-MX" sz="1400"/>
              <a:t>Calificación de la elección</a:t>
            </a:r>
          </a:p>
          <a:p>
            <a:pPr marL="88900" indent="-88900">
              <a:buFontTx/>
              <a:buChar char="•"/>
            </a:pPr>
            <a:endParaRPr lang="es-MX" sz="500"/>
          </a:p>
          <a:p>
            <a:pPr marL="88900" indent="-88900">
              <a:buFontTx/>
              <a:buChar char="•"/>
            </a:pPr>
            <a:r>
              <a:rPr lang="es-MX" sz="1400"/>
              <a:t>Declaración de validez y de presidente electo</a:t>
            </a:r>
            <a:endParaRPr lang="es-MX" sz="400"/>
          </a:p>
          <a:p>
            <a:pPr marL="88900" indent="-88900">
              <a:buFontTx/>
              <a:buChar char="•"/>
            </a:pPr>
            <a:endParaRPr lang="es-MX" sz="400"/>
          </a:p>
        </p:txBody>
      </p:sp>
      <p:grpSp>
        <p:nvGrpSpPr>
          <p:cNvPr id="13" name="7 Grupo"/>
          <p:cNvGrpSpPr/>
          <p:nvPr/>
        </p:nvGrpSpPr>
        <p:grpSpPr>
          <a:xfrm>
            <a:off x="213518" y="739678"/>
            <a:ext cx="8716963" cy="3121370"/>
            <a:chOff x="212725" y="1160668"/>
            <a:chExt cx="8716963" cy="4500580"/>
          </a:xfrm>
        </p:grpSpPr>
        <p:pic>
          <p:nvPicPr>
            <p:cNvPr id="14" name="Picture 2"/>
            <p:cNvPicPr>
              <a:picLocks noChangeAspect="1" noChangeArrowheads="1"/>
            </p:cNvPicPr>
            <p:nvPr/>
          </p:nvPicPr>
          <p:blipFill>
            <a:blip r:embed="rId3" cstate="print"/>
            <a:srcRect/>
            <a:stretch>
              <a:fillRect/>
            </a:stretch>
          </p:blipFill>
          <p:spPr bwMode="auto">
            <a:xfrm>
              <a:off x="212725" y="1779588"/>
              <a:ext cx="8716963" cy="3298825"/>
            </a:xfrm>
            <a:prstGeom prst="rect">
              <a:avLst/>
            </a:prstGeom>
            <a:noFill/>
            <a:ln w="9525">
              <a:noFill/>
              <a:miter lim="800000"/>
              <a:headEnd/>
              <a:tailEnd/>
            </a:ln>
            <a:effectLst/>
          </p:spPr>
        </p:pic>
        <p:sp>
          <p:nvSpPr>
            <p:cNvPr id="15" name="3 Cerrar llave"/>
            <p:cNvSpPr>
              <a:spLocks/>
            </p:cNvSpPr>
            <p:nvPr/>
          </p:nvSpPr>
          <p:spPr bwMode="auto">
            <a:xfrm rot="16200000">
              <a:off x="3424249" y="-1519260"/>
              <a:ext cx="366691" cy="6500812"/>
            </a:xfrm>
            <a:prstGeom prst="rightBrace">
              <a:avLst>
                <a:gd name="adj1" fmla="val 8342"/>
                <a:gd name="adj2" fmla="val 50000"/>
              </a:avLst>
            </a:prstGeom>
            <a:noFill/>
            <a:ln w="15875" algn="ctr">
              <a:solidFill>
                <a:schemeClr val="tx2"/>
              </a:solidFill>
              <a:round/>
              <a:headEnd/>
              <a:tailEnd/>
            </a:ln>
          </p:spPr>
          <p:txBody>
            <a:bodyPr vert="eaVert" anchor="ctr"/>
            <a:ls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endParaRPr lang="es-MX">
                <a:latin typeface="+mn-lt"/>
              </a:endParaRPr>
            </a:p>
          </p:txBody>
        </p:sp>
        <p:sp>
          <p:nvSpPr>
            <p:cNvPr id="16" name="6 CuadroTexto"/>
            <p:cNvSpPr txBox="1">
              <a:spLocks noChangeArrowheads="1"/>
            </p:cNvSpPr>
            <p:nvPr/>
          </p:nvSpPr>
          <p:spPr bwMode="auto">
            <a:xfrm>
              <a:off x="2482975" y="1160668"/>
              <a:ext cx="2571179" cy="347560"/>
            </a:xfrm>
            <a:prstGeom prst="rect">
              <a:avLst/>
            </a:prstGeom>
            <a:noFill/>
            <a:ln w="9525">
              <a:noFill/>
              <a:miter lim="800000"/>
              <a:headEnd/>
              <a:tailEnd/>
            </a:ln>
          </p:spPr>
          <p:txBody>
            <a:bodyPr wrap="square">
              <a:spAutoFit/>
            </a:bodyPr>
            <a:ls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s-MX" sz="1600" dirty="0"/>
                <a:t>Elección de </a:t>
              </a:r>
              <a:r>
                <a:rPr lang="es-MX" sz="1600" dirty="0" smtClean="0"/>
                <a:t>diputados</a:t>
              </a:r>
              <a:endParaRPr lang="es-MX" sz="1600" dirty="0"/>
            </a:p>
          </p:txBody>
        </p:sp>
        <p:sp>
          <p:nvSpPr>
            <p:cNvPr id="17" name="4 Cerrar llave"/>
            <p:cNvSpPr>
              <a:spLocks/>
            </p:cNvSpPr>
            <p:nvPr/>
          </p:nvSpPr>
          <p:spPr bwMode="auto">
            <a:xfrm rot="5400000">
              <a:off x="4317218" y="916228"/>
              <a:ext cx="366691" cy="8572500"/>
            </a:xfrm>
            <a:prstGeom prst="rightBrace">
              <a:avLst>
                <a:gd name="adj1" fmla="val 8333"/>
                <a:gd name="adj2" fmla="val 50000"/>
              </a:avLst>
            </a:prstGeom>
            <a:noFill/>
            <a:ln w="15875" algn="ctr">
              <a:solidFill>
                <a:schemeClr val="tx2"/>
              </a:solidFill>
              <a:round/>
              <a:headEnd/>
              <a:tailEnd/>
            </a:ln>
            <a:effectLst/>
          </p:spPr>
          <p:txBody>
            <a:bodyPr rot="10800000" vert="eaVert" anchor="ctr"/>
            <a:ls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endParaRPr lang="es-MX">
                <a:latin typeface="+mn-lt"/>
              </a:endParaRPr>
            </a:p>
          </p:txBody>
        </p:sp>
        <p:sp>
          <p:nvSpPr>
            <p:cNvPr id="18" name="7 CuadroTexto"/>
            <p:cNvSpPr txBox="1">
              <a:spLocks noChangeArrowheads="1"/>
            </p:cNvSpPr>
            <p:nvPr/>
          </p:nvSpPr>
          <p:spPr bwMode="auto">
            <a:xfrm>
              <a:off x="3429000" y="5314115"/>
              <a:ext cx="2143125" cy="347133"/>
            </a:xfrm>
            <a:prstGeom prst="rect">
              <a:avLst/>
            </a:prstGeom>
            <a:noFill/>
            <a:ln w="9525">
              <a:noFill/>
              <a:miter lim="800000"/>
              <a:headEnd/>
              <a:tailEnd/>
            </a:ln>
          </p:spPr>
          <p:txBody>
            <a:bodyPr>
              <a:spAutoFit/>
            </a:bodyPr>
            <a:ls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s-MX" sz="1600"/>
                <a:t>Elección presidencial</a:t>
              </a: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611188" y="2492375"/>
            <a:ext cx="7772400" cy="1470025"/>
          </a:xfrm>
          <a:prstGeom prst="rect">
            <a:avLst/>
          </a:prstGeom>
          <a:noFill/>
          <a:ln w="9525">
            <a:noFill/>
            <a:miter lim="800000"/>
            <a:headEnd/>
            <a:tailEnd/>
          </a:ln>
        </p:spPr>
        <p:txBody>
          <a:bodyPr anchor="ctr"/>
          <a:lstStyle/>
          <a:p>
            <a:pPr algn="ctr" eaLnBrk="0" hangingPunct="0">
              <a:defRPr/>
            </a:pPr>
            <a:r>
              <a:rPr lang="es-MX" sz="3600" kern="0" dirty="0">
                <a:solidFill>
                  <a:srgbClr val="56072F"/>
                </a:solidFill>
                <a:latin typeface="+mj-lt"/>
                <a:ea typeface="+mj-ea"/>
                <a:cs typeface="+mj-cs"/>
              </a:rPr>
              <a:t>Mecanismos de defensa del derecho electoral mexicano</a:t>
            </a:r>
            <a:endParaRPr lang="es-ES" sz="3600" kern="0" dirty="0">
              <a:solidFill>
                <a:srgbClr val="56072F"/>
              </a:solidFill>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Título"/>
          <p:cNvSpPr>
            <a:spLocks noGrp="1"/>
          </p:cNvSpPr>
          <p:nvPr>
            <p:ph type="title"/>
          </p:nvPr>
        </p:nvSpPr>
        <p:spPr>
          <a:xfrm>
            <a:off x="5314950" y="346075"/>
            <a:ext cx="3757613" cy="511175"/>
          </a:xfrm>
        </p:spPr>
        <p:txBody>
          <a:bodyPr/>
          <a:lstStyle/>
          <a:p>
            <a:r>
              <a:rPr lang="es-MX" sz="2400" b="1" smtClean="0"/>
              <a:t>Mecanismos de defensa </a:t>
            </a:r>
          </a:p>
        </p:txBody>
      </p:sp>
      <p:graphicFrame>
        <p:nvGraphicFramePr>
          <p:cNvPr id="4" name="3 Marcador de contenido"/>
          <p:cNvGraphicFramePr>
            <a:graphicFrameLocks noGrp="1"/>
          </p:cNvGraphicFramePr>
          <p:nvPr>
            <p:ph idx="1"/>
          </p:nvPr>
        </p:nvGraphicFramePr>
        <p:xfrm>
          <a:off x="214313" y="858838"/>
          <a:ext cx="8786875" cy="5082223"/>
        </p:xfrm>
        <a:graphic>
          <a:graphicData uri="http://schemas.openxmlformats.org/drawingml/2006/table">
            <a:tbl>
              <a:tblPr/>
              <a:tblGrid>
                <a:gridCol w="1845958"/>
                <a:gridCol w="2141347"/>
                <a:gridCol w="2215186"/>
                <a:gridCol w="2584384"/>
              </a:tblGrid>
              <a:tr h="838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600" b="1" i="0" u="none" strike="noStrike" cap="none" normalizeH="0" baseline="0" dirty="0" smtClean="0">
                        <a:ln>
                          <a:noFill/>
                        </a:ln>
                        <a:solidFill>
                          <a:srgbClr val="FFFFFF"/>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alpha val="1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chemeClr val="tx1"/>
                          </a:solidFill>
                          <a:effectLst/>
                          <a:latin typeface="Arial" charset="0"/>
                        </a:rPr>
                        <a:t>Autoridad que conoce</a:t>
                      </a:r>
                      <a:endParaRPr kumimoji="0" lang="es-MX" sz="18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80000">
                        <a:alpha val="10000"/>
                      </a:srgb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chemeClr val="tx1"/>
                          </a:solidFill>
                          <a:effectLst/>
                          <a:latin typeface="Arial" charset="0"/>
                        </a:rPr>
                        <a:t>Legislación aplicable</a:t>
                      </a:r>
                      <a:endParaRPr kumimoji="0" lang="es-MX" sz="18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80000">
                        <a:alpha val="10000"/>
                      </a:srgb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chemeClr val="tx1"/>
                          </a:solidFill>
                          <a:effectLst/>
                          <a:latin typeface="Arial" charset="0"/>
                        </a:rPr>
                        <a:t>Efectos de las resoluciones</a:t>
                      </a:r>
                      <a:endParaRPr kumimoji="0" lang="es-MX" sz="18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580000">
                        <a:alpha val="10000"/>
                      </a:srgbClr>
                    </a:solidFill>
                  </a:tcPr>
                </a:tc>
              </a:tr>
              <a:tr h="1265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rgbClr val="000000"/>
                          </a:solidFill>
                          <a:effectLst/>
                          <a:latin typeface="Arial" charset="0"/>
                        </a:rPr>
                        <a:t>Régimen </a:t>
                      </a:r>
                      <a:r>
                        <a:rPr kumimoji="0" lang="es-ES_tradnl" sz="1800" b="1" i="0" u="none" strike="noStrike" cap="none" normalizeH="0" baseline="0" dirty="0" smtClean="0">
                          <a:ln>
                            <a:noFill/>
                          </a:ln>
                          <a:solidFill>
                            <a:srgbClr val="000000"/>
                          </a:solidFill>
                          <a:effectLst/>
                          <a:latin typeface="Arial" charset="0"/>
                        </a:rPr>
                        <a:t>administrativo sancionador</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50000"/>
                        <a:alpha val="1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Instituto Federal Electoral</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Código Federal de Instituciones y Procedimientos Electorales</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Imposición de sanciones administrativas y/o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retiro inmediato de propaganda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r h="1090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rgbClr val="000000"/>
                          </a:solidFill>
                          <a:effectLst/>
                          <a:latin typeface="Arial" charset="0"/>
                        </a:rPr>
                        <a:t>Sistema de medios de impugnación</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50000"/>
                        <a:alpha val="1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Tribunal Electoral del Poder Judicial de la Federación</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Ley General del Sistema de Medios de Impugnación en Materia Electoral</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800" b="0" i="0" u="none" strike="noStrike" cap="none" normalizeH="0" baseline="0" dirty="0" smtClean="0">
                          <a:ln>
                            <a:noFill/>
                          </a:ln>
                          <a:solidFill>
                            <a:srgbClr val="000000"/>
                          </a:solidFill>
                          <a:effectLst/>
                          <a:latin typeface="Arial" charset="0"/>
                        </a:rPr>
                        <a:t>Confirmar, modificar o revocar el acto o resolución combatido</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r h="1592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dirty="0" smtClean="0">
                          <a:ln>
                            <a:noFill/>
                          </a:ln>
                          <a:solidFill>
                            <a:srgbClr val="000000"/>
                          </a:solidFill>
                          <a:effectLst/>
                          <a:latin typeface="Arial" charset="0"/>
                        </a:rPr>
                        <a:t>Delitos electorales</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50000"/>
                        <a:alpha val="1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Fiscalía Especializada para la Atención de Delitos Electorales</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Código Penal Federal</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rgbClr val="000000"/>
                          </a:solidFill>
                          <a:effectLst/>
                          <a:latin typeface="Arial" charset="0"/>
                        </a:rPr>
                        <a:t>Imposición de sanciones pecuniarias o privativas de la libertad</a:t>
                      </a:r>
                      <a:endParaRPr kumimoji="0" lang="es-MX"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ctrTitle" idx="4294967295"/>
          </p:nvPr>
        </p:nvSpPr>
        <p:spPr>
          <a:xfrm>
            <a:off x="657225" y="2714625"/>
            <a:ext cx="7772400" cy="1470025"/>
          </a:xfrm>
        </p:spPr>
        <p:txBody>
          <a:bodyPr/>
          <a:lstStyle/>
          <a:p>
            <a:r>
              <a:rPr lang="es-MX" sz="3600" smtClean="0">
                <a:solidFill>
                  <a:srgbClr val="56072F"/>
                </a:solidFill>
              </a:rPr>
              <a:t>Régimen administrativo sancionador </a:t>
            </a:r>
            <a:br>
              <a:rPr lang="es-MX" sz="3600" smtClean="0">
                <a:solidFill>
                  <a:srgbClr val="56072F"/>
                </a:solidFill>
              </a:rPr>
            </a:br>
            <a:r>
              <a:rPr lang="es-MX" sz="3600" smtClean="0">
                <a:solidFill>
                  <a:srgbClr val="56072F"/>
                </a:solidFill>
              </a:rPr>
              <a:t>electoral</a:t>
            </a:r>
            <a:endParaRPr lang="es-ES" sz="3600" smtClean="0">
              <a:solidFill>
                <a:srgbClr val="56072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5786438" y="357188"/>
            <a:ext cx="3313112" cy="457200"/>
          </a:xfrm>
          <a:prstGeom prst="rect">
            <a:avLst/>
          </a:prstGeom>
          <a:noFill/>
          <a:ln w="9525" algn="ctr">
            <a:noFill/>
            <a:miter lim="800000"/>
            <a:headEnd/>
            <a:tailEnd/>
          </a:ln>
        </p:spPr>
        <p:txBody>
          <a:bodyPr wrap="none" lIns="90000" tIns="46800" rIns="90000" bIns="46800">
            <a:spAutoFit/>
          </a:bodyPr>
          <a:lstStyle/>
          <a:p>
            <a:pPr algn="ctr"/>
            <a:r>
              <a:rPr lang="es-MX" sz="2400" b="1"/>
              <a:t>Objetivos específicos</a:t>
            </a:r>
            <a:endParaRPr lang="es-ES" sz="2400" b="1"/>
          </a:p>
        </p:txBody>
      </p:sp>
      <p:sp>
        <p:nvSpPr>
          <p:cNvPr id="4099" name="AutoShape 5"/>
          <p:cNvSpPr>
            <a:spLocks noChangeArrowheads="1"/>
          </p:cNvSpPr>
          <p:nvPr/>
        </p:nvSpPr>
        <p:spPr bwMode="auto">
          <a:xfrm>
            <a:off x="468313" y="1155700"/>
            <a:ext cx="8424862" cy="4702175"/>
          </a:xfrm>
          <a:prstGeom prst="roundRect">
            <a:avLst>
              <a:gd name="adj" fmla="val 16667"/>
            </a:avLst>
          </a:prstGeom>
          <a:noFill/>
          <a:ln w="28575" algn="ctr">
            <a:solidFill>
              <a:srgbClr val="561929"/>
            </a:solidFill>
            <a:round/>
            <a:headEnd/>
            <a:tailEnd/>
          </a:ln>
        </p:spPr>
        <p:txBody>
          <a:bodyPr lIns="90000" tIns="46800" rIns="90000" bIns="46800">
            <a:spAutoFit/>
          </a:bodyPr>
          <a:lstStyle/>
          <a:p>
            <a:pPr marL="177800" indent="-177800" algn="just">
              <a:buFont typeface="Arial" pitchFamily="34" charset="0"/>
              <a:buChar char="•"/>
            </a:pPr>
            <a:r>
              <a:rPr lang="es-MX" sz="2000"/>
              <a:t>Identificarán el concepto y marco normativo del derecho electoral</a:t>
            </a:r>
          </a:p>
          <a:p>
            <a:pPr marL="177800" indent="-177800" algn="just">
              <a:buFont typeface="Arial" pitchFamily="34" charset="0"/>
              <a:buChar char="•"/>
            </a:pPr>
            <a:endParaRPr lang="es-MX" sz="1400"/>
          </a:p>
          <a:p>
            <a:pPr marL="177800" indent="-177800" algn="just">
              <a:buFont typeface="Arial" pitchFamily="34" charset="0"/>
              <a:buChar char="•"/>
            </a:pPr>
            <a:r>
              <a:rPr lang="es-MX" sz="2000"/>
              <a:t>Distinguirán las características del sufragio y de las elecciones como elementos del derecho electoral</a:t>
            </a:r>
          </a:p>
          <a:p>
            <a:pPr marL="177800" indent="-177800" algn="just">
              <a:buFont typeface="Arial" pitchFamily="34" charset="0"/>
              <a:buChar char="•"/>
            </a:pPr>
            <a:endParaRPr lang="es-MX" sz="1400"/>
          </a:p>
          <a:p>
            <a:pPr marL="177800" indent="-177800" algn="just">
              <a:buFont typeface="Arial" pitchFamily="34" charset="0"/>
              <a:buChar char="•"/>
            </a:pPr>
            <a:r>
              <a:rPr lang="es-MX" sz="2000"/>
              <a:t>Conocerán a los sujetos en el derecho electoral mexicano</a:t>
            </a:r>
          </a:p>
          <a:p>
            <a:pPr marL="177800" indent="-177800" algn="just">
              <a:buFont typeface="Arial" pitchFamily="34" charset="0"/>
              <a:buChar char="•"/>
            </a:pPr>
            <a:endParaRPr lang="es-MX" sz="1400"/>
          </a:p>
          <a:p>
            <a:pPr marL="177800" indent="-177800" algn="just">
              <a:buFont typeface="Arial" pitchFamily="34" charset="0"/>
              <a:buChar char="•"/>
            </a:pPr>
            <a:r>
              <a:rPr lang="es-MX" sz="2000"/>
              <a:t>Distinguirán a las autoridades electorales del derecho electoral mexicano</a:t>
            </a:r>
          </a:p>
          <a:p>
            <a:pPr marL="177800" indent="-177800" algn="just">
              <a:buFont typeface="Arial" pitchFamily="34" charset="0"/>
              <a:buChar char="•"/>
            </a:pPr>
            <a:endParaRPr lang="es-MX" sz="1400"/>
          </a:p>
          <a:p>
            <a:pPr marL="177800" indent="-177800" algn="just">
              <a:buFont typeface="Arial" pitchFamily="34" charset="0"/>
              <a:buChar char="•"/>
            </a:pPr>
            <a:r>
              <a:rPr lang="es-MX" sz="2000"/>
              <a:t>Ubicarán las diferentes etapas del proceso electoral federal en México</a:t>
            </a:r>
          </a:p>
          <a:p>
            <a:pPr marL="177800" indent="-177800" algn="just">
              <a:buFont typeface="Arial" pitchFamily="34" charset="0"/>
              <a:buChar char="•"/>
            </a:pPr>
            <a:endParaRPr lang="es-MX" sz="1400"/>
          </a:p>
          <a:p>
            <a:pPr marL="177800" indent="-177800" algn="just">
              <a:buFont typeface="Arial" pitchFamily="34" charset="0"/>
              <a:buChar char="•"/>
            </a:pPr>
            <a:r>
              <a:rPr lang="es-MX" sz="2000"/>
              <a:t>Distinguirán la finalidad de los mecanismos de defensa del derecho electoral mexicano</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5"/>
          <p:cNvSpPr>
            <a:spLocks noChangeArrowheads="1"/>
          </p:cNvSpPr>
          <p:nvPr/>
        </p:nvSpPr>
        <p:spPr bwMode="auto">
          <a:xfrm>
            <a:off x="683568" y="1340768"/>
            <a:ext cx="7920880" cy="4104456"/>
          </a:xfrm>
          <a:prstGeom prst="roundRect">
            <a:avLst>
              <a:gd name="adj" fmla="val 16667"/>
            </a:avLst>
          </a:prstGeom>
          <a:noFill/>
          <a:ln w="19050" algn="ctr">
            <a:solidFill>
              <a:srgbClr val="56072F"/>
            </a:solidFill>
            <a:round/>
            <a:headEnd/>
            <a:tailEnd/>
          </a:ln>
        </p:spPr>
        <p:txBody>
          <a:bodyPr lIns="90000" tIns="46800" rIns="90000" bIns="46800" anchor="ctr"/>
          <a:lstStyle/>
          <a:p>
            <a:pPr marL="85725" indent="-85725">
              <a:buClr>
                <a:srgbClr val="580000"/>
              </a:buClr>
              <a:buSzPct val="115000"/>
              <a:buFont typeface="Wingdings" pitchFamily="2" charset="2"/>
              <a:buChar char="§"/>
              <a:defRPr/>
            </a:pPr>
            <a:r>
              <a:rPr lang="es-ES_tradnl" sz="1800" dirty="0" smtClean="0">
                <a:latin typeface="Arial" charset="0"/>
              </a:rPr>
              <a:t> Tiene </a:t>
            </a:r>
            <a:r>
              <a:rPr lang="es-ES_tradnl" sz="1800" dirty="0">
                <a:latin typeface="Arial" charset="0"/>
              </a:rPr>
              <a:t>como objeto establecer un sistema correctivo para impedir conductas que vulneren los principios constitucionales o legales</a:t>
            </a:r>
            <a:r>
              <a:rPr lang="es-ES_tradnl" sz="1800" dirty="0" smtClean="0">
                <a:latin typeface="Arial" charset="0"/>
              </a:rPr>
              <a:t>.</a:t>
            </a:r>
          </a:p>
          <a:p>
            <a:pPr marL="85725" indent="-85725">
              <a:buClr>
                <a:srgbClr val="580000"/>
              </a:buClr>
              <a:buSzPct val="115000"/>
              <a:buFont typeface="Wingdings" pitchFamily="2" charset="2"/>
              <a:buChar char="§"/>
              <a:defRPr/>
            </a:pPr>
            <a:endParaRPr lang="es-ES_tradnl" sz="1800" dirty="0" smtClean="0">
              <a:latin typeface="Arial" charset="0"/>
            </a:endParaRPr>
          </a:p>
          <a:p>
            <a:pPr marL="85725" indent="-85725">
              <a:buClr>
                <a:srgbClr val="580000"/>
              </a:buClr>
              <a:buSzPct val="115000"/>
              <a:buFont typeface="Wingdings" pitchFamily="2" charset="2"/>
              <a:buChar char="§"/>
              <a:defRPr/>
            </a:pPr>
            <a:r>
              <a:rPr lang="es-ES_tradnl" sz="1800" dirty="0" smtClean="0">
                <a:latin typeface="Arial" charset="0"/>
              </a:rPr>
              <a:t> La autoridad administrativa electoral tiene una facultad investigadora que puede ejercer para determinar si existen indicios de infracciones a la normativa electoral.</a:t>
            </a:r>
            <a:endParaRPr lang="es-ES_tradnl" sz="1800" dirty="0">
              <a:latin typeface="Arial" charset="0"/>
            </a:endParaRPr>
          </a:p>
          <a:p>
            <a:pPr>
              <a:buClr>
                <a:srgbClr val="580000"/>
              </a:buClr>
              <a:buSzPct val="115000"/>
              <a:buFont typeface="Wingdings" pitchFamily="2" charset="2"/>
              <a:buChar char="§"/>
              <a:defRPr/>
            </a:pPr>
            <a:endParaRPr lang="es-ES_tradnl" sz="1800" dirty="0">
              <a:latin typeface="Arial" charset="0"/>
            </a:endParaRPr>
          </a:p>
          <a:p>
            <a:pPr marL="85725" indent="-85725">
              <a:buClr>
                <a:srgbClr val="580000"/>
              </a:buClr>
              <a:buSzPct val="115000"/>
              <a:buFont typeface="Wingdings" pitchFamily="2" charset="2"/>
              <a:buChar char="§"/>
              <a:defRPr/>
            </a:pPr>
            <a:r>
              <a:rPr lang="es-ES_tradnl" sz="1800" dirty="0" smtClean="0">
                <a:latin typeface="Arial" charset="0"/>
              </a:rPr>
              <a:t> Los </a:t>
            </a:r>
            <a:r>
              <a:rPr lang="es-ES_tradnl" sz="1800" dirty="0">
                <a:latin typeface="Arial" charset="0"/>
              </a:rPr>
              <a:t>procedimientos sancionadores electorales regulados en el Cofipe son competencia del IFE. </a:t>
            </a:r>
          </a:p>
          <a:p>
            <a:pPr>
              <a:buClr>
                <a:srgbClr val="580000"/>
              </a:buClr>
              <a:buSzPct val="115000"/>
              <a:buFont typeface="Wingdings" pitchFamily="2" charset="2"/>
              <a:buChar char="§"/>
              <a:defRPr/>
            </a:pPr>
            <a:endParaRPr lang="es-ES_tradnl" sz="1800" dirty="0">
              <a:latin typeface="Arial" charset="0"/>
            </a:endParaRPr>
          </a:p>
          <a:p>
            <a:pPr marL="85725" indent="-85725">
              <a:buClr>
                <a:srgbClr val="580000"/>
              </a:buClr>
              <a:buSzPct val="115000"/>
              <a:buFont typeface="Wingdings" pitchFamily="2" charset="2"/>
              <a:buChar char="§"/>
              <a:defRPr/>
            </a:pPr>
            <a:r>
              <a:rPr lang="es-ES_tradnl" sz="1800" dirty="0" smtClean="0">
                <a:latin typeface="Arial" charset="0"/>
              </a:rPr>
              <a:t> Sus </a:t>
            </a:r>
            <a:r>
              <a:rPr lang="es-ES_tradnl" sz="1800" dirty="0">
                <a:latin typeface="Arial" charset="0"/>
              </a:rPr>
              <a:t>resoluciones pueden ser combatidas a través del recurso de apelación, ante el TEPJF. </a:t>
            </a:r>
          </a:p>
        </p:txBody>
      </p:sp>
      <p:sp>
        <p:nvSpPr>
          <p:cNvPr id="31747" name="Text Box 26"/>
          <p:cNvSpPr txBox="1">
            <a:spLocks noChangeArrowheads="1"/>
          </p:cNvSpPr>
          <p:nvPr/>
        </p:nvSpPr>
        <p:spPr bwMode="auto">
          <a:xfrm>
            <a:off x="2234190" y="379413"/>
            <a:ext cx="6935210" cy="463846"/>
          </a:xfrm>
          <a:prstGeom prst="rect">
            <a:avLst/>
          </a:prstGeom>
          <a:noFill/>
          <a:ln w="9525" algn="ctr">
            <a:noFill/>
            <a:miter lim="800000"/>
            <a:headEnd/>
            <a:tailEnd/>
          </a:ln>
        </p:spPr>
        <p:txBody>
          <a:bodyPr wrap="none" lIns="90000" tIns="46800" rIns="90000" bIns="46800">
            <a:spAutoFit/>
          </a:bodyPr>
          <a:lstStyle/>
          <a:p>
            <a:pPr algn="r"/>
            <a:r>
              <a:rPr lang="es-MX" sz="2400" b="1" dirty="0"/>
              <a:t>Régimen </a:t>
            </a:r>
            <a:r>
              <a:rPr lang="es-MX" sz="2400" b="1" dirty="0" smtClean="0"/>
              <a:t>administrativo sancionador </a:t>
            </a:r>
            <a:r>
              <a:rPr lang="es-MX" sz="2400" b="1" dirty="0" smtClean="0"/>
              <a:t>electoral</a:t>
            </a:r>
            <a:endParaRPr lang="es-ES" sz="2400" b="1" dirty="0"/>
          </a:p>
        </p:txBody>
      </p:sp>
      <p:sp>
        <p:nvSpPr>
          <p:cNvPr id="4" name="3 CuadroTexto"/>
          <p:cNvSpPr txBox="1"/>
          <p:nvPr/>
        </p:nvSpPr>
        <p:spPr>
          <a:xfrm>
            <a:off x="4644008" y="6309320"/>
            <a:ext cx="2880320" cy="288032"/>
          </a:xfrm>
          <a:prstGeom prst="rect">
            <a:avLst/>
          </a:prstGeom>
          <a:noFill/>
        </p:spPr>
        <p:txBody>
          <a:bodyPr wrap="square" rtlCol="0">
            <a:spAutoFit/>
          </a:bodyPr>
          <a:lstStyle/>
          <a:p>
            <a:pPr algn="r"/>
            <a:r>
              <a:rPr lang="es-MX" i="1" dirty="0" smtClean="0"/>
              <a:t>Tesis </a:t>
            </a:r>
            <a:r>
              <a:rPr lang="es-MX" i="1" dirty="0" smtClean="0"/>
              <a:t>XX/2011 </a:t>
            </a:r>
            <a:r>
              <a:rPr lang="es-MX" i="1" dirty="0" smtClean="0"/>
              <a:t>del TEPJF</a:t>
            </a:r>
            <a:endParaRPr lang="es-MX" i="1" dirty="0"/>
          </a:p>
        </p:txBody>
      </p:sp>
      <p:sp>
        <p:nvSpPr>
          <p:cNvPr id="5" name="4 CuadroTexto"/>
          <p:cNvSpPr txBox="1"/>
          <p:nvPr/>
        </p:nvSpPr>
        <p:spPr>
          <a:xfrm>
            <a:off x="5940152" y="3284984"/>
            <a:ext cx="2160240" cy="288032"/>
          </a:xfrm>
          <a:prstGeom prst="rect">
            <a:avLst/>
          </a:prstGeom>
          <a:noFill/>
        </p:spPr>
        <p:txBody>
          <a:bodyPr wrap="square" rtlCol="0">
            <a:spAutoFit/>
          </a:bodyPr>
          <a:lstStyle/>
          <a:p>
            <a:pPr algn="r"/>
            <a:r>
              <a:rPr lang="es-MX" i="1" dirty="0" smtClean="0"/>
              <a:t>Tesis IV/2008 </a:t>
            </a:r>
            <a:r>
              <a:rPr lang="es-MX" i="1" dirty="0" smtClean="0"/>
              <a:t>del </a:t>
            </a:r>
            <a:r>
              <a:rPr lang="es-MX" i="1" dirty="0" smtClean="0"/>
              <a:t>TEPJF</a:t>
            </a:r>
            <a:endParaRPr lang="es-MX"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8530" name="Group 194"/>
          <p:cNvGraphicFramePr>
            <a:graphicFrameLocks noGrp="1"/>
          </p:cNvGraphicFramePr>
          <p:nvPr/>
        </p:nvGraphicFramePr>
        <p:xfrm>
          <a:off x="214313" y="1071563"/>
          <a:ext cx="8713788" cy="4500462"/>
        </p:xfrm>
        <a:graphic>
          <a:graphicData uri="http://schemas.openxmlformats.org/drawingml/2006/table">
            <a:tbl>
              <a:tblPr/>
              <a:tblGrid>
                <a:gridCol w="2463787"/>
                <a:gridCol w="6250001"/>
              </a:tblGrid>
              <a:tr h="500066">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800" b="1" i="0" u="none" strike="noStrike" cap="none" normalizeH="0" baseline="0" dirty="0" smtClean="0">
                          <a:ln>
                            <a:noFill/>
                          </a:ln>
                          <a:solidFill>
                            <a:schemeClr val="tx1"/>
                          </a:solidFill>
                          <a:effectLst/>
                          <a:latin typeface="Arial" charset="0"/>
                          <a:ea typeface="Times New Roman" pitchFamily="18" charset="0"/>
                          <a:cs typeface="Arial" charset="0"/>
                        </a:rPr>
                        <a:t>Procedimiento</a:t>
                      </a:r>
                      <a:endPar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80000">
                        <a:alpha val="6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chemeClr val="tx1"/>
                          </a:solidFill>
                          <a:effectLst/>
                          <a:latin typeface="Arial" charset="0"/>
                          <a:ea typeface="Times New Roman" pitchFamily="18" charset="0"/>
                          <a:cs typeface="Arial" charset="0"/>
                        </a:rPr>
                        <a:t>Finalidad</a:t>
                      </a:r>
                      <a:endParaRPr kumimoji="0" lang="es-ES" sz="18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80000">
                        <a:alpha val="60000"/>
                      </a:srgbClr>
                    </a:solidFill>
                  </a:tcPr>
                </a:tc>
              </a:tr>
              <a:tr h="1209316">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Procedimiento  sancionador</a:t>
                      </a:r>
                      <a:endParaRPr kumimoji="0" lang="es-ES" sz="18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ordinario</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(1996)</a:t>
                      </a:r>
                      <a:endParaRPr kumimoji="0" lang="es-ES" sz="1800" b="0" i="0" u="none" strike="noStrike" cap="none" normalizeH="0" baseline="0" dirty="0" smtClean="0">
                        <a:ln>
                          <a:noFill/>
                        </a:ln>
                        <a:solidFill>
                          <a:srgbClr val="56072F"/>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MX" sz="1800" b="0" i="0" u="none" strike="noStrike" cap="none" normalizeH="0" baseline="0" dirty="0" smtClean="0">
                          <a:ln>
                            <a:noFill/>
                          </a:ln>
                          <a:solidFill>
                            <a:schemeClr val="tx1"/>
                          </a:solidFill>
                          <a:effectLst/>
                          <a:latin typeface="Arial" charset="0"/>
                          <a:ea typeface="Times New Roman" pitchFamily="18" charset="0"/>
                          <a:cs typeface="Arial" charset="0"/>
                        </a:rPr>
                        <a:t> Conocer de las violaciones a la normatividad electoral y aplicar las sanciones administrativas correspondientes. </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27290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Procedimiento especial</a:t>
                      </a:r>
                      <a:endParaRPr kumimoji="0" lang="es-ES" sz="18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sancionador</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(2007-2008)</a:t>
                      </a:r>
                      <a:endParaRPr kumimoji="0" lang="es-ES" sz="1800" b="0" i="0" u="none" strike="noStrike" cap="none" normalizeH="0" baseline="0" dirty="0" smtClean="0">
                        <a:ln>
                          <a:noFill/>
                        </a:ln>
                        <a:solidFill>
                          <a:srgbClr val="56072F"/>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rPr>
                        <a:t>Conocer de conductas que, dentro del proceso electoral:</a:t>
                      </a:r>
                    </a:p>
                    <a:p>
                      <a:pPr marL="0" marR="0" lvl="0" indent="0" algn="just" defTabSz="914400" rtl="0" eaLnBrk="0" fontAlgn="base" latinLnBrk="0" hangingPunct="0">
                        <a:lnSpc>
                          <a:spcPct val="100000"/>
                        </a:lnSpc>
                        <a:spcBef>
                          <a:spcPts val="600"/>
                        </a:spcBef>
                        <a:spcAft>
                          <a:spcPts val="0"/>
                        </a:spcAft>
                        <a:buClrTx/>
                        <a:buSzTx/>
                        <a:buFont typeface="Arial" pitchFamily="34" charset="0"/>
                        <a:buChar char="•"/>
                        <a:tabLst/>
                      </a:pPr>
                      <a:r>
                        <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rPr>
                        <a:t> Violen disposiciones constitucionales relativas a los medios de comunicación social, o difusión de propaganda de servidores públicos.</a:t>
                      </a:r>
                    </a:p>
                    <a:p>
                      <a:pPr marL="0" marR="0" lvl="0" indent="0" algn="just" defTabSz="914400" rtl="0" eaLnBrk="0" fontAlgn="base" latinLnBrk="0" hangingPunct="0">
                        <a:lnSpc>
                          <a:spcPct val="100000"/>
                        </a:lnSpc>
                        <a:spcBef>
                          <a:spcPts val="600"/>
                        </a:spcBef>
                        <a:spcAft>
                          <a:spcPts val="0"/>
                        </a:spcAft>
                        <a:buClrTx/>
                        <a:buSzTx/>
                        <a:buFont typeface="Arial" pitchFamily="34" charset="0"/>
                        <a:buChar char="•"/>
                        <a:tabLst/>
                      </a:pPr>
                      <a:r>
                        <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rPr>
                        <a:t> Contravengan normas sobre propaganda política o electoral establecidas para los partidos  políticos en el Cofipe.</a:t>
                      </a:r>
                    </a:p>
                    <a:p>
                      <a:pPr marL="0" marR="0" lvl="0" indent="0" algn="just" defTabSz="914400" rtl="0" eaLnBrk="0" fontAlgn="base" latinLnBrk="0" hangingPunct="0">
                        <a:lnSpc>
                          <a:spcPct val="100000"/>
                        </a:lnSpc>
                        <a:spcBef>
                          <a:spcPts val="600"/>
                        </a:spcBef>
                        <a:spcAft>
                          <a:spcPts val="0"/>
                        </a:spcAft>
                        <a:buClrTx/>
                        <a:buSzTx/>
                        <a:buFont typeface="Arial" pitchFamily="34" charset="0"/>
                        <a:buChar char="•"/>
                        <a:tabLst/>
                      </a:pPr>
                      <a:r>
                        <a:rPr kumimoji="0" lang="es-MX" sz="1800" b="0" i="0" u="none" strike="noStrike" cap="none" normalizeH="0" baseline="0" dirty="0" smtClean="0">
                          <a:ln>
                            <a:noFill/>
                          </a:ln>
                          <a:solidFill>
                            <a:schemeClr val="tx1"/>
                          </a:solidFill>
                          <a:effectLst/>
                          <a:latin typeface="Arial" charset="0"/>
                          <a:ea typeface="Times New Roman" pitchFamily="18" charset="0"/>
                          <a:cs typeface="Arial" charset="0"/>
                        </a:rPr>
                        <a:t> Constituyan actos anticipados de precampaña o campaña.</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bl>
          </a:graphicData>
        </a:graphic>
      </p:graphicFrame>
      <p:sp>
        <p:nvSpPr>
          <p:cNvPr id="32784" name="Text Box 76"/>
          <p:cNvSpPr txBox="1">
            <a:spLocks noChangeArrowheads="1"/>
          </p:cNvSpPr>
          <p:nvPr/>
        </p:nvSpPr>
        <p:spPr bwMode="auto">
          <a:xfrm>
            <a:off x="3059113" y="379413"/>
            <a:ext cx="5976937" cy="463550"/>
          </a:xfrm>
          <a:prstGeom prst="rect">
            <a:avLst/>
          </a:prstGeom>
          <a:noFill/>
          <a:ln w="9525" algn="ctr">
            <a:noFill/>
            <a:miter lim="800000"/>
            <a:headEnd/>
            <a:tailEnd/>
          </a:ln>
        </p:spPr>
        <p:txBody>
          <a:bodyPr lIns="90000" tIns="46800" rIns="90000" bIns="46800">
            <a:spAutoFit/>
          </a:bodyPr>
          <a:lstStyle/>
          <a:p>
            <a:pPr algn="r"/>
            <a:r>
              <a:rPr lang="es-MX" sz="2400" b="1" dirty="0"/>
              <a:t>Procedimientos sancionadores </a:t>
            </a:r>
            <a:r>
              <a:rPr lang="es-MX" sz="2400" b="1" dirty="0" smtClean="0"/>
              <a:t>(1 </a:t>
            </a:r>
            <a:r>
              <a:rPr lang="es-MX" sz="2400" b="1" dirty="0"/>
              <a:t>de 2)</a:t>
            </a:r>
            <a:endParaRPr lang="es-ES" sz="24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8530" name="Group 194"/>
          <p:cNvGraphicFramePr>
            <a:graphicFrameLocks noGrp="1"/>
          </p:cNvGraphicFramePr>
          <p:nvPr/>
        </p:nvGraphicFramePr>
        <p:xfrm>
          <a:off x="250825" y="1143000"/>
          <a:ext cx="8713788" cy="4572772"/>
        </p:xfrm>
        <a:graphic>
          <a:graphicData uri="http://schemas.openxmlformats.org/drawingml/2006/table">
            <a:tbl>
              <a:tblPr/>
              <a:tblGrid>
                <a:gridCol w="2732088"/>
                <a:gridCol w="5981700"/>
              </a:tblGrid>
              <a:tr h="470916">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800" b="1" i="0" u="none" strike="noStrike" cap="none" normalizeH="0" baseline="0" dirty="0" smtClean="0">
                          <a:ln>
                            <a:noFill/>
                          </a:ln>
                          <a:solidFill>
                            <a:schemeClr val="tx1"/>
                          </a:solidFill>
                          <a:effectLst/>
                          <a:latin typeface="Arial" charset="0"/>
                          <a:ea typeface="Times New Roman" pitchFamily="18" charset="0"/>
                          <a:cs typeface="Arial" charset="0"/>
                        </a:rPr>
                        <a:t>Procedimiento</a:t>
                      </a:r>
                      <a:endPar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80000">
                        <a:alpha val="60000"/>
                      </a:srgb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chemeClr val="tx1"/>
                          </a:solidFill>
                          <a:effectLst/>
                          <a:latin typeface="Arial" charset="0"/>
                          <a:ea typeface="Times New Roman" pitchFamily="18" charset="0"/>
                          <a:cs typeface="Arial" charset="0"/>
                        </a:rPr>
                        <a:t>Finalidad</a:t>
                      </a:r>
                      <a:endParaRPr kumimoji="0" lang="es-ES" sz="18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580000">
                        <a:alpha val="60000"/>
                      </a:srgbClr>
                    </a:solidFill>
                  </a:tcPr>
                </a:tc>
              </a:tr>
              <a:tr h="222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56072F"/>
                          </a:solidFill>
                          <a:effectLst/>
                          <a:latin typeface="Arial" charset="0"/>
                          <a:ea typeface="Times New Roman" pitchFamily="18" charset="0"/>
                          <a:cs typeface="Arial" charset="0"/>
                        </a:rPr>
                        <a:t>Procedimiento en materia de quejas sobre</a:t>
                      </a:r>
                      <a:endParaRPr kumimoji="0" lang="es-ES" sz="17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56072F"/>
                          </a:solidFill>
                          <a:effectLst/>
                          <a:latin typeface="Arial" charset="0"/>
                          <a:ea typeface="Times New Roman" pitchFamily="18" charset="0"/>
                          <a:cs typeface="Arial" charset="0"/>
                        </a:rPr>
                        <a:t>financiamiento y</a:t>
                      </a:r>
                      <a:endParaRPr kumimoji="0" lang="es-ES" sz="17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56072F"/>
                          </a:solidFill>
                          <a:effectLst/>
                          <a:latin typeface="Arial" charset="0"/>
                          <a:ea typeface="Times New Roman" pitchFamily="18" charset="0"/>
                          <a:cs typeface="Arial" charset="0"/>
                        </a:rPr>
                        <a:t>gasto de los</a:t>
                      </a:r>
                      <a:endParaRPr kumimoji="0" lang="es-ES" sz="17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700" b="1" i="0" u="none" strike="noStrike" cap="none" normalizeH="0" baseline="0" dirty="0" smtClean="0">
                          <a:ln>
                            <a:noFill/>
                          </a:ln>
                          <a:solidFill>
                            <a:srgbClr val="56072F"/>
                          </a:solidFill>
                          <a:effectLst/>
                          <a:latin typeface="Arial" charset="0"/>
                          <a:ea typeface="Times New Roman" pitchFamily="18" charset="0"/>
                          <a:cs typeface="Arial" charset="0"/>
                        </a:rPr>
                        <a:t>partidos políticos</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(2007-2008)</a:t>
                      </a: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rPr>
                        <a:t>C</a:t>
                      </a:r>
                      <a:r>
                        <a:rPr kumimoji="0" lang="es-MX" sz="1800" b="0" i="0" u="none" strike="noStrike" cap="none" normalizeH="0" baseline="0" dirty="0" err="1" smtClean="0">
                          <a:ln>
                            <a:noFill/>
                          </a:ln>
                          <a:solidFill>
                            <a:schemeClr val="tx1"/>
                          </a:solidFill>
                          <a:effectLst/>
                          <a:latin typeface="Arial" charset="0"/>
                          <a:ea typeface="Times New Roman" pitchFamily="18" charset="0"/>
                          <a:cs typeface="Arial" charset="0"/>
                        </a:rPr>
                        <a:t>onocer</a:t>
                      </a:r>
                      <a:r>
                        <a:rPr kumimoji="0" lang="es-MX" sz="1800" b="0" i="0" u="none" strike="noStrike" cap="none" normalizeH="0" baseline="0" dirty="0" smtClean="0">
                          <a:ln>
                            <a:noFill/>
                          </a:ln>
                          <a:solidFill>
                            <a:schemeClr val="tx1"/>
                          </a:solidFill>
                          <a:effectLst/>
                          <a:latin typeface="Arial" charset="0"/>
                          <a:ea typeface="Times New Roman" pitchFamily="18" charset="0"/>
                          <a:cs typeface="Arial" charset="0"/>
                        </a:rPr>
                        <a:t> de aquellos asuntos referentes al incumplimiento de las obligaciones de los partidos políticos de informar periódicamente al IFE sobre el origen, monto, destino y aplicación de los recursos que reciban por cualquier modalidad de financiamiento.</a:t>
                      </a:r>
                      <a:endPar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r h="187537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Procedimiento</a:t>
                      </a:r>
                      <a:endParaRPr kumimoji="0" lang="es-ES" sz="1800" b="0" i="0" u="none" strike="noStrike" cap="none" normalizeH="0" baseline="0" dirty="0" smtClean="0">
                        <a:ln>
                          <a:noFill/>
                        </a:ln>
                        <a:solidFill>
                          <a:srgbClr val="56072F"/>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para la determinación de responsabilidades administrativas</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800" b="1" i="0" u="none" strike="noStrike" cap="none" normalizeH="0" baseline="0" dirty="0" smtClean="0">
                          <a:ln>
                            <a:noFill/>
                          </a:ln>
                          <a:solidFill>
                            <a:srgbClr val="56072F"/>
                          </a:solidFill>
                          <a:effectLst/>
                          <a:latin typeface="Arial" charset="0"/>
                          <a:ea typeface="Times New Roman" pitchFamily="18" charset="0"/>
                          <a:cs typeface="Arial" charset="0"/>
                        </a:rPr>
                        <a:t>(2007-2008)</a:t>
                      </a:r>
                      <a:endParaRPr kumimoji="0" lang="es-ES" sz="1800" b="1" i="0" u="none" strike="noStrike" cap="none" normalizeH="0" baseline="0" dirty="0" smtClean="0">
                        <a:ln>
                          <a:noFill/>
                        </a:ln>
                        <a:solidFill>
                          <a:srgbClr val="56072F"/>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rPr>
                        <a:t>Determinar las </a:t>
                      </a:r>
                      <a:r>
                        <a:rPr kumimoji="0" lang="es-MX" sz="1800" b="0" i="0" u="none" strike="noStrike" cap="none" normalizeH="0" baseline="0" dirty="0" smtClean="0">
                          <a:ln>
                            <a:noFill/>
                          </a:ln>
                          <a:solidFill>
                            <a:schemeClr val="tx1"/>
                          </a:solidFill>
                          <a:effectLst/>
                          <a:latin typeface="Arial" charset="0"/>
                          <a:ea typeface="Times New Roman" pitchFamily="18" charset="0"/>
                          <a:cs typeface="Arial" charset="0"/>
                        </a:rPr>
                        <a:t>responsabilidades en que incurran los servidores públicos del IFE en el ejercicio de sus funciones, como no actuar de acuerdo a la ley, a su competencia o comprometer la independencia de la función electoral, entre otras.</a:t>
                      </a:r>
                      <a:endParaRPr kumimoji="0" lang="es-ES"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90000" marR="90000" marT="46800" marB="46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r>
            </a:tbl>
          </a:graphicData>
        </a:graphic>
      </p:graphicFrame>
      <p:sp>
        <p:nvSpPr>
          <p:cNvPr id="33808" name="Text Box 76"/>
          <p:cNvSpPr txBox="1">
            <a:spLocks noChangeArrowheads="1"/>
          </p:cNvSpPr>
          <p:nvPr/>
        </p:nvSpPr>
        <p:spPr bwMode="auto">
          <a:xfrm>
            <a:off x="3059113" y="379413"/>
            <a:ext cx="5976937" cy="463550"/>
          </a:xfrm>
          <a:prstGeom prst="rect">
            <a:avLst/>
          </a:prstGeom>
          <a:noFill/>
          <a:ln w="9525" algn="ctr">
            <a:noFill/>
            <a:miter lim="800000"/>
            <a:headEnd/>
            <a:tailEnd/>
          </a:ln>
        </p:spPr>
        <p:txBody>
          <a:bodyPr lIns="90000" tIns="46800" rIns="90000" bIns="46800">
            <a:spAutoFit/>
          </a:bodyPr>
          <a:lstStyle/>
          <a:p>
            <a:pPr algn="r"/>
            <a:r>
              <a:rPr lang="es-MX" sz="2400" b="1"/>
              <a:t>Procedimientos sancionadores (2 de 2)</a:t>
            </a:r>
            <a:endParaRPr lang="es-ES" sz="2400" b="1"/>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785813" y="2852738"/>
            <a:ext cx="7550150" cy="1190625"/>
          </a:xfrm>
          <a:prstGeom prst="rect">
            <a:avLst/>
          </a:prstGeom>
          <a:noFill/>
          <a:ln w="9525" algn="ctr">
            <a:noFill/>
            <a:miter lim="800000"/>
            <a:headEnd/>
            <a:tailEnd/>
          </a:ln>
        </p:spPr>
        <p:txBody>
          <a:bodyPr wrap="none">
            <a:spAutoFit/>
          </a:bodyPr>
          <a:lstStyle/>
          <a:p>
            <a:pPr algn="ctr"/>
            <a:r>
              <a:rPr lang="es-MX" sz="3600">
                <a:solidFill>
                  <a:srgbClr val="56072F"/>
                </a:solidFill>
              </a:rPr>
              <a:t>Sistema de medios de impugnación </a:t>
            </a:r>
          </a:p>
          <a:p>
            <a:pPr algn="ctr"/>
            <a:r>
              <a:rPr lang="es-MX" sz="3600">
                <a:solidFill>
                  <a:srgbClr val="56072F"/>
                </a:solidFill>
              </a:rPr>
              <a:t>en materia electoral</a:t>
            </a:r>
            <a:endParaRPr lang="es-ES" sz="3600">
              <a:solidFill>
                <a:srgbClr val="56072F"/>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AutoShape 7"/>
          <p:cNvSpPr>
            <a:spLocks noChangeArrowheads="1"/>
          </p:cNvSpPr>
          <p:nvPr/>
        </p:nvSpPr>
        <p:spPr bwMode="auto">
          <a:xfrm>
            <a:off x="2051050" y="1052513"/>
            <a:ext cx="6265863" cy="2592387"/>
          </a:xfrm>
          <a:prstGeom prst="roundRect">
            <a:avLst>
              <a:gd name="adj" fmla="val 16667"/>
            </a:avLst>
          </a:prstGeom>
          <a:noFill/>
          <a:ln w="28575" algn="ctr">
            <a:solidFill>
              <a:srgbClr val="56072F"/>
            </a:solidFill>
            <a:round/>
            <a:headEnd/>
            <a:tailEnd/>
          </a:ln>
        </p:spPr>
        <p:txBody>
          <a:bodyPr lIns="90000" tIns="46800" rIns="90000" bIns="46800" anchor="ctr"/>
          <a:lstStyle/>
          <a:p>
            <a:pPr algn="just" eaLnBrk="0" hangingPunct="0">
              <a:spcBef>
                <a:spcPct val="20000"/>
              </a:spcBef>
            </a:pPr>
            <a:r>
              <a:rPr lang="es-MX" sz="1800"/>
              <a:t>- Que todos los actos y resoluciones de las autoridades electorales se sujeten invariablemente a los </a:t>
            </a:r>
            <a:r>
              <a:rPr lang="es-MX" sz="1800" b="1"/>
              <a:t>principios de constitucionalidad y legalidad</a:t>
            </a:r>
            <a:r>
              <a:rPr lang="es-MX" sz="1800"/>
              <a:t>. </a:t>
            </a:r>
          </a:p>
          <a:p>
            <a:pPr algn="just" eaLnBrk="0" hangingPunct="0">
              <a:spcBef>
                <a:spcPct val="20000"/>
              </a:spcBef>
            </a:pPr>
            <a:r>
              <a:rPr lang="es-MX" sz="1800"/>
              <a:t>- Dar </a:t>
            </a:r>
            <a:r>
              <a:rPr lang="es-MX" sz="1800" b="1"/>
              <a:t>definitividad</a:t>
            </a:r>
            <a:r>
              <a:rPr lang="es-MX" sz="1800"/>
              <a:t> a los distintos actos y etapas de los procesos electorales.</a:t>
            </a:r>
          </a:p>
          <a:p>
            <a:pPr algn="just" eaLnBrk="0" hangingPunct="0">
              <a:spcBef>
                <a:spcPct val="20000"/>
              </a:spcBef>
            </a:pPr>
            <a:r>
              <a:rPr lang="es-MX" sz="1800"/>
              <a:t>- Garantizar la protección de los derechos político-electorales de los ciudadanos.</a:t>
            </a:r>
            <a:endParaRPr lang="es-ES" sz="1800"/>
          </a:p>
        </p:txBody>
      </p:sp>
      <p:sp>
        <p:nvSpPr>
          <p:cNvPr id="35843" name="Text Box 14"/>
          <p:cNvSpPr txBox="1">
            <a:spLocks noChangeArrowheads="1"/>
          </p:cNvSpPr>
          <p:nvPr/>
        </p:nvSpPr>
        <p:spPr bwMode="auto">
          <a:xfrm>
            <a:off x="899592" y="332656"/>
            <a:ext cx="8307388" cy="457200"/>
          </a:xfrm>
          <a:prstGeom prst="rect">
            <a:avLst/>
          </a:prstGeom>
          <a:noFill/>
          <a:ln w="9525" algn="ctr">
            <a:noFill/>
            <a:miter lim="800000"/>
            <a:headEnd/>
            <a:tailEnd/>
          </a:ln>
        </p:spPr>
        <p:txBody>
          <a:bodyPr wrap="none" lIns="90000" tIns="46800" rIns="90000" bIns="46800">
            <a:spAutoFit/>
          </a:bodyPr>
          <a:lstStyle/>
          <a:p>
            <a:pPr algn="r"/>
            <a:r>
              <a:rPr lang="es-MX" sz="2400" b="1" dirty="0"/>
              <a:t>Sistema de medios de impugnación en materia electoral</a:t>
            </a:r>
            <a:endParaRPr lang="es-ES" sz="2400" b="1" dirty="0"/>
          </a:p>
        </p:txBody>
      </p:sp>
      <p:sp>
        <p:nvSpPr>
          <p:cNvPr id="35844" name="Text Box 27"/>
          <p:cNvSpPr txBox="1">
            <a:spLocks noChangeArrowheads="1"/>
          </p:cNvSpPr>
          <p:nvPr/>
        </p:nvSpPr>
        <p:spPr bwMode="auto">
          <a:xfrm>
            <a:off x="323850" y="1603375"/>
            <a:ext cx="1655763" cy="457200"/>
          </a:xfrm>
          <a:prstGeom prst="rect">
            <a:avLst/>
          </a:prstGeom>
          <a:noFill/>
          <a:ln w="9525" algn="ctr">
            <a:noFill/>
            <a:miter lim="800000"/>
            <a:headEnd/>
            <a:tailEnd/>
          </a:ln>
        </p:spPr>
        <p:txBody>
          <a:bodyPr lIns="90000" tIns="46800" rIns="90000" bIns="46800">
            <a:spAutoFit/>
          </a:bodyPr>
          <a:lstStyle/>
          <a:p>
            <a:pPr>
              <a:spcBef>
                <a:spcPct val="50000"/>
              </a:spcBef>
            </a:pPr>
            <a:r>
              <a:rPr lang="es-MX" sz="2400" b="1">
                <a:solidFill>
                  <a:srgbClr val="560730"/>
                </a:solidFill>
              </a:rPr>
              <a:t>Finalidad</a:t>
            </a:r>
            <a:endParaRPr lang="es-ES" sz="2400" b="1">
              <a:solidFill>
                <a:srgbClr val="560730"/>
              </a:solidFill>
            </a:endParaRPr>
          </a:p>
        </p:txBody>
      </p:sp>
      <p:cxnSp>
        <p:nvCxnSpPr>
          <p:cNvPr id="35845" name="AutoShape 11"/>
          <p:cNvCxnSpPr>
            <a:cxnSpLocks noChangeShapeType="1"/>
            <a:stCxn id="35844" idx="2"/>
            <a:endCxn id="35842" idx="1"/>
          </p:cNvCxnSpPr>
          <p:nvPr/>
        </p:nvCxnSpPr>
        <p:spPr bwMode="auto">
          <a:xfrm rot="16200000" flipH="1">
            <a:off x="1450181" y="1762919"/>
            <a:ext cx="288925" cy="884238"/>
          </a:xfrm>
          <a:prstGeom prst="bentConnector2">
            <a:avLst/>
          </a:prstGeom>
          <a:noFill/>
          <a:ln w="28575">
            <a:solidFill>
              <a:schemeClr val="bg2"/>
            </a:solidFill>
            <a:miter lim="800000"/>
            <a:headEnd/>
            <a:tailEnd type="stealth" w="med" len="med"/>
          </a:ln>
        </p:spPr>
      </p:cxnSp>
      <p:sp>
        <p:nvSpPr>
          <p:cNvPr id="35846" name="AutoShape 8"/>
          <p:cNvSpPr>
            <a:spLocks noChangeArrowheads="1"/>
          </p:cNvSpPr>
          <p:nvPr/>
        </p:nvSpPr>
        <p:spPr bwMode="auto">
          <a:xfrm>
            <a:off x="468313" y="4005263"/>
            <a:ext cx="5976937" cy="1800225"/>
          </a:xfrm>
          <a:prstGeom prst="roundRect">
            <a:avLst>
              <a:gd name="adj" fmla="val 16667"/>
            </a:avLst>
          </a:prstGeom>
          <a:noFill/>
          <a:ln w="28575" algn="ctr">
            <a:solidFill>
              <a:srgbClr val="56072F"/>
            </a:solidFill>
            <a:round/>
            <a:headEnd/>
            <a:tailEnd/>
          </a:ln>
        </p:spPr>
        <p:txBody>
          <a:bodyPr lIns="90000" tIns="46800" rIns="90000" bIns="46800" anchor="ctr"/>
          <a:lstStyle/>
          <a:p>
            <a:pPr algn="just" eaLnBrk="0" hangingPunct="0">
              <a:spcBef>
                <a:spcPct val="20000"/>
              </a:spcBef>
            </a:pPr>
            <a:r>
              <a:rPr lang="es-MX" sz="1800"/>
              <a:t>- Ausencia de efectos suspensivos sobre el acto o resolución impugnados.</a:t>
            </a:r>
          </a:p>
          <a:p>
            <a:pPr algn="just" eaLnBrk="0" hangingPunct="0">
              <a:spcBef>
                <a:spcPct val="20000"/>
              </a:spcBef>
            </a:pPr>
            <a:r>
              <a:rPr lang="es-MX" sz="1800"/>
              <a:t>- Plenitud de jurisdicción del TEPJF para la resolución de los asuntos de su competencia.</a:t>
            </a:r>
            <a:endParaRPr lang="es-ES" sz="1800"/>
          </a:p>
        </p:txBody>
      </p:sp>
      <p:sp>
        <p:nvSpPr>
          <p:cNvPr id="35847" name="Text Box 27"/>
          <p:cNvSpPr txBox="1">
            <a:spLocks noChangeArrowheads="1"/>
          </p:cNvSpPr>
          <p:nvPr/>
        </p:nvSpPr>
        <p:spPr bwMode="auto">
          <a:xfrm>
            <a:off x="6604000" y="4267200"/>
            <a:ext cx="2540000" cy="457200"/>
          </a:xfrm>
          <a:prstGeom prst="rect">
            <a:avLst/>
          </a:prstGeom>
          <a:noFill/>
          <a:ln w="9525" algn="ctr">
            <a:noFill/>
            <a:miter lim="800000"/>
            <a:headEnd/>
            <a:tailEnd/>
          </a:ln>
        </p:spPr>
        <p:txBody>
          <a:bodyPr lIns="90000" tIns="46800" rIns="90000" bIns="46800">
            <a:spAutoFit/>
          </a:bodyPr>
          <a:lstStyle/>
          <a:p>
            <a:pPr>
              <a:spcBef>
                <a:spcPct val="50000"/>
              </a:spcBef>
            </a:pPr>
            <a:r>
              <a:rPr lang="es-MX" sz="2400" b="1">
                <a:solidFill>
                  <a:srgbClr val="560730"/>
                </a:solidFill>
              </a:rPr>
              <a:t>Características</a:t>
            </a:r>
            <a:endParaRPr lang="es-ES" sz="2400" b="1">
              <a:solidFill>
                <a:srgbClr val="560730"/>
              </a:solidFill>
            </a:endParaRPr>
          </a:p>
        </p:txBody>
      </p:sp>
      <p:cxnSp>
        <p:nvCxnSpPr>
          <p:cNvPr id="35848" name="AutoShape 14"/>
          <p:cNvCxnSpPr>
            <a:cxnSpLocks noChangeShapeType="1"/>
            <a:stCxn id="35847" idx="2"/>
            <a:endCxn id="35846" idx="3"/>
          </p:cNvCxnSpPr>
          <p:nvPr/>
        </p:nvCxnSpPr>
        <p:spPr bwMode="auto">
          <a:xfrm rot="5400000">
            <a:off x="7076281" y="4107657"/>
            <a:ext cx="180975" cy="1414462"/>
          </a:xfrm>
          <a:prstGeom prst="bentConnector2">
            <a:avLst/>
          </a:prstGeom>
          <a:noFill/>
          <a:ln w="28575">
            <a:solidFill>
              <a:schemeClr val="bg2"/>
            </a:solidFill>
            <a:miter lim="800000"/>
            <a:headEnd/>
            <a:tailEnd type="stealth" w="med" len="med"/>
          </a:ln>
        </p:spPr>
      </p:cxn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836" name="Group 92"/>
          <p:cNvGraphicFramePr>
            <a:graphicFrameLocks noGrp="1"/>
          </p:cNvGraphicFramePr>
          <p:nvPr/>
        </p:nvGraphicFramePr>
        <p:xfrm>
          <a:off x="539750" y="1000125"/>
          <a:ext cx="7994650" cy="4830954"/>
        </p:xfrm>
        <a:graphic>
          <a:graphicData uri="http://schemas.openxmlformats.org/drawingml/2006/table">
            <a:tbl>
              <a:tblPr/>
              <a:tblGrid>
                <a:gridCol w="1333500"/>
                <a:gridCol w="5254625"/>
                <a:gridCol w="1406525"/>
              </a:tblGrid>
              <a:tr h="2651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800" b="1" i="0" u="none" strike="noStrike" cap="none" normalizeH="0" baseline="0" dirty="0" smtClean="0">
                        <a:ln>
                          <a:noFill/>
                        </a:ln>
                        <a:solidFill>
                          <a:schemeClr val="bg1"/>
                        </a:solidFill>
                        <a:effectLst>
                          <a:outerShdw blurRad="38100" dist="38100" dir="2700000" algn="tl">
                            <a:srgbClr val="000000"/>
                          </a:outerShdw>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rPr>
                        <a:t>ACRÓNIMO</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580000">
                        <a:alpha val="54901"/>
                      </a:srgbClr>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rPr>
                        <a:t>DENOMINACIÓN LEGAL</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580000">
                        <a:alpha val="54901"/>
                      </a:srgbClr>
                    </a:solidFill>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580000">
                        <a:alpha val="54901"/>
                      </a:srgbClr>
                    </a:solidFill>
                  </a:tcPr>
                </a:tc>
              </a:tr>
              <a:tr h="558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RRV</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rgbClr val="56072F"/>
                          </a:solidFill>
                          <a:effectLst/>
                          <a:latin typeface="Arial" charset="0"/>
                        </a:rPr>
                        <a:t>Recurso de Revisión</a:t>
                      </a:r>
                      <a:endParaRPr kumimoji="0" lang="es-ES" sz="1600" b="1" i="0" u="none" strike="noStrike" cap="none" normalizeH="0" baseline="0" dirty="0" smtClean="0">
                        <a:ln>
                          <a:noFill/>
                        </a:ln>
                        <a:solidFill>
                          <a:srgbClr val="56072F"/>
                        </a:solidFill>
                        <a:effectLst/>
                        <a:latin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600" b="1" i="0" u="none" strike="noStrike" cap="none" normalizeH="0" baseline="0" dirty="0" smtClean="0">
                        <a:ln>
                          <a:noFill/>
                        </a:ln>
                        <a:solidFill>
                          <a:schemeClr val="bg2"/>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chemeClr val="bg2"/>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5270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RAP</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rgbClr val="56072F"/>
                          </a:solidFill>
                          <a:effectLst/>
                          <a:latin typeface="Arial" charset="0"/>
                        </a:rPr>
                        <a:t>Recurso de Apelación</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1600" b="1" i="0" u="none" strike="noStrike" cap="none" normalizeH="0" baseline="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42386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JIN</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rgbClr val="56072F"/>
                          </a:solidFill>
                          <a:effectLst/>
                          <a:latin typeface="Arial" charset="0"/>
                        </a:rPr>
                        <a:t>Juicio de Inconformidad</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431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REC</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rgbClr val="56072F"/>
                          </a:solidFill>
                          <a:effectLst/>
                          <a:latin typeface="Arial" charset="0"/>
                        </a:rPr>
                        <a:t>Recurso de Reconsideración</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6492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JDC</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rgbClr val="56072F"/>
                          </a:solidFill>
                          <a:effectLst/>
                          <a:latin typeface="Arial" charset="0"/>
                        </a:rPr>
                        <a:t>Juicio para la Protección de los Derechos Político-electorales del Ciudadano</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5556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JRC</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rgbClr val="56072F"/>
                          </a:solidFill>
                          <a:effectLst/>
                          <a:latin typeface="Arial" charset="0"/>
                        </a:rPr>
                        <a:t>Juicio de Revisión Constitucional Electoral</a:t>
                      </a:r>
                      <a:endParaRPr kumimoji="0" lang="es-ES" sz="1600" b="1" i="0" u="none" strike="noStrike" cap="none" normalizeH="0" baseline="0" dirty="0" smtClean="0">
                        <a:ln>
                          <a:noFill/>
                        </a:ln>
                        <a:solidFill>
                          <a:srgbClr val="56072F"/>
                        </a:solidFill>
                        <a:effectLst/>
                        <a:latin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JLI</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rgbClr val="56072F"/>
                          </a:solidFill>
                          <a:effectLst/>
                          <a:latin typeface="Arial" charset="0"/>
                        </a:rPr>
                        <a:t>Juicio para dirimir los conflictos o diferencias laborales entre el IFE y sus servidores</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chemeClr val="tx1"/>
                          </a:solidFill>
                          <a:effectLst/>
                          <a:latin typeface="Arial" charset="0"/>
                          <a:ea typeface="Times New Roman" pitchFamily="18" charset="0"/>
                          <a:cs typeface="Arial" charset="0"/>
                        </a:rPr>
                        <a:t>CLT</a:t>
                      </a:r>
                    </a:p>
                  </a:txBody>
                  <a:tcPr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rgbClr val="56072F"/>
                          </a:solidFill>
                          <a:effectLst/>
                          <a:latin typeface="Arial" charset="0"/>
                        </a:rPr>
                        <a:t>Juicio para dirimir los conflictos o diferencias laborales entre el TEPJF y sus servidores</a:t>
                      </a:r>
                      <a:endParaRPr kumimoji="0" lang="es-ES" sz="16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s-ES" sz="1600" b="1" i="0" u="none" strike="noStrike" cap="none" normalizeH="0" baseline="0" dirty="0" smtClean="0">
                        <a:ln>
                          <a:noFill/>
                        </a:ln>
                        <a:solidFill>
                          <a:srgbClr val="585858"/>
                        </a:solidFill>
                        <a:effectLst/>
                        <a:latin typeface="Arial" charset="0"/>
                      </a:endParaRPr>
                    </a:p>
                  </a:txBody>
                  <a:tcPr horzOverflow="overflow">
                    <a:lnL w="12700" cap="flat" cmpd="sng" algn="ctr">
                      <a:no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6907" name="Text Box 52">
            <a:hlinkClick r:id="rId3" action="ppaction://hlinkpres?slideindex=58&amp;slidetitle=Diapositiva 58"/>
          </p:cNvPr>
          <p:cNvSpPr txBox="1">
            <a:spLocks noChangeArrowheads="1"/>
          </p:cNvSpPr>
          <p:nvPr/>
        </p:nvSpPr>
        <p:spPr bwMode="auto">
          <a:xfrm>
            <a:off x="7740650" y="6157913"/>
            <a:ext cx="1008063" cy="366712"/>
          </a:xfrm>
          <a:prstGeom prst="rect">
            <a:avLst/>
          </a:prstGeom>
          <a:noFill/>
          <a:ln w="9525" algn="ctr">
            <a:noFill/>
            <a:miter lim="800000"/>
            <a:headEnd/>
            <a:tailEnd/>
          </a:ln>
          <a:effectLst>
            <a:prstShdw prst="shdw13" dist="53882" dir="13500000">
              <a:schemeClr val="bg2">
                <a:alpha val="50000"/>
              </a:schemeClr>
            </a:prstShdw>
          </a:effectLst>
        </p:spPr>
        <p:txBody>
          <a:bodyPr>
            <a:spAutoFit/>
          </a:bodyPr>
          <a:lstStyle/>
          <a:p>
            <a:pPr algn="ctr"/>
            <a:endParaRPr lang="es-ES" sz="1800"/>
          </a:p>
        </p:txBody>
      </p:sp>
      <p:sp>
        <p:nvSpPr>
          <p:cNvPr id="36908" name="Text Box 54">
            <a:hlinkClick r:id="rId4" action="ppaction://hlinkpres?slideindex=58&amp;slidetitle=Diapositiva 58"/>
          </p:cNvPr>
          <p:cNvSpPr txBox="1">
            <a:spLocks noChangeArrowheads="1"/>
          </p:cNvSpPr>
          <p:nvPr/>
        </p:nvSpPr>
        <p:spPr bwMode="auto">
          <a:xfrm>
            <a:off x="250825" y="6308725"/>
            <a:ext cx="2089150" cy="366713"/>
          </a:xfrm>
          <a:prstGeom prst="rect">
            <a:avLst/>
          </a:prstGeom>
          <a:noFill/>
          <a:ln w="9525" algn="ctr">
            <a:noFill/>
            <a:miter lim="800000"/>
            <a:headEnd/>
            <a:tailEnd/>
          </a:ln>
          <a:effectLst>
            <a:prstShdw prst="shdw13" dist="53882" dir="13500000">
              <a:schemeClr val="bg2">
                <a:alpha val="50000"/>
              </a:schemeClr>
            </a:prstShdw>
          </a:effectLst>
        </p:spPr>
        <p:txBody>
          <a:bodyPr>
            <a:spAutoFit/>
          </a:bodyPr>
          <a:lstStyle/>
          <a:p>
            <a:pPr algn="ctr">
              <a:spcBef>
                <a:spcPct val="50000"/>
              </a:spcBef>
            </a:pPr>
            <a:endParaRPr lang="es-ES" sz="1800"/>
          </a:p>
        </p:txBody>
      </p:sp>
      <p:sp>
        <p:nvSpPr>
          <p:cNvPr id="36909" name="Rectangle 56"/>
          <p:cNvSpPr>
            <a:spLocks noChangeArrowheads="1"/>
          </p:cNvSpPr>
          <p:nvPr/>
        </p:nvSpPr>
        <p:spPr bwMode="auto">
          <a:xfrm>
            <a:off x="6100763" y="357188"/>
            <a:ext cx="2971800" cy="461962"/>
          </a:xfrm>
          <a:prstGeom prst="rect">
            <a:avLst/>
          </a:prstGeom>
          <a:noFill/>
          <a:ln w="9525" algn="ctr">
            <a:noFill/>
            <a:miter lim="800000"/>
            <a:headEnd/>
            <a:tailEnd/>
          </a:ln>
          <a:effectLst>
            <a:prstShdw prst="shdw13" dist="53882" dir="13500000">
              <a:schemeClr val="bg2">
                <a:alpha val="50000"/>
              </a:schemeClr>
            </a:prstShdw>
          </a:effectLst>
        </p:spPr>
        <p:txBody>
          <a:bodyPr wrap="none">
            <a:spAutoFit/>
          </a:bodyPr>
          <a:lstStyle/>
          <a:p>
            <a:pPr algn="ctr"/>
            <a:r>
              <a:rPr lang="es-MX" sz="2400" b="1"/>
              <a:t> Juicios y recursos</a:t>
            </a:r>
          </a:p>
        </p:txBody>
      </p:sp>
      <p:sp>
        <p:nvSpPr>
          <p:cNvPr id="36910" name="AutoShape 59">
            <a:hlinkClick r:id="rId5" action="ppaction://hlinksldjump" highlightClick="1"/>
          </p:cNvPr>
          <p:cNvSpPr>
            <a:spLocks noChangeArrowheads="1"/>
          </p:cNvSpPr>
          <p:nvPr/>
        </p:nvSpPr>
        <p:spPr bwMode="auto">
          <a:xfrm>
            <a:off x="7740650" y="2251075"/>
            <a:ext cx="215900"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1" name="AutoShape 60">
            <a:hlinkClick r:id="rId6" action="ppaction://hlinksldjump" highlightClick="1"/>
          </p:cNvPr>
          <p:cNvSpPr>
            <a:spLocks noChangeArrowheads="1"/>
          </p:cNvSpPr>
          <p:nvPr/>
        </p:nvSpPr>
        <p:spPr bwMode="auto">
          <a:xfrm>
            <a:off x="7740650" y="2754313"/>
            <a:ext cx="215900"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2" name="AutoShape 61">
            <a:hlinkClick r:id="rId7" action="ppaction://hlinksldjump" highlightClick="1"/>
          </p:cNvPr>
          <p:cNvSpPr>
            <a:spLocks noChangeArrowheads="1"/>
          </p:cNvSpPr>
          <p:nvPr/>
        </p:nvSpPr>
        <p:spPr bwMode="auto">
          <a:xfrm>
            <a:off x="7740650" y="3186113"/>
            <a:ext cx="215900" cy="217487"/>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3" name="AutoShape 62">
            <a:hlinkClick r:id="rId8" action="ppaction://hlinksldjump" highlightClick="1"/>
          </p:cNvPr>
          <p:cNvSpPr>
            <a:spLocks noChangeArrowheads="1"/>
          </p:cNvSpPr>
          <p:nvPr/>
        </p:nvSpPr>
        <p:spPr bwMode="auto">
          <a:xfrm>
            <a:off x="7740650" y="3762375"/>
            <a:ext cx="215900"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4" name="AutoShape 63">
            <a:hlinkClick r:id="rId9" action="ppaction://hlinksldjump" highlightClick="1"/>
          </p:cNvPr>
          <p:cNvSpPr>
            <a:spLocks noChangeArrowheads="1"/>
          </p:cNvSpPr>
          <p:nvPr/>
        </p:nvSpPr>
        <p:spPr bwMode="auto">
          <a:xfrm>
            <a:off x="7740650" y="4338638"/>
            <a:ext cx="215900"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5" name="AutoShape 64">
            <a:hlinkClick r:id="rId10" action="ppaction://hlinksldjump" highlightClick="1"/>
          </p:cNvPr>
          <p:cNvSpPr>
            <a:spLocks noChangeArrowheads="1"/>
          </p:cNvSpPr>
          <p:nvPr/>
        </p:nvSpPr>
        <p:spPr bwMode="auto">
          <a:xfrm>
            <a:off x="7739063" y="4914900"/>
            <a:ext cx="217487"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6" name="AutoShape 65">
            <a:hlinkClick r:id="rId10" action="ppaction://hlinksldjump" highlightClick="1"/>
          </p:cNvPr>
          <p:cNvSpPr>
            <a:spLocks noChangeArrowheads="1"/>
          </p:cNvSpPr>
          <p:nvPr/>
        </p:nvSpPr>
        <p:spPr bwMode="auto">
          <a:xfrm>
            <a:off x="7739063" y="5491163"/>
            <a:ext cx="217487"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
        <p:nvSpPr>
          <p:cNvPr id="36917" name="AutoShape 58">
            <a:hlinkClick r:id="rId11" action="ppaction://hlinksldjump" highlightClick="1"/>
          </p:cNvPr>
          <p:cNvSpPr>
            <a:spLocks noChangeArrowheads="1"/>
          </p:cNvSpPr>
          <p:nvPr/>
        </p:nvSpPr>
        <p:spPr bwMode="auto">
          <a:xfrm>
            <a:off x="7740650" y="1674813"/>
            <a:ext cx="217488" cy="215900"/>
          </a:xfrm>
          <a:prstGeom prst="actionButtonForwardNext">
            <a:avLst/>
          </a:prstGeom>
          <a:solidFill>
            <a:srgbClr val="C0C0C0"/>
          </a:solidFill>
          <a:ln w="9525">
            <a:solidFill>
              <a:srgbClr val="56072F"/>
            </a:solidFill>
            <a:miter lim="800000"/>
            <a:headEnd/>
            <a:tailEnd/>
          </a:ln>
        </p:spPr>
        <p:txBody>
          <a:bodyPr wrap="none" lIns="90000" tIns="46800" rIns="90000" bIns="46800" anchor="ctr"/>
          <a:lstStyle/>
          <a:p>
            <a:pPr algn="ctr"/>
            <a:endParaRPr lang="es-E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611188" y="2998912"/>
            <a:ext cx="7921625" cy="646112"/>
          </a:xfrm>
          <a:prstGeom prst="rect">
            <a:avLst/>
          </a:prstGeom>
          <a:noFill/>
          <a:ln w="9525" algn="ctr">
            <a:noFill/>
            <a:miter lim="800000"/>
            <a:headEnd/>
            <a:tailEnd/>
          </a:ln>
        </p:spPr>
        <p:txBody>
          <a:bodyPr>
            <a:spAutoFit/>
          </a:bodyPr>
          <a:lstStyle/>
          <a:p>
            <a:pPr algn="ctr"/>
            <a:r>
              <a:rPr lang="es-MX" sz="3600" dirty="0">
                <a:solidFill>
                  <a:srgbClr val="56072F"/>
                </a:solidFill>
              </a:rPr>
              <a:t>Delitos electorales</a:t>
            </a:r>
            <a:endParaRPr lang="es-ES" sz="3600" dirty="0">
              <a:solidFill>
                <a:srgbClr val="56072F"/>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5221288" y="369888"/>
            <a:ext cx="3851275" cy="457200"/>
          </a:xfrm>
          <a:prstGeom prst="rect">
            <a:avLst/>
          </a:prstGeom>
          <a:noFill/>
          <a:ln w="9525">
            <a:noFill/>
            <a:miter lim="800000"/>
            <a:headEnd/>
            <a:tailEnd/>
          </a:ln>
        </p:spPr>
        <p:txBody>
          <a:bodyPr>
            <a:spAutoFit/>
          </a:bodyPr>
          <a:lstStyle/>
          <a:p>
            <a:pPr algn="r">
              <a:spcBef>
                <a:spcPct val="50000"/>
              </a:spcBef>
            </a:pPr>
            <a:r>
              <a:rPr lang="es-MX" sz="2400" b="1">
                <a:ea typeface="ＭＳ Ｐゴシック"/>
                <a:cs typeface="ＭＳ Ｐゴシック"/>
              </a:rPr>
              <a:t>Delitos electorales </a:t>
            </a:r>
          </a:p>
        </p:txBody>
      </p:sp>
      <p:sp>
        <p:nvSpPr>
          <p:cNvPr id="38915" name="5 Rectángulo"/>
          <p:cNvSpPr>
            <a:spLocks noChangeArrowheads="1"/>
          </p:cNvSpPr>
          <p:nvPr/>
        </p:nvSpPr>
        <p:spPr bwMode="auto">
          <a:xfrm>
            <a:off x="4281727" y="6289675"/>
            <a:ext cx="3365024" cy="276999"/>
          </a:xfrm>
          <a:prstGeom prst="rect">
            <a:avLst/>
          </a:prstGeom>
          <a:noFill/>
          <a:ln w="9525">
            <a:noFill/>
            <a:miter lim="800000"/>
            <a:headEnd/>
            <a:tailEnd/>
          </a:ln>
        </p:spPr>
        <p:txBody>
          <a:bodyPr wrap="none">
            <a:spAutoFit/>
          </a:bodyPr>
          <a:lstStyle/>
          <a:p>
            <a:pPr algn="ctr"/>
            <a:r>
              <a:rPr lang="es-ES" i="1" dirty="0" smtClean="0"/>
              <a:t>Artículos </a:t>
            </a:r>
            <a:r>
              <a:rPr lang="es-ES" i="1" dirty="0"/>
              <a:t>403 a </a:t>
            </a:r>
            <a:r>
              <a:rPr lang="es-ES" i="1" dirty="0" smtClean="0"/>
              <a:t>413 del Código Penal Federal </a:t>
            </a:r>
            <a:endParaRPr lang="es-MX" i="1" dirty="0"/>
          </a:p>
        </p:txBody>
      </p:sp>
      <p:sp>
        <p:nvSpPr>
          <p:cNvPr id="38916" name="Rectangle 2"/>
          <p:cNvSpPr>
            <a:spLocks noChangeArrowheads="1"/>
          </p:cNvSpPr>
          <p:nvPr/>
        </p:nvSpPr>
        <p:spPr bwMode="auto">
          <a:xfrm>
            <a:off x="250825" y="1268413"/>
            <a:ext cx="8642350" cy="4464050"/>
          </a:xfrm>
          <a:prstGeom prst="rect">
            <a:avLst/>
          </a:prstGeom>
          <a:noFill/>
          <a:ln w="19050">
            <a:solidFill>
              <a:srgbClr val="56072F"/>
            </a:solidFill>
            <a:miter lim="800000"/>
            <a:headEnd/>
            <a:tailEnd/>
          </a:ln>
        </p:spPr>
        <p:txBody>
          <a:bodyPr anchor="ctr">
            <a:spAutoFit/>
          </a:bodyPr>
          <a:lstStyle/>
          <a:p>
            <a:r>
              <a:rPr lang="es-ES" sz="1800" b="1">
                <a:ea typeface="Times New Roman" pitchFamily="18" charset="0"/>
                <a:cs typeface="Arial" pitchFamily="34" charset="0"/>
              </a:rPr>
              <a:t>Los delitos electorales pueden ser cometidos por:</a:t>
            </a:r>
          </a:p>
          <a:p>
            <a:endParaRPr lang="es-MX" sz="1600">
              <a:ea typeface="Times New Roman" pitchFamily="18" charset="0"/>
              <a:cs typeface="Arial" pitchFamily="34" charset="0"/>
            </a:endParaRPr>
          </a:p>
          <a:p>
            <a:pPr algn="just">
              <a:buClr>
                <a:srgbClr val="580000"/>
              </a:buClr>
              <a:buSzPct val="120000"/>
              <a:buFont typeface="Wingdings" pitchFamily="2" charset="2"/>
              <a:buChar char="§"/>
            </a:pPr>
            <a:r>
              <a:rPr lang="es-MX" sz="1600">
                <a:ea typeface="Times New Roman" pitchFamily="18" charset="0"/>
                <a:cs typeface="Arial" pitchFamily="34" charset="0"/>
              </a:rPr>
              <a:t>Cualquier individuo (quien vote sin tener la credencial de elector o usando la de otra persona) </a:t>
            </a:r>
          </a:p>
          <a:p>
            <a:pPr algn="just">
              <a:buClr>
                <a:srgbClr val="580000"/>
              </a:buClr>
              <a:buSzPct val="120000"/>
              <a:buFont typeface="Wingdings" pitchFamily="2" charset="2"/>
              <a:buChar char="§"/>
            </a:pPr>
            <a:endParaRPr lang="es-MX" sz="1600">
              <a:ea typeface="Times New Roman" pitchFamily="18" charset="0"/>
              <a:cs typeface="Arial" pitchFamily="34" charset="0"/>
            </a:endParaRPr>
          </a:p>
          <a:p>
            <a:pPr algn="just" eaLnBrk="0" hangingPunct="0">
              <a:buClr>
                <a:srgbClr val="580000"/>
              </a:buClr>
              <a:buSzPct val="120000"/>
              <a:buFont typeface="Wingdings" pitchFamily="2" charset="2"/>
              <a:buChar char="§"/>
            </a:pPr>
            <a:r>
              <a:rPr lang="es-ES" sz="1600">
                <a:ea typeface="Times New Roman" pitchFamily="18" charset="0"/>
                <a:cs typeface="Arial" pitchFamily="34" charset="0"/>
              </a:rPr>
              <a:t>Ministros de culto religioso (quienes e</a:t>
            </a:r>
            <a:r>
              <a:rPr lang="es-MX" sz="1600">
                <a:ea typeface="Times New Roman" pitchFamily="18" charset="0"/>
                <a:cs typeface="Arial" pitchFamily="34" charset="0"/>
              </a:rPr>
              <a:t>n sus sermones o actos públicos propios induzcan a los ciudadanos a votar a favor o en contra de un candidato o partido político)</a:t>
            </a:r>
          </a:p>
          <a:p>
            <a:pPr algn="just" eaLnBrk="0" hangingPunct="0">
              <a:buClr>
                <a:srgbClr val="580000"/>
              </a:buClr>
              <a:buSzPct val="120000"/>
              <a:buFont typeface="Wingdings" pitchFamily="2" charset="2"/>
              <a:buChar char="§"/>
            </a:pPr>
            <a:endParaRPr lang="es-MX" sz="1600">
              <a:ea typeface="Times New Roman" pitchFamily="18" charset="0"/>
              <a:cs typeface="Arial" pitchFamily="34" charset="0"/>
            </a:endParaRPr>
          </a:p>
          <a:p>
            <a:pPr algn="just" eaLnBrk="0" hangingPunct="0">
              <a:buClr>
                <a:srgbClr val="580000"/>
              </a:buClr>
              <a:buSzPct val="120000"/>
              <a:buFont typeface="Wingdings" pitchFamily="2" charset="2"/>
              <a:buChar char="§"/>
            </a:pPr>
            <a:r>
              <a:rPr lang="es-ES" sz="1600">
                <a:ea typeface="Times New Roman" pitchFamily="18" charset="0"/>
                <a:cs typeface="Arial" pitchFamily="34" charset="0"/>
              </a:rPr>
              <a:t>Funcionarios electorales (quienes </a:t>
            </a:r>
            <a:r>
              <a:rPr lang="es-MX" sz="1600">
                <a:ea typeface="Times New Roman" pitchFamily="18" charset="0"/>
                <a:cs typeface="Arial" pitchFamily="34" charset="0"/>
              </a:rPr>
              <a:t>alteren los resultados electorales, roben y destruyan boletas, documentos o materiales electorales)</a:t>
            </a:r>
          </a:p>
          <a:p>
            <a:pPr algn="just" eaLnBrk="0" hangingPunct="0">
              <a:buClr>
                <a:srgbClr val="580000"/>
              </a:buClr>
              <a:buSzPct val="120000"/>
              <a:buFont typeface="Wingdings" pitchFamily="2" charset="2"/>
              <a:buChar char="§"/>
            </a:pPr>
            <a:endParaRPr lang="es-MX" sz="1600">
              <a:ea typeface="Times New Roman" pitchFamily="18" charset="0"/>
              <a:cs typeface="Arial" pitchFamily="34" charset="0"/>
            </a:endParaRPr>
          </a:p>
          <a:p>
            <a:pPr algn="just" eaLnBrk="0" hangingPunct="0">
              <a:buClr>
                <a:srgbClr val="580000"/>
              </a:buClr>
              <a:buSzPct val="120000"/>
              <a:buFont typeface="Wingdings" pitchFamily="2" charset="2"/>
              <a:buChar char="§"/>
            </a:pPr>
            <a:r>
              <a:rPr lang="es-ES" sz="1600">
                <a:ea typeface="Times New Roman" pitchFamily="18" charset="0"/>
                <a:cs typeface="Arial" pitchFamily="34" charset="0"/>
              </a:rPr>
              <a:t>Funcionarios partidistas (quienes utilicen en sus campañas fondos provenientes de actividades ilícitas)</a:t>
            </a:r>
          </a:p>
          <a:p>
            <a:pPr algn="just" eaLnBrk="0" hangingPunct="0">
              <a:buClr>
                <a:srgbClr val="580000"/>
              </a:buClr>
              <a:buSzPct val="120000"/>
              <a:buFont typeface="Wingdings" pitchFamily="2" charset="2"/>
              <a:buChar char="§"/>
            </a:pPr>
            <a:endParaRPr lang="es-MX" sz="1600">
              <a:ea typeface="Times New Roman" pitchFamily="18" charset="0"/>
              <a:cs typeface="Arial" pitchFamily="34" charset="0"/>
            </a:endParaRPr>
          </a:p>
          <a:p>
            <a:pPr algn="just" eaLnBrk="0" hangingPunct="0">
              <a:buClr>
                <a:srgbClr val="580000"/>
              </a:buClr>
              <a:buSzPct val="120000"/>
              <a:buFont typeface="Wingdings" pitchFamily="2" charset="2"/>
              <a:buChar char="§"/>
            </a:pPr>
            <a:r>
              <a:rPr lang="es-ES" sz="1600">
                <a:ea typeface="Times New Roman" pitchFamily="18" charset="0"/>
                <a:cs typeface="Arial" pitchFamily="34" charset="0"/>
              </a:rPr>
              <a:t>Servidores públicos (quienes </a:t>
            </a:r>
            <a:r>
              <a:rPr lang="es-MX" sz="1600">
                <a:ea typeface="Times New Roman" pitchFamily="18" charset="0"/>
                <a:cs typeface="Arial" pitchFamily="34" charset="0"/>
              </a:rPr>
              <a:t>condicionen el cumplimiento de programas sociales o la realización de construcciones para que la gente emita su voto a favor de un partido político o candidato)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ChangeArrowheads="1"/>
          </p:cNvSpPr>
          <p:nvPr/>
        </p:nvSpPr>
        <p:spPr bwMode="auto">
          <a:xfrm>
            <a:off x="384175" y="2281238"/>
            <a:ext cx="8366125" cy="2076450"/>
          </a:xfrm>
          <a:prstGeom prst="flowChartAlternateProcess">
            <a:avLst/>
          </a:prstGeom>
          <a:gradFill rotWithShape="1">
            <a:gsLst>
              <a:gs pos="0">
                <a:schemeClr val="bg1"/>
              </a:gs>
              <a:gs pos="100000">
                <a:srgbClr val="C0C0C0"/>
              </a:gs>
            </a:gsLst>
            <a:lin ang="5400000" scaled="1"/>
          </a:gradFill>
          <a:ln w="9525">
            <a:solidFill>
              <a:srgbClr val="660033"/>
            </a:solidFill>
            <a:miter lim="800000"/>
            <a:headEnd/>
            <a:tailEnd/>
          </a:ln>
        </p:spPr>
        <p:txBody>
          <a:bodyPr>
            <a:spAutoFit/>
          </a:bodyPr>
          <a:lstStyle/>
          <a:p>
            <a:pPr algn="just"/>
            <a:r>
              <a:rPr lang="es-MX" sz="1400" dirty="0"/>
              <a:t> </a:t>
            </a:r>
          </a:p>
          <a:p>
            <a:pPr algn="just"/>
            <a:r>
              <a:rPr lang="es-MX" sz="1400" dirty="0"/>
              <a:t>El presente material podrá ser citado, siempre y cuando se señale la fuente bajo la siguiente leyenda:</a:t>
            </a:r>
          </a:p>
          <a:p>
            <a:pPr algn="just"/>
            <a:endParaRPr lang="es-MX" sz="1400" dirty="0"/>
          </a:p>
          <a:p>
            <a:pPr algn="just"/>
            <a:r>
              <a:rPr lang="es-MX" sz="1400" dirty="0"/>
              <a:t>Centro de Capacitación Judicial Electoral, “Derecho Electoral Mexicano”, Material didáctico de apoyo para la capacitación</a:t>
            </a:r>
            <a:r>
              <a:rPr lang="es-MX" sz="1400" i="1" dirty="0"/>
              <a:t>, </a:t>
            </a:r>
            <a:r>
              <a:rPr lang="es-MX" sz="1400" dirty="0"/>
              <a:t>Tribunal Electoral del Poder Judicial de la Federación, </a:t>
            </a:r>
            <a:r>
              <a:rPr lang="es-MX" sz="1400" dirty="0" smtClean="0"/>
              <a:t>marzo de 2011.</a:t>
            </a:r>
            <a:endParaRPr lang="es-MX" sz="1400" dirty="0"/>
          </a:p>
          <a:p>
            <a:pPr algn="just"/>
            <a:endParaRPr lang="es-MX" sz="1400" dirty="0"/>
          </a:p>
          <a:p>
            <a:pPr algn="just"/>
            <a:endParaRPr lang="es-MX" sz="1400" dirty="0"/>
          </a:p>
          <a:p>
            <a:pPr algn="ctr"/>
            <a:r>
              <a:rPr lang="es-MX" sz="1800" b="1" dirty="0">
                <a:solidFill>
                  <a:srgbClr val="660033"/>
                </a:solidFill>
              </a:rPr>
              <a:t>Queda prohibida su reproducción parcial o total sin autorización.</a:t>
            </a:r>
            <a:endParaRPr lang="es-MX" sz="2000" dirty="0"/>
          </a:p>
        </p:txBody>
      </p:sp>
      <p:sp>
        <p:nvSpPr>
          <p:cNvPr id="39939" name="Rectangle 3"/>
          <p:cNvSpPr>
            <a:spLocks noChangeArrowheads="1"/>
          </p:cNvSpPr>
          <p:nvPr/>
        </p:nvSpPr>
        <p:spPr bwMode="auto">
          <a:xfrm>
            <a:off x="250825" y="1284288"/>
            <a:ext cx="8713788" cy="708025"/>
          </a:xfrm>
          <a:prstGeom prst="rect">
            <a:avLst/>
          </a:prstGeom>
          <a:noFill/>
          <a:ln w="9525">
            <a:noFill/>
            <a:miter lim="800000"/>
            <a:headEnd/>
            <a:tailEnd/>
          </a:ln>
        </p:spPr>
        <p:txBody>
          <a:bodyPr>
            <a:spAutoFit/>
          </a:bodyPr>
          <a:lstStyle/>
          <a:p>
            <a:pPr algn="ctr"/>
            <a:r>
              <a:rPr lang="es-MX" sz="2000" b="1" dirty="0"/>
              <a:t>©</a:t>
            </a:r>
            <a:r>
              <a:rPr lang="es-MX" sz="2000" dirty="0"/>
              <a:t>Derechos Reservados, </a:t>
            </a:r>
            <a:r>
              <a:rPr lang="es-MX" sz="2000" dirty="0" smtClean="0"/>
              <a:t>2011 </a:t>
            </a:r>
            <a:r>
              <a:rPr lang="es-MX" sz="2000" dirty="0"/>
              <a:t>a favor del</a:t>
            </a:r>
          </a:p>
          <a:p>
            <a:pPr algn="ctr"/>
            <a:r>
              <a:rPr lang="es-MX" sz="2000" b="1" dirty="0"/>
              <a:t>Tribunal Electoral del Poder Judicial de la Federación</a:t>
            </a:r>
            <a:endParaRPr lang="es-ES" sz="2000" b="1" dirty="0"/>
          </a:p>
        </p:txBody>
      </p:sp>
      <p:sp>
        <p:nvSpPr>
          <p:cNvPr id="39940" name="Rectangle 4"/>
          <p:cNvSpPr>
            <a:spLocks noChangeArrowheads="1"/>
          </p:cNvSpPr>
          <p:nvPr/>
        </p:nvSpPr>
        <p:spPr bwMode="auto">
          <a:xfrm>
            <a:off x="539552" y="5072063"/>
            <a:ext cx="8136904" cy="1200329"/>
          </a:xfrm>
          <a:prstGeom prst="rect">
            <a:avLst/>
          </a:prstGeom>
          <a:noFill/>
          <a:ln w="9525">
            <a:noFill/>
            <a:miter lim="800000"/>
            <a:headEnd/>
            <a:tailEnd/>
          </a:ln>
        </p:spPr>
        <p:txBody>
          <a:bodyPr wrap="square">
            <a:spAutoFit/>
          </a:bodyPr>
          <a:lstStyle/>
          <a:p>
            <a:pPr algn="ctr"/>
            <a:r>
              <a:rPr lang="es-MX" sz="1800" dirty="0" smtClean="0">
                <a:solidFill>
                  <a:srgbClr val="632523"/>
                </a:solidFill>
              </a:rPr>
              <a:t>www.te.gob.mx</a:t>
            </a:r>
          </a:p>
          <a:p>
            <a:pPr algn="ctr"/>
            <a:r>
              <a:rPr lang="es-MX" sz="1800" dirty="0" smtClean="0">
                <a:solidFill>
                  <a:srgbClr val="632523"/>
                </a:solidFill>
              </a:rPr>
              <a:t>www.te.gob.mx/ccje/</a:t>
            </a:r>
          </a:p>
          <a:p>
            <a:pPr algn="ctr"/>
            <a:r>
              <a:rPr lang="es-MX" sz="1800" dirty="0" smtClean="0">
                <a:solidFill>
                  <a:srgbClr val="632523"/>
                </a:solidFill>
              </a:rPr>
              <a:t>http://www.te.gob.mx/ccje/unidad_capacitacion/materiales_capacitacion.html</a:t>
            </a:r>
          </a:p>
          <a:p>
            <a:pPr algn="ctr"/>
            <a:r>
              <a:rPr lang="es-MX" sz="1800" dirty="0" smtClean="0">
                <a:solidFill>
                  <a:srgbClr val="632523"/>
                </a:solidFill>
              </a:rPr>
              <a:t>ccje@te.gob.mx</a:t>
            </a:r>
            <a:endParaRPr lang="es-ES" sz="1800" dirty="0">
              <a:solidFill>
                <a:srgbClr val="562919"/>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13"/>
          <p:cNvSpPr>
            <a:spLocks noChangeArrowheads="1"/>
          </p:cNvSpPr>
          <p:nvPr/>
        </p:nvSpPr>
        <p:spPr bwMode="auto">
          <a:xfrm>
            <a:off x="1908175" y="1152525"/>
            <a:ext cx="5400675" cy="1196975"/>
          </a:xfrm>
          <a:prstGeom prst="roundRect">
            <a:avLst>
              <a:gd name="adj" fmla="val 16667"/>
            </a:avLst>
          </a:prstGeom>
          <a:noFill/>
          <a:ln w="28575" algn="ctr">
            <a:solidFill>
              <a:srgbClr val="885E6A"/>
            </a:solidFill>
            <a:round/>
            <a:headEnd/>
            <a:tailEnd/>
          </a:ln>
        </p:spPr>
        <p:txBody>
          <a:bodyPr wrap="none" anchor="ctr"/>
          <a:lstStyle/>
          <a:p>
            <a:r>
              <a:rPr lang="es-MX" sz="2000"/>
              <a:t>Responsable del control de constitucionalidad  </a:t>
            </a:r>
          </a:p>
          <a:p>
            <a:r>
              <a:rPr lang="es-MX" sz="2000"/>
              <a:t>de las leyes en materia electoral mediante las </a:t>
            </a:r>
          </a:p>
          <a:p>
            <a:r>
              <a:rPr lang="es-MX" sz="2000"/>
              <a:t>acciones de inconstitucionalidad.</a:t>
            </a:r>
          </a:p>
        </p:txBody>
      </p:sp>
      <p:sp>
        <p:nvSpPr>
          <p:cNvPr id="40963" name="AutoShape 10"/>
          <p:cNvSpPr>
            <a:spLocks noChangeArrowheads="1"/>
          </p:cNvSpPr>
          <p:nvPr/>
        </p:nvSpPr>
        <p:spPr bwMode="auto">
          <a:xfrm>
            <a:off x="900113" y="3284538"/>
            <a:ext cx="1368425" cy="936625"/>
          </a:xfrm>
          <a:prstGeom prst="roundRect">
            <a:avLst>
              <a:gd name="adj" fmla="val 16667"/>
            </a:avLst>
          </a:prstGeom>
          <a:solidFill>
            <a:srgbClr val="885E6A">
              <a:alpha val="41960"/>
            </a:srgbClr>
          </a:solidFill>
          <a:ln w="9525" algn="ctr">
            <a:solidFill>
              <a:schemeClr val="tx1"/>
            </a:solidFill>
            <a:round/>
            <a:headEnd/>
            <a:tailEnd/>
          </a:ln>
        </p:spPr>
        <p:txBody>
          <a:bodyPr wrap="none" lIns="90000" tIns="46800" rIns="90000" bIns="46800" anchor="ctr"/>
          <a:lstStyle/>
          <a:p>
            <a:pPr algn="ctr"/>
            <a:r>
              <a:rPr lang="es-MX" sz="1600" b="1"/>
              <a:t>1ª Sala</a:t>
            </a:r>
          </a:p>
          <a:p>
            <a:pPr algn="ctr"/>
            <a:r>
              <a:rPr lang="es-MX" sz="1600" b="1"/>
              <a:t>Penal y civil</a:t>
            </a:r>
            <a:endParaRPr lang="es-ES" sz="1600" b="1"/>
          </a:p>
        </p:txBody>
      </p:sp>
      <p:sp>
        <p:nvSpPr>
          <p:cNvPr id="40964" name="AutoShape 11"/>
          <p:cNvSpPr>
            <a:spLocks noChangeArrowheads="1"/>
          </p:cNvSpPr>
          <p:nvPr/>
        </p:nvSpPr>
        <p:spPr bwMode="auto">
          <a:xfrm>
            <a:off x="4068763" y="2708275"/>
            <a:ext cx="1111250" cy="1014413"/>
          </a:xfrm>
          <a:prstGeom prst="roundRect">
            <a:avLst>
              <a:gd name="adj" fmla="val 16667"/>
            </a:avLst>
          </a:prstGeom>
          <a:solidFill>
            <a:srgbClr val="580000">
              <a:alpha val="20000"/>
            </a:srgbClr>
          </a:solidFill>
          <a:ln w="9525" algn="ctr">
            <a:solidFill>
              <a:schemeClr val="tx1"/>
            </a:solidFill>
            <a:round/>
            <a:headEnd/>
            <a:tailEnd/>
          </a:ln>
        </p:spPr>
        <p:txBody>
          <a:bodyPr>
            <a:spAutoFit/>
          </a:bodyPr>
          <a:lstStyle/>
          <a:p>
            <a:pPr algn="ctr"/>
            <a:endParaRPr lang="es-MX" sz="1800" dirty="0" smtClean="0">
              <a:solidFill>
                <a:schemeClr val="bg1"/>
              </a:solidFill>
            </a:endParaRPr>
          </a:p>
          <a:p>
            <a:pPr algn="ctr"/>
            <a:r>
              <a:rPr lang="es-MX" sz="1800" b="1" dirty="0" smtClean="0"/>
              <a:t>Pleno</a:t>
            </a:r>
            <a:endParaRPr lang="es-MX" sz="1800" b="1" dirty="0"/>
          </a:p>
          <a:p>
            <a:pPr algn="ctr"/>
            <a:endParaRPr lang="es-ES" sz="1800" dirty="0">
              <a:solidFill>
                <a:schemeClr val="bg1"/>
              </a:solidFill>
            </a:endParaRPr>
          </a:p>
        </p:txBody>
      </p:sp>
      <p:sp>
        <p:nvSpPr>
          <p:cNvPr id="40965" name="AutoShape 12"/>
          <p:cNvSpPr>
            <a:spLocks noChangeArrowheads="1"/>
          </p:cNvSpPr>
          <p:nvPr/>
        </p:nvSpPr>
        <p:spPr bwMode="auto">
          <a:xfrm>
            <a:off x="6659563" y="3270250"/>
            <a:ext cx="1584325" cy="936625"/>
          </a:xfrm>
          <a:prstGeom prst="roundRect">
            <a:avLst>
              <a:gd name="adj" fmla="val 16667"/>
            </a:avLst>
          </a:prstGeom>
          <a:solidFill>
            <a:srgbClr val="885E6A">
              <a:alpha val="41960"/>
            </a:srgbClr>
          </a:solidFill>
          <a:ln w="9525" algn="ctr">
            <a:solidFill>
              <a:schemeClr val="tx1"/>
            </a:solidFill>
            <a:round/>
            <a:headEnd/>
            <a:tailEnd/>
          </a:ln>
        </p:spPr>
        <p:txBody>
          <a:bodyPr wrap="none" lIns="90000" tIns="46800" rIns="90000" bIns="46800" anchor="ctr"/>
          <a:lstStyle/>
          <a:p>
            <a:pPr algn="ctr"/>
            <a:r>
              <a:rPr lang="es-MX" sz="1600" b="1"/>
              <a:t>2ª Sala</a:t>
            </a:r>
          </a:p>
          <a:p>
            <a:pPr algn="ctr"/>
            <a:r>
              <a:rPr lang="es-MX" sz="1600" b="1"/>
              <a:t>Administrativa</a:t>
            </a:r>
          </a:p>
          <a:p>
            <a:pPr algn="ctr"/>
            <a:r>
              <a:rPr lang="es-MX" sz="1600" b="1"/>
              <a:t>y laboral</a:t>
            </a:r>
            <a:endParaRPr lang="es-ES" sz="1600" b="1"/>
          </a:p>
        </p:txBody>
      </p:sp>
      <p:sp>
        <p:nvSpPr>
          <p:cNvPr id="40966" name="AutoShape 13"/>
          <p:cNvSpPr>
            <a:spLocks noChangeArrowheads="1"/>
          </p:cNvSpPr>
          <p:nvPr/>
        </p:nvSpPr>
        <p:spPr bwMode="auto">
          <a:xfrm>
            <a:off x="828675" y="4508500"/>
            <a:ext cx="1584325" cy="484188"/>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a:t>Cinco ministros</a:t>
            </a:r>
            <a:endParaRPr lang="es-ES" sz="1600"/>
          </a:p>
        </p:txBody>
      </p:sp>
      <p:sp>
        <p:nvSpPr>
          <p:cNvPr id="40967" name="AutoShape 15"/>
          <p:cNvSpPr>
            <a:spLocks noChangeArrowheads="1"/>
          </p:cNvSpPr>
          <p:nvPr/>
        </p:nvSpPr>
        <p:spPr bwMode="auto">
          <a:xfrm>
            <a:off x="6659563" y="4565650"/>
            <a:ext cx="1584325" cy="484188"/>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a:t>Cinco ministros</a:t>
            </a:r>
            <a:endParaRPr lang="es-ES" sz="1600"/>
          </a:p>
        </p:txBody>
      </p:sp>
      <p:sp>
        <p:nvSpPr>
          <p:cNvPr id="40968" name="AutoShape 17"/>
          <p:cNvSpPr>
            <a:spLocks noChangeArrowheads="1"/>
          </p:cNvSpPr>
          <p:nvPr/>
        </p:nvSpPr>
        <p:spPr bwMode="auto">
          <a:xfrm>
            <a:off x="3636963" y="4219575"/>
            <a:ext cx="1800225" cy="358775"/>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a:t>Once ministros</a:t>
            </a:r>
            <a:endParaRPr lang="es-ES" sz="1600"/>
          </a:p>
        </p:txBody>
      </p:sp>
      <p:sp>
        <p:nvSpPr>
          <p:cNvPr id="40969" name="Text Box 21"/>
          <p:cNvSpPr txBox="1">
            <a:spLocks noChangeArrowheads="1"/>
          </p:cNvSpPr>
          <p:nvPr/>
        </p:nvSpPr>
        <p:spPr bwMode="auto">
          <a:xfrm>
            <a:off x="2138363" y="379413"/>
            <a:ext cx="6970712" cy="463550"/>
          </a:xfrm>
          <a:prstGeom prst="rect">
            <a:avLst/>
          </a:prstGeom>
          <a:noFill/>
          <a:ln w="9525" algn="ctr">
            <a:noFill/>
            <a:miter lim="800000"/>
            <a:headEnd/>
            <a:tailEnd/>
          </a:ln>
        </p:spPr>
        <p:txBody>
          <a:bodyPr wrap="none" lIns="90000" tIns="46800" rIns="90000" bIns="46800">
            <a:spAutoFit/>
          </a:bodyPr>
          <a:lstStyle/>
          <a:p>
            <a:pPr algn="r"/>
            <a:r>
              <a:rPr lang="es-MX" sz="2400" b="1"/>
              <a:t>Atribuciones y estructura orgánica de la SCJN</a:t>
            </a:r>
            <a:endParaRPr lang="es-ES" sz="2400" b="1"/>
          </a:p>
        </p:txBody>
      </p:sp>
      <p:sp>
        <p:nvSpPr>
          <p:cNvPr id="40970" name="Line 22"/>
          <p:cNvSpPr>
            <a:spLocks noChangeShapeType="1"/>
          </p:cNvSpPr>
          <p:nvPr/>
        </p:nvSpPr>
        <p:spPr bwMode="auto">
          <a:xfrm flipH="1" flipV="1">
            <a:off x="2268538" y="3843338"/>
            <a:ext cx="2303462" cy="17462"/>
          </a:xfrm>
          <a:prstGeom prst="line">
            <a:avLst/>
          </a:prstGeom>
          <a:noFill/>
          <a:ln w="28575">
            <a:solidFill>
              <a:srgbClr val="56072F"/>
            </a:solidFill>
            <a:round/>
            <a:headEnd/>
            <a:tailEnd/>
          </a:ln>
        </p:spPr>
        <p:txBody>
          <a:bodyPr lIns="90000" tIns="46800" rIns="90000" bIns="46800" anchor="ctr"/>
          <a:lstStyle/>
          <a:p>
            <a:endParaRPr lang="es-MX"/>
          </a:p>
        </p:txBody>
      </p:sp>
      <p:sp>
        <p:nvSpPr>
          <p:cNvPr id="40971" name="Line 23"/>
          <p:cNvSpPr>
            <a:spLocks noChangeShapeType="1"/>
          </p:cNvSpPr>
          <p:nvPr/>
        </p:nvSpPr>
        <p:spPr bwMode="auto">
          <a:xfrm flipV="1">
            <a:off x="4572000" y="3843338"/>
            <a:ext cx="2087563" cy="17462"/>
          </a:xfrm>
          <a:prstGeom prst="line">
            <a:avLst/>
          </a:prstGeom>
          <a:noFill/>
          <a:ln w="28575">
            <a:solidFill>
              <a:srgbClr val="56072F"/>
            </a:solidFill>
            <a:round/>
            <a:headEnd/>
            <a:tailEnd/>
          </a:ln>
        </p:spPr>
        <p:txBody>
          <a:bodyPr lIns="90000" tIns="46800" rIns="90000" bIns="46800" anchor="ctr"/>
          <a:lstStyle/>
          <a:p>
            <a:endParaRPr lang="es-MX"/>
          </a:p>
        </p:txBody>
      </p:sp>
      <p:sp>
        <p:nvSpPr>
          <p:cNvPr id="40972" name="Line 25"/>
          <p:cNvSpPr>
            <a:spLocks noChangeShapeType="1"/>
          </p:cNvSpPr>
          <p:nvPr/>
        </p:nvSpPr>
        <p:spPr bwMode="auto">
          <a:xfrm>
            <a:off x="1620838" y="4219575"/>
            <a:ext cx="0" cy="288925"/>
          </a:xfrm>
          <a:prstGeom prst="line">
            <a:avLst/>
          </a:prstGeom>
          <a:noFill/>
          <a:ln w="28575">
            <a:solidFill>
              <a:srgbClr val="56072F"/>
            </a:solidFill>
            <a:round/>
            <a:headEnd/>
            <a:tailEnd/>
          </a:ln>
        </p:spPr>
        <p:txBody>
          <a:bodyPr lIns="90000" tIns="46800" rIns="90000" bIns="46800" anchor="ctr"/>
          <a:lstStyle/>
          <a:p>
            <a:endParaRPr lang="es-MX"/>
          </a:p>
        </p:txBody>
      </p:sp>
      <p:sp>
        <p:nvSpPr>
          <p:cNvPr id="40973" name="Line 26"/>
          <p:cNvSpPr>
            <a:spLocks noChangeShapeType="1"/>
          </p:cNvSpPr>
          <p:nvPr/>
        </p:nvSpPr>
        <p:spPr bwMode="auto">
          <a:xfrm>
            <a:off x="4572000" y="3716338"/>
            <a:ext cx="0" cy="503237"/>
          </a:xfrm>
          <a:prstGeom prst="line">
            <a:avLst/>
          </a:prstGeom>
          <a:noFill/>
          <a:ln w="28575">
            <a:solidFill>
              <a:srgbClr val="56072F"/>
            </a:solidFill>
            <a:round/>
            <a:headEnd/>
            <a:tailEnd/>
          </a:ln>
        </p:spPr>
        <p:txBody>
          <a:bodyPr lIns="90000" tIns="46800" rIns="90000" bIns="46800" anchor="ctr"/>
          <a:lstStyle/>
          <a:p>
            <a:endParaRPr lang="es-MX"/>
          </a:p>
        </p:txBody>
      </p:sp>
      <p:sp>
        <p:nvSpPr>
          <p:cNvPr id="40974" name="Line 27"/>
          <p:cNvSpPr>
            <a:spLocks noChangeShapeType="1"/>
          </p:cNvSpPr>
          <p:nvPr/>
        </p:nvSpPr>
        <p:spPr bwMode="auto">
          <a:xfrm>
            <a:off x="7451725" y="4206875"/>
            <a:ext cx="0" cy="358775"/>
          </a:xfrm>
          <a:prstGeom prst="line">
            <a:avLst/>
          </a:prstGeom>
          <a:noFill/>
          <a:ln w="28575">
            <a:solidFill>
              <a:srgbClr val="56072F"/>
            </a:solidFill>
            <a:round/>
            <a:headEnd/>
            <a:tailEnd/>
          </a:ln>
        </p:spPr>
        <p:txBody>
          <a:bodyPr lIns="90000" tIns="46800" rIns="90000" bIns="46800" anchor="ctr"/>
          <a:lstStyle/>
          <a:p>
            <a:endParaRPr lang="es-MX"/>
          </a:p>
        </p:txBody>
      </p:sp>
      <p:sp>
        <p:nvSpPr>
          <p:cNvPr id="24" name="23 Botón de acción: Volver">
            <a:hlinkClick r:id="rId2" action="ppaction://hlinksldjump" highlightClick="1"/>
          </p:cNvPr>
          <p:cNvSpPr>
            <a:spLocks noChangeArrowheads="1"/>
          </p:cNvSpPr>
          <p:nvPr/>
        </p:nvSpPr>
        <p:spPr bwMode="auto">
          <a:xfrm>
            <a:off x="4427538" y="6308725"/>
            <a:ext cx="406400" cy="277813"/>
          </a:xfrm>
          <a:prstGeom prst="actionButtonReturn">
            <a:avLst/>
          </a:prstGeom>
          <a:noFill/>
          <a:ln w="25400" algn="ctr">
            <a:solidFill>
              <a:srgbClr val="56072F"/>
            </a:solidFill>
            <a:miter lim="800000"/>
            <a:headEnd/>
            <a:tailEnd/>
          </a:ln>
        </p:spPr>
        <p:txBody>
          <a:bodyPr anchor="ctr"/>
          <a:lstStyle/>
          <a:p>
            <a:pPr algn="ctr">
              <a:defRPr/>
            </a:pPr>
            <a:endParaRPr lang="es-MX" sz="1800">
              <a:solidFill>
                <a:schemeClr val="lt1"/>
              </a:solidFill>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7573963" y="357188"/>
            <a:ext cx="1355725" cy="463550"/>
          </a:xfrm>
          <a:prstGeom prst="rect">
            <a:avLst/>
          </a:prstGeom>
          <a:noFill/>
          <a:ln w="9525" algn="ctr">
            <a:noFill/>
            <a:miter lim="800000"/>
            <a:headEnd/>
            <a:tailEnd/>
          </a:ln>
        </p:spPr>
        <p:txBody>
          <a:bodyPr wrap="none" lIns="90000" tIns="46800" rIns="90000" bIns="46800">
            <a:spAutoFit/>
          </a:bodyPr>
          <a:lstStyle/>
          <a:p>
            <a:pPr algn="ctr"/>
            <a:r>
              <a:rPr lang="es-MX" sz="2400" b="1"/>
              <a:t>Temario</a:t>
            </a:r>
            <a:endParaRPr lang="es-ES" sz="2400" b="1"/>
          </a:p>
        </p:txBody>
      </p:sp>
      <p:sp>
        <p:nvSpPr>
          <p:cNvPr id="5123" name="AutoShape 4"/>
          <p:cNvSpPr>
            <a:spLocks/>
          </p:cNvSpPr>
          <p:nvPr/>
        </p:nvSpPr>
        <p:spPr bwMode="auto">
          <a:xfrm>
            <a:off x="2955925" y="1358900"/>
            <a:ext cx="103188" cy="990600"/>
          </a:xfrm>
          <a:prstGeom prst="leftBrace">
            <a:avLst>
              <a:gd name="adj1" fmla="val 30844"/>
              <a:gd name="adj2" fmla="val 50000"/>
            </a:avLst>
          </a:prstGeom>
          <a:noFill/>
          <a:ln w="25400">
            <a:solidFill>
              <a:srgbClr val="56072F"/>
            </a:solidFill>
            <a:round/>
            <a:headEnd/>
            <a:tailEnd/>
          </a:ln>
        </p:spPr>
        <p:txBody>
          <a:bodyPr wrap="none" lIns="90000" tIns="46800" rIns="90000" bIns="46800" anchor="ctr"/>
          <a:lstStyle/>
          <a:p>
            <a:pPr algn="ctr"/>
            <a:endParaRPr lang="es-ES"/>
          </a:p>
        </p:txBody>
      </p:sp>
      <p:sp>
        <p:nvSpPr>
          <p:cNvPr id="5124" name="AutoShape 5"/>
          <p:cNvSpPr>
            <a:spLocks/>
          </p:cNvSpPr>
          <p:nvPr/>
        </p:nvSpPr>
        <p:spPr bwMode="auto">
          <a:xfrm>
            <a:off x="2947988" y="2787650"/>
            <a:ext cx="139700" cy="1174750"/>
          </a:xfrm>
          <a:prstGeom prst="leftBrace">
            <a:avLst>
              <a:gd name="adj1" fmla="val 70076"/>
              <a:gd name="adj2" fmla="val 50000"/>
            </a:avLst>
          </a:prstGeom>
          <a:noFill/>
          <a:ln w="25400">
            <a:solidFill>
              <a:srgbClr val="56072F"/>
            </a:solidFill>
            <a:round/>
            <a:headEnd/>
            <a:tailEnd/>
          </a:ln>
        </p:spPr>
        <p:txBody>
          <a:bodyPr wrap="none" lIns="90000" tIns="46800" rIns="90000" bIns="46800" anchor="ctr"/>
          <a:lstStyle/>
          <a:p>
            <a:pPr algn="ctr"/>
            <a:endParaRPr lang="es-ES"/>
          </a:p>
        </p:txBody>
      </p:sp>
      <p:sp>
        <p:nvSpPr>
          <p:cNvPr id="5125" name="AutoShape 6"/>
          <p:cNvSpPr>
            <a:spLocks/>
          </p:cNvSpPr>
          <p:nvPr/>
        </p:nvSpPr>
        <p:spPr bwMode="auto">
          <a:xfrm>
            <a:off x="2933700" y="4359498"/>
            <a:ext cx="125413" cy="1301750"/>
          </a:xfrm>
          <a:prstGeom prst="leftBrace">
            <a:avLst>
              <a:gd name="adj1" fmla="val 96637"/>
              <a:gd name="adj2" fmla="val 50000"/>
            </a:avLst>
          </a:prstGeom>
          <a:noFill/>
          <a:ln w="25400">
            <a:solidFill>
              <a:srgbClr val="56072F"/>
            </a:solidFill>
            <a:round/>
            <a:headEnd/>
            <a:tailEnd/>
          </a:ln>
        </p:spPr>
        <p:txBody>
          <a:bodyPr wrap="none" lIns="90000" tIns="46800" rIns="90000" bIns="46800" anchor="ctr"/>
          <a:lstStyle/>
          <a:p>
            <a:pPr algn="ctr"/>
            <a:endParaRPr lang="es-ES"/>
          </a:p>
        </p:txBody>
      </p:sp>
      <p:sp>
        <p:nvSpPr>
          <p:cNvPr id="5126" name="Text Box 7"/>
          <p:cNvSpPr txBox="1">
            <a:spLocks noChangeArrowheads="1"/>
          </p:cNvSpPr>
          <p:nvPr/>
        </p:nvSpPr>
        <p:spPr bwMode="auto">
          <a:xfrm>
            <a:off x="1071563" y="1582738"/>
            <a:ext cx="1800225" cy="641350"/>
          </a:xfrm>
          <a:prstGeom prst="rect">
            <a:avLst/>
          </a:prstGeom>
          <a:noFill/>
          <a:ln w="9525" algn="ctr">
            <a:noFill/>
            <a:miter lim="800000"/>
            <a:headEnd/>
            <a:tailEnd/>
          </a:ln>
        </p:spPr>
        <p:txBody>
          <a:bodyPr lIns="90000" tIns="46800" rIns="90000" bIns="46800">
            <a:spAutoFit/>
          </a:bodyPr>
          <a:lstStyle/>
          <a:p>
            <a:pPr algn="ctr">
              <a:spcBef>
                <a:spcPct val="50000"/>
              </a:spcBef>
            </a:pPr>
            <a:r>
              <a:rPr lang="es-MX" sz="1800" b="1">
                <a:solidFill>
                  <a:srgbClr val="56072F"/>
                </a:solidFill>
              </a:rPr>
              <a:t>Conceptos fundamentales</a:t>
            </a:r>
            <a:endParaRPr lang="es-ES" sz="1800" b="1">
              <a:solidFill>
                <a:srgbClr val="56072F"/>
              </a:solidFill>
            </a:endParaRPr>
          </a:p>
        </p:txBody>
      </p:sp>
      <p:sp>
        <p:nvSpPr>
          <p:cNvPr id="5127" name="Text Box 8"/>
          <p:cNvSpPr txBox="1">
            <a:spLocks noChangeArrowheads="1"/>
          </p:cNvSpPr>
          <p:nvPr/>
        </p:nvSpPr>
        <p:spPr bwMode="auto">
          <a:xfrm>
            <a:off x="1130300" y="3144838"/>
            <a:ext cx="1800225" cy="366712"/>
          </a:xfrm>
          <a:prstGeom prst="rect">
            <a:avLst/>
          </a:prstGeom>
          <a:noFill/>
          <a:ln w="9525" algn="ctr">
            <a:noFill/>
            <a:miter lim="800000"/>
            <a:headEnd/>
            <a:tailEnd/>
          </a:ln>
        </p:spPr>
        <p:txBody>
          <a:bodyPr lIns="90000" tIns="46800" rIns="90000" bIns="46800">
            <a:spAutoFit/>
          </a:bodyPr>
          <a:lstStyle/>
          <a:p>
            <a:pPr algn="ctr">
              <a:spcBef>
                <a:spcPct val="50000"/>
              </a:spcBef>
            </a:pPr>
            <a:r>
              <a:rPr lang="es-MX" sz="1800" b="1">
                <a:solidFill>
                  <a:srgbClr val="56072F"/>
                </a:solidFill>
              </a:rPr>
              <a:t>Elementos</a:t>
            </a:r>
            <a:endParaRPr lang="es-ES" sz="1800" b="1">
              <a:solidFill>
                <a:srgbClr val="56072F"/>
              </a:solidFill>
            </a:endParaRPr>
          </a:p>
        </p:txBody>
      </p:sp>
      <p:sp>
        <p:nvSpPr>
          <p:cNvPr id="5128" name="Text Box 9"/>
          <p:cNvSpPr txBox="1">
            <a:spLocks noChangeArrowheads="1"/>
          </p:cNvSpPr>
          <p:nvPr/>
        </p:nvSpPr>
        <p:spPr bwMode="auto">
          <a:xfrm>
            <a:off x="1201738" y="4645025"/>
            <a:ext cx="1800225" cy="641350"/>
          </a:xfrm>
          <a:prstGeom prst="rect">
            <a:avLst/>
          </a:prstGeom>
          <a:noFill/>
          <a:ln w="9525" algn="ctr">
            <a:noFill/>
            <a:miter lim="800000"/>
            <a:headEnd/>
            <a:tailEnd/>
          </a:ln>
        </p:spPr>
        <p:txBody>
          <a:bodyPr lIns="90000" tIns="46800" rIns="90000" bIns="46800">
            <a:spAutoFit/>
          </a:bodyPr>
          <a:lstStyle/>
          <a:p>
            <a:pPr algn="ctr">
              <a:spcBef>
                <a:spcPct val="50000"/>
              </a:spcBef>
            </a:pPr>
            <a:r>
              <a:rPr lang="es-MX" sz="1800" b="1">
                <a:solidFill>
                  <a:srgbClr val="56072F"/>
                </a:solidFill>
              </a:rPr>
              <a:t>Mecanismos de defensa</a:t>
            </a:r>
            <a:endParaRPr lang="es-ES" sz="1800" b="1">
              <a:solidFill>
                <a:srgbClr val="56072F"/>
              </a:solidFill>
            </a:endParaRPr>
          </a:p>
        </p:txBody>
      </p:sp>
      <p:sp>
        <p:nvSpPr>
          <p:cNvPr id="5129" name="Rectangle 10"/>
          <p:cNvSpPr>
            <a:spLocks noChangeArrowheads="1"/>
          </p:cNvSpPr>
          <p:nvPr/>
        </p:nvSpPr>
        <p:spPr bwMode="auto">
          <a:xfrm>
            <a:off x="3094038" y="1358900"/>
            <a:ext cx="5186362" cy="4367479"/>
          </a:xfrm>
          <a:prstGeom prst="rect">
            <a:avLst/>
          </a:prstGeom>
          <a:noFill/>
          <a:ln w="9525" algn="ctr">
            <a:noFill/>
            <a:miter lim="800000"/>
            <a:headEnd/>
            <a:tailEnd/>
          </a:ln>
        </p:spPr>
        <p:txBody>
          <a:bodyPr lIns="90000" tIns="46800" rIns="90000" bIns="46800">
            <a:spAutoFit/>
          </a:bodyPr>
          <a:lstStyle/>
          <a:p>
            <a:r>
              <a:rPr lang="es-ES" sz="1800" dirty="0"/>
              <a:t>Derecho electoral</a:t>
            </a:r>
          </a:p>
          <a:p>
            <a:endParaRPr lang="es-MX" sz="1800" dirty="0"/>
          </a:p>
          <a:p>
            <a:r>
              <a:rPr lang="es-MX" sz="1800" dirty="0"/>
              <a:t>Soberanía y representación popular</a:t>
            </a:r>
          </a:p>
          <a:p>
            <a:endParaRPr lang="es-ES" sz="1800" dirty="0"/>
          </a:p>
          <a:p>
            <a:endParaRPr lang="es-ES" sz="1800" dirty="0"/>
          </a:p>
          <a:p>
            <a:r>
              <a:rPr lang="es-ES" sz="1800" dirty="0"/>
              <a:t> Sujetos del derecho electoral</a:t>
            </a:r>
          </a:p>
          <a:p>
            <a:endParaRPr lang="es-ES" sz="1000" dirty="0"/>
          </a:p>
          <a:p>
            <a:r>
              <a:rPr lang="es-ES" sz="1800" dirty="0"/>
              <a:t> Las autoridades electorales</a:t>
            </a:r>
          </a:p>
          <a:p>
            <a:endParaRPr lang="es-ES" sz="1000" dirty="0"/>
          </a:p>
          <a:p>
            <a:r>
              <a:rPr lang="es-ES" sz="1800" dirty="0"/>
              <a:t> El proceso electoral federal en México</a:t>
            </a:r>
          </a:p>
          <a:p>
            <a:r>
              <a:rPr lang="es-ES" sz="1800" dirty="0"/>
              <a:t> </a:t>
            </a:r>
            <a:endParaRPr lang="es-ES" sz="1800" dirty="0" smtClean="0"/>
          </a:p>
          <a:p>
            <a:endParaRPr lang="es-ES" sz="1000" dirty="0"/>
          </a:p>
          <a:p>
            <a:pPr>
              <a:lnSpc>
                <a:spcPct val="150000"/>
              </a:lnSpc>
            </a:pPr>
            <a:r>
              <a:rPr lang="es-ES" sz="1800" dirty="0" smtClean="0"/>
              <a:t>Régimen </a:t>
            </a:r>
            <a:r>
              <a:rPr lang="es-ES" sz="1800" dirty="0"/>
              <a:t>administrativo sancionador electoral</a:t>
            </a:r>
            <a:endParaRPr lang="es-ES" sz="1000" dirty="0"/>
          </a:p>
          <a:p>
            <a:pPr>
              <a:lnSpc>
                <a:spcPct val="150000"/>
              </a:lnSpc>
            </a:pPr>
            <a:r>
              <a:rPr lang="es-ES" sz="1800" dirty="0"/>
              <a:t>Sistema de medios de impugnación</a:t>
            </a:r>
          </a:p>
          <a:p>
            <a:pPr>
              <a:lnSpc>
                <a:spcPct val="150000"/>
              </a:lnSpc>
            </a:pPr>
            <a:r>
              <a:rPr lang="es-ES" sz="1800" dirty="0"/>
              <a:t>Delitos electorales</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12"/>
          <p:cNvSpPr>
            <a:spLocks noChangeArrowheads="1"/>
          </p:cNvSpPr>
          <p:nvPr/>
        </p:nvSpPr>
        <p:spPr bwMode="auto">
          <a:xfrm>
            <a:off x="611188" y="981075"/>
            <a:ext cx="7921625" cy="947738"/>
          </a:xfrm>
          <a:prstGeom prst="roundRect">
            <a:avLst>
              <a:gd name="adj" fmla="val 16667"/>
            </a:avLst>
          </a:prstGeom>
          <a:noFill/>
          <a:ln w="28575">
            <a:solidFill>
              <a:srgbClr val="885E6A"/>
            </a:solidFill>
            <a:round/>
            <a:headEnd/>
            <a:tailEnd/>
          </a:ln>
        </p:spPr>
        <p:txBody>
          <a:bodyPr anchor="ctr"/>
          <a:lstStyle/>
          <a:p>
            <a:pPr algn="just"/>
            <a:r>
              <a:rPr lang="es-MX" sz="1600" b="1"/>
              <a:t>Órgano especializado del Poder Judicial Federal y máxima autoridad jurisdiccional en materia electoral (con excepción de las acciones de inconstitucionalidad).</a:t>
            </a:r>
          </a:p>
        </p:txBody>
      </p:sp>
      <p:sp>
        <p:nvSpPr>
          <p:cNvPr id="41987" name="Text Box 5"/>
          <p:cNvSpPr txBox="1">
            <a:spLocks noChangeArrowheads="1"/>
          </p:cNvSpPr>
          <p:nvPr/>
        </p:nvSpPr>
        <p:spPr bwMode="auto">
          <a:xfrm>
            <a:off x="5200650" y="2809875"/>
            <a:ext cx="2395538" cy="366713"/>
          </a:xfrm>
          <a:prstGeom prst="rect">
            <a:avLst/>
          </a:prstGeom>
          <a:noFill/>
          <a:ln w="9525">
            <a:noFill/>
            <a:miter lim="800000"/>
            <a:headEnd/>
            <a:tailEnd/>
          </a:ln>
        </p:spPr>
        <p:txBody>
          <a:bodyPr>
            <a:spAutoFit/>
          </a:bodyPr>
          <a:lstStyle/>
          <a:p>
            <a:endParaRPr lang="es-ES" sz="1800"/>
          </a:p>
        </p:txBody>
      </p:sp>
      <p:sp>
        <p:nvSpPr>
          <p:cNvPr id="41988" name="Text Box 6"/>
          <p:cNvSpPr txBox="1">
            <a:spLocks noChangeArrowheads="1"/>
          </p:cNvSpPr>
          <p:nvPr/>
        </p:nvSpPr>
        <p:spPr bwMode="auto">
          <a:xfrm>
            <a:off x="4551363" y="2593975"/>
            <a:ext cx="184150" cy="366713"/>
          </a:xfrm>
          <a:prstGeom prst="rect">
            <a:avLst/>
          </a:prstGeom>
          <a:noFill/>
          <a:ln w="9525">
            <a:noFill/>
            <a:miter lim="800000"/>
            <a:headEnd/>
            <a:tailEnd/>
          </a:ln>
        </p:spPr>
        <p:txBody>
          <a:bodyPr wrap="none">
            <a:spAutoFit/>
          </a:bodyPr>
          <a:lstStyle/>
          <a:p>
            <a:endParaRPr lang="es-ES" sz="1800"/>
          </a:p>
        </p:txBody>
      </p:sp>
      <p:sp>
        <p:nvSpPr>
          <p:cNvPr id="41989" name="Rectangle 12"/>
          <p:cNvSpPr>
            <a:spLocks noChangeArrowheads="1"/>
          </p:cNvSpPr>
          <p:nvPr/>
        </p:nvSpPr>
        <p:spPr bwMode="auto">
          <a:xfrm>
            <a:off x="4716463" y="379413"/>
            <a:ext cx="4246562" cy="457200"/>
          </a:xfrm>
          <a:prstGeom prst="rect">
            <a:avLst/>
          </a:prstGeom>
          <a:noFill/>
          <a:ln w="9525">
            <a:noFill/>
            <a:miter lim="800000"/>
            <a:headEnd/>
            <a:tailEnd/>
          </a:ln>
        </p:spPr>
        <p:txBody>
          <a:bodyPr>
            <a:spAutoFit/>
          </a:bodyPr>
          <a:lstStyle/>
          <a:p>
            <a:pPr algn="r"/>
            <a:r>
              <a:rPr lang="es-MX" sz="2400" b="1">
                <a:solidFill>
                  <a:schemeClr val="tx2"/>
                </a:solidFill>
              </a:rPr>
              <a:t>Atribuciones del TEPJF</a:t>
            </a:r>
            <a:endParaRPr lang="es-ES" sz="2400" b="1">
              <a:solidFill>
                <a:schemeClr val="tx2"/>
              </a:solidFill>
            </a:endParaRPr>
          </a:p>
        </p:txBody>
      </p:sp>
      <p:sp>
        <p:nvSpPr>
          <p:cNvPr id="41990" name="Text Box 12"/>
          <p:cNvSpPr txBox="1">
            <a:spLocks noChangeArrowheads="1"/>
          </p:cNvSpPr>
          <p:nvPr/>
        </p:nvSpPr>
        <p:spPr bwMode="auto">
          <a:xfrm>
            <a:off x="900113" y="2573338"/>
            <a:ext cx="7272337" cy="1971951"/>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algn="just">
              <a:spcBef>
                <a:spcPts val="600"/>
              </a:spcBef>
              <a:buClr>
                <a:srgbClr val="580000"/>
              </a:buClr>
              <a:buSzPct val="120000"/>
              <a:buFontTx/>
              <a:buChar char="•"/>
            </a:pPr>
            <a:r>
              <a:rPr lang="es-MX" sz="1600" dirty="0"/>
              <a:t> Respecto de elecciones federales de diputados, senadores y Presidente de </a:t>
            </a:r>
            <a:r>
              <a:rPr lang="es-MX" sz="1600" dirty="0" smtClean="0"/>
              <a:t>los Estados Unidos Mexicanos.</a:t>
            </a:r>
            <a:endParaRPr lang="es-MX" sz="1600" dirty="0"/>
          </a:p>
          <a:p>
            <a:pPr algn="just">
              <a:spcBef>
                <a:spcPts val="600"/>
              </a:spcBef>
              <a:buClr>
                <a:srgbClr val="580000"/>
              </a:buClr>
              <a:buSzPct val="120000"/>
              <a:buFontTx/>
              <a:buChar char="•"/>
            </a:pPr>
            <a:r>
              <a:rPr lang="es-MX" sz="1600" dirty="0"/>
              <a:t> En contra de actos y resoluciones de la autoridad electoral federal, y en contra de actos que violen derechos político-electorales de los ciudadanos.</a:t>
            </a:r>
          </a:p>
          <a:p>
            <a:pPr algn="just">
              <a:spcBef>
                <a:spcPts val="600"/>
              </a:spcBef>
              <a:buClr>
                <a:srgbClr val="580000"/>
              </a:buClr>
              <a:buSzPct val="120000"/>
              <a:buFontTx/>
              <a:buChar char="•"/>
            </a:pPr>
            <a:r>
              <a:rPr lang="es-MX" sz="1600" dirty="0"/>
              <a:t> En contra de actos y resoluciones de las autoridades electorales de las entidades federativas que sean determinantes para el desarrollo del proceso electoral o el resultado final de las elecciones.</a:t>
            </a:r>
          </a:p>
        </p:txBody>
      </p:sp>
      <p:sp>
        <p:nvSpPr>
          <p:cNvPr id="41991" name="AutoShape 15"/>
          <p:cNvSpPr>
            <a:spLocks noChangeArrowheads="1"/>
          </p:cNvSpPr>
          <p:nvPr/>
        </p:nvSpPr>
        <p:spPr bwMode="auto">
          <a:xfrm>
            <a:off x="971550" y="4776788"/>
            <a:ext cx="287338" cy="144462"/>
          </a:xfrm>
          <a:prstGeom prst="rightArrow">
            <a:avLst>
              <a:gd name="adj1" fmla="val 50000"/>
              <a:gd name="adj2" fmla="val 49726"/>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1992" name="Text Box 17"/>
          <p:cNvSpPr txBox="1">
            <a:spLocks noChangeArrowheads="1"/>
          </p:cNvSpPr>
          <p:nvPr/>
        </p:nvSpPr>
        <p:spPr bwMode="auto">
          <a:xfrm>
            <a:off x="684213" y="2214563"/>
            <a:ext cx="2881312" cy="336550"/>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algn="ctr">
              <a:spcBef>
                <a:spcPct val="50000"/>
              </a:spcBef>
            </a:pPr>
            <a:r>
              <a:rPr lang="es-MX" sz="1600" b="1">
                <a:solidFill>
                  <a:srgbClr val="580000"/>
                </a:solidFill>
              </a:rPr>
              <a:t>Resuelve impugnaciones:</a:t>
            </a:r>
            <a:endParaRPr lang="es-ES" sz="1600" b="1">
              <a:solidFill>
                <a:srgbClr val="580000"/>
              </a:solidFill>
            </a:endParaRPr>
          </a:p>
        </p:txBody>
      </p:sp>
      <p:sp>
        <p:nvSpPr>
          <p:cNvPr id="41993" name="Text Box 18"/>
          <p:cNvSpPr txBox="1">
            <a:spLocks noChangeArrowheads="1"/>
          </p:cNvSpPr>
          <p:nvPr/>
        </p:nvSpPr>
        <p:spPr bwMode="auto">
          <a:xfrm>
            <a:off x="1260475" y="4643438"/>
            <a:ext cx="6767513" cy="1314450"/>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algn="just"/>
            <a:r>
              <a:rPr lang="es-MX" sz="1600" b="1"/>
              <a:t>Es competente para determinar la no aplicación de las leyes en materia electoral contrarias a la Constitución.</a:t>
            </a:r>
          </a:p>
          <a:p>
            <a:pPr algn="just"/>
            <a:endParaRPr lang="es-MX" sz="1600" b="1"/>
          </a:p>
          <a:p>
            <a:pPr algn="just"/>
            <a:r>
              <a:rPr lang="es-MX" sz="1600" b="1"/>
              <a:t>Es responsable del cómputo, calificación y declaración de validez de la elección del Presidente de la República.</a:t>
            </a:r>
          </a:p>
        </p:txBody>
      </p:sp>
      <p:sp>
        <p:nvSpPr>
          <p:cNvPr id="41994" name="AutoShape 19"/>
          <p:cNvSpPr>
            <a:spLocks noChangeArrowheads="1"/>
          </p:cNvSpPr>
          <p:nvPr/>
        </p:nvSpPr>
        <p:spPr bwMode="auto">
          <a:xfrm>
            <a:off x="971550" y="5497513"/>
            <a:ext cx="287338" cy="144462"/>
          </a:xfrm>
          <a:prstGeom prst="rightArrow">
            <a:avLst>
              <a:gd name="adj1" fmla="val 50000"/>
              <a:gd name="adj2" fmla="val 49726"/>
            </a:avLst>
          </a:prstGeom>
          <a:solidFill>
            <a:schemeClr val="bg2"/>
          </a:solidFill>
          <a:ln w="28575" algn="ctr">
            <a:solidFill>
              <a:schemeClr val="bg2"/>
            </a:solidFill>
            <a:miter lim="800000"/>
            <a:headEnd/>
            <a:tailEnd/>
          </a:ln>
        </p:spPr>
        <p:txBody>
          <a:bodyPr vert="eaVert" wrap="none" anchor="ctr"/>
          <a:lstStyle/>
          <a:p>
            <a:pPr algn="ctr"/>
            <a:endParaRPr lang="es-MX"/>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3419475" y="404813"/>
            <a:ext cx="5651500" cy="420687"/>
          </a:xfrm>
          <a:prstGeom prst="rect">
            <a:avLst/>
          </a:prstGeom>
          <a:noFill/>
          <a:ln w="9525" algn="ctr">
            <a:noFill/>
            <a:miter lim="800000"/>
            <a:headEnd/>
            <a:tailEnd/>
          </a:ln>
        </p:spPr>
        <p:txBody>
          <a:bodyPr>
            <a:spAutoFit/>
          </a:bodyPr>
          <a:lstStyle/>
          <a:p>
            <a:pPr marL="742950" indent="-285750" algn="r">
              <a:lnSpc>
                <a:spcPct val="90000"/>
              </a:lnSpc>
              <a:spcBef>
                <a:spcPct val="50000"/>
              </a:spcBef>
              <a:buFont typeface="Wingdings" pitchFamily="2" charset="2"/>
              <a:buNone/>
            </a:pPr>
            <a:r>
              <a:rPr lang="es-MX" sz="2400" b="1"/>
              <a:t>Estructura básica del TEPJF</a:t>
            </a:r>
            <a:endParaRPr lang="es-ES" sz="2400" b="1"/>
          </a:p>
        </p:txBody>
      </p:sp>
      <p:sp>
        <p:nvSpPr>
          <p:cNvPr id="43011" name="Rectangle 4"/>
          <p:cNvSpPr>
            <a:spLocks noChangeArrowheads="1"/>
          </p:cNvSpPr>
          <p:nvPr/>
        </p:nvSpPr>
        <p:spPr bwMode="auto">
          <a:xfrm>
            <a:off x="4572000" y="1000125"/>
            <a:ext cx="1214438" cy="646113"/>
          </a:xfrm>
          <a:prstGeom prst="rect">
            <a:avLst/>
          </a:prstGeom>
          <a:solidFill>
            <a:srgbClr val="560730"/>
          </a:solidFill>
          <a:ln w="25400" algn="ctr">
            <a:noFill/>
            <a:miter lim="800000"/>
            <a:headEnd/>
            <a:tailEnd/>
          </a:ln>
        </p:spPr>
        <p:txBody>
          <a:bodyPr anchor="ctr">
            <a:spAutoFit/>
          </a:bodyPr>
          <a:lstStyle/>
          <a:p>
            <a:pPr algn="ctr">
              <a:lnSpc>
                <a:spcPct val="90000"/>
              </a:lnSpc>
              <a:spcBef>
                <a:spcPct val="50000"/>
              </a:spcBef>
              <a:buFont typeface="Wingdings" pitchFamily="2" charset="2"/>
              <a:buNone/>
            </a:pPr>
            <a:r>
              <a:rPr lang="es-MX" sz="2000" dirty="0">
                <a:solidFill>
                  <a:schemeClr val="bg1"/>
                </a:solidFill>
              </a:rPr>
              <a:t>Sala Superior</a:t>
            </a:r>
            <a:endParaRPr lang="es-ES" sz="2000" dirty="0">
              <a:solidFill>
                <a:schemeClr val="bg1"/>
              </a:solidFill>
            </a:endParaRPr>
          </a:p>
        </p:txBody>
      </p:sp>
      <p:sp>
        <p:nvSpPr>
          <p:cNvPr id="43012" name="Rectangle 20"/>
          <p:cNvSpPr>
            <a:spLocks noChangeArrowheads="1"/>
          </p:cNvSpPr>
          <p:nvPr/>
        </p:nvSpPr>
        <p:spPr bwMode="auto">
          <a:xfrm>
            <a:off x="2098675" y="2000250"/>
            <a:ext cx="1544638" cy="341313"/>
          </a:xfrm>
          <a:prstGeom prst="rect">
            <a:avLst/>
          </a:prstGeom>
          <a:noFill/>
          <a:ln w="12700" algn="ctr">
            <a:solidFill>
              <a:schemeClr val="tx1"/>
            </a:solidFill>
            <a:miter lim="800000"/>
            <a:headEnd/>
            <a:tailEnd/>
          </a:ln>
        </p:spPr>
        <p:txBody>
          <a:bodyPr wrap="none" anchor="ctr">
            <a:spAutoFit/>
          </a:bodyPr>
          <a:lstStyle/>
          <a:p>
            <a:pPr marL="285750" indent="-285750" algn="ctr">
              <a:lnSpc>
                <a:spcPct val="90000"/>
              </a:lnSpc>
              <a:spcBef>
                <a:spcPct val="50000"/>
              </a:spcBef>
              <a:buFont typeface="Wingdings" pitchFamily="2" charset="2"/>
              <a:buNone/>
            </a:pPr>
            <a:r>
              <a:rPr lang="es-MX" sz="1800" b="1" dirty="0"/>
              <a:t>Presidencia</a:t>
            </a:r>
            <a:r>
              <a:rPr lang="es-MX" sz="1800" dirty="0"/>
              <a:t> </a:t>
            </a:r>
            <a:endParaRPr lang="es-ES" sz="1800" dirty="0"/>
          </a:p>
        </p:txBody>
      </p:sp>
      <p:sp>
        <p:nvSpPr>
          <p:cNvPr id="43013" name="Rectangle 21"/>
          <p:cNvSpPr>
            <a:spLocks noChangeArrowheads="1"/>
          </p:cNvSpPr>
          <p:nvPr/>
        </p:nvSpPr>
        <p:spPr bwMode="auto">
          <a:xfrm>
            <a:off x="4211960" y="1910284"/>
            <a:ext cx="1942504" cy="535531"/>
          </a:xfrm>
          <a:prstGeom prst="rect">
            <a:avLst/>
          </a:prstGeom>
          <a:noFill/>
          <a:ln w="12700" algn="ctr">
            <a:solidFill>
              <a:schemeClr val="tx1"/>
            </a:solidFill>
            <a:miter lim="800000"/>
            <a:headEnd/>
            <a:tailEnd/>
          </a:ln>
        </p:spPr>
        <p:txBody>
          <a:bodyPr wrap="square" anchor="ctr">
            <a:spAutoFit/>
          </a:bodyPr>
          <a:lstStyle/>
          <a:p>
            <a:pPr marL="285750" indent="-285750" algn="ctr">
              <a:lnSpc>
                <a:spcPct val="90000"/>
              </a:lnSpc>
              <a:spcBef>
                <a:spcPct val="50000"/>
              </a:spcBef>
              <a:buFont typeface="Wingdings" pitchFamily="2" charset="2"/>
              <a:buNone/>
            </a:pPr>
            <a:r>
              <a:rPr lang="es-MX" sz="1800" b="1" dirty="0"/>
              <a:t>7 </a:t>
            </a:r>
            <a:r>
              <a:rPr lang="es-MX" sz="1800" b="1" dirty="0" smtClean="0"/>
              <a:t>Magistrados</a:t>
            </a:r>
          </a:p>
          <a:p>
            <a:pPr algn="ctr">
              <a:lnSpc>
                <a:spcPct val="90000"/>
              </a:lnSpc>
              <a:spcBef>
                <a:spcPts val="0"/>
              </a:spcBef>
              <a:buFont typeface="Wingdings" pitchFamily="2" charset="2"/>
              <a:buNone/>
            </a:pPr>
            <a:r>
              <a:rPr lang="es-MX" sz="1400" dirty="0" smtClean="0"/>
              <a:t>(uno es el presidente) </a:t>
            </a:r>
            <a:endParaRPr lang="es-ES" sz="1400" dirty="0"/>
          </a:p>
        </p:txBody>
      </p:sp>
      <p:sp>
        <p:nvSpPr>
          <p:cNvPr id="43014" name="Rectangle 24"/>
          <p:cNvSpPr>
            <a:spLocks noChangeArrowheads="1"/>
          </p:cNvSpPr>
          <p:nvPr/>
        </p:nvSpPr>
        <p:spPr bwMode="auto">
          <a:xfrm>
            <a:off x="571500" y="2928938"/>
            <a:ext cx="1714500" cy="590550"/>
          </a:xfrm>
          <a:prstGeom prst="rect">
            <a:avLst/>
          </a:prstGeom>
          <a:noFill/>
          <a:ln w="12700" algn="ctr">
            <a:solidFill>
              <a:schemeClr val="tx1"/>
            </a:solidFill>
            <a:miter lim="800000"/>
            <a:headEnd/>
            <a:tailEnd/>
          </a:ln>
        </p:spPr>
        <p:txBody>
          <a:bodyPr anchor="ctr">
            <a:spAutoFit/>
          </a:bodyPr>
          <a:lstStyle/>
          <a:p>
            <a:pPr marL="19050" indent="-19050">
              <a:lnSpc>
                <a:spcPct val="90000"/>
              </a:lnSpc>
              <a:spcBef>
                <a:spcPct val="50000"/>
              </a:spcBef>
              <a:buFont typeface="Wingdings" pitchFamily="2" charset="2"/>
              <a:buNone/>
            </a:pPr>
            <a:r>
              <a:rPr lang="es-MX" sz="1800"/>
              <a:t>Comisión de Administración</a:t>
            </a:r>
            <a:endParaRPr lang="es-ES" sz="1800"/>
          </a:p>
        </p:txBody>
      </p:sp>
      <p:sp>
        <p:nvSpPr>
          <p:cNvPr id="43015" name="Rectangle 26"/>
          <p:cNvSpPr>
            <a:spLocks noChangeArrowheads="1"/>
          </p:cNvSpPr>
          <p:nvPr/>
        </p:nvSpPr>
        <p:spPr bwMode="auto">
          <a:xfrm>
            <a:off x="3643313" y="2928938"/>
            <a:ext cx="2214562" cy="341312"/>
          </a:xfrm>
          <a:prstGeom prst="rect">
            <a:avLst/>
          </a:prstGeom>
          <a:noFill/>
          <a:ln w="12700" algn="ctr">
            <a:solidFill>
              <a:schemeClr val="tx1"/>
            </a:solidFill>
            <a:miter lim="800000"/>
            <a:headEnd/>
            <a:tailEnd/>
          </a:ln>
        </p:spPr>
        <p:txBody>
          <a:bodyPr anchor="ctr">
            <a:spAutoFit/>
          </a:bodyPr>
          <a:lstStyle/>
          <a:p>
            <a:pPr>
              <a:lnSpc>
                <a:spcPct val="90000"/>
              </a:lnSpc>
              <a:spcBef>
                <a:spcPct val="50000"/>
              </a:spcBef>
              <a:buFont typeface="Wingdings" pitchFamily="2" charset="2"/>
              <a:buNone/>
            </a:pPr>
            <a:r>
              <a:rPr lang="es-MX" sz="1800"/>
              <a:t>Coordinaciones de:</a:t>
            </a:r>
            <a:endParaRPr lang="es-ES" sz="1800"/>
          </a:p>
        </p:txBody>
      </p:sp>
      <p:sp>
        <p:nvSpPr>
          <p:cNvPr id="43016" name="Rectangle 28"/>
          <p:cNvSpPr>
            <a:spLocks noChangeArrowheads="1"/>
          </p:cNvSpPr>
          <p:nvPr/>
        </p:nvSpPr>
        <p:spPr bwMode="auto">
          <a:xfrm>
            <a:off x="500063" y="3786188"/>
            <a:ext cx="2813050" cy="341312"/>
          </a:xfrm>
          <a:prstGeom prst="rect">
            <a:avLst/>
          </a:prstGeom>
          <a:noFill/>
          <a:ln w="12700" algn="ctr">
            <a:solidFill>
              <a:schemeClr val="tx1"/>
            </a:solidFill>
            <a:miter lim="800000"/>
            <a:headEnd/>
            <a:tailEnd/>
          </a:ln>
        </p:spPr>
        <p:txBody>
          <a:bodyPr wrap="none" anchor="ctr">
            <a:spAutoFit/>
          </a:bodyPr>
          <a:lstStyle/>
          <a:p>
            <a:pPr marL="285750" indent="-285750" algn="ctr">
              <a:lnSpc>
                <a:spcPct val="90000"/>
              </a:lnSpc>
              <a:spcBef>
                <a:spcPct val="50000"/>
              </a:spcBef>
              <a:buFont typeface="Wingdings" pitchFamily="2" charset="2"/>
              <a:buNone/>
            </a:pPr>
            <a:r>
              <a:rPr lang="es-MX" sz="1800"/>
              <a:t>Secretaría Administrativa </a:t>
            </a:r>
            <a:endParaRPr lang="es-ES" sz="1800"/>
          </a:p>
        </p:txBody>
      </p:sp>
      <p:sp>
        <p:nvSpPr>
          <p:cNvPr id="43017" name="Rectangle 29"/>
          <p:cNvSpPr>
            <a:spLocks noChangeArrowheads="1"/>
          </p:cNvSpPr>
          <p:nvPr/>
        </p:nvSpPr>
        <p:spPr bwMode="auto">
          <a:xfrm>
            <a:off x="500063" y="4302125"/>
            <a:ext cx="2171700" cy="341313"/>
          </a:xfrm>
          <a:prstGeom prst="rect">
            <a:avLst/>
          </a:prstGeom>
          <a:noFill/>
          <a:ln w="12700" algn="ctr">
            <a:solidFill>
              <a:schemeClr val="tx1"/>
            </a:solidFill>
            <a:miter lim="800000"/>
            <a:headEnd/>
            <a:tailEnd/>
          </a:ln>
        </p:spPr>
        <p:txBody>
          <a:bodyPr anchor="ctr">
            <a:spAutoFit/>
          </a:bodyPr>
          <a:lstStyle/>
          <a:p>
            <a:pPr marL="285750" indent="-285750" algn="ctr">
              <a:lnSpc>
                <a:spcPct val="90000"/>
              </a:lnSpc>
              <a:spcBef>
                <a:spcPct val="50000"/>
              </a:spcBef>
              <a:buFont typeface="Wingdings" pitchFamily="2" charset="2"/>
              <a:buNone/>
            </a:pPr>
            <a:r>
              <a:rPr lang="es-MX" sz="1800"/>
              <a:t>Contraloría Interna </a:t>
            </a:r>
            <a:endParaRPr lang="es-ES" sz="1800"/>
          </a:p>
        </p:txBody>
      </p:sp>
      <p:sp>
        <p:nvSpPr>
          <p:cNvPr id="43018" name="Rectangle 30"/>
          <p:cNvSpPr>
            <a:spLocks noChangeArrowheads="1"/>
          </p:cNvSpPr>
          <p:nvPr/>
        </p:nvSpPr>
        <p:spPr bwMode="auto">
          <a:xfrm>
            <a:off x="500063" y="4786313"/>
            <a:ext cx="800100" cy="341312"/>
          </a:xfrm>
          <a:prstGeom prst="rect">
            <a:avLst/>
          </a:prstGeom>
          <a:noFill/>
          <a:ln w="12700" algn="ctr">
            <a:solidFill>
              <a:schemeClr val="tx1"/>
            </a:solidFill>
            <a:miter lim="800000"/>
            <a:headEnd/>
            <a:tailEnd/>
          </a:ln>
        </p:spPr>
        <p:txBody>
          <a:bodyPr wrap="none" anchor="ctr">
            <a:spAutoFit/>
          </a:bodyPr>
          <a:lstStyle/>
          <a:p>
            <a:pPr marL="285750" indent="-285750" algn="ctr">
              <a:lnSpc>
                <a:spcPct val="90000"/>
              </a:lnSpc>
              <a:spcBef>
                <a:spcPct val="50000"/>
              </a:spcBef>
              <a:buFont typeface="Wingdings" pitchFamily="2" charset="2"/>
              <a:buNone/>
            </a:pPr>
            <a:r>
              <a:rPr lang="es-MX" sz="1800"/>
              <a:t>CCJE</a:t>
            </a:r>
            <a:endParaRPr lang="es-ES" sz="1800"/>
          </a:p>
        </p:txBody>
      </p:sp>
      <p:sp>
        <p:nvSpPr>
          <p:cNvPr id="43019" name="Rectangle 34"/>
          <p:cNvSpPr>
            <a:spLocks noChangeArrowheads="1"/>
          </p:cNvSpPr>
          <p:nvPr/>
        </p:nvSpPr>
        <p:spPr bwMode="auto">
          <a:xfrm>
            <a:off x="3643313" y="3643313"/>
            <a:ext cx="3089275" cy="2357437"/>
          </a:xfrm>
          <a:prstGeom prst="rect">
            <a:avLst/>
          </a:prstGeom>
          <a:noFill/>
          <a:ln w="12700" algn="ctr">
            <a:solidFill>
              <a:schemeClr val="tx1"/>
            </a:solidFill>
            <a:miter lim="800000"/>
            <a:headEnd/>
            <a:tailEnd/>
          </a:ln>
        </p:spPr>
        <p:txBody>
          <a:bodyPr anchor="ctr">
            <a:spAutoFit/>
          </a:bodyPr>
          <a:lstStyle/>
          <a:p>
            <a:pPr>
              <a:lnSpc>
                <a:spcPct val="90000"/>
              </a:lnSpc>
              <a:spcBef>
                <a:spcPct val="50000"/>
              </a:spcBef>
              <a:buFont typeface="Arial" pitchFamily="34" charset="0"/>
              <a:buChar char="•"/>
            </a:pPr>
            <a:r>
              <a:rPr lang="es-MX" sz="1600"/>
              <a:t> Asuntos Jurídicos</a:t>
            </a:r>
          </a:p>
          <a:p>
            <a:pPr>
              <a:lnSpc>
                <a:spcPct val="90000"/>
              </a:lnSpc>
              <a:spcBef>
                <a:spcPct val="50000"/>
              </a:spcBef>
              <a:buFont typeface="Arial" pitchFamily="34" charset="0"/>
              <a:buChar char="•"/>
            </a:pPr>
            <a:r>
              <a:rPr lang="es-MX" sz="1600"/>
              <a:t> Relaciones con Organismos Electorales</a:t>
            </a:r>
          </a:p>
          <a:p>
            <a:pPr>
              <a:lnSpc>
                <a:spcPct val="90000"/>
              </a:lnSpc>
              <a:spcBef>
                <a:spcPct val="50000"/>
              </a:spcBef>
              <a:buFont typeface="Arial" pitchFamily="34" charset="0"/>
              <a:buChar char="•"/>
            </a:pPr>
            <a:r>
              <a:rPr lang="es-MX" sz="1600"/>
              <a:t> Jurisprudencia y Estadística Judicial</a:t>
            </a:r>
          </a:p>
          <a:p>
            <a:pPr>
              <a:lnSpc>
                <a:spcPct val="90000"/>
              </a:lnSpc>
              <a:spcBef>
                <a:spcPct val="50000"/>
              </a:spcBef>
              <a:buFont typeface="Arial" pitchFamily="34" charset="0"/>
              <a:buChar char="•"/>
            </a:pPr>
            <a:r>
              <a:rPr lang="es-MX" sz="1600"/>
              <a:t> Comunicación Social</a:t>
            </a:r>
          </a:p>
          <a:p>
            <a:pPr>
              <a:lnSpc>
                <a:spcPct val="90000"/>
              </a:lnSpc>
              <a:spcBef>
                <a:spcPct val="50000"/>
              </a:spcBef>
              <a:buFont typeface="Arial" pitchFamily="34" charset="0"/>
              <a:buChar char="•"/>
            </a:pPr>
            <a:r>
              <a:rPr lang="es-MX" sz="1600"/>
              <a:t> Información, Documentación y Transparencia   </a:t>
            </a:r>
            <a:endParaRPr lang="es-ES" sz="1600"/>
          </a:p>
        </p:txBody>
      </p:sp>
      <p:sp>
        <p:nvSpPr>
          <p:cNvPr id="43020" name="Rectangle 50"/>
          <p:cNvSpPr>
            <a:spLocks noChangeArrowheads="1"/>
          </p:cNvSpPr>
          <p:nvPr/>
        </p:nvSpPr>
        <p:spPr bwMode="auto">
          <a:xfrm>
            <a:off x="6500813" y="2000250"/>
            <a:ext cx="2357437" cy="590550"/>
          </a:xfrm>
          <a:prstGeom prst="rect">
            <a:avLst/>
          </a:prstGeom>
          <a:noFill/>
          <a:ln w="12700" algn="ctr">
            <a:solidFill>
              <a:schemeClr val="tx1"/>
            </a:solidFill>
            <a:miter lim="800000"/>
            <a:headEnd/>
            <a:tailEnd/>
          </a:ln>
        </p:spPr>
        <p:txBody>
          <a:bodyPr anchor="ctr">
            <a:spAutoFit/>
          </a:bodyPr>
          <a:lstStyle/>
          <a:p>
            <a:pPr algn="ctr">
              <a:lnSpc>
                <a:spcPct val="90000"/>
              </a:lnSpc>
              <a:spcBef>
                <a:spcPct val="50000"/>
              </a:spcBef>
              <a:buFont typeface="Wingdings" pitchFamily="2" charset="2"/>
              <a:buNone/>
            </a:pPr>
            <a:r>
              <a:rPr lang="es-MX" sz="1800" b="1" dirty="0" smtClean="0"/>
              <a:t>Secretaría </a:t>
            </a:r>
            <a:r>
              <a:rPr lang="es-MX" sz="1800" b="1" dirty="0"/>
              <a:t>General de Acuerdos</a:t>
            </a:r>
            <a:endParaRPr lang="es-ES" sz="1800" b="1" dirty="0"/>
          </a:p>
        </p:txBody>
      </p:sp>
      <p:cxnSp>
        <p:nvCxnSpPr>
          <p:cNvPr id="43021" name="89 Forma"/>
          <p:cNvCxnSpPr>
            <a:cxnSpLocks noChangeShapeType="1"/>
            <a:stCxn id="43011" idx="2"/>
            <a:endCxn id="43012" idx="0"/>
          </p:cNvCxnSpPr>
          <p:nvPr/>
        </p:nvCxnSpPr>
        <p:spPr bwMode="auto">
          <a:xfrm rot="5400000">
            <a:off x="3848895" y="669131"/>
            <a:ext cx="354012" cy="2308225"/>
          </a:xfrm>
          <a:prstGeom prst="bentConnector3">
            <a:avLst>
              <a:gd name="adj1" fmla="val 50000"/>
            </a:avLst>
          </a:prstGeom>
          <a:noFill/>
          <a:ln w="19050" algn="ctr">
            <a:solidFill>
              <a:srgbClr val="56072F"/>
            </a:solidFill>
            <a:round/>
            <a:headEnd/>
            <a:tailEnd type="arrow" w="med" len="med"/>
          </a:ln>
        </p:spPr>
      </p:cxnSp>
      <p:cxnSp>
        <p:nvCxnSpPr>
          <p:cNvPr id="43022" name="91 Forma"/>
          <p:cNvCxnSpPr>
            <a:cxnSpLocks noChangeShapeType="1"/>
            <a:stCxn id="43014" idx="1"/>
            <a:endCxn id="43018" idx="1"/>
          </p:cNvCxnSpPr>
          <p:nvPr/>
        </p:nvCxnSpPr>
        <p:spPr bwMode="auto">
          <a:xfrm rot="10800000" flipV="1">
            <a:off x="500063" y="3224213"/>
            <a:ext cx="71437" cy="1733550"/>
          </a:xfrm>
          <a:prstGeom prst="bentConnector3">
            <a:avLst>
              <a:gd name="adj1" fmla="val 420000"/>
            </a:avLst>
          </a:prstGeom>
          <a:noFill/>
          <a:ln w="19050" algn="ctr">
            <a:solidFill>
              <a:srgbClr val="56072F"/>
            </a:solidFill>
            <a:round/>
            <a:headEnd/>
            <a:tailEnd type="arrow" w="med" len="med"/>
          </a:ln>
        </p:spPr>
      </p:cxnSp>
      <p:cxnSp>
        <p:nvCxnSpPr>
          <p:cNvPr id="43023" name="93 Forma"/>
          <p:cNvCxnSpPr>
            <a:cxnSpLocks noChangeShapeType="1"/>
            <a:stCxn id="43011" idx="2"/>
            <a:endCxn id="43020" idx="0"/>
          </p:cNvCxnSpPr>
          <p:nvPr/>
        </p:nvCxnSpPr>
        <p:spPr bwMode="auto">
          <a:xfrm rot="16200000" flipH="1">
            <a:off x="6253163" y="573088"/>
            <a:ext cx="354012" cy="2500312"/>
          </a:xfrm>
          <a:prstGeom prst="bentConnector3">
            <a:avLst>
              <a:gd name="adj1" fmla="val 50000"/>
            </a:avLst>
          </a:prstGeom>
          <a:noFill/>
          <a:ln w="19050" algn="ctr">
            <a:solidFill>
              <a:srgbClr val="56072F"/>
            </a:solidFill>
            <a:round/>
            <a:headEnd/>
            <a:tailEnd type="arrow" w="med" len="med"/>
          </a:ln>
        </p:spPr>
      </p:cxnSp>
      <p:cxnSp>
        <p:nvCxnSpPr>
          <p:cNvPr id="43024" name="137 Conector recto de flecha"/>
          <p:cNvCxnSpPr>
            <a:cxnSpLocks noChangeShapeType="1"/>
          </p:cNvCxnSpPr>
          <p:nvPr/>
        </p:nvCxnSpPr>
        <p:spPr bwMode="auto">
          <a:xfrm>
            <a:off x="285750" y="3929063"/>
            <a:ext cx="214313" cy="1587"/>
          </a:xfrm>
          <a:prstGeom prst="straightConnector1">
            <a:avLst/>
          </a:prstGeom>
          <a:noFill/>
          <a:ln w="19050" algn="ctr">
            <a:solidFill>
              <a:srgbClr val="56072F"/>
            </a:solidFill>
            <a:round/>
            <a:headEnd/>
            <a:tailEnd type="arrow" w="med" len="med"/>
          </a:ln>
        </p:spPr>
      </p:cxnSp>
      <p:cxnSp>
        <p:nvCxnSpPr>
          <p:cNvPr id="43025" name="141 Conector recto de flecha"/>
          <p:cNvCxnSpPr>
            <a:cxnSpLocks noChangeShapeType="1"/>
          </p:cNvCxnSpPr>
          <p:nvPr/>
        </p:nvCxnSpPr>
        <p:spPr bwMode="auto">
          <a:xfrm>
            <a:off x="285750" y="4498975"/>
            <a:ext cx="214313" cy="1588"/>
          </a:xfrm>
          <a:prstGeom prst="straightConnector1">
            <a:avLst/>
          </a:prstGeom>
          <a:noFill/>
          <a:ln w="19050" algn="ctr">
            <a:solidFill>
              <a:srgbClr val="56072F"/>
            </a:solidFill>
            <a:round/>
            <a:headEnd/>
            <a:tailEnd type="arrow" w="med" len="med"/>
          </a:ln>
        </p:spPr>
      </p:cxnSp>
      <p:cxnSp>
        <p:nvCxnSpPr>
          <p:cNvPr id="43026" name="157 Conector recto de flecha"/>
          <p:cNvCxnSpPr>
            <a:cxnSpLocks noChangeShapeType="1"/>
            <a:stCxn id="43011" idx="2"/>
            <a:endCxn id="43013" idx="0"/>
          </p:cNvCxnSpPr>
          <p:nvPr/>
        </p:nvCxnSpPr>
        <p:spPr bwMode="auto">
          <a:xfrm rot="16200000" flipH="1">
            <a:off x="5049192" y="1776264"/>
            <a:ext cx="264046" cy="3993"/>
          </a:xfrm>
          <a:prstGeom prst="straightConnector1">
            <a:avLst/>
          </a:prstGeom>
          <a:noFill/>
          <a:ln w="19050" algn="ctr">
            <a:solidFill>
              <a:srgbClr val="56072F"/>
            </a:solidFill>
            <a:round/>
            <a:headEnd/>
            <a:tailEnd type="arrow" w="med" len="med"/>
          </a:ln>
        </p:spPr>
      </p:cxnSp>
      <p:cxnSp>
        <p:nvCxnSpPr>
          <p:cNvPr id="43027" name="165 Conector recto de flecha"/>
          <p:cNvCxnSpPr>
            <a:cxnSpLocks noChangeShapeType="1"/>
          </p:cNvCxnSpPr>
          <p:nvPr/>
        </p:nvCxnSpPr>
        <p:spPr bwMode="auto">
          <a:xfrm rot="5400000">
            <a:off x="4600575" y="3471863"/>
            <a:ext cx="373063" cy="1587"/>
          </a:xfrm>
          <a:prstGeom prst="straightConnector1">
            <a:avLst/>
          </a:prstGeom>
          <a:noFill/>
          <a:ln w="19050" algn="ctr">
            <a:solidFill>
              <a:srgbClr val="56072F"/>
            </a:solidFill>
            <a:round/>
            <a:headEnd/>
            <a:tailEnd type="arrow" w="med" len="med"/>
          </a:ln>
        </p:spPr>
      </p:cxnSp>
      <p:cxnSp>
        <p:nvCxnSpPr>
          <p:cNvPr id="43028" name="167 Conector angular"/>
          <p:cNvCxnSpPr>
            <a:cxnSpLocks noChangeShapeType="1"/>
          </p:cNvCxnSpPr>
          <p:nvPr/>
        </p:nvCxnSpPr>
        <p:spPr bwMode="auto">
          <a:xfrm rot="5400000">
            <a:off x="1842294" y="1913732"/>
            <a:ext cx="587375" cy="1443037"/>
          </a:xfrm>
          <a:prstGeom prst="bentConnector3">
            <a:avLst>
              <a:gd name="adj1" fmla="val 50000"/>
            </a:avLst>
          </a:prstGeom>
          <a:noFill/>
          <a:ln w="19050" algn="ctr">
            <a:solidFill>
              <a:srgbClr val="56072F"/>
            </a:solidFill>
            <a:prstDash val="sysDash"/>
            <a:round/>
            <a:headEnd/>
            <a:tailEnd type="arrow" w="med" len="med"/>
          </a:ln>
        </p:spPr>
      </p:cxnSp>
      <p:cxnSp>
        <p:nvCxnSpPr>
          <p:cNvPr id="43029" name="175 Conector angular"/>
          <p:cNvCxnSpPr>
            <a:cxnSpLocks noChangeShapeType="1"/>
            <a:stCxn id="43012" idx="2"/>
            <a:endCxn id="43015" idx="0"/>
          </p:cNvCxnSpPr>
          <p:nvPr/>
        </p:nvCxnSpPr>
        <p:spPr bwMode="auto">
          <a:xfrm rot="16200000" flipH="1">
            <a:off x="3517900" y="1695451"/>
            <a:ext cx="587375" cy="1879600"/>
          </a:xfrm>
          <a:prstGeom prst="bentConnector3">
            <a:avLst>
              <a:gd name="adj1" fmla="val 50000"/>
            </a:avLst>
          </a:prstGeom>
          <a:noFill/>
          <a:ln w="19050" algn="ctr">
            <a:solidFill>
              <a:srgbClr val="56072F"/>
            </a:solidFill>
            <a:round/>
            <a:headEnd/>
            <a:tailEnd type="arrow" w="med" len="med"/>
          </a:ln>
        </p:spPr>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3419475" y="404813"/>
            <a:ext cx="5651500" cy="420687"/>
          </a:xfrm>
          <a:prstGeom prst="rect">
            <a:avLst/>
          </a:prstGeom>
          <a:noFill/>
          <a:ln w="9525" algn="ctr">
            <a:noFill/>
            <a:miter lim="800000"/>
            <a:headEnd/>
            <a:tailEnd/>
          </a:ln>
        </p:spPr>
        <p:txBody>
          <a:bodyPr>
            <a:spAutoFit/>
          </a:bodyPr>
          <a:lstStyle/>
          <a:p>
            <a:pPr marL="742950" indent="-285750" algn="r">
              <a:lnSpc>
                <a:spcPct val="90000"/>
              </a:lnSpc>
              <a:spcBef>
                <a:spcPct val="50000"/>
              </a:spcBef>
              <a:buFont typeface="Wingdings" pitchFamily="2" charset="2"/>
              <a:buNone/>
            </a:pPr>
            <a:r>
              <a:rPr lang="es-MX" sz="2400" b="1"/>
              <a:t>Estructura básica del TEPJF</a:t>
            </a:r>
            <a:endParaRPr lang="es-ES" sz="2400" b="1"/>
          </a:p>
        </p:txBody>
      </p:sp>
      <p:sp>
        <p:nvSpPr>
          <p:cNvPr id="44035" name="AutoShape 12"/>
          <p:cNvSpPr>
            <a:spLocks noChangeArrowheads="1"/>
          </p:cNvSpPr>
          <p:nvPr/>
        </p:nvSpPr>
        <p:spPr bwMode="auto">
          <a:xfrm>
            <a:off x="357188" y="1143000"/>
            <a:ext cx="1571625" cy="714375"/>
          </a:xfrm>
          <a:prstGeom prst="roundRect">
            <a:avLst>
              <a:gd name="adj" fmla="val 16667"/>
            </a:avLst>
          </a:prstGeom>
          <a:solidFill>
            <a:srgbClr val="560730"/>
          </a:solidFill>
          <a:ln w="25400" algn="ctr">
            <a:noFill/>
            <a:miter lim="800000"/>
            <a:headEnd/>
            <a:tailEnd/>
          </a:ln>
        </p:spPr>
        <p:txBody>
          <a:bodyPr anchor="ctr">
            <a:spAutoFit/>
          </a:bodyPr>
          <a:lstStyle/>
          <a:p>
            <a:pPr algn="ctr">
              <a:lnSpc>
                <a:spcPct val="90000"/>
              </a:lnSpc>
              <a:spcBef>
                <a:spcPct val="50000"/>
              </a:spcBef>
            </a:pPr>
            <a:r>
              <a:rPr lang="es-MX" sz="2000">
                <a:solidFill>
                  <a:schemeClr val="bg1"/>
                </a:solidFill>
              </a:rPr>
              <a:t>Salas Regionales</a:t>
            </a:r>
            <a:endParaRPr lang="es-ES" sz="2000">
              <a:solidFill>
                <a:schemeClr val="bg1"/>
              </a:solidFill>
            </a:endParaRPr>
          </a:p>
        </p:txBody>
      </p:sp>
      <p:sp>
        <p:nvSpPr>
          <p:cNvPr id="44036" name="AutoShape 17"/>
          <p:cNvSpPr>
            <a:spLocks noChangeArrowheads="1"/>
          </p:cNvSpPr>
          <p:nvPr/>
        </p:nvSpPr>
        <p:spPr bwMode="auto">
          <a:xfrm>
            <a:off x="2286000" y="2500313"/>
            <a:ext cx="1428750" cy="358775"/>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b="1"/>
              <a:t>Monterrey</a:t>
            </a:r>
            <a:endParaRPr lang="es-ES" sz="1600" b="1"/>
          </a:p>
        </p:txBody>
      </p:sp>
      <p:sp>
        <p:nvSpPr>
          <p:cNvPr id="44037" name="AutoShape 17"/>
          <p:cNvSpPr>
            <a:spLocks noChangeArrowheads="1"/>
          </p:cNvSpPr>
          <p:nvPr/>
        </p:nvSpPr>
        <p:spPr bwMode="auto">
          <a:xfrm>
            <a:off x="2286000" y="3498850"/>
            <a:ext cx="1428750" cy="358775"/>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b="1"/>
              <a:t>Xalapa</a:t>
            </a:r>
            <a:endParaRPr lang="es-ES" sz="1600" b="1"/>
          </a:p>
        </p:txBody>
      </p:sp>
      <p:sp>
        <p:nvSpPr>
          <p:cNvPr id="44038" name="AutoShape 17"/>
          <p:cNvSpPr>
            <a:spLocks noChangeArrowheads="1"/>
          </p:cNvSpPr>
          <p:nvPr/>
        </p:nvSpPr>
        <p:spPr bwMode="auto">
          <a:xfrm>
            <a:off x="2282825" y="4286250"/>
            <a:ext cx="1503363" cy="649288"/>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spAutoFit/>
          </a:bodyPr>
          <a:lstStyle/>
          <a:p>
            <a:pPr algn="ctr"/>
            <a:r>
              <a:rPr lang="es-MX" sz="1600" b="1"/>
              <a:t>Distrito Federal</a:t>
            </a:r>
            <a:endParaRPr lang="es-ES" sz="1600" b="1"/>
          </a:p>
        </p:txBody>
      </p:sp>
      <p:sp>
        <p:nvSpPr>
          <p:cNvPr id="44039" name="AutoShape 17"/>
          <p:cNvSpPr>
            <a:spLocks noChangeArrowheads="1"/>
          </p:cNvSpPr>
          <p:nvPr/>
        </p:nvSpPr>
        <p:spPr bwMode="auto">
          <a:xfrm>
            <a:off x="2286000" y="5286375"/>
            <a:ext cx="1428750" cy="358775"/>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b="1"/>
              <a:t>Toluca</a:t>
            </a:r>
            <a:endParaRPr lang="es-ES" sz="1600" b="1"/>
          </a:p>
        </p:txBody>
      </p:sp>
      <p:sp>
        <p:nvSpPr>
          <p:cNvPr id="44040" name="AutoShape 17"/>
          <p:cNvSpPr>
            <a:spLocks noChangeArrowheads="1"/>
          </p:cNvSpPr>
          <p:nvPr/>
        </p:nvSpPr>
        <p:spPr bwMode="auto">
          <a:xfrm>
            <a:off x="2286000" y="1357313"/>
            <a:ext cx="1428750" cy="358775"/>
          </a:xfrm>
          <a:prstGeom prst="roundRect">
            <a:avLst>
              <a:gd name="adj" fmla="val 16667"/>
            </a:avLst>
          </a:prstGeom>
          <a:solidFill>
            <a:srgbClr val="C0C0C0">
              <a:alpha val="43137"/>
            </a:srgbClr>
          </a:solidFill>
          <a:ln w="9525" algn="ctr">
            <a:solidFill>
              <a:srgbClr val="56072F"/>
            </a:solidFill>
            <a:round/>
            <a:headEnd/>
            <a:tailEnd/>
          </a:ln>
        </p:spPr>
        <p:txBody>
          <a:bodyPr wrap="none" lIns="90000" tIns="46800" rIns="90000" bIns="46800" anchor="ctr"/>
          <a:lstStyle/>
          <a:p>
            <a:pPr algn="ctr"/>
            <a:r>
              <a:rPr lang="es-MX" sz="1600" b="1"/>
              <a:t>Guadalajara</a:t>
            </a:r>
            <a:endParaRPr lang="es-ES" sz="1600" b="1"/>
          </a:p>
        </p:txBody>
      </p:sp>
      <p:sp>
        <p:nvSpPr>
          <p:cNvPr id="47" name="46 Botón de acción: Volver">
            <a:hlinkClick r:id="rId2" action="ppaction://hlinksldjump" highlightClick="1"/>
          </p:cNvPr>
          <p:cNvSpPr>
            <a:spLocks noChangeArrowheads="1"/>
          </p:cNvSpPr>
          <p:nvPr/>
        </p:nvSpPr>
        <p:spPr bwMode="auto">
          <a:xfrm>
            <a:off x="4379913" y="6319838"/>
            <a:ext cx="406400" cy="277812"/>
          </a:xfrm>
          <a:prstGeom prst="actionButtonReturn">
            <a:avLst/>
          </a:prstGeom>
          <a:noFill/>
          <a:ln w="25400" algn="ctr">
            <a:solidFill>
              <a:srgbClr val="56072F"/>
            </a:solidFill>
            <a:miter lim="800000"/>
            <a:headEnd/>
            <a:tailEnd/>
          </a:ln>
        </p:spPr>
        <p:txBody>
          <a:bodyPr anchor="ctr"/>
          <a:lstStyle/>
          <a:p>
            <a:pPr algn="ctr">
              <a:defRPr/>
            </a:pPr>
            <a:endParaRPr lang="es-MX" sz="1800">
              <a:solidFill>
                <a:schemeClr val="lt1"/>
              </a:solidFill>
              <a:latin typeface="+mn-lt"/>
            </a:endParaRPr>
          </a:p>
        </p:txBody>
      </p:sp>
      <p:sp>
        <p:nvSpPr>
          <p:cNvPr id="27" name="26 Rectángulo redondeado"/>
          <p:cNvSpPr/>
          <p:nvPr/>
        </p:nvSpPr>
        <p:spPr bwMode="auto">
          <a:xfrm>
            <a:off x="4214813" y="1071563"/>
            <a:ext cx="4643437" cy="928687"/>
          </a:xfrm>
          <a:prstGeom prst="roundRect">
            <a:avLst/>
          </a:prstGeom>
          <a:noFill/>
          <a:ln w="25400" algn="ctr">
            <a:solidFill>
              <a:srgbClr val="56072F"/>
            </a:solidFill>
            <a:miter lim="800000"/>
            <a:headEnd/>
            <a:tailEnd/>
          </a:ln>
        </p:spPr>
        <p:txBody>
          <a:bodyPr anchor="ctr"/>
          <a:lstStyle/>
          <a:p>
            <a:pPr>
              <a:defRPr/>
            </a:pPr>
            <a:r>
              <a:rPr lang="es-MX" sz="1600" b="1" dirty="0">
                <a:solidFill>
                  <a:srgbClr val="56072F"/>
                </a:solidFill>
                <a:latin typeface="+mn-lt"/>
              </a:rPr>
              <a:t>Primera circunscripción: </a:t>
            </a:r>
            <a:r>
              <a:rPr lang="es-MX" sz="1600" dirty="0">
                <a:solidFill>
                  <a:srgbClr val="080000"/>
                </a:solidFill>
                <a:latin typeface="+mn-lt"/>
              </a:rPr>
              <a:t>Baja California, Baja California Sur, Chihuahua, Durango, Jalisco, Nayarit, Sinaloa y Sonora.</a:t>
            </a:r>
          </a:p>
        </p:txBody>
      </p:sp>
      <p:sp>
        <p:nvSpPr>
          <p:cNvPr id="28" name="27 Rectángulo redondeado"/>
          <p:cNvSpPr/>
          <p:nvPr/>
        </p:nvSpPr>
        <p:spPr bwMode="auto">
          <a:xfrm>
            <a:off x="4214813" y="2143125"/>
            <a:ext cx="4643437" cy="928688"/>
          </a:xfrm>
          <a:prstGeom prst="roundRect">
            <a:avLst/>
          </a:prstGeom>
          <a:noFill/>
          <a:ln w="25400" algn="ctr">
            <a:solidFill>
              <a:srgbClr val="56072F"/>
            </a:solidFill>
            <a:miter lim="800000"/>
            <a:headEnd/>
            <a:tailEnd/>
          </a:ln>
        </p:spPr>
        <p:txBody>
          <a:bodyPr anchor="ctr"/>
          <a:lstStyle/>
          <a:p>
            <a:pPr>
              <a:defRPr/>
            </a:pPr>
            <a:r>
              <a:rPr lang="es-MX" sz="1600" b="1" dirty="0">
                <a:solidFill>
                  <a:srgbClr val="56072F"/>
                </a:solidFill>
                <a:latin typeface="+mn-lt"/>
              </a:rPr>
              <a:t>Segunda circunscripción: </a:t>
            </a:r>
            <a:r>
              <a:rPr lang="es-MX" sz="1600" dirty="0">
                <a:solidFill>
                  <a:srgbClr val="080000"/>
                </a:solidFill>
                <a:latin typeface="+mn-lt"/>
              </a:rPr>
              <a:t>Aguascalientes, Guanajuato, Coahuila, Nuevo León, Querétaro, San Luis Potosí, Tamaulipas y Zacatecas.</a:t>
            </a:r>
          </a:p>
        </p:txBody>
      </p:sp>
      <p:sp>
        <p:nvSpPr>
          <p:cNvPr id="29" name="28 Rectángulo redondeado"/>
          <p:cNvSpPr/>
          <p:nvPr/>
        </p:nvSpPr>
        <p:spPr bwMode="auto">
          <a:xfrm>
            <a:off x="4214813" y="3214688"/>
            <a:ext cx="4643437" cy="928687"/>
          </a:xfrm>
          <a:prstGeom prst="roundRect">
            <a:avLst/>
          </a:prstGeom>
          <a:noFill/>
          <a:ln w="25400" algn="ctr">
            <a:solidFill>
              <a:srgbClr val="56072F"/>
            </a:solidFill>
            <a:miter lim="800000"/>
            <a:headEnd/>
            <a:tailEnd/>
          </a:ln>
        </p:spPr>
        <p:txBody>
          <a:bodyPr anchor="ctr"/>
          <a:lstStyle/>
          <a:p>
            <a:pPr>
              <a:defRPr/>
            </a:pPr>
            <a:r>
              <a:rPr lang="es-MX" sz="1600" b="1" dirty="0">
                <a:solidFill>
                  <a:srgbClr val="56072F"/>
                </a:solidFill>
                <a:latin typeface="+mn-lt"/>
              </a:rPr>
              <a:t>Tercera circunscripción: </a:t>
            </a:r>
            <a:r>
              <a:rPr lang="es-MX" sz="1600" dirty="0">
                <a:solidFill>
                  <a:srgbClr val="080000"/>
                </a:solidFill>
                <a:latin typeface="+mn-lt"/>
              </a:rPr>
              <a:t>Campeche, Chiapas, Oaxaca, Quintana Roo, Tabasco, Veracruz y Yucatán.</a:t>
            </a:r>
          </a:p>
        </p:txBody>
      </p:sp>
      <p:sp>
        <p:nvSpPr>
          <p:cNvPr id="30" name="29 Rectángulo redondeado"/>
          <p:cNvSpPr/>
          <p:nvPr/>
        </p:nvSpPr>
        <p:spPr bwMode="auto">
          <a:xfrm>
            <a:off x="4214813" y="5143500"/>
            <a:ext cx="4643437" cy="714375"/>
          </a:xfrm>
          <a:prstGeom prst="roundRect">
            <a:avLst/>
          </a:prstGeom>
          <a:noFill/>
          <a:ln w="25400" algn="ctr">
            <a:solidFill>
              <a:srgbClr val="56072F"/>
            </a:solidFill>
            <a:miter lim="800000"/>
            <a:headEnd/>
            <a:tailEnd/>
          </a:ln>
        </p:spPr>
        <p:txBody>
          <a:bodyPr anchor="ctr"/>
          <a:lstStyle/>
          <a:p>
            <a:pPr>
              <a:defRPr/>
            </a:pPr>
            <a:r>
              <a:rPr lang="es-MX" sz="1600" b="1" dirty="0">
                <a:solidFill>
                  <a:srgbClr val="56072F"/>
                </a:solidFill>
                <a:latin typeface="+mn-lt"/>
              </a:rPr>
              <a:t>Quinta circunscripción: </a:t>
            </a:r>
            <a:r>
              <a:rPr lang="es-MX" sz="1600" dirty="0">
                <a:solidFill>
                  <a:srgbClr val="080000"/>
                </a:solidFill>
                <a:latin typeface="+mn-lt"/>
              </a:rPr>
              <a:t>Colima, Hidalgo, Estado de México y Michoacán.</a:t>
            </a:r>
          </a:p>
        </p:txBody>
      </p:sp>
      <p:sp>
        <p:nvSpPr>
          <p:cNvPr id="31" name="30 Rectángulo redondeado"/>
          <p:cNvSpPr/>
          <p:nvPr/>
        </p:nvSpPr>
        <p:spPr bwMode="auto">
          <a:xfrm>
            <a:off x="4214813" y="4286250"/>
            <a:ext cx="4643437" cy="714375"/>
          </a:xfrm>
          <a:prstGeom prst="roundRect">
            <a:avLst/>
          </a:prstGeom>
          <a:noFill/>
          <a:ln w="25400" algn="ctr">
            <a:solidFill>
              <a:srgbClr val="56072F"/>
            </a:solidFill>
            <a:miter lim="800000"/>
            <a:headEnd/>
            <a:tailEnd/>
          </a:ln>
        </p:spPr>
        <p:txBody>
          <a:bodyPr anchor="ctr"/>
          <a:lstStyle/>
          <a:p>
            <a:pPr>
              <a:defRPr/>
            </a:pPr>
            <a:r>
              <a:rPr lang="es-MX" sz="1600" b="1" dirty="0">
                <a:solidFill>
                  <a:srgbClr val="56072F"/>
                </a:solidFill>
                <a:latin typeface="+mn-lt"/>
              </a:rPr>
              <a:t>Cuarta circunscripción: </a:t>
            </a:r>
            <a:r>
              <a:rPr lang="es-MX" sz="1600" dirty="0">
                <a:solidFill>
                  <a:srgbClr val="080000"/>
                </a:solidFill>
                <a:latin typeface="+mn-lt"/>
              </a:rPr>
              <a:t>Distrito Federal, Guerrero, Morelos, Puebla y Tlaxcala.</a:t>
            </a:r>
          </a:p>
        </p:txBody>
      </p:sp>
      <p:sp>
        <p:nvSpPr>
          <p:cNvPr id="44047" name="AutoShape 15"/>
          <p:cNvSpPr>
            <a:spLocks noChangeArrowheads="1"/>
          </p:cNvSpPr>
          <p:nvPr/>
        </p:nvSpPr>
        <p:spPr bwMode="auto">
          <a:xfrm>
            <a:off x="3857625" y="4572000"/>
            <a:ext cx="287338" cy="144463"/>
          </a:xfrm>
          <a:prstGeom prst="rightArrow">
            <a:avLst>
              <a:gd name="adj1" fmla="val 50000"/>
              <a:gd name="adj2" fmla="val 49725"/>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4048" name="AutoShape 15"/>
          <p:cNvSpPr>
            <a:spLocks noChangeArrowheads="1"/>
          </p:cNvSpPr>
          <p:nvPr/>
        </p:nvSpPr>
        <p:spPr bwMode="auto">
          <a:xfrm>
            <a:off x="3786188" y="5429250"/>
            <a:ext cx="287337" cy="144463"/>
          </a:xfrm>
          <a:prstGeom prst="rightArrow">
            <a:avLst>
              <a:gd name="adj1" fmla="val 50000"/>
              <a:gd name="adj2" fmla="val 49725"/>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4049" name="AutoShape 15"/>
          <p:cNvSpPr>
            <a:spLocks noChangeArrowheads="1"/>
          </p:cNvSpPr>
          <p:nvPr/>
        </p:nvSpPr>
        <p:spPr bwMode="auto">
          <a:xfrm>
            <a:off x="3786188" y="3643313"/>
            <a:ext cx="287337" cy="144462"/>
          </a:xfrm>
          <a:prstGeom prst="rightArrow">
            <a:avLst>
              <a:gd name="adj1" fmla="val 50000"/>
              <a:gd name="adj2" fmla="val 49725"/>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4050" name="AutoShape 15"/>
          <p:cNvSpPr>
            <a:spLocks noChangeArrowheads="1"/>
          </p:cNvSpPr>
          <p:nvPr/>
        </p:nvSpPr>
        <p:spPr bwMode="auto">
          <a:xfrm>
            <a:off x="3786188" y="2643188"/>
            <a:ext cx="287337" cy="144462"/>
          </a:xfrm>
          <a:prstGeom prst="rightArrow">
            <a:avLst>
              <a:gd name="adj1" fmla="val 50000"/>
              <a:gd name="adj2" fmla="val 49725"/>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4051" name="AutoShape 15"/>
          <p:cNvSpPr>
            <a:spLocks noChangeArrowheads="1"/>
          </p:cNvSpPr>
          <p:nvPr/>
        </p:nvSpPr>
        <p:spPr bwMode="auto">
          <a:xfrm>
            <a:off x="3786188" y="1500188"/>
            <a:ext cx="287337" cy="144462"/>
          </a:xfrm>
          <a:prstGeom prst="rightArrow">
            <a:avLst>
              <a:gd name="adj1" fmla="val 50000"/>
              <a:gd name="adj2" fmla="val 49725"/>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51" name="50 Rectángulo redondeado"/>
          <p:cNvSpPr/>
          <p:nvPr/>
        </p:nvSpPr>
        <p:spPr bwMode="auto">
          <a:xfrm>
            <a:off x="214313" y="2428875"/>
            <a:ext cx="1785937" cy="1500188"/>
          </a:xfrm>
          <a:prstGeom prst="roundRect">
            <a:avLst/>
          </a:prstGeom>
          <a:noFill/>
          <a:ln w="25400" algn="ctr">
            <a:solidFill>
              <a:srgbClr val="56072F"/>
            </a:solidFill>
            <a:miter lim="800000"/>
            <a:headEnd/>
            <a:tailEnd/>
          </a:ln>
        </p:spPr>
        <p:txBody>
          <a:bodyPr anchor="ctr"/>
          <a:lstStyle/>
          <a:p>
            <a:pPr algn="ctr">
              <a:defRPr/>
            </a:pPr>
            <a:r>
              <a:rPr lang="es-MX" sz="1400" dirty="0">
                <a:latin typeface="+mn-lt"/>
              </a:rPr>
              <a:t>Se integran por 3 </a:t>
            </a:r>
            <a:r>
              <a:rPr lang="es-MX" sz="1400" dirty="0" smtClean="0">
                <a:latin typeface="+mn-lt"/>
              </a:rPr>
              <a:t>magistrados (uno  ocupa la presidencia) </a:t>
            </a:r>
            <a:r>
              <a:rPr lang="es-MX" sz="1400" dirty="0">
                <a:latin typeface="+mn-lt"/>
              </a:rPr>
              <a:t>y una secretaría general de acuerdos.</a:t>
            </a:r>
          </a:p>
        </p:txBody>
      </p:sp>
      <p:cxnSp>
        <p:nvCxnSpPr>
          <p:cNvPr id="53" name="52 Conector recto de flecha"/>
          <p:cNvCxnSpPr/>
          <p:nvPr/>
        </p:nvCxnSpPr>
        <p:spPr bwMode="auto">
          <a:xfrm rot="5400000">
            <a:off x="927894" y="2142332"/>
            <a:ext cx="428625" cy="1587"/>
          </a:xfrm>
          <a:prstGeom prst="straightConnector1">
            <a:avLst/>
          </a:prstGeom>
          <a:solidFill>
            <a:schemeClr val="accent1"/>
          </a:solidFill>
          <a:ln w="19050" cap="flat" cmpd="sng" algn="ctr">
            <a:solidFill>
              <a:schemeClr val="bg1">
                <a:lumMod val="50000"/>
              </a:schemeClr>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6"/>
          <p:cNvSpPr>
            <a:spLocks noChangeArrowheads="1"/>
          </p:cNvSpPr>
          <p:nvPr/>
        </p:nvSpPr>
        <p:spPr bwMode="auto">
          <a:xfrm>
            <a:off x="971550" y="928688"/>
            <a:ext cx="7200900" cy="784225"/>
          </a:xfrm>
          <a:prstGeom prst="roundRect">
            <a:avLst>
              <a:gd name="adj" fmla="val 16667"/>
            </a:avLst>
          </a:prstGeom>
          <a:solidFill>
            <a:srgbClr val="C0C0C0">
              <a:alpha val="29019"/>
            </a:srgbClr>
          </a:solidFill>
          <a:ln w="28575" algn="ctr">
            <a:solidFill>
              <a:srgbClr val="885E6A"/>
            </a:solidFill>
            <a:round/>
            <a:headEnd/>
            <a:tailEnd/>
          </a:ln>
        </p:spPr>
        <p:txBody>
          <a:bodyPr anchor="ctr"/>
          <a:lstStyle/>
          <a:p>
            <a:pPr algn="just"/>
            <a:r>
              <a:rPr lang="es-MX" sz="2000"/>
              <a:t>Organismo constitucional público autónomo, dotado de personalidad jurídica y patrimonio propios.</a:t>
            </a:r>
            <a:endParaRPr lang="es-ES" sz="2000"/>
          </a:p>
        </p:txBody>
      </p:sp>
      <p:sp>
        <p:nvSpPr>
          <p:cNvPr id="45059" name="Rectangle 12"/>
          <p:cNvSpPr>
            <a:spLocks noChangeArrowheads="1"/>
          </p:cNvSpPr>
          <p:nvPr/>
        </p:nvSpPr>
        <p:spPr bwMode="auto">
          <a:xfrm>
            <a:off x="5795963" y="379413"/>
            <a:ext cx="3167062" cy="457200"/>
          </a:xfrm>
          <a:prstGeom prst="rect">
            <a:avLst/>
          </a:prstGeom>
          <a:noFill/>
          <a:ln w="9525">
            <a:noFill/>
            <a:miter lim="800000"/>
            <a:headEnd/>
            <a:tailEnd/>
          </a:ln>
        </p:spPr>
        <p:txBody>
          <a:bodyPr>
            <a:spAutoFit/>
          </a:bodyPr>
          <a:lstStyle/>
          <a:p>
            <a:pPr algn="r"/>
            <a:r>
              <a:rPr lang="es-MX" sz="2400" b="1">
                <a:solidFill>
                  <a:schemeClr val="tx2"/>
                </a:solidFill>
              </a:rPr>
              <a:t>Atribuciones del IFE</a:t>
            </a:r>
            <a:endParaRPr lang="es-ES" sz="2400" b="1">
              <a:solidFill>
                <a:schemeClr val="tx2"/>
              </a:solidFill>
            </a:endParaRPr>
          </a:p>
        </p:txBody>
      </p:sp>
      <p:sp>
        <p:nvSpPr>
          <p:cNvPr id="46089" name="Text Box 9"/>
          <p:cNvSpPr txBox="1">
            <a:spLocks noChangeArrowheads="1"/>
          </p:cNvSpPr>
          <p:nvPr/>
        </p:nvSpPr>
        <p:spPr bwMode="auto">
          <a:xfrm>
            <a:off x="1000125" y="1965325"/>
            <a:ext cx="7742238" cy="3973513"/>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indent="3175" algn="just">
              <a:defRPr/>
            </a:pPr>
            <a:r>
              <a:rPr lang="es-MX" sz="1800" dirty="0">
                <a:latin typeface="Arial" charset="0"/>
              </a:rPr>
              <a:t>Organiza las elecciones federales para elegir al Presidente de los Estados Unidos Mexicanos y renovar a los integrantes del Congreso de la Unión.</a:t>
            </a:r>
          </a:p>
          <a:p>
            <a:pPr algn="just">
              <a:buClr>
                <a:srgbClr val="56072F"/>
              </a:buClr>
              <a:buSzPct val="125000"/>
              <a:defRPr/>
            </a:pPr>
            <a:endParaRPr lang="es-MX" sz="1800" dirty="0">
              <a:latin typeface="Arial" charset="0"/>
            </a:endParaRPr>
          </a:p>
          <a:p>
            <a:pPr algn="just">
              <a:buClr>
                <a:srgbClr val="56072F"/>
              </a:buClr>
              <a:buSzPct val="125000"/>
              <a:defRPr/>
            </a:pPr>
            <a:r>
              <a:rPr lang="es-MX" sz="1800" dirty="0">
                <a:latin typeface="Arial" charset="0"/>
              </a:rPr>
              <a:t>Autoridad única para la administración del tiempo que corresponda al Estado en radio y televisión destinado a sus propios fines y al ejercicio del derecho de los partidos políticos nacionales.</a:t>
            </a:r>
          </a:p>
          <a:p>
            <a:pPr algn="just">
              <a:buClr>
                <a:srgbClr val="56072F"/>
              </a:buClr>
              <a:buSzPct val="125000"/>
              <a:defRPr/>
            </a:pPr>
            <a:endParaRPr lang="es-MX" sz="1800" dirty="0">
              <a:latin typeface="Arial" charset="0"/>
            </a:endParaRPr>
          </a:p>
          <a:p>
            <a:pPr algn="just">
              <a:buClr>
                <a:srgbClr val="56072F"/>
              </a:buClr>
              <a:buSzPct val="125000"/>
              <a:defRPr/>
            </a:pPr>
            <a:r>
              <a:rPr lang="es-MX" sz="1800" dirty="0">
                <a:latin typeface="Arial" charset="0"/>
              </a:rPr>
              <a:t>Responsable del padrón electoral y la geografía electoral.</a:t>
            </a:r>
          </a:p>
          <a:p>
            <a:pPr algn="just">
              <a:buClr>
                <a:srgbClr val="56072F"/>
              </a:buClr>
              <a:buSzPct val="125000"/>
              <a:defRPr/>
            </a:pPr>
            <a:endParaRPr lang="es-MX" sz="1800" dirty="0">
              <a:latin typeface="Arial" charset="0"/>
            </a:endParaRPr>
          </a:p>
          <a:p>
            <a:pPr algn="just">
              <a:buClr>
                <a:srgbClr val="56072F"/>
              </a:buClr>
              <a:buSzPct val="125000"/>
              <a:defRPr/>
            </a:pPr>
            <a:r>
              <a:rPr lang="es-MX" sz="1800" dirty="0">
                <a:latin typeface="Arial" charset="0"/>
              </a:rPr>
              <a:t>Otorga registro a nuevos partidos.</a:t>
            </a:r>
          </a:p>
          <a:p>
            <a:pPr algn="just">
              <a:buClr>
                <a:srgbClr val="56072F"/>
              </a:buClr>
              <a:buSzPct val="125000"/>
              <a:defRPr/>
            </a:pPr>
            <a:endParaRPr lang="es-MX" sz="1800" dirty="0">
              <a:latin typeface="Arial" charset="0"/>
            </a:endParaRPr>
          </a:p>
          <a:p>
            <a:pPr algn="just">
              <a:buClr>
                <a:srgbClr val="56072F"/>
              </a:buClr>
              <a:buSzPct val="125000"/>
              <a:defRPr/>
            </a:pPr>
            <a:r>
              <a:rPr lang="es-MX" sz="1800" dirty="0">
                <a:latin typeface="Arial" charset="0"/>
              </a:rPr>
              <a:t>Fiscaliza los recursos de los partidos políticos y sus candidatos.</a:t>
            </a:r>
          </a:p>
          <a:p>
            <a:pPr algn="just">
              <a:buClr>
                <a:srgbClr val="56072F"/>
              </a:buClr>
              <a:buSzPct val="125000"/>
              <a:defRPr/>
            </a:pPr>
            <a:endParaRPr lang="es-MX" sz="1800" dirty="0">
              <a:latin typeface="Arial" charset="0"/>
            </a:endParaRPr>
          </a:p>
          <a:p>
            <a:pPr algn="just">
              <a:buClr>
                <a:srgbClr val="56072F"/>
              </a:buClr>
              <a:buSzPct val="125000"/>
              <a:defRPr/>
            </a:pPr>
            <a:r>
              <a:rPr lang="es-MX" sz="1800" dirty="0">
                <a:latin typeface="Arial" charset="0"/>
              </a:rPr>
              <a:t>Resuelve procedimientos sancionatorios.</a:t>
            </a:r>
            <a:endParaRPr lang="es-ES" sz="1800" dirty="0">
              <a:latin typeface="Arial" charset="0"/>
            </a:endParaRPr>
          </a:p>
        </p:txBody>
      </p:sp>
      <p:sp>
        <p:nvSpPr>
          <p:cNvPr id="45061" name="AutoShape 10"/>
          <p:cNvSpPr>
            <a:spLocks noChangeArrowheads="1"/>
          </p:cNvSpPr>
          <p:nvPr/>
        </p:nvSpPr>
        <p:spPr bwMode="auto">
          <a:xfrm>
            <a:off x="428625" y="2071688"/>
            <a:ext cx="360363" cy="215900"/>
          </a:xfrm>
          <a:prstGeom prst="rightArrow">
            <a:avLst>
              <a:gd name="adj1" fmla="val 50000"/>
              <a:gd name="adj2" fmla="val 41728"/>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5062" name="AutoShape 11"/>
          <p:cNvSpPr>
            <a:spLocks noChangeArrowheads="1"/>
          </p:cNvSpPr>
          <p:nvPr/>
        </p:nvSpPr>
        <p:spPr bwMode="auto">
          <a:xfrm>
            <a:off x="428625" y="4500563"/>
            <a:ext cx="360363" cy="215900"/>
          </a:xfrm>
          <a:prstGeom prst="rightArrow">
            <a:avLst>
              <a:gd name="adj1" fmla="val 50000"/>
              <a:gd name="adj2" fmla="val 41728"/>
            </a:avLst>
          </a:prstGeom>
          <a:solidFill>
            <a:srgbClr val="580000"/>
          </a:solidFill>
          <a:ln w="28575" algn="ctr">
            <a:solidFill>
              <a:srgbClr val="580000"/>
            </a:solidFill>
            <a:miter lim="800000"/>
            <a:headEnd/>
            <a:tailEnd/>
          </a:ln>
        </p:spPr>
        <p:txBody>
          <a:bodyPr vert="eaVert" wrap="none" anchor="ctr"/>
          <a:lstStyle/>
          <a:p>
            <a:pPr algn="ctr"/>
            <a:endParaRPr lang="es-MX"/>
          </a:p>
        </p:txBody>
      </p:sp>
      <p:sp>
        <p:nvSpPr>
          <p:cNvPr id="45063" name="AutoShape 12"/>
          <p:cNvSpPr>
            <a:spLocks noChangeArrowheads="1"/>
          </p:cNvSpPr>
          <p:nvPr/>
        </p:nvSpPr>
        <p:spPr bwMode="auto">
          <a:xfrm>
            <a:off x="428625" y="3998913"/>
            <a:ext cx="360363" cy="215900"/>
          </a:xfrm>
          <a:prstGeom prst="rightArrow">
            <a:avLst>
              <a:gd name="adj1" fmla="val 50000"/>
              <a:gd name="adj2" fmla="val 41728"/>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45064" name="AutoShape 13"/>
          <p:cNvSpPr>
            <a:spLocks noChangeArrowheads="1"/>
          </p:cNvSpPr>
          <p:nvPr/>
        </p:nvSpPr>
        <p:spPr bwMode="auto">
          <a:xfrm>
            <a:off x="428625" y="2857500"/>
            <a:ext cx="360363" cy="215900"/>
          </a:xfrm>
          <a:prstGeom prst="rightArrow">
            <a:avLst>
              <a:gd name="adj1" fmla="val 50000"/>
              <a:gd name="adj2" fmla="val 41728"/>
            </a:avLst>
          </a:prstGeom>
          <a:solidFill>
            <a:srgbClr val="580000"/>
          </a:solidFill>
          <a:ln w="28575" algn="ctr">
            <a:solidFill>
              <a:srgbClr val="580000"/>
            </a:solidFill>
            <a:miter lim="800000"/>
            <a:headEnd/>
            <a:tailEnd/>
          </a:ln>
        </p:spPr>
        <p:txBody>
          <a:bodyPr vert="eaVert" wrap="none" anchor="ctr"/>
          <a:lstStyle/>
          <a:p>
            <a:pPr algn="ctr"/>
            <a:endParaRPr lang="es-MX"/>
          </a:p>
        </p:txBody>
      </p:sp>
      <p:sp>
        <p:nvSpPr>
          <p:cNvPr id="45065" name="AutoShape 11"/>
          <p:cNvSpPr>
            <a:spLocks noChangeArrowheads="1"/>
          </p:cNvSpPr>
          <p:nvPr/>
        </p:nvSpPr>
        <p:spPr bwMode="auto">
          <a:xfrm>
            <a:off x="428625" y="5641975"/>
            <a:ext cx="360363" cy="215900"/>
          </a:xfrm>
          <a:prstGeom prst="rightArrow">
            <a:avLst>
              <a:gd name="adj1" fmla="val 50000"/>
              <a:gd name="adj2" fmla="val 41728"/>
            </a:avLst>
          </a:prstGeom>
          <a:solidFill>
            <a:srgbClr val="580000"/>
          </a:solidFill>
          <a:ln w="28575" algn="ctr">
            <a:solidFill>
              <a:srgbClr val="580000"/>
            </a:solidFill>
            <a:miter lim="800000"/>
            <a:headEnd/>
            <a:tailEnd/>
          </a:ln>
        </p:spPr>
        <p:txBody>
          <a:bodyPr vert="eaVert" wrap="none" anchor="ctr"/>
          <a:lstStyle/>
          <a:p>
            <a:pPr algn="ctr"/>
            <a:endParaRPr lang="es-MX"/>
          </a:p>
        </p:txBody>
      </p:sp>
      <p:sp>
        <p:nvSpPr>
          <p:cNvPr id="45066" name="AutoShape 12"/>
          <p:cNvSpPr>
            <a:spLocks noChangeArrowheads="1"/>
          </p:cNvSpPr>
          <p:nvPr/>
        </p:nvSpPr>
        <p:spPr bwMode="auto">
          <a:xfrm>
            <a:off x="428625" y="5070475"/>
            <a:ext cx="360363" cy="215900"/>
          </a:xfrm>
          <a:prstGeom prst="rightArrow">
            <a:avLst>
              <a:gd name="adj1" fmla="val 50000"/>
              <a:gd name="adj2" fmla="val 41728"/>
            </a:avLst>
          </a:prstGeom>
          <a:solidFill>
            <a:schemeClr val="bg2"/>
          </a:solidFill>
          <a:ln w="28575" algn="ctr">
            <a:solidFill>
              <a:schemeClr val="bg2"/>
            </a:solidFill>
            <a:miter lim="800000"/>
            <a:headEnd/>
            <a:tailEnd/>
          </a:ln>
        </p:spPr>
        <p:txBody>
          <a:bodyPr vert="eaVert" wrap="none" anchor="ctr"/>
          <a:lstStyle/>
          <a:p>
            <a:pPr algn="ctr"/>
            <a:endParaRPr lang="es-MX"/>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otón de acción: Volver">
            <a:hlinkClick r:id="rId3" action="ppaction://hlinksldjump" highlightClick="1"/>
          </p:cNvPr>
          <p:cNvSpPr>
            <a:spLocks noChangeArrowheads="1"/>
          </p:cNvSpPr>
          <p:nvPr/>
        </p:nvSpPr>
        <p:spPr bwMode="auto">
          <a:xfrm>
            <a:off x="4427538" y="6308725"/>
            <a:ext cx="406400" cy="277813"/>
          </a:xfrm>
          <a:prstGeom prst="actionButtonReturn">
            <a:avLst/>
          </a:prstGeom>
          <a:noFill/>
          <a:ln w="25400" algn="ctr">
            <a:solidFill>
              <a:srgbClr val="56072F"/>
            </a:solidFill>
            <a:miter lim="800000"/>
            <a:headEnd/>
            <a:tailEnd/>
          </a:ln>
        </p:spPr>
        <p:txBody>
          <a:bodyPr anchor="ctr"/>
          <a:lstStyle/>
          <a:p>
            <a:pPr algn="ctr">
              <a:defRPr/>
            </a:pPr>
            <a:endParaRPr lang="es-MX" sz="1800">
              <a:solidFill>
                <a:schemeClr val="lt1"/>
              </a:solidFill>
              <a:latin typeface="+mn-lt"/>
            </a:endParaRPr>
          </a:p>
        </p:txBody>
      </p:sp>
      <p:sp>
        <p:nvSpPr>
          <p:cNvPr id="46083" name="Text Box 49"/>
          <p:cNvSpPr txBox="1">
            <a:spLocks noChangeArrowheads="1"/>
          </p:cNvSpPr>
          <p:nvPr/>
        </p:nvSpPr>
        <p:spPr bwMode="auto">
          <a:xfrm>
            <a:off x="4787900" y="357188"/>
            <a:ext cx="4141788" cy="457200"/>
          </a:xfrm>
          <a:prstGeom prst="rect">
            <a:avLst/>
          </a:prstGeom>
          <a:noFill/>
          <a:ln w="9525" algn="ctr">
            <a:noFill/>
            <a:miter lim="800000"/>
            <a:headEnd/>
            <a:tailEnd/>
          </a:ln>
          <a:effectLst>
            <a:prstShdw prst="shdw13" dist="53882" dir="13500000">
              <a:schemeClr val="bg2">
                <a:alpha val="50000"/>
              </a:schemeClr>
            </a:prstShdw>
          </a:effectLst>
        </p:spPr>
        <p:txBody>
          <a:bodyPr wrap="none" lIns="90000" tIns="46800" rIns="90000" bIns="46800">
            <a:spAutoFit/>
          </a:bodyPr>
          <a:lstStyle/>
          <a:p>
            <a:pPr algn="ctr"/>
            <a:r>
              <a:rPr lang="es-MX" sz="2400" b="1"/>
              <a:t>Estructura orgánica del IFE</a:t>
            </a:r>
            <a:endParaRPr lang="es-ES" sz="2400" b="1"/>
          </a:p>
        </p:txBody>
      </p:sp>
      <p:sp>
        <p:nvSpPr>
          <p:cNvPr id="46084" name="AutoShape 54"/>
          <p:cNvSpPr>
            <a:spLocks noChangeArrowheads="1"/>
          </p:cNvSpPr>
          <p:nvPr/>
        </p:nvSpPr>
        <p:spPr bwMode="auto">
          <a:xfrm>
            <a:off x="5757863" y="4292600"/>
            <a:ext cx="1584325" cy="490538"/>
          </a:xfrm>
          <a:prstGeom prst="roundRect">
            <a:avLst>
              <a:gd name="adj" fmla="val 16667"/>
            </a:avLst>
          </a:prstGeom>
          <a:solidFill>
            <a:srgbClr val="800000">
              <a:alpha val="38039"/>
            </a:srgbClr>
          </a:solidFill>
          <a:ln w="9525" algn="ctr">
            <a:solidFill>
              <a:srgbClr val="C0C0C0"/>
            </a:solidFill>
            <a:round/>
            <a:headEnd/>
            <a:tailEnd/>
          </a:ln>
        </p:spPr>
        <p:txBody>
          <a:bodyPr lIns="90000" tIns="46800" rIns="90000" bIns="46800" anchor="ctr"/>
          <a:lstStyle/>
          <a:p>
            <a:pPr algn="ctr"/>
            <a:r>
              <a:rPr lang="es-MX" sz="1600" b="1"/>
              <a:t>Consejos locales</a:t>
            </a:r>
            <a:endParaRPr lang="es-ES" sz="1600" b="1"/>
          </a:p>
        </p:txBody>
      </p:sp>
      <p:sp>
        <p:nvSpPr>
          <p:cNvPr id="46085" name="AutoShape 55"/>
          <p:cNvSpPr>
            <a:spLocks noChangeArrowheads="1"/>
          </p:cNvSpPr>
          <p:nvPr/>
        </p:nvSpPr>
        <p:spPr bwMode="auto">
          <a:xfrm>
            <a:off x="5757863" y="5229225"/>
            <a:ext cx="1582737" cy="503238"/>
          </a:xfrm>
          <a:prstGeom prst="roundRect">
            <a:avLst>
              <a:gd name="adj" fmla="val 16667"/>
            </a:avLst>
          </a:prstGeom>
          <a:solidFill>
            <a:srgbClr val="800000">
              <a:alpha val="38039"/>
            </a:srgbClr>
          </a:solidFill>
          <a:ln w="9525" algn="ctr">
            <a:solidFill>
              <a:srgbClr val="C0C0C0"/>
            </a:solidFill>
            <a:round/>
            <a:headEnd/>
            <a:tailEnd/>
          </a:ln>
        </p:spPr>
        <p:txBody>
          <a:bodyPr lIns="90000" tIns="46800" rIns="90000" bIns="46800" anchor="ctr"/>
          <a:lstStyle/>
          <a:p>
            <a:pPr algn="ctr"/>
            <a:r>
              <a:rPr lang="es-MX" sz="1600" b="1"/>
              <a:t>Consejos distritales</a:t>
            </a:r>
            <a:endParaRPr lang="es-ES" sz="1600" b="1"/>
          </a:p>
        </p:txBody>
      </p:sp>
      <p:sp>
        <p:nvSpPr>
          <p:cNvPr id="46086" name="AutoShape 56"/>
          <p:cNvSpPr>
            <a:spLocks noChangeArrowheads="1"/>
          </p:cNvSpPr>
          <p:nvPr/>
        </p:nvSpPr>
        <p:spPr bwMode="auto">
          <a:xfrm>
            <a:off x="5651500" y="6021388"/>
            <a:ext cx="1901825" cy="503237"/>
          </a:xfrm>
          <a:prstGeom prst="roundRect">
            <a:avLst>
              <a:gd name="adj" fmla="val 16667"/>
            </a:avLst>
          </a:prstGeom>
          <a:solidFill>
            <a:srgbClr val="800000">
              <a:alpha val="38039"/>
            </a:srgbClr>
          </a:solidFill>
          <a:ln w="9525" algn="ctr">
            <a:solidFill>
              <a:srgbClr val="C0C0C0"/>
            </a:solidFill>
            <a:round/>
            <a:headEnd/>
            <a:tailEnd/>
          </a:ln>
        </p:spPr>
        <p:txBody>
          <a:bodyPr lIns="90000" tIns="46800" rIns="90000" bIns="46800" anchor="ctr"/>
          <a:lstStyle/>
          <a:p>
            <a:pPr algn="ctr"/>
            <a:r>
              <a:rPr lang="es-MX" sz="1600" b="1"/>
              <a:t>Mesas directivas de casilla</a:t>
            </a:r>
            <a:endParaRPr lang="es-ES" sz="1600" b="1"/>
          </a:p>
        </p:txBody>
      </p:sp>
      <p:sp>
        <p:nvSpPr>
          <p:cNvPr id="46087" name="AutoShape 57"/>
          <p:cNvSpPr>
            <a:spLocks noChangeArrowheads="1"/>
          </p:cNvSpPr>
          <p:nvPr/>
        </p:nvSpPr>
        <p:spPr bwMode="auto">
          <a:xfrm>
            <a:off x="3490913" y="981075"/>
            <a:ext cx="2152650" cy="431800"/>
          </a:xfrm>
          <a:prstGeom prst="roundRect">
            <a:avLst>
              <a:gd name="adj" fmla="val 16667"/>
            </a:avLst>
          </a:prstGeom>
          <a:solidFill>
            <a:srgbClr val="990033">
              <a:alpha val="20000"/>
            </a:srgbClr>
          </a:solidFill>
          <a:ln w="19050" algn="ctr">
            <a:solidFill>
              <a:schemeClr val="tx1"/>
            </a:solidFill>
            <a:round/>
            <a:headEnd/>
            <a:tailEnd/>
          </a:ln>
        </p:spPr>
        <p:txBody>
          <a:bodyPr lIns="90000" tIns="46800" rIns="90000" bIns="46800" anchor="ctr"/>
          <a:lstStyle/>
          <a:p>
            <a:pPr algn="ctr"/>
            <a:r>
              <a:rPr lang="es-MX" sz="1600" b="1" dirty="0"/>
              <a:t>Consejo General</a:t>
            </a:r>
            <a:endParaRPr lang="es-ES" sz="1600" b="1" dirty="0"/>
          </a:p>
        </p:txBody>
      </p:sp>
      <p:sp>
        <p:nvSpPr>
          <p:cNvPr id="46088" name="AutoShape 58"/>
          <p:cNvSpPr>
            <a:spLocks noChangeArrowheads="1"/>
          </p:cNvSpPr>
          <p:nvPr/>
        </p:nvSpPr>
        <p:spPr bwMode="auto">
          <a:xfrm>
            <a:off x="3490913" y="1628775"/>
            <a:ext cx="2160587" cy="538163"/>
          </a:xfrm>
          <a:prstGeom prst="roundRect">
            <a:avLst>
              <a:gd name="adj" fmla="val 16667"/>
            </a:avLst>
          </a:prstGeom>
          <a:solidFill>
            <a:srgbClr val="580000">
              <a:alpha val="25000"/>
            </a:srgbClr>
          </a:solidFill>
          <a:ln w="9525" algn="ctr">
            <a:solidFill>
              <a:schemeClr val="tx1"/>
            </a:solidFill>
            <a:round/>
            <a:headEnd/>
            <a:tailEnd/>
          </a:ln>
        </p:spPr>
        <p:txBody>
          <a:bodyPr lIns="90000" tIns="46800" rIns="90000" bIns="46800" anchor="ctr"/>
          <a:lstStyle/>
          <a:p>
            <a:pPr algn="ctr"/>
            <a:r>
              <a:rPr lang="es-MX" sz="1600" b="1" dirty="0"/>
              <a:t>Presidencia del Consejo General</a:t>
            </a:r>
            <a:endParaRPr lang="es-ES" sz="1600" b="1" dirty="0"/>
          </a:p>
        </p:txBody>
      </p:sp>
      <p:sp>
        <p:nvSpPr>
          <p:cNvPr id="46089" name="AutoShape 59"/>
          <p:cNvSpPr>
            <a:spLocks noChangeArrowheads="1"/>
          </p:cNvSpPr>
          <p:nvPr/>
        </p:nvSpPr>
        <p:spPr bwMode="auto">
          <a:xfrm>
            <a:off x="3562350" y="2382838"/>
            <a:ext cx="2008188" cy="541337"/>
          </a:xfrm>
          <a:prstGeom prst="roundRect">
            <a:avLst>
              <a:gd name="adj" fmla="val 16667"/>
            </a:avLst>
          </a:prstGeom>
          <a:solidFill>
            <a:srgbClr val="580000">
              <a:alpha val="25000"/>
            </a:srgbClr>
          </a:solidFill>
          <a:ln w="9525" algn="ctr">
            <a:solidFill>
              <a:schemeClr val="tx1"/>
            </a:solidFill>
            <a:round/>
            <a:headEnd/>
            <a:tailEnd/>
          </a:ln>
        </p:spPr>
        <p:txBody>
          <a:bodyPr lIns="90000" tIns="46800" rIns="90000" bIns="46800" anchor="ctr"/>
          <a:lstStyle/>
          <a:p>
            <a:pPr algn="ctr"/>
            <a:r>
              <a:rPr lang="es-MX" sz="1600" b="1" dirty="0"/>
              <a:t>Junta General Ejecutiva</a:t>
            </a:r>
            <a:endParaRPr lang="es-ES" sz="1600" b="1" dirty="0"/>
          </a:p>
        </p:txBody>
      </p:sp>
      <p:sp>
        <p:nvSpPr>
          <p:cNvPr id="46090" name="AutoShape 60"/>
          <p:cNvSpPr>
            <a:spLocks noChangeArrowheads="1"/>
          </p:cNvSpPr>
          <p:nvPr/>
        </p:nvSpPr>
        <p:spPr bwMode="auto">
          <a:xfrm>
            <a:off x="3635375" y="3162300"/>
            <a:ext cx="1871663" cy="554038"/>
          </a:xfrm>
          <a:prstGeom prst="roundRect">
            <a:avLst>
              <a:gd name="adj" fmla="val 16667"/>
            </a:avLst>
          </a:prstGeom>
          <a:solidFill>
            <a:srgbClr val="580000">
              <a:alpha val="25000"/>
            </a:srgbClr>
          </a:solidFill>
          <a:ln w="9525" algn="ctr">
            <a:solidFill>
              <a:schemeClr val="tx1"/>
            </a:solidFill>
            <a:round/>
            <a:headEnd/>
            <a:tailEnd/>
          </a:ln>
        </p:spPr>
        <p:txBody>
          <a:bodyPr lIns="90000" tIns="46800" rIns="90000" bIns="46800" anchor="ctr"/>
          <a:lstStyle/>
          <a:p>
            <a:pPr algn="ctr"/>
            <a:r>
              <a:rPr lang="es-MX" sz="1600" b="1" dirty="0"/>
              <a:t>Secretaría Ejecutiva</a:t>
            </a:r>
            <a:endParaRPr lang="es-ES" sz="1600" b="1" dirty="0"/>
          </a:p>
        </p:txBody>
      </p:sp>
      <p:cxnSp>
        <p:nvCxnSpPr>
          <p:cNvPr id="46091" name="AutoShape 61"/>
          <p:cNvCxnSpPr>
            <a:cxnSpLocks noChangeShapeType="1"/>
            <a:stCxn id="46087" idx="2"/>
            <a:endCxn id="46088" idx="0"/>
          </p:cNvCxnSpPr>
          <p:nvPr/>
        </p:nvCxnSpPr>
        <p:spPr bwMode="auto">
          <a:xfrm>
            <a:off x="4567238" y="1422400"/>
            <a:ext cx="4762" cy="206375"/>
          </a:xfrm>
          <a:prstGeom prst="straightConnector1">
            <a:avLst/>
          </a:prstGeom>
          <a:noFill/>
          <a:ln w="25400">
            <a:solidFill>
              <a:srgbClr val="56072F"/>
            </a:solidFill>
            <a:round/>
            <a:headEnd/>
            <a:tailEnd/>
          </a:ln>
        </p:spPr>
      </p:cxnSp>
      <p:cxnSp>
        <p:nvCxnSpPr>
          <p:cNvPr id="46092" name="AutoShape 62"/>
          <p:cNvCxnSpPr>
            <a:cxnSpLocks noChangeShapeType="1"/>
            <a:stCxn id="46088" idx="2"/>
            <a:endCxn id="46089" idx="0"/>
          </p:cNvCxnSpPr>
          <p:nvPr/>
        </p:nvCxnSpPr>
        <p:spPr bwMode="auto">
          <a:xfrm flipH="1">
            <a:off x="4567238" y="2166938"/>
            <a:ext cx="4762" cy="215900"/>
          </a:xfrm>
          <a:prstGeom prst="straightConnector1">
            <a:avLst/>
          </a:prstGeom>
          <a:noFill/>
          <a:ln w="25400">
            <a:solidFill>
              <a:srgbClr val="56072F"/>
            </a:solidFill>
            <a:round/>
            <a:headEnd/>
            <a:tailEnd/>
          </a:ln>
        </p:spPr>
      </p:cxnSp>
      <p:cxnSp>
        <p:nvCxnSpPr>
          <p:cNvPr id="46093" name="AutoShape 63"/>
          <p:cNvCxnSpPr>
            <a:cxnSpLocks noChangeShapeType="1"/>
            <a:stCxn id="46089" idx="2"/>
            <a:endCxn id="46090" idx="0"/>
          </p:cNvCxnSpPr>
          <p:nvPr/>
        </p:nvCxnSpPr>
        <p:spPr bwMode="auto">
          <a:xfrm>
            <a:off x="4567238" y="2924175"/>
            <a:ext cx="4762" cy="238125"/>
          </a:xfrm>
          <a:prstGeom prst="straightConnector1">
            <a:avLst/>
          </a:prstGeom>
          <a:noFill/>
          <a:ln w="25400">
            <a:solidFill>
              <a:srgbClr val="56072F"/>
            </a:solidFill>
            <a:round/>
            <a:headEnd/>
            <a:tailEnd/>
          </a:ln>
        </p:spPr>
      </p:cxnSp>
      <p:sp>
        <p:nvSpPr>
          <p:cNvPr id="46094" name="AutoShape 65"/>
          <p:cNvSpPr>
            <a:spLocks noChangeArrowheads="1"/>
          </p:cNvSpPr>
          <p:nvPr/>
        </p:nvSpPr>
        <p:spPr bwMode="auto">
          <a:xfrm>
            <a:off x="6011863" y="2349500"/>
            <a:ext cx="1889125" cy="604838"/>
          </a:xfrm>
          <a:prstGeom prst="roundRect">
            <a:avLst>
              <a:gd name="adj" fmla="val 16667"/>
            </a:avLst>
          </a:prstGeom>
          <a:solidFill>
            <a:srgbClr val="800000">
              <a:alpha val="38039"/>
            </a:srgbClr>
          </a:solidFill>
          <a:ln w="9525" algn="ctr">
            <a:solidFill>
              <a:srgbClr val="C0C0C0"/>
            </a:solidFill>
            <a:round/>
            <a:headEnd/>
            <a:tailEnd/>
          </a:ln>
        </p:spPr>
        <p:txBody>
          <a:bodyPr lIns="90000" tIns="46800" rIns="90000" bIns="46800" anchor="ctr"/>
          <a:lstStyle/>
          <a:p>
            <a:pPr algn="ctr"/>
            <a:r>
              <a:rPr lang="es-MX" sz="1600" b="1"/>
              <a:t>Direcciones ejecutivas </a:t>
            </a:r>
            <a:endParaRPr lang="es-ES" sz="1600" b="1"/>
          </a:p>
        </p:txBody>
      </p:sp>
      <p:sp>
        <p:nvSpPr>
          <p:cNvPr id="46095" name="AutoShape 67"/>
          <p:cNvSpPr>
            <a:spLocks noChangeArrowheads="1"/>
          </p:cNvSpPr>
          <p:nvPr/>
        </p:nvSpPr>
        <p:spPr bwMode="auto">
          <a:xfrm>
            <a:off x="2500313" y="4078288"/>
            <a:ext cx="3008312" cy="863600"/>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lstStyle/>
          <a:p>
            <a:pPr algn="ctr"/>
            <a:r>
              <a:rPr lang="es-MX" sz="1600" b="1"/>
              <a:t>32 juntas locales ejecutivas</a:t>
            </a:r>
          </a:p>
          <a:p>
            <a:pPr algn="ctr"/>
            <a:r>
              <a:rPr lang="es-MX" sz="1400" b="1"/>
              <a:t>(una por cada entidad federativa)</a:t>
            </a:r>
            <a:endParaRPr lang="es-ES" sz="1400" b="1"/>
          </a:p>
        </p:txBody>
      </p:sp>
      <p:sp>
        <p:nvSpPr>
          <p:cNvPr id="46096" name="AutoShape 68"/>
          <p:cNvSpPr>
            <a:spLocks noChangeArrowheads="1"/>
          </p:cNvSpPr>
          <p:nvPr/>
        </p:nvSpPr>
        <p:spPr bwMode="auto">
          <a:xfrm>
            <a:off x="2571750" y="5154613"/>
            <a:ext cx="2936875" cy="795337"/>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lstStyle/>
          <a:p>
            <a:pPr algn="ctr"/>
            <a:r>
              <a:rPr lang="es-MX" sz="1600" b="1"/>
              <a:t>300 juntas distritales ejecutivas</a:t>
            </a:r>
          </a:p>
          <a:p>
            <a:pPr algn="ctr"/>
            <a:r>
              <a:rPr lang="es-MX" sz="1400" b="1"/>
              <a:t>(una por cada distrito)</a:t>
            </a:r>
          </a:p>
        </p:txBody>
      </p:sp>
      <p:cxnSp>
        <p:nvCxnSpPr>
          <p:cNvPr id="46097" name="AutoShape 69"/>
          <p:cNvCxnSpPr>
            <a:cxnSpLocks noChangeShapeType="1"/>
          </p:cNvCxnSpPr>
          <p:nvPr/>
        </p:nvCxnSpPr>
        <p:spPr bwMode="auto">
          <a:xfrm>
            <a:off x="4067175" y="4941888"/>
            <a:ext cx="0" cy="215900"/>
          </a:xfrm>
          <a:prstGeom prst="straightConnector1">
            <a:avLst/>
          </a:prstGeom>
          <a:noFill/>
          <a:ln w="25400">
            <a:solidFill>
              <a:srgbClr val="56072F"/>
            </a:solidFill>
            <a:round/>
            <a:headEnd/>
            <a:tailEnd/>
          </a:ln>
        </p:spPr>
      </p:cxnSp>
      <p:sp>
        <p:nvSpPr>
          <p:cNvPr id="46098" name="Line 70"/>
          <p:cNvSpPr>
            <a:spLocks noChangeShapeType="1"/>
          </p:cNvSpPr>
          <p:nvPr/>
        </p:nvSpPr>
        <p:spPr bwMode="auto">
          <a:xfrm flipV="1">
            <a:off x="5508625" y="4508500"/>
            <a:ext cx="215900" cy="0"/>
          </a:xfrm>
          <a:prstGeom prst="line">
            <a:avLst/>
          </a:prstGeom>
          <a:noFill/>
          <a:ln w="9525">
            <a:solidFill>
              <a:srgbClr val="56072F"/>
            </a:solidFill>
            <a:prstDash val="dash"/>
            <a:round/>
            <a:headEnd/>
            <a:tailEnd/>
          </a:ln>
        </p:spPr>
        <p:txBody>
          <a:bodyPr/>
          <a:lstStyle/>
          <a:p>
            <a:endParaRPr lang="es-MX"/>
          </a:p>
        </p:txBody>
      </p:sp>
      <p:sp>
        <p:nvSpPr>
          <p:cNvPr id="46099" name="Line 71"/>
          <p:cNvSpPr>
            <a:spLocks noChangeShapeType="1"/>
          </p:cNvSpPr>
          <p:nvPr/>
        </p:nvSpPr>
        <p:spPr bwMode="auto">
          <a:xfrm>
            <a:off x="5508625" y="5516563"/>
            <a:ext cx="217488" cy="0"/>
          </a:xfrm>
          <a:prstGeom prst="line">
            <a:avLst/>
          </a:prstGeom>
          <a:noFill/>
          <a:ln w="9525">
            <a:solidFill>
              <a:srgbClr val="56072F"/>
            </a:solidFill>
            <a:prstDash val="dash"/>
            <a:round/>
            <a:headEnd/>
            <a:tailEnd/>
          </a:ln>
        </p:spPr>
        <p:txBody>
          <a:bodyPr/>
          <a:lstStyle/>
          <a:p>
            <a:endParaRPr lang="es-MX"/>
          </a:p>
        </p:txBody>
      </p:sp>
      <p:sp>
        <p:nvSpPr>
          <p:cNvPr id="46100" name="Line 72"/>
          <p:cNvSpPr>
            <a:spLocks noChangeShapeType="1"/>
          </p:cNvSpPr>
          <p:nvPr/>
        </p:nvSpPr>
        <p:spPr bwMode="auto">
          <a:xfrm>
            <a:off x="6589713" y="5751513"/>
            <a:ext cx="0" cy="215900"/>
          </a:xfrm>
          <a:prstGeom prst="line">
            <a:avLst/>
          </a:prstGeom>
          <a:noFill/>
          <a:ln w="9525">
            <a:solidFill>
              <a:srgbClr val="56072F"/>
            </a:solidFill>
            <a:prstDash val="dash"/>
            <a:round/>
            <a:headEnd/>
            <a:tailEnd/>
          </a:ln>
        </p:spPr>
        <p:txBody>
          <a:bodyPr/>
          <a:lstStyle/>
          <a:p>
            <a:endParaRPr lang="es-MX"/>
          </a:p>
        </p:txBody>
      </p:sp>
      <p:cxnSp>
        <p:nvCxnSpPr>
          <p:cNvPr id="46101" name="AutoShape 75"/>
          <p:cNvCxnSpPr>
            <a:cxnSpLocks noChangeShapeType="1"/>
            <a:stCxn id="46089" idx="3"/>
            <a:endCxn id="46094" idx="1"/>
          </p:cNvCxnSpPr>
          <p:nvPr/>
        </p:nvCxnSpPr>
        <p:spPr bwMode="auto">
          <a:xfrm flipV="1">
            <a:off x="5570538" y="2652713"/>
            <a:ext cx="441325" cy="1587"/>
          </a:xfrm>
          <a:prstGeom prst="straightConnector1">
            <a:avLst/>
          </a:prstGeom>
          <a:noFill/>
          <a:ln w="25400">
            <a:solidFill>
              <a:srgbClr val="56072F"/>
            </a:solidFill>
            <a:round/>
            <a:headEnd/>
            <a:tailEnd/>
          </a:ln>
        </p:spPr>
      </p:cxnSp>
      <p:sp>
        <p:nvSpPr>
          <p:cNvPr id="46102" name="Text Box 77"/>
          <p:cNvSpPr txBox="1">
            <a:spLocks noChangeArrowheads="1"/>
          </p:cNvSpPr>
          <p:nvPr/>
        </p:nvSpPr>
        <p:spPr bwMode="auto">
          <a:xfrm>
            <a:off x="7667625" y="4356100"/>
            <a:ext cx="1152525" cy="1377950"/>
          </a:xfrm>
          <a:prstGeom prst="rect">
            <a:avLst/>
          </a:prstGeom>
          <a:noFill/>
          <a:ln w="9525">
            <a:solidFill>
              <a:schemeClr val="tx1"/>
            </a:solidFill>
            <a:prstDash val="dash"/>
            <a:miter lim="800000"/>
            <a:headEnd/>
            <a:tailEnd/>
          </a:ln>
        </p:spPr>
        <p:txBody>
          <a:bodyPr>
            <a:spAutoFit/>
          </a:bodyPr>
          <a:lstStyle/>
          <a:p>
            <a:pPr algn="just">
              <a:spcBef>
                <a:spcPct val="50000"/>
              </a:spcBef>
            </a:pPr>
            <a:r>
              <a:rPr lang="es-MX" sz="1400"/>
              <a:t>Se integran únicamente durante los procesos electorales federales</a:t>
            </a:r>
          </a:p>
        </p:txBody>
      </p:sp>
      <p:sp>
        <p:nvSpPr>
          <p:cNvPr id="46103" name="Line 78"/>
          <p:cNvSpPr>
            <a:spLocks noChangeShapeType="1"/>
          </p:cNvSpPr>
          <p:nvPr/>
        </p:nvSpPr>
        <p:spPr bwMode="auto">
          <a:xfrm>
            <a:off x="395288" y="3933825"/>
            <a:ext cx="8353425" cy="0"/>
          </a:xfrm>
          <a:prstGeom prst="line">
            <a:avLst/>
          </a:prstGeom>
          <a:noFill/>
          <a:ln w="19050">
            <a:solidFill>
              <a:srgbClr val="56072F"/>
            </a:solidFill>
            <a:round/>
            <a:headEnd/>
            <a:tailEnd/>
          </a:ln>
          <a:effectLst>
            <a:prstShdw prst="shdw13" dist="53882" dir="13500000">
              <a:schemeClr val="bg2">
                <a:alpha val="50000"/>
              </a:schemeClr>
            </a:prstShdw>
          </a:effectLst>
        </p:spPr>
        <p:txBody>
          <a:bodyPr lIns="90000" tIns="46800" rIns="90000" bIns="46800" anchor="ctr"/>
          <a:lstStyle/>
          <a:p>
            <a:endParaRPr lang="es-MX"/>
          </a:p>
        </p:txBody>
      </p:sp>
      <p:sp>
        <p:nvSpPr>
          <p:cNvPr id="46104" name="Text Box 79"/>
          <p:cNvSpPr txBox="1">
            <a:spLocks noChangeArrowheads="1"/>
          </p:cNvSpPr>
          <p:nvPr/>
        </p:nvSpPr>
        <p:spPr bwMode="auto">
          <a:xfrm>
            <a:off x="322263" y="765175"/>
            <a:ext cx="1441450" cy="641350"/>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algn="ctr">
              <a:spcBef>
                <a:spcPct val="50000"/>
              </a:spcBef>
            </a:pPr>
            <a:r>
              <a:rPr lang="es-MX" sz="1800" b="1">
                <a:solidFill>
                  <a:srgbClr val="56072F"/>
                </a:solidFill>
              </a:rPr>
              <a:t>Órganos centrales:</a:t>
            </a:r>
            <a:endParaRPr lang="es-ES" sz="1800" b="1">
              <a:solidFill>
                <a:srgbClr val="56072F"/>
              </a:solidFill>
            </a:endParaRPr>
          </a:p>
        </p:txBody>
      </p:sp>
      <p:sp>
        <p:nvSpPr>
          <p:cNvPr id="46105" name="Text Box 80"/>
          <p:cNvSpPr txBox="1">
            <a:spLocks noChangeArrowheads="1"/>
          </p:cNvSpPr>
          <p:nvPr/>
        </p:nvSpPr>
        <p:spPr bwMode="auto">
          <a:xfrm>
            <a:off x="250825" y="4659313"/>
            <a:ext cx="2160588" cy="641350"/>
          </a:xfrm>
          <a:prstGeom prst="rect">
            <a:avLst/>
          </a:prstGeom>
          <a:noFill/>
          <a:ln w="22225" algn="ctr">
            <a:noFill/>
            <a:miter lim="800000"/>
            <a:headEnd/>
            <a:tailEnd/>
          </a:ln>
          <a:effectLst>
            <a:prstShdw prst="shdw13" dist="53882" dir="13500000">
              <a:schemeClr val="bg2">
                <a:alpha val="50000"/>
              </a:schemeClr>
            </a:prstShdw>
          </a:effectLst>
        </p:spPr>
        <p:txBody>
          <a:bodyPr lIns="90000" tIns="46800" rIns="90000" bIns="46800">
            <a:spAutoFit/>
          </a:bodyPr>
          <a:lstStyle/>
          <a:p>
            <a:pPr algn="ctr">
              <a:spcBef>
                <a:spcPct val="50000"/>
              </a:spcBef>
            </a:pPr>
            <a:r>
              <a:rPr lang="es-MX" sz="1800" b="1">
                <a:solidFill>
                  <a:srgbClr val="56072F"/>
                </a:solidFill>
              </a:rPr>
              <a:t>Órganos desconcentrados:</a:t>
            </a:r>
            <a:endParaRPr lang="es-ES" sz="1800" b="1">
              <a:solidFill>
                <a:srgbClr val="56072F"/>
              </a:solidFill>
            </a:endParaRPr>
          </a:p>
        </p:txBody>
      </p:sp>
      <p:sp>
        <p:nvSpPr>
          <p:cNvPr id="46106" name="AutoShape 81"/>
          <p:cNvSpPr>
            <a:spLocks noChangeArrowheads="1"/>
          </p:cNvSpPr>
          <p:nvPr/>
        </p:nvSpPr>
        <p:spPr bwMode="auto">
          <a:xfrm>
            <a:off x="6084888" y="979488"/>
            <a:ext cx="1889125" cy="504825"/>
          </a:xfrm>
          <a:prstGeom prst="roundRect">
            <a:avLst>
              <a:gd name="adj" fmla="val 16667"/>
            </a:avLst>
          </a:prstGeom>
          <a:solidFill>
            <a:srgbClr val="800000">
              <a:alpha val="38039"/>
            </a:srgbClr>
          </a:solidFill>
          <a:ln w="19050" algn="ctr">
            <a:solidFill>
              <a:srgbClr val="C0C0C0"/>
            </a:solidFill>
            <a:prstDash val="sysDot"/>
            <a:round/>
            <a:headEnd/>
            <a:tailEnd/>
          </a:ln>
        </p:spPr>
        <p:txBody>
          <a:bodyPr lIns="90000" tIns="46800" rIns="90000" bIns="46800" anchor="ctr"/>
          <a:lstStyle/>
          <a:p>
            <a:pPr algn="ctr"/>
            <a:r>
              <a:rPr lang="es-MX" sz="1500" b="1"/>
              <a:t>Unidad de Fiscalización </a:t>
            </a:r>
            <a:endParaRPr lang="es-ES" sz="1500" b="1"/>
          </a:p>
        </p:txBody>
      </p:sp>
      <p:cxnSp>
        <p:nvCxnSpPr>
          <p:cNvPr id="46107" name="AutoShape 82"/>
          <p:cNvCxnSpPr>
            <a:cxnSpLocks noChangeShapeType="1"/>
          </p:cNvCxnSpPr>
          <p:nvPr/>
        </p:nvCxnSpPr>
        <p:spPr bwMode="auto">
          <a:xfrm flipV="1">
            <a:off x="5651500" y="1196975"/>
            <a:ext cx="441325" cy="1588"/>
          </a:xfrm>
          <a:prstGeom prst="straightConnector1">
            <a:avLst/>
          </a:prstGeom>
          <a:noFill/>
          <a:ln w="25400">
            <a:solidFill>
              <a:srgbClr val="808080"/>
            </a:solidFill>
            <a:prstDash val="sysDot"/>
            <a:round/>
            <a:headEnd/>
            <a:tailEnd/>
          </a:ln>
        </p:spPr>
      </p:cxnSp>
      <p:sp>
        <p:nvSpPr>
          <p:cNvPr id="46108" name="AutoShape 81"/>
          <p:cNvSpPr>
            <a:spLocks noChangeArrowheads="1"/>
          </p:cNvSpPr>
          <p:nvPr/>
        </p:nvSpPr>
        <p:spPr bwMode="auto">
          <a:xfrm>
            <a:off x="1428750" y="1643063"/>
            <a:ext cx="1531938" cy="504825"/>
          </a:xfrm>
          <a:prstGeom prst="roundRect">
            <a:avLst>
              <a:gd name="adj" fmla="val 16667"/>
            </a:avLst>
          </a:prstGeom>
          <a:solidFill>
            <a:srgbClr val="800000">
              <a:alpha val="38039"/>
            </a:srgbClr>
          </a:solidFill>
          <a:ln w="19050" algn="ctr">
            <a:solidFill>
              <a:srgbClr val="C0C0C0"/>
            </a:solidFill>
            <a:prstDash val="sysDot"/>
            <a:round/>
            <a:headEnd/>
            <a:tailEnd/>
          </a:ln>
        </p:spPr>
        <p:txBody>
          <a:bodyPr lIns="90000" tIns="46800" rIns="90000" bIns="46800" anchor="ctr"/>
          <a:lstStyle/>
          <a:p>
            <a:pPr algn="ctr"/>
            <a:r>
              <a:rPr lang="es-MX" sz="1500" b="1"/>
              <a:t>Contraloría General</a:t>
            </a:r>
            <a:endParaRPr lang="es-ES" sz="1500" b="1"/>
          </a:p>
        </p:txBody>
      </p:sp>
      <p:cxnSp>
        <p:nvCxnSpPr>
          <p:cNvPr id="46109" name="AutoShape 82"/>
          <p:cNvCxnSpPr>
            <a:cxnSpLocks noChangeShapeType="1"/>
            <a:stCxn id="46108" idx="3"/>
            <a:endCxn id="46088" idx="1"/>
          </p:cNvCxnSpPr>
          <p:nvPr/>
        </p:nvCxnSpPr>
        <p:spPr bwMode="auto">
          <a:xfrm>
            <a:off x="2960688" y="1895475"/>
            <a:ext cx="530225" cy="3175"/>
          </a:xfrm>
          <a:prstGeom prst="straightConnector1">
            <a:avLst/>
          </a:prstGeom>
          <a:noFill/>
          <a:ln w="25400">
            <a:solidFill>
              <a:srgbClr val="808080"/>
            </a:solidFill>
            <a:prstDash val="sysDot"/>
            <a:round/>
            <a:headEnd/>
            <a:tailEnd/>
          </a:ln>
        </p:spPr>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14"/>
          <p:cNvSpPr>
            <a:spLocks noChangeArrowheads="1"/>
          </p:cNvSpPr>
          <p:nvPr/>
        </p:nvSpPr>
        <p:spPr bwMode="auto">
          <a:xfrm>
            <a:off x="1071563" y="1139825"/>
            <a:ext cx="7143750" cy="1020763"/>
          </a:xfrm>
          <a:prstGeom prst="roundRect">
            <a:avLst>
              <a:gd name="adj" fmla="val 16667"/>
            </a:avLst>
          </a:prstGeom>
          <a:noFill/>
          <a:ln w="28575" algn="ctr">
            <a:solidFill>
              <a:srgbClr val="885E6A"/>
            </a:solidFill>
            <a:round/>
            <a:headEnd/>
            <a:tailEnd/>
          </a:ln>
        </p:spPr>
        <p:txBody>
          <a:bodyPr anchor="ctr">
            <a:spAutoFit/>
          </a:bodyPr>
          <a:lstStyle/>
          <a:p>
            <a:pPr algn="just"/>
            <a:r>
              <a:rPr lang="es-MX" sz="1800" b="1" dirty="0"/>
              <a:t>Órgano de la Procuraduría General de la República, con plena autonomía técnica, que persigue los delitos electorales del orden </a:t>
            </a:r>
            <a:r>
              <a:rPr lang="es-MX" sz="1800" b="1" dirty="0" smtClean="0"/>
              <a:t>federal.</a:t>
            </a:r>
            <a:endParaRPr lang="es-MX" sz="1800" b="1" dirty="0"/>
          </a:p>
        </p:txBody>
      </p:sp>
      <p:sp>
        <p:nvSpPr>
          <p:cNvPr id="47107" name="AutoShape 7"/>
          <p:cNvSpPr>
            <a:spLocks noChangeArrowheads="1"/>
          </p:cNvSpPr>
          <p:nvPr/>
        </p:nvSpPr>
        <p:spPr bwMode="auto">
          <a:xfrm>
            <a:off x="3276600" y="2781300"/>
            <a:ext cx="2447925" cy="987425"/>
          </a:xfrm>
          <a:prstGeom prst="roundRect">
            <a:avLst>
              <a:gd name="adj" fmla="val 16667"/>
            </a:avLst>
          </a:prstGeom>
          <a:solidFill>
            <a:srgbClr val="885E6A">
              <a:alpha val="38039"/>
            </a:srgbClr>
          </a:solidFill>
          <a:ln w="9525" algn="ctr">
            <a:solidFill>
              <a:schemeClr val="tx1"/>
            </a:solidFill>
            <a:round/>
            <a:headEnd/>
            <a:tailEnd/>
          </a:ln>
        </p:spPr>
        <p:txBody>
          <a:bodyPr lIns="90000" tIns="46800" rIns="90000" bIns="46800" anchor="ctr"/>
          <a:lstStyle/>
          <a:p>
            <a:pPr algn="ctr"/>
            <a:r>
              <a:rPr lang="es-MX" sz="1600" b="1"/>
              <a:t>Fiscal Especializado para la Atención de Delitos Electorales</a:t>
            </a:r>
            <a:endParaRPr lang="es-ES" sz="1600"/>
          </a:p>
        </p:txBody>
      </p:sp>
      <p:sp>
        <p:nvSpPr>
          <p:cNvPr id="47108" name="AutoShape 8"/>
          <p:cNvSpPr>
            <a:spLocks noChangeArrowheads="1"/>
          </p:cNvSpPr>
          <p:nvPr/>
        </p:nvSpPr>
        <p:spPr bwMode="auto">
          <a:xfrm>
            <a:off x="6084888" y="4437063"/>
            <a:ext cx="2735262" cy="1296987"/>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lstStyle/>
          <a:p>
            <a:pPr algn="ctr"/>
            <a:endParaRPr lang="es-MX" sz="1600" dirty="0"/>
          </a:p>
          <a:p>
            <a:pPr algn="ctr"/>
            <a:r>
              <a:rPr lang="es-MX" sz="1600" dirty="0"/>
              <a:t>Dirección General de Política Criminal, Coordinación y Desarrollo en Materia de Delitos Electorales </a:t>
            </a:r>
          </a:p>
          <a:p>
            <a:pPr algn="ctr"/>
            <a:endParaRPr lang="es-ES" sz="1600" dirty="0"/>
          </a:p>
        </p:txBody>
      </p:sp>
      <p:sp>
        <p:nvSpPr>
          <p:cNvPr id="47109" name="AutoShape 9"/>
          <p:cNvSpPr>
            <a:spLocks noChangeArrowheads="1"/>
          </p:cNvSpPr>
          <p:nvPr/>
        </p:nvSpPr>
        <p:spPr bwMode="auto">
          <a:xfrm>
            <a:off x="250825" y="4437063"/>
            <a:ext cx="2303463" cy="1058862"/>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lstStyle/>
          <a:p>
            <a:pPr algn="ctr"/>
            <a:endParaRPr lang="es-ES" sz="1600" dirty="0"/>
          </a:p>
          <a:p>
            <a:pPr algn="ctr"/>
            <a:r>
              <a:rPr lang="es-ES" sz="1600" dirty="0"/>
              <a:t>Dirección General Jurídica en Materia </a:t>
            </a:r>
          </a:p>
          <a:p>
            <a:pPr algn="ctr"/>
            <a:r>
              <a:rPr lang="es-ES" sz="1600" dirty="0"/>
              <a:t>de Delitos Electorales</a:t>
            </a:r>
            <a:endParaRPr lang="es-MX" sz="1600" dirty="0"/>
          </a:p>
          <a:p>
            <a:pPr algn="ctr"/>
            <a:endParaRPr lang="es-ES" sz="1600" dirty="0"/>
          </a:p>
        </p:txBody>
      </p:sp>
      <p:sp>
        <p:nvSpPr>
          <p:cNvPr id="47110" name="AutoShape 10"/>
          <p:cNvSpPr>
            <a:spLocks noChangeArrowheads="1"/>
          </p:cNvSpPr>
          <p:nvPr/>
        </p:nvSpPr>
        <p:spPr bwMode="auto">
          <a:xfrm>
            <a:off x="3059113" y="4365625"/>
            <a:ext cx="2519362" cy="1295400"/>
          </a:xfrm>
          <a:prstGeom prst="roundRect">
            <a:avLst>
              <a:gd name="adj" fmla="val 16667"/>
            </a:avLst>
          </a:prstGeom>
          <a:solidFill>
            <a:srgbClr val="C0C0C0">
              <a:alpha val="43137"/>
            </a:srgbClr>
          </a:solidFill>
          <a:ln w="9525" algn="ctr">
            <a:solidFill>
              <a:srgbClr val="56072F"/>
            </a:solidFill>
            <a:round/>
            <a:headEnd/>
            <a:tailEnd/>
          </a:ln>
        </p:spPr>
        <p:txBody>
          <a:bodyPr lIns="90000" tIns="46800" rIns="90000" bIns="46800" anchor="ctr"/>
          <a:lstStyle/>
          <a:p>
            <a:pPr algn="ctr"/>
            <a:r>
              <a:rPr lang="es-MX" sz="1600" dirty="0"/>
              <a:t>Dirección General de Averiguaciones Previas y Control de Procesos en Materia de Delitos Electorales </a:t>
            </a:r>
            <a:endParaRPr lang="es-ES" sz="1600" dirty="0"/>
          </a:p>
        </p:txBody>
      </p:sp>
      <p:sp>
        <p:nvSpPr>
          <p:cNvPr id="47111" name="Line 11"/>
          <p:cNvSpPr>
            <a:spLocks noChangeShapeType="1"/>
          </p:cNvSpPr>
          <p:nvPr/>
        </p:nvSpPr>
        <p:spPr bwMode="auto">
          <a:xfrm flipH="1">
            <a:off x="1403350" y="3213100"/>
            <a:ext cx="1873250" cy="0"/>
          </a:xfrm>
          <a:prstGeom prst="line">
            <a:avLst/>
          </a:prstGeom>
          <a:noFill/>
          <a:ln w="28575">
            <a:solidFill>
              <a:srgbClr val="56072F"/>
            </a:solidFill>
            <a:round/>
            <a:headEnd/>
            <a:tailEnd/>
          </a:ln>
        </p:spPr>
        <p:txBody>
          <a:bodyPr lIns="90000" tIns="46800" rIns="90000" bIns="46800" anchor="ctr"/>
          <a:lstStyle/>
          <a:p>
            <a:endParaRPr lang="es-MX"/>
          </a:p>
        </p:txBody>
      </p:sp>
      <p:sp>
        <p:nvSpPr>
          <p:cNvPr id="47112" name="Line 12"/>
          <p:cNvSpPr>
            <a:spLocks noChangeShapeType="1"/>
          </p:cNvSpPr>
          <p:nvPr/>
        </p:nvSpPr>
        <p:spPr bwMode="auto">
          <a:xfrm>
            <a:off x="5724525" y="3213100"/>
            <a:ext cx="1727200" cy="0"/>
          </a:xfrm>
          <a:prstGeom prst="line">
            <a:avLst/>
          </a:prstGeom>
          <a:noFill/>
          <a:ln w="28575">
            <a:solidFill>
              <a:srgbClr val="56072F"/>
            </a:solidFill>
            <a:round/>
            <a:headEnd/>
            <a:tailEnd/>
          </a:ln>
        </p:spPr>
        <p:txBody>
          <a:bodyPr lIns="90000" tIns="46800" rIns="90000" bIns="46800" anchor="ctr"/>
          <a:lstStyle/>
          <a:p>
            <a:endParaRPr lang="es-MX"/>
          </a:p>
        </p:txBody>
      </p:sp>
      <p:sp>
        <p:nvSpPr>
          <p:cNvPr id="47113" name="Line 13"/>
          <p:cNvSpPr>
            <a:spLocks noChangeShapeType="1"/>
          </p:cNvSpPr>
          <p:nvPr/>
        </p:nvSpPr>
        <p:spPr bwMode="auto">
          <a:xfrm>
            <a:off x="1403350" y="3213100"/>
            <a:ext cx="0" cy="1152525"/>
          </a:xfrm>
          <a:prstGeom prst="line">
            <a:avLst/>
          </a:prstGeom>
          <a:noFill/>
          <a:ln w="28575">
            <a:solidFill>
              <a:srgbClr val="56072F"/>
            </a:solidFill>
            <a:round/>
            <a:headEnd/>
            <a:tailEnd type="oval" w="med" len="med"/>
          </a:ln>
        </p:spPr>
        <p:txBody>
          <a:bodyPr lIns="90000" tIns="46800" rIns="90000" bIns="46800" anchor="ctr"/>
          <a:lstStyle/>
          <a:p>
            <a:endParaRPr lang="es-MX"/>
          </a:p>
        </p:txBody>
      </p:sp>
      <p:sp>
        <p:nvSpPr>
          <p:cNvPr id="47114" name="Line 14"/>
          <p:cNvSpPr>
            <a:spLocks noChangeShapeType="1"/>
          </p:cNvSpPr>
          <p:nvPr/>
        </p:nvSpPr>
        <p:spPr bwMode="auto">
          <a:xfrm>
            <a:off x="4284663" y="3789363"/>
            <a:ext cx="0" cy="503237"/>
          </a:xfrm>
          <a:prstGeom prst="line">
            <a:avLst/>
          </a:prstGeom>
          <a:noFill/>
          <a:ln w="28575">
            <a:solidFill>
              <a:srgbClr val="56072F"/>
            </a:solidFill>
            <a:round/>
            <a:headEnd/>
            <a:tailEnd type="oval" w="med" len="med"/>
          </a:ln>
        </p:spPr>
        <p:txBody>
          <a:bodyPr lIns="90000" tIns="46800" rIns="90000" bIns="46800" anchor="ctr"/>
          <a:lstStyle/>
          <a:p>
            <a:endParaRPr lang="es-MX"/>
          </a:p>
        </p:txBody>
      </p:sp>
      <p:sp>
        <p:nvSpPr>
          <p:cNvPr id="47115" name="Line 15"/>
          <p:cNvSpPr>
            <a:spLocks noChangeShapeType="1"/>
          </p:cNvSpPr>
          <p:nvPr/>
        </p:nvSpPr>
        <p:spPr bwMode="auto">
          <a:xfrm>
            <a:off x="7451725" y="3213100"/>
            <a:ext cx="0" cy="1152525"/>
          </a:xfrm>
          <a:prstGeom prst="line">
            <a:avLst/>
          </a:prstGeom>
          <a:noFill/>
          <a:ln w="28575">
            <a:solidFill>
              <a:srgbClr val="56072F"/>
            </a:solidFill>
            <a:round/>
            <a:headEnd/>
            <a:tailEnd type="oval" w="med" len="med"/>
          </a:ln>
        </p:spPr>
        <p:txBody>
          <a:bodyPr lIns="90000" tIns="46800" rIns="90000" bIns="46800" anchor="ctr"/>
          <a:lstStyle/>
          <a:p>
            <a:endParaRPr lang="es-MX"/>
          </a:p>
        </p:txBody>
      </p:sp>
      <p:sp>
        <p:nvSpPr>
          <p:cNvPr id="47116" name="Text Box 16"/>
          <p:cNvSpPr txBox="1">
            <a:spLocks noChangeArrowheads="1"/>
          </p:cNvSpPr>
          <p:nvPr/>
        </p:nvSpPr>
        <p:spPr bwMode="auto">
          <a:xfrm>
            <a:off x="1785938" y="357188"/>
            <a:ext cx="7373937" cy="463550"/>
          </a:xfrm>
          <a:prstGeom prst="rect">
            <a:avLst/>
          </a:prstGeom>
          <a:noFill/>
          <a:ln w="9525" algn="ctr">
            <a:noFill/>
            <a:miter lim="800000"/>
            <a:headEnd/>
            <a:tailEnd/>
          </a:ln>
        </p:spPr>
        <p:txBody>
          <a:bodyPr wrap="none" lIns="90000" tIns="46800" rIns="90000" bIns="46800">
            <a:spAutoFit/>
          </a:bodyPr>
          <a:lstStyle/>
          <a:p>
            <a:pPr algn="ctr"/>
            <a:r>
              <a:rPr lang="es-MX" sz="2400" b="1"/>
              <a:t>Atribuciones y estructura orgánica de la FEPADE</a:t>
            </a:r>
            <a:endParaRPr lang="es-ES" sz="2400" b="1"/>
          </a:p>
        </p:txBody>
      </p:sp>
      <p:sp>
        <p:nvSpPr>
          <p:cNvPr id="16" name="15 Botón de acción: Volver">
            <a:hlinkClick r:id="rId2" action="ppaction://hlinksldjump" highlightClick="1"/>
          </p:cNvPr>
          <p:cNvSpPr>
            <a:spLocks noChangeArrowheads="1"/>
          </p:cNvSpPr>
          <p:nvPr/>
        </p:nvSpPr>
        <p:spPr bwMode="auto">
          <a:xfrm>
            <a:off x="4427538" y="6308725"/>
            <a:ext cx="406400" cy="277813"/>
          </a:xfrm>
          <a:prstGeom prst="actionButtonReturn">
            <a:avLst/>
          </a:prstGeom>
          <a:noFill/>
          <a:ln w="25400" algn="ctr">
            <a:solidFill>
              <a:srgbClr val="56072F"/>
            </a:solidFill>
            <a:miter lim="800000"/>
            <a:headEnd/>
            <a:tailEnd/>
          </a:ln>
        </p:spPr>
        <p:txBody>
          <a:bodyPr anchor="ctr"/>
          <a:lstStyle/>
          <a:p>
            <a:pPr algn="ctr">
              <a:defRPr/>
            </a:pPr>
            <a:endParaRPr lang="es-MX" sz="1800">
              <a:solidFill>
                <a:schemeClr val="lt1"/>
              </a:solidFill>
              <a:latin typeface="+mn-l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ChangeArrowheads="1"/>
          </p:cNvSpPr>
          <p:nvPr/>
        </p:nvSpPr>
        <p:spPr bwMode="auto">
          <a:xfrm>
            <a:off x="360363" y="404813"/>
            <a:ext cx="8783637" cy="400050"/>
          </a:xfrm>
          <a:prstGeom prst="rect">
            <a:avLst/>
          </a:prstGeom>
          <a:noFill/>
          <a:ln w="9525">
            <a:noFill/>
            <a:miter lim="800000"/>
            <a:headEnd/>
            <a:tailEnd/>
          </a:ln>
        </p:spPr>
        <p:txBody>
          <a:bodyPr>
            <a:spAutoFit/>
          </a:bodyPr>
          <a:lstStyle/>
          <a:p>
            <a:pPr algn="r"/>
            <a:r>
              <a:rPr lang="es-MX" sz="2000" b="1">
                <a:solidFill>
                  <a:schemeClr val="tx2"/>
                </a:solidFill>
              </a:rPr>
              <a:t>Autoridades electorales de las entidades federativas</a:t>
            </a:r>
            <a:endParaRPr lang="es-ES" sz="2000" b="1">
              <a:solidFill>
                <a:schemeClr val="tx2"/>
              </a:solidFill>
            </a:endParaRPr>
          </a:p>
        </p:txBody>
      </p:sp>
      <p:sp>
        <p:nvSpPr>
          <p:cNvPr id="48131" name="AutoShape 8"/>
          <p:cNvSpPr>
            <a:spLocks noChangeArrowheads="1"/>
          </p:cNvSpPr>
          <p:nvPr/>
        </p:nvSpPr>
        <p:spPr bwMode="auto">
          <a:xfrm>
            <a:off x="250825" y="928688"/>
            <a:ext cx="8642350" cy="4868862"/>
          </a:xfrm>
          <a:prstGeom prst="roundRect">
            <a:avLst>
              <a:gd name="adj" fmla="val 16667"/>
            </a:avLst>
          </a:prstGeom>
          <a:noFill/>
          <a:ln w="28575" algn="ctr">
            <a:solidFill>
              <a:srgbClr val="551929"/>
            </a:solidFill>
            <a:round/>
            <a:headEnd/>
            <a:tailEnd/>
          </a:ln>
        </p:spPr>
        <p:txBody>
          <a:bodyPr>
            <a:spAutoFit/>
          </a:bodyPr>
          <a:lstStyle/>
          <a:p>
            <a:pPr marL="174625" indent="-174625" algn="just">
              <a:buFontTx/>
              <a:buChar char="•"/>
            </a:pPr>
            <a:r>
              <a:rPr lang="es-MX" sz="2000"/>
              <a:t>El ejercicio de la función electoral, se realiza bajo los principios de certeza, imparcialidad, independencia, legalidad y objetividad.</a:t>
            </a:r>
          </a:p>
          <a:p>
            <a:pPr marL="174625" indent="-174625" algn="just">
              <a:buFontTx/>
              <a:buChar char="•"/>
            </a:pPr>
            <a:endParaRPr lang="es-MX" sz="2000"/>
          </a:p>
          <a:p>
            <a:pPr marL="174625" indent="-174625" algn="just">
              <a:buFontTx/>
              <a:buChar char="•"/>
            </a:pPr>
            <a:r>
              <a:rPr lang="es-MX" sz="2000"/>
              <a:t>Las autoridades que se encargan de la organización de las elecciones y las jurisdiccionales que resuelven las controversias en la materia, gozan de autonomía en su funcionamiento e independencia en sus decisiones.</a:t>
            </a:r>
          </a:p>
          <a:p>
            <a:pPr marL="174625" indent="-174625" algn="just"/>
            <a:endParaRPr lang="es-MX" sz="2000"/>
          </a:p>
          <a:p>
            <a:pPr marL="174625" indent="-174625" algn="just">
              <a:buFontTx/>
              <a:buChar char="•"/>
            </a:pPr>
            <a:r>
              <a:rPr lang="es-MX" sz="2000"/>
              <a:t>Pueden convenir con el Instituto Federal Electoral para que se haga cargo de la organización de los procesos electorales locales.</a:t>
            </a:r>
          </a:p>
          <a:p>
            <a:pPr marL="174625" indent="-174625" algn="just">
              <a:buFontTx/>
              <a:buChar char="•"/>
            </a:pPr>
            <a:endParaRPr lang="es-MX" sz="2000"/>
          </a:p>
          <a:p>
            <a:pPr marL="174625" indent="-174625" algn="just">
              <a:buFontTx/>
              <a:buChar char="•"/>
            </a:pPr>
            <a:r>
              <a:rPr lang="es-MX" sz="2000"/>
              <a:t>Deben ajustarse a las bases obligatorias de coordinación establecidas con el IFE en materia de fiscalización de las finanzas de los partidos políticos.</a:t>
            </a:r>
          </a:p>
        </p:txBody>
      </p:sp>
      <p:sp>
        <p:nvSpPr>
          <p:cNvPr id="4" name="3 Botón de acción: Volver">
            <a:hlinkClick r:id="rId2" action="ppaction://hlinksldjump" highlightClick="1"/>
          </p:cNvPr>
          <p:cNvSpPr>
            <a:spLocks noChangeArrowheads="1"/>
          </p:cNvSpPr>
          <p:nvPr/>
        </p:nvSpPr>
        <p:spPr bwMode="auto">
          <a:xfrm>
            <a:off x="4318000" y="6308725"/>
            <a:ext cx="398463" cy="263525"/>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MX" sz="1800">
              <a:solidFill>
                <a:schemeClr val="lt1"/>
              </a:solidFill>
              <a:latin typeface="+mn-lt"/>
            </a:endParaRPr>
          </a:p>
        </p:txBody>
      </p:sp>
      <p:sp>
        <p:nvSpPr>
          <p:cNvPr id="48133" name="6 Rectángulo"/>
          <p:cNvSpPr>
            <a:spLocks noChangeArrowheads="1"/>
          </p:cNvSpPr>
          <p:nvPr/>
        </p:nvSpPr>
        <p:spPr bwMode="auto">
          <a:xfrm>
            <a:off x="5252992" y="5857875"/>
            <a:ext cx="2478179" cy="276999"/>
          </a:xfrm>
          <a:prstGeom prst="rect">
            <a:avLst/>
          </a:prstGeom>
          <a:noFill/>
          <a:ln w="9525">
            <a:noFill/>
            <a:miter lim="800000"/>
            <a:headEnd/>
            <a:tailEnd/>
          </a:ln>
        </p:spPr>
        <p:txBody>
          <a:bodyPr wrap="none">
            <a:spAutoFit/>
          </a:bodyPr>
          <a:lstStyle/>
          <a:p>
            <a:pPr algn="ctr"/>
            <a:r>
              <a:rPr lang="es-MX" i="1" dirty="0"/>
              <a:t>Artículo 116, fracción </a:t>
            </a:r>
            <a:r>
              <a:rPr lang="es-MX" i="1" dirty="0" smtClean="0"/>
              <a:t>IV, </a:t>
            </a:r>
            <a:r>
              <a:rPr lang="es-MX" i="1" dirty="0"/>
              <a:t>CPEUM.</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8">
            <a:hlinkClick r:id="rId3" action="ppaction://hlinkpres?slideindex=35&amp;slidetitle=Diapositiva 35"/>
          </p:cNvPr>
          <p:cNvSpPr txBox="1">
            <a:spLocks noChangeArrowheads="1"/>
          </p:cNvSpPr>
          <p:nvPr/>
        </p:nvSpPr>
        <p:spPr bwMode="auto">
          <a:xfrm>
            <a:off x="323850" y="341313"/>
            <a:ext cx="8569325" cy="457200"/>
          </a:xfrm>
          <a:prstGeom prst="rect">
            <a:avLst/>
          </a:prstGeom>
          <a:noFill/>
          <a:ln w="9525">
            <a:noFill/>
            <a:miter lim="800000"/>
            <a:headEnd/>
            <a:tailEnd/>
          </a:ln>
        </p:spPr>
        <p:txBody>
          <a:bodyPr>
            <a:spAutoFit/>
          </a:bodyPr>
          <a:lstStyle/>
          <a:p>
            <a:pPr algn="r">
              <a:spcBef>
                <a:spcPct val="20000"/>
              </a:spcBef>
            </a:pPr>
            <a:r>
              <a:rPr lang="es-ES_tradnl" sz="2400" b="1"/>
              <a:t>Recurso de revisión</a:t>
            </a:r>
          </a:p>
        </p:txBody>
      </p:sp>
      <p:sp>
        <p:nvSpPr>
          <p:cNvPr id="49155" name="AutoShape 20"/>
          <p:cNvSpPr>
            <a:spLocks noChangeArrowheads="1"/>
          </p:cNvSpPr>
          <p:nvPr/>
        </p:nvSpPr>
        <p:spPr bwMode="auto">
          <a:xfrm>
            <a:off x="250825" y="4868863"/>
            <a:ext cx="2017713" cy="504825"/>
          </a:xfrm>
          <a:prstGeom prst="roundRect">
            <a:avLst>
              <a:gd name="adj" fmla="val 16667"/>
            </a:avLst>
          </a:prstGeom>
          <a:solidFill>
            <a:srgbClr val="DDDDDD"/>
          </a:solidFill>
          <a:ln w="9525" algn="ctr">
            <a:solidFill>
              <a:srgbClr val="580000"/>
            </a:solidFill>
            <a:round/>
            <a:headEnd/>
            <a:tailEnd/>
          </a:ln>
        </p:spPr>
        <p:txBody>
          <a:bodyPr wrap="none" lIns="90000" tIns="46800" rIns="90000" bIns="46800" anchor="ctr"/>
          <a:lstStyle/>
          <a:p>
            <a:pPr algn="ctr"/>
            <a:endParaRPr lang="es-MX" sz="1600" b="1"/>
          </a:p>
          <a:p>
            <a:pPr algn="ctr"/>
            <a:endParaRPr lang="es-MX" sz="1600" b="1"/>
          </a:p>
          <a:p>
            <a:pPr algn="ctr"/>
            <a:r>
              <a:rPr lang="es-MX" sz="1600" b="1"/>
              <a:t>Se puede promover </a:t>
            </a:r>
          </a:p>
          <a:p>
            <a:pPr algn="ctr"/>
            <a:r>
              <a:rPr lang="es-MX" sz="1600" b="1"/>
              <a:t>  </a:t>
            </a:r>
          </a:p>
          <a:p>
            <a:pPr algn="ctr"/>
            <a:endParaRPr lang="es-ES" sz="1600" b="1"/>
          </a:p>
        </p:txBody>
      </p:sp>
      <p:sp>
        <p:nvSpPr>
          <p:cNvPr id="49156" name="AutoShape 21"/>
          <p:cNvSpPr>
            <a:spLocks noChangeArrowheads="1"/>
          </p:cNvSpPr>
          <p:nvPr/>
        </p:nvSpPr>
        <p:spPr bwMode="auto">
          <a:xfrm>
            <a:off x="3492500" y="2420938"/>
            <a:ext cx="1079500" cy="431800"/>
          </a:xfrm>
          <a:prstGeom prst="roundRect">
            <a:avLst>
              <a:gd name="adj" fmla="val 16667"/>
            </a:avLst>
          </a:prstGeom>
          <a:solidFill>
            <a:srgbClr val="DDDDDD"/>
          </a:solidFill>
          <a:ln w="9525" algn="ctr">
            <a:solidFill>
              <a:srgbClr val="580000"/>
            </a:solidFill>
            <a:round/>
            <a:headEnd/>
            <a:tailEnd/>
          </a:ln>
        </p:spPr>
        <p:txBody>
          <a:bodyPr wrap="none" lIns="90000" tIns="46800" rIns="90000" bIns="46800" anchor="ctr"/>
          <a:lstStyle/>
          <a:p>
            <a:pPr algn="ctr"/>
            <a:r>
              <a:rPr lang="es-MX" sz="1600" b="1"/>
              <a:t>IFE</a:t>
            </a:r>
            <a:endParaRPr lang="es-ES" sz="1600" b="1"/>
          </a:p>
        </p:txBody>
      </p:sp>
      <p:sp>
        <p:nvSpPr>
          <p:cNvPr id="49157" name="AutoShape 22"/>
          <p:cNvSpPr>
            <a:spLocks noChangeArrowheads="1"/>
          </p:cNvSpPr>
          <p:nvPr/>
        </p:nvSpPr>
        <p:spPr bwMode="auto">
          <a:xfrm>
            <a:off x="3492500" y="3141663"/>
            <a:ext cx="1152525" cy="504825"/>
          </a:xfrm>
          <a:prstGeom prst="roundRect">
            <a:avLst>
              <a:gd name="adj" fmla="val 16667"/>
            </a:avLst>
          </a:prstGeom>
          <a:solidFill>
            <a:srgbClr val="DDDDDD"/>
          </a:solidFill>
          <a:ln w="9525" algn="ctr">
            <a:solidFill>
              <a:srgbClr val="580000"/>
            </a:solidFill>
            <a:round/>
            <a:headEnd/>
            <a:tailEnd/>
          </a:ln>
        </p:spPr>
        <p:txBody>
          <a:bodyPr wrap="none" lIns="90000" tIns="46800" rIns="90000" bIns="46800" anchor="ctr"/>
          <a:lstStyle/>
          <a:p>
            <a:pPr algn="ctr"/>
            <a:endParaRPr lang="es-MX" sz="1600" b="1"/>
          </a:p>
          <a:p>
            <a:pPr algn="ctr"/>
            <a:r>
              <a:rPr lang="es-MX" sz="1600" b="1"/>
              <a:t>TEPJF</a:t>
            </a:r>
          </a:p>
          <a:p>
            <a:pPr algn="ctr"/>
            <a:endParaRPr lang="es-ES" sz="1600" b="1"/>
          </a:p>
        </p:txBody>
      </p:sp>
      <p:sp>
        <p:nvSpPr>
          <p:cNvPr id="49158" name="AutoShape 23"/>
          <p:cNvSpPr>
            <a:spLocks noChangeArrowheads="1"/>
          </p:cNvSpPr>
          <p:nvPr/>
        </p:nvSpPr>
        <p:spPr bwMode="auto">
          <a:xfrm>
            <a:off x="2771775" y="4221163"/>
            <a:ext cx="3455988" cy="431800"/>
          </a:xfrm>
          <a:prstGeom prst="roundRect">
            <a:avLst>
              <a:gd name="adj" fmla="val 16667"/>
            </a:avLst>
          </a:prstGeom>
          <a:solidFill>
            <a:srgbClr val="C0C0C0">
              <a:alpha val="23921"/>
            </a:srgbClr>
          </a:solidFill>
          <a:ln w="9525" algn="ctr">
            <a:solidFill>
              <a:srgbClr val="580000"/>
            </a:solidFill>
            <a:round/>
            <a:headEnd/>
            <a:tailEnd/>
          </a:ln>
        </p:spPr>
        <p:txBody>
          <a:bodyPr wrap="none" lIns="90000" tIns="46800" rIns="90000" bIns="46800" anchor="ctr"/>
          <a:lstStyle/>
          <a:p>
            <a:pPr algn="ctr"/>
            <a:r>
              <a:rPr lang="es-MX" sz="1800"/>
              <a:t>Fuera del proceso electoral</a:t>
            </a:r>
            <a:endParaRPr lang="es-ES"/>
          </a:p>
        </p:txBody>
      </p:sp>
      <p:sp>
        <p:nvSpPr>
          <p:cNvPr id="49159" name="AutoShape 24"/>
          <p:cNvSpPr>
            <a:spLocks noChangeArrowheads="1"/>
          </p:cNvSpPr>
          <p:nvPr/>
        </p:nvSpPr>
        <p:spPr bwMode="auto">
          <a:xfrm>
            <a:off x="2771775" y="4940300"/>
            <a:ext cx="5184775" cy="431800"/>
          </a:xfrm>
          <a:prstGeom prst="roundRect">
            <a:avLst>
              <a:gd name="adj" fmla="val 16667"/>
            </a:avLst>
          </a:prstGeom>
          <a:solidFill>
            <a:srgbClr val="C0C0C0">
              <a:alpha val="23921"/>
            </a:srgbClr>
          </a:solidFill>
          <a:ln w="9525" algn="ctr">
            <a:solidFill>
              <a:srgbClr val="580000"/>
            </a:solidFill>
            <a:round/>
            <a:headEnd/>
            <a:tailEnd/>
          </a:ln>
        </p:spPr>
        <p:txBody>
          <a:bodyPr wrap="none" lIns="90000" tIns="46800" rIns="90000" bIns="46800" anchor="ctr"/>
          <a:lstStyle/>
          <a:p>
            <a:pPr algn="ctr"/>
            <a:r>
              <a:rPr lang="es-MX" sz="1800"/>
              <a:t>En la etapa de preparación del proceso electoral</a:t>
            </a:r>
            <a:endParaRPr lang="es-ES" sz="1800"/>
          </a:p>
        </p:txBody>
      </p:sp>
      <p:sp>
        <p:nvSpPr>
          <p:cNvPr id="49160" name="AutoShape 25"/>
          <p:cNvSpPr>
            <a:spLocks noChangeArrowheads="1"/>
          </p:cNvSpPr>
          <p:nvPr/>
        </p:nvSpPr>
        <p:spPr bwMode="auto">
          <a:xfrm>
            <a:off x="2771775" y="5589588"/>
            <a:ext cx="5040313" cy="431800"/>
          </a:xfrm>
          <a:prstGeom prst="roundRect">
            <a:avLst>
              <a:gd name="adj" fmla="val 16667"/>
            </a:avLst>
          </a:prstGeom>
          <a:solidFill>
            <a:srgbClr val="C0C0C0">
              <a:alpha val="23921"/>
            </a:srgbClr>
          </a:solidFill>
          <a:ln w="9525" algn="ctr">
            <a:solidFill>
              <a:srgbClr val="580000"/>
            </a:solidFill>
            <a:round/>
            <a:headEnd/>
            <a:tailEnd/>
          </a:ln>
        </p:spPr>
        <p:txBody>
          <a:bodyPr wrap="none" lIns="90000" tIns="46800" rIns="90000" bIns="46800" anchor="ctr"/>
          <a:lstStyle/>
          <a:p>
            <a:pPr algn="ctr"/>
            <a:r>
              <a:rPr lang="es-MX" sz="1800"/>
              <a:t>En la de resultados y declaraciones de validez</a:t>
            </a:r>
            <a:endParaRPr lang="es-ES" sz="1800"/>
          </a:p>
        </p:txBody>
      </p:sp>
      <p:sp>
        <p:nvSpPr>
          <p:cNvPr id="49161" name="Line 26"/>
          <p:cNvSpPr>
            <a:spLocks noChangeShapeType="1"/>
          </p:cNvSpPr>
          <p:nvPr/>
        </p:nvSpPr>
        <p:spPr bwMode="auto">
          <a:xfrm>
            <a:off x="2051050" y="2995613"/>
            <a:ext cx="647700" cy="0"/>
          </a:xfrm>
          <a:prstGeom prst="line">
            <a:avLst/>
          </a:prstGeom>
          <a:noFill/>
          <a:ln w="9525">
            <a:solidFill>
              <a:srgbClr val="580000"/>
            </a:solidFill>
            <a:round/>
            <a:headEnd/>
            <a:tailEnd/>
          </a:ln>
        </p:spPr>
        <p:txBody>
          <a:bodyPr lIns="90000" tIns="46800" rIns="90000" bIns="46800" anchor="ctr"/>
          <a:lstStyle/>
          <a:p>
            <a:endParaRPr lang="es-MX"/>
          </a:p>
        </p:txBody>
      </p:sp>
      <p:sp>
        <p:nvSpPr>
          <p:cNvPr id="49162" name="Line 27"/>
          <p:cNvSpPr>
            <a:spLocks noChangeShapeType="1"/>
          </p:cNvSpPr>
          <p:nvPr/>
        </p:nvSpPr>
        <p:spPr bwMode="auto">
          <a:xfrm>
            <a:off x="2700338" y="2636838"/>
            <a:ext cx="0" cy="792162"/>
          </a:xfrm>
          <a:prstGeom prst="line">
            <a:avLst/>
          </a:prstGeom>
          <a:noFill/>
          <a:ln w="9525">
            <a:solidFill>
              <a:srgbClr val="580000"/>
            </a:solidFill>
            <a:round/>
            <a:headEnd/>
            <a:tailEnd/>
          </a:ln>
        </p:spPr>
        <p:txBody>
          <a:bodyPr lIns="90000" tIns="46800" rIns="90000" bIns="46800" anchor="ctr"/>
          <a:lstStyle/>
          <a:p>
            <a:endParaRPr lang="es-MX"/>
          </a:p>
        </p:txBody>
      </p:sp>
      <p:sp>
        <p:nvSpPr>
          <p:cNvPr id="49163" name="Line 28"/>
          <p:cNvSpPr>
            <a:spLocks noChangeShapeType="1"/>
          </p:cNvSpPr>
          <p:nvPr/>
        </p:nvSpPr>
        <p:spPr bwMode="auto">
          <a:xfrm>
            <a:off x="2700338" y="2636838"/>
            <a:ext cx="792162" cy="0"/>
          </a:xfrm>
          <a:prstGeom prst="line">
            <a:avLst/>
          </a:prstGeom>
          <a:noFill/>
          <a:ln w="9525">
            <a:solidFill>
              <a:srgbClr val="580000"/>
            </a:solidFill>
            <a:round/>
            <a:headEnd/>
            <a:tailEnd type="triangle" w="med" len="med"/>
          </a:ln>
        </p:spPr>
        <p:txBody>
          <a:bodyPr lIns="90000" tIns="46800" rIns="90000" bIns="46800" anchor="ctr"/>
          <a:lstStyle/>
          <a:p>
            <a:endParaRPr lang="es-MX"/>
          </a:p>
        </p:txBody>
      </p:sp>
      <p:sp>
        <p:nvSpPr>
          <p:cNvPr id="49164" name="Line 29"/>
          <p:cNvSpPr>
            <a:spLocks noChangeShapeType="1"/>
          </p:cNvSpPr>
          <p:nvPr/>
        </p:nvSpPr>
        <p:spPr bwMode="auto">
          <a:xfrm>
            <a:off x="2700338" y="3429000"/>
            <a:ext cx="792162" cy="0"/>
          </a:xfrm>
          <a:prstGeom prst="line">
            <a:avLst/>
          </a:prstGeom>
          <a:noFill/>
          <a:ln w="9525">
            <a:solidFill>
              <a:srgbClr val="580000"/>
            </a:solidFill>
            <a:round/>
            <a:headEnd/>
            <a:tailEnd type="triangle" w="med" len="med"/>
          </a:ln>
        </p:spPr>
        <p:txBody>
          <a:bodyPr lIns="90000" tIns="46800" rIns="90000" bIns="46800" anchor="ctr"/>
          <a:lstStyle/>
          <a:p>
            <a:endParaRPr lang="es-MX"/>
          </a:p>
        </p:txBody>
      </p:sp>
      <p:sp>
        <p:nvSpPr>
          <p:cNvPr id="49165" name="AutoShape 30"/>
          <p:cNvSpPr>
            <a:spLocks noChangeArrowheads="1"/>
          </p:cNvSpPr>
          <p:nvPr/>
        </p:nvSpPr>
        <p:spPr bwMode="auto">
          <a:xfrm>
            <a:off x="395288" y="981075"/>
            <a:ext cx="8280400" cy="1223963"/>
          </a:xfrm>
          <a:prstGeom prst="flowChartAlternateProcess">
            <a:avLst/>
          </a:prstGeom>
          <a:noFill/>
          <a:ln w="9525">
            <a:solidFill>
              <a:srgbClr val="560730"/>
            </a:solidFill>
            <a:miter lim="800000"/>
            <a:headEnd/>
            <a:tailEnd/>
          </a:ln>
        </p:spPr>
        <p:txBody>
          <a:bodyPr anchor="ctr"/>
          <a:lstStyle/>
          <a:p>
            <a:pPr algn="just"/>
            <a:endParaRPr lang="es-ES" sz="1800" b="1"/>
          </a:p>
          <a:p>
            <a:pPr algn="just"/>
            <a:r>
              <a:rPr lang="es-ES" sz="1800"/>
              <a:t>Medio de impugnación de carácter administrativo que procede en contra de  actos  y  resoluciones* de diversos órganos del IFE y tiene como finalidad garantizar que dichos actos y resoluciones se ajusten al principio de legalidad.</a:t>
            </a:r>
          </a:p>
          <a:p>
            <a:pPr algn="ctr"/>
            <a:endParaRPr lang="es-ES" sz="1800"/>
          </a:p>
        </p:txBody>
      </p:sp>
      <p:sp>
        <p:nvSpPr>
          <p:cNvPr id="49166" name="AutoShape 31"/>
          <p:cNvSpPr>
            <a:spLocks noChangeArrowheads="1"/>
          </p:cNvSpPr>
          <p:nvPr/>
        </p:nvSpPr>
        <p:spPr bwMode="auto">
          <a:xfrm>
            <a:off x="468313" y="2636838"/>
            <a:ext cx="1584325" cy="720725"/>
          </a:xfrm>
          <a:prstGeom prst="roundRect">
            <a:avLst>
              <a:gd name="adj" fmla="val 16667"/>
            </a:avLst>
          </a:prstGeom>
          <a:solidFill>
            <a:srgbClr val="800000">
              <a:alpha val="38823"/>
            </a:srgbClr>
          </a:solidFill>
          <a:ln w="12700">
            <a:solidFill>
              <a:srgbClr val="560730"/>
            </a:solidFill>
            <a:round/>
            <a:headEnd/>
            <a:tailEnd/>
          </a:ln>
        </p:spPr>
        <p:txBody>
          <a:bodyPr wrap="none" anchor="ctr"/>
          <a:lstStyle/>
          <a:p>
            <a:pPr algn="ctr"/>
            <a:r>
              <a:rPr lang="es-MX" sz="1600" b="1"/>
              <a:t>Autoridad </a:t>
            </a:r>
          </a:p>
          <a:p>
            <a:pPr algn="ctr"/>
            <a:r>
              <a:rPr lang="es-MX" sz="1600" b="1"/>
              <a:t>competente</a:t>
            </a:r>
            <a:endParaRPr lang="es-ES" sz="1600" b="1"/>
          </a:p>
        </p:txBody>
      </p:sp>
      <p:sp>
        <p:nvSpPr>
          <p:cNvPr id="49167" name="AutoShape 32"/>
          <p:cNvSpPr>
            <a:spLocks noChangeArrowheads="1"/>
          </p:cNvSpPr>
          <p:nvPr/>
        </p:nvSpPr>
        <p:spPr bwMode="auto">
          <a:xfrm>
            <a:off x="5364163" y="2995613"/>
            <a:ext cx="3529012" cy="865187"/>
          </a:xfrm>
          <a:prstGeom prst="roundRect">
            <a:avLst>
              <a:gd name="adj" fmla="val 16667"/>
            </a:avLst>
          </a:prstGeom>
          <a:noFill/>
          <a:ln w="9525" algn="ctr">
            <a:solidFill>
              <a:srgbClr val="580000"/>
            </a:solidFill>
            <a:round/>
            <a:headEnd/>
            <a:tailEnd/>
          </a:ln>
        </p:spPr>
        <p:txBody>
          <a:bodyPr lIns="90000" tIns="46800" rIns="90000" bIns="46800" anchor="ctr"/>
          <a:lstStyle/>
          <a:p>
            <a:endParaRPr lang="es-MX" sz="1600"/>
          </a:p>
          <a:p>
            <a:r>
              <a:rPr lang="es-MX" sz="1600"/>
              <a:t>Resuelve los recursos interpuestos en los 5 días previos a la jornada electoral</a:t>
            </a:r>
          </a:p>
          <a:p>
            <a:endParaRPr lang="es-ES" sz="1600"/>
          </a:p>
        </p:txBody>
      </p:sp>
      <p:sp>
        <p:nvSpPr>
          <p:cNvPr id="49168" name="AutoShape 33"/>
          <p:cNvSpPr>
            <a:spLocks/>
          </p:cNvSpPr>
          <p:nvPr/>
        </p:nvSpPr>
        <p:spPr bwMode="auto">
          <a:xfrm>
            <a:off x="2411413" y="4292600"/>
            <a:ext cx="88900" cy="1779588"/>
          </a:xfrm>
          <a:prstGeom prst="leftBrace">
            <a:avLst>
              <a:gd name="adj1" fmla="val 90173"/>
              <a:gd name="adj2" fmla="val 50000"/>
            </a:avLst>
          </a:prstGeom>
          <a:noFill/>
          <a:ln w="9525">
            <a:solidFill>
              <a:srgbClr val="580000"/>
            </a:solidFill>
            <a:round/>
            <a:headEnd/>
            <a:tailEnd/>
          </a:ln>
        </p:spPr>
        <p:txBody>
          <a:bodyPr lIns="90000" tIns="46800" rIns="90000" bIns="46800" anchor="ctr"/>
          <a:lstStyle/>
          <a:p>
            <a:pPr algn="ctr"/>
            <a:endParaRPr lang="es-MX"/>
          </a:p>
        </p:txBody>
      </p:sp>
      <p:sp>
        <p:nvSpPr>
          <p:cNvPr id="49169" name="Line 34"/>
          <p:cNvSpPr>
            <a:spLocks noChangeShapeType="1"/>
          </p:cNvSpPr>
          <p:nvPr/>
        </p:nvSpPr>
        <p:spPr bwMode="auto">
          <a:xfrm>
            <a:off x="4643438" y="3429000"/>
            <a:ext cx="720725" cy="0"/>
          </a:xfrm>
          <a:prstGeom prst="line">
            <a:avLst/>
          </a:prstGeom>
          <a:noFill/>
          <a:ln w="9525">
            <a:solidFill>
              <a:srgbClr val="580000"/>
            </a:solidFill>
            <a:round/>
            <a:headEnd/>
            <a:tailEnd/>
          </a:ln>
        </p:spPr>
        <p:txBody>
          <a:bodyPr lIns="90000" tIns="46800" rIns="90000" bIns="46800" anchor="ctr"/>
          <a:lstStyle/>
          <a:p>
            <a:endParaRPr lang="es-MX"/>
          </a:p>
        </p:txBody>
      </p:sp>
      <p:sp useBgFill="1">
        <p:nvSpPr>
          <p:cNvPr id="46098"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8">
            <a:hlinkClick r:id="rId3" action="ppaction://hlinkpres?slideindex=35&amp;slidetitle=Diapositiva 35"/>
          </p:cNvPr>
          <p:cNvSpPr txBox="1">
            <a:spLocks noChangeArrowheads="1"/>
          </p:cNvSpPr>
          <p:nvPr/>
        </p:nvSpPr>
        <p:spPr bwMode="auto">
          <a:xfrm>
            <a:off x="684213" y="379413"/>
            <a:ext cx="8351837" cy="457200"/>
          </a:xfrm>
          <a:prstGeom prst="rect">
            <a:avLst/>
          </a:prstGeom>
          <a:noFill/>
          <a:ln w="9525">
            <a:noFill/>
            <a:miter lim="800000"/>
            <a:headEnd/>
            <a:tailEnd/>
          </a:ln>
        </p:spPr>
        <p:txBody>
          <a:bodyPr>
            <a:spAutoFit/>
          </a:bodyPr>
          <a:lstStyle/>
          <a:p>
            <a:pPr algn="r">
              <a:spcBef>
                <a:spcPct val="20000"/>
              </a:spcBef>
            </a:pPr>
            <a:r>
              <a:rPr lang="es-ES_tradnl" sz="2400" b="1"/>
              <a:t>Recurso de apelación</a:t>
            </a:r>
          </a:p>
        </p:txBody>
      </p:sp>
      <p:sp>
        <p:nvSpPr>
          <p:cNvPr id="50179" name="AutoShape 34"/>
          <p:cNvSpPr>
            <a:spLocks noChangeArrowheads="1"/>
          </p:cNvSpPr>
          <p:nvPr/>
        </p:nvSpPr>
        <p:spPr bwMode="auto">
          <a:xfrm>
            <a:off x="250825" y="1000125"/>
            <a:ext cx="8642350" cy="1143000"/>
          </a:xfrm>
          <a:prstGeom prst="roundRect">
            <a:avLst>
              <a:gd name="adj" fmla="val 16667"/>
            </a:avLst>
          </a:prstGeom>
          <a:noFill/>
          <a:ln w="9525" algn="ctr">
            <a:solidFill>
              <a:srgbClr val="560730"/>
            </a:solidFill>
            <a:round/>
            <a:headEnd/>
            <a:tailEnd/>
          </a:ln>
        </p:spPr>
        <p:txBody>
          <a:bodyPr lIns="90000" tIns="46800" rIns="90000" bIns="46800" anchor="ctr"/>
          <a:lstStyle/>
          <a:p>
            <a:pPr algn="just"/>
            <a:r>
              <a:rPr lang="es-ES" sz="1800">
                <a:ea typeface="Times New Roman" pitchFamily="18" charset="0"/>
                <a:cs typeface="Arial" pitchFamily="34" charset="0"/>
              </a:rPr>
              <a:t>Medio de impugnación de  carácter  jurisdiccional   que  procede  en contra  de  actos  y  resoluciones de diversos órganos del IFE, para</a:t>
            </a:r>
            <a:r>
              <a:rPr lang="es-MX" sz="1800">
                <a:ea typeface="Times New Roman" pitchFamily="18" charset="0"/>
                <a:cs typeface="Arial" pitchFamily="34" charset="0"/>
              </a:rPr>
              <a:t> garantizar que  se  ajusten  a  los principios de constitucionalidad y legalidad.</a:t>
            </a:r>
          </a:p>
        </p:txBody>
      </p:sp>
      <p:sp>
        <p:nvSpPr>
          <p:cNvPr id="50180" name="AutoShape 35"/>
          <p:cNvSpPr>
            <a:spLocks noChangeArrowheads="1"/>
          </p:cNvSpPr>
          <p:nvPr/>
        </p:nvSpPr>
        <p:spPr bwMode="auto">
          <a:xfrm>
            <a:off x="5292725" y="2571750"/>
            <a:ext cx="3455988" cy="790575"/>
          </a:xfrm>
          <a:prstGeom prst="roundRect">
            <a:avLst>
              <a:gd name="adj" fmla="val 16667"/>
            </a:avLst>
          </a:prstGeom>
          <a:solidFill>
            <a:srgbClr val="DDDDDD">
              <a:alpha val="43137"/>
            </a:srgbClr>
          </a:solidFill>
          <a:ln w="9525" algn="ctr">
            <a:solidFill>
              <a:srgbClr val="56072F"/>
            </a:solidFill>
            <a:round/>
            <a:headEnd/>
            <a:tailEnd/>
          </a:ln>
        </p:spPr>
        <p:txBody>
          <a:bodyPr lIns="90000" tIns="46800" rIns="90000" bIns="46800" anchor="ctr"/>
          <a:lstStyle/>
          <a:p>
            <a:pPr algn="ctr"/>
            <a:r>
              <a:rPr lang="es-MX" sz="1600"/>
              <a:t>Cuando se interponga en contra de órganos centrales del IFE</a:t>
            </a:r>
            <a:endParaRPr lang="es-ES" sz="1600"/>
          </a:p>
        </p:txBody>
      </p:sp>
      <p:sp>
        <p:nvSpPr>
          <p:cNvPr id="50181" name="AutoShape 36"/>
          <p:cNvSpPr>
            <a:spLocks noChangeArrowheads="1"/>
          </p:cNvSpPr>
          <p:nvPr/>
        </p:nvSpPr>
        <p:spPr bwMode="auto">
          <a:xfrm>
            <a:off x="5364163" y="3795713"/>
            <a:ext cx="3382962" cy="863600"/>
          </a:xfrm>
          <a:prstGeom prst="roundRect">
            <a:avLst>
              <a:gd name="adj" fmla="val 16667"/>
            </a:avLst>
          </a:prstGeom>
          <a:solidFill>
            <a:srgbClr val="DDDDDD">
              <a:alpha val="43137"/>
            </a:srgbClr>
          </a:solidFill>
          <a:ln w="9525" algn="ctr">
            <a:solidFill>
              <a:srgbClr val="56072F"/>
            </a:solidFill>
            <a:round/>
            <a:headEnd/>
            <a:tailEnd/>
          </a:ln>
        </p:spPr>
        <p:txBody>
          <a:bodyPr lIns="90000" tIns="46800" rIns="90000" bIns="46800" anchor="ctr"/>
          <a:lstStyle/>
          <a:p>
            <a:pPr algn="ctr"/>
            <a:r>
              <a:rPr lang="es-MX" sz="1600"/>
              <a:t>Cuando se interponga en contra de órganos desconcentrados</a:t>
            </a:r>
          </a:p>
          <a:p>
            <a:pPr algn="ctr"/>
            <a:r>
              <a:rPr lang="es-MX" sz="1600"/>
              <a:t> del IFE</a:t>
            </a:r>
            <a:endParaRPr lang="es-ES" sz="1600"/>
          </a:p>
        </p:txBody>
      </p:sp>
      <p:sp>
        <p:nvSpPr>
          <p:cNvPr id="50182" name="AutoShape 37"/>
          <p:cNvSpPr>
            <a:spLocks noChangeArrowheads="1"/>
          </p:cNvSpPr>
          <p:nvPr/>
        </p:nvSpPr>
        <p:spPr bwMode="auto">
          <a:xfrm>
            <a:off x="2627313" y="5000625"/>
            <a:ext cx="3024187" cy="431800"/>
          </a:xfrm>
          <a:prstGeom prst="roundRect">
            <a:avLst>
              <a:gd name="adj" fmla="val 16667"/>
            </a:avLst>
          </a:prstGeom>
          <a:noFill/>
          <a:ln w="9525" algn="ctr">
            <a:solidFill>
              <a:srgbClr val="56072F"/>
            </a:solidFill>
            <a:round/>
            <a:headEnd/>
            <a:tailEnd/>
          </a:ln>
        </p:spPr>
        <p:txBody>
          <a:bodyPr wrap="none" lIns="90000" tIns="46800" rIns="90000" bIns="46800" anchor="ctr"/>
          <a:lstStyle/>
          <a:p>
            <a:pPr algn="ctr"/>
            <a:r>
              <a:rPr lang="es-MX" sz="1800"/>
              <a:t>Fuera del proceso electoral</a:t>
            </a:r>
            <a:endParaRPr lang="es-ES" sz="1800"/>
          </a:p>
        </p:txBody>
      </p:sp>
      <p:sp>
        <p:nvSpPr>
          <p:cNvPr id="50183" name="AutoShape 38"/>
          <p:cNvSpPr>
            <a:spLocks noChangeArrowheads="1"/>
          </p:cNvSpPr>
          <p:nvPr/>
        </p:nvSpPr>
        <p:spPr bwMode="auto">
          <a:xfrm>
            <a:off x="2627313" y="5576888"/>
            <a:ext cx="3024187" cy="431800"/>
          </a:xfrm>
          <a:prstGeom prst="roundRect">
            <a:avLst>
              <a:gd name="adj" fmla="val 16667"/>
            </a:avLst>
          </a:prstGeom>
          <a:noFill/>
          <a:ln w="9525" algn="ctr">
            <a:solidFill>
              <a:srgbClr val="56072F"/>
            </a:solidFill>
            <a:round/>
            <a:headEnd/>
            <a:tailEnd/>
          </a:ln>
        </p:spPr>
        <p:txBody>
          <a:bodyPr wrap="none" lIns="90000" tIns="46800" rIns="90000" bIns="46800" anchor="ctr"/>
          <a:lstStyle/>
          <a:p>
            <a:pPr algn="ctr"/>
            <a:r>
              <a:rPr lang="es-MX" sz="1800"/>
              <a:t>Durante el proceso electoral</a:t>
            </a:r>
          </a:p>
        </p:txBody>
      </p:sp>
      <p:sp>
        <p:nvSpPr>
          <p:cNvPr id="50184" name="Line 39"/>
          <p:cNvSpPr>
            <a:spLocks noChangeShapeType="1"/>
          </p:cNvSpPr>
          <p:nvPr/>
        </p:nvSpPr>
        <p:spPr bwMode="auto">
          <a:xfrm flipV="1">
            <a:off x="1979613" y="3435350"/>
            <a:ext cx="504825" cy="0"/>
          </a:xfrm>
          <a:prstGeom prst="line">
            <a:avLst/>
          </a:prstGeom>
          <a:noFill/>
          <a:ln w="9525">
            <a:solidFill>
              <a:srgbClr val="56072F"/>
            </a:solidFill>
            <a:round/>
            <a:headEnd/>
            <a:tailEnd/>
          </a:ln>
        </p:spPr>
        <p:txBody>
          <a:bodyPr lIns="90000" tIns="46800" rIns="90000" bIns="46800" anchor="ctr"/>
          <a:lstStyle/>
          <a:p>
            <a:endParaRPr lang="es-MX"/>
          </a:p>
        </p:txBody>
      </p:sp>
      <p:sp>
        <p:nvSpPr>
          <p:cNvPr id="50185" name="Line 40"/>
          <p:cNvSpPr>
            <a:spLocks noChangeShapeType="1"/>
          </p:cNvSpPr>
          <p:nvPr/>
        </p:nvSpPr>
        <p:spPr bwMode="auto">
          <a:xfrm>
            <a:off x="2484438" y="2859088"/>
            <a:ext cx="0" cy="1150937"/>
          </a:xfrm>
          <a:prstGeom prst="line">
            <a:avLst/>
          </a:prstGeom>
          <a:noFill/>
          <a:ln w="9525">
            <a:solidFill>
              <a:srgbClr val="56072F"/>
            </a:solidFill>
            <a:round/>
            <a:headEnd/>
            <a:tailEnd/>
          </a:ln>
        </p:spPr>
        <p:txBody>
          <a:bodyPr lIns="90000" tIns="46800" rIns="90000" bIns="46800" anchor="ctr"/>
          <a:lstStyle/>
          <a:p>
            <a:endParaRPr lang="es-MX"/>
          </a:p>
        </p:txBody>
      </p:sp>
      <p:sp>
        <p:nvSpPr>
          <p:cNvPr id="50186" name="Line 41"/>
          <p:cNvSpPr>
            <a:spLocks noChangeShapeType="1"/>
          </p:cNvSpPr>
          <p:nvPr/>
        </p:nvSpPr>
        <p:spPr bwMode="auto">
          <a:xfrm>
            <a:off x="2484438" y="2859088"/>
            <a:ext cx="792162" cy="0"/>
          </a:xfrm>
          <a:prstGeom prst="line">
            <a:avLst/>
          </a:prstGeom>
          <a:noFill/>
          <a:ln w="9525">
            <a:solidFill>
              <a:srgbClr val="56072F"/>
            </a:solidFill>
            <a:round/>
            <a:headEnd/>
            <a:tailEnd type="triangle" w="med" len="med"/>
          </a:ln>
        </p:spPr>
        <p:txBody>
          <a:bodyPr lIns="90000" tIns="46800" rIns="90000" bIns="46800" anchor="ctr"/>
          <a:lstStyle/>
          <a:p>
            <a:endParaRPr lang="es-MX"/>
          </a:p>
        </p:txBody>
      </p:sp>
      <p:sp>
        <p:nvSpPr>
          <p:cNvPr id="50187" name="Line 42"/>
          <p:cNvSpPr>
            <a:spLocks noChangeShapeType="1"/>
          </p:cNvSpPr>
          <p:nvPr/>
        </p:nvSpPr>
        <p:spPr bwMode="auto">
          <a:xfrm>
            <a:off x="2484438" y="4011613"/>
            <a:ext cx="792162" cy="0"/>
          </a:xfrm>
          <a:prstGeom prst="line">
            <a:avLst/>
          </a:prstGeom>
          <a:noFill/>
          <a:ln w="9525">
            <a:solidFill>
              <a:srgbClr val="56072F"/>
            </a:solidFill>
            <a:round/>
            <a:headEnd/>
            <a:tailEnd type="triangle" w="med" len="med"/>
          </a:ln>
        </p:spPr>
        <p:txBody>
          <a:bodyPr lIns="90000" tIns="46800" rIns="90000" bIns="46800" anchor="ctr"/>
          <a:lstStyle/>
          <a:p>
            <a:endParaRPr lang="es-MX"/>
          </a:p>
        </p:txBody>
      </p:sp>
      <p:sp>
        <p:nvSpPr>
          <p:cNvPr id="50188" name="AutoShape 43"/>
          <p:cNvSpPr>
            <a:spLocks noChangeArrowheads="1"/>
          </p:cNvSpPr>
          <p:nvPr/>
        </p:nvSpPr>
        <p:spPr bwMode="auto">
          <a:xfrm>
            <a:off x="395288" y="3073400"/>
            <a:ext cx="1584325" cy="720725"/>
          </a:xfrm>
          <a:prstGeom prst="roundRect">
            <a:avLst>
              <a:gd name="adj" fmla="val 16667"/>
            </a:avLst>
          </a:prstGeom>
          <a:noFill/>
          <a:ln w="28575">
            <a:solidFill>
              <a:srgbClr val="560730"/>
            </a:solidFill>
            <a:round/>
            <a:headEnd/>
            <a:tailEnd/>
          </a:ln>
        </p:spPr>
        <p:txBody>
          <a:bodyPr wrap="none" anchor="ctr"/>
          <a:lstStyle/>
          <a:p>
            <a:pPr algn="ctr"/>
            <a:r>
              <a:rPr lang="es-MX" sz="1600" b="1"/>
              <a:t>Autoridad </a:t>
            </a:r>
          </a:p>
          <a:p>
            <a:pPr algn="ctr"/>
            <a:r>
              <a:rPr lang="es-MX" sz="1600" b="1"/>
              <a:t>competente</a:t>
            </a:r>
            <a:endParaRPr lang="es-ES" sz="1600" b="1"/>
          </a:p>
        </p:txBody>
      </p:sp>
      <p:sp>
        <p:nvSpPr>
          <p:cNvPr id="50189" name="AutoShape 44"/>
          <p:cNvSpPr>
            <a:spLocks noChangeArrowheads="1"/>
          </p:cNvSpPr>
          <p:nvPr/>
        </p:nvSpPr>
        <p:spPr bwMode="auto">
          <a:xfrm>
            <a:off x="3276600" y="2500313"/>
            <a:ext cx="1584325" cy="863600"/>
          </a:xfrm>
          <a:prstGeom prst="roundRect">
            <a:avLst>
              <a:gd name="adj" fmla="val 16667"/>
            </a:avLst>
          </a:prstGeom>
          <a:solidFill>
            <a:srgbClr val="580000">
              <a:alpha val="32941"/>
            </a:srgbClr>
          </a:solidFill>
          <a:ln w="12700">
            <a:solidFill>
              <a:srgbClr val="560730"/>
            </a:solidFill>
            <a:round/>
            <a:headEnd/>
            <a:tailEnd/>
          </a:ln>
        </p:spPr>
        <p:txBody>
          <a:bodyPr wrap="none" anchor="ctr"/>
          <a:lstStyle/>
          <a:p>
            <a:pPr algn="ctr"/>
            <a:r>
              <a:rPr lang="es-MX" sz="1600" b="1"/>
              <a:t>Sala </a:t>
            </a:r>
          </a:p>
          <a:p>
            <a:pPr algn="ctr"/>
            <a:r>
              <a:rPr lang="es-MX" sz="1600" b="1"/>
              <a:t>Superior del </a:t>
            </a:r>
          </a:p>
          <a:p>
            <a:pPr algn="ctr"/>
            <a:r>
              <a:rPr lang="es-MX" sz="1600" b="1"/>
              <a:t>TEPJF</a:t>
            </a:r>
            <a:endParaRPr lang="es-ES" sz="1600" b="1"/>
          </a:p>
        </p:txBody>
      </p:sp>
      <p:sp>
        <p:nvSpPr>
          <p:cNvPr id="50190" name="AutoShape 45"/>
          <p:cNvSpPr>
            <a:spLocks noChangeArrowheads="1"/>
          </p:cNvSpPr>
          <p:nvPr/>
        </p:nvSpPr>
        <p:spPr bwMode="auto">
          <a:xfrm>
            <a:off x="3348038" y="3722688"/>
            <a:ext cx="1511300" cy="865187"/>
          </a:xfrm>
          <a:prstGeom prst="roundRect">
            <a:avLst>
              <a:gd name="adj" fmla="val 16667"/>
            </a:avLst>
          </a:prstGeom>
          <a:solidFill>
            <a:srgbClr val="580000">
              <a:alpha val="32941"/>
            </a:srgbClr>
          </a:solidFill>
          <a:ln w="12700" algn="ctr">
            <a:solidFill>
              <a:srgbClr val="560730"/>
            </a:solidFill>
            <a:round/>
            <a:headEnd/>
            <a:tailEnd/>
          </a:ln>
        </p:spPr>
        <p:txBody>
          <a:bodyPr wrap="none" anchor="ctr"/>
          <a:lstStyle/>
          <a:p>
            <a:pPr algn="ctr"/>
            <a:r>
              <a:rPr lang="es-MX" sz="1600" b="1"/>
              <a:t>Salas</a:t>
            </a:r>
          </a:p>
          <a:p>
            <a:pPr algn="ctr"/>
            <a:r>
              <a:rPr lang="es-MX" sz="1600" b="1"/>
              <a:t>Regionales </a:t>
            </a:r>
          </a:p>
          <a:p>
            <a:pPr algn="ctr"/>
            <a:r>
              <a:rPr lang="es-MX" sz="1600" b="1"/>
              <a:t>del  TEPJF</a:t>
            </a:r>
            <a:endParaRPr lang="es-ES" sz="1600" b="1"/>
          </a:p>
        </p:txBody>
      </p:sp>
      <p:sp>
        <p:nvSpPr>
          <p:cNvPr id="50191" name="AutoShape 46"/>
          <p:cNvSpPr>
            <a:spLocks noChangeArrowheads="1"/>
          </p:cNvSpPr>
          <p:nvPr/>
        </p:nvSpPr>
        <p:spPr bwMode="auto">
          <a:xfrm>
            <a:off x="179388" y="5281613"/>
            <a:ext cx="2089150" cy="504825"/>
          </a:xfrm>
          <a:prstGeom prst="roundRect">
            <a:avLst>
              <a:gd name="adj" fmla="val 16667"/>
            </a:avLst>
          </a:prstGeom>
          <a:noFill/>
          <a:ln w="28575" algn="ctr">
            <a:solidFill>
              <a:srgbClr val="56072F"/>
            </a:solidFill>
            <a:round/>
            <a:headEnd/>
            <a:tailEnd/>
          </a:ln>
        </p:spPr>
        <p:txBody>
          <a:bodyPr wrap="none" lIns="90000" tIns="46800" rIns="90000" bIns="46800" anchor="ctr"/>
          <a:lstStyle/>
          <a:p>
            <a:pPr algn="ctr"/>
            <a:endParaRPr lang="es-MX"/>
          </a:p>
          <a:p>
            <a:pPr algn="ctr"/>
            <a:endParaRPr lang="es-MX" sz="1600" b="1"/>
          </a:p>
          <a:p>
            <a:pPr algn="ctr"/>
            <a:r>
              <a:rPr lang="es-MX" sz="1600" b="1"/>
              <a:t>Se puede promover</a:t>
            </a:r>
            <a:r>
              <a:rPr lang="es-MX" sz="1800" b="1"/>
              <a:t> </a:t>
            </a:r>
          </a:p>
          <a:p>
            <a:pPr algn="ctr"/>
            <a:r>
              <a:rPr lang="es-MX"/>
              <a:t>  </a:t>
            </a:r>
          </a:p>
          <a:p>
            <a:pPr algn="ctr"/>
            <a:endParaRPr lang="es-ES"/>
          </a:p>
        </p:txBody>
      </p:sp>
      <p:sp>
        <p:nvSpPr>
          <p:cNvPr id="50192" name="AutoShape 47"/>
          <p:cNvSpPr>
            <a:spLocks/>
          </p:cNvSpPr>
          <p:nvPr/>
        </p:nvSpPr>
        <p:spPr bwMode="auto">
          <a:xfrm>
            <a:off x="2322513" y="5000625"/>
            <a:ext cx="233362" cy="1071563"/>
          </a:xfrm>
          <a:prstGeom prst="leftBrace">
            <a:avLst>
              <a:gd name="adj1" fmla="val 20196"/>
              <a:gd name="adj2" fmla="val 50000"/>
            </a:avLst>
          </a:prstGeom>
          <a:noFill/>
          <a:ln w="9525">
            <a:solidFill>
              <a:srgbClr val="56072F"/>
            </a:solidFill>
            <a:round/>
            <a:headEnd/>
            <a:tailEnd/>
          </a:ln>
        </p:spPr>
        <p:txBody>
          <a:bodyPr lIns="90000" tIns="46800" rIns="90000" bIns="46800" anchor="ctr"/>
          <a:lstStyle/>
          <a:p>
            <a:pPr algn="ctr"/>
            <a:endParaRPr lang="es-MX"/>
          </a:p>
        </p:txBody>
      </p:sp>
      <p:sp>
        <p:nvSpPr>
          <p:cNvPr id="50193" name="Line 48"/>
          <p:cNvSpPr>
            <a:spLocks noChangeShapeType="1"/>
          </p:cNvSpPr>
          <p:nvPr/>
        </p:nvSpPr>
        <p:spPr bwMode="auto">
          <a:xfrm>
            <a:off x="4859338" y="2930525"/>
            <a:ext cx="433387" cy="0"/>
          </a:xfrm>
          <a:prstGeom prst="line">
            <a:avLst/>
          </a:prstGeom>
          <a:noFill/>
          <a:ln w="9525">
            <a:solidFill>
              <a:srgbClr val="56072F"/>
            </a:solidFill>
            <a:round/>
            <a:headEnd/>
            <a:tailEnd/>
          </a:ln>
        </p:spPr>
        <p:txBody>
          <a:bodyPr lIns="90000" tIns="46800" rIns="90000" bIns="46800" anchor="ctr"/>
          <a:lstStyle/>
          <a:p>
            <a:endParaRPr lang="es-MX"/>
          </a:p>
        </p:txBody>
      </p:sp>
      <p:sp>
        <p:nvSpPr>
          <p:cNvPr id="50194" name="Line 49"/>
          <p:cNvSpPr>
            <a:spLocks noChangeShapeType="1"/>
          </p:cNvSpPr>
          <p:nvPr/>
        </p:nvSpPr>
        <p:spPr bwMode="auto">
          <a:xfrm>
            <a:off x="4859338" y="4227513"/>
            <a:ext cx="504825" cy="0"/>
          </a:xfrm>
          <a:prstGeom prst="line">
            <a:avLst/>
          </a:prstGeom>
          <a:noFill/>
          <a:ln w="9525">
            <a:solidFill>
              <a:srgbClr val="56072F"/>
            </a:solidFill>
            <a:round/>
            <a:headEnd/>
            <a:tailEnd/>
          </a:ln>
        </p:spPr>
        <p:txBody>
          <a:bodyPr lIns="90000" tIns="46800" rIns="90000" bIns="46800" anchor="ctr"/>
          <a:lstStyle/>
          <a:p>
            <a:endParaRPr lang="es-MX"/>
          </a:p>
        </p:txBody>
      </p:sp>
      <p:sp useBgFill="1">
        <p:nvSpPr>
          <p:cNvPr id="47123" name="4 Botón de acción: Volver">
            <a:hlinkClick r:id="rId4" action="ppaction://hlinksldjump" highlightClick="1"/>
          </p:cNvPr>
          <p:cNvSpPr>
            <a:spLocks noChangeArrowheads="1"/>
          </p:cNvSpPr>
          <p:nvPr/>
        </p:nvSpPr>
        <p:spPr bwMode="auto">
          <a:xfrm>
            <a:off x="4214813" y="6286500"/>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8">
            <a:hlinkClick r:id="rId3" action="ppaction://hlinkpres?slideindex=35&amp;slidetitle=Diapositiva 35"/>
          </p:cNvPr>
          <p:cNvSpPr txBox="1">
            <a:spLocks noChangeArrowheads="1"/>
          </p:cNvSpPr>
          <p:nvPr/>
        </p:nvSpPr>
        <p:spPr bwMode="auto">
          <a:xfrm>
            <a:off x="466725" y="379413"/>
            <a:ext cx="8569325" cy="457200"/>
          </a:xfrm>
          <a:prstGeom prst="rect">
            <a:avLst/>
          </a:prstGeom>
          <a:noFill/>
          <a:ln w="9525">
            <a:noFill/>
            <a:miter lim="800000"/>
            <a:headEnd/>
            <a:tailEnd/>
          </a:ln>
        </p:spPr>
        <p:txBody>
          <a:bodyPr>
            <a:spAutoFit/>
          </a:bodyPr>
          <a:lstStyle/>
          <a:p>
            <a:pPr algn="r">
              <a:spcBef>
                <a:spcPct val="20000"/>
              </a:spcBef>
            </a:pPr>
            <a:r>
              <a:rPr lang="es-ES_tradnl" sz="2400" b="1"/>
              <a:t>Juicio de inconformidad</a:t>
            </a:r>
          </a:p>
        </p:txBody>
      </p:sp>
      <p:sp>
        <p:nvSpPr>
          <p:cNvPr id="51203" name="AutoShape 21"/>
          <p:cNvSpPr>
            <a:spLocks noChangeArrowheads="1"/>
          </p:cNvSpPr>
          <p:nvPr/>
        </p:nvSpPr>
        <p:spPr bwMode="auto">
          <a:xfrm>
            <a:off x="642938" y="3167063"/>
            <a:ext cx="1809750" cy="2190750"/>
          </a:xfrm>
          <a:prstGeom prst="roundRect">
            <a:avLst>
              <a:gd name="adj" fmla="val 16667"/>
            </a:avLst>
          </a:prstGeom>
          <a:solidFill>
            <a:srgbClr val="580000">
              <a:alpha val="23000"/>
            </a:srgbClr>
          </a:solidFill>
          <a:ln w="9525" algn="ctr">
            <a:solidFill>
              <a:schemeClr val="tx1"/>
            </a:solidFill>
            <a:round/>
            <a:headEnd/>
            <a:tailEnd/>
          </a:ln>
        </p:spPr>
        <p:txBody>
          <a:bodyPr lIns="90000" tIns="46800" rIns="90000" bIns="46800" anchor="ctr">
            <a:spAutoFit/>
          </a:bodyPr>
          <a:lstStyle/>
          <a:p>
            <a:r>
              <a:rPr lang="es-MX" sz="1800" b="1" dirty="0"/>
              <a:t>Nulidad de votación</a:t>
            </a:r>
          </a:p>
          <a:p>
            <a:endParaRPr lang="es-MX" sz="1800" b="1" dirty="0"/>
          </a:p>
          <a:p>
            <a:r>
              <a:rPr lang="es-MX" sz="1800" b="1" dirty="0"/>
              <a:t>Nulidad de elección</a:t>
            </a:r>
          </a:p>
          <a:p>
            <a:endParaRPr lang="es-MX" sz="1800" b="1" dirty="0"/>
          </a:p>
          <a:p>
            <a:r>
              <a:rPr lang="es-MX" sz="1800" b="1" dirty="0"/>
              <a:t>Elegibilidad</a:t>
            </a:r>
            <a:endParaRPr lang="es-ES" sz="1800" b="1" dirty="0"/>
          </a:p>
        </p:txBody>
      </p:sp>
      <p:sp>
        <p:nvSpPr>
          <p:cNvPr id="51204" name="AutoShape 22"/>
          <p:cNvSpPr>
            <a:spLocks noChangeArrowheads="1"/>
          </p:cNvSpPr>
          <p:nvPr/>
        </p:nvSpPr>
        <p:spPr bwMode="auto">
          <a:xfrm>
            <a:off x="6908800" y="4735513"/>
            <a:ext cx="1479550" cy="709612"/>
          </a:xfrm>
          <a:prstGeom prst="roundRect">
            <a:avLst>
              <a:gd name="adj" fmla="val 16667"/>
            </a:avLst>
          </a:prstGeom>
          <a:noFill/>
          <a:ln w="9525" algn="ctr">
            <a:solidFill>
              <a:srgbClr val="56072F"/>
            </a:solidFill>
            <a:round/>
            <a:headEnd/>
            <a:tailEnd/>
          </a:ln>
        </p:spPr>
        <p:txBody>
          <a:bodyPr lIns="90000" tIns="46800" rIns="90000" bIns="46800" anchor="ctr">
            <a:spAutoFit/>
          </a:bodyPr>
          <a:lstStyle/>
          <a:p>
            <a:pPr algn="ctr">
              <a:spcBef>
                <a:spcPct val="50000"/>
              </a:spcBef>
            </a:pPr>
            <a:r>
              <a:rPr lang="es-MX" sz="1800" b="1"/>
              <a:t>Salas Regionales</a:t>
            </a:r>
          </a:p>
        </p:txBody>
      </p:sp>
      <p:sp>
        <p:nvSpPr>
          <p:cNvPr id="51205" name="AutoShape 23"/>
          <p:cNvSpPr>
            <a:spLocks noChangeArrowheads="1"/>
          </p:cNvSpPr>
          <p:nvPr/>
        </p:nvSpPr>
        <p:spPr bwMode="auto">
          <a:xfrm>
            <a:off x="6794500" y="3068638"/>
            <a:ext cx="1522413" cy="709612"/>
          </a:xfrm>
          <a:prstGeom prst="roundRect">
            <a:avLst>
              <a:gd name="adj" fmla="val 16667"/>
            </a:avLst>
          </a:prstGeom>
          <a:noFill/>
          <a:ln w="9525" algn="ctr">
            <a:solidFill>
              <a:srgbClr val="56072F"/>
            </a:solidFill>
            <a:round/>
            <a:headEnd/>
            <a:tailEnd/>
          </a:ln>
        </p:spPr>
        <p:txBody>
          <a:bodyPr lIns="90000" tIns="46800" rIns="90000" bIns="46800" anchor="ctr">
            <a:spAutoFit/>
          </a:bodyPr>
          <a:lstStyle/>
          <a:p>
            <a:pPr algn="ctr">
              <a:spcBef>
                <a:spcPct val="50000"/>
              </a:spcBef>
            </a:pPr>
            <a:r>
              <a:rPr lang="es-MX" sz="1800" b="1"/>
              <a:t>Sala Superior</a:t>
            </a:r>
          </a:p>
        </p:txBody>
      </p:sp>
      <p:sp>
        <p:nvSpPr>
          <p:cNvPr id="51206" name="AutoShape 24"/>
          <p:cNvSpPr>
            <a:spLocks noChangeArrowheads="1"/>
          </p:cNvSpPr>
          <p:nvPr/>
        </p:nvSpPr>
        <p:spPr bwMode="auto">
          <a:xfrm>
            <a:off x="573088" y="1109663"/>
            <a:ext cx="8069262" cy="1328737"/>
          </a:xfrm>
          <a:prstGeom prst="roundRect">
            <a:avLst>
              <a:gd name="adj" fmla="val 16667"/>
            </a:avLst>
          </a:prstGeom>
          <a:noFill/>
          <a:ln w="28575" algn="ctr">
            <a:solidFill>
              <a:srgbClr val="561930"/>
            </a:solidFill>
            <a:round/>
            <a:headEnd/>
            <a:tailEnd/>
          </a:ln>
        </p:spPr>
        <p:txBody>
          <a:bodyPr anchor="ctr">
            <a:spAutoFit/>
          </a:bodyPr>
          <a:lstStyle/>
          <a:p>
            <a:pPr algn="just"/>
            <a:r>
              <a:rPr lang="es-ES" sz="1800"/>
              <a:t>Medio de impugnación a través del cual los partidos políticos y en determinados casos los candidatos por cuestiones de elegibilidad, pueden objetar los resultados de los comicios federales, exclusivamente en la etapa de resultados y declaraciones de validez.</a:t>
            </a:r>
          </a:p>
        </p:txBody>
      </p:sp>
      <p:sp>
        <p:nvSpPr>
          <p:cNvPr id="51207" name="AutoShape 25"/>
          <p:cNvSpPr>
            <a:spLocks noChangeArrowheads="1"/>
          </p:cNvSpPr>
          <p:nvPr/>
        </p:nvSpPr>
        <p:spPr bwMode="auto">
          <a:xfrm>
            <a:off x="3205163" y="3141663"/>
            <a:ext cx="2879725" cy="576262"/>
          </a:xfrm>
          <a:prstGeom prst="roundRect">
            <a:avLst>
              <a:gd name="adj" fmla="val 16667"/>
            </a:avLst>
          </a:prstGeom>
          <a:solidFill>
            <a:srgbClr val="C0C0C0">
              <a:alpha val="30980"/>
            </a:srgbClr>
          </a:solidFill>
          <a:ln w="9525" algn="ctr">
            <a:solidFill>
              <a:schemeClr val="tx1"/>
            </a:solidFill>
            <a:round/>
            <a:headEnd/>
            <a:tailEnd/>
          </a:ln>
        </p:spPr>
        <p:txBody>
          <a:bodyPr anchor="ctr"/>
          <a:lstStyle/>
          <a:p>
            <a:pPr algn="ctr"/>
            <a:r>
              <a:rPr lang="es-MX" sz="1800"/>
              <a:t>Elección de Presidente</a:t>
            </a:r>
            <a:endParaRPr lang="es-ES" sz="1800"/>
          </a:p>
        </p:txBody>
      </p:sp>
      <p:sp>
        <p:nvSpPr>
          <p:cNvPr id="51208" name="AutoShape 26"/>
          <p:cNvSpPr>
            <a:spLocks noChangeArrowheads="1"/>
          </p:cNvSpPr>
          <p:nvPr/>
        </p:nvSpPr>
        <p:spPr bwMode="auto">
          <a:xfrm>
            <a:off x="3203575" y="4799013"/>
            <a:ext cx="2952750" cy="574675"/>
          </a:xfrm>
          <a:prstGeom prst="roundRect">
            <a:avLst>
              <a:gd name="adj" fmla="val 16667"/>
            </a:avLst>
          </a:prstGeom>
          <a:solidFill>
            <a:srgbClr val="C0C0C0">
              <a:alpha val="30980"/>
            </a:srgbClr>
          </a:solidFill>
          <a:ln w="9525" algn="ctr">
            <a:solidFill>
              <a:schemeClr val="tx1"/>
            </a:solidFill>
            <a:round/>
            <a:headEnd/>
            <a:tailEnd/>
          </a:ln>
        </p:spPr>
        <p:txBody>
          <a:bodyPr anchor="ctr"/>
          <a:lstStyle/>
          <a:p>
            <a:pPr algn="ctr"/>
            <a:r>
              <a:rPr lang="es-MX" sz="1800"/>
              <a:t>Elecciones de diputados </a:t>
            </a:r>
          </a:p>
          <a:p>
            <a:pPr algn="ctr"/>
            <a:r>
              <a:rPr lang="es-MX" sz="1800"/>
              <a:t>y senadores</a:t>
            </a:r>
            <a:endParaRPr lang="es-ES" sz="1800"/>
          </a:p>
        </p:txBody>
      </p:sp>
      <p:sp>
        <p:nvSpPr>
          <p:cNvPr id="51209" name="Line 27"/>
          <p:cNvSpPr>
            <a:spLocks noChangeShapeType="1"/>
          </p:cNvSpPr>
          <p:nvPr/>
        </p:nvSpPr>
        <p:spPr bwMode="auto">
          <a:xfrm flipV="1">
            <a:off x="2555875" y="3500438"/>
            <a:ext cx="576263" cy="792162"/>
          </a:xfrm>
          <a:prstGeom prst="line">
            <a:avLst/>
          </a:prstGeom>
          <a:noFill/>
          <a:ln w="19050">
            <a:solidFill>
              <a:srgbClr val="561930"/>
            </a:solidFill>
            <a:round/>
            <a:headEnd/>
            <a:tailEnd type="triangle" w="med" len="med"/>
          </a:ln>
        </p:spPr>
        <p:txBody>
          <a:bodyPr wrap="none" anchor="ctr"/>
          <a:lstStyle/>
          <a:p>
            <a:endParaRPr lang="es-MX"/>
          </a:p>
        </p:txBody>
      </p:sp>
      <p:sp>
        <p:nvSpPr>
          <p:cNvPr id="51210" name="Line 28"/>
          <p:cNvSpPr>
            <a:spLocks noChangeShapeType="1"/>
          </p:cNvSpPr>
          <p:nvPr/>
        </p:nvSpPr>
        <p:spPr bwMode="auto">
          <a:xfrm>
            <a:off x="2555875" y="4292600"/>
            <a:ext cx="503238" cy="649288"/>
          </a:xfrm>
          <a:prstGeom prst="line">
            <a:avLst/>
          </a:prstGeom>
          <a:noFill/>
          <a:ln w="19050">
            <a:solidFill>
              <a:srgbClr val="561930"/>
            </a:solidFill>
            <a:round/>
            <a:headEnd/>
            <a:tailEnd type="triangle" w="med" len="med"/>
          </a:ln>
        </p:spPr>
        <p:txBody>
          <a:bodyPr wrap="none" anchor="ctr"/>
          <a:lstStyle/>
          <a:p>
            <a:endParaRPr lang="es-MX"/>
          </a:p>
        </p:txBody>
      </p:sp>
      <p:sp>
        <p:nvSpPr>
          <p:cNvPr id="51211" name="Line 29"/>
          <p:cNvSpPr>
            <a:spLocks noChangeShapeType="1"/>
          </p:cNvSpPr>
          <p:nvPr/>
        </p:nvSpPr>
        <p:spPr bwMode="auto">
          <a:xfrm>
            <a:off x="6084888" y="3357563"/>
            <a:ext cx="719137" cy="0"/>
          </a:xfrm>
          <a:prstGeom prst="line">
            <a:avLst/>
          </a:prstGeom>
          <a:noFill/>
          <a:ln w="19050">
            <a:solidFill>
              <a:srgbClr val="561930"/>
            </a:solidFill>
            <a:round/>
            <a:headEnd/>
            <a:tailEnd type="triangle" w="med" len="med"/>
          </a:ln>
        </p:spPr>
        <p:txBody>
          <a:bodyPr wrap="none" anchor="ctr"/>
          <a:lstStyle/>
          <a:p>
            <a:endParaRPr lang="es-MX"/>
          </a:p>
        </p:txBody>
      </p:sp>
      <p:sp>
        <p:nvSpPr>
          <p:cNvPr id="51212" name="Line 30"/>
          <p:cNvSpPr>
            <a:spLocks noChangeShapeType="1"/>
          </p:cNvSpPr>
          <p:nvPr/>
        </p:nvSpPr>
        <p:spPr bwMode="auto">
          <a:xfrm>
            <a:off x="6156325" y="5084763"/>
            <a:ext cx="719138" cy="0"/>
          </a:xfrm>
          <a:prstGeom prst="line">
            <a:avLst/>
          </a:prstGeom>
          <a:noFill/>
          <a:ln w="19050">
            <a:solidFill>
              <a:srgbClr val="561930"/>
            </a:solidFill>
            <a:round/>
            <a:headEnd/>
            <a:tailEnd type="triangle" w="med" len="med"/>
          </a:ln>
        </p:spPr>
        <p:txBody>
          <a:bodyPr wrap="none" anchor="ctr"/>
          <a:lstStyle/>
          <a:p>
            <a:endParaRPr lang="es-MX"/>
          </a:p>
        </p:txBody>
      </p:sp>
      <p:sp useBgFill="1">
        <p:nvSpPr>
          <p:cNvPr id="48141"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idx="4294967295"/>
          </p:nvPr>
        </p:nvSpPr>
        <p:spPr>
          <a:xfrm>
            <a:off x="611188" y="2708275"/>
            <a:ext cx="7772400" cy="1470025"/>
          </a:xfrm>
        </p:spPr>
        <p:txBody>
          <a:bodyPr/>
          <a:lstStyle/>
          <a:p>
            <a:r>
              <a:rPr lang="es-MX" sz="3600" smtClean="0">
                <a:solidFill>
                  <a:srgbClr val="561929"/>
                </a:solidFill>
              </a:rPr>
              <a:t>Derecho electoral</a:t>
            </a:r>
            <a:endParaRPr lang="es-ES" sz="3600" smtClean="0">
              <a:solidFill>
                <a:srgbClr val="561929"/>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8">
            <a:hlinkClick r:id="rId3" action="ppaction://hlinkpres?slideindex=35&amp;slidetitle=Diapositiva 35"/>
          </p:cNvPr>
          <p:cNvSpPr txBox="1">
            <a:spLocks noChangeArrowheads="1"/>
          </p:cNvSpPr>
          <p:nvPr/>
        </p:nvSpPr>
        <p:spPr bwMode="auto">
          <a:xfrm>
            <a:off x="682625" y="379413"/>
            <a:ext cx="8353425" cy="457200"/>
          </a:xfrm>
          <a:prstGeom prst="rect">
            <a:avLst/>
          </a:prstGeom>
          <a:noFill/>
          <a:ln w="9525">
            <a:noFill/>
            <a:miter lim="800000"/>
            <a:headEnd/>
            <a:tailEnd/>
          </a:ln>
        </p:spPr>
        <p:txBody>
          <a:bodyPr>
            <a:spAutoFit/>
          </a:bodyPr>
          <a:lstStyle/>
          <a:p>
            <a:pPr algn="r">
              <a:spcBef>
                <a:spcPct val="20000"/>
              </a:spcBef>
            </a:pPr>
            <a:r>
              <a:rPr lang="es-ES_tradnl" sz="2400" b="1"/>
              <a:t>Recurso de reconsideración</a:t>
            </a:r>
          </a:p>
        </p:txBody>
      </p:sp>
      <p:sp>
        <p:nvSpPr>
          <p:cNvPr id="52227" name="AutoShape 15"/>
          <p:cNvSpPr>
            <a:spLocks noChangeArrowheads="1"/>
          </p:cNvSpPr>
          <p:nvPr/>
        </p:nvSpPr>
        <p:spPr bwMode="auto">
          <a:xfrm>
            <a:off x="7164388" y="3391520"/>
            <a:ext cx="1460500" cy="1117600"/>
          </a:xfrm>
          <a:prstGeom prst="roundRect">
            <a:avLst>
              <a:gd name="adj" fmla="val 16667"/>
            </a:avLst>
          </a:prstGeom>
          <a:solidFill>
            <a:srgbClr val="885E6A">
              <a:alpha val="45097"/>
            </a:srgbClr>
          </a:solidFill>
          <a:ln w="28575" algn="ctr">
            <a:solidFill>
              <a:srgbClr val="561930"/>
            </a:solidFill>
            <a:round/>
            <a:headEnd/>
            <a:tailEnd/>
          </a:ln>
        </p:spPr>
        <p:txBody>
          <a:bodyPr anchor="ctr"/>
          <a:lstStyle/>
          <a:p>
            <a:pPr algn="ctr"/>
            <a:r>
              <a:rPr lang="es-MX" sz="1600" b="1"/>
              <a:t>Sala Superior</a:t>
            </a:r>
            <a:endParaRPr lang="es-ES" sz="1600" b="1"/>
          </a:p>
        </p:txBody>
      </p:sp>
      <p:sp>
        <p:nvSpPr>
          <p:cNvPr id="52228" name="AutoShape 16"/>
          <p:cNvSpPr>
            <a:spLocks noChangeArrowheads="1"/>
          </p:cNvSpPr>
          <p:nvPr/>
        </p:nvSpPr>
        <p:spPr bwMode="auto">
          <a:xfrm>
            <a:off x="720725" y="2427288"/>
            <a:ext cx="5708650" cy="649287"/>
          </a:xfrm>
          <a:prstGeom prst="roundRect">
            <a:avLst>
              <a:gd name="adj" fmla="val 16667"/>
            </a:avLst>
          </a:prstGeom>
          <a:solidFill>
            <a:srgbClr val="C0C0C0">
              <a:alpha val="23921"/>
            </a:srgbClr>
          </a:solidFill>
          <a:ln w="9525" algn="ctr">
            <a:solidFill>
              <a:srgbClr val="56072F"/>
            </a:solidFill>
            <a:round/>
            <a:headEnd/>
            <a:tailEnd/>
          </a:ln>
        </p:spPr>
        <p:txBody>
          <a:bodyPr lIns="90000" tIns="46800" rIns="90000" bIns="46800" anchor="ctr">
            <a:spAutoFit/>
          </a:bodyPr>
          <a:lstStyle/>
          <a:p>
            <a:pPr algn="just">
              <a:spcBef>
                <a:spcPct val="50000"/>
              </a:spcBef>
            </a:pPr>
            <a:r>
              <a:rPr lang="es-MX" sz="1600"/>
              <a:t>Sentencias dictadas en Juicios de Inconformidad sobre las elecciones de diputados y senadores</a:t>
            </a:r>
          </a:p>
        </p:txBody>
      </p:sp>
      <p:sp>
        <p:nvSpPr>
          <p:cNvPr id="52229" name="AutoShape 17"/>
          <p:cNvSpPr>
            <a:spLocks noChangeArrowheads="1"/>
          </p:cNvSpPr>
          <p:nvPr/>
        </p:nvSpPr>
        <p:spPr bwMode="auto">
          <a:xfrm>
            <a:off x="720725" y="3344863"/>
            <a:ext cx="5651500" cy="649287"/>
          </a:xfrm>
          <a:prstGeom prst="roundRect">
            <a:avLst>
              <a:gd name="adj" fmla="val 16667"/>
            </a:avLst>
          </a:prstGeom>
          <a:solidFill>
            <a:srgbClr val="C0C0C0">
              <a:alpha val="23921"/>
            </a:srgbClr>
          </a:solidFill>
          <a:ln w="9525" algn="ctr">
            <a:solidFill>
              <a:srgbClr val="56072F"/>
            </a:solidFill>
            <a:round/>
            <a:headEnd/>
            <a:tailEnd/>
          </a:ln>
        </p:spPr>
        <p:txBody>
          <a:bodyPr lIns="90000" tIns="46800" rIns="90000" bIns="46800" anchor="ctr">
            <a:spAutoFit/>
          </a:bodyPr>
          <a:lstStyle/>
          <a:p>
            <a:pPr algn="just">
              <a:spcBef>
                <a:spcPct val="50000"/>
              </a:spcBef>
            </a:pPr>
            <a:r>
              <a:rPr lang="es-MX" sz="1600"/>
              <a:t>Sentencias sobre la no aplicación de una ley electoral contraria a la Constitución</a:t>
            </a:r>
          </a:p>
        </p:txBody>
      </p:sp>
      <p:sp>
        <p:nvSpPr>
          <p:cNvPr id="52230" name="AutoShape 18"/>
          <p:cNvSpPr>
            <a:spLocks noChangeArrowheads="1"/>
          </p:cNvSpPr>
          <p:nvPr/>
        </p:nvSpPr>
        <p:spPr bwMode="auto">
          <a:xfrm>
            <a:off x="642938" y="1285875"/>
            <a:ext cx="8001000" cy="714375"/>
          </a:xfrm>
          <a:prstGeom prst="roundRect">
            <a:avLst>
              <a:gd name="adj" fmla="val 16667"/>
            </a:avLst>
          </a:prstGeom>
          <a:noFill/>
          <a:ln w="28575" algn="ctr">
            <a:solidFill>
              <a:srgbClr val="561930"/>
            </a:solidFill>
            <a:round/>
            <a:headEnd/>
            <a:tailEnd/>
          </a:ln>
        </p:spPr>
        <p:txBody>
          <a:bodyPr anchor="ctr">
            <a:spAutoFit/>
          </a:bodyPr>
          <a:lstStyle/>
          <a:p>
            <a:pPr algn="just"/>
            <a:r>
              <a:rPr lang="es-MX" sz="1800"/>
              <a:t>Medio de impugnación que conoce de las sentencias emitidas por las Salas Regionales, en los casos siguientes:</a:t>
            </a:r>
          </a:p>
        </p:txBody>
      </p:sp>
      <p:sp>
        <p:nvSpPr>
          <p:cNvPr id="52231" name="AutoShape 19"/>
          <p:cNvSpPr>
            <a:spLocks noChangeArrowheads="1"/>
          </p:cNvSpPr>
          <p:nvPr/>
        </p:nvSpPr>
        <p:spPr bwMode="auto">
          <a:xfrm>
            <a:off x="712788" y="4851400"/>
            <a:ext cx="5730875" cy="649288"/>
          </a:xfrm>
          <a:prstGeom prst="roundRect">
            <a:avLst>
              <a:gd name="adj" fmla="val 16667"/>
            </a:avLst>
          </a:prstGeom>
          <a:solidFill>
            <a:srgbClr val="C0C0C0">
              <a:alpha val="23921"/>
            </a:srgbClr>
          </a:solidFill>
          <a:ln w="9525" algn="ctr">
            <a:solidFill>
              <a:srgbClr val="56072F"/>
            </a:solidFill>
            <a:round/>
            <a:headEnd/>
            <a:tailEnd/>
          </a:ln>
        </p:spPr>
        <p:txBody>
          <a:bodyPr lIns="90000" tIns="46800" rIns="90000" bIns="46800" anchor="ctr">
            <a:spAutoFit/>
          </a:bodyPr>
          <a:lstStyle/>
          <a:p>
            <a:pPr algn="just">
              <a:spcBef>
                <a:spcPct val="50000"/>
              </a:spcBef>
            </a:pPr>
            <a:r>
              <a:rPr lang="es-MX" sz="1600"/>
              <a:t>La resolución del Consejo General IFE sobre asignación de diputados o senadores de Representación Proporcional</a:t>
            </a:r>
          </a:p>
        </p:txBody>
      </p:sp>
      <p:sp>
        <p:nvSpPr>
          <p:cNvPr id="52232" name="AutoShape 20"/>
          <p:cNvSpPr>
            <a:spLocks/>
          </p:cNvSpPr>
          <p:nvPr/>
        </p:nvSpPr>
        <p:spPr bwMode="auto">
          <a:xfrm>
            <a:off x="6786563" y="2357438"/>
            <a:ext cx="193675" cy="3217862"/>
          </a:xfrm>
          <a:prstGeom prst="rightBrace">
            <a:avLst>
              <a:gd name="adj1" fmla="val 107688"/>
              <a:gd name="adj2" fmla="val 50000"/>
            </a:avLst>
          </a:prstGeom>
          <a:noFill/>
          <a:ln w="9525">
            <a:solidFill>
              <a:schemeClr val="tx1"/>
            </a:solidFill>
            <a:round/>
            <a:headEnd/>
            <a:tailEnd/>
          </a:ln>
        </p:spPr>
        <p:txBody>
          <a:bodyPr wrap="none" anchor="ctr"/>
          <a:lstStyle/>
          <a:p>
            <a:pPr algn="ctr"/>
            <a:endParaRPr lang="es-MX"/>
          </a:p>
        </p:txBody>
      </p:sp>
      <p:sp useBgFill="1">
        <p:nvSpPr>
          <p:cNvPr id="49161"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
        <p:nvSpPr>
          <p:cNvPr id="52234" name="9 CuadroTexto"/>
          <p:cNvSpPr txBox="1">
            <a:spLocks noChangeArrowheads="1"/>
          </p:cNvSpPr>
          <p:nvPr/>
        </p:nvSpPr>
        <p:spPr bwMode="auto">
          <a:xfrm>
            <a:off x="785813" y="4429125"/>
            <a:ext cx="3425825" cy="338138"/>
          </a:xfrm>
          <a:prstGeom prst="rect">
            <a:avLst/>
          </a:prstGeom>
          <a:noFill/>
          <a:ln w="9525">
            <a:noFill/>
            <a:miter lim="800000"/>
            <a:headEnd/>
            <a:tailEnd/>
          </a:ln>
        </p:spPr>
        <p:txBody>
          <a:bodyPr>
            <a:spAutoFit/>
          </a:bodyPr>
          <a:lstStyle/>
          <a:p>
            <a:r>
              <a:rPr lang="es-MX" sz="1600" b="1">
                <a:solidFill>
                  <a:srgbClr val="56072F"/>
                </a:solidFill>
              </a:rPr>
              <a:t>Además, procede en contra de: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8">
            <a:hlinkClick r:id="rId3" action="ppaction://hlinkpres?slideindex=35&amp;slidetitle=Diapositiva 35"/>
          </p:cNvPr>
          <p:cNvSpPr txBox="1">
            <a:spLocks noChangeArrowheads="1"/>
          </p:cNvSpPr>
          <p:nvPr/>
        </p:nvSpPr>
        <p:spPr bwMode="auto">
          <a:xfrm>
            <a:off x="2857500" y="404664"/>
            <a:ext cx="6215063" cy="769441"/>
          </a:xfrm>
          <a:prstGeom prst="rect">
            <a:avLst/>
          </a:prstGeom>
          <a:noFill/>
          <a:ln w="9525">
            <a:noFill/>
            <a:miter lim="800000"/>
            <a:headEnd/>
            <a:tailEnd/>
          </a:ln>
        </p:spPr>
        <p:txBody>
          <a:bodyPr>
            <a:spAutoFit/>
          </a:bodyPr>
          <a:lstStyle/>
          <a:p>
            <a:pPr algn="r">
              <a:spcBef>
                <a:spcPct val="20000"/>
              </a:spcBef>
            </a:pPr>
            <a:r>
              <a:rPr lang="es-ES_tradnl" sz="2200" b="1" dirty="0"/>
              <a:t>Juicio para la protección de los derechos político-electorales del ciudadano</a:t>
            </a:r>
          </a:p>
        </p:txBody>
      </p:sp>
      <p:sp>
        <p:nvSpPr>
          <p:cNvPr id="53251" name="AutoShape 15"/>
          <p:cNvSpPr>
            <a:spLocks noChangeArrowheads="1"/>
          </p:cNvSpPr>
          <p:nvPr/>
        </p:nvSpPr>
        <p:spPr bwMode="auto">
          <a:xfrm>
            <a:off x="1042988" y="4433888"/>
            <a:ext cx="1871662" cy="574675"/>
          </a:xfrm>
          <a:prstGeom prst="roundRect">
            <a:avLst>
              <a:gd name="adj" fmla="val 16667"/>
            </a:avLst>
          </a:prstGeom>
          <a:solidFill>
            <a:srgbClr val="885E6A">
              <a:alpha val="45097"/>
            </a:srgbClr>
          </a:solidFill>
          <a:ln w="28575" algn="ctr">
            <a:solidFill>
              <a:srgbClr val="561930"/>
            </a:solidFill>
            <a:round/>
            <a:headEnd/>
            <a:tailEnd/>
          </a:ln>
        </p:spPr>
        <p:txBody>
          <a:bodyPr anchor="ctr"/>
          <a:lstStyle/>
          <a:p>
            <a:pPr algn="ctr"/>
            <a:r>
              <a:rPr lang="es-MX" sz="1800"/>
              <a:t>Competencia</a:t>
            </a:r>
            <a:endParaRPr lang="es-ES" sz="1800"/>
          </a:p>
        </p:txBody>
      </p:sp>
      <p:sp>
        <p:nvSpPr>
          <p:cNvPr id="53252" name="AutoShape 16"/>
          <p:cNvSpPr>
            <a:spLocks noChangeArrowheads="1"/>
          </p:cNvSpPr>
          <p:nvPr/>
        </p:nvSpPr>
        <p:spPr bwMode="auto">
          <a:xfrm>
            <a:off x="4211638" y="4924425"/>
            <a:ext cx="3360737" cy="647700"/>
          </a:xfrm>
          <a:prstGeom prst="roundRect">
            <a:avLst>
              <a:gd name="adj" fmla="val 16667"/>
            </a:avLst>
          </a:prstGeom>
          <a:solidFill>
            <a:srgbClr val="C0C0C0">
              <a:alpha val="30980"/>
            </a:srgbClr>
          </a:solidFill>
          <a:ln w="9525" algn="ctr">
            <a:solidFill>
              <a:schemeClr val="tx1"/>
            </a:solidFill>
            <a:round/>
            <a:headEnd/>
            <a:tailEnd/>
          </a:ln>
        </p:spPr>
        <p:txBody>
          <a:bodyPr anchor="ctr"/>
          <a:lstStyle/>
          <a:p>
            <a:pPr algn="ctr"/>
            <a:r>
              <a:rPr lang="es-MX" sz="1800"/>
              <a:t>Salas regionales del TEPJF</a:t>
            </a:r>
            <a:endParaRPr lang="es-ES" sz="1800"/>
          </a:p>
        </p:txBody>
      </p:sp>
      <p:sp>
        <p:nvSpPr>
          <p:cNvPr id="53253" name="AutoShape 17"/>
          <p:cNvSpPr>
            <a:spLocks noChangeArrowheads="1"/>
          </p:cNvSpPr>
          <p:nvPr/>
        </p:nvSpPr>
        <p:spPr bwMode="auto">
          <a:xfrm>
            <a:off x="4211638" y="3924300"/>
            <a:ext cx="3360737" cy="647700"/>
          </a:xfrm>
          <a:prstGeom prst="roundRect">
            <a:avLst>
              <a:gd name="adj" fmla="val 16667"/>
            </a:avLst>
          </a:prstGeom>
          <a:solidFill>
            <a:srgbClr val="C0C0C0">
              <a:alpha val="30980"/>
            </a:srgbClr>
          </a:solidFill>
          <a:ln w="9525" algn="ctr">
            <a:solidFill>
              <a:schemeClr val="tx1"/>
            </a:solidFill>
            <a:round/>
            <a:headEnd/>
            <a:tailEnd/>
          </a:ln>
        </p:spPr>
        <p:txBody>
          <a:bodyPr anchor="ctr"/>
          <a:lstStyle/>
          <a:p>
            <a:pPr algn="ctr"/>
            <a:r>
              <a:rPr lang="es-MX" sz="1800"/>
              <a:t>Sala Superior del TEPJF</a:t>
            </a:r>
            <a:endParaRPr lang="es-ES" sz="1800"/>
          </a:p>
        </p:txBody>
      </p:sp>
      <p:sp>
        <p:nvSpPr>
          <p:cNvPr id="53254" name="AutoShape 18"/>
          <p:cNvSpPr>
            <a:spLocks noChangeArrowheads="1"/>
          </p:cNvSpPr>
          <p:nvPr/>
        </p:nvSpPr>
        <p:spPr bwMode="auto">
          <a:xfrm>
            <a:off x="517525" y="1322388"/>
            <a:ext cx="8108950" cy="2247900"/>
          </a:xfrm>
          <a:prstGeom prst="roundRect">
            <a:avLst>
              <a:gd name="adj" fmla="val 16667"/>
            </a:avLst>
          </a:prstGeom>
          <a:noFill/>
          <a:ln w="28575" algn="ctr">
            <a:solidFill>
              <a:srgbClr val="561930"/>
            </a:solidFill>
            <a:round/>
            <a:headEnd/>
            <a:tailEnd/>
          </a:ln>
        </p:spPr>
        <p:txBody>
          <a:bodyPr anchor="ctr">
            <a:spAutoFit/>
          </a:bodyPr>
          <a:lstStyle/>
          <a:p>
            <a:pPr algn="just"/>
            <a:r>
              <a:rPr lang="es-MX" sz="1800"/>
              <a:t>Medio de impugnación que tienen los ciudadanos para tutelar sus derechos políticos de:  </a:t>
            </a:r>
          </a:p>
          <a:p>
            <a:pPr algn="just">
              <a:buFont typeface="Arial" pitchFamily="34" charset="0"/>
              <a:buChar char="•"/>
            </a:pPr>
            <a:r>
              <a:rPr lang="es-MX" sz="1800"/>
              <a:t> Votar y ser votado en elecciones populares </a:t>
            </a:r>
          </a:p>
          <a:p>
            <a:pPr algn="just">
              <a:buFont typeface="Arial" pitchFamily="34" charset="0"/>
              <a:buChar char="•"/>
            </a:pPr>
            <a:r>
              <a:rPr lang="es-MX" sz="1800"/>
              <a:t> Asociarse para participar en los asuntos políticos </a:t>
            </a:r>
          </a:p>
          <a:p>
            <a:pPr algn="just">
              <a:buFont typeface="Arial" pitchFamily="34" charset="0"/>
              <a:buChar char="•"/>
            </a:pPr>
            <a:r>
              <a:rPr lang="es-MX" sz="1800"/>
              <a:t> Formar partidos políticos y afiliarse a los mismos </a:t>
            </a:r>
          </a:p>
          <a:p>
            <a:pPr algn="just">
              <a:buFont typeface="Arial" pitchFamily="34" charset="0"/>
              <a:buChar char="•"/>
            </a:pPr>
            <a:r>
              <a:rPr lang="es-MX" sz="1800"/>
              <a:t> Integrar las autoridades electorales</a:t>
            </a:r>
          </a:p>
          <a:p>
            <a:pPr algn="just">
              <a:buFont typeface="Arial" pitchFamily="34" charset="0"/>
              <a:buChar char="•"/>
            </a:pPr>
            <a:r>
              <a:rPr lang="es-MX" sz="1800"/>
              <a:t> Todos aquellos derechos fundamentales estrechamente vinculados</a:t>
            </a:r>
            <a:endParaRPr lang="es-ES" sz="1800"/>
          </a:p>
        </p:txBody>
      </p:sp>
      <p:sp>
        <p:nvSpPr>
          <p:cNvPr id="53255" name="Line 19"/>
          <p:cNvSpPr>
            <a:spLocks noChangeShapeType="1"/>
          </p:cNvSpPr>
          <p:nvPr/>
        </p:nvSpPr>
        <p:spPr bwMode="auto">
          <a:xfrm flipV="1">
            <a:off x="2916238" y="4217988"/>
            <a:ext cx="1223962" cy="503237"/>
          </a:xfrm>
          <a:prstGeom prst="line">
            <a:avLst/>
          </a:prstGeom>
          <a:noFill/>
          <a:ln w="19050">
            <a:solidFill>
              <a:srgbClr val="561930"/>
            </a:solidFill>
            <a:round/>
            <a:headEnd/>
            <a:tailEnd type="triangle" w="med" len="med"/>
          </a:ln>
        </p:spPr>
        <p:txBody>
          <a:bodyPr wrap="none" anchor="ctr"/>
          <a:lstStyle/>
          <a:p>
            <a:endParaRPr lang="es-MX"/>
          </a:p>
        </p:txBody>
      </p:sp>
      <p:sp>
        <p:nvSpPr>
          <p:cNvPr id="53256" name="Line 20"/>
          <p:cNvSpPr>
            <a:spLocks noChangeShapeType="1"/>
          </p:cNvSpPr>
          <p:nvPr/>
        </p:nvSpPr>
        <p:spPr bwMode="auto">
          <a:xfrm>
            <a:off x="2916238" y="4721225"/>
            <a:ext cx="1223962" cy="504825"/>
          </a:xfrm>
          <a:prstGeom prst="line">
            <a:avLst/>
          </a:prstGeom>
          <a:noFill/>
          <a:ln w="19050">
            <a:solidFill>
              <a:srgbClr val="561930"/>
            </a:solidFill>
            <a:round/>
            <a:headEnd/>
            <a:tailEnd type="triangle" w="med" len="med"/>
          </a:ln>
        </p:spPr>
        <p:txBody>
          <a:bodyPr wrap="none" anchor="ctr"/>
          <a:lstStyle/>
          <a:p>
            <a:endParaRPr lang="es-MX"/>
          </a:p>
        </p:txBody>
      </p:sp>
      <p:sp useBgFill="1">
        <p:nvSpPr>
          <p:cNvPr id="50185"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8">
            <a:hlinkClick r:id="rId3" action="ppaction://hlinkpres?slideindex=35&amp;slidetitle=Diapositiva 35"/>
          </p:cNvPr>
          <p:cNvSpPr txBox="1">
            <a:spLocks noChangeArrowheads="1"/>
          </p:cNvSpPr>
          <p:nvPr/>
        </p:nvSpPr>
        <p:spPr bwMode="auto">
          <a:xfrm>
            <a:off x="323850" y="357188"/>
            <a:ext cx="8785225" cy="461962"/>
          </a:xfrm>
          <a:prstGeom prst="rect">
            <a:avLst/>
          </a:prstGeom>
          <a:noFill/>
          <a:ln w="9525">
            <a:noFill/>
            <a:miter lim="800000"/>
            <a:headEnd/>
            <a:tailEnd/>
          </a:ln>
        </p:spPr>
        <p:txBody>
          <a:bodyPr>
            <a:spAutoFit/>
          </a:bodyPr>
          <a:lstStyle/>
          <a:p>
            <a:pPr algn="r">
              <a:spcBef>
                <a:spcPct val="20000"/>
              </a:spcBef>
            </a:pPr>
            <a:r>
              <a:rPr lang="es-ES_tradnl" sz="2400" b="1"/>
              <a:t>Juicio de revisión constitucional electoral</a:t>
            </a:r>
          </a:p>
        </p:txBody>
      </p:sp>
      <p:sp>
        <p:nvSpPr>
          <p:cNvPr id="54275" name="AutoShape 14"/>
          <p:cNvSpPr>
            <a:spLocks noChangeArrowheads="1"/>
          </p:cNvSpPr>
          <p:nvPr/>
        </p:nvSpPr>
        <p:spPr bwMode="auto">
          <a:xfrm>
            <a:off x="468313" y="908050"/>
            <a:ext cx="8280400" cy="1871663"/>
          </a:xfrm>
          <a:prstGeom prst="roundRect">
            <a:avLst>
              <a:gd name="adj" fmla="val 16667"/>
            </a:avLst>
          </a:prstGeom>
          <a:noFill/>
          <a:ln w="38100" algn="ctr">
            <a:solidFill>
              <a:srgbClr val="551929"/>
            </a:solidFill>
            <a:round/>
            <a:headEnd/>
            <a:tailEnd/>
          </a:ln>
        </p:spPr>
        <p:txBody>
          <a:bodyPr anchor="ctr"/>
          <a:lstStyle/>
          <a:p>
            <a:pPr algn="just">
              <a:buClr>
                <a:srgbClr val="660033"/>
              </a:buClr>
            </a:pPr>
            <a:r>
              <a:rPr lang="es-MX" sz="1800"/>
              <a:t>Medio de defensa constitucional de los partidos políticos, para impugnar actos o resoluciones definitivos y firmes de las autoridades de las entidades federativas competentes para organizar y calificar los comicios, que puedan resultar determinantes para el desarrollo del proceso electoral o el resultado final de las elecciones. </a:t>
            </a:r>
            <a:endParaRPr lang="es-ES" sz="1400"/>
          </a:p>
        </p:txBody>
      </p:sp>
      <p:sp>
        <p:nvSpPr>
          <p:cNvPr id="54276" name="Rectangle 15"/>
          <p:cNvSpPr>
            <a:spLocks noChangeArrowheads="1"/>
          </p:cNvSpPr>
          <p:nvPr/>
        </p:nvSpPr>
        <p:spPr bwMode="auto">
          <a:xfrm>
            <a:off x="4356100" y="4354513"/>
            <a:ext cx="4216400" cy="1320800"/>
          </a:xfrm>
          <a:prstGeom prst="rect">
            <a:avLst/>
          </a:prstGeom>
          <a:noFill/>
          <a:ln w="28575" algn="ctr">
            <a:solidFill>
              <a:srgbClr val="560730"/>
            </a:solidFill>
            <a:miter lim="800000"/>
            <a:headEnd/>
            <a:tailEnd/>
          </a:ln>
        </p:spPr>
        <p:txBody>
          <a:bodyPr>
            <a:spAutoFit/>
          </a:bodyPr>
          <a:lstStyle/>
          <a:p>
            <a:pPr marL="180975" indent="-180975" algn="just">
              <a:lnSpc>
                <a:spcPct val="90000"/>
              </a:lnSpc>
              <a:spcBef>
                <a:spcPts val="600"/>
              </a:spcBef>
              <a:buSzPct val="120000"/>
              <a:buFont typeface="Arial" pitchFamily="34" charset="0"/>
              <a:buChar char="•"/>
            </a:pPr>
            <a:r>
              <a:rPr lang="es-MX" sz="1800"/>
              <a:t>Diputados locales</a:t>
            </a:r>
          </a:p>
          <a:p>
            <a:pPr marL="180975" indent="-180975" algn="just">
              <a:lnSpc>
                <a:spcPct val="90000"/>
              </a:lnSpc>
              <a:spcBef>
                <a:spcPts val="600"/>
              </a:spcBef>
              <a:buSzPct val="120000"/>
              <a:buFont typeface="Arial" pitchFamily="34" charset="0"/>
              <a:buChar char="•"/>
            </a:pPr>
            <a:r>
              <a:rPr lang="es-MX" sz="1800"/>
              <a:t>Autoridades municipales</a:t>
            </a:r>
          </a:p>
          <a:p>
            <a:pPr marL="180975" indent="-180975" algn="just">
              <a:lnSpc>
                <a:spcPct val="90000"/>
              </a:lnSpc>
              <a:spcBef>
                <a:spcPts val="600"/>
              </a:spcBef>
              <a:buSzPct val="120000"/>
              <a:buFont typeface="Arial" pitchFamily="34" charset="0"/>
              <a:buChar char="•"/>
            </a:pPr>
            <a:r>
              <a:rPr lang="es-MX" sz="1800"/>
              <a:t>Asamblea legislativa del D.F.</a:t>
            </a:r>
          </a:p>
          <a:p>
            <a:pPr marL="180975" indent="-180975" algn="just">
              <a:lnSpc>
                <a:spcPct val="90000"/>
              </a:lnSpc>
              <a:spcBef>
                <a:spcPts val="600"/>
              </a:spcBef>
              <a:buSzPct val="120000"/>
              <a:buFont typeface="Arial" pitchFamily="34" charset="0"/>
              <a:buChar char="•"/>
            </a:pPr>
            <a:r>
              <a:rPr lang="es-MX" sz="1800"/>
              <a:t>Titulares de las delegaciones del D.F.</a:t>
            </a:r>
          </a:p>
        </p:txBody>
      </p:sp>
      <p:sp>
        <p:nvSpPr>
          <p:cNvPr id="54277" name="Rectangle 16"/>
          <p:cNvSpPr>
            <a:spLocks noChangeArrowheads="1"/>
          </p:cNvSpPr>
          <p:nvPr/>
        </p:nvSpPr>
        <p:spPr bwMode="auto">
          <a:xfrm>
            <a:off x="4356100" y="3141663"/>
            <a:ext cx="3024188" cy="668337"/>
          </a:xfrm>
          <a:prstGeom prst="rect">
            <a:avLst/>
          </a:prstGeom>
          <a:noFill/>
          <a:ln w="28575" algn="ctr">
            <a:solidFill>
              <a:srgbClr val="560730"/>
            </a:solidFill>
            <a:miter lim="800000"/>
            <a:headEnd/>
            <a:tailEnd/>
          </a:ln>
        </p:spPr>
        <p:txBody>
          <a:bodyPr>
            <a:spAutoFit/>
          </a:bodyPr>
          <a:lstStyle/>
          <a:p>
            <a:pPr marL="180975" indent="-180975" algn="just">
              <a:lnSpc>
                <a:spcPct val="90000"/>
              </a:lnSpc>
              <a:spcBef>
                <a:spcPts val="600"/>
              </a:spcBef>
              <a:buSzPct val="120000"/>
              <a:buFont typeface="Arial" pitchFamily="34" charset="0"/>
              <a:buChar char="•"/>
            </a:pPr>
            <a:r>
              <a:rPr lang="es-MX" sz="1800"/>
              <a:t>Gobernador</a:t>
            </a:r>
          </a:p>
          <a:p>
            <a:pPr marL="180975" indent="-180975" algn="just">
              <a:lnSpc>
                <a:spcPct val="90000"/>
              </a:lnSpc>
              <a:spcBef>
                <a:spcPts val="600"/>
              </a:spcBef>
              <a:buSzPct val="120000"/>
              <a:buFont typeface="Arial" pitchFamily="34" charset="0"/>
              <a:buChar char="•"/>
            </a:pPr>
            <a:r>
              <a:rPr lang="es-MX" sz="1800"/>
              <a:t>Jefe de Gobierno del D.F.</a:t>
            </a:r>
          </a:p>
        </p:txBody>
      </p:sp>
      <p:sp>
        <p:nvSpPr>
          <p:cNvPr id="54278" name="AutoShape 17"/>
          <p:cNvSpPr>
            <a:spLocks noChangeArrowheads="1"/>
          </p:cNvSpPr>
          <p:nvPr/>
        </p:nvSpPr>
        <p:spPr bwMode="auto">
          <a:xfrm>
            <a:off x="357188" y="3873500"/>
            <a:ext cx="1071562" cy="627063"/>
          </a:xfrm>
          <a:prstGeom prst="roundRect">
            <a:avLst>
              <a:gd name="adj" fmla="val 16667"/>
            </a:avLst>
          </a:prstGeom>
          <a:solidFill>
            <a:srgbClr val="C0C0C0">
              <a:alpha val="32941"/>
            </a:srgbClr>
          </a:solidFill>
          <a:ln w="28575" algn="ctr">
            <a:solidFill>
              <a:srgbClr val="561930"/>
            </a:solidFill>
            <a:round/>
            <a:headEnd/>
            <a:tailEnd/>
          </a:ln>
        </p:spPr>
        <p:txBody>
          <a:bodyPr anchor="ctr"/>
          <a:lstStyle/>
          <a:p>
            <a:pPr algn="just"/>
            <a:r>
              <a:rPr lang="es-MX" sz="2000"/>
              <a:t>TEPJF</a:t>
            </a:r>
            <a:endParaRPr lang="es-ES" sz="2000"/>
          </a:p>
        </p:txBody>
      </p:sp>
      <p:sp>
        <p:nvSpPr>
          <p:cNvPr id="54279" name="AutoShape 18"/>
          <p:cNvSpPr>
            <a:spLocks noChangeArrowheads="1"/>
          </p:cNvSpPr>
          <p:nvPr/>
        </p:nvSpPr>
        <p:spPr bwMode="auto">
          <a:xfrm>
            <a:off x="2286000" y="3213100"/>
            <a:ext cx="1709738" cy="430213"/>
          </a:xfrm>
          <a:prstGeom prst="roundRect">
            <a:avLst>
              <a:gd name="adj" fmla="val 16667"/>
            </a:avLst>
          </a:prstGeom>
          <a:solidFill>
            <a:srgbClr val="885E6A">
              <a:alpha val="45097"/>
            </a:srgbClr>
          </a:solidFill>
          <a:ln w="28575" algn="ctr">
            <a:solidFill>
              <a:srgbClr val="561930"/>
            </a:solidFill>
            <a:round/>
            <a:headEnd/>
            <a:tailEnd/>
          </a:ln>
        </p:spPr>
        <p:txBody>
          <a:bodyPr anchor="ctr"/>
          <a:lstStyle/>
          <a:p>
            <a:pPr algn="ctr"/>
            <a:endParaRPr lang="es-ES" sz="1800"/>
          </a:p>
          <a:p>
            <a:pPr algn="ctr"/>
            <a:r>
              <a:rPr lang="es-ES" sz="1800"/>
              <a:t>Sala Superior</a:t>
            </a:r>
          </a:p>
          <a:p>
            <a:pPr algn="ctr"/>
            <a:endParaRPr lang="es-ES" sz="1600"/>
          </a:p>
        </p:txBody>
      </p:sp>
      <p:sp>
        <p:nvSpPr>
          <p:cNvPr id="54280" name="AutoShape 19"/>
          <p:cNvSpPr>
            <a:spLocks noChangeArrowheads="1"/>
          </p:cNvSpPr>
          <p:nvPr/>
        </p:nvSpPr>
        <p:spPr bwMode="auto">
          <a:xfrm>
            <a:off x="1928813" y="4797425"/>
            <a:ext cx="2068512" cy="503238"/>
          </a:xfrm>
          <a:prstGeom prst="roundRect">
            <a:avLst>
              <a:gd name="adj" fmla="val 16667"/>
            </a:avLst>
          </a:prstGeom>
          <a:solidFill>
            <a:srgbClr val="885E6A">
              <a:alpha val="45097"/>
            </a:srgbClr>
          </a:solidFill>
          <a:ln w="28575" algn="ctr">
            <a:solidFill>
              <a:srgbClr val="561930"/>
            </a:solidFill>
            <a:round/>
            <a:headEnd/>
            <a:tailEnd/>
          </a:ln>
        </p:spPr>
        <p:txBody>
          <a:bodyPr anchor="ctr"/>
          <a:lstStyle/>
          <a:p>
            <a:pPr algn="ctr"/>
            <a:r>
              <a:rPr lang="es-ES" sz="1800"/>
              <a:t>Salas Regionales</a:t>
            </a:r>
          </a:p>
        </p:txBody>
      </p:sp>
      <p:sp>
        <p:nvSpPr>
          <p:cNvPr id="54281" name="Line 20"/>
          <p:cNvSpPr>
            <a:spLocks noChangeShapeType="1"/>
          </p:cNvSpPr>
          <p:nvPr/>
        </p:nvSpPr>
        <p:spPr bwMode="auto">
          <a:xfrm flipV="1">
            <a:off x="1428750" y="3716338"/>
            <a:ext cx="1081088" cy="504825"/>
          </a:xfrm>
          <a:prstGeom prst="line">
            <a:avLst/>
          </a:prstGeom>
          <a:noFill/>
          <a:ln w="19050">
            <a:solidFill>
              <a:srgbClr val="561930"/>
            </a:solidFill>
            <a:round/>
            <a:headEnd/>
            <a:tailEnd type="triangle" w="med" len="med"/>
          </a:ln>
        </p:spPr>
        <p:txBody>
          <a:bodyPr wrap="none" anchor="ctr"/>
          <a:lstStyle/>
          <a:p>
            <a:endParaRPr lang="es-MX"/>
          </a:p>
        </p:txBody>
      </p:sp>
      <p:sp>
        <p:nvSpPr>
          <p:cNvPr id="54282" name="Line 21"/>
          <p:cNvSpPr>
            <a:spLocks noChangeShapeType="1"/>
          </p:cNvSpPr>
          <p:nvPr/>
        </p:nvSpPr>
        <p:spPr bwMode="auto">
          <a:xfrm>
            <a:off x="1428750" y="4221163"/>
            <a:ext cx="1152525" cy="503237"/>
          </a:xfrm>
          <a:prstGeom prst="line">
            <a:avLst/>
          </a:prstGeom>
          <a:noFill/>
          <a:ln w="19050">
            <a:solidFill>
              <a:srgbClr val="561930"/>
            </a:solidFill>
            <a:round/>
            <a:headEnd/>
            <a:tailEnd type="triangle" w="med" len="med"/>
          </a:ln>
        </p:spPr>
        <p:txBody>
          <a:bodyPr wrap="none" anchor="ctr"/>
          <a:lstStyle/>
          <a:p>
            <a:endParaRPr lang="es-MX"/>
          </a:p>
        </p:txBody>
      </p:sp>
      <p:sp>
        <p:nvSpPr>
          <p:cNvPr id="54283" name="Line 22"/>
          <p:cNvSpPr>
            <a:spLocks noChangeShapeType="1"/>
          </p:cNvSpPr>
          <p:nvPr/>
        </p:nvSpPr>
        <p:spPr bwMode="auto">
          <a:xfrm flipV="1">
            <a:off x="3995738" y="3429000"/>
            <a:ext cx="360362" cy="0"/>
          </a:xfrm>
          <a:prstGeom prst="line">
            <a:avLst/>
          </a:prstGeom>
          <a:noFill/>
          <a:ln w="19050">
            <a:solidFill>
              <a:srgbClr val="561930"/>
            </a:solidFill>
            <a:round/>
            <a:headEnd/>
            <a:tailEnd type="triangle" w="med" len="med"/>
          </a:ln>
        </p:spPr>
        <p:txBody>
          <a:bodyPr wrap="none" anchor="ctr"/>
          <a:lstStyle/>
          <a:p>
            <a:endParaRPr lang="es-MX"/>
          </a:p>
        </p:txBody>
      </p:sp>
      <p:sp>
        <p:nvSpPr>
          <p:cNvPr id="54284" name="Line 23"/>
          <p:cNvSpPr>
            <a:spLocks noChangeShapeType="1"/>
          </p:cNvSpPr>
          <p:nvPr/>
        </p:nvSpPr>
        <p:spPr bwMode="auto">
          <a:xfrm flipV="1">
            <a:off x="3995738" y="5084763"/>
            <a:ext cx="360362" cy="0"/>
          </a:xfrm>
          <a:prstGeom prst="line">
            <a:avLst/>
          </a:prstGeom>
          <a:noFill/>
          <a:ln w="19050">
            <a:solidFill>
              <a:srgbClr val="561930"/>
            </a:solidFill>
            <a:round/>
            <a:headEnd/>
            <a:tailEnd type="triangle" w="med" len="med"/>
          </a:ln>
        </p:spPr>
        <p:txBody>
          <a:bodyPr wrap="none" anchor="ctr"/>
          <a:lstStyle/>
          <a:p>
            <a:endParaRPr lang="es-MX"/>
          </a:p>
        </p:txBody>
      </p:sp>
      <p:sp useBgFill="1">
        <p:nvSpPr>
          <p:cNvPr id="51213"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8">
            <a:hlinkClick r:id="rId3" action="ppaction://hlinkpres?slideindex=35&amp;slidetitle=Diapositiva 35"/>
          </p:cNvPr>
          <p:cNvSpPr txBox="1">
            <a:spLocks noChangeArrowheads="1"/>
          </p:cNvSpPr>
          <p:nvPr/>
        </p:nvSpPr>
        <p:spPr bwMode="auto">
          <a:xfrm>
            <a:off x="1475656" y="404664"/>
            <a:ext cx="7678737" cy="708025"/>
          </a:xfrm>
          <a:prstGeom prst="rect">
            <a:avLst/>
          </a:prstGeom>
          <a:noFill/>
          <a:ln w="9525">
            <a:noFill/>
            <a:miter lim="800000"/>
            <a:headEnd/>
            <a:tailEnd/>
          </a:ln>
        </p:spPr>
        <p:txBody>
          <a:bodyPr>
            <a:spAutoFit/>
          </a:bodyPr>
          <a:lstStyle/>
          <a:p>
            <a:pPr algn="r">
              <a:spcBef>
                <a:spcPct val="20000"/>
              </a:spcBef>
            </a:pPr>
            <a:r>
              <a:rPr lang="es-ES_tradnl" sz="2000" b="1" dirty="0"/>
              <a:t>Juicio para dirimir los conflictos o diferencias laborales entre el IFE o el TEPJF y sus respectivos servidores</a:t>
            </a:r>
            <a:endParaRPr lang="es-ES" sz="2000" b="1" dirty="0"/>
          </a:p>
        </p:txBody>
      </p:sp>
      <p:sp>
        <p:nvSpPr>
          <p:cNvPr id="55299" name="AutoShape 14"/>
          <p:cNvSpPr>
            <a:spLocks noChangeArrowheads="1"/>
          </p:cNvSpPr>
          <p:nvPr/>
        </p:nvSpPr>
        <p:spPr bwMode="auto">
          <a:xfrm>
            <a:off x="684213" y="1412875"/>
            <a:ext cx="7991475" cy="1223963"/>
          </a:xfrm>
          <a:prstGeom prst="roundRect">
            <a:avLst>
              <a:gd name="adj" fmla="val 16667"/>
            </a:avLst>
          </a:prstGeom>
          <a:noFill/>
          <a:ln w="28575">
            <a:solidFill>
              <a:srgbClr val="561930"/>
            </a:solidFill>
            <a:round/>
            <a:headEnd/>
            <a:tailEnd/>
          </a:ln>
        </p:spPr>
        <p:txBody>
          <a:bodyPr anchor="ctr"/>
          <a:lstStyle/>
          <a:p>
            <a:pPr algn="just"/>
            <a:r>
              <a:rPr lang="es-ES" sz="1800"/>
              <a:t>Medios de impugnación de naturaleza jurisdiccional, que pueden promover los servidores del IFE o del TEPJF, cuando consideren haber sido afectados por dichas autoridades en sus derechos y prestaciones laborales.</a:t>
            </a:r>
          </a:p>
        </p:txBody>
      </p:sp>
      <p:sp>
        <p:nvSpPr>
          <p:cNvPr id="55300" name="AutoShape 15"/>
          <p:cNvSpPr>
            <a:spLocks noChangeArrowheads="1"/>
          </p:cNvSpPr>
          <p:nvPr/>
        </p:nvSpPr>
        <p:spPr bwMode="auto">
          <a:xfrm rot="10800000" flipV="1">
            <a:off x="3275013" y="2924175"/>
            <a:ext cx="4897437" cy="1225550"/>
          </a:xfrm>
          <a:prstGeom prst="roundRect">
            <a:avLst>
              <a:gd name="adj" fmla="val 16667"/>
            </a:avLst>
          </a:prstGeom>
          <a:solidFill>
            <a:srgbClr val="C0C0C0">
              <a:alpha val="32941"/>
            </a:srgbClr>
          </a:solidFill>
          <a:ln w="28575" algn="ctr">
            <a:solidFill>
              <a:srgbClr val="561930"/>
            </a:solidFill>
            <a:round/>
            <a:headEnd/>
            <a:tailEnd/>
          </a:ln>
        </p:spPr>
        <p:txBody>
          <a:bodyPr anchor="ctr"/>
          <a:lstStyle/>
          <a:p>
            <a:pPr algn="just">
              <a:buClr>
                <a:srgbClr val="56072F"/>
              </a:buClr>
              <a:buSzPct val="130000"/>
              <a:buFontTx/>
              <a:buChar char="•"/>
            </a:pPr>
            <a:r>
              <a:rPr lang="es-ES" sz="1800"/>
              <a:t> Tratándose de actos o resoluciones de órganos centrales del IFE.</a:t>
            </a:r>
          </a:p>
          <a:p>
            <a:pPr algn="just">
              <a:buClr>
                <a:srgbClr val="56072F"/>
              </a:buClr>
              <a:buSzPct val="130000"/>
              <a:buFontTx/>
              <a:buChar char="•"/>
            </a:pPr>
            <a:endParaRPr lang="es-ES" sz="1800"/>
          </a:p>
          <a:p>
            <a:pPr algn="just">
              <a:buClr>
                <a:srgbClr val="56072F"/>
              </a:buClr>
              <a:buSzPct val="130000"/>
              <a:buFontTx/>
              <a:buChar char="•"/>
            </a:pPr>
            <a:r>
              <a:rPr lang="es-MX" sz="1800"/>
              <a:t> Conflictos entre el TEPJF y sus servidores.</a:t>
            </a:r>
            <a:endParaRPr lang="es-ES" sz="1800"/>
          </a:p>
        </p:txBody>
      </p:sp>
      <p:sp>
        <p:nvSpPr>
          <p:cNvPr id="55301" name="AutoShape 16"/>
          <p:cNvSpPr>
            <a:spLocks noChangeArrowheads="1"/>
          </p:cNvSpPr>
          <p:nvPr/>
        </p:nvSpPr>
        <p:spPr bwMode="auto">
          <a:xfrm>
            <a:off x="3346450" y="4746625"/>
            <a:ext cx="4897438" cy="914400"/>
          </a:xfrm>
          <a:prstGeom prst="roundRect">
            <a:avLst>
              <a:gd name="adj" fmla="val 16667"/>
            </a:avLst>
          </a:prstGeom>
          <a:solidFill>
            <a:srgbClr val="C0C0C0">
              <a:alpha val="32941"/>
            </a:srgbClr>
          </a:solidFill>
          <a:ln w="28575" algn="ctr">
            <a:solidFill>
              <a:srgbClr val="561930"/>
            </a:solidFill>
            <a:round/>
            <a:headEnd/>
            <a:tailEnd/>
          </a:ln>
        </p:spPr>
        <p:txBody>
          <a:bodyPr anchor="ctr"/>
          <a:lstStyle/>
          <a:p>
            <a:pPr algn="just"/>
            <a:r>
              <a:rPr lang="es-ES" sz="1800"/>
              <a:t>Contra actos o determinaciones provengan de órganos desconcentrados del Instituto.</a:t>
            </a:r>
          </a:p>
        </p:txBody>
      </p:sp>
      <p:sp>
        <p:nvSpPr>
          <p:cNvPr id="55302" name="AutoShape 17"/>
          <p:cNvSpPr>
            <a:spLocks noChangeArrowheads="1"/>
          </p:cNvSpPr>
          <p:nvPr/>
        </p:nvSpPr>
        <p:spPr bwMode="auto">
          <a:xfrm>
            <a:off x="1187450" y="4818063"/>
            <a:ext cx="1657350" cy="771525"/>
          </a:xfrm>
          <a:prstGeom prst="roundRect">
            <a:avLst>
              <a:gd name="adj" fmla="val 16667"/>
            </a:avLst>
          </a:prstGeom>
          <a:solidFill>
            <a:srgbClr val="885E6A">
              <a:alpha val="30196"/>
            </a:srgbClr>
          </a:solidFill>
          <a:ln w="28575" algn="ctr">
            <a:solidFill>
              <a:srgbClr val="561930"/>
            </a:solidFill>
            <a:round/>
            <a:headEnd/>
            <a:tailEnd/>
          </a:ln>
        </p:spPr>
        <p:txBody>
          <a:bodyPr anchor="ctr"/>
          <a:lstStyle/>
          <a:p>
            <a:pPr algn="ctr"/>
            <a:r>
              <a:rPr lang="es-ES" sz="1800"/>
              <a:t>Salas Regionales</a:t>
            </a:r>
          </a:p>
        </p:txBody>
      </p:sp>
      <p:sp>
        <p:nvSpPr>
          <p:cNvPr id="55303" name="AutoShape 18"/>
          <p:cNvSpPr>
            <a:spLocks noChangeArrowheads="1"/>
          </p:cNvSpPr>
          <p:nvPr/>
        </p:nvSpPr>
        <p:spPr bwMode="auto">
          <a:xfrm>
            <a:off x="1187450" y="3141663"/>
            <a:ext cx="1584325" cy="722312"/>
          </a:xfrm>
          <a:prstGeom prst="roundRect">
            <a:avLst>
              <a:gd name="adj" fmla="val 16667"/>
            </a:avLst>
          </a:prstGeom>
          <a:solidFill>
            <a:srgbClr val="885E6A">
              <a:alpha val="30196"/>
            </a:srgbClr>
          </a:solidFill>
          <a:ln w="28575" algn="ctr">
            <a:solidFill>
              <a:srgbClr val="561930"/>
            </a:solidFill>
            <a:round/>
            <a:headEnd/>
            <a:tailEnd/>
          </a:ln>
        </p:spPr>
        <p:txBody>
          <a:bodyPr anchor="ctr"/>
          <a:lstStyle/>
          <a:p>
            <a:pPr algn="ctr"/>
            <a:r>
              <a:rPr lang="es-ES" sz="1800"/>
              <a:t>Sala Superior</a:t>
            </a:r>
          </a:p>
        </p:txBody>
      </p:sp>
      <p:sp>
        <p:nvSpPr>
          <p:cNvPr id="55304" name="AutoShape 24"/>
          <p:cNvSpPr>
            <a:spLocks noChangeArrowheads="1"/>
          </p:cNvSpPr>
          <p:nvPr/>
        </p:nvSpPr>
        <p:spPr bwMode="auto">
          <a:xfrm>
            <a:off x="2843213" y="3429000"/>
            <a:ext cx="215900" cy="215900"/>
          </a:xfrm>
          <a:prstGeom prst="rightArrow">
            <a:avLst>
              <a:gd name="adj1" fmla="val 50000"/>
              <a:gd name="adj2" fmla="val 25000"/>
            </a:avLst>
          </a:prstGeom>
          <a:solidFill>
            <a:schemeClr val="bg2"/>
          </a:solidFill>
          <a:ln w="28575" algn="ctr">
            <a:solidFill>
              <a:schemeClr val="bg2"/>
            </a:solidFill>
            <a:miter lim="800000"/>
            <a:headEnd/>
            <a:tailEnd/>
          </a:ln>
        </p:spPr>
        <p:txBody>
          <a:bodyPr vert="eaVert" wrap="none" anchor="ctr"/>
          <a:lstStyle/>
          <a:p>
            <a:pPr algn="ctr"/>
            <a:endParaRPr lang="es-MX"/>
          </a:p>
        </p:txBody>
      </p:sp>
      <p:sp>
        <p:nvSpPr>
          <p:cNvPr id="55305" name="AutoShape 25"/>
          <p:cNvSpPr>
            <a:spLocks noChangeArrowheads="1"/>
          </p:cNvSpPr>
          <p:nvPr/>
        </p:nvSpPr>
        <p:spPr bwMode="auto">
          <a:xfrm>
            <a:off x="2916238" y="5084763"/>
            <a:ext cx="215900" cy="215900"/>
          </a:xfrm>
          <a:prstGeom prst="rightArrow">
            <a:avLst>
              <a:gd name="adj1" fmla="val 50000"/>
              <a:gd name="adj2" fmla="val 25000"/>
            </a:avLst>
          </a:prstGeom>
          <a:solidFill>
            <a:schemeClr val="bg2"/>
          </a:solidFill>
          <a:ln w="28575" algn="ctr">
            <a:solidFill>
              <a:schemeClr val="bg2"/>
            </a:solidFill>
            <a:miter lim="800000"/>
            <a:headEnd/>
            <a:tailEnd/>
          </a:ln>
        </p:spPr>
        <p:txBody>
          <a:bodyPr vert="eaVert" wrap="none" anchor="ctr"/>
          <a:lstStyle/>
          <a:p>
            <a:pPr algn="ctr"/>
            <a:endParaRPr lang="es-MX"/>
          </a:p>
        </p:txBody>
      </p:sp>
      <p:sp useBgFill="1">
        <p:nvSpPr>
          <p:cNvPr id="11" name="4 Botón de acción: Volver">
            <a:hlinkClick r:id="rId4" action="ppaction://hlinksldjump" highlightClick="1"/>
          </p:cNvPr>
          <p:cNvSpPr>
            <a:spLocks noChangeArrowheads="1"/>
          </p:cNvSpPr>
          <p:nvPr/>
        </p:nvSpPr>
        <p:spPr bwMode="auto">
          <a:xfrm>
            <a:off x="4427538" y="6308725"/>
            <a:ext cx="446087" cy="304800"/>
          </a:xfrm>
          <a:prstGeom prst="actionButtonReturn">
            <a:avLst/>
          </a:prstGeom>
          <a:solidFill>
            <a:schemeClr val="accent1">
              <a:alpha val="0"/>
            </a:schemeClr>
          </a:solidFill>
          <a:ln w="25400" algn="ctr">
            <a:solidFill>
              <a:srgbClr val="56072F"/>
            </a:solidFill>
            <a:miter lim="800000"/>
            <a:headEnd/>
            <a:tailEnd/>
          </a:ln>
        </p:spPr>
        <p:txBody>
          <a:bodyPr anchor="ctr"/>
          <a:lstStyle/>
          <a:p>
            <a:pPr algn="ctr">
              <a:defRPr/>
            </a:pPr>
            <a:endParaRPr lang="es-ES" sz="1800">
              <a:solidFill>
                <a:schemeClr val="lt1"/>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5" descr="URNA 2"/>
          <p:cNvPicPr>
            <a:picLocks noChangeAspect="1" noChangeArrowheads="1"/>
          </p:cNvPicPr>
          <p:nvPr/>
        </p:nvPicPr>
        <p:blipFill>
          <a:blip r:embed="rId3" cstate="print"/>
          <a:srcRect l="17229" r="9584" b="14362"/>
          <a:stretch>
            <a:fillRect/>
          </a:stretch>
        </p:blipFill>
        <p:spPr bwMode="auto">
          <a:xfrm>
            <a:off x="1285875" y="4643438"/>
            <a:ext cx="2211388" cy="1592262"/>
          </a:xfrm>
          <a:prstGeom prst="rect">
            <a:avLst/>
          </a:prstGeom>
          <a:noFill/>
          <a:ln w="9525">
            <a:noFill/>
            <a:miter lim="800000"/>
            <a:headEnd/>
            <a:tailEnd/>
          </a:ln>
        </p:spPr>
      </p:pic>
      <p:sp>
        <p:nvSpPr>
          <p:cNvPr id="7171" name="Rectangle 31"/>
          <p:cNvSpPr>
            <a:spLocks noChangeArrowheads="1"/>
          </p:cNvSpPr>
          <p:nvPr/>
        </p:nvSpPr>
        <p:spPr bwMode="auto">
          <a:xfrm>
            <a:off x="4429125" y="357188"/>
            <a:ext cx="4637088" cy="457200"/>
          </a:xfrm>
          <a:prstGeom prst="rect">
            <a:avLst/>
          </a:prstGeom>
          <a:noFill/>
          <a:ln w="9525" algn="ctr">
            <a:noFill/>
            <a:miter lim="800000"/>
            <a:headEnd/>
            <a:tailEnd/>
          </a:ln>
        </p:spPr>
        <p:txBody>
          <a:bodyPr wrap="none">
            <a:spAutoFit/>
          </a:bodyPr>
          <a:lstStyle/>
          <a:p>
            <a:pPr algn="ctr"/>
            <a:r>
              <a:rPr lang="es-MX" sz="2400" b="1"/>
              <a:t>Concepto de derecho electoral</a:t>
            </a:r>
          </a:p>
        </p:txBody>
      </p:sp>
      <p:sp>
        <p:nvSpPr>
          <p:cNvPr id="7172" name="AutoShape 35"/>
          <p:cNvSpPr>
            <a:spLocks noChangeArrowheads="1"/>
          </p:cNvSpPr>
          <p:nvPr/>
        </p:nvSpPr>
        <p:spPr bwMode="auto">
          <a:xfrm>
            <a:off x="642938" y="1878013"/>
            <a:ext cx="3600450" cy="1119187"/>
          </a:xfrm>
          <a:prstGeom prst="roundRect">
            <a:avLst>
              <a:gd name="adj" fmla="val 16667"/>
            </a:avLst>
          </a:prstGeom>
          <a:noFill/>
          <a:ln w="28575" algn="ctr">
            <a:solidFill>
              <a:schemeClr val="bg2"/>
            </a:solidFill>
            <a:round/>
            <a:headEnd/>
            <a:tailEnd/>
          </a:ln>
        </p:spPr>
        <p:txBody>
          <a:bodyPr lIns="90000" tIns="46800" rIns="90000" bIns="46800" anchor="ctr"/>
          <a:lstStyle/>
          <a:p>
            <a:pPr algn="just"/>
            <a:r>
              <a:rPr lang="es-ES" sz="1800"/>
              <a:t>Derecho subjetivo del individuo de elegir y ser elegido</a:t>
            </a:r>
            <a:r>
              <a:rPr lang="es-ES" sz="1800">
                <a:solidFill>
                  <a:schemeClr val="bg2"/>
                </a:solidFill>
              </a:rPr>
              <a:t>.</a:t>
            </a:r>
          </a:p>
        </p:txBody>
      </p:sp>
      <p:sp>
        <p:nvSpPr>
          <p:cNvPr id="7173" name="AutoShape 37"/>
          <p:cNvSpPr>
            <a:spLocks noChangeArrowheads="1"/>
          </p:cNvSpPr>
          <p:nvPr/>
        </p:nvSpPr>
        <p:spPr bwMode="auto">
          <a:xfrm>
            <a:off x="1220788" y="909638"/>
            <a:ext cx="2447925" cy="514350"/>
          </a:xfrm>
          <a:prstGeom prst="roundRect">
            <a:avLst>
              <a:gd name="adj" fmla="val 16667"/>
            </a:avLst>
          </a:prstGeom>
          <a:solidFill>
            <a:srgbClr val="580000">
              <a:alpha val="20000"/>
            </a:srgbClr>
          </a:solidFill>
          <a:ln w="9525" algn="ctr">
            <a:solidFill>
              <a:schemeClr val="tx1"/>
            </a:solidFill>
            <a:round/>
            <a:headEnd/>
            <a:tailEnd/>
          </a:ln>
        </p:spPr>
        <p:txBody>
          <a:bodyPr wrap="none" anchor="ctr"/>
          <a:lstStyle/>
          <a:p>
            <a:pPr algn="ctr"/>
            <a:r>
              <a:rPr lang="es-MX" sz="2000" b="1" dirty="0"/>
              <a:t>Sentido estricto</a:t>
            </a:r>
            <a:endParaRPr lang="es-ES" sz="2000" b="1" dirty="0"/>
          </a:p>
        </p:txBody>
      </p:sp>
      <p:sp>
        <p:nvSpPr>
          <p:cNvPr id="7174" name="AutoShape 38"/>
          <p:cNvSpPr>
            <a:spLocks noChangeArrowheads="1"/>
          </p:cNvSpPr>
          <p:nvPr/>
        </p:nvSpPr>
        <p:spPr bwMode="auto">
          <a:xfrm>
            <a:off x="357188" y="3429000"/>
            <a:ext cx="1727200" cy="1152525"/>
          </a:xfrm>
          <a:prstGeom prst="roundRect">
            <a:avLst>
              <a:gd name="adj" fmla="val 16667"/>
            </a:avLst>
          </a:prstGeom>
          <a:noFill/>
          <a:ln w="28575" algn="ctr">
            <a:solidFill>
              <a:srgbClr val="561929"/>
            </a:solidFill>
            <a:round/>
            <a:headEnd/>
            <a:tailEnd/>
          </a:ln>
        </p:spPr>
        <p:txBody>
          <a:bodyPr wrap="none" lIns="90000" tIns="46800" rIns="90000" bIns="46800" anchor="ctr"/>
          <a:lstStyle/>
          <a:p>
            <a:pPr algn="ctr"/>
            <a:endParaRPr lang="es-ES" sz="1600"/>
          </a:p>
          <a:p>
            <a:pPr algn="ctr"/>
            <a:r>
              <a:rPr lang="es-ES" sz="1800"/>
              <a:t>Derecho </a:t>
            </a:r>
          </a:p>
          <a:p>
            <a:pPr algn="ctr"/>
            <a:r>
              <a:rPr lang="es-ES" sz="1800"/>
              <a:t>de votar </a:t>
            </a:r>
          </a:p>
          <a:p>
            <a:pPr algn="ctr"/>
            <a:r>
              <a:rPr lang="es-ES" sz="1800"/>
              <a:t>(sufragio activo)</a:t>
            </a:r>
          </a:p>
          <a:p>
            <a:pPr algn="ctr"/>
            <a:endParaRPr lang="es-ES"/>
          </a:p>
        </p:txBody>
      </p:sp>
      <p:sp>
        <p:nvSpPr>
          <p:cNvPr id="7175" name="AutoShape 39"/>
          <p:cNvSpPr>
            <a:spLocks noChangeArrowheads="1"/>
          </p:cNvSpPr>
          <p:nvPr/>
        </p:nvSpPr>
        <p:spPr bwMode="auto">
          <a:xfrm>
            <a:off x="2803525" y="3408363"/>
            <a:ext cx="1697038" cy="1223962"/>
          </a:xfrm>
          <a:prstGeom prst="roundRect">
            <a:avLst>
              <a:gd name="adj" fmla="val 16667"/>
            </a:avLst>
          </a:prstGeom>
          <a:noFill/>
          <a:ln w="28575" algn="ctr">
            <a:solidFill>
              <a:srgbClr val="561929"/>
            </a:solidFill>
            <a:round/>
            <a:headEnd/>
            <a:tailEnd/>
          </a:ln>
        </p:spPr>
        <p:txBody>
          <a:bodyPr wrap="none" lIns="90000" tIns="46800" rIns="90000" bIns="46800" anchor="ctr"/>
          <a:lstStyle/>
          <a:p>
            <a:pPr algn="ctr"/>
            <a:r>
              <a:rPr lang="es-ES" sz="1800"/>
              <a:t>Derecho </a:t>
            </a:r>
          </a:p>
          <a:p>
            <a:pPr algn="ctr"/>
            <a:r>
              <a:rPr lang="es-ES" sz="1800"/>
              <a:t>a ser votado </a:t>
            </a:r>
          </a:p>
          <a:p>
            <a:pPr algn="ctr"/>
            <a:r>
              <a:rPr lang="es-ES" sz="1800"/>
              <a:t>(sufragio pasivo)</a:t>
            </a:r>
          </a:p>
        </p:txBody>
      </p:sp>
      <p:sp>
        <p:nvSpPr>
          <p:cNvPr id="7176" name="Line 41"/>
          <p:cNvSpPr>
            <a:spLocks noChangeShapeType="1"/>
          </p:cNvSpPr>
          <p:nvPr/>
        </p:nvSpPr>
        <p:spPr bwMode="auto">
          <a:xfrm>
            <a:off x="2443163" y="1446213"/>
            <a:ext cx="0" cy="358775"/>
          </a:xfrm>
          <a:prstGeom prst="line">
            <a:avLst/>
          </a:prstGeom>
          <a:noFill/>
          <a:ln w="19050">
            <a:solidFill>
              <a:schemeClr val="tx1"/>
            </a:solidFill>
            <a:round/>
            <a:headEnd/>
            <a:tailEnd type="triangle" w="med" len="med"/>
          </a:ln>
        </p:spPr>
        <p:txBody>
          <a:bodyPr/>
          <a:lstStyle/>
          <a:p>
            <a:endParaRPr lang="es-MX"/>
          </a:p>
        </p:txBody>
      </p:sp>
      <p:sp>
        <p:nvSpPr>
          <p:cNvPr id="7177" name="Line 43"/>
          <p:cNvSpPr>
            <a:spLocks noChangeShapeType="1"/>
          </p:cNvSpPr>
          <p:nvPr/>
        </p:nvSpPr>
        <p:spPr bwMode="auto">
          <a:xfrm flipH="1">
            <a:off x="1277938" y="2997200"/>
            <a:ext cx="1008062" cy="411163"/>
          </a:xfrm>
          <a:prstGeom prst="line">
            <a:avLst/>
          </a:prstGeom>
          <a:noFill/>
          <a:ln w="19050">
            <a:solidFill>
              <a:schemeClr val="tx1"/>
            </a:solidFill>
            <a:round/>
            <a:headEnd/>
            <a:tailEnd type="triangle" w="med" len="med"/>
          </a:ln>
        </p:spPr>
        <p:txBody>
          <a:bodyPr/>
          <a:lstStyle/>
          <a:p>
            <a:endParaRPr lang="es-MX"/>
          </a:p>
        </p:txBody>
      </p:sp>
      <p:sp>
        <p:nvSpPr>
          <p:cNvPr id="7178" name="Line 44"/>
          <p:cNvSpPr>
            <a:spLocks noChangeShapeType="1"/>
          </p:cNvSpPr>
          <p:nvPr/>
        </p:nvSpPr>
        <p:spPr bwMode="auto">
          <a:xfrm>
            <a:off x="2490788" y="2997200"/>
            <a:ext cx="1152525" cy="360363"/>
          </a:xfrm>
          <a:prstGeom prst="line">
            <a:avLst/>
          </a:prstGeom>
          <a:noFill/>
          <a:ln w="19050">
            <a:solidFill>
              <a:schemeClr val="tx1"/>
            </a:solidFill>
            <a:round/>
            <a:headEnd/>
            <a:tailEnd type="triangle" w="med" len="med"/>
          </a:ln>
        </p:spPr>
        <p:txBody>
          <a:bodyPr/>
          <a:lstStyle/>
          <a:p>
            <a:endParaRPr lang="es-MX"/>
          </a:p>
        </p:txBody>
      </p:sp>
      <p:sp>
        <p:nvSpPr>
          <p:cNvPr id="7179" name="AutoShape 34"/>
          <p:cNvSpPr>
            <a:spLocks noChangeArrowheads="1"/>
          </p:cNvSpPr>
          <p:nvPr/>
        </p:nvSpPr>
        <p:spPr bwMode="auto">
          <a:xfrm>
            <a:off x="4714875" y="1949450"/>
            <a:ext cx="4143375" cy="3979863"/>
          </a:xfrm>
          <a:prstGeom prst="roundRect">
            <a:avLst>
              <a:gd name="adj" fmla="val 16667"/>
            </a:avLst>
          </a:prstGeom>
          <a:noFill/>
          <a:ln w="28575" algn="ctr">
            <a:solidFill>
              <a:schemeClr val="bg2"/>
            </a:solidFill>
            <a:round/>
            <a:headEnd/>
            <a:tailEnd/>
          </a:ln>
        </p:spPr>
        <p:txBody>
          <a:bodyPr lIns="90000" tIns="46800" rIns="90000" bIns="46800" anchor="ctr"/>
          <a:lstStyle/>
          <a:p>
            <a:pPr algn="just"/>
            <a:r>
              <a:rPr lang="es-ES" sz="2000"/>
              <a:t>Conjunto de normas y reglas constitucionales, leyes y reglamentos que regulan la </a:t>
            </a:r>
            <a:r>
              <a:rPr lang="es-ES" sz="2000" b="1"/>
              <a:t>organización, administración y realización de las elecciones</a:t>
            </a:r>
            <a:r>
              <a:rPr lang="es-ES" sz="2000"/>
              <a:t>, así como la constatación de validez de los resultados electorales y, en su caso, el </a:t>
            </a:r>
            <a:r>
              <a:rPr lang="es-ES" sz="2000" b="1"/>
              <a:t>control legal y constitucional de los mismos, a través de su impugnación</a:t>
            </a:r>
            <a:r>
              <a:rPr lang="es-ES" sz="2000"/>
              <a:t>.</a:t>
            </a:r>
            <a:r>
              <a:rPr lang="es-MX" sz="2000"/>
              <a:t> </a:t>
            </a:r>
            <a:endParaRPr lang="es-ES" sz="1800"/>
          </a:p>
        </p:txBody>
      </p:sp>
      <p:sp>
        <p:nvSpPr>
          <p:cNvPr id="7180" name="AutoShape 36"/>
          <p:cNvSpPr>
            <a:spLocks noChangeArrowheads="1"/>
          </p:cNvSpPr>
          <p:nvPr/>
        </p:nvSpPr>
        <p:spPr bwMode="auto">
          <a:xfrm>
            <a:off x="5726113" y="909638"/>
            <a:ext cx="2303462" cy="514350"/>
          </a:xfrm>
          <a:prstGeom prst="roundRect">
            <a:avLst>
              <a:gd name="adj" fmla="val 16667"/>
            </a:avLst>
          </a:prstGeom>
          <a:solidFill>
            <a:srgbClr val="580000">
              <a:alpha val="20000"/>
            </a:srgbClr>
          </a:solidFill>
          <a:ln w="9525" algn="ctr">
            <a:solidFill>
              <a:schemeClr val="tx1"/>
            </a:solidFill>
            <a:round/>
            <a:headEnd/>
            <a:tailEnd/>
          </a:ln>
        </p:spPr>
        <p:txBody>
          <a:bodyPr wrap="none" anchor="ctr"/>
          <a:lstStyle/>
          <a:p>
            <a:pPr algn="ctr"/>
            <a:r>
              <a:rPr lang="es-MX" sz="2000" b="1" dirty="0"/>
              <a:t>Sentido amplio</a:t>
            </a:r>
            <a:endParaRPr lang="es-ES" sz="2000" b="1" dirty="0"/>
          </a:p>
        </p:txBody>
      </p:sp>
      <p:sp>
        <p:nvSpPr>
          <p:cNvPr id="7181" name="Line 40"/>
          <p:cNvSpPr>
            <a:spLocks noChangeShapeType="1"/>
          </p:cNvSpPr>
          <p:nvPr/>
        </p:nvSpPr>
        <p:spPr bwMode="auto">
          <a:xfrm>
            <a:off x="6878638" y="1446213"/>
            <a:ext cx="0" cy="431800"/>
          </a:xfrm>
          <a:prstGeom prst="line">
            <a:avLst/>
          </a:prstGeom>
          <a:noFill/>
          <a:ln w="19050">
            <a:solidFill>
              <a:schemeClr val="tx1"/>
            </a:solidFill>
            <a:round/>
            <a:headEnd/>
            <a:tailEnd type="triangle" w="med" len="med"/>
          </a:ln>
        </p:spPr>
        <p:txBody>
          <a:bodyPr/>
          <a:lstStyle/>
          <a:p>
            <a:endParaRPr lang="es-MX"/>
          </a:p>
        </p:txBody>
      </p:sp>
      <p:sp>
        <p:nvSpPr>
          <p:cNvPr id="7182" name="13 Rectángulo"/>
          <p:cNvSpPr>
            <a:spLocks noChangeArrowheads="1"/>
          </p:cNvSpPr>
          <p:nvPr/>
        </p:nvSpPr>
        <p:spPr bwMode="auto">
          <a:xfrm>
            <a:off x="6321425" y="6237288"/>
            <a:ext cx="1154113" cy="277812"/>
          </a:xfrm>
          <a:prstGeom prst="rect">
            <a:avLst/>
          </a:prstGeom>
          <a:noFill/>
          <a:ln w="9525">
            <a:noFill/>
            <a:miter lim="800000"/>
            <a:headEnd/>
            <a:tailEnd/>
          </a:ln>
        </p:spPr>
        <p:txBody>
          <a:bodyPr wrap="none">
            <a:spAutoFit/>
          </a:bodyPr>
          <a:lstStyle/>
          <a:p>
            <a:pPr algn="just"/>
            <a:r>
              <a:rPr lang="es-MX"/>
              <a:t>(Nohlen 2007)</a:t>
            </a:r>
            <a:endParaRPr lang="es-ES"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3"/>
          <p:cNvSpPr>
            <a:spLocks noChangeArrowheads="1"/>
          </p:cNvSpPr>
          <p:nvPr/>
        </p:nvSpPr>
        <p:spPr bwMode="auto">
          <a:xfrm>
            <a:off x="857250" y="1957400"/>
            <a:ext cx="7429500" cy="2943200"/>
          </a:xfrm>
          <a:prstGeom prst="roundRect">
            <a:avLst>
              <a:gd name="adj" fmla="val 16667"/>
            </a:avLst>
          </a:prstGeom>
          <a:noFill/>
          <a:ln w="28575" algn="ctr">
            <a:solidFill>
              <a:srgbClr val="561929"/>
            </a:solidFill>
            <a:round/>
            <a:headEnd/>
            <a:tailEnd/>
          </a:ln>
        </p:spPr>
        <p:txBody>
          <a:bodyPr lIns="90000" tIns="46800" rIns="90000" bIns="46800"/>
          <a:lstStyle/>
          <a:p>
            <a:pPr algn="just">
              <a:lnSpc>
                <a:spcPct val="150000"/>
              </a:lnSpc>
            </a:pPr>
            <a:r>
              <a:rPr lang="es-ES" sz="2000" dirty="0" smtClean="0"/>
              <a:t>Es un instrumento de garantía para la democracia, ya que permite asegurar certeza en el otorgamiento de la representación popular. Además, desempeña una función legitimadora, ya que la democracia se afianza gracias al correcto funcionamiento de los procesos electorales. </a:t>
            </a:r>
          </a:p>
          <a:p>
            <a:pPr algn="just">
              <a:lnSpc>
                <a:spcPct val="150000"/>
              </a:lnSpc>
            </a:pPr>
            <a:r>
              <a:rPr lang="es-ES" sz="1400" dirty="0" smtClean="0"/>
              <a:t>(Aragón 2007, 33)</a:t>
            </a:r>
            <a:endParaRPr lang="es-MX" sz="1400" dirty="0"/>
          </a:p>
        </p:txBody>
      </p:sp>
      <p:sp>
        <p:nvSpPr>
          <p:cNvPr id="8195" name="Rectangle 4"/>
          <p:cNvSpPr>
            <a:spLocks noChangeArrowheads="1"/>
          </p:cNvSpPr>
          <p:nvPr/>
        </p:nvSpPr>
        <p:spPr bwMode="auto">
          <a:xfrm>
            <a:off x="4683125" y="357188"/>
            <a:ext cx="4318000" cy="463550"/>
          </a:xfrm>
          <a:prstGeom prst="rect">
            <a:avLst/>
          </a:prstGeom>
          <a:noFill/>
          <a:ln w="9525" algn="ctr">
            <a:noFill/>
            <a:miter lim="800000"/>
            <a:headEnd/>
            <a:tailEnd/>
          </a:ln>
        </p:spPr>
        <p:txBody>
          <a:bodyPr wrap="none" lIns="90000" tIns="46800" rIns="90000" bIns="46800">
            <a:spAutoFit/>
          </a:bodyPr>
          <a:lstStyle/>
          <a:p>
            <a:pPr algn="r"/>
            <a:r>
              <a:rPr lang="es-MX" sz="2400" b="1"/>
              <a:t>Objeto del derecho electoral</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4"/>
          <p:cNvSpPr>
            <a:spLocks noChangeArrowheads="1"/>
          </p:cNvSpPr>
          <p:nvPr/>
        </p:nvSpPr>
        <p:spPr bwMode="auto">
          <a:xfrm>
            <a:off x="827088" y="4149725"/>
            <a:ext cx="3095625" cy="792163"/>
          </a:xfrm>
          <a:prstGeom prst="roundRect">
            <a:avLst>
              <a:gd name="adj" fmla="val 16667"/>
            </a:avLst>
          </a:prstGeom>
          <a:noFill/>
          <a:ln w="19050" algn="ctr">
            <a:solidFill>
              <a:srgbClr val="56072F"/>
            </a:solidFill>
            <a:round/>
            <a:headEnd/>
            <a:tailEnd/>
          </a:ln>
        </p:spPr>
        <p:txBody>
          <a:bodyPr anchor="ctr"/>
          <a:lstStyle/>
          <a:p>
            <a:pPr algn="ctr"/>
            <a:r>
              <a:rPr lang="es-MX" sz="1400"/>
              <a:t>Código Federal de Instituciones y Procedimientos Electorales</a:t>
            </a:r>
          </a:p>
        </p:txBody>
      </p:sp>
      <p:sp>
        <p:nvSpPr>
          <p:cNvPr id="43" name="AutoShape 4"/>
          <p:cNvSpPr>
            <a:spLocks noChangeArrowheads="1"/>
          </p:cNvSpPr>
          <p:nvPr/>
        </p:nvSpPr>
        <p:spPr bwMode="auto">
          <a:xfrm>
            <a:off x="6011863" y="4581525"/>
            <a:ext cx="2825750" cy="847725"/>
          </a:xfrm>
          <a:prstGeom prst="roundRect">
            <a:avLst>
              <a:gd name="adj" fmla="val 16667"/>
            </a:avLst>
          </a:prstGeom>
          <a:solidFill>
            <a:schemeClr val="bg1"/>
          </a:solidFill>
          <a:ln w="19050" algn="ctr">
            <a:solidFill>
              <a:srgbClr val="56072F"/>
            </a:solidFill>
            <a:round/>
            <a:headEnd/>
            <a:tailEnd/>
          </a:ln>
        </p:spPr>
        <p:txBody>
          <a:bodyPr anchor="ctr"/>
          <a:lstStyle/>
          <a:p>
            <a:pPr algn="ctr">
              <a:defRPr/>
            </a:pPr>
            <a:r>
              <a:rPr lang="es-MX" sz="1400">
                <a:effectLst>
                  <a:outerShdw blurRad="38100" dist="38100" dir="2700000" algn="tl">
                    <a:srgbClr val="C0C0C0"/>
                  </a:outerShdw>
                </a:effectLst>
                <a:latin typeface="Arial" charset="0"/>
              </a:rPr>
              <a:t> </a:t>
            </a:r>
            <a:r>
              <a:rPr lang="es-MX" sz="1400">
                <a:latin typeface="Arial" charset="0"/>
              </a:rPr>
              <a:t>Ley General del Sistema de Medios de Impugnación en </a:t>
            </a:r>
          </a:p>
          <a:p>
            <a:pPr algn="ctr">
              <a:defRPr/>
            </a:pPr>
            <a:r>
              <a:rPr lang="es-MX" sz="1400">
                <a:latin typeface="Arial" charset="0"/>
              </a:rPr>
              <a:t>Materia Electoral</a:t>
            </a:r>
          </a:p>
        </p:txBody>
      </p:sp>
      <p:sp>
        <p:nvSpPr>
          <p:cNvPr id="9220" name="17 Rectángulo redondeado"/>
          <p:cNvSpPr>
            <a:spLocks noChangeArrowheads="1"/>
          </p:cNvSpPr>
          <p:nvPr/>
        </p:nvSpPr>
        <p:spPr bwMode="auto">
          <a:xfrm>
            <a:off x="3221038" y="1052513"/>
            <a:ext cx="3343275" cy="504825"/>
          </a:xfrm>
          <a:prstGeom prst="roundRect">
            <a:avLst>
              <a:gd name="adj" fmla="val 16667"/>
            </a:avLst>
          </a:prstGeom>
          <a:solidFill>
            <a:srgbClr val="580000">
              <a:alpha val="20000"/>
            </a:srgbClr>
          </a:solidFill>
          <a:ln w="19050" algn="ctr">
            <a:solidFill>
              <a:srgbClr val="56072F"/>
            </a:solidFill>
            <a:round/>
            <a:headEnd/>
            <a:tailEnd/>
          </a:ln>
        </p:spPr>
        <p:txBody>
          <a:bodyPr wrap="none" anchor="ctr"/>
          <a:lstStyle/>
          <a:p>
            <a:pPr algn="ctr"/>
            <a:r>
              <a:rPr lang="es-MX" sz="2200" b="1" dirty="0"/>
              <a:t>Constitución política</a:t>
            </a:r>
          </a:p>
        </p:txBody>
      </p:sp>
      <p:sp>
        <p:nvSpPr>
          <p:cNvPr id="9221" name="17 Rectángulo redondeado"/>
          <p:cNvSpPr>
            <a:spLocks noChangeArrowheads="1"/>
          </p:cNvSpPr>
          <p:nvPr/>
        </p:nvSpPr>
        <p:spPr bwMode="auto">
          <a:xfrm>
            <a:off x="1836738" y="2709863"/>
            <a:ext cx="1079500" cy="720725"/>
          </a:xfrm>
          <a:prstGeom prst="roundRect">
            <a:avLst>
              <a:gd name="adj" fmla="val 16667"/>
            </a:avLst>
          </a:prstGeom>
          <a:solidFill>
            <a:srgbClr val="C0C0C0">
              <a:alpha val="49019"/>
            </a:srgbClr>
          </a:solidFill>
          <a:ln w="19050" algn="ctr">
            <a:solidFill>
              <a:schemeClr val="bg2"/>
            </a:solidFill>
            <a:round/>
            <a:headEnd/>
            <a:tailEnd/>
          </a:ln>
        </p:spPr>
        <p:txBody>
          <a:bodyPr anchor="ctr"/>
          <a:lstStyle/>
          <a:p>
            <a:pPr algn="ctr"/>
            <a:r>
              <a:rPr lang="es-MX" sz="1600"/>
              <a:t>Proceso electoral </a:t>
            </a:r>
          </a:p>
        </p:txBody>
      </p:sp>
      <p:sp>
        <p:nvSpPr>
          <p:cNvPr id="9222" name="17 Rectángulo redondeado"/>
          <p:cNvSpPr>
            <a:spLocks noChangeArrowheads="1"/>
          </p:cNvSpPr>
          <p:nvPr/>
        </p:nvSpPr>
        <p:spPr bwMode="auto">
          <a:xfrm>
            <a:off x="5867400" y="2654300"/>
            <a:ext cx="1512888" cy="900113"/>
          </a:xfrm>
          <a:prstGeom prst="roundRect">
            <a:avLst>
              <a:gd name="adj" fmla="val 16667"/>
            </a:avLst>
          </a:prstGeom>
          <a:solidFill>
            <a:srgbClr val="C0C0C0">
              <a:alpha val="49019"/>
            </a:srgbClr>
          </a:solidFill>
          <a:ln w="19050" algn="ctr">
            <a:solidFill>
              <a:srgbClr val="56072F"/>
            </a:solidFill>
            <a:round/>
            <a:headEnd/>
            <a:tailEnd/>
          </a:ln>
        </p:spPr>
        <p:txBody>
          <a:bodyPr anchor="ctr"/>
          <a:lstStyle/>
          <a:p>
            <a:pPr algn="ctr"/>
            <a:r>
              <a:rPr lang="es-MX" sz="1600"/>
              <a:t>Sistema de medios de impugnación</a:t>
            </a:r>
          </a:p>
        </p:txBody>
      </p:sp>
      <p:sp>
        <p:nvSpPr>
          <p:cNvPr id="9223" name="17 Rectángulo redondeado"/>
          <p:cNvSpPr>
            <a:spLocks noChangeArrowheads="1"/>
          </p:cNvSpPr>
          <p:nvPr/>
        </p:nvSpPr>
        <p:spPr bwMode="auto">
          <a:xfrm>
            <a:off x="2987675" y="2738438"/>
            <a:ext cx="1368425" cy="708025"/>
          </a:xfrm>
          <a:prstGeom prst="roundRect">
            <a:avLst>
              <a:gd name="adj" fmla="val 16667"/>
            </a:avLst>
          </a:prstGeom>
          <a:solidFill>
            <a:srgbClr val="C0C0C0">
              <a:alpha val="49019"/>
            </a:srgbClr>
          </a:solidFill>
          <a:ln w="19050" algn="ctr">
            <a:solidFill>
              <a:srgbClr val="56072F"/>
            </a:solidFill>
            <a:round/>
            <a:headEnd/>
            <a:tailEnd/>
          </a:ln>
        </p:spPr>
        <p:txBody>
          <a:bodyPr anchor="ctr"/>
          <a:lstStyle/>
          <a:p>
            <a:pPr algn="ctr"/>
            <a:r>
              <a:rPr lang="es-MX" sz="1600"/>
              <a:t>Infracciones electorales</a:t>
            </a:r>
          </a:p>
        </p:txBody>
      </p:sp>
      <p:sp>
        <p:nvSpPr>
          <p:cNvPr id="9224" name="17 Rectángulo redondeado"/>
          <p:cNvSpPr>
            <a:spLocks noChangeArrowheads="1"/>
          </p:cNvSpPr>
          <p:nvPr/>
        </p:nvSpPr>
        <p:spPr bwMode="auto">
          <a:xfrm>
            <a:off x="381000" y="2690813"/>
            <a:ext cx="1323975" cy="828675"/>
          </a:xfrm>
          <a:prstGeom prst="roundRect">
            <a:avLst>
              <a:gd name="adj" fmla="val 16667"/>
            </a:avLst>
          </a:prstGeom>
          <a:solidFill>
            <a:srgbClr val="C0C0C0">
              <a:alpha val="49019"/>
            </a:srgbClr>
          </a:solidFill>
          <a:ln w="19050" algn="ctr">
            <a:solidFill>
              <a:srgbClr val="56072F"/>
            </a:solidFill>
            <a:round/>
            <a:headEnd/>
            <a:tailEnd/>
          </a:ln>
        </p:spPr>
        <p:txBody>
          <a:bodyPr anchor="ctr"/>
          <a:lstStyle/>
          <a:p>
            <a:pPr algn="ctr"/>
            <a:r>
              <a:rPr lang="es-MX" sz="1600"/>
              <a:t>Derechos político-electorales</a:t>
            </a:r>
          </a:p>
        </p:txBody>
      </p:sp>
      <p:sp>
        <p:nvSpPr>
          <p:cNvPr id="9225" name="17 Rectángulo redondeado"/>
          <p:cNvSpPr>
            <a:spLocks noChangeArrowheads="1"/>
          </p:cNvSpPr>
          <p:nvPr/>
        </p:nvSpPr>
        <p:spPr bwMode="auto">
          <a:xfrm>
            <a:off x="325438" y="1339850"/>
            <a:ext cx="2159000" cy="720725"/>
          </a:xfrm>
          <a:prstGeom prst="roundRect">
            <a:avLst>
              <a:gd name="adj" fmla="val 16667"/>
            </a:avLst>
          </a:prstGeom>
          <a:solidFill>
            <a:srgbClr val="580000">
              <a:alpha val="20000"/>
            </a:srgbClr>
          </a:solidFill>
          <a:ln w="19050" algn="ctr">
            <a:solidFill>
              <a:srgbClr val="56072F"/>
            </a:solidFill>
            <a:round/>
            <a:headEnd/>
            <a:tailEnd/>
          </a:ln>
        </p:spPr>
        <p:txBody>
          <a:bodyPr anchor="ctr"/>
          <a:lstStyle/>
          <a:p>
            <a:pPr algn="ctr"/>
            <a:r>
              <a:rPr lang="es-MX" sz="2000" dirty="0"/>
              <a:t>Tratados internacionales</a:t>
            </a:r>
          </a:p>
        </p:txBody>
      </p:sp>
      <p:sp>
        <p:nvSpPr>
          <p:cNvPr id="9226" name="Line 14"/>
          <p:cNvSpPr>
            <a:spLocks noChangeShapeType="1"/>
          </p:cNvSpPr>
          <p:nvPr/>
        </p:nvSpPr>
        <p:spPr bwMode="auto">
          <a:xfrm>
            <a:off x="2411413" y="2420938"/>
            <a:ext cx="0" cy="215900"/>
          </a:xfrm>
          <a:prstGeom prst="line">
            <a:avLst/>
          </a:prstGeom>
          <a:noFill/>
          <a:ln w="28575">
            <a:solidFill>
              <a:srgbClr val="56072F"/>
            </a:solidFill>
            <a:round/>
            <a:headEnd/>
            <a:tailEnd type="triangle" w="med" len="med"/>
          </a:ln>
        </p:spPr>
        <p:txBody>
          <a:bodyPr/>
          <a:lstStyle/>
          <a:p>
            <a:endParaRPr lang="es-MX"/>
          </a:p>
        </p:txBody>
      </p:sp>
      <p:sp>
        <p:nvSpPr>
          <p:cNvPr id="9227" name="Rectangle 25"/>
          <p:cNvSpPr>
            <a:spLocks noChangeArrowheads="1"/>
          </p:cNvSpPr>
          <p:nvPr/>
        </p:nvSpPr>
        <p:spPr bwMode="auto">
          <a:xfrm>
            <a:off x="1714500" y="360363"/>
            <a:ext cx="7394575" cy="457200"/>
          </a:xfrm>
          <a:prstGeom prst="rect">
            <a:avLst/>
          </a:prstGeom>
          <a:noFill/>
          <a:ln w="9525" algn="ctr">
            <a:noFill/>
            <a:miter lim="800000"/>
            <a:headEnd/>
            <a:tailEnd/>
          </a:ln>
        </p:spPr>
        <p:txBody>
          <a:bodyPr wrap="none">
            <a:spAutoFit/>
          </a:bodyPr>
          <a:lstStyle/>
          <a:p>
            <a:pPr algn="r"/>
            <a:r>
              <a:rPr lang="es-MX" sz="2400" b="1"/>
              <a:t>Marco constitucional y legal del derecho electoral</a:t>
            </a:r>
          </a:p>
        </p:txBody>
      </p:sp>
      <p:cxnSp>
        <p:nvCxnSpPr>
          <p:cNvPr id="9228" name="AutoShape 28"/>
          <p:cNvCxnSpPr>
            <a:cxnSpLocks noChangeShapeType="1"/>
            <a:stCxn id="9221" idx="2"/>
            <a:endCxn id="9218" idx="0"/>
          </p:cNvCxnSpPr>
          <p:nvPr/>
        </p:nvCxnSpPr>
        <p:spPr bwMode="auto">
          <a:xfrm flipH="1">
            <a:off x="2374900" y="3440113"/>
            <a:ext cx="1588" cy="700087"/>
          </a:xfrm>
          <a:prstGeom prst="straightConnector1">
            <a:avLst/>
          </a:prstGeom>
          <a:noFill/>
          <a:ln w="28575">
            <a:solidFill>
              <a:srgbClr val="56072F"/>
            </a:solidFill>
            <a:round/>
            <a:headEnd/>
            <a:tailEnd type="triangle" w="med" len="med"/>
          </a:ln>
        </p:spPr>
      </p:cxnSp>
      <p:cxnSp>
        <p:nvCxnSpPr>
          <p:cNvPr id="9229" name="AutoShape 29"/>
          <p:cNvCxnSpPr>
            <a:cxnSpLocks noChangeShapeType="1"/>
          </p:cNvCxnSpPr>
          <p:nvPr/>
        </p:nvCxnSpPr>
        <p:spPr bwMode="auto">
          <a:xfrm flipH="1">
            <a:off x="4859338" y="2420938"/>
            <a:ext cx="6350" cy="215900"/>
          </a:xfrm>
          <a:prstGeom prst="straightConnector1">
            <a:avLst/>
          </a:prstGeom>
          <a:noFill/>
          <a:ln w="28575">
            <a:solidFill>
              <a:srgbClr val="56072F"/>
            </a:solidFill>
            <a:round/>
            <a:headEnd/>
            <a:tailEnd type="triangle" w="med" len="med"/>
          </a:ln>
        </p:spPr>
      </p:cxnSp>
      <p:cxnSp>
        <p:nvCxnSpPr>
          <p:cNvPr id="9230" name="AutoShape 30"/>
          <p:cNvCxnSpPr>
            <a:cxnSpLocks noChangeShapeType="1"/>
          </p:cNvCxnSpPr>
          <p:nvPr/>
        </p:nvCxnSpPr>
        <p:spPr bwMode="auto">
          <a:xfrm>
            <a:off x="4859338" y="1557338"/>
            <a:ext cx="0" cy="863600"/>
          </a:xfrm>
          <a:prstGeom prst="straightConnector1">
            <a:avLst/>
          </a:prstGeom>
          <a:noFill/>
          <a:ln w="28575">
            <a:solidFill>
              <a:srgbClr val="56072F"/>
            </a:solidFill>
            <a:round/>
            <a:headEnd/>
            <a:tailEnd/>
          </a:ln>
        </p:spPr>
      </p:cxnSp>
      <p:cxnSp>
        <p:nvCxnSpPr>
          <p:cNvPr id="9231" name="AutoShape 31"/>
          <p:cNvCxnSpPr>
            <a:cxnSpLocks noChangeShapeType="1"/>
            <a:stCxn id="9224" idx="0"/>
            <a:endCxn id="9235" idx="0"/>
          </p:cNvCxnSpPr>
          <p:nvPr/>
        </p:nvCxnSpPr>
        <p:spPr bwMode="auto">
          <a:xfrm rot="5400000" flipH="1" flipV="1">
            <a:off x="4582319" y="-899318"/>
            <a:ext cx="50800" cy="7129462"/>
          </a:xfrm>
          <a:prstGeom prst="bentConnector3">
            <a:avLst>
              <a:gd name="adj1" fmla="val 550000"/>
            </a:avLst>
          </a:prstGeom>
          <a:noFill/>
          <a:ln w="28575">
            <a:solidFill>
              <a:srgbClr val="560730"/>
            </a:solidFill>
            <a:miter lim="800000"/>
            <a:headEnd type="triangle" w="med" len="med"/>
            <a:tailEnd type="triangle" w="med" len="med"/>
          </a:ln>
        </p:spPr>
      </p:cxnSp>
      <p:sp>
        <p:nvSpPr>
          <p:cNvPr id="9232" name="Line 32"/>
          <p:cNvSpPr>
            <a:spLocks noChangeShapeType="1"/>
          </p:cNvSpPr>
          <p:nvPr/>
        </p:nvSpPr>
        <p:spPr bwMode="auto">
          <a:xfrm flipV="1">
            <a:off x="1042988" y="2420938"/>
            <a:ext cx="0" cy="0"/>
          </a:xfrm>
          <a:prstGeom prst="line">
            <a:avLst/>
          </a:prstGeom>
          <a:noFill/>
          <a:ln w="28575">
            <a:solidFill>
              <a:srgbClr val="560730"/>
            </a:solidFill>
            <a:round/>
            <a:headEnd/>
            <a:tailEnd/>
          </a:ln>
        </p:spPr>
        <p:txBody>
          <a:bodyPr lIns="90000" tIns="46800" rIns="90000" bIns="46800" anchor="ctr"/>
          <a:lstStyle/>
          <a:p>
            <a:endParaRPr lang="es-MX"/>
          </a:p>
        </p:txBody>
      </p:sp>
      <p:sp>
        <p:nvSpPr>
          <p:cNvPr id="9233" name="Line 14"/>
          <p:cNvSpPr>
            <a:spLocks noChangeShapeType="1"/>
          </p:cNvSpPr>
          <p:nvPr/>
        </p:nvSpPr>
        <p:spPr bwMode="auto">
          <a:xfrm>
            <a:off x="3708400" y="2420938"/>
            <a:ext cx="0" cy="277812"/>
          </a:xfrm>
          <a:prstGeom prst="line">
            <a:avLst/>
          </a:prstGeom>
          <a:noFill/>
          <a:ln w="28575">
            <a:solidFill>
              <a:srgbClr val="56072F"/>
            </a:solidFill>
            <a:round/>
            <a:headEnd/>
            <a:tailEnd type="triangle" w="med" len="med"/>
          </a:ln>
        </p:spPr>
        <p:txBody>
          <a:bodyPr/>
          <a:lstStyle/>
          <a:p>
            <a:endParaRPr lang="es-MX"/>
          </a:p>
        </p:txBody>
      </p:sp>
      <p:sp>
        <p:nvSpPr>
          <p:cNvPr id="9234" name="AutoShape 4"/>
          <p:cNvSpPr>
            <a:spLocks noChangeArrowheads="1"/>
          </p:cNvSpPr>
          <p:nvPr/>
        </p:nvSpPr>
        <p:spPr bwMode="auto">
          <a:xfrm>
            <a:off x="7451725" y="3716338"/>
            <a:ext cx="1439863" cy="646112"/>
          </a:xfrm>
          <a:prstGeom prst="roundRect">
            <a:avLst>
              <a:gd name="adj" fmla="val 16667"/>
            </a:avLst>
          </a:prstGeom>
          <a:solidFill>
            <a:schemeClr val="bg1"/>
          </a:solidFill>
          <a:ln w="19050" algn="ctr">
            <a:solidFill>
              <a:srgbClr val="56072F"/>
            </a:solidFill>
            <a:round/>
            <a:headEnd/>
            <a:tailEnd/>
          </a:ln>
        </p:spPr>
        <p:txBody>
          <a:bodyPr anchor="ctr"/>
          <a:lstStyle/>
          <a:p>
            <a:pPr algn="ctr"/>
            <a:r>
              <a:rPr lang="es-MX" sz="1400"/>
              <a:t>Código Penal Federal</a:t>
            </a:r>
          </a:p>
        </p:txBody>
      </p:sp>
      <p:sp>
        <p:nvSpPr>
          <p:cNvPr id="9235" name="17 Rectángulo redondeado"/>
          <p:cNvSpPr>
            <a:spLocks noChangeArrowheads="1"/>
          </p:cNvSpPr>
          <p:nvPr/>
        </p:nvSpPr>
        <p:spPr bwMode="auto">
          <a:xfrm>
            <a:off x="7524750" y="2640013"/>
            <a:ext cx="1295400" cy="788987"/>
          </a:xfrm>
          <a:prstGeom prst="roundRect">
            <a:avLst>
              <a:gd name="adj" fmla="val 16667"/>
            </a:avLst>
          </a:prstGeom>
          <a:solidFill>
            <a:srgbClr val="C0C0C0">
              <a:alpha val="49019"/>
            </a:srgbClr>
          </a:solidFill>
          <a:ln w="19050" algn="ctr">
            <a:solidFill>
              <a:schemeClr val="bg2"/>
            </a:solidFill>
            <a:round/>
            <a:headEnd/>
            <a:tailEnd/>
          </a:ln>
        </p:spPr>
        <p:txBody>
          <a:bodyPr anchor="ctr"/>
          <a:lstStyle/>
          <a:p>
            <a:pPr algn="ctr"/>
            <a:r>
              <a:rPr lang="es-MX" sz="1600"/>
              <a:t>Delitos electorales</a:t>
            </a:r>
          </a:p>
        </p:txBody>
      </p:sp>
      <p:cxnSp>
        <p:nvCxnSpPr>
          <p:cNvPr id="9236" name="AutoShape 29"/>
          <p:cNvCxnSpPr>
            <a:cxnSpLocks noChangeShapeType="1"/>
          </p:cNvCxnSpPr>
          <p:nvPr/>
        </p:nvCxnSpPr>
        <p:spPr bwMode="auto">
          <a:xfrm>
            <a:off x="8172450" y="3429000"/>
            <a:ext cx="3175" cy="234950"/>
          </a:xfrm>
          <a:prstGeom prst="straightConnector1">
            <a:avLst/>
          </a:prstGeom>
          <a:noFill/>
          <a:ln w="28575">
            <a:solidFill>
              <a:srgbClr val="56072F"/>
            </a:solidFill>
            <a:round/>
            <a:headEnd/>
            <a:tailEnd type="triangle" w="med" len="med"/>
          </a:ln>
        </p:spPr>
      </p:cxnSp>
      <p:sp>
        <p:nvSpPr>
          <p:cNvPr id="9237" name="Line 14"/>
          <p:cNvSpPr>
            <a:spLocks noChangeShapeType="1"/>
          </p:cNvSpPr>
          <p:nvPr/>
        </p:nvSpPr>
        <p:spPr bwMode="auto">
          <a:xfrm flipH="1">
            <a:off x="6227763" y="2422525"/>
            <a:ext cx="0" cy="215900"/>
          </a:xfrm>
          <a:prstGeom prst="line">
            <a:avLst/>
          </a:prstGeom>
          <a:noFill/>
          <a:ln w="28575">
            <a:solidFill>
              <a:srgbClr val="56072F"/>
            </a:solidFill>
            <a:round/>
            <a:headEnd/>
            <a:tailEnd type="triangle" w="med" len="med"/>
          </a:ln>
        </p:spPr>
        <p:txBody>
          <a:bodyPr/>
          <a:lstStyle/>
          <a:p>
            <a:endParaRPr lang="es-MX"/>
          </a:p>
        </p:txBody>
      </p:sp>
      <p:sp>
        <p:nvSpPr>
          <p:cNvPr id="9238" name="17 Rectángulo redondeado"/>
          <p:cNvSpPr>
            <a:spLocks noChangeArrowheads="1"/>
          </p:cNvSpPr>
          <p:nvPr/>
        </p:nvSpPr>
        <p:spPr bwMode="auto">
          <a:xfrm>
            <a:off x="4427538" y="2709863"/>
            <a:ext cx="1368425" cy="708025"/>
          </a:xfrm>
          <a:prstGeom prst="roundRect">
            <a:avLst>
              <a:gd name="adj" fmla="val 16667"/>
            </a:avLst>
          </a:prstGeom>
          <a:solidFill>
            <a:srgbClr val="C0C0C0">
              <a:alpha val="49019"/>
            </a:srgbClr>
          </a:solidFill>
          <a:ln w="19050" algn="ctr">
            <a:solidFill>
              <a:schemeClr val="bg2"/>
            </a:solidFill>
            <a:round/>
            <a:headEnd/>
            <a:tailEnd/>
          </a:ln>
        </p:spPr>
        <p:txBody>
          <a:bodyPr anchor="ctr"/>
          <a:lstStyle/>
          <a:p>
            <a:pPr algn="ctr"/>
            <a:r>
              <a:rPr lang="es-MX" sz="1600"/>
              <a:t>Autoridades electorales</a:t>
            </a:r>
          </a:p>
        </p:txBody>
      </p:sp>
      <p:sp>
        <p:nvSpPr>
          <p:cNvPr id="9239" name="Line 14"/>
          <p:cNvSpPr>
            <a:spLocks noChangeShapeType="1"/>
          </p:cNvSpPr>
          <p:nvPr/>
        </p:nvSpPr>
        <p:spPr bwMode="auto">
          <a:xfrm>
            <a:off x="6588125" y="3573463"/>
            <a:ext cx="0" cy="1008062"/>
          </a:xfrm>
          <a:prstGeom prst="line">
            <a:avLst/>
          </a:prstGeom>
          <a:noFill/>
          <a:ln w="28575">
            <a:solidFill>
              <a:srgbClr val="56072F"/>
            </a:solidFill>
            <a:round/>
            <a:headEnd/>
            <a:tailEnd type="triangle" w="med" len="med"/>
          </a:ln>
        </p:spPr>
        <p:txBody>
          <a:bodyPr/>
          <a:lstStyle/>
          <a:p>
            <a:endParaRPr lang="es-MX"/>
          </a:p>
        </p:txBody>
      </p:sp>
      <p:cxnSp>
        <p:nvCxnSpPr>
          <p:cNvPr id="9240" name="AutoShape 28"/>
          <p:cNvCxnSpPr>
            <a:cxnSpLocks noChangeShapeType="1"/>
            <a:stCxn id="9224" idx="2"/>
            <a:endCxn id="9223" idx="2"/>
          </p:cNvCxnSpPr>
          <p:nvPr/>
        </p:nvCxnSpPr>
        <p:spPr bwMode="auto">
          <a:xfrm rot="5400000" flipH="1" flipV="1">
            <a:off x="2320925" y="2168526"/>
            <a:ext cx="73025" cy="2628900"/>
          </a:xfrm>
          <a:prstGeom prst="bentConnector3">
            <a:avLst>
              <a:gd name="adj1" fmla="val -313042"/>
            </a:avLst>
          </a:prstGeom>
          <a:noFill/>
          <a:ln w="25400">
            <a:solidFill>
              <a:srgbClr val="560730"/>
            </a:solidFill>
            <a:miter lim="800000"/>
            <a:headEnd/>
            <a:tailEnd/>
          </a:ln>
        </p:spPr>
      </p:cxnSp>
      <p:sp>
        <p:nvSpPr>
          <p:cNvPr id="2" name="AutoShape 4"/>
          <p:cNvSpPr>
            <a:spLocks noChangeArrowheads="1"/>
          </p:cNvSpPr>
          <p:nvPr/>
        </p:nvSpPr>
        <p:spPr bwMode="auto">
          <a:xfrm>
            <a:off x="3563938" y="5605463"/>
            <a:ext cx="3095625" cy="919162"/>
          </a:xfrm>
          <a:prstGeom prst="roundRect">
            <a:avLst>
              <a:gd name="adj" fmla="val 16667"/>
            </a:avLst>
          </a:prstGeom>
          <a:solidFill>
            <a:schemeClr val="bg1"/>
          </a:solidFill>
          <a:ln w="19050" algn="ctr">
            <a:solidFill>
              <a:srgbClr val="56072F"/>
            </a:solidFill>
            <a:round/>
            <a:headEnd/>
            <a:tailEnd/>
          </a:ln>
        </p:spPr>
        <p:txBody>
          <a:bodyPr anchor="ctr"/>
          <a:lstStyle/>
          <a:p>
            <a:pPr>
              <a:defRPr/>
            </a:pPr>
            <a:r>
              <a:rPr lang="es-MX" sz="1400" dirty="0">
                <a:effectLst>
                  <a:outerShdw blurRad="38100" dist="38100" dir="2700000" algn="tl">
                    <a:srgbClr val="C0C0C0"/>
                  </a:outerShdw>
                </a:effectLst>
                <a:latin typeface="Arial" charset="0"/>
              </a:rPr>
              <a:t>- </a:t>
            </a:r>
            <a:r>
              <a:rPr lang="es-MX" sz="1400" dirty="0">
                <a:latin typeface="Arial" charset="0"/>
              </a:rPr>
              <a:t>Ley Orgánica del Poder Judicial de la Federación</a:t>
            </a:r>
          </a:p>
          <a:p>
            <a:pPr>
              <a:defRPr/>
            </a:pPr>
            <a:r>
              <a:rPr lang="es-MX" sz="1400" dirty="0">
                <a:latin typeface="Arial" charset="0"/>
              </a:rPr>
              <a:t>- Ley Orgánica de la Procuraduría General de la República</a:t>
            </a:r>
          </a:p>
        </p:txBody>
      </p:sp>
      <p:sp>
        <p:nvSpPr>
          <p:cNvPr id="9242" name="Line 14"/>
          <p:cNvSpPr>
            <a:spLocks noChangeShapeType="1"/>
          </p:cNvSpPr>
          <p:nvPr/>
        </p:nvSpPr>
        <p:spPr bwMode="auto">
          <a:xfrm>
            <a:off x="5076825" y="3429000"/>
            <a:ext cx="0" cy="2089150"/>
          </a:xfrm>
          <a:prstGeom prst="line">
            <a:avLst/>
          </a:prstGeom>
          <a:noFill/>
          <a:ln w="28575">
            <a:solidFill>
              <a:srgbClr val="56072F"/>
            </a:solidFill>
            <a:round/>
            <a:headEnd/>
            <a:tailEnd type="triangle" w="med" len="med"/>
          </a:ln>
        </p:spPr>
        <p:txBody>
          <a:bodyPr/>
          <a:lstStyle/>
          <a:p>
            <a:endParaRPr lang="es-MX"/>
          </a:p>
        </p:txBody>
      </p:sp>
      <p:sp>
        <p:nvSpPr>
          <p:cNvPr id="9243" name="Line 34"/>
          <p:cNvSpPr>
            <a:spLocks noChangeShapeType="1"/>
          </p:cNvSpPr>
          <p:nvPr/>
        </p:nvSpPr>
        <p:spPr bwMode="auto">
          <a:xfrm flipH="1">
            <a:off x="3924300" y="4581525"/>
            <a:ext cx="1152525" cy="0"/>
          </a:xfrm>
          <a:prstGeom prst="line">
            <a:avLst/>
          </a:prstGeom>
          <a:noFill/>
          <a:ln w="28575">
            <a:solidFill>
              <a:srgbClr val="56072F"/>
            </a:solidFill>
            <a:round/>
            <a:headEnd/>
            <a:tailEnd type="triangle" w="med" len="med"/>
          </a:ln>
        </p:spPr>
        <p:txBody>
          <a:bodyPr/>
          <a:lstStyle/>
          <a:p>
            <a:endParaRPr lang="es-MX"/>
          </a:p>
        </p:txBody>
      </p:sp>
      <p:cxnSp>
        <p:nvCxnSpPr>
          <p:cNvPr id="9244" name="29 Conector recto de flecha"/>
          <p:cNvCxnSpPr>
            <a:cxnSpLocks noChangeShapeType="1"/>
          </p:cNvCxnSpPr>
          <p:nvPr/>
        </p:nvCxnSpPr>
        <p:spPr bwMode="auto">
          <a:xfrm rot="5400000">
            <a:off x="359569" y="2385219"/>
            <a:ext cx="647700" cy="1588"/>
          </a:xfrm>
          <a:prstGeom prst="straightConnector1">
            <a:avLst/>
          </a:prstGeom>
          <a:noFill/>
          <a:ln w="28575">
            <a:solidFill>
              <a:srgbClr val="56072F"/>
            </a:solidFill>
            <a:round/>
            <a:headEnd/>
            <a:tailEnd type="triangle" w="med" len="med"/>
          </a:ln>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ctrTitle" idx="4294967295"/>
          </p:nvPr>
        </p:nvSpPr>
        <p:spPr>
          <a:xfrm>
            <a:off x="657225" y="2565400"/>
            <a:ext cx="7772400" cy="1470025"/>
          </a:xfrm>
        </p:spPr>
        <p:txBody>
          <a:bodyPr/>
          <a:lstStyle/>
          <a:p>
            <a:r>
              <a:rPr lang="es-MX" sz="3600" smtClean="0">
                <a:solidFill>
                  <a:srgbClr val="56072F"/>
                </a:solidFill>
              </a:rPr>
              <a:t>Soberanía y representación popular</a:t>
            </a:r>
            <a:endParaRPr lang="es-ES" sz="3600" smtClean="0">
              <a:solidFill>
                <a:srgbClr val="56072F"/>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algn="ctr">
          <a:solidFill>
            <a:srgbClr val="56072F"/>
          </a:solidFill>
          <a:miter lim="800000"/>
          <a:headEnd/>
          <a:tailEnd/>
        </a:ln>
      </a:spPr>
      <a:bodyPr anchor="ctr"/>
      <a:lstStyle>
        <a:defPPr>
          <a:defRPr sz="1800">
            <a:solidFill>
              <a:schemeClr val="lt1"/>
            </a:solidFill>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MX" sz="1800" b="0" i="0" u="none" strike="noStrike" cap="none" normalizeH="0" baseline="0" smtClean="0">
            <a:ln>
              <a:noFill/>
            </a:ln>
            <a:solidFill>
              <a:schemeClr val="tx1"/>
            </a:solidFill>
            <a:effectLst/>
            <a:latin typeface="Arial"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16716</TotalTime>
  <Words>4480</Words>
  <Application>Microsoft Office PowerPoint</Application>
  <PresentationFormat>Presentación en pantalla (4:3)</PresentationFormat>
  <Paragraphs>588</Paragraphs>
  <Slides>53</Slides>
  <Notes>26</Notes>
  <HiddenSlides>0</HiddenSlides>
  <MMClips>0</MMClips>
  <ScaleCrop>false</ScaleCrop>
  <HeadingPairs>
    <vt:vector size="4" baseType="variant">
      <vt:variant>
        <vt:lpstr>Tema</vt:lpstr>
      </vt:variant>
      <vt:variant>
        <vt:i4>1</vt:i4>
      </vt:variant>
      <vt:variant>
        <vt:lpstr>Títulos de diapositiva</vt:lpstr>
      </vt:variant>
      <vt:variant>
        <vt:i4>53</vt:i4>
      </vt:variant>
    </vt:vector>
  </HeadingPairs>
  <TitlesOfParts>
    <vt:vector size="54" baseType="lpstr">
      <vt:lpstr>Diseño predeterminado</vt:lpstr>
      <vt:lpstr>Diapositiva 1</vt:lpstr>
      <vt:lpstr>Diapositiva 2</vt:lpstr>
      <vt:lpstr>Diapositiva 3</vt:lpstr>
      <vt:lpstr>Diapositiva 4</vt:lpstr>
      <vt:lpstr>Derecho electoral</vt:lpstr>
      <vt:lpstr>Diapositiva 6</vt:lpstr>
      <vt:lpstr>Diapositiva 7</vt:lpstr>
      <vt:lpstr>Diapositiva 8</vt:lpstr>
      <vt:lpstr>Soberanía y representación popular</vt:lpstr>
      <vt:lpstr>Diapositiva 10</vt:lpstr>
      <vt:lpstr>Diapositiva 11</vt:lpstr>
      <vt:lpstr>Diapositiva 12</vt:lpstr>
      <vt:lpstr>Diapositiva 13</vt:lpstr>
      <vt:lpstr>Diapositiva 14</vt:lpstr>
      <vt:lpstr>Diapositiva 15</vt:lpstr>
      <vt:lpstr>Diapositiva 16</vt:lpstr>
      <vt:lpstr>Diapositiva 17</vt:lpstr>
      <vt:lpstr>Sujetos del derecho electoral</vt:lpstr>
      <vt:lpstr>Diapositiva 19</vt:lpstr>
      <vt:lpstr>Diapositiva 20</vt:lpstr>
      <vt:lpstr>Las autoridades electorales</vt:lpstr>
      <vt:lpstr>Diapositiva 22</vt:lpstr>
      <vt:lpstr>Diapositiva 23</vt:lpstr>
      <vt:lpstr>El proceso electoral federal en México</vt:lpstr>
      <vt:lpstr>Diapositiva 25</vt:lpstr>
      <vt:lpstr>Diapositiva 26</vt:lpstr>
      <vt:lpstr>Diapositiva 27</vt:lpstr>
      <vt:lpstr>Mecanismos de defensa </vt:lpstr>
      <vt:lpstr>Régimen administrativo sancionador  electoral</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vector>
  </TitlesOfParts>
  <Company>TEPJF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9. Derecho Electoral</dc:title>
  <dc:creator>JLRH, ORR, Y RCM</dc:creator>
  <cp:lastModifiedBy>libia.marquez</cp:lastModifiedBy>
  <cp:revision>1732</cp:revision>
  <dcterms:created xsi:type="dcterms:W3CDTF">2007-05-03T15:30:08Z</dcterms:created>
  <dcterms:modified xsi:type="dcterms:W3CDTF">2011-08-08T22:27:53Z</dcterms:modified>
</cp:coreProperties>
</file>