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A55037-92AB-AD4D-9778-18304159C50A}" v="1" dt="2026-05-28T17:43:20.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301"/>
  </p:normalViewPr>
  <p:slideViewPr>
    <p:cSldViewPr snapToGrid="0" snapToObjects="1">
      <p:cViewPr varScale="1">
        <p:scale>
          <a:sx n="96" d="100"/>
          <a:sy n="96" d="100"/>
        </p:scale>
        <p:origin x="4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319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MX"/>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A84C"/>
          </a:solidFill>
          <a:ln w="12700">
            <a:solidFill>
              <a:srgbClr val="C9A84C"/>
            </a:solidFill>
            <a:prstDash val="solid"/>
          </a:ln>
        </p:spPr>
        <p:txBody>
          <a:bodyPr/>
          <a:lstStyle/>
          <a:p>
            <a:endParaRPr lang="es-MX"/>
          </a:p>
        </p:txBody>
      </p:sp>
      <p:sp>
        <p:nvSpPr>
          <p:cNvPr id="3" name="Shape 1"/>
          <p:cNvSpPr/>
          <p:nvPr/>
        </p:nvSpPr>
        <p:spPr>
          <a:xfrm>
            <a:off x="0" y="4974336"/>
            <a:ext cx="9144000" cy="164592"/>
          </a:xfrm>
          <a:prstGeom prst="rect">
            <a:avLst/>
          </a:prstGeom>
          <a:solidFill>
            <a:srgbClr val="B85C38"/>
          </a:solidFill>
          <a:ln w="12700">
            <a:solidFill>
              <a:srgbClr val="B85C3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4206240" y="457200"/>
            <a:ext cx="731520" cy="731520"/>
          </a:xfrm>
          <a:prstGeom prst="rect">
            <a:avLst/>
          </a:prstGeom>
        </p:spPr>
      </p:pic>
      <p:sp>
        <p:nvSpPr>
          <p:cNvPr id="5" name="Text 2"/>
          <p:cNvSpPr/>
          <p:nvPr/>
        </p:nvSpPr>
        <p:spPr>
          <a:xfrm>
            <a:off x="457200" y="1280160"/>
            <a:ext cx="8229600" cy="1188720"/>
          </a:xfrm>
          <a:prstGeom prst="rect">
            <a:avLst/>
          </a:prstGeom>
          <a:noFill/>
          <a:ln/>
        </p:spPr>
        <p:txBody>
          <a:bodyPr wrap="square" rtlCol="0" anchor="ctr"/>
          <a:lstStyle/>
          <a:p>
            <a:pPr marL="0" indent="0" algn="ctr">
              <a:buNone/>
            </a:pPr>
            <a:r>
              <a:rPr lang="en-US" sz="2800" b="1" kern="0" spc="100" dirty="0">
                <a:solidFill>
                  <a:srgbClr val="FFFFFF"/>
                </a:solidFill>
                <a:latin typeface="Cambria" pitchFamily="34" charset="0"/>
                <a:ea typeface="Cambria" pitchFamily="34" charset="-122"/>
                <a:cs typeface="Cambria" pitchFamily="34" charset="-120"/>
              </a:rPr>
              <a:t>CONCURRENCIA, INTERSECCIONALIDAD</a:t>
            </a:r>
            <a:endParaRPr lang="en-US" sz="2800" dirty="0"/>
          </a:p>
          <a:p>
            <a:pPr marL="0" indent="0" algn="ctr">
              <a:buNone/>
            </a:pPr>
            <a:r>
              <a:rPr lang="en-US" sz="2800" b="1" kern="0" spc="100" dirty="0">
                <a:solidFill>
                  <a:srgbClr val="FFFFFF"/>
                </a:solidFill>
                <a:latin typeface="Cambria" pitchFamily="34" charset="0"/>
                <a:ea typeface="Cambria" pitchFamily="34" charset="-122"/>
                <a:cs typeface="Cambria" pitchFamily="34" charset="-120"/>
              </a:rPr>
              <a:t>Y PRIORIDAD DEL BIEN JURÍDICO</a:t>
            </a:r>
            <a:endParaRPr lang="en-US" sz="2800" dirty="0"/>
          </a:p>
        </p:txBody>
      </p:sp>
      <p:sp>
        <p:nvSpPr>
          <p:cNvPr id="6" name="Text 3"/>
          <p:cNvSpPr/>
          <p:nvPr/>
        </p:nvSpPr>
        <p:spPr>
          <a:xfrm>
            <a:off x="457200" y="2560320"/>
            <a:ext cx="8229600" cy="365760"/>
          </a:xfrm>
          <a:prstGeom prst="rect">
            <a:avLst/>
          </a:prstGeom>
          <a:noFill/>
          <a:ln/>
        </p:spPr>
        <p:txBody>
          <a:bodyPr wrap="square" rtlCol="0" anchor="ctr"/>
          <a:lstStyle/>
          <a:p>
            <a:pPr marL="0" indent="0" algn="ctr">
              <a:buNone/>
            </a:pPr>
            <a:r>
              <a:rPr lang="en-US" sz="1300" i="1" dirty="0">
                <a:solidFill>
                  <a:srgbClr val="E8C96A"/>
                </a:solidFill>
                <a:latin typeface="Calibri" pitchFamily="34" charset="0"/>
                <a:ea typeface="Calibri" pitchFamily="34" charset="-122"/>
                <a:cs typeface="Calibri" pitchFamily="34" charset="-120"/>
              </a:rPr>
              <a:t>Análisis de acciones afirmativas en contextos de identidad múltiple</a:t>
            </a:r>
            <a:endParaRPr lang="en-US" sz="1300" dirty="0"/>
          </a:p>
        </p:txBody>
      </p:sp>
      <p:sp>
        <p:nvSpPr>
          <p:cNvPr id="7" name="Shape 4"/>
          <p:cNvSpPr/>
          <p:nvPr/>
        </p:nvSpPr>
        <p:spPr>
          <a:xfrm>
            <a:off x="2286000" y="3063240"/>
            <a:ext cx="4572000" cy="36576"/>
          </a:xfrm>
          <a:prstGeom prst="rect">
            <a:avLst/>
          </a:prstGeom>
          <a:solidFill>
            <a:srgbClr val="C9A84C"/>
          </a:solidFill>
          <a:ln w="12700">
            <a:solidFill>
              <a:srgbClr val="C9A84C"/>
            </a:solidFill>
            <a:prstDash val="solid"/>
          </a:ln>
        </p:spPr>
        <p:txBody>
          <a:bodyPr/>
          <a:lstStyle/>
          <a:p>
            <a:endParaRPr lang="es-MX"/>
          </a:p>
        </p:txBody>
      </p:sp>
      <p:sp>
        <p:nvSpPr>
          <p:cNvPr id="8" name="Text 5"/>
          <p:cNvSpPr/>
          <p:nvPr/>
        </p:nvSpPr>
        <p:spPr>
          <a:xfrm>
            <a:off x="457200" y="3246120"/>
            <a:ext cx="8229600" cy="320040"/>
          </a:xfrm>
          <a:prstGeom prst="rect">
            <a:avLst/>
          </a:prstGeom>
          <a:noFill/>
          <a:ln/>
        </p:spPr>
        <p:txBody>
          <a:bodyPr wrap="square" rtlCol="0" anchor="ctr"/>
          <a:lstStyle/>
          <a:p>
            <a:pPr marL="0" indent="0" algn="ctr">
              <a:buNone/>
            </a:pPr>
            <a:r>
              <a:rPr lang="en-US" sz="1200" b="1" kern="0" spc="300" dirty="0">
                <a:solidFill>
                  <a:srgbClr val="D4724A"/>
                </a:solidFill>
              </a:rPr>
              <a:t>CLASE 2 DE 2</a:t>
            </a:r>
            <a:endParaRPr lang="en-US" sz="1200" dirty="0"/>
          </a:p>
        </p:txBody>
      </p:sp>
      <p:sp>
        <p:nvSpPr>
          <p:cNvPr id="9" name="Text 6"/>
          <p:cNvSpPr/>
          <p:nvPr/>
        </p:nvSpPr>
        <p:spPr>
          <a:xfrm>
            <a:off x="457200" y="3611880"/>
            <a:ext cx="8229600" cy="274320"/>
          </a:xfrm>
          <a:prstGeom prst="rect">
            <a:avLst/>
          </a:prstGeom>
          <a:noFill/>
          <a:ln/>
        </p:spPr>
        <p:txBody>
          <a:bodyPr wrap="square" rtlCol="0" anchor="ctr"/>
          <a:lstStyle/>
          <a:p>
            <a:pPr marL="0" indent="0" algn="ctr">
              <a:buNone/>
            </a:pPr>
            <a:r>
              <a:rPr lang="en-US" sz="1100" dirty="0">
                <a:solidFill>
                  <a:srgbClr val="E8E4DE"/>
                </a:solidFill>
              </a:rPr>
              <a:t>Diplomado en Acciones Afirmativas y Derecho Electoral</a:t>
            </a:r>
          </a:p>
          <a:p>
            <a:pPr marL="0" indent="0" algn="ctr">
              <a:buNone/>
            </a:pPr>
            <a:r>
              <a:rPr lang="en-US" sz="1100" dirty="0">
                <a:solidFill>
                  <a:srgbClr val="E8E4DE"/>
                </a:solidFill>
              </a:rPr>
              <a:t>Profesor Noé Corzo Corral</a:t>
            </a:r>
            <a:endParaRPr lang="en-US" sz="1100" dirty="0"/>
          </a:p>
        </p:txBody>
      </p:sp>
      <p:sp>
        <p:nvSpPr>
          <p:cNvPr id="10" name="Text 7"/>
          <p:cNvSpPr/>
          <p:nvPr/>
        </p:nvSpPr>
        <p:spPr>
          <a:xfrm>
            <a:off x="457200" y="3931920"/>
            <a:ext cx="8229600" cy="228600"/>
          </a:xfrm>
          <a:prstGeom prst="rect">
            <a:avLst/>
          </a:prstGeom>
          <a:noFill/>
          <a:ln/>
        </p:spPr>
        <p:txBody>
          <a:bodyPr wrap="square" rtlCol="0" anchor="ctr"/>
          <a:lstStyle/>
          <a:p>
            <a:pPr marL="0" indent="0" algn="ctr">
              <a:buNone/>
            </a:pPr>
            <a:r>
              <a:rPr lang="en-US" sz="1000" i="1" dirty="0">
                <a:solidFill>
                  <a:srgbClr val="E8C96A"/>
                </a:solidFill>
              </a:rPr>
              <a:t>ESCUELA JUDICIAL ELECTORAL . Tribunal Electoral del Poder Judicial de la Federación</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10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Interseccionalidad: tres funciones jurídicas</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8503920" cy="12070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594360" cy="1207008"/>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68680"/>
            <a:ext cx="594360" cy="1207008"/>
          </a:xfrm>
          <a:prstGeom prst="rect">
            <a:avLst/>
          </a:prstGeom>
          <a:noFill/>
          <a:ln/>
        </p:spPr>
        <p:txBody>
          <a:bodyPr wrap="square" lIns="0" tIns="0" rIns="0" bIns="0" rtlCol="0" anchor="ctr"/>
          <a:lstStyle/>
          <a:p>
            <a:pPr marL="0" indent="0" algn="ctr">
              <a:buNone/>
            </a:pPr>
            <a:r>
              <a:rPr lang="en-US" sz="2400" b="1" dirty="0">
                <a:solidFill>
                  <a:srgbClr val="FFFFFF"/>
                </a:solidFill>
              </a:rPr>
              <a:t>1</a:t>
            </a:r>
            <a:endParaRPr lang="en-US" sz="2400" dirty="0"/>
          </a:p>
        </p:txBody>
      </p:sp>
      <p:sp>
        <p:nvSpPr>
          <p:cNvPr id="9" name="Text 7"/>
          <p:cNvSpPr/>
          <p:nvPr/>
        </p:nvSpPr>
        <p:spPr>
          <a:xfrm>
            <a:off x="1005840" y="941832"/>
            <a:ext cx="7662672" cy="347472"/>
          </a:xfrm>
          <a:prstGeom prst="rect">
            <a:avLst/>
          </a:prstGeom>
          <a:noFill/>
          <a:ln/>
        </p:spPr>
        <p:txBody>
          <a:bodyPr wrap="square" rtlCol="0" anchor="ctr"/>
          <a:lstStyle/>
          <a:p>
            <a:pPr marL="0" indent="0">
              <a:buNone/>
            </a:pPr>
            <a:r>
              <a:rPr lang="en-US" sz="1300" b="1" dirty="0">
                <a:solidFill>
                  <a:srgbClr val="1B2A4A"/>
                </a:solidFill>
              </a:rPr>
              <a:t>Identificación del daño</a:t>
            </a:r>
            <a:endParaRPr lang="en-US" sz="1300" dirty="0"/>
          </a:p>
        </p:txBody>
      </p:sp>
      <p:sp>
        <p:nvSpPr>
          <p:cNvPr id="10" name="Text 8"/>
          <p:cNvSpPr/>
          <p:nvPr/>
        </p:nvSpPr>
        <p:spPr>
          <a:xfrm>
            <a:off x="1005840" y="1325880"/>
            <a:ext cx="7662672" cy="685800"/>
          </a:xfrm>
          <a:prstGeom prst="rect">
            <a:avLst/>
          </a:prstGeom>
          <a:noFill/>
          <a:ln/>
        </p:spPr>
        <p:txBody>
          <a:bodyPr wrap="square" rtlCol="0" anchor="t"/>
          <a:lstStyle/>
          <a:p>
            <a:pPr marL="0" indent="0">
              <a:buNone/>
            </a:pPr>
            <a:r>
              <a:rPr lang="en-US" sz="1150" dirty="0">
                <a:solidFill>
                  <a:srgbClr val="1B2A4A"/>
                </a:solidFill>
              </a:rPr>
              <a:t>Permite advertir que el daño constitucional no siempre consiste en la exclusión de un grupo general. Puede ser la exclusión de un subgrupo invisible dentro de categorías amplias.  </a:t>
            </a:r>
            <a:r>
              <a:rPr lang="en-US" sz="1150" i="1" dirty="0">
                <a:solidFill>
                  <a:srgbClr val="3D4F6B"/>
                </a:solidFill>
              </a:rPr>
              <a:t>Una acción afirmativa para discapacidad puede beneficiar a hombres urbanos con discapacidad motriz, dejando fuera a mujeres indígenas con discapacidad auditiva.</a:t>
            </a:r>
            <a:endParaRPr lang="en-US" sz="1150" dirty="0"/>
          </a:p>
        </p:txBody>
      </p:sp>
      <p:sp>
        <p:nvSpPr>
          <p:cNvPr id="11" name="Shape 9"/>
          <p:cNvSpPr/>
          <p:nvPr/>
        </p:nvSpPr>
        <p:spPr>
          <a:xfrm>
            <a:off x="320040" y="2221992"/>
            <a:ext cx="8503920" cy="12070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320040" y="2221992"/>
            <a:ext cx="594360" cy="1207008"/>
          </a:xfrm>
          <a:prstGeom prst="rect">
            <a:avLst/>
          </a:prstGeom>
          <a:solidFill>
            <a:srgbClr val="1B2A4A"/>
          </a:solidFill>
          <a:ln w="12700">
            <a:solidFill>
              <a:srgbClr val="1B2A4A"/>
            </a:solidFill>
            <a:prstDash val="solid"/>
          </a:ln>
        </p:spPr>
        <p:txBody>
          <a:bodyPr/>
          <a:lstStyle/>
          <a:p>
            <a:endParaRPr lang="es-MX"/>
          </a:p>
        </p:txBody>
      </p:sp>
      <p:sp>
        <p:nvSpPr>
          <p:cNvPr id="13" name="Text 11"/>
          <p:cNvSpPr/>
          <p:nvPr/>
        </p:nvSpPr>
        <p:spPr>
          <a:xfrm>
            <a:off x="320040" y="2221992"/>
            <a:ext cx="594360" cy="1207008"/>
          </a:xfrm>
          <a:prstGeom prst="rect">
            <a:avLst/>
          </a:prstGeom>
          <a:noFill/>
          <a:ln/>
        </p:spPr>
        <p:txBody>
          <a:bodyPr wrap="square" lIns="0" tIns="0" rIns="0" bIns="0" rtlCol="0" anchor="ctr"/>
          <a:lstStyle/>
          <a:p>
            <a:pPr marL="0" indent="0" algn="ctr">
              <a:buNone/>
            </a:pPr>
            <a:r>
              <a:rPr lang="en-US" sz="2400" b="1" dirty="0">
                <a:solidFill>
                  <a:srgbClr val="FFFFFF"/>
                </a:solidFill>
              </a:rPr>
              <a:t>2</a:t>
            </a:r>
            <a:endParaRPr lang="en-US" sz="2400" dirty="0"/>
          </a:p>
        </p:txBody>
      </p:sp>
      <p:sp>
        <p:nvSpPr>
          <p:cNvPr id="14" name="Text 12"/>
          <p:cNvSpPr/>
          <p:nvPr/>
        </p:nvSpPr>
        <p:spPr>
          <a:xfrm>
            <a:off x="1005840" y="2295144"/>
            <a:ext cx="7662672" cy="347472"/>
          </a:xfrm>
          <a:prstGeom prst="rect">
            <a:avLst/>
          </a:prstGeom>
          <a:noFill/>
          <a:ln/>
        </p:spPr>
        <p:txBody>
          <a:bodyPr wrap="square" rtlCol="0" anchor="ctr"/>
          <a:lstStyle/>
          <a:p>
            <a:pPr marL="0" indent="0">
              <a:buNone/>
            </a:pPr>
            <a:r>
              <a:rPr lang="en-US" sz="1300" b="1" dirty="0">
                <a:solidFill>
                  <a:srgbClr val="1B2A4A"/>
                </a:solidFill>
              </a:rPr>
              <a:t>Criterio probatorio</a:t>
            </a:r>
            <a:endParaRPr lang="en-US" sz="1300" dirty="0"/>
          </a:p>
        </p:txBody>
      </p:sp>
      <p:sp>
        <p:nvSpPr>
          <p:cNvPr id="15" name="Text 13"/>
          <p:cNvSpPr/>
          <p:nvPr/>
        </p:nvSpPr>
        <p:spPr>
          <a:xfrm>
            <a:off x="1005840" y="2679192"/>
            <a:ext cx="7662672" cy="685800"/>
          </a:xfrm>
          <a:prstGeom prst="rect">
            <a:avLst/>
          </a:prstGeom>
          <a:noFill/>
          <a:ln/>
        </p:spPr>
        <p:txBody>
          <a:bodyPr wrap="square" rtlCol="0" anchor="t"/>
          <a:lstStyle/>
          <a:p>
            <a:pPr marL="0" indent="0">
              <a:buNone/>
            </a:pPr>
            <a:r>
              <a:rPr lang="en-US" sz="1150" dirty="0">
                <a:solidFill>
                  <a:srgbClr val="1B2A4A"/>
                </a:solidFill>
              </a:rPr>
              <a:t>Permite adaptar razonablemente la valoración de la prueba al contexto. Las personas en situación de intersección de vulnerabilidades frecuentemente carecen de documentación ordinaria.  </a:t>
            </a:r>
            <a:r>
              <a:rPr lang="en-US" sz="1150" i="1" dirty="0">
                <a:solidFill>
                  <a:srgbClr val="3D4F6B"/>
                </a:solidFill>
              </a:rPr>
              <a:t>Constancias comunitarias, testimonios de autoridades tradicionales, actas de asamblea o reconocimiento público pueden tener especial relevancia.</a:t>
            </a:r>
            <a:endParaRPr lang="en-US" sz="1150" dirty="0"/>
          </a:p>
        </p:txBody>
      </p:sp>
      <p:sp>
        <p:nvSpPr>
          <p:cNvPr id="16" name="Shape 14"/>
          <p:cNvSpPr/>
          <p:nvPr/>
        </p:nvSpPr>
        <p:spPr>
          <a:xfrm>
            <a:off x="320040" y="3575304"/>
            <a:ext cx="8503920" cy="12070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3575304"/>
            <a:ext cx="594360" cy="1207008"/>
          </a:xfrm>
          <a:prstGeom prst="rect">
            <a:avLst/>
          </a:prstGeom>
          <a:solidFill>
            <a:srgbClr val="C9A84C"/>
          </a:solidFill>
          <a:ln w="12700">
            <a:solidFill>
              <a:srgbClr val="C9A84C"/>
            </a:solidFill>
            <a:prstDash val="solid"/>
          </a:ln>
        </p:spPr>
        <p:txBody>
          <a:bodyPr/>
          <a:lstStyle/>
          <a:p>
            <a:endParaRPr lang="es-MX"/>
          </a:p>
        </p:txBody>
      </p:sp>
      <p:sp>
        <p:nvSpPr>
          <p:cNvPr id="18" name="Text 16"/>
          <p:cNvSpPr/>
          <p:nvPr/>
        </p:nvSpPr>
        <p:spPr>
          <a:xfrm>
            <a:off x="320040" y="3575304"/>
            <a:ext cx="594360" cy="1207008"/>
          </a:xfrm>
          <a:prstGeom prst="rect">
            <a:avLst/>
          </a:prstGeom>
          <a:noFill/>
          <a:ln/>
        </p:spPr>
        <p:txBody>
          <a:bodyPr wrap="square" lIns="0" tIns="0" rIns="0" bIns="0" rtlCol="0" anchor="ctr"/>
          <a:lstStyle/>
          <a:p>
            <a:pPr marL="0" indent="0" algn="ctr">
              <a:buNone/>
            </a:pPr>
            <a:r>
              <a:rPr lang="en-US" sz="2400" b="1" dirty="0">
                <a:solidFill>
                  <a:srgbClr val="1B2A4A"/>
                </a:solidFill>
              </a:rPr>
              <a:t>3</a:t>
            </a:r>
            <a:endParaRPr lang="en-US" sz="2400" dirty="0"/>
          </a:p>
        </p:txBody>
      </p:sp>
      <p:sp>
        <p:nvSpPr>
          <p:cNvPr id="19" name="Text 17"/>
          <p:cNvSpPr/>
          <p:nvPr/>
        </p:nvSpPr>
        <p:spPr>
          <a:xfrm>
            <a:off x="1005840" y="3648456"/>
            <a:ext cx="7662672" cy="347472"/>
          </a:xfrm>
          <a:prstGeom prst="rect">
            <a:avLst/>
          </a:prstGeom>
          <a:noFill/>
          <a:ln/>
        </p:spPr>
        <p:txBody>
          <a:bodyPr wrap="square" rtlCol="0" anchor="ctr"/>
          <a:lstStyle/>
          <a:p>
            <a:pPr marL="0" indent="0">
              <a:buNone/>
            </a:pPr>
            <a:r>
              <a:rPr lang="en-US" sz="1300" b="1" dirty="0">
                <a:solidFill>
                  <a:srgbClr val="1B2A4A"/>
                </a:solidFill>
              </a:rPr>
              <a:t>Criterio de remedio</a:t>
            </a:r>
            <a:endParaRPr lang="en-US" sz="1300" dirty="0"/>
          </a:p>
        </p:txBody>
      </p:sp>
      <p:sp>
        <p:nvSpPr>
          <p:cNvPr id="20" name="Text 18"/>
          <p:cNvSpPr/>
          <p:nvPr/>
        </p:nvSpPr>
        <p:spPr>
          <a:xfrm>
            <a:off x="1005840" y="4032504"/>
            <a:ext cx="7662672" cy="685800"/>
          </a:xfrm>
          <a:prstGeom prst="rect">
            <a:avLst/>
          </a:prstGeom>
          <a:noFill/>
          <a:ln/>
        </p:spPr>
        <p:txBody>
          <a:bodyPr wrap="square" rtlCol="0" anchor="t"/>
          <a:lstStyle/>
          <a:p>
            <a:pPr marL="0" indent="0">
              <a:buNone/>
            </a:pPr>
            <a:r>
              <a:rPr lang="en-US" sz="1150" dirty="0">
                <a:solidFill>
                  <a:srgbClr val="1B2A4A"/>
                </a:solidFill>
              </a:rPr>
              <a:t>Si el daño es interseccional, el remedio no puede ser genérico. Debe atender la forma específica de exclusión que la intersección produce.  </a:t>
            </a:r>
            <a:r>
              <a:rPr lang="en-US" sz="1150" i="1" dirty="0">
                <a:solidFill>
                  <a:srgbClr val="3D4F6B"/>
                </a:solidFill>
              </a:rPr>
              <a:t>No basta ordenar «cumplir paridad» si la cuota indígena fue absorbida por hombres y la paridad por mujeres no indígenas.</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11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182880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1828800" cy="347472"/>
          </a:xfrm>
          <a:prstGeom prst="rect">
            <a:avLst/>
          </a:prstGeom>
          <a:noFill/>
          <a:ln/>
        </p:spPr>
        <p:txBody>
          <a:bodyPr wrap="square" rtlCol="0" anchor="ctr"/>
          <a:lstStyle/>
          <a:p>
            <a:pPr marL="0" indent="0" algn="ctr">
              <a:buNone/>
            </a:pPr>
            <a:r>
              <a:rPr lang="en-US" sz="1000" b="1" kern="0" spc="100" dirty="0">
                <a:solidFill>
                  <a:srgbClr val="FFFFFF"/>
                </a:solidFill>
              </a:rPr>
              <a:t>CASO HIPOTÉTICO 4</a:t>
            </a:r>
            <a:endParaRPr lang="en-US" sz="1000" dirty="0"/>
          </a:p>
        </p:txBody>
      </p:sp>
      <p:sp>
        <p:nvSpPr>
          <p:cNvPr id="6" name="Text 4"/>
          <p:cNvSpPr/>
          <p:nvPr/>
        </p:nvSpPr>
        <p:spPr>
          <a:xfrm>
            <a:off x="2286000" y="182880"/>
            <a:ext cx="6492240" cy="347472"/>
          </a:xfrm>
          <a:prstGeom prst="rect">
            <a:avLst/>
          </a:prstGeom>
          <a:noFill/>
          <a:ln/>
        </p:spPr>
        <p:txBody>
          <a:bodyPr wrap="square" rtlCol="0" anchor="ctr"/>
          <a:lstStyle/>
          <a:p>
            <a:pPr marL="0" indent="0">
              <a:buNone/>
            </a:pPr>
            <a:r>
              <a:rPr lang="en-US" sz="1400" b="1" dirty="0">
                <a:solidFill>
                  <a:srgbClr val="1B2A4A"/>
                </a:solidFill>
                <a:latin typeface="Cambria" pitchFamily="34" charset="0"/>
                <a:ea typeface="Cambria" pitchFamily="34" charset="-122"/>
                <a:cs typeface="Cambria" pitchFamily="34" charset="-120"/>
              </a:rPr>
              <a:t>Mujer indígena con discapacidad visual: prueba y remedio interseccional</a:t>
            </a:r>
            <a:endParaRPr lang="en-US" sz="14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685800"/>
            <a:ext cx="8503920" cy="12801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685800"/>
            <a:ext cx="548640" cy="1280160"/>
          </a:xfrm>
          <a:prstGeom prst="rect">
            <a:avLst/>
          </a:prstGeom>
          <a:solidFill>
            <a:srgbClr val="1B2A4A"/>
          </a:solidFill>
          <a:ln w="12700">
            <a:solidFill>
              <a:srgbClr val="1B2A4A"/>
            </a:solidFill>
            <a:prstDash val="solid"/>
          </a:ln>
        </p:spPr>
        <p:txBody>
          <a:bodyPr/>
          <a:lstStyle/>
          <a:p>
            <a:endParaRPr lang="es-MX"/>
          </a:p>
        </p:txBody>
      </p:sp>
      <p:sp>
        <p:nvSpPr>
          <p:cNvPr id="10" name="Text 8"/>
          <p:cNvSpPr/>
          <p:nvPr/>
        </p:nvSpPr>
        <p:spPr>
          <a:xfrm>
            <a:off x="320040" y="685800"/>
            <a:ext cx="548640" cy="128016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1" name="Text 9"/>
          <p:cNvSpPr/>
          <p:nvPr/>
        </p:nvSpPr>
        <p:spPr>
          <a:xfrm>
            <a:off x="1005840" y="777240"/>
            <a:ext cx="7680960" cy="1097280"/>
          </a:xfrm>
          <a:prstGeom prst="rect">
            <a:avLst/>
          </a:prstGeom>
          <a:noFill/>
          <a:ln/>
        </p:spPr>
        <p:txBody>
          <a:bodyPr wrap="square" rtlCol="0" anchor="ctr"/>
          <a:lstStyle/>
          <a:p>
            <a:pPr marL="0" indent="0">
              <a:buNone/>
            </a:pPr>
            <a:r>
              <a:rPr lang="en-US" sz="1200" dirty="0">
                <a:solidFill>
                  <a:srgbClr val="1B2A4A"/>
                </a:solidFill>
              </a:rPr>
              <a:t>Una mujer indígena con discapacidad visual busca registro bajo acción afirmativa indígena y de discapacidad. La autoridad le exige documentación médica reciente, constancia comunitaria formal, comprobante de domicilio, carta de autoridad tradicional y evidencia de participación política. Presenta constancia comunitaria y documentos médicos generales.</a:t>
            </a:r>
            <a:endParaRPr lang="en-US" sz="1200" dirty="0"/>
          </a:p>
        </p:txBody>
      </p:sp>
      <p:sp>
        <p:nvSpPr>
          <p:cNvPr id="12" name="Shape 10"/>
          <p:cNvSpPr/>
          <p:nvPr/>
        </p:nvSpPr>
        <p:spPr>
          <a:xfrm>
            <a:off x="320040" y="2103120"/>
            <a:ext cx="3931920" cy="16916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320040" y="2103120"/>
            <a:ext cx="3931920" cy="384048"/>
          </a:xfrm>
          <a:prstGeom prst="rect">
            <a:avLst/>
          </a:prstGeom>
          <a:solidFill>
            <a:srgbClr val="3D4F6B"/>
          </a:solidFill>
          <a:ln w="12700">
            <a:solidFill>
              <a:srgbClr val="3D4F6B"/>
            </a:solidFill>
            <a:prstDash val="solid"/>
          </a:ln>
        </p:spPr>
        <p:txBody>
          <a:bodyPr/>
          <a:lstStyle/>
          <a:p>
            <a:endParaRPr lang="es-MX"/>
          </a:p>
        </p:txBody>
      </p:sp>
      <p:sp>
        <p:nvSpPr>
          <p:cNvPr id="14" name="Text 12"/>
          <p:cNvSpPr/>
          <p:nvPr/>
        </p:nvSpPr>
        <p:spPr>
          <a:xfrm>
            <a:off x="411480" y="2103120"/>
            <a:ext cx="3749040" cy="384048"/>
          </a:xfrm>
          <a:prstGeom prst="rect">
            <a:avLst/>
          </a:prstGeom>
          <a:noFill/>
          <a:ln/>
        </p:spPr>
        <p:txBody>
          <a:bodyPr wrap="square" rtlCol="0" anchor="ctr"/>
          <a:lstStyle/>
          <a:p>
            <a:pPr marL="0" indent="0" algn="ctr">
              <a:buNone/>
            </a:pPr>
            <a:r>
              <a:rPr lang="en-US" sz="1200" b="1" dirty="0">
                <a:solidFill>
                  <a:srgbClr val="FFFFFF"/>
                </a:solidFill>
              </a:rPr>
              <a:t>Análisis rígido</a:t>
            </a:r>
            <a:endParaRPr lang="en-US" sz="1200" dirty="0"/>
          </a:p>
        </p:txBody>
      </p:sp>
      <p:sp>
        <p:nvSpPr>
          <p:cNvPr id="15" name="Text 13"/>
          <p:cNvSpPr/>
          <p:nvPr/>
        </p:nvSpPr>
        <p:spPr>
          <a:xfrm>
            <a:off x="457200" y="2560320"/>
            <a:ext cx="3657600" cy="1143000"/>
          </a:xfrm>
          <a:prstGeom prst="rect">
            <a:avLst/>
          </a:prstGeom>
          <a:noFill/>
          <a:ln/>
        </p:spPr>
        <p:txBody>
          <a:bodyPr wrap="square" rtlCol="0" anchor="t"/>
          <a:lstStyle/>
          <a:p>
            <a:pPr marL="0" indent="0">
              <a:buNone/>
            </a:pPr>
            <a:r>
              <a:rPr lang="en-US" sz="1150" dirty="0">
                <a:solidFill>
                  <a:srgbClr val="1B2A4A"/>
                </a:solidFill>
              </a:rPr>
              <a:t>Niega el registro por no reunir todos los documentos formales. No considera barreras de acceso derivadas de discapacidad, residencia comunitaria o distancia institucional.</a:t>
            </a:r>
            <a:endParaRPr lang="en-US" sz="1150" dirty="0"/>
          </a:p>
        </p:txBody>
      </p:sp>
      <p:sp>
        <p:nvSpPr>
          <p:cNvPr id="16" name="Shape 14"/>
          <p:cNvSpPr/>
          <p:nvPr/>
        </p:nvSpPr>
        <p:spPr>
          <a:xfrm>
            <a:off x="4892040" y="2103120"/>
            <a:ext cx="3931920" cy="16916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4892040" y="2103120"/>
            <a:ext cx="3931920" cy="384048"/>
          </a:xfrm>
          <a:prstGeom prst="rect">
            <a:avLst/>
          </a:prstGeom>
          <a:solidFill>
            <a:srgbClr val="B85C38"/>
          </a:solidFill>
          <a:ln w="12700">
            <a:solidFill>
              <a:srgbClr val="B85C38"/>
            </a:solidFill>
            <a:prstDash val="solid"/>
          </a:ln>
        </p:spPr>
        <p:txBody>
          <a:bodyPr/>
          <a:lstStyle/>
          <a:p>
            <a:endParaRPr lang="es-MX"/>
          </a:p>
        </p:txBody>
      </p:sp>
      <p:sp>
        <p:nvSpPr>
          <p:cNvPr id="18" name="Text 16"/>
          <p:cNvSpPr/>
          <p:nvPr/>
        </p:nvSpPr>
        <p:spPr>
          <a:xfrm>
            <a:off x="4983480" y="2103120"/>
            <a:ext cx="3749040" cy="384048"/>
          </a:xfrm>
          <a:prstGeom prst="rect">
            <a:avLst/>
          </a:prstGeom>
          <a:noFill/>
          <a:ln/>
        </p:spPr>
        <p:txBody>
          <a:bodyPr wrap="square" rtlCol="0" anchor="ctr"/>
          <a:lstStyle/>
          <a:p>
            <a:pPr marL="0" indent="0" algn="ctr">
              <a:buNone/>
            </a:pPr>
            <a:r>
              <a:rPr lang="en-US" sz="1200" b="1" dirty="0">
                <a:solidFill>
                  <a:srgbClr val="FFFFFF"/>
                </a:solidFill>
              </a:rPr>
              <a:t>Análisis interseccional</a:t>
            </a:r>
            <a:endParaRPr lang="en-US" sz="1200" dirty="0"/>
          </a:p>
        </p:txBody>
      </p:sp>
      <p:sp>
        <p:nvSpPr>
          <p:cNvPr id="19" name="Text 17"/>
          <p:cNvSpPr/>
          <p:nvPr/>
        </p:nvSpPr>
        <p:spPr>
          <a:xfrm>
            <a:off x="5029200" y="2560320"/>
            <a:ext cx="3657600" cy="1143000"/>
          </a:xfrm>
          <a:prstGeom prst="rect">
            <a:avLst/>
          </a:prstGeom>
          <a:noFill/>
          <a:ln/>
        </p:spPr>
        <p:txBody>
          <a:bodyPr wrap="square" rtlCol="0" anchor="t"/>
          <a:lstStyle/>
          <a:p>
            <a:pPr marL="0" indent="0">
              <a:buNone/>
            </a:pPr>
            <a:r>
              <a:rPr lang="en-US" sz="1150" dirty="0">
                <a:solidFill>
                  <a:srgbClr val="1B2A4A"/>
                </a:solidFill>
              </a:rPr>
              <a:t>Pregunta si la exigencia conjunta es desproporcionada dadas sus condiciones. La autoridad puede verificar autenticidad, pero no puede convertir la prueba en una barrera insuperable.</a:t>
            </a:r>
            <a:endParaRPr lang="en-US" sz="1150" dirty="0"/>
          </a:p>
        </p:txBody>
      </p:sp>
      <p:sp>
        <p:nvSpPr>
          <p:cNvPr id="20" name="Shape 18"/>
          <p:cNvSpPr/>
          <p:nvPr/>
        </p:nvSpPr>
        <p:spPr>
          <a:xfrm>
            <a:off x="320040" y="3931920"/>
            <a:ext cx="8503920" cy="475488"/>
          </a:xfrm>
          <a:prstGeom prst="rect">
            <a:avLst/>
          </a:prstGeom>
          <a:solidFill>
            <a:srgbClr val="1B2A4A"/>
          </a:solidFill>
          <a:ln w="12700">
            <a:solidFill>
              <a:srgbClr val="1B2A4A"/>
            </a:solidFill>
            <a:prstDash val="solid"/>
          </a:ln>
        </p:spPr>
        <p:txBody>
          <a:bodyPr/>
          <a:lstStyle/>
          <a:p>
            <a:endParaRPr lang="es-MX"/>
          </a:p>
        </p:txBody>
      </p:sp>
      <p:sp>
        <p:nvSpPr>
          <p:cNvPr id="21" name="Text 19"/>
          <p:cNvSpPr/>
          <p:nvPr/>
        </p:nvSpPr>
        <p:spPr>
          <a:xfrm>
            <a:off x="457200" y="3959352"/>
            <a:ext cx="8321040" cy="438912"/>
          </a:xfrm>
          <a:prstGeom prst="rect">
            <a:avLst/>
          </a:prstGeom>
          <a:noFill/>
          <a:ln/>
        </p:spPr>
        <p:txBody>
          <a:bodyPr wrap="square" rtlCol="0" anchor="ctr"/>
          <a:lstStyle/>
          <a:p>
            <a:pPr marL="0" indent="0" algn="ctr">
              <a:buNone/>
            </a:pPr>
            <a:r>
              <a:rPr lang="en-US" sz="1200" i="1" dirty="0">
                <a:solidFill>
                  <a:srgbClr val="E8C96A"/>
                </a:solidFill>
              </a:rPr>
              <a:t>El remedio no puede ser ordenar «cumplir la cuota». Debe exigir mecanismos de accesibilidad, formatos en lenguas indígenas, acompañamiento institucional y difusión comunitaria.</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12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9</a:t>
            </a:r>
            <a:endParaRPr lang="en-US" sz="1100" dirty="0"/>
          </a:p>
        </p:txBody>
      </p:sp>
      <p:sp>
        <p:nvSpPr>
          <p:cNvPr id="7" name="Text 4"/>
          <p:cNvSpPr/>
          <p:nvPr/>
        </p:nvSpPr>
        <p:spPr>
          <a:xfrm>
            <a:off x="457200" y="2057400"/>
            <a:ext cx="8229600" cy="868680"/>
          </a:xfrm>
          <a:prstGeom prst="rect">
            <a:avLst/>
          </a:prstGeom>
          <a:noFill/>
          <a:ln/>
        </p:spPr>
        <p:txBody>
          <a:bodyPr wrap="square" rtlCol="0" anchor="ctr"/>
          <a:lstStyle/>
          <a:p>
            <a:pPr marL="0" indent="0" algn="ctr">
              <a:buNone/>
            </a:pPr>
            <a:r>
              <a:rPr lang="en-US" sz="2700" b="1" dirty="0">
                <a:solidFill>
                  <a:srgbClr val="FFFFFF"/>
                </a:solidFill>
                <a:latin typeface="Cambria" pitchFamily="34" charset="0"/>
                <a:ea typeface="Cambria" pitchFamily="34" charset="-122"/>
                <a:cs typeface="Cambria" pitchFamily="34" charset="-120"/>
              </a:rPr>
              <a:t>Prioridad del bien jurídico tutelado</a:t>
            </a:r>
            <a:endParaRPr lang="en-US" sz="2700" dirty="0"/>
          </a:p>
        </p:txBody>
      </p:sp>
      <p:sp>
        <p:nvSpPr>
          <p:cNvPr id="8" name="Text 5"/>
          <p:cNvSpPr/>
          <p:nvPr/>
        </p:nvSpPr>
        <p:spPr>
          <a:xfrm>
            <a:off x="457200" y="3035808"/>
            <a:ext cx="8229600" cy="320040"/>
          </a:xfrm>
          <a:prstGeom prst="rect">
            <a:avLst/>
          </a:prstGeom>
          <a:noFill/>
          <a:ln/>
        </p:spPr>
        <p:txBody>
          <a:bodyPr wrap="square" rtlCol="0" anchor="ctr"/>
          <a:lstStyle/>
          <a:p>
            <a:pPr marL="0" indent="0" algn="ctr">
              <a:buNone/>
            </a:pPr>
            <a:r>
              <a:rPr lang="en-US" sz="1500" i="1" dirty="0">
                <a:solidFill>
                  <a:srgbClr val="E8C96A"/>
                </a:solidFill>
              </a:rPr>
              <a:t>Cinco tensiones constitucionales específicas</a:t>
            </a:r>
            <a:endParaRPr lang="en-US" sz="1500" dirty="0"/>
          </a:p>
        </p:txBody>
      </p:sp>
      <p:sp>
        <p:nvSpPr>
          <p:cNvPr id="9" name="Text 6"/>
          <p:cNvSpPr/>
          <p:nvPr/>
        </p:nvSpPr>
        <p:spPr>
          <a:xfrm>
            <a:off x="457200" y="3429000"/>
            <a:ext cx="8229600" cy="274320"/>
          </a:xfrm>
          <a:prstGeom prst="rect">
            <a:avLst/>
          </a:prstGeom>
          <a:noFill/>
          <a:ln/>
        </p:spPr>
        <p:txBody>
          <a:bodyPr wrap="square" rtlCol="0" anchor="ctr"/>
          <a:lstStyle/>
          <a:p>
            <a:pPr marL="0" indent="0" algn="ctr">
              <a:buNone/>
            </a:pPr>
            <a:r>
              <a:rPr lang="en-US" sz="1100" i="1" dirty="0">
                <a:solidFill>
                  <a:srgbClr val="E8E4DE"/>
                </a:solidFill>
              </a:rPr>
              <a:t>Art. 41 CPEUM · Paridad · Certeza · Datos personales · Derechos colectivos</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13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Bienes jurídicos en juego</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347472" cy="82296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6868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a</a:t>
            </a:r>
            <a:endParaRPr lang="en-US" sz="1100" dirty="0"/>
          </a:p>
        </p:txBody>
      </p:sp>
      <p:sp>
        <p:nvSpPr>
          <p:cNvPr id="9" name="Text 7"/>
          <p:cNvSpPr/>
          <p:nvPr/>
        </p:nvSpPr>
        <p:spPr>
          <a:xfrm>
            <a:off x="758952" y="868680"/>
            <a:ext cx="2231136" cy="822960"/>
          </a:xfrm>
          <a:prstGeom prst="rect">
            <a:avLst/>
          </a:prstGeom>
          <a:noFill/>
          <a:ln/>
        </p:spPr>
        <p:txBody>
          <a:bodyPr wrap="square" rtlCol="0" anchor="ctr"/>
          <a:lstStyle/>
          <a:p>
            <a:pPr marL="0" indent="0">
              <a:buNone/>
            </a:pPr>
            <a:r>
              <a:rPr lang="en-US" sz="1100" dirty="0">
                <a:solidFill>
                  <a:srgbClr val="1B2A4A"/>
                </a:solidFill>
              </a:rPr>
              <a:t>Igualdad sustantiva</a:t>
            </a:r>
            <a:endParaRPr lang="en-US" sz="1100" dirty="0"/>
          </a:p>
        </p:txBody>
      </p:sp>
      <p:sp>
        <p:nvSpPr>
          <p:cNvPr id="10" name="Shape 8"/>
          <p:cNvSpPr/>
          <p:nvPr/>
        </p:nvSpPr>
        <p:spPr>
          <a:xfrm>
            <a:off x="3246120" y="86868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3246120" y="868680"/>
            <a:ext cx="347472" cy="822960"/>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3246120" y="86868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b</a:t>
            </a:r>
            <a:endParaRPr lang="en-US" sz="1100" dirty="0"/>
          </a:p>
        </p:txBody>
      </p:sp>
      <p:sp>
        <p:nvSpPr>
          <p:cNvPr id="13" name="Text 11"/>
          <p:cNvSpPr/>
          <p:nvPr/>
        </p:nvSpPr>
        <p:spPr>
          <a:xfrm>
            <a:off x="3685032" y="868680"/>
            <a:ext cx="2231136" cy="822960"/>
          </a:xfrm>
          <a:prstGeom prst="rect">
            <a:avLst/>
          </a:prstGeom>
          <a:noFill/>
          <a:ln/>
        </p:spPr>
        <p:txBody>
          <a:bodyPr wrap="square" rtlCol="0" anchor="ctr"/>
          <a:lstStyle/>
          <a:p>
            <a:pPr marL="0" indent="0">
              <a:buNone/>
            </a:pPr>
            <a:r>
              <a:rPr lang="en-US" sz="1100" dirty="0">
                <a:solidFill>
                  <a:srgbClr val="1B2A4A"/>
                </a:solidFill>
              </a:rPr>
              <a:t>Representación política efectiva</a:t>
            </a:r>
            <a:endParaRPr lang="en-US" sz="1100" dirty="0"/>
          </a:p>
        </p:txBody>
      </p:sp>
      <p:sp>
        <p:nvSpPr>
          <p:cNvPr id="14" name="Shape 12"/>
          <p:cNvSpPr/>
          <p:nvPr/>
        </p:nvSpPr>
        <p:spPr>
          <a:xfrm>
            <a:off x="6172200" y="86868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6172200" y="868680"/>
            <a:ext cx="347472" cy="822960"/>
          </a:xfrm>
          <a:prstGeom prst="rect">
            <a:avLst/>
          </a:prstGeom>
          <a:solidFill>
            <a:srgbClr val="B85C38"/>
          </a:solidFill>
          <a:ln w="12700">
            <a:solidFill>
              <a:srgbClr val="B85C38"/>
            </a:solidFill>
            <a:prstDash val="solid"/>
          </a:ln>
        </p:spPr>
        <p:txBody>
          <a:bodyPr/>
          <a:lstStyle/>
          <a:p>
            <a:endParaRPr lang="es-MX"/>
          </a:p>
        </p:txBody>
      </p:sp>
      <p:sp>
        <p:nvSpPr>
          <p:cNvPr id="16" name="Text 14"/>
          <p:cNvSpPr/>
          <p:nvPr/>
        </p:nvSpPr>
        <p:spPr>
          <a:xfrm>
            <a:off x="6172200" y="86868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c</a:t>
            </a:r>
            <a:endParaRPr lang="en-US" sz="1100" dirty="0"/>
          </a:p>
        </p:txBody>
      </p:sp>
      <p:sp>
        <p:nvSpPr>
          <p:cNvPr id="17" name="Text 15"/>
          <p:cNvSpPr/>
          <p:nvPr/>
        </p:nvSpPr>
        <p:spPr>
          <a:xfrm>
            <a:off x="6611112" y="868680"/>
            <a:ext cx="2231136" cy="822960"/>
          </a:xfrm>
          <a:prstGeom prst="rect">
            <a:avLst/>
          </a:prstGeom>
          <a:noFill/>
          <a:ln/>
        </p:spPr>
        <p:txBody>
          <a:bodyPr wrap="square" rtlCol="0" anchor="ctr"/>
          <a:lstStyle/>
          <a:p>
            <a:pPr marL="0" indent="0">
              <a:buNone/>
            </a:pPr>
            <a:r>
              <a:rPr lang="en-US" sz="1100" dirty="0">
                <a:solidFill>
                  <a:srgbClr val="1B2A4A"/>
                </a:solidFill>
              </a:rPr>
              <a:t>Derecho a ser votado</a:t>
            </a:r>
            <a:endParaRPr lang="en-US" sz="1100" dirty="0"/>
          </a:p>
        </p:txBody>
      </p:sp>
      <p:sp>
        <p:nvSpPr>
          <p:cNvPr id="18" name="Shape 16"/>
          <p:cNvSpPr/>
          <p:nvPr/>
        </p:nvSpPr>
        <p:spPr>
          <a:xfrm>
            <a:off x="320040" y="182880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9" name="Shape 17"/>
          <p:cNvSpPr/>
          <p:nvPr/>
        </p:nvSpPr>
        <p:spPr>
          <a:xfrm>
            <a:off x="320040" y="1828800"/>
            <a:ext cx="347472" cy="822960"/>
          </a:xfrm>
          <a:prstGeom prst="rect">
            <a:avLst/>
          </a:prstGeom>
          <a:solidFill>
            <a:srgbClr val="1B2A4A"/>
          </a:solidFill>
          <a:ln w="12700">
            <a:solidFill>
              <a:srgbClr val="1B2A4A"/>
            </a:solidFill>
            <a:prstDash val="solid"/>
          </a:ln>
        </p:spPr>
        <p:txBody>
          <a:bodyPr/>
          <a:lstStyle/>
          <a:p>
            <a:endParaRPr lang="es-MX"/>
          </a:p>
        </p:txBody>
      </p:sp>
      <p:sp>
        <p:nvSpPr>
          <p:cNvPr id="20" name="Text 18"/>
          <p:cNvSpPr/>
          <p:nvPr/>
        </p:nvSpPr>
        <p:spPr>
          <a:xfrm>
            <a:off x="320040" y="182880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d</a:t>
            </a:r>
            <a:endParaRPr lang="en-US" sz="1100" dirty="0"/>
          </a:p>
        </p:txBody>
      </p:sp>
      <p:sp>
        <p:nvSpPr>
          <p:cNvPr id="21" name="Text 19"/>
          <p:cNvSpPr/>
          <p:nvPr/>
        </p:nvSpPr>
        <p:spPr>
          <a:xfrm>
            <a:off x="758952" y="1828800"/>
            <a:ext cx="2231136" cy="822960"/>
          </a:xfrm>
          <a:prstGeom prst="rect">
            <a:avLst/>
          </a:prstGeom>
          <a:noFill/>
          <a:ln/>
        </p:spPr>
        <p:txBody>
          <a:bodyPr wrap="square" rtlCol="0" anchor="ctr"/>
          <a:lstStyle/>
          <a:p>
            <a:pPr marL="0" indent="0">
              <a:buNone/>
            </a:pPr>
            <a:r>
              <a:rPr lang="en-US" sz="1100" dirty="0">
                <a:solidFill>
                  <a:srgbClr val="1B2A4A"/>
                </a:solidFill>
              </a:rPr>
              <a:t>Derecho de la ciudadanía a votar por opciones representativas</a:t>
            </a:r>
            <a:endParaRPr lang="en-US" sz="1100" dirty="0"/>
          </a:p>
        </p:txBody>
      </p:sp>
      <p:sp>
        <p:nvSpPr>
          <p:cNvPr id="22" name="Shape 20"/>
          <p:cNvSpPr/>
          <p:nvPr/>
        </p:nvSpPr>
        <p:spPr>
          <a:xfrm>
            <a:off x="3246120" y="182880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3" name="Shape 21"/>
          <p:cNvSpPr/>
          <p:nvPr/>
        </p:nvSpPr>
        <p:spPr>
          <a:xfrm>
            <a:off x="3246120" y="1828800"/>
            <a:ext cx="347472" cy="822960"/>
          </a:xfrm>
          <a:prstGeom prst="rect">
            <a:avLst/>
          </a:prstGeom>
          <a:solidFill>
            <a:srgbClr val="1B2A4A"/>
          </a:solidFill>
          <a:ln w="12700">
            <a:solidFill>
              <a:srgbClr val="1B2A4A"/>
            </a:solidFill>
            <a:prstDash val="solid"/>
          </a:ln>
        </p:spPr>
        <p:txBody>
          <a:bodyPr/>
          <a:lstStyle/>
          <a:p>
            <a:endParaRPr lang="es-MX"/>
          </a:p>
        </p:txBody>
      </p:sp>
      <p:sp>
        <p:nvSpPr>
          <p:cNvPr id="24" name="Text 22"/>
          <p:cNvSpPr/>
          <p:nvPr/>
        </p:nvSpPr>
        <p:spPr>
          <a:xfrm>
            <a:off x="3246120" y="182880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e</a:t>
            </a:r>
            <a:endParaRPr lang="en-US" sz="1100" dirty="0"/>
          </a:p>
        </p:txBody>
      </p:sp>
      <p:sp>
        <p:nvSpPr>
          <p:cNvPr id="25" name="Text 23"/>
          <p:cNvSpPr/>
          <p:nvPr/>
        </p:nvSpPr>
        <p:spPr>
          <a:xfrm>
            <a:off x="3685032" y="1828800"/>
            <a:ext cx="2231136" cy="822960"/>
          </a:xfrm>
          <a:prstGeom prst="rect">
            <a:avLst/>
          </a:prstGeom>
          <a:noFill/>
          <a:ln/>
        </p:spPr>
        <p:txBody>
          <a:bodyPr wrap="square" rtlCol="0" anchor="ctr"/>
          <a:lstStyle/>
          <a:p>
            <a:pPr marL="0" indent="0">
              <a:buNone/>
            </a:pPr>
            <a:r>
              <a:rPr lang="en-US" sz="1100" dirty="0">
                <a:solidFill>
                  <a:srgbClr val="1B2A4A"/>
                </a:solidFill>
              </a:rPr>
              <a:t>Autodeterminación partidista</a:t>
            </a:r>
            <a:endParaRPr lang="en-US" sz="1100" dirty="0"/>
          </a:p>
        </p:txBody>
      </p:sp>
      <p:sp>
        <p:nvSpPr>
          <p:cNvPr id="26" name="Shape 24"/>
          <p:cNvSpPr/>
          <p:nvPr/>
        </p:nvSpPr>
        <p:spPr>
          <a:xfrm>
            <a:off x="6172200" y="182880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7" name="Shape 25"/>
          <p:cNvSpPr/>
          <p:nvPr/>
        </p:nvSpPr>
        <p:spPr>
          <a:xfrm>
            <a:off x="6172200" y="1828800"/>
            <a:ext cx="347472" cy="822960"/>
          </a:xfrm>
          <a:prstGeom prst="rect">
            <a:avLst/>
          </a:prstGeom>
          <a:solidFill>
            <a:srgbClr val="1B2A4A"/>
          </a:solidFill>
          <a:ln w="12700">
            <a:solidFill>
              <a:srgbClr val="1B2A4A"/>
            </a:solidFill>
            <a:prstDash val="solid"/>
          </a:ln>
        </p:spPr>
        <p:txBody>
          <a:bodyPr/>
          <a:lstStyle/>
          <a:p>
            <a:endParaRPr lang="es-MX"/>
          </a:p>
        </p:txBody>
      </p:sp>
      <p:sp>
        <p:nvSpPr>
          <p:cNvPr id="28" name="Text 26"/>
          <p:cNvSpPr/>
          <p:nvPr/>
        </p:nvSpPr>
        <p:spPr>
          <a:xfrm>
            <a:off x="6172200" y="182880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f</a:t>
            </a:r>
            <a:endParaRPr lang="en-US" sz="1100" dirty="0"/>
          </a:p>
        </p:txBody>
      </p:sp>
      <p:sp>
        <p:nvSpPr>
          <p:cNvPr id="29" name="Text 27"/>
          <p:cNvSpPr/>
          <p:nvPr/>
        </p:nvSpPr>
        <p:spPr>
          <a:xfrm>
            <a:off x="6611112" y="1828800"/>
            <a:ext cx="2231136" cy="822960"/>
          </a:xfrm>
          <a:prstGeom prst="rect">
            <a:avLst/>
          </a:prstGeom>
          <a:noFill/>
          <a:ln/>
        </p:spPr>
        <p:txBody>
          <a:bodyPr wrap="square" rtlCol="0" anchor="ctr"/>
          <a:lstStyle/>
          <a:p>
            <a:pPr marL="0" indent="0">
              <a:buNone/>
            </a:pPr>
            <a:r>
              <a:rPr lang="en-US" sz="1100" dirty="0">
                <a:solidFill>
                  <a:srgbClr val="1B2A4A"/>
                </a:solidFill>
              </a:rPr>
              <a:t>Paridad de género</a:t>
            </a:r>
            <a:endParaRPr lang="en-US" sz="1100" dirty="0"/>
          </a:p>
        </p:txBody>
      </p:sp>
      <p:sp>
        <p:nvSpPr>
          <p:cNvPr id="30" name="Shape 28"/>
          <p:cNvSpPr/>
          <p:nvPr/>
        </p:nvSpPr>
        <p:spPr>
          <a:xfrm>
            <a:off x="320040" y="278892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1" name="Shape 29"/>
          <p:cNvSpPr/>
          <p:nvPr/>
        </p:nvSpPr>
        <p:spPr>
          <a:xfrm>
            <a:off x="320040" y="2788920"/>
            <a:ext cx="347472" cy="822960"/>
          </a:xfrm>
          <a:prstGeom prst="rect">
            <a:avLst/>
          </a:prstGeom>
          <a:solidFill>
            <a:srgbClr val="3D4F6B"/>
          </a:solidFill>
          <a:ln w="12700">
            <a:solidFill>
              <a:srgbClr val="3D4F6B"/>
            </a:solidFill>
            <a:prstDash val="solid"/>
          </a:ln>
        </p:spPr>
        <p:txBody>
          <a:bodyPr/>
          <a:lstStyle/>
          <a:p>
            <a:endParaRPr lang="es-MX"/>
          </a:p>
        </p:txBody>
      </p:sp>
      <p:sp>
        <p:nvSpPr>
          <p:cNvPr id="32" name="Text 30"/>
          <p:cNvSpPr/>
          <p:nvPr/>
        </p:nvSpPr>
        <p:spPr>
          <a:xfrm>
            <a:off x="320040" y="278892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g</a:t>
            </a:r>
            <a:endParaRPr lang="en-US" sz="1100" dirty="0"/>
          </a:p>
        </p:txBody>
      </p:sp>
      <p:sp>
        <p:nvSpPr>
          <p:cNvPr id="33" name="Text 31"/>
          <p:cNvSpPr/>
          <p:nvPr/>
        </p:nvSpPr>
        <p:spPr>
          <a:xfrm>
            <a:off x="758952" y="2788920"/>
            <a:ext cx="2231136" cy="822960"/>
          </a:xfrm>
          <a:prstGeom prst="rect">
            <a:avLst/>
          </a:prstGeom>
          <a:noFill/>
          <a:ln/>
        </p:spPr>
        <p:txBody>
          <a:bodyPr wrap="square" rtlCol="0" anchor="ctr"/>
          <a:lstStyle/>
          <a:p>
            <a:pPr marL="0" indent="0">
              <a:buNone/>
            </a:pPr>
            <a:r>
              <a:rPr lang="en-US" sz="1100" dirty="0">
                <a:solidFill>
                  <a:srgbClr val="1B2A4A"/>
                </a:solidFill>
              </a:rPr>
              <a:t>Certeza electoral</a:t>
            </a:r>
            <a:endParaRPr lang="en-US" sz="1100" dirty="0"/>
          </a:p>
        </p:txBody>
      </p:sp>
      <p:sp>
        <p:nvSpPr>
          <p:cNvPr id="34" name="Shape 32"/>
          <p:cNvSpPr/>
          <p:nvPr/>
        </p:nvSpPr>
        <p:spPr>
          <a:xfrm>
            <a:off x="3246120" y="278892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5" name="Shape 33"/>
          <p:cNvSpPr/>
          <p:nvPr/>
        </p:nvSpPr>
        <p:spPr>
          <a:xfrm>
            <a:off x="3246120" y="2788920"/>
            <a:ext cx="347472" cy="822960"/>
          </a:xfrm>
          <a:prstGeom prst="rect">
            <a:avLst/>
          </a:prstGeom>
          <a:solidFill>
            <a:srgbClr val="3D4F6B"/>
          </a:solidFill>
          <a:ln w="12700">
            <a:solidFill>
              <a:srgbClr val="3D4F6B"/>
            </a:solidFill>
            <a:prstDash val="solid"/>
          </a:ln>
        </p:spPr>
        <p:txBody>
          <a:bodyPr/>
          <a:lstStyle/>
          <a:p>
            <a:endParaRPr lang="es-MX"/>
          </a:p>
        </p:txBody>
      </p:sp>
      <p:sp>
        <p:nvSpPr>
          <p:cNvPr id="36" name="Text 34"/>
          <p:cNvSpPr/>
          <p:nvPr/>
        </p:nvSpPr>
        <p:spPr>
          <a:xfrm>
            <a:off x="3246120" y="278892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h</a:t>
            </a:r>
            <a:endParaRPr lang="en-US" sz="1100" dirty="0"/>
          </a:p>
        </p:txBody>
      </p:sp>
      <p:sp>
        <p:nvSpPr>
          <p:cNvPr id="37" name="Text 35"/>
          <p:cNvSpPr/>
          <p:nvPr/>
        </p:nvSpPr>
        <p:spPr>
          <a:xfrm>
            <a:off x="3685032" y="2788920"/>
            <a:ext cx="2231136" cy="822960"/>
          </a:xfrm>
          <a:prstGeom prst="rect">
            <a:avLst/>
          </a:prstGeom>
          <a:noFill/>
          <a:ln/>
        </p:spPr>
        <p:txBody>
          <a:bodyPr wrap="square" rtlCol="0" anchor="ctr"/>
          <a:lstStyle/>
          <a:p>
            <a:pPr marL="0" indent="0">
              <a:buNone/>
            </a:pPr>
            <a:r>
              <a:rPr lang="en-US" sz="1100" dirty="0">
                <a:solidFill>
                  <a:srgbClr val="1B2A4A"/>
                </a:solidFill>
              </a:rPr>
              <a:t>Seguridad jurídica</a:t>
            </a:r>
            <a:endParaRPr lang="en-US" sz="1100" dirty="0"/>
          </a:p>
        </p:txBody>
      </p:sp>
      <p:sp>
        <p:nvSpPr>
          <p:cNvPr id="38" name="Shape 36"/>
          <p:cNvSpPr/>
          <p:nvPr/>
        </p:nvSpPr>
        <p:spPr>
          <a:xfrm>
            <a:off x="6172200" y="278892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39" name="Shape 37"/>
          <p:cNvSpPr/>
          <p:nvPr/>
        </p:nvSpPr>
        <p:spPr>
          <a:xfrm>
            <a:off x="6172200" y="2788920"/>
            <a:ext cx="347472" cy="822960"/>
          </a:xfrm>
          <a:prstGeom prst="rect">
            <a:avLst/>
          </a:prstGeom>
          <a:solidFill>
            <a:srgbClr val="3D4F6B"/>
          </a:solidFill>
          <a:ln w="12700">
            <a:solidFill>
              <a:srgbClr val="3D4F6B"/>
            </a:solidFill>
            <a:prstDash val="solid"/>
          </a:ln>
        </p:spPr>
        <p:txBody>
          <a:bodyPr/>
          <a:lstStyle/>
          <a:p>
            <a:endParaRPr lang="es-MX"/>
          </a:p>
        </p:txBody>
      </p:sp>
      <p:sp>
        <p:nvSpPr>
          <p:cNvPr id="40" name="Text 38"/>
          <p:cNvSpPr/>
          <p:nvPr/>
        </p:nvSpPr>
        <p:spPr>
          <a:xfrm>
            <a:off x="6172200" y="2788920"/>
            <a:ext cx="347472" cy="822960"/>
          </a:xfrm>
          <a:prstGeom prst="rect">
            <a:avLst/>
          </a:prstGeom>
          <a:noFill/>
          <a:ln/>
        </p:spPr>
        <p:txBody>
          <a:bodyPr wrap="square" lIns="0" tIns="0" rIns="0" bIns="0" rtlCol="0" anchor="ctr"/>
          <a:lstStyle/>
          <a:p>
            <a:pPr marL="0" indent="0" algn="ctr">
              <a:buNone/>
            </a:pPr>
            <a:r>
              <a:rPr lang="en-US" sz="1100" b="1" dirty="0">
                <a:solidFill>
                  <a:srgbClr val="FFFFFF"/>
                </a:solidFill>
              </a:rPr>
              <a:t>i</a:t>
            </a:r>
            <a:endParaRPr lang="en-US" sz="1100" dirty="0"/>
          </a:p>
        </p:txBody>
      </p:sp>
      <p:sp>
        <p:nvSpPr>
          <p:cNvPr id="41" name="Text 39"/>
          <p:cNvSpPr/>
          <p:nvPr/>
        </p:nvSpPr>
        <p:spPr>
          <a:xfrm>
            <a:off x="6611112" y="2788920"/>
            <a:ext cx="2231136" cy="822960"/>
          </a:xfrm>
          <a:prstGeom prst="rect">
            <a:avLst/>
          </a:prstGeom>
          <a:noFill/>
          <a:ln/>
        </p:spPr>
        <p:txBody>
          <a:bodyPr wrap="square" rtlCol="0" anchor="ctr"/>
          <a:lstStyle/>
          <a:p>
            <a:pPr marL="0" indent="0">
              <a:buNone/>
            </a:pPr>
            <a:r>
              <a:rPr lang="en-US" sz="1100" dirty="0">
                <a:solidFill>
                  <a:srgbClr val="1B2A4A"/>
                </a:solidFill>
              </a:rPr>
              <a:t>Autenticidad de la elección</a:t>
            </a:r>
            <a:endParaRPr lang="en-US" sz="1100" dirty="0"/>
          </a:p>
        </p:txBody>
      </p:sp>
      <p:sp>
        <p:nvSpPr>
          <p:cNvPr id="42" name="Shape 40"/>
          <p:cNvSpPr/>
          <p:nvPr/>
        </p:nvSpPr>
        <p:spPr>
          <a:xfrm>
            <a:off x="320040" y="374904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43" name="Shape 41"/>
          <p:cNvSpPr/>
          <p:nvPr/>
        </p:nvSpPr>
        <p:spPr>
          <a:xfrm>
            <a:off x="320040" y="3749040"/>
            <a:ext cx="347472" cy="822960"/>
          </a:xfrm>
          <a:prstGeom prst="rect">
            <a:avLst/>
          </a:prstGeom>
          <a:solidFill>
            <a:srgbClr val="C9A84C"/>
          </a:solidFill>
          <a:ln w="12700">
            <a:solidFill>
              <a:srgbClr val="C9A84C"/>
            </a:solidFill>
            <a:prstDash val="solid"/>
          </a:ln>
        </p:spPr>
        <p:txBody>
          <a:bodyPr/>
          <a:lstStyle/>
          <a:p>
            <a:endParaRPr lang="es-MX"/>
          </a:p>
        </p:txBody>
      </p:sp>
      <p:sp>
        <p:nvSpPr>
          <p:cNvPr id="44" name="Text 42"/>
          <p:cNvSpPr/>
          <p:nvPr/>
        </p:nvSpPr>
        <p:spPr>
          <a:xfrm>
            <a:off x="320040" y="3749040"/>
            <a:ext cx="347472" cy="822960"/>
          </a:xfrm>
          <a:prstGeom prst="rect">
            <a:avLst/>
          </a:prstGeom>
          <a:noFill/>
          <a:ln/>
        </p:spPr>
        <p:txBody>
          <a:bodyPr wrap="square" lIns="0" tIns="0" rIns="0" bIns="0" rtlCol="0" anchor="ctr"/>
          <a:lstStyle/>
          <a:p>
            <a:pPr marL="0" indent="0" algn="ctr">
              <a:buNone/>
            </a:pPr>
            <a:r>
              <a:rPr lang="en-US" sz="1100" b="1" dirty="0">
                <a:solidFill>
                  <a:srgbClr val="1B2A4A"/>
                </a:solidFill>
              </a:rPr>
              <a:t>j</a:t>
            </a:r>
            <a:endParaRPr lang="en-US" sz="1100" dirty="0"/>
          </a:p>
        </p:txBody>
      </p:sp>
      <p:sp>
        <p:nvSpPr>
          <p:cNvPr id="45" name="Text 43"/>
          <p:cNvSpPr/>
          <p:nvPr/>
        </p:nvSpPr>
        <p:spPr>
          <a:xfrm>
            <a:off x="758952" y="3749040"/>
            <a:ext cx="2231136" cy="822960"/>
          </a:xfrm>
          <a:prstGeom prst="rect">
            <a:avLst/>
          </a:prstGeom>
          <a:noFill/>
          <a:ln/>
        </p:spPr>
        <p:txBody>
          <a:bodyPr wrap="square" rtlCol="0" anchor="ctr"/>
          <a:lstStyle/>
          <a:p>
            <a:pPr marL="0" indent="0">
              <a:buNone/>
            </a:pPr>
            <a:r>
              <a:rPr lang="en-US" sz="1100" dirty="0">
                <a:solidFill>
                  <a:srgbClr val="1B2A4A"/>
                </a:solidFill>
              </a:rPr>
              <a:t>Protección de datos personales y vida privada</a:t>
            </a:r>
            <a:endParaRPr lang="en-US" sz="1100" dirty="0"/>
          </a:p>
        </p:txBody>
      </p:sp>
      <p:sp>
        <p:nvSpPr>
          <p:cNvPr id="46" name="Shape 44"/>
          <p:cNvSpPr/>
          <p:nvPr/>
        </p:nvSpPr>
        <p:spPr>
          <a:xfrm>
            <a:off x="3246120" y="374904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47" name="Shape 45"/>
          <p:cNvSpPr/>
          <p:nvPr/>
        </p:nvSpPr>
        <p:spPr>
          <a:xfrm>
            <a:off x="3246120" y="3749040"/>
            <a:ext cx="347472" cy="822960"/>
          </a:xfrm>
          <a:prstGeom prst="rect">
            <a:avLst/>
          </a:prstGeom>
          <a:solidFill>
            <a:srgbClr val="C9A84C"/>
          </a:solidFill>
          <a:ln w="12700">
            <a:solidFill>
              <a:srgbClr val="C9A84C"/>
            </a:solidFill>
            <a:prstDash val="solid"/>
          </a:ln>
        </p:spPr>
        <p:txBody>
          <a:bodyPr/>
          <a:lstStyle/>
          <a:p>
            <a:endParaRPr lang="es-MX"/>
          </a:p>
        </p:txBody>
      </p:sp>
      <p:sp>
        <p:nvSpPr>
          <p:cNvPr id="48" name="Text 46"/>
          <p:cNvSpPr/>
          <p:nvPr/>
        </p:nvSpPr>
        <p:spPr>
          <a:xfrm>
            <a:off x="3246120" y="3749040"/>
            <a:ext cx="347472" cy="822960"/>
          </a:xfrm>
          <a:prstGeom prst="rect">
            <a:avLst/>
          </a:prstGeom>
          <a:noFill/>
          <a:ln/>
        </p:spPr>
        <p:txBody>
          <a:bodyPr wrap="square" lIns="0" tIns="0" rIns="0" bIns="0" rtlCol="0" anchor="ctr"/>
          <a:lstStyle/>
          <a:p>
            <a:pPr marL="0" indent="0" algn="ctr">
              <a:buNone/>
            </a:pPr>
            <a:r>
              <a:rPr lang="en-US" sz="1100" b="1" dirty="0">
                <a:solidFill>
                  <a:srgbClr val="1B2A4A"/>
                </a:solidFill>
              </a:rPr>
              <a:t>k</a:t>
            </a:r>
            <a:endParaRPr lang="en-US" sz="1100" dirty="0"/>
          </a:p>
        </p:txBody>
      </p:sp>
      <p:sp>
        <p:nvSpPr>
          <p:cNvPr id="49" name="Text 47"/>
          <p:cNvSpPr/>
          <p:nvPr/>
        </p:nvSpPr>
        <p:spPr>
          <a:xfrm>
            <a:off x="3685032" y="3749040"/>
            <a:ext cx="2231136" cy="822960"/>
          </a:xfrm>
          <a:prstGeom prst="rect">
            <a:avLst/>
          </a:prstGeom>
          <a:noFill/>
          <a:ln/>
        </p:spPr>
        <p:txBody>
          <a:bodyPr wrap="square" rtlCol="0" anchor="ctr"/>
          <a:lstStyle/>
          <a:p>
            <a:pPr marL="0" indent="0">
              <a:buNone/>
            </a:pPr>
            <a:r>
              <a:rPr lang="en-US" sz="1100" dirty="0">
                <a:solidFill>
                  <a:srgbClr val="1B2A4A"/>
                </a:solidFill>
              </a:rPr>
              <a:t>No discriminación</a:t>
            </a:r>
            <a:endParaRPr lang="en-US" sz="1100" dirty="0"/>
          </a:p>
        </p:txBody>
      </p:sp>
      <p:sp>
        <p:nvSpPr>
          <p:cNvPr id="50" name="Shape 48"/>
          <p:cNvSpPr/>
          <p:nvPr/>
        </p:nvSpPr>
        <p:spPr>
          <a:xfrm>
            <a:off x="6172200" y="3749040"/>
            <a:ext cx="274320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51" name="Shape 49"/>
          <p:cNvSpPr/>
          <p:nvPr/>
        </p:nvSpPr>
        <p:spPr>
          <a:xfrm>
            <a:off x="6172200" y="3749040"/>
            <a:ext cx="347472" cy="822960"/>
          </a:xfrm>
          <a:prstGeom prst="rect">
            <a:avLst/>
          </a:prstGeom>
          <a:solidFill>
            <a:srgbClr val="C9A84C"/>
          </a:solidFill>
          <a:ln w="12700">
            <a:solidFill>
              <a:srgbClr val="C9A84C"/>
            </a:solidFill>
            <a:prstDash val="solid"/>
          </a:ln>
        </p:spPr>
        <p:txBody>
          <a:bodyPr/>
          <a:lstStyle/>
          <a:p>
            <a:endParaRPr lang="es-MX"/>
          </a:p>
        </p:txBody>
      </p:sp>
      <p:sp>
        <p:nvSpPr>
          <p:cNvPr id="52" name="Text 50"/>
          <p:cNvSpPr/>
          <p:nvPr/>
        </p:nvSpPr>
        <p:spPr>
          <a:xfrm>
            <a:off x="6172200" y="3749040"/>
            <a:ext cx="347472" cy="822960"/>
          </a:xfrm>
          <a:prstGeom prst="rect">
            <a:avLst/>
          </a:prstGeom>
          <a:noFill/>
          <a:ln/>
        </p:spPr>
        <p:txBody>
          <a:bodyPr wrap="square" lIns="0" tIns="0" rIns="0" bIns="0" rtlCol="0" anchor="ctr"/>
          <a:lstStyle/>
          <a:p>
            <a:pPr marL="0" indent="0" algn="ctr">
              <a:buNone/>
            </a:pPr>
            <a:r>
              <a:rPr lang="en-US" sz="1100" b="1" dirty="0">
                <a:solidFill>
                  <a:srgbClr val="1B2A4A"/>
                </a:solidFill>
              </a:rPr>
              <a:t>l</a:t>
            </a:r>
            <a:endParaRPr lang="en-US" sz="1100" dirty="0"/>
          </a:p>
        </p:txBody>
      </p:sp>
      <p:sp>
        <p:nvSpPr>
          <p:cNvPr id="53" name="Text 51"/>
          <p:cNvSpPr/>
          <p:nvPr/>
        </p:nvSpPr>
        <p:spPr>
          <a:xfrm>
            <a:off x="6611112" y="3749040"/>
            <a:ext cx="2231136" cy="822960"/>
          </a:xfrm>
          <a:prstGeom prst="rect">
            <a:avLst/>
          </a:prstGeom>
          <a:noFill/>
          <a:ln/>
        </p:spPr>
        <p:txBody>
          <a:bodyPr wrap="square" rtlCol="0" anchor="ctr"/>
          <a:lstStyle/>
          <a:p>
            <a:pPr marL="0" indent="0">
              <a:buNone/>
            </a:pPr>
            <a:r>
              <a:rPr lang="en-US" sz="1100" dirty="0">
                <a:solidFill>
                  <a:srgbClr val="1B2A4A"/>
                </a:solidFill>
              </a:rPr>
              <a:t>Derecho colectivo de comunidades históricamente excluidas</a:t>
            </a:r>
            <a:endParaRPr lang="en-US" sz="1100" dirty="0"/>
          </a:p>
        </p:txBody>
      </p:sp>
      <p:sp>
        <p:nvSpPr>
          <p:cNvPr id="54" name="Shape 52"/>
          <p:cNvSpPr/>
          <p:nvPr/>
        </p:nvSpPr>
        <p:spPr>
          <a:xfrm>
            <a:off x="320040" y="4681728"/>
            <a:ext cx="8503920" cy="256032"/>
          </a:xfrm>
          <a:prstGeom prst="rect">
            <a:avLst/>
          </a:prstGeom>
          <a:solidFill>
            <a:srgbClr val="243454"/>
          </a:solidFill>
          <a:ln w="12700">
            <a:solidFill>
              <a:srgbClr val="243454"/>
            </a:solidFill>
            <a:prstDash val="solid"/>
          </a:ln>
        </p:spPr>
        <p:txBody>
          <a:bodyPr/>
          <a:lstStyle/>
          <a:p>
            <a:endParaRPr lang="es-MX"/>
          </a:p>
        </p:txBody>
      </p:sp>
      <p:sp>
        <p:nvSpPr>
          <p:cNvPr id="55" name="Text 53"/>
          <p:cNvSpPr/>
          <p:nvPr/>
        </p:nvSpPr>
        <p:spPr>
          <a:xfrm>
            <a:off x="457200" y="4700016"/>
            <a:ext cx="8321040" cy="228600"/>
          </a:xfrm>
          <a:prstGeom prst="rect">
            <a:avLst/>
          </a:prstGeom>
          <a:noFill/>
          <a:ln/>
        </p:spPr>
        <p:txBody>
          <a:bodyPr wrap="square" rtlCol="0" anchor="ctr"/>
          <a:lstStyle/>
          <a:p>
            <a:pPr marL="0" indent="0" algn="ctr">
              <a:buNone/>
            </a:pPr>
            <a:r>
              <a:rPr lang="en-US" sz="1100" i="1" dirty="0">
                <a:solidFill>
                  <a:srgbClr val="E8C96A"/>
                </a:solidFill>
              </a:rPr>
              <a:t>La ponderación identifica cuál de estos bienes se encuentra en riesgo principal en el caso concreto.</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14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68580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685800" cy="347472"/>
          </a:xfrm>
          <a:prstGeom prst="rect">
            <a:avLst/>
          </a:prstGeom>
          <a:noFill/>
          <a:ln/>
        </p:spPr>
        <p:txBody>
          <a:bodyPr wrap="square" rtlCol="0" anchor="ctr"/>
          <a:lstStyle/>
          <a:p>
            <a:pPr marL="0" indent="0" algn="ctr">
              <a:buNone/>
            </a:pPr>
            <a:r>
              <a:rPr lang="en-US" sz="1200" b="1" dirty="0">
                <a:solidFill>
                  <a:srgbClr val="FFFFFF"/>
                </a:solidFill>
              </a:rPr>
              <a:t>9.1</a:t>
            </a:r>
            <a:endParaRPr lang="en-US" sz="1200" dirty="0"/>
          </a:p>
        </p:txBody>
      </p:sp>
      <p:sp>
        <p:nvSpPr>
          <p:cNvPr id="6" name="Text 4"/>
          <p:cNvSpPr/>
          <p:nvPr/>
        </p:nvSpPr>
        <p:spPr>
          <a:xfrm>
            <a:off x="1115568" y="182880"/>
            <a:ext cx="7680960" cy="347472"/>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Igualdad sustantiva vs. autodeterminación partidista</a:t>
            </a:r>
            <a:endParaRPr lang="en-US" sz="16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713232"/>
            <a:ext cx="8503920" cy="80467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713232"/>
            <a:ext cx="73152" cy="804672"/>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530352" y="777240"/>
            <a:ext cx="8202168" cy="685800"/>
          </a:xfrm>
          <a:prstGeom prst="rect">
            <a:avLst/>
          </a:prstGeom>
          <a:noFill/>
          <a:ln/>
        </p:spPr>
        <p:txBody>
          <a:bodyPr wrap="square" rtlCol="0" anchor="ctr"/>
          <a:lstStyle/>
          <a:p>
            <a:pPr marL="0" indent="0">
              <a:buNone/>
            </a:pPr>
            <a:r>
              <a:rPr lang="en-US" sz="1250" dirty="0">
                <a:solidFill>
                  <a:srgbClr val="1B2A4A"/>
                </a:solidFill>
              </a:rPr>
              <a:t>La autodeterminación partidista (art. 41 CPEUM) no es absoluta. Si los partidos son vehículos de acceso al poder público, no pueden invocar libertad interna para reproducir exclusiones estructurales.</a:t>
            </a:r>
            <a:endParaRPr lang="en-US" sz="1250" dirty="0"/>
          </a:p>
        </p:txBody>
      </p:sp>
      <p:sp>
        <p:nvSpPr>
          <p:cNvPr id="11" name="Text 9"/>
          <p:cNvSpPr/>
          <p:nvPr/>
        </p:nvSpPr>
        <p:spPr>
          <a:xfrm>
            <a:off x="502920" y="1645920"/>
            <a:ext cx="8229600" cy="320040"/>
          </a:xfrm>
          <a:prstGeom prst="rect">
            <a:avLst/>
          </a:prstGeom>
          <a:noFill/>
          <a:ln/>
        </p:spPr>
        <p:txBody>
          <a:bodyPr wrap="square" rtlCol="0" anchor="ctr"/>
          <a:lstStyle/>
          <a:p>
            <a:pPr marL="0" indent="0">
              <a:buNone/>
            </a:pPr>
            <a:r>
              <a:rPr lang="en-US" sz="1300" b="1" dirty="0">
                <a:solidFill>
                  <a:srgbClr val="1B2A4A"/>
                </a:solidFill>
              </a:rPr>
              <a:t>La afectación a la autodeterminación es legítima si:</a:t>
            </a:r>
            <a:endParaRPr lang="en-US" sz="1300" dirty="0"/>
          </a:p>
        </p:txBody>
      </p:sp>
      <p:sp>
        <p:nvSpPr>
          <p:cNvPr id="12" name="Shape 10"/>
          <p:cNvSpPr/>
          <p:nvPr/>
        </p:nvSpPr>
        <p:spPr>
          <a:xfrm>
            <a:off x="502920" y="2029968"/>
            <a:ext cx="411480" cy="411480"/>
          </a:xfrm>
          <a:prstGeom prst="ellipse">
            <a:avLst/>
          </a:prstGeom>
          <a:solidFill>
            <a:srgbClr val="1A6B3A"/>
          </a:solidFill>
          <a:ln w="12700">
            <a:solidFill>
              <a:srgbClr val="1A6B3A"/>
            </a:solidFill>
            <a:prstDash val="solid"/>
          </a:ln>
        </p:spPr>
        <p:txBody>
          <a:bodyPr/>
          <a:lstStyle/>
          <a:p>
            <a:endParaRPr lang="es-MX"/>
          </a:p>
        </p:txBody>
      </p:sp>
      <p:sp>
        <p:nvSpPr>
          <p:cNvPr id="13" name="Text 11"/>
          <p:cNvSpPr/>
          <p:nvPr/>
        </p:nvSpPr>
        <p:spPr>
          <a:xfrm>
            <a:off x="502920" y="2048256"/>
            <a:ext cx="411480" cy="384048"/>
          </a:xfrm>
          <a:prstGeom prst="rect">
            <a:avLst/>
          </a:prstGeom>
          <a:noFill/>
          <a:ln/>
        </p:spPr>
        <p:txBody>
          <a:bodyPr wrap="square" lIns="0" tIns="0" rIns="0" bIns="0" rtlCol="0" anchor="ctr"/>
          <a:lstStyle/>
          <a:p>
            <a:pPr marL="0" indent="0" algn="ctr">
              <a:buNone/>
            </a:pPr>
            <a:r>
              <a:rPr lang="en-US" sz="1400" b="1" dirty="0">
                <a:solidFill>
                  <a:srgbClr val="FFFFFF"/>
                </a:solidFill>
              </a:rPr>
              <a:t>1</a:t>
            </a:r>
            <a:endParaRPr lang="en-US" sz="1400" dirty="0"/>
          </a:p>
        </p:txBody>
      </p:sp>
      <p:sp>
        <p:nvSpPr>
          <p:cNvPr id="14" name="Text 12"/>
          <p:cNvSpPr/>
          <p:nvPr/>
        </p:nvSpPr>
        <p:spPr>
          <a:xfrm>
            <a:off x="1024128" y="2029968"/>
            <a:ext cx="7772400" cy="457200"/>
          </a:xfrm>
          <a:prstGeom prst="rect">
            <a:avLst/>
          </a:prstGeom>
          <a:noFill/>
          <a:ln/>
        </p:spPr>
        <p:txBody>
          <a:bodyPr wrap="square" rtlCol="0" anchor="ctr"/>
          <a:lstStyle/>
          <a:p>
            <a:pPr marL="0" indent="0">
              <a:buNone/>
            </a:pPr>
            <a:r>
              <a:rPr lang="en-US" sz="1300" dirty="0">
                <a:solidFill>
                  <a:srgbClr val="1B2A4A"/>
                </a:solidFill>
              </a:rPr>
              <a:t>La medida persigue igualdad sustantiva</a:t>
            </a:r>
            <a:endParaRPr lang="en-US" sz="1300" dirty="0"/>
          </a:p>
        </p:txBody>
      </p:sp>
      <p:sp>
        <p:nvSpPr>
          <p:cNvPr id="15" name="Shape 13"/>
          <p:cNvSpPr/>
          <p:nvPr/>
        </p:nvSpPr>
        <p:spPr>
          <a:xfrm>
            <a:off x="502920" y="2596896"/>
            <a:ext cx="411480" cy="411480"/>
          </a:xfrm>
          <a:prstGeom prst="ellipse">
            <a:avLst/>
          </a:prstGeom>
          <a:solidFill>
            <a:srgbClr val="1A6B3A"/>
          </a:solidFill>
          <a:ln w="12700">
            <a:solidFill>
              <a:srgbClr val="1A6B3A"/>
            </a:solidFill>
            <a:prstDash val="solid"/>
          </a:ln>
        </p:spPr>
        <p:txBody>
          <a:bodyPr/>
          <a:lstStyle/>
          <a:p>
            <a:endParaRPr lang="es-MX"/>
          </a:p>
        </p:txBody>
      </p:sp>
      <p:sp>
        <p:nvSpPr>
          <p:cNvPr id="16" name="Text 14"/>
          <p:cNvSpPr/>
          <p:nvPr/>
        </p:nvSpPr>
        <p:spPr>
          <a:xfrm>
            <a:off x="502920" y="2615184"/>
            <a:ext cx="411480" cy="384048"/>
          </a:xfrm>
          <a:prstGeom prst="rect">
            <a:avLst/>
          </a:prstGeom>
          <a:noFill/>
          <a:ln/>
        </p:spPr>
        <p:txBody>
          <a:bodyPr wrap="square" lIns="0" tIns="0" rIns="0" bIns="0" rtlCol="0" anchor="ctr"/>
          <a:lstStyle/>
          <a:p>
            <a:pPr marL="0" indent="0" algn="ctr">
              <a:buNone/>
            </a:pPr>
            <a:r>
              <a:rPr lang="en-US" sz="1400" b="1" dirty="0">
                <a:solidFill>
                  <a:srgbClr val="FFFFFF"/>
                </a:solidFill>
              </a:rPr>
              <a:t>2</a:t>
            </a:r>
            <a:endParaRPr lang="en-US" sz="1400" dirty="0"/>
          </a:p>
        </p:txBody>
      </p:sp>
      <p:sp>
        <p:nvSpPr>
          <p:cNvPr id="17" name="Text 15"/>
          <p:cNvSpPr/>
          <p:nvPr/>
        </p:nvSpPr>
        <p:spPr>
          <a:xfrm>
            <a:off x="1024128" y="2596896"/>
            <a:ext cx="7772400" cy="457200"/>
          </a:xfrm>
          <a:prstGeom prst="rect">
            <a:avLst/>
          </a:prstGeom>
          <a:noFill/>
          <a:ln/>
        </p:spPr>
        <p:txBody>
          <a:bodyPr wrap="square" rtlCol="0" anchor="ctr"/>
          <a:lstStyle/>
          <a:p>
            <a:pPr marL="0" indent="0">
              <a:buNone/>
            </a:pPr>
            <a:r>
              <a:rPr lang="en-US" sz="1300" dirty="0">
                <a:solidFill>
                  <a:srgbClr val="1B2A4A"/>
                </a:solidFill>
              </a:rPr>
              <a:t>Deja un margen razonable de decisión interna al partido</a:t>
            </a:r>
            <a:endParaRPr lang="en-US" sz="1300" dirty="0"/>
          </a:p>
        </p:txBody>
      </p:sp>
      <p:sp>
        <p:nvSpPr>
          <p:cNvPr id="18" name="Shape 16"/>
          <p:cNvSpPr/>
          <p:nvPr/>
        </p:nvSpPr>
        <p:spPr>
          <a:xfrm>
            <a:off x="502920" y="3163824"/>
            <a:ext cx="411480" cy="411480"/>
          </a:xfrm>
          <a:prstGeom prst="ellipse">
            <a:avLst/>
          </a:prstGeom>
          <a:solidFill>
            <a:srgbClr val="1A6B3A"/>
          </a:solidFill>
          <a:ln w="12700">
            <a:solidFill>
              <a:srgbClr val="1A6B3A"/>
            </a:solidFill>
            <a:prstDash val="solid"/>
          </a:ln>
        </p:spPr>
        <p:txBody>
          <a:bodyPr/>
          <a:lstStyle/>
          <a:p>
            <a:endParaRPr lang="es-MX"/>
          </a:p>
        </p:txBody>
      </p:sp>
      <p:sp>
        <p:nvSpPr>
          <p:cNvPr id="19" name="Text 17"/>
          <p:cNvSpPr/>
          <p:nvPr/>
        </p:nvSpPr>
        <p:spPr>
          <a:xfrm>
            <a:off x="502920" y="3182112"/>
            <a:ext cx="411480" cy="384048"/>
          </a:xfrm>
          <a:prstGeom prst="rect">
            <a:avLst/>
          </a:prstGeom>
          <a:noFill/>
          <a:ln/>
        </p:spPr>
        <p:txBody>
          <a:bodyPr wrap="square" lIns="0" tIns="0" rIns="0" bIns="0" rtlCol="0" anchor="ctr"/>
          <a:lstStyle/>
          <a:p>
            <a:pPr marL="0" indent="0" algn="ctr">
              <a:buNone/>
            </a:pPr>
            <a:r>
              <a:rPr lang="en-US" sz="1400" b="1" dirty="0">
                <a:solidFill>
                  <a:srgbClr val="FFFFFF"/>
                </a:solidFill>
              </a:rPr>
              <a:t>3</a:t>
            </a:r>
            <a:endParaRPr lang="en-US" sz="1400" dirty="0"/>
          </a:p>
        </p:txBody>
      </p:sp>
      <p:sp>
        <p:nvSpPr>
          <p:cNvPr id="20" name="Text 18"/>
          <p:cNvSpPr/>
          <p:nvPr/>
        </p:nvSpPr>
        <p:spPr>
          <a:xfrm>
            <a:off x="1024128" y="3163824"/>
            <a:ext cx="7772400" cy="457200"/>
          </a:xfrm>
          <a:prstGeom prst="rect">
            <a:avLst/>
          </a:prstGeom>
          <a:noFill/>
          <a:ln/>
        </p:spPr>
        <p:txBody>
          <a:bodyPr wrap="square" rtlCol="0" anchor="ctr"/>
          <a:lstStyle/>
          <a:p>
            <a:pPr marL="0" indent="0">
              <a:buNone/>
            </a:pPr>
            <a:r>
              <a:rPr lang="en-US" sz="1300" dirty="0">
                <a:solidFill>
                  <a:srgbClr val="1B2A4A"/>
                </a:solidFill>
              </a:rPr>
              <a:t>No impone una carga imposible o arbitraria</a:t>
            </a:r>
            <a:endParaRPr lang="en-US" sz="1300" dirty="0"/>
          </a:p>
        </p:txBody>
      </p:sp>
      <p:sp>
        <p:nvSpPr>
          <p:cNvPr id="21" name="Shape 19"/>
          <p:cNvSpPr/>
          <p:nvPr/>
        </p:nvSpPr>
        <p:spPr>
          <a:xfrm>
            <a:off x="320040" y="3749040"/>
            <a:ext cx="1828800" cy="347472"/>
          </a:xfrm>
          <a:prstGeom prst="rect">
            <a:avLst/>
          </a:prstGeom>
          <a:solidFill>
            <a:srgbClr val="B85C38"/>
          </a:solidFill>
          <a:ln w="12700">
            <a:solidFill>
              <a:srgbClr val="B85C38"/>
            </a:solidFill>
            <a:prstDash val="solid"/>
          </a:ln>
        </p:spPr>
        <p:txBody>
          <a:bodyPr/>
          <a:lstStyle/>
          <a:p>
            <a:endParaRPr lang="es-MX"/>
          </a:p>
        </p:txBody>
      </p:sp>
      <p:sp>
        <p:nvSpPr>
          <p:cNvPr id="22" name="Text 20"/>
          <p:cNvSpPr/>
          <p:nvPr/>
        </p:nvSpPr>
        <p:spPr>
          <a:xfrm>
            <a:off x="320040" y="3749040"/>
            <a:ext cx="1828800" cy="347472"/>
          </a:xfrm>
          <a:prstGeom prst="rect">
            <a:avLst/>
          </a:prstGeom>
          <a:noFill/>
          <a:ln/>
        </p:spPr>
        <p:txBody>
          <a:bodyPr wrap="square" rtlCol="0" anchor="ctr"/>
          <a:lstStyle/>
          <a:p>
            <a:pPr marL="0" indent="0" algn="ctr">
              <a:buNone/>
            </a:pPr>
            <a:r>
              <a:rPr lang="en-US" sz="1000" b="1" dirty="0">
                <a:solidFill>
                  <a:srgbClr val="FFFFFF"/>
                </a:solidFill>
              </a:rPr>
              <a:t>CASO HIPOTÉTICO 5</a:t>
            </a:r>
            <a:endParaRPr lang="en-US" sz="1000" dirty="0"/>
          </a:p>
        </p:txBody>
      </p:sp>
      <p:sp>
        <p:nvSpPr>
          <p:cNvPr id="23" name="Shape 21"/>
          <p:cNvSpPr/>
          <p:nvPr/>
        </p:nvSpPr>
        <p:spPr>
          <a:xfrm>
            <a:off x="320040" y="4160520"/>
            <a:ext cx="8503920" cy="71323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4" name="Text 22"/>
          <p:cNvSpPr/>
          <p:nvPr/>
        </p:nvSpPr>
        <p:spPr>
          <a:xfrm>
            <a:off x="502920" y="4224528"/>
            <a:ext cx="8138160" cy="594360"/>
          </a:xfrm>
          <a:prstGeom prst="rect">
            <a:avLst/>
          </a:prstGeom>
          <a:noFill/>
          <a:ln/>
        </p:spPr>
        <p:txBody>
          <a:bodyPr wrap="square" rtlCol="0" anchor="ctr"/>
          <a:lstStyle/>
          <a:p>
            <a:pPr marL="0" indent="0">
              <a:buNone/>
            </a:pPr>
            <a:r>
              <a:rPr lang="en-US" sz="1200" dirty="0">
                <a:solidFill>
                  <a:srgbClr val="1B2A4A"/>
                </a:solidFill>
              </a:rPr>
              <a:t>Un partido impugna una cuota afromexicana argumentando que afecta su estrategia electoral. El instituto exige una fórmula afromexicana en representación proporcional pero permite al partido seleccionar libremente a la persona y definir el método interno.</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15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685800" cy="347472"/>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685800" cy="347472"/>
          </a:xfrm>
          <a:prstGeom prst="rect">
            <a:avLst/>
          </a:prstGeom>
          <a:noFill/>
          <a:ln/>
        </p:spPr>
        <p:txBody>
          <a:bodyPr wrap="square" rtlCol="0" anchor="ctr"/>
          <a:lstStyle/>
          <a:p>
            <a:pPr marL="0" indent="0" algn="ctr">
              <a:buNone/>
            </a:pPr>
            <a:r>
              <a:rPr lang="en-US" sz="1200" b="1" dirty="0">
                <a:solidFill>
                  <a:srgbClr val="FFFFFF"/>
                </a:solidFill>
              </a:rPr>
              <a:t>9.2</a:t>
            </a:r>
            <a:endParaRPr lang="en-US" sz="1200" dirty="0"/>
          </a:p>
        </p:txBody>
      </p:sp>
      <p:sp>
        <p:nvSpPr>
          <p:cNvPr id="6" name="Text 4"/>
          <p:cNvSpPr/>
          <p:nvPr/>
        </p:nvSpPr>
        <p:spPr>
          <a:xfrm>
            <a:off x="1115568" y="182880"/>
            <a:ext cx="7680960" cy="347472"/>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Paridad vs. acciones afirmativas para otros grupos</a:t>
            </a:r>
            <a:endParaRPr lang="en-US" sz="1600" dirty="0"/>
          </a:p>
        </p:txBody>
      </p:sp>
      <p:sp>
        <p:nvSpPr>
          <p:cNvPr id="7" name="Shape 5"/>
          <p:cNvSpPr/>
          <p:nvPr/>
        </p:nvSpPr>
        <p:spPr>
          <a:xfrm>
            <a:off x="320040" y="594360"/>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713232"/>
            <a:ext cx="8503920" cy="80467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713232"/>
            <a:ext cx="73152" cy="804672"/>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530352" y="777240"/>
            <a:ext cx="8202168" cy="685800"/>
          </a:xfrm>
          <a:prstGeom prst="rect">
            <a:avLst/>
          </a:prstGeom>
          <a:noFill/>
          <a:ln/>
        </p:spPr>
        <p:txBody>
          <a:bodyPr wrap="square" rtlCol="0" anchor="ctr"/>
          <a:lstStyle/>
          <a:p>
            <a:pPr marL="0" indent="0">
              <a:buNone/>
            </a:pPr>
            <a:r>
              <a:rPr lang="en-US" sz="1250" dirty="0">
                <a:solidFill>
                  <a:srgbClr val="1B2A4A"/>
                </a:solidFill>
              </a:rPr>
              <a:t>La paridad tiene rango constitucional y estructura transversal (arts. 4°, 35 y 41 CPEUM). No debe leerse como obstáculo para otras medidas, ni otras medidas como excepción a la paridad. El método correcto es armonizar — no oponer.</a:t>
            </a:r>
            <a:endParaRPr lang="en-US" sz="1250" dirty="0"/>
          </a:p>
        </p:txBody>
      </p:sp>
      <p:sp>
        <p:nvSpPr>
          <p:cNvPr id="11" name="Shape 9"/>
          <p:cNvSpPr/>
          <p:nvPr/>
        </p:nvSpPr>
        <p:spPr>
          <a:xfrm>
            <a:off x="320040" y="1664208"/>
            <a:ext cx="8503920" cy="594360"/>
          </a:xfrm>
          <a:prstGeom prst="rect">
            <a:avLst/>
          </a:prstGeom>
          <a:solidFill>
            <a:srgbClr val="243454"/>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Text 10"/>
          <p:cNvSpPr/>
          <p:nvPr/>
        </p:nvSpPr>
        <p:spPr>
          <a:xfrm>
            <a:off x="502920" y="1709928"/>
            <a:ext cx="8229600" cy="512064"/>
          </a:xfrm>
          <a:prstGeom prst="rect">
            <a:avLst/>
          </a:prstGeom>
          <a:noFill/>
          <a:ln/>
        </p:spPr>
        <p:txBody>
          <a:bodyPr wrap="square" rtlCol="0" anchor="ctr"/>
          <a:lstStyle/>
          <a:p>
            <a:pPr marL="0" indent="0" algn="ctr">
              <a:buNone/>
            </a:pPr>
            <a:r>
              <a:rPr lang="en-US" sz="1250" i="1" dirty="0">
                <a:solidFill>
                  <a:srgbClr val="E8C96A"/>
                </a:solidFill>
              </a:rPr>
              <a:t>Paridad e inclusión de grupos vulnerables deben leerse de manera acumulativa, no excluyente. Solo si no existe alternativa real, procede ponderar cuál afectación es más intensa.</a:t>
            </a:r>
            <a:endParaRPr lang="en-US" sz="1250" dirty="0"/>
          </a:p>
        </p:txBody>
      </p:sp>
      <p:sp>
        <p:nvSpPr>
          <p:cNvPr id="13" name="Shape 11"/>
          <p:cNvSpPr/>
          <p:nvPr/>
        </p:nvSpPr>
        <p:spPr>
          <a:xfrm>
            <a:off x="320040" y="2395728"/>
            <a:ext cx="1828800" cy="347472"/>
          </a:xfrm>
          <a:prstGeom prst="rect">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320040" y="2395728"/>
            <a:ext cx="1828800" cy="347472"/>
          </a:xfrm>
          <a:prstGeom prst="rect">
            <a:avLst/>
          </a:prstGeom>
          <a:noFill/>
          <a:ln/>
        </p:spPr>
        <p:txBody>
          <a:bodyPr wrap="square" rtlCol="0" anchor="ctr"/>
          <a:lstStyle/>
          <a:p>
            <a:pPr marL="0" indent="0" algn="ctr">
              <a:buNone/>
            </a:pPr>
            <a:r>
              <a:rPr lang="en-US" sz="1000" b="1" dirty="0">
                <a:solidFill>
                  <a:srgbClr val="FFFFFF"/>
                </a:solidFill>
              </a:rPr>
              <a:t>CASO HIPOTÉTICO 6</a:t>
            </a:r>
            <a:endParaRPr lang="en-US" sz="1000" dirty="0"/>
          </a:p>
        </p:txBody>
      </p:sp>
      <p:sp>
        <p:nvSpPr>
          <p:cNvPr id="15" name="Shape 13"/>
          <p:cNvSpPr/>
          <p:nvPr/>
        </p:nvSpPr>
        <p:spPr>
          <a:xfrm>
            <a:off x="320040" y="2816352"/>
            <a:ext cx="8503920" cy="10058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6" name="Shape 14"/>
          <p:cNvSpPr/>
          <p:nvPr/>
        </p:nvSpPr>
        <p:spPr>
          <a:xfrm>
            <a:off x="320040" y="2816352"/>
            <a:ext cx="548640" cy="1005840"/>
          </a:xfrm>
          <a:prstGeom prst="rect">
            <a:avLst/>
          </a:prstGeom>
          <a:solidFill>
            <a:srgbClr val="1B2A4A"/>
          </a:solidFill>
          <a:ln w="12700">
            <a:solidFill>
              <a:srgbClr val="1B2A4A"/>
            </a:solidFill>
            <a:prstDash val="solid"/>
          </a:ln>
        </p:spPr>
        <p:txBody>
          <a:bodyPr/>
          <a:lstStyle/>
          <a:p>
            <a:endParaRPr lang="es-MX"/>
          </a:p>
        </p:txBody>
      </p:sp>
      <p:sp>
        <p:nvSpPr>
          <p:cNvPr id="17" name="Text 15"/>
          <p:cNvSpPr/>
          <p:nvPr/>
        </p:nvSpPr>
        <p:spPr>
          <a:xfrm>
            <a:off x="320040" y="2816352"/>
            <a:ext cx="548640" cy="1005840"/>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8" name="Text 16"/>
          <p:cNvSpPr/>
          <p:nvPr/>
        </p:nvSpPr>
        <p:spPr>
          <a:xfrm>
            <a:off x="1005840" y="2889504"/>
            <a:ext cx="7680960" cy="841248"/>
          </a:xfrm>
          <a:prstGeom prst="rect">
            <a:avLst/>
          </a:prstGeom>
          <a:noFill/>
          <a:ln/>
        </p:spPr>
        <p:txBody>
          <a:bodyPr wrap="square" rtlCol="0" anchor="ctr"/>
          <a:lstStyle/>
          <a:p>
            <a:pPr marL="0" indent="0">
              <a:buNone/>
            </a:pPr>
            <a:r>
              <a:rPr lang="en-US" sz="1250" dirty="0">
                <a:solidFill>
                  <a:srgbClr val="1B2A4A"/>
                </a:solidFill>
              </a:rPr>
              <a:t>Un partido registra una fórmula de dos hombres con discapacidad para cumplir su cuota. La autoridad rechaza porque la lista rompe la alternancia. El partido sostiene que la acción afirmativa de discapacidad prevalece sobre la paridad.</a:t>
            </a:r>
            <a:endParaRPr lang="en-US" sz="1250" dirty="0"/>
          </a:p>
        </p:txBody>
      </p:sp>
      <p:sp>
        <p:nvSpPr>
          <p:cNvPr id="19" name="Shape 17"/>
          <p:cNvSpPr/>
          <p:nvPr/>
        </p:nvSpPr>
        <p:spPr>
          <a:xfrm>
            <a:off x="320040" y="3950208"/>
            <a:ext cx="8503920" cy="475488"/>
          </a:xfrm>
          <a:prstGeom prst="rect">
            <a:avLst/>
          </a:prstGeom>
          <a:solidFill>
            <a:srgbClr val="C9A84C"/>
          </a:solidFill>
          <a:ln w="12700">
            <a:solidFill>
              <a:srgbClr val="C9A84C"/>
            </a:solidFill>
            <a:prstDash val="solid"/>
          </a:ln>
        </p:spPr>
        <p:txBody>
          <a:bodyPr/>
          <a:lstStyle/>
          <a:p>
            <a:endParaRPr lang="es-MX"/>
          </a:p>
        </p:txBody>
      </p:sp>
      <p:sp>
        <p:nvSpPr>
          <p:cNvPr id="20" name="Text 18"/>
          <p:cNvSpPr/>
          <p:nvPr/>
        </p:nvSpPr>
        <p:spPr>
          <a:xfrm>
            <a:off x="457200" y="3977640"/>
            <a:ext cx="8321040" cy="438912"/>
          </a:xfrm>
          <a:prstGeom prst="rect">
            <a:avLst/>
          </a:prstGeom>
          <a:noFill/>
          <a:ln/>
        </p:spPr>
        <p:txBody>
          <a:bodyPr wrap="square" rtlCol="0" anchor="ctr"/>
          <a:lstStyle/>
          <a:p>
            <a:pPr marL="0" indent="0" algn="ctr">
              <a:buNone/>
            </a:pPr>
            <a:r>
              <a:rPr lang="en-US" sz="1250" b="1" dirty="0">
                <a:solidFill>
                  <a:srgbClr val="1B2A4A"/>
                </a:solidFill>
              </a:rPr>
              <a:t>Solución: </a:t>
            </a:r>
            <a:r>
              <a:rPr lang="en-US" sz="1250" dirty="0">
                <a:solidFill>
                  <a:srgbClr val="1B2A4A"/>
                </a:solidFill>
              </a:rPr>
              <a:t>explorar si existe alternativa — por ejemplo, registrar una fórmula de </a:t>
            </a:r>
            <a:r>
              <a:rPr lang="en-US" sz="1250" b="1" dirty="0">
                <a:solidFill>
                  <a:srgbClr val="1B2A4A"/>
                </a:solidFill>
              </a:rPr>
              <a:t>mujeres con discapacidad</a:t>
            </a:r>
            <a:r>
              <a:rPr lang="en-US" sz="1250" dirty="0">
                <a:solidFill>
                  <a:srgbClr val="1B2A4A"/>
                </a:solidFill>
              </a:rPr>
              <a:t> o ajustar la lista para preservar ambas finalidades.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16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Tres tensiones adicionales</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68680"/>
            <a:ext cx="8503920" cy="117043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68680"/>
            <a:ext cx="658368" cy="1170432"/>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320040" y="868680"/>
            <a:ext cx="658368" cy="1170432"/>
          </a:xfrm>
          <a:prstGeom prst="rect">
            <a:avLst/>
          </a:prstGeom>
          <a:noFill/>
          <a:ln/>
        </p:spPr>
        <p:txBody>
          <a:bodyPr wrap="square" lIns="0" tIns="0" rIns="0" bIns="0" rtlCol="0" anchor="ctr"/>
          <a:lstStyle/>
          <a:p>
            <a:pPr marL="0" indent="0" algn="ctr">
              <a:buNone/>
            </a:pPr>
            <a:r>
              <a:rPr lang="en-US" sz="1400" b="1" dirty="0">
                <a:solidFill>
                  <a:srgbClr val="FFFFFF"/>
                </a:solidFill>
              </a:rPr>
              <a:t>9.3</a:t>
            </a:r>
            <a:endParaRPr lang="en-US" sz="1400" dirty="0"/>
          </a:p>
        </p:txBody>
      </p:sp>
      <p:sp>
        <p:nvSpPr>
          <p:cNvPr id="9" name="Text 7"/>
          <p:cNvSpPr/>
          <p:nvPr/>
        </p:nvSpPr>
        <p:spPr>
          <a:xfrm>
            <a:off x="1069848" y="941832"/>
            <a:ext cx="7635240" cy="347472"/>
          </a:xfrm>
          <a:prstGeom prst="rect">
            <a:avLst/>
          </a:prstGeom>
          <a:noFill/>
          <a:ln/>
        </p:spPr>
        <p:txBody>
          <a:bodyPr wrap="square" rtlCol="0" anchor="t"/>
          <a:lstStyle/>
          <a:p>
            <a:pPr marL="0" indent="0">
              <a:buNone/>
            </a:pPr>
            <a:r>
              <a:rPr lang="en-US" sz="1250" b="1" dirty="0">
                <a:solidFill>
                  <a:srgbClr val="1B2A4A"/>
                </a:solidFill>
              </a:rPr>
              <a:t>Certeza electoral vs. corrección de exclusiones</a:t>
            </a:r>
            <a:endParaRPr lang="en-US" sz="1250" dirty="0"/>
          </a:p>
        </p:txBody>
      </p:sp>
      <p:sp>
        <p:nvSpPr>
          <p:cNvPr id="10" name="Text 8"/>
          <p:cNvSpPr/>
          <p:nvPr/>
        </p:nvSpPr>
        <p:spPr>
          <a:xfrm>
            <a:off x="1069848" y="1325880"/>
            <a:ext cx="7635240" cy="658368"/>
          </a:xfrm>
          <a:prstGeom prst="rect">
            <a:avLst/>
          </a:prstGeom>
          <a:noFill/>
          <a:ln/>
        </p:spPr>
        <p:txBody>
          <a:bodyPr wrap="square" rtlCol="0" anchor="t"/>
          <a:lstStyle/>
          <a:p>
            <a:pPr marL="0" indent="0">
              <a:buNone/>
            </a:pPr>
            <a:r>
              <a:rPr lang="en-US" sz="1150" dirty="0">
                <a:solidFill>
                  <a:srgbClr val="3D4F6B"/>
                </a:solidFill>
              </a:rPr>
              <a:t>La certeza no puede usarse como excusa para perpetuar una omisión grave. Según la J. 17/2024, las medidas pueden implementarse iniciado el proceso siempre que sea antes del registro. Si el reclamo es posterior a la jornada, la reparación exige violación grave, determinante y jurídicamente reparable.</a:t>
            </a:r>
            <a:endParaRPr lang="en-US" sz="1150" dirty="0"/>
          </a:p>
        </p:txBody>
      </p:sp>
      <p:sp>
        <p:nvSpPr>
          <p:cNvPr id="11" name="Shape 9"/>
          <p:cNvSpPr/>
          <p:nvPr/>
        </p:nvSpPr>
        <p:spPr>
          <a:xfrm>
            <a:off x="320040" y="2194560"/>
            <a:ext cx="8503920" cy="117043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2" name="Shape 10"/>
          <p:cNvSpPr/>
          <p:nvPr/>
        </p:nvSpPr>
        <p:spPr>
          <a:xfrm>
            <a:off x="320040" y="2194560"/>
            <a:ext cx="658368" cy="1170432"/>
          </a:xfrm>
          <a:prstGeom prst="rect">
            <a:avLst/>
          </a:prstGeom>
          <a:solidFill>
            <a:srgbClr val="B85C38"/>
          </a:solidFill>
          <a:ln w="12700">
            <a:solidFill>
              <a:srgbClr val="B85C38"/>
            </a:solidFill>
            <a:prstDash val="solid"/>
          </a:ln>
        </p:spPr>
        <p:txBody>
          <a:bodyPr/>
          <a:lstStyle/>
          <a:p>
            <a:endParaRPr lang="es-MX"/>
          </a:p>
        </p:txBody>
      </p:sp>
      <p:sp>
        <p:nvSpPr>
          <p:cNvPr id="13" name="Text 11"/>
          <p:cNvSpPr/>
          <p:nvPr/>
        </p:nvSpPr>
        <p:spPr>
          <a:xfrm>
            <a:off x="320040" y="2194560"/>
            <a:ext cx="658368" cy="1170432"/>
          </a:xfrm>
          <a:prstGeom prst="rect">
            <a:avLst/>
          </a:prstGeom>
          <a:noFill/>
          <a:ln/>
        </p:spPr>
        <p:txBody>
          <a:bodyPr wrap="square" lIns="0" tIns="0" rIns="0" bIns="0" rtlCol="0" anchor="ctr"/>
          <a:lstStyle/>
          <a:p>
            <a:pPr marL="0" indent="0" algn="ctr">
              <a:buNone/>
            </a:pPr>
            <a:r>
              <a:rPr lang="en-US" sz="1400" b="1" dirty="0">
                <a:solidFill>
                  <a:srgbClr val="FFFFFF"/>
                </a:solidFill>
              </a:rPr>
              <a:t>9.4</a:t>
            </a:r>
            <a:endParaRPr lang="en-US" sz="1400" dirty="0"/>
          </a:p>
        </p:txBody>
      </p:sp>
      <p:sp>
        <p:nvSpPr>
          <p:cNvPr id="14" name="Text 12"/>
          <p:cNvSpPr/>
          <p:nvPr/>
        </p:nvSpPr>
        <p:spPr>
          <a:xfrm>
            <a:off x="1069848" y="2267712"/>
            <a:ext cx="7635240" cy="347472"/>
          </a:xfrm>
          <a:prstGeom prst="rect">
            <a:avLst/>
          </a:prstGeom>
          <a:noFill/>
          <a:ln/>
        </p:spPr>
        <p:txBody>
          <a:bodyPr wrap="square" rtlCol="0" anchor="t"/>
          <a:lstStyle/>
          <a:p>
            <a:pPr marL="0" indent="0">
              <a:buNone/>
            </a:pPr>
            <a:r>
              <a:rPr lang="en-US" sz="1250" b="1" dirty="0">
                <a:solidFill>
                  <a:srgbClr val="1B2A4A"/>
                </a:solidFill>
              </a:rPr>
              <a:t>Derecho individual de la candidatura vs. derecho colectivo del grupo</a:t>
            </a:r>
            <a:endParaRPr lang="en-US" sz="1250" dirty="0"/>
          </a:p>
        </p:txBody>
      </p:sp>
      <p:sp>
        <p:nvSpPr>
          <p:cNvPr id="15" name="Text 13"/>
          <p:cNvSpPr/>
          <p:nvPr/>
        </p:nvSpPr>
        <p:spPr>
          <a:xfrm>
            <a:off x="1069848" y="2651760"/>
            <a:ext cx="7635240" cy="658368"/>
          </a:xfrm>
          <a:prstGeom prst="rect">
            <a:avLst/>
          </a:prstGeom>
          <a:noFill/>
          <a:ln/>
        </p:spPr>
        <p:txBody>
          <a:bodyPr wrap="square" rtlCol="0" anchor="t"/>
          <a:lstStyle/>
          <a:p>
            <a:pPr marL="0" indent="0">
              <a:buNone/>
            </a:pPr>
            <a:r>
              <a:rPr lang="en-US" sz="1150" dirty="0">
                <a:solidFill>
                  <a:srgbClr val="3D4F6B"/>
                </a:solidFill>
              </a:rPr>
              <a:t>Cuando se acredita simulación, el derecho individual de la candidatura a ser votada no puede prevalecer sobre la finalidad colectiva de la acción afirmativa. La postulación obtenida mediante simulación cede ante el derecho colectivo de representación del grupo.</a:t>
            </a:r>
            <a:endParaRPr lang="en-US" sz="1150" dirty="0"/>
          </a:p>
        </p:txBody>
      </p:sp>
      <p:sp>
        <p:nvSpPr>
          <p:cNvPr id="16" name="Shape 14"/>
          <p:cNvSpPr/>
          <p:nvPr/>
        </p:nvSpPr>
        <p:spPr>
          <a:xfrm>
            <a:off x="320040" y="3520440"/>
            <a:ext cx="8503920" cy="117043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3520440"/>
            <a:ext cx="658368" cy="1170432"/>
          </a:xfrm>
          <a:prstGeom prst="rect">
            <a:avLst/>
          </a:prstGeom>
          <a:solidFill>
            <a:srgbClr val="C9A84C"/>
          </a:solidFill>
          <a:ln w="12700">
            <a:solidFill>
              <a:srgbClr val="C9A84C"/>
            </a:solidFill>
            <a:prstDash val="solid"/>
          </a:ln>
        </p:spPr>
        <p:txBody>
          <a:bodyPr/>
          <a:lstStyle/>
          <a:p>
            <a:endParaRPr lang="es-MX"/>
          </a:p>
        </p:txBody>
      </p:sp>
      <p:sp>
        <p:nvSpPr>
          <p:cNvPr id="18" name="Text 16"/>
          <p:cNvSpPr/>
          <p:nvPr/>
        </p:nvSpPr>
        <p:spPr>
          <a:xfrm>
            <a:off x="320040" y="3520440"/>
            <a:ext cx="658368" cy="1170432"/>
          </a:xfrm>
          <a:prstGeom prst="rect">
            <a:avLst/>
          </a:prstGeom>
          <a:noFill/>
          <a:ln/>
        </p:spPr>
        <p:txBody>
          <a:bodyPr wrap="square" lIns="0" tIns="0" rIns="0" bIns="0" rtlCol="0" anchor="ctr"/>
          <a:lstStyle/>
          <a:p>
            <a:pPr marL="0" indent="0" algn="ctr">
              <a:buNone/>
            </a:pPr>
            <a:r>
              <a:rPr lang="en-US" sz="1400" b="1" dirty="0">
                <a:solidFill>
                  <a:srgbClr val="1B2A4A"/>
                </a:solidFill>
              </a:rPr>
              <a:t>9.5</a:t>
            </a:r>
            <a:endParaRPr lang="en-US" sz="1400" dirty="0"/>
          </a:p>
        </p:txBody>
      </p:sp>
      <p:sp>
        <p:nvSpPr>
          <p:cNvPr id="19" name="Text 17"/>
          <p:cNvSpPr/>
          <p:nvPr/>
        </p:nvSpPr>
        <p:spPr>
          <a:xfrm>
            <a:off x="1069848" y="3593592"/>
            <a:ext cx="7635240" cy="347472"/>
          </a:xfrm>
          <a:prstGeom prst="rect">
            <a:avLst/>
          </a:prstGeom>
          <a:noFill/>
          <a:ln/>
        </p:spPr>
        <p:txBody>
          <a:bodyPr wrap="square" rtlCol="0" anchor="t"/>
          <a:lstStyle/>
          <a:p>
            <a:pPr marL="0" indent="0">
              <a:buNone/>
            </a:pPr>
            <a:r>
              <a:rPr lang="en-US" sz="1250" b="1" dirty="0">
                <a:solidFill>
                  <a:srgbClr val="1B2A4A"/>
                </a:solidFill>
              </a:rPr>
              <a:t>Protección de datos personales vs. verificación de requisitos</a:t>
            </a:r>
            <a:endParaRPr lang="en-US" sz="1250" dirty="0"/>
          </a:p>
        </p:txBody>
      </p:sp>
      <p:sp>
        <p:nvSpPr>
          <p:cNvPr id="20" name="Text 18"/>
          <p:cNvSpPr/>
          <p:nvPr/>
        </p:nvSpPr>
        <p:spPr>
          <a:xfrm>
            <a:off x="1069848" y="3977640"/>
            <a:ext cx="7635240" cy="658368"/>
          </a:xfrm>
          <a:prstGeom prst="rect">
            <a:avLst/>
          </a:prstGeom>
          <a:noFill/>
          <a:ln/>
        </p:spPr>
        <p:txBody>
          <a:bodyPr wrap="square" rtlCol="0" anchor="t"/>
          <a:lstStyle/>
          <a:p>
            <a:pPr marL="0" indent="0">
              <a:buNone/>
            </a:pPr>
            <a:r>
              <a:rPr lang="en-US" sz="1150" dirty="0">
                <a:solidFill>
                  <a:srgbClr val="3D4F6B"/>
                </a:solidFill>
              </a:rPr>
              <a:t>La autoridad puede verificar, pero no de forma invasiva o estigmatizante. SUP-RAP-47/2021 reconoció que las personas registradas bajo acciones afirmativas pueden solicitar protección de sus datos. La verificación institucional debe coexistir con la protección de información sensible.</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17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92024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10</a:t>
            </a:r>
            <a:endParaRPr lang="en-US" sz="1100" dirty="0"/>
          </a:p>
        </p:txBody>
      </p:sp>
      <p:sp>
        <p:nvSpPr>
          <p:cNvPr id="7" name="Text 4"/>
          <p:cNvSpPr/>
          <p:nvPr/>
        </p:nvSpPr>
        <p:spPr>
          <a:xfrm>
            <a:off x="457200" y="2057400"/>
            <a:ext cx="8229600" cy="50292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Análisis de sentencia</a:t>
            </a:r>
            <a:endParaRPr lang="en-US" sz="2000" dirty="0"/>
          </a:p>
        </p:txBody>
      </p:sp>
      <p:sp>
        <p:nvSpPr>
          <p:cNvPr id="8" name="Text 5"/>
          <p:cNvSpPr/>
          <p:nvPr/>
        </p:nvSpPr>
        <p:spPr>
          <a:xfrm>
            <a:off x="457200" y="2606040"/>
            <a:ext cx="8229600" cy="594360"/>
          </a:xfrm>
          <a:prstGeom prst="rect">
            <a:avLst/>
          </a:prstGeom>
          <a:noFill/>
          <a:ln/>
        </p:spPr>
        <p:txBody>
          <a:bodyPr wrap="square" rtlCol="0" anchor="ctr"/>
          <a:lstStyle/>
          <a:p>
            <a:pPr marL="0" indent="0" algn="ctr">
              <a:buNone/>
            </a:pPr>
            <a:r>
              <a:rPr lang="en-US" sz="2800" b="1" dirty="0">
                <a:solidFill>
                  <a:srgbClr val="C9A84C"/>
                </a:solidFill>
                <a:latin typeface="Cambria" pitchFamily="34" charset="0"/>
                <a:ea typeface="Cambria" pitchFamily="34" charset="-122"/>
                <a:cs typeface="Cambria" pitchFamily="34" charset="-120"/>
              </a:rPr>
              <a:t>SUP-RAP-47/2021 y acumulado</a:t>
            </a:r>
            <a:endParaRPr lang="en-US" sz="2800" dirty="0"/>
          </a:p>
        </p:txBody>
      </p:sp>
      <p:sp>
        <p:nvSpPr>
          <p:cNvPr id="9" name="Text 6"/>
          <p:cNvSpPr/>
          <p:nvPr/>
        </p:nvSpPr>
        <p:spPr>
          <a:xfrm>
            <a:off x="457200" y="3337560"/>
            <a:ext cx="8229600" cy="274320"/>
          </a:xfrm>
          <a:prstGeom prst="rect">
            <a:avLst/>
          </a:prstGeom>
          <a:noFill/>
          <a:ln/>
        </p:spPr>
        <p:txBody>
          <a:bodyPr wrap="square" rtlCol="0" anchor="ctr"/>
          <a:lstStyle/>
          <a:p>
            <a:pPr marL="0" indent="0" algn="ctr">
              <a:buNone/>
            </a:pPr>
            <a:r>
              <a:rPr lang="en-US" sz="1200" i="1" dirty="0">
                <a:solidFill>
                  <a:srgbClr val="E8C96A"/>
                </a:solidFill>
              </a:rPr>
              <a:t>Sala Superior · Concurrencia · No doble contabilización · Autodeterminación</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18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SUP-RAP-47/2021 · Contexto y problema jurídico</a:t>
            </a:r>
            <a:endParaRPr lang="en-US" sz="20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10515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1280160" cy="105156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320040" y="804672"/>
            <a:ext cx="1280160" cy="1051560"/>
          </a:xfrm>
          <a:prstGeom prst="rect">
            <a:avLst/>
          </a:prstGeom>
          <a:noFill/>
          <a:ln/>
        </p:spPr>
        <p:txBody>
          <a:bodyPr wrap="square" lIns="0" tIns="0" rIns="0" bIns="0" rtlCol="0" anchor="ctr"/>
          <a:lstStyle/>
          <a:p>
            <a:pPr marL="0" indent="0" algn="ctr">
              <a:buNone/>
            </a:pPr>
            <a:r>
              <a:rPr lang="en-US" sz="1200" b="1" dirty="0">
                <a:solidFill>
                  <a:srgbClr val="C9A84C"/>
                </a:solidFill>
              </a:rPr>
              <a:t>CON-</a:t>
            </a:r>
            <a:endParaRPr lang="en-US" sz="1200" dirty="0"/>
          </a:p>
          <a:p>
            <a:pPr marL="0" indent="0" algn="ctr">
              <a:buNone/>
            </a:pPr>
            <a:r>
              <a:rPr lang="en-US" sz="1200" b="1" dirty="0">
                <a:solidFill>
                  <a:srgbClr val="C9A84C"/>
                </a:solidFill>
              </a:rPr>
              <a:t>TEXTO</a:t>
            </a:r>
            <a:endParaRPr lang="en-US" sz="1200" dirty="0"/>
          </a:p>
        </p:txBody>
      </p:sp>
      <p:sp>
        <p:nvSpPr>
          <p:cNvPr id="9" name="Text 7"/>
          <p:cNvSpPr/>
          <p:nvPr/>
        </p:nvSpPr>
        <p:spPr>
          <a:xfrm>
            <a:off x="1737360" y="886968"/>
            <a:ext cx="6949440" cy="896112"/>
          </a:xfrm>
          <a:prstGeom prst="rect">
            <a:avLst/>
          </a:prstGeom>
          <a:noFill/>
          <a:ln/>
        </p:spPr>
        <p:txBody>
          <a:bodyPr wrap="square" rtlCol="0" anchor="ctr"/>
          <a:lstStyle/>
          <a:p>
            <a:pPr marL="0" indent="0">
              <a:buNone/>
            </a:pPr>
            <a:r>
              <a:rPr lang="en-US" sz="1200" dirty="0">
                <a:solidFill>
                  <a:srgbClr val="1B2A4A"/>
                </a:solidFill>
              </a:rPr>
              <a:t>Consulta al Consejo General del INE sobre cómo contabilizar acciones afirmativas cuando una persona o fórmula pertenecía simultáneamente a más de un grupo en situación de vulnerabilidad. El INE había admitido la contabilización múltiple. La Sala Superior revisó en plenitud de jurisdicción y modificó ese criterio.</a:t>
            </a:r>
            <a:endParaRPr lang="en-US" sz="1200" dirty="0"/>
          </a:p>
        </p:txBody>
      </p:sp>
      <p:sp>
        <p:nvSpPr>
          <p:cNvPr id="10" name="Shape 8"/>
          <p:cNvSpPr/>
          <p:nvPr/>
        </p:nvSpPr>
        <p:spPr>
          <a:xfrm>
            <a:off x="320040" y="1993392"/>
            <a:ext cx="8503920" cy="347472"/>
          </a:xfrm>
          <a:prstGeom prst="rect">
            <a:avLst/>
          </a:prstGeom>
          <a:solidFill>
            <a:srgbClr val="243454"/>
          </a:solidFill>
          <a:ln w="12700">
            <a:solidFill>
              <a:srgbClr val="243454"/>
            </a:solidFill>
            <a:prstDash val="solid"/>
          </a:ln>
        </p:spPr>
        <p:txBody>
          <a:bodyPr/>
          <a:lstStyle/>
          <a:p>
            <a:endParaRPr lang="es-MX"/>
          </a:p>
        </p:txBody>
      </p:sp>
      <p:sp>
        <p:nvSpPr>
          <p:cNvPr id="11" name="Text 9"/>
          <p:cNvSpPr/>
          <p:nvPr/>
        </p:nvSpPr>
        <p:spPr>
          <a:xfrm>
            <a:off x="411480" y="1993392"/>
            <a:ext cx="8321040" cy="347472"/>
          </a:xfrm>
          <a:prstGeom prst="rect">
            <a:avLst/>
          </a:prstGeom>
          <a:noFill/>
          <a:ln/>
        </p:spPr>
        <p:txBody>
          <a:bodyPr wrap="square" rtlCol="0" anchor="ctr"/>
          <a:lstStyle/>
          <a:p>
            <a:pPr marL="0" indent="0" algn="ctr">
              <a:buNone/>
            </a:pPr>
            <a:r>
              <a:rPr lang="en-US" sz="1100" b="1" dirty="0">
                <a:solidFill>
                  <a:srgbClr val="C9A84C"/>
                </a:solidFill>
              </a:rPr>
              <a:t>CUATRO PROBLEMAS CONSTITUCIONALES INVOLUCRADOS</a:t>
            </a:r>
            <a:endParaRPr lang="en-US" sz="1100" dirty="0"/>
          </a:p>
        </p:txBody>
      </p:sp>
      <p:sp>
        <p:nvSpPr>
          <p:cNvPr id="12" name="Shape 10"/>
          <p:cNvSpPr/>
          <p:nvPr/>
        </p:nvSpPr>
        <p:spPr>
          <a:xfrm>
            <a:off x="411480" y="2450592"/>
            <a:ext cx="274320" cy="274320"/>
          </a:xfrm>
          <a:prstGeom prst="ellipse">
            <a:avLst/>
          </a:prstGeom>
          <a:solidFill>
            <a:srgbClr val="B85C38"/>
          </a:solidFill>
          <a:ln w="12700">
            <a:solidFill>
              <a:srgbClr val="000000"/>
            </a:solidFill>
            <a:prstDash val="solid"/>
          </a:ln>
        </p:spPr>
        <p:txBody>
          <a:bodyPr/>
          <a:lstStyle/>
          <a:p>
            <a:endParaRPr lang="es-MX"/>
          </a:p>
        </p:txBody>
      </p:sp>
      <p:sp>
        <p:nvSpPr>
          <p:cNvPr id="13" name="Text 11"/>
          <p:cNvSpPr/>
          <p:nvPr/>
        </p:nvSpPr>
        <p:spPr>
          <a:xfrm>
            <a:off x="804672" y="2395728"/>
            <a:ext cx="8019288" cy="457200"/>
          </a:xfrm>
          <a:prstGeom prst="rect">
            <a:avLst/>
          </a:prstGeom>
          <a:noFill/>
          <a:ln/>
        </p:spPr>
        <p:txBody>
          <a:bodyPr wrap="square" rtlCol="0" anchor="ctr"/>
          <a:lstStyle/>
          <a:p>
            <a:pPr marL="0" indent="0">
              <a:buNone/>
            </a:pPr>
            <a:r>
              <a:rPr lang="en-US" sz="1250" dirty="0">
                <a:solidFill>
                  <a:srgbClr val="1B2A4A"/>
                </a:solidFill>
              </a:rPr>
              <a:t>¿Debe reconocerse la identidad múltiple de la persona?</a:t>
            </a:r>
            <a:endParaRPr lang="en-US" sz="1250" dirty="0"/>
          </a:p>
        </p:txBody>
      </p:sp>
      <p:sp>
        <p:nvSpPr>
          <p:cNvPr id="14" name="Shape 12"/>
          <p:cNvSpPr/>
          <p:nvPr/>
        </p:nvSpPr>
        <p:spPr>
          <a:xfrm>
            <a:off x="411480" y="2999232"/>
            <a:ext cx="274320" cy="274320"/>
          </a:xfrm>
          <a:prstGeom prst="ellipse">
            <a:avLst/>
          </a:prstGeom>
          <a:solidFill>
            <a:srgbClr val="1B2A4A"/>
          </a:solidFill>
          <a:ln w="12700">
            <a:solidFill>
              <a:srgbClr val="000000"/>
            </a:solidFill>
            <a:prstDash val="solid"/>
          </a:ln>
        </p:spPr>
        <p:txBody>
          <a:bodyPr/>
          <a:lstStyle/>
          <a:p>
            <a:endParaRPr lang="es-MX"/>
          </a:p>
        </p:txBody>
      </p:sp>
      <p:sp>
        <p:nvSpPr>
          <p:cNvPr id="15" name="Text 13"/>
          <p:cNvSpPr/>
          <p:nvPr/>
        </p:nvSpPr>
        <p:spPr>
          <a:xfrm>
            <a:off x="804672" y="2944368"/>
            <a:ext cx="8019288" cy="457200"/>
          </a:xfrm>
          <a:prstGeom prst="rect">
            <a:avLst/>
          </a:prstGeom>
          <a:noFill/>
          <a:ln/>
        </p:spPr>
        <p:txBody>
          <a:bodyPr wrap="square" rtlCol="0" anchor="ctr"/>
          <a:lstStyle/>
          <a:p>
            <a:pPr marL="0" indent="0">
              <a:buNone/>
            </a:pPr>
            <a:r>
              <a:rPr lang="en-US" sz="1250" dirty="0">
                <a:solidFill>
                  <a:srgbClr val="1B2A4A"/>
                </a:solidFill>
              </a:rPr>
              <a:t>¿Ese reconocimiento permite a los partidos cumplir varias cuotas con una sola candidatura?</a:t>
            </a:r>
            <a:endParaRPr lang="en-US" sz="1250" dirty="0"/>
          </a:p>
        </p:txBody>
      </p:sp>
      <p:sp>
        <p:nvSpPr>
          <p:cNvPr id="16" name="Shape 14"/>
          <p:cNvSpPr/>
          <p:nvPr/>
        </p:nvSpPr>
        <p:spPr>
          <a:xfrm>
            <a:off x="411480" y="3547872"/>
            <a:ext cx="274320" cy="274320"/>
          </a:xfrm>
          <a:prstGeom prst="ellipse">
            <a:avLst/>
          </a:prstGeom>
          <a:solidFill>
            <a:srgbClr val="B85C38"/>
          </a:solidFill>
          <a:ln w="12700">
            <a:solidFill>
              <a:srgbClr val="000000"/>
            </a:solidFill>
            <a:prstDash val="solid"/>
          </a:ln>
        </p:spPr>
        <p:txBody>
          <a:bodyPr/>
          <a:lstStyle/>
          <a:p>
            <a:endParaRPr lang="es-MX"/>
          </a:p>
        </p:txBody>
      </p:sp>
      <p:sp>
        <p:nvSpPr>
          <p:cNvPr id="17" name="Text 15"/>
          <p:cNvSpPr/>
          <p:nvPr/>
        </p:nvSpPr>
        <p:spPr>
          <a:xfrm>
            <a:off x="804672" y="3493008"/>
            <a:ext cx="8019288" cy="457200"/>
          </a:xfrm>
          <a:prstGeom prst="rect">
            <a:avLst/>
          </a:prstGeom>
          <a:noFill/>
          <a:ln/>
        </p:spPr>
        <p:txBody>
          <a:bodyPr wrap="square" rtlCol="0" anchor="ctr"/>
          <a:lstStyle/>
          <a:p>
            <a:pPr marL="0" indent="0">
              <a:buNone/>
            </a:pPr>
            <a:r>
              <a:rPr lang="en-US" sz="1250" dirty="0">
                <a:solidFill>
                  <a:srgbClr val="1B2A4A"/>
                </a:solidFill>
              </a:rPr>
              <a:t>¿La doble o triple contabilización reduce la eficacia de las acciones afirmativas?</a:t>
            </a:r>
            <a:endParaRPr lang="en-US" sz="1250" dirty="0"/>
          </a:p>
        </p:txBody>
      </p:sp>
      <p:sp>
        <p:nvSpPr>
          <p:cNvPr id="18" name="Shape 16"/>
          <p:cNvSpPr/>
          <p:nvPr/>
        </p:nvSpPr>
        <p:spPr>
          <a:xfrm>
            <a:off x="411480" y="4096512"/>
            <a:ext cx="274320" cy="274320"/>
          </a:xfrm>
          <a:prstGeom prst="ellipse">
            <a:avLst/>
          </a:prstGeom>
          <a:solidFill>
            <a:srgbClr val="1B2A4A"/>
          </a:solidFill>
          <a:ln w="12700">
            <a:solidFill>
              <a:srgbClr val="000000"/>
            </a:solidFill>
            <a:prstDash val="solid"/>
          </a:ln>
        </p:spPr>
        <p:txBody>
          <a:bodyPr/>
          <a:lstStyle/>
          <a:p>
            <a:endParaRPr lang="es-MX"/>
          </a:p>
        </p:txBody>
      </p:sp>
      <p:sp>
        <p:nvSpPr>
          <p:cNvPr id="19" name="Text 17"/>
          <p:cNvSpPr/>
          <p:nvPr/>
        </p:nvSpPr>
        <p:spPr>
          <a:xfrm>
            <a:off x="804672" y="4041648"/>
            <a:ext cx="8019288" cy="457200"/>
          </a:xfrm>
          <a:prstGeom prst="rect">
            <a:avLst/>
          </a:prstGeom>
          <a:noFill/>
          <a:ln/>
        </p:spPr>
        <p:txBody>
          <a:bodyPr wrap="square" rtlCol="0" anchor="ctr"/>
          <a:lstStyle/>
          <a:p>
            <a:pPr marL="0" indent="0">
              <a:buNone/>
            </a:pPr>
            <a:r>
              <a:rPr lang="en-US" sz="1250" dirty="0">
                <a:solidFill>
                  <a:srgbClr val="1B2A4A"/>
                </a:solidFill>
              </a:rPr>
              <a:t>¿Quién decide bajo qué acción afirmativa se computa: el partido, la autoridad o la persona?</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19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SUP-RAP-47/2021 · Criterio de la Sala Superior</a:t>
            </a:r>
            <a:endParaRPr lang="en-US" sz="20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1143000"/>
          </a:xfrm>
          <a:prstGeom prst="rect">
            <a:avLst/>
          </a:prstGeom>
          <a:solidFill>
            <a:srgbClr val="243454"/>
          </a:solidFill>
          <a:ln w="19050">
            <a:solidFill>
              <a:srgbClr val="C9A84C"/>
            </a:solidFill>
            <a:prstDash val="solid"/>
          </a:ln>
        </p:spPr>
        <p:txBody>
          <a:bodyPr/>
          <a:lstStyle/>
          <a:p>
            <a:endParaRPr lang="es-MX"/>
          </a:p>
        </p:txBody>
      </p:sp>
      <p:sp>
        <p:nvSpPr>
          <p:cNvPr id="7" name="Text 5"/>
          <p:cNvSpPr/>
          <p:nvPr/>
        </p:nvSpPr>
        <p:spPr>
          <a:xfrm>
            <a:off x="502920" y="868680"/>
            <a:ext cx="8138160" cy="1005840"/>
          </a:xfrm>
          <a:prstGeom prst="rect">
            <a:avLst/>
          </a:prstGeom>
          <a:noFill/>
          <a:ln/>
        </p:spPr>
        <p:txBody>
          <a:bodyPr wrap="square" rtlCol="0" anchor="ctr"/>
          <a:lstStyle/>
          <a:p>
            <a:pPr marL="0" indent="0" algn="ctr">
              <a:buNone/>
            </a:pPr>
            <a:r>
              <a:rPr lang="en-US" sz="1300" i="1" dirty="0">
                <a:solidFill>
                  <a:srgbClr val="E8C96A"/>
                </a:solidFill>
              </a:rPr>
              <a:t>Los partidos pueden postular personas que formen parte de más de un grupo en situación de exclusión, subrepresentación o vulnerabilidad. Sin embargo, para efectos del cumplimiento de las medidas afirmativas, esa persona debe colocarse únicamente dentro de una fórmula, definida a partir de su autodeterminación y de la decisión conjunta con el partido o coalición.</a:t>
            </a:r>
            <a:endParaRPr lang="en-US" sz="1300" dirty="0"/>
          </a:p>
        </p:txBody>
      </p:sp>
      <p:sp>
        <p:nvSpPr>
          <p:cNvPr id="8" name="Text 6"/>
          <p:cNvSpPr/>
          <p:nvPr/>
        </p:nvSpPr>
        <p:spPr>
          <a:xfrm>
            <a:off x="320040" y="2103120"/>
            <a:ext cx="8503920" cy="320040"/>
          </a:xfrm>
          <a:prstGeom prst="rect">
            <a:avLst/>
          </a:prstGeom>
          <a:noFill/>
          <a:ln/>
        </p:spPr>
        <p:txBody>
          <a:bodyPr wrap="square" rtlCol="0" anchor="ctr"/>
          <a:lstStyle/>
          <a:p>
            <a:pPr marL="0" indent="0">
              <a:buNone/>
            </a:pPr>
            <a:r>
              <a:rPr lang="en-US" sz="1300" b="1" dirty="0">
                <a:solidFill>
                  <a:srgbClr val="C9A84C"/>
                </a:solidFill>
              </a:rPr>
              <a:t>Tres efectos del criterio:</a:t>
            </a:r>
            <a:endParaRPr lang="en-US" sz="1300" dirty="0"/>
          </a:p>
        </p:txBody>
      </p:sp>
      <p:sp>
        <p:nvSpPr>
          <p:cNvPr id="9" name="Shape 7"/>
          <p:cNvSpPr/>
          <p:nvPr/>
        </p:nvSpPr>
        <p:spPr>
          <a:xfrm>
            <a:off x="320040" y="2487168"/>
            <a:ext cx="457200" cy="548640"/>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320040" y="2487168"/>
            <a:ext cx="457200" cy="548640"/>
          </a:xfrm>
          <a:prstGeom prst="rect">
            <a:avLst/>
          </a:prstGeom>
          <a:noFill/>
          <a:ln/>
        </p:spPr>
        <p:txBody>
          <a:bodyPr wrap="square" lIns="0" tIns="0" rIns="0" bIns="0" rtlCol="0" anchor="ctr"/>
          <a:lstStyle/>
          <a:p>
            <a:pPr marL="0" indent="0" algn="ctr">
              <a:buNone/>
            </a:pPr>
            <a:r>
              <a:rPr lang="en-US" sz="1400" b="1" dirty="0">
                <a:solidFill>
                  <a:srgbClr val="FFFFFF"/>
                </a:solidFill>
              </a:rPr>
              <a:t>a</a:t>
            </a:r>
            <a:endParaRPr lang="en-US" sz="1400" dirty="0"/>
          </a:p>
        </p:txBody>
      </p:sp>
      <p:sp>
        <p:nvSpPr>
          <p:cNvPr id="11" name="Text 9"/>
          <p:cNvSpPr/>
          <p:nvPr/>
        </p:nvSpPr>
        <p:spPr>
          <a:xfrm>
            <a:off x="896112" y="2487168"/>
            <a:ext cx="7927848" cy="548640"/>
          </a:xfrm>
          <a:prstGeom prst="rect">
            <a:avLst/>
          </a:prstGeom>
          <a:noFill/>
          <a:ln/>
        </p:spPr>
        <p:txBody>
          <a:bodyPr wrap="square" rtlCol="0" anchor="ctr"/>
          <a:lstStyle/>
          <a:p>
            <a:pPr marL="0" indent="0">
              <a:buNone/>
            </a:pPr>
            <a:r>
              <a:rPr lang="en-US" sz="1300" dirty="0">
                <a:solidFill>
                  <a:srgbClr val="FFFFFF"/>
                </a:solidFill>
              </a:rPr>
              <a:t>Reconoce la identidad múltiple de la persona</a:t>
            </a:r>
            <a:endParaRPr lang="en-US" sz="1300" dirty="0"/>
          </a:p>
        </p:txBody>
      </p:sp>
      <p:sp>
        <p:nvSpPr>
          <p:cNvPr id="12" name="Shape 10"/>
          <p:cNvSpPr/>
          <p:nvPr/>
        </p:nvSpPr>
        <p:spPr>
          <a:xfrm>
            <a:off x="320040" y="3172968"/>
            <a:ext cx="457200" cy="54864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320040" y="3172968"/>
            <a:ext cx="457200" cy="548640"/>
          </a:xfrm>
          <a:prstGeom prst="rect">
            <a:avLst/>
          </a:prstGeom>
          <a:noFill/>
          <a:ln/>
        </p:spPr>
        <p:txBody>
          <a:bodyPr wrap="square" lIns="0" tIns="0" rIns="0" bIns="0" rtlCol="0" anchor="ctr"/>
          <a:lstStyle/>
          <a:p>
            <a:pPr marL="0" indent="0" algn="ctr">
              <a:buNone/>
            </a:pPr>
            <a:r>
              <a:rPr lang="en-US" sz="1400" b="1" dirty="0">
                <a:solidFill>
                  <a:srgbClr val="1B2A4A"/>
                </a:solidFill>
              </a:rPr>
              <a:t>b</a:t>
            </a:r>
            <a:endParaRPr lang="en-US" sz="1400" dirty="0"/>
          </a:p>
        </p:txBody>
      </p:sp>
      <p:sp>
        <p:nvSpPr>
          <p:cNvPr id="14" name="Text 12"/>
          <p:cNvSpPr/>
          <p:nvPr/>
        </p:nvSpPr>
        <p:spPr>
          <a:xfrm>
            <a:off x="896112" y="3172968"/>
            <a:ext cx="7927848" cy="548640"/>
          </a:xfrm>
          <a:prstGeom prst="rect">
            <a:avLst/>
          </a:prstGeom>
          <a:noFill/>
          <a:ln/>
        </p:spPr>
        <p:txBody>
          <a:bodyPr wrap="square" rtlCol="0" anchor="ctr"/>
          <a:lstStyle/>
          <a:p>
            <a:pPr marL="0" indent="0">
              <a:buNone/>
            </a:pPr>
            <a:r>
              <a:rPr lang="en-US" sz="1300" dirty="0">
                <a:solidFill>
                  <a:srgbClr val="FFFFFF"/>
                </a:solidFill>
              </a:rPr>
              <a:t>Evita que los partidos reduzcan el número total de candidaturas afirmativas</a:t>
            </a:r>
            <a:endParaRPr lang="en-US" sz="1300" dirty="0"/>
          </a:p>
        </p:txBody>
      </p:sp>
      <p:sp>
        <p:nvSpPr>
          <p:cNvPr id="15" name="Shape 13"/>
          <p:cNvSpPr/>
          <p:nvPr/>
        </p:nvSpPr>
        <p:spPr>
          <a:xfrm>
            <a:off x="320040" y="3858768"/>
            <a:ext cx="457200" cy="548640"/>
          </a:xfrm>
          <a:prstGeom prst="rect">
            <a:avLst/>
          </a:prstGeom>
          <a:solidFill>
            <a:srgbClr val="1A6B3A"/>
          </a:solidFill>
          <a:ln w="12700">
            <a:solidFill>
              <a:srgbClr val="1A6B3A"/>
            </a:solidFill>
            <a:prstDash val="solid"/>
          </a:ln>
        </p:spPr>
        <p:txBody>
          <a:bodyPr/>
          <a:lstStyle/>
          <a:p>
            <a:endParaRPr lang="es-MX"/>
          </a:p>
        </p:txBody>
      </p:sp>
      <p:sp>
        <p:nvSpPr>
          <p:cNvPr id="16" name="Text 14"/>
          <p:cNvSpPr/>
          <p:nvPr/>
        </p:nvSpPr>
        <p:spPr>
          <a:xfrm>
            <a:off x="320040" y="3858768"/>
            <a:ext cx="457200" cy="548640"/>
          </a:xfrm>
          <a:prstGeom prst="rect">
            <a:avLst/>
          </a:prstGeom>
          <a:noFill/>
          <a:ln/>
        </p:spPr>
        <p:txBody>
          <a:bodyPr wrap="square" lIns="0" tIns="0" rIns="0" bIns="0" rtlCol="0" anchor="ctr"/>
          <a:lstStyle/>
          <a:p>
            <a:pPr marL="0" indent="0" algn="ctr">
              <a:buNone/>
            </a:pPr>
            <a:r>
              <a:rPr lang="en-US" sz="1400" b="1" dirty="0">
                <a:solidFill>
                  <a:srgbClr val="FFFFFF"/>
                </a:solidFill>
              </a:rPr>
              <a:t>c</a:t>
            </a:r>
            <a:endParaRPr lang="en-US" sz="1400" dirty="0"/>
          </a:p>
        </p:txBody>
      </p:sp>
      <p:sp>
        <p:nvSpPr>
          <p:cNvPr id="17" name="Text 15"/>
          <p:cNvSpPr/>
          <p:nvPr/>
        </p:nvSpPr>
        <p:spPr>
          <a:xfrm>
            <a:off x="896112" y="3858768"/>
            <a:ext cx="7927848" cy="548640"/>
          </a:xfrm>
          <a:prstGeom prst="rect">
            <a:avLst/>
          </a:prstGeom>
          <a:noFill/>
          <a:ln/>
        </p:spPr>
        <p:txBody>
          <a:bodyPr wrap="square" rtlCol="0" anchor="ctr"/>
          <a:lstStyle/>
          <a:p>
            <a:pPr marL="0" indent="0">
              <a:buNone/>
            </a:pPr>
            <a:r>
              <a:rPr lang="en-US" sz="1300" dirty="0">
                <a:solidFill>
                  <a:srgbClr val="FFFFFF"/>
                </a:solidFill>
              </a:rPr>
              <a:t>Protege la finalidad sustantiva de la medida — no solo su existencia formal</a:t>
            </a:r>
            <a:endParaRPr lang="en-US" sz="1300" dirty="0"/>
          </a:p>
        </p:txBody>
      </p:sp>
      <p:sp>
        <p:nvSpPr>
          <p:cNvPr id="18" name="Shape 16"/>
          <p:cNvSpPr/>
          <p:nvPr/>
        </p:nvSpPr>
        <p:spPr>
          <a:xfrm>
            <a:off x="320040" y="4681728"/>
            <a:ext cx="8503920" cy="256032"/>
          </a:xfrm>
          <a:prstGeom prst="rect">
            <a:avLst/>
          </a:prstGeom>
          <a:solidFill>
            <a:srgbClr val="B85C38"/>
          </a:solidFill>
          <a:ln w="12700">
            <a:solidFill>
              <a:srgbClr val="B85C38"/>
            </a:solidFill>
            <a:prstDash val="solid"/>
          </a:ln>
        </p:spPr>
        <p:txBody>
          <a:bodyPr/>
          <a:lstStyle/>
          <a:p>
            <a:endParaRPr lang="es-MX"/>
          </a:p>
        </p:txBody>
      </p:sp>
      <p:sp>
        <p:nvSpPr>
          <p:cNvPr id="19" name="Text 17"/>
          <p:cNvSpPr/>
          <p:nvPr/>
        </p:nvSpPr>
        <p:spPr>
          <a:xfrm>
            <a:off x="457200" y="4700016"/>
            <a:ext cx="8321040" cy="228600"/>
          </a:xfrm>
          <a:prstGeom prst="rect">
            <a:avLst/>
          </a:prstGeom>
          <a:noFill/>
          <a:ln/>
        </p:spPr>
        <p:txBody>
          <a:bodyPr wrap="square" rtlCol="0" anchor="ctr"/>
          <a:lstStyle/>
          <a:p>
            <a:pPr marL="0" indent="0" algn="ctr">
              <a:buNone/>
            </a:pPr>
            <a:r>
              <a:rPr lang="en-US" sz="1050" b="1" dirty="0">
                <a:solidFill>
                  <a:srgbClr val="FFFFFF"/>
                </a:solidFill>
              </a:rPr>
              <a:t>La fórmula correspondiente debe integrarse por dos personas que compartan el mismo grupo en situación de exclusión.</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347472"/>
          </a:xfrm>
          <a:prstGeom prst="rect">
            <a:avLst/>
          </a:prstGeom>
          <a:noFill/>
          <a:ln/>
        </p:spPr>
        <p:txBody>
          <a:bodyPr wrap="square" rtlCol="0" anchor="ctr"/>
          <a:lstStyle/>
          <a:p>
            <a:pPr marL="0" indent="0">
              <a:buNone/>
            </a:pPr>
            <a:r>
              <a:rPr lang="en-US" sz="1100" b="1" kern="0" spc="400" dirty="0">
                <a:solidFill>
                  <a:srgbClr val="C9A84C"/>
                </a:solidFill>
              </a:rPr>
              <a:t>AGENDA</a:t>
            </a:r>
            <a:endParaRPr lang="en-US" sz="1100" dirty="0"/>
          </a:p>
        </p:txBody>
      </p:sp>
      <p:sp>
        <p:nvSpPr>
          <p:cNvPr id="5" name="Text 3"/>
          <p:cNvSpPr/>
          <p:nvPr/>
        </p:nvSpPr>
        <p:spPr>
          <a:xfrm>
            <a:off x="320040" y="576072"/>
            <a:ext cx="8503920" cy="45720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Contenido de la segunda clase</a:t>
            </a:r>
            <a:endParaRPr lang="en-US" sz="2600" dirty="0"/>
          </a:p>
        </p:txBody>
      </p:sp>
      <p:sp>
        <p:nvSpPr>
          <p:cNvPr id="6" name="Shape 4"/>
          <p:cNvSpPr/>
          <p:nvPr/>
        </p:nvSpPr>
        <p:spPr>
          <a:xfrm>
            <a:off x="320040" y="1097280"/>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261872"/>
            <a:ext cx="411480" cy="411480"/>
          </a:xfrm>
          <a:prstGeom prst="ellipse">
            <a:avLst/>
          </a:prstGeom>
          <a:solidFill>
            <a:srgbClr val="C9A84C"/>
          </a:solidFill>
          <a:ln w="12700">
            <a:solidFill>
              <a:srgbClr val="C9A84C"/>
            </a:solidFill>
            <a:prstDash val="solid"/>
          </a:ln>
        </p:spPr>
        <p:txBody>
          <a:bodyPr/>
          <a:lstStyle/>
          <a:p>
            <a:endParaRPr lang="es-MX"/>
          </a:p>
        </p:txBody>
      </p:sp>
      <p:sp>
        <p:nvSpPr>
          <p:cNvPr id="8" name="Text 6"/>
          <p:cNvSpPr/>
          <p:nvPr/>
        </p:nvSpPr>
        <p:spPr>
          <a:xfrm>
            <a:off x="320040" y="12801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7</a:t>
            </a:r>
            <a:endParaRPr lang="en-US" sz="1400" dirty="0"/>
          </a:p>
        </p:txBody>
      </p:sp>
      <p:sp>
        <p:nvSpPr>
          <p:cNvPr id="9" name="Text 7"/>
          <p:cNvSpPr/>
          <p:nvPr/>
        </p:nvSpPr>
        <p:spPr>
          <a:xfrm>
            <a:off x="868680" y="1280160"/>
            <a:ext cx="7955280" cy="384048"/>
          </a:xfrm>
          <a:prstGeom prst="rect">
            <a:avLst/>
          </a:prstGeom>
          <a:noFill/>
          <a:ln/>
        </p:spPr>
        <p:txBody>
          <a:bodyPr wrap="square" rtlCol="0" anchor="ctr"/>
          <a:lstStyle/>
          <a:p>
            <a:pPr marL="0" indent="0">
              <a:buNone/>
            </a:pPr>
            <a:r>
              <a:rPr lang="en-US" sz="1250" dirty="0">
                <a:solidFill>
                  <a:srgbClr val="FFFFFF"/>
                </a:solidFill>
              </a:rPr>
              <a:t>Concurrencia de acciones afirmativas en una misma persona</a:t>
            </a:r>
            <a:endParaRPr lang="en-US" sz="1250" dirty="0"/>
          </a:p>
        </p:txBody>
      </p:sp>
      <p:sp>
        <p:nvSpPr>
          <p:cNvPr id="10" name="Shape 8"/>
          <p:cNvSpPr/>
          <p:nvPr/>
        </p:nvSpPr>
        <p:spPr>
          <a:xfrm>
            <a:off x="320040" y="1719072"/>
            <a:ext cx="411480" cy="411480"/>
          </a:xfrm>
          <a:prstGeom prst="ellipse">
            <a:avLst/>
          </a:prstGeom>
          <a:solidFill>
            <a:srgbClr val="C9A84C"/>
          </a:solidFill>
          <a:ln w="12700">
            <a:solidFill>
              <a:srgbClr val="C9A84C"/>
            </a:solidFill>
            <a:prstDash val="solid"/>
          </a:ln>
        </p:spPr>
        <p:txBody>
          <a:bodyPr/>
          <a:lstStyle/>
          <a:p>
            <a:endParaRPr lang="es-MX"/>
          </a:p>
        </p:txBody>
      </p:sp>
      <p:sp>
        <p:nvSpPr>
          <p:cNvPr id="11" name="Text 9"/>
          <p:cNvSpPr/>
          <p:nvPr/>
        </p:nvSpPr>
        <p:spPr>
          <a:xfrm>
            <a:off x="320040" y="17373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a:t>
            </a:r>
            <a:endParaRPr lang="en-US" sz="1400" dirty="0"/>
          </a:p>
        </p:txBody>
      </p:sp>
      <p:sp>
        <p:nvSpPr>
          <p:cNvPr id="12" name="Text 10"/>
          <p:cNvSpPr/>
          <p:nvPr/>
        </p:nvSpPr>
        <p:spPr>
          <a:xfrm>
            <a:off x="868680" y="1737360"/>
            <a:ext cx="7955280" cy="384048"/>
          </a:xfrm>
          <a:prstGeom prst="rect">
            <a:avLst/>
          </a:prstGeom>
          <a:noFill/>
          <a:ln/>
        </p:spPr>
        <p:txBody>
          <a:bodyPr wrap="square" rtlCol="0" anchor="ctr"/>
          <a:lstStyle/>
          <a:p>
            <a:pPr marL="0" indent="0">
              <a:buNone/>
            </a:pPr>
            <a:r>
              <a:rPr lang="en-US" sz="1250" dirty="0">
                <a:solidFill>
                  <a:srgbClr val="FFFFFF"/>
                </a:solidFill>
              </a:rPr>
              <a:t>7.1–7.3  No doble contabilización · Autodeterminación · Fórmulas completas</a:t>
            </a:r>
            <a:endParaRPr lang="en-US" sz="1250" dirty="0"/>
          </a:p>
        </p:txBody>
      </p:sp>
      <p:sp>
        <p:nvSpPr>
          <p:cNvPr id="13" name="Shape 11"/>
          <p:cNvSpPr/>
          <p:nvPr/>
        </p:nvSpPr>
        <p:spPr>
          <a:xfrm>
            <a:off x="320040" y="2176272"/>
            <a:ext cx="411480" cy="411480"/>
          </a:xfrm>
          <a:prstGeom prst="ellipse">
            <a:avLst/>
          </a:prstGeom>
          <a:solidFill>
            <a:srgbClr val="C9A84C"/>
          </a:solidFill>
          <a:ln w="12700">
            <a:solidFill>
              <a:srgbClr val="C9A84C"/>
            </a:solidFill>
            <a:prstDash val="solid"/>
          </a:ln>
        </p:spPr>
        <p:txBody>
          <a:bodyPr/>
          <a:lstStyle/>
          <a:p>
            <a:endParaRPr lang="es-MX"/>
          </a:p>
        </p:txBody>
      </p:sp>
      <p:sp>
        <p:nvSpPr>
          <p:cNvPr id="14" name="Text 12"/>
          <p:cNvSpPr/>
          <p:nvPr/>
        </p:nvSpPr>
        <p:spPr>
          <a:xfrm>
            <a:off x="320040" y="21945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8</a:t>
            </a:r>
            <a:endParaRPr lang="en-US" sz="1400" dirty="0"/>
          </a:p>
        </p:txBody>
      </p:sp>
      <p:sp>
        <p:nvSpPr>
          <p:cNvPr id="15" name="Text 13"/>
          <p:cNvSpPr/>
          <p:nvPr/>
        </p:nvSpPr>
        <p:spPr>
          <a:xfrm>
            <a:off x="868680" y="2194560"/>
            <a:ext cx="7955280" cy="384048"/>
          </a:xfrm>
          <a:prstGeom prst="rect">
            <a:avLst/>
          </a:prstGeom>
          <a:noFill/>
          <a:ln/>
        </p:spPr>
        <p:txBody>
          <a:bodyPr wrap="square" rtlCol="0" anchor="ctr"/>
          <a:lstStyle/>
          <a:p>
            <a:pPr marL="0" indent="0">
              <a:buNone/>
            </a:pPr>
            <a:r>
              <a:rPr lang="en-US" sz="1250" dirty="0">
                <a:solidFill>
                  <a:srgbClr val="FFFFFF"/>
                </a:solidFill>
              </a:rPr>
              <a:t>Interseccionalidad: suma vs. interacción de categorías</a:t>
            </a:r>
            <a:endParaRPr lang="en-US" sz="1250" dirty="0"/>
          </a:p>
        </p:txBody>
      </p:sp>
      <p:sp>
        <p:nvSpPr>
          <p:cNvPr id="16" name="Shape 14"/>
          <p:cNvSpPr/>
          <p:nvPr/>
        </p:nvSpPr>
        <p:spPr>
          <a:xfrm>
            <a:off x="320040" y="2633472"/>
            <a:ext cx="411480" cy="411480"/>
          </a:xfrm>
          <a:prstGeom prst="ellipse">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320040" y="26517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a:t>
            </a:r>
            <a:endParaRPr lang="en-US" sz="1400" dirty="0"/>
          </a:p>
        </p:txBody>
      </p:sp>
      <p:sp>
        <p:nvSpPr>
          <p:cNvPr id="18" name="Text 16"/>
          <p:cNvSpPr/>
          <p:nvPr/>
        </p:nvSpPr>
        <p:spPr>
          <a:xfrm>
            <a:off x="868680" y="2651760"/>
            <a:ext cx="7955280" cy="384048"/>
          </a:xfrm>
          <a:prstGeom prst="rect">
            <a:avLst/>
          </a:prstGeom>
          <a:noFill/>
          <a:ln/>
        </p:spPr>
        <p:txBody>
          <a:bodyPr wrap="square" rtlCol="0" anchor="ctr"/>
          <a:lstStyle/>
          <a:p>
            <a:pPr marL="0" indent="0">
              <a:buNone/>
            </a:pPr>
            <a:r>
              <a:rPr lang="en-US" sz="1250" dirty="0">
                <a:solidFill>
                  <a:srgbClr val="FFFFFF"/>
                </a:solidFill>
              </a:rPr>
              <a:t>8.1–8.4  Error de suma mecánica · Método · Prueba · Remedio</a:t>
            </a:r>
            <a:endParaRPr lang="en-US" sz="1250" dirty="0"/>
          </a:p>
        </p:txBody>
      </p:sp>
      <p:sp>
        <p:nvSpPr>
          <p:cNvPr id="19" name="Shape 17"/>
          <p:cNvSpPr/>
          <p:nvPr/>
        </p:nvSpPr>
        <p:spPr>
          <a:xfrm>
            <a:off x="320040" y="3090672"/>
            <a:ext cx="411480" cy="411480"/>
          </a:xfrm>
          <a:prstGeom prst="ellipse">
            <a:avLst/>
          </a:prstGeom>
          <a:solidFill>
            <a:srgbClr val="C9A84C"/>
          </a:solidFill>
          <a:ln w="12700">
            <a:solidFill>
              <a:srgbClr val="C9A84C"/>
            </a:solidFill>
            <a:prstDash val="solid"/>
          </a:ln>
        </p:spPr>
        <p:txBody>
          <a:bodyPr/>
          <a:lstStyle/>
          <a:p>
            <a:endParaRPr lang="es-MX"/>
          </a:p>
        </p:txBody>
      </p:sp>
      <p:sp>
        <p:nvSpPr>
          <p:cNvPr id="20" name="Text 18"/>
          <p:cNvSpPr/>
          <p:nvPr/>
        </p:nvSpPr>
        <p:spPr>
          <a:xfrm>
            <a:off x="320040" y="31089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9</a:t>
            </a:r>
            <a:endParaRPr lang="en-US" sz="1400" dirty="0"/>
          </a:p>
        </p:txBody>
      </p:sp>
      <p:sp>
        <p:nvSpPr>
          <p:cNvPr id="21" name="Text 19"/>
          <p:cNvSpPr/>
          <p:nvPr/>
        </p:nvSpPr>
        <p:spPr>
          <a:xfrm>
            <a:off x="868680" y="3108960"/>
            <a:ext cx="7955280" cy="384048"/>
          </a:xfrm>
          <a:prstGeom prst="rect">
            <a:avLst/>
          </a:prstGeom>
          <a:noFill/>
          <a:ln/>
        </p:spPr>
        <p:txBody>
          <a:bodyPr wrap="square" rtlCol="0" anchor="ctr"/>
          <a:lstStyle/>
          <a:p>
            <a:pPr marL="0" indent="0">
              <a:buNone/>
            </a:pPr>
            <a:r>
              <a:rPr lang="en-US" sz="1250" dirty="0">
                <a:solidFill>
                  <a:srgbClr val="FFFFFF"/>
                </a:solidFill>
              </a:rPr>
              <a:t>Prioridad del bien jurídico tutelado</a:t>
            </a:r>
            <a:endParaRPr lang="en-US" sz="1250" dirty="0"/>
          </a:p>
        </p:txBody>
      </p:sp>
      <p:sp>
        <p:nvSpPr>
          <p:cNvPr id="22" name="Shape 20"/>
          <p:cNvSpPr/>
          <p:nvPr/>
        </p:nvSpPr>
        <p:spPr>
          <a:xfrm>
            <a:off x="320040" y="3547872"/>
            <a:ext cx="411480" cy="411480"/>
          </a:xfrm>
          <a:prstGeom prst="ellipse">
            <a:avLst/>
          </a:prstGeom>
          <a:solidFill>
            <a:srgbClr val="C9A84C"/>
          </a:solidFill>
          <a:ln w="12700">
            <a:solidFill>
              <a:srgbClr val="C9A84C"/>
            </a:solidFill>
            <a:prstDash val="solid"/>
          </a:ln>
        </p:spPr>
        <p:txBody>
          <a:bodyPr/>
          <a:lstStyle/>
          <a:p>
            <a:endParaRPr lang="es-MX"/>
          </a:p>
        </p:txBody>
      </p:sp>
      <p:sp>
        <p:nvSpPr>
          <p:cNvPr id="23" name="Text 21"/>
          <p:cNvSpPr/>
          <p:nvPr/>
        </p:nvSpPr>
        <p:spPr>
          <a:xfrm>
            <a:off x="320040" y="3566160"/>
            <a:ext cx="411480" cy="384048"/>
          </a:xfrm>
          <a:prstGeom prst="rect">
            <a:avLst/>
          </a:prstGeom>
          <a:noFill/>
          <a:ln/>
        </p:spPr>
        <p:txBody>
          <a:bodyPr wrap="square" lIns="0" tIns="0" rIns="0" bIns="0" rtlCol="0" anchor="ctr"/>
          <a:lstStyle/>
          <a:p>
            <a:pPr marL="0" indent="0" algn="ctr">
              <a:buNone/>
            </a:pPr>
            <a:r>
              <a:rPr lang="en-US" sz="1400" b="1" dirty="0">
                <a:solidFill>
                  <a:srgbClr val="1B2A4A"/>
                </a:solidFill>
              </a:rPr>
              <a:t>·</a:t>
            </a:r>
            <a:endParaRPr lang="en-US" sz="1400" dirty="0"/>
          </a:p>
        </p:txBody>
      </p:sp>
      <p:sp>
        <p:nvSpPr>
          <p:cNvPr id="24" name="Text 22"/>
          <p:cNvSpPr/>
          <p:nvPr/>
        </p:nvSpPr>
        <p:spPr>
          <a:xfrm>
            <a:off x="868680" y="3566160"/>
            <a:ext cx="7955280" cy="384048"/>
          </a:xfrm>
          <a:prstGeom prst="rect">
            <a:avLst/>
          </a:prstGeom>
          <a:noFill/>
          <a:ln/>
        </p:spPr>
        <p:txBody>
          <a:bodyPr wrap="square" rtlCol="0" anchor="ctr"/>
          <a:lstStyle/>
          <a:p>
            <a:pPr marL="0" indent="0">
              <a:buNone/>
            </a:pPr>
            <a:r>
              <a:rPr lang="en-US" sz="1250" dirty="0">
                <a:solidFill>
                  <a:srgbClr val="FFFFFF"/>
                </a:solidFill>
              </a:rPr>
              <a:t>9.1–9.5  Cinco tensiones constitucionales específicas</a:t>
            </a:r>
            <a:endParaRPr lang="en-US" sz="1250" dirty="0"/>
          </a:p>
        </p:txBody>
      </p:sp>
      <p:sp>
        <p:nvSpPr>
          <p:cNvPr id="25" name="Shape 23"/>
          <p:cNvSpPr/>
          <p:nvPr/>
        </p:nvSpPr>
        <p:spPr>
          <a:xfrm>
            <a:off x="320040" y="4005072"/>
            <a:ext cx="411480" cy="411480"/>
          </a:xfrm>
          <a:prstGeom prst="ellipse">
            <a:avLst/>
          </a:prstGeom>
          <a:solidFill>
            <a:srgbClr val="B85C38"/>
          </a:solidFill>
          <a:ln w="12700">
            <a:solidFill>
              <a:srgbClr val="B85C38"/>
            </a:solidFill>
            <a:prstDash val="solid"/>
          </a:ln>
        </p:spPr>
        <p:txBody>
          <a:bodyPr/>
          <a:lstStyle/>
          <a:p>
            <a:endParaRPr lang="es-MX"/>
          </a:p>
        </p:txBody>
      </p:sp>
      <p:sp>
        <p:nvSpPr>
          <p:cNvPr id="26" name="Text 24"/>
          <p:cNvSpPr/>
          <p:nvPr/>
        </p:nvSpPr>
        <p:spPr>
          <a:xfrm>
            <a:off x="320040" y="4023360"/>
            <a:ext cx="411480" cy="384048"/>
          </a:xfrm>
          <a:prstGeom prst="rect">
            <a:avLst/>
          </a:prstGeom>
          <a:noFill/>
          <a:ln/>
        </p:spPr>
        <p:txBody>
          <a:bodyPr wrap="square" lIns="0" tIns="0" rIns="0" bIns="0" rtlCol="0" anchor="ctr"/>
          <a:lstStyle/>
          <a:p>
            <a:pPr marL="0" indent="0" algn="ctr">
              <a:buNone/>
            </a:pPr>
            <a:r>
              <a:rPr lang="en-US" sz="1400" b="1" dirty="0">
                <a:solidFill>
                  <a:srgbClr val="FFFFFF"/>
                </a:solidFill>
              </a:rPr>
              <a:t>10</a:t>
            </a:r>
            <a:endParaRPr lang="en-US" sz="1400" dirty="0"/>
          </a:p>
        </p:txBody>
      </p:sp>
      <p:sp>
        <p:nvSpPr>
          <p:cNvPr id="27" name="Text 25"/>
          <p:cNvSpPr/>
          <p:nvPr/>
        </p:nvSpPr>
        <p:spPr>
          <a:xfrm>
            <a:off x="868680" y="4023360"/>
            <a:ext cx="7955280" cy="384048"/>
          </a:xfrm>
          <a:prstGeom prst="rect">
            <a:avLst/>
          </a:prstGeom>
          <a:noFill/>
          <a:ln/>
        </p:spPr>
        <p:txBody>
          <a:bodyPr wrap="square" rtlCol="0" anchor="ctr"/>
          <a:lstStyle/>
          <a:p>
            <a:pPr marL="0" indent="0">
              <a:buNone/>
            </a:pPr>
            <a:r>
              <a:rPr lang="en-US" sz="1250" dirty="0">
                <a:solidFill>
                  <a:srgbClr val="E8C96A"/>
                </a:solidFill>
              </a:rPr>
              <a:t>SUP-RAP-47/2021: análisis exhaustivo</a:t>
            </a:r>
            <a:endParaRPr lang="en-US" sz="1250" dirty="0"/>
          </a:p>
        </p:txBody>
      </p:sp>
      <p:sp>
        <p:nvSpPr>
          <p:cNvPr id="28" name="Shape 26"/>
          <p:cNvSpPr/>
          <p:nvPr/>
        </p:nvSpPr>
        <p:spPr>
          <a:xfrm>
            <a:off x="320040" y="4462272"/>
            <a:ext cx="411480" cy="411480"/>
          </a:xfrm>
          <a:prstGeom prst="ellipse">
            <a:avLst/>
          </a:prstGeom>
          <a:solidFill>
            <a:srgbClr val="B85C38"/>
          </a:solidFill>
          <a:ln w="12700">
            <a:solidFill>
              <a:srgbClr val="B85C38"/>
            </a:solidFill>
            <a:prstDash val="solid"/>
          </a:ln>
        </p:spPr>
        <p:txBody>
          <a:bodyPr/>
          <a:lstStyle/>
          <a:p>
            <a:endParaRPr lang="es-MX"/>
          </a:p>
        </p:txBody>
      </p:sp>
      <p:sp>
        <p:nvSpPr>
          <p:cNvPr id="29" name="Text 27"/>
          <p:cNvSpPr/>
          <p:nvPr/>
        </p:nvSpPr>
        <p:spPr>
          <a:xfrm>
            <a:off x="320040" y="4480560"/>
            <a:ext cx="411480" cy="384048"/>
          </a:xfrm>
          <a:prstGeom prst="rect">
            <a:avLst/>
          </a:prstGeom>
          <a:noFill/>
          <a:ln/>
        </p:spPr>
        <p:txBody>
          <a:bodyPr wrap="square" lIns="0" tIns="0" rIns="0" bIns="0" rtlCol="0" anchor="ctr"/>
          <a:lstStyle/>
          <a:p>
            <a:pPr marL="0" indent="0" algn="ctr">
              <a:buNone/>
            </a:pPr>
            <a:r>
              <a:rPr lang="en-US" sz="1400" b="1" dirty="0">
                <a:solidFill>
                  <a:srgbClr val="FFFFFF"/>
                </a:solidFill>
              </a:rPr>
              <a:t>↑</a:t>
            </a:r>
            <a:endParaRPr lang="en-US" sz="1400" dirty="0"/>
          </a:p>
        </p:txBody>
      </p:sp>
      <p:sp>
        <p:nvSpPr>
          <p:cNvPr id="30" name="Text 28"/>
          <p:cNvSpPr/>
          <p:nvPr/>
        </p:nvSpPr>
        <p:spPr>
          <a:xfrm>
            <a:off x="868680" y="4480560"/>
            <a:ext cx="7955280" cy="384048"/>
          </a:xfrm>
          <a:prstGeom prst="rect">
            <a:avLst/>
          </a:prstGeom>
          <a:noFill/>
          <a:ln/>
        </p:spPr>
        <p:txBody>
          <a:bodyPr wrap="square" rtlCol="0" anchor="ctr"/>
          <a:lstStyle/>
          <a:p>
            <a:pPr marL="0" indent="0">
              <a:buNone/>
            </a:pPr>
            <a:r>
              <a:rPr lang="en-US" sz="1250" dirty="0">
                <a:solidFill>
                  <a:srgbClr val="E8C96A"/>
                </a:solidFill>
              </a:rPr>
              <a:t>Caso práctico integral · Matriz metodológica · Cierre</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20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SUP-RAP-47/2021 · Razón de fondo</a:t>
            </a:r>
            <a:endParaRPr lang="en-US" sz="20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9601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73152" cy="960120"/>
          </a:xfrm>
          <a:prstGeom prst="rect">
            <a:avLst/>
          </a:prstGeom>
          <a:solidFill>
            <a:srgbClr val="C9A84C"/>
          </a:solidFill>
          <a:ln w="12700">
            <a:solidFill>
              <a:srgbClr val="C9A84C"/>
            </a:solidFill>
            <a:prstDash val="solid"/>
          </a:ln>
        </p:spPr>
        <p:txBody>
          <a:bodyPr/>
          <a:lstStyle/>
          <a:p>
            <a:endParaRPr lang="es-MX"/>
          </a:p>
        </p:txBody>
      </p:sp>
      <p:sp>
        <p:nvSpPr>
          <p:cNvPr id="8" name="Text 6"/>
          <p:cNvSpPr/>
          <p:nvPr/>
        </p:nvSpPr>
        <p:spPr>
          <a:xfrm>
            <a:off x="530352" y="868680"/>
            <a:ext cx="8202168" cy="822960"/>
          </a:xfrm>
          <a:prstGeom prst="rect">
            <a:avLst/>
          </a:prstGeom>
          <a:noFill/>
          <a:ln/>
        </p:spPr>
        <p:txBody>
          <a:bodyPr wrap="square" rtlCol="0" anchor="ctr"/>
          <a:lstStyle/>
          <a:p>
            <a:pPr marL="0" indent="0">
              <a:buNone/>
            </a:pPr>
            <a:r>
              <a:rPr lang="en-US" sz="1250" dirty="0">
                <a:solidFill>
                  <a:srgbClr val="1B2A4A"/>
                </a:solidFill>
              </a:rPr>
              <a:t>Las acciones afirmativas son pisos mínimos de inclusión — no techos. No son simples requisitos formales que los partidos pueden cumplir con la menor carga posible. Permitir el cómputo simultáneo rompería el propósito de las medidas y retardaría la inclusión de personas pertenecientes a grupos invisibilizados.</a:t>
            </a:r>
            <a:endParaRPr lang="en-US" sz="1250" dirty="0"/>
          </a:p>
        </p:txBody>
      </p:sp>
      <p:sp>
        <p:nvSpPr>
          <p:cNvPr id="9" name="Shape 7"/>
          <p:cNvSpPr/>
          <p:nvPr/>
        </p:nvSpPr>
        <p:spPr>
          <a:xfrm>
            <a:off x="320040" y="1901952"/>
            <a:ext cx="3931920" cy="1600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0" name="Shape 8"/>
          <p:cNvSpPr/>
          <p:nvPr/>
        </p:nvSpPr>
        <p:spPr>
          <a:xfrm>
            <a:off x="320040" y="1901952"/>
            <a:ext cx="3931920" cy="411480"/>
          </a:xfrm>
          <a:prstGeom prst="rect">
            <a:avLst/>
          </a:prstGeom>
          <a:solidFill>
            <a:srgbClr val="1B2A4A"/>
          </a:solidFill>
          <a:ln w="12700">
            <a:solidFill>
              <a:srgbClr val="1B2A4A"/>
            </a:solidFill>
            <a:prstDash val="solid"/>
          </a:ln>
        </p:spPr>
        <p:txBody>
          <a:bodyPr/>
          <a:lstStyle/>
          <a:p>
            <a:endParaRPr lang="es-MX"/>
          </a:p>
        </p:txBody>
      </p:sp>
      <p:sp>
        <p:nvSpPr>
          <p:cNvPr id="11" name="Text 9"/>
          <p:cNvSpPr/>
          <p:nvPr/>
        </p:nvSpPr>
        <p:spPr>
          <a:xfrm>
            <a:off x="411480" y="1901952"/>
            <a:ext cx="3749040" cy="411480"/>
          </a:xfrm>
          <a:prstGeom prst="rect">
            <a:avLst/>
          </a:prstGeom>
          <a:noFill/>
          <a:ln/>
        </p:spPr>
        <p:txBody>
          <a:bodyPr wrap="square" rtlCol="0" anchor="ctr"/>
          <a:lstStyle/>
          <a:p>
            <a:pPr marL="0" indent="0" algn="ctr">
              <a:buNone/>
            </a:pPr>
            <a:r>
              <a:rPr lang="en-US" sz="1100" b="1" dirty="0">
                <a:solidFill>
                  <a:srgbClr val="C9A84C"/>
                </a:solidFill>
              </a:rPr>
              <a:t>VS. AUTODETERMINACIÓN PARTIDISTA</a:t>
            </a:r>
            <a:endParaRPr lang="en-US" sz="1100" dirty="0"/>
          </a:p>
        </p:txBody>
      </p:sp>
      <p:sp>
        <p:nvSpPr>
          <p:cNvPr id="12" name="Text 10"/>
          <p:cNvSpPr/>
          <p:nvPr/>
        </p:nvSpPr>
        <p:spPr>
          <a:xfrm>
            <a:off x="457200" y="2395728"/>
            <a:ext cx="3657600" cy="1005840"/>
          </a:xfrm>
          <a:prstGeom prst="rect">
            <a:avLst/>
          </a:prstGeom>
          <a:noFill/>
          <a:ln/>
        </p:spPr>
        <p:txBody>
          <a:bodyPr wrap="square" rtlCol="0" anchor="t"/>
          <a:lstStyle/>
          <a:p>
            <a:pPr marL="0" indent="0">
              <a:buNone/>
            </a:pPr>
            <a:r>
              <a:rPr lang="en-US" sz="1150" dirty="0">
                <a:solidFill>
                  <a:srgbClr val="1B2A4A"/>
                </a:solidFill>
              </a:rPr>
              <a:t>Los partidos conservan margen para definir procedimientos internos y seleccionar candidaturas. Pero deben hacerlo dentro de las obligaciones constitucionales de igualdad. La autoorganización no autoriza a debilitar medidas diseñadas para garantizar igualdad sustantiva.</a:t>
            </a:r>
            <a:endParaRPr lang="en-US" sz="1150" dirty="0"/>
          </a:p>
        </p:txBody>
      </p:sp>
      <p:sp>
        <p:nvSpPr>
          <p:cNvPr id="13" name="Shape 11"/>
          <p:cNvSpPr/>
          <p:nvPr/>
        </p:nvSpPr>
        <p:spPr>
          <a:xfrm>
            <a:off x="4892040" y="1901952"/>
            <a:ext cx="3931920" cy="16002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4" name="Shape 12"/>
          <p:cNvSpPr/>
          <p:nvPr/>
        </p:nvSpPr>
        <p:spPr>
          <a:xfrm>
            <a:off x="4892040" y="1901952"/>
            <a:ext cx="3931920" cy="411480"/>
          </a:xfrm>
          <a:prstGeom prst="rect">
            <a:avLst/>
          </a:prstGeom>
          <a:solidFill>
            <a:srgbClr val="B85C38"/>
          </a:solidFill>
          <a:ln w="12700">
            <a:solidFill>
              <a:srgbClr val="B85C38"/>
            </a:solidFill>
            <a:prstDash val="solid"/>
          </a:ln>
        </p:spPr>
        <p:txBody>
          <a:bodyPr/>
          <a:lstStyle/>
          <a:p>
            <a:endParaRPr lang="es-MX"/>
          </a:p>
        </p:txBody>
      </p:sp>
      <p:sp>
        <p:nvSpPr>
          <p:cNvPr id="15" name="Text 13"/>
          <p:cNvSpPr/>
          <p:nvPr/>
        </p:nvSpPr>
        <p:spPr>
          <a:xfrm>
            <a:off x="4983480" y="1901952"/>
            <a:ext cx="3749040" cy="411480"/>
          </a:xfrm>
          <a:prstGeom prst="rect">
            <a:avLst/>
          </a:prstGeom>
          <a:noFill/>
          <a:ln/>
        </p:spPr>
        <p:txBody>
          <a:bodyPr wrap="square" rtlCol="0" anchor="ctr"/>
          <a:lstStyle/>
          <a:p>
            <a:pPr marL="0" indent="0" algn="ctr">
              <a:buNone/>
            </a:pPr>
            <a:r>
              <a:rPr lang="en-US" sz="1100" b="1" dirty="0">
                <a:solidFill>
                  <a:srgbClr val="FFFFFF"/>
                </a:solidFill>
              </a:rPr>
              <a:t>VS. IDENTIDAD PERSONAL</a:t>
            </a:r>
            <a:endParaRPr lang="en-US" sz="1100" dirty="0"/>
          </a:p>
        </p:txBody>
      </p:sp>
      <p:sp>
        <p:nvSpPr>
          <p:cNvPr id="16" name="Text 14"/>
          <p:cNvSpPr/>
          <p:nvPr/>
        </p:nvSpPr>
        <p:spPr>
          <a:xfrm>
            <a:off x="5029200" y="2395728"/>
            <a:ext cx="3657600" cy="1005840"/>
          </a:xfrm>
          <a:prstGeom prst="rect">
            <a:avLst/>
          </a:prstGeom>
          <a:noFill/>
          <a:ln/>
        </p:spPr>
        <p:txBody>
          <a:bodyPr wrap="square" rtlCol="0" anchor="t"/>
          <a:lstStyle/>
          <a:p>
            <a:pPr marL="0" indent="0">
              <a:buNone/>
            </a:pPr>
            <a:r>
              <a:rPr lang="en-US" sz="1150" dirty="0">
                <a:solidFill>
                  <a:srgbClr val="1B2A4A"/>
                </a:solidFill>
              </a:rPr>
              <a:t>La Sala Superior distingue entre identidad y cómputo. La persona no deja de ser, por ejemplo, mujer indígena con discapacidad. Solo se define bajo qué acción afirmativa se computa para efectos de cumplimiento institucional.</a:t>
            </a:r>
            <a:endParaRPr lang="en-US" sz="1150" dirty="0"/>
          </a:p>
        </p:txBody>
      </p:sp>
      <p:sp>
        <p:nvSpPr>
          <p:cNvPr id="17" name="Shape 15"/>
          <p:cNvSpPr/>
          <p:nvPr/>
        </p:nvSpPr>
        <p:spPr>
          <a:xfrm>
            <a:off x="320040" y="3657600"/>
            <a:ext cx="850392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8" name="Shape 16"/>
          <p:cNvSpPr/>
          <p:nvPr/>
        </p:nvSpPr>
        <p:spPr>
          <a:xfrm>
            <a:off x="320040" y="3657600"/>
            <a:ext cx="1371600" cy="822960"/>
          </a:xfrm>
          <a:prstGeom prst="rect">
            <a:avLst/>
          </a:prstGeom>
          <a:solidFill>
            <a:srgbClr val="243454"/>
          </a:solidFill>
          <a:ln w="12700">
            <a:solidFill>
              <a:srgbClr val="243454"/>
            </a:solidFill>
            <a:prstDash val="solid"/>
          </a:ln>
        </p:spPr>
        <p:txBody>
          <a:bodyPr/>
          <a:lstStyle/>
          <a:p>
            <a:endParaRPr lang="es-MX"/>
          </a:p>
        </p:txBody>
      </p:sp>
      <p:sp>
        <p:nvSpPr>
          <p:cNvPr id="19" name="Text 17"/>
          <p:cNvSpPr/>
          <p:nvPr/>
        </p:nvSpPr>
        <p:spPr>
          <a:xfrm>
            <a:off x="320040" y="3657600"/>
            <a:ext cx="1371600" cy="822960"/>
          </a:xfrm>
          <a:prstGeom prst="rect">
            <a:avLst/>
          </a:prstGeom>
          <a:noFill/>
          <a:ln/>
        </p:spPr>
        <p:txBody>
          <a:bodyPr wrap="square" lIns="0" tIns="0" rIns="0" bIns="0" rtlCol="0" anchor="ctr"/>
          <a:lstStyle/>
          <a:p>
            <a:pPr marL="0" indent="0" algn="ctr">
              <a:buNone/>
            </a:pPr>
            <a:r>
              <a:rPr lang="en-US" sz="1000" dirty="0">
                <a:solidFill>
                  <a:srgbClr val="E8C96A"/>
                </a:solidFill>
              </a:rPr>
              <a:t>Voto</a:t>
            </a:r>
            <a:endParaRPr lang="en-US" sz="1000" dirty="0"/>
          </a:p>
          <a:p>
            <a:pPr marL="0" indent="0" algn="ctr">
              <a:buNone/>
            </a:pPr>
            <a:r>
              <a:rPr lang="en-US" sz="1000" dirty="0">
                <a:solidFill>
                  <a:srgbClr val="E8C96A"/>
                </a:solidFill>
              </a:rPr>
              <a:t>concurrente</a:t>
            </a:r>
            <a:endParaRPr lang="en-US" sz="1000" dirty="0"/>
          </a:p>
          <a:p>
            <a:pPr marL="0" indent="0" algn="ctr">
              <a:buNone/>
            </a:pPr>
            <a:r>
              <a:rPr lang="en-US" sz="1000" dirty="0">
                <a:solidFill>
                  <a:srgbClr val="E8C96A"/>
                </a:solidFill>
              </a:rPr>
              <a:t>Fuentes</a:t>
            </a:r>
            <a:endParaRPr lang="en-US" sz="1000" dirty="0"/>
          </a:p>
          <a:p>
            <a:pPr marL="0" indent="0" algn="ctr">
              <a:buNone/>
            </a:pPr>
            <a:r>
              <a:rPr lang="en-US" sz="1000" dirty="0">
                <a:solidFill>
                  <a:srgbClr val="E8C96A"/>
                </a:solidFill>
              </a:rPr>
              <a:t>Barrera</a:t>
            </a:r>
            <a:endParaRPr lang="en-US" sz="1000" dirty="0"/>
          </a:p>
        </p:txBody>
      </p:sp>
      <p:sp>
        <p:nvSpPr>
          <p:cNvPr id="20" name="Text 18"/>
          <p:cNvSpPr/>
          <p:nvPr/>
        </p:nvSpPr>
        <p:spPr>
          <a:xfrm>
            <a:off x="1828800" y="3730752"/>
            <a:ext cx="6858000" cy="704088"/>
          </a:xfrm>
          <a:prstGeom prst="rect">
            <a:avLst/>
          </a:prstGeom>
          <a:noFill/>
          <a:ln/>
        </p:spPr>
        <p:txBody>
          <a:bodyPr wrap="square" rtlCol="0" anchor="ctr"/>
          <a:lstStyle/>
          <a:p>
            <a:pPr marL="0" indent="0">
              <a:buNone/>
            </a:pPr>
            <a:r>
              <a:rPr lang="en-US" sz="1200" dirty="0">
                <a:solidFill>
                  <a:srgbClr val="1B2A4A"/>
                </a:solidFill>
              </a:rPr>
              <a:t>Acompañó el sentido pero señaló que el caso requería explicación más robusta sobre por qué la medida no afecta derechos de personas en dos o más categorías; sugirió abordar el análisis desde un test de progresividad.</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21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SUP-RAP-47/2021 · Valoración crítica</a:t>
            </a:r>
            <a:endParaRPr lang="en-US" sz="20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3931920" cy="2331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3931920" cy="411480"/>
          </a:xfrm>
          <a:prstGeom prst="rect">
            <a:avLst/>
          </a:prstGeom>
          <a:solidFill>
            <a:srgbClr val="1A6B3A"/>
          </a:solidFill>
          <a:ln w="12700">
            <a:solidFill>
              <a:srgbClr val="1A6B3A"/>
            </a:solidFill>
            <a:prstDash val="solid"/>
          </a:ln>
        </p:spPr>
        <p:txBody>
          <a:bodyPr/>
          <a:lstStyle/>
          <a:p>
            <a:endParaRPr lang="es-MX"/>
          </a:p>
        </p:txBody>
      </p:sp>
      <p:sp>
        <p:nvSpPr>
          <p:cNvPr id="8" name="Text 6"/>
          <p:cNvSpPr/>
          <p:nvPr/>
        </p:nvSpPr>
        <p:spPr>
          <a:xfrm>
            <a:off x="411480" y="804672"/>
            <a:ext cx="3749040" cy="411480"/>
          </a:xfrm>
          <a:prstGeom prst="rect">
            <a:avLst/>
          </a:prstGeom>
          <a:noFill/>
          <a:ln/>
        </p:spPr>
        <p:txBody>
          <a:bodyPr wrap="square" rtlCol="0" anchor="ctr"/>
          <a:lstStyle/>
          <a:p>
            <a:pPr marL="0" indent="0" algn="ctr">
              <a:buNone/>
            </a:pPr>
            <a:r>
              <a:rPr lang="en-US" sz="1200" b="1" dirty="0">
                <a:solidFill>
                  <a:srgbClr val="FFFFFF"/>
                </a:solidFill>
              </a:rPr>
              <a:t>VIRTUDES DE LA SENTENCIA</a:t>
            </a:r>
            <a:endParaRPr lang="en-US" sz="1200" dirty="0"/>
          </a:p>
        </p:txBody>
      </p:sp>
      <p:sp>
        <p:nvSpPr>
          <p:cNvPr id="9" name="Text 7"/>
          <p:cNvSpPr/>
          <p:nvPr/>
        </p:nvSpPr>
        <p:spPr>
          <a:xfrm>
            <a:off x="457200" y="1298448"/>
            <a:ext cx="3657600" cy="329184"/>
          </a:xfrm>
          <a:prstGeom prst="rect">
            <a:avLst/>
          </a:prstGeom>
          <a:noFill/>
          <a:ln/>
        </p:spPr>
        <p:txBody>
          <a:bodyPr wrap="square" rtlCol="0" anchor="ctr"/>
          <a:lstStyle/>
          <a:p>
            <a:pPr marL="0" indent="0">
              <a:buNone/>
            </a:pPr>
            <a:r>
              <a:rPr lang="en-US" sz="1150" b="1" dirty="0">
                <a:solidFill>
                  <a:srgbClr val="1A6B3A"/>
                </a:solidFill>
              </a:rPr>
              <a:t>✓  </a:t>
            </a:r>
            <a:r>
              <a:rPr lang="en-US" sz="1150" dirty="0">
                <a:solidFill>
                  <a:srgbClr val="1B2A4A"/>
                </a:solidFill>
              </a:rPr>
              <a:t>Evita que la interseccionalidad sea técnica de reducción de obligaciones</a:t>
            </a:r>
            <a:endParaRPr lang="en-US" sz="1150" dirty="0"/>
          </a:p>
        </p:txBody>
      </p:sp>
      <p:sp>
        <p:nvSpPr>
          <p:cNvPr id="10" name="Text 8"/>
          <p:cNvSpPr/>
          <p:nvPr/>
        </p:nvSpPr>
        <p:spPr>
          <a:xfrm>
            <a:off x="457200" y="1645920"/>
            <a:ext cx="3657600" cy="329184"/>
          </a:xfrm>
          <a:prstGeom prst="rect">
            <a:avLst/>
          </a:prstGeom>
          <a:noFill/>
          <a:ln/>
        </p:spPr>
        <p:txBody>
          <a:bodyPr wrap="square" rtlCol="0" anchor="ctr"/>
          <a:lstStyle/>
          <a:p>
            <a:pPr marL="0" indent="0">
              <a:buNone/>
            </a:pPr>
            <a:r>
              <a:rPr lang="en-US" sz="1150" b="1" dirty="0">
                <a:solidFill>
                  <a:srgbClr val="1A6B3A"/>
                </a:solidFill>
              </a:rPr>
              <a:t>✓  </a:t>
            </a:r>
            <a:r>
              <a:rPr lang="en-US" sz="1150" dirty="0">
                <a:solidFill>
                  <a:srgbClr val="1B2A4A"/>
                </a:solidFill>
              </a:rPr>
              <a:t>Reconoce la identidad múltiple</a:t>
            </a:r>
            <a:endParaRPr lang="en-US" sz="1150" dirty="0"/>
          </a:p>
        </p:txBody>
      </p:sp>
      <p:sp>
        <p:nvSpPr>
          <p:cNvPr id="11" name="Text 9"/>
          <p:cNvSpPr/>
          <p:nvPr/>
        </p:nvSpPr>
        <p:spPr>
          <a:xfrm>
            <a:off x="457200" y="1993392"/>
            <a:ext cx="3657600" cy="329184"/>
          </a:xfrm>
          <a:prstGeom prst="rect">
            <a:avLst/>
          </a:prstGeom>
          <a:noFill/>
          <a:ln/>
        </p:spPr>
        <p:txBody>
          <a:bodyPr wrap="square" rtlCol="0" anchor="ctr"/>
          <a:lstStyle/>
          <a:p>
            <a:pPr marL="0" indent="0">
              <a:buNone/>
            </a:pPr>
            <a:r>
              <a:rPr lang="en-US" sz="1150" b="1" dirty="0">
                <a:solidFill>
                  <a:srgbClr val="1A6B3A"/>
                </a:solidFill>
              </a:rPr>
              <a:t>✓  </a:t>
            </a:r>
            <a:r>
              <a:rPr lang="en-US" sz="1150" dirty="0">
                <a:solidFill>
                  <a:srgbClr val="1B2A4A"/>
                </a:solidFill>
              </a:rPr>
              <a:t>Protege la finalidad colectiva de las medidas</a:t>
            </a:r>
            <a:endParaRPr lang="en-US" sz="1150" dirty="0"/>
          </a:p>
        </p:txBody>
      </p:sp>
      <p:sp>
        <p:nvSpPr>
          <p:cNvPr id="12" name="Text 10"/>
          <p:cNvSpPr/>
          <p:nvPr/>
        </p:nvSpPr>
        <p:spPr>
          <a:xfrm>
            <a:off x="457200" y="2340864"/>
            <a:ext cx="3657600" cy="329184"/>
          </a:xfrm>
          <a:prstGeom prst="rect">
            <a:avLst/>
          </a:prstGeom>
          <a:noFill/>
          <a:ln/>
        </p:spPr>
        <p:txBody>
          <a:bodyPr wrap="square" rtlCol="0" anchor="ctr"/>
          <a:lstStyle/>
          <a:p>
            <a:pPr marL="0" indent="0">
              <a:buNone/>
            </a:pPr>
            <a:r>
              <a:rPr lang="en-US" sz="1150" b="1" dirty="0">
                <a:solidFill>
                  <a:srgbClr val="1A6B3A"/>
                </a:solidFill>
              </a:rPr>
              <a:t>✓  </a:t>
            </a:r>
            <a:r>
              <a:rPr lang="en-US" sz="1150" dirty="0">
                <a:solidFill>
                  <a:srgbClr val="1B2A4A"/>
                </a:solidFill>
              </a:rPr>
              <a:t>Distingue correctamente entre reconocimiento identitario y cómputo</a:t>
            </a:r>
            <a:endParaRPr lang="en-US" sz="1150" dirty="0"/>
          </a:p>
        </p:txBody>
      </p:sp>
      <p:sp>
        <p:nvSpPr>
          <p:cNvPr id="13" name="Text 11"/>
          <p:cNvSpPr/>
          <p:nvPr/>
        </p:nvSpPr>
        <p:spPr>
          <a:xfrm>
            <a:off x="457200" y="2688336"/>
            <a:ext cx="3657600" cy="329184"/>
          </a:xfrm>
          <a:prstGeom prst="rect">
            <a:avLst/>
          </a:prstGeom>
          <a:noFill/>
          <a:ln/>
        </p:spPr>
        <p:txBody>
          <a:bodyPr wrap="square" rtlCol="0" anchor="ctr"/>
          <a:lstStyle/>
          <a:p>
            <a:pPr marL="0" indent="0">
              <a:buNone/>
            </a:pPr>
            <a:r>
              <a:rPr lang="en-US" sz="1150" b="1" dirty="0">
                <a:solidFill>
                  <a:srgbClr val="1A6B3A"/>
                </a:solidFill>
              </a:rPr>
              <a:t>✓  </a:t>
            </a:r>
            <a:r>
              <a:rPr lang="en-US" sz="1150" dirty="0">
                <a:solidFill>
                  <a:srgbClr val="1B2A4A"/>
                </a:solidFill>
              </a:rPr>
              <a:t>Preserva margen de autodeterminación sin vaciarlo</a:t>
            </a:r>
            <a:endParaRPr lang="en-US" sz="1150" dirty="0"/>
          </a:p>
        </p:txBody>
      </p:sp>
      <p:sp>
        <p:nvSpPr>
          <p:cNvPr id="14" name="Shape 12"/>
          <p:cNvSpPr/>
          <p:nvPr/>
        </p:nvSpPr>
        <p:spPr>
          <a:xfrm>
            <a:off x="4892040" y="804672"/>
            <a:ext cx="3931920" cy="2331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4892040" y="804672"/>
            <a:ext cx="3931920" cy="411480"/>
          </a:xfrm>
          <a:prstGeom prst="rect">
            <a:avLst/>
          </a:prstGeom>
          <a:solidFill>
            <a:srgbClr val="B85C38"/>
          </a:solidFill>
          <a:ln w="12700">
            <a:solidFill>
              <a:srgbClr val="B85C38"/>
            </a:solidFill>
            <a:prstDash val="solid"/>
          </a:ln>
        </p:spPr>
        <p:txBody>
          <a:bodyPr/>
          <a:lstStyle/>
          <a:p>
            <a:endParaRPr lang="es-MX"/>
          </a:p>
        </p:txBody>
      </p:sp>
      <p:sp>
        <p:nvSpPr>
          <p:cNvPr id="16" name="Text 14"/>
          <p:cNvSpPr/>
          <p:nvPr/>
        </p:nvSpPr>
        <p:spPr>
          <a:xfrm>
            <a:off x="4983480" y="804672"/>
            <a:ext cx="3749040" cy="411480"/>
          </a:xfrm>
          <a:prstGeom prst="rect">
            <a:avLst/>
          </a:prstGeom>
          <a:noFill/>
          <a:ln/>
        </p:spPr>
        <p:txBody>
          <a:bodyPr wrap="square" rtlCol="0" anchor="ctr"/>
          <a:lstStyle/>
          <a:p>
            <a:pPr marL="0" indent="0" algn="ctr">
              <a:buNone/>
            </a:pPr>
            <a:r>
              <a:rPr lang="en-US" sz="1200" b="1" dirty="0">
                <a:solidFill>
                  <a:srgbClr val="FFFFFF"/>
                </a:solidFill>
              </a:rPr>
              <a:t>PREGUNTAS ABIERTAS</a:t>
            </a:r>
            <a:endParaRPr lang="en-US" sz="1200" dirty="0"/>
          </a:p>
        </p:txBody>
      </p:sp>
      <p:sp>
        <p:nvSpPr>
          <p:cNvPr id="17" name="Text 15"/>
          <p:cNvSpPr/>
          <p:nvPr/>
        </p:nvSpPr>
        <p:spPr>
          <a:xfrm>
            <a:off x="5029200" y="1298448"/>
            <a:ext cx="3657600" cy="329184"/>
          </a:xfrm>
          <a:prstGeom prst="rect">
            <a:avLst/>
          </a:prstGeom>
          <a:noFill/>
          <a:ln/>
        </p:spPr>
        <p:txBody>
          <a:bodyPr wrap="square" rtlCol="0" anchor="ctr"/>
          <a:lstStyle/>
          <a:p>
            <a:pPr marL="0" indent="0">
              <a:buNone/>
            </a:pPr>
            <a:r>
              <a:rPr lang="en-US" sz="1150" b="1" dirty="0">
                <a:solidFill>
                  <a:srgbClr val="B85C38"/>
                </a:solidFill>
              </a:rPr>
              <a:t>?  </a:t>
            </a:r>
            <a:r>
              <a:rPr lang="en-US" sz="1150" dirty="0">
                <a:solidFill>
                  <a:srgbClr val="1B2A4A"/>
                </a:solidFill>
              </a:rPr>
              <a:t>¿Qué ocurre si la persona y el partido discrepan sobre la acción afirmativa?</a:t>
            </a:r>
            <a:endParaRPr lang="en-US" sz="1150" dirty="0"/>
          </a:p>
        </p:txBody>
      </p:sp>
      <p:sp>
        <p:nvSpPr>
          <p:cNvPr id="18" name="Text 16"/>
          <p:cNvSpPr/>
          <p:nvPr/>
        </p:nvSpPr>
        <p:spPr>
          <a:xfrm>
            <a:off x="5029200" y="1645920"/>
            <a:ext cx="3657600" cy="329184"/>
          </a:xfrm>
          <a:prstGeom prst="rect">
            <a:avLst/>
          </a:prstGeom>
          <a:noFill/>
          <a:ln/>
        </p:spPr>
        <p:txBody>
          <a:bodyPr wrap="square" rtlCol="0" anchor="ctr"/>
          <a:lstStyle/>
          <a:p>
            <a:pPr marL="0" indent="0">
              <a:buNone/>
            </a:pPr>
            <a:r>
              <a:rPr lang="en-US" sz="1150" b="1" dirty="0">
                <a:solidFill>
                  <a:srgbClr val="B85C38"/>
                </a:solidFill>
              </a:rPr>
              <a:t>?  </a:t>
            </a:r>
            <a:r>
              <a:rPr lang="en-US" sz="1150" dirty="0">
                <a:solidFill>
                  <a:srgbClr val="1B2A4A"/>
                </a:solidFill>
              </a:rPr>
              <a:t>¿Qué estándar verifica que la decisión fue libre e informada?</a:t>
            </a:r>
            <a:endParaRPr lang="en-US" sz="1150" dirty="0"/>
          </a:p>
        </p:txBody>
      </p:sp>
      <p:sp>
        <p:nvSpPr>
          <p:cNvPr id="19" name="Text 17"/>
          <p:cNvSpPr/>
          <p:nvPr/>
        </p:nvSpPr>
        <p:spPr>
          <a:xfrm>
            <a:off x="5029200" y="1993392"/>
            <a:ext cx="3657600" cy="329184"/>
          </a:xfrm>
          <a:prstGeom prst="rect">
            <a:avLst/>
          </a:prstGeom>
          <a:noFill/>
          <a:ln/>
        </p:spPr>
        <p:txBody>
          <a:bodyPr wrap="square" rtlCol="0" anchor="ctr"/>
          <a:lstStyle/>
          <a:p>
            <a:pPr marL="0" indent="0">
              <a:buNone/>
            </a:pPr>
            <a:r>
              <a:rPr lang="en-US" sz="1150" b="1" dirty="0">
                <a:solidFill>
                  <a:srgbClr val="B85C38"/>
                </a:solidFill>
              </a:rPr>
              <a:t>?  </a:t>
            </a:r>
            <a:r>
              <a:rPr lang="en-US" sz="1150" dirty="0">
                <a:solidFill>
                  <a:srgbClr val="1B2A4A"/>
                </a:solidFill>
              </a:rPr>
              <a:t>¿Cómo se evita que el partido presione a candidaturas con identidad múltiple?</a:t>
            </a:r>
            <a:endParaRPr lang="en-US" sz="1150" dirty="0"/>
          </a:p>
        </p:txBody>
      </p:sp>
      <p:sp>
        <p:nvSpPr>
          <p:cNvPr id="20" name="Text 18"/>
          <p:cNvSpPr/>
          <p:nvPr/>
        </p:nvSpPr>
        <p:spPr>
          <a:xfrm>
            <a:off x="5029200" y="2340864"/>
            <a:ext cx="3657600" cy="329184"/>
          </a:xfrm>
          <a:prstGeom prst="rect">
            <a:avLst/>
          </a:prstGeom>
          <a:noFill/>
          <a:ln/>
        </p:spPr>
        <p:txBody>
          <a:bodyPr wrap="square" rtlCol="0" anchor="ctr"/>
          <a:lstStyle/>
          <a:p>
            <a:pPr marL="0" indent="0">
              <a:buNone/>
            </a:pPr>
            <a:r>
              <a:rPr lang="en-US" sz="1150" b="1" dirty="0">
                <a:solidFill>
                  <a:srgbClr val="B85C38"/>
                </a:solidFill>
              </a:rPr>
              <a:t>?  </a:t>
            </a:r>
            <a:r>
              <a:rPr lang="en-US" sz="1150" dirty="0">
                <a:solidFill>
                  <a:srgbClr val="1B2A4A"/>
                </a:solidFill>
              </a:rPr>
              <a:t>¿Qué ocurre si la categoría elegida no protege su plataforma política?</a:t>
            </a:r>
            <a:endParaRPr lang="en-US" sz="1150" dirty="0"/>
          </a:p>
        </p:txBody>
      </p:sp>
      <p:sp>
        <p:nvSpPr>
          <p:cNvPr id="21" name="Text 19"/>
          <p:cNvSpPr/>
          <p:nvPr/>
        </p:nvSpPr>
        <p:spPr>
          <a:xfrm>
            <a:off x="5029200" y="2688336"/>
            <a:ext cx="3657600" cy="329184"/>
          </a:xfrm>
          <a:prstGeom prst="rect">
            <a:avLst/>
          </a:prstGeom>
          <a:noFill/>
          <a:ln/>
        </p:spPr>
        <p:txBody>
          <a:bodyPr wrap="square" rtlCol="0" anchor="ctr"/>
          <a:lstStyle/>
          <a:p>
            <a:pPr marL="0" indent="0">
              <a:buNone/>
            </a:pPr>
            <a:r>
              <a:rPr lang="en-US" sz="1150" b="1" dirty="0">
                <a:solidFill>
                  <a:srgbClr val="B85C38"/>
                </a:solidFill>
              </a:rPr>
              <a:t>?  </a:t>
            </a:r>
            <a:r>
              <a:rPr lang="en-US" sz="1150" dirty="0">
                <a:solidFill>
                  <a:srgbClr val="1B2A4A"/>
                </a:solidFill>
              </a:rPr>
              <a:t>¿Debe existir mecanismo de inconformidad específico para la candidatura?</a:t>
            </a:r>
            <a:endParaRPr lang="en-US" sz="1150" dirty="0"/>
          </a:p>
        </p:txBody>
      </p:sp>
      <p:sp>
        <p:nvSpPr>
          <p:cNvPr id="22" name="Shape 20"/>
          <p:cNvSpPr/>
          <p:nvPr/>
        </p:nvSpPr>
        <p:spPr>
          <a:xfrm>
            <a:off x="320040" y="3291840"/>
            <a:ext cx="8503920" cy="594360"/>
          </a:xfrm>
          <a:prstGeom prst="rect">
            <a:avLst/>
          </a:prstGeom>
          <a:solidFill>
            <a:srgbClr val="1B2A4A"/>
          </a:solidFill>
          <a:ln w="12700">
            <a:solidFill>
              <a:srgbClr val="1B2A4A"/>
            </a:solidFill>
            <a:prstDash val="solid"/>
          </a:ln>
        </p:spPr>
        <p:txBody>
          <a:bodyPr/>
          <a:lstStyle/>
          <a:p>
            <a:endParaRPr lang="es-MX"/>
          </a:p>
        </p:txBody>
      </p:sp>
      <p:sp>
        <p:nvSpPr>
          <p:cNvPr id="23" name="Text 21"/>
          <p:cNvSpPr/>
          <p:nvPr/>
        </p:nvSpPr>
        <p:spPr>
          <a:xfrm>
            <a:off x="457200" y="3319272"/>
            <a:ext cx="8321040" cy="548640"/>
          </a:xfrm>
          <a:prstGeom prst="rect">
            <a:avLst/>
          </a:prstGeom>
          <a:noFill/>
          <a:ln/>
        </p:spPr>
        <p:txBody>
          <a:bodyPr wrap="square" rtlCol="0" anchor="ctr"/>
          <a:lstStyle/>
          <a:p>
            <a:pPr marL="0" indent="0" algn="ctr">
              <a:buNone/>
            </a:pPr>
            <a:r>
              <a:rPr lang="en-US" sz="1300" i="1" dirty="0">
                <a:solidFill>
                  <a:srgbClr val="E8C96A"/>
                </a:solidFill>
              </a:rPr>
              <a:t>No basta llegar a una buena solución. El tribunal debe explicar por qué esa solución no sacrifica indebidamente la identidad, la autonomía, la igualdad ni la eficacia de la acción afirmativa.</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22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320040" y="182880"/>
            <a:ext cx="2286000" cy="365760"/>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286000" cy="365760"/>
          </a:xfrm>
          <a:prstGeom prst="rect">
            <a:avLst/>
          </a:prstGeom>
          <a:noFill/>
          <a:ln/>
        </p:spPr>
        <p:txBody>
          <a:bodyPr wrap="square" rtlCol="0" anchor="ctr"/>
          <a:lstStyle/>
          <a:p>
            <a:pPr marL="0" indent="0" algn="ctr">
              <a:buNone/>
            </a:pPr>
            <a:r>
              <a:rPr lang="en-US" sz="1100" b="1" kern="0" spc="100" dirty="0">
                <a:solidFill>
                  <a:srgbClr val="FFFFFF"/>
                </a:solidFill>
              </a:rPr>
              <a:t>CASO PRÁCTICO INTEGRAL</a:t>
            </a:r>
            <a:endParaRPr lang="en-US" sz="1100" dirty="0"/>
          </a:p>
        </p:txBody>
      </p:sp>
      <p:sp>
        <p:nvSpPr>
          <p:cNvPr id="6" name="Text 4"/>
          <p:cNvSpPr/>
          <p:nvPr/>
        </p:nvSpPr>
        <p:spPr>
          <a:xfrm>
            <a:off x="2743200" y="182880"/>
            <a:ext cx="6080760" cy="36576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Planteamiento: lista de representación proporcional</a:t>
            </a:r>
            <a:endParaRPr lang="en-US" sz="1500" dirty="0"/>
          </a:p>
        </p:txBody>
      </p:sp>
      <p:sp>
        <p:nvSpPr>
          <p:cNvPr id="7" name="Shape 5"/>
          <p:cNvSpPr/>
          <p:nvPr/>
        </p:nvSpPr>
        <p:spPr>
          <a:xfrm>
            <a:off x="320040" y="621792"/>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Text 6"/>
          <p:cNvSpPr/>
          <p:nvPr/>
        </p:nvSpPr>
        <p:spPr>
          <a:xfrm>
            <a:off x="320040" y="749808"/>
            <a:ext cx="8503920" cy="320040"/>
          </a:xfrm>
          <a:prstGeom prst="rect">
            <a:avLst/>
          </a:prstGeom>
          <a:noFill/>
          <a:ln/>
        </p:spPr>
        <p:txBody>
          <a:bodyPr wrap="square" rtlCol="0" anchor="ctr"/>
          <a:lstStyle/>
          <a:p>
            <a:pPr marL="0" indent="0">
              <a:buNone/>
            </a:pPr>
            <a:r>
              <a:rPr lang="en-US" sz="1300" b="1" dirty="0">
                <a:solidFill>
                  <a:srgbClr val="C9A84C"/>
                </a:solidFill>
              </a:rPr>
              <a:t>El instituto electoral aprueba para diputaciones de RP:</a:t>
            </a:r>
            <a:endParaRPr lang="en-US" sz="1300" dirty="0"/>
          </a:p>
        </p:txBody>
      </p:sp>
      <p:sp>
        <p:nvSpPr>
          <p:cNvPr id="9" name="Shape 7"/>
          <p:cNvSpPr/>
          <p:nvPr/>
        </p:nvSpPr>
        <p:spPr>
          <a:xfrm>
            <a:off x="320040" y="1143000"/>
            <a:ext cx="320040" cy="365760"/>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320040" y="1143000"/>
            <a:ext cx="320040" cy="365760"/>
          </a:xfrm>
          <a:prstGeom prst="rect">
            <a:avLst/>
          </a:prstGeom>
          <a:noFill/>
          <a:ln/>
        </p:spPr>
        <p:txBody>
          <a:bodyPr wrap="square" lIns="0" tIns="0" rIns="0" bIns="0" rtlCol="0" anchor="ctr"/>
          <a:lstStyle/>
          <a:p>
            <a:pPr marL="0" indent="0" algn="ctr">
              <a:buNone/>
            </a:pPr>
            <a:r>
              <a:rPr lang="en-US" sz="1100" b="1" dirty="0">
                <a:solidFill>
                  <a:srgbClr val="1B2A4A"/>
                </a:solidFill>
              </a:rPr>
              <a:t>a</a:t>
            </a:r>
            <a:endParaRPr lang="en-US" sz="1100" dirty="0"/>
          </a:p>
        </p:txBody>
      </p:sp>
      <p:sp>
        <p:nvSpPr>
          <p:cNvPr id="11" name="Text 9"/>
          <p:cNvSpPr/>
          <p:nvPr/>
        </p:nvSpPr>
        <p:spPr>
          <a:xfrm>
            <a:off x="731520" y="1143000"/>
            <a:ext cx="3794760" cy="365760"/>
          </a:xfrm>
          <a:prstGeom prst="rect">
            <a:avLst/>
          </a:prstGeom>
          <a:noFill/>
          <a:ln/>
        </p:spPr>
        <p:txBody>
          <a:bodyPr wrap="square" rtlCol="0" anchor="ctr"/>
          <a:lstStyle/>
          <a:p>
            <a:pPr marL="0" indent="0">
              <a:buNone/>
            </a:pPr>
            <a:r>
              <a:rPr lang="en-US" sz="1200" dirty="0">
                <a:solidFill>
                  <a:srgbClr val="FFFFFF"/>
                </a:solidFill>
              </a:rPr>
              <a:t>Fórmula indígena</a:t>
            </a:r>
            <a:endParaRPr lang="en-US" sz="1200" dirty="0"/>
          </a:p>
        </p:txBody>
      </p:sp>
      <p:sp>
        <p:nvSpPr>
          <p:cNvPr id="12" name="Shape 10"/>
          <p:cNvSpPr/>
          <p:nvPr/>
        </p:nvSpPr>
        <p:spPr>
          <a:xfrm>
            <a:off x="4663440" y="1143000"/>
            <a:ext cx="320040" cy="365760"/>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4663440" y="1143000"/>
            <a:ext cx="320040" cy="365760"/>
          </a:xfrm>
          <a:prstGeom prst="rect">
            <a:avLst/>
          </a:prstGeom>
          <a:noFill/>
          <a:ln/>
        </p:spPr>
        <p:txBody>
          <a:bodyPr wrap="square" lIns="0" tIns="0" rIns="0" bIns="0" rtlCol="0" anchor="ctr"/>
          <a:lstStyle/>
          <a:p>
            <a:pPr marL="0" indent="0" algn="ctr">
              <a:buNone/>
            </a:pPr>
            <a:r>
              <a:rPr lang="en-US" sz="1100" b="1" dirty="0">
                <a:solidFill>
                  <a:srgbClr val="1B2A4A"/>
                </a:solidFill>
              </a:rPr>
              <a:t>b</a:t>
            </a:r>
            <a:endParaRPr lang="en-US" sz="1100" dirty="0"/>
          </a:p>
        </p:txBody>
      </p:sp>
      <p:sp>
        <p:nvSpPr>
          <p:cNvPr id="14" name="Text 12"/>
          <p:cNvSpPr/>
          <p:nvPr/>
        </p:nvSpPr>
        <p:spPr>
          <a:xfrm>
            <a:off x="5074920" y="1143000"/>
            <a:ext cx="3794760" cy="365760"/>
          </a:xfrm>
          <a:prstGeom prst="rect">
            <a:avLst/>
          </a:prstGeom>
          <a:noFill/>
          <a:ln/>
        </p:spPr>
        <p:txBody>
          <a:bodyPr wrap="square" rtlCol="0" anchor="ctr"/>
          <a:lstStyle/>
          <a:p>
            <a:pPr marL="0" indent="0">
              <a:buNone/>
            </a:pPr>
            <a:r>
              <a:rPr lang="en-US" sz="1200" dirty="0">
                <a:solidFill>
                  <a:srgbClr val="FFFFFF"/>
                </a:solidFill>
              </a:rPr>
              <a:t>Fórmula con discapacidad</a:t>
            </a:r>
            <a:endParaRPr lang="en-US" sz="1200" dirty="0"/>
          </a:p>
        </p:txBody>
      </p:sp>
      <p:sp>
        <p:nvSpPr>
          <p:cNvPr id="15" name="Shape 13"/>
          <p:cNvSpPr/>
          <p:nvPr/>
        </p:nvSpPr>
        <p:spPr>
          <a:xfrm>
            <a:off x="320040" y="1618488"/>
            <a:ext cx="320040" cy="365760"/>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320040" y="1618488"/>
            <a:ext cx="320040" cy="365760"/>
          </a:xfrm>
          <a:prstGeom prst="rect">
            <a:avLst/>
          </a:prstGeom>
          <a:noFill/>
          <a:ln/>
        </p:spPr>
        <p:txBody>
          <a:bodyPr wrap="square" lIns="0" tIns="0" rIns="0" bIns="0" rtlCol="0" anchor="ctr"/>
          <a:lstStyle/>
          <a:p>
            <a:pPr marL="0" indent="0" algn="ctr">
              <a:buNone/>
            </a:pPr>
            <a:r>
              <a:rPr lang="en-US" sz="1100" b="1" dirty="0">
                <a:solidFill>
                  <a:srgbClr val="1B2A4A"/>
                </a:solidFill>
              </a:rPr>
              <a:t>c</a:t>
            </a:r>
            <a:endParaRPr lang="en-US" sz="1100" dirty="0"/>
          </a:p>
        </p:txBody>
      </p:sp>
      <p:sp>
        <p:nvSpPr>
          <p:cNvPr id="17" name="Text 15"/>
          <p:cNvSpPr/>
          <p:nvPr/>
        </p:nvSpPr>
        <p:spPr>
          <a:xfrm>
            <a:off x="731520" y="1618488"/>
            <a:ext cx="3794760" cy="365760"/>
          </a:xfrm>
          <a:prstGeom prst="rect">
            <a:avLst/>
          </a:prstGeom>
          <a:noFill/>
          <a:ln/>
        </p:spPr>
        <p:txBody>
          <a:bodyPr wrap="square" rtlCol="0" anchor="ctr"/>
          <a:lstStyle/>
          <a:p>
            <a:pPr marL="0" indent="0">
              <a:buNone/>
            </a:pPr>
            <a:r>
              <a:rPr lang="en-US" sz="1200" dirty="0">
                <a:solidFill>
                  <a:srgbClr val="FFFFFF"/>
                </a:solidFill>
              </a:rPr>
              <a:t>Fórmula afromexicana</a:t>
            </a:r>
            <a:endParaRPr lang="en-US" sz="1200" dirty="0"/>
          </a:p>
        </p:txBody>
      </p:sp>
      <p:sp>
        <p:nvSpPr>
          <p:cNvPr id="18" name="Shape 16"/>
          <p:cNvSpPr/>
          <p:nvPr/>
        </p:nvSpPr>
        <p:spPr>
          <a:xfrm>
            <a:off x="4663440" y="1618488"/>
            <a:ext cx="320040" cy="365760"/>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4663440" y="1618488"/>
            <a:ext cx="320040" cy="365760"/>
          </a:xfrm>
          <a:prstGeom prst="rect">
            <a:avLst/>
          </a:prstGeom>
          <a:noFill/>
          <a:ln/>
        </p:spPr>
        <p:txBody>
          <a:bodyPr wrap="square" lIns="0" tIns="0" rIns="0" bIns="0" rtlCol="0" anchor="ctr"/>
          <a:lstStyle/>
          <a:p>
            <a:pPr marL="0" indent="0" algn="ctr">
              <a:buNone/>
            </a:pPr>
            <a:r>
              <a:rPr lang="en-US" sz="1100" b="1" dirty="0">
                <a:solidFill>
                  <a:srgbClr val="1B2A4A"/>
                </a:solidFill>
              </a:rPr>
              <a:t>d</a:t>
            </a:r>
            <a:endParaRPr lang="en-US" sz="1100" dirty="0"/>
          </a:p>
        </p:txBody>
      </p:sp>
      <p:sp>
        <p:nvSpPr>
          <p:cNvPr id="20" name="Text 18"/>
          <p:cNvSpPr/>
          <p:nvPr/>
        </p:nvSpPr>
        <p:spPr>
          <a:xfrm>
            <a:off x="5074920" y="1618488"/>
            <a:ext cx="3794760" cy="365760"/>
          </a:xfrm>
          <a:prstGeom prst="rect">
            <a:avLst/>
          </a:prstGeom>
          <a:noFill/>
          <a:ln/>
        </p:spPr>
        <p:txBody>
          <a:bodyPr wrap="square" rtlCol="0" anchor="ctr"/>
          <a:lstStyle/>
          <a:p>
            <a:pPr marL="0" indent="0">
              <a:buNone/>
            </a:pPr>
            <a:r>
              <a:rPr lang="en-US" sz="1200" dirty="0">
                <a:solidFill>
                  <a:srgbClr val="FFFFFF"/>
                </a:solidFill>
              </a:rPr>
              <a:t>Fórmula diversidad sexual</a:t>
            </a:r>
            <a:endParaRPr lang="en-US" sz="1200" dirty="0"/>
          </a:p>
        </p:txBody>
      </p:sp>
      <p:sp>
        <p:nvSpPr>
          <p:cNvPr id="21" name="Shape 19"/>
          <p:cNvSpPr/>
          <p:nvPr/>
        </p:nvSpPr>
        <p:spPr>
          <a:xfrm>
            <a:off x="320040" y="2093976"/>
            <a:ext cx="320040" cy="365760"/>
          </a:xfrm>
          <a:prstGeom prst="rect">
            <a:avLst/>
          </a:prstGeom>
          <a:solidFill>
            <a:srgbClr val="C9A84C"/>
          </a:solidFill>
          <a:ln w="12700">
            <a:solidFill>
              <a:srgbClr val="C9A84C"/>
            </a:solidFill>
            <a:prstDash val="solid"/>
          </a:ln>
        </p:spPr>
        <p:txBody>
          <a:bodyPr/>
          <a:lstStyle/>
          <a:p>
            <a:endParaRPr lang="es-MX"/>
          </a:p>
        </p:txBody>
      </p:sp>
      <p:sp>
        <p:nvSpPr>
          <p:cNvPr id="22" name="Text 20"/>
          <p:cNvSpPr/>
          <p:nvPr/>
        </p:nvSpPr>
        <p:spPr>
          <a:xfrm>
            <a:off x="320040" y="2093976"/>
            <a:ext cx="320040" cy="365760"/>
          </a:xfrm>
          <a:prstGeom prst="rect">
            <a:avLst/>
          </a:prstGeom>
          <a:noFill/>
          <a:ln/>
        </p:spPr>
        <p:txBody>
          <a:bodyPr wrap="square" lIns="0" tIns="0" rIns="0" bIns="0" rtlCol="0" anchor="ctr"/>
          <a:lstStyle/>
          <a:p>
            <a:pPr marL="0" indent="0" algn="ctr">
              <a:buNone/>
            </a:pPr>
            <a:r>
              <a:rPr lang="en-US" sz="1100" b="1" dirty="0">
                <a:solidFill>
                  <a:srgbClr val="1B2A4A"/>
                </a:solidFill>
              </a:rPr>
              <a:t>e</a:t>
            </a:r>
            <a:endParaRPr lang="en-US" sz="1100" dirty="0"/>
          </a:p>
        </p:txBody>
      </p:sp>
      <p:sp>
        <p:nvSpPr>
          <p:cNvPr id="23" name="Text 21"/>
          <p:cNvSpPr/>
          <p:nvPr/>
        </p:nvSpPr>
        <p:spPr>
          <a:xfrm>
            <a:off x="731520" y="2093976"/>
            <a:ext cx="3794760" cy="365760"/>
          </a:xfrm>
          <a:prstGeom prst="rect">
            <a:avLst/>
          </a:prstGeom>
          <a:noFill/>
          <a:ln/>
        </p:spPr>
        <p:txBody>
          <a:bodyPr wrap="square" rtlCol="0" anchor="ctr"/>
          <a:lstStyle/>
          <a:p>
            <a:pPr marL="0" indent="0">
              <a:buNone/>
            </a:pPr>
            <a:r>
              <a:rPr lang="en-US" sz="1200" dirty="0">
                <a:solidFill>
                  <a:srgbClr val="FFFFFF"/>
                </a:solidFill>
              </a:rPr>
              <a:t>Paridad y alternancia estricta en toda la lista</a:t>
            </a:r>
            <a:endParaRPr lang="en-US" sz="1200" dirty="0"/>
          </a:p>
        </p:txBody>
      </p:sp>
      <p:sp>
        <p:nvSpPr>
          <p:cNvPr id="24" name="Text 22"/>
          <p:cNvSpPr/>
          <p:nvPr/>
        </p:nvSpPr>
        <p:spPr>
          <a:xfrm>
            <a:off x="320040" y="2212848"/>
            <a:ext cx="8503920" cy="320040"/>
          </a:xfrm>
          <a:prstGeom prst="rect">
            <a:avLst/>
          </a:prstGeom>
          <a:noFill/>
          <a:ln/>
        </p:spPr>
        <p:txBody>
          <a:bodyPr wrap="square" rtlCol="0" anchor="ctr"/>
          <a:lstStyle/>
          <a:p>
            <a:pPr marL="0" indent="0">
              <a:buNone/>
            </a:pPr>
            <a:r>
              <a:rPr lang="en-US" sz="1300" b="1" dirty="0">
                <a:solidFill>
                  <a:srgbClr val="C9A84C"/>
                </a:solidFill>
              </a:rPr>
              <a:t>Lista que presenta el Partido A:</a:t>
            </a:r>
            <a:endParaRPr lang="en-US" sz="1300" dirty="0"/>
          </a:p>
        </p:txBody>
      </p:sp>
      <p:sp>
        <p:nvSpPr>
          <p:cNvPr id="25" name="Shape 23"/>
          <p:cNvSpPr/>
          <p:nvPr/>
        </p:nvSpPr>
        <p:spPr>
          <a:xfrm>
            <a:off x="320040" y="2606040"/>
            <a:ext cx="347472" cy="347472"/>
          </a:xfrm>
          <a:prstGeom prst="rect">
            <a:avLst/>
          </a:prstGeom>
          <a:solidFill>
            <a:srgbClr val="243454"/>
          </a:solidFill>
          <a:ln w="12700">
            <a:solidFill>
              <a:srgbClr val="000000"/>
            </a:solidFill>
            <a:prstDash val="solid"/>
          </a:ln>
        </p:spPr>
        <p:txBody>
          <a:bodyPr/>
          <a:lstStyle/>
          <a:p>
            <a:endParaRPr lang="es-MX"/>
          </a:p>
        </p:txBody>
      </p:sp>
      <p:sp>
        <p:nvSpPr>
          <p:cNvPr id="26" name="Text 24"/>
          <p:cNvSpPr/>
          <p:nvPr/>
        </p:nvSpPr>
        <p:spPr>
          <a:xfrm>
            <a:off x="320040" y="2606040"/>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1</a:t>
            </a:r>
            <a:endParaRPr lang="en-US" sz="1100" dirty="0"/>
          </a:p>
        </p:txBody>
      </p:sp>
      <p:sp>
        <p:nvSpPr>
          <p:cNvPr id="27" name="Text 25"/>
          <p:cNvSpPr/>
          <p:nvPr/>
        </p:nvSpPr>
        <p:spPr>
          <a:xfrm>
            <a:off x="777240" y="2606040"/>
            <a:ext cx="8046720" cy="347472"/>
          </a:xfrm>
          <a:prstGeom prst="rect">
            <a:avLst/>
          </a:prstGeom>
          <a:noFill/>
          <a:ln/>
        </p:spPr>
        <p:txBody>
          <a:bodyPr wrap="square" rtlCol="0" anchor="ctr"/>
          <a:lstStyle/>
          <a:p>
            <a:pPr marL="0" indent="0">
              <a:buNone/>
            </a:pPr>
            <a:r>
              <a:rPr lang="en-US" sz="1150" dirty="0">
                <a:solidFill>
                  <a:srgbClr val="FFFFFF"/>
                </a:solidFill>
              </a:rPr>
              <a:t>Hombre — sin acción afirmativa</a:t>
            </a:r>
            <a:endParaRPr lang="en-US" sz="1150" dirty="0"/>
          </a:p>
        </p:txBody>
      </p:sp>
      <p:sp>
        <p:nvSpPr>
          <p:cNvPr id="28" name="Shape 26"/>
          <p:cNvSpPr/>
          <p:nvPr/>
        </p:nvSpPr>
        <p:spPr>
          <a:xfrm>
            <a:off x="320040" y="2990088"/>
            <a:ext cx="347472" cy="347472"/>
          </a:xfrm>
          <a:prstGeom prst="rect">
            <a:avLst/>
          </a:prstGeom>
          <a:solidFill>
            <a:srgbClr val="B85C38"/>
          </a:solidFill>
          <a:ln w="12700">
            <a:solidFill>
              <a:srgbClr val="000000"/>
            </a:solidFill>
            <a:prstDash val="solid"/>
          </a:ln>
        </p:spPr>
        <p:txBody>
          <a:bodyPr/>
          <a:lstStyle/>
          <a:p>
            <a:endParaRPr lang="es-MX"/>
          </a:p>
        </p:txBody>
      </p:sp>
      <p:sp>
        <p:nvSpPr>
          <p:cNvPr id="29" name="Text 27"/>
          <p:cNvSpPr/>
          <p:nvPr/>
        </p:nvSpPr>
        <p:spPr>
          <a:xfrm>
            <a:off x="320040" y="2990088"/>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2</a:t>
            </a:r>
            <a:endParaRPr lang="en-US" sz="1100" dirty="0"/>
          </a:p>
        </p:txBody>
      </p:sp>
      <p:sp>
        <p:nvSpPr>
          <p:cNvPr id="30" name="Text 28"/>
          <p:cNvSpPr/>
          <p:nvPr/>
        </p:nvSpPr>
        <p:spPr>
          <a:xfrm>
            <a:off x="777240" y="2990088"/>
            <a:ext cx="8046720" cy="347472"/>
          </a:xfrm>
          <a:prstGeom prst="rect">
            <a:avLst/>
          </a:prstGeom>
          <a:noFill/>
          <a:ln/>
        </p:spPr>
        <p:txBody>
          <a:bodyPr wrap="square" rtlCol="0" anchor="ctr"/>
          <a:lstStyle/>
          <a:p>
            <a:pPr marL="0" indent="0">
              <a:buNone/>
            </a:pPr>
            <a:r>
              <a:rPr lang="en-US" sz="1150" b="1" dirty="0">
                <a:solidFill>
                  <a:srgbClr val="E8C96A"/>
                </a:solidFill>
              </a:rPr>
              <a:t>Mujer indígena con discapacidad — partido pretende computarla para AMBAS cuotas</a:t>
            </a:r>
            <a:endParaRPr lang="en-US" sz="1150" dirty="0"/>
          </a:p>
        </p:txBody>
      </p:sp>
      <p:sp>
        <p:nvSpPr>
          <p:cNvPr id="31" name="Shape 29"/>
          <p:cNvSpPr/>
          <p:nvPr/>
        </p:nvSpPr>
        <p:spPr>
          <a:xfrm>
            <a:off x="320040" y="3374136"/>
            <a:ext cx="347472" cy="347472"/>
          </a:xfrm>
          <a:prstGeom prst="rect">
            <a:avLst/>
          </a:prstGeom>
          <a:solidFill>
            <a:srgbClr val="243454"/>
          </a:solidFill>
          <a:ln w="12700">
            <a:solidFill>
              <a:srgbClr val="000000"/>
            </a:solidFill>
            <a:prstDash val="solid"/>
          </a:ln>
        </p:spPr>
        <p:txBody>
          <a:bodyPr/>
          <a:lstStyle/>
          <a:p>
            <a:endParaRPr lang="es-MX"/>
          </a:p>
        </p:txBody>
      </p:sp>
      <p:sp>
        <p:nvSpPr>
          <p:cNvPr id="32" name="Text 30"/>
          <p:cNvSpPr/>
          <p:nvPr/>
        </p:nvSpPr>
        <p:spPr>
          <a:xfrm>
            <a:off x="320040" y="3374136"/>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3</a:t>
            </a:r>
            <a:endParaRPr lang="en-US" sz="1100" dirty="0"/>
          </a:p>
        </p:txBody>
      </p:sp>
      <p:sp>
        <p:nvSpPr>
          <p:cNvPr id="33" name="Text 31"/>
          <p:cNvSpPr/>
          <p:nvPr/>
        </p:nvSpPr>
        <p:spPr>
          <a:xfrm>
            <a:off x="777240" y="3374136"/>
            <a:ext cx="8046720" cy="347472"/>
          </a:xfrm>
          <a:prstGeom prst="rect">
            <a:avLst/>
          </a:prstGeom>
          <a:noFill/>
          <a:ln/>
        </p:spPr>
        <p:txBody>
          <a:bodyPr wrap="square" rtlCol="0" anchor="ctr"/>
          <a:lstStyle/>
          <a:p>
            <a:pPr marL="0" indent="0">
              <a:buNone/>
            </a:pPr>
            <a:r>
              <a:rPr lang="en-US" sz="1150" dirty="0">
                <a:solidFill>
                  <a:srgbClr val="FFFFFF"/>
                </a:solidFill>
              </a:rPr>
              <a:t>Hombre — sin acción afirmativa</a:t>
            </a:r>
            <a:endParaRPr lang="en-US" sz="1150" dirty="0"/>
          </a:p>
        </p:txBody>
      </p:sp>
      <p:sp>
        <p:nvSpPr>
          <p:cNvPr id="34" name="Shape 32"/>
          <p:cNvSpPr/>
          <p:nvPr/>
        </p:nvSpPr>
        <p:spPr>
          <a:xfrm>
            <a:off x="320040" y="3758184"/>
            <a:ext cx="347472" cy="347472"/>
          </a:xfrm>
          <a:prstGeom prst="rect">
            <a:avLst/>
          </a:prstGeom>
          <a:solidFill>
            <a:srgbClr val="B85C38"/>
          </a:solidFill>
          <a:ln w="12700">
            <a:solidFill>
              <a:srgbClr val="000000"/>
            </a:solidFill>
            <a:prstDash val="solid"/>
          </a:ln>
        </p:spPr>
        <p:txBody>
          <a:bodyPr/>
          <a:lstStyle/>
          <a:p>
            <a:endParaRPr lang="es-MX"/>
          </a:p>
        </p:txBody>
      </p:sp>
      <p:sp>
        <p:nvSpPr>
          <p:cNvPr id="35" name="Text 33"/>
          <p:cNvSpPr/>
          <p:nvPr/>
        </p:nvSpPr>
        <p:spPr>
          <a:xfrm>
            <a:off x="320040" y="3758184"/>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4</a:t>
            </a:r>
            <a:endParaRPr lang="en-US" sz="1100" dirty="0"/>
          </a:p>
        </p:txBody>
      </p:sp>
      <p:sp>
        <p:nvSpPr>
          <p:cNvPr id="36" name="Text 34"/>
          <p:cNvSpPr/>
          <p:nvPr/>
        </p:nvSpPr>
        <p:spPr>
          <a:xfrm>
            <a:off x="777240" y="3758184"/>
            <a:ext cx="8046720" cy="347472"/>
          </a:xfrm>
          <a:prstGeom prst="rect">
            <a:avLst/>
          </a:prstGeom>
          <a:noFill/>
          <a:ln/>
        </p:spPr>
        <p:txBody>
          <a:bodyPr wrap="square" rtlCol="0" anchor="ctr"/>
          <a:lstStyle/>
          <a:p>
            <a:pPr marL="0" indent="0">
              <a:buNone/>
            </a:pPr>
            <a:r>
              <a:rPr lang="en-US" sz="1150" b="1" dirty="0">
                <a:solidFill>
                  <a:srgbClr val="E8C96A"/>
                </a:solidFill>
              </a:rPr>
              <a:t>Mujer afromexicana — diversidad sexual — partido pretende computarla para AMBAS</a:t>
            </a:r>
            <a:endParaRPr lang="en-US" sz="1150" dirty="0"/>
          </a:p>
        </p:txBody>
      </p:sp>
      <p:sp>
        <p:nvSpPr>
          <p:cNvPr id="37" name="Shape 35"/>
          <p:cNvSpPr/>
          <p:nvPr/>
        </p:nvSpPr>
        <p:spPr>
          <a:xfrm>
            <a:off x="320040" y="4142232"/>
            <a:ext cx="347472" cy="347472"/>
          </a:xfrm>
          <a:prstGeom prst="rect">
            <a:avLst/>
          </a:prstGeom>
          <a:solidFill>
            <a:srgbClr val="243454"/>
          </a:solidFill>
          <a:ln w="12700">
            <a:solidFill>
              <a:srgbClr val="000000"/>
            </a:solidFill>
            <a:prstDash val="solid"/>
          </a:ln>
        </p:spPr>
        <p:txBody>
          <a:bodyPr/>
          <a:lstStyle/>
          <a:p>
            <a:endParaRPr lang="es-MX"/>
          </a:p>
        </p:txBody>
      </p:sp>
      <p:sp>
        <p:nvSpPr>
          <p:cNvPr id="38" name="Text 36"/>
          <p:cNvSpPr/>
          <p:nvPr/>
        </p:nvSpPr>
        <p:spPr>
          <a:xfrm>
            <a:off x="320040" y="4142232"/>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5</a:t>
            </a:r>
            <a:endParaRPr lang="en-US" sz="1100" dirty="0"/>
          </a:p>
        </p:txBody>
      </p:sp>
      <p:sp>
        <p:nvSpPr>
          <p:cNvPr id="39" name="Text 37"/>
          <p:cNvSpPr/>
          <p:nvPr/>
        </p:nvSpPr>
        <p:spPr>
          <a:xfrm>
            <a:off x="777240" y="4142232"/>
            <a:ext cx="8046720" cy="347472"/>
          </a:xfrm>
          <a:prstGeom prst="rect">
            <a:avLst/>
          </a:prstGeom>
          <a:noFill/>
          <a:ln/>
        </p:spPr>
        <p:txBody>
          <a:bodyPr wrap="square" rtlCol="0" anchor="ctr"/>
          <a:lstStyle/>
          <a:p>
            <a:pPr marL="0" indent="0">
              <a:buNone/>
            </a:pPr>
            <a:r>
              <a:rPr lang="en-US" sz="1150" dirty="0">
                <a:solidFill>
                  <a:srgbClr val="FFFFFF"/>
                </a:solidFill>
              </a:rPr>
              <a:t>Hombre indígena</a:t>
            </a:r>
            <a:endParaRPr lang="en-US" sz="1150" dirty="0"/>
          </a:p>
        </p:txBody>
      </p:sp>
      <p:sp>
        <p:nvSpPr>
          <p:cNvPr id="40" name="Shape 38"/>
          <p:cNvSpPr/>
          <p:nvPr/>
        </p:nvSpPr>
        <p:spPr>
          <a:xfrm>
            <a:off x="320040" y="4526280"/>
            <a:ext cx="347472" cy="347472"/>
          </a:xfrm>
          <a:prstGeom prst="rect">
            <a:avLst/>
          </a:prstGeom>
          <a:solidFill>
            <a:srgbClr val="243454"/>
          </a:solidFill>
          <a:ln w="12700">
            <a:solidFill>
              <a:srgbClr val="000000"/>
            </a:solidFill>
            <a:prstDash val="solid"/>
          </a:ln>
        </p:spPr>
        <p:txBody>
          <a:bodyPr/>
          <a:lstStyle/>
          <a:p>
            <a:endParaRPr lang="es-MX"/>
          </a:p>
        </p:txBody>
      </p:sp>
      <p:sp>
        <p:nvSpPr>
          <p:cNvPr id="41" name="Text 39"/>
          <p:cNvSpPr/>
          <p:nvPr/>
        </p:nvSpPr>
        <p:spPr>
          <a:xfrm>
            <a:off x="320040" y="4526280"/>
            <a:ext cx="347472" cy="347472"/>
          </a:xfrm>
          <a:prstGeom prst="rect">
            <a:avLst/>
          </a:prstGeom>
          <a:noFill/>
          <a:ln/>
        </p:spPr>
        <p:txBody>
          <a:bodyPr wrap="square" lIns="0" tIns="0" rIns="0" bIns="0" rtlCol="0" anchor="ctr"/>
          <a:lstStyle/>
          <a:p>
            <a:pPr marL="0" indent="0" algn="ctr">
              <a:buNone/>
            </a:pPr>
            <a:r>
              <a:rPr lang="en-US" sz="1100" b="1" dirty="0">
                <a:solidFill>
                  <a:srgbClr val="FFFFFF"/>
                </a:solidFill>
              </a:rPr>
              <a:t>6</a:t>
            </a:r>
            <a:endParaRPr lang="en-US" sz="1100" dirty="0"/>
          </a:p>
        </p:txBody>
      </p:sp>
      <p:sp>
        <p:nvSpPr>
          <p:cNvPr id="42" name="Text 40"/>
          <p:cNvSpPr/>
          <p:nvPr/>
        </p:nvSpPr>
        <p:spPr>
          <a:xfrm>
            <a:off x="777240" y="4526280"/>
            <a:ext cx="8046720" cy="347472"/>
          </a:xfrm>
          <a:prstGeom prst="rect">
            <a:avLst/>
          </a:prstGeom>
          <a:noFill/>
          <a:ln/>
        </p:spPr>
        <p:txBody>
          <a:bodyPr wrap="square" rtlCol="0" anchor="ctr"/>
          <a:lstStyle/>
          <a:p>
            <a:pPr marL="0" indent="0">
              <a:buNone/>
            </a:pPr>
            <a:r>
              <a:rPr lang="en-US" sz="1150" dirty="0">
                <a:solidFill>
                  <a:srgbClr val="FFFFFF"/>
                </a:solidFill>
              </a:rPr>
              <a:t>Mujer — sin acción afirmativa</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23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Shape 2"/>
          <p:cNvSpPr/>
          <p:nvPr/>
        </p:nvSpPr>
        <p:spPr>
          <a:xfrm>
            <a:off x="320040" y="182880"/>
            <a:ext cx="2286000" cy="365760"/>
          </a:xfrm>
          <a:prstGeom prst="rect">
            <a:avLst/>
          </a:prstGeom>
          <a:solidFill>
            <a:srgbClr val="B85C38"/>
          </a:solidFill>
          <a:ln w="12700">
            <a:solidFill>
              <a:srgbClr val="B85C38"/>
            </a:solidFill>
            <a:prstDash val="solid"/>
          </a:ln>
        </p:spPr>
        <p:txBody>
          <a:bodyPr/>
          <a:lstStyle/>
          <a:p>
            <a:endParaRPr lang="es-MX"/>
          </a:p>
        </p:txBody>
      </p:sp>
      <p:sp>
        <p:nvSpPr>
          <p:cNvPr id="5" name="Text 3"/>
          <p:cNvSpPr/>
          <p:nvPr/>
        </p:nvSpPr>
        <p:spPr>
          <a:xfrm>
            <a:off x="320040" y="182880"/>
            <a:ext cx="2286000" cy="365760"/>
          </a:xfrm>
          <a:prstGeom prst="rect">
            <a:avLst/>
          </a:prstGeom>
          <a:noFill/>
          <a:ln/>
        </p:spPr>
        <p:txBody>
          <a:bodyPr wrap="square" rtlCol="0" anchor="ctr"/>
          <a:lstStyle/>
          <a:p>
            <a:pPr marL="0" indent="0" algn="ctr">
              <a:buNone/>
            </a:pPr>
            <a:r>
              <a:rPr lang="en-US" sz="1100" b="1" kern="0" spc="100" dirty="0">
                <a:solidFill>
                  <a:srgbClr val="FFFFFF"/>
                </a:solidFill>
              </a:rPr>
              <a:t>CASO PRÁCTICO INTEGRAL</a:t>
            </a:r>
            <a:endParaRPr lang="en-US" sz="1100" dirty="0"/>
          </a:p>
        </p:txBody>
      </p:sp>
      <p:sp>
        <p:nvSpPr>
          <p:cNvPr id="6" name="Text 4"/>
          <p:cNvSpPr/>
          <p:nvPr/>
        </p:nvSpPr>
        <p:spPr>
          <a:xfrm>
            <a:off x="2743200" y="182880"/>
            <a:ext cx="6080760" cy="365760"/>
          </a:xfrm>
          <a:prstGeom prst="rect">
            <a:avLst/>
          </a:prstGeom>
          <a:noFill/>
          <a:ln/>
        </p:spPr>
        <p:txBody>
          <a:bodyPr wrap="square" rtlCol="0" anchor="ctr"/>
          <a:lstStyle/>
          <a:p>
            <a:pPr marL="0" indent="0">
              <a:buNone/>
            </a:pPr>
            <a:r>
              <a:rPr lang="en-US" sz="1600" b="1" dirty="0">
                <a:solidFill>
                  <a:srgbClr val="1B2A4A"/>
                </a:solidFill>
                <a:latin typeface="Cambria" pitchFamily="34" charset="0"/>
                <a:ea typeface="Cambria" pitchFamily="34" charset="-122"/>
                <a:cs typeface="Cambria" pitchFamily="34" charset="-120"/>
              </a:rPr>
              <a:t>Respuestas jurídicas</a:t>
            </a:r>
            <a:endParaRPr lang="en-US" sz="1600" dirty="0"/>
          </a:p>
        </p:txBody>
      </p:sp>
      <p:sp>
        <p:nvSpPr>
          <p:cNvPr id="7" name="Shape 5"/>
          <p:cNvSpPr/>
          <p:nvPr/>
        </p:nvSpPr>
        <p:spPr>
          <a:xfrm>
            <a:off x="320040" y="621792"/>
            <a:ext cx="8503920" cy="27432"/>
          </a:xfrm>
          <a:prstGeom prst="rect">
            <a:avLst/>
          </a:prstGeom>
          <a:solidFill>
            <a:srgbClr val="C9A84C"/>
          </a:solidFill>
          <a:ln w="12700">
            <a:solidFill>
              <a:srgbClr val="C9A84C"/>
            </a:solidFill>
            <a:prstDash val="solid"/>
          </a:ln>
        </p:spPr>
        <p:txBody>
          <a:bodyPr/>
          <a:lstStyle/>
          <a:p>
            <a:endParaRPr lang="es-MX"/>
          </a:p>
        </p:txBody>
      </p:sp>
      <p:sp>
        <p:nvSpPr>
          <p:cNvPr id="8" name="Shape 6"/>
          <p:cNvSpPr/>
          <p:nvPr/>
        </p:nvSpPr>
        <p:spPr>
          <a:xfrm>
            <a:off x="320040" y="749808"/>
            <a:ext cx="8503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9" name="Shape 7"/>
          <p:cNvSpPr/>
          <p:nvPr/>
        </p:nvSpPr>
        <p:spPr>
          <a:xfrm>
            <a:off x="320040" y="749808"/>
            <a:ext cx="73152" cy="749808"/>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502920" y="768096"/>
            <a:ext cx="8229600" cy="320040"/>
          </a:xfrm>
          <a:prstGeom prst="rect">
            <a:avLst/>
          </a:prstGeom>
          <a:noFill/>
          <a:ln/>
        </p:spPr>
        <p:txBody>
          <a:bodyPr wrap="square" rtlCol="0" anchor="t"/>
          <a:lstStyle/>
          <a:p>
            <a:pPr marL="0" indent="0">
              <a:buNone/>
            </a:pPr>
            <a:r>
              <a:rPr lang="en-US" sz="1150" b="1" dirty="0">
                <a:solidFill>
                  <a:srgbClr val="1B2A4A"/>
                </a:solidFill>
              </a:rPr>
              <a:t>1. ¿Puede una candidatura computarse para varias cuotas?</a:t>
            </a:r>
            <a:endParaRPr lang="en-US" sz="1150" dirty="0"/>
          </a:p>
        </p:txBody>
      </p:sp>
      <p:sp>
        <p:nvSpPr>
          <p:cNvPr id="11" name="Text 9"/>
          <p:cNvSpPr/>
          <p:nvPr/>
        </p:nvSpPr>
        <p:spPr>
          <a:xfrm>
            <a:off x="502920" y="1097280"/>
            <a:ext cx="8229600" cy="365760"/>
          </a:xfrm>
          <a:prstGeom prst="rect">
            <a:avLst/>
          </a:prstGeom>
          <a:noFill/>
          <a:ln/>
        </p:spPr>
        <p:txBody>
          <a:bodyPr wrap="square" rtlCol="0" anchor="t"/>
          <a:lstStyle/>
          <a:p>
            <a:pPr marL="0" indent="0">
              <a:buNone/>
            </a:pPr>
            <a:r>
              <a:rPr lang="en-US" sz="1100" dirty="0">
                <a:solidFill>
                  <a:srgbClr val="3D4F6B"/>
                </a:solidFill>
              </a:rPr>
              <a:t>No. Conforme a SUP-RAP-47/2021, debe computarse en una sola medida. La identidad múltiple se reconoce pero no reduce las obligaciones del partido.</a:t>
            </a:r>
            <a:endParaRPr lang="en-US" sz="1100" dirty="0"/>
          </a:p>
        </p:txBody>
      </p:sp>
      <p:sp>
        <p:nvSpPr>
          <p:cNvPr id="12" name="Shape 10"/>
          <p:cNvSpPr/>
          <p:nvPr/>
        </p:nvSpPr>
        <p:spPr>
          <a:xfrm>
            <a:off x="320040" y="1600200"/>
            <a:ext cx="8503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320040" y="1600200"/>
            <a:ext cx="73152" cy="749808"/>
          </a:xfrm>
          <a:prstGeom prst="rect">
            <a:avLst/>
          </a:prstGeom>
          <a:solidFill>
            <a:srgbClr val="1B2A4A"/>
          </a:solidFill>
          <a:ln w="12700">
            <a:solidFill>
              <a:srgbClr val="1B2A4A"/>
            </a:solidFill>
            <a:prstDash val="solid"/>
          </a:ln>
        </p:spPr>
        <p:txBody>
          <a:bodyPr/>
          <a:lstStyle/>
          <a:p>
            <a:endParaRPr lang="es-MX"/>
          </a:p>
        </p:txBody>
      </p:sp>
      <p:sp>
        <p:nvSpPr>
          <p:cNvPr id="14" name="Text 12"/>
          <p:cNvSpPr/>
          <p:nvPr/>
        </p:nvSpPr>
        <p:spPr>
          <a:xfrm>
            <a:off x="502920" y="1618488"/>
            <a:ext cx="8229600" cy="320040"/>
          </a:xfrm>
          <a:prstGeom prst="rect">
            <a:avLst/>
          </a:prstGeom>
          <a:noFill/>
          <a:ln/>
        </p:spPr>
        <p:txBody>
          <a:bodyPr wrap="square" rtlCol="0" anchor="t"/>
          <a:lstStyle/>
          <a:p>
            <a:pPr marL="0" indent="0">
              <a:buNone/>
            </a:pPr>
            <a:r>
              <a:rPr lang="en-US" sz="1150" b="1" dirty="0">
                <a:solidFill>
                  <a:srgbClr val="1B2A4A"/>
                </a:solidFill>
              </a:rPr>
              <a:t>2. ¿Quién decide bajo qué cuota se computa?</a:t>
            </a:r>
            <a:endParaRPr lang="en-US" sz="1150" dirty="0"/>
          </a:p>
        </p:txBody>
      </p:sp>
      <p:sp>
        <p:nvSpPr>
          <p:cNvPr id="15" name="Text 13"/>
          <p:cNvSpPr/>
          <p:nvPr/>
        </p:nvSpPr>
        <p:spPr>
          <a:xfrm>
            <a:off x="502920" y="1947672"/>
            <a:ext cx="8229600" cy="365760"/>
          </a:xfrm>
          <a:prstGeom prst="rect">
            <a:avLst/>
          </a:prstGeom>
          <a:noFill/>
          <a:ln/>
        </p:spPr>
        <p:txBody>
          <a:bodyPr wrap="square" rtlCol="0" anchor="t"/>
          <a:lstStyle/>
          <a:p>
            <a:pPr marL="0" indent="0">
              <a:buNone/>
            </a:pPr>
            <a:r>
              <a:rPr lang="en-US" sz="1100" dirty="0">
                <a:solidFill>
                  <a:srgbClr val="3D4F6B"/>
                </a:solidFill>
              </a:rPr>
              <a:t>La persona, en coordinación con el partido. La autoridad debe verificar que exista claridad y consentimiento; el partido no puede instrumentalizar la identidad unilateralmente.</a:t>
            </a:r>
            <a:endParaRPr lang="en-US" sz="1100" dirty="0"/>
          </a:p>
        </p:txBody>
      </p:sp>
      <p:sp>
        <p:nvSpPr>
          <p:cNvPr id="16" name="Shape 14"/>
          <p:cNvSpPr/>
          <p:nvPr/>
        </p:nvSpPr>
        <p:spPr>
          <a:xfrm>
            <a:off x="320040" y="2450592"/>
            <a:ext cx="8503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Shape 15"/>
          <p:cNvSpPr/>
          <p:nvPr/>
        </p:nvSpPr>
        <p:spPr>
          <a:xfrm>
            <a:off x="320040" y="2450592"/>
            <a:ext cx="73152" cy="749808"/>
          </a:xfrm>
          <a:prstGeom prst="rect">
            <a:avLst/>
          </a:prstGeom>
          <a:solidFill>
            <a:srgbClr val="1A6B3A"/>
          </a:solidFill>
          <a:ln w="12700">
            <a:solidFill>
              <a:srgbClr val="1A6B3A"/>
            </a:solidFill>
            <a:prstDash val="solid"/>
          </a:ln>
        </p:spPr>
        <p:txBody>
          <a:bodyPr/>
          <a:lstStyle/>
          <a:p>
            <a:endParaRPr lang="es-MX"/>
          </a:p>
        </p:txBody>
      </p:sp>
      <p:sp>
        <p:nvSpPr>
          <p:cNvPr id="18" name="Text 16"/>
          <p:cNvSpPr/>
          <p:nvPr/>
        </p:nvSpPr>
        <p:spPr>
          <a:xfrm>
            <a:off x="502920" y="2468880"/>
            <a:ext cx="8229600" cy="320040"/>
          </a:xfrm>
          <a:prstGeom prst="rect">
            <a:avLst/>
          </a:prstGeom>
          <a:noFill/>
          <a:ln/>
        </p:spPr>
        <p:txBody>
          <a:bodyPr wrap="square" rtlCol="0" anchor="t"/>
          <a:lstStyle/>
          <a:p>
            <a:pPr marL="0" indent="0">
              <a:buNone/>
            </a:pPr>
            <a:r>
              <a:rPr lang="en-US" sz="1150" b="1" dirty="0">
                <a:solidFill>
                  <a:srgbClr val="1B2A4A"/>
                </a:solidFill>
              </a:rPr>
              <a:t>3. ¿La regla afecta la identidad múltiple?</a:t>
            </a:r>
            <a:endParaRPr lang="en-US" sz="1150" dirty="0"/>
          </a:p>
        </p:txBody>
      </p:sp>
      <p:sp>
        <p:nvSpPr>
          <p:cNvPr id="19" name="Text 17"/>
          <p:cNvSpPr/>
          <p:nvPr/>
        </p:nvSpPr>
        <p:spPr>
          <a:xfrm>
            <a:off x="502920" y="2798064"/>
            <a:ext cx="8229600" cy="365760"/>
          </a:xfrm>
          <a:prstGeom prst="rect">
            <a:avLst/>
          </a:prstGeom>
          <a:noFill/>
          <a:ln/>
        </p:spPr>
        <p:txBody>
          <a:bodyPr wrap="square" rtlCol="0" anchor="t"/>
          <a:lstStyle/>
          <a:p>
            <a:pPr marL="0" indent="0">
              <a:buNone/>
            </a:pPr>
            <a:r>
              <a:rPr lang="en-US" sz="1100" dirty="0">
                <a:solidFill>
                  <a:srgbClr val="3D4F6B"/>
                </a:solidFill>
              </a:rPr>
              <a:t>No. Se define el cómputo institucional, no la identidad. La autoridad debe evitar que esa definición administrative invisibilice políticamente la identidad integral de la persona.</a:t>
            </a:r>
            <a:endParaRPr lang="en-US" sz="1100" dirty="0"/>
          </a:p>
        </p:txBody>
      </p:sp>
      <p:sp>
        <p:nvSpPr>
          <p:cNvPr id="20" name="Shape 18"/>
          <p:cNvSpPr/>
          <p:nvPr/>
        </p:nvSpPr>
        <p:spPr>
          <a:xfrm>
            <a:off x="320040" y="3300984"/>
            <a:ext cx="8503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1" name="Shape 19"/>
          <p:cNvSpPr/>
          <p:nvPr/>
        </p:nvSpPr>
        <p:spPr>
          <a:xfrm>
            <a:off x="320040" y="3300984"/>
            <a:ext cx="73152" cy="749808"/>
          </a:xfrm>
          <a:prstGeom prst="rect">
            <a:avLst/>
          </a:prstGeom>
          <a:solidFill>
            <a:srgbClr val="C9A84C"/>
          </a:solidFill>
          <a:ln w="12700">
            <a:solidFill>
              <a:srgbClr val="C9A84C"/>
            </a:solidFill>
            <a:prstDash val="solid"/>
          </a:ln>
        </p:spPr>
        <p:txBody>
          <a:bodyPr/>
          <a:lstStyle/>
          <a:p>
            <a:endParaRPr lang="es-MX"/>
          </a:p>
        </p:txBody>
      </p:sp>
      <p:sp>
        <p:nvSpPr>
          <p:cNvPr id="22" name="Text 20"/>
          <p:cNvSpPr/>
          <p:nvPr/>
        </p:nvSpPr>
        <p:spPr>
          <a:xfrm>
            <a:off x="502920" y="3319272"/>
            <a:ext cx="8229600" cy="320040"/>
          </a:xfrm>
          <a:prstGeom prst="rect">
            <a:avLst/>
          </a:prstGeom>
          <a:noFill/>
          <a:ln/>
        </p:spPr>
        <p:txBody>
          <a:bodyPr wrap="square" rtlCol="0" anchor="t"/>
          <a:lstStyle/>
          <a:p>
            <a:pPr marL="0" indent="0">
              <a:buNone/>
            </a:pPr>
            <a:r>
              <a:rPr lang="en-US" sz="1150" b="1" dirty="0">
                <a:solidFill>
                  <a:srgbClr val="1B2A4A"/>
                </a:solidFill>
              </a:rPr>
              <a:t>4. ¿Cómo se armoniza con la paridad?</a:t>
            </a:r>
            <a:endParaRPr lang="en-US" sz="1150" dirty="0"/>
          </a:p>
        </p:txBody>
      </p:sp>
      <p:sp>
        <p:nvSpPr>
          <p:cNvPr id="23" name="Text 21"/>
          <p:cNvSpPr/>
          <p:nvPr/>
        </p:nvSpPr>
        <p:spPr>
          <a:xfrm>
            <a:off x="502920" y="3648456"/>
            <a:ext cx="8229600" cy="365760"/>
          </a:xfrm>
          <a:prstGeom prst="rect">
            <a:avLst/>
          </a:prstGeom>
          <a:noFill/>
          <a:ln/>
        </p:spPr>
        <p:txBody>
          <a:bodyPr wrap="square" rtlCol="0" anchor="t"/>
          <a:lstStyle/>
          <a:p>
            <a:pPr marL="0" indent="0">
              <a:buNone/>
            </a:pPr>
            <a:r>
              <a:rPr lang="en-US" sz="1100" dirty="0">
                <a:solidFill>
                  <a:srgbClr val="3D4F6B"/>
                </a:solidFill>
              </a:rPr>
              <a:t>La lista debe cumplir paridad y acciones afirmativas simultáneamente. Hay que explorar ajustes antes de oponer ambas finalidades.</a:t>
            </a:r>
            <a:endParaRPr lang="en-US" sz="1100" dirty="0"/>
          </a:p>
        </p:txBody>
      </p:sp>
      <p:sp>
        <p:nvSpPr>
          <p:cNvPr id="24" name="Shape 22"/>
          <p:cNvSpPr/>
          <p:nvPr/>
        </p:nvSpPr>
        <p:spPr>
          <a:xfrm>
            <a:off x="320040" y="4151376"/>
            <a:ext cx="8503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5" name="Shape 23"/>
          <p:cNvSpPr/>
          <p:nvPr/>
        </p:nvSpPr>
        <p:spPr>
          <a:xfrm>
            <a:off x="320040" y="4151376"/>
            <a:ext cx="73152" cy="749808"/>
          </a:xfrm>
          <a:prstGeom prst="rect">
            <a:avLst/>
          </a:prstGeom>
          <a:solidFill>
            <a:srgbClr val="B85C38"/>
          </a:solidFill>
          <a:ln w="12700">
            <a:solidFill>
              <a:srgbClr val="B85C38"/>
            </a:solidFill>
            <a:prstDash val="solid"/>
          </a:ln>
        </p:spPr>
        <p:txBody>
          <a:bodyPr/>
          <a:lstStyle/>
          <a:p>
            <a:endParaRPr lang="es-MX"/>
          </a:p>
        </p:txBody>
      </p:sp>
      <p:sp>
        <p:nvSpPr>
          <p:cNvPr id="26" name="Text 24"/>
          <p:cNvSpPr/>
          <p:nvPr/>
        </p:nvSpPr>
        <p:spPr>
          <a:xfrm>
            <a:off x="502920" y="4169664"/>
            <a:ext cx="8229600" cy="320040"/>
          </a:xfrm>
          <a:prstGeom prst="rect">
            <a:avLst/>
          </a:prstGeom>
          <a:noFill/>
          <a:ln/>
        </p:spPr>
        <p:txBody>
          <a:bodyPr wrap="square" rtlCol="0" anchor="t"/>
          <a:lstStyle/>
          <a:p>
            <a:pPr marL="0" indent="0">
              <a:buNone/>
            </a:pPr>
            <a:r>
              <a:rPr lang="en-US" sz="1150" b="1" dirty="0">
                <a:solidFill>
                  <a:srgbClr val="1B2A4A"/>
                </a:solidFill>
              </a:rPr>
              <a:t>5. ¿Cuál sería el remedio?</a:t>
            </a:r>
            <a:endParaRPr lang="en-US" sz="1150" dirty="0"/>
          </a:p>
        </p:txBody>
      </p:sp>
      <p:sp>
        <p:nvSpPr>
          <p:cNvPr id="27" name="Text 25"/>
          <p:cNvSpPr/>
          <p:nvPr/>
        </p:nvSpPr>
        <p:spPr>
          <a:xfrm>
            <a:off x="502920" y="4498848"/>
            <a:ext cx="8229600" cy="365760"/>
          </a:xfrm>
          <a:prstGeom prst="rect">
            <a:avLst/>
          </a:prstGeom>
          <a:noFill/>
          <a:ln/>
        </p:spPr>
        <p:txBody>
          <a:bodyPr wrap="square" rtlCol="0" anchor="t"/>
          <a:lstStyle/>
          <a:p>
            <a:pPr marL="0" indent="0">
              <a:buNone/>
            </a:pPr>
            <a:r>
              <a:rPr lang="en-US" sz="1100" dirty="0">
                <a:solidFill>
                  <a:srgbClr val="3D4F6B"/>
                </a:solidFill>
              </a:rPr>
              <a:t>Ordenar precisar con consentimiento de candidaturas bajo qué cuota se computa cada fórmula; exigir que las restantes se cubran con fórmulas distintas. Si la etapa lo impide, modular efectos atendiendo certeza y reparabilidad.</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24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182880"/>
            <a:ext cx="8503920" cy="347472"/>
          </a:xfrm>
          <a:prstGeom prst="rect">
            <a:avLst/>
          </a:prstGeom>
          <a:noFill/>
          <a:ln/>
        </p:spPr>
        <p:txBody>
          <a:bodyPr wrap="square" rtlCol="0" anchor="ctr"/>
          <a:lstStyle/>
          <a:p>
            <a:pPr marL="0" indent="0">
              <a:buNone/>
            </a:pPr>
            <a:r>
              <a:rPr lang="en-US" sz="1100" b="1" kern="0" spc="400" dirty="0">
                <a:solidFill>
                  <a:srgbClr val="C9A84C"/>
                </a:solidFill>
              </a:rPr>
              <a:t>MATRIZ METODOLÓGICA</a:t>
            </a:r>
            <a:endParaRPr lang="en-US" sz="1100" dirty="0"/>
          </a:p>
        </p:txBody>
      </p:sp>
      <p:sp>
        <p:nvSpPr>
          <p:cNvPr id="5" name="Text 3"/>
          <p:cNvSpPr/>
          <p:nvPr/>
        </p:nvSpPr>
        <p:spPr>
          <a:xfrm>
            <a:off x="320040" y="530352"/>
            <a:ext cx="8503920" cy="347472"/>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Para resolver casos de concurrencia e interseccionalidad  ·  Pasos 1–4</a:t>
            </a:r>
            <a:endParaRPr lang="en-US" sz="1600" dirty="0"/>
          </a:p>
        </p:txBody>
      </p:sp>
      <p:sp>
        <p:nvSpPr>
          <p:cNvPr id="6" name="Shape 4"/>
          <p:cNvSpPr/>
          <p:nvPr/>
        </p:nvSpPr>
        <p:spPr>
          <a:xfrm>
            <a:off x="320040" y="960120"/>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115568"/>
            <a:ext cx="502920" cy="77724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1115568"/>
            <a:ext cx="502920" cy="777240"/>
          </a:xfrm>
          <a:prstGeom prst="rect">
            <a:avLst/>
          </a:prstGeom>
          <a:noFill/>
          <a:ln/>
        </p:spPr>
        <p:txBody>
          <a:bodyPr wrap="square" lIns="0" tIns="0" rIns="0" bIns="0" rtlCol="0" anchor="ctr"/>
          <a:lstStyle/>
          <a:p>
            <a:pPr marL="0" indent="0" algn="ctr">
              <a:buNone/>
            </a:pPr>
            <a:r>
              <a:rPr lang="en-US" sz="2000" b="1" dirty="0">
                <a:solidFill>
                  <a:srgbClr val="FFFFFF"/>
                </a:solidFill>
              </a:rPr>
              <a:t>1</a:t>
            </a:r>
            <a:endParaRPr lang="en-US" sz="2000" dirty="0"/>
          </a:p>
        </p:txBody>
      </p:sp>
      <p:sp>
        <p:nvSpPr>
          <p:cNvPr id="9" name="Text 7"/>
          <p:cNvSpPr/>
          <p:nvPr/>
        </p:nvSpPr>
        <p:spPr>
          <a:xfrm>
            <a:off x="932688" y="1133856"/>
            <a:ext cx="7891272" cy="320040"/>
          </a:xfrm>
          <a:prstGeom prst="rect">
            <a:avLst/>
          </a:prstGeom>
          <a:noFill/>
          <a:ln/>
        </p:spPr>
        <p:txBody>
          <a:bodyPr wrap="square" rtlCol="0" anchor="ctr"/>
          <a:lstStyle/>
          <a:p>
            <a:pPr marL="0" indent="0">
              <a:buNone/>
            </a:pPr>
            <a:r>
              <a:rPr lang="en-US" sz="1250" b="1" dirty="0">
                <a:solidFill>
                  <a:srgbClr val="E8C96A"/>
                </a:solidFill>
              </a:rPr>
              <a:t>Identificar la medida afirmativa</a:t>
            </a:r>
            <a:endParaRPr lang="en-US" sz="1250" dirty="0"/>
          </a:p>
        </p:txBody>
      </p:sp>
      <p:sp>
        <p:nvSpPr>
          <p:cNvPr id="10" name="Text 8"/>
          <p:cNvSpPr/>
          <p:nvPr/>
        </p:nvSpPr>
        <p:spPr>
          <a:xfrm>
            <a:off x="932688" y="1481328"/>
            <a:ext cx="7891272" cy="384048"/>
          </a:xfrm>
          <a:prstGeom prst="rect">
            <a:avLst/>
          </a:prstGeom>
          <a:noFill/>
          <a:ln/>
        </p:spPr>
        <p:txBody>
          <a:bodyPr wrap="square" rtlCol="0" anchor="t"/>
          <a:lstStyle/>
          <a:p>
            <a:pPr marL="0" indent="0">
              <a:buNone/>
            </a:pPr>
            <a:r>
              <a:rPr lang="en-US" sz="1100" dirty="0">
                <a:solidFill>
                  <a:srgbClr val="E8E4DE"/>
                </a:solidFill>
              </a:rPr>
              <a:t>¿A qué grupo protege?  ·  ¿Su fundamento es constitucional, legal, reglamentario o jurisdiccional?  ·  ¿Es cuota, reserva, regla de ubicación, competitividad o accesibilidad?</a:t>
            </a:r>
            <a:endParaRPr lang="en-US" sz="1100" dirty="0"/>
          </a:p>
        </p:txBody>
      </p:sp>
      <p:sp>
        <p:nvSpPr>
          <p:cNvPr id="11" name="Shape 9"/>
          <p:cNvSpPr/>
          <p:nvPr/>
        </p:nvSpPr>
        <p:spPr>
          <a:xfrm>
            <a:off x="320040" y="2029968"/>
            <a:ext cx="502920" cy="777240"/>
          </a:xfrm>
          <a:prstGeom prst="rect">
            <a:avLst/>
          </a:prstGeom>
          <a:solidFill>
            <a:srgbClr val="C9A84C"/>
          </a:solidFill>
          <a:ln w="12700">
            <a:solidFill>
              <a:srgbClr val="C9A84C"/>
            </a:solidFill>
            <a:prstDash val="solid"/>
          </a:ln>
        </p:spPr>
        <p:txBody>
          <a:bodyPr/>
          <a:lstStyle/>
          <a:p>
            <a:endParaRPr lang="es-MX"/>
          </a:p>
        </p:txBody>
      </p:sp>
      <p:sp>
        <p:nvSpPr>
          <p:cNvPr id="12" name="Text 10"/>
          <p:cNvSpPr/>
          <p:nvPr/>
        </p:nvSpPr>
        <p:spPr>
          <a:xfrm>
            <a:off x="320040" y="2029968"/>
            <a:ext cx="502920" cy="777240"/>
          </a:xfrm>
          <a:prstGeom prst="rect">
            <a:avLst/>
          </a:prstGeom>
          <a:noFill/>
          <a:ln/>
        </p:spPr>
        <p:txBody>
          <a:bodyPr wrap="square" lIns="0" tIns="0" rIns="0" bIns="0" rtlCol="0" anchor="ctr"/>
          <a:lstStyle/>
          <a:p>
            <a:pPr marL="0" indent="0" algn="ctr">
              <a:buNone/>
            </a:pPr>
            <a:r>
              <a:rPr lang="en-US" sz="2000" b="1" dirty="0">
                <a:solidFill>
                  <a:srgbClr val="1B2A4A"/>
                </a:solidFill>
              </a:rPr>
              <a:t>2</a:t>
            </a:r>
            <a:endParaRPr lang="en-US" sz="2000" dirty="0"/>
          </a:p>
        </p:txBody>
      </p:sp>
      <p:sp>
        <p:nvSpPr>
          <p:cNvPr id="13" name="Text 11"/>
          <p:cNvSpPr/>
          <p:nvPr/>
        </p:nvSpPr>
        <p:spPr>
          <a:xfrm>
            <a:off x="932688" y="2048256"/>
            <a:ext cx="7891272" cy="320040"/>
          </a:xfrm>
          <a:prstGeom prst="rect">
            <a:avLst/>
          </a:prstGeom>
          <a:noFill/>
          <a:ln/>
        </p:spPr>
        <p:txBody>
          <a:bodyPr wrap="square" rtlCol="0" anchor="ctr"/>
          <a:lstStyle/>
          <a:p>
            <a:pPr marL="0" indent="0">
              <a:buNone/>
            </a:pPr>
            <a:r>
              <a:rPr lang="en-US" sz="1250" b="1" dirty="0">
                <a:solidFill>
                  <a:srgbClr val="E8C96A"/>
                </a:solidFill>
              </a:rPr>
              <a:t>Identificar el bien jurídico tutelado</a:t>
            </a:r>
            <a:endParaRPr lang="en-US" sz="1250" dirty="0"/>
          </a:p>
        </p:txBody>
      </p:sp>
      <p:sp>
        <p:nvSpPr>
          <p:cNvPr id="14" name="Text 12"/>
          <p:cNvSpPr/>
          <p:nvPr/>
        </p:nvSpPr>
        <p:spPr>
          <a:xfrm>
            <a:off x="932688" y="2395728"/>
            <a:ext cx="7891272" cy="384048"/>
          </a:xfrm>
          <a:prstGeom prst="rect">
            <a:avLst/>
          </a:prstGeom>
          <a:noFill/>
          <a:ln/>
        </p:spPr>
        <p:txBody>
          <a:bodyPr wrap="square" rtlCol="0" anchor="t"/>
          <a:lstStyle/>
          <a:p>
            <a:pPr marL="0" indent="0">
              <a:buNone/>
            </a:pPr>
            <a:r>
              <a:rPr lang="en-US" sz="1100" dirty="0">
                <a:solidFill>
                  <a:srgbClr val="E8E4DE"/>
                </a:solidFill>
              </a:rPr>
              <a:t>Igualdad sustantiva · Representación efectiva · Corrección de subrepresentación  ·  Acceso real al cargo · Participación sin discriminación · Autenticidad</a:t>
            </a:r>
            <a:endParaRPr lang="en-US" sz="1100" dirty="0"/>
          </a:p>
        </p:txBody>
      </p:sp>
      <p:sp>
        <p:nvSpPr>
          <p:cNvPr id="15" name="Shape 13"/>
          <p:cNvSpPr/>
          <p:nvPr/>
        </p:nvSpPr>
        <p:spPr>
          <a:xfrm>
            <a:off x="320040" y="2944368"/>
            <a:ext cx="502920" cy="777240"/>
          </a:xfrm>
          <a:prstGeom prst="rect">
            <a:avLst/>
          </a:prstGeom>
          <a:solidFill>
            <a:srgbClr val="243454"/>
          </a:solidFill>
          <a:ln w="12700">
            <a:solidFill>
              <a:srgbClr val="243454"/>
            </a:solidFill>
            <a:prstDash val="solid"/>
          </a:ln>
        </p:spPr>
        <p:txBody>
          <a:bodyPr/>
          <a:lstStyle/>
          <a:p>
            <a:endParaRPr lang="es-MX"/>
          </a:p>
        </p:txBody>
      </p:sp>
      <p:sp>
        <p:nvSpPr>
          <p:cNvPr id="16" name="Text 14"/>
          <p:cNvSpPr/>
          <p:nvPr/>
        </p:nvSpPr>
        <p:spPr>
          <a:xfrm>
            <a:off x="320040" y="2944368"/>
            <a:ext cx="502920" cy="777240"/>
          </a:xfrm>
          <a:prstGeom prst="rect">
            <a:avLst/>
          </a:prstGeom>
          <a:noFill/>
          <a:ln/>
        </p:spPr>
        <p:txBody>
          <a:bodyPr wrap="square" lIns="0" tIns="0" rIns="0" bIns="0" rtlCol="0" anchor="ctr"/>
          <a:lstStyle/>
          <a:p>
            <a:pPr marL="0" indent="0" algn="ctr">
              <a:buNone/>
            </a:pPr>
            <a:r>
              <a:rPr lang="en-US" sz="2000" b="1" dirty="0">
                <a:solidFill>
                  <a:srgbClr val="1B2A4A"/>
                </a:solidFill>
              </a:rPr>
              <a:t>3</a:t>
            </a:r>
            <a:endParaRPr lang="en-US" sz="2000" dirty="0"/>
          </a:p>
        </p:txBody>
      </p:sp>
      <p:sp>
        <p:nvSpPr>
          <p:cNvPr id="17" name="Text 15"/>
          <p:cNvSpPr/>
          <p:nvPr/>
        </p:nvSpPr>
        <p:spPr>
          <a:xfrm>
            <a:off x="932688" y="2962656"/>
            <a:ext cx="7891272" cy="320040"/>
          </a:xfrm>
          <a:prstGeom prst="rect">
            <a:avLst/>
          </a:prstGeom>
          <a:noFill/>
          <a:ln/>
        </p:spPr>
        <p:txBody>
          <a:bodyPr wrap="square" rtlCol="0" anchor="ctr"/>
          <a:lstStyle/>
          <a:p>
            <a:pPr marL="0" indent="0">
              <a:buNone/>
            </a:pPr>
            <a:r>
              <a:rPr lang="en-US" sz="1250" b="1" dirty="0">
                <a:solidFill>
                  <a:srgbClr val="E8C96A"/>
                </a:solidFill>
              </a:rPr>
              <a:t>Identificar la tensión</a:t>
            </a:r>
            <a:endParaRPr lang="en-US" sz="1250" dirty="0"/>
          </a:p>
        </p:txBody>
      </p:sp>
      <p:sp>
        <p:nvSpPr>
          <p:cNvPr id="18" name="Text 16"/>
          <p:cNvSpPr/>
          <p:nvPr/>
        </p:nvSpPr>
        <p:spPr>
          <a:xfrm>
            <a:off x="932688" y="3310128"/>
            <a:ext cx="7891272" cy="384048"/>
          </a:xfrm>
          <a:prstGeom prst="rect">
            <a:avLst/>
          </a:prstGeom>
          <a:noFill/>
          <a:ln/>
        </p:spPr>
        <p:txBody>
          <a:bodyPr wrap="square" rtlCol="0" anchor="t"/>
          <a:lstStyle/>
          <a:p>
            <a:pPr marL="0" indent="0">
              <a:buNone/>
            </a:pPr>
            <a:r>
              <a:rPr lang="en-US" sz="1100" dirty="0">
                <a:solidFill>
                  <a:srgbClr val="E8E4DE"/>
                </a:solidFill>
              </a:rPr>
              <a:t>¿Con qué otro bien constitucional colisiona? (certeza, paridad, autodeterminación,  ·  derecho individual de una candidatura, protección de datos, definitividad, derecho colectivo)</a:t>
            </a:r>
            <a:endParaRPr lang="en-US" sz="1100" dirty="0"/>
          </a:p>
        </p:txBody>
      </p:sp>
      <p:sp>
        <p:nvSpPr>
          <p:cNvPr id="19" name="Shape 17"/>
          <p:cNvSpPr/>
          <p:nvPr/>
        </p:nvSpPr>
        <p:spPr>
          <a:xfrm>
            <a:off x="320040" y="3858768"/>
            <a:ext cx="502920" cy="777240"/>
          </a:xfrm>
          <a:prstGeom prst="rect">
            <a:avLst/>
          </a:prstGeom>
          <a:solidFill>
            <a:srgbClr val="1A6B3A"/>
          </a:solidFill>
          <a:ln w="12700">
            <a:solidFill>
              <a:srgbClr val="1A6B3A"/>
            </a:solidFill>
            <a:prstDash val="solid"/>
          </a:ln>
        </p:spPr>
        <p:txBody>
          <a:bodyPr/>
          <a:lstStyle/>
          <a:p>
            <a:endParaRPr lang="es-MX"/>
          </a:p>
        </p:txBody>
      </p:sp>
      <p:sp>
        <p:nvSpPr>
          <p:cNvPr id="20" name="Text 18"/>
          <p:cNvSpPr/>
          <p:nvPr/>
        </p:nvSpPr>
        <p:spPr>
          <a:xfrm>
            <a:off x="320040" y="3858768"/>
            <a:ext cx="502920" cy="777240"/>
          </a:xfrm>
          <a:prstGeom prst="rect">
            <a:avLst/>
          </a:prstGeom>
          <a:noFill/>
          <a:ln/>
        </p:spPr>
        <p:txBody>
          <a:bodyPr wrap="square" lIns="0" tIns="0" rIns="0" bIns="0" rtlCol="0" anchor="ctr"/>
          <a:lstStyle/>
          <a:p>
            <a:pPr marL="0" indent="0" algn="ctr">
              <a:buNone/>
            </a:pPr>
            <a:r>
              <a:rPr lang="en-US" sz="2000" b="1" dirty="0">
                <a:solidFill>
                  <a:srgbClr val="FFFFFF"/>
                </a:solidFill>
              </a:rPr>
              <a:t>4</a:t>
            </a:r>
            <a:endParaRPr lang="en-US" sz="2000" dirty="0"/>
          </a:p>
        </p:txBody>
      </p:sp>
      <p:sp>
        <p:nvSpPr>
          <p:cNvPr id="21" name="Text 19"/>
          <p:cNvSpPr/>
          <p:nvPr/>
        </p:nvSpPr>
        <p:spPr>
          <a:xfrm>
            <a:off x="932688" y="3877056"/>
            <a:ext cx="7891272" cy="320040"/>
          </a:xfrm>
          <a:prstGeom prst="rect">
            <a:avLst/>
          </a:prstGeom>
          <a:noFill/>
          <a:ln/>
        </p:spPr>
        <p:txBody>
          <a:bodyPr wrap="square" rtlCol="0" anchor="ctr"/>
          <a:lstStyle/>
          <a:p>
            <a:pPr marL="0" indent="0">
              <a:buNone/>
            </a:pPr>
            <a:r>
              <a:rPr lang="en-US" sz="1250" b="1" dirty="0">
                <a:solidFill>
                  <a:srgbClr val="E8C96A"/>
                </a:solidFill>
              </a:rPr>
              <a:t>Determinar si hay concurrencia o interseccionalidad</a:t>
            </a:r>
            <a:endParaRPr lang="en-US" sz="1250" dirty="0"/>
          </a:p>
        </p:txBody>
      </p:sp>
      <p:sp>
        <p:nvSpPr>
          <p:cNvPr id="22" name="Text 20"/>
          <p:cNvSpPr/>
          <p:nvPr/>
        </p:nvSpPr>
        <p:spPr>
          <a:xfrm>
            <a:off x="932688" y="4224528"/>
            <a:ext cx="7891272" cy="384048"/>
          </a:xfrm>
          <a:prstGeom prst="rect">
            <a:avLst/>
          </a:prstGeom>
          <a:noFill/>
          <a:ln/>
        </p:spPr>
        <p:txBody>
          <a:bodyPr wrap="square" rtlCol="0" anchor="t"/>
          <a:lstStyle/>
          <a:p>
            <a:pPr marL="0" indent="0">
              <a:buNone/>
            </a:pPr>
            <a:r>
              <a:rPr lang="en-US" sz="1100" dirty="0">
                <a:solidFill>
                  <a:srgbClr val="E8E4DE"/>
                </a:solidFill>
              </a:rPr>
              <a:t>¿La persona pertenece a varios grupos o las condiciones interactúan?  ·  ¿La combinación produce una forma específica de exclusión?  ·  ¿La medida general invisibiliza a quienes están en el cruce?</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25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182880"/>
            <a:ext cx="8503920" cy="347472"/>
          </a:xfrm>
          <a:prstGeom prst="rect">
            <a:avLst/>
          </a:prstGeom>
          <a:noFill/>
          <a:ln/>
        </p:spPr>
        <p:txBody>
          <a:bodyPr wrap="square" rtlCol="0" anchor="ctr"/>
          <a:lstStyle/>
          <a:p>
            <a:pPr marL="0" indent="0">
              <a:buNone/>
            </a:pPr>
            <a:r>
              <a:rPr lang="en-US" sz="1100" b="1" kern="0" spc="400" dirty="0">
                <a:solidFill>
                  <a:srgbClr val="C9A84C"/>
                </a:solidFill>
              </a:rPr>
              <a:t>MATRIZ METODOLÓGICA</a:t>
            </a:r>
            <a:endParaRPr lang="en-US" sz="1100" dirty="0"/>
          </a:p>
        </p:txBody>
      </p:sp>
      <p:sp>
        <p:nvSpPr>
          <p:cNvPr id="5" name="Text 3"/>
          <p:cNvSpPr/>
          <p:nvPr/>
        </p:nvSpPr>
        <p:spPr>
          <a:xfrm>
            <a:off x="320040" y="530352"/>
            <a:ext cx="8503920" cy="347472"/>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Para resolver casos de concurrencia e interseccionalidad  ·  Pasos 5–7</a:t>
            </a:r>
            <a:endParaRPr lang="en-US" sz="1600" dirty="0"/>
          </a:p>
        </p:txBody>
      </p:sp>
      <p:sp>
        <p:nvSpPr>
          <p:cNvPr id="6" name="Shape 4"/>
          <p:cNvSpPr/>
          <p:nvPr/>
        </p:nvSpPr>
        <p:spPr>
          <a:xfrm>
            <a:off x="320040" y="960120"/>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115568"/>
            <a:ext cx="502920" cy="105156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1115568"/>
            <a:ext cx="502920" cy="1051560"/>
          </a:xfrm>
          <a:prstGeom prst="rect">
            <a:avLst/>
          </a:prstGeom>
          <a:noFill/>
          <a:ln/>
        </p:spPr>
        <p:txBody>
          <a:bodyPr wrap="square" lIns="0" tIns="0" rIns="0" bIns="0" rtlCol="0" anchor="ctr"/>
          <a:lstStyle/>
          <a:p>
            <a:pPr marL="0" indent="0" algn="ctr">
              <a:buNone/>
            </a:pPr>
            <a:r>
              <a:rPr lang="en-US" sz="2200" b="1" dirty="0">
                <a:solidFill>
                  <a:srgbClr val="FFFFFF"/>
                </a:solidFill>
              </a:rPr>
              <a:t>5</a:t>
            </a:r>
            <a:endParaRPr lang="en-US" sz="2200" dirty="0"/>
          </a:p>
        </p:txBody>
      </p:sp>
      <p:sp>
        <p:nvSpPr>
          <p:cNvPr id="9" name="Text 7"/>
          <p:cNvSpPr/>
          <p:nvPr/>
        </p:nvSpPr>
        <p:spPr>
          <a:xfrm>
            <a:off x="932688" y="1161288"/>
            <a:ext cx="7891272" cy="347472"/>
          </a:xfrm>
          <a:prstGeom prst="rect">
            <a:avLst/>
          </a:prstGeom>
          <a:noFill/>
          <a:ln/>
        </p:spPr>
        <p:txBody>
          <a:bodyPr wrap="square" rtlCol="0" anchor="ctr"/>
          <a:lstStyle/>
          <a:p>
            <a:pPr marL="0" indent="0">
              <a:buNone/>
            </a:pPr>
            <a:r>
              <a:rPr lang="en-US" sz="1300" b="1" dirty="0">
                <a:solidFill>
                  <a:srgbClr val="E8C96A"/>
                </a:solidFill>
              </a:rPr>
              <a:t>Revisar el cómputo institucional</a:t>
            </a:r>
            <a:endParaRPr lang="en-US" sz="1300" dirty="0"/>
          </a:p>
        </p:txBody>
      </p:sp>
      <p:sp>
        <p:nvSpPr>
          <p:cNvPr id="10" name="Text 8"/>
          <p:cNvSpPr/>
          <p:nvPr/>
        </p:nvSpPr>
        <p:spPr>
          <a:xfrm>
            <a:off x="932688" y="1554480"/>
            <a:ext cx="7891272" cy="228600"/>
          </a:xfrm>
          <a:prstGeom prst="rect">
            <a:avLst/>
          </a:prstGeom>
          <a:noFill/>
          <a:ln/>
        </p:spPr>
        <p:txBody>
          <a:bodyPr wrap="square" rtlCol="0" anchor="ctr"/>
          <a:lstStyle/>
          <a:p>
            <a:pPr marL="0" indent="0">
              <a:buNone/>
            </a:pPr>
            <a:r>
              <a:rPr lang="en-US" sz="1150" dirty="0">
                <a:solidFill>
                  <a:srgbClr val="D4724A"/>
                </a:solidFill>
              </a:rPr>
              <a:t>▸  </a:t>
            </a:r>
            <a:r>
              <a:rPr lang="en-US" sz="1150" dirty="0">
                <a:solidFill>
                  <a:srgbClr val="E8E4DE"/>
                </a:solidFill>
              </a:rPr>
              <a:t>¿El partido pretende computar una candidatura para varias cuotas?</a:t>
            </a:r>
            <a:endParaRPr lang="en-US" sz="1150" dirty="0"/>
          </a:p>
        </p:txBody>
      </p:sp>
      <p:sp>
        <p:nvSpPr>
          <p:cNvPr id="11" name="Text 9"/>
          <p:cNvSpPr/>
          <p:nvPr/>
        </p:nvSpPr>
        <p:spPr>
          <a:xfrm>
            <a:off x="932688" y="1783080"/>
            <a:ext cx="7891272" cy="228600"/>
          </a:xfrm>
          <a:prstGeom prst="rect">
            <a:avLst/>
          </a:prstGeom>
          <a:noFill/>
          <a:ln/>
        </p:spPr>
        <p:txBody>
          <a:bodyPr wrap="square" rtlCol="0" anchor="ctr"/>
          <a:lstStyle/>
          <a:p>
            <a:pPr marL="0" indent="0">
              <a:buNone/>
            </a:pPr>
            <a:r>
              <a:rPr lang="en-US" sz="1150" dirty="0">
                <a:solidFill>
                  <a:srgbClr val="D4724A"/>
                </a:solidFill>
              </a:rPr>
              <a:t>▸  </a:t>
            </a:r>
            <a:r>
              <a:rPr lang="en-US" sz="1150" dirty="0">
                <a:solidFill>
                  <a:srgbClr val="E8E4DE"/>
                </a:solidFill>
              </a:rPr>
              <a:t>¿Eso amplía o reduce la inclusión?</a:t>
            </a:r>
            <a:endParaRPr lang="en-US" sz="1150" dirty="0"/>
          </a:p>
        </p:txBody>
      </p:sp>
      <p:sp>
        <p:nvSpPr>
          <p:cNvPr id="12" name="Text 10"/>
          <p:cNvSpPr/>
          <p:nvPr/>
        </p:nvSpPr>
        <p:spPr>
          <a:xfrm>
            <a:off x="932688" y="2011680"/>
            <a:ext cx="7891272" cy="228600"/>
          </a:xfrm>
          <a:prstGeom prst="rect">
            <a:avLst/>
          </a:prstGeom>
          <a:noFill/>
          <a:ln/>
        </p:spPr>
        <p:txBody>
          <a:bodyPr wrap="square" rtlCol="0" anchor="ctr"/>
          <a:lstStyle/>
          <a:p>
            <a:pPr marL="0" indent="0">
              <a:buNone/>
            </a:pPr>
            <a:r>
              <a:rPr lang="en-US" sz="1150" dirty="0">
                <a:solidFill>
                  <a:srgbClr val="D4724A"/>
                </a:solidFill>
              </a:rPr>
              <a:t>▸  </a:t>
            </a:r>
            <a:r>
              <a:rPr lang="en-US" sz="1150" dirty="0">
                <a:solidFill>
                  <a:srgbClr val="E8E4DE"/>
                </a:solidFill>
              </a:rPr>
              <a:t>¿Se respeta la autodeterminación de la persona?</a:t>
            </a:r>
            <a:endParaRPr lang="en-US" sz="1150" dirty="0"/>
          </a:p>
        </p:txBody>
      </p:sp>
      <p:sp>
        <p:nvSpPr>
          <p:cNvPr id="13" name="Shape 11"/>
          <p:cNvSpPr/>
          <p:nvPr/>
        </p:nvSpPr>
        <p:spPr>
          <a:xfrm>
            <a:off x="320040" y="2350008"/>
            <a:ext cx="502920" cy="1051560"/>
          </a:xfrm>
          <a:prstGeom prst="rect">
            <a:avLst/>
          </a:prstGeom>
          <a:solidFill>
            <a:srgbClr val="C9A84C"/>
          </a:solidFill>
          <a:ln w="12700">
            <a:solidFill>
              <a:srgbClr val="C9A84C"/>
            </a:solidFill>
            <a:prstDash val="solid"/>
          </a:ln>
        </p:spPr>
        <p:txBody>
          <a:bodyPr/>
          <a:lstStyle/>
          <a:p>
            <a:endParaRPr lang="es-MX"/>
          </a:p>
        </p:txBody>
      </p:sp>
      <p:sp>
        <p:nvSpPr>
          <p:cNvPr id="14" name="Text 12"/>
          <p:cNvSpPr/>
          <p:nvPr/>
        </p:nvSpPr>
        <p:spPr>
          <a:xfrm>
            <a:off x="320040" y="2350008"/>
            <a:ext cx="502920" cy="1051560"/>
          </a:xfrm>
          <a:prstGeom prst="rect">
            <a:avLst/>
          </a:prstGeom>
          <a:noFill/>
          <a:ln/>
        </p:spPr>
        <p:txBody>
          <a:bodyPr wrap="square" lIns="0" tIns="0" rIns="0" bIns="0" rtlCol="0" anchor="ctr"/>
          <a:lstStyle/>
          <a:p>
            <a:pPr marL="0" indent="0" algn="ctr">
              <a:buNone/>
            </a:pPr>
            <a:r>
              <a:rPr lang="en-US" sz="2200" b="1" dirty="0">
                <a:solidFill>
                  <a:srgbClr val="1B2A4A"/>
                </a:solidFill>
              </a:rPr>
              <a:t>6</a:t>
            </a:r>
            <a:endParaRPr lang="en-US" sz="2200" dirty="0"/>
          </a:p>
        </p:txBody>
      </p:sp>
      <p:sp>
        <p:nvSpPr>
          <p:cNvPr id="15" name="Text 13"/>
          <p:cNvSpPr/>
          <p:nvPr/>
        </p:nvSpPr>
        <p:spPr>
          <a:xfrm>
            <a:off x="932688" y="2395728"/>
            <a:ext cx="7891272" cy="347472"/>
          </a:xfrm>
          <a:prstGeom prst="rect">
            <a:avLst/>
          </a:prstGeom>
          <a:noFill/>
          <a:ln/>
        </p:spPr>
        <p:txBody>
          <a:bodyPr wrap="square" rtlCol="0" anchor="ctr"/>
          <a:lstStyle/>
          <a:p>
            <a:pPr marL="0" indent="0">
              <a:buNone/>
            </a:pPr>
            <a:r>
              <a:rPr lang="en-US" sz="1300" b="1" dirty="0">
                <a:solidFill>
                  <a:srgbClr val="E8C96A"/>
                </a:solidFill>
              </a:rPr>
              <a:t>Evaluar la prueba</a:t>
            </a:r>
            <a:endParaRPr lang="en-US" sz="1300" dirty="0"/>
          </a:p>
        </p:txBody>
      </p:sp>
      <p:sp>
        <p:nvSpPr>
          <p:cNvPr id="16" name="Text 14"/>
          <p:cNvSpPr/>
          <p:nvPr/>
        </p:nvSpPr>
        <p:spPr>
          <a:xfrm>
            <a:off x="932688" y="2788920"/>
            <a:ext cx="7891272" cy="228600"/>
          </a:xfrm>
          <a:prstGeom prst="rect">
            <a:avLst/>
          </a:prstGeom>
          <a:noFill/>
          <a:ln/>
        </p:spPr>
        <p:txBody>
          <a:bodyPr wrap="square" rtlCol="0" anchor="ctr"/>
          <a:lstStyle/>
          <a:p>
            <a:pPr marL="0" indent="0">
              <a:buNone/>
            </a:pPr>
            <a:r>
              <a:rPr lang="en-US" sz="1150" dirty="0">
                <a:solidFill>
                  <a:srgbClr val="E8C96A"/>
                </a:solidFill>
              </a:rPr>
              <a:t>▸  </a:t>
            </a:r>
            <a:r>
              <a:rPr lang="en-US" sz="1150" dirty="0">
                <a:solidFill>
                  <a:srgbClr val="E8E4DE"/>
                </a:solidFill>
              </a:rPr>
              <a:t>¿La pertenencia al grupo está acreditada de manera suficiente?</a:t>
            </a:r>
            <a:endParaRPr lang="en-US" sz="1150" dirty="0"/>
          </a:p>
        </p:txBody>
      </p:sp>
      <p:sp>
        <p:nvSpPr>
          <p:cNvPr id="17" name="Text 15"/>
          <p:cNvSpPr/>
          <p:nvPr/>
        </p:nvSpPr>
        <p:spPr>
          <a:xfrm>
            <a:off x="932688" y="3017520"/>
            <a:ext cx="7891272" cy="228600"/>
          </a:xfrm>
          <a:prstGeom prst="rect">
            <a:avLst/>
          </a:prstGeom>
          <a:noFill/>
          <a:ln/>
        </p:spPr>
        <p:txBody>
          <a:bodyPr wrap="square" rtlCol="0" anchor="ctr"/>
          <a:lstStyle/>
          <a:p>
            <a:pPr marL="0" indent="0">
              <a:buNone/>
            </a:pPr>
            <a:r>
              <a:rPr lang="en-US" sz="1150" dirty="0">
                <a:solidFill>
                  <a:srgbClr val="E8C96A"/>
                </a:solidFill>
              </a:rPr>
              <a:t>▸  </a:t>
            </a:r>
            <a:r>
              <a:rPr lang="en-US" sz="1150" dirty="0">
                <a:solidFill>
                  <a:srgbClr val="E8E4DE"/>
                </a:solidFill>
              </a:rPr>
              <a:t>¿La exigencia probatoria es proporcional? ¿Se protegen datos sensibles?</a:t>
            </a:r>
            <a:endParaRPr lang="en-US" sz="1150" dirty="0"/>
          </a:p>
        </p:txBody>
      </p:sp>
      <p:sp>
        <p:nvSpPr>
          <p:cNvPr id="18" name="Text 16"/>
          <p:cNvSpPr/>
          <p:nvPr/>
        </p:nvSpPr>
        <p:spPr>
          <a:xfrm>
            <a:off x="932688" y="3246120"/>
            <a:ext cx="7891272" cy="228600"/>
          </a:xfrm>
          <a:prstGeom prst="rect">
            <a:avLst/>
          </a:prstGeom>
          <a:noFill/>
          <a:ln/>
        </p:spPr>
        <p:txBody>
          <a:bodyPr wrap="square" rtlCol="0" anchor="ctr"/>
          <a:lstStyle/>
          <a:p>
            <a:pPr marL="0" indent="0">
              <a:buNone/>
            </a:pPr>
            <a:r>
              <a:rPr lang="en-US" sz="1150" dirty="0">
                <a:solidFill>
                  <a:srgbClr val="E8C96A"/>
                </a:solidFill>
              </a:rPr>
              <a:t>▸  </a:t>
            </a:r>
            <a:r>
              <a:rPr lang="en-US" sz="1150" dirty="0">
                <a:solidFill>
                  <a:srgbClr val="E8E4DE"/>
                </a:solidFill>
              </a:rPr>
              <a:t>¿Se evita verificación invasiva, estigmatizante o discriminatoria?</a:t>
            </a:r>
            <a:endParaRPr lang="en-US" sz="1150" dirty="0"/>
          </a:p>
        </p:txBody>
      </p:sp>
      <p:sp>
        <p:nvSpPr>
          <p:cNvPr id="19" name="Shape 17"/>
          <p:cNvSpPr/>
          <p:nvPr/>
        </p:nvSpPr>
        <p:spPr>
          <a:xfrm>
            <a:off x="320040" y="3584448"/>
            <a:ext cx="502920" cy="1051560"/>
          </a:xfrm>
          <a:prstGeom prst="rect">
            <a:avLst/>
          </a:prstGeom>
          <a:solidFill>
            <a:srgbClr val="1A6B3A"/>
          </a:solidFill>
          <a:ln w="12700">
            <a:solidFill>
              <a:srgbClr val="1A6B3A"/>
            </a:solidFill>
            <a:prstDash val="solid"/>
          </a:ln>
        </p:spPr>
        <p:txBody>
          <a:bodyPr/>
          <a:lstStyle/>
          <a:p>
            <a:endParaRPr lang="es-MX"/>
          </a:p>
        </p:txBody>
      </p:sp>
      <p:sp>
        <p:nvSpPr>
          <p:cNvPr id="20" name="Text 18"/>
          <p:cNvSpPr/>
          <p:nvPr/>
        </p:nvSpPr>
        <p:spPr>
          <a:xfrm>
            <a:off x="320040" y="3584448"/>
            <a:ext cx="502920" cy="1051560"/>
          </a:xfrm>
          <a:prstGeom prst="rect">
            <a:avLst/>
          </a:prstGeom>
          <a:noFill/>
          <a:ln/>
        </p:spPr>
        <p:txBody>
          <a:bodyPr wrap="square" lIns="0" tIns="0" rIns="0" bIns="0" rtlCol="0" anchor="ctr"/>
          <a:lstStyle/>
          <a:p>
            <a:pPr marL="0" indent="0" algn="ctr">
              <a:buNone/>
            </a:pPr>
            <a:r>
              <a:rPr lang="en-US" sz="2200" b="1" dirty="0">
                <a:solidFill>
                  <a:srgbClr val="FFFFFF"/>
                </a:solidFill>
              </a:rPr>
              <a:t>7</a:t>
            </a:r>
            <a:endParaRPr lang="en-US" sz="2200" dirty="0"/>
          </a:p>
        </p:txBody>
      </p:sp>
      <p:sp>
        <p:nvSpPr>
          <p:cNvPr id="21" name="Text 19"/>
          <p:cNvSpPr/>
          <p:nvPr/>
        </p:nvSpPr>
        <p:spPr>
          <a:xfrm>
            <a:off x="932688" y="3630168"/>
            <a:ext cx="7891272" cy="347472"/>
          </a:xfrm>
          <a:prstGeom prst="rect">
            <a:avLst/>
          </a:prstGeom>
          <a:noFill/>
          <a:ln/>
        </p:spPr>
        <p:txBody>
          <a:bodyPr wrap="square" rtlCol="0" anchor="ctr"/>
          <a:lstStyle/>
          <a:p>
            <a:pPr marL="0" indent="0">
              <a:buNone/>
            </a:pPr>
            <a:r>
              <a:rPr lang="en-US" sz="1300" b="1" dirty="0">
                <a:solidFill>
                  <a:srgbClr val="E8C96A"/>
                </a:solidFill>
              </a:rPr>
              <a:t>Definir el remedio</a:t>
            </a:r>
            <a:endParaRPr lang="en-US" sz="1300" dirty="0"/>
          </a:p>
        </p:txBody>
      </p:sp>
      <p:sp>
        <p:nvSpPr>
          <p:cNvPr id="22" name="Text 20"/>
          <p:cNvSpPr/>
          <p:nvPr/>
        </p:nvSpPr>
        <p:spPr>
          <a:xfrm>
            <a:off x="932688" y="4023360"/>
            <a:ext cx="7891272" cy="228600"/>
          </a:xfrm>
          <a:prstGeom prst="rect">
            <a:avLst/>
          </a:prstGeom>
          <a:noFill/>
          <a:ln/>
        </p:spPr>
        <p:txBody>
          <a:bodyPr wrap="square" rtlCol="0" anchor="ctr"/>
          <a:lstStyle/>
          <a:p>
            <a:pPr marL="0" indent="0">
              <a:buNone/>
            </a:pPr>
            <a:r>
              <a:rPr lang="en-US" sz="1150" dirty="0">
                <a:solidFill>
                  <a:srgbClr val="4CAF78"/>
                </a:solidFill>
              </a:rPr>
              <a:t>▸  </a:t>
            </a:r>
            <a:r>
              <a:rPr lang="en-US" sz="1150" dirty="0">
                <a:solidFill>
                  <a:srgbClr val="E8E4DE"/>
                </a:solidFill>
              </a:rPr>
              <a:t>¿Confirmar el registro? · ¿Ordenar sustitución? · ¿Requerir documentación?</a:t>
            </a:r>
            <a:endParaRPr lang="en-US" sz="1150" dirty="0"/>
          </a:p>
        </p:txBody>
      </p:sp>
      <p:sp>
        <p:nvSpPr>
          <p:cNvPr id="23" name="Text 21"/>
          <p:cNvSpPr/>
          <p:nvPr/>
        </p:nvSpPr>
        <p:spPr>
          <a:xfrm>
            <a:off x="932688" y="4251960"/>
            <a:ext cx="7891272" cy="228600"/>
          </a:xfrm>
          <a:prstGeom prst="rect">
            <a:avLst/>
          </a:prstGeom>
          <a:noFill/>
          <a:ln/>
        </p:spPr>
        <p:txBody>
          <a:bodyPr wrap="square" rtlCol="0" anchor="ctr"/>
          <a:lstStyle/>
          <a:p>
            <a:pPr marL="0" indent="0">
              <a:buNone/>
            </a:pPr>
            <a:r>
              <a:rPr lang="en-US" sz="1150" dirty="0">
                <a:solidFill>
                  <a:srgbClr val="4CAF78"/>
                </a:solidFill>
              </a:rPr>
              <a:t>▸  </a:t>
            </a:r>
            <a:r>
              <a:rPr lang="en-US" sz="1150" dirty="0">
                <a:solidFill>
                  <a:srgbClr val="E8E4DE"/>
                </a:solidFill>
              </a:rPr>
              <a:t>¿Computar en una sola cuota? · ¿Rediseñar lineamiento para futuros procesos?</a:t>
            </a:r>
            <a:endParaRPr lang="en-US" sz="1150" dirty="0"/>
          </a:p>
        </p:txBody>
      </p:sp>
      <p:sp>
        <p:nvSpPr>
          <p:cNvPr id="24" name="Text 22"/>
          <p:cNvSpPr/>
          <p:nvPr/>
        </p:nvSpPr>
        <p:spPr>
          <a:xfrm>
            <a:off x="932688" y="4480560"/>
            <a:ext cx="7891272" cy="228600"/>
          </a:xfrm>
          <a:prstGeom prst="rect">
            <a:avLst/>
          </a:prstGeom>
          <a:noFill/>
          <a:ln/>
        </p:spPr>
        <p:txBody>
          <a:bodyPr wrap="square" rtlCol="0" anchor="ctr"/>
          <a:lstStyle/>
          <a:p>
            <a:pPr marL="0" indent="0">
              <a:buNone/>
            </a:pPr>
            <a:r>
              <a:rPr lang="en-US" sz="1150" dirty="0">
                <a:solidFill>
                  <a:srgbClr val="4CAF78"/>
                </a:solidFill>
              </a:rPr>
              <a:t>▸  </a:t>
            </a:r>
            <a:r>
              <a:rPr lang="en-US" sz="1150" dirty="0">
                <a:solidFill>
                  <a:srgbClr val="E8E4DE"/>
                </a:solidFill>
              </a:rPr>
              <a:t>¿Efectos en el proceso actual o solo hacia el futuro?</a:t>
            </a:r>
            <a:endParaRPr lang="en-US" sz="1150" dirty="0"/>
          </a:p>
        </p:txBody>
      </p:sp>
      <p:sp>
        <p:nvSpPr>
          <p:cNvPr id="25" name="Shape 23"/>
          <p:cNvSpPr/>
          <p:nvPr/>
        </p:nvSpPr>
        <p:spPr>
          <a:xfrm>
            <a:off x="320040" y="4828032"/>
            <a:ext cx="8503920" cy="256032"/>
          </a:xfrm>
          <a:prstGeom prst="rect">
            <a:avLst/>
          </a:prstGeom>
          <a:solidFill>
            <a:srgbClr val="B85C38"/>
          </a:solidFill>
          <a:ln w="12700">
            <a:solidFill>
              <a:srgbClr val="B85C38"/>
            </a:solidFill>
            <a:prstDash val="solid"/>
          </a:ln>
        </p:spPr>
        <p:txBody>
          <a:bodyPr/>
          <a:lstStyle/>
          <a:p>
            <a:endParaRPr lang="es-MX"/>
          </a:p>
        </p:txBody>
      </p:sp>
      <p:sp>
        <p:nvSpPr>
          <p:cNvPr id="26" name="Text 24"/>
          <p:cNvSpPr/>
          <p:nvPr/>
        </p:nvSpPr>
        <p:spPr>
          <a:xfrm>
            <a:off x="457200" y="4846320"/>
            <a:ext cx="8321040" cy="228600"/>
          </a:xfrm>
          <a:prstGeom prst="rect">
            <a:avLst/>
          </a:prstGeom>
          <a:noFill/>
          <a:ln/>
        </p:spPr>
        <p:txBody>
          <a:bodyPr wrap="square" rtlCol="0" anchor="ctr"/>
          <a:lstStyle/>
          <a:p>
            <a:pPr marL="0" indent="0" algn="ctr">
              <a:buNone/>
            </a:pPr>
            <a:r>
              <a:rPr lang="en-US" sz="1100" b="1" dirty="0">
                <a:solidFill>
                  <a:srgbClr val="FFFFFF"/>
                </a:solidFill>
              </a:rPr>
              <a:t>La matriz no es un algoritmo — es una guía de responsabilidad argumentativa.</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26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01168"/>
            <a:ext cx="8503920" cy="347472"/>
          </a:xfrm>
          <a:prstGeom prst="rect">
            <a:avLst/>
          </a:prstGeom>
          <a:noFill/>
          <a:ln/>
        </p:spPr>
        <p:txBody>
          <a:bodyPr wrap="square" rtlCol="0" anchor="ctr"/>
          <a:lstStyle/>
          <a:p>
            <a:pPr marL="0" indent="0">
              <a:buNone/>
            </a:pPr>
            <a:r>
              <a:rPr lang="en-US" sz="1100" b="1" kern="0" spc="400" dirty="0">
                <a:solidFill>
                  <a:srgbClr val="C9A84C"/>
                </a:solidFill>
              </a:rPr>
              <a:t>Síntesis</a:t>
            </a:r>
            <a:endParaRPr lang="en-US" sz="1100" dirty="0"/>
          </a:p>
        </p:txBody>
      </p:sp>
      <p:sp>
        <p:nvSpPr>
          <p:cNvPr id="5" name="Text 3"/>
          <p:cNvSpPr/>
          <p:nvPr/>
        </p:nvSpPr>
        <p:spPr>
          <a:xfrm>
            <a:off x="320040" y="548640"/>
            <a:ext cx="8503920" cy="457200"/>
          </a:xfrm>
          <a:prstGeom prst="rect">
            <a:avLst/>
          </a:prstGeom>
          <a:noFill/>
          <a:ln/>
        </p:spPr>
        <p:txBody>
          <a:bodyPr wrap="square" rtlCol="0" anchor="ctr"/>
          <a:lstStyle/>
          <a:p>
            <a:pPr marL="0" indent="0">
              <a:buNone/>
            </a:pPr>
            <a:r>
              <a:rPr lang="en-US" sz="2400" b="1" dirty="0">
                <a:solidFill>
                  <a:srgbClr val="FFFFFF"/>
                </a:solidFill>
                <a:latin typeface="Cambria" pitchFamily="34" charset="0"/>
                <a:ea typeface="Cambria" pitchFamily="34" charset="-122"/>
                <a:cs typeface="Cambria" pitchFamily="34" charset="-120"/>
              </a:rPr>
              <a:t>Lo que la complejidad exige al tribunal</a:t>
            </a:r>
            <a:endParaRPr lang="en-US" sz="2400" dirty="0"/>
          </a:p>
        </p:txBody>
      </p:sp>
      <p:sp>
        <p:nvSpPr>
          <p:cNvPr id="6" name="Shape 4"/>
          <p:cNvSpPr/>
          <p:nvPr/>
        </p:nvSpPr>
        <p:spPr>
          <a:xfrm>
            <a:off x="320040" y="1078992"/>
            <a:ext cx="8503920" cy="27432"/>
          </a:xfrm>
          <a:prstGeom prst="rect">
            <a:avLst/>
          </a:prstGeom>
          <a:solidFill>
            <a:srgbClr val="C9A84C"/>
          </a:solidFill>
          <a:ln w="12700">
            <a:solidFill>
              <a:srgbClr val="C9A84C"/>
            </a:solidFill>
            <a:prstDash val="solid"/>
          </a:ln>
        </p:spPr>
        <p:txBody>
          <a:bodyPr/>
          <a:lstStyle/>
          <a:p>
            <a:endParaRPr lang="es-MX"/>
          </a:p>
        </p:txBody>
      </p:sp>
      <p:sp>
        <p:nvSpPr>
          <p:cNvPr id="7" name="Shape 5"/>
          <p:cNvSpPr/>
          <p:nvPr/>
        </p:nvSpPr>
        <p:spPr>
          <a:xfrm>
            <a:off x="320040" y="1325880"/>
            <a:ext cx="54864" cy="475488"/>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502920" y="1234440"/>
            <a:ext cx="3200400" cy="658368"/>
          </a:xfrm>
          <a:prstGeom prst="rect">
            <a:avLst/>
          </a:prstGeom>
          <a:noFill/>
          <a:ln/>
        </p:spPr>
        <p:txBody>
          <a:bodyPr wrap="square" rtlCol="0" anchor="ctr"/>
          <a:lstStyle/>
          <a:p>
            <a:pPr marL="0" indent="0">
              <a:buNone/>
            </a:pPr>
            <a:r>
              <a:rPr lang="en-US" sz="1300" b="1" dirty="0">
                <a:solidFill>
                  <a:srgbClr val="D4724A"/>
                </a:solidFill>
              </a:rPr>
              <a:t>Reconocer la identidad múltiple</a:t>
            </a:r>
            <a:endParaRPr lang="en-US" sz="1300" dirty="0"/>
          </a:p>
        </p:txBody>
      </p:sp>
      <p:sp>
        <p:nvSpPr>
          <p:cNvPr id="9" name="Text 7"/>
          <p:cNvSpPr/>
          <p:nvPr/>
        </p:nvSpPr>
        <p:spPr>
          <a:xfrm>
            <a:off x="3794760" y="1234440"/>
            <a:ext cx="5029200" cy="658368"/>
          </a:xfrm>
          <a:prstGeom prst="rect">
            <a:avLst/>
          </a:prstGeom>
          <a:noFill/>
          <a:ln/>
        </p:spPr>
        <p:txBody>
          <a:bodyPr wrap="square" rtlCol="0" anchor="ctr"/>
          <a:lstStyle/>
          <a:p>
            <a:pPr marL="0" indent="0">
              <a:buNone/>
            </a:pPr>
            <a:r>
              <a:rPr lang="en-US" sz="1200" dirty="0">
                <a:solidFill>
                  <a:srgbClr val="FFFFFF"/>
                </a:solidFill>
              </a:rPr>
              <a:t>sin permitir que sea técnica de reducción de obligaciones afirmativas.</a:t>
            </a:r>
            <a:endParaRPr lang="en-US" sz="1200" dirty="0"/>
          </a:p>
        </p:txBody>
      </p:sp>
      <p:sp>
        <p:nvSpPr>
          <p:cNvPr id="10" name="Shape 8"/>
          <p:cNvSpPr/>
          <p:nvPr/>
        </p:nvSpPr>
        <p:spPr>
          <a:xfrm>
            <a:off x="320040" y="2011680"/>
            <a:ext cx="54864" cy="475488"/>
          </a:xfrm>
          <a:prstGeom prst="rect">
            <a:avLst/>
          </a:prstGeom>
          <a:solidFill>
            <a:srgbClr val="C9A84C"/>
          </a:solidFill>
          <a:ln w="12700">
            <a:solidFill>
              <a:srgbClr val="C9A84C"/>
            </a:solidFill>
            <a:prstDash val="solid"/>
          </a:ln>
        </p:spPr>
        <p:txBody>
          <a:bodyPr/>
          <a:lstStyle/>
          <a:p>
            <a:endParaRPr lang="es-MX"/>
          </a:p>
        </p:txBody>
      </p:sp>
      <p:sp>
        <p:nvSpPr>
          <p:cNvPr id="11" name="Text 9"/>
          <p:cNvSpPr/>
          <p:nvPr/>
        </p:nvSpPr>
        <p:spPr>
          <a:xfrm>
            <a:off x="502920" y="1920240"/>
            <a:ext cx="3200400" cy="658368"/>
          </a:xfrm>
          <a:prstGeom prst="rect">
            <a:avLst/>
          </a:prstGeom>
          <a:noFill/>
          <a:ln/>
        </p:spPr>
        <p:txBody>
          <a:bodyPr wrap="square" rtlCol="0" anchor="ctr"/>
          <a:lstStyle/>
          <a:p>
            <a:pPr marL="0" indent="0">
              <a:buNone/>
            </a:pPr>
            <a:r>
              <a:rPr lang="en-US" sz="1300" b="1" dirty="0">
                <a:solidFill>
                  <a:srgbClr val="E8C96A"/>
                </a:solidFill>
              </a:rPr>
              <a:t>Aplicar la regla de no doble contabilización</a:t>
            </a:r>
            <a:endParaRPr lang="en-US" sz="1300" dirty="0"/>
          </a:p>
        </p:txBody>
      </p:sp>
      <p:sp>
        <p:nvSpPr>
          <p:cNvPr id="12" name="Text 10"/>
          <p:cNvSpPr/>
          <p:nvPr/>
        </p:nvSpPr>
        <p:spPr>
          <a:xfrm>
            <a:off x="3794760" y="1920240"/>
            <a:ext cx="5029200" cy="658368"/>
          </a:xfrm>
          <a:prstGeom prst="rect">
            <a:avLst/>
          </a:prstGeom>
          <a:noFill/>
          <a:ln/>
        </p:spPr>
        <p:txBody>
          <a:bodyPr wrap="square" rtlCol="0" anchor="ctr"/>
          <a:lstStyle/>
          <a:p>
            <a:pPr marL="0" indent="0">
              <a:buNone/>
            </a:pPr>
            <a:r>
              <a:rPr lang="en-US" sz="1200" dirty="0">
                <a:solidFill>
                  <a:srgbClr val="FFFFFF"/>
                </a:solidFill>
              </a:rPr>
              <a:t>protegiendo la eficacia colectiva de las medidas, no solo su existencia formal.</a:t>
            </a:r>
            <a:endParaRPr lang="en-US" sz="1200" dirty="0"/>
          </a:p>
        </p:txBody>
      </p:sp>
      <p:sp>
        <p:nvSpPr>
          <p:cNvPr id="13" name="Shape 11"/>
          <p:cNvSpPr/>
          <p:nvPr/>
        </p:nvSpPr>
        <p:spPr>
          <a:xfrm>
            <a:off x="320040" y="2697480"/>
            <a:ext cx="54864" cy="475488"/>
          </a:xfrm>
          <a:prstGeom prst="rect">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502920" y="2606040"/>
            <a:ext cx="3200400" cy="658368"/>
          </a:xfrm>
          <a:prstGeom prst="rect">
            <a:avLst/>
          </a:prstGeom>
          <a:noFill/>
          <a:ln/>
        </p:spPr>
        <p:txBody>
          <a:bodyPr wrap="square" rtlCol="0" anchor="ctr"/>
          <a:lstStyle/>
          <a:p>
            <a:pPr marL="0" indent="0">
              <a:buNone/>
            </a:pPr>
            <a:r>
              <a:rPr lang="en-US" sz="1300" b="1" dirty="0">
                <a:solidFill>
                  <a:srgbClr val="D4724A"/>
                </a:solidFill>
              </a:rPr>
              <a:t>Usar la interseccionalidad como método</a:t>
            </a:r>
            <a:endParaRPr lang="en-US" sz="1300" dirty="0"/>
          </a:p>
        </p:txBody>
      </p:sp>
      <p:sp>
        <p:nvSpPr>
          <p:cNvPr id="15" name="Text 13"/>
          <p:cNvSpPr/>
          <p:nvPr/>
        </p:nvSpPr>
        <p:spPr>
          <a:xfrm>
            <a:off x="3794760" y="2606040"/>
            <a:ext cx="5029200" cy="658368"/>
          </a:xfrm>
          <a:prstGeom prst="rect">
            <a:avLst/>
          </a:prstGeom>
          <a:noFill/>
          <a:ln/>
        </p:spPr>
        <p:txBody>
          <a:bodyPr wrap="square" rtlCol="0" anchor="ctr"/>
          <a:lstStyle/>
          <a:p>
            <a:pPr marL="0" indent="0">
              <a:buNone/>
            </a:pPr>
            <a:r>
              <a:rPr lang="en-US" sz="1200" dirty="0">
                <a:solidFill>
                  <a:srgbClr val="FFFFFF"/>
                </a:solidFill>
              </a:rPr>
              <a:t>para identificar el daño real, valorar la prueba y construir el remedio adecuado.</a:t>
            </a:r>
            <a:endParaRPr lang="en-US" sz="1200" dirty="0"/>
          </a:p>
        </p:txBody>
      </p:sp>
      <p:sp>
        <p:nvSpPr>
          <p:cNvPr id="16" name="Shape 14"/>
          <p:cNvSpPr/>
          <p:nvPr/>
        </p:nvSpPr>
        <p:spPr>
          <a:xfrm>
            <a:off x="320040" y="3383280"/>
            <a:ext cx="54864" cy="475488"/>
          </a:xfrm>
          <a:prstGeom prst="rect">
            <a:avLst/>
          </a:prstGeom>
          <a:solidFill>
            <a:srgbClr val="C9A84C"/>
          </a:solidFill>
          <a:ln w="12700">
            <a:solidFill>
              <a:srgbClr val="C9A84C"/>
            </a:solidFill>
            <a:prstDash val="solid"/>
          </a:ln>
        </p:spPr>
        <p:txBody>
          <a:bodyPr/>
          <a:lstStyle/>
          <a:p>
            <a:endParaRPr lang="es-MX"/>
          </a:p>
        </p:txBody>
      </p:sp>
      <p:sp>
        <p:nvSpPr>
          <p:cNvPr id="17" name="Text 15"/>
          <p:cNvSpPr/>
          <p:nvPr/>
        </p:nvSpPr>
        <p:spPr>
          <a:xfrm>
            <a:off x="502920" y="3291840"/>
            <a:ext cx="3200400" cy="658368"/>
          </a:xfrm>
          <a:prstGeom prst="rect">
            <a:avLst/>
          </a:prstGeom>
          <a:noFill/>
          <a:ln/>
        </p:spPr>
        <p:txBody>
          <a:bodyPr wrap="square" rtlCol="0" anchor="ctr"/>
          <a:lstStyle/>
          <a:p>
            <a:pPr marL="0" indent="0">
              <a:buNone/>
            </a:pPr>
            <a:r>
              <a:rPr lang="en-US" sz="1300" b="1" dirty="0">
                <a:solidFill>
                  <a:srgbClr val="E8C96A"/>
                </a:solidFill>
              </a:rPr>
              <a:t>Ponderar con precisión</a:t>
            </a:r>
            <a:endParaRPr lang="en-US" sz="1300" dirty="0"/>
          </a:p>
        </p:txBody>
      </p:sp>
      <p:sp>
        <p:nvSpPr>
          <p:cNvPr id="18" name="Text 16"/>
          <p:cNvSpPr/>
          <p:nvPr/>
        </p:nvSpPr>
        <p:spPr>
          <a:xfrm>
            <a:off x="3794760" y="3291840"/>
            <a:ext cx="5029200" cy="658368"/>
          </a:xfrm>
          <a:prstGeom prst="rect">
            <a:avLst/>
          </a:prstGeom>
          <a:noFill/>
          <a:ln/>
        </p:spPr>
        <p:txBody>
          <a:bodyPr wrap="square" rtlCol="0" anchor="ctr"/>
          <a:lstStyle/>
          <a:p>
            <a:pPr marL="0" indent="0">
              <a:buNone/>
            </a:pPr>
            <a:r>
              <a:rPr lang="en-US" sz="1200" dirty="0">
                <a:solidFill>
                  <a:srgbClr val="FFFFFF"/>
                </a:solidFill>
              </a:rPr>
              <a:t>identificando el bien jurídico en riesgo principal en el caso concreto, no en abstracto.</a:t>
            </a:r>
            <a:endParaRPr lang="en-US" sz="1200" dirty="0"/>
          </a:p>
        </p:txBody>
      </p:sp>
      <p:sp>
        <p:nvSpPr>
          <p:cNvPr id="19" name="Shape 17"/>
          <p:cNvSpPr/>
          <p:nvPr/>
        </p:nvSpPr>
        <p:spPr>
          <a:xfrm>
            <a:off x="320040" y="4069080"/>
            <a:ext cx="54864" cy="475488"/>
          </a:xfrm>
          <a:prstGeom prst="rect">
            <a:avLst/>
          </a:prstGeom>
          <a:solidFill>
            <a:srgbClr val="B85C38"/>
          </a:solidFill>
          <a:ln w="12700">
            <a:solidFill>
              <a:srgbClr val="B85C38"/>
            </a:solidFill>
            <a:prstDash val="solid"/>
          </a:ln>
        </p:spPr>
        <p:txBody>
          <a:bodyPr/>
          <a:lstStyle/>
          <a:p>
            <a:endParaRPr lang="es-MX"/>
          </a:p>
        </p:txBody>
      </p:sp>
      <p:sp>
        <p:nvSpPr>
          <p:cNvPr id="20" name="Text 18"/>
          <p:cNvSpPr/>
          <p:nvPr/>
        </p:nvSpPr>
        <p:spPr>
          <a:xfrm>
            <a:off x="502920" y="3977640"/>
            <a:ext cx="3200400" cy="658368"/>
          </a:xfrm>
          <a:prstGeom prst="rect">
            <a:avLst/>
          </a:prstGeom>
          <a:noFill/>
          <a:ln/>
        </p:spPr>
        <p:txBody>
          <a:bodyPr wrap="square" rtlCol="0" anchor="ctr"/>
          <a:lstStyle/>
          <a:p>
            <a:pPr marL="0" indent="0">
              <a:buNone/>
            </a:pPr>
            <a:r>
              <a:rPr lang="en-US" sz="1300" b="1" dirty="0">
                <a:solidFill>
                  <a:srgbClr val="D4724A"/>
                </a:solidFill>
              </a:rPr>
              <a:t>Controlar efectos y oportunidad</a:t>
            </a:r>
            <a:endParaRPr lang="en-US" sz="1300" dirty="0"/>
          </a:p>
        </p:txBody>
      </p:sp>
      <p:sp>
        <p:nvSpPr>
          <p:cNvPr id="21" name="Text 19"/>
          <p:cNvSpPr/>
          <p:nvPr/>
        </p:nvSpPr>
        <p:spPr>
          <a:xfrm>
            <a:off x="3794760" y="3977640"/>
            <a:ext cx="5029200" cy="658368"/>
          </a:xfrm>
          <a:prstGeom prst="rect">
            <a:avLst/>
          </a:prstGeom>
          <a:noFill/>
          <a:ln/>
        </p:spPr>
        <p:txBody>
          <a:bodyPr wrap="square" rtlCol="0" anchor="ctr"/>
          <a:lstStyle/>
          <a:p>
            <a:pPr marL="0" indent="0">
              <a:buNone/>
            </a:pPr>
            <a:r>
              <a:rPr lang="en-US" sz="1200" dirty="0">
                <a:solidFill>
                  <a:srgbClr val="FFFFFF"/>
                </a:solidFill>
              </a:rPr>
              <a:t>porque el mismo derecho puede exigir remedios distintos según el momento procesal.</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27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0"/>
            <a:ext cx="320040" cy="5143500"/>
          </a:xfrm>
          <a:prstGeom prst="rect">
            <a:avLst/>
          </a:prstGeom>
          <a:solidFill>
            <a:srgbClr val="B85C38"/>
          </a:solidFill>
          <a:ln w="12700">
            <a:solidFill>
              <a:srgbClr val="B85C38"/>
            </a:solidFill>
            <a:prstDash val="solid"/>
          </a:ln>
        </p:spPr>
        <p:txBody>
          <a:bodyPr/>
          <a:lstStyle/>
          <a:p>
            <a:endParaRPr lang="es-MX"/>
          </a:p>
        </p:txBody>
      </p:sp>
      <p:sp>
        <p:nvSpPr>
          <p:cNvPr id="5" name="Shape 3"/>
          <p:cNvSpPr/>
          <p:nvPr/>
        </p:nvSpPr>
        <p:spPr>
          <a:xfrm>
            <a:off x="8823960" y="0"/>
            <a:ext cx="320040" cy="5143500"/>
          </a:xfrm>
          <a:prstGeom prst="rect">
            <a:avLst/>
          </a:prstGeom>
          <a:solidFill>
            <a:srgbClr val="B85C38"/>
          </a:solidFill>
          <a:ln w="12700">
            <a:solidFill>
              <a:srgbClr val="B85C38"/>
            </a:solidFill>
            <a:prstDash val="solid"/>
          </a:ln>
        </p:spPr>
        <p:txBody>
          <a:bodyPr/>
          <a:lstStyle/>
          <a:p>
            <a:endParaRPr lang="es-MX"/>
          </a:p>
        </p:txBody>
      </p:sp>
      <p:sp>
        <p:nvSpPr>
          <p:cNvPr id="6" name="Text 4"/>
          <p:cNvSpPr/>
          <p:nvPr/>
        </p:nvSpPr>
        <p:spPr>
          <a:xfrm>
            <a:off x="457200" y="274320"/>
            <a:ext cx="8229600" cy="347472"/>
          </a:xfrm>
          <a:prstGeom prst="rect">
            <a:avLst/>
          </a:prstGeom>
          <a:noFill/>
          <a:ln/>
        </p:spPr>
        <p:txBody>
          <a:bodyPr wrap="square" rtlCol="0" anchor="ctr"/>
          <a:lstStyle/>
          <a:p>
            <a:pPr marL="0" indent="0" algn="ctr">
              <a:buNone/>
            </a:pPr>
            <a:r>
              <a:rPr lang="en-US" sz="1100" b="1" kern="0" spc="400" dirty="0">
                <a:solidFill>
                  <a:srgbClr val="C9A84C"/>
                </a:solidFill>
              </a:rPr>
              <a:t>CIERRE GENERAL</a:t>
            </a:r>
            <a:endParaRPr lang="en-US" sz="1100" dirty="0"/>
          </a:p>
        </p:txBody>
      </p:sp>
      <p:sp>
        <p:nvSpPr>
          <p:cNvPr id="7" name="Shape 5"/>
          <p:cNvSpPr/>
          <p:nvPr/>
        </p:nvSpPr>
        <p:spPr>
          <a:xfrm>
            <a:off x="1828800" y="713232"/>
            <a:ext cx="5486400" cy="36576"/>
          </a:xfrm>
          <a:prstGeom prst="rect">
            <a:avLst/>
          </a:prstGeom>
          <a:solidFill>
            <a:srgbClr val="C9A84C"/>
          </a:solidFill>
          <a:ln w="12700">
            <a:solidFill>
              <a:srgbClr val="C9A84C"/>
            </a:solidFill>
            <a:prstDash val="solid"/>
          </a:ln>
        </p:spPr>
        <p:txBody>
          <a:bodyPr/>
          <a:lstStyle/>
          <a:p>
            <a:endParaRPr lang="es-MX"/>
          </a:p>
        </p:txBody>
      </p:sp>
      <p:sp>
        <p:nvSpPr>
          <p:cNvPr id="8" name="Text 6"/>
          <p:cNvSpPr/>
          <p:nvPr/>
        </p:nvSpPr>
        <p:spPr>
          <a:xfrm>
            <a:off x="502920" y="868680"/>
            <a:ext cx="8138160" cy="8229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Las acciones afirmativas obligan a abandonar</a:t>
            </a:r>
            <a:endParaRPr lang="en-US" sz="2000" dirty="0"/>
          </a:p>
          <a:p>
            <a:pPr marL="0" indent="0" algn="ctr">
              <a:buNone/>
            </a:pPr>
            <a:r>
              <a:rPr lang="en-US" sz="2000" b="1" dirty="0">
                <a:solidFill>
                  <a:srgbClr val="FFFFFF"/>
                </a:solidFill>
                <a:latin typeface="Cambria" pitchFamily="34" charset="0"/>
                <a:ea typeface="Cambria" pitchFamily="34" charset="-122"/>
                <a:cs typeface="Cambria" pitchFamily="34" charset="-120"/>
              </a:rPr>
              <a:t>una visión plana de la igualdad.</a:t>
            </a:r>
            <a:endParaRPr lang="en-US" sz="2000" dirty="0"/>
          </a:p>
        </p:txBody>
      </p:sp>
      <p:sp>
        <p:nvSpPr>
          <p:cNvPr id="9" name="Shape 7"/>
          <p:cNvSpPr/>
          <p:nvPr/>
        </p:nvSpPr>
        <p:spPr>
          <a:xfrm>
            <a:off x="502920" y="1920240"/>
            <a:ext cx="2194560" cy="658368"/>
          </a:xfrm>
          <a:prstGeom prst="rect">
            <a:avLst/>
          </a:prstGeom>
          <a:solidFill>
            <a:srgbClr val="B85C38"/>
          </a:solidFill>
          <a:ln w="12700">
            <a:solidFill>
              <a:srgbClr val="B85C38"/>
            </a:solidFill>
            <a:prstDash val="solid"/>
          </a:ln>
        </p:spPr>
        <p:txBody>
          <a:bodyPr/>
          <a:lstStyle/>
          <a:p>
            <a:endParaRPr lang="es-MX"/>
          </a:p>
        </p:txBody>
      </p:sp>
      <p:sp>
        <p:nvSpPr>
          <p:cNvPr id="10" name="Text 8"/>
          <p:cNvSpPr/>
          <p:nvPr/>
        </p:nvSpPr>
        <p:spPr>
          <a:xfrm>
            <a:off x="502920" y="1920240"/>
            <a:ext cx="2194560" cy="658368"/>
          </a:xfrm>
          <a:prstGeom prst="rect">
            <a:avLst/>
          </a:prstGeom>
          <a:noFill/>
          <a:ln/>
        </p:spPr>
        <p:txBody>
          <a:bodyPr wrap="square" lIns="0" tIns="0" rIns="0" bIns="0" rtlCol="0" anchor="ctr"/>
          <a:lstStyle/>
          <a:p>
            <a:pPr marL="0" indent="0" algn="ctr">
              <a:buNone/>
            </a:pPr>
            <a:r>
              <a:rPr lang="en-US" sz="1800" b="1" dirty="0">
                <a:solidFill>
                  <a:srgbClr val="FFFFFF"/>
                </a:solidFill>
              </a:rPr>
              <a:t>I</a:t>
            </a:r>
            <a:endParaRPr lang="en-US" sz="1800" dirty="0"/>
          </a:p>
        </p:txBody>
      </p:sp>
      <p:sp>
        <p:nvSpPr>
          <p:cNvPr id="11" name="Text 9"/>
          <p:cNvSpPr/>
          <p:nvPr/>
        </p:nvSpPr>
        <p:spPr>
          <a:xfrm>
            <a:off x="2834640" y="2011680"/>
            <a:ext cx="5852160" cy="502920"/>
          </a:xfrm>
          <a:prstGeom prst="rect">
            <a:avLst/>
          </a:prstGeom>
          <a:noFill/>
          <a:ln/>
        </p:spPr>
        <p:txBody>
          <a:bodyPr wrap="square" rtlCol="0" anchor="ctr"/>
          <a:lstStyle/>
          <a:p>
            <a:pPr marL="0" indent="0">
              <a:buNone/>
            </a:pPr>
            <a:r>
              <a:rPr lang="en-US" sz="1300" i="1" dirty="0">
                <a:solidFill>
                  <a:srgbClr val="FFFFFF"/>
                </a:solidFill>
              </a:rPr>
              <a:t>La identidad de las personas es compleja; la discriminación también lo es.</a:t>
            </a:r>
            <a:endParaRPr lang="en-US" sz="1300" dirty="0"/>
          </a:p>
        </p:txBody>
      </p:sp>
      <p:sp>
        <p:nvSpPr>
          <p:cNvPr id="12" name="Shape 10"/>
          <p:cNvSpPr/>
          <p:nvPr/>
        </p:nvSpPr>
        <p:spPr>
          <a:xfrm>
            <a:off x="502920" y="2761488"/>
            <a:ext cx="2194560" cy="658368"/>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502920" y="2761488"/>
            <a:ext cx="2194560" cy="658368"/>
          </a:xfrm>
          <a:prstGeom prst="rect">
            <a:avLst/>
          </a:prstGeom>
          <a:noFill/>
          <a:ln/>
        </p:spPr>
        <p:txBody>
          <a:bodyPr wrap="square" lIns="0" tIns="0" rIns="0" bIns="0" rtlCol="0" anchor="ctr"/>
          <a:lstStyle/>
          <a:p>
            <a:pPr marL="0" indent="0" algn="ctr">
              <a:buNone/>
            </a:pPr>
            <a:r>
              <a:rPr lang="en-US" sz="1800" b="1" dirty="0">
                <a:solidFill>
                  <a:srgbClr val="1B2A4A"/>
                </a:solidFill>
              </a:rPr>
              <a:t>II</a:t>
            </a:r>
            <a:endParaRPr lang="en-US" sz="1800" dirty="0"/>
          </a:p>
        </p:txBody>
      </p:sp>
      <p:sp>
        <p:nvSpPr>
          <p:cNvPr id="14" name="Text 12"/>
          <p:cNvSpPr/>
          <p:nvPr/>
        </p:nvSpPr>
        <p:spPr>
          <a:xfrm>
            <a:off x="2834640" y="2852928"/>
            <a:ext cx="5852160" cy="502920"/>
          </a:xfrm>
          <a:prstGeom prst="rect">
            <a:avLst/>
          </a:prstGeom>
          <a:noFill/>
          <a:ln/>
        </p:spPr>
        <p:txBody>
          <a:bodyPr wrap="square" rtlCol="0" anchor="ctr"/>
          <a:lstStyle/>
          <a:p>
            <a:pPr marL="0" indent="0">
              <a:buNone/>
            </a:pPr>
            <a:r>
              <a:rPr lang="en-US" sz="1300" i="1" dirty="0">
                <a:solidFill>
                  <a:srgbClr val="FFFFFF"/>
                </a:solidFill>
              </a:rPr>
              <a:t>Esa complejidad no puede ser usada por los partidos para disminuir sus obligaciones.</a:t>
            </a:r>
            <a:endParaRPr lang="en-US" sz="1300" dirty="0"/>
          </a:p>
        </p:txBody>
      </p:sp>
      <p:sp>
        <p:nvSpPr>
          <p:cNvPr id="15" name="Shape 13"/>
          <p:cNvSpPr/>
          <p:nvPr/>
        </p:nvSpPr>
        <p:spPr>
          <a:xfrm>
            <a:off x="502920" y="3602736"/>
            <a:ext cx="2194560" cy="658368"/>
          </a:xfrm>
          <a:prstGeom prst="rect">
            <a:avLst/>
          </a:prstGeom>
          <a:solidFill>
            <a:srgbClr val="243454"/>
          </a:solidFill>
          <a:ln w="12700">
            <a:solidFill>
              <a:srgbClr val="C9A84C"/>
            </a:solidFill>
            <a:prstDash val="solid"/>
          </a:ln>
        </p:spPr>
        <p:txBody>
          <a:bodyPr/>
          <a:lstStyle/>
          <a:p>
            <a:endParaRPr lang="es-MX"/>
          </a:p>
        </p:txBody>
      </p:sp>
      <p:sp>
        <p:nvSpPr>
          <p:cNvPr id="16" name="Text 14"/>
          <p:cNvSpPr/>
          <p:nvPr/>
        </p:nvSpPr>
        <p:spPr>
          <a:xfrm>
            <a:off x="502920" y="3602736"/>
            <a:ext cx="2194560" cy="658368"/>
          </a:xfrm>
          <a:prstGeom prst="rect">
            <a:avLst/>
          </a:prstGeom>
          <a:noFill/>
          <a:ln/>
        </p:spPr>
        <p:txBody>
          <a:bodyPr wrap="square" lIns="0" tIns="0" rIns="0" bIns="0" rtlCol="0" anchor="ctr"/>
          <a:lstStyle/>
          <a:p>
            <a:pPr marL="0" indent="0" algn="ctr">
              <a:buNone/>
            </a:pPr>
            <a:r>
              <a:rPr lang="en-US" sz="1800" b="1" dirty="0">
                <a:solidFill>
                  <a:srgbClr val="E8C96A"/>
                </a:solidFill>
              </a:rPr>
              <a:t>III</a:t>
            </a:r>
            <a:endParaRPr lang="en-US" sz="1800" dirty="0"/>
          </a:p>
        </p:txBody>
      </p:sp>
      <p:sp>
        <p:nvSpPr>
          <p:cNvPr id="17" name="Text 15"/>
          <p:cNvSpPr/>
          <p:nvPr/>
        </p:nvSpPr>
        <p:spPr>
          <a:xfrm>
            <a:off x="2834640" y="3694176"/>
            <a:ext cx="5852160" cy="502920"/>
          </a:xfrm>
          <a:prstGeom prst="rect">
            <a:avLst/>
          </a:prstGeom>
          <a:noFill/>
          <a:ln/>
        </p:spPr>
        <p:txBody>
          <a:bodyPr wrap="square" rtlCol="0" anchor="ctr"/>
          <a:lstStyle/>
          <a:p>
            <a:pPr marL="0" indent="0">
              <a:buNone/>
            </a:pPr>
            <a:r>
              <a:rPr lang="en-US" sz="1300" i="1" dirty="0">
                <a:solidFill>
                  <a:srgbClr val="E8E4DE"/>
                </a:solidFill>
              </a:rPr>
              <a:t>Reconocer la interseccionalidad exige ampliar la inclusión — no administrarla a la baja.</a:t>
            </a:r>
            <a:endParaRPr lang="en-US" sz="1300" dirty="0"/>
          </a:p>
        </p:txBody>
      </p:sp>
      <p:sp>
        <p:nvSpPr>
          <p:cNvPr id="18" name="Shape 16"/>
          <p:cNvSpPr/>
          <p:nvPr/>
        </p:nvSpPr>
        <p:spPr>
          <a:xfrm>
            <a:off x="502920" y="4480560"/>
            <a:ext cx="8138160" cy="36576"/>
          </a:xfrm>
          <a:prstGeom prst="rect">
            <a:avLst/>
          </a:prstGeom>
          <a:solidFill>
            <a:srgbClr val="C9A84C"/>
          </a:solidFill>
          <a:ln w="12700">
            <a:solidFill>
              <a:srgbClr val="C9A84C"/>
            </a:solidFill>
            <a:prstDash val="solid"/>
          </a:ln>
        </p:spPr>
        <p:txBody>
          <a:bodyPr/>
          <a:lstStyle/>
          <a:p>
            <a:endParaRPr lang="es-MX"/>
          </a:p>
        </p:txBody>
      </p:sp>
      <p:sp>
        <p:nvSpPr>
          <p:cNvPr id="19" name="Text 17"/>
          <p:cNvSpPr/>
          <p:nvPr/>
        </p:nvSpPr>
        <p:spPr>
          <a:xfrm>
            <a:off x="502920" y="4590288"/>
            <a:ext cx="8138160" cy="438912"/>
          </a:xfrm>
          <a:prstGeom prst="rect">
            <a:avLst/>
          </a:prstGeom>
          <a:noFill/>
          <a:ln/>
        </p:spPr>
        <p:txBody>
          <a:bodyPr wrap="square" rtlCol="0" anchor="ctr"/>
          <a:lstStyle/>
          <a:p>
            <a:pPr marL="0" indent="0" algn="ctr">
              <a:buNone/>
            </a:pPr>
            <a:r>
              <a:rPr lang="en-US" sz="1000" i="1" dirty="0">
                <a:solidFill>
                  <a:srgbClr val="E8C96A"/>
                </a:solidFill>
              </a:rPr>
              <a:t>Las acciones afirmativas son constitucionalmente legítimas cuando corrigen exclusiones reales; son jurisdiccionalmente defendibles cuando están motivadas, son proporcionales y oportunas; y son democráticamente valiosas cuando no se agotan en cumplir cuotas, sino en abrir efectivamente el poder público a quienes históricamente fueron colocados fuera de él.</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28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Precedentes clave · Clase 2</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96112"/>
            <a:ext cx="64008" cy="438912"/>
          </a:xfrm>
          <a:prstGeom prst="rect">
            <a:avLst/>
          </a:prstGeom>
          <a:solidFill>
            <a:srgbClr val="C9A84C"/>
          </a:solidFill>
          <a:ln w="12700">
            <a:solidFill>
              <a:srgbClr val="C9A84C"/>
            </a:solidFill>
            <a:prstDash val="solid"/>
          </a:ln>
        </p:spPr>
        <p:txBody>
          <a:bodyPr/>
          <a:lstStyle/>
          <a:p>
            <a:endParaRPr lang="es-MX"/>
          </a:p>
        </p:txBody>
      </p:sp>
      <p:sp>
        <p:nvSpPr>
          <p:cNvPr id="7" name="Text 5"/>
          <p:cNvSpPr/>
          <p:nvPr/>
        </p:nvSpPr>
        <p:spPr>
          <a:xfrm>
            <a:off x="502920" y="914400"/>
            <a:ext cx="2286000" cy="402336"/>
          </a:xfrm>
          <a:prstGeom prst="rect">
            <a:avLst/>
          </a:prstGeom>
          <a:noFill/>
          <a:ln/>
        </p:spPr>
        <p:txBody>
          <a:bodyPr wrap="square" rtlCol="0" anchor="ctr"/>
          <a:lstStyle/>
          <a:p>
            <a:pPr marL="0" indent="0">
              <a:buNone/>
            </a:pPr>
            <a:r>
              <a:rPr lang="en-US" sz="1100" b="1" dirty="0">
                <a:solidFill>
                  <a:srgbClr val="E8C96A"/>
                </a:solidFill>
              </a:rPr>
              <a:t>SUP-RAP-47/2021</a:t>
            </a:r>
            <a:endParaRPr lang="en-US" sz="1100" dirty="0"/>
          </a:p>
        </p:txBody>
      </p:sp>
      <p:sp>
        <p:nvSpPr>
          <p:cNvPr id="8" name="Text 6"/>
          <p:cNvSpPr/>
          <p:nvPr/>
        </p:nvSpPr>
        <p:spPr>
          <a:xfrm>
            <a:off x="2880360" y="914400"/>
            <a:ext cx="5897880" cy="402336"/>
          </a:xfrm>
          <a:prstGeom prst="rect">
            <a:avLst/>
          </a:prstGeom>
          <a:noFill/>
          <a:ln/>
        </p:spPr>
        <p:txBody>
          <a:bodyPr wrap="square" rtlCol="0" anchor="ctr"/>
          <a:lstStyle/>
          <a:p>
            <a:pPr marL="0" indent="0">
              <a:buNone/>
            </a:pPr>
            <a:r>
              <a:rPr lang="en-US" sz="1100" dirty="0">
                <a:solidFill>
                  <a:srgbClr val="FFFFFF"/>
                </a:solidFill>
              </a:rPr>
              <a:t>Cómputo de acciones afirmativas cuando una persona pertenece a más de un grupo — no doble contabilización</a:t>
            </a:r>
            <a:endParaRPr lang="en-US" sz="1100" dirty="0"/>
          </a:p>
        </p:txBody>
      </p:sp>
      <p:sp>
        <p:nvSpPr>
          <p:cNvPr id="9" name="Shape 7"/>
          <p:cNvSpPr/>
          <p:nvPr/>
        </p:nvSpPr>
        <p:spPr>
          <a:xfrm>
            <a:off x="320040" y="1472184"/>
            <a:ext cx="64008" cy="438912"/>
          </a:xfrm>
          <a:prstGeom prst="rect">
            <a:avLst/>
          </a:prstGeom>
          <a:solidFill>
            <a:srgbClr val="C9A84C"/>
          </a:solidFill>
          <a:ln w="12700">
            <a:solidFill>
              <a:srgbClr val="C9A84C"/>
            </a:solidFill>
            <a:prstDash val="solid"/>
          </a:ln>
        </p:spPr>
        <p:txBody>
          <a:bodyPr/>
          <a:lstStyle/>
          <a:p>
            <a:endParaRPr lang="es-MX"/>
          </a:p>
        </p:txBody>
      </p:sp>
      <p:sp>
        <p:nvSpPr>
          <p:cNvPr id="10" name="Text 8"/>
          <p:cNvSpPr/>
          <p:nvPr/>
        </p:nvSpPr>
        <p:spPr>
          <a:xfrm>
            <a:off x="502920" y="1490472"/>
            <a:ext cx="2286000" cy="402336"/>
          </a:xfrm>
          <a:prstGeom prst="rect">
            <a:avLst/>
          </a:prstGeom>
          <a:noFill/>
          <a:ln/>
        </p:spPr>
        <p:txBody>
          <a:bodyPr wrap="square" rtlCol="0" anchor="ctr"/>
          <a:lstStyle/>
          <a:p>
            <a:pPr marL="0" indent="0">
              <a:buNone/>
            </a:pPr>
            <a:r>
              <a:rPr lang="en-US" sz="1100" b="1" dirty="0">
                <a:solidFill>
                  <a:srgbClr val="E8C96A"/>
                </a:solidFill>
              </a:rPr>
              <a:t>SUP-RAP-47/2021</a:t>
            </a:r>
            <a:endParaRPr lang="en-US" sz="1100" dirty="0"/>
          </a:p>
        </p:txBody>
      </p:sp>
      <p:sp>
        <p:nvSpPr>
          <p:cNvPr id="11" name="Text 9"/>
          <p:cNvSpPr/>
          <p:nvPr/>
        </p:nvSpPr>
        <p:spPr>
          <a:xfrm>
            <a:off x="2880360" y="1490472"/>
            <a:ext cx="5897880" cy="402336"/>
          </a:xfrm>
          <a:prstGeom prst="rect">
            <a:avLst/>
          </a:prstGeom>
          <a:noFill/>
          <a:ln/>
        </p:spPr>
        <p:txBody>
          <a:bodyPr wrap="square" rtlCol="0" anchor="ctr"/>
          <a:lstStyle/>
          <a:p>
            <a:pPr marL="0" indent="0">
              <a:buNone/>
            </a:pPr>
            <a:r>
              <a:rPr lang="en-US" sz="1100" dirty="0">
                <a:solidFill>
                  <a:srgbClr val="FFFFFF"/>
                </a:solidFill>
              </a:rPr>
              <a:t>Autodeterminación de la persona para definir la cuota de cómputo en coordinación con el partido</a:t>
            </a:r>
            <a:endParaRPr lang="en-US" sz="1100" dirty="0"/>
          </a:p>
        </p:txBody>
      </p:sp>
      <p:sp>
        <p:nvSpPr>
          <p:cNvPr id="12" name="Shape 10"/>
          <p:cNvSpPr/>
          <p:nvPr/>
        </p:nvSpPr>
        <p:spPr>
          <a:xfrm>
            <a:off x="320040" y="2048256"/>
            <a:ext cx="64008" cy="438912"/>
          </a:xfrm>
          <a:prstGeom prst="rect">
            <a:avLst/>
          </a:prstGeom>
          <a:solidFill>
            <a:srgbClr val="C9A84C"/>
          </a:solidFill>
          <a:ln w="12700">
            <a:solidFill>
              <a:srgbClr val="C9A84C"/>
            </a:solidFill>
            <a:prstDash val="solid"/>
          </a:ln>
        </p:spPr>
        <p:txBody>
          <a:bodyPr/>
          <a:lstStyle/>
          <a:p>
            <a:endParaRPr lang="es-MX"/>
          </a:p>
        </p:txBody>
      </p:sp>
      <p:sp>
        <p:nvSpPr>
          <p:cNvPr id="13" name="Text 11"/>
          <p:cNvSpPr/>
          <p:nvPr/>
        </p:nvSpPr>
        <p:spPr>
          <a:xfrm>
            <a:off x="502920" y="2066544"/>
            <a:ext cx="2286000" cy="402336"/>
          </a:xfrm>
          <a:prstGeom prst="rect">
            <a:avLst/>
          </a:prstGeom>
          <a:noFill/>
          <a:ln/>
        </p:spPr>
        <p:txBody>
          <a:bodyPr wrap="square" rtlCol="0" anchor="ctr"/>
          <a:lstStyle/>
          <a:p>
            <a:pPr marL="0" indent="0">
              <a:buNone/>
            </a:pPr>
            <a:r>
              <a:rPr lang="en-US" sz="1100" b="1" dirty="0">
                <a:solidFill>
                  <a:srgbClr val="E8C96A"/>
                </a:solidFill>
              </a:rPr>
              <a:t>SUP-RAP-47/2021</a:t>
            </a:r>
            <a:endParaRPr lang="en-US" sz="1100" dirty="0"/>
          </a:p>
        </p:txBody>
      </p:sp>
      <p:sp>
        <p:nvSpPr>
          <p:cNvPr id="14" name="Text 12"/>
          <p:cNvSpPr/>
          <p:nvPr/>
        </p:nvSpPr>
        <p:spPr>
          <a:xfrm>
            <a:off x="2880360" y="2066544"/>
            <a:ext cx="5897880" cy="402336"/>
          </a:xfrm>
          <a:prstGeom prst="rect">
            <a:avLst/>
          </a:prstGeom>
          <a:noFill/>
          <a:ln/>
        </p:spPr>
        <p:txBody>
          <a:bodyPr wrap="square" rtlCol="0" anchor="ctr"/>
          <a:lstStyle/>
          <a:p>
            <a:pPr marL="0" indent="0">
              <a:buNone/>
            </a:pPr>
            <a:r>
              <a:rPr lang="en-US" sz="1100" dirty="0">
                <a:solidFill>
                  <a:srgbClr val="FFFFFF"/>
                </a:solidFill>
              </a:rPr>
              <a:t>Protección de datos: la persona puede solicitar reserva de la acción afirmativa por la que participa</a:t>
            </a:r>
            <a:endParaRPr lang="en-US" sz="1100" dirty="0"/>
          </a:p>
        </p:txBody>
      </p:sp>
      <p:sp>
        <p:nvSpPr>
          <p:cNvPr id="15" name="Shape 13"/>
          <p:cNvSpPr/>
          <p:nvPr/>
        </p:nvSpPr>
        <p:spPr>
          <a:xfrm>
            <a:off x="320040" y="2624328"/>
            <a:ext cx="64008" cy="438912"/>
          </a:xfrm>
          <a:prstGeom prst="rect">
            <a:avLst/>
          </a:prstGeom>
          <a:solidFill>
            <a:srgbClr val="C9A84C"/>
          </a:solidFill>
          <a:ln w="12700">
            <a:solidFill>
              <a:srgbClr val="C9A84C"/>
            </a:solidFill>
            <a:prstDash val="solid"/>
          </a:ln>
        </p:spPr>
        <p:txBody>
          <a:bodyPr/>
          <a:lstStyle/>
          <a:p>
            <a:endParaRPr lang="es-MX"/>
          </a:p>
        </p:txBody>
      </p:sp>
      <p:sp>
        <p:nvSpPr>
          <p:cNvPr id="16" name="Text 14"/>
          <p:cNvSpPr/>
          <p:nvPr/>
        </p:nvSpPr>
        <p:spPr>
          <a:xfrm>
            <a:off x="502920" y="2642616"/>
            <a:ext cx="2286000" cy="402336"/>
          </a:xfrm>
          <a:prstGeom prst="rect">
            <a:avLst/>
          </a:prstGeom>
          <a:noFill/>
          <a:ln/>
        </p:spPr>
        <p:txBody>
          <a:bodyPr wrap="square" rtlCol="0" anchor="ctr"/>
          <a:lstStyle/>
          <a:p>
            <a:pPr marL="0" indent="0">
              <a:buNone/>
            </a:pPr>
            <a:r>
              <a:rPr lang="en-US" sz="1100" b="1" dirty="0">
                <a:solidFill>
                  <a:srgbClr val="E8C96A"/>
                </a:solidFill>
              </a:rPr>
              <a:t>SUP-RAP-121/2020</a:t>
            </a:r>
            <a:endParaRPr lang="en-US" sz="1100" dirty="0"/>
          </a:p>
        </p:txBody>
      </p:sp>
      <p:sp>
        <p:nvSpPr>
          <p:cNvPr id="17" name="Text 15"/>
          <p:cNvSpPr/>
          <p:nvPr/>
        </p:nvSpPr>
        <p:spPr>
          <a:xfrm>
            <a:off x="2880360" y="2642616"/>
            <a:ext cx="5897880" cy="402336"/>
          </a:xfrm>
          <a:prstGeom prst="rect">
            <a:avLst/>
          </a:prstGeom>
          <a:noFill/>
          <a:ln/>
        </p:spPr>
        <p:txBody>
          <a:bodyPr wrap="square" rtlCol="0" anchor="ctr"/>
          <a:lstStyle/>
          <a:p>
            <a:pPr marL="0" indent="0">
              <a:buNone/>
            </a:pPr>
            <a:r>
              <a:rPr lang="en-US" sz="1100" dirty="0">
                <a:solidFill>
                  <a:srgbClr val="FFFFFF"/>
                </a:solidFill>
              </a:rPr>
              <a:t>Obligación de fortalecer medidas afirmativas — base del Acuerdo INE/CG18/2021</a:t>
            </a:r>
            <a:endParaRPr lang="en-US" sz="1100" dirty="0"/>
          </a:p>
        </p:txBody>
      </p:sp>
      <p:sp>
        <p:nvSpPr>
          <p:cNvPr id="18" name="Shape 16"/>
          <p:cNvSpPr/>
          <p:nvPr/>
        </p:nvSpPr>
        <p:spPr>
          <a:xfrm>
            <a:off x="320040" y="3200400"/>
            <a:ext cx="64008" cy="438912"/>
          </a:xfrm>
          <a:prstGeom prst="rect">
            <a:avLst/>
          </a:prstGeom>
          <a:solidFill>
            <a:srgbClr val="B85C38"/>
          </a:solidFill>
          <a:ln w="12700">
            <a:solidFill>
              <a:srgbClr val="B85C38"/>
            </a:solidFill>
            <a:prstDash val="solid"/>
          </a:ln>
        </p:spPr>
        <p:txBody>
          <a:bodyPr/>
          <a:lstStyle/>
          <a:p>
            <a:endParaRPr lang="es-MX"/>
          </a:p>
        </p:txBody>
      </p:sp>
      <p:sp>
        <p:nvSpPr>
          <p:cNvPr id="19" name="Text 17"/>
          <p:cNvSpPr/>
          <p:nvPr/>
        </p:nvSpPr>
        <p:spPr>
          <a:xfrm>
            <a:off x="502920" y="3218688"/>
            <a:ext cx="2286000" cy="402336"/>
          </a:xfrm>
          <a:prstGeom prst="rect">
            <a:avLst/>
          </a:prstGeom>
          <a:noFill/>
          <a:ln/>
        </p:spPr>
        <p:txBody>
          <a:bodyPr wrap="square" rtlCol="0" anchor="ctr"/>
          <a:lstStyle/>
          <a:p>
            <a:pPr marL="0" indent="0">
              <a:buNone/>
            </a:pPr>
            <a:r>
              <a:rPr lang="en-US" sz="1100" b="1" dirty="0">
                <a:solidFill>
                  <a:srgbClr val="E8C96A"/>
                </a:solidFill>
              </a:rPr>
              <a:t>Gonzales Lluy vs. Ecuador</a:t>
            </a:r>
            <a:endParaRPr lang="en-US" sz="1100" dirty="0"/>
          </a:p>
        </p:txBody>
      </p:sp>
      <p:sp>
        <p:nvSpPr>
          <p:cNvPr id="20" name="Text 18"/>
          <p:cNvSpPr/>
          <p:nvPr/>
        </p:nvSpPr>
        <p:spPr>
          <a:xfrm>
            <a:off x="2880360" y="3218688"/>
            <a:ext cx="5897880" cy="402336"/>
          </a:xfrm>
          <a:prstGeom prst="rect">
            <a:avLst/>
          </a:prstGeom>
          <a:noFill/>
          <a:ln/>
        </p:spPr>
        <p:txBody>
          <a:bodyPr wrap="square" rtlCol="0" anchor="ctr"/>
          <a:lstStyle/>
          <a:p>
            <a:pPr marL="0" indent="0">
              <a:buNone/>
            </a:pPr>
            <a:r>
              <a:rPr lang="en-US" sz="1100" dirty="0">
                <a:solidFill>
                  <a:srgbClr val="FFFFFF"/>
                </a:solidFill>
              </a:rPr>
              <a:t>Discriminación interseccional: la convergencia de múltiples factores produce una forma específica de discriminación no reducible a la suma</a:t>
            </a:r>
            <a:endParaRPr lang="en-US" sz="1100" dirty="0"/>
          </a:p>
        </p:txBody>
      </p:sp>
      <p:sp>
        <p:nvSpPr>
          <p:cNvPr id="21" name="Shape 19"/>
          <p:cNvSpPr/>
          <p:nvPr/>
        </p:nvSpPr>
        <p:spPr>
          <a:xfrm>
            <a:off x="320040" y="3776472"/>
            <a:ext cx="64008" cy="438912"/>
          </a:xfrm>
          <a:prstGeom prst="rect">
            <a:avLst/>
          </a:prstGeom>
          <a:solidFill>
            <a:srgbClr val="B85C38"/>
          </a:solidFill>
          <a:ln w="12700">
            <a:solidFill>
              <a:srgbClr val="B85C38"/>
            </a:solidFill>
            <a:prstDash val="solid"/>
          </a:ln>
        </p:spPr>
        <p:txBody>
          <a:bodyPr/>
          <a:lstStyle/>
          <a:p>
            <a:endParaRPr lang="es-MX"/>
          </a:p>
        </p:txBody>
      </p:sp>
      <p:sp>
        <p:nvSpPr>
          <p:cNvPr id="22" name="Text 20"/>
          <p:cNvSpPr/>
          <p:nvPr/>
        </p:nvSpPr>
        <p:spPr>
          <a:xfrm>
            <a:off x="502920" y="3794760"/>
            <a:ext cx="2286000" cy="402336"/>
          </a:xfrm>
          <a:prstGeom prst="rect">
            <a:avLst/>
          </a:prstGeom>
          <a:noFill/>
          <a:ln/>
        </p:spPr>
        <p:txBody>
          <a:bodyPr wrap="square" rtlCol="0" anchor="ctr"/>
          <a:lstStyle/>
          <a:p>
            <a:pPr marL="0" indent="0">
              <a:buNone/>
            </a:pPr>
            <a:r>
              <a:rPr lang="en-US" sz="1100" b="1" dirty="0">
                <a:solidFill>
                  <a:srgbClr val="E8C96A"/>
                </a:solidFill>
              </a:rPr>
              <a:t>Voto Ferrer Mac-Gregor</a:t>
            </a:r>
            <a:endParaRPr lang="en-US" sz="1100" dirty="0"/>
          </a:p>
        </p:txBody>
      </p:sp>
      <p:sp>
        <p:nvSpPr>
          <p:cNvPr id="23" name="Text 21"/>
          <p:cNvSpPr/>
          <p:nvPr/>
        </p:nvSpPr>
        <p:spPr>
          <a:xfrm>
            <a:off x="2880360" y="3794760"/>
            <a:ext cx="5897880" cy="402336"/>
          </a:xfrm>
          <a:prstGeom prst="rect">
            <a:avLst/>
          </a:prstGeom>
          <a:noFill/>
          <a:ln/>
        </p:spPr>
        <p:txBody>
          <a:bodyPr wrap="square" rtlCol="0" anchor="ctr"/>
          <a:lstStyle/>
          <a:p>
            <a:pPr marL="0" indent="0">
              <a:buNone/>
            </a:pPr>
            <a:r>
              <a:rPr lang="en-US" sz="1100" dirty="0">
                <a:solidFill>
                  <a:srgbClr val="FFFFFF"/>
                </a:solidFill>
              </a:rPr>
              <a:t>La discriminación interseccional genera una experiencia cualitativamente distinta, no equivalente a la suma de categorías</a:t>
            </a:r>
            <a:endParaRPr lang="en-US" sz="1100" dirty="0"/>
          </a:p>
        </p:txBody>
      </p:sp>
      <p:sp>
        <p:nvSpPr>
          <p:cNvPr id="24" name="Shape 22"/>
          <p:cNvSpPr/>
          <p:nvPr/>
        </p:nvSpPr>
        <p:spPr>
          <a:xfrm>
            <a:off x="320040" y="4352544"/>
            <a:ext cx="64008" cy="438912"/>
          </a:xfrm>
          <a:prstGeom prst="rect">
            <a:avLst/>
          </a:prstGeom>
          <a:solidFill>
            <a:srgbClr val="243454"/>
          </a:solidFill>
          <a:ln w="12700">
            <a:solidFill>
              <a:srgbClr val="243454"/>
            </a:solidFill>
            <a:prstDash val="solid"/>
          </a:ln>
        </p:spPr>
        <p:txBody>
          <a:bodyPr/>
          <a:lstStyle/>
          <a:p>
            <a:endParaRPr lang="es-MX"/>
          </a:p>
        </p:txBody>
      </p:sp>
      <p:sp>
        <p:nvSpPr>
          <p:cNvPr id="25" name="Text 23"/>
          <p:cNvSpPr/>
          <p:nvPr/>
        </p:nvSpPr>
        <p:spPr>
          <a:xfrm>
            <a:off x="502920" y="4370832"/>
            <a:ext cx="2286000" cy="402336"/>
          </a:xfrm>
          <a:prstGeom prst="rect">
            <a:avLst/>
          </a:prstGeom>
          <a:noFill/>
          <a:ln/>
        </p:spPr>
        <p:txBody>
          <a:bodyPr wrap="square" rtlCol="0" anchor="ctr"/>
          <a:lstStyle/>
          <a:p>
            <a:pPr marL="0" indent="0">
              <a:buNone/>
            </a:pPr>
            <a:r>
              <a:rPr lang="en-US" sz="1100" b="1" dirty="0">
                <a:solidFill>
                  <a:srgbClr val="E8C96A"/>
                </a:solidFill>
              </a:rPr>
              <a:t>J. 17/2024 TEPJF</a:t>
            </a:r>
            <a:endParaRPr lang="en-US" sz="1100" dirty="0"/>
          </a:p>
        </p:txBody>
      </p:sp>
      <p:sp>
        <p:nvSpPr>
          <p:cNvPr id="26" name="Text 24"/>
          <p:cNvSpPr/>
          <p:nvPr/>
        </p:nvSpPr>
        <p:spPr>
          <a:xfrm>
            <a:off x="2880360" y="4370832"/>
            <a:ext cx="5897880" cy="402336"/>
          </a:xfrm>
          <a:prstGeom prst="rect">
            <a:avLst/>
          </a:prstGeom>
          <a:noFill/>
          <a:ln/>
        </p:spPr>
        <p:txBody>
          <a:bodyPr wrap="square" rtlCol="0" anchor="ctr"/>
          <a:lstStyle/>
          <a:p>
            <a:pPr marL="0" indent="0">
              <a:buNone/>
            </a:pPr>
            <a:r>
              <a:rPr lang="en-US" sz="1100" dirty="0">
                <a:solidFill>
                  <a:srgbClr val="FFFFFF"/>
                </a:solidFill>
              </a:rPr>
              <a:t>Temporalidad razonable: acciones afirmativas deben implementarse antes del inicio del registro de candidaturas</a:t>
            </a:r>
            <a:endParaRPr lang="en-US" sz="1100" dirty="0"/>
          </a:p>
        </p:txBody>
      </p:sp>
      <p:sp>
        <p:nvSpPr>
          <p:cNvPr id="27" name="Shape 25"/>
          <p:cNvSpPr/>
          <p:nvPr/>
        </p:nvSpPr>
        <p:spPr>
          <a:xfrm>
            <a:off x="320040" y="4846320"/>
            <a:ext cx="8503920" cy="228600"/>
          </a:xfrm>
          <a:prstGeom prst="rect">
            <a:avLst/>
          </a:prstGeom>
          <a:solidFill>
            <a:srgbClr val="B85C38"/>
          </a:solidFill>
          <a:ln w="12700">
            <a:solidFill>
              <a:srgbClr val="B85C38"/>
            </a:solidFill>
            <a:prstDash val="solid"/>
          </a:ln>
        </p:spPr>
        <p:txBody>
          <a:bodyPr/>
          <a:lstStyle/>
          <a:p>
            <a:endParaRPr lang="es-MX"/>
          </a:p>
        </p:txBody>
      </p:sp>
      <p:sp>
        <p:nvSpPr>
          <p:cNvPr id="28" name="Text 26"/>
          <p:cNvSpPr/>
          <p:nvPr/>
        </p:nvSpPr>
        <p:spPr>
          <a:xfrm>
            <a:off x="457200" y="4864608"/>
            <a:ext cx="8321040" cy="201168"/>
          </a:xfrm>
          <a:prstGeom prst="rect">
            <a:avLst/>
          </a:prstGeom>
          <a:noFill/>
          <a:ln/>
        </p:spPr>
        <p:txBody>
          <a:bodyPr wrap="square" rtlCol="0" anchor="ctr"/>
          <a:lstStyle/>
          <a:p>
            <a:pPr marL="0" indent="0" algn="ctr">
              <a:buNone/>
            </a:pPr>
            <a:r>
              <a:rPr lang="en-US" sz="950" i="1" dirty="0">
                <a:solidFill>
                  <a:srgbClr val="FFFFFF"/>
                </a:solidFill>
              </a:rPr>
              <a:t>Fuentes verificables: TEPJF · Sala Superior · CorteIDH · DOF</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29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Preguntas para el debate final</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84048" y="1051560"/>
            <a:ext cx="347472" cy="347472"/>
          </a:xfrm>
          <a:prstGeom prst="ellipse">
            <a:avLst/>
          </a:prstGeom>
          <a:solidFill>
            <a:srgbClr val="B85C38"/>
          </a:solidFill>
          <a:ln w="12700">
            <a:solidFill>
              <a:srgbClr val="000000"/>
            </a:solidFill>
            <a:prstDash val="solid"/>
          </a:ln>
        </p:spPr>
        <p:txBody>
          <a:bodyPr/>
          <a:lstStyle/>
          <a:p>
            <a:endParaRPr lang="es-MX"/>
          </a:p>
        </p:txBody>
      </p:sp>
      <p:sp>
        <p:nvSpPr>
          <p:cNvPr id="7" name="Text 5"/>
          <p:cNvSpPr/>
          <p:nvPr/>
        </p:nvSpPr>
        <p:spPr>
          <a:xfrm>
            <a:off x="384048" y="105156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1</a:t>
            </a:r>
            <a:endParaRPr lang="en-US" sz="1200" dirty="0"/>
          </a:p>
        </p:txBody>
      </p:sp>
      <p:sp>
        <p:nvSpPr>
          <p:cNvPr id="8" name="Text 6"/>
          <p:cNvSpPr/>
          <p:nvPr/>
        </p:nvSpPr>
        <p:spPr>
          <a:xfrm>
            <a:off x="868680" y="868680"/>
            <a:ext cx="7955280" cy="749808"/>
          </a:xfrm>
          <a:prstGeom prst="rect">
            <a:avLst/>
          </a:prstGeom>
          <a:noFill/>
          <a:ln/>
        </p:spPr>
        <p:txBody>
          <a:bodyPr wrap="square" rtlCol="0" anchor="ctr"/>
          <a:lstStyle/>
          <a:p>
            <a:pPr marL="0" indent="0">
              <a:buNone/>
            </a:pPr>
            <a:r>
              <a:rPr lang="en-US" sz="1250" dirty="0">
                <a:solidFill>
                  <a:srgbClr val="1B2A4A"/>
                </a:solidFill>
              </a:rPr>
              <a:t>¿La regla de no doble contabilización puede producir resultados injustos cuando la persona con identidad múltiple no tiene otra candidatura disponible en su partido?</a:t>
            </a:r>
            <a:endParaRPr lang="en-US" sz="1250" dirty="0"/>
          </a:p>
        </p:txBody>
      </p:sp>
      <p:sp>
        <p:nvSpPr>
          <p:cNvPr id="9" name="Shape 7"/>
          <p:cNvSpPr/>
          <p:nvPr/>
        </p:nvSpPr>
        <p:spPr>
          <a:xfrm>
            <a:off x="384048" y="1874520"/>
            <a:ext cx="347472" cy="347472"/>
          </a:xfrm>
          <a:prstGeom prst="ellipse">
            <a:avLst/>
          </a:prstGeom>
          <a:solidFill>
            <a:srgbClr val="1B2A4A"/>
          </a:solidFill>
          <a:ln w="12700">
            <a:solidFill>
              <a:srgbClr val="000000"/>
            </a:solidFill>
            <a:prstDash val="solid"/>
          </a:ln>
        </p:spPr>
        <p:txBody>
          <a:bodyPr/>
          <a:lstStyle/>
          <a:p>
            <a:endParaRPr lang="es-MX"/>
          </a:p>
        </p:txBody>
      </p:sp>
      <p:sp>
        <p:nvSpPr>
          <p:cNvPr id="10" name="Text 8"/>
          <p:cNvSpPr/>
          <p:nvPr/>
        </p:nvSpPr>
        <p:spPr>
          <a:xfrm>
            <a:off x="384048" y="187452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2</a:t>
            </a:r>
            <a:endParaRPr lang="en-US" sz="1200" dirty="0"/>
          </a:p>
        </p:txBody>
      </p:sp>
      <p:sp>
        <p:nvSpPr>
          <p:cNvPr id="11" name="Text 9"/>
          <p:cNvSpPr/>
          <p:nvPr/>
        </p:nvSpPr>
        <p:spPr>
          <a:xfrm>
            <a:off x="868680" y="1691640"/>
            <a:ext cx="7955280" cy="749808"/>
          </a:xfrm>
          <a:prstGeom prst="rect">
            <a:avLst/>
          </a:prstGeom>
          <a:noFill/>
          <a:ln/>
        </p:spPr>
        <p:txBody>
          <a:bodyPr wrap="square" rtlCol="0" anchor="ctr"/>
          <a:lstStyle/>
          <a:p>
            <a:pPr marL="0" indent="0">
              <a:buNone/>
            </a:pPr>
            <a:r>
              <a:rPr lang="en-US" sz="1250" dirty="0">
                <a:solidFill>
                  <a:srgbClr val="1B2A4A"/>
                </a:solidFill>
              </a:rPr>
              <a:t>¿En qué circunstancias el enfoque interseccional obligaría a crear subcuotas específicas, y cuáles serían sus límites prácticos?</a:t>
            </a:r>
            <a:endParaRPr lang="en-US" sz="1250" dirty="0"/>
          </a:p>
        </p:txBody>
      </p:sp>
      <p:sp>
        <p:nvSpPr>
          <p:cNvPr id="12" name="Shape 10"/>
          <p:cNvSpPr/>
          <p:nvPr/>
        </p:nvSpPr>
        <p:spPr>
          <a:xfrm>
            <a:off x="384048" y="2697480"/>
            <a:ext cx="347472" cy="347472"/>
          </a:xfrm>
          <a:prstGeom prst="ellipse">
            <a:avLst/>
          </a:prstGeom>
          <a:solidFill>
            <a:srgbClr val="B85C38"/>
          </a:solidFill>
          <a:ln w="12700">
            <a:solidFill>
              <a:srgbClr val="000000"/>
            </a:solidFill>
            <a:prstDash val="solid"/>
          </a:ln>
        </p:spPr>
        <p:txBody>
          <a:bodyPr/>
          <a:lstStyle/>
          <a:p>
            <a:endParaRPr lang="es-MX"/>
          </a:p>
        </p:txBody>
      </p:sp>
      <p:sp>
        <p:nvSpPr>
          <p:cNvPr id="13" name="Text 11"/>
          <p:cNvSpPr/>
          <p:nvPr/>
        </p:nvSpPr>
        <p:spPr>
          <a:xfrm>
            <a:off x="384048" y="269748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3</a:t>
            </a:r>
            <a:endParaRPr lang="en-US" sz="1200" dirty="0"/>
          </a:p>
        </p:txBody>
      </p:sp>
      <p:sp>
        <p:nvSpPr>
          <p:cNvPr id="14" name="Text 12"/>
          <p:cNvSpPr/>
          <p:nvPr/>
        </p:nvSpPr>
        <p:spPr>
          <a:xfrm>
            <a:off x="868680" y="2514600"/>
            <a:ext cx="7955280" cy="749808"/>
          </a:xfrm>
          <a:prstGeom prst="rect">
            <a:avLst/>
          </a:prstGeom>
          <a:noFill/>
          <a:ln/>
        </p:spPr>
        <p:txBody>
          <a:bodyPr wrap="square" rtlCol="0" anchor="ctr"/>
          <a:lstStyle/>
          <a:p>
            <a:pPr marL="0" indent="0">
              <a:buNone/>
            </a:pPr>
            <a:r>
              <a:rPr lang="en-US" sz="1250" dirty="0">
                <a:solidFill>
                  <a:srgbClr val="1B2A4A"/>
                </a:solidFill>
              </a:rPr>
              <a:t>¿Qué mecanismos institucionales concretos pueden garantizar que la autodeterminación de la persona sea real y no condicionada por el partido?</a:t>
            </a:r>
            <a:endParaRPr lang="en-US" sz="1250" dirty="0"/>
          </a:p>
        </p:txBody>
      </p:sp>
      <p:sp>
        <p:nvSpPr>
          <p:cNvPr id="15" name="Shape 13"/>
          <p:cNvSpPr/>
          <p:nvPr/>
        </p:nvSpPr>
        <p:spPr>
          <a:xfrm>
            <a:off x="384048" y="3520440"/>
            <a:ext cx="347472" cy="347472"/>
          </a:xfrm>
          <a:prstGeom prst="ellipse">
            <a:avLst/>
          </a:prstGeom>
          <a:solidFill>
            <a:srgbClr val="1B2A4A"/>
          </a:solidFill>
          <a:ln w="12700">
            <a:solidFill>
              <a:srgbClr val="000000"/>
            </a:solidFill>
            <a:prstDash val="solid"/>
          </a:ln>
        </p:spPr>
        <p:txBody>
          <a:bodyPr/>
          <a:lstStyle/>
          <a:p>
            <a:endParaRPr lang="es-MX"/>
          </a:p>
        </p:txBody>
      </p:sp>
      <p:sp>
        <p:nvSpPr>
          <p:cNvPr id="16" name="Text 14"/>
          <p:cNvSpPr/>
          <p:nvPr/>
        </p:nvSpPr>
        <p:spPr>
          <a:xfrm>
            <a:off x="384048" y="352044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4</a:t>
            </a:r>
            <a:endParaRPr lang="en-US" sz="1200" dirty="0"/>
          </a:p>
        </p:txBody>
      </p:sp>
      <p:sp>
        <p:nvSpPr>
          <p:cNvPr id="17" name="Text 15"/>
          <p:cNvSpPr/>
          <p:nvPr/>
        </p:nvSpPr>
        <p:spPr>
          <a:xfrm>
            <a:off x="868680" y="3337560"/>
            <a:ext cx="7955280" cy="749808"/>
          </a:xfrm>
          <a:prstGeom prst="rect">
            <a:avLst/>
          </a:prstGeom>
          <a:noFill/>
          <a:ln/>
        </p:spPr>
        <p:txBody>
          <a:bodyPr wrap="square" rtlCol="0" anchor="ctr"/>
          <a:lstStyle/>
          <a:p>
            <a:pPr marL="0" indent="0">
              <a:buNone/>
            </a:pPr>
            <a:r>
              <a:rPr lang="en-US" sz="1250" dirty="0">
                <a:solidFill>
                  <a:srgbClr val="1B2A4A"/>
                </a:solidFill>
              </a:rPr>
              <a:t>¿El voto concurrente de Fuentes Barrera tiene razón al pedir un test de progresividad? ¿Cambia el resultado del caso?</a:t>
            </a:r>
            <a:endParaRPr lang="en-US" sz="1250" dirty="0"/>
          </a:p>
        </p:txBody>
      </p:sp>
      <p:sp>
        <p:nvSpPr>
          <p:cNvPr id="18" name="Shape 16"/>
          <p:cNvSpPr/>
          <p:nvPr/>
        </p:nvSpPr>
        <p:spPr>
          <a:xfrm>
            <a:off x="384048" y="4343400"/>
            <a:ext cx="347472" cy="347472"/>
          </a:xfrm>
          <a:prstGeom prst="ellipse">
            <a:avLst/>
          </a:prstGeom>
          <a:solidFill>
            <a:srgbClr val="B85C38"/>
          </a:solidFill>
          <a:ln w="12700">
            <a:solidFill>
              <a:srgbClr val="000000"/>
            </a:solidFill>
            <a:prstDash val="solid"/>
          </a:ln>
        </p:spPr>
        <p:txBody>
          <a:bodyPr/>
          <a:lstStyle/>
          <a:p>
            <a:endParaRPr lang="es-MX"/>
          </a:p>
        </p:txBody>
      </p:sp>
      <p:sp>
        <p:nvSpPr>
          <p:cNvPr id="19" name="Text 17"/>
          <p:cNvSpPr/>
          <p:nvPr/>
        </p:nvSpPr>
        <p:spPr>
          <a:xfrm>
            <a:off x="384048" y="4343400"/>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rPr>
              <a:t>5</a:t>
            </a:r>
            <a:endParaRPr lang="en-US" sz="1200" dirty="0"/>
          </a:p>
        </p:txBody>
      </p:sp>
      <p:sp>
        <p:nvSpPr>
          <p:cNvPr id="20" name="Text 18"/>
          <p:cNvSpPr/>
          <p:nvPr/>
        </p:nvSpPr>
        <p:spPr>
          <a:xfrm>
            <a:off x="868680" y="4160520"/>
            <a:ext cx="7955280" cy="749808"/>
          </a:xfrm>
          <a:prstGeom prst="rect">
            <a:avLst/>
          </a:prstGeom>
          <a:noFill/>
          <a:ln/>
        </p:spPr>
        <p:txBody>
          <a:bodyPr wrap="square" rtlCol="0" anchor="ctr"/>
          <a:lstStyle/>
          <a:p>
            <a:pPr marL="0" indent="0">
              <a:buNone/>
            </a:pPr>
            <a:r>
              <a:rPr lang="en-US" sz="1250" dirty="0">
                <a:solidFill>
                  <a:srgbClr val="1B2A4A"/>
                </a:solidFill>
              </a:rPr>
              <a:t>¿Cómo evitamos que la matriz metodológica se convierta en un ritual formal sin contenido crítico en la argumentación jurisdiccional?</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3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7</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500" b="1" dirty="0">
                <a:solidFill>
                  <a:srgbClr val="FFFFFF"/>
                </a:solidFill>
                <a:latin typeface="Cambria" pitchFamily="34" charset="0"/>
                <a:ea typeface="Cambria" pitchFamily="34" charset="-122"/>
                <a:cs typeface="Cambria" pitchFamily="34" charset="-120"/>
              </a:rPr>
              <a:t>Concurrencia de acciones afirmativas</a:t>
            </a:r>
            <a:endParaRPr lang="en-US" sz="2500" dirty="0"/>
          </a:p>
          <a:p>
            <a:pPr marL="0" indent="0" algn="ctr">
              <a:buNone/>
            </a:pPr>
            <a:r>
              <a:rPr lang="en-US" sz="2500" b="1" dirty="0">
                <a:solidFill>
                  <a:srgbClr val="FFFFFF"/>
                </a:solidFill>
                <a:latin typeface="Cambria" pitchFamily="34" charset="0"/>
                <a:ea typeface="Cambria" pitchFamily="34" charset="-122"/>
                <a:cs typeface="Cambria" pitchFamily="34" charset="-120"/>
              </a:rPr>
              <a:t>en una misma persona</a:t>
            </a:r>
            <a:endParaRPr lang="en-US" sz="2500" dirty="0"/>
          </a:p>
        </p:txBody>
      </p:sp>
      <p:sp>
        <p:nvSpPr>
          <p:cNvPr id="8" name="Text 5"/>
          <p:cNvSpPr/>
          <p:nvPr/>
        </p:nvSpPr>
        <p:spPr>
          <a:xfrm>
            <a:off x="457200" y="3401568"/>
            <a:ext cx="8229600" cy="274320"/>
          </a:xfrm>
          <a:prstGeom prst="rect">
            <a:avLst/>
          </a:prstGeom>
          <a:noFill/>
          <a:ln/>
        </p:spPr>
        <p:txBody>
          <a:bodyPr wrap="square" rtlCol="0" anchor="ctr"/>
          <a:lstStyle/>
          <a:p>
            <a:pPr marL="0" indent="0" algn="ctr">
              <a:buNone/>
            </a:pPr>
            <a:r>
              <a:rPr lang="en-US" sz="1200" i="1" dirty="0">
                <a:solidFill>
                  <a:srgbClr val="E8C96A"/>
                </a:solidFill>
              </a:rPr>
              <a:t>SUP-RAP-47/2021 · Identidad vs. cómputo · No doble contabilización</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A84C"/>
          </a:solidFill>
          <a:ln w="12700">
            <a:solidFill>
              <a:srgbClr val="C9A84C"/>
            </a:solidFill>
            <a:prstDash val="solid"/>
          </a:ln>
        </p:spPr>
        <p:txBody>
          <a:bodyPr/>
          <a:lstStyle/>
          <a:p>
            <a:endParaRPr lang="es-MX"/>
          </a:p>
        </p:txBody>
      </p:sp>
      <p:sp>
        <p:nvSpPr>
          <p:cNvPr id="3" name="Shape 1"/>
          <p:cNvSpPr/>
          <p:nvPr/>
        </p:nvSpPr>
        <p:spPr>
          <a:xfrm>
            <a:off x="0" y="4974336"/>
            <a:ext cx="9144000" cy="164592"/>
          </a:xfrm>
          <a:prstGeom prst="rect">
            <a:avLst/>
          </a:prstGeom>
          <a:solidFill>
            <a:srgbClr val="B85C38"/>
          </a:solidFill>
          <a:ln w="12700">
            <a:solidFill>
              <a:srgbClr val="B85C3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4206240" y="457200"/>
            <a:ext cx="731520" cy="731520"/>
          </a:xfrm>
          <a:prstGeom prst="rect">
            <a:avLst/>
          </a:prstGeom>
        </p:spPr>
      </p:pic>
      <p:sp>
        <p:nvSpPr>
          <p:cNvPr id="5" name="Text 2"/>
          <p:cNvSpPr/>
          <p:nvPr/>
        </p:nvSpPr>
        <p:spPr>
          <a:xfrm>
            <a:off x="457200" y="1298448"/>
            <a:ext cx="8229600" cy="914400"/>
          </a:xfrm>
          <a:prstGeom prst="rect">
            <a:avLst/>
          </a:prstGeom>
          <a:noFill/>
          <a:ln/>
        </p:spPr>
        <p:txBody>
          <a:bodyPr wrap="square" rtlCol="0" anchor="ctr"/>
          <a:lstStyle/>
          <a:p>
            <a:pPr marL="0" indent="0" algn="ctr">
              <a:buNone/>
            </a:pPr>
            <a:r>
              <a:rPr lang="en-US" sz="2200" b="1" kern="0" spc="100" dirty="0">
                <a:solidFill>
                  <a:srgbClr val="FFFFFF"/>
                </a:solidFill>
                <a:latin typeface="Cambria" pitchFamily="34" charset="0"/>
                <a:ea typeface="Cambria" pitchFamily="34" charset="-122"/>
                <a:cs typeface="Cambria" pitchFamily="34" charset="-120"/>
              </a:rPr>
              <a:t>DIPLOMADO EN ACCIONES AFIRMATIVAS</a:t>
            </a:r>
            <a:endParaRPr lang="en-US" sz="2200" dirty="0"/>
          </a:p>
          <a:p>
            <a:pPr marL="0" indent="0" algn="ctr">
              <a:buNone/>
            </a:pPr>
            <a:r>
              <a:rPr lang="en-US" sz="2200" b="1" kern="0" spc="100" dirty="0">
                <a:solidFill>
                  <a:srgbClr val="FFFFFF"/>
                </a:solidFill>
                <a:latin typeface="Cambria" pitchFamily="34" charset="0"/>
                <a:ea typeface="Cambria" pitchFamily="34" charset="-122"/>
                <a:cs typeface="Cambria" pitchFamily="34" charset="-120"/>
              </a:rPr>
              <a:t>Y DERECHO ELECTORAL</a:t>
            </a:r>
            <a:endParaRPr lang="en-US" sz="2200" dirty="0"/>
          </a:p>
        </p:txBody>
      </p:sp>
      <p:sp>
        <p:nvSpPr>
          <p:cNvPr id="6" name="Shape 3"/>
          <p:cNvSpPr/>
          <p:nvPr/>
        </p:nvSpPr>
        <p:spPr>
          <a:xfrm>
            <a:off x="1828800" y="2331720"/>
            <a:ext cx="5486400" cy="36576"/>
          </a:xfrm>
          <a:prstGeom prst="rect">
            <a:avLst/>
          </a:prstGeom>
          <a:solidFill>
            <a:srgbClr val="C9A84C"/>
          </a:solidFill>
          <a:ln w="12700">
            <a:solidFill>
              <a:srgbClr val="C9A84C"/>
            </a:solidFill>
            <a:prstDash val="solid"/>
          </a:ln>
        </p:spPr>
        <p:txBody>
          <a:bodyPr/>
          <a:lstStyle/>
          <a:p>
            <a:endParaRPr lang="es-MX"/>
          </a:p>
        </p:txBody>
      </p:sp>
      <p:sp>
        <p:nvSpPr>
          <p:cNvPr id="7" name="Text 4"/>
          <p:cNvSpPr/>
          <p:nvPr/>
        </p:nvSpPr>
        <p:spPr>
          <a:xfrm>
            <a:off x="457200" y="2468880"/>
            <a:ext cx="8229600" cy="320040"/>
          </a:xfrm>
          <a:prstGeom prst="rect">
            <a:avLst/>
          </a:prstGeom>
          <a:noFill/>
          <a:ln/>
        </p:spPr>
        <p:txBody>
          <a:bodyPr wrap="square" rtlCol="0" anchor="ctr"/>
          <a:lstStyle/>
          <a:p>
            <a:pPr marL="0" indent="0" algn="ctr">
              <a:buNone/>
            </a:pPr>
            <a:r>
              <a:rPr lang="en-US" sz="1150" i="1" dirty="0">
                <a:solidFill>
                  <a:srgbClr val="E8E4DE"/>
                </a:solidFill>
              </a:rPr>
              <a:t>Clase 1: Ponderación jurisdiccional · Igualdad sustantiva · Omisiones · Adscripción</a:t>
            </a:r>
            <a:endParaRPr lang="en-US" sz="1150" dirty="0"/>
          </a:p>
        </p:txBody>
      </p:sp>
      <p:sp>
        <p:nvSpPr>
          <p:cNvPr id="8" name="Text 5"/>
          <p:cNvSpPr/>
          <p:nvPr/>
        </p:nvSpPr>
        <p:spPr>
          <a:xfrm>
            <a:off x="457200" y="2834640"/>
            <a:ext cx="8229600" cy="320040"/>
          </a:xfrm>
          <a:prstGeom prst="rect">
            <a:avLst/>
          </a:prstGeom>
          <a:noFill/>
          <a:ln/>
        </p:spPr>
        <p:txBody>
          <a:bodyPr wrap="square" rtlCol="0" anchor="ctr"/>
          <a:lstStyle/>
          <a:p>
            <a:pPr marL="0" indent="0" algn="ctr">
              <a:buNone/>
            </a:pPr>
            <a:r>
              <a:rPr lang="en-US" sz="1150" i="1" dirty="0">
                <a:solidFill>
                  <a:srgbClr val="E8C96A"/>
                </a:solidFill>
              </a:rPr>
              <a:t>Clase 2: Concurrencia · Interseccionalidad · Prioridad del bien jurídico · SUP-RAP-47/2021</a:t>
            </a:r>
            <a:endParaRPr lang="en-US" sz="1150" dirty="0"/>
          </a:p>
        </p:txBody>
      </p:sp>
      <p:sp>
        <p:nvSpPr>
          <p:cNvPr id="9" name="Shape 6"/>
          <p:cNvSpPr/>
          <p:nvPr/>
        </p:nvSpPr>
        <p:spPr>
          <a:xfrm>
            <a:off x="1828800" y="3291840"/>
            <a:ext cx="5486400" cy="36576"/>
          </a:xfrm>
          <a:prstGeom prst="rect">
            <a:avLst/>
          </a:prstGeom>
          <a:solidFill>
            <a:srgbClr val="C9A84C"/>
          </a:solidFill>
          <a:ln w="12700">
            <a:solidFill>
              <a:srgbClr val="C9A84C"/>
            </a:solidFill>
            <a:prstDash val="solid"/>
          </a:ln>
        </p:spPr>
        <p:txBody>
          <a:bodyPr/>
          <a:lstStyle/>
          <a:p>
            <a:endParaRPr lang="es-MX"/>
          </a:p>
        </p:txBody>
      </p:sp>
      <p:sp>
        <p:nvSpPr>
          <p:cNvPr id="10" name="Text 7"/>
          <p:cNvSpPr/>
          <p:nvPr/>
        </p:nvSpPr>
        <p:spPr>
          <a:xfrm>
            <a:off x="640080" y="3456432"/>
            <a:ext cx="7863840" cy="502920"/>
          </a:xfrm>
          <a:prstGeom prst="rect">
            <a:avLst/>
          </a:prstGeom>
          <a:noFill/>
          <a:ln/>
        </p:spPr>
        <p:txBody>
          <a:bodyPr wrap="square" rtlCol="0" anchor="ctr"/>
          <a:lstStyle/>
          <a:p>
            <a:pPr marL="0" indent="0" algn="ctr">
              <a:buNone/>
            </a:pPr>
            <a:r>
              <a:rPr lang="en-US" sz="1300" i="1" dirty="0">
                <a:solidFill>
                  <a:srgbClr val="E8C96A"/>
                </a:solidFill>
              </a:rPr>
              <a:t>«Las acciones afirmativas son constitucionalmente legítimas cuando corrigen exclusiones reales.»</a:t>
            </a:r>
            <a:endParaRPr lang="en-US" sz="1300" dirty="0"/>
          </a:p>
        </p:txBody>
      </p:sp>
      <p:sp>
        <p:nvSpPr>
          <p:cNvPr id="11" name="Text 8"/>
          <p:cNvSpPr/>
          <p:nvPr/>
        </p:nvSpPr>
        <p:spPr>
          <a:xfrm>
            <a:off x="457200" y="4297680"/>
            <a:ext cx="8229600" cy="256032"/>
          </a:xfrm>
          <a:prstGeom prst="rect">
            <a:avLst/>
          </a:prstGeom>
          <a:noFill/>
          <a:ln/>
        </p:spPr>
        <p:txBody>
          <a:bodyPr wrap="square" rtlCol="0" anchor="ctr"/>
          <a:lstStyle/>
          <a:p>
            <a:pPr marL="0" indent="0" algn="ctr">
              <a:buNone/>
            </a:pPr>
            <a:r>
              <a:rPr lang="en-US" sz="1000" i="1" dirty="0">
                <a:solidFill>
                  <a:srgbClr val="E8E4DE"/>
                </a:solidFill>
              </a:rPr>
              <a:t>Tribunal Electoral del Poder Judicial de la Federación</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4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57200"/>
          </a:xfrm>
          <a:prstGeom prst="rect">
            <a:avLst/>
          </a:prstGeom>
          <a:noFill/>
          <a:ln/>
        </p:spPr>
        <p:txBody>
          <a:bodyPr wrap="square" rtlCol="0" anchor="ctr"/>
          <a:lstStyle/>
          <a:p>
            <a:pPr marL="0" indent="0">
              <a:buNone/>
            </a:pPr>
            <a:r>
              <a:rPr lang="en-US" sz="2000" b="1" dirty="0">
                <a:solidFill>
                  <a:srgbClr val="1B2A4A"/>
                </a:solidFill>
                <a:latin typeface="Cambria" pitchFamily="34" charset="0"/>
                <a:ea typeface="Cambria" pitchFamily="34" charset="-122"/>
                <a:cs typeface="Cambria" pitchFamily="34" charset="-120"/>
              </a:rPr>
              <a:t>Identidad múltiple: dos planos que no deben confundirse</a:t>
            </a:r>
            <a:endParaRPr lang="en-US" sz="2000" dirty="0"/>
          </a:p>
        </p:txBody>
      </p:sp>
      <p:sp>
        <p:nvSpPr>
          <p:cNvPr id="5" name="Shape 3"/>
          <p:cNvSpPr/>
          <p:nvPr/>
        </p:nvSpPr>
        <p:spPr>
          <a:xfrm>
            <a:off x="320040" y="73152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41248"/>
            <a:ext cx="3931920" cy="29260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41248"/>
            <a:ext cx="3931920" cy="45720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41248"/>
            <a:ext cx="3749040" cy="457200"/>
          </a:xfrm>
          <a:prstGeom prst="rect">
            <a:avLst/>
          </a:prstGeom>
          <a:noFill/>
          <a:ln/>
        </p:spPr>
        <p:txBody>
          <a:bodyPr wrap="square" rtlCol="0" anchor="ctr"/>
          <a:lstStyle/>
          <a:p>
            <a:pPr marL="0" indent="0" algn="ctr">
              <a:buNone/>
            </a:pPr>
            <a:r>
              <a:rPr lang="en-US" sz="1200" b="1" dirty="0">
                <a:solidFill>
                  <a:srgbClr val="C9A84C"/>
                </a:solidFill>
              </a:rPr>
              <a:t>PLANO DE LA IDENTIDAD</a:t>
            </a:r>
            <a:endParaRPr lang="en-US" sz="1200" dirty="0"/>
          </a:p>
        </p:txBody>
      </p:sp>
      <p:sp>
        <p:nvSpPr>
          <p:cNvPr id="9" name="Text 7"/>
          <p:cNvSpPr/>
          <p:nvPr/>
        </p:nvSpPr>
        <p:spPr>
          <a:xfrm>
            <a:off x="457200" y="1389888"/>
            <a:ext cx="3657600" cy="2286000"/>
          </a:xfrm>
          <a:prstGeom prst="rect">
            <a:avLst/>
          </a:prstGeom>
          <a:noFill/>
          <a:ln/>
        </p:spPr>
        <p:txBody>
          <a:bodyPr wrap="square" rtlCol="0" anchor="t"/>
          <a:lstStyle/>
          <a:p>
            <a:pPr marL="0" indent="0">
              <a:buNone/>
            </a:pPr>
            <a:r>
              <a:rPr lang="en-US" sz="1200" dirty="0">
                <a:solidFill>
                  <a:srgbClr val="1B2A4A"/>
                </a:solidFill>
              </a:rPr>
              <a:t>La persona puede pertenecer legítimamente a varios grupos.
Esa pertenencia múltiple debe ser reconocida y respetada. El Estado no puede imponer jerarquías identitarias ni forzar a elegir qué aspecto de la identidad prevalece.
</a:t>
            </a:r>
            <a:r>
              <a:rPr lang="en-US" sz="1200" i="1" dirty="0">
                <a:solidFill>
                  <a:srgbClr val="3D4F6B"/>
                </a:solidFill>
              </a:rPr>
              <a:t>Reconocer la interseccionalidad es una exigencia constitucional, no una concesión.</a:t>
            </a:r>
            <a:endParaRPr lang="en-US" sz="1200" dirty="0"/>
          </a:p>
        </p:txBody>
      </p:sp>
      <p:sp>
        <p:nvSpPr>
          <p:cNvPr id="10" name="Shape 8"/>
          <p:cNvSpPr/>
          <p:nvPr/>
        </p:nvSpPr>
        <p:spPr>
          <a:xfrm>
            <a:off x="4892040" y="841248"/>
            <a:ext cx="3931920" cy="29260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41248"/>
            <a:ext cx="3931920" cy="457200"/>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41248"/>
            <a:ext cx="3749040" cy="457200"/>
          </a:xfrm>
          <a:prstGeom prst="rect">
            <a:avLst/>
          </a:prstGeom>
          <a:noFill/>
          <a:ln/>
        </p:spPr>
        <p:txBody>
          <a:bodyPr wrap="square" rtlCol="0" anchor="ctr"/>
          <a:lstStyle/>
          <a:p>
            <a:pPr marL="0" indent="0" algn="ctr">
              <a:buNone/>
            </a:pPr>
            <a:r>
              <a:rPr lang="en-US" sz="1200" b="1" dirty="0">
                <a:solidFill>
                  <a:srgbClr val="FFFFFF"/>
                </a:solidFill>
              </a:rPr>
              <a:t>PLANO DEL CÓMPUTO</a:t>
            </a:r>
            <a:endParaRPr lang="en-US" sz="1200" dirty="0"/>
          </a:p>
        </p:txBody>
      </p:sp>
      <p:sp>
        <p:nvSpPr>
          <p:cNvPr id="13" name="Text 11"/>
          <p:cNvSpPr/>
          <p:nvPr/>
        </p:nvSpPr>
        <p:spPr>
          <a:xfrm>
            <a:off x="5029200" y="1389888"/>
            <a:ext cx="3657600" cy="2286000"/>
          </a:xfrm>
          <a:prstGeom prst="rect">
            <a:avLst/>
          </a:prstGeom>
          <a:noFill/>
          <a:ln/>
        </p:spPr>
        <p:txBody>
          <a:bodyPr wrap="square" rtlCol="0" anchor="t"/>
          <a:lstStyle/>
          <a:p>
            <a:pPr marL="0" indent="0">
              <a:buNone/>
            </a:pPr>
            <a:r>
              <a:rPr lang="en-US" sz="1200" dirty="0">
                <a:solidFill>
                  <a:srgbClr val="1B2A4A"/>
                </a:solidFill>
              </a:rPr>
              <a:t>Para efectos del cumplimiento institucional de cuotas, la candidatura debe computarse en una sola acción afirmativa.
Permitir la doble o triple contabilización reduce el número total de candidaturas afirmativas, convirtiendo la identidad múltiple en una técnica de reducción de obligaciones.
</a:t>
            </a:r>
            <a:r>
              <a:rPr lang="en-US" sz="1200" i="1" dirty="0">
                <a:solidFill>
                  <a:srgbClr val="3D4F6B"/>
                </a:solidFill>
              </a:rPr>
              <a:t>Una cosa es reconocer la identidad; otra muy distinta es usarla para cerrar espacios.</a:t>
            </a:r>
            <a:endParaRPr lang="en-US" sz="1200" dirty="0"/>
          </a:p>
        </p:txBody>
      </p:sp>
      <p:sp>
        <p:nvSpPr>
          <p:cNvPr id="14" name="Shape 12"/>
          <p:cNvSpPr/>
          <p:nvPr/>
        </p:nvSpPr>
        <p:spPr>
          <a:xfrm>
            <a:off x="320040" y="3904488"/>
            <a:ext cx="8503920" cy="475488"/>
          </a:xfrm>
          <a:prstGeom prst="rect">
            <a:avLst/>
          </a:prstGeom>
          <a:solidFill>
            <a:srgbClr val="C9A84C"/>
          </a:solidFill>
          <a:ln w="12700">
            <a:solidFill>
              <a:srgbClr val="C9A84C"/>
            </a:solidFill>
            <a:prstDash val="solid"/>
          </a:ln>
        </p:spPr>
        <p:txBody>
          <a:bodyPr/>
          <a:lstStyle/>
          <a:p>
            <a:endParaRPr lang="es-MX"/>
          </a:p>
        </p:txBody>
      </p:sp>
      <p:sp>
        <p:nvSpPr>
          <p:cNvPr id="15" name="Text 13"/>
          <p:cNvSpPr/>
          <p:nvPr/>
        </p:nvSpPr>
        <p:spPr>
          <a:xfrm>
            <a:off x="457200" y="3931920"/>
            <a:ext cx="8321040" cy="438912"/>
          </a:xfrm>
          <a:prstGeom prst="rect">
            <a:avLst/>
          </a:prstGeom>
          <a:noFill/>
          <a:ln/>
        </p:spPr>
        <p:txBody>
          <a:bodyPr wrap="square" rtlCol="0" anchor="ctr"/>
          <a:lstStyle/>
          <a:p>
            <a:pPr marL="0" indent="0" algn="ctr">
              <a:buNone/>
            </a:pPr>
            <a:r>
              <a:rPr lang="en-US" sz="1300" b="1" dirty="0">
                <a:solidFill>
                  <a:srgbClr val="1B2A4A"/>
                </a:solidFill>
              </a:rPr>
              <a:t>La identidad múltiple amplía la comprensión de la discriminación — no puede usarse para reducir la amplitud de la inclusión.</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5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La regla de no doble contabilización</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11887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502920" cy="118872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320040" y="841248"/>
            <a:ext cx="502920" cy="1097280"/>
          </a:xfrm>
          <a:prstGeom prst="rect">
            <a:avLst/>
          </a:prstGeom>
          <a:noFill/>
          <a:ln/>
        </p:spPr>
        <p:txBody>
          <a:bodyPr wrap="square" rtlCol="0" anchor="ctr"/>
          <a:lstStyle/>
          <a:p>
            <a:pPr marL="0" indent="0" algn="ctr">
              <a:buNone/>
            </a:pPr>
            <a:r>
              <a:rPr lang="en-US" sz="900" b="1" dirty="0">
                <a:solidFill>
                  <a:srgbClr val="C9A84C"/>
                </a:solidFill>
              </a:rPr>
              <a:t>¿</a:t>
            </a:r>
            <a:endParaRPr lang="en-US" sz="900" dirty="0"/>
          </a:p>
          <a:p>
            <a:pPr marL="0" indent="0" algn="ctr">
              <a:buNone/>
            </a:pPr>
            <a:r>
              <a:rPr lang="en-US" sz="900" b="1" dirty="0">
                <a:solidFill>
                  <a:srgbClr val="C9A84C"/>
                </a:solidFill>
              </a:rPr>
              <a:t>P</a:t>
            </a:r>
            <a:endParaRPr lang="en-US" sz="900" dirty="0"/>
          </a:p>
          <a:p>
            <a:pPr marL="0" indent="0" algn="ctr">
              <a:buNone/>
            </a:pPr>
            <a:r>
              <a:rPr lang="en-US" sz="900" b="1" dirty="0">
                <a:solidFill>
                  <a:srgbClr val="C9A84C"/>
                </a:solidFill>
              </a:rPr>
              <a:t>A</a:t>
            </a:r>
            <a:endParaRPr lang="en-US" sz="900" dirty="0"/>
          </a:p>
          <a:p>
            <a:pPr marL="0" indent="0" algn="ctr">
              <a:buNone/>
            </a:pPr>
            <a:r>
              <a:rPr lang="en-US" sz="900" b="1" dirty="0">
                <a:solidFill>
                  <a:srgbClr val="C9A84C"/>
                </a:solidFill>
              </a:rPr>
              <a:t>R</a:t>
            </a:r>
            <a:endParaRPr lang="en-US" sz="900" dirty="0"/>
          </a:p>
          <a:p>
            <a:pPr marL="0" indent="0" algn="ctr">
              <a:buNone/>
            </a:pPr>
            <a:r>
              <a:rPr lang="en-US" sz="900" b="1" dirty="0">
                <a:solidFill>
                  <a:srgbClr val="C9A84C"/>
                </a:solidFill>
              </a:rPr>
              <a:t>A</a:t>
            </a:r>
            <a:endParaRPr lang="en-US" sz="900" dirty="0"/>
          </a:p>
          <a:p>
            <a:pPr marL="0" indent="0" algn="ctr">
              <a:buNone/>
            </a:pPr>
            <a:r>
              <a:rPr lang="en-US" sz="900" b="1" dirty="0">
                <a:solidFill>
                  <a:srgbClr val="C9A84C"/>
                </a:solidFill>
              </a:rPr>
              <a:t>?</a:t>
            </a:r>
            <a:endParaRPr lang="en-US" sz="900" dirty="0"/>
          </a:p>
        </p:txBody>
      </p:sp>
      <p:sp>
        <p:nvSpPr>
          <p:cNvPr id="9" name="Text 7"/>
          <p:cNvSpPr/>
          <p:nvPr/>
        </p:nvSpPr>
        <p:spPr>
          <a:xfrm>
            <a:off x="941832" y="896112"/>
            <a:ext cx="7754112" cy="1005840"/>
          </a:xfrm>
          <a:prstGeom prst="rect">
            <a:avLst/>
          </a:prstGeom>
          <a:noFill/>
          <a:ln/>
        </p:spPr>
        <p:txBody>
          <a:bodyPr wrap="square" rtlCol="0" anchor="ctr"/>
          <a:lstStyle/>
          <a:p>
            <a:pPr marL="0" indent="0">
              <a:buNone/>
            </a:pPr>
            <a:r>
              <a:rPr lang="en-US" sz="1250" dirty="0">
                <a:solidFill>
                  <a:srgbClr val="1B2A4A"/>
                </a:solidFill>
              </a:rPr>
              <a:t>Proteger la eficacia colectiva de las acciones afirmativas. La medida tiene una dimensión individual (permite que una persona acceda) pero también una dimensión colectiva (amplía la presencia política de un grupo subrepresentado). Cuando una candidatura cubre varias cuotas simultáneamente, la segunda dimensión desaparece.</a:t>
            </a:r>
            <a:endParaRPr lang="en-US" sz="1250" dirty="0"/>
          </a:p>
        </p:txBody>
      </p:sp>
      <p:sp>
        <p:nvSpPr>
          <p:cNvPr id="10" name="Shape 8"/>
          <p:cNvSpPr/>
          <p:nvPr/>
        </p:nvSpPr>
        <p:spPr>
          <a:xfrm>
            <a:off x="320040" y="2148840"/>
            <a:ext cx="8503920" cy="6858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320040" y="2148840"/>
            <a:ext cx="8503920" cy="685800"/>
          </a:xfrm>
          <a:prstGeom prst="rect">
            <a:avLst/>
          </a:prstGeom>
          <a:solidFill>
            <a:srgbClr val="243454"/>
          </a:solidFill>
          <a:ln w="12700">
            <a:solidFill>
              <a:srgbClr val="C9A84C"/>
            </a:solidFill>
            <a:prstDash val="solid"/>
          </a:ln>
        </p:spPr>
        <p:txBody>
          <a:bodyPr/>
          <a:lstStyle/>
          <a:p>
            <a:endParaRPr lang="es-MX"/>
          </a:p>
        </p:txBody>
      </p:sp>
      <p:sp>
        <p:nvSpPr>
          <p:cNvPr id="12" name="Text 10"/>
          <p:cNvSpPr/>
          <p:nvPr/>
        </p:nvSpPr>
        <p:spPr>
          <a:xfrm>
            <a:off x="548640" y="2194560"/>
            <a:ext cx="8046720" cy="594360"/>
          </a:xfrm>
          <a:prstGeom prst="rect">
            <a:avLst/>
          </a:prstGeom>
          <a:noFill/>
          <a:ln/>
        </p:spPr>
        <p:txBody>
          <a:bodyPr wrap="square" rtlCol="0" anchor="ctr"/>
          <a:lstStyle/>
          <a:p>
            <a:pPr marL="0" indent="0" algn="ctr">
              <a:buNone/>
            </a:pPr>
            <a:r>
              <a:rPr lang="en-US" sz="1300" b="1" dirty="0">
                <a:solidFill>
                  <a:srgbClr val="E8C96A"/>
                </a:solidFill>
              </a:rPr>
              <a:t>REGLA: la persona puede ser reconocida en su identidad múltiple, pero para efectos de cumplimiento obligatorio de cuotas debe computarse en una sola acción afirmativa.</a:t>
            </a:r>
            <a:endParaRPr lang="en-US" sz="1300" dirty="0"/>
          </a:p>
        </p:txBody>
      </p:sp>
      <p:sp>
        <p:nvSpPr>
          <p:cNvPr id="13" name="Shape 11"/>
          <p:cNvSpPr/>
          <p:nvPr/>
        </p:nvSpPr>
        <p:spPr>
          <a:xfrm>
            <a:off x="320040" y="2971800"/>
            <a:ext cx="1828800" cy="347472"/>
          </a:xfrm>
          <a:prstGeom prst="rect">
            <a:avLst/>
          </a:prstGeom>
          <a:solidFill>
            <a:srgbClr val="B85C38"/>
          </a:solidFill>
          <a:ln w="12700">
            <a:solidFill>
              <a:srgbClr val="B85C38"/>
            </a:solidFill>
            <a:prstDash val="solid"/>
          </a:ln>
        </p:spPr>
        <p:txBody>
          <a:bodyPr/>
          <a:lstStyle/>
          <a:p>
            <a:endParaRPr lang="es-MX"/>
          </a:p>
        </p:txBody>
      </p:sp>
      <p:sp>
        <p:nvSpPr>
          <p:cNvPr id="14" name="Text 12"/>
          <p:cNvSpPr/>
          <p:nvPr/>
        </p:nvSpPr>
        <p:spPr>
          <a:xfrm>
            <a:off x="320040" y="2971800"/>
            <a:ext cx="1828800" cy="347472"/>
          </a:xfrm>
          <a:prstGeom prst="rect">
            <a:avLst/>
          </a:prstGeom>
          <a:noFill/>
          <a:ln/>
        </p:spPr>
        <p:txBody>
          <a:bodyPr wrap="square" rtlCol="0" anchor="ctr"/>
          <a:lstStyle/>
          <a:p>
            <a:pPr marL="0" indent="0" algn="ctr">
              <a:buNone/>
            </a:pPr>
            <a:r>
              <a:rPr lang="en-US" sz="1000" b="1" dirty="0">
                <a:solidFill>
                  <a:srgbClr val="FFFFFF"/>
                </a:solidFill>
              </a:rPr>
              <a:t>CASO HIPOTÉTICO 1</a:t>
            </a:r>
            <a:endParaRPr lang="en-US" sz="1000" dirty="0"/>
          </a:p>
        </p:txBody>
      </p:sp>
      <p:sp>
        <p:nvSpPr>
          <p:cNvPr id="15" name="Shape 13"/>
          <p:cNvSpPr/>
          <p:nvPr/>
        </p:nvSpPr>
        <p:spPr>
          <a:xfrm>
            <a:off x="320040" y="3364992"/>
            <a:ext cx="8503920" cy="100584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6" name="Text 14"/>
          <p:cNvSpPr/>
          <p:nvPr/>
        </p:nvSpPr>
        <p:spPr>
          <a:xfrm>
            <a:off x="502920" y="3429000"/>
            <a:ext cx="8138160" cy="502920"/>
          </a:xfrm>
          <a:prstGeom prst="rect">
            <a:avLst/>
          </a:prstGeom>
          <a:noFill/>
          <a:ln/>
        </p:spPr>
        <p:txBody>
          <a:bodyPr wrap="square" rtlCol="0" anchor="ctr"/>
          <a:lstStyle/>
          <a:p>
            <a:pPr marL="0" indent="0">
              <a:buNone/>
            </a:pPr>
            <a:r>
              <a:rPr lang="en-US" sz="1200" dirty="0">
                <a:solidFill>
                  <a:srgbClr val="1B2A4A"/>
                </a:solidFill>
              </a:rPr>
              <a:t>Un partido debe cumplir 3 obligaciones: fórmula indígena, con discapacidad y de diversidad sexual. Presenta una sola fórmula con personas que reúnen las tres condiciones y afirma que con eso cumple todo.</a:t>
            </a:r>
            <a:endParaRPr lang="en-US" sz="1200" dirty="0"/>
          </a:p>
        </p:txBody>
      </p:sp>
      <p:sp>
        <p:nvSpPr>
          <p:cNvPr id="17" name="Text 15"/>
          <p:cNvSpPr/>
          <p:nvPr/>
        </p:nvSpPr>
        <p:spPr>
          <a:xfrm>
            <a:off x="502920" y="3950208"/>
            <a:ext cx="8138160" cy="347472"/>
          </a:xfrm>
          <a:prstGeom prst="rect">
            <a:avLst/>
          </a:prstGeom>
          <a:noFill/>
          <a:ln/>
        </p:spPr>
        <p:txBody>
          <a:bodyPr wrap="square" rtlCol="0" anchor="ctr"/>
          <a:lstStyle/>
          <a:p>
            <a:pPr marL="0" indent="0">
              <a:buNone/>
            </a:pPr>
            <a:r>
              <a:rPr lang="en-US" sz="1200" b="1" dirty="0">
                <a:solidFill>
                  <a:srgbClr val="B85C38"/>
                </a:solidFill>
              </a:rPr>
              <a:t>Resultado: </a:t>
            </a:r>
            <a:r>
              <a:rPr lang="en-US" sz="1200" dirty="0">
                <a:solidFill>
                  <a:srgbClr val="1B2A4A"/>
                </a:solidFill>
              </a:rPr>
              <a:t>el partido habría reducido de 3 espacios afirmativos a 1. La identidad múltiple no amplía la inclusión — la contrae.</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6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100" b="1" dirty="0">
                <a:solidFill>
                  <a:srgbClr val="1B2A4A"/>
                </a:solidFill>
                <a:latin typeface="Cambria" pitchFamily="34" charset="0"/>
                <a:ea typeface="Cambria" pitchFamily="34" charset="-122"/>
                <a:cs typeface="Cambria" pitchFamily="34" charset="-120"/>
              </a:rPr>
              <a:t>Autodeterminación de la persona y fórmulas completas</a:t>
            </a:r>
            <a:endParaRPr lang="en-US" sz="21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3931920" cy="22860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3931920" cy="411480"/>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04672"/>
            <a:ext cx="3749040" cy="411480"/>
          </a:xfrm>
          <a:prstGeom prst="rect">
            <a:avLst/>
          </a:prstGeom>
          <a:noFill/>
          <a:ln/>
        </p:spPr>
        <p:txBody>
          <a:bodyPr wrap="square" rtlCol="0" anchor="ctr"/>
          <a:lstStyle/>
          <a:p>
            <a:pPr marL="0" indent="0" algn="ctr">
              <a:buNone/>
            </a:pPr>
            <a:r>
              <a:rPr lang="en-US" sz="1200" b="1" dirty="0">
                <a:solidFill>
                  <a:srgbClr val="C9A84C"/>
                </a:solidFill>
              </a:rPr>
              <a:t>AUTODETERMINACIÓN</a:t>
            </a:r>
            <a:endParaRPr lang="en-US" sz="1200" dirty="0"/>
          </a:p>
        </p:txBody>
      </p:sp>
      <p:sp>
        <p:nvSpPr>
          <p:cNvPr id="9" name="Text 7"/>
          <p:cNvSpPr/>
          <p:nvPr/>
        </p:nvSpPr>
        <p:spPr>
          <a:xfrm>
            <a:off x="457200" y="1298448"/>
            <a:ext cx="3657600" cy="1691640"/>
          </a:xfrm>
          <a:prstGeom prst="rect">
            <a:avLst/>
          </a:prstGeom>
          <a:noFill/>
          <a:ln/>
        </p:spPr>
        <p:txBody>
          <a:bodyPr wrap="square" rtlCol="0" anchor="t"/>
          <a:lstStyle/>
          <a:p>
            <a:pPr marL="0" indent="0">
              <a:buNone/>
            </a:pPr>
            <a:r>
              <a:rPr lang="en-US" sz="1200" dirty="0">
                <a:solidFill>
                  <a:srgbClr val="1B2A4A"/>
                </a:solidFill>
              </a:rPr>
              <a:t>La acción afirmativa en la que se computa la candidatura debe definirse a partir de la autodeterminación de la persona y de la decisión conjunta con el partido.</a:t>
            </a:r>
            <a:endParaRPr lang="en-US" sz="1200" dirty="0"/>
          </a:p>
          <a:p>
            <a:pPr marL="0" indent="0">
              <a:buNone/>
            </a:pPr>
            <a:endParaRPr lang="en-US" sz="1200" dirty="0"/>
          </a:p>
          <a:p>
            <a:pPr marL="0" indent="0">
              <a:buNone/>
            </a:pPr>
            <a:r>
              <a:rPr lang="en-US" sz="1200" dirty="0">
                <a:solidFill>
                  <a:srgbClr val="1B2A4A"/>
                </a:solidFill>
              </a:rPr>
              <a:t>El partido no puede imponer unilateralmente bajo qué identidad le conviene registrar a la persona. La candidatura debe participar en la decisión.</a:t>
            </a:r>
            <a:endParaRPr lang="en-US" sz="1200" dirty="0"/>
          </a:p>
        </p:txBody>
      </p:sp>
      <p:sp>
        <p:nvSpPr>
          <p:cNvPr id="10" name="Shape 8"/>
          <p:cNvSpPr/>
          <p:nvPr/>
        </p:nvSpPr>
        <p:spPr>
          <a:xfrm>
            <a:off x="4892040" y="804672"/>
            <a:ext cx="3931920" cy="228600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04672"/>
            <a:ext cx="3931920" cy="411480"/>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04672"/>
            <a:ext cx="3749040" cy="411480"/>
          </a:xfrm>
          <a:prstGeom prst="rect">
            <a:avLst/>
          </a:prstGeom>
          <a:noFill/>
          <a:ln/>
        </p:spPr>
        <p:txBody>
          <a:bodyPr wrap="square" rtlCol="0" anchor="ctr"/>
          <a:lstStyle/>
          <a:p>
            <a:pPr marL="0" indent="0" algn="ctr">
              <a:buNone/>
            </a:pPr>
            <a:r>
              <a:rPr lang="en-US" sz="1200" b="1" dirty="0">
                <a:solidFill>
                  <a:srgbClr val="FFFFFF"/>
                </a:solidFill>
              </a:rPr>
              <a:t>FÓRMULAS COMPLETAS</a:t>
            </a:r>
            <a:endParaRPr lang="en-US" sz="1200" dirty="0"/>
          </a:p>
        </p:txBody>
      </p:sp>
      <p:sp>
        <p:nvSpPr>
          <p:cNvPr id="13" name="Text 11"/>
          <p:cNvSpPr/>
          <p:nvPr/>
        </p:nvSpPr>
        <p:spPr>
          <a:xfrm>
            <a:off x="5029200" y="1298448"/>
            <a:ext cx="3657600" cy="1691640"/>
          </a:xfrm>
          <a:prstGeom prst="rect">
            <a:avLst/>
          </a:prstGeom>
          <a:noFill/>
          <a:ln/>
        </p:spPr>
        <p:txBody>
          <a:bodyPr wrap="square" rtlCol="0" anchor="t"/>
          <a:lstStyle/>
          <a:p>
            <a:pPr marL="0" indent="0">
              <a:buNone/>
            </a:pPr>
            <a:r>
              <a:rPr lang="en-US" sz="1200" dirty="0">
                <a:solidFill>
                  <a:srgbClr val="1B2A4A"/>
                </a:solidFill>
              </a:rPr>
              <a:t>La fórmula debe integrarse por dos personas que compartan el mismo grupo en situación de exclusión.</a:t>
            </a:r>
            <a:endParaRPr lang="en-US" sz="1200" dirty="0"/>
          </a:p>
          <a:p>
            <a:pPr marL="0" indent="0">
              <a:buNone/>
            </a:pPr>
            <a:endParaRPr lang="en-US" sz="1200" dirty="0"/>
          </a:p>
          <a:p>
            <a:pPr marL="0" indent="0">
              <a:buNone/>
            </a:pPr>
            <a:r>
              <a:rPr lang="en-US" sz="1200" dirty="0">
                <a:solidFill>
                  <a:srgbClr val="1B2A4A"/>
                </a:solidFill>
              </a:rPr>
              <a:t>Si solo la propietaria pertenece al grupo y la suplencia no, el espacio afirmativo puede frustrarse por renuncia, licencia, inelegibilidad o sustitución posterior.</a:t>
            </a:r>
            <a:endParaRPr lang="en-US" sz="1200" dirty="0"/>
          </a:p>
        </p:txBody>
      </p:sp>
      <p:sp>
        <p:nvSpPr>
          <p:cNvPr id="14" name="Shape 12"/>
          <p:cNvSpPr/>
          <p:nvPr/>
        </p:nvSpPr>
        <p:spPr>
          <a:xfrm>
            <a:off x="320040" y="3246120"/>
            <a:ext cx="1828800" cy="347472"/>
          </a:xfrm>
          <a:prstGeom prst="rect">
            <a:avLst/>
          </a:prstGeom>
          <a:solidFill>
            <a:srgbClr val="B85C38"/>
          </a:solidFill>
          <a:ln w="12700">
            <a:solidFill>
              <a:srgbClr val="B85C38"/>
            </a:solidFill>
            <a:prstDash val="solid"/>
          </a:ln>
        </p:spPr>
        <p:txBody>
          <a:bodyPr/>
          <a:lstStyle/>
          <a:p>
            <a:endParaRPr lang="es-MX"/>
          </a:p>
        </p:txBody>
      </p:sp>
      <p:sp>
        <p:nvSpPr>
          <p:cNvPr id="15" name="Text 13"/>
          <p:cNvSpPr/>
          <p:nvPr/>
        </p:nvSpPr>
        <p:spPr>
          <a:xfrm>
            <a:off x="320040" y="3246120"/>
            <a:ext cx="1828800" cy="347472"/>
          </a:xfrm>
          <a:prstGeom prst="rect">
            <a:avLst/>
          </a:prstGeom>
          <a:noFill/>
          <a:ln/>
        </p:spPr>
        <p:txBody>
          <a:bodyPr wrap="square" rtlCol="0" anchor="ctr"/>
          <a:lstStyle/>
          <a:p>
            <a:pPr marL="0" indent="0" algn="ctr">
              <a:buNone/>
            </a:pPr>
            <a:r>
              <a:rPr lang="en-US" sz="1000" b="1" dirty="0">
                <a:solidFill>
                  <a:srgbClr val="FFFFFF"/>
                </a:solidFill>
              </a:rPr>
              <a:t>CASO HIPOTÉTICO 2</a:t>
            </a:r>
            <a:endParaRPr lang="en-US" sz="1000" dirty="0"/>
          </a:p>
        </p:txBody>
      </p:sp>
      <p:sp>
        <p:nvSpPr>
          <p:cNvPr id="16" name="Shape 14"/>
          <p:cNvSpPr/>
          <p:nvPr/>
        </p:nvSpPr>
        <p:spPr>
          <a:xfrm>
            <a:off x="320040" y="3657600"/>
            <a:ext cx="8503920" cy="86868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7" name="Text 15"/>
          <p:cNvSpPr/>
          <p:nvPr/>
        </p:nvSpPr>
        <p:spPr>
          <a:xfrm>
            <a:off x="502920" y="3721608"/>
            <a:ext cx="8138160" cy="749808"/>
          </a:xfrm>
          <a:prstGeom prst="rect">
            <a:avLst/>
          </a:prstGeom>
          <a:noFill/>
          <a:ln/>
        </p:spPr>
        <p:txBody>
          <a:bodyPr wrap="square" rtlCol="0" anchor="ctr"/>
          <a:lstStyle/>
          <a:p>
            <a:pPr marL="0" indent="0">
              <a:buNone/>
            </a:pPr>
            <a:r>
              <a:rPr lang="en-US" sz="1150" dirty="0">
                <a:solidFill>
                  <a:srgbClr val="1B2A4A"/>
                </a:solidFill>
              </a:rPr>
              <a:t>Una mujer joven afromexicana es postulada. El partido necesita cubrir cuota joven y cuota afromexicana. Decide registrarla como joven, pero ella solicita ser postulada bajo la acción afirmativa afromexicana porque su plataforma política se relaciona con la representación de su comunidad.</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B2A4A"/>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E8C96A"/>
                </a:solidFill>
              </a:rPr>
              <a:t>7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E8C96A"/>
                </a:solidFill>
              </a:rPr>
              <a:t>Diplomado · Acciones Afirmativas</a:t>
            </a:r>
            <a:endParaRPr lang="en-US" sz="900" dirty="0"/>
          </a:p>
        </p:txBody>
      </p:sp>
      <p:sp>
        <p:nvSpPr>
          <p:cNvPr id="4" name="Shape 2"/>
          <p:cNvSpPr/>
          <p:nvPr/>
        </p:nvSpPr>
        <p:spPr>
          <a:xfrm>
            <a:off x="0" y="1645920"/>
            <a:ext cx="9144000" cy="1828800"/>
          </a:xfrm>
          <a:prstGeom prst="rect">
            <a:avLst/>
          </a:prstGeom>
          <a:solidFill>
            <a:srgbClr val="243454"/>
          </a:solidFill>
          <a:ln w="12700">
            <a:solidFill>
              <a:srgbClr val="C9A84C"/>
            </a:solidFill>
            <a:prstDash val="solid"/>
          </a:ln>
        </p:spPr>
        <p:txBody>
          <a:bodyPr/>
          <a:lstStyle/>
          <a:p>
            <a:endParaRPr lang="es-MX"/>
          </a:p>
        </p:txBody>
      </p:sp>
      <p:pic>
        <p:nvPicPr>
          <p:cNvPr id="5" name="Image 0" descr="preencoded.png"/>
          <p:cNvPicPr>
            <a:picLocks noChangeAspect="1"/>
          </p:cNvPicPr>
          <p:nvPr/>
        </p:nvPicPr>
        <p:blipFill>
          <a:blip r:embed="rId3"/>
          <a:stretch>
            <a:fillRect/>
          </a:stretch>
        </p:blipFill>
        <p:spPr>
          <a:xfrm>
            <a:off x="4206240" y="457200"/>
            <a:ext cx="822960" cy="822960"/>
          </a:xfrm>
          <a:prstGeom prst="rect">
            <a:avLst/>
          </a:prstGeom>
        </p:spPr>
      </p:pic>
      <p:sp>
        <p:nvSpPr>
          <p:cNvPr id="6" name="Text 3"/>
          <p:cNvSpPr/>
          <p:nvPr/>
        </p:nvSpPr>
        <p:spPr>
          <a:xfrm>
            <a:off x="457200" y="1737360"/>
            <a:ext cx="8229600" cy="320040"/>
          </a:xfrm>
          <a:prstGeom prst="rect">
            <a:avLst/>
          </a:prstGeom>
          <a:noFill/>
          <a:ln/>
        </p:spPr>
        <p:txBody>
          <a:bodyPr wrap="square" rtlCol="0" anchor="ctr"/>
          <a:lstStyle/>
          <a:p>
            <a:pPr marL="0" indent="0" algn="ctr">
              <a:buNone/>
            </a:pPr>
            <a:r>
              <a:rPr lang="en-US" sz="1100" b="1" kern="0" spc="400" dirty="0">
                <a:solidFill>
                  <a:srgbClr val="C9A84C"/>
                </a:solidFill>
              </a:rPr>
              <a:t>BLOQUE 8</a:t>
            </a:r>
            <a:endParaRPr lang="en-US" sz="1100" dirty="0"/>
          </a:p>
        </p:txBody>
      </p:sp>
      <p:sp>
        <p:nvSpPr>
          <p:cNvPr id="7" name="Text 4"/>
          <p:cNvSpPr/>
          <p:nvPr/>
        </p:nvSpPr>
        <p:spPr>
          <a:xfrm>
            <a:off x="457200" y="2057400"/>
            <a:ext cx="8229600" cy="1188720"/>
          </a:xfrm>
          <a:prstGeom prst="rect">
            <a:avLst/>
          </a:prstGeom>
          <a:noFill/>
          <a:ln/>
        </p:spPr>
        <p:txBody>
          <a:bodyPr wrap="square" rtlCol="0" anchor="ctr"/>
          <a:lstStyle/>
          <a:p>
            <a:pPr marL="0" indent="0" algn="ctr">
              <a:buNone/>
            </a:pPr>
            <a:r>
              <a:rPr lang="en-US" sz="2500" b="1" dirty="0">
                <a:solidFill>
                  <a:srgbClr val="FFFFFF"/>
                </a:solidFill>
                <a:latin typeface="Cambria" pitchFamily="34" charset="0"/>
                <a:ea typeface="Cambria" pitchFamily="34" charset="-122"/>
                <a:cs typeface="Cambria" pitchFamily="34" charset="-120"/>
              </a:rPr>
              <a:t>Interseccionalidad y concurrencia</a:t>
            </a:r>
            <a:endParaRPr lang="en-US" sz="2500" dirty="0"/>
          </a:p>
          <a:p>
            <a:pPr marL="0" indent="0" algn="ctr">
              <a:buNone/>
            </a:pPr>
            <a:r>
              <a:rPr lang="en-US" sz="2500" b="1" dirty="0">
                <a:solidFill>
                  <a:srgbClr val="FFFFFF"/>
                </a:solidFill>
                <a:latin typeface="Cambria" pitchFamily="34" charset="0"/>
                <a:ea typeface="Cambria" pitchFamily="34" charset="-122"/>
                <a:cs typeface="Cambria" pitchFamily="34" charset="-120"/>
              </a:rPr>
              <a:t>de colectivos vulnerables</a:t>
            </a:r>
            <a:endParaRPr lang="en-US" sz="2500" dirty="0"/>
          </a:p>
        </p:txBody>
      </p:sp>
      <p:sp>
        <p:nvSpPr>
          <p:cNvPr id="8" name="Text 5"/>
          <p:cNvSpPr/>
          <p:nvPr/>
        </p:nvSpPr>
        <p:spPr>
          <a:xfrm>
            <a:off x="457200" y="3401568"/>
            <a:ext cx="8229600" cy="274320"/>
          </a:xfrm>
          <a:prstGeom prst="rect">
            <a:avLst/>
          </a:prstGeom>
          <a:noFill/>
          <a:ln/>
        </p:spPr>
        <p:txBody>
          <a:bodyPr wrap="square" rtlCol="0" anchor="ctr"/>
          <a:lstStyle/>
          <a:p>
            <a:pPr marL="0" indent="0" algn="ctr">
              <a:buNone/>
            </a:pPr>
            <a:r>
              <a:rPr lang="en-US" sz="1200" i="1" dirty="0">
                <a:solidFill>
                  <a:srgbClr val="E8C96A"/>
                </a:solidFill>
              </a:rPr>
              <a:t>Gonzales Lluy vs. Ecuador (CorteIDH) · Método · Prueba · Remedio</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8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Concurrencia ≠ Interseccionalidad</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3931920" cy="25603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3931920" cy="438912"/>
          </a:xfrm>
          <a:prstGeom prst="rect">
            <a:avLst/>
          </a:prstGeom>
          <a:solidFill>
            <a:srgbClr val="1B2A4A"/>
          </a:solidFill>
          <a:ln w="12700">
            <a:solidFill>
              <a:srgbClr val="1B2A4A"/>
            </a:solidFill>
            <a:prstDash val="solid"/>
          </a:ln>
        </p:spPr>
        <p:txBody>
          <a:bodyPr/>
          <a:lstStyle/>
          <a:p>
            <a:endParaRPr lang="es-MX"/>
          </a:p>
        </p:txBody>
      </p:sp>
      <p:sp>
        <p:nvSpPr>
          <p:cNvPr id="8" name="Text 6"/>
          <p:cNvSpPr/>
          <p:nvPr/>
        </p:nvSpPr>
        <p:spPr>
          <a:xfrm>
            <a:off x="411480" y="804672"/>
            <a:ext cx="3749040" cy="438912"/>
          </a:xfrm>
          <a:prstGeom prst="rect">
            <a:avLst/>
          </a:prstGeom>
          <a:noFill/>
          <a:ln/>
        </p:spPr>
        <p:txBody>
          <a:bodyPr wrap="square" rtlCol="0" anchor="ctr"/>
          <a:lstStyle/>
          <a:p>
            <a:pPr marL="0" indent="0" algn="ctr">
              <a:buNone/>
            </a:pPr>
            <a:r>
              <a:rPr lang="en-US" sz="1300" b="1" dirty="0">
                <a:solidFill>
                  <a:srgbClr val="C9A84C"/>
                </a:solidFill>
              </a:rPr>
              <a:t>CONCURRENCIA</a:t>
            </a:r>
            <a:endParaRPr lang="en-US" sz="1300" dirty="0"/>
          </a:p>
        </p:txBody>
      </p:sp>
      <p:sp>
        <p:nvSpPr>
          <p:cNvPr id="9" name="Text 7"/>
          <p:cNvSpPr/>
          <p:nvPr/>
        </p:nvSpPr>
        <p:spPr>
          <a:xfrm>
            <a:off x="457200" y="1335024"/>
            <a:ext cx="3657600" cy="1938528"/>
          </a:xfrm>
          <a:prstGeom prst="rect">
            <a:avLst/>
          </a:prstGeom>
          <a:noFill/>
          <a:ln/>
        </p:spPr>
        <p:txBody>
          <a:bodyPr wrap="square" rtlCol="0" anchor="t"/>
          <a:lstStyle/>
          <a:p>
            <a:pPr marL="0" indent="0">
              <a:buNone/>
            </a:pPr>
            <a:r>
              <a:rPr lang="en-US" sz="1250" dirty="0">
                <a:solidFill>
                  <a:srgbClr val="1B2A4A"/>
                </a:solidFill>
              </a:rPr>
              <a:t>Descripción de una acumulación de pertenencias.
</a:t>
            </a:r>
            <a:r>
              <a:rPr lang="en-US" sz="1250" b="1" dirty="0">
                <a:solidFill>
                  <a:srgbClr val="1B2A4A"/>
                </a:solidFill>
              </a:rPr>
              <a:t>Ejemplo: </a:t>
            </a:r>
            <a:r>
              <a:rPr lang="en-US" sz="1250" dirty="0">
                <a:solidFill>
                  <a:srgbClr val="1B2A4A"/>
                </a:solidFill>
              </a:rPr>
              <a:t>«Una persona es mujer e indígena.»
</a:t>
            </a:r>
            <a:r>
              <a:rPr lang="en-US" sz="1250" b="1" dirty="0">
                <a:solidFill>
                  <a:srgbClr val="1B2A4A"/>
                </a:solidFill>
              </a:rPr>
              <a:t>Responde la pregunta:</a:t>
            </a:r>
            <a:endParaRPr lang="en-US" sz="1250" dirty="0"/>
          </a:p>
          <a:p>
            <a:pPr marL="0" indent="0">
              <a:buNone/>
            </a:pPr>
            <a:r>
              <a:rPr lang="en-US" sz="1250" i="1" dirty="0">
                <a:solidFill>
                  <a:srgbClr val="3D4F6B"/>
                </a:solidFill>
              </a:rPr>
              <a:t>¿a cuántos grupos pertenece?</a:t>
            </a:r>
            <a:endParaRPr lang="en-US" sz="1250" dirty="0"/>
          </a:p>
        </p:txBody>
      </p:sp>
      <p:sp>
        <p:nvSpPr>
          <p:cNvPr id="10" name="Shape 8"/>
          <p:cNvSpPr/>
          <p:nvPr/>
        </p:nvSpPr>
        <p:spPr>
          <a:xfrm>
            <a:off x="4892040" y="804672"/>
            <a:ext cx="3931920" cy="25603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1" name="Shape 9"/>
          <p:cNvSpPr/>
          <p:nvPr/>
        </p:nvSpPr>
        <p:spPr>
          <a:xfrm>
            <a:off x="4892040" y="804672"/>
            <a:ext cx="3931920" cy="438912"/>
          </a:xfrm>
          <a:prstGeom prst="rect">
            <a:avLst/>
          </a:prstGeom>
          <a:solidFill>
            <a:srgbClr val="B85C38"/>
          </a:solidFill>
          <a:ln w="12700">
            <a:solidFill>
              <a:srgbClr val="B85C38"/>
            </a:solidFill>
            <a:prstDash val="solid"/>
          </a:ln>
        </p:spPr>
        <p:txBody>
          <a:bodyPr/>
          <a:lstStyle/>
          <a:p>
            <a:endParaRPr lang="es-MX"/>
          </a:p>
        </p:txBody>
      </p:sp>
      <p:sp>
        <p:nvSpPr>
          <p:cNvPr id="12" name="Text 10"/>
          <p:cNvSpPr/>
          <p:nvPr/>
        </p:nvSpPr>
        <p:spPr>
          <a:xfrm>
            <a:off x="4983480" y="804672"/>
            <a:ext cx="3749040" cy="438912"/>
          </a:xfrm>
          <a:prstGeom prst="rect">
            <a:avLst/>
          </a:prstGeom>
          <a:noFill/>
          <a:ln/>
        </p:spPr>
        <p:txBody>
          <a:bodyPr wrap="square" rtlCol="0" anchor="ctr"/>
          <a:lstStyle/>
          <a:p>
            <a:pPr marL="0" indent="0" algn="ctr">
              <a:buNone/>
            </a:pPr>
            <a:r>
              <a:rPr lang="en-US" sz="1300" b="1" dirty="0">
                <a:solidFill>
                  <a:srgbClr val="FFFFFF"/>
                </a:solidFill>
              </a:rPr>
              <a:t>INTERSECCIONALIDAD</a:t>
            </a:r>
            <a:endParaRPr lang="en-US" sz="1300" dirty="0"/>
          </a:p>
        </p:txBody>
      </p:sp>
      <p:sp>
        <p:nvSpPr>
          <p:cNvPr id="13" name="Text 11"/>
          <p:cNvSpPr/>
          <p:nvPr/>
        </p:nvSpPr>
        <p:spPr>
          <a:xfrm>
            <a:off x="5029200" y="1335024"/>
            <a:ext cx="3657600" cy="1938528"/>
          </a:xfrm>
          <a:prstGeom prst="rect">
            <a:avLst/>
          </a:prstGeom>
          <a:noFill/>
          <a:ln/>
        </p:spPr>
        <p:txBody>
          <a:bodyPr wrap="square" rtlCol="0" anchor="t"/>
          <a:lstStyle/>
          <a:p>
            <a:pPr marL="0" indent="0">
              <a:buNone/>
            </a:pPr>
            <a:r>
              <a:rPr lang="en-US" sz="1200" dirty="0">
                <a:solidFill>
                  <a:srgbClr val="1B2A4A"/>
                </a:solidFill>
              </a:rPr>
              <a:t>Descripción de una forma específica de desventaja producida por la interacción de esas pertenencias.
</a:t>
            </a:r>
            <a:r>
              <a:rPr lang="en-US" sz="1200" b="1" dirty="0">
                <a:solidFill>
                  <a:srgbClr val="1B2A4A"/>
                </a:solidFill>
              </a:rPr>
              <a:t>Ejemplo: </a:t>
            </a:r>
            <a:r>
              <a:rPr lang="en-US" sz="1200" dirty="0">
                <a:solidFill>
                  <a:srgbClr val="1B2A4A"/>
                </a:solidFill>
              </a:rPr>
              <a:t>«La mujer indígena enfrenta obstáculos específicos que no enfrenta ni la mujer no indígena ni el hombre indígena.»
</a:t>
            </a:r>
            <a:r>
              <a:rPr lang="en-US" sz="1200" b="1" dirty="0">
                <a:solidFill>
                  <a:srgbClr val="1B2A4A"/>
                </a:solidFill>
              </a:rPr>
              <a:t>Responde la pregunta:</a:t>
            </a:r>
            <a:endParaRPr lang="en-US" sz="1200" dirty="0"/>
          </a:p>
          <a:p>
            <a:pPr marL="0" indent="0">
              <a:buNone/>
            </a:pPr>
            <a:r>
              <a:rPr lang="en-US" sz="1200" i="1" dirty="0">
                <a:solidFill>
                  <a:srgbClr val="3D4F6B"/>
                </a:solidFill>
              </a:rPr>
              <a:t>¿qué forma particular de exclusión produce la combinación?</a:t>
            </a:r>
            <a:endParaRPr lang="en-US" sz="1200" dirty="0"/>
          </a:p>
        </p:txBody>
      </p:sp>
      <p:sp>
        <p:nvSpPr>
          <p:cNvPr id="14" name="Shape 12"/>
          <p:cNvSpPr/>
          <p:nvPr/>
        </p:nvSpPr>
        <p:spPr>
          <a:xfrm>
            <a:off x="320040" y="3520440"/>
            <a:ext cx="8503920" cy="82296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5" name="Shape 13"/>
          <p:cNvSpPr/>
          <p:nvPr/>
        </p:nvSpPr>
        <p:spPr>
          <a:xfrm>
            <a:off x="320040" y="3520440"/>
            <a:ext cx="1645920" cy="822960"/>
          </a:xfrm>
          <a:prstGeom prst="rect">
            <a:avLst/>
          </a:prstGeom>
          <a:solidFill>
            <a:srgbClr val="B85C38"/>
          </a:solidFill>
          <a:ln w="12700">
            <a:solidFill>
              <a:srgbClr val="B85C38"/>
            </a:solidFill>
            <a:prstDash val="solid"/>
          </a:ln>
        </p:spPr>
        <p:txBody>
          <a:bodyPr/>
          <a:lstStyle/>
          <a:p>
            <a:endParaRPr lang="es-MX"/>
          </a:p>
        </p:txBody>
      </p:sp>
      <p:sp>
        <p:nvSpPr>
          <p:cNvPr id="16" name="Text 14"/>
          <p:cNvSpPr/>
          <p:nvPr/>
        </p:nvSpPr>
        <p:spPr>
          <a:xfrm>
            <a:off x="320040" y="3520440"/>
            <a:ext cx="1645920" cy="822960"/>
          </a:xfrm>
          <a:prstGeom prst="rect">
            <a:avLst/>
          </a:prstGeom>
          <a:noFill/>
          <a:ln/>
        </p:spPr>
        <p:txBody>
          <a:bodyPr wrap="square" lIns="0" tIns="0" rIns="0" bIns="0" rtlCol="0" anchor="ctr"/>
          <a:lstStyle/>
          <a:p>
            <a:pPr marL="0" indent="0" algn="ctr">
              <a:buNone/>
            </a:pPr>
            <a:r>
              <a:rPr lang="en-US" sz="1100" b="1" dirty="0">
                <a:solidFill>
                  <a:srgbClr val="FFFFFF"/>
                </a:solidFill>
              </a:rPr>
              <a:t>CorteIDH</a:t>
            </a:r>
            <a:endParaRPr lang="en-US" sz="1100" dirty="0"/>
          </a:p>
          <a:p>
            <a:pPr marL="0" indent="0" algn="ctr">
              <a:buNone/>
            </a:pPr>
            <a:r>
              <a:rPr lang="en-US" sz="1100" b="1" dirty="0">
                <a:solidFill>
                  <a:srgbClr val="FFFFFF"/>
                </a:solidFill>
              </a:rPr>
              <a:t>Gonzales</a:t>
            </a:r>
            <a:endParaRPr lang="en-US" sz="1100" dirty="0"/>
          </a:p>
          <a:p>
            <a:pPr marL="0" indent="0" algn="ctr">
              <a:buNone/>
            </a:pPr>
            <a:r>
              <a:rPr lang="en-US" sz="1100" b="1" dirty="0">
                <a:solidFill>
                  <a:srgbClr val="FFFFFF"/>
                </a:solidFill>
              </a:rPr>
              <a:t>Lluy</a:t>
            </a:r>
            <a:endParaRPr lang="en-US" sz="1100" dirty="0"/>
          </a:p>
        </p:txBody>
      </p:sp>
      <p:sp>
        <p:nvSpPr>
          <p:cNvPr id="17" name="Text 15"/>
          <p:cNvSpPr/>
          <p:nvPr/>
        </p:nvSpPr>
        <p:spPr>
          <a:xfrm>
            <a:off x="2084832" y="3593592"/>
            <a:ext cx="6583680" cy="685800"/>
          </a:xfrm>
          <a:prstGeom prst="rect">
            <a:avLst/>
          </a:prstGeom>
          <a:noFill/>
          <a:ln/>
        </p:spPr>
        <p:txBody>
          <a:bodyPr wrap="square" rtlCol="0" anchor="ctr"/>
          <a:lstStyle/>
          <a:p>
            <a:pPr marL="0" indent="0">
              <a:buNone/>
            </a:pPr>
            <a:r>
              <a:rPr lang="en-US" sz="1200" dirty="0">
                <a:solidFill>
                  <a:srgbClr val="1B2A4A"/>
                </a:solidFill>
              </a:rPr>
              <a:t>En el caso de Talía confluyeron niña, mujer, pobreza y VIH. La Corte explicó que esa convergencia produjo una forma específica de discriminación — no reducible a la suma de cada categoría aislada.</a:t>
            </a:r>
            <a:endParaRPr lang="en-US" sz="1200" dirty="0"/>
          </a:p>
        </p:txBody>
      </p:sp>
      <p:sp>
        <p:nvSpPr>
          <p:cNvPr id="18" name="Shape 16"/>
          <p:cNvSpPr/>
          <p:nvPr/>
        </p:nvSpPr>
        <p:spPr>
          <a:xfrm>
            <a:off x="320040" y="4480560"/>
            <a:ext cx="8503920" cy="320040"/>
          </a:xfrm>
          <a:prstGeom prst="rect">
            <a:avLst/>
          </a:prstGeom>
          <a:solidFill>
            <a:srgbClr val="243454"/>
          </a:solidFill>
          <a:ln w="12700">
            <a:solidFill>
              <a:srgbClr val="243454"/>
            </a:solidFill>
            <a:prstDash val="solid"/>
          </a:ln>
        </p:spPr>
        <p:txBody>
          <a:bodyPr/>
          <a:lstStyle/>
          <a:p>
            <a:endParaRPr lang="es-MX"/>
          </a:p>
        </p:txBody>
      </p:sp>
      <p:sp>
        <p:nvSpPr>
          <p:cNvPr id="19" name="Text 17"/>
          <p:cNvSpPr/>
          <p:nvPr/>
        </p:nvSpPr>
        <p:spPr>
          <a:xfrm>
            <a:off x="457200" y="4498848"/>
            <a:ext cx="8321040" cy="292608"/>
          </a:xfrm>
          <a:prstGeom prst="rect">
            <a:avLst/>
          </a:prstGeom>
          <a:noFill/>
          <a:ln/>
        </p:spPr>
        <p:txBody>
          <a:bodyPr wrap="square" rtlCol="0" anchor="ctr"/>
          <a:lstStyle/>
          <a:p>
            <a:pPr marL="0" indent="0" algn="ctr">
              <a:buNone/>
            </a:pPr>
            <a:r>
              <a:rPr lang="en-US" sz="1100" i="1" dirty="0">
                <a:solidFill>
                  <a:srgbClr val="E8C96A"/>
                </a:solidFill>
              </a:rPr>
              <a:t>Voto concurrente Ferrer Mac-Gregor: la discriminación interseccional no equivale a la simple suma de discriminaciones.</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C"/>
        </a:solidFill>
        <a:effectLst/>
      </p:bgPr>
    </p:bg>
    <p:spTree>
      <p:nvGrpSpPr>
        <p:cNvPr id="1" name=""/>
        <p:cNvGrpSpPr/>
        <p:nvPr/>
      </p:nvGrpSpPr>
      <p:grpSpPr>
        <a:xfrm>
          <a:off x="0" y="0"/>
          <a:ext cx="0" cy="0"/>
          <a:chOff x="0" y="0"/>
          <a:chExt cx="0" cy="0"/>
        </a:xfrm>
      </p:grpSpPr>
      <p:sp>
        <p:nvSpPr>
          <p:cNvPr id="2" name="Text 0"/>
          <p:cNvSpPr/>
          <p:nvPr/>
        </p:nvSpPr>
        <p:spPr>
          <a:xfrm>
            <a:off x="8046720" y="4846320"/>
            <a:ext cx="822960" cy="228600"/>
          </a:xfrm>
          <a:prstGeom prst="rect">
            <a:avLst/>
          </a:prstGeom>
          <a:noFill/>
          <a:ln/>
        </p:spPr>
        <p:txBody>
          <a:bodyPr wrap="square" lIns="0" tIns="0" rIns="0" bIns="0" rtlCol="0" anchor="ctr"/>
          <a:lstStyle/>
          <a:p>
            <a:pPr marL="0" indent="0" algn="r">
              <a:buNone/>
            </a:pPr>
            <a:r>
              <a:rPr lang="en-US" sz="900" dirty="0">
                <a:solidFill>
                  <a:srgbClr val="3D4F6B"/>
                </a:solidFill>
              </a:rPr>
              <a:t>9 / 30</a:t>
            </a:r>
            <a:endParaRPr lang="en-US" sz="900" dirty="0"/>
          </a:p>
        </p:txBody>
      </p:sp>
      <p:sp>
        <p:nvSpPr>
          <p:cNvPr id="3" name="Text 1"/>
          <p:cNvSpPr/>
          <p:nvPr/>
        </p:nvSpPr>
        <p:spPr>
          <a:xfrm>
            <a:off x="320040" y="4846320"/>
            <a:ext cx="4572000" cy="228600"/>
          </a:xfrm>
          <a:prstGeom prst="rect">
            <a:avLst/>
          </a:prstGeom>
          <a:noFill/>
          <a:ln/>
        </p:spPr>
        <p:txBody>
          <a:bodyPr wrap="square" lIns="0" tIns="0" rIns="0" bIns="0" rtlCol="0" anchor="ctr"/>
          <a:lstStyle/>
          <a:p>
            <a:pPr marL="0" indent="0" algn="l">
              <a:buNone/>
            </a:pPr>
            <a:r>
              <a:rPr lang="en-US" sz="900" dirty="0">
                <a:solidFill>
                  <a:srgbClr val="3D4F6B"/>
                </a:solidFill>
              </a:rPr>
              <a:t>Diplomado · Acciones Afirmativas</a:t>
            </a:r>
            <a:endParaRPr lang="en-US" sz="900" dirty="0"/>
          </a:p>
        </p:txBody>
      </p:sp>
      <p:sp>
        <p:nvSpPr>
          <p:cNvPr id="4" name="Text 2"/>
          <p:cNvSpPr/>
          <p:nvPr/>
        </p:nvSpPr>
        <p:spPr>
          <a:xfrm>
            <a:off x="320040" y="228600"/>
            <a:ext cx="8503920" cy="411480"/>
          </a:xfrm>
          <a:prstGeom prst="rect">
            <a:avLst/>
          </a:prstGeom>
          <a:noFill/>
          <a:ln/>
        </p:spPr>
        <p:txBody>
          <a:bodyPr wrap="square" rtlCol="0" anchor="ctr"/>
          <a:lstStyle/>
          <a:p>
            <a:pPr marL="0" indent="0">
              <a:buNone/>
            </a:pPr>
            <a:r>
              <a:rPr lang="en-US" sz="2200" b="1" dirty="0">
                <a:solidFill>
                  <a:srgbClr val="1B2A4A"/>
                </a:solidFill>
                <a:latin typeface="Cambria" pitchFamily="34" charset="0"/>
                <a:ea typeface="Cambria" pitchFamily="34" charset="-122"/>
                <a:cs typeface="Cambria" pitchFamily="34" charset="-120"/>
              </a:rPr>
              <a:t>El error de la suma mecánica</a:t>
            </a:r>
            <a:endParaRPr lang="en-US" sz="2200" dirty="0"/>
          </a:p>
        </p:txBody>
      </p:sp>
      <p:sp>
        <p:nvSpPr>
          <p:cNvPr id="5" name="Shape 3"/>
          <p:cNvSpPr/>
          <p:nvPr/>
        </p:nvSpPr>
        <p:spPr>
          <a:xfrm>
            <a:off x="320040" y="685800"/>
            <a:ext cx="8503920" cy="27432"/>
          </a:xfrm>
          <a:prstGeom prst="rect">
            <a:avLst/>
          </a:prstGeom>
          <a:solidFill>
            <a:srgbClr val="C9A84C"/>
          </a:solidFill>
          <a:ln w="12700">
            <a:solidFill>
              <a:srgbClr val="C9A84C"/>
            </a:solidFill>
            <a:prstDash val="solid"/>
          </a:ln>
        </p:spPr>
        <p:txBody>
          <a:bodyPr/>
          <a:lstStyle/>
          <a:p>
            <a:endParaRPr lang="es-MX"/>
          </a:p>
        </p:txBody>
      </p:sp>
      <p:sp>
        <p:nvSpPr>
          <p:cNvPr id="6" name="Shape 4"/>
          <p:cNvSpPr/>
          <p:nvPr/>
        </p:nvSpPr>
        <p:spPr>
          <a:xfrm>
            <a:off x="320040" y="804672"/>
            <a:ext cx="8503920" cy="960120"/>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7" name="Shape 5"/>
          <p:cNvSpPr/>
          <p:nvPr/>
        </p:nvSpPr>
        <p:spPr>
          <a:xfrm>
            <a:off x="320040" y="804672"/>
            <a:ext cx="502920" cy="960120"/>
          </a:xfrm>
          <a:prstGeom prst="rect">
            <a:avLst/>
          </a:prstGeom>
          <a:solidFill>
            <a:srgbClr val="B85C38"/>
          </a:solidFill>
          <a:ln w="12700">
            <a:solidFill>
              <a:srgbClr val="B85C38"/>
            </a:solidFill>
            <a:prstDash val="solid"/>
          </a:ln>
        </p:spPr>
        <p:txBody>
          <a:bodyPr/>
          <a:lstStyle/>
          <a:p>
            <a:endParaRPr lang="es-MX"/>
          </a:p>
        </p:txBody>
      </p:sp>
      <p:sp>
        <p:nvSpPr>
          <p:cNvPr id="8" name="Text 6"/>
          <p:cNvSpPr/>
          <p:nvPr/>
        </p:nvSpPr>
        <p:spPr>
          <a:xfrm>
            <a:off x="320040" y="804672"/>
            <a:ext cx="502920" cy="960120"/>
          </a:xfrm>
          <a:prstGeom prst="rect">
            <a:avLst/>
          </a:prstGeom>
          <a:noFill/>
          <a:ln/>
        </p:spPr>
        <p:txBody>
          <a:bodyPr wrap="square" lIns="0" tIns="0" rIns="0" bIns="0" rtlCol="0" anchor="ctr"/>
          <a:lstStyle/>
          <a:p>
            <a:pPr marL="0" indent="0" algn="ctr">
              <a:buNone/>
            </a:pPr>
            <a:r>
              <a:rPr lang="en-US" sz="2000" b="1" dirty="0">
                <a:solidFill>
                  <a:srgbClr val="FFFFFF"/>
                </a:solidFill>
              </a:rPr>
              <a:t>✗</a:t>
            </a:r>
            <a:endParaRPr lang="en-US" sz="2000" dirty="0"/>
          </a:p>
        </p:txBody>
      </p:sp>
      <p:sp>
        <p:nvSpPr>
          <p:cNvPr id="9" name="Text 7"/>
          <p:cNvSpPr/>
          <p:nvPr/>
        </p:nvSpPr>
        <p:spPr>
          <a:xfrm>
            <a:off x="941832" y="877824"/>
            <a:ext cx="7754112" cy="822960"/>
          </a:xfrm>
          <a:prstGeom prst="rect">
            <a:avLst/>
          </a:prstGeom>
          <a:noFill/>
          <a:ln/>
        </p:spPr>
        <p:txBody>
          <a:bodyPr wrap="square" rtlCol="0" anchor="ctr"/>
          <a:lstStyle/>
          <a:p>
            <a:pPr marL="0" indent="0">
              <a:buNone/>
            </a:pPr>
            <a:r>
              <a:rPr lang="en-US" sz="1250" b="1" dirty="0">
                <a:solidFill>
                  <a:srgbClr val="1B2A4A"/>
                </a:solidFill>
              </a:rPr>
              <a:t>Error frecuente: </a:t>
            </a:r>
            <a:r>
              <a:rPr lang="en-US" sz="1250" dirty="0">
                <a:solidFill>
                  <a:srgbClr val="1B2A4A"/>
                </a:solidFill>
              </a:rPr>
              <a:t>pensar que la interseccionalidad se resuelve sumando etiquetas: mujer + indígena + discapacidad + pobreza.
</a:t>
            </a:r>
            <a:r>
              <a:rPr lang="en-US" sz="1250" b="1" dirty="0">
                <a:solidFill>
                  <a:srgbClr val="1B2A4A"/>
                </a:solidFill>
              </a:rPr>
              <a:t>La pregunta interseccional correcta es otra: </a:t>
            </a:r>
            <a:r>
              <a:rPr lang="en-US" sz="1250" i="1" dirty="0">
                <a:solidFill>
                  <a:srgbClr val="B85C38"/>
                </a:solidFill>
              </a:rPr>
              <a:t>¿qué forma específica de exclusión aparece cuando esas condiciones se combinan?</a:t>
            </a:r>
            <a:endParaRPr lang="en-US" sz="1250" dirty="0"/>
          </a:p>
        </p:txBody>
      </p:sp>
      <p:sp>
        <p:nvSpPr>
          <p:cNvPr id="10" name="Shape 8"/>
          <p:cNvSpPr/>
          <p:nvPr/>
        </p:nvSpPr>
        <p:spPr>
          <a:xfrm>
            <a:off x="320040" y="1901952"/>
            <a:ext cx="1828800" cy="347472"/>
          </a:xfrm>
          <a:prstGeom prst="rect">
            <a:avLst/>
          </a:prstGeom>
          <a:solidFill>
            <a:srgbClr val="B85C38"/>
          </a:solidFill>
          <a:ln w="12700">
            <a:solidFill>
              <a:srgbClr val="B85C38"/>
            </a:solidFill>
            <a:prstDash val="solid"/>
          </a:ln>
        </p:spPr>
        <p:txBody>
          <a:bodyPr/>
          <a:lstStyle/>
          <a:p>
            <a:endParaRPr lang="es-MX"/>
          </a:p>
        </p:txBody>
      </p:sp>
      <p:sp>
        <p:nvSpPr>
          <p:cNvPr id="11" name="Text 9"/>
          <p:cNvSpPr/>
          <p:nvPr/>
        </p:nvSpPr>
        <p:spPr>
          <a:xfrm>
            <a:off x="320040" y="1901952"/>
            <a:ext cx="1828800" cy="347472"/>
          </a:xfrm>
          <a:prstGeom prst="rect">
            <a:avLst/>
          </a:prstGeom>
          <a:noFill/>
          <a:ln/>
        </p:spPr>
        <p:txBody>
          <a:bodyPr wrap="square" rtlCol="0" anchor="ctr"/>
          <a:lstStyle/>
          <a:p>
            <a:pPr marL="0" indent="0" algn="ctr">
              <a:buNone/>
            </a:pPr>
            <a:r>
              <a:rPr lang="en-US" sz="1000" b="1" dirty="0">
                <a:solidFill>
                  <a:srgbClr val="FFFFFF"/>
                </a:solidFill>
              </a:rPr>
              <a:t>CASO HIPOTÉTICO 3</a:t>
            </a:r>
            <a:endParaRPr lang="en-US" sz="1000" dirty="0"/>
          </a:p>
        </p:txBody>
      </p:sp>
      <p:sp>
        <p:nvSpPr>
          <p:cNvPr id="12" name="Shape 10"/>
          <p:cNvSpPr/>
          <p:nvPr/>
        </p:nvSpPr>
        <p:spPr>
          <a:xfrm>
            <a:off x="320040" y="2331720"/>
            <a:ext cx="8503920" cy="1170432"/>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3" name="Shape 11"/>
          <p:cNvSpPr/>
          <p:nvPr/>
        </p:nvSpPr>
        <p:spPr>
          <a:xfrm>
            <a:off x="320040" y="2331720"/>
            <a:ext cx="548640" cy="1170432"/>
          </a:xfrm>
          <a:prstGeom prst="rect">
            <a:avLst/>
          </a:prstGeom>
          <a:solidFill>
            <a:srgbClr val="1B2A4A"/>
          </a:solidFill>
          <a:ln w="12700">
            <a:solidFill>
              <a:srgbClr val="1B2A4A"/>
            </a:solidFill>
            <a:prstDash val="solid"/>
          </a:ln>
        </p:spPr>
        <p:txBody>
          <a:bodyPr/>
          <a:lstStyle/>
          <a:p>
            <a:endParaRPr lang="es-MX"/>
          </a:p>
        </p:txBody>
      </p:sp>
      <p:sp>
        <p:nvSpPr>
          <p:cNvPr id="14" name="Text 12"/>
          <p:cNvSpPr/>
          <p:nvPr/>
        </p:nvSpPr>
        <p:spPr>
          <a:xfrm>
            <a:off x="320040" y="2331720"/>
            <a:ext cx="548640" cy="1170432"/>
          </a:xfrm>
          <a:prstGeom prst="rect">
            <a:avLst/>
          </a:prstGeom>
          <a:noFill/>
          <a:ln/>
        </p:spPr>
        <p:txBody>
          <a:bodyPr wrap="square" lIns="0" tIns="0" rIns="0" bIns="0" rtlCol="0" anchor="ctr"/>
          <a:lstStyle/>
          <a:p>
            <a:pPr marL="0" indent="0" algn="ctr">
              <a:buNone/>
            </a:pPr>
            <a:r>
              <a:rPr lang="en-US" sz="1600" dirty="0">
                <a:solidFill>
                  <a:srgbClr val="C9A84C"/>
                </a:solidFill>
              </a:rPr>
              <a:t>▶</a:t>
            </a:r>
            <a:endParaRPr lang="en-US" sz="1600" dirty="0"/>
          </a:p>
        </p:txBody>
      </p:sp>
      <p:sp>
        <p:nvSpPr>
          <p:cNvPr id="15" name="Text 13"/>
          <p:cNvSpPr/>
          <p:nvPr/>
        </p:nvSpPr>
        <p:spPr>
          <a:xfrm>
            <a:off x="1005840" y="2404872"/>
            <a:ext cx="7680960" cy="502920"/>
          </a:xfrm>
          <a:prstGeom prst="rect">
            <a:avLst/>
          </a:prstGeom>
          <a:noFill/>
          <a:ln/>
        </p:spPr>
        <p:txBody>
          <a:bodyPr wrap="square" rtlCol="0" anchor="ctr"/>
          <a:lstStyle/>
          <a:p>
            <a:pPr marL="0" indent="0">
              <a:buNone/>
            </a:pPr>
            <a:r>
              <a:rPr lang="en-US" sz="1250" dirty="0">
                <a:solidFill>
                  <a:srgbClr val="1B2A4A"/>
                </a:solidFill>
              </a:rPr>
              <a:t>Un instituto crea acción afirmativa indígena y paridad de género. Los partidos postulan hombres indígenas y mujeres no indígenas. Formalmente cumplen ambas cuotas.</a:t>
            </a:r>
            <a:endParaRPr lang="en-US" sz="1250" dirty="0"/>
          </a:p>
        </p:txBody>
      </p:sp>
      <p:sp>
        <p:nvSpPr>
          <p:cNvPr id="16" name="Text 14"/>
          <p:cNvSpPr/>
          <p:nvPr/>
        </p:nvSpPr>
        <p:spPr>
          <a:xfrm>
            <a:off x="1005840" y="2926080"/>
            <a:ext cx="7680960" cy="457200"/>
          </a:xfrm>
          <a:prstGeom prst="rect">
            <a:avLst/>
          </a:prstGeom>
          <a:noFill/>
          <a:ln/>
        </p:spPr>
        <p:txBody>
          <a:bodyPr wrap="square" rtlCol="0" anchor="ctr"/>
          <a:lstStyle/>
          <a:p>
            <a:pPr marL="0" indent="0">
              <a:buNone/>
            </a:pPr>
            <a:r>
              <a:rPr lang="en-US" sz="1250" b="1" dirty="0">
                <a:solidFill>
                  <a:srgbClr val="B85C38"/>
                </a:solidFill>
              </a:rPr>
              <a:t>Sin embargo, ninguna mujer indígena es postulada en posiciones competitivas.</a:t>
            </a:r>
            <a:endParaRPr lang="en-US" sz="1250" dirty="0"/>
          </a:p>
        </p:txBody>
      </p:sp>
      <p:sp>
        <p:nvSpPr>
          <p:cNvPr id="17" name="Shape 15"/>
          <p:cNvSpPr/>
          <p:nvPr/>
        </p:nvSpPr>
        <p:spPr>
          <a:xfrm>
            <a:off x="320040" y="3657600"/>
            <a:ext cx="3931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18" name="Shape 16"/>
          <p:cNvSpPr/>
          <p:nvPr/>
        </p:nvSpPr>
        <p:spPr>
          <a:xfrm>
            <a:off x="320040" y="3657600"/>
            <a:ext cx="3931920" cy="347472"/>
          </a:xfrm>
          <a:prstGeom prst="rect">
            <a:avLst/>
          </a:prstGeom>
          <a:solidFill>
            <a:srgbClr val="3D4F6B"/>
          </a:solidFill>
          <a:ln w="12700">
            <a:solidFill>
              <a:srgbClr val="3D4F6B"/>
            </a:solidFill>
            <a:prstDash val="solid"/>
          </a:ln>
        </p:spPr>
        <p:txBody>
          <a:bodyPr/>
          <a:lstStyle/>
          <a:p>
            <a:endParaRPr lang="es-MX"/>
          </a:p>
        </p:txBody>
      </p:sp>
      <p:sp>
        <p:nvSpPr>
          <p:cNvPr id="19" name="Text 17"/>
          <p:cNvSpPr/>
          <p:nvPr/>
        </p:nvSpPr>
        <p:spPr>
          <a:xfrm>
            <a:off x="411480" y="3657600"/>
            <a:ext cx="3749040" cy="347472"/>
          </a:xfrm>
          <a:prstGeom prst="rect">
            <a:avLst/>
          </a:prstGeom>
          <a:noFill/>
          <a:ln/>
        </p:spPr>
        <p:txBody>
          <a:bodyPr wrap="square" rtlCol="0" anchor="ctr"/>
          <a:lstStyle/>
          <a:p>
            <a:pPr marL="0" indent="0" algn="ctr">
              <a:buNone/>
            </a:pPr>
            <a:r>
              <a:rPr lang="en-US" sz="1100" b="1" dirty="0">
                <a:solidFill>
                  <a:srgbClr val="FFFFFF"/>
                </a:solidFill>
              </a:rPr>
              <a:t>Análisis concurrente</a:t>
            </a:r>
            <a:endParaRPr lang="en-US" sz="1100" dirty="0"/>
          </a:p>
        </p:txBody>
      </p:sp>
      <p:sp>
        <p:nvSpPr>
          <p:cNvPr id="20" name="Text 18"/>
          <p:cNvSpPr/>
          <p:nvPr/>
        </p:nvSpPr>
        <p:spPr>
          <a:xfrm>
            <a:off x="457200" y="4041648"/>
            <a:ext cx="3657600" cy="347472"/>
          </a:xfrm>
          <a:prstGeom prst="rect">
            <a:avLst/>
          </a:prstGeom>
          <a:noFill/>
          <a:ln/>
        </p:spPr>
        <p:txBody>
          <a:bodyPr wrap="square" rtlCol="0" anchor="ctr"/>
          <a:lstStyle/>
          <a:p>
            <a:pPr marL="0" indent="0">
              <a:buNone/>
            </a:pPr>
            <a:r>
              <a:rPr lang="en-US" sz="1200" dirty="0">
                <a:solidFill>
                  <a:srgbClr val="1B2A4A"/>
                </a:solidFill>
              </a:rPr>
              <a:t>«Hay personas indígenas y hay mujeres.» ✓</a:t>
            </a:r>
            <a:endParaRPr lang="en-US" sz="1200" dirty="0"/>
          </a:p>
        </p:txBody>
      </p:sp>
      <p:sp>
        <p:nvSpPr>
          <p:cNvPr id="21" name="Shape 19"/>
          <p:cNvSpPr/>
          <p:nvPr/>
        </p:nvSpPr>
        <p:spPr>
          <a:xfrm>
            <a:off x="4892040" y="3657600"/>
            <a:ext cx="3931920" cy="749808"/>
          </a:xfrm>
          <a:prstGeom prst="rect">
            <a:avLst/>
          </a:prstGeom>
          <a:solidFill>
            <a:srgbClr val="FFFFFF"/>
          </a:solidFill>
          <a:ln w="6350">
            <a:solidFill>
              <a:srgbClr val="E8E4DE"/>
            </a:solidFill>
            <a:prstDash val="solid"/>
          </a:ln>
          <a:effectLst>
            <a:outerShdw blurRad="101600" dist="38100" dir="8100000" algn="bl" rotWithShape="0">
              <a:srgbClr val="000000">
                <a:alpha val="18000"/>
              </a:srgbClr>
            </a:outerShdw>
          </a:effectLst>
        </p:spPr>
        <p:txBody>
          <a:bodyPr/>
          <a:lstStyle/>
          <a:p>
            <a:endParaRPr lang="es-MX"/>
          </a:p>
        </p:txBody>
      </p:sp>
      <p:sp>
        <p:nvSpPr>
          <p:cNvPr id="22" name="Shape 20"/>
          <p:cNvSpPr/>
          <p:nvPr/>
        </p:nvSpPr>
        <p:spPr>
          <a:xfrm>
            <a:off x="4892040" y="3657600"/>
            <a:ext cx="3931920" cy="347472"/>
          </a:xfrm>
          <a:prstGeom prst="rect">
            <a:avLst/>
          </a:prstGeom>
          <a:solidFill>
            <a:srgbClr val="B85C38"/>
          </a:solidFill>
          <a:ln w="12700">
            <a:solidFill>
              <a:srgbClr val="B85C38"/>
            </a:solidFill>
            <a:prstDash val="solid"/>
          </a:ln>
        </p:spPr>
        <p:txBody>
          <a:bodyPr/>
          <a:lstStyle/>
          <a:p>
            <a:endParaRPr lang="es-MX"/>
          </a:p>
        </p:txBody>
      </p:sp>
      <p:sp>
        <p:nvSpPr>
          <p:cNvPr id="23" name="Text 21"/>
          <p:cNvSpPr/>
          <p:nvPr/>
        </p:nvSpPr>
        <p:spPr>
          <a:xfrm>
            <a:off x="4983480" y="3657600"/>
            <a:ext cx="3749040" cy="347472"/>
          </a:xfrm>
          <a:prstGeom prst="rect">
            <a:avLst/>
          </a:prstGeom>
          <a:noFill/>
          <a:ln/>
        </p:spPr>
        <p:txBody>
          <a:bodyPr wrap="square" rtlCol="0" anchor="ctr"/>
          <a:lstStyle/>
          <a:p>
            <a:pPr marL="0" indent="0" algn="ctr">
              <a:buNone/>
            </a:pPr>
            <a:r>
              <a:rPr lang="en-US" sz="1100" b="1" dirty="0">
                <a:solidFill>
                  <a:srgbClr val="FFFFFF"/>
                </a:solidFill>
              </a:rPr>
              <a:t>Análisis interseccional</a:t>
            </a:r>
            <a:endParaRPr lang="en-US" sz="1100" dirty="0"/>
          </a:p>
        </p:txBody>
      </p:sp>
      <p:sp>
        <p:nvSpPr>
          <p:cNvPr id="24" name="Text 22"/>
          <p:cNvSpPr/>
          <p:nvPr/>
        </p:nvSpPr>
        <p:spPr>
          <a:xfrm>
            <a:off x="5029200" y="4041648"/>
            <a:ext cx="3657600" cy="347472"/>
          </a:xfrm>
          <a:prstGeom prst="rect">
            <a:avLst/>
          </a:prstGeom>
          <a:noFill/>
          <a:ln/>
        </p:spPr>
        <p:txBody>
          <a:bodyPr wrap="square" rtlCol="0" anchor="ctr"/>
          <a:lstStyle/>
          <a:p>
            <a:pPr marL="0" indent="0">
              <a:buNone/>
            </a:pPr>
            <a:r>
              <a:rPr lang="en-US" sz="1200" b="1" dirty="0">
                <a:solidFill>
                  <a:srgbClr val="B85C38"/>
                </a:solidFill>
              </a:rPr>
              <a:t>«El punto de cruce —mujer indígena— quedó sin protección.» !</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3678</Words>
  <Application>Microsoft Office PowerPoint</Application>
  <PresentationFormat>Presentación en pantalla (16:9)</PresentationFormat>
  <Paragraphs>423</Paragraphs>
  <Slides>30</Slides>
  <Notes>30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30</vt:i4>
      </vt:variant>
    </vt:vector>
  </HeadingPairs>
  <TitlesOfParts>
    <vt:vector size="34"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Concurrencia, Interseccionalidad y Prioridad del Bien Jurídico – Clase 2</dc:title>
  <dc:subject>PptxGenJS Presentation</dc:subject>
  <dc:creator>PptxGenJS</dc:creator>
  <cp:lastModifiedBy>Noé Corzo Corral</cp:lastModifiedBy>
  <cp:revision>2</cp:revision>
  <dcterms:created xsi:type="dcterms:W3CDTF">2026-05-26T05:09:39Z</dcterms:created>
  <dcterms:modified xsi:type="dcterms:W3CDTF">2026-06-01T04:24:24Z</dcterms:modified>
</cp:coreProperties>
</file>