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sldIdLst>
    <p:sldId id="256" r:id="rId2"/>
    <p:sldId id="257" r:id="rId3"/>
    <p:sldId id="258" r:id="rId4"/>
    <p:sldId id="262" r:id="rId5"/>
    <p:sldId id="263" r:id="rId6"/>
    <p:sldId id="314" r:id="rId7"/>
    <p:sldId id="315" r:id="rId8"/>
    <p:sldId id="265" r:id="rId9"/>
    <p:sldId id="268" r:id="rId10"/>
    <p:sldId id="264" r:id="rId11"/>
    <p:sldId id="269" r:id="rId12"/>
    <p:sldId id="270" r:id="rId13"/>
    <p:sldId id="271" r:id="rId14"/>
    <p:sldId id="259" r:id="rId15"/>
    <p:sldId id="260" r:id="rId16"/>
    <p:sldId id="261" r:id="rId17"/>
    <p:sldId id="273" r:id="rId18"/>
    <p:sldId id="272" r:id="rId19"/>
    <p:sldId id="317" r:id="rId20"/>
    <p:sldId id="321" r:id="rId21"/>
    <p:sldId id="322" r:id="rId22"/>
    <p:sldId id="323" r:id="rId23"/>
    <p:sldId id="327" r:id="rId24"/>
    <p:sldId id="328" r:id="rId25"/>
    <p:sldId id="329" r:id="rId26"/>
    <p:sldId id="283" r:id="rId27"/>
    <p:sldId id="304" r:id="rId28"/>
    <p:sldId id="303" r:id="rId29"/>
    <p:sldId id="284" r:id="rId30"/>
    <p:sldId id="306" r:id="rId31"/>
    <p:sldId id="307" r:id="rId32"/>
    <p:sldId id="309" r:id="rId33"/>
    <p:sldId id="313" r:id="rId34"/>
    <p:sldId id="310" r:id="rId35"/>
    <p:sldId id="311" r:id="rId36"/>
    <p:sldId id="312" r:id="rId37"/>
    <p:sldId id="308" r:id="rId38"/>
    <p:sldId id="305" r:id="rId39"/>
    <p:sldId id="319" r:id="rId40"/>
    <p:sldId id="320" r:id="rId41"/>
    <p:sldId id="279" r:id="rId42"/>
    <p:sldId id="280" r:id="rId43"/>
    <p:sldId id="281" r:id="rId44"/>
    <p:sldId id="282" r:id="rId45"/>
    <p:sldId id="316" r:id="rId46"/>
    <p:sldId id="278" r:id="rId47"/>
    <p:sldId id="324" r:id="rId48"/>
    <p:sldId id="325" r:id="rId49"/>
    <p:sldId id="326" r:id="rId50"/>
    <p:sldId id="318" r:id="rId51"/>
    <p:sldId id="267" r:id="rId52"/>
    <p:sldId id="285" r:id="rId53"/>
    <p:sldId id="286" r:id="rId54"/>
    <p:sldId id="287" r:id="rId55"/>
    <p:sldId id="290" r:id="rId56"/>
    <p:sldId id="291" r:id="rId57"/>
    <p:sldId id="292" r:id="rId58"/>
    <p:sldId id="293" r:id="rId59"/>
    <p:sldId id="294" r:id="rId60"/>
    <p:sldId id="295" r:id="rId61"/>
    <p:sldId id="266" r:id="rId6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B46871-FBCA-4361-8D28-A375DEDDDCCF}" v="7" dt="2026-04-28T16:59:34.2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41"/>
    <p:restoredTop sz="94658"/>
  </p:normalViewPr>
  <p:slideViewPr>
    <p:cSldViewPr snapToGrid="0">
      <p:cViewPr varScale="1">
        <p:scale>
          <a:sx n="77" d="100"/>
          <a:sy n="77" d="100"/>
        </p:scale>
        <p:origin x="40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ía de Lourdes Gabriela Cossío Deschamps" userId="6a3fa9ea-eb94-4fbd-8904-cd03722abb81" providerId="ADAL" clId="{FC7183F9-0B86-4A5A-80FD-048A7E6A6F7A}"/>
    <pc:docChg chg="undo custSel addSld delSld modSld sldOrd">
      <pc:chgData name="María de Lourdes Gabriela Cossío Deschamps" userId="6a3fa9ea-eb94-4fbd-8904-cd03722abb81" providerId="ADAL" clId="{FC7183F9-0B86-4A5A-80FD-048A7E6A6F7A}" dt="2026-04-28T19:49:47.088" v="984" actId="47"/>
      <pc:docMkLst>
        <pc:docMk/>
      </pc:docMkLst>
      <pc:sldChg chg="modSp mod">
        <pc:chgData name="María de Lourdes Gabriela Cossío Deschamps" userId="6a3fa9ea-eb94-4fbd-8904-cd03722abb81" providerId="ADAL" clId="{FC7183F9-0B86-4A5A-80FD-048A7E6A6F7A}" dt="2026-04-27T17:43:21.566" v="317" actId="313"/>
        <pc:sldMkLst>
          <pc:docMk/>
          <pc:sldMk cId="1817190480" sldId="256"/>
        </pc:sldMkLst>
        <pc:spChg chg="mod">
          <ac:chgData name="María de Lourdes Gabriela Cossío Deschamps" userId="6a3fa9ea-eb94-4fbd-8904-cd03722abb81" providerId="ADAL" clId="{FC7183F9-0B86-4A5A-80FD-048A7E6A6F7A}" dt="2026-04-27T17:43:21.566" v="317" actId="313"/>
          <ac:spMkLst>
            <pc:docMk/>
            <pc:sldMk cId="1817190480" sldId="256"/>
            <ac:spMk id="2" creationId="{C9B952FF-311E-50D7-E085-54E39C1A380D}"/>
          </ac:spMkLst>
        </pc:spChg>
      </pc:sldChg>
      <pc:sldChg chg="modSp mod">
        <pc:chgData name="María de Lourdes Gabriela Cossío Deschamps" userId="6a3fa9ea-eb94-4fbd-8904-cd03722abb81" providerId="ADAL" clId="{FC7183F9-0B86-4A5A-80FD-048A7E6A6F7A}" dt="2026-04-27T17:34:47.814" v="306" actId="14100"/>
        <pc:sldMkLst>
          <pc:docMk/>
          <pc:sldMk cId="1711447250" sldId="257"/>
        </pc:sldMkLst>
        <pc:spChg chg="mod">
          <ac:chgData name="María de Lourdes Gabriela Cossío Deschamps" userId="6a3fa9ea-eb94-4fbd-8904-cd03722abb81" providerId="ADAL" clId="{FC7183F9-0B86-4A5A-80FD-048A7E6A6F7A}" dt="2026-04-27T17:34:47.814" v="306" actId="14100"/>
          <ac:spMkLst>
            <pc:docMk/>
            <pc:sldMk cId="1711447250" sldId="257"/>
            <ac:spMk id="3" creationId="{9C5A56F8-F23B-97C7-D410-A9CC3E90CB1D}"/>
          </ac:spMkLst>
        </pc:spChg>
      </pc:sldChg>
      <pc:sldChg chg="modSp mod">
        <pc:chgData name="María de Lourdes Gabriela Cossío Deschamps" userId="6a3fa9ea-eb94-4fbd-8904-cd03722abb81" providerId="ADAL" clId="{FC7183F9-0B86-4A5A-80FD-048A7E6A6F7A}" dt="2026-04-27T17:10:07.677" v="180" actId="20577"/>
        <pc:sldMkLst>
          <pc:docMk/>
          <pc:sldMk cId="1603694395" sldId="266"/>
        </pc:sldMkLst>
        <pc:spChg chg="mod">
          <ac:chgData name="María de Lourdes Gabriela Cossío Deschamps" userId="6a3fa9ea-eb94-4fbd-8904-cd03722abb81" providerId="ADAL" clId="{FC7183F9-0B86-4A5A-80FD-048A7E6A6F7A}" dt="2026-04-27T17:10:07.677" v="180" actId="20577"/>
          <ac:spMkLst>
            <pc:docMk/>
            <pc:sldMk cId="1603694395" sldId="266"/>
            <ac:spMk id="3" creationId="{EF607362-FEE2-8B9A-9B79-2839AE585430}"/>
          </ac:spMkLst>
        </pc:spChg>
      </pc:sldChg>
      <pc:sldChg chg="modSp mod">
        <pc:chgData name="María de Lourdes Gabriela Cossío Deschamps" userId="6a3fa9ea-eb94-4fbd-8904-cd03722abb81" providerId="ADAL" clId="{FC7183F9-0B86-4A5A-80FD-048A7E6A6F7A}" dt="2026-04-27T17:29:00.836" v="254" actId="1076"/>
        <pc:sldMkLst>
          <pc:docMk/>
          <pc:sldMk cId="3406276747" sldId="271"/>
        </pc:sldMkLst>
        <pc:spChg chg="mod">
          <ac:chgData name="María de Lourdes Gabriela Cossío Deschamps" userId="6a3fa9ea-eb94-4fbd-8904-cd03722abb81" providerId="ADAL" clId="{FC7183F9-0B86-4A5A-80FD-048A7E6A6F7A}" dt="2026-04-27T17:28:35.284" v="249" actId="27636"/>
          <ac:spMkLst>
            <pc:docMk/>
            <pc:sldMk cId="3406276747" sldId="271"/>
            <ac:spMk id="2" creationId="{16E4938B-3C78-CC62-E4DF-DF0EEB4F3AAD}"/>
          </ac:spMkLst>
        </pc:spChg>
        <pc:spChg chg="mod">
          <ac:chgData name="María de Lourdes Gabriela Cossío Deschamps" userId="6a3fa9ea-eb94-4fbd-8904-cd03722abb81" providerId="ADAL" clId="{FC7183F9-0B86-4A5A-80FD-048A7E6A6F7A}" dt="2026-04-27T17:29:00.836" v="254" actId="1076"/>
          <ac:spMkLst>
            <pc:docMk/>
            <pc:sldMk cId="3406276747" sldId="271"/>
            <ac:spMk id="3" creationId="{15C41532-6453-5F60-35F1-16CA4F9D3BDB}"/>
          </ac:spMkLst>
        </pc:spChg>
      </pc:sldChg>
      <pc:sldChg chg="modSp mod">
        <pc:chgData name="María de Lourdes Gabriela Cossío Deschamps" userId="6a3fa9ea-eb94-4fbd-8904-cd03722abb81" providerId="ADAL" clId="{FC7183F9-0B86-4A5A-80FD-048A7E6A6F7A}" dt="2026-04-27T17:37:35.536" v="316" actId="113"/>
        <pc:sldMkLst>
          <pc:docMk/>
          <pc:sldMk cId="1907354033" sldId="310"/>
        </pc:sldMkLst>
        <pc:spChg chg="mod">
          <ac:chgData name="María de Lourdes Gabriela Cossío Deschamps" userId="6a3fa9ea-eb94-4fbd-8904-cd03722abb81" providerId="ADAL" clId="{FC7183F9-0B86-4A5A-80FD-048A7E6A6F7A}" dt="2026-04-27T17:37:35.536" v="316" actId="113"/>
          <ac:spMkLst>
            <pc:docMk/>
            <pc:sldMk cId="1907354033" sldId="310"/>
            <ac:spMk id="3" creationId="{71EB2636-CDEA-46B6-2F86-4793ED230B1C}"/>
          </ac:spMkLst>
        </pc:spChg>
      </pc:sldChg>
      <pc:sldChg chg="modSp mod">
        <pc:chgData name="María de Lourdes Gabriela Cossío Deschamps" userId="6a3fa9ea-eb94-4fbd-8904-cd03722abb81" providerId="ADAL" clId="{FC7183F9-0B86-4A5A-80FD-048A7E6A6F7A}" dt="2026-04-27T17:43:54.566" v="320" actId="20577"/>
        <pc:sldMkLst>
          <pc:docMk/>
          <pc:sldMk cId="4075287617" sldId="314"/>
        </pc:sldMkLst>
        <pc:spChg chg="mod">
          <ac:chgData name="María de Lourdes Gabriela Cossío Deschamps" userId="6a3fa9ea-eb94-4fbd-8904-cd03722abb81" providerId="ADAL" clId="{FC7183F9-0B86-4A5A-80FD-048A7E6A6F7A}" dt="2026-04-27T17:43:54.566" v="320" actId="20577"/>
          <ac:spMkLst>
            <pc:docMk/>
            <pc:sldMk cId="4075287617" sldId="314"/>
            <ac:spMk id="3" creationId="{A64E9A57-9E7E-636F-27C2-B408410A5EAE}"/>
          </ac:spMkLst>
        </pc:spChg>
      </pc:sldChg>
      <pc:sldChg chg="modSp mod">
        <pc:chgData name="María de Lourdes Gabriela Cossío Deschamps" userId="6a3fa9ea-eb94-4fbd-8904-cd03722abb81" providerId="ADAL" clId="{FC7183F9-0B86-4A5A-80FD-048A7E6A6F7A}" dt="2026-04-27T17:44:24.532" v="325" actId="20577"/>
        <pc:sldMkLst>
          <pc:docMk/>
          <pc:sldMk cId="3898859562" sldId="315"/>
        </pc:sldMkLst>
        <pc:spChg chg="mod">
          <ac:chgData name="María de Lourdes Gabriela Cossío Deschamps" userId="6a3fa9ea-eb94-4fbd-8904-cd03722abb81" providerId="ADAL" clId="{FC7183F9-0B86-4A5A-80FD-048A7E6A6F7A}" dt="2026-04-27T17:44:24.532" v="325" actId="20577"/>
          <ac:spMkLst>
            <pc:docMk/>
            <pc:sldMk cId="3898859562" sldId="315"/>
            <ac:spMk id="3" creationId="{2DC965AC-935B-29E5-D722-85A4B7033D88}"/>
          </ac:spMkLst>
        </pc:spChg>
      </pc:sldChg>
      <pc:sldChg chg="modSp add mod ord">
        <pc:chgData name="María de Lourdes Gabriela Cossío Deschamps" userId="6a3fa9ea-eb94-4fbd-8904-cd03722abb81" providerId="ADAL" clId="{FC7183F9-0B86-4A5A-80FD-048A7E6A6F7A}" dt="2026-04-27T17:36:39.889" v="314" actId="1076"/>
        <pc:sldMkLst>
          <pc:docMk/>
          <pc:sldMk cId="2453026848" sldId="321"/>
        </pc:sldMkLst>
        <pc:spChg chg="mod">
          <ac:chgData name="María de Lourdes Gabriela Cossío Deschamps" userId="6a3fa9ea-eb94-4fbd-8904-cd03722abb81" providerId="ADAL" clId="{FC7183F9-0B86-4A5A-80FD-048A7E6A6F7A}" dt="2026-04-27T17:36:39.889" v="314" actId="1076"/>
          <ac:spMkLst>
            <pc:docMk/>
            <pc:sldMk cId="2453026848" sldId="321"/>
            <ac:spMk id="3" creationId="{05480652-ABBE-DE3C-D338-2EE7114E6FB6}"/>
          </ac:spMkLst>
        </pc:spChg>
      </pc:sldChg>
      <pc:sldChg chg="modSp add mod ord">
        <pc:chgData name="María de Lourdes Gabriela Cossío Deschamps" userId="6a3fa9ea-eb94-4fbd-8904-cd03722abb81" providerId="ADAL" clId="{FC7183F9-0B86-4A5A-80FD-048A7E6A6F7A}" dt="2026-04-27T17:36:29.290" v="312" actId="1076"/>
        <pc:sldMkLst>
          <pc:docMk/>
          <pc:sldMk cId="1974046735" sldId="322"/>
        </pc:sldMkLst>
        <pc:spChg chg="mod">
          <ac:chgData name="María de Lourdes Gabriela Cossío Deschamps" userId="6a3fa9ea-eb94-4fbd-8904-cd03722abb81" providerId="ADAL" clId="{FC7183F9-0B86-4A5A-80FD-048A7E6A6F7A}" dt="2026-04-27T17:36:29.290" v="312" actId="1076"/>
          <ac:spMkLst>
            <pc:docMk/>
            <pc:sldMk cId="1974046735" sldId="322"/>
            <ac:spMk id="3" creationId="{DB117577-A7D9-EC90-FAAB-B24A4BDF7187}"/>
          </ac:spMkLst>
        </pc:spChg>
      </pc:sldChg>
      <pc:sldChg chg="modSp add mod ord">
        <pc:chgData name="María de Lourdes Gabriela Cossío Deschamps" userId="6a3fa9ea-eb94-4fbd-8904-cd03722abb81" providerId="ADAL" clId="{FC7183F9-0B86-4A5A-80FD-048A7E6A6F7A}" dt="2026-04-27T17:30:44.153" v="260"/>
        <pc:sldMkLst>
          <pc:docMk/>
          <pc:sldMk cId="1077004196" sldId="323"/>
        </pc:sldMkLst>
        <pc:spChg chg="mod">
          <ac:chgData name="María de Lourdes Gabriela Cossío Deschamps" userId="6a3fa9ea-eb94-4fbd-8904-cd03722abb81" providerId="ADAL" clId="{FC7183F9-0B86-4A5A-80FD-048A7E6A6F7A}" dt="2026-04-27T16:58:46.387" v="66" actId="20577"/>
          <ac:spMkLst>
            <pc:docMk/>
            <pc:sldMk cId="1077004196" sldId="323"/>
            <ac:spMk id="2" creationId="{888FD308-359C-B0AF-55AB-C9AF5EE9B06D}"/>
          </ac:spMkLst>
        </pc:spChg>
        <pc:spChg chg="mod">
          <ac:chgData name="María de Lourdes Gabriela Cossío Deschamps" userId="6a3fa9ea-eb94-4fbd-8904-cd03722abb81" providerId="ADAL" clId="{FC7183F9-0B86-4A5A-80FD-048A7E6A6F7A}" dt="2026-04-27T16:59:56.380" v="70" actId="20577"/>
          <ac:spMkLst>
            <pc:docMk/>
            <pc:sldMk cId="1077004196" sldId="323"/>
            <ac:spMk id="3" creationId="{5ED4DC0E-92FE-25CC-A766-FA5543276BA9}"/>
          </ac:spMkLst>
        </pc:spChg>
      </pc:sldChg>
      <pc:sldChg chg="modSp add mod">
        <pc:chgData name="María de Lourdes Gabriela Cossío Deschamps" userId="6a3fa9ea-eb94-4fbd-8904-cd03722abb81" providerId="ADAL" clId="{FC7183F9-0B86-4A5A-80FD-048A7E6A6F7A}" dt="2026-04-27T17:06:28.608" v="101" actId="207"/>
        <pc:sldMkLst>
          <pc:docMk/>
          <pc:sldMk cId="1005153012" sldId="324"/>
        </pc:sldMkLst>
        <pc:spChg chg="mod">
          <ac:chgData name="María de Lourdes Gabriela Cossío Deschamps" userId="6a3fa9ea-eb94-4fbd-8904-cd03722abb81" providerId="ADAL" clId="{FC7183F9-0B86-4A5A-80FD-048A7E6A6F7A}" dt="2026-04-27T17:06:28.608" v="101" actId="207"/>
          <ac:spMkLst>
            <pc:docMk/>
            <pc:sldMk cId="1005153012" sldId="324"/>
            <ac:spMk id="8" creationId="{E08E199B-4A4B-D217-44EB-7254562EF629}"/>
          </ac:spMkLst>
        </pc:spChg>
        <pc:spChg chg="mod">
          <ac:chgData name="María de Lourdes Gabriela Cossío Deschamps" userId="6a3fa9ea-eb94-4fbd-8904-cd03722abb81" providerId="ADAL" clId="{FC7183F9-0B86-4A5A-80FD-048A7E6A6F7A}" dt="2026-04-27T17:04:38.010" v="84" actId="20577"/>
          <ac:spMkLst>
            <pc:docMk/>
            <pc:sldMk cId="1005153012" sldId="324"/>
            <ac:spMk id="12" creationId="{AAE48DBC-F785-66D5-5B03-289B2F49BD20}"/>
          </ac:spMkLst>
        </pc:spChg>
      </pc:sldChg>
      <pc:sldChg chg="modSp add mod">
        <pc:chgData name="María de Lourdes Gabriela Cossío Deschamps" userId="6a3fa9ea-eb94-4fbd-8904-cd03722abb81" providerId="ADAL" clId="{FC7183F9-0B86-4A5A-80FD-048A7E6A6F7A}" dt="2026-04-27T17:07:45.908" v="110" actId="14100"/>
        <pc:sldMkLst>
          <pc:docMk/>
          <pc:sldMk cId="2345557056" sldId="325"/>
        </pc:sldMkLst>
        <pc:spChg chg="mod">
          <ac:chgData name="María de Lourdes Gabriela Cossío Deschamps" userId="6a3fa9ea-eb94-4fbd-8904-cd03722abb81" providerId="ADAL" clId="{FC7183F9-0B86-4A5A-80FD-048A7E6A6F7A}" dt="2026-04-27T17:07:45.908" v="110" actId="14100"/>
          <ac:spMkLst>
            <pc:docMk/>
            <pc:sldMk cId="2345557056" sldId="325"/>
            <ac:spMk id="8" creationId="{593DF4A1-0377-1E8D-8253-8C16BC5CC68D}"/>
          </ac:spMkLst>
        </pc:spChg>
      </pc:sldChg>
      <pc:sldChg chg="modSp add mod">
        <pc:chgData name="María de Lourdes Gabriela Cossío Deschamps" userId="6a3fa9ea-eb94-4fbd-8904-cd03722abb81" providerId="ADAL" clId="{FC7183F9-0B86-4A5A-80FD-048A7E6A6F7A}" dt="2026-04-27T17:08:51.710" v="115"/>
        <pc:sldMkLst>
          <pc:docMk/>
          <pc:sldMk cId="3500204596" sldId="326"/>
        </pc:sldMkLst>
        <pc:spChg chg="mod">
          <ac:chgData name="María de Lourdes Gabriela Cossío Deschamps" userId="6a3fa9ea-eb94-4fbd-8904-cd03722abb81" providerId="ADAL" clId="{FC7183F9-0B86-4A5A-80FD-048A7E6A6F7A}" dt="2026-04-27T17:08:51.710" v="115"/>
          <ac:spMkLst>
            <pc:docMk/>
            <pc:sldMk cId="3500204596" sldId="326"/>
            <ac:spMk id="8" creationId="{7018B8EA-16AE-EC97-6166-2D72ACD88A4B}"/>
          </ac:spMkLst>
        </pc:spChg>
      </pc:sldChg>
      <pc:sldChg chg="modSp add mod ord">
        <pc:chgData name="María de Lourdes Gabriela Cossío Deschamps" userId="6a3fa9ea-eb94-4fbd-8904-cd03722abb81" providerId="ADAL" clId="{FC7183F9-0B86-4A5A-80FD-048A7E6A6F7A}" dt="2026-04-27T17:31:13.959" v="262"/>
        <pc:sldMkLst>
          <pc:docMk/>
          <pc:sldMk cId="804659031" sldId="327"/>
        </pc:sldMkLst>
        <pc:spChg chg="mod">
          <ac:chgData name="María de Lourdes Gabriela Cossío Deschamps" userId="6a3fa9ea-eb94-4fbd-8904-cd03722abb81" providerId="ADAL" clId="{FC7183F9-0B86-4A5A-80FD-048A7E6A6F7A}" dt="2026-04-27T17:11:16.227" v="199" actId="255"/>
          <ac:spMkLst>
            <pc:docMk/>
            <pc:sldMk cId="804659031" sldId="327"/>
            <ac:spMk id="2" creationId="{63BA861E-CFE0-88AD-FFA3-DC6C9AEFCEEB}"/>
          </ac:spMkLst>
        </pc:spChg>
        <pc:spChg chg="mod">
          <ac:chgData name="María de Lourdes Gabriela Cossío Deschamps" userId="6a3fa9ea-eb94-4fbd-8904-cd03722abb81" providerId="ADAL" clId="{FC7183F9-0B86-4A5A-80FD-048A7E6A6F7A}" dt="2026-04-27T17:11:44.056" v="200"/>
          <ac:spMkLst>
            <pc:docMk/>
            <pc:sldMk cId="804659031" sldId="327"/>
            <ac:spMk id="3" creationId="{F1D239B7-0BCA-F7AF-3C92-53B6A15D4D20}"/>
          </ac:spMkLst>
        </pc:spChg>
      </pc:sldChg>
      <pc:sldChg chg="modSp add mod ord">
        <pc:chgData name="María de Lourdes Gabriela Cossío Deschamps" userId="6a3fa9ea-eb94-4fbd-8904-cd03722abb81" providerId="ADAL" clId="{FC7183F9-0B86-4A5A-80FD-048A7E6A6F7A}" dt="2026-04-27T17:31:41.377" v="264"/>
        <pc:sldMkLst>
          <pc:docMk/>
          <pc:sldMk cId="4116680662" sldId="328"/>
        </pc:sldMkLst>
        <pc:spChg chg="mod">
          <ac:chgData name="María de Lourdes Gabriela Cossío Deschamps" userId="6a3fa9ea-eb94-4fbd-8904-cd03722abb81" providerId="ADAL" clId="{FC7183F9-0B86-4A5A-80FD-048A7E6A6F7A}" dt="2026-04-27T17:12:39.509" v="216" actId="20577"/>
          <ac:spMkLst>
            <pc:docMk/>
            <pc:sldMk cId="4116680662" sldId="328"/>
            <ac:spMk id="2" creationId="{4A7D625C-EC80-0540-804A-1C6E8DC50280}"/>
          </ac:spMkLst>
        </pc:spChg>
        <pc:spChg chg="mod">
          <ac:chgData name="María de Lourdes Gabriela Cossío Deschamps" userId="6a3fa9ea-eb94-4fbd-8904-cd03722abb81" providerId="ADAL" clId="{FC7183F9-0B86-4A5A-80FD-048A7E6A6F7A}" dt="2026-04-27T17:13:43.674" v="222" actId="1076"/>
          <ac:spMkLst>
            <pc:docMk/>
            <pc:sldMk cId="4116680662" sldId="328"/>
            <ac:spMk id="3" creationId="{28E5BC2A-8874-6FEB-2F32-74EE0D7B15F8}"/>
          </ac:spMkLst>
        </pc:spChg>
      </pc:sldChg>
      <pc:sldChg chg="modSp add mod ord">
        <pc:chgData name="María de Lourdes Gabriela Cossío Deschamps" userId="6a3fa9ea-eb94-4fbd-8904-cd03722abb81" providerId="ADAL" clId="{FC7183F9-0B86-4A5A-80FD-048A7E6A6F7A}" dt="2026-04-27T17:31:54.254" v="266"/>
        <pc:sldMkLst>
          <pc:docMk/>
          <pc:sldMk cId="2817789183" sldId="329"/>
        </pc:sldMkLst>
        <pc:spChg chg="mod">
          <ac:chgData name="María de Lourdes Gabriela Cossío Deschamps" userId="6a3fa9ea-eb94-4fbd-8904-cd03722abb81" providerId="ADAL" clId="{FC7183F9-0B86-4A5A-80FD-048A7E6A6F7A}" dt="2026-04-27T17:14:11.079" v="224"/>
          <ac:spMkLst>
            <pc:docMk/>
            <pc:sldMk cId="2817789183" sldId="329"/>
            <ac:spMk id="3" creationId="{3F5B3B6F-BD03-C648-5970-D5516CB96877}"/>
          </ac:spMkLst>
        </pc:spChg>
      </pc:sldChg>
      <pc:sldChg chg="modSp add del mod">
        <pc:chgData name="María de Lourdes Gabriela Cossío Deschamps" userId="6a3fa9ea-eb94-4fbd-8904-cd03722abb81" providerId="ADAL" clId="{FC7183F9-0B86-4A5A-80FD-048A7E6A6F7A}" dt="2026-04-28T19:49:47.088" v="984" actId="47"/>
        <pc:sldMkLst>
          <pc:docMk/>
          <pc:sldMk cId="132489195" sldId="330"/>
        </pc:sldMkLst>
        <pc:spChg chg="mod">
          <ac:chgData name="María de Lourdes Gabriela Cossío Deschamps" userId="6a3fa9ea-eb94-4fbd-8904-cd03722abb81" providerId="ADAL" clId="{FC7183F9-0B86-4A5A-80FD-048A7E6A6F7A}" dt="2026-04-28T16:55:09.394" v="679" actId="1076"/>
          <ac:spMkLst>
            <pc:docMk/>
            <pc:sldMk cId="132489195" sldId="330"/>
            <ac:spMk id="2" creationId="{2860E0CF-1ECE-2A2C-C55F-05B057848D68}"/>
          </ac:spMkLst>
        </pc:spChg>
        <pc:spChg chg="mod">
          <ac:chgData name="María de Lourdes Gabriela Cossío Deschamps" userId="6a3fa9ea-eb94-4fbd-8904-cd03722abb81" providerId="ADAL" clId="{FC7183F9-0B86-4A5A-80FD-048A7E6A6F7A}" dt="2026-04-28T17:04:54.062" v="983" actId="5793"/>
          <ac:spMkLst>
            <pc:docMk/>
            <pc:sldMk cId="132489195" sldId="330"/>
            <ac:spMk id="3" creationId="{4176D286-C03E-CA5E-C560-43D07CA7DBC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D96F2-02BD-E71F-EFBD-14FECCF2D331}"/>
              </a:ext>
            </a:extLst>
          </p:cNvPr>
          <p:cNvSpPr>
            <a:spLocks noGrp="1"/>
          </p:cNvSpPr>
          <p:nvPr>
            <p:ph type="ctrTitle"/>
          </p:nvPr>
        </p:nvSpPr>
        <p:spPr>
          <a:xfrm>
            <a:off x="1524000" y="1122362"/>
            <a:ext cx="7172325" cy="3152251"/>
          </a:xfrm>
        </p:spPr>
        <p:txBody>
          <a:bodyPr anchor="b">
            <a:normAutofit/>
          </a:bodyPr>
          <a:lstStyle>
            <a:lvl1pPr algn="l">
              <a:defRPr sz="2800"/>
            </a:lvl1pPr>
          </a:lstStyle>
          <a:p>
            <a:r>
              <a:rPr lang="en-US" dirty="0"/>
              <a:t>Click to edit Master title style</a:t>
            </a:r>
          </a:p>
        </p:txBody>
      </p:sp>
      <p:sp>
        <p:nvSpPr>
          <p:cNvPr id="3" name="Subtitle 2">
            <a:extLst>
              <a:ext uri="{FF2B5EF4-FFF2-40B4-BE49-F238E27FC236}">
                <a16:creationId xmlns:a16="http://schemas.microsoft.com/office/drawing/2014/main" id="{BBE90113-E8E1-4E48-41BC-583802BFC956}"/>
              </a:ext>
            </a:extLst>
          </p:cNvPr>
          <p:cNvSpPr>
            <a:spLocks noGrp="1"/>
          </p:cNvSpPr>
          <p:nvPr>
            <p:ph type="subTitle" idx="1"/>
          </p:nvPr>
        </p:nvSpPr>
        <p:spPr>
          <a:xfrm>
            <a:off x="1524000" y="4920137"/>
            <a:ext cx="7172325" cy="1122363"/>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FAC7EE5-BFF0-D779-4261-E239DB450A69}"/>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5" name="Footer Placeholder 4">
            <a:extLst>
              <a:ext uri="{FF2B5EF4-FFF2-40B4-BE49-F238E27FC236}">
                <a16:creationId xmlns:a16="http://schemas.microsoft.com/office/drawing/2014/main" id="{63789492-34ED-FE24-4F29-E4C8F5497B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B0C886-7F1E-7BC1-9A9E-B24C2AC2F0F5}"/>
              </a:ext>
            </a:extLst>
          </p:cNvPr>
          <p:cNvSpPr>
            <a:spLocks noGrp="1"/>
          </p:cNvSpPr>
          <p:nvPr>
            <p:ph type="sldNum" sz="quarter" idx="12"/>
          </p:nvPr>
        </p:nvSpPr>
        <p:spPr/>
        <p:txBody>
          <a:bodyPr/>
          <a:lstStyle/>
          <a:p>
            <a:fld id="{A0289F9E-9962-4B7B-BA18-A15907CCC6BF}" type="slidenum">
              <a:rPr lang="en-US" smtClean="0"/>
              <a:t>‹Nº›</a:t>
            </a:fld>
            <a:endParaRPr lang="en-US"/>
          </a:p>
        </p:txBody>
      </p:sp>
      <p:cxnSp>
        <p:nvCxnSpPr>
          <p:cNvPr id="8" name="Straight Connector 7">
            <a:extLst>
              <a:ext uri="{FF2B5EF4-FFF2-40B4-BE49-F238E27FC236}">
                <a16:creationId xmlns:a16="http://schemas.microsoft.com/office/drawing/2014/main" id="{1C74AEE6-9CA7-5247-DC34-99634247DF50}"/>
              </a:ext>
            </a:extLst>
          </p:cNvPr>
          <p:cNvCxnSpPr>
            <a:cxnSpLocks/>
          </p:cNvCxnSpPr>
          <p:nvPr/>
        </p:nvCxnSpPr>
        <p:spPr>
          <a:xfrm>
            <a:off x="1638300" y="459663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278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F4143-3C41-D626-8F64-36A9C9F1A606}"/>
              </a:ext>
            </a:extLst>
          </p:cNvPr>
          <p:cNvSpPr>
            <a:spLocks noGrp="1"/>
          </p:cNvSpPr>
          <p:nvPr>
            <p:ph type="title"/>
          </p:nvPr>
        </p:nvSpPr>
        <p:spPr>
          <a:xfrm>
            <a:off x="952500" y="914400"/>
            <a:ext cx="9962791" cy="990600"/>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52C4FB-B560-A0FC-6435-952981BC9A1D}"/>
              </a:ext>
            </a:extLst>
          </p:cNvPr>
          <p:cNvSpPr>
            <a:spLocks noGrp="1"/>
          </p:cNvSpPr>
          <p:nvPr>
            <p:ph type="body" orient="vert" idx="1"/>
          </p:nvPr>
        </p:nvSpPr>
        <p:spPr>
          <a:xfrm>
            <a:off x="952500" y="2285997"/>
            <a:ext cx="9962791" cy="389096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87CEC4F-0A90-11E2-E43E-B9E765AFBD3A}"/>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5" name="Footer Placeholder 4">
            <a:extLst>
              <a:ext uri="{FF2B5EF4-FFF2-40B4-BE49-F238E27FC236}">
                <a16:creationId xmlns:a16="http://schemas.microsoft.com/office/drawing/2014/main" id="{51B2A5B4-1D77-B0AC-49E7-CAE9556B1C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396EF9-2FDA-8E87-D546-8840CEBF038C}"/>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620784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085AB7-38B3-7F80-0B2D-7960F5637521}"/>
              </a:ext>
            </a:extLst>
          </p:cNvPr>
          <p:cNvSpPr>
            <a:spLocks noGrp="1"/>
          </p:cNvSpPr>
          <p:nvPr>
            <p:ph type="title" orient="vert"/>
          </p:nvPr>
        </p:nvSpPr>
        <p:spPr>
          <a:xfrm>
            <a:off x="9224513" y="1052423"/>
            <a:ext cx="1771292" cy="49170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B5ADBDC3-E9EA-8699-B2E4-4C7784455BA8}"/>
              </a:ext>
            </a:extLst>
          </p:cNvPr>
          <p:cNvSpPr>
            <a:spLocks noGrp="1"/>
          </p:cNvSpPr>
          <p:nvPr>
            <p:ph type="body" orient="vert" idx="1"/>
          </p:nvPr>
        </p:nvSpPr>
        <p:spPr>
          <a:xfrm>
            <a:off x="1006414" y="1052424"/>
            <a:ext cx="7873043" cy="49170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E1DBEDE-3A67-6FCA-25F3-B91F7C82ED89}"/>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5" name="Footer Placeholder 4">
            <a:extLst>
              <a:ext uri="{FF2B5EF4-FFF2-40B4-BE49-F238E27FC236}">
                <a16:creationId xmlns:a16="http://schemas.microsoft.com/office/drawing/2014/main" id="{BB9EFF51-4318-20EA-3A3A-8FE203B1A7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D9703-5BAD-DE95-98D9-0F30E7C09372}"/>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761308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32FD-157B-437C-E9D5-B66E8B3B19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790A51-A7E8-7A6A-5FD0-F9B250BE41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8C8B8-F999-7D95-435D-17CE6ACCDC87}"/>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5" name="Footer Placeholder 4">
            <a:extLst>
              <a:ext uri="{FF2B5EF4-FFF2-40B4-BE49-F238E27FC236}">
                <a16:creationId xmlns:a16="http://schemas.microsoft.com/office/drawing/2014/main" id="{6E427265-C89C-937F-1DA3-F377F68770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6EB89E-4530-3632-3485-F481DB042ED2}"/>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914451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8056A-761D-1DBC-276A-2A46D153C03F}"/>
              </a:ext>
            </a:extLst>
          </p:cNvPr>
          <p:cNvSpPr>
            <a:spLocks noGrp="1"/>
          </p:cNvSpPr>
          <p:nvPr>
            <p:ph type="title"/>
          </p:nvPr>
        </p:nvSpPr>
        <p:spPr>
          <a:xfrm>
            <a:off x="1471613" y="1355763"/>
            <a:ext cx="6972300" cy="2255794"/>
          </a:xfrm>
        </p:spPr>
        <p:txBody>
          <a:bodyPr anchor="t">
            <a:normAutofit/>
          </a:bodyPr>
          <a:lstStyle>
            <a:lvl1pPr>
              <a:lnSpc>
                <a:spcPct val="110000"/>
              </a:lnSpc>
              <a:defRPr sz="3600"/>
            </a:lvl1pPr>
          </a:lstStyle>
          <a:p>
            <a:r>
              <a:rPr lang="en-US" dirty="0"/>
              <a:t>Click to edit Master title style</a:t>
            </a:r>
          </a:p>
        </p:txBody>
      </p:sp>
      <p:sp>
        <p:nvSpPr>
          <p:cNvPr id="3" name="Text Placeholder 2">
            <a:extLst>
              <a:ext uri="{FF2B5EF4-FFF2-40B4-BE49-F238E27FC236}">
                <a16:creationId xmlns:a16="http://schemas.microsoft.com/office/drawing/2014/main" id="{193904B3-6AC1-19D5-3EAE-2009A3B4CE65}"/>
              </a:ext>
            </a:extLst>
          </p:cNvPr>
          <p:cNvSpPr>
            <a:spLocks noGrp="1"/>
          </p:cNvSpPr>
          <p:nvPr>
            <p:ph type="body" idx="1"/>
          </p:nvPr>
        </p:nvSpPr>
        <p:spPr>
          <a:xfrm>
            <a:off x="1524000" y="4921820"/>
            <a:ext cx="5524500" cy="1150934"/>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9FA2A86D-493D-5BF6-8AA6-F1231E3BAE7D}"/>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5" name="Footer Placeholder 4">
            <a:extLst>
              <a:ext uri="{FF2B5EF4-FFF2-40B4-BE49-F238E27FC236}">
                <a16:creationId xmlns:a16="http://schemas.microsoft.com/office/drawing/2014/main" id="{79CCCD76-6623-164A-7BFA-207AFA0576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A64312-1F20-5486-62B0-A8BB8829D6CA}"/>
              </a:ext>
            </a:extLst>
          </p:cNvPr>
          <p:cNvSpPr>
            <a:spLocks noGrp="1"/>
          </p:cNvSpPr>
          <p:nvPr>
            <p:ph type="sldNum" sz="quarter" idx="12"/>
          </p:nvPr>
        </p:nvSpPr>
        <p:spPr/>
        <p:txBody>
          <a:bodyPr/>
          <a:lstStyle/>
          <a:p>
            <a:fld id="{A0289F9E-9962-4B7B-BA18-A15907CCC6BF}" type="slidenum">
              <a:rPr lang="en-US" smtClean="0"/>
              <a:t>‹Nº›</a:t>
            </a:fld>
            <a:endParaRPr lang="en-US"/>
          </a:p>
        </p:txBody>
      </p:sp>
      <p:cxnSp>
        <p:nvCxnSpPr>
          <p:cNvPr id="14" name="Straight Connector 13">
            <a:extLst>
              <a:ext uri="{FF2B5EF4-FFF2-40B4-BE49-F238E27FC236}">
                <a16:creationId xmlns:a16="http://schemas.microsoft.com/office/drawing/2014/main" id="{4703F1C9-9114-4426-6F07-F7FF9CCD5FC4}"/>
              </a:ext>
            </a:extLst>
          </p:cNvPr>
          <p:cNvCxnSpPr>
            <a:cxnSpLocks/>
          </p:cNvCxnSpPr>
          <p:nvPr/>
        </p:nvCxnSpPr>
        <p:spPr>
          <a:xfrm>
            <a:off x="1638300" y="459663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2441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CFC4C-4D16-E5A8-F934-8B158F6F273C}"/>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779BDE54-F935-945D-3E4F-B659695E84DA}"/>
              </a:ext>
            </a:extLst>
          </p:cNvPr>
          <p:cNvSpPr>
            <a:spLocks noGrp="1"/>
          </p:cNvSpPr>
          <p:nvPr>
            <p:ph sz="half" idx="1"/>
          </p:nvPr>
        </p:nvSpPr>
        <p:spPr>
          <a:xfrm>
            <a:off x="952500" y="2286002"/>
            <a:ext cx="5067300" cy="38909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28F3710-E06B-05DE-937A-C92E52569E34}"/>
              </a:ext>
            </a:extLst>
          </p:cNvPr>
          <p:cNvSpPr>
            <a:spLocks noGrp="1"/>
          </p:cNvSpPr>
          <p:nvPr>
            <p:ph sz="half" idx="2"/>
          </p:nvPr>
        </p:nvSpPr>
        <p:spPr>
          <a:xfrm>
            <a:off x="6172200" y="2286001"/>
            <a:ext cx="5067300" cy="38909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7302EFD-42D3-11C1-677E-0E478B93F7B2}"/>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6" name="Footer Placeholder 5">
            <a:extLst>
              <a:ext uri="{FF2B5EF4-FFF2-40B4-BE49-F238E27FC236}">
                <a16:creationId xmlns:a16="http://schemas.microsoft.com/office/drawing/2014/main" id="{224C2F08-0D93-B14B-6106-2925DF3E16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A5DE81-F2AB-CCB9-8B68-5E4F31011FF8}"/>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2554186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2D81B-4E36-1511-E9A7-8FB931B41FCF}"/>
              </a:ext>
            </a:extLst>
          </p:cNvPr>
          <p:cNvSpPr>
            <a:spLocks noGrp="1"/>
          </p:cNvSpPr>
          <p:nvPr>
            <p:ph type="title"/>
          </p:nvPr>
        </p:nvSpPr>
        <p:spPr>
          <a:xfrm>
            <a:off x="952500" y="1004888"/>
            <a:ext cx="10287000" cy="90011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7FA73DE-183B-9473-20AD-2D3BFED8439F}"/>
              </a:ext>
            </a:extLst>
          </p:cNvPr>
          <p:cNvSpPr>
            <a:spLocks noGrp="1"/>
          </p:cNvSpPr>
          <p:nvPr>
            <p:ph type="body" idx="1"/>
          </p:nvPr>
        </p:nvSpPr>
        <p:spPr>
          <a:xfrm>
            <a:off x="952501" y="2085959"/>
            <a:ext cx="4886325" cy="590566"/>
          </a:xfrm>
        </p:spPr>
        <p:txBody>
          <a:bodyPr anchor="b">
            <a:normAutofit/>
          </a:bodyPr>
          <a:lstStyle>
            <a:lvl1pPr marL="0" indent="0">
              <a:buNone/>
              <a:defRPr sz="1800" b="0" cap="all" spc="300"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D70FB3D-60AC-DEF2-4472-31B4E076CBCC}"/>
              </a:ext>
            </a:extLst>
          </p:cNvPr>
          <p:cNvSpPr>
            <a:spLocks noGrp="1"/>
          </p:cNvSpPr>
          <p:nvPr>
            <p:ph sz="half" idx="2"/>
          </p:nvPr>
        </p:nvSpPr>
        <p:spPr>
          <a:xfrm>
            <a:off x="952501" y="3048001"/>
            <a:ext cx="4886325" cy="32226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16E5BDB-B29C-788F-E2FB-6C154E8FE82E}"/>
              </a:ext>
            </a:extLst>
          </p:cNvPr>
          <p:cNvSpPr>
            <a:spLocks noGrp="1"/>
          </p:cNvSpPr>
          <p:nvPr>
            <p:ph type="body" sz="quarter" idx="3"/>
          </p:nvPr>
        </p:nvSpPr>
        <p:spPr>
          <a:xfrm>
            <a:off x="6353174" y="2085959"/>
            <a:ext cx="4886325" cy="590566"/>
          </a:xfrm>
        </p:spPr>
        <p:txBody>
          <a:bodyPr anchor="b">
            <a:normAutofit/>
          </a:bodyPr>
          <a:lstStyle>
            <a:lvl1pPr marL="0" indent="0">
              <a:buNone/>
              <a:defRPr sz="1800" b="0" cap="all" spc="300"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513FF49-3276-24CA-BC81-FA92C0A9309A}"/>
              </a:ext>
            </a:extLst>
          </p:cNvPr>
          <p:cNvSpPr>
            <a:spLocks noGrp="1"/>
          </p:cNvSpPr>
          <p:nvPr>
            <p:ph sz="quarter" idx="4"/>
          </p:nvPr>
        </p:nvSpPr>
        <p:spPr>
          <a:xfrm>
            <a:off x="6353174" y="3048000"/>
            <a:ext cx="4886325" cy="32226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9E8FA1C8-C196-9BE1-F603-3FC17EDD91F8}"/>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8" name="Footer Placeholder 7">
            <a:extLst>
              <a:ext uri="{FF2B5EF4-FFF2-40B4-BE49-F238E27FC236}">
                <a16:creationId xmlns:a16="http://schemas.microsoft.com/office/drawing/2014/main" id="{CFB79692-E142-E1D7-AD17-30C5F13657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90FCF2-7B78-2A2A-F878-58335FEA390C}"/>
              </a:ext>
            </a:extLst>
          </p:cNvPr>
          <p:cNvSpPr>
            <a:spLocks noGrp="1"/>
          </p:cNvSpPr>
          <p:nvPr>
            <p:ph type="sldNum" sz="quarter" idx="12"/>
          </p:nvPr>
        </p:nvSpPr>
        <p:spPr/>
        <p:txBody>
          <a:bodyPr/>
          <a:lstStyle/>
          <a:p>
            <a:fld id="{A0289F9E-9962-4B7B-BA18-A15907CCC6BF}" type="slidenum">
              <a:rPr lang="en-US" smtClean="0"/>
              <a:t>‹Nº›</a:t>
            </a:fld>
            <a:endParaRPr lang="en-US"/>
          </a:p>
        </p:txBody>
      </p:sp>
      <p:cxnSp>
        <p:nvCxnSpPr>
          <p:cNvPr id="11" name="Straight Connector 10">
            <a:extLst>
              <a:ext uri="{FF2B5EF4-FFF2-40B4-BE49-F238E27FC236}">
                <a16:creationId xmlns:a16="http://schemas.microsoft.com/office/drawing/2014/main" id="{BC2D0356-1ECF-682B-F87A-811BDD28B2CB}"/>
              </a:ext>
            </a:extLst>
          </p:cNvPr>
          <p:cNvCxnSpPr>
            <a:cxnSpLocks/>
          </p:cNvCxnSpPr>
          <p:nvPr/>
        </p:nvCxnSpPr>
        <p:spPr>
          <a:xfrm>
            <a:off x="1052513" y="287681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906CA06-9701-E645-C0A5-594B227B288F}"/>
              </a:ext>
            </a:extLst>
          </p:cNvPr>
          <p:cNvCxnSpPr>
            <a:cxnSpLocks/>
          </p:cNvCxnSpPr>
          <p:nvPr/>
        </p:nvCxnSpPr>
        <p:spPr>
          <a:xfrm>
            <a:off x="6435725" y="2876817"/>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8502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214DA-C0D4-E152-7F42-F6352C961E82}"/>
              </a:ext>
            </a:extLst>
          </p:cNvPr>
          <p:cNvSpPr>
            <a:spLocks noGrp="1"/>
          </p:cNvSpPr>
          <p:nvPr>
            <p:ph type="title"/>
          </p:nvPr>
        </p:nvSpPr>
        <p:spPr>
          <a:xfrm>
            <a:off x="1524000" y="914400"/>
            <a:ext cx="9715500" cy="9906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4EC2AA04-1E84-460C-F560-A228F930F0AF}"/>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4" name="Footer Placeholder 3">
            <a:extLst>
              <a:ext uri="{FF2B5EF4-FFF2-40B4-BE49-F238E27FC236}">
                <a16:creationId xmlns:a16="http://schemas.microsoft.com/office/drawing/2014/main" id="{24AB260E-3910-7D1B-5074-24F5F0AB53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2020F1-A878-9B80-6B4F-7D71406BBF38}"/>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20622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7652D6-7AE9-3E3B-5C1B-2B4399B150D5}"/>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3" name="Footer Placeholder 2">
            <a:extLst>
              <a:ext uri="{FF2B5EF4-FFF2-40B4-BE49-F238E27FC236}">
                <a16:creationId xmlns:a16="http://schemas.microsoft.com/office/drawing/2014/main" id="{A9A7127E-2A63-6F45-4C40-8358436307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56FB79-D9D1-5381-0019-E24F8B4DAAB2}"/>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3564511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C23B5-7DA9-0E4F-DA39-4624DB8A252E}"/>
              </a:ext>
            </a:extLst>
          </p:cNvPr>
          <p:cNvSpPr>
            <a:spLocks noGrp="1"/>
          </p:cNvSpPr>
          <p:nvPr>
            <p:ph type="title"/>
          </p:nvPr>
        </p:nvSpPr>
        <p:spPr>
          <a:xfrm>
            <a:off x="1524000" y="1369065"/>
            <a:ext cx="3266536" cy="2312979"/>
          </a:xfrm>
        </p:spPr>
        <p:txBody>
          <a:bodyPr anchor="b">
            <a:noAutofit/>
          </a:bodyPr>
          <a:lstStyle>
            <a:lvl1pPr>
              <a:defRPr sz="2800"/>
            </a:lvl1pPr>
          </a:lstStyle>
          <a:p>
            <a:r>
              <a:rPr lang="en-US" dirty="0"/>
              <a:t>Click to edit Master title style</a:t>
            </a:r>
          </a:p>
        </p:txBody>
      </p:sp>
      <p:sp>
        <p:nvSpPr>
          <p:cNvPr id="3" name="Content Placeholder 2">
            <a:extLst>
              <a:ext uri="{FF2B5EF4-FFF2-40B4-BE49-F238E27FC236}">
                <a16:creationId xmlns:a16="http://schemas.microsoft.com/office/drawing/2014/main" id="{B94A5E77-518A-1FB9-B473-E19CADE04669}"/>
              </a:ext>
            </a:extLst>
          </p:cNvPr>
          <p:cNvSpPr>
            <a:spLocks noGrp="1"/>
          </p:cNvSpPr>
          <p:nvPr>
            <p:ph idx="1"/>
          </p:nvPr>
        </p:nvSpPr>
        <p:spPr>
          <a:xfrm>
            <a:off x="5624423" y="987425"/>
            <a:ext cx="5615077" cy="4873625"/>
          </a:xfrm>
        </p:spPr>
        <p:txBody>
          <a:bodyPr anchor="ct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365344F-7D06-2406-D113-D24587835D69}"/>
              </a:ext>
            </a:extLst>
          </p:cNvPr>
          <p:cNvSpPr>
            <a:spLocks noGrp="1"/>
          </p:cNvSpPr>
          <p:nvPr>
            <p:ph type="body" sz="half" idx="2"/>
          </p:nvPr>
        </p:nvSpPr>
        <p:spPr>
          <a:xfrm>
            <a:off x="1524000" y="3947801"/>
            <a:ext cx="3266536" cy="238283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22BE708-BAD0-A0A6-9332-9D2179E673FB}"/>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6" name="Footer Placeholder 5">
            <a:extLst>
              <a:ext uri="{FF2B5EF4-FFF2-40B4-BE49-F238E27FC236}">
                <a16:creationId xmlns:a16="http://schemas.microsoft.com/office/drawing/2014/main" id="{F8A70050-9362-4EC4-6B73-3A38445B71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CDA991-8608-CAB4-33FA-03D380D2F060}"/>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1686054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7B837-332D-9100-E007-7DE279481410}"/>
              </a:ext>
            </a:extLst>
          </p:cNvPr>
          <p:cNvSpPr>
            <a:spLocks noGrp="1"/>
          </p:cNvSpPr>
          <p:nvPr>
            <p:ph type="title"/>
          </p:nvPr>
        </p:nvSpPr>
        <p:spPr>
          <a:xfrm>
            <a:off x="1523999" y="1385457"/>
            <a:ext cx="3312543" cy="2304288"/>
          </a:xfrm>
        </p:spPr>
        <p:txBody>
          <a:bodyPr anchor="b">
            <a:normAutofit/>
          </a:bodyPr>
          <a:lstStyle>
            <a:lvl1pPr>
              <a:defRPr sz="2800"/>
            </a:lvl1pPr>
          </a:lstStyle>
          <a:p>
            <a:r>
              <a:rPr lang="en-US" dirty="0"/>
              <a:t>Click to edit Master title style</a:t>
            </a:r>
          </a:p>
        </p:txBody>
      </p:sp>
      <p:sp>
        <p:nvSpPr>
          <p:cNvPr id="3" name="Picture Placeholder 2">
            <a:extLst>
              <a:ext uri="{FF2B5EF4-FFF2-40B4-BE49-F238E27FC236}">
                <a16:creationId xmlns:a16="http://schemas.microsoft.com/office/drawing/2014/main" id="{3E0DE983-0B0E-07CC-8C57-4EA529E27D19}"/>
              </a:ext>
            </a:extLst>
          </p:cNvPr>
          <p:cNvSpPr>
            <a:spLocks noGrp="1"/>
          </p:cNvSpPr>
          <p:nvPr>
            <p:ph type="pic" idx="1"/>
          </p:nvPr>
        </p:nvSpPr>
        <p:spPr>
          <a:xfrm>
            <a:off x="5624423" y="957263"/>
            <a:ext cx="5372189" cy="4962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CAB867-3FC6-5007-61B0-D9B7E5B0CED6}"/>
              </a:ext>
            </a:extLst>
          </p:cNvPr>
          <p:cNvSpPr>
            <a:spLocks noGrp="1"/>
          </p:cNvSpPr>
          <p:nvPr>
            <p:ph type="body" sz="half" idx="2"/>
          </p:nvPr>
        </p:nvSpPr>
        <p:spPr>
          <a:xfrm>
            <a:off x="1524000" y="3958315"/>
            <a:ext cx="3312542" cy="1961473"/>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6FC7E0F-BFE1-7134-163B-B777970B762A}"/>
              </a:ext>
            </a:extLst>
          </p:cNvPr>
          <p:cNvSpPr>
            <a:spLocks noGrp="1"/>
          </p:cNvSpPr>
          <p:nvPr>
            <p:ph type="dt" sz="half" idx="10"/>
          </p:nvPr>
        </p:nvSpPr>
        <p:spPr/>
        <p:txBody>
          <a:bodyPr/>
          <a:lstStyle/>
          <a:p>
            <a:fld id="{9D0D92BC-42A9-434B-8530-ADBF4485E407}" type="datetimeFigureOut">
              <a:rPr lang="en-US" smtClean="0"/>
              <a:t>4/28/2026</a:t>
            </a:fld>
            <a:endParaRPr lang="en-US"/>
          </a:p>
        </p:txBody>
      </p:sp>
      <p:sp>
        <p:nvSpPr>
          <p:cNvPr id="6" name="Footer Placeholder 5">
            <a:extLst>
              <a:ext uri="{FF2B5EF4-FFF2-40B4-BE49-F238E27FC236}">
                <a16:creationId xmlns:a16="http://schemas.microsoft.com/office/drawing/2014/main" id="{AD395D0B-4F98-F3BE-FB23-22D8C5D41F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FB2E3D-2188-B7A9-0ECE-978147358479}"/>
              </a:ext>
            </a:extLst>
          </p:cNvPr>
          <p:cNvSpPr>
            <a:spLocks noGrp="1"/>
          </p:cNvSpPr>
          <p:nvPr>
            <p:ph type="sldNum" sz="quarter" idx="12"/>
          </p:nvPr>
        </p:nvSpPr>
        <p:spPr/>
        <p:txBody>
          <a:bodyPr/>
          <a:lstStyle/>
          <a:p>
            <a:fld id="{A0289F9E-9962-4B7B-BA18-A15907CCC6BF}" type="slidenum">
              <a:rPr lang="en-US" smtClean="0"/>
              <a:t>‹Nº›</a:t>
            </a:fld>
            <a:endParaRPr lang="en-US"/>
          </a:p>
        </p:txBody>
      </p:sp>
    </p:spTree>
    <p:extLst>
      <p:ext uri="{BB962C8B-B14F-4D97-AF65-F5344CB8AC3E}">
        <p14:creationId xmlns:p14="http://schemas.microsoft.com/office/powerpoint/2010/main" val="1096120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5258B98-3BD5-0A20-B0E7-944EAEB2654A}"/>
              </a:ext>
            </a:extLst>
          </p:cNvPr>
          <p:cNvSpPr/>
          <p:nvPr/>
        </p:nvSpPr>
        <p:spPr>
          <a:xfrm>
            <a:off x="0" y="3510612"/>
            <a:ext cx="12192000" cy="3347388"/>
          </a:xfrm>
          <a:prstGeom prst="rect">
            <a:avLst/>
          </a:prstGeom>
          <a:gradFill>
            <a:gsLst>
              <a:gs pos="14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C0D404C1-E8A5-65FC-C068-21EA0397ED63}"/>
              </a:ext>
            </a:extLst>
          </p:cNvPr>
          <p:cNvSpPr>
            <a:spLocks noGrp="1"/>
          </p:cNvSpPr>
          <p:nvPr>
            <p:ph type="title"/>
          </p:nvPr>
        </p:nvSpPr>
        <p:spPr>
          <a:xfrm>
            <a:off x="952500" y="757238"/>
            <a:ext cx="10287000" cy="114776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26DCFD78-F171-BA47-AAF3-C6EB75F94C78}"/>
              </a:ext>
            </a:extLst>
          </p:cNvPr>
          <p:cNvSpPr>
            <a:spLocks noGrp="1"/>
          </p:cNvSpPr>
          <p:nvPr>
            <p:ph type="body" idx="1"/>
          </p:nvPr>
        </p:nvSpPr>
        <p:spPr>
          <a:xfrm>
            <a:off x="952500" y="2285997"/>
            <a:ext cx="10287000" cy="38909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5965A77-B1AB-D608-A6C5-F0F99B6913D8}"/>
              </a:ext>
            </a:extLst>
          </p:cNvPr>
          <p:cNvSpPr>
            <a:spLocks noGrp="1"/>
          </p:cNvSpPr>
          <p:nvPr>
            <p:ph type="dt" sz="half" idx="2"/>
          </p:nvPr>
        </p:nvSpPr>
        <p:spPr>
          <a:xfrm rot="5400000">
            <a:off x="10568087" y="4756249"/>
            <a:ext cx="2476307"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9D0D92BC-42A9-434B-8530-ADBF4485E407}" type="datetimeFigureOut">
              <a:rPr lang="en-US" smtClean="0"/>
              <a:pPr/>
              <a:t>4/28/2026</a:t>
            </a:fld>
            <a:endParaRPr lang="en-US" dirty="0"/>
          </a:p>
        </p:txBody>
      </p:sp>
      <p:sp>
        <p:nvSpPr>
          <p:cNvPr id="5" name="Footer Placeholder 4">
            <a:extLst>
              <a:ext uri="{FF2B5EF4-FFF2-40B4-BE49-F238E27FC236}">
                <a16:creationId xmlns:a16="http://schemas.microsoft.com/office/drawing/2014/main" id="{05DE34E5-5E9B-7786-05B5-B93241EE2F42}"/>
              </a:ext>
            </a:extLst>
          </p:cNvPr>
          <p:cNvSpPr>
            <a:spLocks noGrp="1"/>
          </p:cNvSpPr>
          <p:nvPr>
            <p:ph type="ftr" sz="quarter" idx="3"/>
          </p:nvPr>
        </p:nvSpPr>
        <p:spPr>
          <a:xfrm rot="5400000">
            <a:off x="10589519" y="1758059"/>
            <a:ext cx="2433442" cy="365125"/>
          </a:xfrm>
          <a:prstGeom prst="rect">
            <a:avLst/>
          </a:prstGeom>
        </p:spPr>
        <p:txBody>
          <a:bodyPr vert="horz" lIns="91440" tIns="45720" rIns="91440" bIns="45720" rtlCol="0" anchor="ctr"/>
          <a:lstStyle>
            <a:lvl1pPr algn="r">
              <a:defRPr sz="7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525CD4B-611E-32FA-419D-326099EEF340}"/>
              </a:ext>
            </a:extLst>
          </p:cNvPr>
          <p:cNvSpPr>
            <a:spLocks noGrp="1"/>
          </p:cNvSpPr>
          <p:nvPr>
            <p:ph type="sldNum" sz="quarter" idx="4"/>
          </p:nvPr>
        </p:nvSpPr>
        <p:spPr>
          <a:xfrm>
            <a:off x="11539542" y="3246437"/>
            <a:ext cx="533399" cy="365125"/>
          </a:xfrm>
          <a:prstGeom prst="rect">
            <a:avLst/>
          </a:prstGeom>
        </p:spPr>
        <p:txBody>
          <a:bodyPr vert="horz" lIns="91440" tIns="45720" rIns="91440" bIns="45720" rtlCol="0" anchor="ctr"/>
          <a:lstStyle>
            <a:lvl1pPr algn="ctr">
              <a:defRPr sz="1600" b="1" cap="all" baseline="0">
                <a:solidFill>
                  <a:schemeClr val="tx1"/>
                </a:solidFill>
                <a:latin typeface="+mj-lt"/>
              </a:defRPr>
            </a:lvl1pPr>
          </a:lstStyle>
          <a:p>
            <a:fld id="{A0289F9E-9962-4B7B-BA18-A15907CCC6BF}" type="slidenum">
              <a:rPr lang="en-US" smtClean="0"/>
              <a:pPr/>
              <a:t>‹Nº›</a:t>
            </a:fld>
            <a:endParaRPr lang="en-US" dirty="0"/>
          </a:p>
        </p:txBody>
      </p:sp>
    </p:spTree>
    <p:extLst>
      <p:ext uri="{BB962C8B-B14F-4D97-AF65-F5344CB8AC3E}">
        <p14:creationId xmlns:p14="http://schemas.microsoft.com/office/powerpoint/2010/main" val="314580621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11" r:id="rId6"/>
    <p:sldLayoutId id="2147483706" r:id="rId7"/>
    <p:sldLayoutId id="2147483707" r:id="rId8"/>
    <p:sldLayoutId id="2147483708" r:id="rId9"/>
    <p:sldLayoutId id="2147483710" r:id="rId10"/>
    <p:sldLayoutId id="2147483709" r:id="rId11"/>
  </p:sldLayoutIdLst>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256032" indent="0" algn="l" defTabSz="914400" rtl="0" eaLnBrk="1" latinLnBrk="0" hangingPunct="1">
        <a:lnSpc>
          <a:spcPct val="120000"/>
        </a:lnSpc>
        <a:spcBef>
          <a:spcPts val="500"/>
        </a:spcBef>
        <a:buFontTx/>
        <a:buNone/>
        <a:defRPr sz="1600" b="1" kern="1200">
          <a:solidFill>
            <a:schemeClr val="tx1"/>
          </a:solidFill>
          <a:latin typeface="+mn-lt"/>
          <a:ea typeface="+mn-ea"/>
          <a:cs typeface="+mn-cs"/>
        </a:defRPr>
      </a:lvl2pPr>
      <a:lvl3pPr marL="521208"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539496" indent="0" algn="l" defTabSz="914400" rtl="0" eaLnBrk="1" latinLnBrk="0" hangingPunct="1">
        <a:lnSpc>
          <a:spcPct val="120000"/>
        </a:lnSpc>
        <a:spcBef>
          <a:spcPts val="500"/>
        </a:spcBef>
        <a:buFontTx/>
        <a:buNone/>
        <a:defRPr sz="1200" b="1" kern="1200">
          <a:solidFill>
            <a:schemeClr val="tx1"/>
          </a:solidFill>
          <a:latin typeface="+mn-lt"/>
          <a:ea typeface="+mn-ea"/>
          <a:cs typeface="+mn-cs"/>
        </a:defRPr>
      </a:lvl4pPr>
      <a:lvl5pPr marL="832104"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te.gob.mx/lineasjuris/media/pdf/b8bd2c01e7d57f6.pdf" TargetMode="Externa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te.gob.mx/lineasjuris/media/pdf/b8bd2c01e7d57f6.pdf" TargetMode="Externa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te.gob.mx/lineasjuris/media/pdf/b8bd2c01e7d57f6.pdf" TargetMode="Externa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te.gob.mx/lineasjuris/media/pdf/b8bd2c01e7d57f6.pdf" TargetMode="Externa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te.gob.mx/lineasjuris/media/pdf/b8bd2c01e7d57f6.pdf" TargetMode="Externa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te.gob.mx/lineasjuris/media/pdf/b8bd2c01e7d57f6.pdf" TargetMode="Externa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hyperlink" Target="http://www.te.gob.mx/editorial_service/media/pdf/171220241652091222.pdf" TargetMode="External"/><Relationship Id="rId2" Type="http://schemas.openxmlformats.org/officeDocument/2006/relationships/hyperlink" Target="http://www.usccr.gov/aac%20tion/aa%20main.ht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6DD882-9EA6-DF4B-AF70-0C6166EA8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FB2E755-2902-3512-ABBE-E472FC038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515988"/>
            <a:ext cx="12192000" cy="3347388"/>
          </a:xfrm>
          <a:prstGeom prst="rect">
            <a:avLst/>
          </a:prstGeom>
          <a:gradFill>
            <a:gsLst>
              <a:gs pos="14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9B952FF-311E-50D7-E085-54E39C1A380D}"/>
              </a:ext>
            </a:extLst>
          </p:cNvPr>
          <p:cNvSpPr>
            <a:spLocks noGrp="1"/>
          </p:cNvSpPr>
          <p:nvPr>
            <p:ph type="ctrTitle"/>
          </p:nvPr>
        </p:nvSpPr>
        <p:spPr>
          <a:xfrm>
            <a:off x="1927475" y="1130301"/>
            <a:ext cx="8337046" cy="2298700"/>
          </a:xfrm>
        </p:spPr>
        <p:txBody>
          <a:bodyPr>
            <a:noAutofit/>
          </a:bodyPr>
          <a:lstStyle/>
          <a:p>
            <a:pPr algn="ctr"/>
            <a:r>
              <a:rPr lang="es-MX" sz="3200" dirty="0">
                <a:latin typeface="HANDWRITINGCR" panose="02000603000000000000" pitchFamily="2" charset="0"/>
                <a:ea typeface="HANDWRITINGCR" panose="02000603000000000000" pitchFamily="2" charset="0"/>
                <a:cs typeface="Apple Symbols" panose="02000000000000000000" pitchFamily="2" charset="-79"/>
              </a:rPr>
              <a:t>ACCIONES AFIRMATIVAS EN MATERIA DE Electoral</a:t>
            </a:r>
          </a:p>
        </p:txBody>
      </p:sp>
      <p:sp>
        <p:nvSpPr>
          <p:cNvPr id="3" name="Subtítulo 2">
            <a:extLst>
              <a:ext uri="{FF2B5EF4-FFF2-40B4-BE49-F238E27FC236}">
                <a16:creationId xmlns:a16="http://schemas.microsoft.com/office/drawing/2014/main" id="{DF428848-1F38-37E9-163D-05DCBA9BE40A}"/>
              </a:ext>
            </a:extLst>
          </p:cNvPr>
          <p:cNvSpPr>
            <a:spLocks noGrp="1"/>
          </p:cNvSpPr>
          <p:nvPr>
            <p:ph type="subTitle" idx="1"/>
          </p:nvPr>
        </p:nvSpPr>
        <p:spPr>
          <a:xfrm>
            <a:off x="4243602" y="5004093"/>
            <a:ext cx="3704793" cy="567568"/>
          </a:xfrm>
        </p:spPr>
        <p:txBody>
          <a:bodyPr>
            <a:normAutofit/>
          </a:bodyPr>
          <a:lstStyle/>
          <a:p>
            <a:pPr algn="ctr"/>
            <a:r>
              <a:rPr lang="es-MX" dirty="0"/>
              <a:t>Gabriela Cossío Deschamps</a:t>
            </a:r>
          </a:p>
        </p:txBody>
      </p:sp>
      <p:cxnSp>
        <p:nvCxnSpPr>
          <p:cNvPr id="13" name="Straight Connector 12">
            <a:extLst>
              <a:ext uri="{FF2B5EF4-FFF2-40B4-BE49-F238E27FC236}">
                <a16:creationId xmlns:a16="http://schemas.microsoft.com/office/drawing/2014/main" id="{5D6A2EB7-6350-58C2-B619-F0C3C0C06C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10424" y="4595321"/>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n 3">
            <a:extLst>
              <a:ext uri="{FF2B5EF4-FFF2-40B4-BE49-F238E27FC236}">
                <a16:creationId xmlns:a16="http://schemas.microsoft.com/office/drawing/2014/main" id="{E2F5CF49-095E-C4FE-CAC1-0E2EAF91ECAF}"/>
              </a:ext>
            </a:extLst>
          </p:cNvPr>
          <p:cNvPicPr>
            <a:picLocks noChangeAspect="1"/>
          </p:cNvPicPr>
          <p:nvPr/>
        </p:nvPicPr>
        <p:blipFill>
          <a:blip r:embed="rId2"/>
          <a:stretch>
            <a:fillRect/>
          </a:stretch>
        </p:blipFill>
        <p:spPr>
          <a:xfrm>
            <a:off x="11391900" y="6135"/>
            <a:ext cx="800100" cy="800100"/>
          </a:xfrm>
          <a:prstGeom prst="rect">
            <a:avLst/>
          </a:prstGeom>
        </p:spPr>
      </p:pic>
    </p:spTree>
    <p:extLst>
      <p:ext uri="{BB962C8B-B14F-4D97-AF65-F5344CB8AC3E}">
        <p14:creationId xmlns:p14="http://schemas.microsoft.com/office/powerpoint/2010/main" val="1817190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77D08A-24CB-1DA4-C65B-C1202A70139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5DBEDEB-A439-49AF-9E8B-7FAED4E510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D6E6C0-1A96-030B-D265-BDA6A799B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333742"/>
            <a:ext cx="12192000" cy="5529633"/>
          </a:xfrm>
          <a:prstGeom prst="rect">
            <a:avLst/>
          </a:prstGeom>
          <a:gradFill>
            <a:gsLst>
              <a:gs pos="20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45702F9-8980-BDDD-8E46-8DE5EE7A7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340"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43553989-0ACC-3B2E-5AA9-8DFC9EF06334}"/>
              </a:ext>
            </a:extLst>
          </p:cNvPr>
          <p:cNvSpPr>
            <a:spLocks noGrp="1"/>
          </p:cNvSpPr>
          <p:nvPr>
            <p:ph type="title"/>
          </p:nvPr>
        </p:nvSpPr>
        <p:spPr>
          <a:xfrm>
            <a:off x="1208013" y="2286000"/>
            <a:ext cx="3965456" cy="2286000"/>
          </a:xfrm>
        </p:spPr>
        <p:txBody>
          <a:bodyPr anchor="ctr">
            <a:normAutofit/>
          </a:bodyPr>
          <a:lstStyle/>
          <a:p>
            <a:pPr algn="ctr"/>
            <a:r>
              <a:rPr lang="es-MX" sz="3200" dirty="0">
                <a:latin typeface="HANDWRITINGCR" panose="02000603000000000000" pitchFamily="2" charset="0"/>
                <a:ea typeface="HANDWRITINGCR" panose="02000603000000000000" pitchFamily="2" charset="0"/>
              </a:rPr>
              <a:t>PRINCIPIO DE EQUIDAD</a:t>
            </a:r>
            <a:endParaRPr lang="es-MX" dirty="0">
              <a:latin typeface="HANDWRITINGCR" panose="02000603000000000000" pitchFamily="2" charset="0"/>
              <a:ea typeface="HANDWRITINGCR" panose="02000603000000000000" pitchFamily="2" charset="0"/>
            </a:endParaRPr>
          </a:p>
        </p:txBody>
      </p:sp>
      <p:sp>
        <p:nvSpPr>
          <p:cNvPr id="3" name="Marcador de contenido 2">
            <a:extLst>
              <a:ext uri="{FF2B5EF4-FFF2-40B4-BE49-F238E27FC236}">
                <a16:creationId xmlns:a16="http://schemas.microsoft.com/office/drawing/2014/main" id="{772D8640-9A99-0450-8B47-7FD48E70D010}"/>
              </a:ext>
            </a:extLst>
          </p:cNvPr>
          <p:cNvSpPr>
            <a:spLocks noGrp="1"/>
          </p:cNvSpPr>
          <p:nvPr>
            <p:ph idx="1"/>
          </p:nvPr>
        </p:nvSpPr>
        <p:spPr>
          <a:xfrm>
            <a:off x="5363308" y="980043"/>
            <a:ext cx="5620679" cy="5334000"/>
          </a:xfrm>
        </p:spPr>
        <p:txBody>
          <a:bodyPr anchor="ctr">
            <a:normAutofit lnSpcReduction="10000"/>
          </a:bodyPr>
          <a:lstStyle/>
          <a:p>
            <a:pPr algn="just"/>
            <a:r>
              <a:rPr lang="es-MX" sz="2400" dirty="0"/>
              <a:t>No se trata de dar a todas las personas de lo mismo, sino de asegurar el ejercicio de los derechos de todas y todos.</a:t>
            </a:r>
          </a:p>
          <a:p>
            <a:pPr algn="just"/>
            <a:r>
              <a:rPr lang="es-MX" sz="2400" dirty="0"/>
              <a:t>Para lo cual hay que atender especialmente a aquellas personas que presentan alguna carencia o dificultad en el ejercicio de sus derechos y el aprovechamiento de las oportunidades.</a:t>
            </a:r>
          </a:p>
          <a:p>
            <a:pPr algn="just"/>
            <a:r>
              <a:rPr lang="es-MX" sz="2400" dirty="0"/>
              <a:t>Su función es definir las políticas y acciones dirigidas a equilibrar accesos y oportunidades de las personas. </a:t>
            </a:r>
          </a:p>
        </p:txBody>
      </p:sp>
      <p:pic>
        <p:nvPicPr>
          <p:cNvPr id="4" name="Imagen 3">
            <a:extLst>
              <a:ext uri="{FF2B5EF4-FFF2-40B4-BE49-F238E27FC236}">
                <a16:creationId xmlns:a16="http://schemas.microsoft.com/office/drawing/2014/main" id="{5B8A77DE-F8A9-9D85-4C91-DE482E3EDA04}"/>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690394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6BCBC0B-8296-56C5-38CB-8138FF84D4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5344"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0"/>
                </a:schemeClr>
              </a:gs>
              <a:gs pos="9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958DAD22-5F23-0C71-3A83-E6E9299E67E8}"/>
              </a:ext>
            </a:extLst>
          </p:cNvPr>
          <p:cNvSpPr>
            <a:spLocks noGrp="1"/>
          </p:cNvSpPr>
          <p:nvPr>
            <p:ph type="title"/>
          </p:nvPr>
        </p:nvSpPr>
        <p:spPr>
          <a:xfrm>
            <a:off x="7305543" y="2286000"/>
            <a:ext cx="3676918" cy="2286000"/>
          </a:xfrm>
        </p:spPr>
        <p:txBody>
          <a:bodyPr anchor="ctr">
            <a:normAutofit/>
          </a:bodyPr>
          <a:lstStyle/>
          <a:p>
            <a:pPr algn="ctr"/>
            <a:r>
              <a:rPr lang="es-MX" sz="3200" dirty="0">
                <a:solidFill>
                  <a:srgbClr val="000000"/>
                </a:solidFill>
                <a:latin typeface="HANDWRITINGCR" panose="02000603000000000000" pitchFamily="2" charset="0"/>
                <a:ea typeface="HANDWRITINGCR" panose="02000603000000000000" pitchFamily="2" charset="0"/>
              </a:rPr>
              <a:t>PRINCIPIO DE JUSTICIA DISTRIBUTIVA</a:t>
            </a:r>
          </a:p>
        </p:txBody>
      </p:sp>
      <p:sp>
        <p:nvSpPr>
          <p:cNvPr id="3" name="Marcador de contenido 2">
            <a:extLst>
              <a:ext uri="{FF2B5EF4-FFF2-40B4-BE49-F238E27FC236}">
                <a16:creationId xmlns:a16="http://schemas.microsoft.com/office/drawing/2014/main" id="{5B8B02C9-7FB8-3D8B-2F4C-9D73771FA5F7}"/>
              </a:ext>
            </a:extLst>
          </p:cNvPr>
          <p:cNvSpPr>
            <a:spLocks noGrp="1"/>
          </p:cNvSpPr>
          <p:nvPr>
            <p:ph idx="1"/>
          </p:nvPr>
        </p:nvSpPr>
        <p:spPr>
          <a:xfrm>
            <a:off x="1055078" y="980042"/>
            <a:ext cx="5570068" cy="5115957"/>
          </a:xfrm>
        </p:spPr>
        <p:txBody>
          <a:bodyPr anchor="ctr">
            <a:normAutofit/>
          </a:bodyPr>
          <a:lstStyle/>
          <a:p>
            <a:pPr algn="just"/>
            <a:r>
              <a:rPr lang="es-MX" sz="2400" dirty="0"/>
              <a:t>Para Aristóteles corresponde a lo justo o correcto respecto la asignación de bienes en una sociedad</a:t>
            </a:r>
          </a:p>
          <a:p>
            <a:pPr algn="just"/>
            <a:r>
              <a:rPr lang="es-MX" sz="2400" dirty="0"/>
              <a:t>Es un Ppio. normativo que va dirigido a la asignación de los beneficios y cargas de caracter economico. </a:t>
            </a:r>
          </a:p>
          <a:p>
            <a:pPr algn="just"/>
            <a:r>
              <a:rPr lang="es-MX" sz="2400" dirty="0"/>
              <a:t>Se considera la distribución de bienes y servicios entre los miembros de la sociedad en un momento específico.</a:t>
            </a:r>
          </a:p>
        </p:txBody>
      </p:sp>
      <p:pic>
        <p:nvPicPr>
          <p:cNvPr id="4" name="Imagen 3">
            <a:extLst>
              <a:ext uri="{FF2B5EF4-FFF2-40B4-BE49-F238E27FC236}">
                <a16:creationId xmlns:a16="http://schemas.microsoft.com/office/drawing/2014/main" id="{5C157DCE-C4F4-B32D-6C92-A941DB9409EE}"/>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086592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BA2471-6DA9-22A8-9271-FF08861BA42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F6D6F4-EB53-B90A-D155-D89CFE331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14C92CE-3CC0-E4DB-EDAA-71638C2E3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5344"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0"/>
                </a:schemeClr>
              </a:gs>
              <a:gs pos="9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CA801A59-EC01-B0CC-60C3-D7CF4F60F855}"/>
              </a:ext>
            </a:extLst>
          </p:cNvPr>
          <p:cNvSpPr>
            <a:spLocks noGrp="1"/>
          </p:cNvSpPr>
          <p:nvPr>
            <p:ph type="title"/>
          </p:nvPr>
        </p:nvSpPr>
        <p:spPr>
          <a:xfrm>
            <a:off x="7305543" y="2286000"/>
            <a:ext cx="3676918" cy="2286000"/>
          </a:xfrm>
        </p:spPr>
        <p:txBody>
          <a:bodyPr anchor="ctr">
            <a:normAutofit/>
          </a:bodyPr>
          <a:lstStyle/>
          <a:p>
            <a:pPr algn="ctr"/>
            <a:r>
              <a:rPr lang="es-MX" sz="3200" dirty="0">
                <a:solidFill>
                  <a:srgbClr val="000000"/>
                </a:solidFill>
                <a:latin typeface="HANDWRITINGCR" panose="02000603000000000000" pitchFamily="2" charset="0"/>
                <a:ea typeface="HANDWRITINGCR" panose="02000603000000000000" pitchFamily="2" charset="0"/>
              </a:rPr>
              <a:t>PRINCIPIO DE JUSTICIA DISTRIBUTIVA</a:t>
            </a:r>
          </a:p>
        </p:txBody>
      </p:sp>
      <p:sp>
        <p:nvSpPr>
          <p:cNvPr id="3" name="Marcador de contenido 2">
            <a:extLst>
              <a:ext uri="{FF2B5EF4-FFF2-40B4-BE49-F238E27FC236}">
                <a16:creationId xmlns:a16="http://schemas.microsoft.com/office/drawing/2014/main" id="{ED497300-10BF-BE36-6833-D1933A3B4348}"/>
              </a:ext>
            </a:extLst>
          </p:cNvPr>
          <p:cNvSpPr>
            <a:spLocks noGrp="1"/>
          </p:cNvSpPr>
          <p:nvPr>
            <p:ph idx="1"/>
          </p:nvPr>
        </p:nvSpPr>
        <p:spPr>
          <a:xfrm>
            <a:off x="1055078" y="980042"/>
            <a:ext cx="5570068" cy="5115957"/>
          </a:xfrm>
        </p:spPr>
        <p:txBody>
          <a:bodyPr anchor="ctr">
            <a:normAutofit/>
          </a:bodyPr>
          <a:lstStyle/>
          <a:p>
            <a:pPr algn="just"/>
            <a:r>
              <a:rPr lang="es-MX" sz="2400" dirty="0"/>
              <a:t>La justicia distributiva busca corregir la mala distribución de los recursos traduciéndose en la violación de los derechos fundamentales de las personas.</a:t>
            </a:r>
          </a:p>
          <a:p>
            <a:pPr algn="just"/>
            <a:r>
              <a:rPr lang="es-MX" sz="2400" dirty="0"/>
              <a:t>Es común que sea comparado con el Principio de Justicia Retributiva relacionado con la administracion de la Ley ya que se trata de una teoría de la justicia.</a:t>
            </a:r>
          </a:p>
        </p:txBody>
      </p:sp>
      <p:pic>
        <p:nvPicPr>
          <p:cNvPr id="4" name="Imagen 3">
            <a:extLst>
              <a:ext uri="{FF2B5EF4-FFF2-40B4-BE49-F238E27FC236}">
                <a16:creationId xmlns:a16="http://schemas.microsoft.com/office/drawing/2014/main" id="{684D605B-273A-80C7-B761-225B1683D24B}"/>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064156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E4938B-3C78-CC62-E4DF-DF0EEB4F3AAD}"/>
              </a:ext>
            </a:extLst>
          </p:cNvPr>
          <p:cNvSpPr>
            <a:spLocks noGrp="1"/>
          </p:cNvSpPr>
          <p:nvPr>
            <p:ph type="ctrTitle"/>
          </p:nvPr>
        </p:nvSpPr>
        <p:spPr>
          <a:xfrm>
            <a:off x="2509837" y="1139947"/>
            <a:ext cx="7172325" cy="2289053"/>
          </a:xfrm>
        </p:spPr>
        <p:txBody>
          <a:bodyPr>
            <a:normAutofit/>
          </a:bodyPr>
          <a:lstStyle/>
          <a:p>
            <a:pPr algn="ctr"/>
            <a:r>
              <a:rPr lang="es-MX" sz="4800" dirty="0">
                <a:latin typeface="HANDWRITINGCR" panose="02000603000000000000" pitchFamily="2" charset="0"/>
                <a:ea typeface="HANDWRITINGCR" panose="02000603000000000000" pitchFamily="2" charset="0"/>
              </a:rPr>
              <a:t>CONCEPTO</a:t>
            </a:r>
          </a:p>
        </p:txBody>
      </p:sp>
      <p:sp>
        <p:nvSpPr>
          <p:cNvPr id="3" name="Subtítulo 2">
            <a:extLst>
              <a:ext uri="{FF2B5EF4-FFF2-40B4-BE49-F238E27FC236}">
                <a16:creationId xmlns:a16="http://schemas.microsoft.com/office/drawing/2014/main" id="{15C41532-6453-5F60-35F1-16CA4F9D3BDB}"/>
              </a:ext>
            </a:extLst>
          </p:cNvPr>
          <p:cNvSpPr>
            <a:spLocks noGrp="1"/>
          </p:cNvSpPr>
          <p:nvPr>
            <p:ph type="subTitle" idx="1"/>
          </p:nvPr>
        </p:nvSpPr>
        <p:spPr>
          <a:xfrm>
            <a:off x="2509836" y="4876594"/>
            <a:ext cx="7172325" cy="1122363"/>
          </a:xfrm>
        </p:spPr>
        <p:txBody>
          <a:bodyPr>
            <a:normAutofit/>
          </a:bodyPr>
          <a:lstStyle/>
          <a:p>
            <a:pPr algn="ctr"/>
            <a:r>
              <a:rPr lang="es-MX" sz="3200" dirty="0">
                <a:latin typeface="HANDWRITINGCR" panose="02000603000000000000" pitchFamily="2" charset="0"/>
                <a:ea typeface="HANDWRITINGCR" panose="02000603000000000000" pitchFamily="2" charset="0"/>
              </a:rPr>
              <a:t>TÉRMINOS VINCULADOS</a:t>
            </a:r>
            <a:endParaRPr lang="es-MX" sz="3200" dirty="0"/>
          </a:p>
        </p:txBody>
      </p:sp>
      <p:pic>
        <p:nvPicPr>
          <p:cNvPr id="4" name="Imagen 3">
            <a:extLst>
              <a:ext uri="{FF2B5EF4-FFF2-40B4-BE49-F238E27FC236}">
                <a16:creationId xmlns:a16="http://schemas.microsoft.com/office/drawing/2014/main" id="{933F2F31-6B5C-D5E2-5D7B-B4B08F379411}"/>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406276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6BCBC0B-8296-56C5-38CB-8138FF84D4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5344"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0"/>
                </a:schemeClr>
              </a:gs>
              <a:gs pos="9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DA417956-DDD2-8700-D135-F163EAF7B709}"/>
              </a:ext>
            </a:extLst>
          </p:cNvPr>
          <p:cNvSpPr>
            <a:spLocks noGrp="1"/>
          </p:cNvSpPr>
          <p:nvPr>
            <p:ph type="title"/>
          </p:nvPr>
        </p:nvSpPr>
        <p:spPr>
          <a:xfrm>
            <a:off x="7305543" y="2286000"/>
            <a:ext cx="3676918" cy="2286000"/>
          </a:xfrm>
        </p:spPr>
        <p:txBody>
          <a:bodyPr anchor="ctr">
            <a:normAutofit/>
          </a:bodyPr>
          <a:lstStyle/>
          <a:p>
            <a:pPr algn="ctr"/>
            <a:r>
              <a:rPr lang="es-MX" sz="3200" dirty="0">
                <a:solidFill>
                  <a:srgbClr val="000000"/>
                </a:solidFill>
                <a:latin typeface="HANDWRITINGCR" panose="02000603000000000000" pitchFamily="2" charset="0"/>
                <a:ea typeface="HANDWRITINGCR" panose="02000603000000000000" pitchFamily="2" charset="0"/>
              </a:rPr>
              <a:t>¿QUÉ SON?</a:t>
            </a:r>
          </a:p>
        </p:txBody>
      </p:sp>
      <p:sp>
        <p:nvSpPr>
          <p:cNvPr id="3" name="Marcador de contenido 2">
            <a:extLst>
              <a:ext uri="{FF2B5EF4-FFF2-40B4-BE49-F238E27FC236}">
                <a16:creationId xmlns:a16="http://schemas.microsoft.com/office/drawing/2014/main" id="{72164BFB-736E-E648-F0AA-32F6BF1CB41F}"/>
              </a:ext>
            </a:extLst>
          </p:cNvPr>
          <p:cNvSpPr>
            <a:spLocks noGrp="1"/>
          </p:cNvSpPr>
          <p:nvPr>
            <p:ph idx="1"/>
          </p:nvPr>
        </p:nvSpPr>
        <p:spPr>
          <a:xfrm>
            <a:off x="1066180" y="738554"/>
            <a:ext cx="5558966" cy="5761892"/>
          </a:xfrm>
        </p:spPr>
        <p:txBody>
          <a:bodyPr anchor="ctr">
            <a:normAutofit/>
          </a:bodyPr>
          <a:lstStyle/>
          <a:p>
            <a:pPr marL="0" indent="0" algn="just">
              <a:buNone/>
            </a:pPr>
            <a:r>
              <a:rPr lang="es-MX" sz="2400" dirty="0"/>
              <a:t>El término acción afirmativa se refiere a aquellas acciones positivas que reducen o eliminan prácticas discriminatorias contra sectores excluidos de la población tales como mujeres, o grupos étnicos, de cierta preferencia sexual, creencia religiosa, cultural.</a:t>
            </a:r>
          </a:p>
          <a:p>
            <a:pPr marL="0" indent="0" algn="just">
              <a:buNone/>
            </a:pPr>
            <a:r>
              <a:rPr lang="es-MX" sz="2400" dirty="0"/>
              <a:t>Tienen como finalidad dar un trato preferencial y utilizar mecanismos óptimos para la consecución de ese fin.</a:t>
            </a:r>
          </a:p>
          <a:p>
            <a:pPr marL="0" indent="0">
              <a:buNone/>
            </a:pPr>
            <a:endParaRPr lang="es-MX" sz="2400" dirty="0"/>
          </a:p>
        </p:txBody>
      </p:sp>
      <p:pic>
        <p:nvPicPr>
          <p:cNvPr id="4" name="Imagen 3">
            <a:extLst>
              <a:ext uri="{FF2B5EF4-FFF2-40B4-BE49-F238E27FC236}">
                <a16:creationId xmlns:a16="http://schemas.microsoft.com/office/drawing/2014/main" id="{BDAAD927-1D4A-B375-325C-131CD43CB492}"/>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2323968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1DFE5B-6F99-1E60-35E0-FE865280C4E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7D8DD07-B5BE-3E37-001A-15CE3B4724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DE07D19-569D-BE1C-2E4F-C84979F380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5344"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0"/>
                </a:schemeClr>
              </a:gs>
              <a:gs pos="9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24809552-219E-68B3-C4F9-9D435C9D3AC1}"/>
              </a:ext>
            </a:extLst>
          </p:cNvPr>
          <p:cNvSpPr>
            <a:spLocks noGrp="1"/>
          </p:cNvSpPr>
          <p:nvPr>
            <p:ph type="title"/>
          </p:nvPr>
        </p:nvSpPr>
        <p:spPr>
          <a:xfrm>
            <a:off x="7305543" y="2286000"/>
            <a:ext cx="3676918" cy="2286000"/>
          </a:xfrm>
        </p:spPr>
        <p:txBody>
          <a:bodyPr anchor="ctr">
            <a:normAutofit/>
          </a:bodyPr>
          <a:lstStyle/>
          <a:p>
            <a:pPr algn="ctr"/>
            <a:r>
              <a:rPr lang="es-MX" sz="3200" dirty="0">
                <a:solidFill>
                  <a:srgbClr val="000000"/>
                </a:solidFill>
                <a:latin typeface="HANDWRITINGCR" panose="02000603000000000000" pitchFamily="2" charset="0"/>
                <a:ea typeface="HANDWRITINGCR" panose="02000603000000000000" pitchFamily="2" charset="0"/>
              </a:rPr>
              <a:t>CONCEPTO</a:t>
            </a:r>
          </a:p>
        </p:txBody>
      </p:sp>
      <p:sp>
        <p:nvSpPr>
          <p:cNvPr id="3" name="Marcador de contenido 2">
            <a:extLst>
              <a:ext uri="{FF2B5EF4-FFF2-40B4-BE49-F238E27FC236}">
                <a16:creationId xmlns:a16="http://schemas.microsoft.com/office/drawing/2014/main" id="{71EFBD35-5B8A-3B25-3D5D-904F456FB53A}"/>
              </a:ext>
            </a:extLst>
          </p:cNvPr>
          <p:cNvSpPr>
            <a:spLocks noGrp="1"/>
          </p:cNvSpPr>
          <p:nvPr>
            <p:ph idx="1"/>
          </p:nvPr>
        </p:nvSpPr>
        <p:spPr>
          <a:xfrm>
            <a:off x="1066180" y="738554"/>
            <a:ext cx="5422544" cy="5761892"/>
          </a:xfrm>
        </p:spPr>
        <p:txBody>
          <a:bodyPr anchor="ctr">
            <a:normAutofit/>
          </a:bodyPr>
          <a:lstStyle/>
          <a:p>
            <a:pPr marL="0" indent="0" algn="just">
              <a:buNone/>
            </a:pPr>
            <a:r>
              <a:rPr lang="es-MX" sz="2400" dirty="0"/>
              <a:t>“La acción afirmativa es una norma legal, o una política pública que pretende lograr la igualdad de oportunidades (para las mujeres)”. </a:t>
            </a:r>
          </a:p>
          <a:p>
            <a:pPr marL="0" indent="0" algn="just">
              <a:buNone/>
            </a:pPr>
            <a:r>
              <a:rPr lang="es-MX" sz="2400" dirty="0"/>
              <a:t>Consiste, en escoger en una situación de paridad, a la persona que pertenezca a un sector discriminado, cualquiera que éste sea. </a:t>
            </a:r>
          </a:p>
          <a:p>
            <a:endParaRPr lang="es-MX" sz="2400" dirty="0"/>
          </a:p>
        </p:txBody>
      </p:sp>
      <p:pic>
        <p:nvPicPr>
          <p:cNvPr id="4" name="Imagen 3">
            <a:extLst>
              <a:ext uri="{FF2B5EF4-FFF2-40B4-BE49-F238E27FC236}">
                <a16:creationId xmlns:a16="http://schemas.microsoft.com/office/drawing/2014/main" id="{542F2563-2706-B97C-C8A6-B4CFD1EF71DA}"/>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757496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1343BF3-1748-5094-A39C-5BD12888526A}"/>
              </a:ext>
            </a:extLst>
          </p:cNvPr>
          <p:cNvSpPr>
            <a:spLocks noGrp="1"/>
          </p:cNvSpPr>
          <p:nvPr>
            <p:ph idx="1"/>
          </p:nvPr>
        </p:nvSpPr>
        <p:spPr>
          <a:xfrm>
            <a:off x="967895" y="1230920"/>
            <a:ext cx="10287000" cy="3890965"/>
          </a:xfrm>
        </p:spPr>
        <p:txBody>
          <a:bodyPr>
            <a:normAutofit fontScale="85000" lnSpcReduction="20000"/>
          </a:bodyPr>
          <a:lstStyle/>
          <a:p>
            <a:endParaRPr lang="es-MX" sz="2800" dirty="0"/>
          </a:p>
          <a:p>
            <a:pPr algn="just"/>
            <a:r>
              <a:rPr lang="es-MX" sz="2800" dirty="0"/>
              <a:t>“La acción afirmativa es un conjunto coherente de medidas de carácter temporal dirigidas a corregir la situación del grupo al que están destinadas en un aspecto o varios de su vida social para alcanzar la igualdad”. (ONU, 2001)</a:t>
            </a:r>
          </a:p>
          <a:p>
            <a:pPr algn="just"/>
            <a:r>
              <a:rPr lang="es-MX" sz="2800" dirty="0"/>
              <a:t>“Cualquier medida, más allá de la simple terminación de una práctica discriminatoria, adoptada para corregir o compensar discriminaciones presentes o pasadas o para impedir que la discriminación se reproduzca en el futuro”. </a:t>
            </a:r>
            <a:r>
              <a:rPr lang="es-MX" sz="1400" dirty="0"/>
              <a:t>(Comisión Norteamericana de Derechos Civiles, 1977)</a:t>
            </a:r>
          </a:p>
          <a:p>
            <a:endParaRPr lang="es-MX" sz="2800" dirty="0"/>
          </a:p>
        </p:txBody>
      </p:sp>
      <p:pic>
        <p:nvPicPr>
          <p:cNvPr id="4" name="Imagen 3">
            <a:extLst>
              <a:ext uri="{FF2B5EF4-FFF2-40B4-BE49-F238E27FC236}">
                <a16:creationId xmlns:a16="http://schemas.microsoft.com/office/drawing/2014/main" id="{274BDAA1-8F01-3D58-79CD-E20D3B504B3E}"/>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654792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A47B1CA-DBD4-6557-F721-B5D9E3D5FB6D}"/>
              </a:ext>
            </a:extLst>
          </p:cNvPr>
          <p:cNvSpPr>
            <a:spLocks noGrp="1"/>
          </p:cNvSpPr>
          <p:nvPr>
            <p:ph type="body" idx="1"/>
          </p:nvPr>
        </p:nvSpPr>
        <p:spPr>
          <a:xfrm>
            <a:off x="1761392" y="1617785"/>
            <a:ext cx="8669215" cy="2373923"/>
          </a:xfrm>
        </p:spPr>
        <p:txBody>
          <a:bodyPr>
            <a:noAutofit/>
          </a:bodyPr>
          <a:lstStyle/>
          <a:p>
            <a:pPr algn="just"/>
            <a:r>
              <a:rPr lang="es-MX" sz="2400" dirty="0"/>
              <a:t>Como objeto del presente estudio citaré el concepto elaborado por Prometeo Hernández, en el artículo, “Las acciones afirmativas, un mecanismo necesario”, parte de la obra “Justicia electoral y derechos humanos. Incidencia del Tribunal Electoral del Poder Judicial de la Federación”.</a:t>
            </a:r>
          </a:p>
        </p:txBody>
      </p:sp>
      <p:pic>
        <p:nvPicPr>
          <p:cNvPr id="4" name="Imagen 3">
            <a:extLst>
              <a:ext uri="{FF2B5EF4-FFF2-40B4-BE49-F238E27FC236}">
                <a16:creationId xmlns:a16="http://schemas.microsoft.com/office/drawing/2014/main" id="{A7D7E35E-0037-7A84-1631-690FA1097305}"/>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068739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845F8-D59F-6B37-C2F5-81708FDF0C6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14D189A-0440-254A-A9B4-C98B33643F8F}"/>
              </a:ext>
            </a:extLst>
          </p:cNvPr>
          <p:cNvSpPr>
            <a:spLocks noGrp="1"/>
          </p:cNvSpPr>
          <p:nvPr>
            <p:ph idx="1"/>
          </p:nvPr>
        </p:nvSpPr>
        <p:spPr>
          <a:xfrm>
            <a:off x="915141" y="826475"/>
            <a:ext cx="9969736" cy="5205049"/>
          </a:xfrm>
        </p:spPr>
        <p:txBody>
          <a:bodyPr>
            <a:normAutofit fontScale="85000" lnSpcReduction="20000"/>
          </a:bodyPr>
          <a:lstStyle/>
          <a:p>
            <a:endParaRPr lang="es-MX" sz="2800" dirty="0"/>
          </a:p>
          <a:p>
            <a:pPr algn="just"/>
            <a:r>
              <a:rPr lang="es-MX" sz="3100" dirty="0"/>
              <a:t>“Es una medida jurídica transitoria para dar un tratamiento privilegiado a ciertos grupos de la población con el objetivo de superar las desigualdades existentes a pesar de la igualdad formal (Nohlen 2006, 13), que pretende cuestionar y modificar aquellas situaciones fácticas que impiden y obstaculizan que los grupos o personas excluidas alcancen la igualdad efectiva en el reclamo de sus derechos (Bos-suyt 2000). En otras palabras, la acción afirmativa es un medio que busca restablecer la igualdad en los grupos sociales a los que se ha negado o restringido la posibilidad de acceder y participar en la configuración, validación y reclamos de sus derechos en igualdad de oportunidades” (Durango 2016). </a:t>
            </a:r>
            <a:r>
              <a:rPr lang="es-MX" sz="1500" dirty="0"/>
              <a:t>(Hernández, 2019, 509)</a:t>
            </a:r>
          </a:p>
        </p:txBody>
      </p:sp>
      <p:pic>
        <p:nvPicPr>
          <p:cNvPr id="4" name="Imagen 3">
            <a:extLst>
              <a:ext uri="{FF2B5EF4-FFF2-40B4-BE49-F238E27FC236}">
                <a16:creationId xmlns:a16="http://schemas.microsoft.com/office/drawing/2014/main" id="{7645405B-10D9-826C-4F32-AFD8960E900D}"/>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392734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20FF5-A2D3-757E-FB8B-A258E3B924D8}"/>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BA07C4-A479-2198-E682-4B7A2947D067}"/>
              </a:ext>
            </a:extLst>
          </p:cNvPr>
          <p:cNvSpPr>
            <a:spLocks noGrp="1"/>
          </p:cNvSpPr>
          <p:nvPr>
            <p:ph idx="1"/>
          </p:nvPr>
        </p:nvSpPr>
        <p:spPr>
          <a:xfrm>
            <a:off x="915141" y="826475"/>
            <a:ext cx="9969736" cy="5205049"/>
          </a:xfrm>
        </p:spPr>
        <p:txBody>
          <a:bodyPr>
            <a:normAutofit lnSpcReduction="10000"/>
          </a:bodyPr>
          <a:lstStyle/>
          <a:p>
            <a:endParaRPr lang="es-MX" sz="2800" dirty="0"/>
          </a:p>
          <a:p>
            <a:pPr algn="just"/>
            <a:r>
              <a:rPr lang="es-MX" sz="3100" dirty="0"/>
              <a:t>La SS ha establecido que estas medidas constituyen una medida compensatoria para situaciones en desventaja, que tienen como finalidad revertir la desigualdad histórica existente que enfrentan ciertos grupos en el ejercicio de sus derechos. Garantizando un plano de igualdad sustancial en el acceso a los bienes y servicios. Así como de las oportunidades de las que disponen las mayorías . </a:t>
            </a:r>
            <a:r>
              <a:rPr lang="es-MX" sz="1500" dirty="0"/>
              <a:t>(Sala Superior, jurisprudencia 30/2014)</a:t>
            </a:r>
          </a:p>
        </p:txBody>
      </p:sp>
      <p:pic>
        <p:nvPicPr>
          <p:cNvPr id="4" name="Imagen 3">
            <a:extLst>
              <a:ext uri="{FF2B5EF4-FFF2-40B4-BE49-F238E27FC236}">
                <a16:creationId xmlns:a16="http://schemas.microsoft.com/office/drawing/2014/main" id="{1C2A1DAF-079D-728F-BDA4-CCD1DCDB0C3A}"/>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722276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69F72C-E3FB-4C48-AEBD-AF7AC0D749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D877653-0A80-F357-F790-A6DE740F3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002118"/>
            <a:ext cx="6095999" cy="4855882"/>
          </a:xfrm>
          <a:prstGeom prst="rect">
            <a:avLst/>
          </a:prstGeom>
          <a:gradFill>
            <a:gsLst>
              <a:gs pos="67860">
                <a:schemeClr val="accent1">
                  <a:lumMod val="60000"/>
                  <a:lumOff val="40000"/>
                  <a:alpha val="91000"/>
                </a:schemeClr>
              </a:gs>
              <a:gs pos="0">
                <a:schemeClr val="accent1">
                  <a:lumMod val="60000"/>
                  <a:lumOff val="40000"/>
                  <a:alpha val="0"/>
                </a:schemeClr>
              </a:gs>
              <a:gs pos="91000">
                <a:schemeClr val="accent1">
                  <a:lumMod val="60000"/>
                  <a:lumOff val="40000"/>
                </a:schemeClr>
              </a:gs>
            </a:gsLst>
            <a:lin ang="5400000" scaled="1"/>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7CF8FE2A-D115-E35B-2097-07D54C3C42C1}"/>
              </a:ext>
            </a:extLst>
          </p:cNvPr>
          <p:cNvSpPr>
            <a:spLocks noGrp="1"/>
          </p:cNvSpPr>
          <p:nvPr>
            <p:ph type="title"/>
          </p:nvPr>
        </p:nvSpPr>
        <p:spPr>
          <a:xfrm>
            <a:off x="1087449" y="1692834"/>
            <a:ext cx="3884024" cy="3472331"/>
          </a:xfrm>
        </p:spPr>
        <p:txBody>
          <a:bodyPr anchor="ctr">
            <a:normAutofit/>
          </a:bodyPr>
          <a:lstStyle/>
          <a:p>
            <a:pPr algn="ctr"/>
            <a:r>
              <a:rPr lang="es-MX" sz="3600" dirty="0">
                <a:latin typeface="HANDWRITINGCR" panose="02000603000000000000" pitchFamily="2" charset="0"/>
                <a:ea typeface="HANDWRITINGCR" panose="02000603000000000000" pitchFamily="2" charset="0"/>
              </a:rPr>
              <a:t>TEMA1: Acciones afirmativas</a:t>
            </a:r>
          </a:p>
        </p:txBody>
      </p:sp>
      <p:sp>
        <p:nvSpPr>
          <p:cNvPr id="13" name="Rectangle 12">
            <a:extLst>
              <a:ext uri="{FF2B5EF4-FFF2-40B4-BE49-F238E27FC236}">
                <a16:creationId xmlns:a16="http://schemas.microsoft.com/office/drawing/2014/main" id="{31C3BA18-1038-B1DD-9C04-03C9E6E9D1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C5A56F8-F23B-97C7-D410-A9CC3E90CB1D}"/>
              </a:ext>
            </a:extLst>
          </p:cNvPr>
          <p:cNvSpPr>
            <a:spLocks noGrp="1"/>
          </p:cNvSpPr>
          <p:nvPr>
            <p:ph idx="1"/>
          </p:nvPr>
        </p:nvSpPr>
        <p:spPr>
          <a:xfrm>
            <a:off x="6246344" y="980043"/>
            <a:ext cx="5205427" cy="5334000"/>
          </a:xfrm>
        </p:spPr>
        <p:txBody>
          <a:bodyPr anchor="ctr">
            <a:normAutofit/>
          </a:bodyPr>
          <a:lstStyle/>
          <a:p>
            <a:r>
              <a:rPr lang="es-MX" sz="2200" dirty="0"/>
              <a:t>CONCEPTO Y TÉRMINOS VINCULADOS</a:t>
            </a:r>
          </a:p>
          <a:p>
            <a:r>
              <a:rPr lang="es-MX" sz="2200" dirty="0"/>
              <a:t>DESARROLLO HISTÓRICO</a:t>
            </a:r>
          </a:p>
          <a:p>
            <a:r>
              <a:rPr lang="es-MX" sz="2200" dirty="0"/>
              <a:t>INSTANCIAS QUE PUEDEN DECIDIRLAS: LEGISLATIVAS, ADMINISTRATIVAS, AUTÓNOMAS, JUDICIALES Y PARTIDOS POLÍTICOS</a:t>
            </a:r>
          </a:p>
          <a:p>
            <a:r>
              <a:rPr lang="es-MX" sz="2200" dirty="0"/>
              <a:t>ELEMENTOS</a:t>
            </a:r>
          </a:p>
          <a:p>
            <a:r>
              <a:rPr lang="es-MX" sz="2200" dirty="0"/>
              <a:t>CRITERIOS DE ADOPCIÓN </a:t>
            </a:r>
          </a:p>
          <a:p>
            <a:r>
              <a:rPr lang="es-MX" sz="2200" dirty="0"/>
              <a:t>PARÁMETROS DE EVALUACIÓN    </a:t>
            </a:r>
          </a:p>
        </p:txBody>
      </p:sp>
      <p:pic>
        <p:nvPicPr>
          <p:cNvPr id="4" name="Imagen 3">
            <a:extLst>
              <a:ext uri="{FF2B5EF4-FFF2-40B4-BE49-F238E27FC236}">
                <a16:creationId xmlns:a16="http://schemas.microsoft.com/office/drawing/2014/main" id="{ECD7EAC6-C6B0-DD5F-0A6F-37787C9531E8}"/>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71144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45960-DC4C-9002-F806-0947ECC02C37}"/>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5480652-ABBE-DE3C-D338-2EE7114E6FB6}"/>
              </a:ext>
            </a:extLst>
          </p:cNvPr>
          <p:cNvSpPr>
            <a:spLocks noGrp="1"/>
          </p:cNvSpPr>
          <p:nvPr>
            <p:ph idx="1"/>
          </p:nvPr>
        </p:nvSpPr>
        <p:spPr>
          <a:xfrm>
            <a:off x="1583009" y="705242"/>
            <a:ext cx="9025981" cy="5752316"/>
          </a:xfrm>
        </p:spPr>
        <p:txBody>
          <a:bodyPr>
            <a:normAutofit lnSpcReduction="10000"/>
          </a:bodyPr>
          <a:lstStyle/>
          <a:p>
            <a:pPr marL="0" indent="0" algn="just">
              <a:buNone/>
            </a:pPr>
            <a:r>
              <a:rPr lang="es-MX" sz="2600" b="1" dirty="0"/>
              <a:t>TERMINOS VINCULADOS</a:t>
            </a:r>
          </a:p>
          <a:p>
            <a:pPr marL="0" indent="0" algn="just">
              <a:buNone/>
            </a:pPr>
            <a:r>
              <a:rPr lang="es-MX" sz="2600" dirty="0">
                <a:solidFill>
                  <a:srgbClr val="FF0000"/>
                </a:solidFill>
              </a:rPr>
              <a:t>Discriminación positiva/inversa:</a:t>
            </a:r>
            <a:r>
              <a:rPr lang="es-MX" sz="2600" dirty="0"/>
              <a:t> Acciones que otorgan trato preferencial temporal a grupos desfavorecidos para lograr igualdad real.</a:t>
            </a:r>
          </a:p>
          <a:p>
            <a:pPr marL="0" indent="0" algn="just">
              <a:buNone/>
            </a:pPr>
            <a:r>
              <a:rPr lang="es-MX" sz="2600" dirty="0">
                <a:solidFill>
                  <a:srgbClr val="FF0000"/>
                </a:solidFill>
              </a:rPr>
              <a:t>Igualdad sustantiva/real: </a:t>
            </a:r>
            <a:r>
              <a:rPr lang="es-MX" sz="2600" dirty="0"/>
              <a:t>Busca la igualdad de resultados, no solo la igualdad formal ante la ley.</a:t>
            </a:r>
          </a:p>
          <a:p>
            <a:pPr marL="0" indent="0" algn="just">
              <a:buNone/>
            </a:pPr>
            <a:r>
              <a:rPr lang="es-MX" sz="2600" dirty="0">
                <a:solidFill>
                  <a:srgbClr val="FF0000"/>
                </a:solidFill>
              </a:rPr>
              <a:t>Medidas temporales: </a:t>
            </a:r>
            <a:r>
              <a:rPr lang="es-MX" sz="2600" dirty="0"/>
              <a:t>Acciones que deben cesar una vez alcanzada la igualdad de oportunidades.</a:t>
            </a:r>
          </a:p>
          <a:p>
            <a:pPr marL="0" indent="0" algn="just">
              <a:buNone/>
            </a:pPr>
            <a:r>
              <a:rPr lang="es-MX" sz="2600" dirty="0">
                <a:solidFill>
                  <a:srgbClr val="FF0000"/>
                </a:solidFill>
              </a:rPr>
              <a:t>Cuotas/Reservas: </a:t>
            </a:r>
            <a:r>
              <a:rPr lang="es-MX" sz="2600" dirty="0"/>
              <a:t>Porcentajes mínimos establecidos para la representación o contratación de ciertos grupos (ej. cuotas de género).</a:t>
            </a:r>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5CCF0B97-B89B-8D72-265D-A9B318606116}"/>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2453026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26177-3057-1388-02D8-77912DCB981E}"/>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B117577-A7D9-EC90-FAAB-B24A4BDF7187}"/>
              </a:ext>
            </a:extLst>
          </p:cNvPr>
          <p:cNvSpPr>
            <a:spLocks noGrp="1"/>
          </p:cNvSpPr>
          <p:nvPr>
            <p:ph idx="1"/>
          </p:nvPr>
        </p:nvSpPr>
        <p:spPr>
          <a:xfrm>
            <a:off x="1413419" y="901185"/>
            <a:ext cx="9365161" cy="5055630"/>
          </a:xfrm>
        </p:spPr>
        <p:txBody>
          <a:bodyPr>
            <a:normAutofit/>
          </a:bodyPr>
          <a:lstStyle/>
          <a:p>
            <a:pPr marL="0" indent="0" algn="just">
              <a:buNone/>
            </a:pPr>
            <a:r>
              <a:rPr lang="es-MX" sz="2600" dirty="0">
                <a:solidFill>
                  <a:srgbClr val="FF0000"/>
                </a:solidFill>
              </a:rPr>
              <a:t>Grupos vulnerables/históricamente discriminados: </a:t>
            </a:r>
            <a:r>
              <a:rPr lang="es-MX" sz="2600" dirty="0"/>
              <a:t>Comunidades objetivo (indígenas, mujeres, personas con discapacidad, diversidad sexual).</a:t>
            </a:r>
          </a:p>
          <a:p>
            <a:pPr marL="0" indent="0" algn="just">
              <a:buNone/>
            </a:pPr>
            <a:r>
              <a:rPr lang="es-MX" sz="2600" dirty="0">
                <a:solidFill>
                  <a:srgbClr val="FF0000"/>
                </a:solidFill>
              </a:rPr>
              <a:t>Equidad/Acciones compensatorias:</a:t>
            </a:r>
            <a:r>
              <a:rPr lang="es-MX" sz="2600" dirty="0"/>
              <a:t> Medidas para rectificar desigualdades históricas.</a:t>
            </a:r>
          </a:p>
          <a:p>
            <a:pPr marL="0" indent="0" algn="just">
              <a:buNone/>
            </a:pPr>
            <a:r>
              <a:rPr lang="es-MX" sz="2600" dirty="0">
                <a:solidFill>
                  <a:srgbClr val="FF0000"/>
                </a:solidFill>
              </a:rPr>
              <a:t>Representación política/paridad: </a:t>
            </a:r>
            <a:r>
              <a:rPr lang="es-MX" sz="2600" dirty="0"/>
              <a:t>Garantizar la inclusión en cargos de elección popular.</a:t>
            </a:r>
          </a:p>
          <a:p>
            <a:pPr marL="0" indent="0" algn="just">
              <a:buNone/>
            </a:pPr>
            <a:r>
              <a:rPr lang="es-MX" sz="2600" dirty="0">
                <a:solidFill>
                  <a:srgbClr val="FF0000"/>
                </a:solidFill>
              </a:rPr>
              <a:t>Transversalidad:</a:t>
            </a:r>
            <a:r>
              <a:rPr lang="es-MX" sz="2600" dirty="0"/>
              <a:t> La implementación de estas medidas en todas las políticas públicas.</a:t>
            </a:r>
          </a:p>
          <a:p>
            <a:pPr marL="0" indent="0" algn="just">
              <a:buNone/>
            </a:pPr>
            <a:endParaRPr lang="es-MX" sz="3100" dirty="0"/>
          </a:p>
        </p:txBody>
      </p:sp>
      <p:pic>
        <p:nvPicPr>
          <p:cNvPr id="4" name="Imagen 3">
            <a:extLst>
              <a:ext uri="{FF2B5EF4-FFF2-40B4-BE49-F238E27FC236}">
                <a16:creationId xmlns:a16="http://schemas.microsoft.com/office/drawing/2014/main" id="{2F0FC7F5-BB9A-B726-0419-DDFE8FDE1DD1}"/>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974046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A450AA-DBA8-5268-337D-6B220047F9D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3D7ED3-4F41-CD08-34C5-9C7F24C2F2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10AE90B-3601-282C-CDBA-5A81A0F4A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5344"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0"/>
                </a:schemeClr>
              </a:gs>
              <a:gs pos="9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888FD308-359C-B0AF-55AB-C9AF5EE9B06D}"/>
              </a:ext>
            </a:extLst>
          </p:cNvPr>
          <p:cNvSpPr>
            <a:spLocks noGrp="1"/>
          </p:cNvSpPr>
          <p:nvPr>
            <p:ph type="title"/>
          </p:nvPr>
        </p:nvSpPr>
        <p:spPr>
          <a:xfrm>
            <a:off x="7305543" y="2286000"/>
            <a:ext cx="3676918" cy="2286000"/>
          </a:xfrm>
        </p:spPr>
        <p:txBody>
          <a:bodyPr anchor="ctr">
            <a:normAutofit/>
          </a:bodyPr>
          <a:lstStyle/>
          <a:p>
            <a:pPr algn="ctr"/>
            <a:r>
              <a:rPr lang="es-MX" sz="3200" dirty="0">
                <a:solidFill>
                  <a:srgbClr val="000000"/>
                </a:solidFill>
                <a:latin typeface="HANDWRITINGCR" panose="02000603000000000000" pitchFamily="2" charset="0"/>
                <a:ea typeface="HANDWRITINGCR" panose="02000603000000000000" pitchFamily="2" charset="0"/>
              </a:rPr>
              <a:t>Cuotas </a:t>
            </a:r>
            <a:br>
              <a:rPr lang="es-MX" sz="3200" dirty="0">
                <a:solidFill>
                  <a:srgbClr val="000000"/>
                </a:solidFill>
                <a:latin typeface="HANDWRITINGCR" panose="02000603000000000000" pitchFamily="2" charset="0"/>
                <a:ea typeface="HANDWRITINGCR" panose="02000603000000000000" pitchFamily="2" charset="0"/>
              </a:rPr>
            </a:br>
            <a:r>
              <a:rPr lang="es-MX" sz="3200" dirty="0">
                <a:solidFill>
                  <a:srgbClr val="000000"/>
                </a:solidFill>
                <a:latin typeface="HANDWRITINGCR" panose="02000603000000000000" pitchFamily="2" charset="0"/>
                <a:ea typeface="HANDWRITINGCR" panose="02000603000000000000" pitchFamily="2" charset="0"/>
              </a:rPr>
              <a:t>o </a:t>
            </a:r>
            <a:br>
              <a:rPr lang="es-MX" sz="3200" dirty="0">
                <a:solidFill>
                  <a:srgbClr val="000000"/>
                </a:solidFill>
                <a:latin typeface="HANDWRITINGCR" panose="02000603000000000000" pitchFamily="2" charset="0"/>
                <a:ea typeface="HANDWRITINGCR" panose="02000603000000000000" pitchFamily="2" charset="0"/>
              </a:rPr>
            </a:br>
            <a:r>
              <a:rPr lang="es-MX" sz="3200" dirty="0">
                <a:solidFill>
                  <a:srgbClr val="000000"/>
                </a:solidFill>
                <a:latin typeface="HANDWRITINGCR" panose="02000603000000000000" pitchFamily="2" charset="0"/>
                <a:ea typeface="HANDWRITINGCR" panose="02000603000000000000" pitchFamily="2" charset="0"/>
              </a:rPr>
              <a:t>reservas</a:t>
            </a:r>
          </a:p>
        </p:txBody>
      </p:sp>
      <p:sp>
        <p:nvSpPr>
          <p:cNvPr id="3" name="Marcador de contenido 2">
            <a:extLst>
              <a:ext uri="{FF2B5EF4-FFF2-40B4-BE49-F238E27FC236}">
                <a16:creationId xmlns:a16="http://schemas.microsoft.com/office/drawing/2014/main" id="{5ED4DC0E-92FE-25CC-A766-FA5543276BA9}"/>
              </a:ext>
            </a:extLst>
          </p:cNvPr>
          <p:cNvSpPr>
            <a:spLocks noGrp="1"/>
          </p:cNvSpPr>
          <p:nvPr>
            <p:ph idx="1"/>
          </p:nvPr>
        </p:nvSpPr>
        <p:spPr>
          <a:xfrm>
            <a:off x="1066180" y="738554"/>
            <a:ext cx="5422544" cy="5761892"/>
          </a:xfrm>
        </p:spPr>
        <p:txBody>
          <a:bodyPr anchor="ctr">
            <a:normAutofit/>
          </a:bodyPr>
          <a:lstStyle/>
          <a:p>
            <a:pPr marL="0" indent="0" algn="just">
              <a:buNone/>
            </a:pPr>
            <a:r>
              <a:rPr lang="es-MX" sz="2400" dirty="0"/>
              <a:t>“Mecanismos más concretos y directos de las acciones afirmativas. Consisten en el establecimiento de un porcentaje mínimo, número fijo o reserva de plazas (empleos, candidaturas políticas, cupos universitarios) destinados a grupos que han sido históricamente discriminados o subrepresentados”. </a:t>
            </a:r>
          </a:p>
          <a:p>
            <a:pPr marL="0" indent="0" algn="just">
              <a:buNone/>
            </a:pPr>
            <a:r>
              <a:rPr lang="es-MX" sz="2400" dirty="0"/>
              <a:t>Consiste, en escoger en una situación de paridad, a la persona que pertenezca a un sector discriminado, cualquiera que éste sea. </a:t>
            </a:r>
          </a:p>
          <a:p>
            <a:endParaRPr lang="es-MX" sz="2400" dirty="0"/>
          </a:p>
        </p:txBody>
      </p:sp>
      <p:pic>
        <p:nvPicPr>
          <p:cNvPr id="4" name="Imagen 3">
            <a:extLst>
              <a:ext uri="{FF2B5EF4-FFF2-40B4-BE49-F238E27FC236}">
                <a16:creationId xmlns:a16="http://schemas.microsoft.com/office/drawing/2014/main" id="{145551BC-5F1F-30D5-DAED-C11FF73F9BA6}"/>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077004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8C6ADE-DA87-E433-2773-31BF9E01D53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1740B4E-E433-BC92-3F3E-38435424A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B9BD932-16F3-E3C4-37C5-154205C3E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5344"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0"/>
                </a:schemeClr>
              </a:gs>
              <a:gs pos="9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63BA861E-CFE0-88AD-FFA3-DC6C9AEFCEEB}"/>
              </a:ext>
            </a:extLst>
          </p:cNvPr>
          <p:cNvSpPr>
            <a:spLocks noGrp="1"/>
          </p:cNvSpPr>
          <p:nvPr>
            <p:ph type="title"/>
          </p:nvPr>
        </p:nvSpPr>
        <p:spPr>
          <a:xfrm>
            <a:off x="6700771" y="2286000"/>
            <a:ext cx="4886461" cy="2286000"/>
          </a:xfrm>
        </p:spPr>
        <p:txBody>
          <a:bodyPr anchor="ctr">
            <a:normAutofit/>
          </a:bodyPr>
          <a:lstStyle/>
          <a:p>
            <a:pPr algn="ctr"/>
            <a:r>
              <a:rPr lang="es-MX" dirty="0">
                <a:solidFill>
                  <a:srgbClr val="000000"/>
                </a:solidFill>
                <a:latin typeface="HANDWRITINGCR" panose="02000603000000000000" pitchFamily="2" charset="0"/>
                <a:ea typeface="HANDWRITINGCR" panose="02000603000000000000" pitchFamily="2" charset="0"/>
              </a:rPr>
              <a:t>transversalidad</a:t>
            </a:r>
          </a:p>
        </p:txBody>
      </p:sp>
      <p:sp>
        <p:nvSpPr>
          <p:cNvPr id="3" name="Marcador de contenido 2">
            <a:extLst>
              <a:ext uri="{FF2B5EF4-FFF2-40B4-BE49-F238E27FC236}">
                <a16:creationId xmlns:a16="http://schemas.microsoft.com/office/drawing/2014/main" id="{F1D239B7-0BCA-F7AF-3C92-53B6A15D4D20}"/>
              </a:ext>
            </a:extLst>
          </p:cNvPr>
          <p:cNvSpPr>
            <a:spLocks noGrp="1"/>
          </p:cNvSpPr>
          <p:nvPr>
            <p:ph idx="1"/>
          </p:nvPr>
        </p:nvSpPr>
        <p:spPr>
          <a:xfrm>
            <a:off x="1066180" y="738554"/>
            <a:ext cx="5422544" cy="5761892"/>
          </a:xfrm>
        </p:spPr>
        <p:txBody>
          <a:bodyPr anchor="ctr">
            <a:normAutofit/>
          </a:bodyPr>
          <a:lstStyle/>
          <a:p>
            <a:pPr marL="0" indent="0" algn="just">
              <a:buNone/>
            </a:pPr>
            <a:r>
              <a:rPr lang="es-MX" sz="2400" dirty="0"/>
              <a:t>La transversalidad de las acciones afirmativas es la integración sistemática de medidas especiales (como cuotas o paridad) en todas las políticas públicas, procesos de planeación, ejecución y evaluación de las instituciones. Asegura que la igualdad sustantiva no sea un esfuerzo aislado, sino una perspectiva aplicada transversalmente para corregir desventajas históricas</a:t>
            </a:r>
          </a:p>
        </p:txBody>
      </p:sp>
      <p:pic>
        <p:nvPicPr>
          <p:cNvPr id="4" name="Imagen 3">
            <a:extLst>
              <a:ext uri="{FF2B5EF4-FFF2-40B4-BE49-F238E27FC236}">
                <a16:creationId xmlns:a16="http://schemas.microsoft.com/office/drawing/2014/main" id="{254E7C4C-5BF5-3AB4-7AC4-96D35BEBA27A}"/>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804659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4140EA-72D0-861C-26F5-2B048D25F7B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67810A-566E-F12A-89CE-9CFF8A3AB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94D2D55-ED52-382D-6FBD-BE606C953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5344"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0"/>
                </a:schemeClr>
              </a:gs>
              <a:gs pos="9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4A7D625C-EC80-0540-804A-1C6E8DC50280}"/>
              </a:ext>
            </a:extLst>
          </p:cNvPr>
          <p:cNvSpPr>
            <a:spLocks noGrp="1"/>
          </p:cNvSpPr>
          <p:nvPr>
            <p:ph type="title"/>
          </p:nvPr>
        </p:nvSpPr>
        <p:spPr>
          <a:xfrm>
            <a:off x="6700771" y="2286000"/>
            <a:ext cx="4886461" cy="2286000"/>
          </a:xfrm>
        </p:spPr>
        <p:txBody>
          <a:bodyPr anchor="ctr">
            <a:normAutofit/>
          </a:bodyPr>
          <a:lstStyle/>
          <a:p>
            <a:pPr algn="ctr"/>
            <a:r>
              <a:rPr lang="es-MX" dirty="0">
                <a:solidFill>
                  <a:srgbClr val="000000"/>
                </a:solidFill>
                <a:latin typeface="HANDWRITINGCR" panose="02000603000000000000" pitchFamily="2" charset="0"/>
                <a:ea typeface="HANDWRITINGCR" panose="02000603000000000000" pitchFamily="2" charset="0"/>
              </a:rPr>
              <a:t>Enfoque de la</a:t>
            </a:r>
            <a:br>
              <a:rPr lang="es-MX" dirty="0">
                <a:solidFill>
                  <a:srgbClr val="000000"/>
                </a:solidFill>
                <a:latin typeface="HANDWRITINGCR" panose="02000603000000000000" pitchFamily="2" charset="0"/>
                <a:ea typeface="HANDWRITINGCR" panose="02000603000000000000" pitchFamily="2" charset="0"/>
              </a:rPr>
            </a:br>
            <a:r>
              <a:rPr lang="es-MX" dirty="0">
                <a:solidFill>
                  <a:srgbClr val="000000"/>
                </a:solidFill>
                <a:latin typeface="HANDWRITINGCR" panose="02000603000000000000" pitchFamily="2" charset="0"/>
                <a:ea typeface="HANDWRITINGCR" panose="02000603000000000000" pitchFamily="2" charset="0"/>
              </a:rPr>
              <a:t>transversalidad</a:t>
            </a:r>
          </a:p>
        </p:txBody>
      </p:sp>
      <p:sp>
        <p:nvSpPr>
          <p:cNvPr id="3" name="Marcador de contenido 2">
            <a:extLst>
              <a:ext uri="{FF2B5EF4-FFF2-40B4-BE49-F238E27FC236}">
                <a16:creationId xmlns:a16="http://schemas.microsoft.com/office/drawing/2014/main" id="{28E5BC2A-8874-6FEB-2F32-74EE0D7B15F8}"/>
              </a:ext>
            </a:extLst>
          </p:cNvPr>
          <p:cNvSpPr>
            <a:spLocks noGrp="1"/>
          </p:cNvSpPr>
          <p:nvPr>
            <p:ph idx="1"/>
          </p:nvPr>
        </p:nvSpPr>
        <p:spPr>
          <a:xfrm>
            <a:off x="268163" y="548054"/>
            <a:ext cx="6553821" cy="5761892"/>
          </a:xfrm>
        </p:spPr>
        <p:txBody>
          <a:bodyPr anchor="ctr">
            <a:normAutofit/>
          </a:bodyPr>
          <a:lstStyle/>
          <a:p>
            <a:pPr algn="just"/>
            <a:r>
              <a:rPr lang="es-MX" sz="2400" dirty="0"/>
              <a:t>Aplicación Integral: Se aplica a todos los niveles, sectores y etapas de la administración pública (programas sectoriales, especiales, institucionales).</a:t>
            </a:r>
          </a:p>
          <a:p>
            <a:pPr algn="just"/>
            <a:r>
              <a:rPr lang="es-MX" sz="2400" dirty="0"/>
              <a:t>Enfoque de Género y Grupos Vulnerables: Integra activamente la perspectiva de género y las necesidades de grupos históricamente discriminados (indígenas, afrodescendientes, discapacidad, diversidad sexual).</a:t>
            </a:r>
          </a:p>
        </p:txBody>
      </p:sp>
      <p:pic>
        <p:nvPicPr>
          <p:cNvPr id="4" name="Imagen 3">
            <a:extLst>
              <a:ext uri="{FF2B5EF4-FFF2-40B4-BE49-F238E27FC236}">
                <a16:creationId xmlns:a16="http://schemas.microsoft.com/office/drawing/2014/main" id="{51876F1E-978B-D7A6-1959-F409625FFE06}"/>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4116680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BC84F1-E171-D098-8F6A-78D26E2768B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BAE33CC-1537-684C-7137-3BBF173E9B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5B004E8-47E1-2F70-B6E4-2C2882681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5344"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0"/>
                </a:schemeClr>
              </a:gs>
              <a:gs pos="9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F3BE5181-D09D-917C-4B66-D3234AB63C4E}"/>
              </a:ext>
            </a:extLst>
          </p:cNvPr>
          <p:cNvSpPr>
            <a:spLocks noGrp="1"/>
          </p:cNvSpPr>
          <p:nvPr>
            <p:ph type="title"/>
          </p:nvPr>
        </p:nvSpPr>
        <p:spPr>
          <a:xfrm>
            <a:off x="6700771" y="2286000"/>
            <a:ext cx="4886461" cy="2286000"/>
          </a:xfrm>
        </p:spPr>
        <p:txBody>
          <a:bodyPr anchor="ctr">
            <a:normAutofit/>
          </a:bodyPr>
          <a:lstStyle/>
          <a:p>
            <a:pPr algn="ctr"/>
            <a:r>
              <a:rPr lang="es-MX" dirty="0">
                <a:solidFill>
                  <a:srgbClr val="000000"/>
                </a:solidFill>
                <a:latin typeface="HANDWRITINGCR" panose="02000603000000000000" pitchFamily="2" charset="0"/>
                <a:ea typeface="HANDWRITINGCR" panose="02000603000000000000" pitchFamily="2" charset="0"/>
              </a:rPr>
              <a:t>Enfoque de la</a:t>
            </a:r>
            <a:br>
              <a:rPr lang="es-MX" dirty="0">
                <a:solidFill>
                  <a:srgbClr val="000000"/>
                </a:solidFill>
                <a:latin typeface="HANDWRITINGCR" panose="02000603000000000000" pitchFamily="2" charset="0"/>
                <a:ea typeface="HANDWRITINGCR" panose="02000603000000000000" pitchFamily="2" charset="0"/>
              </a:rPr>
            </a:br>
            <a:r>
              <a:rPr lang="es-MX" dirty="0">
                <a:solidFill>
                  <a:srgbClr val="000000"/>
                </a:solidFill>
                <a:latin typeface="HANDWRITINGCR" panose="02000603000000000000" pitchFamily="2" charset="0"/>
                <a:ea typeface="HANDWRITINGCR" panose="02000603000000000000" pitchFamily="2" charset="0"/>
              </a:rPr>
              <a:t>transversalidad</a:t>
            </a:r>
          </a:p>
        </p:txBody>
      </p:sp>
      <p:sp>
        <p:nvSpPr>
          <p:cNvPr id="3" name="Marcador de contenido 2">
            <a:extLst>
              <a:ext uri="{FF2B5EF4-FFF2-40B4-BE49-F238E27FC236}">
                <a16:creationId xmlns:a16="http://schemas.microsoft.com/office/drawing/2014/main" id="{3F5B3B6F-BD03-C648-5970-D5516CB96877}"/>
              </a:ext>
            </a:extLst>
          </p:cNvPr>
          <p:cNvSpPr>
            <a:spLocks noGrp="1"/>
          </p:cNvSpPr>
          <p:nvPr>
            <p:ph idx="1"/>
          </p:nvPr>
        </p:nvSpPr>
        <p:spPr>
          <a:xfrm>
            <a:off x="268163" y="548054"/>
            <a:ext cx="6553821" cy="5761892"/>
          </a:xfrm>
        </p:spPr>
        <p:txBody>
          <a:bodyPr anchor="ctr">
            <a:normAutofit/>
          </a:bodyPr>
          <a:lstStyle/>
          <a:p>
            <a:pPr algn="just"/>
            <a:r>
              <a:rPr lang="es-MX" sz="2400" dirty="0"/>
              <a:t>Reorganización de Procesos: Busca modificar procedimientos y métodos de trabajo para eliminar obstáculos estructurales, no solo tratar síntomas de desigualdad.</a:t>
            </a:r>
          </a:p>
          <a:p>
            <a:pPr algn="just"/>
            <a:r>
              <a:rPr lang="es-MX" sz="2400" dirty="0"/>
              <a:t>Resultados y Evaluación: La transversalidad se mide no solo por la implementación, sino por el impacto en la igualdad real y el cambio social.</a:t>
            </a:r>
          </a:p>
          <a:p>
            <a:pPr algn="just"/>
            <a:r>
              <a:rPr lang="es-MX" sz="2400" dirty="0"/>
              <a:t>Principio de Operación: Se asocia a la creación de "acciones transversales" dentro de programas presupuestarios para garantizar recursos y seguimiento.</a:t>
            </a:r>
          </a:p>
        </p:txBody>
      </p:sp>
      <p:pic>
        <p:nvPicPr>
          <p:cNvPr id="4" name="Imagen 3">
            <a:extLst>
              <a:ext uri="{FF2B5EF4-FFF2-40B4-BE49-F238E27FC236}">
                <a16:creationId xmlns:a16="http://schemas.microsoft.com/office/drawing/2014/main" id="{521109C9-2301-7264-D5C2-A8F3A8594A24}"/>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2817789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1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2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B90E15-D1E9-F5A7-777C-72713144CB2E}"/>
              </a:ext>
            </a:extLst>
          </p:cNvPr>
          <p:cNvSpPr>
            <a:spLocks noGrp="1"/>
          </p:cNvSpPr>
          <p:nvPr>
            <p:ph type="ctrTitle"/>
          </p:nvPr>
        </p:nvSpPr>
        <p:spPr>
          <a:xfrm>
            <a:off x="1724849" y="5114728"/>
            <a:ext cx="9144000" cy="1169963"/>
          </a:xfrm>
        </p:spPr>
        <p:txBody>
          <a:bodyPr anchor="ctr">
            <a:normAutofit/>
          </a:bodyPr>
          <a:lstStyle/>
          <a:p>
            <a:r>
              <a:rPr lang="es-MX" sz="4800" dirty="0"/>
              <a:t>BREVES ANTECEDENTES</a:t>
            </a:r>
          </a:p>
        </p:txBody>
      </p:sp>
      <p:sp>
        <p:nvSpPr>
          <p:cNvPr id="3" name="Subtítulo 2">
            <a:extLst>
              <a:ext uri="{FF2B5EF4-FFF2-40B4-BE49-F238E27FC236}">
                <a16:creationId xmlns:a16="http://schemas.microsoft.com/office/drawing/2014/main" id="{AFAC6922-9AA7-4575-71F2-EB8ABD5D0F9C}"/>
              </a:ext>
            </a:extLst>
          </p:cNvPr>
          <p:cNvSpPr>
            <a:spLocks noGrp="1"/>
          </p:cNvSpPr>
          <p:nvPr>
            <p:ph type="subTitle" idx="1"/>
          </p:nvPr>
        </p:nvSpPr>
        <p:spPr>
          <a:xfrm>
            <a:off x="1523999" y="879727"/>
            <a:ext cx="9144000" cy="3732345"/>
          </a:xfrm>
        </p:spPr>
        <p:txBody>
          <a:bodyPr anchor="ctr">
            <a:normAutofit fontScale="92500" lnSpcReduction="20000"/>
          </a:bodyPr>
          <a:lstStyle/>
          <a:p>
            <a:pPr algn="just"/>
            <a:r>
              <a:rPr lang="es-MX" sz="2400" dirty="0"/>
              <a:t>Por primera vez son utilizadas en la India denominándolas: compensatory discriminations, derivado de la existencia de diversos estratos sociales y una marcada diferenciación social e igualitaria entre los ciudadanos. </a:t>
            </a:r>
            <a:r>
              <a:rPr lang="es-MX" sz="1200" dirty="0"/>
              <a:t>(Hamilton, 1999)</a:t>
            </a:r>
          </a:p>
          <a:p>
            <a:pPr algn="just"/>
            <a:r>
              <a:rPr lang="es-MX" sz="2400" dirty="0"/>
              <a:t>En 1935, aparece como “affirmative actión” en Estados Unidos y fue considerada como una obligación positiva en materia laboral para solucionar la discriminación de empleadores hacias personas de raza afroamericana.</a:t>
            </a:r>
          </a:p>
          <a:p>
            <a:pPr algn="just"/>
            <a:r>
              <a:rPr lang="es-MX" sz="2400" dirty="0"/>
              <a:t>Con el Presidente John F. Kennedy con la Ley Ejecutiva 10925, se les da la connotación de política activa para evitar las desigualdades laborales.</a:t>
            </a:r>
          </a:p>
        </p:txBody>
      </p:sp>
      <p:cxnSp>
        <p:nvCxnSpPr>
          <p:cNvPr id="39" name="Straight Connector 2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2" descr="No hay ninguna descripción de la foto disponible.">
            <a:extLst>
              <a:ext uri="{FF2B5EF4-FFF2-40B4-BE49-F238E27FC236}">
                <a16:creationId xmlns:a16="http://schemas.microsoft.com/office/drawing/2014/main" id="{6EB52D23-85D9-84B1-E488-D1BB23F13C4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037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E800A0-0183-91CC-8505-072B4B1B60D0}"/>
            </a:ext>
          </a:extLst>
        </p:cNvPr>
        <p:cNvGrpSpPr/>
        <p:nvPr/>
      </p:nvGrpSpPr>
      <p:grpSpPr>
        <a:xfrm>
          <a:off x="0" y="0"/>
          <a:ext cx="0" cy="0"/>
          <a:chOff x="0" y="0"/>
          <a:chExt cx="0" cy="0"/>
        </a:xfrm>
      </p:grpSpPr>
      <p:sp useBgFill="1">
        <p:nvSpPr>
          <p:cNvPr id="36" name="Rectangle 17">
            <a:extLst>
              <a:ext uri="{FF2B5EF4-FFF2-40B4-BE49-F238E27FC236}">
                <a16:creationId xmlns:a16="http://schemas.microsoft.com/office/drawing/2014/main" id="{202E910A-3EB7-A3F0-26ED-442B00FA2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9">
            <a:extLst>
              <a:ext uri="{FF2B5EF4-FFF2-40B4-BE49-F238E27FC236}">
                <a16:creationId xmlns:a16="http://schemas.microsoft.com/office/drawing/2014/main" id="{A814940B-778D-7C0B-C8AD-4B2C16327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21">
            <a:extLst>
              <a:ext uri="{FF2B5EF4-FFF2-40B4-BE49-F238E27FC236}">
                <a16:creationId xmlns:a16="http://schemas.microsoft.com/office/drawing/2014/main" id="{E00F4524-3C62-BBAF-0B4A-1442AEEB8E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A394959-AAE9-739A-EB0B-ACE89350BF00}"/>
              </a:ext>
            </a:extLst>
          </p:cNvPr>
          <p:cNvSpPr>
            <a:spLocks noGrp="1"/>
          </p:cNvSpPr>
          <p:nvPr>
            <p:ph type="ctrTitle"/>
          </p:nvPr>
        </p:nvSpPr>
        <p:spPr>
          <a:xfrm>
            <a:off x="1724849" y="5114728"/>
            <a:ext cx="9144000" cy="1169963"/>
          </a:xfrm>
        </p:spPr>
        <p:txBody>
          <a:bodyPr anchor="ctr">
            <a:normAutofit/>
          </a:bodyPr>
          <a:lstStyle/>
          <a:p>
            <a:r>
              <a:rPr lang="es-MX" sz="4800" dirty="0"/>
              <a:t>BREVES ANTECEDENTES</a:t>
            </a:r>
          </a:p>
        </p:txBody>
      </p:sp>
      <p:sp>
        <p:nvSpPr>
          <p:cNvPr id="3" name="Subtítulo 2">
            <a:extLst>
              <a:ext uri="{FF2B5EF4-FFF2-40B4-BE49-F238E27FC236}">
                <a16:creationId xmlns:a16="http://schemas.microsoft.com/office/drawing/2014/main" id="{6DE8484D-54AF-4AC1-7D98-893C5B66BEFD}"/>
              </a:ext>
            </a:extLst>
          </p:cNvPr>
          <p:cNvSpPr>
            <a:spLocks noGrp="1"/>
          </p:cNvSpPr>
          <p:nvPr>
            <p:ph type="subTitle" idx="1"/>
          </p:nvPr>
        </p:nvSpPr>
        <p:spPr>
          <a:xfrm>
            <a:off x="1523999" y="648344"/>
            <a:ext cx="9144000" cy="4108781"/>
          </a:xfrm>
        </p:spPr>
        <p:txBody>
          <a:bodyPr anchor="ctr">
            <a:normAutofit/>
          </a:bodyPr>
          <a:lstStyle/>
          <a:p>
            <a:pPr algn="just"/>
            <a:r>
              <a:rPr lang="es-MX" sz="2400" dirty="0"/>
              <a:t>Esta normatividad pretendía establecer obligaciones a las empresas contratantes con el Gobierno para establecer una igualdad de oportunidades laborales y la dirección de una política de NO discriminación en el empleo. Esto derivado de los conclictos raciales existentes en el norte del país.</a:t>
            </a:r>
          </a:p>
          <a:p>
            <a:pPr algn="just"/>
            <a:r>
              <a:rPr lang="es-MX" sz="2400" dirty="0"/>
              <a:t>Las acciones afirmativas se refuerzan cuando E.U. adopta la Convención Internacional sobre la eliminación de todas las formas de discriminación racial, dirigida a eleiminar aspectos de carácter racial. </a:t>
            </a:r>
          </a:p>
        </p:txBody>
      </p:sp>
      <p:cxnSp>
        <p:nvCxnSpPr>
          <p:cNvPr id="39" name="Straight Connector 23">
            <a:extLst>
              <a:ext uri="{FF2B5EF4-FFF2-40B4-BE49-F238E27FC236}">
                <a16:creationId xmlns:a16="http://schemas.microsoft.com/office/drawing/2014/main" id="{7167E757-C3C3-7138-9189-F6B8953120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2" descr="No hay ninguna descripción de la foto disponible.">
            <a:extLst>
              <a:ext uri="{FF2B5EF4-FFF2-40B4-BE49-F238E27FC236}">
                <a16:creationId xmlns:a16="http://schemas.microsoft.com/office/drawing/2014/main" id="{744945E7-52CD-81AC-9119-A3B239C8F59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461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9F795E-4403-991E-63B8-06CCE0FF0D50}"/>
            </a:ext>
          </a:extLst>
        </p:cNvPr>
        <p:cNvGrpSpPr/>
        <p:nvPr/>
      </p:nvGrpSpPr>
      <p:grpSpPr>
        <a:xfrm>
          <a:off x="0" y="0"/>
          <a:ext cx="0" cy="0"/>
          <a:chOff x="0" y="0"/>
          <a:chExt cx="0" cy="0"/>
        </a:xfrm>
      </p:grpSpPr>
      <p:sp useBgFill="1">
        <p:nvSpPr>
          <p:cNvPr id="36" name="Rectangle 17">
            <a:extLst>
              <a:ext uri="{FF2B5EF4-FFF2-40B4-BE49-F238E27FC236}">
                <a16:creationId xmlns:a16="http://schemas.microsoft.com/office/drawing/2014/main" id="{A527E649-9A85-D8AA-7A84-A07BECE7B5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9">
            <a:extLst>
              <a:ext uri="{FF2B5EF4-FFF2-40B4-BE49-F238E27FC236}">
                <a16:creationId xmlns:a16="http://schemas.microsoft.com/office/drawing/2014/main" id="{015E10EE-4DCB-511B-C7EC-CFD5A7961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21">
            <a:extLst>
              <a:ext uri="{FF2B5EF4-FFF2-40B4-BE49-F238E27FC236}">
                <a16:creationId xmlns:a16="http://schemas.microsoft.com/office/drawing/2014/main" id="{84B03902-014A-93B9-92F0-8CC00CA2ED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1E64BC7-4806-4243-2911-3BD37D640FEA}"/>
              </a:ext>
            </a:extLst>
          </p:cNvPr>
          <p:cNvSpPr>
            <a:spLocks noGrp="1"/>
          </p:cNvSpPr>
          <p:nvPr>
            <p:ph type="ctrTitle"/>
          </p:nvPr>
        </p:nvSpPr>
        <p:spPr>
          <a:xfrm>
            <a:off x="1724849" y="5114728"/>
            <a:ext cx="9144000" cy="1169963"/>
          </a:xfrm>
        </p:spPr>
        <p:txBody>
          <a:bodyPr anchor="ctr">
            <a:normAutofit/>
          </a:bodyPr>
          <a:lstStyle/>
          <a:p>
            <a:r>
              <a:rPr lang="es-MX" sz="4800" dirty="0"/>
              <a:t>BREVES ANTECEDENTES</a:t>
            </a:r>
          </a:p>
        </p:txBody>
      </p:sp>
      <p:sp>
        <p:nvSpPr>
          <p:cNvPr id="3" name="Subtítulo 2">
            <a:extLst>
              <a:ext uri="{FF2B5EF4-FFF2-40B4-BE49-F238E27FC236}">
                <a16:creationId xmlns:a16="http://schemas.microsoft.com/office/drawing/2014/main" id="{D1C4B623-9A85-EF54-D2DB-E3343B224D89}"/>
              </a:ext>
            </a:extLst>
          </p:cNvPr>
          <p:cNvSpPr>
            <a:spLocks noGrp="1"/>
          </p:cNvSpPr>
          <p:nvPr>
            <p:ph type="subTitle" idx="1"/>
          </p:nvPr>
        </p:nvSpPr>
        <p:spPr>
          <a:xfrm>
            <a:off x="1523999" y="879727"/>
            <a:ext cx="9144000" cy="3732345"/>
          </a:xfrm>
        </p:spPr>
        <p:txBody>
          <a:bodyPr anchor="ctr">
            <a:normAutofit fontScale="77500" lnSpcReduction="20000"/>
          </a:bodyPr>
          <a:lstStyle/>
          <a:p>
            <a:pPr algn="just"/>
            <a:r>
              <a:rPr lang="es-MX" sz="2800" dirty="0"/>
              <a:t>En 1955, en Alabama Estados Unidos se produjo un incidente en que una mujer negra se negó a ceder su asiento en un autobús de servicio público a un hombre blanco. Como consecuencia de la discriminación surge la acción afirmativa con el Acta de Derechos Civiles con Kennedy en 1963. Con él se reconoce la necesidad de hacer de esta figura una política de estado  para lograr una auténtica comunidad democrática. </a:t>
            </a:r>
            <a:endParaRPr lang="es-MX" sz="1050" dirty="0"/>
          </a:p>
          <a:p>
            <a:pPr algn="just"/>
            <a:r>
              <a:rPr lang="es-MX" sz="2800" dirty="0"/>
              <a:t>Por la ONU, establecieron medidas para lograr la igualdad de derechos y obligaciones. Particularmente, por lo que hace al tema de las mujeres, que es el tema que dio origen a las acciones afirmativas.</a:t>
            </a:r>
          </a:p>
          <a:p>
            <a:pPr algn="just"/>
            <a:r>
              <a:rPr lang="es-MX" sz="1200" dirty="0"/>
              <a:t>(</a:t>
            </a:r>
            <a:r>
              <a:rPr lang="es-MX" sz="1200" dirty="0" err="1"/>
              <a:t>Begne</a:t>
            </a:r>
            <a:r>
              <a:rPr lang="es-MX" sz="1200" dirty="0"/>
              <a:t>, Patricia. Acción Afirmativa: Una vía para reducir la desigualdad, Universidad de Guanajuato, año 1, No. 1, 2011)</a:t>
            </a:r>
          </a:p>
        </p:txBody>
      </p:sp>
      <p:cxnSp>
        <p:nvCxnSpPr>
          <p:cNvPr id="39" name="Straight Connector 23">
            <a:extLst>
              <a:ext uri="{FF2B5EF4-FFF2-40B4-BE49-F238E27FC236}">
                <a16:creationId xmlns:a16="http://schemas.microsoft.com/office/drawing/2014/main" id="{B04DF06B-F64A-4FD2-057A-BAA949E12B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2" descr="No hay ninguna descripción de la foto disponible.">
            <a:extLst>
              <a:ext uri="{FF2B5EF4-FFF2-40B4-BE49-F238E27FC236}">
                <a16:creationId xmlns:a16="http://schemas.microsoft.com/office/drawing/2014/main" id="{D697948C-2F90-FEC3-CE56-6F3A475BD5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1564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1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2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B90E15-D1E9-F5A7-777C-72713144CB2E}"/>
              </a:ext>
            </a:extLst>
          </p:cNvPr>
          <p:cNvSpPr>
            <a:spLocks noGrp="1"/>
          </p:cNvSpPr>
          <p:nvPr>
            <p:ph type="ctrTitle"/>
          </p:nvPr>
        </p:nvSpPr>
        <p:spPr>
          <a:xfrm>
            <a:off x="1724849" y="5114728"/>
            <a:ext cx="9144000" cy="1169963"/>
          </a:xfrm>
        </p:spPr>
        <p:txBody>
          <a:bodyPr anchor="ctr">
            <a:normAutofit/>
          </a:bodyPr>
          <a:lstStyle/>
          <a:p>
            <a:r>
              <a:rPr lang="es-MX" sz="4800" dirty="0"/>
              <a:t>BREVES ANTECEDENTES</a:t>
            </a:r>
          </a:p>
        </p:txBody>
      </p:sp>
      <p:sp>
        <p:nvSpPr>
          <p:cNvPr id="3" name="Subtítulo 2">
            <a:extLst>
              <a:ext uri="{FF2B5EF4-FFF2-40B4-BE49-F238E27FC236}">
                <a16:creationId xmlns:a16="http://schemas.microsoft.com/office/drawing/2014/main" id="{AFAC6922-9AA7-4575-71F2-EB8ABD5D0F9C}"/>
              </a:ext>
            </a:extLst>
          </p:cNvPr>
          <p:cNvSpPr>
            <a:spLocks noGrp="1"/>
          </p:cNvSpPr>
          <p:nvPr>
            <p:ph type="subTitle" idx="1"/>
          </p:nvPr>
        </p:nvSpPr>
        <p:spPr>
          <a:xfrm>
            <a:off x="1074420" y="868680"/>
            <a:ext cx="9593579" cy="3743392"/>
          </a:xfrm>
        </p:spPr>
        <p:txBody>
          <a:bodyPr anchor="ctr">
            <a:normAutofit fontScale="77500" lnSpcReduction="20000"/>
          </a:bodyPr>
          <a:lstStyle/>
          <a:p>
            <a:pPr algn="just"/>
            <a:r>
              <a:rPr lang="es-MX" sz="2800" dirty="0"/>
              <a:t>En América Latina siempre han existido muchas desigualdades en los diferentes órdenes como lo son la participación política, acceso a la educación, acceso a la salud, justicia y al empleo. Aún cuando se han hecho esfuerzos por acabar con las desigualdades, estas aún no se han reducido.</a:t>
            </a:r>
          </a:p>
          <a:p>
            <a:pPr algn="just"/>
            <a:r>
              <a:rPr lang="es-MX" sz="2800" dirty="0"/>
              <a:t>A raíz de la reforma al artículo 1° Const., se ha dado boom por tratar de proteger y garantizar los derechos humanos. Así como evitar la discriminación y la desigualdad.</a:t>
            </a:r>
          </a:p>
          <a:p>
            <a:pPr algn="just"/>
            <a:r>
              <a:rPr lang="es-MX" sz="2800" dirty="0"/>
              <a:t>Se inició con el caso de las mujeres, el cual ya ha avanzado notoriamente. Sin embargo, hacen falta todavía diversos grupos de vulnerabilidad que requieren de atención y medidas.</a:t>
            </a:r>
          </a:p>
        </p:txBody>
      </p:sp>
      <p:cxnSp>
        <p:nvCxnSpPr>
          <p:cNvPr id="39" name="Straight Connector 2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2" descr="No hay ninguna descripción de la foto disponible.">
            <a:extLst>
              <a:ext uri="{FF2B5EF4-FFF2-40B4-BE49-F238E27FC236}">
                <a16:creationId xmlns:a16="http://schemas.microsoft.com/office/drawing/2014/main" id="{6EB52D23-85D9-84B1-E488-D1BB23F13C4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539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94B07D-3341-4246-490B-784C224D978F}"/>
              </a:ext>
            </a:extLst>
          </p:cNvPr>
          <p:cNvSpPr>
            <a:spLocks noGrp="1"/>
          </p:cNvSpPr>
          <p:nvPr>
            <p:ph type="title"/>
          </p:nvPr>
        </p:nvSpPr>
        <p:spPr/>
        <p:txBody>
          <a:bodyPr>
            <a:normAutofit fontScale="90000"/>
          </a:bodyPr>
          <a:lstStyle/>
          <a:p>
            <a:r>
              <a:rPr lang="es-MX" sz="3600" dirty="0">
                <a:latin typeface="HANDWRITINGCR" panose="02000603000000000000" pitchFamily="2" charset="0"/>
                <a:ea typeface="HANDWRITINGCR" panose="02000603000000000000" pitchFamily="2" charset="0"/>
              </a:rPr>
              <a:t>ACCIONES AFIRMATIVAS</a:t>
            </a:r>
            <a:br>
              <a:rPr lang="es-MX" sz="3200" dirty="0">
                <a:latin typeface="HANDWRITINGCR" panose="02000603000000000000" pitchFamily="2" charset="0"/>
                <a:ea typeface="HANDWRITINGCR" panose="02000603000000000000" pitchFamily="2" charset="0"/>
              </a:rPr>
            </a:br>
            <a:endParaRPr lang="es-MX" sz="3200" dirty="0">
              <a:latin typeface="HANDWRITINGCR" panose="02000603000000000000" pitchFamily="2" charset="0"/>
              <a:ea typeface="HANDWRITINGCR" panose="02000603000000000000" pitchFamily="2" charset="0"/>
            </a:endParaRPr>
          </a:p>
        </p:txBody>
      </p:sp>
      <p:sp>
        <p:nvSpPr>
          <p:cNvPr id="3" name="Marcador de contenido 2">
            <a:extLst>
              <a:ext uri="{FF2B5EF4-FFF2-40B4-BE49-F238E27FC236}">
                <a16:creationId xmlns:a16="http://schemas.microsoft.com/office/drawing/2014/main" id="{8200E1E9-F8EB-0F37-E21F-F811E4571A1C}"/>
              </a:ext>
            </a:extLst>
          </p:cNvPr>
          <p:cNvSpPr>
            <a:spLocks noGrp="1"/>
          </p:cNvSpPr>
          <p:nvPr>
            <p:ph idx="1"/>
          </p:nvPr>
        </p:nvSpPr>
        <p:spPr>
          <a:xfrm>
            <a:off x="990600" y="1740874"/>
            <a:ext cx="10037885" cy="3890965"/>
          </a:xfrm>
        </p:spPr>
        <p:txBody>
          <a:bodyPr>
            <a:normAutofit lnSpcReduction="10000"/>
          </a:bodyPr>
          <a:lstStyle/>
          <a:p>
            <a:pPr algn="just"/>
            <a:r>
              <a:rPr lang="es-MX" sz="2400" dirty="0"/>
              <a:t>Las acciones afirmativas también son conocidas como discriminación positiva. Estas acciones pretenden establecer políticas aplicables a determinados grupos sociales que por cuestión cultural, etnica, social, minoritaria han sufrido de discriminación.</a:t>
            </a:r>
          </a:p>
          <a:p>
            <a:pPr algn="just"/>
            <a:r>
              <a:rPr lang="es-MX" sz="2400" dirty="0"/>
              <a:t>Tienen por objeto crear mecanismos para mejorar la calidad de vida de estos grupos y compensarlos por los perjuicios de los que han sido víctimas. Eliminar la discriminación que existe hacia estos grupos en el momento en que son aplicadas. Y evitar que en un futuro ocurran de nuevo.</a:t>
            </a:r>
          </a:p>
          <a:p>
            <a:pPr algn="just"/>
            <a:endParaRPr lang="es-MX" sz="2400" dirty="0"/>
          </a:p>
          <a:p>
            <a:pPr algn="just"/>
            <a:endParaRPr lang="es-MX" sz="2400" dirty="0"/>
          </a:p>
          <a:p>
            <a:endParaRPr lang="es-MX" sz="2400" dirty="0"/>
          </a:p>
        </p:txBody>
      </p:sp>
      <p:pic>
        <p:nvPicPr>
          <p:cNvPr id="4" name="Imagen 3">
            <a:extLst>
              <a:ext uri="{FF2B5EF4-FFF2-40B4-BE49-F238E27FC236}">
                <a16:creationId xmlns:a16="http://schemas.microsoft.com/office/drawing/2014/main" id="{DAE8653C-7B22-ECD1-0A4F-043C740C2B60}"/>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924694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C962B-CE77-3627-B675-3364053C68CE}"/>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C3BC385-2A76-CA02-1727-4BBBBA95C733}"/>
              </a:ext>
            </a:extLst>
          </p:cNvPr>
          <p:cNvSpPr>
            <a:spLocks noGrp="1"/>
          </p:cNvSpPr>
          <p:nvPr>
            <p:ph idx="1"/>
          </p:nvPr>
        </p:nvSpPr>
        <p:spPr>
          <a:xfrm>
            <a:off x="932725" y="583170"/>
            <a:ext cx="9969736" cy="5205049"/>
          </a:xfrm>
        </p:spPr>
        <p:txBody>
          <a:bodyPr>
            <a:normAutofit fontScale="92500" lnSpcReduction="20000"/>
          </a:bodyPr>
          <a:lstStyle/>
          <a:p>
            <a:endParaRPr lang="es-MX" sz="2800" dirty="0"/>
          </a:p>
          <a:p>
            <a:pPr marL="0" indent="0" algn="r">
              <a:buNone/>
            </a:pPr>
            <a:r>
              <a:rPr lang="es-MX" sz="3500" dirty="0">
                <a:latin typeface="HANDWRITINGCR" panose="02000603000000000000" pitchFamily="2" charset="0"/>
                <a:ea typeface="HANDWRITINGCR" panose="02000603000000000000" pitchFamily="2" charset="0"/>
              </a:rPr>
              <a:t>CONCEPTOS APLICABLES</a:t>
            </a:r>
          </a:p>
          <a:p>
            <a:pPr marL="0" indent="0" algn="just">
              <a:buNone/>
            </a:pPr>
            <a:r>
              <a:rPr lang="es-MX" sz="3500" dirty="0">
                <a:latin typeface="HANDWRITINGCR" panose="02000603000000000000" pitchFamily="2" charset="0"/>
                <a:ea typeface="HANDWRITINGCR" panose="02000603000000000000" pitchFamily="2" charset="0"/>
              </a:rPr>
              <a:t>Minorías.</a:t>
            </a:r>
          </a:p>
          <a:p>
            <a:pPr marL="0" indent="0" algn="just">
              <a:buNone/>
            </a:pPr>
            <a:r>
              <a:rPr lang="es-MX" sz="2600" dirty="0"/>
              <a:t>Según Colette Guillaumin, señala que por minorías en sentido amplio, minoritarios debemos entender no aquellos que son menor en numero sino mas bien…aquellos que en un sociedad estan en estado de menor poder sea economico, jurídico o politico.</a:t>
            </a:r>
          </a:p>
          <a:p>
            <a:pPr marL="0" indent="0" algn="just">
              <a:buNone/>
            </a:pPr>
            <a:r>
              <a:rPr lang="es-MX" sz="3500" dirty="0">
                <a:latin typeface="HANDWRITINGCR" panose="02000603000000000000" pitchFamily="2" charset="0"/>
                <a:ea typeface="HANDWRITINGCR" panose="02000603000000000000" pitchFamily="2" charset="0"/>
              </a:rPr>
              <a:t>Grupos vulnerables</a:t>
            </a:r>
          </a:p>
          <a:p>
            <a:pPr marL="0" indent="0" algn="just">
              <a:buNone/>
            </a:pPr>
            <a:r>
              <a:rPr lang="es-MX" sz="2600" dirty="0"/>
              <a:t>Son grupos de personas que padecen una serie de desventajas derivadas de un conjunto de factores sociales y de características jurídicas, personales y culturales.</a:t>
            </a:r>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0902F2C5-B0B3-0CCE-EE72-767EC2D919A0}"/>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696342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72F81-627F-8F44-494F-0F7409113281}"/>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43BD4D4-07ED-743B-C7F1-1BFB7A831846}"/>
              </a:ext>
            </a:extLst>
          </p:cNvPr>
          <p:cNvSpPr>
            <a:spLocks noGrp="1"/>
          </p:cNvSpPr>
          <p:nvPr>
            <p:ph idx="1"/>
          </p:nvPr>
        </p:nvSpPr>
        <p:spPr>
          <a:xfrm>
            <a:off x="932725" y="583170"/>
            <a:ext cx="9969736" cy="5205049"/>
          </a:xfrm>
        </p:spPr>
        <p:txBody>
          <a:bodyPr>
            <a:normAutofit fontScale="92500" lnSpcReduction="10000"/>
          </a:bodyPr>
          <a:lstStyle/>
          <a:p>
            <a:endParaRPr lang="es-MX" sz="2800" dirty="0"/>
          </a:p>
          <a:p>
            <a:pPr marL="0" indent="0" algn="r">
              <a:buNone/>
            </a:pPr>
            <a:r>
              <a:rPr lang="es-MX" sz="3500" dirty="0">
                <a:latin typeface="HANDWRITINGCR" panose="02000603000000000000" pitchFamily="2" charset="0"/>
                <a:ea typeface="HANDWRITINGCR" panose="02000603000000000000" pitchFamily="2" charset="0"/>
              </a:rPr>
              <a:t>CONCEPTOS RELACIONADOS</a:t>
            </a:r>
          </a:p>
          <a:p>
            <a:pPr marL="0" indent="0" algn="just">
              <a:buNone/>
            </a:pPr>
            <a:r>
              <a:rPr lang="es-MX" sz="3200" dirty="0">
                <a:latin typeface="HANDWRITINGCR" panose="02000603000000000000" pitchFamily="2" charset="0"/>
                <a:ea typeface="HANDWRITINGCR" panose="02000603000000000000" pitchFamily="2" charset="0"/>
              </a:rPr>
              <a:t>Marginación</a:t>
            </a:r>
          </a:p>
          <a:p>
            <a:pPr marL="0" indent="0" algn="just">
              <a:buNone/>
            </a:pPr>
            <a:r>
              <a:rPr lang="es-MX" sz="2600" dirty="0"/>
              <a:t>Entendida como la separación efectiva de una persona, una comunidad, o un sector de la sociedad, respecto al trato social. Este proceso va desde la indiferencia y  la represión. Se trata de un aislamiento social.</a:t>
            </a:r>
          </a:p>
          <a:p>
            <a:pPr marL="0" indent="0" algn="just">
              <a:buNone/>
            </a:pPr>
            <a:r>
              <a:rPr lang="es-MX" sz="2600" dirty="0"/>
              <a:t>Marginación y/o segregación social, aún cuando la marginación es una segregación social. El término de segregación es aplicado comúnmente en planteamientos de carácter político atendiendo a discriminación por cuestiones raciales, sexuales, étnicas, religiosas o idelógicas.</a:t>
            </a:r>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F57A67B7-7565-548B-9A56-2748C0550844}"/>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2773350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B809B-E4A8-0DD1-2BA4-7978EC912358}"/>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8BD96A5-B75E-2923-1770-D8A18EE756F0}"/>
              </a:ext>
            </a:extLst>
          </p:cNvPr>
          <p:cNvSpPr>
            <a:spLocks noGrp="1"/>
          </p:cNvSpPr>
          <p:nvPr>
            <p:ph idx="1"/>
          </p:nvPr>
        </p:nvSpPr>
        <p:spPr>
          <a:xfrm>
            <a:off x="932725" y="583170"/>
            <a:ext cx="9969736" cy="5205049"/>
          </a:xfrm>
        </p:spPr>
        <p:txBody>
          <a:bodyPr>
            <a:normAutofit/>
          </a:bodyPr>
          <a:lstStyle/>
          <a:p>
            <a:endParaRPr lang="es-MX" sz="2800" dirty="0"/>
          </a:p>
          <a:p>
            <a:pPr marL="0" indent="0" algn="r">
              <a:buNone/>
            </a:pPr>
            <a:r>
              <a:rPr lang="es-MX" sz="3500" dirty="0">
                <a:latin typeface="HANDWRITINGCR" panose="02000603000000000000" pitchFamily="2" charset="0"/>
                <a:ea typeface="HANDWRITINGCR" panose="02000603000000000000" pitchFamily="2" charset="0"/>
              </a:rPr>
              <a:t>CONCEPTOS RELACIONADOS</a:t>
            </a:r>
          </a:p>
          <a:p>
            <a:pPr marL="0" indent="0" algn="just">
              <a:buNone/>
            </a:pPr>
            <a:r>
              <a:rPr lang="es-MX" sz="3200" dirty="0">
                <a:latin typeface="HANDWRITINGCR" panose="02000603000000000000"/>
              </a:rPr>
              <a:t>Discriminación</a:t>
            </a:r>
            <a:r>
              <a:rPr lang="es-MX" sz="2600" dirty="0"/>
              <a:t>. </a:t>
            </a:r>
          </a:p>
          <a:p>
            <a:pPr marL="0" indent="0" algn="just">
              <a:buNone/>
            </a:pPr>
            <a:r>
              <a:rPr lang="es-MX" sz="2600" dirty="0"/>
              <a:t>Dar un trato distinto o diferente a una persona por cuestión prejuicios raciales, religiosos, sexuales, políticos o por la simple manifestación de ideas o creencias que resulten distintas a las propias. </a:t>
            </a:r>
          </a:p>
          <a:p>
            <a:pPr marL="0" indent="0" algn="just">
              <a:buNone/>
            </a:pPr>
            <a:r>
              <a:rPr lang="es-MX" sz="1200" dirty="0"/>
              <a:t>(Diccionario de Asilo, Discriminación Ciudadanía, diccionario.cear-esuxkadi.org. p.1)</a:t>
            </a:r>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66E8C488-27C8-3FDE-5E9A-4789F2229B13}"/>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46708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FB2F7-7627-46E8-3D75-E2B69D0D0420}"/>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61C7F02-3E9E-B789-8EAA-5C100564CAEB}"/>
              </a:ext>
            </a:extLst>
          </p:cNvPr>
          <p:cNvSpPr>
            <a:spLocks noGrp="1"/>
          </p:cNvSpPr>
          <p:nvPr>
            <p:ph idx="1"/>
          </p:nvPr>
        </p:nvSpPr>
        <p:spPr>
          <a:xfrm>
            <a:off x="932725" y="583170"/>
            <a:ext cx="9969736" cy="5205049"/>
          </a:xfrm>
        </p:spPr>
        <p:txBody>
          <a:bodyPr>
            <a:normAutofit/>
          </a:bodyPr>
          <a:lstStyle/>
          <a:p>
            <a:endParaRPr lang="es-MX" sz="2800" dirty="0"/>
          </a:p>
          <a:p>
            <a:pPr marL="0" indent="0" algn="r">
              <a:buNone/>
            </a:pPr>
            <a:r>
              <a:rPr lang="es-MX" sz="3500" dirty="0">
                <a:latin typeface="HANDWRITINGCR" panose="02000603000000000000" pitchFamily="2" charset="0"/>
                <a:ea typeface="HANDWRITINGCR" panose="02000603000000000000" pitchFamily="2" charset="0"/>
              </a:rPr>
              <a:t>CONCEPTOS RELACIONADOS</a:t>
            </a:r>
          </a:p>
          <a:p>
            <a:pPr marL="0" indent="0" algn="just">
              <a:buNone/>
            </a:pPr>
            <a:r>
              <a:rPr lang="es-MX" sz="2600" dirty="0"/>
              <a:t>La discriminación desde una perspectiva positiva, refiere de acuerdo con el Dr. Coello, “consiste en la existencia de normas y acciones que, con el objeto de disminuir circunstancias de desigualdad, tiendan a privilegiar a un sector de la población que se encentra en situaciones de desventaja, y es proclive a la discriminación…” (Coello, 2016)</a:t>
            </a:r>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72A56626-0324-86C9-0F20-C10B2EFD0729}"/>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42603150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35896-1097-E737-A8C8-3FD17A3E8E5C}"/>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1EB2636-CDEA-46B6-2F86-4793ED230B1C}"/>
              </a:ext>
            </a:extLst>
          </p:cNvPr>
          <p:cNvSpPr>
            <a:spLocks noGrp="1"/>
          </p:cNvSpPr>
          <p:nvPr>
            <p:ph idx="1"/>
          </p:nvPr>
        </p:nvSpPr>
        <p:spPr>
          <a:xfrm>
            <a:off x="932725" y="583170"/>
            <a:ext cx="9969736" cy="5205049"/>
          </a:xfrm>
        </p:spPr>
        <p:txBody>
          <a:bodyPr>
            <a:normAutofit/>
          </a:bodyPr>
          <a:lstStyle/>
          <a:p>
            <a:endParaRPr lang="es-MX" sz="2800" dirty="0"/>
          </a:p>
          <a:p>
            <a:pPr marL="0" indent="0" algn="r">
              <a:buNone/>
            </a:pPr>
            <a:r>
              <a:rPr lang="es-MX" sz="3500" dirty="0">
                <a:latin typeface="HANDWRITINGCR" panose="02000603000000000000" pitchFamily="2" charset="0"/>
                <a:ea typeface="HANDWRITINGCR" panose="02000603000000000000" pitchFamily="2" charset="0"/>
              </a:rPr>
              <a:t>CONCEPTOS RELACIONADOS</a:t>
            </a:r>
          </a:p>
          <a:p>
            <a:pPr marL="0" indent="0" algn="just">
              <a:buNone/>
            </a:pPr>
            <a:r>
              <a:rPr lang="es-MX" sz="2600" b="1" dirty="0"/>
              <a:t>Vulnerabilidad.</a:t>
            </a:r>
          </a:p>
          <a:p>
            <a:pPr marL="0" indent="0" algn="just">
              <a:buNone/>
            </a:pPr>
            <a:r>
              <a:rPr lang="es-MX" sz="2600" dirty="0"/>
              <a:t>Situación en que se colocan ciertas personas o grupo de personas que ponen en riesgo su estabilidad, bienestar físico y emocional y que en adición son objeto de discriminación dentro de su propio grupo, personas y autoridades</a:t>
            </a:r>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3CC9374F-E2A3-3C97-47D2-978DF55989A8}"/>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907354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FC597-6616-71A1-43D8-381619338268}"/>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523A84D-6343-D294-6CB4-012FA927923F}"/>
              </a:ext>
            </a:extLst>
          </p:cNvPr>
          <p:cNvSpPr>
            <a:spLocks noGrp="1"/>
          </p:cNvSpPr>
          <p:nvPr>
            <p:ph idx="1"/>
          </p:nvPr>
        </p:nvSpPr>
        <p:spPr>
          <a:xfrm>
            <a:off x="932725" y="980043"/>
            <a:ext cx="9969736" cy="5205049"/>
          </a:xfrm>
        </p:spPr>
        <p:txBody>
          <a:bodyPr>
            <a:normAutofit/>
          </a:bodyPr>
          <a:lstStyle/>
          <a:p>
            <a:pPr marL="0" indent="0" algn="r">
              <a:buNone/>
            </a:pPr>
            <a:r>
              <a:rPr lang="es-MX" sz="3500" dirty="0">
                <a:latin typeface="HANDWRITINGCR" panose="02000603000000000000" pitchFamily="2" charset="0"/>
                <a:ea typeface="HANDWRITINGCR" panose="02000603000000000000" pitchFamily="2" charset="0"/>
              </a:rPr>
              <a:t>CONCEPTOS RELACIONADOS</a:t>
            </a:r>
          </a:p>
          <a:p>
            <a:pPr marL="0" indent="0" algn="just">
              <a:buNone/>
            </a:pPr>
            <a:r>
              <a:rPr lang="es-MX" sz="3200" dirty="0">
                <a:latin typeface="HANDWRITINGCR" panose="02000603000000000000"/>
              </a:rPr>
              <a:t>Segregación</a:t>
            </a:r>
            <a:r>
              <a:rPr lang="es-MX" sz="2600" dirty="0"/>
              <a:t>. </a:t>
            </a:r>
          </a:p>
          <a:p>
            <a:pPr marL="0" indent="0" algn="just">
              <a:buNone/>
            </a:pPr>
            <a:r>
              <a:rPr lang="es-MX" sz="2600" dirty="0"/>
              <a:t>definición teórica, “el grado en el que dos o más grupos sociales viven de manera separada el uno del otro, en partes distintas del espacio urbano” (Massey &amp;Denton, </a:t>
            </a:r>
            <a:r>
              <a:rPr lang="es-MX" sz="2600" dirty="0" err="1"/>
              <a:t>The</a:t>
            </a:r>
            <a:r>
              <a:rPr lang="es-MX" sz="2600" dirty="0"/>
              <a:t> </a:t>
            </a:r>
            <a:r>
              <a:rPr lang="es-MX" sz="2600" dirty="0" err="1"/>
              <a:t>Dimensions</a:t>
            </a:r>
            <a:r>
              <a:rPr lang="es-MX" sz="2600" dirty="0"/>
              <a:t> </a:t>
            </a:r>
            <a:r>
              <a:rPr lang="es-MX" sz="2600" dirty="0" err="1"/>
              <a:t>of</a:t>
            </a:r>
            <a:r>
              <a:rPr lang="es-MX" sz="2600" dirty="0"/>
              <a:t> </a:t>
            </a:r>
            <a:r>
              <a:rPr lang="es-MX" sz="2600" dirty="0" err="1"/>
              <a:t>Residendial</a:t>
            </a:r>
            <a:r>
              <a:rPr lang="es-MX" sz="2600" dirty="0"/>
              <a:t> </a:t>
            </a:r>
            <a:r>
              <a:rPr lang="es-MX" sz="2600" dirty="0" err="1"/>
              <a:t>Segregation</a:t>
            </a:r>
            <a:r>
              <a:rPr lang="es-MX" sz="2600" dirty="0"/>
              <a:t>, 1988, p.282).</a:t>
            </a:r>
          </a:p>
          <a:p>
            <a:pPr marL="0" indent="0" algn="just">
              <a:buNone/>
            </a:pPr>
            <a:r>
              <a:rPr lang="es-MX" sz="2600" dirty="0"/>
              <a:t>Es el hecho de apartar o separar a quienes resulten diferentes o desiguales dentro de una colectividad o grupo</a:t>
            </a:r>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08AE7BB3-FE4C-47DE-BD29-3AEB98CE389D}"/>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0163995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E8EEF-44DB-3271-5BF0-D956D21BC44E}"/>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938A15B-C98C-0D27-78CA-66462E1D7B9B}"/>
              </a:ext>
            </a:extLst>
          </p:cNvPr>
          <p:cNvSpPr>
            <a:spLocks noGrp="1"/>
          </p:cNvSpPr>
          <p:nvPr>
            <p:ph idx="1"/>
          </p:nvPr>
        </p:nvSpPr>
        <p:spPr>
          <a:xfrm>
            <a:off x="932725" y="980043"/>
            <a:ext cx="9969736" cy="5205049"/>
          </a:xfrm>
        </p:spPr>
        <p:txBody>
          <a:bodyPr>
            <a:normAutofit/>
          </a:bodyPr>
          <a:lstStyle/>
          <a:p>
            <a:pPr marL="0" indent="0" algn="r">
              <a:buNone/>
            </a:pPr>
            <a:r>
              <a:rPr lang="es-MX" sz="3500" dirty="0">
                <a:latin typeface="HANDWRITINGCR" panose="02000603000000000000" pitchFamily="2" charset="0"/>
                <a:ea typeface="HANDWRITINGCR" panose="02000603000000000000" pitchFamily="2" charset="0"/>
              </a:rPr>
              <a:t>CONCEPTOS RELACIONADOS</a:t>
            </a:r>
            <a:endParaRPr lang="es-MX" sz="2600" dirty="0"/>
          </a:p>
          <a:p>
            <a:pPr marL="0" indent="0" algn="just">
              <a:buNone/>
            </a:pPr>
            <a:r>
              <a:rPr lang="es-MX" sz="3200" dirty="0">
                <a:latin typeface="HANDWRITINGCR" panose="02000603000000000000"/>
              </a:rPr>
              <a:t>Interseccionalidad</a:t>
            </a:r>
            <a:r>
              <a:rPr lang="es-MX" sz="2600" dirty="0"/>
              <a:t>.</a:t>
            </a:r>
          </a:p>
          <a:p>
            <a:pPr marL="0" indent="0" algn="just">
              <a:buNone/>
            </a:pPr>
            <a:r>
              <a:rPr lang="es-MX" sz="2600" dirty="0"/>
              <a:t>Herramienta diseñada para poder explorar lo que ocurre entre los grupos coexistentes y su correlación con los elementos discriminatorios que los conecta (género, abusos, opresión, raza, supremacía, etc.)</a:t>
            </a:r>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18D69F26-12E6-90EA-111D-CAD0C7A52ED7}"/>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9922663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4220D-BD19-8734-823C-ABC9D7072860}"/>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89C4A26-429A-3354-A982-913F3AC900D7}"/>
              </a:ext>
            </a:extLst>
          </p:cNvPr>
          <p:cNvSpPr>
            <a:spLocks noGrp="1"/>
          </p:cNvSpPr>
          <p:nvPr>
            <p:ph idx="1"/>
          </p:nvPr>
        </p:nvSpPr>
        <p:spPr>
          <a:xfrm>
            <a:off x="932725" y="583170"/>
            <a:ext cx="9969736" cy="5205049"/>
          </a:xfrm>
        </p:spPr>
        <p:txBody>
          <a:bodyPr>
            <a:normAutofit fontScale="92500" lnSpcReduction="20000"/>
          </a:bodyPr>
          <a:lstStyle/>
          <a:p>
            <a:endParaRPr lang="es-MX" sz="2800" dirty="0"/>
          </a:p>
          <a:p>
            <a:pPr marL="0" indent="0" algn="r">
              <a:buNone/>
            </a:pPr>
            <a:r>
              <a:rPr lang="es-MX" sz="3500" dirty="0">
                <a:latin typeface="HANDWRITINGCR" panose="02000603000000000000" pitchFamily="2" charset="0"/>
                <a:ea typeface="HANDWRITINGCR" panose="02000603000000000000" pitchFamily="2" charset="0"/>
              </a:rPr>
              <a:t>CONCEPTOS RELACIONADOS</a:t>
            </a:r>
          </a:p>
          <a:p>
            <a:pPr marL="0" indent="0" algn="just">
              <a:buNone/>
            </a:pPr>
            <a:r>
              <a:rPr lang="es-MX" sz="3500" dirty="0">
                <a:latin typeface="HANDWRITINGCR" panose="02000603000000000000" pitchFamily="2" charset="0"/>
                <a:ea typeface="HANDWRITINGCR" panose="02000603000000000000" pitchFamily="2" charset="0"/>
              </a:rPr>
              <a:t>Pobreza</a:t>
            </a:r>
          </a:p>
          <a:p>
            <a:pPr marL="0" indent="0" algn="just">
              <a:buNone/>
            </a:pPr>
            <a:r>
              <a:rPr lang="es-MX" sz="2600" dirty="0"/>
              <a:t>La ONU, señala que la pobreza es “la condición caracterizada por una privación severa de necesidades humanas básicas, incluyendo alimentos, agua potable, instalaciones sanitarias, salud, vivienda, educación e información”.</a:t>
            </a:r>
          </a:p>
          <a:p>
            <a:pPr marL="0" indent="0" algn="just">
              <a:buNone/>
            </a:pPr>
            <a:r>
              <a:rPr lang="es-MX" sz="2600" dirty="0"/>
              <a:t>Una persona se encuentra en situación de pobreza cuando tiene al menos una carencia social (en los seis indicadores de rezago educativo, acceso a servicios de salud, acceso a la seguridad social, calidad y espacios de la vivienda, servicios básicos en la vivienda y acceso a la alimentación)</a:t>
            </a:r>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FD2E2CF2-C0DA-0560-EDCA-E01D85294BD5}"/>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95165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05B008-733E-E9AA-5D4E-EB2C578EA39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26C48E3-03A5-592D-52E2-197078262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9F4B150-160E-9293-8018-2D6AC22ED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333742"/>
            <a:ext cx="12192000" cy="5529633"/>
          </a:xfrm>
          <a:prstGeom prst="rect">
            <a:avLst/>
          </a:prstGeom>
          <a:gradFill>
            <a:gsLst>
              <a:gs pos="20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8948533-96A1-FAC8-56F9-337B9D3C15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340"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FF2F733F-0236-0B8E-E76A-7A4762CADA01}"/>
              </a:ext>
            </a:extLst>
          </p:cNvPr>
          <p:cNvSpPr>
            <a:spLocks noGrp="1"/>
          </p:cNvSpPr>
          <p:nvPr>
            <p:ph type="title"/>
          </p:nvPr>
        </p:nvSpPr>
        <p:spPr>
          <a:xfrm>
            <a:off x="1208013" y="2286000"/>
            <a:ext cx="3965456" cy="2286000"/>
          </a:xfrm>
        </p:spPr>
        <p:txBody>
          <a:bodyPr anchor="ctr">
            <a:normAutofit/>
          </a:bodyPr>
          <a:lstStyle/>
          <a:p>
            <a:pPr algn="ctr"/>
            <a:r>
              <a:rPr lang="es-MX" sz="3200" dirty="0">
                <a:latin typeface="HANDWRITINGCR" panose="02000603000000000000" pitchFamily="2" charset="0"/>
                <a:ea typeface="HANDWRITINGCR" panose="02000603000000000000" pitchFamily="2" charset="0"/>
              </a:rPr>
              <a:t>INSTANCIAS</a:t>
            </a:r>
            <a:endParaRPr lang="es-MX" dirty="0">
              <a:latin typeface="HANDWRITINGCR" panose="02000603000000000000" pitchFamily="2" charset="0"/>
              <a:ea typeface="HANDWRITINGCR" panose="02000603000000000000" pitchFamily="2" charset="0"/>
            </a:endParaRPr>
          </a:p>
        </p:txBody>
      </p:sp>
      <p:sp>
        <p:nvSpPr>
          <p:cNvPr id="3" name="Marcador de contenido 2">
            <a:extLst>
              <a:ext uri="{FF2B5EF4-FFF2-40B4-BE49-F238E27FC236}">
                <a16:creationId xmlns:a16="http://schemas.microsoft.com/office/drawing/2014/main" id="{68F1581C-46F4-BFF2-17ED-964CFC99FE11}"/>
              </a:ext>
            </a:extLst>
          </p:cNvPr>
          <p:cNvSpPr>
            <a:spLocks noGrp="1"/>
          </p:cNvSpPr>
          <p:nvPr>
            <p:ph idx="1"/>
          </p:nvPr>
        </p:nvSpPr>
        <p:spPr>
          <a:xfrm>
            <a:off x="6095995" y="980043"/>
            <a:ext cx="4484077" cy="5334000"/>
          </a:xfrm>
        </p:spPr>
        <p:txBody>
          <a:bodyPr anchor="ctr">
            <a:normAutofit/>
          </a:bodyPr>
          <a:lstStyle/>
          <a:p>
            <a:pPr algn="just"/>
            <a:r>
              <a:rPr lang="es-MX" sz="2400" dirty="0"/>
              <a:t>LEGISLATIVAS</a:t>
            </a:r>
          </a:p>
          <a:p>
            <a:pPr algn="just"/>
            <a:r>
              <a:rPr lang="es-MX" sz="2400" dirty="0"/>
              <a:t>ADMINISTRATIVAS</a:t>
            </a:r>
          </a:p>
          <a:p>
            <a:pPr algn="just"/>
            <a:r>
              <a:rPr lang="es-MX" sz="2400" dirty="0"/>
              <a:t>AUTÓNOMAS</a:t>
            </a:r>
          </a:p>
          <a:p>
            <a:pPr algn="just"/>
            <a:r>
              <a:rPr lang="es-MX" sz="2400" dirty="0"/>
              <a:t>JUDICIALES</a:t>
            </a:r>
          </a:p>
          <a:p>
            <a:pPr algn="just"/>
            <a:r>
              <a:rPr lang="es-MX" sz="2400" dirty="0"/>
              <a:t>PARTIDOS POLÍTICOS</a:t>
            </a:r>
          </a:p>
        </p:txBody>
      </p:sp>
      <p:pic>
        <p:nvPicPr>
          <p:cNvPr id="4" name="Imagen 3">
            <a:extLst>
              <a:ext uri="{FF2B5EF4-FFF2-40B4-BE49-F238E27FC236}">
                <a16:creationId xmlns:a16="http://schemas.microsoft.com/office/drawing/2014/main" id="{69509AF0-C1E8-9F81-B4E2-2DF13E7FFD09}"/>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8726134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F5623-DEED-CC37-78A4-A4AD848D78E0}"/>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D70DB9D-124E-55FE-5220-EA1D195D19EE}"/>
              </a:ext>
            </a:extLst>
          </p:cNvPr>
          <p:cNvSpPr>
            <a:spLocks noGrp="1"/>
          </p:cNvSpPr>
          <p:nvPr>
            <p:ph idx="1"/>
          </p:nvPr>
        </p:nvSpPr>
        <p:spPr>
          <a:xfrm>
            <a:off x="932725" y="583170"/>
            <a:ext cx="9969736" cy="5205049"/>
          </a:xfrm>
        </p:spPr>
        <p:txBody>
          <a:bodyPr>
            <a:normAutofit/>
          </a:bodyPr>
          <a:lstStyle/>
          <a:p>
            <a:endParaRPr lang="es-MX" sz="2800" dirty="0"/>
          </a:p>
          <a:p>
            <a:pPr marL="0" indent="0" algn="just">
              <a:buNone/>
            </a:pPr>
            <a:r>
              <a:rPr lang="es-MX" sz="2600" dirty="0"/>
              <a:t>Las acciones afirmativas encuentran su fundamento en el principio constitucional y convencional de igualdad material, por lo que los órganos de autoridad, desde el ámbito de sus competencias, tiene la obligación y la ATRIBUCIÓN CONSTITUCIONAL, de implementar medidas o acciones afirmativas en los casos en los que se adviertan condiciones sociales que generen discriminación respecto de determinados sectores de la sociedad.</a:t>
            </a:r>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E01B97B3-E67D-375F-AB4D-24545BC75A73}"/>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708888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E2C06-9435-F3C7-08B7-4C6A64E63D4C}"/>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62744B8-B7F0-7973-0CE8-B6C39AA2E3D7}"/>
              </a:ext>
            </a:extLst>
          </p:cNvPr>
          <p:cNvSpPr>
            <a:spLocks noGrp="1"/>
          </p:cNvSpPr>
          <p:nvPr>
            <p:ph idx="1"/>
          </p:nvPr>
        </p:nvSpPr>
        <p:spPr>
          <a:xfrm>
            <a:off x="967895" y="1230920"/>
            <a:ext cx="10287000" cy="3890965"/>
          </a:xfrm>
        </p:spPr>
        <p:txBody>
          <a:bodyPr>
            <a:normAutofit fontScale="92500" lnSpcReduction="10000"/>
          </a:bodyPr>
          <a:lstStyle/>
          <a:p>
            <a:pPr marL="0" indent="0">
              <a:buNone/>
            </a:pPr>
            <a:r>
              <a:rPr lang="es-MX" sz="2800" dirty="0"/>
              <a:t>Previo a establecer un concepto, resulta necesario establecer que principios se involucran o son utilizados para su implementación.</a:t>
            </a:r>
          </a:p>
          <a:p>
            <a:pPr marL="0" indent="0">
              <a:buNone/>
            </a:pPr>
            <a:r>
              <a:rPr lang="es-MX" sz="2800" dirty="0"/>
              <a:t>Dichos principios son los siguientes:</a:t>
            </a:r>
          </a:p>
          <a:p>
            <a:pPr>
              <a:buFontTx/>
              <a:buChar char="-"/>
            </a:pPr>
            <a:r>
              <a:rPr lang="es-MX" sz="2800" dirty="0"/>
              <a:t>Principio de igualdad</a:t>
            </a:r>
          </a:p>
          <a:p>
            <a:pPr>
              <a:buFontTx/>
              <a:buChar char="-"/>
            </a:pPr>
            <a:r>
              <a:rPr lang="es-MX" sz="2800" dirty="0"/>
              <a:t>Principio de equidad</a:t>
            </a:r>
          </a:p>
          <a:p>
            <a:pPr>
              <a:buFontTx/>
              <a:buChar char="-"/>
            </a:pPr>
            <a:r>
              <a:rPr lang="es-MX" sz="2800" dirty="0"/>
              <a:t>Principio de justicia distributiva o compensatoria</a:t>
            </a:r>
          </a:p>
          <a:p>
            <a:pPr>
              <a:buFontTx/>
              <a:buChar char="-"/>
            </a:pPr>
            <a:r>
              <a:rPr lang="es-MX" sz="2800" dirty="0"/>
              <a:t>Principio de justicia procedimiental o democrática</a:t>
            </a:r>
          </a:p>
        </p:txBody>
      </p:sp>
      <p:pic>
        <p:nvPicPr>
          <p:cNvPr id="4" name="Imagen 3">
            <a:extLst>
              <a:ext uri="{FF2B5EF4-FFF2-40B4-BE49-F238E27FC236}">
                <a16:creationId xmlns:a16="http://schemas.microsoft.com/office/drawing/2014/main" id="{03BDB71A-17B2-1ECF-EEEF-F50F69E00D3B}"/>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13710678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02908-118C-8151-DB30-8B5002D42459}"/>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7CF77FB-DAB7-489F-CB89-48B7D4511321}"/>
              </a:ext>
            </a:extLst>
          </p:cNvPr>
          <p:cNvSpPr>
            <a:spLocks noGrp="1"/>
          </p:cNvSpPr>
          <p:nvPr>
            <p:ph idx="1"/>
          </p:nvPr>
        </p:nvSpPr>
        <p:spPr>
          <a:xfrm>
            <a:off x="932725" y="583170"/>
            <a:ext cx="9969736" cy="5205049"/>
          </a:xfrm>
        </p:spPr>
        <p:txBody>
          <a:bodyPr>
            <a:normAutofit/>
          </a:bodyPr>
          <a:lstStyle/>
          <a:p>
            <a:endParaRPr lang="es-MX" sz="2800" dirty="0"/>
          </a:p>
          <a:p>
            <a:pPr marL="0" indent="0" algn="just">
              <a:buNone/>
            </a:pPr>
            <a:r>
              <a:rPr lang="es-MX" sz="2600" dirty="0"/>
              <a:t>Resulta de importancia destacar que no existen procedimientos o fórmulas preestablecidas para acabar con la discriminación. Sin embargo, hay varios tipos de medidas compensatorias que pueden ser de índole:</a:t>
            </a:r>
          </a:p>
          <a:p>
            <a:pPr marL="0" indent="0" algn="just">
              <a:buNone/>
            </a:pPr>
            <a:r>
              <a:rPr lang="es-MX" sz="2600" dirty="0"/>
              <a:t>Legislativa, hace de la medida compensatoria normas generales</a:t>
            </a:r>
          </a:p>
          <a:p>
            <a:pPr marL="0" indent="0" algn="just">
              <a:buNone/>
            </a:pPr>
            <a:r>
              <a:rPr lang="es-MX" sz="2600" dirty="0"/>
              <a:t>Ejecutiva, por medio de decretos, programas sociales</a:t>
            </a:r>
          </a:p>
          <a:p>
            <a:pPr marL="0" indent="0" algn="just">
              <a:buNone/>
            </a:pPr>
            <a:r>
              <a:rPr lang="es-MX" sz="2600" dirty="0"/>
              <a:t>Administrativa, lineamientos, reglamentos, acuerdos generales</a:t>
            </a:r>
          </a:p>
          <a:p>
            <a:pPr marL="0" indent="0" algn="just">
              <a:buNone/>
            </a:pPr>
            <a:r>
              <a:rPr lang="es-MX" sz="2600" dirty="0"/>
              <a:t>Judicial, sentencias, jurisprudencias….</a:t>
            </a:r>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2600" dirty="0"/>
          </a:p>
          <a:p>
            <a:pPr marL="0" indent="0" algn="just">
              <a:buNone/>
            </a:pPr>
            <a:endParaRPr lang="es-MX" sz="3100" dirty="0"/>
          </a:p>
        </p:txBody>
      </p:sp>
      <p:pic>
        <p:nvPicPr>
          <p:cNvPr id="4" name="Imagen 3">
            <a:extLst>
              <a:ext uri="{FF2B5EF4-FFF2-40B4-BE49-F238E27FC236}">
                <a16:creationId xmlns:a16="http://schemas.microsoft.com/office/drawing/2014/main" id="{421A6404-5AED-F272-F793-407876AF9631}"/>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179762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1FF3B6E6-D5D5-011D-45C6-BF88D149AB36}"/>
              </a:ext>
            </a:extLst>
          </p:cNvPr>
          <p:cNvSpPr txBox="1"/>
          <p:nvPr/>
        </p:nvSpPr>
        <p:spPr>
          <a:xfrm>
            <a:off x="893880" y="2984992"/>
            <a:ext cx="4361738" cy="743629"/>
          </a:xfrm>
          <a:prstGeom prst="rect">
            <a:avLst/>
          </a:prstGeom>
        </p:spPr>
        <p:txBody>
          <a:bodyPr vert="horz" lIns="91440" tIns="45720" rIns="91440" bIns="45720" rtlCol="0" anchor="t">
            <a:normAutofit fontScale="92500"/>
          </a:bodyPr>
          <a:lstStyle/>
          <a:p>
            <a:pPr algn="ctr">
              <a:lnSpc>
                <a:spcPct val="90000"/>
              </a:lnSpc>
              <a:spcBef>
                <a:spcPct val="0"/>
              </a:spcBef>
              <a:spcAft>
                <a:spcPts val="600"/>
              </a:spcAft>
            </a:pPr>
            <a:r>
              <a:rPr lang="en-US" sz="3200" kern="1200" dirty="0">
                <a:solidFill>
                  <a:schemeClr val="tx1"/>
                </a:solidFill>
                <a:latin typeface="HANDWRITINGCR" panose="02000603000000000000"/>
                <a:ea typeface="+mj-ea"/>
                <a:cs typeface="+mj-cs"/>
              </a:rPr>
              <a:t>Elementos fundamentales</a:t>
            </a:r>
          </a:p>
        </p:txBody>
      </p:sp>
      <p:sp>
        <p:nvSpPr>
          <p:cNvPr id="8" name="Subtítulo 7">
            <a:extLst>
              <a:ext uri="{FF2B5EF4-FFF2-40B4-BE49-F238E27FC236}">
                <a16:creationId xmlns:a16="http://schemas.microsoft.com/office/drawing/2014/main" id="{EFE914A6-6382-1312-6350-3A2111686D97}"/>
              </a:ext>
            </a:extLst>
          </p:cNvPr>
          <p:cNvSpPr>
            <a:spLocks noGrp="1"/>
          </p:cNvSpPr>
          <p:nvPr>
            <p:ph type="subTitle" idx="1"/>
          </p:nvPr>
        </p:nvSpPr>
        <p:spPr>
          <a:xfrm>
            <a:off x="1056583" y="3793732"/>
            <a:ext cx="4036333" cy="1709849"/>
          </a:xfrm>
        </p:spPr>
        <p:txBody>
          <a:bodyPr vert="horz" lIns="91440" tIns="45720" rIns="91440" bIns="45720" rtlCol="0" anchor="b">
            <a:normAutofit/>
          </a:bodyPr>
          <a:lstStyle/>
          <a:p>
            <a:pPr algn="l"/>
            <a:endParaRPr lang="en-US" sz="2000" kern="1200" dirty="0">
              <a:solidFill>
                <a:schemeClr val="tx1"/>
              </a:solidFill>
              <a:latin typeface="+mn-lt"/>
              <a:ea typeface="+mn-ea"/>
              <a:cs typeface="+mn-cs"/>
            </a:endParaRPr>
          </a:p>
          <a:p>
            <a:pPr algn="l"/>
            <a:endParaRPr lang="en-US" sz="2000" kern="1200" dirty="0">
              <a:solidFill>
                <a:schemeClr val="tx1"/>
              </a:solidFill>
              <a:latin typeface="+mn-lt"/>
              <a:ea typeface="+mn-ea"/>
              <a:cs typeface="+mn-cs"/>
            </a:endParaRPr>
          </a:p>
        </p:txBody>
      </p:sp>
      <p:grpSp>
        <p:nvGrpSpPr>
          <p:cNvPr id="69" name="Group 6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70" name="Rectangle 6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Rectangle 73">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B469F6ED-C3ED-0B5D-82B2-830148E8E317}"/>
              </a:ext>
            </a:extLst>
          </p:cNvPr>
          <p:cNvSpPr txBox="1"/>
          <p:nvPr/>
        </p:nvSpPr>
        <p:spPr>
          <a:xfrm>
            <a:off x="6069791" y="981858"/>
            <a:ext cx="5096971" cy="4893647"/>
          </a:xfrm>
          <a:prstGeom prst="rect">
            <a:avLst/>
          </a:prstGeom>
          <a:noFill/>
        </p:spPr>
        <p:txBody>
          <a:bodyPr wrap="square" rtlCol="0">
            <a:spAutoFit/>
          </a:bodyPr>
          <a:lstStyle/>
          <a:p>
            <a:pPr algn="just"/>
            <a:r>
              <a:rPr lang="es-MX" sz="2400" dirty="0"/>
              <a:t>1. </a:t>
            </a:r>
            <a:r>
              <a:rPr lang="es-MX" sz="2600" dirty="0"/>
              <a:t>OBJETO Y FIN. Hacer realidad la igualdad material y, por tanto, compensar o remediar una situación de injusticia, desventaja o discriminación; alcanzar una representación o un nivel de participación equilibrada, así como establecer las condiciones mínimas para que las personas puedan, a partir de un mismo punto de arranque, desplegar sus atributos y capacidades.</a:t>
            </a:r>
          </a:p>
        </p:txBody>
      </p:sp>
    </p:spTree>
    <p:extLst>
      <p:ext uri="{BB962C8B-B14F-4D97-AF65-F5344CB8AC3E}">
        <p14:creationId xmlns:p14="http://schemas.microsoft.com/office/powerpoint/2010/main" val="8420798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1FF3B6E6-D5D5-011D-45C6-BF88D149AB36}"/>
              </a:ext>
            </a:extLst>
          </p:cNvPr>
          <p:cNvSpPr txBox="1"/>
          <p:nvPr/>
        </p:nvSpPr>
        <p:spPr>
          <a:xfrm>
            <a:off x="893880" y="2694423"/>
            <a:ext cx="4361738" cy="1709849"/>
          </a:xfrm>
          <a:prstGeom prst="rect">
            <a:avLst/>
          </a:prstGeom>
        </p:spPr>
        <p:txBody>
          <a:bodyPr vert="horz" lIns="91440" tIns="45720" rIns="91440" bIns="45720" rtlCol="0" anchor="t">
            <a:normAutofit/>
          </a:bodyPr>
          <a:lstStyle/>
          <a:p>
            <a:pPr algn="ctr">
              <a:lnSpc>
                <a:spcPct val="90000"/>
              </a:lnSpc>
              <a:spcBef>
                <a:spcPct val="0"/>
              </a:spcBef>
              <a:spcAft>
                <a:spcPts val="600"/>
              </a:spcAft>
            </a:pPr>
            <a:r>
              <a:rPr lang="en-US" sz="3600" kern="1200" dirty="0">
                <a:solidFill>
                  <a:schemeClr val="tx1"/>
                </a:solidFill>
                <a:latin typeface="HANDWRITINGCR" panose="02000603000000000000"/>
                <a:ea typeface="+mj-ea"/>
                <a:cs typeface="+mj-cs"/>
              </a:rPr>
              <a:t>Elementos fundamentales</a:t>
            </a:r>
          </a:p>
        </p:txBody>
      </p:sp>
      <p:sp>
        <p:nvSpPr>
          <p:cNvPr id="8" name="Subtítulo 7">
            <a:extLst>
              <a:ext uri="{FF2B5EF4-FFF2-40B4-BE49-F238E27FC236}">
                <a16:creationId xmlns:a16="http://schemas.microsoft.com/office/drawing/2014/main" id="{EFE914A6-6382-1312-6350-3A2111686D97}"/>
              </a:ext>
            </a:extLst>
          </p:cNvPr>
          <p:cNvSpPr>
            <a:spLocks noGrp="1"/>
          </p:cNvSpPr>
          <p:nvPr>
            <p:ph type="subTitle" idx="1"/>
          </p:nvPr>
        </p:nvSpPr>
        <p:spPr>
          <a:xfrm>
            <a:off x="1056583" y="3793732"/>
            <a:ext cx="4036333" cy="1709849"/>
          </a:xfrm>
        </p:spPr>
        <p:txBody>
          <a:bodyPr vert="horz" lIns="91440" tIns="45720" rIns="91440" bIns="45720" rtlCol="0" anchor="b">
            <a:normAutofit/>
          </a:bodyPr>
          <a:lstStyle/>
          <a:p>
            <a:pPr algn="l"/>
            <a:endParaRPr lang="en-US" sz="2000" kern="1200" dirty="0">
              <a:solidFill>
                <a:schemeClr val="tx1"/>
              </a:solidFill>
              <a:latin typeface="+mn-lt"/>
              <a:ea typeface="+mn-ea"/>
              <a:cs typeface="+mn-cs"/>
            </a:endParaRPr>
          </a:p>
          <a:p>
            <a:pPr algn="l"/>
            <a:endParaRPr lang="en-US" sz="2000" kern="1200" dirty="0">
              <a:solidFill>
                <a:schemeClr val="tx1"/>
              </a:solidFill>
              <a:latin typeface="+mn-lt"/>
              <a:ea typeface="+mn-ea"/>
              <a:cs typeface="+mn-cs"/>
            </a:endParaRPr>
          </a:p>
        </p:txBody>
      </p:sp>
      <p:grpSp>
        <p:nvGrpSpPr>
          <p:cNvPr id="69" name="Group 6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70" name="Rectangle 6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Rectangle 73">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B469F6ED-C3ED-0B5D-82B2-830148E8E317}"/>
              </a:ext>
            </a:extLst>
          </p:cNvPr>
          <p:cNvSpPr txBox="1"/>
          <p:nvPr/>
        </p:nvSpPr>
        <p:spPr>
          <a:xfrm>
            <a:off x="6069791" y="981858"/>
            <a:ext cx="5096971" cy="4493538"/>
          </a:xfrm>
          <a:prstGeom prst="rect">
            <a:avLst/>
          </a:prstGeom>
          <a:noFill/>
        </p:spPr>
        <p:txBody>
          <a:bodyPr wrap="square" rtlCol="0">
            <a:spAutoFit/>
          </a:bodyPr>
          <a:lstStyle/>
          <a:p>
            <a:pPr algn="just"/>
            <a:r>
              <a:rPr lang="es-MX" sz="2600" dirty="0"/>
              <a:t>2. DESTINATARIAS. Personas y grupos en situación de vulnerabilidad, desventaja y/o discriminación para gozar y ejercer sus derechos.</a:t>
            </a:r>
          </a:p>
          <a:p>
            <a:pPr algn="just"/>
            <a:endParaRPr lang="es-MX" sz="2600" dirty="0"/>
          </a:p>
          <a:p>
            <a:pPr algn="just"/>
            <a:r>
              <a:rPr lang="es-MX" sz="2600" dirty="0"/>
              <a:t>3. CONDUCTA EXIGIBLE. Abarca una amplia gama de instrumentos, políticas y prácticas de índole legislativa, ejecutiva y administrativa.</a:t>
            </a:r>
          </a:p>
        </p:txBody>
      </p:sp>
    </p:spTree>
    <p:extLst>
      <p:ext uri="{BB962C8B-B14F-4D97-AF65-F5344CB8AC3E}">
        <p14:creationId xmlns:p14="http://schemas.microsoft.com/office/powerpoint/2010/main" val="38167308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Right Triangle 5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ítulo 7">
            <a:extLst>
              <a:ext uri="{FF2B5EF4-FFF2-40B4-BE49-F238E27FC236}">
                <a16:creationId xmlns:a16="http://schemas.microsoft.com/office/drawing/2014/main" id="{EFE914A6-6382-1312-6350-3A2111686D97}"/>
              </a:ext>
            </a:extLst>
          </p:cNvPr>
          <p:cNvSpPr>
            <a:spLocks noGrp="1"/>
          </p:cNvSpPr>
          <p:nvPr>
            <p:ph type="subTitle" idx="1"/>
          </p:nvPr>
        </p:nvSpPr>
        <p:spPr>
          <a:xfrm>
            <a:off x="5458265" y="1201957"/>
            <a:ext cx="5326764" cy="5029200"/>
          </a:xfrm>
        </p:spPr>
        <p:txBody>
          <a:bodyPr anchor="t">
            <a:normAutofit fontScale="77500" lnSpcReduction="20000"/>
          </a:bodyPr>
          <a:lstStyle/>
          <a:p>
            <a:pPr algn="l"/>
            <a:r>
              <a:rPr lang="es-MX" sz="2800" dirty="0"/>
              <a:t>Tienen su origen en la protección a las mujeres. La figura más destacada son las políticas de cuotas o cupos.</a:t>
            </a:r>
          </a:p>
          <a:p>
            <a:pPr algn="just"/>
            <a:r>
              <a:rPr lang="es-MX" sz="2800" dirty="0"/>
              <a:t>La jurisprudencia se fundamenta en la interpretación sistemática y funcional de lo establecido en los artículos 1°, párrafo quinto; 4°, párrafo primero, de la Constitución Política de los Estados Unidos Mexicanos; 1, párrafo 1 y 24, de la Convención Americana sobre Derechos Humanos; y 1 y 4, párrafo 1, de la Convención sobre la Eliminación de todas las Formas de Discriminación Contra la Mujer.</a:t>
            </a:r>
          </a:p>
        </p:txBody>
      </p:sp>
      <p:sp>
        <p:nvSpPr>
          <p:cNvPr id="12" name="CuadroTexto 11">
            <a:extLst>
              <a:ext uri="{FF2B5EF4-FFF2-40B4-BE49-F238E27FC236}">
                <a16:creationId xmlns:a16="http://schemas.microsoft.com/office/drawing/2014/main" id="{1FF3B6E6-D5D5-011D-45C6-BF88D149AB36}"/>
              </a:ext>
            </a:extLst>
          </p:cNvPr>
          <p:cNvSpPr txBox="1"/>
          <p:nvPr/>
        </p:nvSpPr>
        <p:spPr>
          <a:xfrm>
            <a:off x="1095138" y="2331720"/>
            <a:ext cx="3601329" cy="1077218"/>
          </a:xfrm>
          <a:prstGeom prst="rect">
            <a:avLst/>
          </a:prstGeom>
          <a:noFill/>
        </p:spPr>
        <p:txBody>
          <a:bodyPr wrap="square" rtlCol="0">
            <a:spAutoFit/>
          </a:bodyPr>
          <a:lstStyle/>
          <a:p>
            <a:pPr algn="ctr"/>
            <a:r>
              <a:rPr lang="es-MX" sz="3600" dirty="0"/>
              <a:t>ORIGEN</a:t>
            </a:r>
          </a:p>
          <a:p>
            <a:pPr algn="ctr"/>
            <a:r>
              <a:rPr lang="es-MX" sz="2800" dirty="0"/>
              <a:t>JURIS 11/2015</a:t>
            </a:r>
          </a:p>
        </p:txBody>
      </p:sp>
      <p:pic>
        <p:nvPicPr>
          <p:cNvPr id="14" name="Picture 2" descr="No hay ninguna descripción de la foto disponible.">
            <a:extLst>
              <a:ext uri="{FF2B5EF4-FFF2-40B4-BE49-F238E27FC236}">
                <a16:creationId xmlns:a16="http://schemas.microsoft.com/office/drawing/2014/main" id="{301A7984-4203-668B-02B8-26F0D7605C8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193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Right Triangle 5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ítulo 7">
            <a:extLst>
              <a:ext uri="{FF2B5EF4-FFF2-40B4-BE49-F238E27FC236}">
                <a16:creationId xmlns:a16="http://schemas.microsoft.com/office/drawing/2014/main" id="{EFE914A6-6382-1312-6350-3A2111686D97}"/>
              </a:ext>
            </a:extLst>
          </p:cNvPr>
          <p:cNvSpPr>
            <a:spLocks noGrp="1"/>
          </p:cNvSpPr>
          <p:nvPr>
            <p:ph type="subTitle" idx="1"/>
          </p:nvPr>
        </p:nvSpPr>
        <p:spPr>
          <a:xfrm>
            <a:off x="5781705" y="1201957"/>
            <a:ext cx="5003324" cy="5029200"/>
          </a:xfrm>
        </p:spPr>
        <p:txBody>
          <a:bodyPr anchor="t">
            <a:normAutofit fontScale="92500"/>
          </a:bodyPr>
          <a:lstStyle/>
          <a:p>
            <a:pPr algn="just"/>
            <a:r>
              <a:rPr lang="es-MX" sz="2600" dirty="0"/>
              <a:t>Además de los artículos 1, 2, 4 y 5, fracción I, de la Ley Federal para Prevenir y Eliminar la Discriminación; 1, 2, 3, párrafo primero; y 5, fracción I, de la Ley General para la Igualdad entre Mujeres y Hombres; así como de los criterios de la Corte Interamericana de Derechos Humanos y del Comité para la Eliminación de la Discriminación contra la Mujer.</a:t>
            </a:r>
          </a:p>
        </p:txBody>
      </p:sp>
      <p:sp>
        <p:nvSpPr>
          <p:cNvPr id="12" name="CuadroTexto 11">
            <a:extLst>
              <a:ext uri="{FF2B5EF4-FFF2-40B4-BE49-F238E27FC236}">
                <a16:creationId xmlns:a16="http://schemas.microsoft.com/office/drawing/2014/main" id="{1FF3B6E6-D5D5-011D-45C6-BF88D149AB36}"/>
              </a:ext>
            </a:extLst>
          </p:cNvPr>
          <p:cNvSpPr txBox="1"/>
          <p:nvPr/>
        </p:nvSpPr>
        <p:spPr>
          <a:xfrm>
            <a:off x="1095138" y="2331720"/>
            <a:ext cx="3601329" cy="646331"/>
          </a:xfrm>
          <a:prstGeom prst="rect">
            <a:avLst/>
          </a:prstGeom>
          <a:noFill/>
        </p:spPr>
        <p:txBody>
          <a:bodyPr wrap="square" rtlCol="0">
            <a:spAutoFit/>
          </a:bodyPr>
          <a:lstStyle/>
          <a:p>
            <a:pPr algn="ctr"/>
            <a:r>
              <a:rPr lang="es-MX" sz="3600" dirty="0"/>
              <a:t>ORIGEN</a:t>
            </a:r>
          </a:p>
        </p:txBody>
      </p:sp>
      <p:pic>
        <p:nvPicPr>
          <p:cNvPr id="14" name="Picture 2" descr="No hay ninguna descripción de la foto disponible.">
            <a:extLst>
              <a:ext uri="{FF2B5EF4-FFF2-40B4-BE49-F238E27FC236}">
                <a16:creationId xmlns:a16="http://schemas.microsoft.com/office/drawing/2014/main" id="{301A7984-4203-668B-02B8-26F0D7605C8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211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512FD8-5C00-7F3F-FD41-E1503F40EBD3}"/>
            </a:ext>
          </a:extLst>
        </p:cNvPr>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FEA11311-41A6-4EE7-298E-CCE0F5C9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7E071B02-F823-960D-96A2-9151D2D2AB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Right Triangle 50">
            <a:extLst>
              <a:ext uri="{FF2B5EF4-FFF2-40B4-BE49-F238E27FC236}">
                <a16:creationId xmlns:a16="http://schemas.microsoft.com/office/drawing/2014/main" id="{BD47E8B4-A309-F50D-4A31-D1289C1C82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646B4770-1535-E1AC-DA48-56C578AD9B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ítulo 7">
            <a:extLst>
              <a:ext uri="{FF2B5EF4-FFF2-40B4-BE49-F238E27FC236}">
                <a16:creationId xmlns:a16="http://schemas.microsoft.com/office/drawing/2014/main" id="{3E0A5A91-76AD-F812-E8E8-66D67EA58387}"/>
              </a:ext>
            </a:extLst>
          </p:cNvPr>
          <p:cNvSpPr>
            <a:spLocks noGrp="1"/>
          </p:cNvSpPr>
          <p:nvPr>
            <p:ph type="subTitle" idx="1"/>
          </p:nvPr>
        </p:nvSpPr>
        <p:spPr>
          <a:xfrm>
            <a:off x="5781705" y="1201957"/>
            <a:ext cx="5003324" cy="5029200"/>
          </a:xfrm>
        </p:spPr>
        <p:txBody>
          <a:bodyPr anchor="t">
            <a:normAutofit/>
          </a:bodyPr>
          <a:lstStyle/>
          <a:p>
            <a:pPr algn="just"/>
            <a:r>
              <a:rPr lang="es-MX" sz="2600" dirty="0"/>
              <a:t>En esta jurisprudencia, “Acciones afirmativas. Elementos fundamentales”, se hace patente la obligación del Estado mexicano de establecer acciones afirmativas que constituyan medidas temporales, razonables, proporcionales y objetivas cuya finalidad es la obtención de una igualdad material.</a:t>
            </a:r>
          </a:p>
        </p:txBody>
      </p:sp>
      <p:sp>
        <p:nvSpPr>
          <p:cNvPr id="12" name="CuadroTexto 11">
            <a:extLst>
              <a:ext uri="{FF2B5EF4-FFF2-40B4-BE49-F238E27FC236}">
                <a16:creationId xmlns:a16="http://schemas.microsoft.com/office/drawing/2014/main" id="{7F1DE6A6-0EE0-9F34-1912-B95BCD6154D8}"/>
              </a:ext>
            </a:extLst>
          </p:cNvPr>
          <p:cNvSpPr txBox="1"/>
          <p:nvPr/>
        </p:nvSpPr>
        <p:spPr>
          <a:xfrm>
            <a:off x="1095138" y="2331720"/>
            <a:ext cx="3601329" cy="646331"/>
          </a:xfrm>
          <a:prstGeom prst="rect">
            <a:avLst/>
          </a:prstGeom>
          <a:noFill/>
        </p:spPr>
        <p:txBody>
          <a:bodyPr wrap="square" rtlCol="0">
            <a:spAutoFit/>
          </a:bodyPr>
          <a:lstStyle/>
          <a:p>
            <a:pPr algn="ctr"/>
            <a:r>
              <a:rPr lang="es-MX" sz="3600" dirty="0"/>
              <a:t>ORIGEN</a:t>
            </a:r>
          </a:p>
        </p:txBody>
      </p:sp>
      <p:pic>
        <p:nvPicPr>
          <p:cNvPr id="14" name="Picture 2" descr="No hay ninguna descripción de la foto disponible.">
            <a:extLst>
              <a:ext uri="{FF2B5EF4-FFF2-40B4-BE49-F238E27FC236}">
                <a16:creationId xmlns:a16="http://schemas.microsoft.com/office/drawing/2014/main" id="{67157446-BDDA-424E-9F46-CF5BD5803C1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1048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ight Triangle 5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4989" y="623275"/>
            <a:ext cx="658183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1FF3B6E6-D5D5-011D-45C6-BF88D149AB36}"/>
              </a:ext>
            </a:extLst>
          </p:cNvPr>
          <p:cNvSpPr txBox="1"/>
          <p:nvPr/>
        </p:nvSpPr>
        <p:spPr>
          <a:xfrm>
            <a:off x="1106613" y="1097393"/>
            <a:ext cx="3780880" cy="232982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kern="1200" dirty="0">
                <a:solidFill>
                  <a:schemeClr val="tx1"/>
                </a:solidFill>
                <a:latin typeface="HANDWRITINGCR" panose="02000603000000000000"/>
                <a:ea typeface="+mj-ea"/>
                <a:cs typeface="+mj-cs"/>
              </a:rPr>
              <a:t>CARACTERÍSTICAS</a:t>
            </a:r>
          </a:p>
        </p:txBody>
      </p:sp>
      <p:sp>
        <p:nvSpPr>
          <p:cNvPr id="8" name="Subtítulo 7">
            <a:extLst>
              <a:ext uri="{FF2B5EF4-FFF2-40B4-BE49-F238E27FC236}">
                <a16:creationId xmlns:a16="http://schemas.microsoft.com/office/drawing/2014/main" id="{EFE914A6-6382-1312-6350-3A2111686D97}"/>
              </a:ext>
            </a:extLst>
          </p:cNvPr>
          <p:cNvSpPr>
            <a:spLocks noGrp="1"/>
          </p:cNvSpPr>
          <p:nvPr>
            <p:ph type="subTitle" idx="1"/>
          </p:nvPr>
        </p:nvSpPr>
        <p:spPr>
          <a:xfrm>
            <a:off x="5129566" y="348968"/>
            <a:ext cx="5779973" cy="5607882"/>
          </a:xfrm>
        </p:spPr>
        <p:txBody>
          <a:bodyPr vert="horz" lIns="91440" tIns="45720" rIns="91440" bIns="45720" rtlCol="0" anchor="t">
            <a:normAutofit fontScale="70000" lnSpcReduction="20000"/>
          </a:bodyPr>
          <a:lstStyle/>
          <a:p>
            <a:pPr algn="l"/>
            <a:endParaRPr lang="en-US" sz="2600" kern="1200" dirty="0">
              <a:solidFill>
                <a:schemeClr val="tx1"/>
              </a:solidFill>
              <a:latin typeface="+mn-lt"/>
              <a:ea typeface="+mn-ea"/>
              <a:cs typeface="+mn-cs"/>
            </a:endParaRPr>
          </a:p>
          <a:p>
            <a:pPr algn="l"/>
            <a:r>
              <a:rPr lang="en-US" sz="2800" kern="1200" dirty="0">
                <a:solidFill>
                  <a:schemeClr val="tx1"/>
                </a:solidFill>
                <a:latin typeface="+mn-lt"/>
                <a:ea typeface="+mn-ea"/>
                <a:cs typeface="+mn-cs"/>
              </a:rPr>
              <a:t>Medidas</a:t>
            </a:r>
            <a:r>
              <a:rPr lang="en-US" sz="2800" dirty="0"/>
              <a:t> </a:t>
            </a:r>
          </a:p>
          <a:p>
            <a:pPr marL="457200" indent="-457200" algn="l">
              <a:buFontTx/>
              <a:buChar char="-"/>
            </a:pPr>
            <a:r>
              <a:rPr lang="en-US" sz="2800" dirty="0"/>
              <a:t>T</a:t>
            </a:r>
            <a:r>
              <a:rPr lang="en-US" sz="2800" kern="1200" dirty="0">
                <a:solidFill>
                  <a:schemeClr val="tx1"/>
                </a:solidFill>
                <a:latin typeface="+mn-lt"/>
                <a:ea typeface="+mn-ea"/>
                <a:cs typeface="+mn-cs"/>
              </a:rPr>
              <a:t>emporales, dejan de existir cuando alcanzan su objetivo</a:t>
            </a:r>
          </a:p>
          <a:p>
            <a:pPr marL="457200" indent="-457200" algn="l">
              <a:buFontTx/>
              <a:buChar char="-"/>
            </a:pPr>
            <a:r>
              <a:rPr lang="en-US" sz="2800" dirty="0"/>
              <a:t>Razonables y objetivas, responden al interés en remediar una situación de injusticia</a:t>
            </a:r>
          </a:p>
          <a:p>
            <a:pPr marL="457200" indent="-457200" algn="l">
              <a:buFontTx/>
              <a:buChar char="-"/>
            </a:pPr>
            <a:r>
              <a:rPr lang="en-US" sz="2800" dirty="0"/>
              <a:t>Proporcionales, equilibrio entre las medidas que se implementan y los resultados, evitando producer mayor desigualdad.</a:t>
            </a:r>
          </a:p>
          <a:p>
            <a:pPr marL="457200" indent="-457200" algn="l">
              <a:buFontTx/>
              <a:buChar char="-"/>
            </a:pPr>
            <a:r>
              <a:rPr lang="en-US" sz="2800" dirty="0"/>
              <a:t>Orientadas a la igualdad material o a revertir cualquier desigualdad en el ejercicio de los derechos politico electorales</a:t>
            </a:r>
            <a:endParaRPr lang="en-US" sz="2800" kern="1200" dirty="0">
              <a:solidFill>
                <a:schemeClr val="tx1"/>
              </a:solidFill>
              <a:latin typeface="+mn-lt"/>
              <a:ea typeface="+mn-ea"/>
              <a:cs typeface="+mn-cs"/>
            </a:endParaRPr>
          </a:p>
          <a:p>
            <a:pPr algn="l"/>
            <a:endParaRPr lang="en-US" sz="2800" kern="1200" dirty="0">
              <a:solidFill>
                <a:schemeClr val="tx1"/>
              </a:solidFill>
              <a:latin typeface="+mn-lt"/>
              <a:ea typeface="+mn-ea"/>
              <a:cs typeface="+mn-cs"/>
            </a:endParaRPr>
          </a:p>
        </p:txBody>
      </p:sp>
      <p:pic>
        <p:nvPicPr>
          <p:cNvPr id="2" name="Picture 2" descr="No hay ninguna descripción de la foto disponible.">
            <a:extLst>
              <a:ext uri="{FF2B5EF4-FFF2-40B4-BE49-F238E27FC236}">
                <a16:creationId xmlns:a16="http://schemas.microsoft.com/office/drawing/2014/main" id="{C93DD653-7A3A-6C61-0E01-89E0C64615D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2824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7F867B-3BC7-A1BE-D799-412AE4E691C9}"/>
            </a:ext>
          </a:extLst>
        </p:cNvPr>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4E227B02-68AA-EFA3-D0C7-A94ABCDA3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ight Triangle 59">
            <a:extLst>
              <a:ext uri="{FF2B5EF4-FFF2-40B4-BE49-F238E27FC236}">
                <a16:creationId xmlns:a16="http://schemas.microsoft.com/office/drawing/2014/main" id="{FF38C50E-423C-DA86-8CE4-9641173A5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a:extLst>
              <a:ext uri="{FF2B5EF4-FFF2-40B4-BE49-F238E27FC236}">
                <a16:creationId xmlns:a16="http://schemas.microsoft.com/office/drawing/2014/main" id="{EC7A5528-1F88-301C-6AD4-5CD2A0B28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4989" y="623275"/>
            <a:ext cx="658183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AAE48DBC-F785-66D5-5B03-289B2F49BD20}"/>
              </a:ext>
            </a:extLst>
          </p:cNvPr>
          <p:cNvSpPr txBox="1"/>
          <p:nvPr/>
        </p:nvSpPr>
        <p:spPr>
          <a:xfrm>
            <a:off x="1106613" y="1097393"/>
            <a:ext cx="3780880" cy="232982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kern="1200" dirty="0">
                <a:solidFill>
                  <a:schemeClr val="tx1"/>
                </a:solidFill>
                <a:latin typeface="HANDWRITINGCR" panose="02000603000000000000"/>
                <a:ea typeface="+mj-ea"/>
                <a:cs typeface="+mj-cs"/>
              </a:rPr>
              <a:t>CLASIFICACIÓN</a:t>
            </a:r>
          </a:p>
        </p:txBody>
      </p:sp>
      <p:sp>
        <p:nvSpPr>
          <p:cNvPr id="8" name="Subtítulo 7">
            <a:extLst>
              <a:ext uri="{FF2B5EF4-FFF2-40B4-BE49-F238E27FC236}">
                <a16:creationId xmlns:a16="http://schemas.microsoft.com/office/drawing/2014/main" id="{E08E199B-4A4B-D217-44EB-7254562EF629}"/>
              </a:ext>
            </a:extLst>
          </p:cNvPr>
          <p:cNvSpPr>
            <a:spLocks noGrp="1"/>
          </p:cNvSpPr>
          <p:nvPr>
            <p:ph type="subTitle" idx="1"/>
          </p:nvPr>
        </p:nvSpPr>
        <p:spPr>
          <a:xfrm>
            <a:off x="5129566" y="348968"/>
            <a:ext cx="5577967" cy="5093889"/>
          </a:xfrm>
        </p:spPr>
        <p:txBody>
          <a:bodyPr vert="horz" lIns="91440" tIns="45720" rIns="91440" bIns="45720" rtlCol="0" anchor="t">
            <a:normAutofit fontScale="92500" lnSpcReduction="20000"/>
          </a:bodyPr>
          <a:lstStyle/>
          <a:p>
            <a:pPr algn="l"/>
            <a:endParaRPr lang="en-US" sz="2600" kern="1200" dirty="0">
              <a:solidFill>
                <a:schemeClr val="tx1"/>
              </a:solidFill>
              <a:latin typeface="+mn-lt"/>
              <a:ea typeface="+mn-ea"/>
              <a:cs typeface="+mn-cs"/>
            </a:endParaRPr>
          </a:p>
          <a:p>
            <a:pPr algn="just"/>
            <a:r>
              <a:rPr lang="en-US" sz="2800" dirty="0">
                <a:solidFill>
                  <a:srgbClr val="FF0000"/>
                </a:solidFill>
              </a:rPr>
              <a:t>MEDIDAS DE NIVELACIÓN</a:t>
            </a:r>
            <a:r>
              <a:rPr lang="en-US" sz="2800" dirty="0"/>
              <a:t>. </a:t>
            </a:r>
            <a:r>
              <a:rPr lang="es-MX" sz="2800" dirty="0"/>
              <a:t>Buscan hacer efectivo el acceso de todas las personas a la igualdad real de oportunidades eliminando las barreras físicas, normativas, comunicacionales, culturales o de otro tipo, que obstaculizan el ejercicio de derechos y libertades. Tienen el propósito de nivelar o “emparejar” el terreno en el que viven e interaccionan los grupos sociales. (González, 2017, p. 46)</a:t>
            </a:r>
            <a:endParaRPr lang="en-US" sz="2800" kern="1200" dirty="0">
              <a:solidFill>
                <a:schemeClr val="tx1"/>
              </a:solidFill>
              <a:latin typeface="+mn-lt"/>
              <a:ea typeface="+mn-ea"/>
              <a:cs typeface="+mn-cs"/>
            </a:endParaRPr>
          </a:p>
        </p:txBody>
      </p:sp>
      <p:pic>
        <p:nvPicPr>
          <p:cNvPr id="2" name="Picture 2" descr="No hay ninguna descripción de la foto disponible.">
            <a:extLst>
              <a:ext uri="{FF2B5EF4-FFF2-40B4-BE49-F238E27FC236}">
                <a16:creationId xmlns:a16="http://schemas.microsoft.com/office/drawing/2014/main" id="{6B30AB99-DD66-10A4-53B5-97CA09D92A9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1530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EF27DD-FDB4-DC98-C3CD-64199CF2C538}"/>
            </a:ext>
          </a:extLst>
        </p:cNvPr>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AABB1654-E379-450C-0DA3-66A503D85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ight Triangle 59">
            <a:extLst>
              <a:ext uri="{FF2B5EF4-FFF2-40B4-BE49-F238E27FC236}">
                <a16:creationId xmlns:a16="http://schemas.microsoft.com/office/drawing/2014/main" id="{FB25CDD2-4063-F796-77FC-C0B836E8F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a:extLst>
              <a:ext uri="{FF2B5EF4-FFF2-40B4-BE49-F238E27FC236}">
                <a16:creationId xmlns:a16="http://schemas.microsoft.com/office/drawing/2014/main" id="{39A489AC-C3EC-AA41-1BE3-42BE3943B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4989" y="623275"/>
            <a:ext cx="658183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4143063D-A503-C857-4F92-504C050E7869}"/>
              </a:ext>
            </a:extLst>
          </p:cNvPr>
          <p:cNvSpPr txBox="1"/>
          <p:nvPr/>
        </p:nvSpPr>
        <p:spPr>
          <a:xfrm>
            <a:off x="1106613" y="1097393"/>
            <a:ext cx="3780880" cy="232982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kern="1200" dirty="0">
                <a:solidFill>
                  <a:schemeClr val="tx1"/>
                </a:solidFill>
                <a:latin typeface="HANDWRITINGCR" panose="02000603000000000000"/>
                <a:ea typeface="+mj-ea"/>
                <a:cs typeface="+mj-cs"/>
              </a:rPr>
              <a:t>CLASIFICACIÓN</a:t>
            </a:r>
          </a:p>
        </p:txBody>
      </p:sp>
      <p:sp>
        <p:nvSpPr>
          <p:cNvPr id="8" name="Subtítulo 7">
            <a:extLst>
              <a:ext uri="{FF2B5EF4-FFF2-40B4-BE49-F238E27FC236}">
                <a16:creationId xmlns:a16="http://schemas.microsoft.com/office/drawing/2014/main" id="{593DF4A1-0377-1E8D-8253-8C16BC5CC68D}"/>
              </a:ext>
            </a:extLst>
          </p:cNvPr>
          <p:cNvSpPr>
            <a:spLocks noGrp="1"/>
          </p:cNvSpPr>
          <p:nvPr>
            <p:ph type="subTitle" idx="1"/>
          </p:nvPr>
        </p:nvSpPr>
        <p:spPr>
          <a:xfrm>
            <a:off x="5207062" y="521331"/>
            <a:ext cx="5577967" cy="5400498"/>
          </a:xfrm>
        </p:spPr>
        <p:txBody>
          <a:bodyPr vert="horz" lIns="91440" tIns="45720" rIns="91440" bIns="45720" rtlCol="0" anchor="t">
            <a:normAutofit fontScale="77500" lnSpcReduction="20000"/>
          </a:bodyPr>
          <a:lstStyle/>
          <a:p>
            <a:pPr algn="l"/>
            <a:endParaRPr lang="en-US" sz="2600" kern="1200" dirty="0">
              <a:solidFill>
                <a:schemeClr val="tx1"/>
              </a:solidFill>
              <a:latin typeface="+mn-lt"/>
              <a:ea typeface="+mn-ea"/>
              <a:cs typeface="+mn-cs"/>
            </a:endParaRPr>
          </a:p>
          <a:p>
            <a:pPr algn="just"/>
            <a:r>
              <a:rPr lang="es-MX" sz="2800" dirty="0">
                <a:solidFill>
                  <a:srgbClr val="FF0000"/>
                </a:solidFill>
              </a:rPr>
              <a:t>MEDIDAS DE INCLUSIÓN</a:t>
            </a:r>
            <a:r>
              <a:rPr lang="es-MX" sz="2800" dirty="0"/>
              <a:t>. Están dirigidas a revertir tendencias discriminatorias de la sociedad, como el racismo, el sexismo, el clasismo, la homofobia, la transfobia, la xenofobia y la misoginia, entre otras expresiones culturales de desigualdad de trato, para incluir en el sistema de derechos y oportunidades a personas y grupos sociales que han estado y se encuentran parcial o totalmente excluidos de sus libertades como resultado de la discriminación histórica o experimentada. (González, 2017, pp. 54-55)</a:t>
            </a:r>
            <a:endParaRPr lang="en-US" sz="2800" kern="1200" dirty="0">
              <a:latin typeface="+mn-lt"/>
              <a:ea typeface="+mn-ea"/>
              <a:cs typeface="+mn-cs"/>
            </a:endParaRPr>
          </a:p>
        </p:txBody>
      </p:sp>
      <p:pic>
        <p:nvPicPr>
          <p:cNvPr id="2" name="Picture 2" descr="No hay ninguna descripción de la foto disponible.">
            <a:extLst>
              <a:ext uri="{FF2B5EF4-FFF2-40B4-BE49-F238E27FC236}">
                <a16:creationId xmlns:a16="http://schemas.microsoft.com/office/drawing/2014/main" id="{956EB515-79F5-03E1-E98F-1A60B3D867A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557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982072-ADFE-D977-C688-B284C9A5800F}"/>
            </a:ext>
          </a:extLst>
        </p:cNvPr>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A65CC1A8-28FC-D5EC-44FC-0F873C656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ight Triangle 59">
            <a:extLst>
              <a:ext uri="{FF2B5EF4-FFF2-40B4-BE49-F238E27FC236}">
                <a16:creationId xmlns:a16="http://schemas.microsoft.com/office/drawing/2014/main" id="{7C993400-D868-FE46-DDDB-D428A6F42D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a:extLst>
              <a:ext uri="{FF2B5EF4-FFF2-40B4-BE49-F238E27FC236}">
                <a16:creationId xmlns:a16="http://schemas.microsoft.com/office/drawing/2014/main" id="{32D80B2A-C2A0-7522-5EBE-0951B57D20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4989" y="623275"/>
            <a:ext cx="658183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CDB740F6-4A34-94D9-6A72-4E1F45431493}"/>
              </a:ext>
            </a:extLst>
          </p:cNvPr>
          <p:cNvSpPr txBox="1"/>
          <p:nvPr/>
        </p:nvSpPr>
        <p:spPr>
          <a:xfrm>
            <a:off x="1106613" y="1097393"/>
            <a:ext cx="3780880" cy="232982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kern="1200" dirty="0">
                <a:solidFill>
                  <a:schemeClr val="tx1"/>
                </a:solidFill>
                <a:latin typeface="HANDWRITINGCR" panose="02000603000000000000"/>
                <a:ea typeface="+mj-ea"/>
                <a:cs typeface="+mj-cs"/>
              </a:rPr>
              <a:t>CLASIFICACIÓN</a:t>
            </a:r>
          </a:p>
        </p:txBody>
      </p:sp>
      <p:sp>
        <p:nvSpPr>
          <p:cNvPr id="8" name="Subtítulo 7">
            <a:extLst>
              <a:ext uri="{FF2B5EF4-FFF2-40B4-BE49-F238E27FC236}">
                <a16:creationId xmlns:a16="http://schemas.microsoft.com/office/drawing/2014/main" id="{7018B8EA-16AE-EC97-6166-2D72ACD88A4B}"/>
              </a:ext>
            </a:extLst>
          </p:cNvPr>
          <p:cNvSpPr>
            <a:spLocks noGrp="1"/>
          </p:cNvSpPr>
          <p:nvPr>
            <p:ph type="subTitle" idx="1"/>
          </p:nvPr>
        </p:nvSpPr>
        <p:spPr>
          <a:xfrm>
            <a:off x="5207062" y="521331"/>
            <a:ext cx="5577967" cy="5400498"/>
          </a:xfrm>
        </p:spPr>
        <p:txBody>
          <a:bodyPr vert="horz" lIns="91440" tIns="45720" rIns="91440" bIns="45720" rtlCol="0" anchor="t">
            <a:normAutofit fontScale="77500" lnSpcReduction="20000"/>
          </a:bodyPr>
          <a:lstStyle/>
          <a:p>
            <a:pPr algn="l"/>
            <a:endParaRPr lang="en-US" sz="2600" kern="1200" dirty="0">
              <a:solidFill>
                <a:schemeClr val="tx1"/>
              </a:solidFill>
              <a:latin typeface="+mn-lt"/>
              <a:ea typeface="+mn-ea"/>
              <a:cs typeface="+mn-cs"/>
            </a:endParaRPr>
          </a:p>
          <a:p>
            <a:pPr algn="just"/>
            <a:r>
              <a:rPr lang="es-MX" sz="2800" dirty="0">
                <a:solidFill>
                  <a:srgbClr val="FF0000"/>
                </a:solidFill>
              </a:rPr>
              <a:t>ACCIONES AFIRMATIVAS. </a:t>
            </a:r>
            <a:r>
              <a:rPr lang="es-MX" sz="2800" dirty="0"/>
              <a:t>Obligan a dar un tratamiento preferencial y temporal hacia un grupo históricamente y de múltiples formas discriminado, con el fin de corregir las desventajas de desigualdad de trato en el ejercicio de derechos y libertades y equiparar su situación con la de los grupos no discriminados para avanzar en la igualdad. Son medidas preferenciales en beneficio de grupos de población específicos que habrán de suspenderse cuando sus propósitos igualitarios se hayan cumplido. (González, 2017, pp. 57-58)</a:t>
            </a:r>
            <a:endParaRPr lang="en-US" sz="2800" kern="1200" dirty="0">
              <a:latin typeface="+mn-lt"/>
              <a:ea typeface="+mn-ea"/>
              <a:cs typeface="+mn-cs"/>
            </a:endParaRPr>
          </a:p>
        </p:txBody>
      </p:sp>
      <p:pic>
        <p:nvPicPr>
          <p:cNvPr id="2" name="Picture 2" descr="No hay ninguna descripción de la foto disponible.">
            <a:extLst>
              <a:ext uri="{FF2B5EF4-FFF2-40B4-BE49-F238E27FC236}">
                <a16:creationId xmlns:a16="http://schemas.microsoft.com/office/drawing/2014/main" id="{651DBBD0-7F9D-4C7D-1146-7856DB91259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204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DB4423-716D-4B40-9498-69F5F3E5E0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71BC198-08D0-820F-FBC4-2BA38BB6A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333742"/>
            <a:ext cx="12192000" cy="5529633"/>
          </a:xfrm>
          <a:prstGeom prst="rect">
            <a:avLst/>
          </a:prstGeom>
          <a:gradFill>
            <a:gsLst>
              <a:gs pos="20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6BCBC0B-8296-56C5-38CB-8138FF84D4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340"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BE57FAD9-85C8-D85C-509A-6A490C1D62D4}"/>
              </a:ext>
            </a:extLst>
          </p:cNvPr>
          <p:cNvSpPr>
            <a:spLocks noGrp="1"/>
          </p:cNvSpPr>
          <p:nvPr>
            <p:ph type="title"/>
          </p:nvPr>
        </p:nvSpPr>
        <p:spPr>
          <a:xfrm>
            <a:off x="1208013" y="2286000"/>
            <a:ext cx="3965456" cy="2286000"/>
          </a:xfrm>
        </p:spPr>
        <p:txBody>
          <a:bodyPr anchor="ctr">
            <a:normAutofit/>
          </a:bodyPr>
          <a:lstStyle/>
          <a:p>
            <a:pPr algn="ctr"/>
            <a:r>
              <a:rPr lang="es-MX" sz="3200" dirty="0">
                <a:latin typeface="HANDWRITINGCR" panose="02000603000000000000" pitchFamily="2" charset="0"/>
                <a:ea typeface="HANDWRITINGCR" panose="02000603000000000000" pitchFamily="2" charset="0"/>
              </a:rPr>
              <a:t>PRINCIPIO DE IGUALDAD</a:t>
            </a:r>
            <a:endParaRPr lang="es-MX" dirty="0">
              <a:latin typeface="HANDWRITINGCR" panose="02000603000000000000" pitchFamily="2" charset="0"/>
              <a:ea typeface="HANDWRITINGCR" panose="02000603000000000000" pitchFamily="2" charset="0"/>
            </a:endParaRPr>
          </a:p>
        </p:txBody>
      </p:sp>
      <p:sp>
        <p:nvSpPr>
          <p:cNvPr id="3" name="Marcador de contenido 2">
            <a:extLst>
              <a:ext uri="{FF2B5EF4-FFF2-40B4-BE49-F238E27FC236}">
                <a16:creationId xmlns:a16="http://schemas.microsoft.com/office/drawing/2014/main" id="{95FA2259-FF3F-5D2B-D7C8-3EBF914960A4}"/>
              </a:ext>
            </a:extLst>
          </p:cNvPr>
          <p:cNvSpPr>
            <a:spLocks noGrp="1"/>
          </p:cNvSpPr>
          <p:nvPr>
            <p:ph idx="1"/>
          </p:nvPr>
        </p:nvSpPr>
        <p:spPr>
          <a:xfrm>
            <a:off x="5512142" y="1197588"/>
            <a:ext cx="5620679" cy="5334000"/>
          </a:xfrm>
        </p:spPr>
        <p:txBody>
          <a:bodyPr anchor="ctr">
            <a:normAutofit fontScale="92500"/>
          </a:bodyPr>
          <a:lstStyle/>
          <a:p>
            <a:pPr marL="0" indent="0" algn="just">
              <a:buNone/>
            </a:pPr>
            <a:r>
              <a:rPr lang="es-MX" sz="2400" dirty="0"/>
              <a:t>Ppio. general de derecho que propugna la igualdad de trato entre las personas de tal manera que ante situaciones iguales se otorgue o de el mismo trato y en situaciones desiguales se favorezca con trato distinto a las personas que se ubiquen en esa situacion.</a:t>
            </a:r>
          </a:p>
          <a:p>
            <a:pPr algn="just"/>
            <a:r>
              <a:rPr lang="es-MX" sz="2400" dirty="0"/>
              <a:t>Desde un punto de vista formal: Atiende a la regulación legal o normativa de la igualdad.</a:t>
            </a:r>
          </a:p>
          <a:p>
            <a:pPr algn="just"/>
            <a:r>
              <a:rPr lang="es-MX" sz="2400" dirty="0"/>
              <a:t>Desde un punto de vista material: En cuanto a la aplicación de la ley o normativa</a:t>
            </a:r>
          </a:p>
          <a:p>
            <a:pPr algn="just"/>
            <a:endParaRPr lang="es-MX" sz="2400" dirty="0"/>
          </a:p>
        </p:txBody>
      </p:sp>
      <p:pic>
        <p:nvPicPr>
          <p:cNvPr id="4" name="Imagen 3">
            <a:extLst>
              <a:ext uri="{FF2B5EF4-FFF2-40B4-BE49-F238E27FC236}">
                <a16:creationId xmlns:a16="http://schemas.microsoft.com/office/drawing/2014/main" id="{5533A5CF-B3FD-0528-0173-B036E509C0BA}"/>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29082029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BE2722-D411-5008-EF8D-6E5FF5B047E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69E42C-6AB4-6555-7F71-0855A8E73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2342F142-1A86-A7A9-010F-A24D95D13B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65344"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gradFill>
            <a:gsLst>
              <a:gs pos="0">
                <a:schemeClr val="accent1">
                  <a:lumMod val="60000"/>
                  <a:lumOff val="40000"/>
                  <a:alpha val="0"/>
                </a:schemeClr>
              </a:gs>
              <a:gs pos="9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C67E6B3B-CD92-B217-0D2C-AA0927F7C805}"/>
              </a:ext>
            </a:extLst>
          </p:cNvPr>
          <p:cNvSpPr>
            <a:spLocks noGrp="1"/>
          </p:cNvSpPr>
          <p:nvPr>
            <p:ph type="title"/>
          </p:nvPr>
        </p:nvSpPr>
        <p:spPr>
          <a:xfrm>
            <a:off x="7305543" y="2286000"/>
            <a:ext cx="3676918" cy="2286000"/>
          </a:xfrm>
        </p:spPr>
        <p:txBody>
          <a:bodyPr anchor="ctr">
            <a:normAutofit/>
          </a:bodyPr>
          <a:lstStyle/>
          <a:p>
            <a:pPr algn="ctr"/>
            <a:r>
              <a:rPr lang="es-MX" sz="3200" dirty="0">
                <a:solidFill>
                  <a:srgbClr val="000000"/>
                </a:solidFill>
                <a:latin typeface="HANDWRITINGCR" panose="02000603000000000000" pitchFamily="2" charset="0"/>
                <a:ea typeface="HANDWRITINGCR" panose="02000603000000000000" pitchFamily="2" charset="0"/>
              </a:rPr>
              <a:t>Fundamento jurídico</a:t>
            </a:r>
          </a:p>
        </p:txBody>
      </p:sp>
      <p:sp>
        <p:nvSpPr>
          <p:cNvPr id="3" name="Marcador de contenido 2">
            <a:extLst>
              <a:ext uri="{FF2B5EF4-FFF2-40B4-BE49-F238E27FC236}">
                <a16:creationId xmlns:a16="http://schemas.microsoft.com/office/drawing/2014/main" id="{68DC41DF-CEE5-42F5-5452-87C1BC050D3C}"/>
              </a:ext>
            </a:extLst>
          </p:cNvPr>
          <p:cNvSpPr>
            <a:spLocks noGrp="1"/>
          </p:cNvSpPr>
          <p:nvPr>
            <p:ph idx="1"/>
          </p:nvPr>
        </p:nvSpPr>
        <p:spPr>
          <a:xfrm>
            <a:off x="1066180" y="738554"/>
            <a:ext cx="5422544" cy="5761892"/>
          </a:xfrm>
        </p:spPr>
        <p:txBody>
          <a:bodyPr anchor="ctr">
            <a:normAutofit/>
          </a:bodyPr>
          <a:lstStyle/>
          <a:p>
            <a:pPr marL="0" indent="0" algn="just">
              <a:buNone/>
            </a:pPr>
            <a:r>
              <a:rPr lang="es-MX" sz="2400" dirty="0"/>
              <a:t>Las acciones afirmativas se fundamentan en el principio de igualdad consagrado en la CPEUM y los tratados internacionales de los que México es parte, y los criterios de la CIDH.</a:t>
            </a:r>
          </a:p>
          <a:p>
            <a:pPr marL="0" indent="0" algn="just">
              <a:buNone/>
            </a:pPr>
            <a:r>
              <a:rPr lang="es-MX" sz="2400" dirty="0"/>
              <a:t>CPEUM: Art. 1, párr. 1 y último, y art. 4</a:t>
            </a:r>
          </a:p>
          <a:p>
            <a:pPr marL="0" indent="0" algn="just">
              <a:buNone/>
            </a:pPr>
            <a:r>
              <a:rPr lang="es-MX" sz="2400" dirty="0"/>
              <a:t>Pacto Internacional de Derechos Civiles y Políticos: art. 2. 1, y art. 3.</a:t>
            </a:r>
          </a:p>
        </p:txBody>
      </p:sp>
      <p:pic>
        <p:nvPicPr>
          <p:cNvPr id="4" name="Imagen 3">
            <a:extLst>
              <a:ext uri="{FF2B5EF4-FFF2-40B4-BE49-F238E27FC236}">
                <a16:creationId xmlns:a16="http://schemas.microsoft.com/office/drawing/2014/main" id="{BFA4B34C-7896-D686-03B9-FC35360A29E0}"/>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5456328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1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2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B90E15-D1E9-F5A7-777C-72713144CB2E}"/>
              </a:ext>
            </a:extLst>
          </p:cNvPr>
          <p:cNvSpPr>
            <a:spLocks noGrp="1"/>
          </p:cNvSpPr>
          <p:nvPr>
            <p:ph type="ctrTitle"/>
          </p:nvPr>
        </p:nvSpPr>
        <p:spPr>
          <a:xfrm>
            <a:off x="1724849" y="5114728"/>
            <a:ext cx="9144000" cy="1169963"/>
          </a:xfrm>
        </p:spPr>
        <p:txBody>
          <a:bodyPr anchor="ctr">
            <a:normAutofit/>
          </a:bodyPr>
          <a:lstStyle/>
          <a:p>
            <a:r>
              <a:rPr lang="es-MX" sz="4800" dirty="0"/>
              <a:t>PRECEDENTES</a:t>
            </a:r>
          </a:p>
        </p:txBody>
      </p:sp>
      <p:sp>
        <p:nvSpPr>
          <p:cNvPr id="3" name="Subtítulo 2">
            <a:extLst>
              <a:ext uri="{FF2B5EF4-FFF2-40B4-BE49-F238E27FC236}">
                <a16:creationId xmlns:a16="http://schemas.microsoft.com/office/drawing/2014/main" id="{AFAC6922-9AA7-4575-71F2-EB8ABD5D0F9C}"/>
              </a:ext>
            </a:extLst>
          </p:cNvPr>
          <p:cNvSpPr>
            <a:spLocks noGrp="1"/>
          </p:cNvSpPr>
          <p:nvPr>
            <p:ph type="subTitle" idx="1"/>
          </p:nvPr>
        </p:nvSpPr>
        <p:spPr>
          <a:xfrm>
            <a:off x="1074420" y="868680"/>
            <a:ext cx="9593579" cy="3743392"/>
          </a:xfrm>
        </p:spPr>
        <p:txBody>
          <a:bodyPr anchor="ctr">
            <a:normAutofit fontScale="77500" lnSpcReduction="20000"/>
          </a:bodyPr>
          <a:lstStyle/>
          <a:p>
            <a:pPr algn="just"/>
            <a:r>
              <a:rPr lang="es-MX" sz="2800" dirty="0"/>
              <a:t>De acuerdo con el documento técnico de trabajo realizado por la Secretaria General de Acuerdos del TEPJF, respecto a el tema que nos ocupa, realizó una compilación de precedentes relacionados con las cuotas y medidas destinadas a garantizar que las mujeres, así como las personas indígenas, migrantes, con discapacidad y LGBTIQ+, puedan acceder a los cargos de poder y de toma de decisiones en condiciones de igualdad, de modo que tengan una representación política real y efectiva.</a:t>
            </a:r>
          </a:p>
          <a:p>
            <a:pPr algn="just"/>
            <a:r>
              <a:rPr lang="es-MX" sz="2800" dirty="0"/>
              <a:t> Los principales criterios, tesis y jurisprudencias que trazan la línea jurisprudencial de la Sala Superior, respecto de las medidas afirmativas establecidas para cada grupo en situación de vulnerabilidad.</a:t>
            </a:r>
          </a:p>
        </p:txBody>
      </p:sp>
      <p:cxnSp>
        <p:nvCxnSpPr>
          <p:cNvPr id="39" name="Straight Connector 2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2" descr="No hay ninguna descripción de la foto disponible.">
            <a:extLst>
              <a:ext uri="{FF2B5EF4-FFF2-40B4-BE49-F238E27FC236}">
                <a16:creationId xmlns:a16="http://schemas.microsoft.com/office/drawing/2014/main" id="{6EB52D23-85D9-84B1-E488-D1BB23F13C4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5512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4DD3118B-0F03-2CB5-EB0F-69BD5787C7EA}"/>
              </a:ext>
            </a:extLst>
          </p:cNvPr>
          <p:cNvSpPr>
            <a:spLocks noGrp="1"/>
          </p:cNvSpPr>
          <p:nvPr>
            <p:ph type="subTitle" idx="1"/>
          </p:nvPr>
        </p:nvSpPr>
        <p:spPr>
          <a:xfrm>
            <a:off x="1840471" y="1394590"/>
            <a:ext cx="8536394" cy="4000370"/>
          </a:xfrm>
        </p:spPr>
        <p:txBody>
          <a:bodyPr anchor="t">
            <a:normAutofit fontScale="77500" lnSpcReduction="20000"/>
          </a:bodyPr>
          <a:lstStyle/>
          <a:p>
            <a:pPr marL="457200" indent="-457200" algn="l">
              <a:buAutoNum type="alphaLcParenR"/>
            </a:pPr>
            <a:r>
              <a:rPr lang="es-MX" sz="3200" dirty="0"/>
              <a:t>Por lo que hace a la dirigencia de los partidos </a:t>
            </a:r>
          </a:p>
          <a:p>
            <a:pPr marL="457200" indent="-457200" algn="l">
              <a:buAutoNum type="alphaLcParenR"/>
            </a:pPr>
            <a:r>
              <a:rPr lang="es-MX" sz="3200" dirty="0"/>
              <a:t>Personas con discapacidad</a:t>
            </a:r>
          </a:p>
          <a:p>
            <a:pPr marL="457200" indent="-457200" algn="l">
              <a:buAutoNum type="alphaLcParenR"/>
            </a:pPr>
            <a:r>
              <a:rPr lang="es-MX" sz="3200" dirty="0"/>
              <a:t>Personas migrantes</a:t>
            </a:r>
          </a:p>
          <a:p>
            <a:pPr marL="457200" indent="-457200" algn="l">
              <a:buAutoNum type="alphaLcParenR"/>
            </a:pPr>
            <a:r>
              <a:rPr lang="es-MX" sz="3200" dirty="0"/>
              <a:t>Personas indígenas</a:t>
            </a:r>
          </a:p>
          <a:p>
            <a:pPr marL="457200" indent="-457200" algn="l">
              <a:buAutoNum type="alphaLcParenR"/>
            </a:pPr>
            <a:r>
              <a:rPr lang="es-MX" sz="3200" dirty="0"/>
              <a:t>Personas de la comunidad LGBTIQ+</a:t>
            </a:r>
          </a:p>
          <a:p>
            <a:pPr marL="457200" indent="-457200" algn="l">
              <a:buAutoNum type="alphaLcParenR"/>
            </a:pPr>
            <a:r>
              <a:rPr lang="es-MX" sz="3200" dirty="0"/>
              <a:t>Para las mujeres, postulación partidaria de las dirigencias de los partidos y por otro lado, en todas las candidaturas.</a:t>
            </a:r>
          </a:p>
          <a:p>
            <a:pPr algn="l"/>
            <a:r>
              <a:rPr lang="es-MX" sz="1400" dirty="0">
                <a:hlinkClick r:id="rId2"/>
              </a:rPr>
              <a:t>https://www.te.gob.mx/lineasjuris/media/pdf/b8bd2c01e7d57f6.pdf</a:t>
            </a:r>
            <a:endParaRPr lang="es-MX" sz="1400" dirty="0"/>
          </a:p>
          <a:p>
            <a:pPr algn="l"/>
            <a:endParaRPr lang="es-MX" sz="3200" dirty="0"/>
          </a:p>
        </p:txBody>
      </p:sp>
      <p:pic>
        <p:nvPicPr>
          <p:cNvPr id="5" name="Picture 2" descr="No hay ninguna descripción de la foto disponible.">
            <a:extLst>
              <a:ext uri="{FF2B5EF4-FFF2-40B4-BE49-F238E27FC236}">
                <a16:creationId xmlns:a16="http://schemas.microsoft.com/office/drawing/2014/main" id="{748465EB-DAF5-FE01-CB19-791262A8885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9901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Right Triangle 5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ítulo 7">
            <a:extLst>
              <a:ext uri="{FF2B5EF4-FFF2-40B4-BE49-F238E27FC236}">
                <a16:creationId xmlns:a16="http://schemas.microsoft.com/office/drawing/2014/main" id="{EFE914A6-6382-1312-6350-3A2111686D97}"/>
              </a:ext>
            </a:extLst>
          </p:cNvPr>
          <p:cNvSpPr>
            <a:spLocks noGrp="1"/>
          </p:cNvSpPr>
          <p:nvPr>
            <p:ph type="subTitle" idx="1"/>
          </p:nvPr>
        </p:nvSpPr>
        <p:spPr>
          <a:xfrm>
            <a:off x="5441753" y="736510"/>
            <a:ext cx="5488961" cy="5494647"/>
          </a:xfrm>
        </p:spPr>
        <p:txBody>
          <a:bodyPr anchor="t">
            <a:normAutofit fontScale="40000" lnSpcReduction="20000"/>
          </a:bodyPr>
          <a:lstStyle/>
          <a:p>
            <a:pPr algn="l"/>
            <a:endParaRPr lang="es-MX" dirty="0"/>
          </a:p>
          <a:p>
            <a:pPr algn="just"/>
            <a:r>
              <a:rPr lang="es-MX" sz="5100" dirty="0"/>
              <a:t>La Sala Superior ha ordenado una serie de acciones afirmativas en las dirigencias de los</a:t>
            </a:r>
          </a:p>
          <a:p>
            <a:pPr algn="just"/>
            <a:r>
              <a:rPr lang="es-MX" sz="5100" dirty="0"/>
              <a:t>partidos para:</a:t>
            </a:r>
          </a:p>
          <a:p>
            <a:pPr algn="just"/>
            <a:r>
              <a:rPr lang="es-MX" sz="5100" dirty="0"/>
              <a:t>1. Considerar el principio de paridad de género en las convocatorias de militancia de los partidos políticos.</a:t>
            </a:r>
          </a:p>
          <a:p>
            <a:pPr algn="just"/>
            <a:r>
              <a:rPr lang="es-MX" sz="5100" dirty="0"/>
              <a:t>2. Establecer la obligación de los partidos políticos de incluir reglas específicas relativas a la paridad de género en la integración de sus órganos de dirección nacional, e incorporar dicha reglamentación en los estatutos de los partidos políticos.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https://www.te.gob.mx/lineasjuris/media/pdf/b8bd2c01e7d57f6.pdf</a:t>
            </a:r>
            <a:endPar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gn="just"/>
            <a:endParaRPr lang="es-MX" sz="5100" dirty="0"/>
          </a:p>
        </p:txBody>
      </p:sp>
      <p:sp>
        <p:nvSpPr>
          <p:cNvPr id="12" name="CuadroTexto 11">
            <a:extLst>
              <a:ext uri="{FF2B5EF4-FFF2-40B4-BE49-F238E27FC236}">
                <a16:creationId xmlns:a16="http://schemas.microsoft.com/office/drawing/2014/main" id="{1FF3B6E6-D5D5-011D-45C6-BF88D149AB36}"/>
              </a:ext>
            </a:extLst>
          </p:cNvPr>
          <p:cNvSpPr txBox="1"/>
          <p:nvPr/>
        </p:nvSpPr>
        <p:spPr>
          <a:xfrm>
            <a:off x="1041009" y="2194560"/>
            <a:ext cx="3601329" cy="1200329"/>
          </a:xfrm>
          <a:prstGeom prst="rect">
            <a:avLst/>
          </a:prstGeom>
          <a:noFill/>
        </p:spPr>
        <p:txBody>
          <a:bodyPr wrap="square" rtlCol="0">
            <a:spAutoFit/>
          </a:bodyPr>
          <a:lstStyle/>
          <a:p>
            <a:pPr algn="ctr"/>
            <a:r>
              <a:rPr lang="es-MX" sz="3600" dirty="0"/>
              <a:t>DIRIGENCIA DE LOS PARTIDOS</a:t>
            </a:r>
          </a:p>
        </p:txBody>
      </p:sp>
      <p:pic>
        <p:nvPicPr>
          <p:cNvPr id="14" name="Picture 2" descr="No hay ninguna descripción de la foto disponible.">
            <a:extLst>
              <a:ext uri="{FF2B5EF4-FFF2-40B4-BE49-F238E27FC236}">
                <a16:creationId xmlns:a16="http://schemas.microsoft.com/office/drawing/2014/main" id="{301A7984-4203-668B-02B8-26F0D7605C8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930714" y="132922"/>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6886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B9A1D9BC-1455-4308-9ABD-A3F8EDB6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Right Triangle 5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4A62647B-1222-407C-8740-5A497612B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ítulo 7">
            <a:extLst>
              <a:ext uri="{FF2B5EF4-FFF2-40B4-BE49-F238E27FC236}">
                <a16:creationId xmlns:a16="http://schemas.microsoft.com/office/drawing/2014/main" id="{EFE914A6-6382-1312-6350-3A2111686D97}"/>
              </a:ext>
            </a:extLst>
          </p:cNvPr>
          <p:cNvSpPr>
            <a:spLocks noGrp="1"/>
          </p:cNvSpPr>
          <p:nvPr>
            <p:ph type="subTitle" idx="1"/>
          </p:nvPr>
        </p:nvSpPr>
        <p:spPr>
          <a:xfrm>
            <a:off x="5801765" y="683117"/>
            <a:ext cx="4896832" cy="5607881"/>
          </a:xfrm>
        </p:spPr>
        <p:txBody>
          <a:bodyPr anchor="t">
            <a:normAutofit fontScale="40000" lnSpcReduction="20000"/>
          </a:bodyPr>
          <a:lstStyle/>
          <a:p>
            <a:pPr algn="l"/>
            <a:endParaRPr lang="es-MX" dirty="0"/>
          </a:p>
          <a:p>
            <a:pPr algn="just"/>
            <a:r>
              <a:rPr lang="es-MX" sz="5100" dirty="0"/>
              <a:t>3. Garantizar la paridad en la integración de sus órganos, en todos los cargos directivos de los partidos políticos.</a:t>
            </a:r>
          </a:p>
          <a:p>
            <a:pPr algn="just"/>
            <a:r>
              <a:rPr lang="es-MX" sz="5100" dirty="0"/>
              <a:t>4. Integrar paritariamente las designaciones de las delegaciones general de los partidos políticos.</a:t>
            </a:r>
          </a:p>
          <a:p>
            <a:pPr algn="just"/>
            <a:r>
              <a:rPr lang="es-MX" sz="5100" dirty="0"/>
              <a:t>5. Garantizar la paridad de las encuestas abiertas en las convocatorias del INE.</a:t>
            </a:r>
          </a:p>
          <a:p>
            <a:pPr algn="just"/>
            <a:r>
              <a:rPr lang="es-MX" sz="5100" dirty="0"/>
              <a:t>6. Implementar medidas para garantizar el acceso a cargos de dirección a miembros de la comunidad LGBTTTIQ+.</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https://www.te.gob.mx/lineasjuris/media/pdf/b8bd2c01e7d57f6.pdf</a:t>
            </a:r>
            <a:endPar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gn="just"/>
            <a:endParaRPr lang="es-MX" sz="5100" dirty="0"/>
          </a:p>
        </p:txBody>
      </p:sp>
      <p:sp>
        <p:nvSpPr>
          <p:cNvPr id="12" name="CuadroTexto 11">
            <a:extLst>
              <a:ext uri="{FF2B5EF4-FFF2-40B4-BE49-F238E27FC236}">
                <a16:creationId xmlns:a16="http://schemas.microsoft.com/office/drawing/2014/main" id="{1FF3B6E6-D5D5-011D-45C6-BF88D149AB36}"/>
              </a:ext>
            </a:extLst>
          </p:cNvPr>
          <p:cNvSpPr txBox="1"/>
          <p:nvPr/>
        </p:nvSpPr>
        <p:spPr>
          <a:xfrm>
            <a:off x="1041009" y="2194560"/>
            <a:ext cx="3601329" cy="1200329"/>
          </a:xfrm>
          <a:prstGeom prst="rect">
            <a:avLst/>
          </a:prstGeom>
          <a:noFill/>
        </p:spPr>
        <p:txBody>
          <a:bodyPr wrap="square" rtlCol="0">
            <a:spAutoFit/>
          </a:bodyPr>
          <a:lstStyle/>
          <a:p>
            <a:pPr algn="ctr"/>
            <a:r>
              <a:rPr lang="es-MX" sz="3600" dirty="0"/>
              <a:t>DIRIGENCIA DE LOS PARTIDOS</a:t>
            </a:r>
          </a:p>
        </p:txBody>
      </p:sp>
      <p:pic>
        <p:nvPicPr>
          <p:cNvPr id="14" name="Picture 2" descr="No hay ninguna descripción de la foto disponible.">
            <a:extLst>
              <a:ext uri="{FF2B5EF4-FFF2-40B4-BE49-F238E27FC236}">
                <a16:creationId xmlns:a16="http://schemas.microsoft.com/office/drawing/2014/main" id="{301A7984-4203-668B-02B8-26F0D7605C8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785029" y="224627"/>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0040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ight Triangle 7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3" y="623275"/>
            <a:ext cx="401217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1FF3B6E6-D5D5-011D-45C6-BF88D149AB36}"/>
              </a:ext>
            </a:extLst>
          </p:cNvPr>
          <p:cNvSpPr txBox="1"/>
          <p:nvPr/>
        </p:nvSpPr>
        <p:spPr>
          <a:xfrm>
            <a:off x="7840980" y="1056640"/>
            <a:ext cx="3409177" cy="2078133"/>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000" kern="1200" dirty="0">
                <a:solidFill>
                  <a:schemeClr val="tx1"/>
                </a:solidFill>
                <a:latin typeface="+mj-lt"/>
                <a:ea typeface="+mj-ea"/>
                <a:cs typeface="+mj-cs"/>
              </a:rPr>
              <a:t>PERSONAS MIGRANTES</a:t>
            </a:r>
          </a:p>
        </p:txBody>
      </p:sp>
      <p:sp>
        <p:nvSpPr>
          <p:cNvPr id="8" name="Subtítulo 7">
            <a:extLst>
              <a:ext uri="{FF2B5EF4-FFF2-40B4-BE49-F238E27FC236}">
                <a16:creationId xmlns:a16="http://schemas.microsoft.com/office/drawing/2014/main" id="{EFE914A6-6382-1312-6350-3A2111686D97}"/>
              </a:ext>
            </a:extLst>
          </p:cNvPr>
          <p:cNvSpPr>
            <a:spLocks noGrp="1"/>
          </p:cNvSpPr>
          <p:nvPr>
            <p:ph type="subTitle" idx="1"/>
          </p:nvPr>
        </p:nvSpPr>
        <p:spPr>
          <a:xfrm>
            <a:off x="8052496" y="4301656"/>
            <a:ext cx="2705619" cy="762618"/>
          </a:xfrm>
        </p:spPr>
        <p:txBody>
          <a:bodyPr vert="horz" lIns="91440" tIns="45720" rIns="91440" bIns="45720" rtlCol="0" anchor="t">
            <a:normAutofit fontScale="85000" lnSpcReduction="10000"/>
          </a:bodyPr>
          <a:lstStyle/>
          <a:p>
            <a:pPr algn="l"/>
            <a:endParaRPr lang="en-US" sz="1300" kern="1200" dirty="0">
              <a:solidFill>
                <a:schemeClr val="tx1"/>
              </a:solidFill>
              <a:latin typeface="+mn-lt"/>
              <a:ea typeface="+mn-ea"/>
              <a:cs typeface="+mn-cs"/>
            </a:endParaRPr>
          </a:p>
          <a:p>
            <a:pPr marR="0" lvl="0" algn="l" fontAlgn="auto">
              <a:spcAft>
                <a:spcPts val="0"/>
              </a:spcAft>
              <a:buClrTx/>
              <a:buSzTx/>
              <a:tabLst/>
              <a:defRPr/>
            </a:pPr>
            <a:r>
              <a:rPr kumimoji="0" lang="en-US" sz="1300" b="0" i="0" u="none" strike="noStrike" kern="1200" cap="none" spc="0" normalizeH="0" baseline="0" noProof="0" dirty="0">
                <a:ln>
                  <a:noFill/>
                </a:ln>
                <a:solidFill>
                  <a:schemeClr val="tx1"/>
                </a:solidFill>
                <a:effectLst/>
                <a:uLnTx/>
                <a:uFillTx/>
                <a:latin typeface="+mn-lt"/>
                <a:ea typeface="+mn-ea"/>
                <a:cs typeface="+mn-cs"/>
                <a:hlinkClick r:id="rId2"/>
              </a:rPr>
              <a:t>https://www.te.gob.mx/lineasjuris/media/pdf/b8bd2c01e7d57f6.pdf</a:t>
            </a:r>
            <a:endParaRPr kumimoji="0" lang="en-US" sz="13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CuadroTexto 2">
            <a:extLst>
              <a:ext uri="{FF2B5EF4-FFF2-40B4-BE49-F238E27FC236}">
                <a16:creationId xmlns:a16="http://schemas.microsoft.com/office/drawing/2014/main" id="{D839C10F-710A-92DD-D069-3A03EC338BEA}"/>
              </a:ext>
            </a:extLst>
          </p:cNvPr>
          <p:cNvSpPr txBox="1"/>
          <p:nvPr/>
        </p:nvSpPr>
        <p:spPr>
          <a:xfrm>
            <a:off x="912852" y="1011170"/>
            <a:ext cx="6100768" cy="483209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MX" sz="2800" dirty="0"/>
              <a:t>1. Reconocer el derecho de participación y representación política de un grupo</a:t>
            </a:r>
          </a:p>
          <a:p>
            <a:pPr algn="just"/>
            <a:r>
              <a:rPr lang="es-MX" sz="2800" dirty="0"/>
              <a:t>subrepresentado al considerar como inconstitucional el acto legislativo que eliminó la figura de la diputación migrante.</a:t>
            </a:r>
          </a:p>
          <a:p>
            <a:pPr algn="just"/>
            <a:r>
              <a:rPr lang="es-MX" sz="2800" dirty="0"/>
              <a:t>2. Garantizar la participación de las personas migrantes en los procesos electorales reservando los primeros lugares en las listas de representación proporcional.</a:t>
            </a:r>
          </a:p>
        </p:txBody>
      </p:sp>
      <p:pic>
        <p:nvPicPr>
          <p:cNvPr id="4" name="Picture 2" descr="No hay ninguna descripción de la foto disponible.">
            <a:extLst>
              <a:ext uri="{FF2B5EF4-FFF2-40B4-BE49-F238E27FC236}">
                <a16:creationId xmlns:a16="http://schemas.microsoft.com/office/drawing/2014/main" id="{39E70FF2-47CF-E313-008C-DEC7AAE8179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776596" y="247355"/>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05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ight Triangle 7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3" y="623275"/>
            <a:ext cx="401217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1FF3B6E6-D5D5-011D-45C6-BF88D149AB36}"/>
              </a:ext>
            </a:extLst>
          </p:cNvPr>
          <p:cNvSpPr txBox="1"/>
          <p:nvPr/>
        </p:nvSpPr>
        <p:spPr>
          <a:xfrm>
            <a:off x="7840980" y="1056640"/>
            <a:ext cx="3409177" cy="2078133"/>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000" kern="1200" dirty="0">
                <a:solidFill>
                  <a:schemeClr val="tx1"/>
                </a:solidFill>
                <a:latin typeface="+mj-lt"/>
                <a:ea typeface="+mj-ea"/>
                <a:cs typeface="+mj-cs"/>
              </a:rPr>
              <a:t>PERSONAS MIGRANTES</a:t>
            </a:r>
          </a:p>
        </p:txBody>
      </p:sp>
      <p:sp>
        <p:nvSpPr>
          <p:cNvPr id="3" name="CuadroTexto 2">
            <a:extLst>
              <a:ext uri="{FF2B5EF4-FFF2-40B4-BE49-F238E27FC236}">
                <a16:creationId xmlns:a16="http://schemas.microsoft.com/office/drawing/2014/main" id="{D839C10F-710A-92DD-D069-3A03EC338BEA}"/>
              </a:ext>
            </a:extLst>
          </p:cNvPr>
          <p:cNvSpPr txBox="1"/>
          <p:nvPr/>
        </p:nvSpPr>
        <p:spPr>
          <a:xfrm>
            <a:off x="645174" y="555110"/>
            <a:ext cx="6244305" cy="586314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MX" sz="2800" dirty="0"/>
              <a:t>3. </a:t>
            </a:r>
            <a:r>
              <a:rPr lang="es-MX" sz="2400" dirty="0"/>
              <a:t>Establecer diversos criterios importantes respecto a la forma en que deben contabilizarse las acciones afirmativas, como la obligación de cumplir con la implementación de estas con independencia de haber garantizado otras como la paridad de género.</a:t>
            </a:r>
          </a:p>
          <a:p>
            <a:pPr algn="just"/>
            <a:r>
              <a:rPr lang="es-MX" sz="2400" dirty="0"/>
              <a:t>4. Confirmar la constitucionalidad de la normativa que dispone que para tener derecho a la asignación de diputaciones por el principio de representación proporcional es necesario postular una candidatura a diputación migrante, constituye una medida constitucional, idónea, proporcional y razonable, además de que se encuentra dentro de la libertad configurativa del Poder Legislativo.</a:t>
            </a:r>
          </a:p>
          <a:p>
            <a:pPr algn="just"/>
            <a:r>
              <a:rPr lang="en-US" sz="1100" dirty="0">
                <a:solidFill>
                  <a:schemeClr val="tx1"/>
                </a:solidFill>
                <a:hlinkClick r:id="rId2"/>
              </a:rPr>
              <a:t>https://www.te.gob.mx/lineasjuris/media/pdf/b8bd2c01e7d57f6.pdf</a:t>
            </a:r>
            <a:endParaRPr lang="en-US" sz="1100" dirty="0">
              <a:solidFill>
                <a:schemeClr val="tx1"/>
              </a:solidFill>
            </a:endParaRPr>
          </a:p>
        </p:txBody>
      </p:sp>
      <p:pic>
        <p:nvPicPr>
          <p:cNvPr id="2" name="Picture 2" descr="No hay ninguna descripción de la foto disponible.">
            <a:extLst>
              <a:ext uri="{FF2B5EF4-FFF2-40B4-BE49-F238E27FC236}">
                <a16:creationId xmlns:a16="http://schemas.microsoft.com/office/drawing/2014/main" id="{392B223B-8372-1D89-3246-3EDF4FFDE8B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776596" y="247355"/>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7097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ight Triangle 7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3" y="623275"/>
            <a:ext cx="401217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uadroTexto 11">
            <a:extLst>
              <a:ext uri="{FF2B5EF4-FFF2-40B4-BE49-F238E27FC236}">
                <a16:creationId xmlns:a16="http://schemas.microsoft.com/office/drawing/2014/main" id="{1FF3B6E6-D5D5-011D-45C6-BF88D149AB36}"/>
              </a:ext>
            </a:extLst>
          </p:cNvPr>
          <p:cNvSpPr txBox="1"/>
          <p:nvPr/>
        </p:nvSpPr>
        <p:spPr>
          <a:xfrm>
            <a:off x="7840980" y="1056640"/>
            <a:ext cx="3409177" cy="2078133"/>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000" kern="1200" dirty="0">
                <a:solidFill>
                  <a:schemeClr val="tx1"/>
                </a:solidFill>
                <a:latin typeface="+mj-lt"/>
                <a:ea typeface="+mj-ea"/>
                <a:cs typeface="+mj-cs"/>
              </a:rPr>
              <a:t>PERSONAS MIGRANTES</a:t>
            </a:r>
          </a:p>
        </p:txBody>
      </p:sp>
      <p:sp>
        <p:nvSpPr>
          <p:cNvPr id="3" name="CuadroTexto 2">
            <a:extLst>
              <a:ext uri="{FF2B5EF4-FFF2-40B4-BE49-F238E27FC236}">
                <a16:creationId xmlns:a16="http://schemas.microsoft.com/office/drawing/2014/main" id="{D839C10F-710A-92DD-D069-3A03EC338BEA}"/>
              </a:ext>
            </a:extLst>
          </p:cNvPr>
          <p:cNvSpPr txBox="1"/>
          <p:nvPr/>
        </p:nvSpPr>
        <p:spPr>
          <a:xfrm>
            <a:off x="645174" y="555110"/>
            <a:ext cx="6244305" cy="586314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MX" sz="2600" dirty="0"/>
              <a:t>5. Sostener el criterio respecto a la necesidad de acreditar la residencia en el extranjero para que proceda el registro de las candidaturas migrantes, lo que garantiza y protege el derecho de quienes ostentan dicha calidad. </a:t>
            </a:r>
          </a:p>
          <a:p>
            <a:pPr algn="just"/>
            <a:r>
              <a:rPr lang="es-MX" sz="2600" dirty="0"/>
              <a:t>6. Establecer que la residencia efectiva en el extranjero se puede acreditar al demostrar un vínculo con la comunidad migrante que justificará la postulación a través de dicha medida afirmativa. Asimismo, se han pronunciado sobre los medios idóneos para acreditar dicha vinculación con el estado de origen y la comunidad. </a:t>
            </a:r>
          </a:p>
          <a:p>
            <a:pPr algn="just"/>
            <a:r>
              <a:rPr lang="en-US" sz="1100" dirty="0">
                <a:solidFill>
                  <a:schemeClr val="tx1"/>
                </a:solidFill>
                <a:hlinkClick r:id="rId2"/>
              </a:rPr>
              <a:t>https://www.te.gob.mx/lineasjuris/media/pdf/b8bd2c01e7d57f6.pdf</a:t>
            </a:r>
            <a:endParaRPr lang="en-US" sz="1100" dirty="0">
              <a:solidFill>
                <a:schemeClr val="tx1"/>
              </a:solidFill>
            </a:endParaRPr>
          </a:p>
        </p:txBody>
      </p:sp>
      <p:pic>
        <p:nvPicPr>
          <p:cNvPr id="2" name="Picture 2" descr="No hay ninguna descripción de la foto disponible.">
            <a:extLst>
              <a:ext uri="{FF2B5EF4-FFF2-40B4-BE49-F238E27FC236}">
                <a16:creationId xmlns:a16="http://schemas.microsoft.com/office/drawing/2014/main" id="{390E1D06-6AFC-C133-1C45-F927F6E181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776596" y="247355"/>
            <a:ext cx="1169963" cy="116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8945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75177D3-1716-F26F-5AED-9B966622A2C7}"/>
              </a:ext>
            </a:extLst>
          </p:cNvPr>
          <p:cNvSpPr>
            <a:spLocks noGrp="1"/>
          </p:cNvSpPr>
          <p:nvPr>
            <p:ph type="ctrTitle"/>
          </p:nvPr>
        </p:nvSpPr>
        <p:spPr>
          <a:xfrm>
            <a:off x="6965168" y="1960517"/>
            <a:ext cx="4036334" cy="2387600"/>
          </a:xfrm>
        </p:spPr>
        <p:txBody>
          <a:bodyPr anchor="t">
            <a:normAutofit/>
          </a:bodyPr>
          <a:lstStyle/>
          <a:p>
            <a:r>
              <a:rPr lang="es-MX" sz="5400" dirty="0"/>
              <a:t>PERSONAS INDIGENAS</a:t>
            </a:r>
          </a:p>
        </p:txBody>
      </p:sp>
      <p:sp>
        <p:nvSpPr>
          <p:cNvPr id="11" name="Rectangle 10">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16" name="Rectangle 15">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2" descr="No hay ninguna descripción de la foto disponible.">
            <a:extLst>
              <a:ext uri="{FF2B5EF4-FFF2-40B4-BE49-F238E27FC236}">
                <a16:creationId xmlns:a16="http://schemas.microsoft.com/office/drawing/2014/main" id="{E3677C12-4FFF-9A1D-6968-93A13DF1ACB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76596" y="247355"/>
            <a:ext cx="1169963" cy="1169963"/>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2C15047B-1B73-C2EC-3D39-775A8B7A9AA4}"/>
              </a:ext>
            </a:extLst>
          </p:cNvPr>
          <p:cNvSpPr txBox="1"/>
          <p:nvPr/>
        </p:nvSpPr>
        <p:spPr>
          <a:xfrm>
            <a:off x="1061884" y="832336"/>
            <a:ext cx="5034116" cy="52629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MX" sz="2400" dirty="0"/>
              <a:t>Con el Objeto de :</a:t>
            </a:r>
          </a:p>
          <a:p>
            <a:pPr algn="just"/>
            <a:r>
              <a:rPr lang="es-MX" sz="2400" dirty="0"/>
              <a:t>1. Garantizar la participación gradual de las mujeres en las asambleas electivas de las comunidades indígenas.</a:t>
            </a:r>
          </a:p>
          <a:p>
            <a:pPr algn="just"/>
            <a:r>
              <a:rPr lang="es-MX" sz="2400" dirty="0"/>
              <a:t>2. Aumentar el número de distritos para el registro de candidaturas de personas indígenas en el Congreso de la Unión.</a:t>
            </a:r>
          </a:p>
          <a:p>
            <a:pPr algn="just"/>
            <a:r>
              <a:rPr lang="es-MX" sz="2400" dirty="0"/>
              <a:t>3. Garantizar a las mujeres indígenas, el acceso efectivo y en una proporción real al grupo o comunidad indígena al que pertenecen, a cargos de elección popular;</a:t>
            </a:r>
          </a:p>
        </p:txBody>
      </p:sp>
    </p:spTree>
    <p:extLst>
      <p:ext uri="{BB962C8B-B14F-4D97-AF65-F5344CB8AC3E}">
        <p14:creationId xmlns:p14="http://schemas.microsoft.com/office/powerpoint/2010/main" val="10675538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75177D3-1716-F26F-5AED-9B966622A2C7}"/>
              </a:ext>
            </a:extLst>
          </p:cNvPr>
          <p:cNvSpPr>
            <a:spLocks noGrp="1"/>
          </p:cNvSpPr>
          <p:nvPr>
            <p:ph type="ctrTitle"/>
          </p:nvPr>
        </p:nvSpPr>
        <p:spPr>
          <a:xfrm>
            <a:off x="6965168" y="1960517"/>
            <a:ext cx="4036334" cy="2387600"/>
          </a:xfrm>
        </p:spPr>
        <p:txBody>
          <a:bodyPr anchor="t">
            <a:normAutofit/>
          </a:bodyPr>
          <a:lstStyle/>
          <a:p>
            <a:r>
              <a:rPr lang="es-MX" sz="5400" dirty="0"/>
              <a:t>PERSONAS INDIGENAS</a:t>
            </a:r>
          </a:p>
        </p:txBody>
      </p:sp>
      <p:sp>
        <p:nvSpPr>
          <p:cNvPr id="11" name="Rectangle 10">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16" name="Rectangle 15">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2" descr="No hay ninguna descripción de la foto disponible.">
            <a:extLst>
              <a:ext uri="{FF2B5EF4-FFF2-40B4-BE49-F238E27FC236}">
                <a16:creationId xmlns:a16="http://schemas.microsoft.com/office/drawing/2014/main" id="{E3677C12-4FFF-9A1D-6968-93A13DF1ACB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76596" y="247355"/>
            <a:ext cx="1169963" cy="1169963"/>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2C15047B-1B73-C2EC-3D39-775A8B7A9AA4}"/>
              </a:ext>
            </a:extLst>
          </p:cNvPr>
          <p:cNvSpPr txBox="1"/>
          <p:nvPr/>
        </p:nvSpPr>
        <p:spPr>
          <a:xfrm>
            <a:off x="1289248" y="1374174"/>
            <a:ext cx="4424517" cy="3293209"/>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s-MX" sz="2600" dirty="0"/>
              <a:t>Criterios orientadores para la implementación de acciones que permitan la representación y participación efectiva en la vida política de los pueblos y comunidades indígenas, atendiendo entre otras cuestiones:</a:t>
            </a:r>
          </a:p>
        </p:txBody>
      </p:sp>
    </p:spTree>
    <p:extLst>
      <p:ext uri="{BB962C8B-B14F-4D97-AF65-F5344CB8AC3E}">
        <p14:creationId xmlns:p14="http://schemas.microsoft.com/office/powerpoint/2010/main" val="1576203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CC471F-A791-BE8D-727B-023DB487514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B9B86F-1CD6-DCFA-0DB4-F9F31F303A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F5DC8C9-886C-8AEB-8974-07E3B463E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333742"/>
            <a:ext cx="12192000" cy="5529633"/>
          </a:xfrm>
          <a:prstGeom prst="rect">
            <a:avLst/>
          </a:prstGeom>
          <a:gradFill>
            <a:gsLst>
              <a:gs pos="20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9938EB98-BFBC-44E5-253C-787BF0BC93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340"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A7932472-A47B-692F-09E4-16881872A7E5}"/>
              </a:ext>
            </a:extLst>
          </p:cNvPr>
          <p:cNvSpPr>
            <a:spLocks noGrp="1"/>
          </p:cNvSpPr>
          <p:nvPr>
            <p:ph type="title"/>
          </p:nvPr>
        </p:nvSpPr>
        <p:spPr>
          <a:xfrm>
            <a:off x="1208013" y="2286000"/>
            <a:ext cx="3965456" cy="2286000"/>
          </a:xfrm>
        </p:spPr>
        <p:txBody>
          <a:bodyPr anchor="ctr">
            <a:normAutofit/>
          </a:bodyPr>
          <a:lstStyle/>
          <a:p>
            <a:pPr algn="ctr"/>
            <a:r>
              <a:rPr lang="es-MX" sz="3200" dirty="0">
                <a:latin typeface="HANDWRITINGCR" panose="02000603000000000000" pitchFamily="2" charset="0"/>
                <a:ea typeface="HANDWRITINGCR" panose="02000603000000000000" pitchFamily="2" charset="0"/>
              </a:rPr>
              <a:t>IGUALDAD</a:t>
            </a:r>
            <a:br>
              <a:rPr lang="es-MX" sz="3200" dirty="0">
                <a:latin typeface="HANDWRITINGCR" panose="02000603000000000000" pitchFamily="2" charset="0"/>
                <a:ea typeface="HANDWRITINGCR" panose="02000603000000000000" pitchFamily="2" charset="0"/>
              </a:rPr>
            </a:br>
            <a:r>
              <a:rPr lang="es-MX" sz="3200" dirty="0">
                <a:latin typeface="HANDWRITINGCR" panose="02000603000000000000" pitchFamily="2" charset="0"/>
                <a:ea typeface="HANDWRITINGCR" panose="02000603000000000000" pitchFamily="2" charset="0"/>
              </a:rPr>
              <a:t>FORMAL</a:t>
            </a:r>
            <a:endParaRPr lang="es-MX" dirty="0">
              <a:latin typeface="HANDWRITINGCR" panose="02000603000000000000" pitchFamily="2" charset="0"/>
              <a:ea typeface="HANDWRITINGCR" panose="02000603000000000000" pitchFamily="2" charset="0"/>
            </a:endParaRPr>
          </a:p>
        </p:txBody>
      </p:sp>
      <p:sp>
        <p:nvSpPr>
          <p:cNvPr id="3" name="Marcador de contenido 2">
            <a:extLst>
              <a:ext uri="{FF2B5EF4-FFF2-40B4-BE49-F238E27FC236}">
                <a16:creationId xmlns:a16="http://schemas.microsoft.com/office/drawing/2014/main" id="{A64E9A57-9E7E-636F-27C2-B408410A5EAE}"/>
              </a:ext>
            </a:extLst>
          </p:cNvPr>
          <p:cNvSpPr>
            <a:spLocks noGrp="1"/>
          </p:cNvSpPr>
          <p:nvPr>
            <p:ph idx="1"/>
          </p:nvPr>
        </p:nvSpPr>
        <p:spPr>
          <a:xfrm>
            <a:off x="5512142" y="762000"/>
            <a:ext cx="5620679" cy="5334000"/>
          </a:xfrm>
        </p:spPr>
        <p:txBody>
          <a:bodyPr anchor="ctr">
            <a:normAutofit/>
          </a:bodyPr>
          <a:lstStyle/>
          <a:p>
            <a:pPr algn="just"/>
            <a:r>
              <a:rPr lang="es-MX" sz="2400" dirty="0"/>
              <a:t>Igualdad de todos ante la ley.</a:t>
            </a:r>
          </a:p>
          <a:p>
            <a:pPr algn="just"/>
            <a:r>
              <a:rPr lang="es-MX" sz="2400" dirty="0"/>
              <a:t>La aplicación de esta se realiza de manera universal, general y abstracta.</a:t>
            </a:r>
          </a:p>
          <a:p>
            <a:pPr algn="just"/>
            <a:r>
              <a:rPr lang="es-MX" sz="2400" dirty="0"/>
              <a:t>Ferrajoli: “La igual titularidad de situaciones jurídicas – desde los derechos fundamentales hasta las prohibiciones penales- provenientes de su atribución, a la clase de sujetos entre los que se predica, en la forma de reglas generales y abstractas”. (Ferrajoli, 2000)</a:t>
            </a:r>
          </a:p>
        </p:txBody>
      </p:sp>
      <p:pic>
        <p:nvPicPr>
          <p:cNvPr id="4" name="Imagen 3">
            <a:extLst>
              <a:ext uri="{FF2B5EF4-FFF2-40B4-BE49-F238E27FC236}">
                <a16:creationId xmlns:a16="http://schemas.microsoft.com/office/drawing/2014/main" id="{50D466C2-F355-E9A9-2613-CC4FD076D577}"/>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40752876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75177D3-1716-F26F-5AED-9B966622A2C7}"/>
              </a:ext>
            </a:extLst>
          </p:cNvPr>
          <p:cNvSpPr>
            <a:spLocks noGrp="1"/>
          </p:cNvSpPr>
          <p:nvPr>
            <p:ph type="ctrTitle"/>
          </p:nvPr>
        </p:nvSpPr>
        <p:spPr>
          <a:xfrm>
            <a:off x="7433929" y="1960517"/>
            <a:ext cx="4036334" cy="2387600"/>
          </a:xfrm>
        </p:spPr>
        <p:txBody>
          <a:bodyPr anchor="t">
            <a:normAutofit/>
          </a:bodyPr>
          <a:lstStyle/>
          <a:p>
            <a:r>
              <a:rPr lang="es-MX" sz="5400" dirty="0"/>
              <a:t>PERSONAS INDIGENAS</a:t>
            </a:r>
          </a:p>
        </p:txBody>
      </p:sp>
      <p:sp>
        <p:nvSpPr>
          <p:cNvPr id="11" name="Rectangle 10">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16" name="Rectangle 15">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2" descr="No hay ninguna descripción de la foto disponible.">
            <a:extLst>
              <a:ext uri="{FF2B5EF4-FFF2-40B4-BE49-F238E27FC236}">
                <a16:creationId xmlns:a16="http://schemas.microsoft.com/office/drawing/2014/main" id="{E3677C12-4FFF-9A1D-6968-93A13DF1ACB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776596" y="247355"/>
            <a:ext cx="1169963" cy="1169963"/>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2C15047B-1B73-C2EC-3D39-775A8B7A9AA4}"/>
              </a:ext>
            </a:extLst>
          </p:cNvPr>
          <p:cNvSpPr txBox="1"/>
          <p:nvPr/>
        </p:nvSpPr>
        <p:spPr>
          <a:xfrm>
            <a:off x="565902" y="768935"/>
            <a:ext cx="6898262" cy="526297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lgn="just">
              <a:buFontTx/>
              <a:buChar char="-"/>
            </a:pPr>
            <a:r>
              <a:rPr lang="es-MX" sz="2400" dirty="0"/>
              <a:t>El porcentaje poblacional que representen dichos grupos.</a:t>
            </a:r>
          </a:p>
          <a:p>
            <a:pPr marL="342900" indent="-342900" algn="just">
              <a:buFontTx/>
              <a:buChar char="-"/>
            </a:pPr>
            <a:r>
              <a:rPr lang="es-MX" sz="2400" dirty="0"/>
              <a:t> El número de integrantes que corresponden a los órganos legislativos y municipales materia de la elección, para analizar la viabilidad de la implementación de una acción afirmativa. </a:t>
            </a:r>
          </a:p>
          <a:p>
            <a:pPr marL="342900" indent="-342900" algn="just">
              <a:buFontTx/>
              <a:buChar char="-"/>
            </a:pPr>
            <a:r>
              <a:rPr lang="es-MX" sz="2400" dirty="0"/>
              <a:t>La participación histórica de la ciudadanía indígena en los cargos en cuestión, para visualizar las posibilidades reales que han tenido las comunidades y pueblos indígenas de acceder a cargos de elección popular por la vía partidaria. </a:t>
            </a:r>
          </a:p>
          <a:p>
            <a:pPr marL="342900" indent="-342900" algn="just">
              <a:buFontTx/>
              <a:buChar char="-"/>
            </a:pPr>
            <a:r>
              <a:rPr lang="es-MX" sz="2400" dirty="0"/>
              <a:t>La diversidad de grupos, etnias o comunidades indígenas existentes, para conocer la diversidad de ideologías dentro de dichas comunidades. </a:t>
            </a:r>
          </a:p>
        </p:txBody>
      </p:sp>
    </p:spTree>
    <p:extLst>
      <p:ext uri="{BB962C8B-B14F-4D97-AF65-F5344CB8AC3E}">
        <p14:creationId xmlns:p14="http://schemas.microsoft.com/office/powerpoint/2010/main" val="34930030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6DFE44-D856-1901-E355-39EA6E792532}"/>
              </a:ext>
            </a:extLst>
          </p:cNvPr>
          <p:cNvSpPr>
            <a:spLocks noGrp="1"/>
          </p:cNvSpPr>
          <p:nvPr>
            <p:ph type="title"/>
          </p:nvPr>
        </p:nvSpPr>
        <p:spPr>
          <a:xfrm>
            <a:off x="952500" y="597440"/>
            <a:ext cx="10287000" cy="627679"/>
          </a:xfrm>
        </p:spPr>
        <p:txBody>
          <a:bodyPr/>
          <a:lstStyle/>
          <a:p>
            <a:r>
              <a:rPr lang="es-MX" dirty="0">
                <a:latin typeface="HANDWRITINGCR" panose="02000603000000000000" pitchFamily="2" charset="0"/>
                <a:ea typeface="HANDWRITINGCR" panose="02000603000000000000" pitchFamily="2" charset="0"/>
              </a:rPr>
              <a:t>Fuentes</a:t>
            </a:r>
          </a:p>
        </p:txBody>
      </p:sp>
      <p:sp>
        <p:nvSpPr>
          <p:cNvPr id="3" name="Marcador de contenido 2">
            <a:extLst>
              <a:ext uri="{FF2B5EF4-FFF2-40B4-BE49-F238E27FC236}">
                <a16:creationId xmlns:a16="http://schemas.microsoft.com/office/drawing/2014/main" id="{EF607362-FEE2-8B9A-9B79-2839AE585430}"/>
              </a:ext>
            </a:extLst>
          </p:cNvPr>
          <p:cNvSpPr>
            <a:spLocks noGrp="1"/>
          </p:cNvSpPr>
          <p:nvPr>
            <p:ph idx="1"/>
          </p:nvPr>
        </p:nvSpPr>
        <p:spPr>
          <a:xfrm>
            <a:off x="952500" y="1225119"/>
            <a:ext cx="10287000" cy="4951844"/>
          </a:xfrm>
        </p:spPr>
        <p:txBody>
          <a:bodyPr>
            <a:normAutofit/>
          </a:bodyPr>
          <a:lstStyle/>
          <a:p>
            <a:r>
              <a:rPr lang="es-MX" dirty="0"/>
              <a:t>El documento redactado por la Comisión en 1977 se pue de encontrar, junto con otros documentos de la comisión, en línea: </a:t>
            </a:r>
            <a:r>
              <a:rPr lang="es-MX" dirty="0">
                <a:hlinkClick r:id="rId2"/>
              </a:rPr>
              <a:t>http://www.usccr.gov/aac tion/aa main.htm</a:t>
            </a:r>
            <a:endParaRPr lang="es-MX" dirty="0"/>
          </a:p>
          <a:p>
            <a:r>
              <a:rPr lang="es-MX" dirty="0"/>
              <a:t>Hernández Prometeo, Las acciones afirmativas, un mecanismo necesario. En la obra Justicia electoral y derechos humanos. Incidencia del Tribunal Electoral de la Federación, TEPJF, 2019.</a:t>
            </a:r>
          </a:p>
          <a:p>
            <a:r>
              <a:rPr lang="es-MX" dirty="0"/>
              <a:t>Hamilton Krieger, Linda, “The Burdens of Equality: Burdens of proof. and Presumption in Indian and America Civil Rights Law”, The American, Journal of Comparative Law, vol. 47. 1999. pág. 93</a:t>
            </a:r>
          </a:p>
          <a:p>
            <a:r>
              <a:rPr lang="es-MX" dirty="0"/>
              <a:t>Coello Garcés, </a:t>
            </a:r>
            <a:r>
              <a:rPr lang="es-MX" dirty="0" err="1"/>
              <a:t>Clicerio</a:t>
            </a:r>
            <a:r>
              <a:rPr lang="es-MX" dirty="0"/>
              <a:t>. “Repensar la ciudadanía. Derechos Políticos de las Minorías y Grupos Vulnerables”, Ciudad de México, Tirant lo Blanch, 2016.</a:t>
            </a:r>
          </a:p>
          <a:p>
            <a:r>
              <a:rPr lang="es-MX" dirty="0"/>
              <a:t>Ferrajoli, Luigi. “I </a:t>
            </a:r>
            <a:r>
              <a:rPr lang="es-MX" dirty="0" err="1"/>
              <a:t>fondamenti</a:t>
            </a:r>
            <a:r>
              <a:rPr lang="es-MX" dirty="0"/>
              <a:t> </a:t>
            </a:r>
            <a:r>
              <a:rPr lang="es-MX" dirty="0" err="1"/>
              <a:t>dei</a:t>
            </a:r>
            <a:r>
              <a:rPr lang="es-MX" dirty="0"/>
              <a:t> </a:t>
            </a:r>
            <a:r>
              <a:rPr lang="es-MX" dirty="0" err="1"/>
              <a:t>diritti</a:t>
            </a:r>
            <a:r>
              <a:rPr lang="es-MX" dirty="0"/>
              <a:t> </a:t>
            </a:r>
            <a:r>
              <a:rPr lang="es-MX" dirty="0" err="1"/>
              <a:t>dondamentali</a:t>
            </a:r>
            <a:r>
              <a:rPr lang="es-MX" dirty="0"/>
              <a:t>”, Teoría Política, XVI, núm. 3, 2000, p. 63</a:t>
            </a:r>
          </a:p>
          <a:p>
            <a:r>
              <a:rPr lang="es-MX" dirty="0"/>
              <a:t>(Diccionario de Asilo, Discriminación Ciudadanía, diccionario.cear-esuxkadi.org. p.1)</a:t>
            </a:r>
          </a:p>
          <a:p>
            <a:r>
              <a:rPr lang="es-MX" dirty="0">
                <a:hlinkClick r:id="rId3"/>
              </a:rPr>
              <a:t>www.te.gob.mx/editorial_service/media/pdf/171220241652091222.pdf</a:t>
            </a:r>
            <a:endParaRPr lang="es-MX" dirty="0"/>
          </a:p>
          <a:p>
            <a:endParaRPr lang="es-MX" dirty="0"/>
          </a:p>
          <a:p>
            <a:endParaRPr lang="es-MX" dirty="0"/>
          </a:p>
          <a:p>
            <a:endParaRPr lang="es-MX" dirty="0"/>
          </a:p>
        </p:txBody>
      </p:sp>
    </p:spTree>
    <p:extLst>
      <p:ext uri="{BB962C8B-B14F-4D97-AF65-F5344CB8AC3E}">
        <p14:creationId xmlns:p14="http://schemas.microsoft.com/office/powerpoint/2010/main" val="160369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B8D63B-3A9D-088D-D775-BAA95EEB0F1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BDD4B4D-22B2-4EEC-D70D-486A9AB94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8FFBC6-C22E-0313-6FBD-F6B0964B4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333742"/>
            <a:ext cx="12192000" cy="5529633"/>
          </a:xfrm>
          <a:prstGeom prst="rect">
            <a:avLst/>
          </a:prstGeom>
          <a:gradFill>
            <a:gsLst>
              <a:gs pos="20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3D35140-5254-7F82-5859-1FA7E4659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340"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2897E556-61FE-A15B-9D9D-593FAB993A72}"/>
              </a:ext>
            </a:extLst>
          </p:cNvPr>
          <p:cNvSpPr>
            <a:spLocks noGrp="1"/>
          </p:cNvSpPr>
          <p:nvPr>
            <p:ph type="title"/>
          </p:nvPr>
        </p:nvSpPr>
        <p:spPr>
          <a:xfrm>
            <a:off x="1208013" y="2286000"/>
            <a:ext cx="3965456" cy="2286000"/>
          </a:xfrm>
        </p:spPr>
        <p:txBody>
          <a:bodyPr anchor="ctr">
            <a:normAutofit/>
          </a:bodyPr>
          <a:lstStyle/>
          <a:p>
            <a:pPr algn="ctr"/>
            <a:r>
              <a:rPr lang="es-MX" sz="3200" dirty="0">
                <a:latin typeface="HANDWRITINGCR" panose="02000603000000000000" pitchFamily="2" charset="0"/>
                <a:ea typeface="HANDWRITINGCR" panose="02000603000000000000" pitchFamily="2" charset="0"/>
              </a:rPr>
              <a:t>IGUALDAD</a:t>
            </a:r>
            <a:br>
              <a:rPr lang="es-MX" sz="3200" dirty="0">
                <a:latin typeface="HANDWRITINGCR" panose="02000603000000000000" pitchFamily="2" charset="0"/>
                <a:ea typeface="HANDWRITINGCR" panose="02000603000000000000" pitchFamily="2" charset="0"/>
              </a:rPr>
            </a:br>
            <a:r>
              <a:rPr lang="es-MX" sz="3200" dirty="0">
                <a:latin typeface="HANDWRITINGCR" panose="02000603000000000000" pitchFamily="2" charset="0"/>
                <a:ea typeface="HANDWRITINGCR" panose="02000603000000000000" pitchFamily="2" charset="0"/>
              </a:rPr>
              <a:t>MATERIAL</a:t>
            </a:r>
            <a:endParaRPr lang="es-MX" dirty="0">
              <a:latin typeface="HANDWRITINGCR" panose="02000603000000000000" pitchFamily="2" charset="0"/>
              <a:ea typeface="HANDWRITINGCR" panose="02000603000000000000" pitchFamily="2" charset="0"/>
            </a:endParaRPr>
          </a:p>
        </p:txBody>
      </p:sp>
      <p:sp>
        <p:nvSpPr>
          <p:cNvPr id="3" name="Marcador de contenido 2">
            <a:extLst>
              <a:ext uri="{FF2B5EF4-FFF2-40B4-BE49-F238E27FC236}">
                <a16:creationId xmlns:a16="http://schemas.microsoft.com/office/drawing/2014/main" id="{2DC965AC-935B-29E5-D722-85A4B7033D88}"/>
              </a:ext>
            </a:extLst>
          </p:cNvPr>
          <p:cNvSpPr>
            <a:spLocks noGrp="1"/>
          </p:cNvSpPr>
          <p:nvPr>
            <p:ph idx="1"/>
          </p:nvPr>
        </p:nvSpPr>
        <p:spPr>
          <a:xfrm>
            <a:off x="5512142" y="762000"/>
            <a:ext cx="5620679" cy="5334000"/>
          </a:xfrm>
        </p:spPr>
        <p:txBody>
          <a:bodyPr anchor="ctr">
            <a:normAutofit/>
          </a:bodyPr>
          <a:lstStyle/>
          <a:p>
            <a:pPr algn="just"/>
            <a:r>
              <a:rPr lang="es-MX" sz="2400"/>
              <a:t>Excepción </a:t>
            </a:r>
            <a:r>
              <a:rPr lang="es-MX" sz="2400" dirty="0"/>
              <a:t>a la aplicación de la norma general en los casos en que se requiera generar condiciones de igualdad. Dar un tratamiento diferenciado con la finalidad de disminuir la desigualdad. Este es el fundamento de la discriminación positiva.</a:t>
            </a:r>
          </a:p>
        </p:txBody>
      </p:sp>
      <p:pic>
        <p:nvPicPr>
          <p:cNvPr id="4" name="Imagen 3">
            <a:extLst>
              <a:ext uri="{FF2B5EF4-FFF2-40B4-BE49-F238E27FC236}">
                <a16:creationId xmlns:a16="http://schemas.microsoft.com/office/drawing/2014/main" id="{9E9E7114-BDCA-695A-1764-5784E8808E05}"/>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3898859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4E3C3-1438-D1B0-0E71-A13E44AF5011}"/>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A5633D5-3AEE-9C17-BBB0-0499EBAFC816}"/>
              </a:ext>
            </a:extLst>
          </p:cNvPr>
          <p:cNvSpPr>
            <a:spLocks noGrp="1"/>
          </p:cNvSpPr>
          <p:nvPr>
            <p:ph idx="1"/>
          </p:nvPr>
        </p:nvSpPr>
        <p:spPr>
          <a:xfrm>
            <a:off x="967895" y="1230920"/>
            <a:ext cx="10287000" cy="3890965"/>
          </a:xfrm>
        </p:spPr>
        <p:txBody>
          <a:bodyPr>
            <a:normAutofit lnSpcReduction="10000"/>
          </a:bodyPr>
          <a:lstStyle/>
          <a:p>
            <a:pPr marL="0" indent="0" algn="just">
              <a:buNone/>
            </a:pPr>
            <a:r>
              <a:rPr lang="es-MX" sz="2800" dirty="0"/>
              <a:t>Atendiendo a Santiago Juárez, en la igualdad para justificar las AFFIRMATIVE ACTIONS, “Los argumentos a favor de mecanismos en caminados a cambiar la situación en la que se encuentran ciertos colectivos suelen fundamentarse en diferentes principios: principios de justicia compensatoria, en principios utilitaristas, desde los fundamentos de una interpretación de la igualdad como un principio de no subordinación, o en la idea de una justicia procedimental o democrática. </a:t>
            </a:r>
            <a:r>
              <a:rPr lang="es-MX" sz="1200" dirty="0"/>
              <a:t>(Santiago, 2022)</a:t>
            </a:r>
          </a:p>
        </p:txBody>
      </p:sp>
      <p:pic>
        <p:nvPicPr>
          <p:cNvPr id="4" name="Imagen 3">
            <a:extLst>
              <a:ext uri="{FF2B5EF4-FFF2-40B4-BE49-F238E27FC236}">
                <a16:creationId xmlns:a16="http://schemas.microsoft.com/office/drawing/2014/main" id="{DC4FF1E9-57FD-7668-6B6C-F896BE44950D}"/>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2012168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8E10EF-A02B-D15B-0060-41664452518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71A52E-CD7B-B2B6-201B-580942CE96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B211314-19D1-F110-65DF-EE4785C91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333742"/>
            <a:ext cx="12192000" cy="5529633"/>
          </a:xfrm>
          <a:prstGeom prst="rect">
            <a:avLst/>
          </a:prstGeom>
          <a:gradFill>
            <a:gsLst>
              <a:gs pos="20000">
                <a:schemeClr val="accent1">
                  <a:lumMod val="60000"/>
                  <a:lumOff val="40000"/>
                  <a:alpha val="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D5B2BAA-816C-8522-A20C-F3202B8C0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340" y="1250342"/>
            <a:ext cx="4357316" cy="4357316"/>
          </a:xfrm>
          <a:custGeom>
            <a:avLst/>
            <a:gdLst>
              <a:gd name="connsiteX0" fmla="*/ 2178658 w 4357316"/>
              <a:gd name="connsiteY0" fmla="*/ 0 h 4357316"/>
              <a:gd name="connsiteX1" fmla="*/ 4357316 w 4357316"/>
              <a:gd name="connsiteY1" fmla="*/ 2178658 h 4357316"/>
              <a:gd name="connsiteX2" fmla="*/ 2178658 w 4357316"/>
              <a:gd name="connsiteY2" fmla="*/ 4357316 h 4357316"/>
              <a:gd name="connsiteX3" fmla="*/ 0 w 4357316"/>
              <a:gd name="connsiteY3" fmla="*/ 2178658 h 4357316"/>
              <a:gd name="connsiteX4" fmla="*/ 2178658 w 4357316"/>
              <a:gd name="connsiteY4" fmla="*/ 0 h 4357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316" h="4357316">
                <a:moveTo>
                  <a:pt x="2178658" y="0"/>
                </a:moveTo>
                <a:cubicBezTo>
                  <a:pt x="3381898" y="0"/>
                  <a:pt x="4357316" y="975418"/>
                  <a:pt x="4357316" y="2178658"/>
                </a:cubicBezTo>
                <a:cubicBezTo>
                  <a:pt x="4357316" y="3381898"/>
                  <a:pt x="3381898" y="4357316"/>
                  <a:pt x="2178658" y="4357316"/>
                </a:cubicBezTo>
                <a:cubicBezTo>
                  <a:pt x="975418" y="4357316"/>
                  <a:pt x="0" y="3381898"/>
                  <a:pt x="0" y="2178658"/>
                </a:cubicBezTo>
                <a:cubicBezTo>
                  <a:pt x="0" y="975418"/>
                  <a:pt x="975418" y="0"/>
                  <a:pt x="21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DC0B297D-EBEA-CAD9-1EC5-A7C08C4D4138}"/>
              </a:ext>
            </a:extLst>
          </p:cNvPr>
          <p:cNvSpPr>
            <a:spLocks noGrp="1"/>
          </p:cNvSpPr>
          <p:nvPr>
            <p:ph type="title"/>
          </p:nvPr>
        </p:nvSpPr>
        <p:spPr>
          <a:xfrm>
            <a:off x="1208013" y="2286000"/>
            <a:ext cx="3965456" cy="2286000"/>
          </a:xfrm>
        </p:spPr>
        <p:txBody>
          <a:bodyPr anchor="ctr">
            <a:normAutofit/>
          </a:bodyPr>
          <a:lstStyle/>
          <a:p>
            <a:pPr algn="ctr"/>
            <a:r>
              <a:rPr lang="es-MX" sz="3200" dirty="0">
                <a:latin typeface="HANDWRITINGCR" panose="02000603000000000000" pitchFamily="2" charset="0"/>
                <a:ea typeface="HANDWRITINGCR" panose="02000603000000000000" pitchFamily="2" charset="0"/>
              </a:rPr>
              <a:t>PRINCIPIO DE EQUIDAD</a:t>
            </a:r>
            <a:endParaRPr lang="es-MX" dirty="0">
              <a:latin typeface="HANDWRITINGCR" panose="02000603000000000000" pitchFamily="2" charset="0"/>
              <a:ea typeface="HANDWRITINGCR" panose="02000603000000000000" pitchFamily="2" charset="0"/>
            </a:endParaRPr>
          </a:p>
        </p:txBody>
      </p:sp>
      <p:sp>
        <p:nvSpPr>
          <p:cNvPr id="3" name="Marcador de contenido 2">
            <a:extLst>
              <a:ext uri="{FF2B5EF4-FFF2-40B4-BE49-F238E27FC236}">
                <a16:creationId xmlns:a16="http://schemas.microsoft.com/office/drawing/2014/main" id="{BEE3A62E-647D-8730-1F78-B7E10C874478}"/>
              </a:ext>
            </a:extLst>
          </p:cNvPr>
          <p:cNvSpPr>
            <a:spLocks noGrp="1"/>
          </p:cNvSpPr>
          <p:nvPr>
            <p:ph idx="1"/>
          </p:nvPr>
        </p:nvSpPr>
        <p:spPr>
          <a:xfrm>
            <a:off x="5363308" y="980043"/>
            <a:ext cx="5620679" cy="5334000"/>
          </a:xfrm>
        </p:spPr>
        <p:txBody>
          <a:bodyPr anchor="ctr">
            <a:normAutofit/>
          </a:bodyPr>
          <a:lstStyle/>
          <a:p>
            <a:pPr algn="just"/>
            <a:r>
              <a:rPr lang="es-MX" sz="2400" dirty="0"/>
              <a:t>La equidad implica un trato diferenciado en cuanto a situaciones específicas, con el fin de lograr igualdad en el ejercicio de derechos, pues todas las personas son sujetos de derechos.</a:t>
            </a:r>
          </a:p>
          <a:p>
            <a:pPr algn="just"/>
            <a:r>
              <a:rPr lang="es-MX" sz="2400" dirty="0"/>
              <a:t>La equidad implica tomar en cuenta las diferencias que se presentan en cada persona o colectivo. </a:t>
            </a:r>
          </a:p>
          <a:p>
            <a:pPr algn="just"/>
            <a:r>
              <a:rPr lang="es-MX" sz="2400" dirty="0"/>
              <a:t>Da a cada quien lo que necesita para ejercer un derecho que la mayoría ejerce sin obstáculos.</a:t>
            </a:r>
          </a:p>
        </p:txBody>
      </p:sp>
      <p:pic>
        <p:nvPicPr>
          <p:cNvPr id="4" name="Imagen 3">
            <a:extLst>
              <a:ext uri="{FF2B5EF4-FFF2-40B4-BE49-F238E27FC236}">
                <a16:creationId xmlns:a16="http://schemas.microsoft.com/office/drawing/2014/main" id="{B66CC12B-8575-2FD5-F336-3B958039C472}"/>
              </a:ext>
            </a:extLst>
          </p:cNvPr>
          <p:cNvPicPr>
            <a:picLocks noChangeAspect="1"/>
          </p:cNvPicPr>
          <p:nvPr/>
        </p:nvPicPr>
        <p:blipFill>
          <a:blip r:embed="rId2"/>
          <a:stretch>
            <a:fillRect/>
          </a:stretch>
        </p:blipFill>
        <p:spPr>
          <a:xfrm>
            <a:off x="11254895" y="186298"/>
            <a:ext cx="793745" cy="793745"/>
          </a:xfrm>
          <a:prstGeom prst="rect">
            <a:avLst/>
          </a:prstGeom>
        </p:spPr>
      </p:pic>
    </p:spTree>
    <p:extLst>
      <p:ext uri="{BB962C8B-B14F-4D97-AF65-F5344CB8AC3E}">
        <p14:creationId xmlns:p14="http://schemas.microsoft.com/office/powerpoint/2010/main" val="2235603665"/>
      </p:ext>
    </p:extLst>
  </p:cSld>
  <p:clrMapOvr>
    <a:masterClrMapping/>
  </p:clrMapOvr>
</p:sld>
</file>

<file path=ppt/theme/theme1.xml><?xml version="1.0" encoding="utf-8"?>
<a:theme xmlns:a="http://schemas.openxmlformats.org/drawingml/2006/main" name="AfterglowVTI">
  <a:themeElements>
    <a:clrScheme name="Custom 7">
      <a:dk1>
        <a:sysClr val="windowText" lastClr="000000"/>
      </a:dk1>
      <a:lt1>
        <a:sysClr val="window" lastClr="FFFFFF"/>
      </a:lt1>
      <a:dk2>
        <a:srgbClr val="0A2E36"/>
      </a:dk2>
      <a:lt2>
        <a:srgbClr val="E7E6E6"/>
      </a:lt2>
      <a:accent1>
        <a:srgbClr val="188659"/>
      </a:accent1>
      <a:accent2>
        <a:srgbClr val="A3A300"/>
      </a:accent2>
      <a:accent3>
        <a:srgbClr val="00ADA8"/>
      </a:accent3>
      <a:accent4>
        <a:srgbClr val="EA0440"/>
      </a:accent4>
      <a:accent5>
        <a:srgbClr val="92278F"/>
      </a:accent5>
      <a:accent6>
        <a:srgbClr val="E15BC1"/>
      </a:accent6>
      <a:hlink>
        <a:srgbClr val="188659"/>
      </a:hlink>
      <a:folHlink>
        <a:srgbClr val="EA0440"/>
      </a:folHlink>
    </a:clrScheme>
    <a:fontScheme name="Trade Gothic">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terglowVTI" id="{804DBEB7-1920-4C72-A0CB-091339F1875F}" vid="{D4C59F5A-9ECA-4C96-BDFD-0606A75324E3}"/>
    </a:ext>
  </a:extLst>
</a:theme>
</file>

<file path=docProps/app.xml><?xml version="1.0" encoding="utf-8"?>
<Properties xmlns="http://schemas.openxmlformats.org/officeDocument/2006/extended-properties" xmlns:vt="http://schemas.openxmlformats.org/officeDocument/2006/docPropsVTypes">
  <TotalTime>3237</TotalTime>
  <Words>4516</Words>
  <Application>Microsoft Office PowerPoint</Application>
  <PresentationFormat>Panorámica</PresentationFormat>
  <Paragraphs>274</Paragraphs>
  <Slides>61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61</vt:i4>
      </vt:variant>
    </vt:vector>
  </HeadingPairs>
  <TitlesOfParts>
    <vt:vector size="67" baseType="lpstr">
      <vt:lpstr>Arial</vt:lpstr>
      <vt:lpstr>Calibri</vt:lpstr>
      <vt:lpstr>HANDWRITINGCR</vt:lpstr>
      <vt:lpstr>Trade Gothic Next Cond</vt:lpstr>
      <vt:lpstr>Trade Gothic Next Light</vt:lpstr>
      <vt:lpstr>AfterglowVTI</vt:lpstr>
      <vt:lpstr>ACCIONES AFIRMATIVAS EN MATERIA DE Electoral</vt:lpstr>
      <vt:lpstr>TEMA1: Acciones afirmativas</vt:lpstr>
      <vt:lpstr>ACCIONES AFIRMATIVAS </vt:lpstr>
      <vt:lpstr>Presentación de PowerPoint</vt:lpstr>
      <vt:lpstr>PRINCIPIO DE IGUALDAD</vt:lpstr>
      <vt:lpstr>IGUALDAD FORMAL</vt:lpstr>
      <vt:lpstr>IGUALDAD MATERIAL</vt:lpstr>
      <vt:lpstr>Presentación de PowerPoint</vt:lpstr>
      <vt:lpstr>PRINCIPIO DE EQUIDAD</vt:lpstr>
      <vt:lpstr>PRINCIPIO DE EQUIDAD</vt:lpstr>
      <vt:lpstr>PRINCIPIO DE JUSTICIA DISTRIBUTIVA</vt:lpstr>
      <vt:lpstr>PRINCIPIO DE JUSTICIA DISTRIBUTIVA</vt:lpstr>
      <vt:lpstr>CONCEPTO</vt:lpstr>
      <vt:lpstr>¿QUÉ SON?</vt:lpstr>
      <vt:lpstr>CONCEPTO</vt:lpstr>
      <vt:lpstr>Presentación de PowerPoint</vt:lpstr>
      <vt:lpstr>Presentación de PowerPoint</vt:lpstr>
      <vt:lpstr>Presentación de PowerPoint</vt:lpstr>
      <vt:lpstr>Presentación de PowerPoint</vt:lpstr>
      <vt:lpstr>Presentación de PowerPoint</vt:lpstr>
      <vt:lpstr>Presentación de PowerPoint</vt:lpstr>
      <vt:lpstr>Cuotas  o  reservas</vt:lpstr>
      <vt:lpstr>transversalidad</vt:lpstr>
      <vt:lpstr>Enfoque de la transversalidad</vt:lpstr>
      <vt:lpstr>Enfoque de la transversalidad</vt:lpstr>
      <vt:lpstr>BREVES ANTECEDENTES</vt:lpstr>
      <vt:lpstr>BREVES ANTECEDENTES</vt:lpstr>
      <vt:lpstr>BREVES ANTECEDENTES</vt:lpstr>
      <vt:lpstr>BREVES ANTECEDENTES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INSTANCIAS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Fundamento jurídico</vt:lpstr>
      <vt:lpstr>PRECEDENTES</vt:lpstr>
      <vt:lpstr>Presentación de PowerPoint</vt:lpstr>
      <vt:lpstr>Presentación de PowerPoint</vt:lpstr>
      <vt:lpstr>Presentación de PowerPoint</vt:lpstr>
      <vt:lpstr>Presentación de PowerPoint</vt:lpstr>
      <vt:lpstr>Presentación de PowerPoint</vt:lpstr>
      <vt:lpstr>Presentación de PowerPoint</vt:lpstr>
      <vt:lpstr>PERSONAS INDIGENAS</vt:lpstr>
      <vt:lpstr>PERSONAS INDIGENAS</vt:lpstr>
      <vt:lpstr>PERSONAS INDIGENAS</vt:lpstr>
      <vt:lpstr>Fuentes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NOÉ CORZO CORRAL</dc:creator>
  <cp:lastModifiedBy>María de Lourdes Gabriela Cossío Deschamps</cp:lastModifiedBy>
  <cp:revision>4</cp:revision>
  <dcterms:created xsi:type="dcterms:W3CDTF">2025-01-14T22:37:06Z</dcterms:created>
  <dcterms:modified xsi:type="dcterms:W3CDTF">2026-04-28T19:49:51Z</dcterms:modified>
</cp:coreProperties>
</file>