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1" r:id="rId5"/>
    <p:sldId id="262" r:id="rId6"/>
    <p:sldId id="260" r:id="rId7"/>
    <p:sldId id="264" r:id="rId8"/>
    <p:sldId id="265" r:id="rId9"/>
    <p:sldId id="266" r:id="rId10"/>
    <p:sldId id="267" r:id="rId11"/>
    <p:sldId id="271" r:id="rId12"/>
    <p:sldId id="268" r:id="rId13"/>
    <p:sldId id="274" r:id="rId14"/>
    <p:sldId id="272" r:id="rId15"/>
    <p:sldId id="273" r:id="rId16"/>
    <p:sldId id="275" r:id="rId17"/>
    <p:sldId id="269" r:id="rId18"/>
    <p:sldId id="270" r:id="rId19"/>
    <p:sldId id="263" r:id="rId20"/>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3" autoAdjust="0"/>
    <p:restoredTop sz="94694"/>
  </p:normalViewPr>
  <p:slideViewPr>
    <p:cSldViewPr snapToGrid="0">
      <p:cViewPr varScale="1">
        <p:scale>
          <a:sx n="109" d="100"/>
          <a:sy n="109" d="100"/>
        </p:scale>
        <p:origin x="72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9730B6-6400-B21D-4C0F-2794FA761A8C}"/>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p>
        </p:txBody>
      </p:sp>
      <p:sp>
        <p:nvSpPr>
          <p:cNvPr id="3" name="Subtítulo 2">
            <a:extLst>
              <a:ext uri="{FF2B5EF4-FFF2-40B4-BE49-F238E27FC236}">
                <a16:creationId xmlns:a16="http://schemas.microsoft.com/office/drawing/2014/main" id="{78C82122-F7A5-665F-80F7-1C18596D37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p>
        </p:txBody>
      </p:sp>
      <p:sp>
        <p:nvSpPr>
          <p:cNvPr id="4" name="Marcador de fecha 3">
            <a:extLst>
              <a:ext uri="{FF2B5EF4-FFF2-40B4-BE49-F238E27FC236}">
                <a16:creationId xmlns:a16="http://schemas.microsoft.com/office/drawing/2014/main" id="{573509A0-C1E4-BDBE-38B4-7AE79471D069}"/>
              </a:ext>
            </a:extLst>
          </p:cNvPr>
          <p:cNvSpPr>
            <a:spLocks noGrp="1"/>
          </p:cNvSpPr>
          <p:nvPr>
            <p:ph type="dt" sz="half" idx="10"/>
          </p:nvPr>
        </p:nvSpPr>
        <p:spPr/>
        <p:txBody>
          <a:bodyPr/>
          <a:lstStyle/>
          <a:p>
            <a:fld id="{634098A3-332D-4228-8FDF-8284D2C38573}" type="datetimeFigureOut">
              <a:rPr lang="es-MX" smtClean="0"/>
              <a:t>30/09/25</a:t>
            </a:fld>
            <a:endParaRPr lang="es-MX"/>
          </a:p>
        </p:txBody>
      </p:sp>
      <p:sp>
        <p:nvSpPr>
          <p:cNvPr id="5" name="Marcador de pie de página 4">
            <a:extLst>
              <a:ext uri="{FF2B5EF4-FFF2-40B4-BE49-F238E27FC236}">
                <a16:creationId xmlns:a16="http://schemas.microsoft.com/office/drawing/2014/main" id="{31AF26D3-A48E-681A-49EA-AD57D4C6BA0C}"/>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544BDC46-9BE7-7011-D98D-0083E96C8F05}"/>
              </a:ext>
            </a:extLst>
          </p:cNvPr>
          <p:cNvSpPr>
            <a:spLocks noGrp="1"/>
          </p:cNvSpPr>
          <p:nvPr>
            <p:ph type="sldNum" sz="quarter" idx="12"/>
          </p:nvPr>
        </p:nvSpPr>
        <p:spPr/>
        <p:txBody>
          <a:bodyPr/>
          <a:lstStyle/>
          <a:p>
            <a:fld id="{3B6B18B1-FF63-4587-B6BC-7F1AAF8C5863}" type="slidenum">
              <a:rPr lang="es-MX" smtClean="0"/>
              <a:t>‹Nº›</a:t>
            </a:fld>
            <a:endParaRPr lang="es-MX"/>
          </a:p>
        </p:txBody>
      </p:sp>
    </p:spTree>
    <p:extLst>
      <p:ext uri="{BB962C8B-B14F-4D97-AF65-F5344CB8AC3E}">
        <p14:creationId xmlns:p14="http://schemas.microsoft.com/office/powerpoint/2010/main" val="764985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9D7594E-9FC3-6B9F-9DDB-54F9148119F5}"/>
              </a:ext>
            </a:extLst>
          </p:cNvPr>
          <p:cNvSpPr>
            <a:spLocks noGrp="1"/>
          </p:cNvSpPr>
          <p:nvPr>
            <p:ph type="title"/>
          </p:nvPr>
        </p:nvSpPr>
        <p:spPr/>
        <p:txBody>
          <a:bodyPr/>
          <a:lstStyle/>
          <a:p>
            <a:r>
              <a:rPr lang="es-MX"/>
              <a:t>Haz clic para modificar el estilo de título del patrón</a:t>
            </a:r>
          </a:p>
        </p:txBody>
      </p:sp>
      <p:sp>
        <p:nvSpPr>
          <p:cNvPr id="3" name="Marcador de texto vertical 2">
            <a:extLst>
              <a:ext uri="{FF2B5EF4-FFF2-40B4-BE49-F238E27FC236}">
                <a16:creationId xmlns:a16="http://schemas.microsoft.com/office/drawing/2014/main" id="{9C0F40BA-24BD-FF20-75C2-0BAA3D20FFD5}"/>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BC641A84-2C16-34FF-B1A5-2AE6E150C0FF}"/>
              </a:ext>
            </a:extLst>
          </p:cNvPr>
          <p:cNvSpPr>
            <a:spLocks noGrp="1"/>
          </p:cNvSpPr>
          <p:nvPr>
            <p:ph type="dt" sz="half" idx="10"/>
          </p:nvPr>
        </p:nvSpPr>
        <p:spPr/>
        <p:txBody>
          <a:bodyPr/>
          <a:lstStyle/>
          <a:p>
            <a:fld id="{634098A3-332D-4228-8FDF-8284D2C38573}" type="datetimeFigureOut">
              <a:rPr lang="es-MX" smtClean="0"/>
              <a:t>30/09/25</a:t>
            </a:fld>
            <a:endParaRPr lang="es-MX"/>
          </a:p>
        </p:txBody>
      </p:sp>
      <p:sp>
        <p:nvSpPr>
          <p:cNvPr id="5" name="Marcador de pie de página 4">
            <a:extLst>
              <a:ext uri="{FF2B5EF4-FFF2-40B4-BE49-F238E27FC236}">
                <a16:creationId xmlns:a16="http://schemas.microsoft.com/office/drawing/2014/main" id="{5064477D-9541-816A-FCC1-48C196DDEE2F}"/>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401E971A-C935-F02B-FA49-9654BB3DDC39}"/>
              </a:ext>
            </a:extLst>
          </p:cNvPr>
          <p:cNvSpPr>
            <a:spLocks noGrp="1"/>
          </p:cNvSpPr>
          <p:nvPr>
            <p:ph type="sldNum" sz="quarter" idx="12"/>
          </p:nvPr>
        </p:nvSpPr>
        <p:spPr/>
        <p:txBody>
          <a:bodyPr/>
          <a:lstStyle/>
          <a:p>
            <a:fld id="{3B6B18B1-FF63-4587-B6BC-7F1AAF8C5863}" type="slidenum">
              <a:rPr lang="es-MX" smtClean="0"/>
              <a:t>‹Nº›</a:t>
            </a:fld>
            <a:endParaRPr lang="es-MX"/>
          </a:p>
        </p:txBody>
      </p:sp>
    </p:spTree>
    <p:extLst>
      <p:ext uri="{BB962C8B-B14F-4D97-AF65-F5344CB8AC3E}">
        <p14:creationId xmlns:p14="http://schemas.microsoft.com/office/powerpoint/2010/main" val="3610136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9813C40A-3DCF-7EDF-CFC5-13BAAEAB8DCA}"/>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p>
        </p:txBody>
      </p:sp>
      <p:sp>
        <p:nvSpPr>
          <p:cNvPr id="3" name="Marcador de texto vertical 2">
            <a:extLst>
              <a:ext uri="{FF2B5EF4-FFF2-40B4-BE49-F238E27FC236}">
                <a16:creationId xmlns:a16="http://schemas.microsoft.com/office/drawing/2014/main" id="{06593729-72D0-7CF2-3B1D-DED9501A5C25}"/>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43C9EE3A-A842-8912-F967-24C6CD8DFD02}"/>
              </a:ext>
            </a:extLst>
          </p:cNvPr>
          <p:cNvSpPr>
            <a:spLocks noGrp="1"/>
          </p:cNvSpPr>
          <p:nvPr>
            <p:ph type="dt" sz="half" idx="10"/>
          </p:nvPr>
        </p:nvSpPr>
        <p:spPr/>
        <p:txBody>
          <a:bodyPr/>
          <a:lstStyle/>
          <a:p>
            <a:fld id="{634098A3-332D-4228-8FDF-8284D2C38573}" type="datetimeFigureOut">
              <a:rPr lang="es-MX" smtClean="0"/>
              <a:t>30/09/25</a:t>
            </a:fld>
            <a:endParaRPr lang="es-MX"/>
          </a:p>
        </p:txBody>
      </p:sp>
      <p:sp>
        <p:nvSpPr>
          <p:cNvPr id="5" name="Marcador de pie de página 4">
            <a:extLst>
              <a:ext uri="{FF2B5EF4-FFF2-40B4-BE49-F238E27FC236}">
                <a16:creationId xmlns:a16="http://schemas.microsoft.com/office/drawing/2014/main" id="{C814F0BF-860B-556A-4323-C8B1F1A0C71D}"/>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90A8FEFB-5496-7F21-C900-888E3FF705E9}"/>
              </a:ext>
            </a:extLst>
          </p:cNvPr>
          <p:cNvSpPr>
            <a:spLocks noGrp="1"/>
          </p:cNvSpPr>
          <p:nvPr>
            <p:ph type="sldNum" sz="quarter" idx="12"/>
          </p:nvPr>
        </p:nvSpPr>
        <p:spPr/>
        <p:txBody>
          <a:bodyPr/>
          <a:lstStyle/>
          <a:p>
            <a:fld id="{3B6B18B1-FF63-4587-B6BC-7F1AAF8C5863}" type="slidenum">
              <a:rPr lang="es-MX" smtClean="0"/>
              <a:t>‹Nº›</a:t>
            </a:fld>
            <a:endParaRPr lang="es-MX"/>
          </a:p>
        </p:txBody>
      </p:sp>
    </p:spTree>
    <p:extLst>
      <p:ext uri="{BB962C8B-B14F-4D97-AF65-F5344CB8AC3E}">
        <p14:creationId xmlns:p14="http://schemas.microsoft.com/office/powerpoint/2010/main" val="2128227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8871090-020D-4EBF-4931-FFF2DA98FA3E}"/>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F5510BB1-4367-615D-3750-2FCD65CA6DE0}"/>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BD942ABC-4FC8-9A34-0DAE-8410304CE127}"/>
              </a:ext>
            </a:extLst>
          </p:cNvPr>
          <p:cNvSpPr>
            <a:spLocks noGrp="1"/>
          </p:cNvSpPr>
          <p:nvPr>
            <p:ph type="dt" sz="half" idx="10"/>
          </p:nvPr>
        </p:nvSpPr>
        <p:spPr/>
        <p:txBody>
          <a:bodyPr/>
          <a:lstStyle/>
          <a:p>
            <a:fld id="{634098A3-332D-4228-8FDF-8284D2C38573}" type="datetimeFigureOut">
              <a:rPr lang="es-MX" smtClean="0"/>
              <a:t>30/09/25</a:t>
            </a:fld>
            <a:endParaRPr lang="es-MX"/>
          </a:p>
        </p:txBody>
      </p:sp>
      <p:sp>
        <p:nvSpPr>
          <p:cNvPr id="5" name="Marcador de pie de página 4">
            <a:extLst>
              <a:ext uri="{FF2B5EF4-FFF2-40B4-BE49-F238E27FC236}">
                <a16:creationId xmlns:a16="http://schemas.microsoft.com/office/drawing/2014/main" id="{994E2634-0CED-224C-C2AC-E60AF4AC6F1B}"/>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F5BD758A-648F-B5BD-6F03-2049B2C6727C}"/>
              </a:ext>
            </a:extLst>
          </p:cNvPr>
          <p:cNvSpPr>
            <a:spLocks noGrp="1"/>
          </p:cNvSpPr>
          <p:nvPr>
            <p:ph type="sldNum" sz="quarter" idx="12"/>
          </p:nvPr>
        </p:nvSpPr>
        <p:spPr/>
        <p:txBody>
          <a:bodyPr/>
          <a:lstStyle/>
          <a:p>
            <a:fld id="{3B6B18B1-FF63-4587-B6BC-7F1AAF8C5863}" type="slidenum">
              <a:rPr lang="es-MX" smtClean="0"/>
              <a:t>‹Nº›</a:t>
            </a:fld>
            <a:endParaRPr lang="es-MX"/>
          </a:p>
        </p:txBody>
      </p:sp>
    </p:spTree>
    <p:extLst>
      <p:ext uri="{BB962C8B-B14F-4D97-AF65-F5344CB8AC3E}">
        <p14:creationId xmlns:p14="http://schemas.microsoft.com/office/powerpoint/2010/main" val="427405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B37B74-C167-9AB7-DFF5-B0D79B42FE7B}"/>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p>
        </p:txBody>
      </p:sp>
      <p:sp>
        <p:nvSpPr>
          <p:cNvPr id="3" name="Marcador de texto 2">
            <a:extLst>
              <a:ext uri="{FF2B5EF4-FFF2-40B4-BE49-F238E27FC236}">
                <a16:creationId xmlns:a16="http://schemas.microsoft.com/office/drawing/2014/main" id="{60F5C653-325C-E7E5-0ECA-1BE8D793AB3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642AABA7-05A6-B074-42F7-71ACB6528719}"/>
              </a:ext>
            </a:extLst>
          </p:cNvPr>
          <p:cNvSpPr>
            <a:spLocks noGrp="1"/>
          </p:cNvSpPr>
          <p:nvPr>
            <p:ph type="dt" sz="half" idx="10"/>
          </p:nvPr>
        </p:nvSpPr>
        <p:spPr/>
        <p:txBody>
          <a:bodyPr/>
          <a:lstStyle/>
          <a:p>
            <a:fld id="{634098A3-332D-4228-8FDF-8284D2C38573}" type="datetimeFigureOut">
              <a:rPr lang="es-MX" smtClean="0"/>
              <a:t>30/09/25</a:t>
            </a:fld>
            <a:endParaRPr lang="es-MX"/>
          </a:p>
        </p:txBody>
      </p:sp>
      <p:sp>
        <p:nvSpPr>
          <p:cNvPr id="5" name="Marcador de pie de página 4">
            <a:extLst>
              <a:ext uri="{FF2B5EF4-FFF2-40B4-BE49-F238E27FC236}">
                <a16:creationId xmlns:a16="http://schemas.microsoft.com/office/drawing/2014/main" id="{836A9378-CB1F-C7C0-9422-63723459EC90}"/>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CDD31BCF-51E8-22AF-8EA8-07C276800744}"/>
              </a:ext>
            </a:extLst>
          </p:cNvPr>
          <p:cNvSpPr>
            <a:spLocks noGrp="1"/>
          </p:cNvSpPr>
          <p:nvPr>
            <p:ph type="sldNum" sz="quarter" idx="12"/>
          </p:nvPr>
        </p:nvSpPr>
        <p:spPr/>
        <p:txBody>
          <a:bodyPr/>
          <a:lstStyle/>
          <a:p>
            <a:fld id="{3B6B18B1-FF63-4587-B6BC-7F1AAF8C5863}" type="slidenum">
              <a:rPr lang="es-MX" smtClean="0"/>
              <a:t>‹Nº›</a:t>
            </a:fld>
            <a:endParaRPr lang="es-MX"/>
          </a:p>
        </p:txBody>
      </p:sp>
    </p:spTree>
    <p:extLst>
      <p:ext uri="{BB962C8B-B14F-4D97-AF65-F5344CB8AC3E}">
        <p14:creationId xmlns:p14="http://schemas.microsoft.com/office/powerpoint/2010/main" val="2245584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530F03-196A-6407-51D6-B5C231A405CB}"/>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43FCBCDD-A084-011C-F046-1E96ECB045F1}"/>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contenido 3">
            <a:extLst>
              <a:ext uri="{FF2B5EF4-FFF2-40B4-BE49-F238E27FC236}">
                <a16:creationId xmlns:a16="http://schemas.microsoft.com/office/drawing/2014/main" id="{2B058506-BA2C-C1B1-1E92-21A5DD97EEBB}"/>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fecha 4">
            <a:extLst>
              <a:ext uri="{FF2B5EF4-FFF2-40B4-BE49-F238E27FC236}">
                <a16:creationId xmlns:a16="http://schemas.microsoft.com/office/drawing/2014/main" id="{FAE5B208-2415-615B-AD3D-8B1B3ED64F80}"/>
              </a:ext>
            </a:extLst>
          </p:cNvPr>
          <p:cNvSpPr>
            <a:spLocks noGrp="1"/>
          </p:cNvSpPr>
          <p:nvPr>
            <p:ph type="dt" sz="half" idx="10"/>
          </p:nvPr>
        </p:nvSpPr>
        <p:spPr/>
        <p:txBody>
          <a:bodyPr/>
          <a:lstStyle/>
          <a:p>
            <a:fld id="{634098A3-332D-4228-8FDF-8284D2C38573}" type="datetimeFigureOut">
              <a:rPr lang="es-MX" smtClean="0"/>
              <a:t>30/09/25</a:t>
            </a:fld>
            <a:endParaRPr lang="es-MX"/>
          </a:p>
        </p:txBody>
      </p:sp>
      <p:sp>
        <p:nvSpPr>
          <p:cNvPr id="6" name="Marcador de pie de página 5">
            <a:extLst>
              <a:ext uri="{FF2B5EF4-FFF2-40B4-BE49-F238E27FC236}">
                <a16:creationId xmlns:a16="http://schemas.microsoft.com/office/drawing/2014/main" id="{FDFEE3DF-73F8-F7F7-991A-6C0BAFA55706}"/>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9666C0A5-EA1E-EFCD-21EA-B4C68A117FAC}"/>
              </a:ext>
            </a:extLst>
          </p:cNvPr>
          <p:cNvSpPr>
            <a:spLocks noGrp="1"/>
          </p:cNvSpPr>
          <p:nvPr>
            <p:ph type="sldNum" sz="quarter" idx="12"/>
          </p:nvPr>
        </p:nvSpPr>
        <p:spPr/>
        <p:txBody>
          <a:bodyPr/>
          <a:lstStyle/>
          <a:p>
            <a:fld id="{3B6B18B1-FF63-4587-B6BC-7F1AAF8C5863}" type="slidenum">
              <a:rPr lang="es-MX" smtClean="0"/>
              <a:t>‹Nº›</a:t>
            </a:fld>
            <a:endParaRPr lang="es-MX"/>
          </a:p>
        </p:txBody>
      </p:sp>
    </p:spTree>
    <p:extLst>
      <p:ext uri="{BB962C8B-B14F-4D97-AF65-F5344CB8AC3E}">
        <p14:creationId xmlns:p14="http://schemas.microsoft.com/office/powerpoint/2010/main" val="2468385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6A2309-1BB9-D069-B5FB-EE6784A6A719}"/>
              </a:ext>
            </a:extLst>
          </p:cNvPr>
          <p:cNvSpPr>
            <a:spLocks noGrp="1"/>
          </p:cNvSpPr>
          <p:nvPr>
            <p:ph type="title"/>
          </p:nvPr>
        </p:nvSpPr>
        <p:spPr>
          <a:xfrm>
            <a:off x="839788" y="365125"/>
            <a:ext cx="10515600" cy="1325563"/>
          </a:xfrm>
        </p:spPr>
        <p:txBody>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227333F0-AA3A-8D73-719F-893BDE6382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C483F5AC-F7E7-E8A9-AEF0-7DE7C2B58696}"/>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texto 4">
            <a:extLst>
              <a:ext uri="{FF2B5EF4-FFF2-40B4-BE49-F238E27FC236}">
                <a16:creationId xmlns:a16="http://schemas.microsoft.com/office/drawing/2014/main" id="{8D94C0E7-A802-B510-1829-80EAEE82A1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D19DF156-C2A8-E94C-E6AE-4B4E29F716FA}"/>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7" name="Marcador de fecha 6">
            <a:extLst>
              <a:ext uri="{FF2B5EF4-FFF2-40B4-BE49-F238E27FC236}">
                <a16:creationId xmlns:a16="http://schemas.microsoft.com/office/drawing/2014/main" id="{5F643237-A291-BF73-F9FA-A8759BD6B5B7}"/>
              </a:ext>
            </a:extLst>
          </p:cNvPr>
          <p:cNvSpPr>
            <a:spLocks noGrp="1"/>
          </p:cNvSpPr>
          <p:nvPr>
            <p:ph type="dt" sz="half" idx="10"/>
          </p:nvPr>
        </p:nvSpPr>
        <p:spPr/>
        <p:txBody>
          <a:bodyPr/>
          <a:lstStyle/>
          <a:p>
            <a:fld id="{634098A3-332D-4228-8FDF-8284D2C38573}" type="datetimeFigureOut">
              <a:rPr lang="es-MX" smtClean="0"/>
              <a:t>30/09/25</a:t>
            </a:fld>
            <a:endParaRPr lang="es-MX"/>
          </a:p>
        </p:txBody>
      </p:sp>
      <p:sp>
        <p:nvSpPr>
          <p:cNvPr id="8" name="Marcador de pie de página 7">
            <a:extLst>
              <a:ext uri="{FF2B5EF4-FFF2-40B4-BE49-F238E27FC236}">
                <a16:creationId xmlns:a16="http://schemas.microsoft.com/office/drawing/2014/main" id="{C769BEAD-A106-A23C-778F-1090F0725FF4}"/>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A164AC44-7B89-A137-BBBF-6BF5A009DFD5}"/>
              </a:ext>
            </a:extLst>
          </p:cNvPr>
          <p:cNvSpPr>
            <a:spLocks noGrp="1"/>
          </p:cNvSpPr>
          <p:nvPr>
            <p:ph type="sldNum" sz="quarter" idx="12"/>
          </p:nvPr>
        </p:nvSpPr>
        <p:spPr/>
        <p:txBody>
          <a:bodyPr/>
          <a:lstStyle/>
          <a:p>
            <a:fld id="{3B6B18B1-FF63-4587-B6BC-7F1AAF8C5863}" type="slidenum">
              <a:rPr lang="es-MX" smtClean="0"/>
              <a:t>‹Nº›</a:t>
            </a:fld>
            <a:endParaRPr lang="es-MX"/>
          </a:p>
        </p:txBody>
      </p:sp>
    </p:spTree>
    <p:extLst>
      <p:ext uri="{BB962C8B-B14F-4D97-AF65-F5344CB8AC3E}">
        <p14:creationId xmlns:p14="http://schemas.microsoft.com/office/powerpoint/2010/main" val="8868721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EA8378-0137-D9A6-2562-AC917B7FEC49}"/>
              </a:ext>
            </a:extLst>
          </p:cNvPr>
          <p:cNvSpPr>
            <a:spLocks noGrp="1"/>
          </p:cNvSpPr>
          <p:nvPr>
            <p:ph type="title"/>
          </p:nvPr>
        </p:nvSpPr>
        <p:spPr/>
        <p:txBody>
          <a:bodyPr/>
          <a:lstStyle/>
          <a:p>
            <a:r>
              <a:rPr lang="es-MX"/>
              <a:t>Haz clic para modificar el estilo de título del patrón</a:t>
            </a:r>
          </a:p>
        </p:txBody>
      </p:sp>
      <p:sp>
        <p:nvSpPr>
          <p:cNvPr id="3" name="Marcador de fecha 2">
            <a:extLst>
              <a:ext uri="{FF2B5EF4-FFF2-40B4-BE49-F238E27FC236}">
                <a16:creationId xmlns:a16="http://schemas.microsoft.com/office/drawing/2014/main" id="{A356336A-F406-B49D-FC2B-201E6CE54FA6}"/>
              </a:ext>
            </a:extLst>
          </p:cNvPr>
          <p:cNvSpPr>
            <a:spLocks noGrp="1"/>
          </p:cNvSpPr>
          <p:nvPr>
            <p:ph type="dt" sz="half" idx="10"/>
          </p:nvPr>
        </p:nvSpPr>
        <p:spPr/>
        <p:txBody>
          <a:bodyPr/>
          <a:lstStyle/>
          <a:p>
            <a:fld id="{634098A3-332D-4228-8FDF-8284D2C38573}" type="datetimeFigureOut">
              <a:rPr lang="es-MX" smtClean="0"/>
              <a:t>30/09/25</a:t>
            </a:fld>
            <a:endParaRPr lang="es-MX"/>
          </a:p>
        </p:txBody>
      </p:sp>
      <p:sp>
        <p:nvSpPr>
          <p:cNvPr id="4" name="Marcador de pie de página 3">
            <a:extLst>
              <a:ext uri="{FF2B5EF4-FFF2-40B4-BE49-F238E27FC236}">
                <a16:creationId xmlns:a16="http://schemas.microsoft.com/office/drawing/2014/main" id="{2D841B26-B2B2-20C3-CDF1-AA8C99D7BF40}"/>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393A4C09-C7FC-64EA-AFCF-50216DE1952C}"/>
              </a:ext>
            </a:extLst>
          </p:cNvPr>
          <p:cNvSpPr>
            <a:spLocks noGrp="1"/>
          </p:cNvSpPr>
          <p:nvPr>
            <p:ph type="sldNum" sz="quarter" idx="12"/>
          </p:nvPr>
        </p:nvSpPr>
        <p:spPr/>
        <p:txBody>
          <a:bodyPr/>
          <a:lstStyle/>
          <a:p>
            <a:fld id="{3B6B18B1-FF63-4587-B6BC-7F1AAF8C5863}" type="slidenum">
              <a:rPr lang="es-MX" smtClean="0"/>
              <a:t>‹Nº›</a:t>
            </a:fld>
            <a:endParaRPr lang="es-MX"/>
          </a:p>
        </p:txBody>
      </p:sp>
    </p:spTree>
    <p:extLst>
      <p:ext uri="{BB962C8B-B14F-4D97-AF65-F5344CB8AC3E}">
        <p14:creationId xmlns:p14="http://schemas.microsoft.com/office/powerpoint/2010/main" val="462203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9AD99EC-AED6-285E-280A-4F386AC4B32E}"/>
              </a:ext>
            </a:extLst>
          </p:cNvPr>
          <p:cNvSpPr>
            <a:spLocks noGrp="1"/>
          </p:cNvSpPr>
          <p:nvPr>
            <p:ph type="dt" sz="half" idx="10"/>
          </p:nvPr>
        </p:nvSpPr>
        <p:spPr/>
        <p:txBody>
          <a:bodyPr/>
          <a:lstStyle/>
          <a:p>
            <a:fld id="{634098A3-332D-4228-8FDF-8284D2C38573}" type="datetimeFigureOut">
              <a:rPr lang="es-MX" smtClean="0"/>
              <a:t>30/09/25</a:t>
            </a:fld>
            <a:endParaRPr lang="es-MX"/>
          </a:p>
        </p:txBody>
      </p:sp>
      <p:sp>
        <p:nvSpPr>
          <p:cNvPr id="3" name="Marcador de pie de página 2">
            <a:extLst>
              <a:ext uri="{FF2B5EF4-FFF2-40B4-BE49-F238E27FC236}">
                <a16:creationId xmlns:a16="http://schemas.microsoft.com/office/drawing/2014/main" id="{C51247A0-5CB2-700B-377C-FA3CE5F125BF}"/>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07A2B6BB-4739-0257-7B80-BF0907E0873F}"/>
              </a:ext>
            </a:extLst>
          </p:cNvPr>
          <p:cNvSpPr>
            <a:spLocks noGrp="1"/>
          </p:cNvSpPr>
          <p:nvPr>
            <p:ph type="sldNum" sz="quarter" idx="12"/>
          </p:nvPr>
        </p:nvSpPr>
        <p:spPr/>
        <p:txBody>
          <a:bodyPr/>
          <a:lstStyle/>
          <a:p>
            <a:fld id="{3B6B18B1-FF63-4587-B6BC-7F1AAF8C5863}" type="slidenum">
              <a:rPr lang="es-MX" smtClean="0"/>
              <a:t>‹Nº›</a:t>
            </a:fld>
            <a:endParaRPr lang="es-MX"/>
          </a:p>
        </p:txBody>
      </p:sp>
    </p:spTree>
    <p:extLst>
      <p:ext uri="{BB962C8B-B14F-4D97-AF65-F5344CB8AC3E}">
        <p14:creationId xmlns:p14="http://schemas.microsoft.com/office/powerpoint/2010/main" val="3706930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9CFED7-256D-004D-7F30-043C793446AB}"/>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F2AE3007-C6B3-EC6A-9D95-85F61810C8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texto 3">
            <a:extLst>
              <a:ext uri="{FF2B5EF4-FFF2-40B4-BE49-F238E27FC236}">
                <a16:creationId xmlns:a16="http://schemas.microsoft.com/office/drawing/2014/main" id="{4DFEFD0C-1037-F735-AAF9-3705207A40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6F0AB89C-D465-9745-2141-6C8000E76E31}"/>
              </a:ext>
            </a:extLst>
          </p:cNvPr>
          <p:cNvSpPr>
            <a:spLocks noGrp="1"/>
          </p:cNvSpPr>
          <p:nvPr>
            <p:ph type="dt" sz="half" idx="10"/>
          </p:nvPr>
        </p:nvSpPr>
        <p:spPr/>
        <p:txBody>
          <a:bodyPr/>
          <a:lstStyle/>
          <a:p>
            <a:fld id="{634098A3-332D-4228-8FDF-8284D2C38573}" type="datetimeFigureOut">
              <a:rPr lang="es-MX" smtClean="0"/>
              <a:t>30/09/25</a:t>
            </a:fld>
            <a:endParaRPr lang="es-MX"/>
          </a:p>
        </p:txBody>
      </p:sp>
      <p:sp>
        <p:nvSpPr>
          <p:cNvPr id="6" name="Marcador de pie de página 5">
            <a:extLst>
              <a:ext uri="{FF2B5EF4-FFF2-40B4-BE49-F238E27FC236}">
                <a16:creationId xmlns:a16="http://schemas.microsoft.com/office/drawing/2014/main" id="{9AA9AA76-E190-D935-F56F-3409CCCEBCB5}"/>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2E9EA9A9-4FA0-8D98-3371-635658FE3467}"/>
              </a:ext>
            </a:extLst>
          </p:cNvPr>
          <p:cNvSpPr>
            <a:spLocks noGrp="1"/>
          </p:cNvSpPr>
          <p:nvPr>
            <p:ph type="sldNum" sz="quarter" idx="12"/>
          </p:nvPr>
        </p:nvSpPr>
        <p:spPr/>
        <p:txBody>
          <a:bodyPr/>
          <a:lstStyle/>
          <a:p>
            <a:fld id="{3B6B18B1-FF63-4587-B6BC-7F1AAF8C5863}" type="slidenum">
              <a:rPr lang="es-MX" smtClean="0"/>
              <a:t>‹Nº›</a:t>
            </a:fld>
            <a:endParaRPr lang="es-MX"/>
          </a:p>
        </p:txBody>
      </p:sp>
    </p:spTree>
    <p:extLst>
      <p:ext uri="{BB962C8B-B14F-4D97-AF65-F5344CB8AC3E}">
        <p14:creationId xmlns:p14="http://schemas.microsoft.com/office/powerpoint/2010/main" val="18654963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70011F-937A-FE2F-88BE-C31D4F92DE2F}"/>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posición de imagen 2">
            <a:extLst>
              <a:ext uri="{FF2B5EF4-FFF2-40B4-BE49-F238E27FC236}">
                <a16:creationId xmlns:a16="http://schemas.microsoft.com/office/drawing/2014/main" id="{A5E7F578-7CE3-6B31-77EA-42815E1FBA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7AFE5330-1BB6-BC9D-0486-82746478CA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F4FD4B35-1CD6-081C-C7A1-45304D841CAD}"/>
              </a:ext>
            </a:extLst>
          </p:cNvPr>
          <p:cNvSpPr>
            <a:spLocks noGrp="1"/>
          </p:cNvSpPr>
          <p:nvPr>
            <p:ph type="dt" sz="half" idx="10"/>
          </p:nvPr>
        </p:nvSpPr>
        <p:spPr/>
        <p:txBody>
          <a:bodyPr/>
          <a:lstStyle/>
          <a:p>
            <a:fld id="{634098A3-332D-4228-8FDF-8284D2C38573}" type="datetimeFigureOut">
              <a:rPr lang="es-MX" smtClean="0"/>
              <a:t>30/09/25</a:t>
            </a:fld>
            <a:endParaRPr lang="es-MX"/>
          </a:p>
        </p:txBody>
      </p:sp>
      <p:sp>
        <p:nvSpPr>
          <p:cNvPr id="6" name="Marcador de pie de página 5">
            <a:extLst>
              <a:ext uri="{FF2B5EF4-FFF2-40B4-BE49-F238E27FC236}">
                <a16:creationId xmlns:a16="http://schemas.microsoft.com/office/drawing/2014/main" id="{6477E984-7DD2-5317-8A76-491B1BFAD6F3}"/>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8F6C8BBE-1F5C-619F-8301-B2DB50017628}"/>
              </a:ext>
            </a:extLst>
          </p:cNvPr>
          <p:cNvSpPr>
            <a:spLocks noGrp="1"/>
          </p:cNvSpPr>
          <p:nvPr>
            <p:ph type="sldNum" sz="quarter" idx="12"/>
          </p:nvPr>
        </p:nvSpPr>
        <p:spPr/>
        <p:txBody>
          <a:bodyPr/>
          <a:lstStyle/>
          <a:p>
            <a:fld id="{3B6B18B1-FF63-4587-B6BC-7F1AAF8C5863}" type="slidenum">
              <a:rPr lang="es-MX" smtClean="0"/>
              <a:t>‹Nº›</a:t>
            </a:fld>
            <a:endParaRPr lang="es-MX"/>
          </a:p>
        </p:txBody>
      </p:sp>
    </p:spTree>
    <p:extLst>
      <p:ext uri="{BB962C8B-B14F-4D97-AF65-F5344CB8AC3E}">
        <p14:creationId xmlns:p14="http://schemas.microsoft.com/office/powerpoint/2010/main" val="3310380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C083BCC-FA96-F08B-CC17-2F0E4832ED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4B596567-AB94-1DB9-E5EB-D85C0B918E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49A6CA26-C90C-A8EF-F67D-796BEA013D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34098A3-332D-4228-8FDF-8284D2C38573}" type="datetimeFigureOut">
              <a:rPr lang="es-MX" smtClean="0"/>
              <a:t>30/09/25</a:t>
            </a:fld>
            <a:endParaRPr lang="es-MX"/>
          </a:p>
        </p:txBody>
      </p:sp>
      <p:sp>
        <p:nvSpPr>
          <p:cNvPr id="5" name="Marcador de pie de página 4">
            <a:extLst>
              <a:ext uri="{FF2B5EF4-FFF2-40B4-BE49-F238E27FC236}">
                <a16:creationId xmlns:a16="http://schemas.microsoft.com/office/drawing/2014/main" id="{D355F461-DA98-11DF-0317-2D800555DF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MX"/>
          </a:p>
        </p:txBody>
      </p:sp>
      <p:sp>
        <p:nvSpPr>
          <p:cNvPr id="6" name="Marcador de número de diapositiva 5">
            <a:extLst>
              <a:ext uri="{FF2B5EF4-FFF2-40B4-BE49-F238E27FC236}">
                <a16:creationId xmlns:a16="http://schemas.microsoft.com/office/drawing/2014/main" id="{0EB02DB6-BD78-A13E-341D-72AA3B1681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B6B18B1-FF63-4587-B6BC-7F1AAF8C5863}" type="slidenum">
              <a:rPr lang="es-MX" smtClean="0"/>
              <a:t>‹Nº›</a:t>
            </a:fld>
            <a:endParaRPr lang="es-MX"/>
          </a:p>
        </p:txBody>
      </p:sp>
    </p:spTree>
    <p:extLst>
      <p:ext uri="{BB962C8B-B14F-4D97-AF65-F5344CB8AC3E}">
        <p14:creationId xmlns:p14="http://schemas.microsoft.com/office/powerpoint/2010/main" val="1004681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scjn.gob.mx/derechos-humanos/sites/default/files/sentencias-emblematicas/sentencia/2020-12/CT%20293-2011.pdf" TargetMode="External"/><Relationship Id="rId2" Type="http://schemas.openxmlformats.org/officeDocument/2006/relationships/hyperlink" Target="https://www.scjn.gob.mx/sites/default/files/estrado_electronico_notificaciones/documento/2018-08/SENTENCIA-EXP-VARIOS-912-2010-PLENO.pdf"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elecciones2021.te.gob.mx/IUSTEMP/Jurisprudencia%2011-2018.pdf" TargetMode="External"/><Relationship Id="rId2" Type="http://schemas.openxmlformats.org/officeDocument/2006/relationships/hyperlink" Target="https://www.te.gob.mx/sentenciasHTML/convertir/expediente/SUP-JDC-00781-2002" TargetMode="External"/><Relationship Id="rId1" Type="http://schemas.openxmlformats.org/officeDocument/2006/relationships/slideLayout" Target="../slideLayouts/slideLayout2.xml"/><Relationship Id="rId4" Type="http://schemas.openxmlformats.org/officeDocument/2006/relationships/hyperlink" Target="https://www.te.gob.mx/ius2021/#/"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scjn.gob.mx/derechos-humanos/sites/default/files/sentencias-emblematicas/sentencia/2020-12/CT%20293-2011.pdf" TargetMode="External"/><Relationship Id="rId2" Type="http://schemas.openxmlformats.org/officeDocument/2006/relationships/hyperlink" Target="https://www.scjn.gob.mx/sites/default/files/estrado_electronico_notificaciones/documento/2018-08/SENTENCIA-EXP-VARIOS-912-2010-PLENO.pdf" TargetMode="External"/><Relationship Id="rId1" Type="http://schemas.openxmlformats.org/officeDocument/2006/relationships/slideLayout" Target="../slideLayouts/slideLayout2.xml"/><Relationship Id="rId6" Type="http://schemas.openxmlformats.org/officeDocument/2006/relationships/hyperlink" Target="https://www.te.gob.mx/ius2021/#/" TargetMode="External"/><Relationship Id="rId5" Type="http://schemas.openxmlformats.org/officeDocument/2006/relationships/hyperlink" Target="https://elecciones2021.te.gob.mx/IUSTEMP/Jurisprudencia%2011-2018.pdf" TargetMode="External"/><Relationship Id="rId4" Type="http://schemas.openxmlformats.org/officeDocument/2006/relationships/hyperlink" Target="https://www.te.gob.mx/sentenciasHTML/convertir/expediente/SUP-JDC-00781-2002"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8B47E5-12B5-6E5B-3408-02295F829A66}"/>
              </a:ext>
            </a:extLst>
          </p:cNvPr>
          <p:cNvSpPr>
            <a:spLocks noGrp="1"/>
          </p:cNvSpPr>
          <p:nvPr>
            <p:ph type="ctrTitle"/>
          </p:nvPr>
        </p:nvSpPr>
        <p:spPr/>
        <p:txBody>
          <a:bodyPr>
            <a:normAutofit fontScale="90000"/>
          </a:bodyPr>
          <a:lstStyle/>
          <a:p>
            <a:br>
              <a:rPr lang="es-MX" b="1" dirty="0"/>
            </a:br>
            <a:br>
              <a:rPr lang="es-MX" b="1" dirty="0"/>
            </a:br>
            <a:r>
              <a:rPr lang="es-MX" b="1" dirty="0"/>
              <a:t> </a:t>
            </a:r>
            <a:r>
              <a:rPr lang="es-MX" sz="4400" b="1" dirty="0"/>
              <a:t>Condenas de la Corte Interamericana de Derechos Humanos y su impacto en el sistema democrático mexicano</a:t>
            </a:r>
          </a:p>
        </p:txBody>
      </p:sp>
      <p:sp>
        <p:nvSpPr>
          <p:cNvPr id="3" name="Subtítulo 2">
            <a:extLst>
              <a:ext uri="{FF2B5EF4-FFF2-40B4-BE49-F238E27FC236}">
                <a16:creationId xmlns:a16="http://schemas.microsoft.com/office/drawing/2014/main" id="{386336F7-677C-0969-31F3-330AA7EBDA1F}"/>
              </a:ext>
            </a:extLst>
          </p:cNvPr>
          <p:cNvSpPr>
            <a:spLocks noGrp="1"/>
          </p:cNvSpPr>
          <p:nvPr>
            <p:ph type="subTitle" idx="1"/>
          </p:nvPr>
        </p:nvSpPr>
        <p:spPr/>
        <p:txBody>
          <a:bodyPr>
            <a:normAutofit lnSpcReduction="10000"/>
          </a:bodyPr>
          <a:lstStyle/>
          <a:p>
            <a:r>
              <a:rPr lang="es-MX" dirty="0"/>
              <a:t>Diplomado control de constitucionalidad y convencionalidad.</a:t>
            </a:r>
          </a:p>
          <a:p>
            <a:r>
              <a:rPr lang="es-MX" dirty="0"/>
              <a:t>Escuela Judicial Electoral</a:t>
            </a:r>
          </a:p>
          <a:p>
            <a:r>
              <a:rPr lang="es-MX" dirty="0"/>
              <a:t>2025.</a:t>
            </a:r>
          </a:p>
          <a:p>
            <a:r>
              <a:rPr lang="es-MX" dirty="0"/>
              <a:t>Docente “…”</a:t>
            </a:r>
          </a:p>
        </p:txBody>
      </p:sp>
    </p:spTree>
    <p:extLst>
      <p:ext uri="{BB962C8B-B14F-4D97-AF65-F5344CB8AC3E}">
        <p14:creationId xmlns:p14="http://schemas.microsoft.com/office/powerpoint/2010/main" val="36903761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28BBE92-F8F3-9B35-A3F7-438468C68BC0}"/>
              </a:ext>
            </a:extLst>
          </p:cNvPr>
          <p:cNvSpPr>
            <a:spLocks noGrp="1"/>
          </p:cNvSpPr>
          <p:nvPr>
            <p:ph type="title"/>
          </p:nvPr>
        </p:nvSpPr>
        <p:spPr/>
        <p:txBody>
          <a:bodyPr/>
          <a:lstStyle/>
          <a:p>
            <a:r>
              <a:rPr lang="es-MX" i="1" dirty="0" err="1"/>
              <a:t>Leading</a:t>
            </a:r>
            <a:r>
              <a:rPr lang="es-MX" i="1" dirty="0"/>
              <a:t> Cases </a:t>
            </a:r>
            <a:r>
              <a:rPr lang="es-MX" dirty="0"/>
              <a:t>Corte IDH.</a:t>
            </a:r>
            <a:br>
              <a:rPr lang="es-MX" dirty="0"/>
            </a:br>
            <a:endParaRPr lang="es-MX" dirty="0"/>
          </a:p>
        </p:txBody>
      </p:sp>
      <p:sp>
        <p:nvSpPr>
          <p:cNvPr id="3" name="Marcador de contenido 2">
            <a:extLst>
              <a:ext uri="{FF2B5EF4-FFF2-40B4-BE49-F238E27FC236}">
                <a16:creationId xmlns:a16="http://schemas.microsoft.com/office/drawing/2014/main" id="{B50D8C5C-946F-A5EB-5AF4-455428B725F2}"/>
              </a:ext>
            </a:extLst>
          </p:cNvPr>
          <p:cNvSpPr>
            <a:spLocks noGrp="1"/>
          </p:cNvSpPr>
          <p:nvPr>
            <p:ph idx="1"/>
          </p:nvPr>
        </p:nvSpPr>
        <p:spPr/>
        <p:txBody>
          <a:bodyPr/>
          <a:lstStyle/>
          <a:p>
            <a:pPr marL="514350" indent="-514350">
              <a:buAutoNum type="alphaLcParenR"/>
            </a:pPr>
            <a:r>
              <a:rPr lang="es-MX" dirty="0"/>
              <a:t>Control de convencionalidad.</a:t>
            </a:r>
          </a:p>
          <a:p>
            <a:pPr marL="400050" indent="-400050">
              <a:buAutoNum type="romanUcPeriod"/>
            </a:pPr>
            <a:r>
              <a:rPr lang="es-MX" dirty="0"/>
              <a:t>Orígenes</a:t>
            </a:r>
          </a:p>
          <a:p>
            <a:pPr marL="0" indent="0">
              <a:buNone/>
            </a:pPr>
            <a:r>
              <a:rPr lang="es-MX" dirty="0"/>
              <a:t>Votos razonados de Sergio García Ramírez y Eduardo Ferrer Mac-Gregor. (</a:t>
            </a:r>
            <a:r>
              <a:rPr lang="es-ES" sz="1600" dirty="0">
                <a:effectLst/>
                <a:latin typeface="Arial" panose="020B0604020202020204" pitchFamily="34" charset="0"/>
                <a:ea typeface="Microsoft Sans Serif" panose="020B0604020202020204" pitchFamily="34" charset="0"/>
                <a:cs typeface="Arial" panose="020B0604020202020204" pitchFamily="34" charset="0"/>
              </a:rPr>
              <a:t>Myrna</a:t>
            </a:r>
            <a:r>
              <a:rPr lang="es-ES" sz="1600" spc="175" dirty="0">
                <a:effectLst/>
                <a:latin typeface="Arial" panose="020B0604020202020204" pitchFamily="34" charset="0"/>
                <a:ea typeface="Microsoft Sans Serif" panose="020B0604020202020204" pitchFamily="34" charset="0"/>
                <a:cs typeface="Arial" panose="020B0604020202020204" pitchFamily="34" charset="0"/>
              </a:rPr>
              <a:t> </a:t>
            </a:r>
            <a:r>
              <a:rPr lang="es-ES" sz="1600" dirty="0">
                <a:effectLst/>
                <a:latin typeface="Arial" panose="020B0604020202020204" pitchFamily="34" charset="0"/>
                <a:ea typeface="Microsoft Sans Serif" panose="020B0604020202020204" pitchFamily="34" charset="0"/>
                <a:cs typeface="Arial" panose="020B0604020202020204" pitchFamily="34" charset="0"/>
              </a:rPr>
              <a:t>Mack</a:t>
            </a:r>
            <a:r>
              <a:rPr lang="es-ES" sz="1600" spc="170" dirty="0">
                <a:effectLst/>
                <a:latin typeface="Arial" panose="020B0604020202020204" pitchFamily="34" charset="0"/>
                <a:ea typeface="Microsoft Sans Serif" panose="020B0604020202020204" pitchFamily="34" charset="0"/>
                <a:cs typeface="Arial" panose="020B0604020202020204" pitchFamily="34" charset="0"/>
              </a:rPr>
              <a:t> </a:t>
            </a:r>
            <a:r>
              <a:rPr lang="es-ES" sz="1600" dirty="0">
                <a:effectLst/>
                <a:latin typeface="Arial" panose="020B0604020202020204" pitchFamily="34" charset="0"/>
                <a:ea typeface="Microsoft Sans Serif" panose="020B0604020202020204" pitchFamily="34" charset="0"/>
                <a:cs typeface="Arial" panose="020B0604020202020204" pitchFamily="34" charset="0"/>
              </a:rPr>
              <a:t>Chang</a:t>
            </a:r>
            <a:r>
              <a:rPr lang="es-ES" sz="1600" spc="175" dirty="0">
                <a:effectLst/>
                <a:latin typeface="Arial" panose="020B0604020202020204" pitchFamily="34" charset="0"/>
                <a:ea typeface="Microsoft Sans Serif" panose="020B0604020202020204" pitchFamily="34" charset="0"/>
                <a:cs typeface="Arial" panose="020B0604020202020204" pitchFamily="34" charset="0"/>
              </a:rPr>
              <a:t> </a:t>
            </a:r>
            <a:r>
              <a:rPr lang="es-ES" sz="1600" spc="-25" dirty="0">
                <a:effectLst/>
                <a:latin typeface="Arial" panose="020B0604020202020204" pitchFamily="34" charset="0"/>
                <a:ea typeface="Microsoft Sans Serif" panose="020B0604020202020204" pitchFamily="34" charset="0"/>
                <a:cs typeface="Arial" panose="020B0604020202020204" pitchFamily="34" charset="0"/>
              </a:rPr>
              <a:t>Vs.</a:t>
            </a:r>
            <a:r>
              <a:rPr lang="es-MX" sz="1600" dirty="0">
                <a:effectLst/>
                <a:latin typeface="Arial" panose="020B0604020202020204" pitchFamily="34" charset="0"/>
                <a:cs typeface="Arial" panose="020B0604020202020204" pitchFamily="34" charset="0"/>
              </a:rPr>
              <a:t> Guatemala y </a:t>
            </a:r>
            <a:r>
              <a:rPr lang="es-ES" sz="1600" dirty="0">
                <a:effectLst/>
                <a:latin typeface="Arial" panose="020B0604020202020204" pitchFamily="34" charset="0"/>
                <a:ea typeface="Microsoft Sans Serif" panose="020B0604020202020204" pitchFamily="34" charset="0"/>
                <a:cs typeface="Arial" panose="020B0604020202020204" pitchFamily="34" charset="0"/>
              </a:rPr>
              <a:t>Tibi Vs. Ecuador</a:t>
            </a:r>
            <a:r>
              <a:rPr lang="es-MX" sz="1600" dirty="0">
                <a:effectLst/>
                <a:latin typeface="Arial" panose="020B0604020202020204" pitchFamily="34" charset="0"/>
                <a:cs typeface="Arial" panose="020B0604020202020204" pitchFamily="34" charset="0"/>
              </a:rPr>
              <a:t> ) (</a:t>
            </a:r>
            <a:r>
              <a:rPr lang="es-ES" sz="1800" dirty="0">
                <a:effectLst/>
                <a:latin typeface="Microsoft Sans Serif" panose="020B0604020202020204" pitchFamily="34" charset="0"/>
                <a:ea typeface="Microsoft Sans Serif" panose="020B0604020202020204" pitchFamily="34" charset="0"/>
              </a:rPr>
              <a:t>Cabrera García y Montiel Flores Vs. México</a:t>
            </a:r>
            <a:r>
              <a:rPr lang="es-MX" sz="1100" dirty="0">
                <a:effectLst/>
              </a:rPr>
              <a:t> )</a:t>
            </a:r>
            <a:endParaRPr lang="es-MX" sz="1600" dirty="0">
              <a:latin typeface="Arial" panose="020B0604020202020204" pitchFamily="34" charset="0"/>
              <a:cs typeface="Arial" panose="020B0604020202020204" pitchFamily="34" charset="0"/>
            </a:endParaRPr>
          </a:p>
          <a:p>
            <a:pPr marL="400050" indent="-400050">
              <a:buAutoNum type="romanUcPeriod"/>
            </a:pPr>
            <a:r>
              <a:rPr lang="es-MX" dirty="0"/>
              <a:t>Desarrollo jurisprudencial.</a:t>
            </a:r>
          </a:p>
          <a:p>
            <a:pPr marL="0" indent="0">
              <a:buNone/>
            </a:pPr>
            <a:r>
              <a:rPr lang="es-MX" sz="1800" dirty="0"/>
              <a:t>Almonacid Arellano Vs Chile parrafo 124.</a:t>
            </a:r>
            <a:endParaRPr lang="es-MX" dirty="0"/>
          </a:p>
          <a:p>
            <a:pPr marL="400050" indent="-400050">
              <a:buAutoNum type="romanUcPeriod"/>
            </a:pPr>
            <a:r>
              <a:rPr lang="es-MX" dirty="0"/>
              <a:t>Evolución.</a:t>
            </a:r>
          </a:p>
          <a:p>
            <a:pPr marL="0" indent="0">
              <a:buNone/>
            </a:pPr>
            <a:r>
              <a:rPr lang="es-ES" sz="1800" b="1" dirty="0">
                <a:effectLst/>
                <a:latin typeface="Microsoft Sans Serif" panose="020B0604020202020204" pitchFamily="34" charset="0"/>
                <a:ea typeface="Microsoft Sans Serif" panose="020B0604020202020204" pitchFamily="34" charset="0"/>
              </a:rPr>
              <a:t>Trabajadores Cesados del Congreso Vs Perú</a:t>
            </a:r>
            <a:r>
              <a:rPr lang="es-MX" b="1" dirty="0">
                <a:effectLst/>
              </a:rPr>
              <a:t> </a:t>
            </a:r>
            <a:r>
              <a:rPr lang="es-MX" dirty="0"/>
              <a:t>(ex oficio)</a:t>
            </a:r>
          </a:p>
          <a:p>
            <a:pPr marL="0" indent="0">
              <a:buNone/>
            </a:pPr>
            <a:endParaRPr lang="es-MX" dirty="0"/>
          </a:p>
        </p:txBody>
      </p:sp>
    </p:spTree>
    <p:extLst>
      <p:ext uri="{BB962C8B-B14F-4D97-AF65-F5344CB8AC3E}">
        <p14:creationId xmlns:p14="http://schemas.microsoft.com/office/powerpoint/2010/main" val="22132941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1A676457-B8FC-C3E7-A436-54F391FFEC0F}"/>
              </a:ext>
            </a:extLst>
          </p:cNvPr>
          <p:cNvSpPr>
            <a:spLocks noGrp="1"/>
          </p:cNvSpPr>
          <p:nvPr>
            <p:ph idx="1"/>
          </p:nvPr>
        </p:nvSpPr>
        <p:spPr>
          <a:xfrm>
            <a:off x="838200" y="750277"/>
            <a:ext cx="10515600" cy="5426686"/>
          </a:xfrm>
        </p:spPr>
        <p:txBody>
          <a:bodyPr numCol="1"/>
          <a:lstStyle/>
          <a:p>
            <a:pPr algn="just"/>
            <a:r>
              <a:rPr lang="es-ES" sz="2000" b="1" dirty="0">
                <a:effectLst/>
                <a:latin typeface="Arial" panose="020B0604020202020204" pitchFamily="34" charset="0"/>
                <a:ea typeface="Microsoft Sans Serif" panose="020B0604020202020204" pitchFamily="34" charset="0"/>
                <a:cs typeface="Arial" panose="020B0604020202020204" pitchFamily="34" charset="0"/>
              </a:rPr>
              <a:t>Heliodoro Portugal Vs Panamá</a:t>
            </a:r>
            <a:r>
              <a:rPr lang="es-MX" sz="2000" b="1" dirty="0">
                <a:effectLst/>
                <a:latin typeface="Arial" panose="020B0604020202020204" pitchFamily="34" charset="0"/>
                <a:cs typeface="Arial" panose="020B0604020202020204" pitchFamily="34" charset="0"/>
              </a:rPr>
              <a:t>  </a:t>
            </a:r>
            <a:r>
              <a:rPr lang="es-MX" sz="2000" dirty="0">
                <a:effectLst/>
                <a:latin typeface="Arial" panose="020B0604020202020204" pitchFamily="34" charset="0"/>
                <a:cs typeface="Arial" panose="020B0604020202020204" pitchFamily="34" charset="0"/>
              </a:rPr>
              <a:t>	(</a:t>
            </a:r>
            <a:r>
              <a:rPr lang="es-MX" sz="2000" dirty="0">
                <a:latin typeface="Arial" panose="020B0604020202020204" pitchFamily="34" charset="0"/>
                <a:cs typeface="Arial" panose="020B0604020202020204" pitchFamily="34" charset="0"/>
              </a:rPr>
              <a:t>E</a:t>
            </a:r>
            <a:r>
              <a:rPr lang="es-MX" sz="2000" dirty="0">
                <a:effectLst/>
                <a:latin typeface="Arial" panose="020B0604020202020204" pitchFamily="34" charset="0"/>
                <a:cs typeface="Arial" panose="020B0604020202020204" pitchFamily="34" charset="0"/>
              </a:rPr>
              <a:t>fecto útil de los tratados internacionales)</a:t>
            </a:r>
          </a:p>
          <a:p>
            <a:pPr algn="just"/>
            <a:r>
              <a:rPr lang="es-ES" sz="2000" b="1" dirty="0">
                <a:effectLst/>
                <a:latin typeface="Arial" panose="020B0604020202020204" pitchFamily="34" charset="0"/>
                <a:ea typeface="Microsoft Sans Serif" panose="020B0604020202020204" pitchFamily="34" charset="0"/>
                <a:cs typeface="Arial" panose="020B0604020202020204" pitchFamily="34" charset="0"/>
              </a:rPr>
              <a:t>Radilla Pacheco </a:t>
            </a:r>
            <a:r>
              <a:rPr lang="es-MX" sz="2000" b="1" dirty="0">
                <a:latin typeface="Arial" panose="020B0604020202020204" pitchFamily="34" charset="0"/>
                <a:ea typeface="Microsoft Sans Serif" panose="020B0604020202020204" pitchFamily="34" charset="0"/>
                <a:cs typeface="Arial" panose="020B0604020202020204" pitchFamily="34" charset="0"/>
              </a:rPr>
              <a:t> Vs México   </a:t>
            </a:r>
            <a:r>
              <a:rPr lang="es-MX" sz="2000" dirty="0">
                <a:latin typeface="Arial" panose="020B0604020202020204" pitchFamily="34" charset="0"/>
                <a:ea typeface="Microsoft Sans Serif" panose="020B0604020202020204" pitchFamily="34" charset="0"/>
                <a:cs typeface="Arial" panose="020B0604020202020204" pitchFamily="34" charset="0"/>
              </a:rPr>
              <a:t>	( No solo el tratad sino la interpretación 							del mismo)</a:t>
            </a:r>
          </a:p>
          <a:p>
            <a:pPr algn="just"/>
            <a:r>
              <a:rPr lang="es-ES" sz="2000" b="1" dirty="0" err="1">
                <a:effectLst/>
                <a:latin typeface="Arial" panose="020B0604020202020204" pitchFamily="34" charset="0"/>
                <a:ea typeface="Microsoft Sans Serif" panose="020B0604020202020204" pitchFamily="34" charset="0"/>
                <a:cs typeface="Arial" panose="020B0604020202020204" pitchFamily="34" charset="0"/>
              </a:rPr>
              <a:t>Velez</a:t>
            </a:r>
            <a:r>
              <a:rPr lang="es-ES" sz="2000" b="1" dirty="0">
                <a:effectLst/>
                <a:latin typeface="Arial" panose="020B0604020202020204" pitchFamily="34" charset="0"/>
                <a:ea typeface="Microsoft Sans Serif" panose="020B0604020202020204" pitchFamily="34" charset="0"/>
                <a:cs typeface="Arial" panose="020B0604020202020204" pitchFamily="34" charset="0"/>
              </a:rPr>
              <a:t> Loor Vs Panamá</a:t>
            </a:r>
            <a:r>
              <a:rPr lang="es-MX" sz="2000" b="1" dirty="0">
                <a:effectLst/>
                <a:latin typeface="Arial" panose="020B0604020202020204" pitchFamily="34" charset="0"/>
                <a:cs typeface="Arial" panose="020B0604020202020204" pitchFamily="34" charset="0"/>
              </a:rPr>
              <a:t>                </a:t>
            </a:r>
            <a:r>
              <a:rPr lang="es-MX" sz="2000" dirty="0">
                <a:effectLst/>
                <a:latin typeface="Arial" panose="020B0604020202020204" pitchFamily="34" charset="0"/>
                <a:cs typeface="Arial" panose="020B0604020202020204" pitchFamily="34" charset="0"/>
              </a:rPr>
              <a:t>	 (Amplia los sujetos obligados)</a:t>
            </a:r>
          </a:p>
          <a:p>
            <a:pPr algn="just"/>
            <a:r>
              <a:rPr lang="es-ES" sz="2000" b="1" dirty="0">
                <a:effectLst/>
                <a:latin typeface="Arial" panose="020B0604020202020204" pitchFamily="34" charset="0"/>
                <a:ea typeface="Microsoft Sans Serif" panose="020B0604020202020204" pitchFamily="34" charset="0"/>
                <a:cs typeface="Arial" panose="020B0604020202020204" pitchFamily="34" charset="0"/>
              </a:rPr>
              <a:t>Cabrera y</a:t>
            </a:r>
            <a:r>
              <a:rPr lang="es-ES" sz="2000" b="1" spc="-5" dirty="0">
                <a:effectLst/>
                <a:latin typeface="Arial" panose="020B0604020202020204" pitchFamily="34" charset="0"/>
                <a:ea typeface="Microsoft Sans Serif" panose="020B0604020202020204" pitchFamily="34" charset="0"/>
                <a:cs typeface="Arial" panose="020B0604020202020204" pitchFamily="34" charset="0"/>
              </a:rPr>
              <a:t> </a:t>
            </a:r>
            <a:r>
              <a:rPr lang="es-ES" sz="2000" b="1" dirty="0">
                <a:effectLst/>
                <a:latin typeface="Arial" panose="020B0604020202020204" pitchFamily="34" charset="0"/>
                <a:ea typeface="Microsoft Sans Serif" panose="020B0604020202020204" pitchFamily="34" charset="0"/>
                <a:cs typeface="Arial" panose="020B0604020202020204" pitchFamily="34" charset="0"/>
              </a:rPr>
              <a:t>Montiel Flores</a:t>
            </a:r>
            <a:r>
              <a:rPr lang="es-MX" sz="2000" b="1" dirty="0">
                <a:effectLst/>
                <a:latin typeface="Arial" panose="020B0604020202020204" pitchFamily="34" charset="0"/>
                <a:cs typeface="Arial" panose="020B0604020202020204" pitchFamily="34" charset="0"/>
              </a:rPr>
              <a:t> </a:t>
            </a:r>
            <a:r>
              <a:rPr lang="es-MX" sz="2000" b="1" dirty="0">
                <a:latin typeface="Arial" panose="020B0604020202020204" pitchFamily="34" charset="0"/>
                <a:cs typeface="Arial" panose="020B0604020202020204" pitchFamily="34" charset="0"/>
              </a:rPr>
              <a:t> Vs México </a:t>
            </a:r>
            <a:r>
              <a:rPr lang="es-MX" sz="2000" dirty="0">
                <a:latin typeface="Arial" panose="020B0604020202020204" pitchFamily="34" charset="0"/>
                <a:cs typeface="Arial" panose="020B0604020202020204" pitchFamily="34" charset="0"/>
              </a:rPr>
              <a:t>(Órganos vinculados a la impartición de justicia 					                 tambien deben de hacer control de 							    convencionalidad)</a:t>
            </a:r>
          </a:p>
          <a:p>
            <a:pPr algn="just"/>
            <a:r>
              <a:rPr lang="es-ES" sz="2000" b="1" dirty="0">
                <a:effectLst/>
                <a:latin typeface="Arial" panose="020B0604020202020204" pitchFamily="34" charset="0"/>
                <a:ea typeface="Microsoft Sans Serif" panose="020B0604020202020204" pitchFamily="34" charset="0"/>
                <a:cs typeface="Arial" panose="020B0604020202020204" pitchFamily="34" charset="0"/>
              </a:rPr>
              <a:t>Gelman vs Uruguay</a:t>
            </a:r>
            <a:r>
              <a:rPr lang="es-MX" sz="2000" b="1" dirty="0">
                <a:effectLst/>
                <a:latin typeface="Arial" panose="020B0604020202020204" pitchFamily="34" charset="0"/>
                <a:cs typeface="Arial" panose="020B0604020202020204" pitchFamily="34" charset="0"/>
              </a:rPr>
              <a:t>       </a:t>
            </a:r>
            <a:r>
              <a:rPr lang="es-MX" sz="2000" dirty="0">
                <a:effectLst/>
                <a:latin typeface="Arial" panose="020B0604020202020204" pitchFamily="34" charset="0"/>
                <a:cs typeface="Arial" panose="020B0604020202020204" pitchFamily="34" charset="0"/>
              </a:rPr>
              <a:t>		(Culaquier autoridad pública)</a:t>
            </a:r>
          </a:p>
          <a:p>
            <a:pPr algn="just"/>
            <a:r>
              <a:rPr lang="es-ES" sz="2000" b="1" dirty="0" err="1">
                <a:effectLst/>
                <a:latin typeface="Arial" panose="020B0604020202020204" pitchFamily="34" charset="0"/>
                <a:ea typeface="Microsoft Sans Serif" panose="020B0604020202020204" pitchFamily="34" charset="0"/>
                <a:cs typeface="Arial" panose="020B0604020202020204" pitchFamily="34" charset="0"/>
              </a:rPr>
              <a:t>Atala</a:t>
            </a:r>
            <a:r>
              <a:rPr lang="es-ES" sz="2000" b="1" dirty="0">
                <a:effectLst/>
                <a:latin typeface="Arial" panose="020B0604020202020204" pitchFamily="34" charset="0"/>
                <a:ea typeface="Microsoft Sans Serif" panose="020B0604020202020204" pitchFamily="34" charset="0"/>
                <a:cs typeface="Arial" panose="020B0604020202020204" pitchFamily="34" charset="0"/>
              </a:rPr>
              <a:t> Riffo vs Chile</a:t>
            </a:r>
            <a:r>
              <a:rPr lang="es-MX" sz="2000" b="1" dirty="0">
                <a:effectLst/>
                <a:latin typeface="Arial" panose="020B0604020202020204" pitchFamily="34" charset="0"/>
                <a:cs typeface="Arial" panose="020B0604020202020204" pitchFamily="34" charset="0"/>
              </a:rPr>
              <a:t> </a:t>
            </a:r>
            <a:r>
              <a:rPr lang="es-MX" sz="2000" b="1" dirty="0">
                <a:latin typeface="Arial" panose="020B0604020202020204" pitchFamily="34" charset="0"/>
                <a:cs typeface="Arial" panose="020B0604020202020204" pitchFamily="34" charset="0"/>
              </a:rPr>
              <a:t> </a:t>
            </a:r>
            <a:r>
              <a:rPr lang="es-MX" sz="2000" dirty="0">
                <a:latin typeface="Arial" panose="020B0604020202020204" pitchFamily="34" charset="0"/>
                <a:cs typeface="Arial" panose="020B0604020202020204" pitchFamily="34" charset="0"/>
              </a:rPr>
              <a:t>			(Armonización de la jurisprudencia nacional con la 						internacional)</a:t>
            </a:r>
          </a:p>
          <a:p>
            <a:pPr algn="just"/>
            <a:r>
              <a:rPr lang="es-ES" sz="2000" b="1" dirty="0">
                <a:effectLst/>
                <a:latin typeface="Arial" panose="020B0604020202020204" pitchFamily="34" charset="0"/>
                <a:ea typeface="Microsoft Sans Serif" panose="020B0604020202020204" pitchFamily="34" charset="0"/>
                <a:cs typeface="Arial" panose="020B0604020202020204" pitchFamily="34" charset="0"/>
              </a:rPr>
              <a:t>J. Vs Perú</a:t>
            </a:r>
            <a:r>
              <a:rPr lang="es-MX" sz="2000" b="1" dirty="0">
                <a:effectLst/>
                <a:latin typeface="Arial" panose="020B0604020202020204" pitchFamily="34" charset="0"/>
                <a:cs typeface="Arial" panose="020B0604020202020204" pitchFamily="34" charset="0"/>
              </a:rPr>
              <a:t>  </a:t>
            </a:r>
            <a:r>
              <a:rPr lang="es-MX" sz="2000" dirty="0">
                <a:effectLst/>
                <a:latin typeface="Arial" panose="020B0604020202020204" pitchFamily="34" charset="0"/>
                <a:cs typeface="Arial" panose="020B0604020202020204" pitchFamily="34" charset="0"/>
              </a:rPr>
              <a:t>				(Derecho interno, no debe de s</a:t>
            </a:r>
            <a:r>
              <a:rPr lang="es-MX" sz="2000" dirty="0">
                <a:latin typeface="Arial" panose="020B0604020202020204" pitchFamily="34" charset="0"/>
                <a:cs typeface="Arial" panose="020B0604020202020204" pitchFamily="34" charset="0"/>
              </a:rPr>
              <a:t>er un obstaculo)</a:t>
            </a:r>
          </a:p>
          <a:p>
            <a:pPr algn="just"/>
            <a:r>
              <a:rPr lang="es-ES" sz="2000" b="1" dirty="0" err="1">
                <a:effectLst/>
                <a:latin typeface="Arial" panose="020B0604020202020204" pitchFamily="34" charset="0"/>
                <a:ea typeface="Microsoft Sans Serif" panose="020B0604020202020204" pitchFamily="34" charset="0"/>
                <a:cs typeface="Arial" panose="020B0604020202020204" pitchFamily="34" charset="0"/>
              </a:rPr>
              <a:t>Liakat</a:t>
            </a:r>
            <a:r>
              <a:rPr lang="es-ES" sz="2000" b="1" dirty="0">
                <a:effectLst/>
                <a:latin typeface="Arial" panose="020B0604020202020204" pitchFamily="34" charset="0"/>
                <a:ea typeface="Microsoft Sans Serif" panose="020B0604020202020204" pitchFamily="34" charset="0"/>
                <a:cs typeface="Arial" panose="020B0604020202020204" pitchFamily="34" charset="0"/>
              </a:rPr>
              <a:t> vs </a:t>
            </a:r>
            <a:r>
              <a:rPr lang="es-ES" sz="2000" b="1" dirty="0" err="1">
                <a:effectLst/>
                <a:latin typeface="Arial" panose="020B0604020202020204" pitchFamily="34" charset="0"/>
                <a:ea typeface="Microsoft Sans Serif" panose="020B0604020202020204" pitchFamily="34" charset="0"/>
                <a:cs typeface="Arial" panose="020B0604020202020204" pitchFamily="34" charset="0"/>
              </a:rPr>
              <a:t>Suriname</a:t>
            </a:r>
            <a:r>
              <a:rPr lang="es-MX" sz="2000" b="1" dirty="0">
                <a:effectLst/>
                <a:latin typeface="Arial" panose="020B0604020202020204" pitchFamily="34" charset="0"/>
                <a:cs typeface="Arial" panose="020B0604020202020204" pitchFamily="34" charset="0"/>
              </a:rPr>
              <a:t>  </a:t>
            </a:r>
            <a:r>
              <a:rPr lang="es-MX" sz="2000" dirty="0">
                <a:effectLst/>
                <a:latin typeface="Arial" panose="020B0604020202020204" pitchFamily="34" charset="0"/>
                <a:cs typeface="Arial" panose="020B0604020202020204" pitchFamily="34" charset="0"/>
              </a:rPr>
              <a:t>			(No existe un modelo para realizar control de 						convencionalidad)</a:t>
            </a:r>
            <a:endParaRPr lang="es-MX" sz="2000" dirty="0">
              <a:latin typeface="Arial" panose="020B0604020202020204" pitchFamily="34" charset="0"/>
              <a:ea typeface="Microsoft Sans Serif" panose="020B0604020202020204" pitchFamily="34" charset="0"/>
              <a:cs typeface="Arial" panose="020B0604020202020204" pitchFamily="34" charset="0"/>
            </a:endParaRPr>
          </a:p>
          <a:p>
            <a:pPr marL="0" indent="0">
              <a:buNone/>
            </a:pPr>
            <a:r>
              <a:rPr lang="es-MX" dirty="0"/>
              <a:t> </a:t>
            </a:r>
          </a:p>
        </p:txBody>
      </p:sp>
    </p:spTree>
    <p:extLst>
      <p:ext uri="{BB962C8B-B14F-4D97-AF65-F5344CB8AC3E}">
        <p14:creationId xmlns:p14="http://schemas.microsoft.com/office/powerpoint/2010/main" val="3322180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688CAE-5B29-D96F-86B8-D82F35AE1423}"/>
              </a:ext>
            </a:extLst>
          </p:cNvPr>
          <p:cNvSpPr>
            <a:spLocks noGrp="1"/>
          </p:cNvSpPr>
          <p:nvPr>
            <p:ph type="title"/>
          </p:nvPr>
        </p:nvSpPr>
        <p:spPr/>
        <p:txBody>
          <a:bodyPr/>
          <a:lstStyle/>
          <a:p>
            <a:r>
              <a:rPr lang="es-MX" dirty="0"/>
              <a:t>Derechos políticos.</a:t>
            </a:r>
            <a:br>
              <a:rPr lang="es-MX" dirty="0"/>
            </a:br>
            <a:endParaRPr lang="es-MX" dirty="0"/>
          </a:p>
        </p:txBody>
      </p:sp>
      <p:sp>
        <p:nvSpPr>
          <p:cNvPr id="3" name="Marcador de contenido 2">
            <a:extLst>
              <a:ext uri="{FF2B5EF4-FFF2-40B4-BE49-F238E27FC236}">
                <a16:creationId xmlns:a16="http://schemas.microsoft.com/office/drawing/2014/main" id="{B9F830F4-80E0-83B5-31BB-F6062D76436D}"/>
              </a:ext>
            </a:extLst>
          </p:cNvPr>
          <p:cNvSpPr>
            <a:spLocks noGrp="1"/>
          </p:cNvSpPr>
          <p:nvPr>
            <p:ph idx="1"/>
          </p:nvPr>
        </p:nvSpPr>
        <p:spPr/>
        <p:txBody>
          <a:bodyPr>
            <a:normAutofit lnSpcReduction="10000"/>
          </a:bodyPr>
          <a:lstStyle/>
          <a:p>
            <a:pPr marL="400050" indent="-400050">
              <a:buAutoNum type="romanUcPeriod"/>
            </a:pPr>
            <a:r>
              <a:rPr lang="es-MX" dirty="0"/>
              <a:t>Generales.</a:t>
            </a:r>
          </a:p>
          <a:p>
            <a:pPr marL="0" indent="0" algn="just">
              <a:buNone/>
            </a:pPr>
            <a:r>
              <a:rPr lang="es-MX" b="1" dirty="0"/>
              <a:t>Corte IDH. Caso Yatama Vs. Nicaragua</a:t>
            </a:r>
            <a:r>
              <a:rPr lang="es-MX" dirty="0"/>
              <a:t>. Excepciones Preliminares, Fondo, Reparaciones y Costas. Sentencia de 23 de junio de 2005. Serie C No. 1271 . 191. La Corte ha establecido que “[e]n una sociedad democrática los derechos y libertades inherentes a la persona, sus garantías y el Estado de Derecho constituyen una tríada”, en la que cada componente se define, completa y adquiere sentido en función de los otros2 . Al ponderar la importancia que tienen los derechos políticos la Corte observa que incluso la Convención, en su artículo 27, prohíbe su suspensión y la de las garantías judiciales indispensables para la protección de éstos.</a:t>
            </a:r>
          </a:p>
        </p:txBody>
      </p:sp>
    </p:spTree>
    <p:extLst>
      <p:ext uri="{BB962C8B-B14F-4D97-AF65-F5344CB8AC3E}">
        <p14:creationId xmlns:p14="http://schemas.microsoft.com/office/powerpoint/2010/main" val="18618552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F1F47E4B-0C1C-59FB-A21A-B7F520C0342C}"/>
              </a:ext>
            </a:extLst>
          </p:cNvPr>
          <p:cNvSpPr>
            <a:spLocks noGrp="1"/>
          </p:cNvSpPr>
          <p:nvPr>
            <p:ph idx="1"/>
          </p:nvPr>
        </p:nvSpPr>
        <p:spPr>
          <a:xfrm>
            <a:off x="838200" y="1195754"/>
            <a:ext cx="10515600" cy="4981209"/>
          </a:xfrm>
        </p:spPr>
        <p:txBody>
          <a:bodyPr>
            <a:normAutofit/>
          </a:bodyPr>
          <a:lstStyle/>
          <a:p>
            <a:pPr marL="0" indent="0" algn="just">
              <a:buNone/>
            </a:pPr>
            <a:r>
              <a:rPr lang="es-MX" b="1" dirty="0"/>
              <a:t>Corte IDH. Caso Castañeda Gutman Vs. México. </a:t>
            </a:r>
            <a:r>
              <a:rPr lang="es-MX" dirty="0"/>
              <a:t>Excepciones Preliminares, Fondo, Reparaciones y Costas. Sentencia de 6 de agosto de 2008. Serie C No. 1847 . 140. Los derechos políticos son derechos humanos de importancia fundamental dentro del sistema interamericano que se relacionan estrechamente con otros derechos consagrados en la Convención Americana como la libertad de expresión, la libertad de reunión y la libertad de asociación y que, en conjunto, hacen posible el juego democrático. La Corte destaca la importancia que tienen los derechos políticos y recuerda que la Convención Americana, en su artículo 27, prohíbe su suspensión y la de las garantías judiciales indispensables para la protección de éstos.</a:t>
            </a:r>
          </a:p>
        </p:txBody>
      </p:sp>
    </p:spTree>
    <p:extLst>
      <p:ext uri="{BB962C8B-B14F-4D97-AF65-F5344CB8AC3E}">
        <p14:creationId xmlns:p14="http://schemas.microsoft.com/office/powerpoint/2010/main" val="42581296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BEC5BEC1-9240-CE80-21C5-1C8A90F2F7A7}"/>
              </a:ext>
            </a:extLst>
          </p:cNvPr>
          <p:cNvSpPr>
            <a:spLocks noGrp="1"/>
          </p:cNvSpPr>
          <p:nvPr>
            <p:ph idx="1"/>
          </p:nvPr>
        </p:nvSpPr>
        <p:spPr>
          <a:xfrm>
            <a:off x="838200" y="539262"/>
            <a:ext cx="10515600" cy="5637701"/>
          </a:xfrm>
        </p:spPr>
        <p:txBody>
          <a:bodyPr/>
          <a:lstStyle/>
          <a:p>
            <a:pPr marL="400050" indent="-400050">
              <a:buAutoNum type="romanUcPeriod"/>
            </a:pPr>
            <a:r>
              <a:rPr lang="es-MX" dirty="0"/>
              <a:t>Derechos políticos-electorales.</a:t>
            </a:r>
          </a:p>
          <a:p>
            <a:pPr marL="0" indent="0" algn="just">
              <a:buNone/>
            </a:pPr>
            <a:r>
              <a:rPr lang="es-MX" b="1" dirty="0"/>
              <a:t>Corte IDH. Caso López Mendoza Vs. Venezuela. Fondo Reparaciones y Costas. Sentencia de 1 de septiembre de 2011. Serie C No. 233.</a:t>
            </a:r>
          </a:p>
          <a:p>
            <a:pPr marL="0" indent="0" algn="just">
              <a:buNone/>
            </a:pPr>
            <a:r>
              <a:rPr lang="es-MX" dirty="0"/>
              <a:t>106. El artículo 23.1 de la Convención establece que todos los ciudadanos deben gozar de los siguientes derechos y oportunidades, los cuales deben ser garantizados por el Estado en condiciones de igualdad: i) a la participación en la dirección de los asuntos públicos, directamente o por representantes libremente elegidos; ii) a votar y a ser elegido en elecciones periódicas auténticas, realizadas por sufragio universal e igual y por voto secreto que garantice la libre expresión de los electores, y iii) a acceder a las funciones públicas de su país.</a:t>
            </a:r>
            <a:endParaRPr lang="es-MX" b="1" dirty="0"/>
          </a:p>
          <a:p>
            <a:pPr marL="0" indent="0">
              <a:buNone/>
            </a:pPr>
            <a:endParaRPr lang="es-MX" dirty="0"/>
          </a:p>
        </p:txBody>
      </p:sp>
    </p:spTree>
    <p:extLst>
      <p:ext uri="{BB962C8B-B14F-4D97-AF65-F5344CB8AC3E}">
        <p14:creationId xmlns:p14="http://schemas.microsoft.com/office/powerpoint/2010/main" val="1719132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66691528-9DF5-7118-F281-2B0DDF1A6366}"/>
              </a:ext>
            </a:extLst>
          </p:cNvPr>
          <p:cNvSpPr>
            <a:spLocks noGrp="1"/>
          </p:cNvSpPr>
          <p:nvPr>
            <p:ph idx="1"/>
          </p:nvPr>
        </p:nvSpPr>
        <p:spPr>
          <a:xfrm>
            <a:off x="838200" y="656492"/>
            <a:ext cx="10515600" cy="5520471"/>
          </a:xfrm>
        </p:spPr>
        <p:txBody>
          <a:bodyPr>
            <a:normAutofit fontScale="92500" lnSpcReduction="10000"/>
          </a:bodyPr>
          <a:lstStyle/>
          <a:p>
            <a:pPr marL="0" indent="0">
              <a:buNone/>
            </a:pPr>
            <a:r>
              <a:rPr lang="es-MX" dirty="0"/>
              <a:t>Derechos específicos.</a:t>
            </a:r>
          </a:p>
          <a:p>
            <a:pPr marL="0" indent="0" algn="just">
              <a:buNone/>
            </a:pPr>
            <a:r>
              <a:rPr lang="es-MX" b="1" dirty="0"/>
              <a:t>Corte IDH. Caso Cepeda Vargas Vs. Colombia. Excepciones Preliminares, Fondo, Reparaciones y Costas. Sentencia de 26 de mayo de 2010. Serie C No. 213.</a:t>
            </a:r>
          </a:p>
          <a:p>
            <a:pPr marL="0" indent="0" algn="just">
              <a:buNone/>
            </a:pPr>
            <a:r>
              <a:rPr lang="es-MX" dirty="0"/>
              <a:t>173. En este sentido, es de resaltar que las voces de oposición resultan imprescindibles para una sociedad democrática, sin las cuales no es posible el logro de acuerdos que atiendan a las diferentes visiones que prevalecen en una sociedad. Por ello, la participación efectiva de personas, grupos y organizaciones y partidos políticos de oposición en una sociedad democrática debe ser garantizada por los Estados, mediante normativas y prácticas adecuadas que posibiliten su acceso real y efectivo a los diferentes espacios deliberativos en términos igualitarios, pero también mediante la adopción de medidas necesarias para garantizar su pleno ejercicio, atendiendo la situación de vulnerabilidad en que se encuentran los integrantes de ciertos sectores o grupos sociales. </a:t>
            </a:r>
            <a:endParaRPr lang="es-MX" b="1" dirty="0"/>
          </a:p>
        </p:txBody>
      </p:sp>
    </p:spTree>
    <p:extLst>
      <p:ext uri="{BB962C8B-B14F-4D97-AF65-F5344CB8AC3E}">
        <p14:creationId xmlns:p14="http://schemas.microsoft.com/office/powerpoint/2010/main" val="9093958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470ED94E-7E22-D603-0A48-CE59E6826E19}"/>
              </a:ext>
            </a:extLst>
          </p:cNvPr>
          <p:cNvSpPr>
            <a:spLocks noGrp="1"/>
          </p:cNvSpPr>
          <p:nvPr>
            <p:ph idx="1"/>
          </p:nvPr>
        </p:nvSpPr>
        <p:spPr>
          <a:xfrm>
            <a:off x="838200" y="562708"/>
            <a:ext cx="10515600" cy="5614255"/>
          </a:xfrm>
        </p:spPr>
        <p:txBody>
          <a:bodyPr>
            <a:normAutofit fontScale="92500"/>
          </a:bodyPr>
          <a:lstStyle/>
          <a:p>
            <a:pPr marL="0" indent="0" algn="just">
              <a:buNone/>
            </a:pPr>
            <a:r>
              <a:rPr lang="es-MX" b="1" dirty="0"/>
              <a:t>Corte IDH. Caso López Lone y otros Vs. Honduras. Excepción Preliminar, Fondo, Reparaciones y Costas. Sentencia de 5 de octubre de 2015. Serie C No. 302. 160. </a:t>
            </a:r>
          </a:p>
          <a:p>
            <a:pPr marL="0" indent="0" algn="just">
              <a:buNone/>
            </a:pPr>
            <a:r>
              <a:rPr lang="es-MX" dirty="0"/>
              <a:t>La Corte ha reconocido la relación existente entre los derechos políticos, la libertad de expresión, el derecho de reunión y la libertad de asociación, y que estos derechos, en conjunto, hacen posible el juego democrático. En situaciones de ruptura institucional, tras un golpe de Estado, la relación entre estos derechos resulta aún más manifiesta, especialmente cuando se ejercen de manera conjunta con la finalidad de protestar contra la actuación de los poderes estatales contraria al orden constitucional y para reclamar el retorno de la democracia. Las manifestaciones y expresiones relacionadas a favor de la democracia deben tener la máxima protección posible y, dependiendo de las circunstancias, pueden estar vinculadas con todos o algunos de los derechos mencionados.</a:t>
            </a:r>
          </a:p>
        </p:txBody>
      </p:sp>
    </p:spTree>
    <p:extLst>
      <p:ext uri="{BB962C8B-B14F-4D97-AF65-F5344CB8AC3E}">
        <p14:creationId xmlns:p14="http://schemas.microsoft.com/office/powerpoint/2010/main" val="12764087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EE46F8-0737-03B9-E6F1-C3A41D22CA79}"/>
              </a:ext>
            </a:extLst>
          </p:cNvPr>
          <p:cNvSpPr>
            <a:spLocks noGrp="1"/>
          </p:cNvSpPr>
          <p:nvPr>
            <p:ph type="title"/>
          </p:nvPr>
        </p:nvSpPr>
        <p:spPr/>
        <p:txBody>
          <a:bodyPr/>
          <a:lstStyle/>
          <a:p>
            <a:pPr algn="ctr"/>
            <a:r>
              <a:rPr lang="es-MX" dirty="0"/>
              <a:t>Suprema Corte de Justicia de la Nación</a:t>
            </a:r>
          </a:p>
        </p:txBody>
      </p:sp>
      <p:sp>
        <p:nvSpPr>
          <p:cNvPr id="3" name="Marcador de contenido 2">
            <a:extLst>
              <a:ext uri="{FF2B5EF4-FFF2-40B4-BE49-F238E27FC236}">
                <a16:creationId xmlns:a16="http://schemas.microsoft.com/office/drawing/2014/main" id="{0BC18863-168D-DF78-0AEF-D61814445721}"/>
              </a:ext>
            </a:extLst>
          </p:cNvPr>
          <p:cNvSpPr>
            <a:spLocks noGrp="1"/>
          </p:cNvSpPr>
          <p:nvPr>
            <p:ph idx="1"/>
          </p:nvPr>
        </p:nvSpPr>
        <p:spPr/>
        <p:txBody>
          <a:bodyPr anchor="ctr"/>
          <a:lstStyle/>
          <a:p>
            <a:pPr marL="0" indent="0" algn="just">
              <a:buNone/>
            </a:pPr>
            <a:r>
              <a:rPr lang="es-MX" dirty="0"/>
              <a:t>a) </a:t>
            </a:r>
            <a:r>
              <a:rPr lang="es-MX" dirty="0">
                <a:hlinkClick r:id="rId2"/>
              </a:rPr>
              <a:t>Expediente varios 912/2010 (Control difuso de convencionalidad)</a:t>
            </a:r>
            <a:r>
              <a:rPr lang="es-MX" dirty="0"/>
              <a:t> (párrafos: 17; 19; 20;21; 22.A; 29-36.) Derivado de la Sentencia Radilla Pacheco.</a:t>
            </a:r>
          </a:p>
          <a:p>
            <a:pPr marL="0" indent="0" algn="just">
              <a:buNone/>
            </a:pPr>
            <a:r>
              <a:rPr lang="es-MX" dirty="0"/>
              <a:t>b) </a:t>
            </a:r>
            <a:r>
              <a:rPr lang="es-MX" dirty="0">
                <a:hlinkClick r:id="rId3"/>
              </a:rPr>
              <a:t>Contradicción de tesis 293/2011 (Vinculatoriedad de la jurisprudencia de la Corte IDH)</a:t>
            </a:r>
            <a:r>
              <a:rPr lang="es-MX" dirty="0"/>
              <a:t> Apartado II de la sentencia.</a:t>
            </a:r>
          </a:p>
          <a:p>
            <a:pPr marL="0" indent="0">
              <a:buNone/>
            </a:pPr>
            <a:endParaRPr lang="es-MX" dirty="0"/>
          </a:p>
        </p:txBody>
      </p:sp>
    </p:spTree>
    <p:extLst>
      <p:ext uri="{BB962C8B-B14F-4D97-AF65-F5344CB8AC3E}">
        <p14:creationId xmlns:p14="http://schemas.microsoft.com/office/powerpoint/2010/main" val="2105505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D83CBD-96D3-CCD2-7D9B-949B351187F8}"/>
              </a:ext>
            </a:extLst>
          </p:cNvPr>
          <p:cNvSpPr>
            <a:spLocks noGrp="1"/>
          </p:cNvSpPr>
          <p:nvPr>
            <p:ph type="title"/>
          </p:nvPr>
        </p:nvSpPr>
        <p:spPr/>
        <p:txBody>
          <a:bodyPr/>
          <a:lstStyle/>
          <a:p>
            <a:pPr algn="ctr"/>
            <a:r>
              <a:rPr lang="es-MX" dirty="0"/>
              <a:t>Materia Electoral</a:t>
            </a:r>
          </a:p>
        </p:txBody>
      </p:sp>
      <p:sp>
        <p:nvSpPr>
          <p:cNvPr id="3" name="Marcador de contenido 2">
            <a:extLst>
              <a:ext uri="{FF2B5EF4-FFF2-40B4-BE49-F238E27FC236}">
                <a16:creationId xmlns:a16="http://schemas.microsoft.com/office/drawing/2014/main" id="{41F0356A-29F9-AB8B-13A1-B51027998EAF}"/>
              </a:ext>
            </a:extLst>
          </p:cNvPr>
          <p:cNvSpPr>
            <a:spLocks noGrp="1"/>
          </p:cNvSpPr>
          <p:nvPr>
            <p:ph idx="1"/>
          </p:nvPr>
        </p:nvSpPr>
        <p:spPr/>
        <p:txBody>
          <a:bodyPr anchor="ctr"/>
          <a:lstStyle/>
          <a:p>
            <a:pPr algn="ctr"/>
            <a:r>
              <a:rPr lang="es-MX" dirty="0">
                <a:hlinkClick r:id="rId2"/>
              </a:rPr>
              <a:t>JDC-781/2002</a:t>
            </a:r>
            <a:r>
              <a:rPr lang="es-MX" dirty="0"/>
              <a:t> (Elementos del régimen democrático)</a:t>
            </a:r>
          </a:p>
          <a:p>
            <a:pPr marL="0" indent="0" algn="ctr">
              <a:buNone/>
            </a:pPr>
            <a:endParaRPr lang="es-MX" dirty="0"/>
          </a:p>
          <a:p>
            <a:pPr algn="ctr"/>
            <a:r>
              <a:rPr lang="es-MX" dirty="0">
                <a:hlinkClick r:id="rId3"/>
              </a:rPr>
              <a:t>Jurisprudencia 11/2018 </a:t>
            </a:r>
            <a:r>
              <a:rPr lang="es-MX" dirty="0"/>
              <a:t>(Paridad género)</a:t>
            </a:r>
          </a:p>
          <a:p>
            <a:pPr algn="ctr"/>
            <a:endParaRPr lang="es-MX" dirty="0"/>
          </a:p>
          <a:p>
            <a:pPr algn="ctr"/>
            <a:r>
              <a:rPr lang="es-MX" dirty="0">
                <a:hlinkClick r:id="rId4"/>
              </a:rPr>
              <a:t>Jurisprudencia 39/2024  </a:t>
            </a:r>
            <a:r>
              <a:rPr lang="es-MX" dirty="0"/>
              <a:t>(Derecho de petición)</a:t>
            </a:r>
          </a:p>
          <a:p>
            <a:pPr algn="ctr"/>
            <a:endParaRPr lang="es-MX" dirty="0"/>
          </a:p>
          <a:p>
            <a:pPr algn="ctr"/>
            <a:r>
              <a:rPr lang="es-MX" dirty="0"/>
              <a:t>Otros ejemplos.</a:t>
            </a:r>
          </a:p>
          <a:p>
            <a:pPr algn="ctr"/>
            <a:endParaRPr lang="es-MX" dirty="0"/>
          </a:p>
          <a:p>
            <a:pPr algn="ctr"/>
            <a:endParaRPr lang="es-MX" dirty="0"/>
          </a:p>
          <a:p>
            <a:pPr marL="0" indent="0">
              <a:buNone/>
            </a:pPr>
            <a:endParaRPr lang="es-MX" dirty="0"/>
          </a:p>
        </p:txBody>
      </p:sp>
    </p:spTree>
    <p:extLst>
      <p:ext uri="{BB962C8B-B14F-4D97-AF65-F5344CB8AC3E}">
        <p14:creationId xmlns:p14="http://schemas.microsoft.com/office/powerpoint/2010/main" val="1127026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B268A3-36F0-49D5-1CDA-4DC984E4AD54}"/>
              </a:ext>
            </a:extLst>
          </p:cNvPr>
          <p:cNvSpPr>
            <a:spLocks noGrp="1"/>
          </p:cNvSpPr>
          <p:nvPr>
            <p:ph type="title"/>
          </p:nvPr>
        </p:nvSpPr>
        <p:spPr/>
        <p:txBody>
          <a:bodyPr/>
          <a:lstStyle/>
          <a:p>
            <a:pPr algn="ctr"/>
            <a:r>
              <a:rPr lang="es-MX" dirty="0"/>
              <a:t>Agradecimientos</a:t>
            </a:r>
          </a:p>
        </p:txBody>
      </p:sp>
      <p:sp>
        <p:nvSpPr>
          <p:cNvPr id="3" name="Marcador de contenido 2">
            <a:extLst>
              <a:ext uri="{FF2B5EF4-FFF2-40B4-BE49-F238E27FC236}">
                <a16:creationId xmlns:a16="http://schemas.microsoft.com/office/drawing/2014/main" id="{8E4539B9-1FB8-C351-9F5F-2C9A72AD1F6D}"/>
              </a:ext>
            </a:extLst>
          </p:cNvPr>
          <p:cNvSpPr>
            <a:spLocks noGrp="1"/>
          </p:cNvSpPr>
          <p:nvPr>
            <p:ph idx="1"/>
          </p:nvPr>
        </p:nvSpPr>
        <p:spPr/>
        <p:txBody>
          <a:bodyPr anchor="ctr"/>
          <a:lstStyle/>
          <a:p>
            <a:pPr marL="0" indent="0" algn="ctr">
              <a:buNone/>
            </a:pPr>
            <a:r>
              <a:rPr lang="es-MX" b="1" dirty="0"/>
              <a:t>“Concluimos esta sesión agradeciendo su atención y dedicación al estudio de las sentencias convencionales y constitucionales”</a:t>
            </a:r>
          </a:p>
          <a:p>
            <a:pPr marL="0" indent="0" algn="ctr">
              <a:buNone/>
            </a:pPr>
            <a:endParaRPr lang="es-MX" dirty="0"/>
          </a:p>
        </p:txBody>
      </p:sp>
    </p:spTree>
    <p:extLst>
      <p:ext uri="{BB962C8B-B14F-4D97-AF65-F5344CB8AC3E}">
        <p14:creationId xmlns:p14="http://schemas.microsoft.com/office/powerpoint/2010/main" val="3706088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CD688199-1109-BD4E-9C1D-EF9AE4424B8D}"/>
              </a:ext>
            </a:extLst>
          </p:cNvPr>
          <p:cNvSpPr>
            <a:spLocks noGrp="1"/>
          </p:cNvSpPr>
          <p:nvPr>
            <p:ph idx="1"/>
          </p:nvPr>
        </p:nvSpPr>
        <p:spPr>
          <a:xfrm>
            <a:off x="838200" y="704088"/>
            <a:ext cx="10515600" cy="5472875"/>
          </a:xfrm>
        </p:spPr>
        <p:txBody>
          <a:bodyPr anchor="ctr"/>
          <a:lstStyle/>
          <a:p>
            <a:pPr marL="0" indent="0" algn="ctr">
              <a:buNone/>
            </a:pPr>
            <a:r>
              <a:rPr lang="es-MX" dirty="0"/>
              <a:t>"Los derechos humanos son sus derechos. Tómenlos. Defiéndanlos. Promuévanlos. Entiéndanlos e insistan en ellos. Nútranlos y enriquézcanlos... Son lo mejor de cada persona. Denles vida".  </a:t>
            </a:r>
            <a:r>
              <a:rPr lang="es-MX" b="1" dirty="0"/>
              <a:t>Kofi Annan</a:t>
            </a:r>
            <a:endParaRPr lang="es-MX" sz="1600" dirty="0"/>
          </a:p>
          <a:p>
            <a:pPr marL="0" indent="0" algn="r">
              <a:buNone/>
            </a:pPr>
            <a:endParaRPr lang="es-MX" dirty="0"/>
          </a:p>
        </p:txBody>
      </p:sp>
    </p:spTree>
    <p:extLst>
      <p:ext uri="{BB962C8B-B14F-4D97-AF65-F5344CB8AC3E}">
        <p14:creationId xmlns:p14="http://schemas.microsoft.com/office/powerpoint/2010/main" val="191515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92E320C-C3C3-BD5C-D833-7963676A04F1}"/>
              </a:ext>
            </a:extLst>
          </p:cNvPr>
          <p:cNvSpPr>
            <a:spLocks noGrp="1"/>
          </p:cNvSpPr>
          <p:nvPr>
            <p:ph type="title"/>
          </p:nvPr>
        </p:nvSpPr>
        <p:spPr/>
        <p:txBody>
          <a:bodyPr/>
          <a:lstStyle/>
          <a:p>
            <a:r>
              <a:rPr lang="es-MX" dirty="0"/>
              <a:t>Temario.</a:t>
            </a:r>
          </a:p>
        </p:txBody>
      </p:sp>
      <p:sp>
        <p:nvSpPr>
          <p:cNvPr id="3" name="Marcador de contenido 2">
            <a:extLst>
              <a:ext uri="{FF2B5EF4-FFF2-40B4-BE49-F238E27FC236}">
                <a16:creationId xmlns:a16="http://schemas.microsoft.com/office/drawing/2014/main" id="{4F316BEE-A186-74DF-062A-FA616E3E683E}"/>
              </a:ext>
            </a:extLst>
          </p:cNvPr>
          <p:cNvSpPr>
            <a:spLocks noGrp="1"/>
          </p:cNvSpPr>
          <p:nvPr>
            <p:ph idx="1"/>
          </p:nvPr>
        </p:nvSpPr>
        <p:spPr/>
        <p:txBody>
          <a:bodyPr>
            <a:normAutofit/>
          </a:bodyPr>
          <a:lstStyle/>
          <a:p>
            <a:r>
              <a:rPr lang="es-MX" dirty="0"/>
              <a:t>Sistema Interamericano de Derechos Humanos (SIDH).</a:t>
            </a:r>
          </a:p>
          <a:p>
            <a:pPr lvl="1"/>
            <a:r>
              <a:rPr lang="es-MX" dirty="0"/>
              <a:t>Surgimiento.</a:t>
            </a:r>
          </a:p>
          <a:p>
            <a:pPr lvl="1"/>
            <a:r>
              <a:rPr lang="es-MX" dirty="0"/>
              <a:t>Convención Americana de Derechos Humanos (CADH).</a:t>
            </a:r>
          </a:p>
          <a:p>
            <a:pPr lvl="1"/>
            <a:r>
              <a:rPr lang="es-MX" dirty="0"/>
              <a:t>Principales órganos SIDH.</a:t>
            </a:r>
          </a:p>
          <a:p>
            <a:pPr lvl="1"/>
            <a:r>
              <a:rPr lang="es-MX" dirty="0"/>
              <a:t>a) Comisión Interamericana de Derechos Humanos (CIDH).</a:t>
            </a:r>
          </a:p>
          <a:p>
            <a:pPr lvl="1"/>
            <a:r>
              <a:rPr lang="es-MX" sz="1600" dirty="0"/>
              <a:t>I. Funciones.</a:t>
            </a:r>
          </a:p>
          <a:p>
            <a:pPr lvl="1"/>
            <a:r>
              <a:rPr lang="es-MX" sz="1600" dirty="0"/>
              <a:t>I.I. Investigadora.</a:t>
            </a:r>
          </a:p>
          <a:p>
            <a:pPr lvl="1"/>
            <a:r>
              <a:rPr lang="es-MX" sz="1600" dirty="0"/>
              <a:t>I.II. Conciliadora</a:t>
            </a:r>
          </a:p>
          <a:p>
            <a:pPr lvl="1"/>
            <a:r>
              <a:rPr lang="es-MX" dirty="0"/>
              <a:t>b) Corte Interamericana de Derechos Humanos (Corte IDH).</a:t>
            </a:r>
          </a:p>
          <a:p>
            <a:pPr lvl="1"/>
            <a:r>
              <a:rPr lang="es-MX" sz="1600" dirty="0"/>
              <a:t>I. Competencias.</a:t>
            </a:r>
          </a:p>
          <a:p>
            <a:pPr lvl="1"/>
            <a:r>
              <a:rPr lang="es-MX" sz="1600" dirty="0"/>
              <a:t>I.I. Consultiva.</a:t>
            </a:r>
          </a:p>
          <a:p>
            <a:pPr lvl="1"/>
            <a:r>
              <a:rPr lang="es-MX" sz="1600" dirty="0"/>
              <a:t>I. II. Contenciosa.</a:t>
            </a:r>
          </a:p>
        </p:txBody>
      </p:sp>
    </p:spTree>
    <p:extLst>
      <p:ext uri="{BB962C8B-B14F-4D97-AF65-F5344CB8AC3E}">
        <p14:creationId xmlns:p14="http://schemas.microsoft.com/office/powerpoint/2010/main" val="546963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84A462-8852-D379-1337-CFC1B17C47F6}"/>
              </a:ext>
            </a:extLst>
          </p:cNvPr>
          <p:cNvSpPr>
            <a:spLocks noGrp="1"/>
          </p:cNvSpPr>
          <p:nvPr>
            <p:ph type="title"/>
          </p:nvPr>
        </p:nvSpPr>
        <p:spPr/>
        <p:txBody>
          <a:bodyPr/>
          <a:lstStyle/>
          <a:p>
            <a:r>
              <a:rPr lang="es-MX" dirty="0"/>
              <a:t>Temario.</a:t>
            </a:r>
          </a:p>
        </p:txBody>
      </p:sp>
      <p:sp>
        <p:nvSpPr>
          <p:cNvPr id="3" name="Marcador de contenido 2">
            <a:extLst>
              <a:ext uri="{FF2B5EF4-FFF2-40B4-BE49-F238E27FC236}">
                <a16:creationId xmlns:a16="http://schemas.microsoft.com/office/drawing/2014/main" id="{65B89343-A919-A463-BB96-1E2916E7A0D5}"/>
              </a:ext>
            </a:extLst>
          </p:cNvPr>
          <p:cNvSpPr>
            <a:spLocks noGrp="1"/>
          </p:cNvSpPr>
          <p:nvPr>
            <p:ph idx="1"/>
          </p:nvPr>
        </p:nvSpPr>
        <p:spPr/>
        <p:txBody>
          <a:bodyPr/>
          <a:lstStyle/>
          <a:p>
            <a:r>
              <a:rPr lang="es-MX" i="1" dirty="0" err="1"/>
              <a:t>Leading</a:t>
            </a:r>
            <a:r>
              <a:rPr lang="es-MX" i="1" dirty="0"/>
              <a:t> Cases </a:t>
            </a:r>
            <a:r>
              <a:rPr lang="es-MX" dirty="0"/>
              <a:t>Corte IDH.</a:t>
            </a:r>
          </a:p>
          <a:p>
            <a:pPr marL="514350" indent="-514350">
              <a:buAutoNum type="alphaLcParenR"/>
            </a:pPr>
            <a:r>
              <a:rPr lang="es-MX" dirty="0"/>
              <a:t>Control de convencionalidad.</a:t>
            </a:r>
          </a:p>
          <a:p>
            <a:pPr marL="1314450" lvl="2" indent="-400050">
              <a:buAutoNum type="romanUcPeriod"/>
            </a:pPr>
            <a:r>
              <a:rPr lang="es-MX" sz="1600" dirty="0"/>
              <a:t>Orígenes</a:t>
            </a:r>
          </a:p>
          <a:p>
            <a:pPr marL="1314450" lvl="2" indent="-400050">
              <a:buAutoNum type="romanUcPeriod"/>
            </a:pPr>
            <a:r>
              <a:rPr lang="es-MX" sz="1600" dirty="0"/>
              <a:t>Desarrollo jurisprudencial.</a:t>
            </a:r>
          </a:p>
          <a:p>
            <a:pPr marL="1314450" lvl="2" indent="-400050">
              <a:buAutoNum type="romanUcPeriod"/>
            </a:pPr>
            <a:r>
              <a:rPr lang="es-MX" sz="1600" dirty="0"/>
              <a:t>Evolución.</a:t>
            </a:r>
          </a:p>
          <a:p>
            <a:pPr marL="0" indent="0">
              <a:buNone/>
            </a:pPr>
            <a:r>
              <a:rPr lang="es-MX" dirty="0"/>
              <a:t>b)   Derechos políticos.</a:t>
            </a:r>
          </a:p>
          <a:p>
            <a:pPr marL="1314450" lvl="2" indent="-400050">
              <a:buAutoNum type="romanUcPeriod"/>
            </a:pPr>
            <a:r>
              <a:rPr lang="es-MX" sz="1600" dirty="0"/>
              <a:t>Generales.</a:t>
            </a:r>
          </a:p>
          <a:p>
            <a:pPr marL="1314450" lvl="2" indent="-400050">
              <a:buAutoNum type="romanUcPeriod"/>
            </a:pPr>
            <a:r>
              <a:rPr lang="es-MX" sz="1600" dirty="0"/>
              <a:t>Derechos políticos-electorales.</a:t>
            </a:r>
          </a:p>
          <a:p>
            <a:pPr marL="1314450" lvl="2" indent="-400050">
              <a:buAutoNum type="romanUcPeriod"/>
            </a:pPr>
            <a:r>
              <a:rPr lang="es-MX" sz="1600" dirty="0"/>
              <a:t>Derechos específicos.</a:t>
            </a:r>
          </a:p>
          <a:p>
            <a:pPr marL="0" indent="0">
              <a:buNone/>
            </a:pPr>
            <a:endParaRPr lang="es-MX" dirty="0"/>
          </a:p>
          <a:p>
            <a:pPr marL="400050" indent="-400050">
              <a:buAutoNum type="romanUcPeriod"/>
            </a:pPr>
            <a:endParaRPr lang="es-MX" sz="1600" dirty="0"/>
          </a:p>
          <a:p>
            <a:pPr marL="0" indent="0">
              <a:buNone/>
            </a:pPr>
            <a:endParaRPr lang="es-MX" dirty="0"/>
          </a:p>
        </p:txBody>
      </p:sp>
    </p:spTree>
    <p:extLst>
      <p:ext uri="{BB962C8B-B14F-4D97-AF65-F5344CB8AC3E}">
        <p14:creationId xmlns:p14="http://schemas.microsoft.com/office/powerpoint/2010/main" val="1407822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CDE96BD-B378-95D0-66C0-BFDF6A983A53}"/>
              </a:ext>
            </a:extLst>
          </p:cNvPr>
          <p:cNvSpPr>
            <a:spLocks noGrp="1"/>
          </p:cNvSpPr>
          <p:nvPr>
            <p:ph type="title"/>
          </p:nvPr>
        </p:nvSpPr>
        <p:spPr/>
        <p:txBody>
          <a:bodyPr/>
          <a:lstStyle/>
          <a:p>
            <a:r>
              <a:rPr lang="es-MX" dirty="0"/>
              <a:t>Temario.</a:t>
            </a:r>
          </a:p>
        </p:txBody>
      </p:sp>
      <p:sp>
        <p:nvSpPr>
          <p:cNvPr id="3" name="Marcador de contenido 2">
            <a:extLst>
              <a:ext uri="{FF2B5EF4-FFF2-40B4-BE49-F238E27FC236}">
                <a16:creationId xmlns:a16="http://schemas.microsoft.com/office/drawing/2014/main" id="{D7C98498-4CCF-E9AF-64CA-9C14BA0D8E63}"/>
              </a:ext>
            </a:extLst>
          </p:cNvPr>
          <p:cNvSpPr>
            <a:spLocks noGrp="1"/>
          </p:cNvSpPr>
          <p:nvPr>
            <p:ph idx="1"/>
          </p:nvPr>
        </p:nvSpPr>
        <p:spPr/>
        <p:txBody>
          <a:bodyPr>
            <a:normAutofit fontScale="92500" lnSpcReduction="10000"/>
          </a:bodyPr>
          <a:lstStyle/>
          <a:p>
            <a:pPr marL="0" indent="0">
              <a:buNone/>
            </a:pPr>
            <a:r>
              <a:rPr lang="es-MX" dirty="0"/>
              <a:t>Impacto en el Estado mexicano. Suprema Corte de Justicia de la Nación (SCJN)</a:t>
            </a:r>
          </a:p>
          <a:p>
            <a:pPr marL="0" indent="0" algn="just">
              <a:buNone/>
            </a:pPr>
            <a:r>
              <a:rPr lang="es-MX" dirty="0"/>
              <a:t>a) </a:t>
            </a:r>
            <a:r>
              <a:rPr lang="es-MX" dirty="0">
                <a:hlinkClick r:id="rId2"/>
              </a:rPr>
              <a:t>Expediente varios 912/2010 (Control difuso de convencionalidad)</a:t>
            </a:r>
            <a:r>
              <a:rPr lang="es-MX" dirty="0"/>
              <a:t> (párrafos: 17; 19; 20;21; 22.A; 29-36.</a:t>
            </a:r>
          </a:p>
          <a:p>
            <a:pPr marL="0" indent="0" algn="just">
              <a:buNone/>
            </a:pPr>
            <a:r>
              <a:rPr lang="es-MX" dirty="0"/>
              <a:t>b) </a:t>
            </a:r>
            <a:r>
              <a:rPr lang="es-MX" dirty="0">
                <a:hlinkClick r:id="rId3"/>
              </a:rPr>
              <a:t>Contradicción de tesis 293/2011 (Vinculatoriedad de la jurisprudencia de la Corte IDH)</a:t>
            </a:r>
            <a:r>
              <a:rPr lang="es-MX" dirty="0"/>
              <a:t> Apartado II de la sentencia.</a:t>
            </a:r>
          </a:p>
          <a:p>
            <a:pPr marL="0" indent="0" algn="just">
              <a:buNone/>
            </a:pPr>
            <a:r>
              <a:rPr lang="es-MX" dirty="0"/>
              <a:t>c) Ejemplos en materia Electoral. (Fuentes Barrera, </a:t>
            </a:r>
            <a:r>
              <a:rPr lang="es-MX" i="1" dirty="0"/>
              <a:t>et al, 2022.</a:t>
            </a:r>
            <a:r>
              <a:rPr lang="es-MX" dirty="0"/>
              <a:t>)</a:t>
            </a:r>
          </a:p>
          <a:p>
            <a:pPr marL="0" indent="0" algn="just">
              <a:buNone/>
            </a:pPr>
            <a:r>
              <a:rPr lang="es-MX" dirty="0">
                <a:hlinkClick r:id="rId4"/>
              </a:rPr>
              <a:t>JDC-781/2002</a:t>
            </a:r>
            <a:r>
              <a:rPr lang="es-MX" dirty="0"/>
              <a:t> (Elementos del régimen democrático)</a:t>
            </a:r>
          </a:p>
          <a:p>
            <a:pPr marL="0" indent="0" algn="just">
              <a:buNone/>
            </a:pPr>
            <a:r>
              <a:rPr lang="es-MX" dirty="0">
                <a:hlinkClick r:id="rId5"/>
              </a:rPr>
              <a:t>Jurisprudencia 11/2018 </a:t>
            </a:r>
            <a:r>
              <a:rPr lang="es-MX" dirty="0"/>
              <a:t>(Paridad género)</a:t>
            </a:r>
          </a:p>
          <a:p>
            <a:pPr marL="0" indent="0">
              <a:buNone/>
            </a:pPr>
            <a:r>
              <a:rPr lang="es-MX" dirty="0">
                <a:hlinkClick r:id="rId6"/>
              </a:rPr>
              <a:t>Jurisprudencia 39/2024  </a:t>
            </a:r>
            <a:r>
              <a:rPr lang="es-MX" dirty="0"/>
              <a:t>(Derecho de petición)</a:t>
            </a:r>
          </a:p>
        </p:txBody>
      </p:sp>
    </p:spTree>
    <p:extLst>
      <p:ext uri="{BB962C8B-B14F-4D97-AF65-F5344CB8AC3E}">
        <p14:creationId xmlns:p14="http://schemas.microsoft.com/office/powerpoint/2010/main" val="7816963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7EB351-D803-69D5-D8C8-FC30589FDA9F}"/>
              </a:ext>
            </a:extLst>
          </p:cNvPr>
          <p:cNvSpPr>
            <a:spLocks noGrp="1"/>
          </p:cNvSpPr>
          <p:nvPr>
            <p:ph type="title"/>
          </p:nvPr>
        </p:nvSpPr>
        <p:spPr/>
        <p:txBody>
          <a:bodyPr/>
          <a:lstStyle/>
          <a:p>
            <a:r>
              <a:rPr lang="es-MX" dirty="0"/>
              <a:t>Objetivo</a:t>
            </a:r>
          </a:p>
        </p:txBody>
      </p:sp>
      <p:sp>
        <p:nvSpPr>
          <p:cNvPr id="3" name="Marcador de contenido 2">
            <a:extLst>
              <a:ext uri="{FF2B5EF4-FFF2-40B4-BE49-F238E27FC236}">
                <a16:creationId xmlns:a16="http://schemas.microsoft.com/office/drawing/2014/main" id="{BDEAA987-462B-0F81-EBF8-1434EA262804}"/>
              </a:ext>
            </a:extLst>
          </p:cNvPr>
          <p:cNvSpPr>
            <a:spLocks noGrp="1"/>
          </p:cNvSpPr>
          <p:nvPr>
            <p:ph idx="1"/>
          </p:nvPr>
        </p:nvSpPr>
        <p:spPr/>
        <p:txBody>
          <a:bodyPr anchor="ctr"/>
          <a:lstStyle/>
          <a:p>
            <a:pPr marL="0" indent="0" algn="ctr">
              <a:buNone/>
            </a:pPr>
            <a:r>
              <a:rPr lang="es-MX" b="1" dirty="0"/>
              <a:t>El objetivo de la presente exposición </a:t>
            </a:r>
            <a:r>
              <a:rPr lang="es-MX" dirty="0"/>
              <a:t>es: entender el Sistema Interamericano de Derechos Humanos a partir de sus </a:t>
            </a:r>
            <a:r>
              <a:rPr lang="es-MX" i="1" dirty="0" err="1"/>
              <a:t>leading</a:t>
            </a:r>
            <a:r>
              <a:rPr lang="es-MX" i="1" dirty="0"/>
              <a:t> cases y ratio decidendi </a:t>
            </a:r>
            <a:r>
              <a:rPr lang="es-MX" dirty="0"/>
              <a:t>en materia de control de convencionalidad además de su impacto en el sistema democrático mexicano por medio de un método de análisis de casos.</a:t>
            </a:r>
          </a:p>
        </p:txBody>
      </p:sp>
    </p:spTree>
    <p:extLst>
      <p:ext uri="{BB962C8B-B14F-4D97-AF65-F5344CB8AC3E}">
        <p14:creationId xmlns:p14="http://schemas.microsoft.com/office/powerpoint/2010/main" val="3282920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172060-8909-390A-62D4-533A01D2F0DB}"/>
              </a:ext>
            </a:extLst>
          </p:cNvPr>
          <p:cNvSpPr>
            <a:spLocks noGrp="1"/>
          </p:cNvSpPr>
          <p:nvPr>
            <p:ph type="title"/>
          </p:nvPr>
        </p:nvSpPr>
        <p:spPr/>
        <p:txBody>
          <a:bodyPr>
            <a:normAutofit fontScale="90000"/>
          </a:bodyPr>
          <a:lstStyle/>
          <a:p>
            <a:r>
              <a:rPr lang="es-MX" dirty="0"/>
              <a:t>Sistema Interamericano de Derechos Humanos (SIDH).</a:t>
            </a:r>
            <a:br>
              <a:rPr lang="es-MX" dirty="0"/>
            </a:br>
            <a:endParaRPr lang="es-MX" dirty="0"/>
          </a:p>
        </p:txBody>
      </p:sp>
      <p:sp>
        <p:nvSpPr>
          <p:cNvPr id="3" name="Marcador de contenido 2">
            <a:extLst>
              <a:ext uri="{FF2B5EF4-FFF2-40B4-BE49-F238E27FC236}">
                <a16:creationId xmlns:a16="http://schemas.microsoft.com/office/drawing/2014/main" id="{213F1E2E-B5FC-AB79-4F26-5264519AEEAA}"/>
              </a:ext>
            </a:extLst>
          </p:cNvPr>
          <p:cNvSpPr>
            <a:spLocks noGrp="1"/>
          </p:cNvSpPr>
          <p:nvPr>
            <p:ph idx="1"/>
          </p:nvPr>
        </p:nvSpPr>
        <p:spPr/>
        <p:txBody>
          <a:bodyPr>
            <a:normAutofit lnSpcReduction="10000"/>
          </a:bodyPr>
          <a:lstStyle/>
          <a:p>
            <a:pPr lvl="1"/>
            <a:r>
              <a:rPr lang="es-MX" dirty="0"/>
              <a:t>Surgimiento.</a:t>
            </a:r>
          </a:p>
          <a:p>
            <a:pPr marL="914400" lvl="1" indent="-457200">
              <a:buAutoNum type="alphaLcParenR"/>
            </a:pPr>
            <a:r>
              <a:rPr lang="es-MX" dirty="0"/>
              <a:t>Segunda Posguerra</a:t>
            </a:r>
          </a:p>
          <a:p>
            <a:pPr marL="914400" lvl="1" indent="-457200">
              <a:buAutoNum type="alphaLcParenR"/>
            </a:pPr>
            <a:r>
              <a:rPr lang="es-MX" dirty="0"/>
              <a:t>Conferencia de Chapultepec</a:t>
            </a:r>
          </a:p>
          <a:p>
            <a:pPr marL="914400" lvl="1" indent="-457200">
              <a:buFont typeface="Arial" panose="020B0604020202020204" pitchFamily="34" charset="0"/>
              <a:buAutoNum type="alphaLcParenR"/>
            </a:pPr>
            <a:r>
              <a:rPr lang="es-MX" dirty="0">
                <a:effectLst/>
                <a:latin typeface="Arial" panose="020B0604020202020204" pitchFamily="34" charset="0"/>
                <a:ea typeface="Calibri" panose="020F0502020204030204" pitchFamily="34" charset="0"/>
              </a:rPr>
              <a:t>Novena Conferencia Internacional Americana.</a:t>
            </a:r>
            <a:endParaRPr lang="es-MX" dirty="0"/>
          </a:p>
          <a:p>
            <a:pPr marL="457200" lvl="1" indent="0">
              <a:buNone/>
            </a:pPr>
            <a:endParaRPr lang="es-MX" dirty="0"/>
          </a:p>
          <a:p>
            <a:pPr lvl="1"/>
            <a:r>
              <a:rPr lang="es-MX" dirty="0"/>
              <a:t>Convención Americana de Derechos Humanos (CADH).</a:t>
            </a:r>
          </a:p>
          <a:p>
            <a:pPr marL="914400" lvl="1" indent="-457200">
              <a:buAutoNum type="alphaLcParenR"/>
            </a:pPr>
            <a:r>
              <a:rPr lang="es-MX" dirty="0"/>
              <a:t>Carta de los Estados americanos.</a:t>
            </a:r>
          </a:p>
          <a:p>
            <a:pPr marL="914400" lvl="1" indent="-457200">
              <a:buAutoNum type="alphaLcParenR"/>
            </a:pPr>
            <a:r>
              <a:rPr lang="es-MX" dirty="0"/>
              <a:t>Declaración de los derechos y debres del hombre.</a:t>
            </a:r>
          </a:p>
          <a:p>
            <a:pPr marL="457200" lvl="1" indent="0">
              <a:buNone/>
            </a:pPr>
            <a:endParaRPr lang="es-MX" dirty="0"/>
          </a:p>
          <a:p>
            <a:pPr lvl="1"/>
            <a:r>
              <a:rPr lang="es-MX" dirty="0"/>
              <a:t>Principales órganos SIDH.</a:t>
            </a:r>
          </a:p>
          <a:p>
            <a:pPr marL="457200" lvl="1" indent="0">
              <a:buNone/>
            </a:pPr>
            <a:r>
              <a:rPr lang="es-MX" dirty="0"/>
              <a:t>a) Comisión Interamericana de Derechos Humanos.</a:t>
            </a:r>
          </a:p>
          <a:p>
            <a:pPr marL="457200" lvl="1" indent="0">
              <a:buNone/>
            </a:pPr>
            <a:r>
              <a:rPr lang="es-MX" dirty="0"/>
              <a:t>b) Corte Interamericana de Derechos Humanos</a:t>
            </a:r>
          </a:p>
          <a:p>
            <a:pPr marL="0" indent="0">
              <a:buNone/>
            </a:pPr>
            <a:endParaRPr lang="es-MX" dirty="0"/>
          </a:p>
        </p:txBody>
      </p:sp>
    </p:spTree>
    <p:extLst>
      <p:ext uri="{BB962C8B-B14F-4D97-AF65-F5344CB8AC3E}">
        <p14:creationId xmlns:p14="http://schemas.microsoft.com/office/powerpoint/2010/main" val="27521377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9DE922-728C-67FF-0F22-07CCCB058E6B}"/>
              </a:ext>
            </a:extLst>
          </p:cNvPr>
          <p:cNvSpPr>
            <a:spLocks noGrp="1"/>
          </p:cNvSpPr>
          <p:nvPr>
            <p:ph type="title"/>
          </p:nvPr>
        </p:nvSpPr>
        <p:spPr/>
        <p:txBody>
          <a:bodyPr>
            <a:normAutofit fontScale="90000"/>
          </a:bodyPr>
          <a:lstStyle/>
          <a:p>
            <a:r>
              <a:rPr lang="es-MX" dirty="0"/>
              <a:t>a) Comisión Interamericana de Derechos Humanos (CIDH).</a:t>
            </a:r>
            <a:br>
              <a:rPr lang="es-MX" dirty="0"/>
            </a:br>
            <a:endParaRPr lang="es-MX" dirty="0"/>
          </a:p>
        </p:txBody>
      </p:sp>
      <p:sp>
        <p:nvSpPr>
          <p:cNvPr id="3" name="Marcador de contenido 2">
            <a:extLst>
              <a:ext uri="{FF2B5EF4-FFF2-40B4-BE49-F238E27FC236}">
                <a16:creationId xmlns:a16="http://schemas.microsoft.com/office/drawing/2014/main" id="{B229F7D4-1437-756F-49D4-CD364BD5B475}"/>
              </a:ext>
            </a:extLst>
          </p:cNvPr>
          <p:cNvSpPr>
            <a:spLocks noGrp="1"/>
          </p:cNvSpPr>
          <p:nvPr>
            <p:ph idx="1"/>
          </p:nvPr>
        </p:nvSpPr>
        <p:spPr/>
        <p:txBody>
          <a:bodyPr>
            <a:normAutofit fontScale="70000" lnSpcReduction="20000"/>
          </a:bodyPr>
          <a:lstStyle/>
          <a:p>
            <a:pPr lvl="1"/>
            <a:r>
              <a:rPr lang="es-MX" dirty="0"/>
              <a:t>I. Funciones.</a:t>
            </a:r>
          </a:p>
          <a:p>
            <a:pPr marL="457200" lvl="1" indent="0">
              <a:buNone/>
            </a:pPr>
            <a:endParaRPr lang="es-MX" dirty="0"/>
          </a:p>
          <a:p>
            <a:pPr lvl="1"/>
            <a:r>
              <a:rPr lang="es-MX" dirty="0"/>
              <a:t>I.I. </a:t>
            </a:r>
            <a:r>
              <a:rPr lang="es-MX" b="1" dirty="0"/>
              <a:t>Investigadora.</a:t>
            </a:r>
          </a:p>
          <a:p>
            <a:pPr marL="0" indent="0" algn="just">
              <a:lnSpc>
                <a:spcPct val="170000"/>
              </a:lnSpc>
              <a:spcAft>
                <a:spcPts val="1000"/>
              </a:spcAft>
              <a:buNone/>
            </a:pPr>
            <a:r>
              <a:rPr lang="es-MX" sz="2600" dirty="0">
                <a:effectLst/>
                <a:latin typeface="Arial" panose="020B0604020202020204" pitchFamily="34" charset="0"/>
                <a:ea typeface="Calibri" panose="020F0502020204030204" pitchFamily="34" charset="0"/>
                <a:cs typeface="Times New Roman" panose="02020603050405020304" pitchFamily="18" charset="0"/>
              </a:rPr>
              <a:t>	La Comisión tiene una función investigadora de los hechos denunciados como 		violación de los derechos humanos consagrados en la Convención, que es necesario 	cumplir en todas las hipótesis, a menos que se trate de un caso de mero derecho.</a:t>
            </a:r>
            <a:endParaRPr lang="es-MX" sz="2600" dirty="0"/>
          </a:p>
          <a:p>
            <a:pPr marL="457200" lvl="1" indent="0">
              <a:buNone/>
            </a:pPr>
            <a:r>
              <a:rPr lang="es-MX" dirty="0"/>
              <a:t>I.II. </a:t>
            </a:r>
            <a:r>
              <a:rPr lang="es-MX" b="1" dirty="0"/>
              <a:t>Conciliadora.</a:t>
            </a:r>
          </a:p>
          <a:p>
            <a:pPr marL="457200" lvl="1" indent="0">
              <a:lnSpc>
                <a:spcPct val="170000"/>
              </a:lnSpc>
              <a:buNone/>
            </a:pPr>
            <a:r>
              <a:rPr lang="es-MX" dirty="0">
                <a:latin typeface="Arial" panose="020B0604020202020204" pitchFamily="34" charset="0"/>
                <a:cs typeface="Arial" panose="020B0604020202020204" pitchFamily="34" charset="0"/>
              </a:rPr>
              <a:t>	Tiene igualmente la Comisión una función conciliatoria, pues le corresponde procurar soluciones 	amistosas, así como formular recomendaciones pertinentes para remediar la situación 	examinada.  Es también el órgano ante el cual el Estado afectado suministra inicialmente las 	informaciones y alegatos que estime pertinentes.</a:t>
            </a:r>
          </a:p>
          <a:p>
            <a:endParaRPr lang="es-MX" dirty="0"/>
          </a:p>
        </p:txBody>
      </p:sp>
    </p:spTree>
    <p:extLst>
      <p:ext uri="{BB962C8B-B14F-4D97-AF65-F5344CB8AC3E}">
        <p14:creationId xmlns:p14="http://schemas.microsoft.com/office/powerpoint/2010/main" val="1873649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4E7C7C-31E9-40DE-5DD0-53B1343D958B}"/>
              </a:ext>
            </a:extLst>
          </p:cNvPr>
          <p:cNvSpPr>
            <a:spLocks noGrp="1"/>
          </p:cNvSpPr>
          <p:nvPr>
            <p:ph type="title"/>
          </p:nvPr>
        </p:nvSpPr>
        <p:spPr/>
        <p:txBody>
          <a:bodyPr>
            <a:normAutofit fontScale="90000"/>
          </a:bodyPr>
          <a:lstStyle/>
          <a:p>
            <a:r>
              <a:rPr lang="es-MX" dirty="0"/>
              <a:t>b) Corte Interamericana de Derechos Humanos (Corte IDH).</a:t>
            </a:r>
            <a:br>
              <a:rPr lang="es-MX" dirty="0"/>
            </a:br>
            <a:endParaRPr lang="es-MX" dirty="0"/>
          </a:p>
        </p:txBody>
      </p:sp>
      <p:sp>
        <p:nvSpPr>
          <p:cNvPr id="3" name="Marcador de contenido 2">
            <a:extLst>
              <a:ext uri="{FF2B5EF4-FFF2-40B4-BE49-F238E27FC236}">
                <a16:creationId xmlns:a16="http://schemas.microsoft.com/office/drawing/2014/main" id="{C4F4D99E-68EB-58EB-C7C0-D41BC8577D95}"/>
              </a:ext>
            </a:extLst>
          </p:cNvPr>
          <p:cNvSpPr>
            <a:spLocks noGrp="1"/>
          </p:cNvSpPr>
          <p:nvPr>
            <p:ph idx="1"/>
          </p:nvPr>
        </p:nvSpPr>
        <p:spPr/>
        <p:txBody>
          <a:bodyPr/>
          <a:lstStyle/>
          <a:p>
            <a:pPr lvl="1"/>
            <a:r>
              <a:rPr lang="es-MX" dirty="0"/>
              <a:t>I. Competencias.</a:t>
            </a:r>
          </a:p>
          <a:p>
            <a:pPr marL="457200" lvl="1" indent="0">
              <a:buNone/>
            </a:pPr>
            <a:endParaRPr lang="es-MX" dirty="0"/>
          </a:p>
          <a:p>
            <a:pPr lvl="1"/>
            <a:r>
              <a:rPr lang="es-MX" dirty="0"/>
              <a:t>I.I. Consultiva.</a:t>
            </a:r>
          </a:p>
          <a:p>
            <a:pPr marL="457200" lvl="1" indent="0">
              <a:buNone/>
            </a:pPr>
            <a:r>
              <a:rPr lang="es-MX" dirty="0"/>
              <a:t>Artículo 64 de la Convención Americana de derechos Humanos.</a:t>
            </a:r>
          </a:p>
          <a:p>
            <a:pPr lvl="1"/>
            <a:endParaRPr lang="es-MX" dirty="0"/>
          </a:p>
          <a:p>
            <a:pPr lvl="1"/>
            <a:r>
              <a:rPr lang="es-MX" dirty="0"/>
              <a:t>I. II. Contenciosa.</a:t>
            </a:r>
          </a:p>
          <a:p>
            <a:pPr marL="457200" lvl="1" indent="0">
              <a:buNone/>
            </a:pPr>
            <a:r>
              <a:rPr lang="es-MX" dirty="0"/>
              <a:t>a) Reglamento de la Corte IDH.</a:t>
            </a:r>
          </a:p>
          <a:p>
            <a:pPr marL="457200" lvl="1" indent="0">
              <a:buNone/>
            </a:pPr>
            <a:r>
              <a:rPr lang="es-MX" dirty="0"/>
              <a:t>b) Artículo 63.1</a:t>
            </a:r>
          </a:p>
          <a:p>
            <a:pPr marL="0" indent="0">
              <a:buNone/>
            </a:pPr>
            <a:endParaRPr lang="es-MX" dirty="0"/>
          </a:p>
        </p:txBody>
      </p:sp>
    </p:spTree>
    <p:extLst>
      <p:ext uri="{BB962C8B-B14F-4D97-AF65-F5344CB8AC3E}">
        <p14:creationId xmlns:p14="http://schemas.microsoft.com/office/powerpoint/2010/main" val="154927606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449</TotalTime>
  <Words>1608</Words>
  <Application>Microsoft Macintosh PowerPoint</Application>
  <PresentationFormat>Panorámica</PresentationFormat>
  <Paragraphs>112</Paragraphs>
  <Slides>19</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19</vt:i4>
      </vt:variant>
    </vt:vector>
  </HeadingPairs>
  <TitlesOfParts>
    <vt:vector size="24" baseType="lpstr">
      <vt:lpstr>Aptos</vt:lpstr>
      <vt:lpstr>Aptos Display</vt:lpstr>
      <vt:lpstr>Arial</vt:lpstr>
      <vt:lpstr>Microsoft Sans Serif</vt:lpstr>
      <vt:lpstr>Tema de Office</vt:lpstr>
      <vt:lpstr>   Condenas de la Corte Interamericana de Derechos Humanos y su impacto en el sistema democrático mexicano</vt:lpstr>
      <vt:lpstr>Presentación de PowerPoint</vt:lpstr>
      <vt:lpstr>Temario.</vt:lpstr>
      <vt:lpstr>Temario.</vt:lpstr>
      <vt:lpstr>Temario.</vt:lpstr>
      <vt:lpstr>Objetivo</vt:lpstr>
      <vt:lpstr>Sistema Interamericano de Derechos Humanos (SIDH). </vt:lpstr>
      <vt:lpstr>a) Comisión Interamericana de Derechos Humanos (CIDH). </vt:lpstr>
      <vt:lpstr>b) Corte Interamericana de Derechos Humanos (Corte IDH). </vt:lpstr>
      <vt:lpstr>Leading Cases Corte IDH. </vt:lpstr>
      <vt:lpstr>Presentación de PowerPoint</vt:lpstr>
      <vt:lpstr>Derechos políticos. </vt:lpstr>
      <vt:lpstr>Presentación de PowerPoint</vt:lpstr>
      <vt:lpstr>Presentación de PowerPoint</vt:lpstr>
      <vt:lpstr>Presentación de PowerPoint</vt:lpstr>
      <vt:lpstr>Presentación de PowerPoint</vt:lpstr>
      <vt:lpstr>Suprema Corte de Justicia de la Nación</vt:lpstr>
      <vt:lpstr>Materia Electoral</vt:lpstr>
      <vt:lpstr>Agradecimientos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Condenas de la Corte Interamericana de Derechos Humanos y su impacto en el sistema democrático mexicano</dc:title>
  <dc:creator>Oscar Guillermo Barreto Nova</dc:creator>
  <cp:lastModifiedBy>oscar nova</cp:lastModifiedBy>
  <cp:revision>2</cp:revision>
  <dcterms:created xsi:type="dcterms:W3CDTF">2025-09-29T18:50:22Z</dcterms:created>
  <dcterms:modified xsi:type="dcterms:W3CDTF">2025-09-30T22:52:58Z</dcterms:modified>
</cp:coreProperties>
</file>