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3" r:id="rId1"/>
  </p:sldMasterIdLst>
  <p:sldIdLst>
    <p:sldId id="256" r:id="rId2"/>
    <p:sldId id="257" r:id="rId3"/>
    <p:sldId id="259" r:id="rId4"/>
    <p:sldId id="260" r:id="rId5"/>
    <p:sldId id="262"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0" r:id="rId24"/>
    <p:sldId id="281" r:id="rId25"/>
    <p:sldId id="286" r:id="rId26"/>
    <p:sldId id="287" r:id="rId27"/>
    <p:sldId id="282" r:id="rId28"/>
    <p:sldId id="283" r:id="rId29"/>
    <p:sldId id="284" r:id="rId30"/>
    <p:sldId id="285" r:id="rId31"/>
    <p:sldId id="289" r:id="rId32"/>
    <p:sldId id="290" r:id="rId33"/>
    <p:sldId id="292" r:id="rId34"/>
    <p:sldId id="291" r:id="rId35"/>
    <p:sldId id="293" r:id="rId36"/>
    <p:sldId id="294" r:id="rId37"/>
    <p:sldId id="295" r:id="rId38"/>
    <p:sldId id="296" r:id="rId39"/>
    <p:sldId id="302" r:id="rId40"/>
    <p:sldId id="297" r:id="rId41"/>
    <p:sldId id="300" r:id="rId42"/>
    <p:sldId id="298" r:id="rId43"/>
    <p:sldId id="301" r:id="rId44"/>
    <p:sldId id="299" r:id="rId45"/>
    <p:sldId id="279" r:id="rId46"/>
    <p:sldId id="303" r:id="rId47"/>
    <p:sldId id="288" r:id="rId48"/>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A0B400-E062-4F8C-8659-E080779B45B0}" v="5" dt="2025-11-18T03:57:04.1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08"/>
    <p:restoredTop sz="96327"/>
  </p:normalViewPr>
  <p:slideViewPr>
    <p:cSldViewPr snapToGrid="0">
      <p:cViewPr varScale="1">
        <p:scale>
          <a:sx n="82" d="100"/>
          <a:sy n="82" d="100"/>
        </p:scale>
        <p:origin x="7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ía de Lourdes Gabriela Cossío Deschamps" userId="6a3fa9ea-eb94-4fbd-8904-cd03722abb81" providerId="ADAL" clId="{FC7183F9-0B86-4A5A-80FD-048A7E6A6F7A}"/>
    <pc:docChg chg="custSel addSld delSld modSld sldOrd">
      <pc:chgData name="María de Lourdes Gabriela Cossío Deschamps" userId="6a3fa9ea-eb94-4fbd-8904-cd03722abb81" providerId="ADAL" clId="{FC7183F9-0B86-4A5A-80FD-048A7E6A6F7A}" dt="2025-11-21T01:16:25.569" v="1573" actId="20577"/>
      <pc:docMkLst>
        <pc:docMk/>
      </pc:docMkLst>
      <pc:sldChg chg="modSp mod">
        <pc:chgData name="María de Lourdes Gabriela Cossío Deschamps" userId="6a3fa9ea-eb94-4fbd-8904-cd03722abb81" providerId="ADAL" clId="{FC7183F9-0B86-4A5A-80FD-048A7E6A6F7A}" dt="2025-11-18T03:58:17.950" v="1561" actId="1076"/>
        <pc:sldMkLst>
          <pc:docMk/>
          <pc:sldMk cId="3340412163" sldId="279"/>
        </pc:sldMkLst>
        <pc:spChg chg="mod">
          <ac:chgData name="María de Lourdes Gabriela Cossío Deschamps" userId="6a3fa9ea-eb94-4fbd-8904-cd03722abb81" providerId="ADAL" clId="{FC7183F9-0B86-4A5A-80FD-048A7E6A6F7A}" dt="2025-11-18T03:58:17.950" v="1561" actId="1076"/>
          <ac:spMkLst>
            <pc:docMk/>
            <pc:sldMk cId="3340412163" sldId="279"/>
            <ac:spMk id="2" creationId="{25CE57CC-6EBA-C102-EA30-858CEA03C0FC}"/>
          </ac:spMkLst>
        </pc:spChg>
      </pc:sldChg>
      <pc:sldChg chg="ord">
        <pc:chgData name="María de Lourdes Gabriela Cossío Deschamps" userId="6a3fa9ea-eb94-4fbd-8904-cd03722abb81" providerId="ADAL" clId="{FC7183F9-0B86-4A5A-80FD-048A7E6A6F7A}" dt="2025-11-18T01:53:14.341" v="20"/>
        <pc:sldMkLst>
          <pc:docMk/>
          <pc:sldMk cId="1547150078" sldId="285"/>
        </pc:sldMkLst>
      </pc:sldChg>
      <pc:sldChg chg="modSp add mod ord">
        <pc:chgData name="María de Lourdes Gabriela Cossío Deschamps" userId="6a3fa9ea-eb94-4fbd-8904-cd03722abb81" providerId="ADAL" clId="{FC7183F9-0B86-4A5A-80FD-048A7E6A6F7A}" dt="2025-11-21T01:16:25.569" v="1573" actId="20577"/>
        <pc:sldMkLst>
          <pc:docMk/>
          <pc:sldMk cId="2142774920" sldId="289"/>
        </pc:sldMkLst>
        <pc:spChg chg="mod">
          <ac:chgData name="María de Lourdes Gabriela Cossío Deschamps" userId="6a3fa9ea-eb94-4fbd-8904-cd03722abb81" providerId="ADAL" clId="{FC7183F9-0B86-4A5A-80FD-048A7E6A6F7A}" dt="2025-11-21T01:16:25.569" v="1573" actId="20577"/>
          <ac:spMkLst>
            <pc:docMk/>
            <pc:sldMk cId="2142774920" sldId="289"/>
            <ac:spMk id="8" creationId="{895860B2-83CE-BB6E-BBC6-08009ADBCBEC}"/>
          </ac:spMkLst>
        </pc:spChg>
        <pc:picChg chg="mod">
          <ac:chgData name="María de Lourdes Gabriela Cossío Deschamps" userId="6a3fa9ea-eb94-4fbd-8904-cd03722abb81" providerId="ADAL" clId="{FC7183F9-0B86-4A5A-80FD-048A7E6A6F7A}" dt="2025-11-18T01:53:40.361" v="24" actId="1076"/>
          <ac:picMkLst>
            <pc:docMk/>
            <pc:sldMk cId="2142774920" sldId="289"/>
            <ac:picMk id="5" creationId="{232B90C8-7FE6-2356-FF41-C711EBA1E85C}"/>
          </ac:picMkLst>
        </pc:picChg>
      </pc:sldChg>
      <pc:sldChg chg="modSp add mod ord">
        <pc:chgData name="María de Lourdes Gabriela Cossío Deschamps" userId="6a3fa9ea-eb94-4fbd-8904-cd03722abb81" providerId="ADAL" clId="{FC7183F9-0B86-4A5A-80FD-048A7E6A6F7A}" dt="2025-11-18T01:58:15.916" v="158" actId="1076"/>
        <pc:sldMkLst>
          <pc:docMk/>
          <pc:sldMk cId="1718440767" sldId="290"/>
        </pc:sldMkLst>
        <pc:spChg chg="mod">
          <ac:chgData name="María de Lourdes Gabriela Cossío Deschamps" userId="6a3fa9ea-eb94-4fbd-8904-cd03722abb81" providerId="ADAL" clId="{FC7183F9-0B86-4A5A-80FD-048A7E6A6F7A}" dt="2025-11-18T01:58:15.916" v="158" actId="1076"/>
          <ac:spMkLst>
            <pc:docMk/>
            <pc:sldMk cId="1718440767" sldId="290"/>
            <ac:spMk id="9" creationId="{20373636-B8A2-7A63-EC16-012C1EF66F25}"/>
          </ac:spMkLst>
        </pc:spChg>
      </pc:sldChg>
      <pc:sldChg chg="add ord">
        <pc:chgData name="María de Lourdes Gabriela Cossío Deschamps" userId="6a3fa9ea-eb94-4fbd-8904-cd03722abb81" providerId="ADAL" clId="{FC7183F9-0B86-4A5A-80FD-048A7E6A6F7A}" dt="2025-11-18T02:00:32.936" v="165"/>
        <pc:sldMkLst>
          <pc:docMk/>
          <pc:sldMk cId="2443731985" sldId="291"/>
        </pc:sldMkLst>
      </pc:sldChg>
      <pc:sldChg chg="modSp add mod ord">
        <pc:chgData name="María de Lourdes Gabriela Cossío Deschamps" userId="6a3fa9ea-eb94-4fbd-8904-cd03722abb81" providerId="ADAL" clId="{FC7183F9-0B86-4A5A-80FD-048A7E6A6F7A}" dt="2025-11-18T02:18:28.108" v="178" actId="20577"/>
        <pc:sldMkLst>
          <pc:docMk/>
          <pc:sldMk cId="1815898372" sldId="292"/>
        </pc:sldMkLst>
        <pc:spChg chg="mod">
          <ac:chgData name="María de Lourdes Gabriela Cossío Deschamps" userId="6a3fa9ea-eb94-4fbd-8904-cd03722abb81" providerId="ADAL" clId="{FC7183F9-0B86-4A5A-80FD-048A7E6A6F7A}" dt="2025-11-18T02:18:28.108" v="178" actId="20577"/>
          <ac:spMkLst>
            <pc:docMk/>
            <pc:sldMk cId="1815898372" sldId="292"/>
            <ac:spMk id="3" creationId="{F71FFBB9-6EC9-6EE8-A910-C26AC5B284BC}"/>
          </ac:spMkLst>
        </pc:spChg>
      </pc:sldChg>
      <pc:sldChg chg="modSp add mod">
        <pc:chgData name="María de Lourdes Gabriela Cossío Deschamps" userId="6a3fa9ea-eb94-4fbd-8904-cd03722abb81" providerId="ADAL" clId="{FC7183F9-0B86-4A5A-80FD-048A7E6A6F7A}" dt="2025-11-18T02:28:38.730" v="567" actId="20577"/>
        <pc:sldMkLst>
          <pc:docMk/>
          <pc:sldMk cId="2509057119" sldId="293"/>
        </pc:sldMkLst>
        <pc:spChg chg="mod">
          <ac:chgData name="María de Lourdes Gabriela Cossío Deschamps" userId="6a3fa9ea-eb94-4fbd-8904-cd03722abb81" providerId="ADAL" clId="{FC7183F9-0B86-4A5A-80FD-048A7E6A6F7A}" dt="2025-11-18T02:28:38.730" v="567" actId="20577"/>
          <ac:spMkLst>
            <pc:docMk/>
            <pc:sldMk cId="2509057119" sldId="293"/>
            <ac:spMk id="3" creationId="{EED6262E-C93E-D6E3-E1DA-F767B321CBF3}"/>
          </ac:spMkLst>
        </pc:spChg>
      </pc:sldChg>
      <pc:sldChg chg="modSp add mod ord">
        <pc:chgData name="María de Lourdes Gabriela Cossío Deschamps" userId="6a3fa9ea-eb94-4fbd-8904-cd03722abb81" providerId="ADAL" clId="{FC7183F9-0B86-4A5A-80FD-048A7E6A6F7A}" dt="2025-11-18T03:21:30.343" v="1197" actId="20577"/>
        <pc:sldMkLst>
          <pc:docMk/>
          <pc:sldMk cId="963332858" sldId="294"/>
        </pc:sldMkLst>
        <pc:spChg chg="mod">
          <ac:chgData name="María de Lourdes Gabriela Cossío Deschamps" userId="6a3fa9ea-eb94-4fbd-8904-cd03722abb81" providerId="ADAL" clId="{FC7183F9-0B86-4A5A-80FD-048A7E6A6F7A}" dt="2025-11-18T03:21:30.343" v="1197" actId="20577"/>
          <ac:spMkLst>
            <pc:docMk/>
            <pc:sldMk cId="963332858" sldId="294"/>
            <ac:spMk id="2" creationId="{DCBA382B-F838-2207-AE57-DC656A17518D}"/>
          </ac:spMkLst>
        </pc:spChg>
        <pc:spChg chg="mod">
          <ac:chgData name="María de Lourdes Gabriela Cossío Deschamps" userId="6a3fa9ea-eb94-4fbd-8904-cd03722abb81" providerId="ADAL" clId="{FC7183F9-0B86-4A5A-80FD-048A7E6A6F7A}" dt="2025-11-18T02:42:07.930" v="671" actId="1076"/>
          <ac:spMkLst>
            <pc:docMk/>
            <pc:sldMk cId="963332858" sldId="294"/>
            <ac:spMk id="3" creationId="{8E2A3E4F-E14E-6456-D6B6-4D1C270C1C76}"/>
          </ac:spMkLst>
        </pc:spChg>
      </pc:sldChg>
      <pc:sldChg chg="modSp add mod">
        <pc:chgData name="María de Lourdes Gabriela Cossío Deschamps" userId="6a3fa9ea-eb94-4fbd-8904-cd03722abb81" providerId="ADAL" clId="{FC7183F9-0B86-4A5A-80FD-048A7E6A6F7A}" dt="2025-11-18T03:21:39.256" v="1198" actId="20577"/>
        <pc:sldMkLst>
          <pc:docMk/>
          <pc:sldMk cId="734374547" sldId="295"/>
        </pc:sldMkLst>
        <pc:spChg chg="mod">
          <ac:chgData name="María de Lourdes Gabriela Cossío Deschamps" userId="6a3fa9ea-eb94-4fbd-8904-cd03722abb81" providerId="ADAL" clId="{FC7183F9-0B86-4A5A-80FD-048A7E6A6F7A}" dt="2025-11-18T03:21:39.256" v="1198" actId="20577"/>
          <ac:spMkLst>
            <pc:docMk/>
            <pc:sldMk cId="734374547" sldId="295"/>
            <ac:spMk id="2" creationId="{9145C990-B98D-81BC-CF59-45CD9EE89006}"/>
          </ac:spMkLst>
        </pc:spChg>
      </pc:sldChg>
      <pc:sldChg chg="modSp add mod">
        <pc:chgData name="María de Lourdes Gabriela Cossío Deschamps" userId="6a3fa9ea-eb94-4fbd-8904-cd03722abb81" providerId="ADAL" clId="{FC7183F9-0B86-4A5A-80FD-048A7E6A6F7A}" dt="2025-11-18T03:21:50.014" v="1199" actId="20577"/>
        <pc:sldMkLst>
          <pc:docMk/>
          <pc:sldMk cId="3501139760" sldId="296"/>
        </pc:sldMkLst>
        <pc:spChg chg="mod">
          <ac:chgData name="María de Lourdes Gabriela Cossío Deschamps" userId="6a3fa9ea-eb94-4fbd-8904-cd03722abb81" providerId="ADAL" clId="{FC7183F9-0B86-4A5A-80FD-048A7E6A6F7A}" dt="2025-11-18T03:21:50.014" v="1199" actId="20577"/>
          <ac:spMkLst>
            <pc:docMk/>
            <pc:sldMk cId="3501139760" sldId="296"/>
            <ac:spMk id="2" creationId="{FFD4D756-5BC7-452A-7846-565C769D137C}"/>
          </ac:spMkLst>
        </pc:spChg>
        <pc:spChg chg="mod">
          <ac:chgData name="María de Lourdes Gabriela Cossío Deschamps" userId="6a3fa9ea-eb94-4fbd-8904-cd03722abb81" providerId="ADAL" clId="{FC7183F9-0B86-4A5A-80FD-048A7E6A6F7A}" dt="2025-11-18T03:12:48.717" v="1139" actId="1076"/>
          <ac:spMkLst>
            <pc:docMk/>
            <pc:sldMk cId="3501139760" sldId="296"/>
            <ac:spMk id="3" creationId="{EBD00274-CE59-1596-8A78-75F0D51379DB}"/>
          </ac:spMkLst>
        </pc:spChg>
        <pc:picChg chg="mod">
          <ac:chgData name="María de Lourdes Gabriela Cossío Deschamps" userId="6a3fa9ea-eb94-4fbd-8904-cd03722abb81" providerId="ADAL" clId="{FC7183F9-0B86-4A5A-80FD-048A7E6A6F7A}" dt="2025-11-18T03:12:31.501" v="1136" actId="1076"/>
          <ac:picMkLst>
            <pc:docMk/>
            <pc:sldMk cId="3501139760" sldId="296"/>
            <ac:picMk id="4" creationId="{1CACD6A3-0D29-8C24-B7FE-938C1925C92F}"/>
          </ac:picMkLst>
        </pc:picChg>
        <pc:picChg chg="mod">
          <ac:chgData name="María de Lourdes Gabriela Cossío Deschamps" userId="6a3fa9ea-eb94-4fbd-8904-cd03722abb81" providerId="ADAL" clId="{FC7183F9-0B86-4A5A-80FD-048A7E6A6F7A}" dt="2025-11-18T03:12:42.983" v="1138" actId="14100"/>
          <ac:picMkLst>
            <pc:docMk/>
            <pc:sldMk cId="3501139760" sldId="296"/>
            <ac:picMk id="5" creationId="{FD8FC566-DBBD-0BF0-94B8-85F31C105973}"/>
          </ac:picMkLst>
        </pc:picChg>
      </pc:sldChg>
      <pc:sldChg chg="modSp add mod ord">
        <pc:chgData name="María de Lourdes Gabriela Cossío Deschamps" userId="6a3fa9ea-eb94-4fbd-8904-cd03722abb81" providerId="ADAL" clId="{FC7183F9-0B86-4A5A-80FD-048A7E6A6F7A}" dt="2025-11-18T03:15:20.094" v="1170" actId="1076"/>
        <pc:sldMkLst>
          <pc:docMk/>
          <pc:sldMk cId="4128072372" sldId="297"/>
        </pc:sldMkLst>
        <pc:spChg chg="mod">
          <ac:chgData name="María de Lourdes Gabriela Cossío Deschamps" userId="6a3fa9ea-eb94-4fbd-8904-cd03722abb81" providerId="ADAL" clId="{FC7183F9-0B86-4A5A-80FD-048A7E6A6F7A}" dt="2025-11-18T03:15:20.094" v="1170" actId="1076"/>
          <ac:spMkLst>
            <pc:docMk/>
            <pc:sldMk cId="4128072372" sldId="297"/>
            <ac:spMk id="8" creationId="{4A18E8AD-523E-2D96-6F32-34A55144BB26}"/>
          </ac:spMkLst>
        </pc:spChg>
      </pc:sldChg>
      <pc:sldChg chg="modSp add mod">
        <pc:chgData name="María de Lourdes Gabriela Cossío Deschamps" userId="6a3fa9ea-eb94-4fbd-8904-cd03722abb81" providerId="ADAL" clId="{FC7183F9-0B86-4A5A-80FD-048A7E6A6F7A}" dt="2025-11-18T03:17:04.393" v="1172" actId="207"/>
        <pc:sldMkLst>
          <pc:docMk/>
          <pc:sldMk cId="2116488392" sldId="298"/>
        </pc:sldMkLst>
        <pc:spChg chg="mod">
          <ac:chgData name="María de Lourdes Gabriela Cossío Deschamps" userId="6a3fa9ea-eb94-4fbd-8904-cd03722abb81" providerId="ADAL" clId="{FC7183F9-0B86-4A5A-80FD-048A7E6A6F7A}" dt="2025-11-18T03:17:04.393" v="1172" actId="207"/>
          <ac:spMkLst>
            <pc:docMk/>
            <pc:sldMk cId="2116488392" sldId="298"/>
            <ac:spMk id="8" creationId="{299576AD-5B13-D0F0-093F-A04C9565A0E6}"/>
          </ac:spMkLst>
        </pc:spChg>
      </pc:sldChg>
      <pc:sldChg chg="modSp add mod ord">
        <pc:chgData name="María de Lourdes Gabriela Cossío Deschamps" userId="6a3fa9ea-eb94-4fbd-8904-cd03722abb81" providerId="ADAL" clId="{FC7183F9-0B86-4A5A-80FD-048A7E6A6F7A}" dt="2025-11-18T03:26:24.763" v="1278" actId="20577"/>
        <pc:sldMkLst>
          <pc:docMk/>
          <pc:sldMk cId="436805500" sldId="299"/>
        </pc:sldMkLst>
        <pc:spChg chg="mod">
          <ac:chgData name="María de Lourdes Gabriela Cossío Deschamps" userId="6a3fa9ea-eb94-4fbd-8904-cd03722abb81" providerId="ADAL" clId="{FC7183F9-0B86-4A5A-80FD-048A7E6A6F7A}" dt="2025-11-18T03:26:24.763" v="1278" actId="20577"/>
          <ac:spMkLst>
            <pc:docMk/>
            <pc:sldMk cId="436805500" sldId="299"/>
            <ac:spMk id="3" creationId="{0302C33B-994D-C216-E3E5-AC5B8F248A8E}"/>
          </ac:spMkLst>
        </pc:spChg>
        <pc:spChg chg="mod">
          <ac:chgData name="María de Lourdes Gabriela Cossío Deschamps" userId="6a3fa9ea-eb94-4fbd-8904-cd03722abb81" providerId="ADAL" clId="{FC7183F9-0B86-4A5A-80FD-048A7E6A6F7A}" dt="2025-11-18T03:26:06.344" v="1270" actId="1076"/>
          <ac:spMkLst>
            <pc:docMk/>
            <pc:sldMk cId="436805500" sldId="299"/>
            <ac:spMk id="7" creationId="{C5FDAAF2-18C6-00EF-467C-93CB5F3C4F9D}"/>
          </ac:spMkLst>
        </pc:spChg>
        <pc:picChg chg="mod">
          <ac:chgData name="María de Lourdes Gabriela Cossío Deschamps" userId="6a3fa9ea-eb94-4fbd-8904-cd03722abb81" providerId="ADAL" clId="{FC7183F9-0B86-4A5A-80FD-048A7E6A6F7A}" dt="2025-11-18T03:25:53.373" v="1267" actId="1076"/>
          <ac:picMkLst>
            <pc:docMk/>
            <pc:sldMk cId="436805500" sldId="299"/>
            <ac:picMk id="5" creationId="{A6EC6BFE-AEB7-BCD1-D983-720ACDE343DC}"/>
          </ac:picMkLst>
        </pc:picChg>
        <pc:picChg chg="mod">
          <ac:chgData name="María de Lourdes Gabriela Cossío Deschamps" userId="6a3fa9ea-eb94-4fbd-8904-cd03722abb81" providerId="ADAL" clId="{FC7183F9-0B86-4A5A-80FD-048A7E6A6F7A}" dt="2025-11-18T03:25:56.885" v="1268" actId="1076"/>
          <ac:picMkLst>
            <pc:docMk/>
            <pc:sldMk cId="436805500" sldId="299"/>
            <ac:picMk id="6" creationId="{66FCBEEB-9503-D5F8-00F8-C4D6871774A3}"/>
          </ac:picMkLst>
        </pc:picChg>
      </pc:sldChg>
      <pc:sldChg chg="modSp add mod">
        <pc:chgData name="María de Lourdes Gabriela Cossío Deschamps" userId="6a3fa9ea-eb94-4fbd-8904-cd03722abb81" providerId="ADAL" clId="{FC7183F9-0B86-4A5A-80FD-048A7E6A6F7A}" dt="2025-11-18T03:16:19.664" v="1171" actId="20577"/>
        <pc:sldMkLst>
          <pc:docMk/>
          <pc:sldMk cId="3661021082" sldId="300"/>
        </pc:sldMkLst>
        <pc:spChg chg="mod">
          <ac:chgData name="María de Lourdes Gabriela Cossío Deschamps" userId="6a3fa9ea-eb94-4fbd-8904-cd03722abb81" providerId="ADAL" clId="{FC7183F9-0B86-4A5A-80FD-048A7E6A6F7A}" dt="2025-11-18T03:16:19.664" v="1171" actId="20577"/>
          <ac:spMkLst>
            <pc:docMk/>
            <pc:sldMk cId="3661021082" sldId="300"/>
            <ac:spMk id="8" creationId="{B0AC1DBD-54DC-4A6C-9FF5-B0F3E3A6FB71}"/>
          </ac:spMkLst>
        </pc:spChg>
      </pc:sldChg>
      <pc:sldChg chg="modSp add mod ord">
        <pc:chgData name="María de Lourdes Gabriela Cossío Deschamps" userId="6a3fa9ea-eb94-4fbd-8904-cd03722abb81" providerId="ADAL" clId="{FC7183F9-0B86-4A5A-80FD-048A7E6A6F7A}" dt="2025-11-18T03:19:26.581" v="1196" actId="1076"/>
        <pc:sldMkLst>
          <pc:docMk/>
          <pc:sldMk cId="2747916849" sldId="301"/>
        </pc:sldMkLst>
        <pc:spChg chg="mod">
          <ac:chgData name="María de Lourdes Gabriela Cossío Deschamps" userId="6a3fa9ea-eb94-4fbd-8904-cd03722abb81" providerId="ADAL" clId="{FC7183F9-0B86-4A5A-80FD-048A7E6A6F7A}" dt="2025-11-18T03:19:26.581" v="1196" actId="1076"/>
          <ac:spMkLst>
            <pc:docMk/>
            <pc:sldMk cId="2747916849" sldId="301"/>
            <ac:spMk id="3" creationId="{CA6266B2-A44E-78A9-030C-5A60F370C7B9}"/>
          </ac:spMkLst>
        </pc:spChg>
        <pc:spChg chg="mod">
          <ac:chgData name="María de Lourdes Gabriela Cossío Deschamps" userId="6a3fa9ea-eb94-4fbd-8904-cd03722abb81" providerId="ADAL" clId="{FC7183F9-0B86-4A5A-80FD-048A7E6A6F7A}" dt="2025-11-18T03:18:41.254" v="1187" actId="1076"/>
          <ac:spMkLst>
            <pc:docMk/>
            <pc:sldMk cId="2747916849" sldId="301"/>
            <ac:spMk id="7" creationId="{5245784A-09C8-3889-8BB7-14D5F8DE557F}"/>
          </ac:spMkLst>
        </pc:spChg>
      </pc:sldChg>
      <pc:sldChg chg="modSp add mod">
        <pc:chgData name="María de Lourdes Gabriela Cossío Deschamps" userId="6a3fa9ea-eb94-4fbd-8904-cd03722abb81" providerId="ADAL" clId="{FC7183F9-0B86-4A5A-80FD-048A7E6A6F7A}" dt="2025-11-18T03:23:24.959" v="1241" actId="20577"/>
        <pc:sldMkLst>
          <pc:docMk/>
          <pc:sldMk cId="1658936316" sldId="302"/>
        </pc:sldMkLst>
        <pc:spChg chg="mod">
          <ac:chgData name="María de Lourdes Gabriela Cossío Deschamps" userId="6a3fa9ea-eb94-4fbd-8904-cd03722abb81" providerId="ADAL" clId="{FC7183F9-0B86-4A5A-80FD-048A7E6A6F7A}" dt="2025-11-18T03:23:24.959" v="1241" actId="20577"/>
          <ac:spMkLst>
            <pc:docMk/>
            <pc:sldMk cId="1658936316" sldId="302"/>
            <ac:spMk id="3" creationId="{AC68AF91-62FB-C65A-0D74-9E9504248993}"/>
          </ac:spMkLst>
        </pc:spChg>
      </pc:sldChg>
      <pc:sldChg chg="add">
        <pc:chgData name="María de Lourdes Gabriela Cossío Deschamps" userId="6a3fa9ea-eb94-4fbd-8904-cd03722abb81" providerId="ADAL" clId="{FC7183F9-0B86-4A5A-80FD-048A7E6A6F7A}" dt="2025-11-18T03:35:54.867" v="1279" actId="2890"/>
        <pc:sldMkLst>
          <pc:docMk/>
          <pc:sldMk cId="1237354940" sldId="303"/>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12BED07-6713-92AA-40AF-AE58F4F83C7A}"/>
              </a:ext>
            </a:extLst>
          </p:cNvPr>
          <p:cNvSpPr>
            <a:spLocks noGrp="1"/>
          </p:cNvSpPr>
          <p:nvPr>
            <p:ph type="subTitle" idx="1"/>
          </p:nvPr>
        </p:nvSpPr>
        <p:spPr>
          <a:xfrm>
            <a:off x="1295400" y="4701464"/>
            <a:ext cx="8952782" cy="1204036"/>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4FC9EF77-BF49-E4C1-0FC7-563354777900}"/>
              </a:ext>
            </a:extLst>
          </p:cNvPr>
          <p:cNvSpPr>
            <a:spLocks noGrp="1"/>
          </p:cNvSpPr>
          <p:nvPr>
            <p:ph type="dt" sz="half" idx="10"/>
          </p:nvPr>
        </p:nvSpPr>
        <p:spPr/>
        <p:txBody>
          <a:bodyPr/>
          <a:lstStyle/>
          <a:p>
            <a:fld id="{5DBDDF98-C922-483F-97E9-3E76B0201B42}" type="datetimeFigureOut">
              <a:rPr lang="en-US" smtClean="0"/>
              <a:t>11/20/2025</a:t>
            </a:fld>
            <a:endParaRPr lang="en-US" dirty="0"/>
          </a:p>
        </p:txBody>
      </p:sp>
      <p:sp>
        <p:nvSpPr>
          <p:cNvPr id="5" name="Footer Placeholder 4">
            <a:extLst>
              <a:ext uri="{FF2B5EF4-FFF2-40B4-BE49-F238E27FC236}">
                <a16:creationId xmlns:a16="http://schemas.microsoft.com/office/drawing/2014/main" id="{72BD5853-25AA-1C3D-EAD2-496674792D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57F0DAD-5850-CAAE-CD25-4D6DDDFF3A18}"/>
              </a:ext>
            </a:extLst>
          </p:cNvPr>
          <p:cNvSpPr>
            <a:spLocks noGrp="1"/>
          </p:cNvSpPr>
          <p:nvPr>
            <p:ph type="sldNum" sz="quarter" idx="12"/>
          </p:nvPr>
        </p:nvSpPr>
        <p:spPr/>
        <p:txBody>
          <a:bodyPr/>
          <a:lstStyle/>
          <a:p>
            <a:fld id="{1B8B3671-A306-4A69-8480-FA9BE839245D}" type="slidenum">
              <a:rPr lang="en-US" smtClean="0"/>
              <a:t>‹Nº›</a:t>
            </a:fld>
            <a:endParaRPr lang="en-US" dirty="0"/>
          </a:p>
        </p:txBody>
      </p:sp>
      <p:sp>
        <p:nvSpPr>
          <p:cNvPr id="2" name="Title 1">
            <a:extLst>
              <a:ext uri="{FF2B5EF4-FFF2-40B4-BE49-F238E27FC236}">
                <a16:creationId xmlns:a16="http://schemas.microsoft.com/office/drawing/2014/main" id="{534851B1-0B20-9549-0D70-886AA9D04532}"/>
              </a:ext>
            </a:extLst>
          </p:cNvPr>
          <p:cNvSpPr>
            <a:spLocks noGrp="1"/>
          </p:cNvSpPr>
          <p:nvPr>
            <p:ph type="ctrTitle"/>
          </p:nvPr>
        </p:nvSpPr>
        <p:spPr>
          <a:xfrm>
            <a:off x="1295400" y="952500"/>
            <a:ext cx="8952781" cy="3748824"/>
          </a:xfrm>
          <a:noFill/>
        </p:spPr>
        <p:txBody>
          <a:bodyPr anchor="b">
            <a:normAutofit/>
          </a:bodyPr>
          <a:lstStyle>
            <a:lvl1pPr algn="l">
              <a:defRPr sz="3200" spc="530" baseline="0"/>
            </a:lvl1pPr>
          </a:lstStyle>
          <a:p>
            <a:r>
              <a:rPr lang="en-US" dirty="0"/>
              <a:t>Click to edit Master title style</a:t>
            </a:r>
          </a:p>
        </p:txBody>
      </p:sp>
    </p:spTree>
    <p:extLst>
      <p:ext uri="{BB962C8B-B14F-4D97-AF65-F5344CB8AC3E}">
        <p14:creationId xmlns:p14="http://schemas.microsoft.com/office/powerpoint/2010/main" val="253982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2C3AB-851A-0D2F-B3AE-5B161CFFC0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89FD6B-3621-3904-7878-A2825C6925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808AE9-D8ED-ED5D-D7B0-A43811777E81}"/>
              </a:ext>
            </a:extLst>
          </p:cNvPr>
          <p:cNvSpPr>
            <a:spLocks noGrp="1"/>
          </p:cNvSpPr>
          <p:nvPr>
            <p:ph type="dt" sz="half" idx="10"/>
          </p:nvPr>
        </p:nvSpPr>
        <p:spPr/>
        <p:txBody>
          <a:bodyPr/>
          <a:lstStyle/>
          <a:p>
            <a:fld id="{5DBDDF98-C922-483F-97E9-3E76B0201B42}" type="datetimeFigureOut">
              <a:rPr lang="en-US" smtClean="0"/>
              <a:t>11/20/2025</a:t>
            </a:fld>
            <a:endParaRPr lang="en-US" dirty="0"/>
          </a:p>
        </p:txBody>
      </p:sp>
      <p:sp>
        <p:nvSpPr>
          <p:cNvPr id="5" name="Footer Placeholder 4">
            <a:extLst>
              <a:ext uri="{FF2B5EF4-FFF2-40B4-BE49-F238E27FC236}">
                <a16:creationId xmlns:a16="http://schemas.microsoft.com/office/drawing/2014/main" id="{9A9EF98B-AC81-D122-3D05-9C4E2FE4238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B9FB543-B138-6627-3714-12105D172AD5}"/>
              </a:ext>
            </a:extLst>
          </p:cNvPr>
          <p:cNvSpPr>
            <a:spLocks noGrp="1"/>
          </p:cNvSpPr>
          <p:nvPr>
            <p:ph type="sldNum" sz="quarter" idx="12"/>
          </p:nvPr>
        </p:nvSpPr>
        <p:spPr/>
        <p:txBody>
          <a:bodyPr/>
          <a:lstStyle/>
          <a:p>
            <a:fld id="{1B8B3671-A306-4A69-8480-FA9BE839245D}" type="slidenum">
              <a:rPr lang="en-US" smtClean="0"/>
              <a:t>‹Nº›</a:t>
            </a:fld>
            <a:endParaRPr lang="en-US" dirty="0"/>
          </a:p>
        </p:txBody>
      </p:sp>
    </p:spTree>
    <p:extLst>
      <p:ext uri="{BB962C8B-B14F-4D97-AF65-F5344CB8AC3E}">
        <p14:creationId xmlns:p14="http://schemas.microsoft.com/office/powerpoint/2010/main" val="2487864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3DE16D-F1A0-DDB5-A98C-A9055C93D914}"/>
              </a:ext>
            </a:extLst>
          </p:cNvPr>
          <p:cNvSpPr>
            <a:spLocks noGrp="1"/>
          </p:cNvSpPr>
          <p:nvPr>
            <p:ph type="title" orient="vert"/>
          </p:nvPr>
        </p:nvSpPr>
        <p:spPr>
          <a:xfrm>
            <a:off x="9188334" y="952499"/>
            <a:ext cx="2051165" cy="49530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D8A548F-8DA7-C53C-1BFE-7C720CB20FA1}"/>
              </a:ext>
            </a:extLst>
          </p:cNvPr>
          <p:cNvSpPr>
            <a:spLocks noGrp="1"/>
          </p:cNvSpPr>
          <p:nvPr>
            <p:ph type="body" orient="vert" idx="1"/>
          </p:nvPr>
        </p:nvSpPr>
        <p:spPr>
          <a:xfrm>
            <a:off x="952500" y="952499"/>
            <a:ext cx="8235834" cy="495300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12EA2C8-1C90-25D0-8B0A-30B73CFD3EDE}"/>
              </a:ext>
            </a:extLst>
          </p:cNvPr>
          <p:cNvSpPr>
            <a:spLocks noGrp="1"/>
          </p:cNvSpPr>
          <p:nvPr>
            <p:ph type="dt" sz="half" idx="10"/>
          </p:nvPr>
        </p:nvSpPr>
        <p:spPr/>
        <p:txBody>
          <a:bodyPr/>
          <a:lstStyle/>
          <a:p>
            <a:fld id="{5DBDDF98-C922-483F-97E9-3E76B0201B42}" type="datetimeFigureOut">
              <a:rPr lang="en-US" smtClean="0"/>
              <a:t>11/20/2025</a:t>
            </a:fld>
            <a:endParaRPr lang="en-US" dirty="0"/>
          </a:p>
        </p:txBody>
      </p:sp>
      <p:sp>
        <p:nvSpPr>
          <p:cNvPr id="5" name="Footer Placeholder 4">
            <a:extLst>
              <a:ext uri="{FF2B5EF4-FFF2-40B4-BE49-F238E27FC236}">
                <a16:creationId xmlns:a16="http://schemas.microsoft.com/office/drawing/2014/main" id="{EA6FF1A4-0404-DA2D-1EA4-828091C049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9457155-0F4A-F7B7-C4A8-755572E98C2E}"/>
              </a:ext>
            </a:extLst>
          </p:cNvPr>
          <p:cNvSpPr>
            <a:spLocks noGrp="1"/>
          </p:cNvSpPr>
          <p:nvPr>
            <p:ph type="sldNum" sz="quarter" idx="12"/>
          </p:nvPr>
        </p:nvSpPr>
        <p:spPr/>
        <p:txBody>
          <a:bodyPr/>
          <a:lstStyle/>
          <a:p>
            <a:fld id="{1B8B3671-A306-4A69-8480-FA9BE839245D}" type="slidenum">
              <a:rPr lang="en-US" smtClean="0"/>
              <a:t>‹Nº›</a:t>
            </a:fld>
            <a:endParaRPr lang="en-US" dirty="0"/>
          </a:p>
        </p:txBody>
      </p:sp>
    </p:spTree>
    <p:extLst>
      <p:ext uri="{BB962C8B-B14F-4D97-AF65-F5344CB8AC3E}">
        <p14:creationId xmlns:p14="http://schemas.microsoft.com/office/powerpoint/2010/main" val="2913605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48F26-B5E3-8A90-51FC-8520D1D732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EA4D95-10F3-6212-8302-5610C43E322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281BE7-A53D-441E-0393-0E59412C9117}"/>
              </a:ext>
            </a:extLst>
          </p:cNvPr>
          <p:cNvSpPr>
            <a:spLocks noGrp="1"/>
          </p:cNvSpPr>
          <p:nvPr>
            <p:ph type="dt" sz="half" idx="10"/>
          </p:nvPr>
        </p:nvSpPr>
        <p:spPr/>
        <p:txBody>
          <a:bodyPr/>
          <a:lstStyle/>
          <a:p>
            <a:fld id="{5DBDDF98-C922-483F-97E9-3E76B0201B42}" type="datetimeFigureOut">
              <a:rPr lang="en-US" smtClean="0"/>
              <a:t>11/20/2025</a:t>
            </a:fld>
            <a:endParaRPr lang="en-US" dirty="0"/>
          </a:p>
        </p:txBody>
      </p:sp>
      <p:sp>
        <p:nvSpPr>
          <p:cNvPr id="5" name="Footer Placeholder 4">
            <a:extLst>
              <a:ext uri="{FF2B5EF4-FFF2-40B4-BE49-F238E27FC236}">
                <a16:creationId xmlns:a16="http://schemas.microsoft.com/office/drawing/2014/main" id="{0DEF10F0-B23F-BF4B-DB66-9BCF734DB98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265DDEC-13A7-D988-D082-03076F80F1F0}"/>
              </a:ext>
            </a:extLst>
          </p:cNvPr>
          <p:cNvSpPr>
            <a:spLocks noGrp="1"/>
          </p:cNvSpPr>
          <p:nvPr>
            <p:ph type="sldNum" sz="quarter" idx="12"/>
          </p:nvPr>
        </p:nvSpPr>
        <p:spPr/>
        <p:txBody>
          <a:bodyPr/>
          <a:lstStyle/>
          <a:p>
            <a:fld id="{1B8B3671-A306-4A69-8480-FA9BE839245D}" type="slidenum">
              <a:rPr lang="en-US" smtClean="0"/>
              <a:t>‹Nº›</a:t>
            </a:fld>
            <a:endParaRPr lang="en-US" dirty="0"/>
          </a:p>
        </p:txBody>
      </p:sp>
    </p:spTree>
    <p:extLst>
      <p:ext uri="{BB962C8B-B14F-4D97-AF65-F5344CB8AC3E}">
        <p14:creationId xmlns:p14="http://schemas.microsoft.com/office/powerpoint/2010/main" val="2974470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80CFA-45ED-71B0-EE3E-CCE6D5C19377}"/>
              </a:ext>
            </a:extLst>
          </p:cNvPr>
          <p:cNvSpPr>
            <a:spLocks noGrp="1"/>
          </p:cNvSpPr>
          <p:nvPr>
            <p:ph type="title"/>
          </p:nvPr>
        </p:nvSpPr>
        <p:spPr>
          <a:xfrm>
            <a:off x="1295400" y="1618211"/>
            <a:ext cx="8412190" cy="3944389"/>
          </a:xfrm>
        </p:spPr>
        <p:txBody>
          <a:bodyPr anchor="t">
            <a:normAutofit/>
          </a:bodyPr>
          <a:lstStyle>
            <a:lvl1pPr>
              <a:defRPr sz="3200"/>
            </a:lvl1pPr>
          </a:lstStyle>
          <a:p>
            <a:r>
              <a:rPr lang="en-US" dirty="0"/>
              <a:t>Click to edit Master title style</a:t>
            </a:r>
          </a:p>
        </p:txBody>
      </p:sp>
      <p:sp>
        <p:nvSpPr>
          <p:cNvPr id="3" name="Text Placeholder 2">
            <a:extLst>
              <a:ext uri="{FF2B5EF4-FFF2-40B4-BE49-F238E27FC236}">
                <a16:creationId xmlns:a16="http://schemas.microsoft.com/office/drawing/2014/main" id="{8F37BECA-A01D-7D7A-F2A6-891EC9D22945}"/>
              </a:ext>
            </a:extLst>
          </p:cNvPr>
          <p:cNvSpPr>
            <a:spLocks noGrp="1"/>
          </p:cNvSpPr>
          <p:nvPr>
            <p:ph type="body" idx="1"/>
          </p:nvPr>
        </p:nvSpPr>
        <p:spPr>
          <a:xfrm>
            <a:off x="1295400" y="908858"/>
            <a:ext cx="8412192" cy="676102"/>
          </a:xfrm>
        </p:spPr>
        <p:txBody>
          <a:bodyPr anchor="b">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86716478-6FAF-D420-0B87-6EABB81E887C}"/>
              </a:ext>
            </a:extLst>
          </p:cNvPr>
          <p:cNvSpPr>
            <a:spLocks noGrp="1"/>
          </p:cNvSpPr>
          <p:nvPr>
            <p:ph type="dt" sz="half" idx="10"/>
          </p:nvPr>
        </p:nvSpPr>
        <p:spPr/>
        <p:txBody>
          <a:bodyPr/>
          <a:lstStyle/>
          <a:p>
            <a:fld id="{5DBDDF98-C922-483F-97E9-3E76B0201B42}" type="datetimeFigureOut">
              <a:rPr lang="en-US" smtClean="0"/>
              <a:t>11/20/2025</a:t>
            </a:fld>
            <a:endParaRPr lang="en-US" dirty="0"/>
          </a:p>
        </p:txBody>
      </p:sp>
      <p:sp>
        <p:nvSpPr>
          <p:cNvPr id="5" name="Footer Placeholder 4">
            <a:extLst>
              <a:ext uri="{FF2B5EF4-FFF2-40B4-BE49-F238E27FC236}">
                <a16:creationId xmlns:a16="http://schemas.microsoft.com/office/drawing/2014/main" id="{87C4289B-CB0D-8AFC-7C02-F755C0DCC8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7971E4-8A9E-2A30-D7FE-B3505124BB9D}"/>
              </a:ext>
            </a:extLst>
          </p:cNvPr>
          <p:cNvSpPr>
            <a:spLocks noGrp="1"/>
          </p:cNvSpPr>
          <p:nvPr>
            <p:ph type="sldNum" sz="quarter" idx="12"/>
          </p:nvPr>
        </p:nvSpPr>
        <p:spPr/>
        <p:txBody>
          <a:bodyPr/>
          <a:lstStyle/>
          <a:p>
            <a:fld id="{1B8B3671-A306-4A69-8480-FA9BE839245D}" type="slidenum">
              <a:rPr lang="en-US" smtClean="0"/>
              <a:t>‹Nº›</a:t>
            </a:fld>
            <a:endParaRPr lang="en-US" dirty="0"/>
          </a:p>
        </p:txBody>
      </p:sp>
    </p:spTree>
    <p:extLst>
      <p:ext uri="{BB962C8B-B14F-4D97-AF65-F5344CB8AC3E}">
        <p14:creationId xmlns:p14="http://schemas.microsoft.com/office/powerpoint/2010/main" val="1375265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7F941-C3A7-545F-8046-C7A9AC8030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BD4277-CFAE-EEF6-3346-61F06D5A3945}"/>
              </a:ext>
            </a:extLst>
          </p:cNvPr>
          <p:cNvSpPr>
            <a:spLocks noGrp="1"/>
          </p:cNvSpPr>
          <p:nvPr>
            <p:ph sz="half" idx="1"/>
          </p:nvPr>
        </p:nvSpPr>
        <p:spPr>
          <a:xfrm>
            <a:off x="1295401" y="2260121"/>
            <a:ext cx="4350026" cy="36568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9543384-699D-84FC-C8B5-7BDE49BB4478}"/>
              </a:ext>
            </a:extLst>
          </p:cNvPr>
          <p:cNvSpPr>
            <a:spLocks noGrp="1"/>
          </p:cNvSpPr>
          <p:nvPr>
            <p:ph sz="half" idx="2"/>
          </p:nvPr>
        </p:nvSpPr>
        <p:spPr>
          <a:xfrm>
            <a:off x="6546574" y="2260120"/>
            <a:ext cx="4350025" cy="365688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B0A49386-AFC8-03DA-4563-07B0A0119B1C}"/>
              </a:ext>
            </a:extLst>
          </p:cNvPr>
          <p:cNvSpPr>
            <a:spLocks noGrp="1"/>
          </p:cNvSpPr>
          <p:nvPr>
            <p:ph type="dt" sz="half" idx="10"/>
          </p:nvPr>
        </p:nvSpPr>
        <p:spPr/>
        <p:txBody>
          <a:bodyPr/>
          <a:lstStyle/>
          <a:p>
            <a:fld id="{5DBDDF98-C922-483F-97E9-3E76B0201B42}" type="datetimeFigureOut">
              <a:rPr lang="en-US" smtClean="0"/>
              <a:t>11/20/2025</a:t>
            </a:fld>
            <a:endParaRPr lang="en-US" dirty="0"/>
          </a:p>
        </p:txBody>
      </p:sp>
      <p:sp>
        <p:nvSpPr>
          <p:cNvPr id="6" name="Footer Placeholder 5">
            <a:extLst>
              <a:ext uri="{FF2B5EF4-FFF2-40B4-BE49-F238E27FC236}">
                <a16:creationId xmlns:a16="http://schemas.microsoft.com/office/drawing/2014/main" id="{23AED60A-7704-31D9-7D4D-65C635EDF81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66927DA-3B5E-13B8-0BA8-5DCFF001E05E}"/>
              </a:ext>
            </a:extLst>
          </p:cNvPr>
          <p:cNvSpPr>
            <a:spLocks noGrp="1"/>
          </p:cNvSpPr>
          <p:nvPr>
            <p:ph type="sldNum" sz="quarter" idx="12"/>
          </p:nvPr>
        </p:nvSpPr>
        <p:spPr/>
        <p:txBody>
          <a:bodyPr/>
          <a:lstStyle/>
          <a:p>
            <a:fld id="{1B8B3671-A306-4A69-8480-FA9BE839245D}" type="slidenum">
              <a:rPr lang="en-US" smtClean="0"/>
              <a:t>‹Nº›</a:t>
            </a:fld>
            <a:endParaRPr lang="en-US" dirty="0"/>
          </a:p>
        </p:txBody>
      </p:sp>
    </p:spTree>
    <p:extLst>
      <p:ext uri="{BB962C8B-B14F-4D97-AF65-F5344CB8AC3E}">
        <p14:creationId xmlns:p14="http://schemas.microsoft.com/office/powerpoint/2010/main" val="2447738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7B55A-280B-BDCB-F966-8578DDE741DC}"/>
              </a:ext>
            </a:extLst>
          </p:cNvPr>
          <p:cNvSpPr>
            <a:spLocks noGrp="1"/>
          </p:cNvSpPr>
          <p:nvPr>
            <p:ph type="title"/>
          </p:nvPr>
        </p:nvSpPr>
        <p:spPr>
          <a:xfrm>
            <a:off x="1295400" y="966788"/>
            <a:ext cx="10059988" cy="1051784"/>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0C76EA03-7008-14AB-547B-E66EA4EC968F}"/>
              </a:ext>
            </a:extLst>
          </p:cNvPr>
          <p:cNvSpPr>
            <a:spLocks noGrp="1"/>
          </p:cNvSpPr>
          <p:nvPr>
            <p:ph type="body" idx="1"/>
          </p:nvPr>
        </p:nvSpPr>
        <p:spPr>
          <a:xfrm>
            <a:off x="1295400" y="2018581"/>
            <a:ext cx="4350027" cy="544003"/>
          </a:xfrm>
        </p:spPr>
        <p:txBody>
          <a:bodyPr anchor="b"/>
          <a:lstStyle>
            <a:lvl1pPr marL="0" indent="0">
              <a:buNone/>
              <a:defRPr sz="24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D629F56-D2C8-71FE-FA59-002819D51856}"/>
              </a:ext>
            </a:extLst>
          </p:cNvPr>
          <p:cNvSpPr>
            <a:spLocks noGrp="1"/>
          </p:cNvSpPr>
          <p:nvPr>
            <p:ph sz="half" idx="2"/>
          </p:nvPr>
        </p:nvSpPr>
        <p:spPr>
          <a:xfrm>
            <a:off x="1295400" y="2774756"/>
            <a:ext cx="4350027" cy="31507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12524D2-CA8D-75F3-D089-C2F0E20D4759}"/>
              </a:ext>
            </a:extLst>
          </p:cNvPr>
          <p:cNvSpPr>
            <a:spLocks noGrp="1"/>
          </p:cNvSpPr>
          <p:nvPr>
            <p:ph type="body" sz="quarter" idx="3"/>
          </p:nvPr>
        </p:nvSpPr>
        <p:spPr>
          <a:xfrm>
            <a:off x="6546572" y="2018581"/>
            <a:ext cx="4350028" cy="544003"/>
          </a:xfrm>
        </p:spPr>
        <p:txBody>
          <a:bodyPr anchor="b"/>
          <a:lstStyle>
            <a:lvl1pPr marL="0" indent="0">
              <a:buNone/>
              <a:defRPr sz="24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E99B0E3-5AE5-0516-27BF-9F246137FE03}"/>
              </a:ext>
            </a:extLst>
          </p:cNvPr>
          <p:cNvSpPr>
            <a:spLocks noGrp="1"/>
          </p:cNvSpPr>
          <p:nvPr>
            <p:ph sz="quarter" idx="4"/>
          </p:nvPr>
        </p:nvSpPr>
        <p:spPr>
          <a:xfrm>
            <a:off x="6546572" y="2774756"/>
            <a:ext cx="4350028" cy="315079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F7B319A7-6048-4735-B2AC-6D6043F1461A}"/>
              </a:ext>
            </a:extLst>
          </p:cNvPr>
          <p:cNvSpPr>
            <a:spLocks noGrp="1"/>
          </p:cNvSpPr>
          <p:nvPr>
            <p:ph type="dt" sz="half" idx="10"/>
          </p:nvPr>
        </p:nvSpPr>
        <p:spPr/>
        <p:txBody>
          <a:bodyPr/>
          <a:lstStyle/>
          <a:p>
            <a:fld id="{5DBDDF98-C922-483F-97E9-3E76B0201B42}" type="datetimeFigureOut">
              <a:rPr lang="en-US" smtClean="0"/>
              <a:t>11/20/2025</a:t>
            </a:fld>
            <a:endParaRPr lang="en-US" dirty="0"/>
          </a:p>
        </p:txBody>
      </p:sp>
      <p:sp>
        <p:nvSpPr>
          <p:cNvPr id="8" name="Footer Placeholder 7">
            <a:extLst>
              <a:ext uri="{FF2B5EF4-FFF2-40B4-BE49-F238E27FC236}">
                <a16:creationId xmlns:a16="http://schemas.microsoft.com/office/drawing/2014/main" id="{6515F875-F23E-D0D2-9115-CD494FDA00B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DB4F88F-F488-D9D5-CF99-AA1750AAFC39}"/>
              </a:ext>
            </a:extLst>
          </p:cNvPr>
          <p:cNvSpPr>
            <a:spLocks noGrp="1"/>
          </p:cNvSpPr>
          <p:nvPr>
            <p:ph type="sldNum" sz="quarter" idx="12"/>
          </p:nvPr>
        </p:nvSpPr>
        <p:spPr/>
        <p:txBody>
          <a:bodyPr/>
          <a:lstStyle/>
          <a:p>
            <a:fld id="{1B8B3671-A306-4A69-8480-FA9BE839245D}" type="slidenum">
              <a:rPr lang="en-US" smtClean="0"/>
              <a:t>‹Nº›</a:t>
            </a:fld>
            <a:endParaRPr lang="en-US" dirty="0"/>
          </a:p>
        </p:txBody>
      </p:sp>
      <p:cxnSp>
        <p:nvCxnSpPr>
          <p:cNvPr id="13" name="Straight Connector 12">
            <a:extLst>
              <a:ext uri="{FF2B5EF4-FFF2-40B4-BE49-F238E27FC236}">
                <a16:creationId xmlns:a16="http://schemas.microsoft.com/office/drawing/2014/main" id="{B5094593-EFC2-EEEF-74CD-BD00F4132A94}"/>
              </a:ext>
            </a:extLst>
          </p:cNvPr>
          <p:cNvCxnSpPr>
            <a:cxnSpLocks/>
          </p:cNvCxnSpPr>
          <p:nvPr/>
        </p:nvCxnSpPr>
        <p:spPr>
          <a:xfrm>
            <a:off x="6657975" y="2625552"/>
            <a:ext cx="423862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F851F6D-436C-FA47-8CD1-2C10E735764A}"/>
              </a:ext>
            </a:extLst>
          </p:cNvPr>
          <p:cNvCxnSpPr>
            <a:cxnSpLocks/>
          </p:cNvCxnSpPr>
          <p:nvPr/>
        </p:nvCxnSpPr>
        <p:spPr>
          <a:xfrm>
            <a:off x="1403684" y="2625552"/>
            <a:ext cx="424174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9349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91B86-9261-4E82-EF65-30F78154E2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A3A5E84-E43B-20AE-E80D-47CB0B07BD7B}"/>
              </a:ext>
            </a:extLst>
          </p:cNvPr>
          <p:cNvSpPr>
            <a:spLocks noGrp="1"/>
          </p:cNvSpPr>
          <p:nvPr>
            <p:ph type="dt" sz="half" idx="10"/>
          </p:nvPr>
        </p:nvSpPr>
        <p:spPr/>
        <p:txBody>
          <a:bodyPr/>
          <a:lstStyle/>
          <a:p>
            <a:fld id="{5DBDDF98-C922-483F-97E9-3E76B0201B42}" type="datetimeFigureOut">
              <a:rPr lang="en-US" smtClean="0"/>
              <a:t>11/20/2025</a:t>
            </a:fld>
            <a:endParaRPr lang="en-US" dirty="0"/>
          </a:p>
        </p:txBody>
      </p:sp>
      <p:sp>
        <p:nvSpPr>
          <p:cNvPr id="4" name="Footer Placeholder 3">
            <a:extLst>
              <a:ext uri="{FF2B5EF4-FFF2-40B4-BE49-F238E27FC236}">
                <a16:creationId xmlns:a16="http://schemas.microsoft.com/office/drawing/2014/main" id="{2AFF5797-14F1-9FEB-247C-0E325AF74D2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5B5D7AF-1489-8F93-4828-0AE784B8BA8F}"/>
              </a:ext>
            </a:extLst>
          </p:cNvPr>
          <p:cNvSpPr>
            <a:spLocks noGrp="1"/>
          </p:cNvSpPr>
          <p:nvPr>
            <p:ph type="sldNum" sz="quarter" idx="12"/>
          </p:nvPr>
        </p:nvSpPr>
        <p:spPr/>
        <p:txBody>
          <a:bodyPr/>
          <a:lstStyle/>
          <a:p>
            <a:fld id="{1B8B3671-A306-4A69-8480-FA9BE839245D}" type="slidenum">
              <a:rPr lang="en-US" smtClean="0"/>
              <a:t>‹Nº›</a:t>
            </a:fld>
            <a:endParaRPr lang="en-US" dirty="0"/>
          </a:p>
        </p:txBody>
      </p:sp>
    </p:spTree>
    <p:extLst>
      <p:ext uri="{BB962C8B-B14F-4D97-AF65-F5344CB8AC3E}">
        <p14:creationId xmlns:p14="http://schemas.microsoft.com/office/powerpoint/2010/main" val="139070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6CAF1C-8901-AE05-E52C-D5B95941055B}"/>
              </a:ext>
            </a:extLst>
          </p:cNvPr>
          <p:cNvSpPr>
            <a:spLocks noGrp="1"/>
          </p:cNvSpPr>
          <p:nvPr>
            <p:ph type="dt" sz="half" idx="10"/>
          </p:nvPr>
        </p:nvSpPr>
        <p:spPr/>
        <p:txBody>
          <a:bodyPr/>
          <a:lstStyle/>
          <a:p>
            <a:fld id="{5DBDDF98-C922-483F-97E9-3E76B0201B42}" type="datetimeFigureOut">
              <a:rPr lang="en-US" smtClean="0"/>
              <a:t>11/20/2025</a:t>
            </a:fld>
            <a:endParaRPr lang="en-US" dirty="0"/>
          </a:p>
        </p:txBody>
      </p:sp>
      <p:sp>
        <p:nvSpPr>
          <p:cNvPr id="3" name="Footer Placeholder 2">
            <a:extLst>
              <a:ext uri="{FF2B5EF4-FFF2-40B4-BE49-F238E27FC236}">
                <a16:creationId xmlns:a16="http://schemas.microsoft.com/office/drawing/2014/main" id="{E1CD4F90-2973-4FE2-6C2C-5C2AC5C5A8F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D50414B-A7EC-0C14-EFD2-29C5582CC184}"/>
              </a:ext>
            </a:extLst>
          </p:cNvPr>
          <p:cNvSpPr>
            <a:spLocks noGrp="1"/>
          </p:cNvSpPr>
          <p:nvPr>
            <p:ph type="sldNum" sz="quarter" idx="12"/>
          </p:nvPr>
        </p:nvSpPr>
        <p:spPr/>
        <p:txBody>
          <a:bodyPr/>
          <a:lstStyle/>
          <a:p>
            <a:fld id="{1B8B3671-A306-4A69-8480-FA9BE839245D}" type="slidenum">
              <a:rPr lang="en-US" smtClean="0"/>
              <a:t>‹Nº›</a:t>
            </a:fld>
            <a:endParaRPr lang="en-US" dirty="0"/>
          </a:p>
        </p:txBody>
      </p:sp>
    </p:spTree>
    <p:extLst>
      <p:ext uri="{BB962C8B-B14F-4D97-AF65-F5344CB8AC3E}">
        <p14:creationId xmlns:p14="http://schemas.microsoft.com/office/powerpoint/2010/main" val="1989105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378C7-A764-C5E4-A6A4-DC5B1B3537FB}"/>
              </a:ext>
            </a:extLst>
          </p:cNvPr>
          <p:cNvSpPr>
            <a:spLocks noGrp="1"/>
          </p:cNvSpPr>
          <p:nvPr>
            <p:ph type="title"/>
          </p:nvPr>
        </p:nvSpPr>
        <p:spPr>
          <a:xfrm>
            <a:off x="1306484" y="1306484"/>
            <a:ext cx="3932237" cy="2122516"/>
          </a:xfrm>
        </p:spPr>
        <p:txBody>
          <a:bodyPr anchor="t">
            <a:normAutofit/>
          </a:bodyPr>
          <a:lstStyle>
            <a:lvl1pPr>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27DFE178-4B5D-413B-6583-AB81E8D04180}"/>
              </a:ext>
            </a:extLst>
          </p:cNvPr>
          <p:cNvSpPr>
            <a:spLocks noGrp="1"/>
          </p:cNvSpPr>
          <p:nvPr>
            <p:ph idx="1"/>
          </p:nvPr>
        </p:nvSpPr>
        <p:spPr>
          <a:xfrm>
            <a:off x="6096000" y="1312026"/>
            <a:ext cx="5143500" cy="4565651"/>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8DB92F6D-71AB-9630-9DBE-46041C50C79A}"/>
              </a:ext>
            </a:extLst>
          </p:cNvPr>
          <p:cNvSpPr>
            <a:spLocks noGrp="1"/>
          </p:cNvSpPr>
          <p:nvPr>
            <p:ph type="body" sz="half" idx="2"/>
          </p:nvPr>
        </p:nvSpPr>
        <p:spPr>
          <a:xfrm>
            <a:off x="1306484" y="3428999"/>
            <a:ext cx="3932237" cy="2133601"/>
          </a:xfrm>
        </p:spPr>
        <p:txBody>
          <a:bodyPr anchor="b">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0FEAAD1-C919-6E2E-32D2-E199025FB8F9}"/>
              </a:ext>
            </a:extLst>
          </p:cNvPr>
          <p:cNvSpPr>
            <a:spLocks noGrp="1"/>
          </p:cNvSpPr>
          <p:nvPr>
            <p:ph type="dt" sz="half" idx="10"/>
          </p:nvPr>
        </p:nvSpPr>
        <p:spPr/>
        <p:txBody>
          <a:bodyPr/>
          <a:lstStyle/>
          <a:p>
            <a:fld id="{5DBDDF98-C922-483F-97E9-3E76B0201B42}" type="datetimeFigureOut">
              <a:rPr lang="en-US" smtClean="0"/>
              <a:t>11/20/2025</a:t>
            </a:fld>
            <a:endParaRPr lang="en-US" dirty="0"/>
          </a:p>
        </p:txBody>
      </p:sp>
      <p:sp>
        <p:nvSpPr>
          <p:cNvPr id="6" name="Footer Placeholder 5">
            <a:extLst>
              <a:ext uri="{FF2B5EF4-FFF2-40B4-BE49-F238E27FC236}">
                <a16:creationId xmlns:a16="http://schemas.microsoft.com/office/drawing/2014/main" id="{5288B5D8-E15B-BE38-2A89-BD0F02E1A04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67ECC26-B78C-4CBD-6883-97E80D3E5165}"/>
              </a:ext>
            </a:extLst>
          </p:cNvPr>
          <p:cNvSpPr>
            <a:spLocks noGrp="1"/>
          </p:cNvSpPr>
          <p:nvPr>
            <p:ph type="sldNum" sz="quarter" idx="12"/>
          </p:nvPr>
        </p:nvSpPr>
        <p:spPr/>
        <p:txBody>
          <a:bodyPr/>
          <a:lstStyle/>
          <a:p>
            <a:fld id="{1B8B3671-A306-4A69-8480-FA9BE839245D}" type="slidenum">
              <a:rPr lang="en-US" smtClean="0"/>
              <a:t>‹Nº›</a:t>
            </a:fld>
            <a:endParaRPr lang="en-US" dirty="0"/>
          </a:p>
        </p:txBody>
      </p:sp>
    </p:spTree>
    <p:extLst>
      <p:ext uri="{BB962C8B-B14F-4D97-AF65-F5344CB8AC3E}">
        <p14:creationId xmlns:p14="http://schemas.microsoft.com/office/powerpoint/2010/main" val="1743372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04EAA-30F7-390A-C77C-2E5BD8218BC0}"/>
              </a:ext>
            </a:extLst>
          </p:cNvPr>
          <p:cNvSpPr>
            <a:spLocks noGrp="1"/>
          </p:cNvSpPr>
          <p:nvPr>
            <p:ph type="title"/>
          </p:nvPr>
        </p:nvSpPr>
        <p:spPr>
          <a:xfrm>
            <a:off x="1306484" y="1307185"/>
            <a:ext cx="3932237" cy="2121813"/>
          </a:xfrm>
        </p:spPr>
        <p:txBody>
          <a:bodyPr anchor="t">
            <a:normAutofit/>
          </a:bodyPr>
          <a:lstStyle>
            <a:lvl1pPr>
              <a:defRPr sz="2400"/>
            </a:lvl1pPr>
          </a:lstStyle>
          <a:p>
            <a:r>
              <a:rPr lang="en-US" dirty="0"/>
              <a:t>Click to edit Master title style</a:t>
            </a:r>
          </a:p>
        </p:txBody>
      </p:sp>
      <p:sp>
        <p:nvSpPr>
          <p:cNvPr id="3" name="Picture Placeholder 2">
            <a:extLst>
              <a:ext uri="{FF2B5EF4-FFF2-40B4-BE49-F238E27FC236}">
                <a16:creationId xmlns:a16="http://schemas.microsoft.com/office/drawing/2014/main" id="{513A1C34-81AC-D534-67B1-42721228935F}"/>
              </a:ext>
            </a:extLst>
          </p:cNvPr>
          <p:cNvSpPr>
            <a:spLocks noGrp="1"/>
          </p:cNvSpPr>
          <p:nvPr>
            <p:ph type="pic" idx="1"/>
          </p:nvPr>
        </p:nvSpPr>
        <p:spPr>
          <a:xfrm>
            <a:off x="5857702" y="1307186"/>
            <a:ext cx="5038898" cy="459831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0E1012D-3524-26C6-64C1-8CE6E7A9A29B}"/>
              </a:ext>
            </a:extLst>
          </p:cNvPr>
          <p:cNvSpPr>
            <a:spLocks noGrp="1"/>
          </p:cNvSpPr>
          <p:nvPr>
            <p:ph type="body" sz="half" idx="2"/>
          </p:nvPr>
        </p:nvSpPr>
        <p:spPr>
          <a:xfrm>
            <a:off x="1306484" y="3428999"/>
            <a:ext cx="3932237" cy="2133601"/>
          </a:xfrm>
        </p:spPr>
        <p:txBody>
          <a:bodyPr anchor="b">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7E8FA6D7-1BE0-F14D-A2F7-4836180BC3B9}"/>
              </a:ext>
            </a:extLst>
          </p:cNvPr>
          <p:cNvSpPr>
            <a:spLocks noGrp="1"/>
          </p:cNvSpPr>
          <p:nvPr>
            <p:ph type="dt" sz="half" idx="10"/>
          </p:nvPr>
        </p:nvSpPr>
        <p:spPr/>
        <p:txBody>
          <a:bodyPr/>
          <a:lstStyle/>
          <a:p>
            <a:fld id="{5DBDDF98-C922-483F-97E9-3E76B0201B42}" type="datetimeFigureOut">
              <a:rPr lang="en-US" smtClean="0"/>
              <a:t>11/20/2025</a:t>
            </a:fld>
            <a:endParaRPr lang="en-US" dirty="0"/>
          </a:p>
        </p:txBody>
      </p:sp>
      <p:sp>
        <p:nvSpPr>
          <p:cNvPr id="6" name="Footer Placeholder 5">
            <a:extLst>
              <a:ext uri="{FF2B5EF4-FFF2-40B4-BE49-F238E27FC236}">
                <a16:creationId xmlns:a16="http://schemas.microsoft.com/office/drawing/2014/main" id="{0556B5AC-3F20-FDC1-D579-7C4C6B4ED03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E074ACA-1D54-81FA-70B1-31AB3011B3C6}"/>
              </a:ext>
            </a:extLst>
          </p:cNvPr>
          <p:cNvSpPr>
            <a:spLocks noGrp="1"/>
          </p:cNvSpPr>
          <p:nvPr>
            <p:ph type="sldNum" sz="quarter" idx="12"/>
          </p:nvPr>
        </p:nvSpPr>
        <p:spPr/>
        <p:txBody>
          <a:bodyPr/>
          <a:lstStyle/>
          <a:p>
            <a:fld id="{1B8B3671-A306-4A69-8480-FA9BE839245D}" type="slidenum">
              <a:rPr lang="en-US" smtClean="0"/>
              <a:t>‹Nº›</a:t>
            </a:fld>
            <a:endParaRPr lang="en-US" dirty="0"/>
          </a:p>
        </p:txBody>
      </p:sp>
    </p:spTree>
    <p:extLst>
      <p:ext uri="{BB962C8B-B14F-4D97-AF65-F5344CB8AC3E}">
        <p14:creationId xmlns:p14="http://schemas.microsoft.com/office/powerpoint/2010/main" val="484410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792104-6F24-CD50-F55E-22A55084DDC9}"/>
              </a:ext>
            </a:extLst>
          </p:cNvPr>
          <p:cNvSpPr>
            <a:spLocks noGrp="1"/>
          </p:cNvSpPr>
          <p:nvPr>
            <p:ph type="title"/>
          </p:nvPr>
        </p:nvSpPr>
        <p:spPr>
          <a:xfrm>
            <a:off x="1295400" y="842963"/>
            <a:ext cx="9601200" cy="130968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D1059CB-D00E-398D-E4D9-59792FC40A4C}"/>
              </a:ext>
            </a:extLst>
          </p:cNvPr>
          <p:cNvSpPr>
            <a:spLocks noGrp="1"/>
          </p:cNvSpPr>
          <p:nvPr>
            <p:ph type="body" idx="1"/>
          </p:nvPr>
        </p:nvSpPr>
        <p:spPr>
          <a:xfrm>
            <a:off x="1295400" y="2262188"/>
            <a:ext cx="9601200" cy="364331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8DFBC38-D897-7CBE-AC89-A95A2222D7C8}"/>
              </a:ext>
            </a:extLst>
          </p:cNvPr>
          <p:cNvSpPr>
            <a:spLocks noGrp="1"/>
          </p:cNvSpPr>
          <p:nvPr>
            <p:ph type="dt" sz="half" idx="2"/>
          </p:nvPr>
        </p:nvSpPr>
        <p:spPr>
          <a:xfrm>
            <a:off x="847726" y="6199188"/>
            <a:ext cx="2743200" cy="365125"/>
          </a:xfrm>
          <a:prstGeom prst="rect">
            <a:avLst/>
          </a:prstGeom>
        </p:spPr>
        <p:txBody>
          <a:bodyPr vert="horz" lIns="91440" tIns="45720" rIns="91440" bIns="45720" rtlCol="0" anchor="ctr"/>
          <a:lstStyle>
            <a:lvl1pPr algn="l">
              <a:defRPr sz="1050">
                <a:solidFill>
                  <a:schemeClr val="tx1"/>
                </a:solidFill>
                <a:latin typeface="+mj-lt"/>
              </a:defRPr>
            </a:lvl1pPr>
          </a:lstStyle>
          <a:p>
            <a:fld id="{5DBDDF98-C922-483F-97E9-3E76B0201B42}" type="datetimeFigureOut">
              <a:rPr lang="en-US" smtClean="0"/>
              <a:pPr/>
              <a:t>11/20/2025</a:t>
            </a:fld>
            <a:endParaRPr lang="en-US" dirty="0"/>
          </a:p>
        </p:txBody>
      </p:sp>
      <p:sp>
        <p:nvSpPr>
          <p:cNvPr id="5" name="Footer Placeholder 4">
            <a:extLst>
              <a:ext uri="{FF2B5EF4-FFF2-40B4-BE49-F238E27FC236}">
                <a16:creationId xmlns:a16="http://schemas.microsoft.com/office/drawing/2014/main" id="{E6728008-2A03-D518-4A75-30816EB0D198}"/>
              </a:ext>
            </a:extLst>
          </p:cNvPr>
          <p:cNvSpPr>
            <a:spLocks noGrp="1"/>
          </p:cNvSpPr>
          <p:nvPr>
            <p:ph type="ftr" sz="quarter" idx="3"/>
          </p:nvPr>
        </p:nvSpPr>
        <p:spPr>
          <a:xfrm>
            <a:off x="7286625" y="6199188"/>
            <a:ext cx="3409951" cy="365125"/>
          </a:xfrm>
          <a:prstGeom prst="rect">
            <a:avLst/>
          </a:prstGeom>
        </p:spPr>
        <p:txBody>
          <a:bodyPr vert="horz" lIns="91440" tIns="45720" rIns="91440" bIns="45720" rtlCol="0" anchor="ctr"/>
          <a:lstStyle>
            <a:lvl1pPr algn="r">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F3691D49-2BD8-1C36-B43A-CF2F9177769B}"/>
              </a:ext>
            </a:extLst>
          </p:cNvPr>
          <p:cNvSpPr>
            <a:spLocks noGrp="1"/>
          </p:cNvSpPr>
          <p:nvPr>
            <p:ph type="sldNum" sz="quarter" idx="4"/>
          </p:nvPr>
        </p:nvSpPr>
        <p:spPr>
          <a:xfrm>
            <a:off x="10728107" y="6199188"/>
            <a:ext cx="619125" cy="365125"/>
          </a:xfrm>
          <a:prstGeom prst="rect">
            <a:avLst/>
          </a:prstGeom>
        </p:spPr>
        <p:txBody>
          <a:bodyPr vert="horz" lIns="91440" tIns="45720" rIns="91440" bIns="45720" rtlCol="0" anchor="ctr"/>
          <a:lstStyle>
            <a:lvl1pPr algn="r">
              <a:defRPr sz="1050">
                <a:solidFill>
                  <a:schemeClr val="tx1"/>
                </a:solidFill>
                <a:latin typeface="+mj-lt"/>
              </a:defRPr>
            </a:lvl1pPr>
          </a:lstStyle>
          <a:p>
            <a:fld id="{1B8B3671-A306-4A69-8480-FA9BE839245D}" type="slidenum">
              <a:rPr lang="en-US" smtClean="0"/>
              <a:pPr/>
              <a:t>‹Nº›</a:t>
            </a:fld>
            <a:endParaRPr lang="en-US" dirty="0"/>
          </a:p>
        </p:txBody>
      </p:sp>
    </p:spTree>
    <p:extLst>
      <p:ext uri="{BB962C8B-B14F-4D97-AF65-F5344CB8AC3E}">
        <p14:creationId xmlns:p14="http://schemas.microsoft.com/office/powerpoint/2010/main" val="343194174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120000"/>
        </a:lnSpc>
        <a:spcBef>
          <a:spcPct val="0"/>
        </a:spcBef>
        <a:buNone/>
        <a:defRPr sz="2800" kern="1200" cap="all" spc="5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75488"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94944"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152144"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hyperlink" Target="https://www.te.gob.mx/media/SentenciasN/pdf/Superior/SUP-JE-0011-2025.pdf" TargetMode="External"/><Relationship Id="rId2" Type="http://schemas.openxmlformats.org/officeDocument/2006/relationships/hyperlink" Target="https://www2.scjn.gob.mx/juridica/engroses/3/2025/515/2_353547_7185_firmado.pdf" TargetMode="Externa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9BBA713-36D8-98BD-54ED-011D6F94F8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E4AEFA6A-E623-CF1A-3DDF-C38D3A7E2C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43819" y="1295400"/>
            <a:ext cx="4882336" cy="42672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ítulo 2">
            <a:extLst>
              <a:ext uri="{FF2B5EF4-FFF2-40B4-BE49-F238E27FC236}">
                <a16:creationId xmlns:a16="http://schemas.microsoft.com/office/drawing/2014/main" id="{826A437F-C389-49BB-0868-C35CB7B7E2E7}"/>
              </a:ext>
            </a:extLst>
          </p:cNvPr>
          <p:cNvSpPr>
            <a:spLocks noGrp="1"/>
          </p:cNvSpPr>
          <p:nvPr>
            <p:ph type="subTitle" idx="1"/>
          </p:nvPr>
        </p:nvSpPr>
        <p:spPr>
          <a:xfrm>
            <a:off x="6964433" y="2241346"/>
            <a:ext cx="4783620" cy="1187654"/>
          </a:xfrm>
        </p:spPr>
        <p:txBody>
          <a:bodyPr anchor="t">
            <a:noAutofit/>
          </a:bodyPr>
          <a:lstStyle/>
          <a:p>
            <a:pPr algn="ctr"/>
            <a:endParaRPr lang="es-MX" sz="1000"/>
          </a:p>
          <a:p>
            <a:pPr algn="ctr"/>
            <a:r>
              <a:rPr lang="es-MX" sz="3600" b="1"/>
              <a:t>JUICIO ELECTORAL</a:t>
            </a:r>
          </a:p>
        </p:txBody>
      </p:sp>
      <p:pic>
        <p:nvPicPr>
          <p:cNvPr id="4" name="Picture 3" descr="Full frame shot of wall with worn-out sky blue paint">
            <a:extLst>
              <a:ext uri="{FF2B5EF4-FFF2-40B4-BE49-F238E27FC236}">
                <a16:creationId xmlns:a16="http://schemas.microsoft.com/office/drawing/2014/main" id="{6F3A464D-2DEF-6B94-3250-FF6749AEBB06}"/>
              </a:ext>
            </a:extLst>
          </p:cNvPr>
          <p:cNvPicPr>
            <a:picLocks noChangeAspect="1"/>
          </p:cNvPicPr>
          <p:nvPr/>
        </p:nvPicPr>
        <p:blipFill rotWithShape="1">
          <a:blip r:embed="rId2"/>
          <a:srcRect l="6238" r="-1" b="-1"/>
          <a:stretch/>
        </p:blipFill>
        <p:spPr>
          <a:xfrm>
            <a:off x="1078558" y="2460522"/>
            <a:ext cx="4667196" cy="3680785"/>
          </a:xfrm>
          <a:prstGeom prst="rect">
            <a:avLst/>
          </a:prstGeom>
        </p:spPr>
      </p:pic>
      <p:pic>
        <p:nvPicPr>
          <p:cNvPr id="6" name="Picture 2" descr="No hay ninguna descripción de la foto disponible.">
            <a:extLst>
              <a:ext uri="{FF2B5EF4-FFF2-40B4-BE49-F238E27FC236}">
                <a16:creationId xmlns:a16="http://schemas.microsoft.com/office/drawing/2014/main" id="{F17CAF04-C077-BC32-190C-1EF2BDAB4E3F}"/>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3089189" y="1439404"/>
            <a:ext cx="2347783" cy="2347783"/>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8" name="Título 7">
            <a:extLst>
              <a:ext uri="{FF2B5EF4-FFF2-40B4-BE49-F238E27FC236}">
                <a16:creationId xmlns:a16="http://schemas.microsoft.com/office/drawing/2014/main" id="{AFFBC2AC-8988-F870-8BD9-4DCC5873B339}"/>
              </a:ext>
            </a:extLst>
          </p:cNvPr>
          <p:cNvSpPr>
            <a:spLocks noGrp="1"/>
          </p:cNvSpPr>
          <p:nvPr>
            <p:ph type="ctrTitle"/>
          </p:nvPr>
        </p:nvSpPr>
        <p:spPr>
          <a:xfrm>
            <a:off x="6096000" y="5177533"/>
            <a:ext cx="4198160" cy="770133"/>
          </a:xfrm>
        </p:spPr>
        <p:txBody>
          <a:bodyPr>
            <a:normAutofit/>
          </a:bodyPr>
          <a:lstStyle/>
          <a:p>
            <a:r>
              <a:rPr lang="es-MX" sz="1400" cap="none">
                <a:latin typeface="HANDWRITINGCR" panose="02000603000000000000" pitchFamily="2" charset="0"/>
                <a:ea typeface="HANDWRITINGCR" panose="02000603000000000000" pitchFamily="2" charset="0"/>
              </a:rPr>
              <a:t>Gabriela Cossío Deschamps</a:t>
            </a:r>
          </a:p>
        </p:txBody>
      </p:sp>
    </p:spTree>
    <p:extLst>
      <p:ext uri="{BB962C8B-B14F-4D97-AF65-F5344CB8AC3E}">
        <p14:creationId xmlns:p14="http://schemas.microsoft.com/office/powerpoint/2010/main" val="2019480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80CCD56-C12A-7636-D7A1-B201A297A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B0AF32C-295D-E7E9-86B7-B77B5747B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2905" y="953965"/>
            <a:ext cx="9280223" cy="495153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contenido 4">
            <a:extLst>
              <a:ext uri="{FF2B5EF4-FFF2-40B4-BE49-F238E27FC236}">
                <a16:creationId xmlns:a16="http://schemas.microsoft.com/office/drawing/2014/main" id="{549C89D8-CC5E-5879-3FDB-B22B51BE00DB}"/>
              </a:ext>
            </a:extLst>
          </p:cNvPr>
          <p:cNvPicPr>
            <a:picLocks noChangeAspect="1"/>
          </p:cNvPicPr>
          <p:nvPr/>
        </p:nvPicPr>
        <p:blipFill>
          <a:blip r:embed="rId2"/>
          <a:stretch>
            <a:fillRect/>
          </a:stretch>
        </p:blipFill>
        <p:spPr>
          <a:xfrm>
            <a:off x="9871183" y="952500"/>
            <a:ext cx="2108583" cy="1665081"/>
          </a:xfrm>
          <a:prstGeom prst="rect">
            <a:avLst/>
          </a:prstGeom>
        </p:spPr>
      </p:pic>
      <p:pic>
        <p:nvPicPr>
          <p:cNvPr id="6" name="Imagen 5">
            <a:extLst>
              <a:ext uri="{FF2B5EF4-FFF2-40B4-BE49-F238E27FC236}">
                <a16:creationId xmlns:a16="http://schemas.microsoft.com/office/drawing/2014/main" id="{EC8D5C25-D97E-DCB3-97ED-A553370CA731}"/>
              </a:ext>
            </a:extLst>
          </p:cNvPr>
          <p:cNvPicPr>
            <a:picLocks noChangeAspect="1"/>
          </p:cNvPicPr>
          <p:nvPr/>
        </p:nvPicPr>
        <p:blipFill>
          <a:blip r:embed="rId3"/>
          <a:stretch>
            <a:fillRect/>
          </a:stretch>
        </p:blipFill>
        <p:spPr>
          <a:xfrm>
            <a:off x="9726990" y="336462"/>
            <a:ext cx="1955800" cy="1943100"/>
          </a:xfrm>
          <a:prstGeom prst="rect">
            <a:avLst/>
          </a:prstGeom>
          <a:ln>
            <a:solidFill>
              <a:srgbClr val="FF0000"/>
            </a:solidFill>
          </a:ln>
        </p:spPr>
      </p:pic>
      <p:sp>
        <p:nvSpPr>
          <p:cNvPr id="8" name="Marcador de contenido 7">
            <a:extLst>
              <a:ext uri="{FF2B5EF4-FFF2-40B4-BE49-F238E27FC236}">
                <a16:creationId xmlns:a16="http://schemas.microsoft.com/office/drawing/2014/main" id="{4A822C3F-6322-7EFE-1265-D12400CB0FF1}"/>
              </a:ext>
            </a:extLst>
          </p:cNvPr>
          <p:cNvSpPr>
            <a:spLocks noGrp="1"/>
          </p:cNvSpPr>
          <p:nvPr>
            <p:ph idx="1"/>
          </p:nvPr>
        </p:nvSpPr>
        <p:spPr>
          <a:xfrm>
            <a:off x="1588078" y="1308012"/>
            <a:ext cx="8187222" cy="4492164"/>
          </a:xfrm>
        </p:spPr>
        <p:txBody>
          <a:bodyPr>
            <a:normAutofit/>
          </a:bodyPr>
          <a:lstStyle/>
          <a:p>
            <a:pPr marL="0" indent="0" algn="just">
              <a:buNone/>
            </a:pPr>
            <a:r>
              <a:rPr lang="es-MX" sz="2000" dirty="0"/>
              <a:t>La SS debía dictar un acuerdo plenario recaído al JRC interpuesto, en el que se debía resolver sobre la procedencia o no, y cual seía la vía idónea.</a:t>
            </a:r>
          </a:p>
          <a:p>
            <a:pPr marL="0" indent="0" algn="just">
              <a:buNone/>
            </a:pPr>
            <a:r>
              <a:rPr lang="es-MX" sz="2000" dirty="0"/>
              <a:t>En dicho acuerdo se establecio que los criterios para la distribución de competencias entre la SS y las SR para resolver sobre JRC eran: el tipo de elección y el ámbito geográfico en el que se desarrollaron los hechos materia de impugnación.</a:t>
            </a:r>
          </a:p>
          <a:p>
            <a:pPr marL="0" indent="0" algn="just">
              <a:buNone/>
            </a:pPr>
            <a:r>
              <a:rPr lang="es-MX" sz="2000" dirty="0"/>
              <a:t>En el estudio se consideró que, al haberse impugnado una resolución dictada en un PES, seguido contra el presidente municipal de San Pedro Garza García, Nuevo León, el medio de defensa posible según la LGSMIME era, en principio, el recurso de revisión. </a:t>
            </a:r>
          </a:p>
          <a:p>
            <a:pPr marL="0" indent="0" algn="just">
              <a:buNone/>
            </a:pPr>
            <a:endParaRPr lang="es-MX" sz="2000" dirty="0"/>
          </a:p>
          <a:p>
            <a:pPr marL="0" indent="0" algn="just">
              <a:buNone/>
            </a:pPr>
            <a:endParaRPr lang="es-MX" sz="2000" dirty="0"/>
          </a:p>
        </p:txBody>
      </p:sp>
    </p:spTree>
    <p:extLst>
      <p:ext uri="{BB962C8B-B14F-4D97-AF65-F5344CB8AC3E}">
        <p14:creationId xmlns:p14="http://schemas.microsoft.com/office/powerpoint/2010/main" val="1321330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80CCD56-C12A-7636-D7A1-B201A297A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B0AF32C-295D-E7E9-86B7-B77B5747B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2905" y="953965"/>
            <a:ext cx="9280223" cy="495153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contenido 4">
            <a:extLst>
              <a:ext uri="{FF2B5EF4-FFF2-40B4-BE49-F238E27FC236}">
                <a16:creationId xmlns:a16="http://schemas.microsoft.com/office/drawing/2014/main" id="{549C89D8-CC5E-5879-3FDB-B22B51BE00DB}"/>
              </a:ext>
            </a:extLst>
          </p:cNvPr>
          <p:cNvPicPr>
            <a:picLocks noChangeAspect="1"/>
          </p:cNvPicPr>
          <p:nvPr/>
        </p:nvPicPr>
        <p:blipFill>
          <a:blip r:embed="rId2"/>
          <a:stretch>
            <a:fillRect/>
          </a:stretch>
        </p:blipFill>
        <p:spPr>
          <a:xfrm>
            <a:off x="9871183" y="952500"/>
            <a:ext cx="2108583" cy="1665081"/>
          </a:xfrm>
          <a:prstGeom prst="rect">
            <a:avLst/>
          </a:prstGeom>
        </p:spPr>
      </p:pic>
      <p:pic>
        <p:nvPicPr>
          <p:cNvPr id="6" name="Imagen 5">
            <a:extLst>
              <a:ext uri="{FF2B5EF4-FFF2-40B4-BE49-F238E27FC236}">
                <a16:creationId xmlns:a16="http://schemas.microsoft.com/office/drawing/2014/main" id="{EC8D5C25-D97E-DCB3-97ED-A553370CA731}"/>
              </a:ext>
            </a:extLst>
          </p:cNvPr>
          <p:cNvPicPr>
            <a:picLocks noChangeAspect="1"/>
          </p:cNvPicPr>
          <p:nvPr/>
        </p:nvPicPr>
        <p:blipFill>
          <a:blip r:embed="rId3"/>
          <a:stretch>
            <a:fillRect/>
          </a:stretch>
        </p:blipFill>
        <p:spPr>
          <a:xfrm>
            <a:off x="9726990" y="336462"/>
            <a:ext cx="1955800" cy="1943100"/>
          </a:xfrm>
          <a:prstGeom prst="rect">
            <a:avLst/>
          </a:prstGeom>
          <a:ln>
            <a:solidFill>
              <a:srgbClr val="FF0000"/>
            </a:solidFill>
          </a:ln>
        </p:spPr>
      </p:pic>
      <p:sp>
        <p:nvSpPr>
          <p:cNvPr id="8" name="Marcador de contenido 7">
            <a:extLst>
              <a:ext uri="{FF2B5EF4-FFF2-40B4-BE49-F238E27FC236}">
                <a16:creationId xmlns:a16="http://schemas.microsoft.com/office/drawing/2014/main" id="{4A822C3F-6322-7EFE-1265-D12400CB0FF1}"/>
              </a:ext>
            </a:extLst>
          </p:cNvPr>
          <p:cNvSpPr>
            <a:spLocks noGrp="1"/>
          </p:cNvSpPr>
          <p:nvPr>
            <p:ph idx="1"/>
          </p:nvPr>
        </p:nvSpPr>
        <p:spPr>
          <a:xfrm>
            <a:off x="1588078" y="1308012"/>
            <a:ext cx="8187222" cy="4492164"/>
          </a:xfrm>
        </p:spPr>
        <p:txBody>
          <a:bodyPr>
            <a:normAutofit fontScale="92500" lnSpcReduction="10000"/>
          </a:bodyPr>
          <a:lstStyle/>
          <a:p>
            <a:pPr marL="0" indent="0" algn="just">
              <a:buNone/>
            </a:pPr>
            <a:r>
              <a:rPr lang="es-MX" sz="2000" dirty="0"/>
              <a:t>El Actor interpuso un JRC, el cual solo puede ser promovido por los partidos políticos por lo cual el juicio resultaba improcedente, ya que el promovente carecía de legitimación. (Causal de improcedencia art.10.1.c de la LGSMIME).</a:t>
            </a:r>
          </a:p>
          <a:p>
            <a:pPr marL="0" indent="0" algn="just">
              <a:buNone/>
            </a:pPr>
            <a:r>
              <a:rPr lang="es-MX" sz="2000" dirty="0"/>
              <a:t>Sin embargo, la SS atendiendo al art. 17 de la CPEUM que establece: </a:t>
            </a:r>
          </a:p>
          <a:p>
            <a:pPr marL="0" indent="0" algn="just">
              <a:buNone/>
            </a:pPr>
            <a:r>
              <a:rPr lang="es-MX" sz="2000" dirty="0"/>
              <a:t>“Ninguna persona podrá hacerse justicia por sí misma, ni ejercer violencia para reclamar su derecho.</a:t>
            </a:r>
          </a:p>
          <a:p>
            <a:pPr marL="0" indent="0" algn="just">
              <a:buNone/>
            </a:pPr>
            <a:r>
              <a:rPr lang="es-MX" sz="2000" dirty="0"/>
              <a:t>Toda persona tiene derecho a que se le administre justicia por tribunales que estarán expeditos para impartirla en los plazos y términos que fijen las leyes, emitiendo sus resoluciones de manera pronta, completa e imparcial. Su servicio será gratuito, quedando, en consecuencia, prohibidas las costas judiciales</a:t>
            </a:r>
            <a:r>
              <a:rPr lang="es-MX" sz="1500" dirty="0"/>
              <a:t>.”</a:t>
            </a:r>
          </a:p>
          <a:p>
            <a:pPr marL="0" indent="0" algn="just">
              <a:buNone/>
            </a:pPr>
            <a:endParaRPr lang="es-MX" sz="2000" dirty="0"/>
          </a:p>
        </p:txBody>
      </p:sp>
    </p:spTree>
    <p:extLst>
      <p:ext uri="{BB962C8B-B14F-4D97-AF65-F5344CB8AC3E}">
        <p14:creationId xmlns:p14="http://schemas.microsoft.com/office/powerpoint/2010/main" val="1076895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80CCD56-C12A-7636-D7A1-B201A297A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B0AF32C-295D-E7E9-86B7-B77B5747B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2905" y="953965"/>
            <a:ext cx="9280223" cy="495153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contenido 4">
            <a:extLst>
              <a:ext uri="{FF2B5EF4-FFF2-40B4-BE49-F238E27FC236}">
                <a16:creationId xmlns:a16="http://schemas.microsoft.com/office/drawing/2014/main" id="{549C89D8-CC5E-5879-3FDB-B22B51BE00DB}"/>
              </a:ext>
            </a:extLst>
          </p:cNvPr>
          <p:cNvPicPr>
            <a:picLocks noChangeAspect="1"/>
          </p:cNvPicPr>
          <p:nvPr/>
        </p:nvPicPr>
        <p:blipFill>
          <a:blip r:embed="rId2"/>
          <a:stretch>
            <a:fillRect/>
          </a:stretch>
        </p:blipFill>
        <p:spPr>
          <a:xfrm>
            <a:off x="9871183" y="952500"/>
            <a:ext cx="2108583" cy="1665081"/>
          </a:xfrm>
          <a:prstGeom prst="rect">
            <a:avLst/>
          </a:prstGeom>
        </p:spPr>
      </p:pic>
      <p:pic>
        <p:nvPicPr>
          <p:cNvPr id="6" name="Imagen 5">
            <a:extLst>
              <a:ext uri="{FF2B5EF4-FFF2-40B4-BE49-F238E27FC236}">
                <a16:creationId xmlns:a16="http://schemas.microsoft.com/office/drawing/2014/main" id="{EC8D5C25-D97E-DCB3-97ED-A553370CA731}"/>
              </a:ext>
            </a:extLst>
          </p:cNvPr>
          <p:cNvPicPr>
            <a:picLocks noChangeAspect="1"/>
          </p:cNvPicPr>
          <p:nvPr/>
        </p:nvPicPr>
        <p:blipFill>
          <a:blip r:embed="rId3"/>
          <a:stretch>
            <a:fillRect/>
          </a:stretch>
        </p:blipFill>
        <p:spPr>
          <a:xfrm>
            <a:off x="9726990" y="336462"/>
            <a:ext cx="1955800" cy="1943100"/>
          </a:xfrm>
          <a:prstGeom prst="rect">
            <a:avLst/>
          </a:prstGeom>
          <a:ln>
            <a:solidFill>
              <a:srgbClr val="FF0000"/>
            </a:solidFill>
          </a:ln>
        </p:spPr>
      </p:pic>
      <p:sp>
        <p:nvSpPr>
          <p:cNvPr id="8" name="Marcador de contenido 7">
            <a:extLst>
              <a:ext uri="{FF2B5EF4-FFF2-40B4-BE49-F238E27FC236}">
                <a16:creationId xmlns:a16="http://schemas.microsoft.com/office/drawing/2014/main" id="{4A822C3F-6322-7EFE-1265-D12400CB0FF1}"/>
              </a:ext>
            </a:extLst>
          </p:cNvPr>
          <p:cNvSpPr>
            <a:spLocks noGrp="1"/>
          </p:cNvSpPr>
          <p:nvPr>
            <p:ph idx="1"/>
          </p:nvPr>
        </p:nvSpPr>
        <p:spPr>
          <a:xfrm>
            <a:off x="1611865" y="1411871"/>
            <a:ext cx="8187222" cy="4492164"/>
          </a:xfrm>
        </p:spPr>
        <p:txBody>
          <a:bodyPr>
            <a:normAutofit/>
          </a:bodyPr>
          <a:lstStyle/>
          <a:p>
            <a:pPr marL="0" indent="0" algn="just">
              <a:buNone/>
            </a:pPr>
            <a:r>
              <a:rPr lang="es-MX" sz="2000" dirty="0"/>
              <a:t>Este artículo es el fundamento de la finalidad que debe perseguir los sistemas de impartición de justicia. Así como, llevar a cabo los procedimientos necesarios para resolver los conflictos. Siendo los tribunales las autoridades obligadas para el efecto, y para dar una respuesta al ciudadano demandante fundada en derecho y privilegiar el acceso a la justicia pronta y expedita.</a:t>
            </a:r>
          </a:p>
          <a:p>
            <a:pPr marL="0" indent="0" algn="just">
              <a:buNone/>
            </a:pPr>
            <a:r>
              <a:rPr lang="es-MX" sz="2000" dirty="0"/>
              <a:t>Entonces, ¿Qué procede cuando no hay ley o una vía específica para impugnar una controversia que afecta nuestra esfera jurídica? ¿Se deja en estado de indefensión al ciudadano? ¿Se le niega el acceso efectivo a la tutela judicial?</a:t>
            </a:r>
          </a:p>
        </p:txBody>
      </p:sp>
    </p:spTree>
    <p:extLst>
      <p:ext uri="{BB962C8B-B14F-4D97-AF65-F5344CB8AC3E}">
        <p14:creationId xmlns:p14="http://schemas.microsoft.com/office/powerpoint/2010/main" val="1674562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3B74A10E-53DA-83A3-8ADF-81B13F598356}"/>
              </a:ext>
            </a:extLst>
          </p:cNvPr>
          <p:cNvSpPr>
            <a:spLocks noGrp="1"/>
          </p:cNvSpPr>
          <p:nvPr>
            <p:ph type="subTitle" idx="1"/>
          </p:nvPr>
        </p:nvSpPr>
        <p:spPr>
          <a:xfrm>
            <a:off x="3588327" y="983674"/>
            <a:ext cx="7606145" cy="5167745"/>
          </a:xfrm>
        </p:spPr>
        <p:txBody>
          <a:bodyPr>
            <a:normAutofit/>
          </a:bodyPr>
          <a:lstStyle/>
          <a:p>
            <a:pPr algn="just"/>
            <a:r>
              <a:rPr lang="es-MX" sz="2000" dirty="0"/>
              <a:t>* El acuerdo competencial que recayó a esa consulta determinó:</a:t>
            </a:r>
          </a:p>
          <a:p>
            <a:pPr algn="just"/>
            <a:r>
              <a:rPr lang="es-MX" sz="2000" dirty="0"/>
              <a:t>- El JRC como vía es improcedente ya que la legitimación del mismo corresponde a los partidos políticos.</a:t>
            </a:r>
          </a:p>
          <a:p>
            <a:pPr algn="just"/>
            <a:r>
              <a:rPr lang="es-MX" sz="2000" dirty="0"/>
              <a:t>- Sin embargo, el derecho a la tutela judicial efectiva previsto en el artículo 17 y 25 de la Convención Interamericana de los derechos del hombre establece la necesidad de dictar sentencias pronta, completa e imparcial. Efectiva dijera la normativa internacional.</a:t>
            </a:r>
          </a:p>
          <a:p>
            <a:pPr algn="just"/>
            <a:r>
              <a:rPr lang="es-MX" sz="2000" dirty="0"/>
              <a:t>- Debía privilegiarse el acceso a la justicia</a:t>
            </a:r>
          </a:p>
          <a:p>
            <a:pPr algn="just"/>
            <a:r>
              <a:rPr lang="es-MX" sz="2000" dirty="0"/>
              <a:t>- Jurisprudencia 1/97. Medio de impugnación. El error en la elección o designación de la vía no determina necesariamente su improcedencia</a:t>
            </a:r>
            <a:endParaRPr lang="es-MX" dirty="0"/>
          </a:p>
          <a:p>
            <a:endParaRPr lang="es-MX" dirty="0"/>
          </a:p>
        </p:txBody>
      </p:sp>
      <p:pic>
        <p:nvPicPr>
          <p:cNvPr id="5" name="Marcador de contenido 4">
            <a:extLst>
              <a:ext uri="{FF2B5EF4-FFF2-40B4-BE49-F238E27FC236}">
                <a16:creationId xmlns:a16="http://schemas.microsoft.com/office/drawing/2014/main" id="{BC50F4C0-6C1D-BF01-8236-AAE3D4FBD2E9}"/>
              </a:ext>
            </a:extLst>
          </p:cNvPr>
          <p:cNvPicPr>
            <a:picLocks noChangeAspect="1"/>
          </p:cNvPicPr>
          <p:nvPr/>
        </p:nvPicPr>
        <p:blipFill>
          <a:blip r:embed="rId2"/>
          <a:stretch>
            <a:fillRect/>
          </a:stretch>
        </p:blipFill>
        <p:spPr>
          <a:xfrm>
            <a:off x="382772" y="1808756"/>
            <a:ext cx="2700670" cy="4087923"/>
          </a:xfrm>
          <a:prstGeom prst="rect">
            <a:avLst/>
          </a:prstGeom>
        </p:spPr>
      </p:pic>
      <p:pic>
        <p:nvPicPr>
          <p:cNvPr id="6" name="Imagen 5">
            <a:extLst>
              <a:ext uri="{FF2B5EF4-FFF2-40B4-BE49-F238E27FC236}">
                <a16:creationId xmlns:a16="http://schemas.microsoft.com/office/drawing/2014/main" id="{67B44BE1-2A3A-CF71-2705-E549F65D4BEB}"/>
              </a:ext>
            </a:extLst>
          </p:cNvPr>
          <p:cNvPicPr>
            <a:picLocks noChangeAspect="1"/>
          </p:cNvPicPr>
          <p:nvPr/>
        </p:nvPicPr>
        <p:blipFill>
          <a:blip r:embed="rId3"/>
          <a:stretch>
            <a:fillRect/>
          </a:stretch>
        </p:blipFill>
        <p:spPr>
          <a:xfrm>
            <a:off x="755207" y="1246492"/>
            <a:ext cx="1955800" cy="1955800"/>
          </a:xfrm>
          <a:prstGeom prst="rect">
            <a:avLst/>
          </a:prstGeom>
          <a:ln>
            <a:solidFill>
              <a:srgbClr val="FF0000"/>
            </a:solidFill>
          </a:ln>
        </p:spPr>
      </p:pic>
    </p:spTree>
    <p:extLst>
      <p:ext uri="{BB962C8B-B14F-4D97-AF65-F5344CB8AC3E}">
        <p14:creationId xmlns:p14="http://schemas.microsoft.com/office/powerpoint/2010/main" val="4093288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3B74A10E-53DA-83A3-8ADF-81B13F598356}"/>
              </a:ext>
            </a:extLst>
          </p:cNvPr>
          <p:cNvSpPr>
            <a:spLocks noGrp="1"/>
          </p:cNvSpPr>
          <p:nvPr>
            <p:ph type="subTitle" idx="1"/>
          </p:nvPr>
        </p:nvSpPr>
        <p:spPr>
          <a:xfrm>
            <a:off x="3685309" y="997529"/>
            <a:ext cx="7606145" cy="5167745"/>
          </a:xfrm>
        </p:spPr>
        <p:txBody>
          <a:bodyPr>
            <a:normAutofit/>
          </a:bodyPr>
          <a:lstStyle/>
          <a:p>
            <a:r>
              <a:rPr lang="es-MX" sz="2000" dirty="0"/>
              <a:t>La SS se encontró ante la siguiente problemática:</a:t>
            </a:r>
          </a:p>
          <a:p>
            <a:r>
              <a:rPr lang="es-MX" sz="2000" dirty="0"/>
              <a:t>Determinar la vía procedente, ni el JDC ni el RAP, medios que puede interponer la ciudadanía, pero ninguno aplicable al caso. El medio de defensa intentado no se refería a la defensa de derechos político electorales sino la imposición de una sanción para la persona infractora de la normativa electoral por cuanto hace a actos anticipados de campaña.</a:t>
            </a:r>
          </a:p>
          <a:p>
            <a:r>
              <a:rPr lang="es-MX" sz="2000" dirty="0"/>
              <a:t>Tampoco era procedente el RAP por ser la vía para impugnar actos o resoluciones emitidos por autoridades federales administrativas y jurisdiccionales. En el caso en concreto, se trataba de una resolución emitida por una autoridad jurisdiccional local.</a:t>
            </a:r>
          </a:p>
        </p:txBody>
      </p:sp>
      <p:pic>
        <p:nvPicPr>
          <p:cNvPr id="5" name="Marcador de contenido 4">
            <a:extLst>
              <a:ext uri="{FF2B5EF4-FFF2-40B4-BE49-F238E27FC236}">
                <a16:creationId xmlns:a16="http://schemas.microsoft.com/office/drawing/2014/main" id="{BC50F4C0-6C1D-BF01-8236-AAE3D4FBD2E9}"/>
              </a:ext>
            </a:extLst>
          </p:cNvPr>
          <p:cNvPicPr>
            <a:picLocks noChangeAspect="1"/>
          </p:cNvPicPr>
          <p:nvPr/>
        </p:nvPicPr>
        <p:blipFill>
          <a:blip r:embed="rId2"/>
          <a:stretch>
            <a:fillRect/>
          </a:stretch>
        </p:blipFill>
        <p:spPr>
          <a:xfrm>
            <a:off x="382772" y="1808756"/>
            <a:ext cx="2700670" cy="4087923"/>
          </a:xfrm>
          <a:prstGeom prst="rect">
            <a:avLst/>
          </a:prstGeom>
        </p:spPr>
      </p:pic>
      <p:pic>
        <p:nvPicPr>
          <p:cNvPr id="6" name="Imagen 5">
            <a:extLst>
              <a:ext uri="{FF2B5EF4-FFF2-40B4-BE49-F238E27FC236}">
                <a16:creationId xmlns:a16="http://schemas.microsoft.com/office/drawing/2014/main" id="{67B44BE1-2A3A-CF71-2705-E549F65D4BEB}"/>
              </a:ext>
            </a:extLst>
          </p:cNvPr>
          <p:cNvPicPr>
            <a:picLocks noChangeAspect="1"/>
          </p:cNvPicPr>
          <p:nvPr/>
        </p:nvPicPr>
        <p:blipFill>
          <a:blip r:embed="rId3"/>
          <a:stretch>
            <a:fillRect/>
          </a:stretch>
        </p:blipFill>
        <p:spPr>
          <a:xfrm>
            <a:off x="755207" y="1246492"/>
            <a:ext cx="1955800" cy="1955800"/>
          </a:xfrm>
          <a:prstGeom prst="rect">
            <a:avLst/>
          </a:prstGeom>
          <a:ln>
            <a:solidFill>
              <a:srgbClr val="FF0000"/>
            </a:solidFill>
          </a:ln>
        </p:spPr>
      </p:pic>
    </p:spTree>
    <p:extLst>
      <p:ext uri="{BB962C8B-B14F-4D97-AF65-F5344CB8AC3E}">
        <p14:creationId xmlns:p14="http://schemas.microsoft.com/office/powerpoint/2010/main" val="1401331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9BBA713-36D8-98BD-54ED-011D6F94F8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4AEFA6A-E623-CF1A-3DDF-C38D3A7E2C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43819" y="1295400"/>
            <a:ext cx="4882336" cy="42672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ítulo 1">
            <a:extLst>
              <a:ext uri="{FF2B5EF4-FFF2-40B4-BE49-F238E27FC236}">
                <a16:creationId xmlns:a16="http://schemas.microsoft.com/office/drawing/2014/main" id="{78B65FCF-8416-E971-0BF0-E380CA66B841}"/>
              </a:ext>
            </a:extLst>
          </p:cNvPr>
          <p:cNvSpPr>
            <a:spLocks noGrp="1"/>
          </p:cNvSpPr>
          <p:nvPr>
            <p:ph type="subTitle" idx="1"/>
          </p:nvPr>
        </p:nvSpPr>
        <p:spPr>
          <a:xfrm>
            <a:off x="7025789" y="659822"/>
            <a:ext cx="4483068" cy="5538355"/>
          </a:xfrm>
          <a:ln w="12700">
            <a:solidFill>
              <a:schemeClr val="tx1"/>
            </a:solidFill>
          </a:ln>
        </p:spPr>
        <p:txBody>
          <a:bodyPr anchor="t">
            <a:noAutofit/>
          </a:bodyPr>
          <a:lstStyle/>
          <a:p>
            <a:r>
              <a:rPr lang="es-MX" sz="2000" dirty="0"/>
              <a:t>La SS determinó que:</a:t>
            </a:r>
          </a:p>
          <a:p>
            <a:pPr algn="just"/>
            <a:r>
              <a:rPr lang="es-MX" sz="2000" dirty="0"/>
              <a:t>De conformidad con los Lineamientos Generales para la Identificación e Integración de Expedientes del TEPJF, que, para los casos distintos a la promoción de los juicios o recursos electorales federales y para la salvaguarda de los principios de acceso a la justicia y legalidad, se integraran los juicios electorales. </a:t>
            </a:r>
          </a:p>
          <a:p>
            <a:pPr algn="just"/>
            <a:r>
              <a:rPr lang="es-MX" sz="2000" dirty="0"/>
              <a:t>También se precisaron los alcances, aplicables a todos los asuntos en donde NO existira una vía específica prevista en la LGMIME</a:t>
            </a:r>
          </a:p>
        </p:txBody>
      </p:sp>
      <p:pic>
        <p:nvPicPr>
          <p:cNvPr id="5" name="Marcador de contenido 4">
            <a:extLst>
              <a:ext uri="{FF2B5EF4-FFF2-40B4-BE49-F238E27FC236}">
                <a16:creationId xmlns:a16="http://schemas.microsoft.com/office/drawing/2014/main" id="{1DD655B4-2FC6-EC5A-CADA-8EBE9D7DBE04}"/>
              </a:ext>
            </a:extLst>
          </p:cNvPr>
          <p:cNvPicPr>
            <a:picLocks noChangeAspect="1"/>
          </p:cNvPicPr>
          <p:nvPr/>
        </p:nvPicPr>
        <p:blipFill rotWithShape="1">
          <a:blip r:embed="rId2"/>
          <a:srcRect t="294" r="2" b="9593"/>
          <a:stretch/>
        </p:blipFill>
        <p:spPr>
          <a:xfrm>
            <a:off x="746597" y="2673927"/>
            <a:ext cx="4616290" cy="3286381"/>
          </a:xfrm>
          <a:prstGeom prst="rect">
            <a:avLst/>
          </a:prstGeom>
        </p:spPr>
      </p:pic>
      <p:pic>
        <p:nvPicPr>
          <p:cNvPr id="6" name="Imagen 5">
            <a:extLst>
              <a:ext uri="{FF2B5EF4-FFF2-40B4-BE49-F238E27FC236}">
                <a16:creationId xmlns:a16="http://schemas.microsoft.com/office/drawing/2014/main" id="{30A07225-3C90-9696-E196-A53D26FB0FA0}"/>
              </a:ext>
            </a:extLst>
          </p:cNvPr>
          <p:cNvPicPr>
            <a:picLocks noChangeAspect="1"/>
          </p:cNvPicPr>
          <p:nvPr/>
        </p:nvPicPr>
        <p:blipFill>
          <a:blip r:embed="rId3"/>
          <a:stretch>
            <a:fillRect/>
          </a:stretch>
        </p:blipFill>
        <p:spPr>
          <a:xfrm>
            <a:off x="4384987" y="1473200"/>
            <a:ext cx="1955800" cy="1955800"/>
          </a:xfrm>
          <a:prstGeom prst="rect">
            <a:avLst/>
          </a:prstGeom>
          <a:ln>
            <a:solidFill>
              <a:srgbClr val="FF0000"/>
            </a:solidFill>
          </a:ln>
        </p:spPr>
      </p:pic>
    </p:spTree>
    <p:extLst>
      <p:ext uri="{BB962C8B-B14F-4D97-AF65-F5344CB8AC3E}">
        <p14:creationId xmlns:p14="http://schemas.microsoft.com/office/powerpoint/2010/main" val="309718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9E0A4C8C-E996-27B0-7A4A-D2FBF68A8CC8}"/>
              </a:ext>
            </a:extLst>
          </p:cNvPr>
          <p:cNvPicPr>
            <a:picLocks noGrp="1" noChangeAspect="1"/>
          </p:cNvPicPr>
          <p:nvPr>
            <p:ph idx="1"/>
          </p:nvPr>
        </p:nvPicPr>
        <p:blipFill>
          <a:blip r:embed="rId2"/>
          <a:stretch>
            <a:fillRect/>
          </a:stretch>
        </p:blipFill>
        <p:spPr>
          <a:xfrm>
            <a:off x="5326043" y="2798757"/>
            <a:ext cx="5195329" cy="3507254"/>
          </a:xfrm>
          <a:prstGeom prst="rect">
            <a:avLst/>
          </a:prstGeom>
        </p:spPr>
      </p:pic>
      <p:pic>
        <p:nvPicPr>
          <p:cNvPr id="4" name="Imagen 3">
            <a:extLst>
              <a:ext uri="{FF2B5EF4-FFF2-40B4-BE49-F238E27FC236}">
                <a16:creationId xmlns:a16="http://schemas.microsoft.com/office/drawing/2014/main" id="{324BACF7-2C4A-E78B-729A-4E6ED22CE9CB}"/>
              </a:ext>
            </a:extLst>
          </p:cNvPr>
          <p:cNvPicPr>
            <a:picLocks noChangeAspect="1"/>
          </p:cNvPicPr>
          <p:nvPr/>
        </p:nvPicPr>
        <p:blipFill>
          <a:blip r:embed="rId3"/>
          <a:stretch>
            <a:fillRect/>
          </a:stretch>
        </p:blipFill>
        <p:spPr>
          <a:xfrm>
            <a:off x="9365618" y="3320218"/>
            <a:ext cx="1955800" cy="1955800"/>
          </a:xfrm>
          <a:prstGeom prst="rect">
            <a:avLst/>
          </a:prstGeom>
          <a:ln>
            <a:solidFill>
              <a:srgbClr val="FF0000"/>
            </a:solidFill>
          </a:ln>
        </p:spPr>
      </p:pic>
      <p:sp>
        <p:nvSpPr>
          <p:cNvPr id="6" name="CuadroTexto 5">
            <a:extLst>
              <a:ext uri="{FF2B5EF4-FFF2-40B4-BE49-F238E27FC236}">
                <a16:creationId xmlns:a16="http://schemas.microsoft.com/office/drawing/2014/main" id="{C611D9FA-085F-365F-7E92-95F59E5F36FA}"/>
              </a:ext>
            </a:extLst>
          </p:cNvPr>
          <p:cNvSpPr txBox="1"/>
          <p:nvPr/>
        </p:nvSpPr>
        <p:spPr>
          <a:xfrm>
            <a:off x="1009125" y="720436"/>
            <a:ext cx="9952075" cy="1938992"/>
          </a:xfrm>
          <a:prstGeom prst="rect">
            <a:avLst/>
          </a:prstGeom>
          <a:noFill/>
          <a:ln w="12700">
            <a:solidFill>
              <a:schemeClr val="tx1"/>
            </a:solidFill>
          </a:ln>
        </p:spPr>
        <p:txBody>
          <a:bodyPr wrap="square" rtlCol="0">
            <a:spAutoFit/>
          </a:bodyPr>
          <a:lstStyle/>
          <a:p>
            <a:pPr algn="just"/>
            <a:r>
              <a:rPr lang="es-MX" sz="2000" dirty="0">
                <a:solidFill>
                  <a:srgbClr val="FF0000"/>
                </a:solidFill>
              </a:rPr>
              <a:t>DIFERENCIA CON LOS ACUERDOS GENERALES:</a:t>
            </a:r>
          </a:p>
          <a:p>
            <a:pPr algn="just"/>
            <a:r>
              <a:rPr lang="es-MX" sz="2000" dirty="0"/>
              <a:t>Estos se integran con todas aquellas promociones o comunicaciones de carácter jurisdiccional que no encuentren cabida como alguno de los juicios o recursos previstos en la normativa electoral.</a:t>
            </a:r>
          </a:p>
          <a:p>
            <a:pPr algn="just"/>
            <a:r>
              <a:rPr lang="es-MX" sz="2000" dirty="0"/>
              <a:t>(Por ejemplo: Acdo General para establecer las reglas a las que serán sometidos los medios de impugnación en los que se solicita la facultad de atracción)</a:t>
            </a:r>
          </a:p>
        </p:txBody>
      </p:sp>
      <p:sp>
        <p:nvSpPr>
          <p:cNvPr id="7" name="CuadroTexto 6">
            <a:extLst>
              <a:ext uri="{FF2B5EF4-FFF2-40B4-BE49-F238E27FC236}">
                <a16:creationId xmlns:a16="http://schemas.microsoft.com/office/drawing/2014/main" id="{B45A23E1-91DD-C4BB-AA44-465D0C32E481}"/>
              </a:ext>
            </a:extLst>
          </p:cNvPr>
          <p:cNvSpPr txBox="1"/>
          <p:nvPr/>
        </p:nvSpPr>
        <p:spPr>
          <a:xfrm>
            <a:off x="3150753" y="3429000"/>
            <a:ext cx="3934692" cy="2246769"/>
          </a:xfrm>
          <a:prstGeom prst="rect">
            <a:avLst/>
          </a:prstGeom>
          <a:noFill/>
          <a:ln w="12700">
            <a:solidFill>
              <a:schemeClr val="tx1"/>
            </a:solidFill>
          </a:ln>
        </p:spPr>
        <p:txBody>
          <a:bodyPr wrap="square" rtlCol="0">
            <a:spAutoFit/>
          </a:bodyPr>
          <a:lstStyle/>
          <a:p>
            <a:pPr algn="just"/>
            <a:endParaRPr lang="es-MX" sz="1000" dirty="0"/>
          </a:p>
          <a:p>
            <a:pPr algn="just"/>
            <a:r>
              <a:rPr lang="es-MX" sz="2000" dirty="0"/>
              <a:t>Se establecen para el desahogo o establecimiento de reglas a seguir en materia jurisdiccional, o administrativa. Sirven para actualizar facultades conferidas al Tribunal.</a:t>
            </a:r>
          </a:p>
          <a:p>
            <a:pPr algn="just"/>
            <a:endParaRPr lang="es-MX" sz="1000" dirty="0"/>
          </a:p>
        </p:txBody>
      </p:sp>
    </p:spTree>
    <p:extLst>
      <p:ext uri="{BB962C8B-B14F-4D97-AF65-F5344CB8AC3E}">
        <p14:creationId xmlns:p14="http://schemas.microsoft.com/office/powerpoint/2010/main" val="797030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C39EA3F-7085-DAF3-4459-44783D2AE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50D424-378A-5EAF-BEF3-AB85F9E35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03614" y="952500"/>
            <a:ext cx="2934401" cy="495299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4665BEFA-E23B-BCC9-C9CF-2AF727B6A259}"/>
              </a:ext>
            </a:extLst>
          </p:cNvPr>
          <p:cNvPicPr>
            <a:picLocks noChangeAspect="1"/>
          </p:cNvPicPr>
          <p:nvPr/>
        </p:nvPicPr>
        <p:blipFill>
          <a:blip r:embed="rId2"/>
          <a:stretch>
            <a:fillRect/>
          </a:stretch>
        </p:blipFill>
        <p:spPr>
          <a:xfrm>
            <a:off x="952501" y="1954099"/>
            <a:ext cx="2958820" cy="2958820"/>
          </a:xfrm>
          <a:prstGeom prst="rect">
            <a:avLst/>
          </a:prstGeom>
          <a:ln>
            <a:solidFill>
              <a:srgbClr val="FF0000"/>
            </a:solidFill>
          </a:ln>
        </p:spPr>
      </p:pic>
      <p:sp>
        <p:nvSpPr>
          <p:cNvPr id="3" name="Marcador de contenido 2">
            <a:extLst>
              <a:ext uri="{FF2B5EF4-FFF2-40B4-BE49-F238E27FC236}">
                <a16:creationId xmlns:a16="http://schemas.microsoft.com/office/drawing/2014/main" id="{704728F9-1155-4DAB-E0ED-C6A3B9398EF4}"/>
              </a:ext>
            </a:extLst>
          </p:cNvPr>
          <p:cNvSpPr>
            <a:spLocks noGrp="1"/>
          </p:cNvSpPr>
          <p:nvPr>
            <p:ph idx="1"/>
          </p:nvPr>
        </p:nvSpPr>
        <p:spPr>
          <a:xfrm>
            <a:off x="5107607" y="439190"/>
            <a:ext cx="6131892" cy="2750819"/>
          </a:xfrm>
        </p:spPr>
        <p:txBody>
          <a:bodyPr>
            <a:normAutofit fontScale="92500" lnSpcReduction="20000"/>
          </a:bodyPr>
          <a:lstStyle/>
          <a:p>
            <a:r>
              <a:rPr lang="es-MX" sz="2000" dirty="0">
                <a:solidFill>
                  <a:srgbClr val="FF0000"/>
                </a:solidFill>
              </a:rPr>
              <a:t>JURISPRUDENCIA APLICABLE:</a:t>
            </a:r>
          </a:p>
          <a:p>
            <a:pPr marL="0" indent="0">
              <a:buNone/>
            </a:pPr>
            <a:r>
              <a:rPr lang="es-MX" sz="2000" dirty="0"/>
              <a:t>Jurisprudencia 14/2014</a:t>
            </a:r>
          </a:p>
          <a:p>
            <a:pPr marL="0" indent="0" algn="just">
              <a:buNone/>
            </a:pPr>
            <a:r>
              <a:rPr lang="es-MX" sz="2000" dirty="0"/>
              <a:t>MEDIOS DE IMPUGNACIÓN EN MATERIA ELECTORAL. ANTE SU FALTA DE PREVISIÓN EN LA NORMATIVA LOCAL, LA AUTORIDAD ELECTORAL ESTATAL O DEL DISTRITO FEDERAL COMPETENTE DEBE IMPLEMENTAR UN PROCEDIMIENTO IDÓNEO.-</a:t>
            </a:r>
          </a:p>
        </p:txBody>
      </p:sp>
      <p:sp>
        <p:nvSpPr>
          <p:cNvPr id="5" name="CuadroTexto 4">
            <a:extLst>
              <a:ext uri="{FF2B5EF4-FFF2-40B4-BE49-F238E27FC236}">
                <a16:creationId xmlns:a16="http://schemas.microsoft.com/office/drawing/2014/main" id="{2DCD599A-8A15-FD9F-1421-5ECF2AB49E2A}"/>
              </a:ext>
            </a:extLst>
          </p:cNvPr>
          <p:cNvSpPr txBox="1"/>
          <p:nvPr/>
        </p:nvSpPr>
        <p:spPr>
          <a:xfrm>
            <a:off x="4938516" y="3190009"/>
            <a:ext cx="6470073" cy="3139321"/>
          </a:xfrm>
          <a:prstGeom prst="rect">
            <a:avLst/>
          </a:prstGeom>
          <a:noFill/>
        </p:spPr>
        <p:txBody>
          <a:bodyPr wrap="square" rtlCol="0">
            <a:spAutoFit/>
          </a:bodyPr>
          <a:lstStyle/>
          <a:p>
            <a:pPr algn="just"/>
            <a:r>
              <a:rPr lang="es-MX" dirty="0"/>
              <a:t>…Si en la Constitución o en las leyes se establecen derechos pero no se regula expresamente un procedimiento específico para su protección, tal circunstancia no puede implicar la ineficacia de lo previsto en los referidos preceptos constitucionales e instrumentos internacionales en la materia suscritos por el Estado mexicano, toda vez que las normas relativas a los derechos humanos se deben interpretar de conformidad con dichos ordenamientos, favoreciendo en todo tiempo a las personas la protección más amplia, lo que conlleva el deber de adecuar las normas y prácticas internas a efecto de garantizar tales derechos. </a:t>
            </a:r>
          </a:p>
        </p:txBody>
      </p:sp>
    </p:spTree>
    <p:extLst>
      <p:ext uri="{BB962C8B-B14F-4D97-AF65-F5344CB8AC3E}">
        <p14:creationId xmlns:p14="http://schemas.microsoft.com/office/powerpoint/2010/main" val="41546877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C39EA3F-7085-DAF3-4459-44783D2AE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50D424-378A-5EAF-BEF3-AB85F9E35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03614" y="952500"/>
            <a:ext cx="2934401" cy="495299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4665BEFA-E23B-BCC9-C9CF-2AF727B6A259}"/>
              </a:ext>
            </a:extLst>
          </p:cNvPr>
          <p:cNvPicPr>
            <a:picLocks noChangeAspect="1"/>
          </p:cNvPicPr>
          <p:nvPr/>
        </p:nvPicPr>
        <p:blipFill>
          <a:blip r:embed="rId2"/>
          <a:stretch>
            <a:fillRect/>
          </a:stretch>
        </p:blipFill>
        <p:spPr>
          <a:xfrm>
            <a:off x="952501" y="1954099"/>
            <a:ext cx="2958820" cy="2958820"/>
          </a:xfrm>
          <a:prstGeom prst="rect">
            <a:avLst/>
          </a:prstGeom>
          <a:ln>
            <a:solidFill>
              <a:srgbClr val="FF0000"/>
            </a:solidFill>
          </a:ln>
        </p:spPr>
      </p:pic>
      <p:sp>
        <p:nvSpPr>
          <p:cNvPr id="3" name="Marcador de contenido 2">
            <a:extLst>
              <a:ext uri="{FF2B5EF4-FFF2-40B4-BE49-F238E27FC236}">
                <a16:creationId xmlns:a16="http://schemas.microsoft.com/office/drawing/2014/main" id="{704728F9-1155-4DAB-E0ED-C6A3B9398EF4}"/>
              </a:ext>
            </a:extLst>
          </p:cNvPr>
          <p:cNvSpPr>
            <a:spLocks noGrp="1"/>
          </p:cNvSpPr>
          <p:nvPr>
            <p:ph idx="1"/>
          </p:nvPr>
        </p:nvSpPr>
        <p:spPr>
          <a:xfrm>
            <a:off x="5010624" y="1238941"/>
            <a:ext cx="6377811" cy="4380116"/>
          </a:xfrm>
        </p:spPr>
        <p:txBody>
          <a:bodyPr>
            <a:normAutofit/>
          </a:bodyPr>
          <a:lstStyle/>
          <a:p>
            <a:pPr marL="0" indent="0" algn="just">
              <a:buNone/>
            </a:pPr>
            <a:endParaRPr lang="es-MX" sz="2000" dirty="0"/>
          </a:p>
          <a:p>
            <a:pPr marL="0" indent="0" algn="just">
              <a:buNone/>
            </a:pPr>
            <a:r>
              <a:rPr lang="es-MX" sz="2000" dirty="0"/>
              <a:t>…Por tanto, en aquellos casos donde en la normativa electoral local no se prevea una vía idónea para controvertir ciertos actos o resoluciones, la autoridad electoral estatal o del Distrito Federal competente deberá implementar un medio sencillo y acorde al caso, en el que se observen las formalidades esenciales del debido proceso, a fin de abocarse en plenitud de jurisdicción al conocimiento y resolución del asunto…</a:t>
            </a:r>
          </a:p>
        </p:txBody>
      </p:sp>
    </p:spTree>
    <p:extLst>
      <p:ext uri="{BB962C8B-B14F-4D97-AF65-F5344CB8AC3E}">
        <p14:creationId xmlns:p14="http://schemas.microsoft.com/office/powerpoint/2010/main" val="2428836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C39EA3F-7085-DAF3-4459-44783D2AE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50D424-378A-5EAF-BEF3-AB85F9E35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03614" y="952500"/>
            <a:ext cx="2934401" cy="495299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4665BEFA-E23B-BCC9-C9CF-2AF727B6A259}"/>
              </a:ext>
            </a:extLst>
          </p:cNvPr>
          <p:cNvPicPr>
            <a:picLocks noChangeAspect="1"/>
          </p:cNvPicPr>
          <p:nvPr/>
        </p:nvPicPr>
        <p:blipFill>
          <a:blip r:embed="rId2"/>
          <a:stretch>
            <a:fillRect/>
          </a:stretch>
        </p:blipFill>
        <p:spPr>
          <a:xfrm>
            <a:off x="952501" y="1954099"/>
            <a:ext cx="2958820" cy="2958820"/>
          </a:xfrm>
          <a:prstGeom prst="rect">
            <a:avLst/>
          </a:prstGeom>
          <a:ln>
            <a:solidFill>
              <a:srgbClr val="FF0000"/>
            </a:solidFill>
          </a:ln>
        </p:spPr>
      </p:pic>
      <p:sp>
        <p:nvSpPr>
          <p:cNvPr id="3" name="Marcador de contenido 2">
            <a:extLst>
              <a:ext uri="{FF2B5EF4-FFF2-40B4-BE49-F238E27FC236}">
                <a16:creationId xmlns:a16="http://schemas.microsoft.com/office/drawing/2014/main" id="{704728F9-1155-4DAB-E0ED-C6A3B9398EF4}"/>
              </a:ext>
            </a:extLst>
          </p:cNvPr>
          <p:cNvSpPr>
            <a:spLocks noGrp="1"/>
          </p:cNvSpPr>
          <p:nvPr>
            <p:ph idx="1"/>
          </p:nvPr>
        </p:nvSpPr>
        <p:spPr>
          <a:xfrm>
            <a:off x="5010624" y="1050866"/>
            <a:ext cx="6228875" cy="4756265"/>
          </a:xfrm>
        </p:spPr>
        <p:txBody>
          <a:bodyPr>
            <a:normAutofit fontScale="92500" lnSpcReduction="20000"/>
          </a:bodyPr>
          <a:lstStyle/>
          <a:p>
            <a:r>
              <a:rPr lang="es-MX" sz="2100" dirty="0">
                <a:solidFill>
                  <a:srgbClr val="FF0000"/>
                </a:solidFill>
              </a:rPr>
              <a:t>JURISPRUDENCIA APLICABLE:</a:t>
            </a:r>
          </a:p>
          <a:p>
            <a:pPr marL="0" indent="0">
              <a:buNone/>
            </a:pPr>
            <a:r>
              <a:rPr lang="es-MX" sz="2100" dirty="0"/>
              <a:t>Jurisprudencia 16/2014</a:t>
            </a:r>
          </a:p>
          <a:p>
            <a:pPr marL="0" indent="0" algn="just">
              <a:buNone/>
            </a:pPr>
            <a:r>
              <a:rPr lang="es-MX" sz="2100" dirty="0"/>
              <a:t>DEFINITIVIDAD Y GARANTÍA DE RECURSO EFECTIVO. SE SURTEN MEDIANTE LA IMPLEMENTACIÓN DE UNA VÍA O MEDIO DE IMPUGNACIÓN LOCAL POR PARTE DE LA AUTORIDAD JURISDICCIONAL ESTATAL O DEL DISTRITO FEDERAL</a:t>
            </a:r>
          </a:p>
          <a:p>
            <a:pPr marL="0" indent="0" algn="just">
              <a:buNone/>
            </a:pPr>
            <a:r>
              <a:rPr lang="es-MX" sz="2000" dirty="0"/>
              <a:t>…para garantizar los principios de constitucionalidad y legalidad de los actos y resoluciones electorales, se establece un sistema de medios de impugnación eficaces, inmediatos y accesibles que dará definitividad a las distintas etapas de los procesos electorales y garantizará la protección de los derechos de los ciudadanos. …</a:t>
            </a:r>
          </a:p>
        </p:txBody>
      </p:sp>
    </p:spTree>
    <p:extLst>
      <p:ext uri="{BB962C8B-B14F-4D97-AF65-F5344CB8AC3E}">
        <p14:creationId xmlns:p14="http://schemas.microsoft.com/office/powerpoint/2010/main" val="1114743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4C6C4E2-F013-6337-0206-AD567BC6A5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150D424-378A-5EAF-BEF3-AB85F9E35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2500" y="952500"/>
            <a:ext cx="9944100" cy="4953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8">
            <a:extLst>
              <a:ext uri="{FF2B5EF4-FFF2-40B4-BE49-F238E27FC236}">
                <a16:creationId xmlns:a16="http://schemas.microsoft.com/office/drawing/2014/main" id="{2893F9C1-8BAD-1703-1FAF-C87678DEF386}"/>
              </a:ext>
            </a:extLst>
          </p:cNvPr>
          <p:cNvSpPr>
            <a:spLocks noGrp="1"/>
          </p:cNvSpPr>
          <p:nvPr>
            <p:ph idx="1"/>
          </p:nvPr>
        </p:nvSpPr>
        <p:spPr>
          <a:xfrm>
            <a:off x="2133601" y="1271738"/>
            <a:ext cx="4924804" cy="4633762"/>
          </a:xfrm>
        </p:spPr>
        <p:txBody>
          <a:bodyPr>
            <a:normAutofit lnSpcReduction="10000"/>
          </a:bodyPr>
          <a:lstStyle/>
          <a:p>
            <a:r>
              <a:rPr lang="en-US" sz="3000" dirty="0">
                <a:ea typeface="HANDWRITINGCR" panose="02000603000000000000" pitchFamily="2" charset="0"/>
              </a:rPr>
              <a:t>Antecedentes y orígen</a:t>
            </a:r>
          </a:p>
          <a:p>
            <a:r>
              <a:rPr lang="en-US" sz="3000" dirty="0">
                <a:ea typeface="HANDWRITINGCR" panose="02000603000000000000" pitchFamily="2" charset="0"/>
              </a:rPr>
              <a:t>Naturaleza Jurídica.</a:t>
            </a:r>
          </a:p>
          <a:p>
            <a:r>
              <a:rPr lang="en-US" sz="3000" dirty="0">
                <a:ea typeface="HANDWRITINGCR" panose="02000603000000000000" pitchFamily="2" charset="0"/>
              </a:rPr>
              <a:t>Definición</a:t>
            </a:r>
          </a:p>
          <a:p>
            <a:r>
              <a:rPr lang="en-US" sz="3000" dirty="0">
                <a:ea typeface="HANDWRITINGCR" panose="02000603000000000000" pitchFamily="2" charset="0"/>
              </a:rPr>
              <a:t>Elementos</a:t>
            </a:r>
          </a:p>
          <a:p>
            <a:r>
              <a:rPr lang="en-US" sz="3000" dirty="0">
                <a:ea typeface="HANDWRITINGCR" panose="02000603000000000000" pitchFamily="2" charset="0"/>
              </a:rPr>
              <a:t>Procedencia.</a:t>
            </a:r>
          </a:p>
          <a:p>
            <a:r>
              <a:rPr lang="en-US" sz="3000" dirty="0">
                <a:ea typeface="HANDWRITINGCR" panose="02000603000000000000" pitchFamily="2" charset="0"/>
              </a:rPr>
              <a:t>Competencia.</a:t>
            </a:r>
          </a:p>
          <a:p>
            <a:r>
              <a:rPr lang="en-US" sz="3000" dirty="0">
                <a:ea typeface="HANDWRITINGCR" panose="02000603000000000000" pitchFamily="2" charset="0"/>
              </a:rPr>
              <a:t>Casos </a:t>
            </a:r>
          </a:p>
          <a:p>
            <a:endParaRPr lang="en-US" dirty="0">
              <a:latin typeface="HANDWRITINGCR" panose="02000603000000000000" pitchFamily="2" charset="0"/>
              <a:ea typeface="HANDWRITINGCR" panose="02000603000000000000" pitchFamily="2" charset="0"/>
            </a:endParaRPr>
          </a:p>
          <a:p>
            <a:endParaRPr lang="en-US" dirty="0">
              <a:latin typeface="HANDWRITINGCR" panose="02000603000000000000" pitchFamily="2" charset="0"/>
              <a:ea typeface="HANDWRITINGCR" panose="02000603000000000000" pitchFamily="2" charset="0"/>
            </a:endParaRPr>
          </a:p>
        </p:txBody>
      </p:sp>
      <p:pic>
        <p:nvPicPr>
          <p:cNvPr id="5" name="Picture 3" descr="Full frame shot of wall with worn-out sky blue paint">
            <a:extLst>
              <a:ext uri="{FF2B5EF4-FFF2-40B4-BE49-F238E27FC236}">
                <a16:creationId xmlns:a16="http://schemas.microsoft.com/office/drawing/2014/main" id="{C35165F1-3EE8-14B8-5E89-6C6F12349858}"/>
              </a:ext>
            </a:extLst>
          </p:cNvPr>
          <p:cNvPicPr>
            <a:picLocks noChangeAspect="1"/>
          </p:cNvPicPr>
          <p:nvPr/>
        </p:nvPicPr>
        <p:blipFill rotWithShape="1">
          <a:blip r:embed="rId2"/>
          <a:srcRect l="28150" r="-2" b="-2"/>
          <a:stretch/>
        </p:blipFill>
        <p:spPr>
          <a:xfrm>
            <a:off x="6847367" y="1396659"/>
            <a:ext cx="4546090" cy="3843025"/>
          </a:xfrm>
          <a:prstGeom prst="rect">
            <a:avLst/>
          </a:prstGeom>
        </p:spPr>
      </p:pic>
      <p:pic>
        <p:nvPicPr>
          <p:cNvPr id="4" name="Picture 2" descr="No hay ninguna descripción de la foto disponible.">
            <a:extLst>
              <a:ext uri="{FF2B5EF4-FFF2-40B4-BE49-F238E27FC236}">
                <a16:creationId xmlns:a16="http://schemas.microsoft.com/office/drawing/2014/main" id="{442C23FE-D240-B16C-0811-BA8888E30B02}"/>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9781954" y="4403534"/>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5858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C39EA3F-7085-DAF3-4459-44783D2AE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50D424-378A-5EAF-BEF3-AB85F9E35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03614" y="952500"/>
            <a:ext cx="2934401" cy="495299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4665BEFA-E23B-BCC9-C9CF-2AF727B6A259}"/>
              </a:ext>
            </a:extLst>
          </p:cNvPr>
          <p:cNvPicPr>
            <a:picLocks noChangeAspect="1"/>
          </p:cNvPicPr>
          <p:nvPr/>
        </p:nvPicPr>
        <p:blipFill>
          <a:blip r:embed="rId2"/>
          <a:stretch>
            <a:fillRect/>
          </a:stretch>
        </p:blipFill>
        <p:spPr>
          <a:xfrm>
            <a:off x="952501" y="1954099"/>
            <a:ext cx="2958820" cy="2958820"/>
          </a:xfrm>
          <a:prstGeom prst="rect">
            <a:avLst/>
          </a:prstGeom>
          <a:ln>
            <a:solidFill>
              <a:srgbClr val="FF0000"/>
            </a:solidFill>
          </a:ln>
        </p:spPr>
      </p:pic>
      <p:sp>
        <p:nvSpPr>
          <p:cNvPr id="3" name="Marcador de contenido 2">
            <a:extLst>
              <a:ext uri="{FF2B5EF4-FFF2-40B4-BE49-F238E27FC236}">
                <a16:creationId xmlns:a16="http://schemas.microsoft.com/office/drawing/2014/main" id="{704728F9-1155-4DAB-E0ED-C6A3B9398EF4}"/>
              </a:ext>
            </a:extLst>
          </p:cNvPr>
          <p:cNvSpPr>
            <a:spLocks noGrp="1"/>
          </p:cNvSpPr>
          <p:nvPr>
            <p:ph idx="1"/>
          </p:nvPr>
        </p:nvSpPr>
        <p:spPr>
          <a:xfrm>
            <a:off x="5264728" y="952500"/>
            <a:ext cx="5791200" cy="5100552"/>
          </a:xfrm>
        </p:spPr>
        <p:txBody>
          <a:bodyPr>
            <a:normAutofit/>
          </a:bodyPr>
          <a:lstStyle/>
          <a:p>
            <a:pPr marL="0" indent="0" algn="just">
              <a:buNone/>
            </a:pPr>
            <a:r>
              <a:rPr lang="es-MX" sz="1900" dirty="0"/>
              <a:t>Por tanto, en las legislaciones electorales locales se deben prever medios de control de legalidad de actos y resoluciones en la materia, los cuales tendrán que agotarse antes de acudir a la instancia federal, a fin de cumplir con el principio de definitividad en la cadena impugnativa del sistema integral de justicia electoral, dando plena eficacia y viabilidad a las distintas esferas de solución de controversias (locales y federal). Por tal razón, ante la ausencia en la normativa electoral local de un medio específico de impugnación que permita al justiciable controvertir determinados actos y resoluciones electorales, la autoridad jurisdiccional local debe implementar el mismo, proveyendo</a:t>
            </a:r>
          </a:p>
        </p:txBody>
      </p:sp>
    </p:spTree>
    <p:extLst>
      <p:ext uri="{BB962C8B-B14F-4D97-AF65-F5344CB8AC3E}">
        <p14:creationId xmlns:p14="http://schemas.microsoft.com/office/powerpoint/2010/main" val="1412721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C39EA3F-7085-DAF3-4459-44783D2AE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50D424-378A-5EAF-BEF3-AB85F9E35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03614" y="952500"/>
            <a:ext cx="2934401" cy="495299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4665BEFA-E23B-BCC9-C9CF-2AF727B6A259}"/>
              </a:ext>
            </a:extLst>
          </p:cNvPr>
          <p:cNvPicPr>
            <a:picLocks noChangeAspect="1"/>
          </p:cNvPicPr>
          <p:nvPr/>
        </p:nvPicPr>
        <p:blipFill>
          <a:blip r:embed="rId2"/>
          <a:stretch>
            <a:fillRect/>
          </a:stretch>
        </p:blipFill>
        <p:spPr>
          <a:xfrm>
            <a:off x="952501" y="1954099"/>
            <a:ext cx="2958820" cy="2958820"/>
          </a:xfrm>
          <a:prstGeom prst="rect">
            <a:avLst/>
          </a:prstGeom>
          <a:ln>
            <a:solidFill>
              <a:srgbClr val="FF0000"/>
            </a:solidFill>
          </a:ln>
        </p:spPr>
      </p:pic>
      <p:sp>
        <p:nvSpPr>
          <p:cNvPr id="3" name="Marcador de contenido 2">
            <a:extLst>
              <a:ext uri="{FF2B5EF4-FFF2-40B4-BE49-F238E27FC236}">
                <a16:creationId xmlns:a16="http://schemas.microsoft.com/office/drawing/2014/main" id="{704728F9-1155-4DAB-E0ED-C6A3B9398EF4}"/>
              </a:ext>
            </a:extLst>
          </p:cNvPr>
          <p:cNvSpPr>
            <a:spLocks noGrp="1"/>
          </p:cNvSpPr>
          <p:nvPr>
            <p:ph idx="1"/>
          </p:nvPr>
        </p:nvSpPr>
        <p:spPr>
          <a:xfrm>
            <a:off x="5010624" y="637309"/>
            <a:ext cx="6377811" cy="5791200"/>
          </a:xfrm>
        </p:spPr>
        <p:txBody>
          <a:bodyPr>
            <a:noAutofit/>
          </a:bodyPr>
          <a:lstStyle/>
          <a:p>
            <a:pPr marL="0" indent="0" algn="just">
              <a:buNone/>
            </a:pPr>
            <a:r>
              <a:rPr lang="es-MX" sz="1900" dirty="0"/>
              <a:t>de esta manera de un juicio o recurso efectivo que amplíe al justiciable una instancia más de acceso a la justicia. De lo contrario, la ausencia de medios de impugnación en las legislaciones electorales locales y su falta de implementación por parte de la autoridad jurisdiccional, propiciarían la carencia de un eslabón en la cadena impugnativa que se debe agotar antes de acudir a la justicia federal…</a:t>
            </a:r>
          </a:p>
          <a:p>
            <a:pPr marL="0" indent="0" algn="just">
              <a:buNone/>
            </a:pPr>
            <a:r>
              <a:rPr lang="es-MX" sz="1900" dirty="0"/>
              <a:t>…al implementar una vía o medio idóneo para controvertir actos o resoluciones en el ámbito local, se amplían al justiciable las instancias de impugnación, pues en vez de limitarlo a acudir directamente al Tribunal Electoral Federal, se le ofrece la oportunidad de intentar en primer lugar acciones locales cuyos fallos, a su vez, podrán ser controvertidos ante la referida jurisdicción federal. </a:t>
            </a:r>
          </a:p>
        </p:txBody>
      </p:sp>
    </p:spTree>
    <p:extLst>
      <p:ext uri="{BB962C8B-B14F-4D97-AF65-F5344CB8AC3E}">
        <p14:creationId xmlns:p14="http://schemas.microsoft.com/office/powerpoint/2010/main" val="4294136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6EF4C509-378F-2EEA-A956-115B4E0DB7AA}"/>
              </a:ext>
            </a:extLst>
          </p:cNvPr>
          <p:cNvSpPr>
            <a:spLocks noGrp="1"/>
          </p:cNvSpPr>
          <p:nvPr>
            <p:ph type="subTitle" idx="1"/>
          </p:nvPr>
        </p:nvSpPr>
        <p:spPr>
          <a:xfrm>
            <a:off x="1831458" y="1663995"/>
            <a:ext cx="8529084" cy="3259001"/>
          </a:xfrm>
        </p:spPr>
        <p:txBody>
          <a:bodyPr>
            <a:normAutofit/>
          </a:bodyPr>
          <a:lstStyle/>
          <a:p>
            <a:pPr algn="just"/>
            <a:r>
              <a:rPr lang="es-MX" sz="1900" dirty="0"/>
              <a:t>En consecuencia, las medidas instrumentales adoptadas por la jurisdicción local propician que los medios de impugnación previstos en el ámbito federal se traduzcan en una instancia más de revisión del acto judicial, generando un verdadero sistema de recurso efectivo que refuerza la protección judicial de derechos y provee de integridad y coherencia al sistema de justicia completa y eficaz. Lo anterior en la inteligencia de que, en casos específicos de justificada urgencia en su resolución, el respectivo órgano jurisdiccional podrá determinar conocer directamente del medio y obviar el previo agotamiento de la instancia local.</a:t>
            </a:r>
          </a:p>
        </p:txBody>
      </p:sp>
      <p:pic>
        <p:nvPicPr>
          <p:cNvPr id="4" name="Imagen 3">
            <a:extLst>
              <a:ext uri="{FF2B5EF4-FFF2-40B4-BE49-F238E27FC236}">
                <a16:creationId xmlns:a16="http://schemas.microsoft.com/office/drawing/2014/main" id="{1C2ACEBF-9DDF-71A9-836E-8AE241D7D7B8}"/>
              </a:ext>
            </a:extLst>
          </p:cNvPr>
          <p:cNvPicPr>
            <a:picLocks noChangeAspect="1"/>
          </p:cNvPicPr>
          <p:nvPr/>
        </p:nvPicPr>
        <p:blipFill>
          <a:blip r:embed="rId2"/>
          <a:stretch>
            <a:fillRect/>
          </a:stretch>
        </p:blipFill>
        <p:spPr>
          <a:xfrm>
            <a:off x="10069217" y="4701324"/>
            <a:ext cx="1955800" cy="1955800"/>
          </a:xfrm>
          <a:prstGeom prst="rect">
            <a:avLst/>
          </a:prstGeom>
          <a:ln>
            <a:solidFill>
              <a:srgbClr val="FF0000"/>
            </a:solidFill>
          </a:ln>
        </p:spPr>
      </p:pic>
    </p:spTree>
    <p:extLst>
      <p:ext uri="{BB962C8B-B14F-4D97-AF65-F5344CB8AC3E}">
        <p14:creationId xmlns:p14="http://schemas.microsoft.com/office/powerpoint/2010/main" val="15734079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0FE3E-95F5-19C8-646A-F8A5284ADE64}"/>
            </a:ext>
          </a:extLst>
        </p:cNvPr>
        <p:cNvGrpSpPr/>
        <p:nvPr/>
      </p:nvGrpSpPr>
      <p:grpSpPr>
        <a:xfrm>
          <a:off x="0" y="0"/>
          <a:ext cx="0" cy="0"/>
          <a:chOff x="0" y="0"/>
          <a:chExt cx="0" cy="0"/>
        </a:xfrm>
      </p:grpSpPr>
      <p:pic>
        <p:nvPicPr>
          <p:cNvPr id="5" name="Picture 3" descr="Full frame shot of wall with worn-out sky blue paint">
            <a:extLst>
              <a:ext uri="{FF2B5EF4-FFF2-40B4-BE49-F238E27FC236}">
                <a16:creationId xmlns:a16="http://schemas.microsoft.com/office/drawing/2014/main" id="{DB1B83F2-20C6-B08A-02F9-D5C5CDF839B8}"/>
              </a:ext>
            </a:extLst>
          </p:cNvPr>
          <p:cNvPicPr>
            <a:picLocks noChangeAspect="1"/>
          </p:cNvPicPr>
          <p:nvPr/>
        </p:nvPicPr>
        <p:blipFill rotWithShape="1">
          <a:blip r:embed="rId2"/>
          <a:srcRect l="6238" r="-1" b="-1"/>
          <a:stretch/>
        </p:blipFill>
        <p:spPr>
          <a:xfrm>
            <a:off x="4616622" y="718174"/>
            <a:ext cx="6874595" cy="5421651"/>
          </a:xfrm>
          <a:prstGeom prst="rect">
            <a:avLst/>
          </a:prstGeom>
        </p:spPr>
      </p:pic>
      <p:pic>
        <p:nvPicPr>
          <p:cNvPr id="6" name="Imagen 5">
            <a:extLst>
              <a:ext uri="{FF2B5EF4-FFF2-40B4-BE49-F238E27FC236}">
                <a16:creationId xmlns:a16="http://schemas.microsoft.com/office/drawing/2014/main" id="{193A206F-752D-54DD-8642-C1B192BFB32C}"/>
              </a:ext>
            </a:extLst>
          </p:cNvPr>
          <p:cNvPicPr>
            <a:picLocks noChangeAspect="1"/>
          </p:cNvPicPr>
          <p:nvPr/>
        </p:nvPicPr>
        <p:blipFill>
          <a:blip r:embed="rId3"/>
          <a:stretch>
            <a:fillRect/>
          </a:stretch>
        </p:blipFill>
        <p:spPr>
          <a:xfrm>
            <a:off x="9642186" y="244017"/>
            <a:ext cx="2120900" cy="2108200"/>
          </a:xfrm>
          <a:prstGeom prst="rect">
            <a:avLst/>
          </a:prstGeom>
          <a:ln>
            <a:solidFill>
              <a:srgbClr val="FF0000"/>
            </a:solidFill>
          </a:ln>
        </p:spPr>
      </p:pic>
      <p:sp>
        <p:nvSpPr>
          <p:cNvPr id="8" name="CuadroTexto 7">
            <a:extLst>
              <a:ext uri="{FF2B5EF4-FFF2-40B4-BE49-F238E27FC236}">
                <a16:creationId xmlns:a16="http://schemas.microsoft.com/office/drawing/2014/main" id="{A10F4235-66EA-D009-01E7-267860FDF5AC}"/>
              </a:ext>
            </a:extLst>
          </p:cNvPr>
          <p:cNvSpPr txBox="1"/>
          <p:nvPr/>
        </p:nvSpPr>
        <p:spPr>
          <a:xfrm>
            <a:off x="1851774" y="1961911"/>
            <a:ext cx="7124585" cy="1938992"/>
          </a:xfrm>
          <a:prstGeom prst="rect">
            <a:avLst/>
          </a:prstGeom>
          <a:noFill/>
          <a:ln w="28575">
            <a:solidFill>
              <a:schemeClr val="tx1"/>
            </a:solidFill>
          </a:ln>
        </p:spPr>
        <p:txBody>
          <a:bodyPr wrap="square" rtlCol="0">
            <a:spAutoFit/>
          </a:bodyPr>
          <a:lstStyle/>
          <a:p>
            <a:pPr algn="ctr"/>
            <a:r>
              <a:rPr lang="es-MX" sz="6000" dirty="0"/>
              <a:t>NATURALEZA JURIDICA </a:t>
            </a:r>
          </a:p>
        </p:txBody>
      </p:sp>
    </p:spTree>
    <p:extLst>
      <p:ext uri="{BB962C8B-B14F-4D97-AF65-F5344CB8AC3E}">
        <p14:creationId xmlns:p14="http://schemas.microsoft.com/office/powerpoint/2010/main" val="19648920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DBF26B0-B6ED-AC19-EAAD-913456E4A03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44B1438-19DE-6A7B-888F-D82C4C1A5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7A18DE3-A925-1313-B5F7-9BA51ADFAB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2905" y="953965"/>
            <a:ext cx="9280223" cy="495153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contenido 4">
            <a:extLst>
              <a:ext uri="{FF2B5EF4-FFF2-40B4-BE49-F238E27FC236}">
                <a16:creationId xmlns:a16="http://schemas.microsoft.com/office/drawing/2014/main" id="{F31AA66D-3B58-9DC5-BFD2-EBB323CFB122}"/>
              </a:ext>
            </a:extLst>
          </p:cNvPr>
          <p:cNvPicPr>
            <a:picLocks noChangeAspect="1"/>
          </p:cNvPicPr>
          <p:nvPr/>
        </p:nvPicPr>
        <p:blipFill>
          <a:blip r:embed="rId2"/>
          <a:stretch>
            <a:fillRect/>
          </a:stretch>
        </p:blipFill>
        <p:spPr>
          <a:xfrm>
            <a:off x="9871183" y="952500"/>
            <a:ext cx="2108583" cy="1665081"/>
          </a:xfrm>
          <a:prstGeom prst="rect">
            <a:avLst/>
          </a:prstGeom>
        </p:spPr>
      </p:pic>
      <p:pic>
        <p:nvPicPr>
          <p:cNvPr id="6" name="Imagen 5">
            <a:extLst>
              <a:ext uri="{FF2B5EF4-FFF2-40B4-BE49-F238E27FC236}">
                <a16:creationId xmlns:a16="http://schemas.microsoft.com/office/drawing/2014/main" id="{E5B13790-176F-E58D-570E-B2237427B4C5}"/>
              </a:ext>
            </a:extLst>
          </p:cNvPr>
          <p:cNvPicPr>
            <a:picLocks noChangeAspect="1"/>
          </p:cNvPicPr>
          <p:nvPr/>
        </p:nvPicPr>
        <p:blipFill>
          <a:blip r:embed="rId3"/>
          <a:stretch>
            <a:fillRect/>
          </a:stretch>
        </p:blipFill>
        <p:spPr>
          <a:xfrm>
            <a:off x="9726990" y="336462"/>
            <a:ext cx="1955800" cy="1943100"/>
          </a:xfrm>
          <a:prstGeom prst="rect">
            <a:avLst/>
          </a:prstGeom>
          <a:ln>
            <a:solidFill>
              <a:srgbClr val="FF0000"/>
            </a:solidFill>
          </a:ln>
        </p:spPr>
      </p:pic>
      <p:sp>
        <p:nvSpPr>
          <p:cNvPr id="8" name="Marcador de contenido 7">
            <a:extLst>
              <a:ext uri="{FF2B5EF4-FFF2-40B4-BE49-F238E27FC236}">
                <a16:creationId xmlns:a16="http://schemas.microsoft.com/office/drawing/2014/main" id="{97B20473-131C-FE5D-B42A-C9A87D1DD848}"/>
              </a:ext>
            </a:extLst>
          </p:cNvPr>
          <p:cNvSpPr>
            <a:spLocks noGrp="1"/>
          </p:cNvSpPr>
          <p:nvPr>
            <p:ph idx="1"/>
          </p:nvPr>
        </p:nvSpPr>
        <p:spPr>
          <a:xfrm>
            <a:off x="1603632" y="1785040"/>
            <a:ext cx="8187222" cy="3937369"/>
          </a:xfrm>
        </p:spPr>
        <p:txBody>
          <a:bodyPr>
            <a:normAutofit/>
          </a:bodyPr>
          <a:lstStyle/>
          <a:p>
            <a:pPr marL="0" indent="0" algn="just">
              <a:buNone/>
            </a:pPr>
            <a:r>
              <a:rPr lang="es-MX" sz="2000" dirty="0"/>
              <a:t> La naturaleza jurídica del juicio electoral puede ser de dos tipos: </a:t>
            </a:r>
          </a:p>
          <a:p>
            <a:pPr marL="457200" indent="-457200" algn="just">
              <a:buAutoNum type="arabicParenR"/>
            </a:pPr>
            <a:r>
              <a:rPr lang="es-MX" sz="2000" dirty="0"/>
              <a:t>Como recurso. Cuando se trata de asuntos dictados en los procedimientos especiales sancionadores y se busque la revocación o la anulación de la resolución dictada en estos. </a:t>
            </a:r>
          </a:p>
          <a:p>
            <a:pPr marL="457200" indent="-457200" algn="just">
              <a:buAutoNum type="arabicParenR"/>
            </a:pPr>
            <a:r>
              <a:rPr lang="es-MX" sz="2000" dirty="0"/>
              <a:t>2)  Como proceso impugnativo. Cuando se trata de la salvaguarda de derechos ante actos distintos a los procedimientos especiales sancionadores o seguidos en forma de juicio, para los que no se encuentra contemplado un medio de defensa específico. </a:t>
            </a:r>
          </a:p>
        </p:txBody>
      </p:sp>
    </p:spTree>
    <p:extLst>
      <p:ext uri="{BB962C8B-B14F-4D97-AF65-F5344CB8AC3E}">
        <p14:creationId xmlns:p14="http://schemas.microsoft.com/office/powerpoint/2010/main" val="3587188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383CC1AE-405D-F57D-156B-C07CA0EA01E5}"/>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52F2418-6201-5D4A-69DA-5C4F8DEC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064BF07-A0C6-F6E4-4321-4CEE770A5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2500" y="952500"/>
            <a:ext cx="9944100" cy="4953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8">
            <a:extLst>
              <a:ext uri="{FF2B5EF4-FFF2-40B4-BE49-F238E27FC236}">
                <a16:creationId xmlns:a16="http://schemas.microsoft.com/office/drawing/2014/main" id="{F3A4DFA6-1DB8-8307-BF7A-8B55CF2104F0}"/>
              </a:ext>
            </a:extLst>
          </p:cNvPr>
          <p:cNvSpPr>
            <a:spLocks noGrp="1"/>
          </p:cNvSpPr>
          <p:nvPr>
            <p:ph idx="1"/>
          </p:nvPr>
        </p:nvSpPr>
        <p:spPr>
          <a:xfrm>
            <a:off x="1562881" y="1863102"/>
            <a:ext cx="4992654" cy="3131796"/>
          </a:xfrm>
        </p:spPr>
        <p:txBody>
          <a:bodyPr>
            <a:normAutofit/>
          </a:bodyPr>
          <a:lstStyle/>
          <a:p>
            <a:pPr marL="0" indent="0" algn="just">
              <a:buNone/>
            </a:pPr>
            <a:r>
              <a:rPr lang="es-MX" sz="2400" dirty="0">
                <a:latin typeface="HANDWRITINGCR" panose="02000603000000000000" pitchFamily="2" charset="0"/>
                <a:ea typeface="HANDWRITINGCR" panose="02000603000000000000" pitchFamily="2" charset="0"/>
              </a:rPr>
              <a:t>Medio de defensa no previsto en la legislación, de creación jurisdiccional, mediante el cual la Sala Superior del TEPJF resuelve controversias de  naturaleza electoral para las que no existe un procedimiento específico.</a:t>
            </a:r>
            <a:endParaRPr lang="en-US" sz="2400" dirty="0">
              <a:latin typeface="HANDWRITINGCR" panose="02000603000000000000" pitchFamily="2" charset="0"/>
              <a:ea typeface="HANDWRITINGCR" panose="02000603000000000000" pitchFamily="2" charset="0"/>
            </a:endParaRPr>
          </a:p>
          <a:p>
            <a:endParaRPr lang="en-US" dirty="0">
              <a:latin typeface="HANDWRITINGCR" panose="02000603000000000000" pitchFamily="2" charset="0"/>
              <a:ea typeface="HANDWRITINGCR" panose="02000603000000000000" pitchFamily="2" charset="0"/>
            </a:endParaRPr>
          </a:p>
        </p:txBody>
      </p:sp>
      <p:pic>
        <p:nvPicPr>
          <p:cNvPr id="5" name="Picture 3" descr="Full frame shot of wall with worn-out sky blue paint">
            <a:extLst>
              <a:ext uri="{FF2B5EF4-FFF2-40B4-BE49-F238E27FC236}">
                <a16:creationId xmlns:a16="http://schemas.microsoft.com/office/drawing/2014/main" id="{B55FA227-9C89-16C3-AA00-DB71C1AB55C4}"/>
              </a:ext>
            </a:extLst>
          </p:cNvPr>
          <p:cNvPicPr>
            <a:picLocks noChangeAspect="1"/>
          </p:cNvPicPr>
          <p:nvPr/>
        </p:nvPicPr>
        <p:blipFill rotWithShape="1">
          <a:blip r:embed="rId2"/>
          <a:srcRect l="28150" r="-2" b="-2"/>
          <a:stretch/>
        </p:blipFill>
        <p:spPr>
          <a:xfrm>
            <a:off x="7086599" y="1396659"/>
            <a:ext cx="4306857" cy="3843025"/>
          </a:xfrm>
          <a:prstGeom prst="rect">
            <a:avLst/>
          </a:prstGeom>
        </p:spPr>
      </p:pic>
      <p:pic>
        <p:nvPicPr>
          <p:cNvPr id="4" name="Picture 2" descr="No hay ninguna descripción de la foto disponible.">
            <a:extLst>
              <a:ext uri="{FF2B5EF4-FFF2-40B4-BE49-F238E27FC236}">
                <a16:creationId xmlns:a16="http://schemas.microsoft.com/office/drawing/2014/main" id="{8940B416-5D80-C2E1-D5D8-90C192B3938D}"/>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9781954" y="4403534"/>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5A1B4851-5A49-A8E0-8897-20B4EAEB1BF0}"/>
              </a:ext>
            </a:extLst>
          </p:cNvPr>
          <p:cNvSpPr txBox="1"/>
          <p:nvPr/>
        </p:nvSpPr>
        <p:spPr>
          <a:xfrm>
            <a:off x="7771232" y="2607709"/>
            <a:ext cx="3124200" cy="584775"/>
          </a:xfrm>
          <a:prstGeom prst="rect">
            <a:avLst/>
          </a:prstGeom>
          <a:noFill/>
        </p:spPr>
        <p:txBody>
          <a:bodyPr wrap="square" rtlCol="0">
            <a:spAutoFit/>
          </a:bodyPr>
          <a:lstStyle/>
          <a:p>
            <a:pPr algn="ctr"/>
            <a:r>
              <a:rPr lang="es-MX" sz="3200" dirty="0"/>
              <a:t>DEFINICIÓN </a:t>
            </a:r>
          </a:p>
        </p:txBody>
      </p:sp>
    </p:spTree>
    <p:extLst>
      <p:ext uri="{BB962C8B-B14F-4D97-AF65-F5344CB8AC3E}">
        <p14:creationId xmlns:p14="http://schemas.microsoft.com/office/powerpoint/2010/main" val="20774776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D901EB8-5DDD-56C2-54F2-9F61C0CD8783}"/>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3C04410-93AA-6917-67D1-CFDEACDB5B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F2088AA-30FF-1F69-7C66-6424E1A0D6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2500" y="952500"/>
            <a:ext cx="9944100" cy="4953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8">
            <a:extLst>
              <a:ext uri="{FF2B5EF4-FFF2-40B4-BE49-F238E27FC236}">
                <a16:creationId xmlns:a16="http://schemas.microsoft.com/office/drawing/2014/main" id="{D71AF485-DA70-F169-8E62-AFA4AA4D015E}"/>
              </a:ext>
            </a:extLst>
          </p:cNvPr>
          <p:cNvSpPr>
            <a:spLocks noGrp="1"/>
          </p:cNvSpPr>
          <p:nvPr>
            <p:ph idx="1"/>
          </p:nvPr>
        </p:nvSpPr>
        <p:spPr>
          <a:xfrm>
            <a:off x="1295401" y="1271738"/>
            <a:ext cx="5273040" cy="4633762"/>
          </a:xfrm>
        </p:spPr>
        <p:txBody>
          <a:bodyPr>
            <a:normAutofit/>
          </a:bodyPr>
          <a:lstStyle/>
          <a:p>
            <a:pPr marL="0" indent="0" algn="just">
              <a:buNone/>
            </a:pPr>
            <a:endParaRPr lang="en-US" sz="2000" dirty="0">
              <a:latin typeface="HANDWRITINGCR" panose="02000603000000000000" pitchFamily="2" charset="0"/>
              <a:ea typeface="HANDWRITINGCR" panose="02000603000000000000" pitchFamily="2" charset="0"/>
            </a:endParaRPr>
          </a:p>
          <a:p>
            <a:endParaRPr lang="en-US" dirty="0">
              <a:latin typeface="HANDWRITINGCR" panose="02000603000000000000" pitchFamily="2" charset="0"/>
              <a:ea typeface="HANDWRITINGCR" panose="02000603000000000000" pitchFamily="2" charset="0"/>
            </a:endParaRPr>
          </a:p>
        </p:txBody>
      </p:sp>
      <p:pic>
        <p:nvPicPr>
          <p:cNvPr id="5" name="Picture 3" descr="Full frame shot of wall with worn-out sky blue paint">
            <a:extLst>
              <a:ext uri="{FF2B5EF4-FFF2-40B4-BE49-F238E27FC236}">
                <a16:creationId xmlns:a16="http://schemas.microsoft.com/office/drawing/2014/main" id="{EE3CE06E-4E31-DFF6-B355-83E8C2D386B8}"/>
              </a:ext>
            </a:extLst>
          </p:cNvPr>
          <p:cNvPicPr>
            <a:picLocks noChangeAspect="1"/>
          </p:cNvPicPr>
          <p:nvPr/>
        </p:nvPicPr>
        <p:blipFill rotWithShape="1">
          <a:blip r:embed="rId2"/>
          <a:srcRect l="28150" r="-2" b="-2"/>
          <a:stretch/>
        </p:blipFill>
        <p:spPr>
          <a:xfrm>
            <a:off x="7086599" y="1396659"/>
            <a:ext cx="4306857" cy="3843025"/>
          </a:xfrm>
          <a:prstGeom prst="rect">
            <a:avLst/>
          </a:prstGeom>
        </p:spPr>
      </p:pic>
      <p:pic>
        <p:nvPicPr>
          <p:cNvPr id="4" name="Picture 2" descr="No hay ninguna descripción de la foto disponible.">
            <a:extLst>
              <a:ext uri="{FF2B5EF4-FFF2-40B4-BE49-F238E27FC236}">
                <a16:creationId xmlns:a16="http://schemas.microsoft.com/office/drawing/2014/main" id="{43C97C0E-0B03-7C3E-9A82-03D2D2D6203F}"/>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9781954" y="4403534"/>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D356AD90-CF9C-5C1B-A3D6-401745966611}"/>
              </a:ext>
            </a:extLst>
          </p:cNvPr>
          <p:cNvSpPr txBox="1"/>
          <p:nvPr/>
        </p:nvSpPr>
        <p:spPr>
          <a:xfrm>
            <a:off x="7754128" y="2607709"/>
            <a:ext cx="3124200" cy="584775"/>
          </a:xfrm>
          <a:prstGeom prst="rect">
            <a:avLst/>
          </a:prstGeom>
          <a:noFill/>
        </p:spPr>
        <p:txBody>
          <a:bodyPr wrap="square" rtlCol="0">
            <a:spAutoFit/>
          </a:bodyPr>
          <a:lstStyle/>
          <a:p>
            <a:pPr algn="ctr"/>
            <a:r>
              <a:rPr lang="es-MX" sz="3200" dirty="0"/>
              <a:t>ELEMENTOS</a:t>
            </a:r>
          </a:p>
        </p:txBody>
      </p:sp>
      <p:sp>
        <p:nvSpPr>
          <p:cNvPr id="3" name="CuadroTexto 2">
            <a:extLst>
              <a:ext uri="{FF2B5EF4-FFF2-40B4-BE49-F238E27FC236}">
                <a16:creationId xmlns:a16="http://schemas.microsoft.com/office/drawing/2014/main" id="{F3FA2240-60A2-BCA8-F483-F2D2FF32041B}"/>
              </a:ext>
            </a:extLst>
          </p:cNvPr>
          <p:cNvSpPr txBox="1"/>
          <p:nvPr/>
        </p:nvSpPr>
        <p:spPr>
          <a:xfrm>
            <a:off x="1440223" y="1690062"/>
            <a:ext cx="5312612" cy="3477875"/>
          </a:xfrm>
          <a:prstGeom prst="rect">
            <a:avLst/>
          </a:prstGeom>
          <a:noFill/>
        </p:spPr>
        <p:txBody>
          <a:bodyPr wrap="square" rtlCol="0">
            <a:spAutoFit/>
          </a:bodyPr>
          <a:lstStyle/>
          <a:p>
            <a:pPr algn="just"/>
            <a:r>
              <a:rPr lang="es-MX" sz="2000" dirty="0"/>
              <a:t>- Se trata de un medio de defensa no previsto por la legislación. </a:t>
            </a:r>
          </a:p>
          <a:p>
            <a:pPr algn="just"/>
            <a:r>
              <a:rPr lang="es-MX" sz="2000" dirty="0"/>
              <a:t>- Su creación es jurisdiccional. </a:t>
            </a:r>
          </a:p>
          <a:p>
            <a:pPr algn="just"/>
            <a:r>
              <a:rPr lang="es-MX" sz="2000" dirty="0"/>
              <a:t>- Es de única instancia. </a:t>
            </a:r>
          </a:p>
          <a:p>
            <a:pPr algn="just"/>
            <a:r>
              <a:rPr lang="es-MX" sz="2000" dirty="0"/>
              <a:t>- Persigue garantizar el acceso a la justicia electoral en todos aquellos casos en que no exista un procedimiento específico para la impugnación de actos definitivos dictados por autoridades tanto administrativas como jurisdiccionales electorales, en el ámbito federal y local. </a:t>
            </a:r>
          </a:p>
        </p:txBody>
      </p:sp>
    </p:spTree>
    <p:extLst>
      <p:ext uri="{BB962C8B-B14F-4D97-AF65-F5344CB8AC3E}">
        <p14:creationId xmlns:p14="http://schemas.microsoft.com/office/powerpoint/2010/main" val="3132891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9C81A-01A9-EF28-09B8-C8A2E10DDE3F}"/>
            </a:ext>
          </a:extLst>
        </p:cNvPr>
        <p:cNvGrpSpPr/>
        <p:nvPr/>
      </p:nvGrpSpPr>
      <p:grpSpPr>
        <a:xfrm>
          <a:off x="0" y="0"/>
          <a:ext cx="0" cy="0"/>
          <a:chOff x="0" y="0"/>
          <a:chExt cx="0" cy="0"/>
        </a:xfrm>
      </p:grpSpPr>
      <p:sp>
        <p:nvSpPr>
          <p:cNvPr id="3" name="Marcador de texto 2">
            <a:extLst>
              <a:ext uri="{FF2B5EF4-FFF2-40B4-BE49-F238E27FC236}">
                <a16:creationId xmlns:a16="http://schemas.microsoft.com/office/drawing/2014/main" id="{F6BF359A-D838-D8C1-5630-B0DB3F2D216D}"/>
              </a:ext>
            </a:extLst>
          </p:cNvPr>
          <p:cNvSpPr>
            <a:spLocks noGrp="1"/>
          </p:cNvSpPr>
          <p:nvPr>
            <p:ph type="body" idx="1"/>
          </p:nvPr>
        </p:nvSpPr>
        <p:spPr>
          <a:xfrm>
            <a:off x="4616490" y="651856"/>
            <a:ext cx="6636328" cy="5554287"/>
          </a:xfrm>
          <a:ln w="12700">
            <a:solidFill>
              <a:schemeClr val="tx1"/>
            </a:solidFill>
          </a:ln>
        </p:spPr>
        <p:txBody>
          <a:bodyPr>
            <a:noAutofit/>
          </a:bodyPr>
          <a:lstStyle/>
          <a:p>
            <a:pPr algn="just"/>
            <a:endParaRPr lang="es-MX" sz="2000" dirty="0"/>
          </a:p>
          <a:p>
            <a:pPr marL="457200" indent="-457200" algn="just">
              <a:buFontTx/>
              <a:buChar char="-"/>
            </a:pPr>
            <a:endParaRPr lang="es-MX" sz="2000" dirty="0"/>
          </a:p>
          <a:p>
            <a:pPr algn="just"/>
            <a:r>
              <a:rPr lang="es-MX" sz="2000" dirty="0"/>
              <a:t>La procedencia del JE se encuentra en los artículos 8 y 9, apartado 1, de la LGSMIME. Por lo tanto, debe interponerse dentro de los cuatro días siguientes a la notificación del acto impugnado.</a:t>
            </a:r>
          </a:p>
          <a:p>
            <a:pPr algn="just"/>
            <a:r>
              <a:rPr lang="es-MX" sz="2000" dirty="0"/>
              <a:t>La demanda debe: </a:t>
            </a:r>
          </a:p>
          <a:p>
            <a:pPr algn="just">
              <a:lnSpc>
                <a:spcPct val="100000"/>
              </a:lnSpc>
            </a:pPr>
            <a:r>
              <a:rPr lang="es-MX" sz="2000" dirty="0"/>
              <a:t>- Presentarse por escrito. </a:t>
            </a:r>
          </a:p>
          <a:p>
            <a:pPr algn="just">
              <a:lnSpc>
                <a:spcPct val="100000"/>
              </a:lnSpc>
            </a:pPr>
            <a:r>
              <a:rPr lang="es-MX" sz="2000" dirty="0"/>
              <a:t>- Que se haga constar el nombre del actor y su firma o de quien lo representa. </a:t>
            </a:r>
          </a:p>
          <a:p>
            <a:pPr algn="just">
              <a:lnSpc>
                <a:spcPct val="100000"/>
              </a:lnSpc>
            </a:pPr>
            <a:r>
              <a:rPr lang="es-MX" sz="2000" dirty="0"/>
              <a:t>- Domicilio para oír y recibir notificaciones y señalar personas autorizadas para ello. </a:t>
            </a:r>
          </a:p>
          <a:p>
            <a:pPr algn="just">
              <a:lnSpc>
                <a:spcPct val="100000"/>
              </a:lnSpc>
            </a:pPr>
            <a:r>
              <a:rPr lang="es-MX" sz="2000" dirty="0"/>
              <a:t>- Identificar el acto impugnado y la autoridad responsable.</a:t>
            </a:r>
          </a:p>
          <a:p>
            <a:pPr algn="just">
              <a:lnSpc>
                <a:spcPct val="100000"/>
              </a:lnSpc>
            </a:pPr>
            <a:r>
              <a:rPr lang="es-MX" sz="2000" dirty="0"/>
              <a:t>- Señalar los agravios que se causan y los preceptos presuntamente violados.</a:t>
            </a:r>
          </a:p>
        </p:txBody>
      </p:sp>
      <p:pic>
        <p:nvPicPr>
          <p:cNvPr id="5" name="Imagen 4">
            <a:extLst>
              <a:ext uri="{FF2B5EF4-FFF2-40B4-BE49-F238E27FC236}">
                <a16:creationId xmlns:a16="http://schemas.microsoft.com/office/drawing/2014/main" id="{391220E8-35D7-87A5-9EB5-285E6D363355}"/>
              </a:ext>
            </a:extLst>
          </p:cNvPr>
          <p:cNvPicPr>
            <a:picLocks noChangeAspect="1"/>
          </p:cNvPicPr>
          <p:nvPr/>
        </p:nvPicPr>
        <p:blipFill>
          <a:blip r:embed="rId2"/>
          <a:stretch>
            <a:fillRect/>
          </a:stretch>
        </p:blipFill>
        <p:spPr>
          <a:xfrm>
            <a:off x="488400" y="898814"/>
            <a:ext cx="3768947" cy="3189919"/>
          </a:xfrm>
          <a:prstGeom prst="rect">
            <a:avLst/>
          </a:prstGeom>
        </p:spPr>
      </p:pic>
      <p:pic>
        <p:nvPicPr>
          <p:cNvPr id="6" name="Picture 2" descr="No hay ninguna descripción de la foto disponible.">
            <a:extLst>
              <a:ext uri="{FF2B5EF4-FFF2-40B4-BE49-F238E27FC236}">
                <a16:creationId xmlns:a16="http://schemas.microsoft.com/office/drawing/2014/main" id="{A6879711-590F-D6AE-0DE6-DA256FC63287}"/>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318693" y="2740384"/>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74C5EF03-D50A-136E-732D-65803288CE91}"/>
              </a:ext>
            </a:extLst>
          </p:cNvPr>
          <p:cNvSpPr txBox="1"/>
          <p:nvPr/>
        </p:nvSpPr>
        <p:spPr>
          <a:xfrm>
            <a:off x="488401" y="4918408"/>
            <a:ext cx="3768947" cy="646331"/>
          </a:xfrm>
          <a:prstGeom prst="rect">
            <a:avLst/>
          </a:prstGeom>
          <a:noFill/>
        </p:spPr>
        <p:txBody>
          <a:bodyPr wrap="square" rtlCol="0">
            <a:spAutoFit/>
          </a:bodyPr>
          <a:lstStyle/>
          <a:p>
            <a:r>
              <a:rPr lang="es-MX" sz="3600" dirty="0"/>
              <a:t>PROCEDENCIA</a:t>
            </a:r>
          </a:p>
        </p:txBody>
      </p:sp>
    </p:spTree>
    <p:extLst>
      <p:ext uri="{BB962C8B-B14F-4D97-AF65-F5344CB8AC3E}">
        <p14:creationId xmlns:p14="http://schemas.microsoft.com/office/powerpoint/2010/main" val="16794738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0A93F-A894-778F-DF0B-8DA993BDDAE8}"/>
            </a:ext>
          </a:extLst>
        </p:cNvPr>
        <p:cNvGrpSpPr/>
        <p:nvPr/>
      </p:nvGrpSpPr>
      <p:grpSpPr>
        <a:xfrm>
          <a:off x="0" y="0"/>
          <a:ext cx="0" cy="0"/>
          <a:chOff x="0" y="0"/>
          <a:chExt cx="0" cy="0"/>
        </a:xfrm>
      </p:grpSpPr>
      <p:sp>
        <p:nvSpPr>
          <p:cNvPr id="3" name="Marcador de texto 2">
            <a:extLst>
              <a:ext uri="{FF2B5EF4-FFF2-40B4-BE49-F238E27FC236}">
                <a16:creationId xmlns:a16="http://schemas.microsoft.com/office/drawing/2014/main" id="{4E0B6CC9-A222-5903-DB1A-22309B105DFE}"/>
              </a:ext>
            </a:extLst>
          </p:cNvPr>
          <p:cNvSpPr>
            <a:spLocks noGrp="1"/>
          </p:cNvSpPr>
          <p:nvPr>
            <p:ph type="body" idx="1"/>
          </p:nvPr>
        </p:nvSpPr>
        <p:spPr>
          <a:xfrm>
            <a:off x="4616490" y="777240"/>
            <a:ext cx="6636328" cy="5566063"/>
          </a:xfrm>
          <a:ln w="12700">
            <a:solidFill>
              <a:schemeClr val="tx1"/>
            </a:solidFill>
          </a:ln>
        </p:spPr>
        <p:txBody>
          <a:bodyPr>
            <a:noAutofit/>
          </a:bodyPr>
          <a:lstStyle/>
          <a:p>
            <a:pPr algn="just"/>
            <a:r>
              <a:rPr lang="es-MX" sz="2000" dirty="0"/>
              <a:t>Con fundamento en los artículos: 17.2, 41.2.VI y 99.4.x de la CPEUM.</a:t>
            </a:r>
          </a:p>
          <a:p>
            <a:pPr marL="342900" indent="-342900" algn="just">
              <a:buFont typeface="Arial" panose="020B0604020202020204" pitchFamily="34" charset="0"/>
              <a:buChar char="•"/>
            </a:pPr>
            <a:r>
              <a:rPr lang="es-MX" sz="2000" dirty="0"/>
              <a:t>Artículo 17. […] Toda persona tiene derecho a que se le administre justicia por tribunales que estarán  expeditos para impartirla en los plazos y términos que fijen las leyes, emitiendo sus resoluciones de manera pronta, competa e imparcial. Su servicio será gratuito, quedando, en consecuencia, prohibidas las costas judiciales. </a:t>
            </a:r>
          </a:p>
          <a:p>
            <a:pPr marL="342900" indent="-342900" algn="just">
              <a:buFont typeface="Arial" panose="020B0604020202020204" pitchFamily="34" charset="0"/>
              <a:buChar char="•"/>
            </a:pPr>
            <a:r>
              <a:rPr lang="es-MX" sz="2000" dirty="0"/>
              <a:t>*Artículo 41, párrafo segundo, base VI […] La renovación de los poderes Legislativo y Ejecutivo se realizará mediante elecciones libres, auténticas y periódicas, conforme a las siguientes bases:</a:t>
            </a:r>
          </a:p>
          <a:p>
            <a:pPr algn="just"/>
            <a:endParaRPr lang="es-MX" sz="900" dirty="0"/>
          </a:p>
        </p:txBody>
      </p:sp>
      <p:pic>
        <p:nvPicPr>
          <p:cNvPr id="5" name="Imagen 4">
            <a:extLst>
              <a:ext uri="{FF2B5EF4-FFF2-40B4-BE49-F238E27FC236}">
                <a16:creationId xmlns:a16="http://schemas.microsoft.com/office/drawing/2014/main" id="{DD3D231B-1B8C-C197-489D-0C1635DA3F3C}"/>
              </a:ext>
            </a:extLst>
          </p:cNvPr>
          <p:cNvPicPr>
            <a:picLocks noChangeAspect="1"/>
          </p:cNvPicPr>
          <p:nvPr/>
        </p:nvPicPr>
        <p:blipFill>
          <a:blip r:embed="rId2"/>
          <a:stretch>
            <a:fillRect/>
          </a:stretch>
        </p:blipFill>
        <p:spPr>
          <a:xfrm>
            <a:off x="488400" y="898814"/>
            <a:ext cx="3768947" cy="3189919"/>
          </a:xfrm>
          <a:prstGeom prst="rect">
            <a:avLst/>
          </a:prstGeom>
        </p:spPr>
      </p:pic>
      <p:pic>
        <p:nvPicPr>
          <p:cNvPr id="6" name="Picture 2" descr="No hay ninguna descripción de la foto disponible.">
            <a:extLst>
              <a:ext uri="{FF2B5EF4-FFF2-40B4-BE49-F238E27FC236}">
                <a16:creationId xmlns:a16="http://schemas.microsoft.com/office/drawing/2014/main" id="{3A42D7B7-0033-BF32-885D-8B714A13E4B7}"/>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318693" y="2740384"/>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8DE522B8-096E-5D03-E240-FFCE1479C4F5}"/>
              </a:ext>
            </a:extLst>
          </p:cNvPr>
          <p:cNvSpPr txBox="1"/>
          <p:nvPr/>
        </p:nvSpPr>
        <p:spPr>
          <a:xfrm>
            <a:off x="488401" y="4918408"/>
            <a:ext cx="3768947" cy="646331"/>
          </a:xfrm>
          <a:prstGeom prst="rect">
            <a:avLst/>
          </a:prstGeom>
          <a:noFill/>
        </p:spPr>
        <p:txBody>
          <a:bodyPr wrap="square" rtlCol="0">
            <a:spAutoFit/>
          </a:bodyPr>
          <a:lstStyle/>
          <a:p>
            <a:r>
              <a:rPr lang="es-MX" sz="3600" dirty="0"/>
              <a:t>COMPETENCIA</a:t>
            </a:r>
          </a:p>
        </p:txBody>
      </p:sp>
    </p:spTree>
    <p:extLst>
      <p:ext uri="{BB962C8B-B14F-4D97-AF65-F5344CB8AC3E}">
        <p14:creationId xmlns:p14="http://schemas.microsoft.com/office/powerpoint/2010/main" val="5558338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DA1DB-2350-E568-BCD0-C3D8D49138B8}"/>
            </a:ext>
          </a:extLst>
        </p:cNvPr>
        <p:cNvGrpSpPr/>
        <p:nvPr/>
      </p:nvGrpSpPr>
      <p:grpSpPr>
        <a:xfrm>
          <a:off x="0" y="0"/>
          <a:ext cx="0" cy="0"/>
          <a:chOff x="0" y="0"/>
          <a:chExt cx="0" cy="0"/>
        </a:xfrm>
      </p:grpSpPr>
      <p:sp>
        <p:nvSpPr>
          <p:cNvPr id="3" name="Marcador de texto 2">
            <a:extLst>
              <a:ext uri="{FF2B5EF4-FFF2-40B4-BE49-F238E27FC236}">
                <a16:creationId xmlns:a16="http://schemas.microsoft.com/office/drawing/2014/main" id="{684A6CA9-CBAB-9A38-6814-9E8C235615AB}"/>
              </a:ext>
            </a:extLst>
          </p:cNvPr>
          <p:cNvSpPr>
            <a:spLocks noGrp="1"/>
          </p:cNvSpPr>
          <p:nvPr>
            <p:ph type="body" idx="1"/>
          </p:nvPr>
        </p:nvSpPr>
        <p:spPr>
          <a:xfrm>
            <a:off x="4616490" y="1148888"/>
            <a:ext cx="6636328" cy="4560223"/>
          </a:xfrm>
          <a:ln w="12700">
            <a:solidFill>
              <a:schemeClr val="tx1"/>
            </a:solidFill>
          </a:ln>
        </p:spPr>
        <p:txBody>
          <a:bodyPr>
            <a:noAutofit/>
          </a:bodyPr>
          <a:lstStyle/>
          <a:p>
            <a:pPr algn="just"/>
            <a:r>
              <a:rPr lang="es-MX" sz="2000" dirty="0"/>
              <a:t>VI. Para garantizar los principios de constitucionalidad y legalidad de los actos y resoluciones electorales, incluidos los relativos a los procesos de consulta popular y de revocación de mandato, se establecerá un sistema de medios de impugnación en los términos que señalen esta Constitución y la ley. Dicho sistema dará definitividad a las distintas etapas de los procesos electorales, de consulta popular y de revocación de mandato, y garantizará la protección de los derechos políticos de los ciudadanos de votar, ser votados y de asociación, en los términos del artículo 99 de esta Constitución…</a:t>
            </a:r>
          </a:p>
        </p:txBody>
      </p:sp>
      <p:pic>
        <p:nvPicPr>
          <p:cNvPr id="5" name="Imagen 4">
            <a:extLst>
              <a:ext uri="{FF2B5EF4-FFF2-40B4-BE49-F238E27FC236}">
                <a16:creationId xmlns:a16="http://schemas.microsoft.com/office/drawing/2014/main" id="{E8AA2CF5-E8ED-DA9B-A4FC-EFC8895FF990}"/>
              </a:ext>
            </a:extLst>
          </p:cNvPr>
          <p:cNvPicPr>
            <a:picLocks noChangeAspect="1"/>
          </p:cNvPicPr>
          <p:nvPr/>
        </p:nvPicPr>
        <p:blipFill>
          <a:blip r:embed="rId2"/>
          <a:stretch>
            <a:fillRect/>
          </a:stretch>
        </p:blipFill>
        <p:spPr>
          <a:xfrm>
            <a:off x="488400" y="898814"/>
            <a:ext cx="3768947" cy="3189919"/>
          </a:xfrm>
          <a:prstGeom prst="rect">
            <a:avLst/>
          </a:prstGeom>
        </p:spPr>
      </p:pic>
      <p:pic>
        <p:nvPicPr>
          <p:cNvPr id="6" name="Picture 2" descr="No hay ninguna descripción de la foto disponible.">
            <a:extLst>
              <a:ext uri="{FF2B5EF4-FFF2-40B4-BE49-F238E27FC236}">
                <a16:creationId xmlns:a16="http://schemas.microsoft.com/office/drawing/2014/main" id="{D5E686D4-306C-6E64-C94D-47083963D00E}"/>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318693" y="2740384"/>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FBB98444-7444-33C8-F15D-65F9FF56ADB0}"/>
              </a:ext>
            </a:extLst>
          </p:cNvPr>
          <p:cNvSpPr txBox="1"/>
          <p:nvPr/>
        </p:nvSpPr>
        <p:spPr>
          <a:xfrm>
            <a:off x="488401" y="4918408"/>
            <a:ext cx="3768947" cy="646331"/>
          </a:xfrm>
          <a:prstGeom prst="rect">
            <a:avLst/>
          </a:prstGeom>
          <a:noFill/>
        </p:spPr>
        <p:txBody>
          <a:bodyPr wrap="square" rtlCol="0">
            <a:spAutoFit/>
          </a:bodyPr>
          <a:lstStyle/>
          <a:p>
            <a:r>
              <a:rPr lang="es-MX" sz="3600" dirty="0"/>
              <a:t>COMPETENCIA</a:t>
            </a:r>
          </a:p>
        </p:txBody>
      </p:sp>
    </p:spTree>
    <p:extLst>
      <p:ext uri="{BB962C8B-B14F-4D97-AF65-F5344CB8AC3E}">
        <p14:creationId xmlns:p14="http://schemas.microsoft.com/office/powerpoint/2010/main" val="2091595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C1DE9AE1-16D1-74D5-6205-40A7FB0461C2}"/>
              </a:ext>
            </a:extLst>
          </p:cNvPr>
          <p:cNvSpPr>
            <a:spLocks noGrp="1"/>
          </p:cNvSpPr>
          <p:nvPr>
            <p:ph type="body" idx="1"/>
          </p:nvPr>
        </p:nvSpPr>
        <p:spPr>
          <a:xfrm>
            <a:off x="4616490" y="554182"/>
            <a:ext cx="6636328" cy="5749636"/>
          </a:xfrm>
          <a:ln w="12700">
            <a:solidFill>
              <a:schemeClr val="tx1"/>
            </a:solidFill>
          </a:ln>
        </p:spPr>
        <p:txBody>
          <a:bodyPr>
            <a:noAutofit/>
          </a:bodyPr>
          <a:lstStyle/>
          <a:p>
            <a:pPr algn="just"/>
            <a:r>
              <a:rPr lang="es-MX" sz="2000" dirty="0"/>
              <a:t>Con la reforma en materia electoral en el año de 2014, hubo una transformación fundamental en nuestro sistema electoral.</a:t>
            </a:r>
          </a:p>
          <a:p>
            <a:pPr marL="457200" indent="-457200" algn="just">
              <a:buFontTx/>
              <a:buChar char="-"/>
            </a:pPr>
            <a:r>
              <a:rPr lang="es-MX" sz="2000" dirty="0"/>
              <a:t>El cambio en el nombre del Instituto Federal Electoral por Instituto Nacional Electoral, con la finalidad de homologar a todas las autoridades electorales administrativas locales. Se le confirieron facultades exclusivas, por mencionar algunas, la facultad de atracción, delegación y asunción.</a:t>
            </a:r>
          </a:p>
          <a:p>
            <a:pPr marL="457200" indent="-457200" algn="just">
              <a:buFontTx/>
              <a:buChar char="-"/>
            </a:pPr>
            <a:r>
              <a:rPr lang="es-MX" sz="2000" dirty="0"/>
              <a:t>Por otro lado, se crea la Sala Regional Especializada del TEPJF. Competente en un procedimiento dual (Autoridad administrativa – Autoridad Jurisdiccional) denominado Procedimiento Especial Sancionador.</a:t>
            </a:r>
          </a:p>
          <a:p>
            <a:pPr algn="just"/>
            <a:endParaRPr lang="es-MX" sz="2000" dirty="0"/>
          </a:p>
        </p:txBody>
      </p:sp>
      <p:pic>
        <p:nvPicPr>
          <p:cNvPr id="5" name="Imagen 4">
            <a:extLst>
              <a:ext uri="{FF2B5EF4-FFF2-40B4-BE49-F238E27FC236}">
                <a16:creationId xmlns:a16="http://schemas.microsoft.com/office/drawing/2014/main" id="{F0BC2E9C-6D3E-7173-D1FD-C3ED69ABBB67}"/>
              </a:ext>
            </a:extLst>
          </p:cNvPr>
          <p:cNvPicPr>
            <a:picLocks noChangeAspect="1"/>
          </p:cNvPicPr>
          <p:nvPr/>
        </p:nvPicPr>
        <p:blipFill>
          <a:blip r:embed="rId2"/>
          <a:stretch>
            <a:fillRect/>
          </a:stretch>
        </p:blipFill>
        <p:spPr>
          <a:xfrm>
            <a:off x="488400" y="898814"/>
            <a:ext cx="3768947" cy="3189919"/>
          </a:xfrm>
          <a:prstGeom prst="rect">
            <a:avLst/>
          </a:prstGeom>
        </p:spPr>
      </p:pic>
      <p:pic>
        <p:nvPicPr>
          <p:cNvPr id="6" name="Picture 2" descr="No hay ninguna descripción de la foto disponible.">
            <a:extLst>
              <a:ext uri="{FF2B5EF4-FFF2-40B4-BE49-F238E27FC236}">
                <a16:creationId xmlns:a16="http://schemas.microsoft.com/office/drawing/2014/main" id="{E18476BA-4C2C-FB9C-5F09-FEAD15D74C87}"/>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318693" y="2740384"/>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EDC58A89-787E-92F2-2961-4B0C3C0FCB67}"/>
              </a:ext>
            </a:extLst>
          </p:cNvPr>
          <p:cNvSpPr txBox="1"/>
          <p:nvPr/>
        </p:nvSpPr>
        <p:spPr>
          <a:xfrm>
            <a:off x="488401" y="4918408"/>
            <a:ext cx="3768947" cy="646331"/>
          </a:xfrm>
          <a:prstGeom prst="rect">
            <a:avLst/>
          </a:prstGeom>
          <a:noFill/>
        </p:spPr>
        <p:txBody>
          <a:bodyPr wrap="square" rtlCol="0">
            <a:spAutoFit/>
          </a:bodyPr>
          <a:lstStyle/>
          <a:p>
            <a:r>
              <a:rPr lang="es-MX" sz="3600" dirty="0"/>
              <a:t>ANTECEDENTES</a:t>
            </a:r>
          </a:p>
        </p:txBody>
      </p:sp>
    </p:spTree>
    <p:extLst>
      <p:ext uri="{BB962C8B-B14F-4D97-AF65-F5344CB8AC3E}">
        <p14:creationId xmlns:p14="http://schemas.microsoft.com/office/powerpoint/2010/main" val="26736573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BBFA2-80DB-C23D-1C2F-F9DECA4597FC}"/>
            </a:ext>
          </a:extLst>
        </p:cNvPr>
        <p:cNvGrpSpPr/>
        <p:nvPr/>
      </p:nvGrpSpPr>
      <p:grpSpPr>
        <a:xfrm>
          <a:off x="0" y="0"/>
          <a:ext cx="0" cy="0"/>
          <a:chOff x="0" y="0"/>
          <a:chExt cx="0" cy="0"/>
        </a:xfrm>
      </p:grpSpPr>
      <p:sp>
        <p:nvSpPr>
          <p:cNvPr id="3" name="Marcador de texto 2">
            <a:extLst>
              <a:ext uri="{FF2B5EF4-FFF2-40B4-BE49-F238E27FC236}">
                <a16:creationId xmlns:a16="http://schemas.microsoft.com/office/drawing/2014/main" id="{DDE405FB-C15F-E5A3-7239-7B21C451E013}"/>
              </a:ext>
            </a:extLst>
          </p:cNvPr>
          <p:cNvSpPr>
            <a:spLocks noGrp="1"/>
          </p:cNvSpPr>
          <p:nvPr>
            <p:ph type="body" idx="1"/>
          </p:nvPr>
        </p:nvSpPr>
        <p:spPr>
          <a:xfrm>
            <a:off x="4616490" y="1261794"/>
            <a:ext cx="6636328" cy="3979779"/>
          </a:xfrm>
          <a:ln w="12700">
            <a:solidFill>
              <a:schemeClr val="tx1"/>
            </a:solidFill>
          </a:ln>
        </p:spPr>
        <p:txBody>
          <a:bodyPr>
            <a:noAutofit/>
          </a:bodyPr>
          <a:lstStyle/>
          <a:p>
            <a:pPr algn="just"/>
            <a:r>
              <a:rPr lang="es-MX" sz="2000" dirty="0"/>
              <a:t>Artículo 99, párrafo cuarto, fracción X </a:t>
            </a:r>
          </a:p>
          <a:p>
            <a:pPr algn="just"/>
            <a:r>
              <a:rPr lang="es-MX" sz="2000" dirty="0"/>
              <a:t>[…] </a:t>
            </a:r>
          </a:p>
          <a:p>
            <a:pPr algn="just"/>
            <a:r>
              <a:rPr lang="es-MX" sz="2000" dirty="0"/>
              <a:t>Al Tribunal Electoral le corresponde resolver en forma definitiva e inatacable, en los términos de esta Constitución y según lo disponga la ley, sobre: </a:t>
            </a:r>
          </a:p>
          <a:p>
            <a:pPr algn="just"/>
            <a:r>
              <a:rPr lang="es-MX" sz="2000" dirty="0"/>
              <a:t>[…] </a:t>
            </a:r>
          </a:p>
          <a:p>
            <a:pPr algn="just"/>
            <a:r>
              <a:rPr lang="es-MX" sz="2000" dirty="0"/>
              <a:t>IV. Las demás que señale la ley.</a:t>
            </a:r>
          </a:p>
          <a:p>
            <a:pPr algn="just"/>
            <a:endParaRPr lang="es-MX" sz="2000" dirty="0"/>
          </a:p>
        </p:txBody>
      </p:sp>
      <p:pic>
        <p:nvPicPr>
          <p:cNvPr id="5" name="Imagen 4">
            <a:extLst>
              <a:ext uri="{FF2B5EF4-FFF2-40B4-BE49-F238E27FC236}">
                <a16:creationId xmlns:a16="http://schemas.microsoft.com/office/drawing/2014/main" id="{D90B47C5-FE0A-AFAB-194D-3D2EADC4E29C}"/>
              </a:ext>
            </a:extLst>
          </p:cNvPr>
          <p:cNvPicPr>
            <a:picLocks noChangeAspect="1"/>
          </p:cNvPicPr>
          <p:nvPr/>
        </p:nvPicPr>
        <p:blipFill>
          <a:blip r:embed="rId2"/>
          <a:stretch>
            <a:fillRect/>
          </a:stretch>
        </p:blipFill>
        <p:spPr>
          <a:xfrm>
            <a:off x="488400" y="898814"/>
            <a:ext cx="3768947" cy="3189919"/>
          </a:xfrm>
          <a:prstGeom prst="rect">
            <a:avLst/>
          </a:prstGeom>
        </p:spPr>
      </p:pic>
      <p:pic>
        <p:nvPicPr>
          <p:cNvPr id="6" name="Picture 2" descr="No hay ninguna descripción de la foto disponible.">
            <a:extLst>
              <a:ext uri="{FF2B5EF4-FFF2-40B4-BE49-F238E27FC236}">
                <a16:creationId xmlns:a16="http://schemas.microsoft.com/office/drawing/2014/main" id="{9C46A1E3-ED47-BD23-850C-2D523795DD38}"/>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318693" y="2740384"/>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6FBE0338-5BE3-876D-B371-A3D8D392DA40}"/>
              </a:ext>
            </a:extLst>
          </p:cNvPr>
          <p:cNvSpPr txBox="1"/>
          <p:nvPr/>
        </p:nvSpPr>
        <p:spPr>
          <a:xfrm>
            <a:off x="488401" y="4918408"/>
            <a:ext cx="3768947" cy="646331"/>
          </a:xfrm>
          <a:prstGeom prst="rect">
            <a:avLst/>
          </a:prstGeom>
          <a:noFill/>
        </p:spPr>
        <p:txBody>
          <a:bodyPr wrap="square" rtlCol="0">
            <a:spAutoFit/>
          </a:bodyPr>
          <a:lstStyle/>
          <a:p>
            <a:r>
              <a:rPr lang="es-MX" sz="3600" dirty="0"/>
              <a:t>COMPETENCIA</a:t>
            </a:r>
          </a:p>
        </p:txBody>
      </p:sp>
    </p:spTree>
    <p:extLst>
      <p:ext uri="{BB962C8B-B14F-4D97-AF65-F5344CB8AC3E}">
        <p14:creationId xmlns:p14="http://schemas.microsoft.com/office/powerpoint/2010/main" val="15471500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E21CC-5E46-F553-C25A-C1597BF0F3F0}"/>
            </a:ext>
          </a:extLst>
        </p:cNvPr>
        <p:cNvGrpSpPr/>
        <p:nvPr/>
      </p:nvGrpSpPr>
      <p:grpSpPr>
        <a:xfrm>
          <a:off x="0" y="0"/>
          <a:ext cx="0" cy="0"/>
          <a:chOff x="0" y="0"/>
          <a:chExt cx="0" cy="0"/>
        </a:xfrm>
      </p:grpSpPr>
      <p:pic>
        <p:nvPicPr>
          <p:cNvPr id="5" name="Picture 3" descr="Full frame shot of wall with worn-out sky blue paint">
            <a:extLst>
              <a:ext uri="{FF2B5EF4-FFF2-40B4-BE49-F238E27FC236}">
                <a16:creationId xmlns:a16="http://schemas.microsoft.com/office/drawing/2014/main" id="{232B90C8-7FE6-2356-FF41-C711EBA1E85C}"/>
              </a:ext>
            </a:extLst>
          </p:cNvPr>
          <p:cNvPicPr>
            <a:picLocks noChangeAspect="1"/>
          </p:cNvPicPr>
          <p:nvPr/>
        </p:nvPicPr>
        <p:blipFill rotWithShape="1">
          <a:blip r:embed="rId2"/>
          <a:srcRect l="6238" r="-1" b="-1"/>
          <a:stretch/>
        </p:blipFill>
        <p:spPr>
          <a:xfrm>
            <a:off x="1867721" y="641974"/>
            <a:ext cx="7441552" cy="5868782"/>
          </a:xfrm>
          <a:prstGeom prst="rect">
            <a:avLst/>
          </a:prstGeom>
        </p:spPr>
      </p:pic>
      <p:pic>
        <p:nvPicPr>
          <p:cNvPr id="6" name="Imagen 5">
            <a:extLst>
              <a:ext uri="{FF2B5EF4-FFF2-40B4-BE49-F238E27FC236}">
                <a16:creationId xmlns:a16="http://schemas.microsoft.com/office/drawing/2014/main" id="{6221E43B-6151-CFF8-3BD7-3F229238053B}"/>
              </a:ext>
            </a:extLst>
          </p:cNvPr>
          <p:cNvPicPr>
            <a:picLocks noChangeAspect="1"/>
          </p:cNvPicPr>
          <p:nvPr/>
        </p:nvPicPr>
        <p:blipFill>
          <a:blip r:embed="rId3"/>
          <a:stretch>
            <a:fillRect/>
          </a:stretch>
        </p:blipFill>
        <p:spPr>
          <a:xfrm>
            <a:off x="9642186" y="244017"/>
            <a:ext cx="2120900" cy="2108200"/>
          </a:xfrm>
          <a:prstGeom prst="rect">
            <a:avLst/>
          </a:prstGeom>
          <a:ln>
            <a:solidFill>
              <a:srgbClr val="FF0000"/>
            </a:solidFill>
          </a:ln>
        </p:spPr>
      </p:pic>
      <p:sp>
        <p:nvSpPr>
          <p:cNvPr id="8" name="CuadroTexto 7">
            <a:extLst>
              <a:ext uri="{FF2B5EF4-FFF2-40B4-BE49-F238E27FC236}">
                <a16:creationId xmlns:a16="http://schemas.microsoft.com/office/drawing/2014/main" id="{895860B2-83CE-BB6E-BBC6-08009ADBCBEC}"/>
              </a:ext>
            </a:extLst>
          </p:cNvPr>
          <p:cNvSpPr txBox="1"/>
          <p:nvPr/>
        </p:nvSpPr>
        <p:spPr>
          <a:xfrm>
            <a:off x="2436751" y="1995812"/>
            <a:ext cx="6529967" cy="2862322"/>
          </a:xfrm>
          <a:prstGeom prst="rect">
            <a:avLst/>
          </a:prstGeom>
          <a:noFill/>
          <a:ln w="28575">
            <a:solidFill>
              <a:schemeClr val="tx1"/>
            </a:solidFill>
          </a:ln>
        </p:spPr>
        <p:txBody>
          <a:bodyPr wrap="square" rtlCol="0">
            <a:spAutoFit/>
          </a:bodyPr>
          <a:lstStyle/>
          <a:p>
            <a:pPr algn="ctr"/>
            <a:r>
              <a:rPr lang="es-MX" sz="6000"/>
              <a:t>REFORMA JUICIO ELECTORAL</a:t>
            </a:r>
          </a:p>
        </p:txBody>
      </p:sp>
    </p:spTree>
    <p:extLst>
      <p:ext uri="{BB962C8B-B14F-4D97-AF65-F5344CB8AC3E}">
        <p14:creationId xmlns:p14="http://schemas.microsoft.com/office/powerpoint/2010/main" val="21427749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B12D68B-E82E-C694-AEED-9C5B9AF1B559}"/>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E0D8904-E8A8-BF4C-0959-F3EA5B1837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A88DF75-0E5F-59FE-9A02-6945F6C48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2500" y="952500"/>
            <a:ext cx="9944100" cy="4953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8">
            <a:extLst>
              <a:ext uri="{FF2B5EF4-FFF2-40B4-BE49-F238E27FC236}">
                <a16:creationId xmlns:a16="http://schemas.microsoft.com/office/drawing/2014/main" id="{20373636-B8A2-7A63-EC16-012C1EF66F25}"/>
              </a:ext>
            </a:extLst>
          </p:cNvPr>
          <p:cNvSpPr>
            <a:spLocks noGrp="1"/>
          </p:cNvSpPr>
          <p:nvPr>
            <p:ph idx="1"/>
          </p:nvPr>
        </p:nvSpPr>
        <p:spPr>
          <a:xfrm>
            <a:off x="1597087" y="1338409"/>
            <a:ext cx="4992654" cy="4181181"/>
          </a:xfrm>
        </p:spPr>
        <p:txBody>
          <a:bodyPr>
            <a:normAutofit/>
          </a:bodyPr>
          <a:lstStyle/>
          <a:p>
            <a:pPr marL="0" indent="0" algn="just">
              <a:buNone/>
            </a:pPr>
            <a:r>
              <a:rPr lang="es-MX" sz="2400" dirty="0">
                <a:latin typeface="HANDWRITINGCR" panose="02000603000000000000" pitchFamily="2" charset="0"/>
                <a:ea typeface="HANDWRITINGCR" panose="02000603000000000000" pitchFamily="2" charset="0"/>
              </a:rPr>
              <a:t>Medio de impugnación previsto en la LGSMIME, (de creación jurisdiccional originalmente), procedente en contra de actos y resoluciones que restrinjan el derecho a ser votadas de las personas candidatas a ministras, magistradas o juezas del Poder Judicial de la Federación en el proceso electoral respectivo.</a:t>
            </a:r>
          </a:p>
          <a:p>
            <a:pPr marL="0" indent="0" algn="just">
              <a:buNone/>
            </a:pPr>
            <a:endParaRPr lang="en-US" sz="2400" dirty="0">
              <a:latin typeface="HANDWRITINGCR" panose="02000603000000000000" pitchFamily="2" charset="0"/>
              <a:ea typeface="HANDWRITINGCR" panose="02000603000000000000" pitchFamily="2" charset="0"/>
            </a:endParaRPr>
          </a:p>
        </p:txBody>
      </p:sp>
      <p:pic>
        <p:nvPicPr>
          <p:cNvPr id="5" name="Picture 3" descr="Full frame shot of wall with worn-out sky blue paint">
            <a:extLst>
              <a:ext uri="{FF2B5EF4-FFF2-40B4-BE49-F238E27FC236}">
                <a16:creationId xmlns:a16="http://schemas.microsoft.com/office/drawing/2014/main" id="{74C61FBC-3D12-C563-E447-A99BC9F68B10}"/>
              </a:ext>
            </a:extLst>
          </p:cNvPr>
          <p:cNvPicPr>
            <a:picLocks noChangeAspect="1"/>
          </p:cNvPicPr>
          <p:nvPr/>
        </p:nvPicPr>
        <p:blipFill rotWithShape="1">
          <a:blip r:embed="rId2"/>
          <a:srcRect l="28150" r="-2" b="-2"/>
          <a:stretch/>
        </p:blipFill>
        <p:spPr>
          <a:xfrm>
            <a:off x="7086599" y="1396659"/>
            <a:ext cx="4306857" cy="3843025"/>
          </a:xfrm>
          <a:prstGeom prst="rect">
            <a:avLst/>
          </a:prstGeom>
        </p:spPr>
      </p:pic>
      <p:pic>
        <p:nvPicPr>
          <p:cNvPr id="4" name="Picture 2" descr="No hay ninguna descripción de la foto disponible.">
            <a:extLst>
              <a:ext uri="{FF2B5EF4-FFF2-40B4-BE49-F238E27FC236}">
                <a16:creationId xmlns:a16="http://schemas.microsoft.com/office/drawing/2014/main" id="{106D7B1F-73FC-540D-0260-A84B2BC3D118}"/>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9781954" y="4403534"/>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357CEE45-9EFC-E7E0-CBD9-5C6C42A3BA7C}"/>
              </a:ext>
            </a:extLst>
          </p:cNvPr>
          <p:cNvSpPr txBox="1"/>
          <p:nvPr/>
        </p:nvSpPr>
        <p:spPr>
          <a:xfrm>
            <a:off x="7771232" y="2607709"/>
            <a:ext cx="3124200" cy="584775"/>
          </a:xfrm>
          <a:prstGeom prst="rect">
            <a:avLst/>
          </a:prstGeom>
          <a:noFill/>
        </p:spPr>
        <p:txBody>
          <a:bodyPr wrap="square" rtlCol="0">
            <a:spAutoFit/>
          </a:bodyPr>
          <a:lstStyle/>
          <a:p>
            <a:pPr algn="ctr"/>
            <a:r>
              <a:rPr lang="es-MX" sz="3200" dirty="0"/>
              <a:t>DEFINICIÓN </a:t>
            </a:r>
          </a:p>
        </p:txBody>
      </p:sp>
    </p:spTree>
    <p:extLst>
      <p:ext uri="{BB962C8B-B14F-4D97-AF65-F5344CB8AC3E}">
        <p14:creationId xmlns:p14="http://schemas.microsoft.com/office/powerpoint/2010/main" val="17184407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890C2-AB94-C66B-3769-EB563FB68ADC}"/>
            </a:ext>
          </a:extLst>
        </p:cNvPr>
        <p:cNvGrpSpPr/>
        <p:nvPr/>
      </p:nvGrpSpPr>
      <p:grpSpPr>
        <a:xfrm>
          <a:off x="0" y="0"/>
          <a:ext cx="0" cy="0"/>
          <a:chOff x="0" y="0"/>
          <a:chExt cx="0" cy="0"/>
        </a:xfrm>
      </p:grpSpPr>
      <p:sp>
        <p:nvSpPr>
          <p:cNvPr id="3" name="Marcador de texto 2">
            <a:extLst>
              <a:ext uri="{FF2B5EF4-FFF2-40B4-BE49-F238E27FC236}">
                <a16:creationId xmlns:a16="http://schemas.microsoft.com/office/drawing/2014/main" id="{F71FFBB9-6EC9-6EE8-A910-C26AC5B284BC}"/>
              </a:ext>
            </a:extLst>
          </p:cNvPr>
          <p:cNvSpPr>
            <a:spLocks noGrp="1"/>
          </p:cNvSpPr>
          <p:nvPr>
            <p:ph type="body" idx="1"/>
          </p:nvPr>
        </p:nvSpPr>
        <p:spPr>
          <a:xfrm>
            <a:off x="4616490" y="777240"/>
            <a:ext cx="6636328" cy="5566063"/>
          </a:xfrm>
          <a:ln w="12700">
            <a:solidFill>
              <a:schemeClr val="tx1"/>
            </a:solidFill>
          </a:ln>
        </p:spPr>
        <p:txBody>
          <a:bodyPr>
            <a:noAutofit/>
          </a:bodyPr>
          <a:lstStyle/>
          <a:p>
            <a:pPr algn="just"/>
            <a:r>
              <a:rPr lang="es-MX" sz="2000" dirty="0"/>
              <a:t>Con fundamento en los artículos: 17.2, 41.3.VI y 99.4.x de la CPEUM.</a:t>
            </a:r>
          </a:p>
          <a:p>
            <a:pPr marL="342900" indent="-342900" algn="just">
              <a:buFont typeface="Arial" panose="020B0604020202020204" pitchFamily="34" charset="0"/>
              <a:buChar char="•"/>
            </a:pPr>
            <a:r>
              <a:rPr lang="es-MX" sz="2000" dirty="0"/>
              <a:t>Artículo 17. […] Toda persona tiene derecho a que se le administre justicia por tribunales que estarán  expeditos para impartirla en los plazos y términos que fijen las leyes, emitiendo sus resoluciones de manera pronta, completa e imparcial. Su servicio será gratuito, quedando, en consecuencia, prohibidas las costas judiciales. </a:t>
            </a:r>
          </a:p>
          <a:p>
            <a:pPr marL="342900" indent="-342900" algn="just">
              <a:buFont typeface="Arial" panose="020B0604020202020204" pitchFamily="34" charset="0"/>
              <a:buChar char="•"/>
            </a:pPr>
            <a:r>
              <a:rPr lang="es-MX" sz="2000" dirty="0"/>
              <a:t>*Artículo 41, párrafo tercero, base VI […] La renovación de los poderes Legislativo y Ejecutivo se realizará mediante elecciones libres, auténticas y periódicas, conforme a las siguientes bases:</a:t>
            </a:r>
          </a:p>
          <a:p>
            <a:pPr algn="just"/>
            <a:endParaRPr lang="es-MX" sz="900" dirty="0"/>
          </a:p>
        </p:txBody>
      </p:sp>
      <p:pic>
        <p:nvPicPr>
          <p:cNvPr id="5" name="Imagen 4">
            <a:extLst>
              <a:ext uri="{FF2B5EF4-FFF2-40B4-BE49-F238E27FC236}">
                <a16:creationId xmlns:a16="http://schemas.microsoft.com/office/drawing/2014/main" id="{301CE384-F51C-B9E6-8E59-DAF2C96634FB}"/>
              </a:ext>
            </a:extLst>
          </p:cNvPr>
          <p:cNvPicPr>
            <a:picLocks noChangeAspect="1"/>
          </p:cNvPicPr>
          <p:nvPr/>
        </p:nvPicPr>
        <p:blipFill>
          <a:blip r:embed="rId2"/>
          <a:stretch>
            <a:fillRect/>
          </a:stretch>
        </p:blipFill>
        <p:spPr>
          <a:xfrm>
            <a:off x="488400" y="898814"/>
            <a:ext cx="3768947" cy="3189919"/>
          </a:xfrm>
          <a:prstGeom prst="rect">
            <a:avLst/>
          </a:prstGeom>
        </p:spPr>
      </p:pic>
      <p:pic>
        <p:nvPicPr>
          <p:cNvPr id="6" name="Picture 2" descr="No hay ninguna descripción de la foto disponible.">
            <a:extLst>
              <a:ext uri="{FF2B5EF4-FFF2-40B4-BE49-F238E27FC236}">
                <a16:creationId xmlns:a16="http://schemas.microsoft.com/office/drawing/2014/main" id="{B646AC30-FAD7-CE68-668B-C0C92E44CC3F}"/>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318693" y="2740384"/>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4491EAF5-D160-41CF-1CA0-3584D89A38F7}"/>
              </a:ext>
            </a:extLst>
          </p:cNvPr>
          <p:cNvSpPr txBox="1"/>
          <p:nvPr/>
        </p:nvSpPr>
        <p:spPr>
          <a:xfrm>
            <a:off x="488401" y="4918408"/>
            <a:ext cx="3768947" cy="646331"/>
          </a:xfrm>
          <a:prstGeom prst="rect">
            <a:avLst/>
          </a:prstGeom>
          <a:noFill/>
        </p:spPr>
        <p:txBody>
          <a:bodyPr wrap="square" rtlCol="0">
            <a:spAutoFit/>
          </a:bodyPr>
          <a:lstStyle/>
          <a:p>
            <a:r>
              <a:rPr lang="es-MX" sz="3600" dirty="0"/>
              <a:t>COMPETENCIA</a:t>
            </a:r>
          </a:p>
        </p:txBody>
      </p:sp>
    </p:spTree>
    <p:extLst>
      <p:ext uri="{BB962C8B-B14F-4D97-AF65-F5344CB8AC3E}">
        <p14:creationId xmlns:p14="http://schemas.microsoft.com/office/powerpoint/2010/main" val="18158983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1A053-4564-367F-8CB9-7638C81C3E1D}"/>
            </a:ext>
          </a:extLst>
        </p:cNvPr>
        <p:cNvGrpSpPr/>
        <p:nvPr/>
      </p:nvGrpSpPr>
      <p:grpSpPr>
        <a:xfrm>
          <a:off x="0" y="0"/>
          <a:ext cx="0" cy="0"/>
          <a:chOff x="0" y="0"/>
          <a:chExt cx="0" cy="0"/>
        </a:xfrm>
      </p:grpSpPr>
      <p:sp>
        <p:nvSpPr>
          <p:cNvPr id="3" name="Marcador de texto 2">
            <a:extLst>
              <a:ext uri="{FF2B5EF4-FFF2-40B4-BE49-F238E27FC236}">
                <a16:creationId xmlns:a16="http://schemas.microsoft.com/office/drawing/2014/main" id="{6F1D354A-113A-315F-9081-1D1975F99EE8}"/>
              </a:ext>
            </a:extLst>
          </p:cNvPr>
          <p:cNvSpPr>
            <a:spLocks noGrp="1"/>
          </p:cNvSpPr>
          <p:nvPr>
            <p:ph type="body" idx="1"/>
          </p:nvPr>
        </p:nvSpPr>
        <p:spPr>
          <a:xfrm>
            <a:off x="4616490" y="1148888"/>
            <a:ext cx="6636328" cy="4560223"/>
          </a:xfrm>
          <a:ln w="12700">
            <a:solidFill>
              <a:schemeClr val="tx1"/>
            </a:solidFill>
          </a:ln>
        </p:spPr>
        <p:txBody>
          <a:bodyPr>
            <a:noAutofit/>
          </a:bodyPr>
          <a:lstStyle/>
          <a:p>
            <a:pPr algn="just"/>
            <a:r>
              <a:rPr lang="es-MX" sz="2000" dirty="0"/>
              <a:t>VI. Para garantizar los principios de constitucionalidad y legalidad de los actos y resoluciones electorales, incluidos los relativos a los procesos de consulta popular y de revocación de mandato, se establecerá un sistema de medios de impugnación en los términos que señalen esta Constitución y la ley. Dicho sistema dará definitividad a las distintas etapas de los procesos electorales, de consulta popular y de revocación de mandato, y garantizará la protección de los derechos políticos de los ciudadanos de votar, ser votados y de asociación, en los términos del artículo 99 de esta Constitución…</a:t>
            </a:r>
          </a:p>
        </p:txBody>
      </p:sp>
      <p:pic>
        <p:nvPicPr>
          <p:cNvPr id="5" name="Imagen 4">
            <a:extLst>
              <a:ext uri="{FF2B5EF4-FFF2-40B4-BE49-F238E27FC236}">
                <a16:creationId xmlns:a16="http://schemas.microsoft.com/office/drawing/2014/main" id="{600173E7-4F91-7F08-FCB5-C0ADB27EF117}"/>
              </a:ext>
            </a:extLst>
          </p:cNvPr>
          <p:cNvPicPr>
            <a:picLocks noChangeAspect="1"/>
          </p:cNvPicPr>
          <p:nvPr/>
        </p:nvPicPr>
        <p:blipFill>
          <a:blip r:embed="rId2"/>
          <a:stretch>
            <a:fillRect/>
          </a:stretch>
        </p:blipFill>
        <p:spPr>
          <a:xfrm>
            <a:off x="488400" y="898814"/>
            <a:ext cx="3768947" cy="3189919"/>
          </a:xfrm>
          <a:prstGeom prst="rect">
            <a:avLst/>
          </a:prstGeom>
        </p:spPr>
      </p:pic>
      <p:pic>
        <p:nvPicPr>
          <p:cNvPr id="6" name="Picture 2" descr="No hay ninguna descripción de la foto disponible.">
            <a:extLst>
              <a:ext uri="{FF2B5EF4-FFF2-40B4-BE49-F238E27FC236}">
                <a16:creationId xmlns:a16="http://schemas.microsoft.com/office/drawing/2014/main" id="{449A7CE4-F5B7-FB74-408B-F717094BD81D}"/>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318693" y="2740384"/>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68EF1407-943E-6513-C1DA-796E5B22F476}"/>
              </a:ext>
            </a:extLst>
          </p:cNvPr>
          <p:cNvSpPr txBox="1"/>
          <p:nvPr/>
        </p:nvSpPr>
        <p:spPr>
          <a:xfrm>
            <a:off x="488401" y="4918408"/>
            <a:ext cx="3768947" cy="646331"/>
          </a:xfrm>
          <a:prstGeom prst="rect">
            <a:avLst/>
          </a:prstGeom>
          <a:noFill/>
        </p:spPr>
        <p:txBody>
          <a:bodyPr wrap="square" rtlCol="0">
            <a:spAutoFit/>
          </a:bodyPr>
          <a:lstStyle/>
          <a:p>
            <a:r>
              <a:rPr lang="es-MX" sz="3600" dirty="0"/>
              <a:t>COMPETENCIA</a:t>
            </a:r>
          </a:p>
        </p:txBody>
      </p:sp>
    </p:spTree>
    <p:extLst>
      <p:ext uri="{BB962C8B-B14F-4D97-AF65-F5344CB8AC3E}">
        <p14:creationId xmlns:p14="http://schemas.microsoft.com/office/powerpoint/2010/main" val="24437319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ECDE8-369A-1209-C248-18AF45CA42E6}"/>
            </a:ext>
          </a:extLst>
        </p:cNvPr>
        <p:cNvGrpSpPr/>
        <p:nvPr/>
      </p:nvGrpSpPr>
      <p:grpSpPr>
        <a:xfrm>
          <a:off x="0" y="0"/>
          <a:ext cx="0" cy="0"/>
          <a:chOff x="0" y="0"/>
          <a:chExt cx="0" cy="0"/>
        </a:xfrm>
      </p:grpSpPr>
      <p:sp>
        <p:nvSpPr>
          <p:cNvPr id="3" name="Marcador de texto 2">
            <a:extLst>
              <a:ext uri="{FF2B5EF4-FFF2-40B4-BE49-F238E27FC236}">
                <a16:creationId xmlns:a16="http://schemas.microsoft.com/office/drawing/2014/main" id="{EED6262E-C93E-D6E3-E1DA-F767B321CBF3}"/>
              </a:ext>
            </a:extLst>
          </p:cNvPr>
          <p:cNvSpPr>
            <a:spLocks noGrp="1"/>
          </p:cNvSpPr>
          <p:nvPr>
            <p:ph type="body" idx="1"/>
          </p:nvPr>
        </p:nvSpPr>
        <p:spPr>
          <a:xfrm>
            <a:off x="4616490" y="1148888"/>
            <a:ext cx="6081990" cy="4560223"/>
          </a:xfrm>
          <a:ln w="12700">
            <a:solidFill>
              <a:schemeClr val="tx1"/>
            </a:solidFill>
          </a:ln>
        </p:spPr>
        <p:txBody>
          <a:bodyPr>
            <a:noAutofit/>
          </a:bodyPr>
          <a:lstStyle/>
          <a:p>
            <a:pPr algn="just"/>
            <a:r>
              <a:rPr lang="es-MX" sz="2000" dirty="0"/>
              <a:t>Serán competentes para conocer del Juicio Electoral:</a:t>
            </a:r>
          </a:p>
          <a:p>
            <a:pPr marL="457200" indent="-457200" algn="just">
              <a:buAutoNum type="arabicPeriod"/>
            </a:pPr>
            <a:r>
              <a:rPr lang="es-MX" sz="2000" dirty="0"/>
              <a:t>La Sala Superior, los asuntos que competan a su jurisdicción.</a:t>
            </a:r>
          </a:p>
          <a:p>
            <a:pPr marL="457200" indent="-457200" algn="just">
              <a:buAutoNum type="arabicPeriod"/>
            </a:pPr>
            <a:r>
              <a:rPr lang="es-MX" sz="2000" dirty="0"/>
              <a:t>Las Salas regionales del TEPJF, cuando se trate de asuntos vinculados con la elección de personas magistradas de las Salas Regionales </a:t>
            </a:r>
          </a:p>
          <a:p>
            <a:pPr marL="457200" indent="-457200" algn="just">
              <a:buAutoNum type="arabicPeriod"/>
            </a:pPr>
            <a:r>
              <a:rPr lang="es-MX" sz="2000" dirty="0"/>
              <a:t>La Suprema Corte de Justicia de la Nación por lo que hace al caso de las impugnaciones que interpongan las personas candidatas a la Sala Superior del TEPJF. (art. 111.3)</a:t>
            </a:r>
          </a:p>
        </p:txBody>
      </p:sp>
      <p:pic>
        <p:nvPicPr>
          <p:cNvPr id="5" name="Imagen 4">
            <a:extLst>
              <a:ext uri="{FF2B5EF4-FFF2-40B4-BE49-F238E27FC236}">
                <a16:creationId xmlns:a16="http://schemas.microsoft.com/office/drawing/2014/main" id="{623E8946-403F-E2F8-F1B5-F2F8464EC2F8}"/>
              </a:ext>
            </a:extLst>
          </p:cNvPr>
          <p:cNvPicPr>
            <a:picLocks noChangeAspect="1"/>
          </p:cNvPicPr>
          <p:nvPr/>
        </p:nvPicPr>
        <p:blipFill>
          <a:blip r:embed="rId2"/>
          <a:stretch>
            <a:fillRect/>
          </a:stretch>
        </p:blipFill>
        <p:spPr>
          <a:xfrm>
            <a:off x="488400" y="898814"/>
            <a:ext cx="3768947" cy="3189919"/>
          </a:xfrm>
          <a:prstGeom prst="rect">
            <a:avLst/>
          </a:prstGeom>
        </p:spPr>
      </p:pic>
      <p:pic>
        <p:nvPicPr>
          <p:cNvPr id="6" name="Picture 2" descr="No hay ninguna descripción de la foto disponible.">
            <a:extLst>
              <a:ext uri="{FF2B5EF4-FFF2-40B4-BE49-F238E27FC236}">
                <a16:creationId xmlns:a16="http://schemas.microsoft.com/office/drawing/2014/main" id="{E5EB33C2-79F2-C345-9FA2-02226F301B7A}"/>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318693" y="2740384"/>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2D681B1B-A7BA-E73E-93F9-BDDD275278FF}"/>
              </a:ext>
            </a:extLst>
          </p:cNvPr>
          <p:cNvSpPr txBox="1"/>
          <p:nvPr/>
        </p:nvSpPr>
        <p:spPr>
          <a:xfrm>
            <a:off x="488401" y="4918408"/>
            <a:ext cx="3768947" cy="646331"/>
          </a:xfrm>
          <a:prstGeom prst="rect">
            <a:avLst/>
          </a:prstGeom>
          <a:noFill/>
        </p:spPr>
        <p:txBody>
          <a:bodyPr wrap="square" rtlCol="0">
            <a:spAutoFit/>
          </a:bodyPr>
          <a:lstStyle/>
          <a:p>
            <a:r>
              <a:rPr lang="es-MX" sz="3600" dirty="0"/>
              <a:t>COMPETENCIA</a:t>
            </a:r>
          </a:p>
        </p:txBody>
      </p:sp>
    </p:spTree>
    <p:extLst>
      <p:ext uri="{BB962C8B-B14F-4D97-AF65-F5344CB8AC3E}">
        <p14:creationId xmlns:p14="http://schemas.microsoft.com/office/powerpoint/2010/main" val="25090571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99D90DE7-E033-9C27-8387-E0C8A5CC01A5}"/>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817C5E2-0DED-870A-C145-21F7C86797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FC3F1013-B0CF-54E4-BEFA-DCA16FC3EE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2500" y="952500"/>
            <a:ext cx="9944100" cy="4953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8">
            <a:extLst>
              <a:ext uri="{FF2B5EF4-FFF2-40B4-BE49-F238E27FC236}">
                <a16:creationId xmlns:a16="http://schemas.microsoft.com/office/drawing/2014/main" id="{75393429-2F15-8442-799D-1050656F9850}"/>
              </a:ext>
            </a:extLst>
          </p:cNvPr>
          <p:cNvSpPr>
            <a:spLocks noGrp="1"/>
          </p:cNvSpPr>
          <p:nvPr>
            <p:ph idx="1"/>
          </p:nvPr>
        </p:nvSpPr>
        <p:spPr>
          <a:xfrm>
            <a:off x="1295401" y="1271738"/>
            <a:ext cx="5273040" cy="4633762"/>
          </a:xfrm>
        </p:spPr>
        <p:txBody>
          <a:bodyPr>
            <a:normAutofit/>
          </a:bodyPr>
          <a:lstStyle/>
          <a:p>
            <a:pPr marL="0" indent="0" algn="just">
              <a:buNone/>
            </a:pPr>
            <a:endParaRPr lang="en-US" sz="2000" dirty="0">
              <a:latin typeface="HANDWRITINGCR" panose="02000603000000000000" pitchFamily="2" charset="0"/>
              <a:ea typeface="HANDWRITINGCR" panose="02000603000000000000" pitchFamily="2" charset="0"/>
            </a:endParaRPr>
          </a:p>
          <a:p>
            <a:endParaRPr lang="en-US" dirty="0">
              <a:latin typeface="HANDWRITINGCR" panose="02000603000000000000" pitchFamily="2" charset="0"/>
              <a:ea typeface="HANDWRITINGCR" panose="02000603000000000000" pitchFamily="2" charset="0"/>
            </a:endParaRPr>
          </a:p>
        </p:txBody>
      </p:sp>
      <p:pic>
        <p:nvPicPr>
          <p:cNvPr id="5" name="Picture 3" descr="Full frame shot of wall with worn-out sky blue paint">
            <a:extLst>
              <a:ext uri="{FF2B5EF4-FFF2-40B4-BE49-F238E27FC236}">
                <a16:creationId xmlns:a16="http://schemas.microsoft.com/office/drawing/2014/main" id="{28DC585C-6F9B-F9D9-FE30-5C034A87D9C5}"/>
              </a:ext>
            </a:extLst>
          </p:cNvPr>
          <p:cNvPicPr>
            <a:picLocks noChangeAspect="1"/>
          </p:cNvPicPr>
          <p:nvPr/>
        </p:nvPicPr>
        <p:blipFill rotWithShape="1">
          <a:blip r:embed="rId2"/>
          <a:srcRect l="28150" r="-2" b="-2"/>
          <a:stretch/>
        </p:blipFill>
        <p:spPr>
          <a:xfrm>
            <a:off x="7086599" y="1396659"/>
            <a:ext cx="4306857" cy="3843025"/>
          </a:xfrm>
          <a:prstGeom prst="rect">
            <a:avLst/>
          </a:prstGeom>
        </p:spPr>
      </p:pic>
      <p:pic>
        <p:nvPicPr>
          <p:cNvPr id="4" name="Picture 2" descr="No hay ninguna descripción de la foto disponible.">
            <a:extLst>
              <a:ext uri="{FF2B5EF4-FFF2-40B4-BE49-F238E27FC236}">
                <a16:creationId xmlns:a16="http://schemas.microsoft.com/office/drawing/2014/main" id="{B376B2BC-EE35-6156-0E21-5B9147A720ED}"/>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9781954" y="4403534"/>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DCBA382B-F838-2207-AE57-DC656A17518D}"/>
              </a:ext>
            </a:extLst>
          </p:cNvPr>
          <p:cNvSpPr txBox="1"/>
          <p:nvPr/>
        </p:nvSpPr>
        <p:spPr>
          <a:xfrm>
            <a:off x="7754128" y="2607709"/>
            <a:ext cx="3124200" cy="1077218"/>
          </a:xfrm>
          <a:prstGeom prst="rect">
            <a:avLst/>
          </a:prstGeom>
          <a:noFill/>
        </p:spPr>
        <p:txBody>
          <a:bodyPr wrap="square" rtlCol="0">
            <a:spAutoFit/>
          </a:bodyPr>
          <a:lstStyle/>
          <a:p>
            <a:pPr algn="ctr"/>
            <a:r>
              <a:rPr lang="es-MX" sz="3200" dirty="0"/>
              <a:t>SUPUESTOS</a:t>
            </a:r>
          </a:p>
          <a:p>
            <a:pPr algn="ctr"/>
            <a:endParaRPr lang="es-MX" sz="3200" dirty="0"/>
          </a:p>
        </p:txBody>
      </p:sp>
      <p:sp>
        <p:nvSpPr>
          <p:cNvPr id="3" name="CuadroTexto 2">
            <a:extLst>
              <a:ext uri="{FF2B5EF4-FFF2-40B4-BE49-F238E27FC236}">
                <a16:creationId xmlns:a16="http://schemas.microsoft.com/office/drawing/2014/main" id="{8E2A3E4F-E14E-6456-D6B6-4D1C270C1C76}"/>
              </a:ext>
            </a:extLst>
          </p:cNvPr>
          <p:cNvSpPr txBox="1"/>
          <p:nvPr/>
        </p:nvSpPr>
        <p:spPr>
          <a:xfrm>
            <a:off x="1356401" y="1166842"/>
            <a:ext cx="5471119" cy="4524315"/>
          </a:xfrm>
          <a:prstGeom prst="rect">
            <a:avLst/>
          </a:prstGeom>
          <a:noFill/>
        </p:spPr>
        <p:txBody>
          <a:bodyPr wrap="square" rtlCol="0">
            <a:spAutoFit/>
          </a:bodyPr>
          <a:lstStyle/>
          <a:p>
            <a:pPr marL="342900" indent="-342900" algn="just">
              <a:buFont typeface="Arial" panose="020B0604020202020204" pitchFamily="34" charset="0"/>
              <a:buChar char="•"/>
            </a:pPr>
            <a:r>
              <a:rPr lang="es-MX" sz="2400" dirty="0"/>
              <a:t>Se niegue o limite su derecho de acceso a radio y televisión de manera igualitaria, conforme a la distribución del tiempo que señale la ley y determine el Instituto Nacional Electoral.</a:t>
            </a:r>
          </a:p>
          <a:p>
            <a:pPr marL="342900" indent="-342900" algn="just">
              <a:buFont typeface="Arial" panose="020B0604020202020204" pitchFamily="34" charset="0"/>
              <a:buChar char="•"/>
            </a:pPr>
            <a:r>
              <a:rPr lang="es-MX" sz="2400" dirty="0"/>
              <a:t>Se niegue o limite su derecho participar en foros de debate organizados por el propio Instituto o en aquellos brindados gratuitamente por el sector público, privado o social en condiciones de equidad. </a:t>
            </a:r>
          </a:p>
        </p:txBody>
      </p:sp>
    </p:spTree>
    <p:extLst>
      <p:ext uri="{BB962C8B-B14F-4D97-AF65-F5344CB8AC3E}">
        <p14:creationId xmlns:p14="http://schemas.microsoft.com/office/powerpoint/2010/main" val="9633328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12C6FC3-AA31-3C60-2DCC-03BEEC8FFED1}"/>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1111FD1-7377-829C-CFA9-3C0230444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0436856-6956-314E-260E-9D615DF02A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2500" y="952500"/>
            <a:ext cx="9944100" cy="4953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8">
            <a:extLst>
              <a:ext uri="{FF2B5EF4-FFF2-40B4-BE49-F238E27FC236}">
                <a16:creationId xmlns:a16="http://schemas.microsoft.com/office/drawing/2014/main" id="{FA99F0F9-7A34-F854-91B5-1DEDE3B3AB97}"/>
              </a:ext>
            </a:extLst>
          </p:cNvPr>
          <p:cNvSpPr>
            <a:spLocks noGrp="1"/>
          </p:cNvSpPr>
          <p:nvPr>
            <p:ph idx="1"/>
          </p:nvPr>
        </p:nvSpPr>
        <p:spPr>
          <a:xfrm>
            <a:off x="1295401" y="1271738"/>
            <a:ext cx="5273040" cy="4633762"/>
          </a:xfrm>
        </p:spPr>
        <p:txBody>
          <a:bodyPr>
            <a:normAutofit/>
          </a:bodyPr>
          <a:lstStyle/>
          <a:p>
            <a:pPr marL="0" indent="0" algn="just">
              <a:buNone/>
            </a:pPr>
            <a:endParaRPr lang="en-US" sz="2000" dirty="0">
              <a:latin typeface="HANDWRITINGCR" panose="02000603000000000000" pitchFamily="2" charset="0"/>
              <a:ea typeface="HANDWRITINGCR" panose="02000603000000000000" pitchFamily="2" charset="0"/>
            </a:endParaRPr>
          </a:p>
          <a:p>
            <a:endParaRPr lang="en-US" dirty="0">
              <a:latin typeface="HANDWRITINGCR" panose="02000603000000000000" pitchFamily="2" charset="0"/>
              <a:ea typeface="HANDWRITINGCR" panose="02000603000000000000" pitchFamily="2" charset="0"/>
            </a:endParaRPr>
          </a:p>
        </p:txBody>
      </p:sp>
      <p:pic>
        <p:nvPicPr>
          <p:cNvPr id="5" name="Picture 3" descr="Full frame shot of wall with worn-out sky blue paint">
            <a:extLst>
              <a:ext uri="{FF2B5EF4-FFF2-40B4-BE49-F238E27FC236}">
                <a16:creationId xmlns:a16="http://schemas.microsoft.com/office/drawing/2014/main" id="{E677E29E-DA00-70EC-0998-74A804E76BBD}"/>
              </a:ext>
            </a:extLst>
          </p:cNvPr>
          <p:cNvPicPr>
            <a:picLocks noChangeAspect="1"/>
          </p:cNvPicPr>
          <p:nvPr/>
        </p:nvPicPr>
        <p:blipFill rotWithShape="1">
          <a:blip r:embed="rId2"/>
          <a:srcRect l="28150" r="-2" b="-2"/>
          <a:stretch/>
        </p:blipFill>
        <p:spPr>
          <a:xfrm>
            <a:off x="7086599" y="1396659"/>
            <a:ext cx="4306857" cy="3843025"/>
          </a:xfrm>
          <a:prstGeom prst="rect">
            <a:avLst/>
          </a:prstGeom>
        </p:spPr>
      </p:pic>
      <p:pic>
        <p:nvPicPr>
          <p:cNvPr id="4" name="Picture 2" descr="No hay ninguna descripción de la foto disponible.">
            <a:extLst>
              <a:ext uri="{FF2B5EF4-FFF2-40B4-BE49-F238E27FC236}">
                <a16:creationId xmlns:a16="http://schemas.microsoft.com/office/drawing/2014/main" id="{AFF567FD-DB3F-0973-1F0E-0B2C3F65FE52}"/>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9781954" y="4403534"/>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9145C990-B98D-81BC-CF59-45CD9EE89006}"/>
              </a:ext>
            </a:extLst>
          </p:cNvPr>
          <p:cNvSpPr txBox="1"/>
          <p:nvPr/>
        </p:nvSpPr>
        <p:spPr>
          <a:xfrm>
            <a:off x="7754128" y="2607709"/>
            <a:ext cx="3124200" cy="1077218"/>
          </a:xfrm>
          <a:prstGeom prst="rect">
            <a:avLst/>
          </a:prstGeom>
          <a:noFill/>
        </p:spPr>
        <p:txBody>
          <a:bodyPr wrap="square" rtlCol="0">
            <a:spAutoFit/>
          </a:bodyPr>
          <a:lstStyle/>
          <a:p>
            <a:pPr algn="ctr"/>
            <a:r>
              <a:rPr lang="es-MX" sz="3200" dirty="0"/>
              <a:t>SUPUESTOS</a:t>
            </a:r>
          </a:p>
          <a:p>
            <a:pPr algn="ctr"/>
            <a:endParaRPr lang="es-MX" sz="3200" dirty="0"/>
          </a:p>
        </p:txBody>
      </p:sp>
      <p:sp>
        <p:nvSpPr>
          <p:cNvPr id="3" name="CuadroTexto 2">
            <a:extLst>
              <a:ext uri="{FF2B5EF4-FFF2-40B4-BE49-F238E27FC236}">
                <a16:creationId xmlns:a16="http://schemas.microsoft.com/office/drawing/2014/main" id="{2964E07F-C4BD-8527-4D23-0F21C0AFEA58}"/>
              </a:ext>
            </a:extLst>
          </p:cNvPr>
          <p:cNvSpPr txBox="1"/>
          <p:nvPr/>
        </p:nvSpPr>
        <p:spPr>
          <a:xfrm>
            <a:off x="1356401" y="1166842"/>
            <a:ext cx="5471119" cy="4524315"/>
          </a:xfrm>
          <a:prstGeom prst="rect">
            <a:avLst/>
          </a:prstGeom>
          <a:noFill/>
        </p:spPr>
        <p:txBody>
          <a:bodyPr wrap="square" rtlCol="0">
            <a:spAutoFit/>
          </a:bodyPr>
          <a:lstStyle/>
          <a:p>
            <a:pPr marL="342900" indent="-342900" algn="just">
              <a:buFont typeface="Arial" panose="020B0604020202020204" pitchFamily="34" charset="0"/>
              <a:buChar char="•"/>
            </a:pPr>
            <a:r>
              <a:rPr lang="es-MX" sz="2400" dirty="0"/>
              <a:t>Se niegue o limite su derecho de acceso a radio y televisión de manera igualitaria, conforme a la distribución del tiempo que señale la ley y determine el Instituto Nacional Electoral.</a:t>
            </a:r>
          </a:p>
          <a:p>
            <a:pPr marL="342900" indent="-342900" algn="just">
              <a:buFont typeface="Arial" panose="020B0604020202020204" pitchFamily="34" charset="0"/>
              <a:buChar char="•"/>
            </a:pPr>
            <a:r>
              <a:rPr lang="es-MX" sz="2400" dirty="0"/>
              <a:t>Se niegue o limite su derecho participar en foros de debate organizados por el propio Instituto o en aquellos brindados gratuitamente por el sector público, privado o social en condiciones de equidad. </a:t>
            </a:r>
          </a:p>
        </p:txBody>
      </p:sp>
    </p:spTree>
    <p:extLst>
      <p:ext uri="{BB962C8B-B14F-4D97-AF65-F5344CB8AC3E}">
        <p14:creationId xmlns:p14="http://schemas.microsoft.com/office/powerpoint/2010/main" val="7343745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29910C3-1554-8F20-F19C-4D7A559909D6}"/>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50423CC-004D-5309-498E-C87F5647FB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1AB5F35-7C8B-2B92-6832-5C68885136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2500" y="952500"/>
            <a:ext cx="9944100" cy="4953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8">
            <a:extLst>
              <a:ext uri="{FF2B5EF4-FFF2-40B4-BE49-F238E27FC236}">
                <a16:creationId xmlns:a16="http://schemas.microsoft.com/office/drawing/2014/main" id="{398EA762-B6D0-7B9E-A5A8-1EC8CFDAD5E8}"/>
              </a:ext>
            </a:extLst>
          </p:cNvPr>
          <p:cNvSpPr>
            <a:spLocks noGrp="1"/>
          </p:cNvSpPr>
          <p:nvPr>
            <p:ph idx="1"/>
          </p:nvPr>
        </p:nvSpPr>
        <p:spPr>
          <a:xfrm>
            <a:off x="1295401" y="1271738"/>
            <a:ext cx="5273040" cy="4633762"/>
          </a:xfrm>
        </p:spPr>
        <p:txBody>
          <a:bodyPr>
            <a:normAutofit/>
          </a:bodyPr>
          <a:lstStyle/>
          <a:p>
            <a:pPr marL="0" indent="0" algn="just">
              <a:buNone/>
            </a:pPr>
            <a:endParaRPr lang="en-US" sz="2000" dirty="0">
              <a:latin typeface="HANDWRITINGCR" panose="02000603000000000000" pitchFamily="2" charset="0"/>
              <a:ea typeface="HANDWRITINGCR" panose="02000603000000000000" pitchFamily="2" charset="0"/>
            </a:endParaRPr>
          </a:p>
          <a:p>
            <a:endParaRPr lang="en-US" dirty="0">
              <a:latin typeface="HANDWRITINGCR" panose="02000603000000000000" pitchFamily="2" charset="0"/>
              <a:ea typeface="HANDWRITINGCR" panose="02000603000000000000" pitchFamily="2" charset="0"/>
            </a:endParaRPr>
          </a:p>
        </p:txBody>
      </p:sp>
      <p:pic>
        <p:nvPicPr>
          <p:cNvPr id="5" name="Picture 3" descr="Full frame shot of wall with worn-out sky blue paint">
            <a:extLst>
              <a:ext uri="{FF2B5EF4-FFF2-40B4-BE49-F238E27FC236}">
                <a16:creationId xmlns:a16="http://schemas.microsoft.com/office/drawing/2014/main" id="{FD8FC566-DBBD-0BF0-94B8-85F31C105973}"/>
              </a:ext>
            </a:extLst>
          </p:cNvPr>
          <p:cNvPicPr>
            <a:picLocks noChangeAspect="1"/>
          </p:cNvPicPr>
          <p:nvPr/>
        </p:nvPicPr>
        <p:blipFill rotWithShape="1">
          <a:blip r:embed="rId2"/>
          <a:srcRect l="28150" r="-2" b="-2"/>
          <a:stretch/>
        </p:blipFill>
        <p:spPr>
          <a:xfrm>
            <a:off x="7715312" y="1396659"/>
            <a:ext cx="3678143" cy="3282021"/>
          </a:xfrm>
          <a:prstGeom prst="rect">
            <a:avLst/>
          </a:prstGeom>
        </p:spPr>
      </p:pic>
      <p:pic>
        <p:nvPicPr>
          <p:cNvPr id="4" name="Picture 2" descr="No hay ninguna descripción de la foto disponible.">
            <a:extLst>
              <a:ext uri="{FF2B5EF4-FFF2-40B4-BE49-F238E27FC236}">
                <a16:creationId xmlns:a16="http://schemas.microsoft.com/office/drawing/2014/main" id="{1CACD6A3-0D29-8C24-B7FE-938C1925C92F}"/>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9740740" y="4282019"/>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FFD4D756-5BC7-452A-7846-565C769D137C}"/>
              </a:ext>
            </a:extLst>
          </p:cNvPr>
          <p:cNvSpPr txBox="1"/>
          <p:nvPr/>
        </p:nvSpPr>
        <p:spPr>
          <a:xfrm>
            <a:off x="8019661" y="2305277"/>
            <a:ext cx="3124200" cy="1077218"/>
          </a:xfrm>
          <a:prstGeom prst="rect">
            <a:avLst/>
          </a:prstGeom>
          <a:noFill/>
        </p:spPr>
        <p:txBody>
          <a:bodyPr wrap="square" rtlCol="0">
            <a:spAutoFit/>
          </a:bodyPr>
          <a:lstStyle/>
          <a:p>
            <a:pPr algn="ctr"/>
            <a:r>
              <a:rPr lang="es-MX" sz="3200" dirty="0"/>
              <a:t>SUPUESTOS</a:t>
            </a:r>
          </a:p>
          <a:p>
            <a:pPr algn="ctr"/>
            <a:endParaRPr lang="es-MX" sz="3200" dirty="0"/>
          </a:p>
        </p:txBody>
      </p:sp>
      <p:sp>
        <p:nvSpPr>
          <p:cNvPr id="3" name="CuadroTexto 2">
            <a:extLst>
              <a:ext uri="{FF2B5EF4-FFF2-40B4-BE49-F238E27FC236}">
                <a16:creationId xmlns:a16="http://schemas.microsoft.com/office/drawing/2014/main" id="{EBD00274-CE59-1596-8A78-75F0D51379DB}"/>
              </a:ext>
            </a:extLst>
          </p:cNvPr>
          <p:cNvSpPr txBox="1"/>
          <p:nvPr/>
        </p:nvSpPr>
        <p:spPr>
          <a:xfrm>
            <a:off x="1382171" y="1181215"/>
            <a:ext cx="6138770" cy="4154984"/>
          </a:xfrm>
          <a:prstGeom prst="rect">
            <a:avLst/>
          </a:prstGeom>
          <a:noFill/>
        </p:spPr>
        <p:txBody>
          <a:bodyPr wrap="square" rtlCol="0">
            <a:spAutoFit/>
          </a:bodyPr>
          <a:lstStyle/>
          <a:p>
            <a:pPr marL="342900" indent="-342900" algn="just">
              <a:buFont typeface="Arial" panose="020B0604020202020204" pitchFamily="34" charset="0"/>
              <a:buChar char="•"/>
            </a:pPr>
            <a:endParaRPr lang="es-MX" sz="2400" dirty="0"/>
          </a:p>
          <a:p>
            <a:pPr marL="342900" indent="-342900" algn="just">
              <a:buFont typeface="Arial" panose="020B0604020202020204" pitchFamily="34" charset="0"/>
              <a:buChar char="•"/>
            </a:pPr>
            <a:r>
              <a:rPr lang="es-MX" sz="2400" dirty="0"/>
              <a:t>Siendo persona candidata se baje de las listas obtenidas mediante la insaculación.</a:t>
            </a:r>
          </a:p>
          <a:p>
            <a:pPr marL="342900" indent="-342900" algn="just">
              <a:buFont typeface="Arial" panose="020B0604020202020204" pitchFamily="34" charset="0"/>
              <a:buChar char="•"/>
            </a:pPr>
            <a:r>
              <a:rPr lang="es-MX" sz="2400" dirty="0"/>
              <a:t>El INE deje de habilitar a las personas candidatas su buzón electrónico, a través del cual recibirán notificaciones personales de acuerdos y resoluciones emitidas por las autoridades electorales.</a:t>
            </a:r>
          </a:p>
          <a:p>
            <a:pPr marL="342900" indent="-342900" algn="just">
              <a:buFont typeface="Arial" panose="020B0604020202020204" pitchFamily="34" charset="0"/>
              <a:buChar char="•"/>
            </a:pPr>
            <a:r>
              <a:rPr lang="es-MX" sz="2400" dirty="0"/>
              <a:t>No figurar en las boletas electorales.</a:t>
            </a:r>
          </a:p>
          <a:p>
            <a:pPr marL="342900" indent="-342900" algn="just">
              <a:buFont typeface="Arial" panose="020B0604020202020204" pitchFamily="34" charset="0"/>
              <a:buChar char="•"/>
            </a:pPr>
            <a:r>
              <a:rPr lang="es-MX" sz="2400" dirty="0"/>
              <a:t>No sea tratada en condiciones de igualdad durante las etapas del proceso .</a:t>
            </a:r>
          </a:p>
        </p:txBody>
      </p:sp>
    </p:spTree>
    <p:extLst>
      <p:ext uri="{BB962C8B-B14F-4D97-AF65-F5344CB8AC3E}">
        <p14:creationId xmlns:p14="http://schemas.microsoft.com/office/powerpoint/2010/main" val="35011397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92CC12CE-519D-D86A-9A8C-CC4D0FC3C2EE}"/>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B1FDAE0-132A-281C-A5D4-39BDF12A1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06DA9CA-1651-8E58-F54D-5BCD51BAAE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2500" y="952500"/>
            <a:ext cx="9944100" cy="4953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8">
            <a:extLst>
              <a:ext uri="{FF2B5EF4-FFF2-40B4-BE49-F238E27FC236}">
                <a16:creationId xmlns:a16="http://schemas.microsoft.com/office/drawing/2014/main" id="{11C9E063-4C1C-34E9-6FA7-9DF7DA1104CF}"/>
              </a:ext>
            </a:extLst>
          </p:cNvPr>
          <p:cNvSpPr>
            <a:spLocks noGrp="1"/>
          </p:cNvSpPr>
          <p:nvPr>
            <p:ph idx="1"/>
          </p:nvPr>
        </p:nvSpPr>
        <p:spPr>
          <a:xfrm>
            <a:off x="1295401" y="1271738"/>
            <a:ext cx="5273040" cy="4633762"/>
          </a:xfrm>
        </p:spPr>
        <p:txBody>
          <a:bodyPr>
            <a:normAutofit/>
          </a:bodyPr>
          <a:lstStyle/>
          <a:p>
            <a:pPr marL="0" indent="0" algn="just">
              <a:buNone/>
            </a:pPr>
            <a:endParaRPr lang="en-US" sz="2000" dirty="0">
              <a:latin typeface="HANDWRITINGCR" panose="02000603000000000000" pitchFamily="2" charset="0"/>
              <a:ea typeface="HANDWRITINGCR" panose="02000603000000000000" pitchFamily="2" charset="0"/>
            </a:endParaRPr>
          </a:p>
          <a:p>
            <a:endParaRPr lang="en-US" dirty="0">
              <a:latin typeface="HANDWRITINGCR" panose="02000603000000000000" pitchFamily="2" charset="0"/>
              <a:ea typeface="HANDWRITINGCR" panose="02000603000000000000" pitchFamily="2" charset="0"/>
            </a:endParaRPr>
          </a:p>
        </p:txBody>
      </p:sp>
      <p:pic>
        <p:nvPicPr>
          <p:cNvPr id="5" name="Picture 3" descr="Full frame shot of wall with worn-out sky blue paint">
            <a:extLst>
              <a:ext uri="{FF2B5EF4-FFF2-40B4-BE49-F238E27FC236}">
                <a16:creationId xmlns:a16="http://schemas.microsoft.com/office/drawing/2014/main" id="{CD8FB7A3-E3CF-186B-1442-B208BE874698}"/>
              </a:ext>
            </a:extLst>
          </p:cNvPr>
          <p:cNvPicPr>
            <a:picLocks noChangeAspect="1"/>
          </p:cNvPicPr>
          <p:nvPr/>
        </p:nvPicPr>
        <p:blipFill rotWithShape="1">
          <a:blip r:embed="rId2"/>
          <a:srcRect l="28150" r="-2" b="-2"/>
          <a:stretch/>
        </p:blipFill>
        <p:spPr>
          <a:xfrm>
            <a:off x="7715312" y="1396659"/>
            <a:ext cx="3678143" cy="3282021"/>
          </a:xfrm>
          <a:prstGeom prst="rect">
            <a:avLst/>
          </a:prstGeom>
        </p:spPr>
      </p:pic>
      <p:pic>
        <p:nvPicPr>
          <p:cNvPr id="4" name="Picture 2" descr="No hay ninguna descripción de la foto disponible.">
            <a:extLst>
              <a:ext uri="{FF2B5EF4-FFF2-40B4-BE49-F238E27FC236}">
                <a16:creationId xmlns:a16="http://schemas.microsoft.com/office/drawing/2014/main" id="{46702617-0DCB-F404-4FB2-0B19DE2D40DC}"/>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9740740" y="4282019"/>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120E9A11-3683-D398-B9DB-050978ED756E}"/>
              </a:ext>
            </a:extLst>
          </p:cNvPr>
          <p:cNvSpPr txBox="1"/>
          <p:nvPr/>
        </p:nvSpPr>
        <p:spPr>
          <a:xfrm>
            <a:off x="8019661" y="2305277"/>
            <a:ext cx="3124200" cy="1077218"/>
          </a:xfrm>
          <a:prstGeom prst="rect">
            <a:avLst/>
          </a:prstGeom>
          <a:noFill/>
        </p:spPr>
        <p:txBody>
          <a:bodyPr wrap="square" rtlCol="0">
            <a:spAutoFit/>
          </a:bodyPr>
          <a:lstStyle/>
          <a:p>
            <a:pPr algn="ctr"/>
            <a:r>
              <a:rPr lang="es-MX" sz="3200"/>
              <a:t>SUPUESTOS</a:t>
            </a:r>
            <a:endParaRPr lang="es-MX" sz="3200" dirty="0"/>
          </a:p>
          <a:p>
            <a:pPr algn="ctr"/>
            <a:endParaRPr lang="es-MX" sz="3200" dirty="0"/>
          </a:p>
        </p:txBody>
      </p:sp>
      <p:sp>
        <p:nvSpPr>
          <p:cNvPr id="3" name="CuadroTexto 2">
            <a:extLst>
              <a:ext uri="{FF2B5EF4-FFF2-40B4-BE49-F238E27FC236}">
                <a16:creationId xmlns:a16="http://schemas.microsoft.com/office/drawing/2014/main" id="{AC68AF91-62FB-C65A-0D74-9E9504248993}"/>
              </a:ext>
            </a:extLst>
          </p:cNvPr>
          <p:cNvSpPr txBox="1"/>
          <p:nvPr/>
        </p:nvSpPr>
        <p:spPr>
          <a:xfrm>
            <a:off x="1382171" y="1181215"/>
            <a:ext cx="6138770" cy="4524315"/>
          </a:xfrm>
          <a:prstGeom prst="rect">
            <a:avLst/>
          </a:prstGeom>
          <a:noFill/>
        </p:spPr>
        <p:txBody>
          <a:bodyPr wrap="square" rtlCol="0">
            <a:spAutoFit/>
          </a:bodyPr>
          <a:lstStyle/>
          <a:p>
            <a:pPr marL="342900" indent="-342900" algn="just">
              <a:buFont typeface="Arial" panose="020B0604020202020204" pitchFamily="34" charset="0"/>
              <a:buChar char="•"/>
            </a:pPr>
            <a:r>
              <a:rPr lang="es-MX" sz="2400" dirty="0"/>
              <a:t>Se limite o impida que durante el tiempo que comprendan las campañas electorales, las personas candidatas puedan difundir su trayectoria profesional, méritos y visiones acerca de la función jurisdiccional y la impartición de justicia, así como propuestas de mejora o cualquier otra manifestación amparada bajo el derecho al ejercicio de la libertad de expresión, siempre que no excedan o contravengan los parámetros constitucionales y legales aplicables. </a:t>
            </a:r>
          </a:p>
        </p:txBody>
      </p:sp>
    </p:spTree>
    <p:extLst>
      <p:ext uri="{BB962C8B-B14F-4D97-AF65-F5344CB8AC3E}">
        <p14:creationId xmlns:p14="http://schemas.microsoft.com/office/powerpoint/2010/main" val="1658936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C1DE9AE1-16D1-74D5-6205-40A7FB0461C2}"/>
              </a:ext>
            </a:extLst>
          </p:cNvPr>
          <p:cNvSpPr>
            <a:spLocks noGrp="1"/>
          </p:cNvSpPr>
          <p:nvPr>
            <p:ph type="body" idx="1"/>
          </p:nvPr>
        </p:nvSpPr>
        <p:spPr>
          <a:xfrm>
            <a:off x="4616490" y="1479665"/>
            <a:ext cx="6636328" cy="3449782"/>
          </a:xfrm>
          <a:ln w="12700">
            <a:solidFill>
              <a:schemeClr val="tx1"/>
            </a:solidFill>
          </a:ln>
        </p:spPr>
        <p:txBody>
          <a:bodyPr>
            <a:noAutofit/>
          </a:bodyPr>
          <a:lstStyle/>
          <a:p>
            <a:pPr algn="just"/>
            <a:endParaRPr lang="es-MX" sz="2000" dirty="0"/>
          </a:p>
          <a:p>
            <a:pPr marL="457200" indent="-457200" algn="just">
              <a:buFontTx/>
              <a:buChar char="-"/>
            </a:pPr>
            <a:endParaRPr lang="es-MX" sz="2000" dirty="0"/>
          </a:p>
          <a:p>
            <a:pPr marL="457200" indent="-457200" algn="just">
              <a:buFontTx/>
              <a:buChar char="-"/>
            </a:pPr>
            <a:endParaRPr lang="es-MX" sz="2000" dirty="0"/>
          </a:p>
          <a:p>
            <a:pPr marL="457200" indent="-457200" algn="just">
              <a:buFontTx/>
              <a:buChar char="-"/>
            </a:pPr>
            <a:endParaRPr lang="es-MX" sz="2000" dirty="0"/>
          </a:p>
          <a:p>
            <a:pPr marL="457200" indent="-457200" algn="just">
              <a:buFontTx/>
              <a:buChar char="-"/>
            </a:pPr>
            <a:r>
              <a:rPr lang="es-MX" sz="2000" dirty="0"/>
              <a:t>Se transforma no solo la forma de sustanciar el PES sino también los medios de defensa, estableciendo una cadena impugnativa para el propio PES. (Vázquez, 2023)</a:t>
            </a:r>
          </a:p>
          <a:p>
            <a:pPr marL="457200" indent="-457200" algn="just">
              <a:buFontTx/>
              <a:buChar char="-"/>
            </a:pPr>
            <a:r>
              <a:rPr lang="es-MX" sz="2000" dirty="0"/>
              <a:t>La finalidad era garantizar que los procesos electorales se sujetarán a los principios de constitucionalidad, legalidad y convencionalidad.</a:t>
            </a:r>
          </a:p>
          <a:p>
            <a:pPr algn="just"/>
            <a:endParaRPr lang="es-MX" sz="1000" dirty="0"/>
          </a:p>
        </p:txBody>
      </p:sp>
      <p:pic>
        <p:nvPicPr>
          <p:cNvPr id="5" name="Imagen 4">
            <a:extLst>
              <a:ext uri="{FF2B5EF4-FFF2-40B4-BE49-F238E27FC236}">
                <a16:creationId xmlns:a16="http://schemas.microsoft.com/office/drawing/2014/main" id="{F0BC2E9C-6D3E-7173-D1FD-C3ED69ABBB67}"/>
              </a:ext>
            </a:extLst>
          </p:cNvPr>
          <p:cNvPicPr>
            <a:picLocks noChangeAspect="1"/>
          </p:cNvPicPr>
          <p:nvPr/>
        </p:nvPicPr>
        <p:blipFill>
          <a:blip r:embed="rId2"/>
          <a:stretch>
            <a:fillRect/>
          </a:stretch>
        </p:blipFill>
        <p:spPr>
          <a:xfrm>
            <a:off x="488400" y="898814"/>
            <a:ext cx="3768947" cy="3189919"/>
          </a:xfrm>
          <a:prstGeom prst="rect">
            <a:avLst/>
          </a:prstGeom>
        </p:spPr>
      </p:pic>
      <p:pic>
        <p:nvPicPr>
          <p:cNvPr id="6" name="Picture 2" descr="No hay ninguna descripción de la foto disponible.">
            <a:extLst>
              <a:ext uri="{FF2B5EF4-FFF2-40B4-BE49-F238E27FC236}">
                <a16:creationId xmlns:a16="http://schemas.microsoft.com/office/drawing/2014/main" id="{E18476BA-4C2C-FB9C-5F09-FEAD15D74C87}"/>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318693" y="2740384"/>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EDC58A89-787E-92F2-2961-4B0C3C0FCB67}"/>
              </a:ext>
            </a:extLst>
          </p:cNvPr>
          <p:cNvSpPr txBox="1"/>
          <p:nvPr/>
        </p:nvSpPr>
        <p:spPr>
          <a:xfrm>
            <a:off x="488401" y="4918408"/>
            <a:ext cx="3768947" cy="646331"/>
          </a:xfrm>
          <a:prstGeom prst="rect">
            <a:avLst/>
          </a:prstGeom>
          <a:noFill/>
        </p:spPr>
        <p:txBody>
          <a:bodyPr wrap="square" rtlCol="0">
            <a:spAutoFit/>
          </a:bodyPr>
          <a:lstStyle/>
          <a:p>
            <a:r>
              <a:rPr lang="es-MX" sz="3600" dirty="0"/>
              <a:t>ANTECEDENTES</a:t>
            </a:r>
          </a:p>
        </p:txBody>
      </p:sp>
    </p:spTree>
    <p:extLst>
      <p:ext uri="{BB962C8B-B14F-4D97-AF65-F5344CB8AC3E}">
        <p14:creationId xmlns:p14="http://schemas.microsoft.com/office/powerpoint/2010/main" val="5659109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F88C137-8A9B-210D-1CE0-57D96DD04B0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5A214E-0766-75CF-0E27-104238BCC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096046-F83C-E757-B915-82642F297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2905" y="953965"/>
            <a:ext cx="9280223" cy="495153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contenido 4">
            <a:extLst>
              <a:ext uri="{FF2B5EF4-FFF2-40B4-BE49-F238E27FC236}">
                <a16:creationId xmlns:a16="http://schemas.microsoft.com/office/drawing/2014/main" id="{6B71206E-F99F-849A-6455-2538CA5CA3FD}"/>
              </a:ext>
            </a:extLst>
          </p:cNvPr>
          <p:cNvPicPr>
            <a:picLocks noChangeAspect="1"/>
          </p:cNvPicPr>
          <p:nvPr/>
        </p:nvPicPr>
        <p:blipFill>
          <a:blip r:embed="rId2"/>
          <a:stretch>
            <a:fillRect/>
          </a:stretch>
        </p:blipFill>
        <p:spPr>
          <a:xfrm>
            <a:off x="9871183" y="952500"/>
            <a:ext cx="2108583" cy="1665081"/>
          </a:xfrm>
          <a:prstGeom prst="rect">
            <a:avLst/>
          </a:prstGeom>
        </p:spPr>
      </p:pic>
      <p:pic>
        <p:nvPicPr>
          <p:cNvPr id="6" name="Imagen 5">
            <a:extLst>
              <a:ext uri="{FF2B5EF4-FFF2-40B4-BE49-F238E27FC236}">
                <a16:creationId xmlns:a16="http://schemas.microsoft.com/office/drawing/2014/main" id="{FC117312-D0DB-D69E-C5FB-8E4491346417}"/>
              </a:ext>
            </a:extLst>
          </p:cNvPr>
          <p:cNvPicPr>
            <a:picLocks noChangeAspect="1"/>
          </p:cNvPicPr>
          <p:nvPr/>
        </p:nvPicPr>
        <p:blipFill>
          <a:blip r:embed="rId3"/>
          <a:stretch>
            <a:fillRect/>
          </a:stretch>
        </p:blipFill>
        <p:spPr>
          <a:xfrm>
            <a:off x="9726990" y="336462"/>
            <a:ext cx="1955800" cy="1943100"/>
          </a:xfrm>
          <a:prstGeom prst="rect">
            <a:avLst/>
          </a:prstGeom>
          <a:ln>
            <a:solidFill>
              <a:srgbClr val="FF0000"/>
            </a:solidFill>
          </a:ln>
        </p:spPr>
      </p:pic>
      <p:sp>
        <p:nvSpPr>
          <p:cNvPr id="8" name="Marcador de contenido 7">
            <a:extLst>
              <a:ext uri="{FF2B5EF4-FFF2-40B4-BE49-F238E27FC236}">
                <a16:creationId xmlns:a16="http://schemas.microsoft.com/office/drawing/2014/main" id="{4A18E8AD-523E-2D96-6F32-34A55144BB26}"/>
              </a:ext>
            </a:extLst>
          </p:cNvPr>
          <p:cNvSpPr>
            <a:spLocks noGrp="1"/>
          </p:cNvSpPr>
          <p:nvPr>
            <p:ph idx="1"/>
          </p:nvPr>
        </p:nvSpPr>
        <p:spPr>
          <a:xfrm>
            <a:off x="1908840" y="1524000"/>
            <a:ext cx="7746053" cy="4023359"/>
          </a:xfrm>
        </p:spPr>
        <p:txBody>
          <a:bodyPr>
            <a:normAutofit/>
          </a:bodyPr>
          <a:lstStyle/>
          <a:p>
            <a:pPr marL="0" indent="0" algn="just">
              <a:buNone/>
            </a:pPr>
            <a:r>
              <a:rPr lang="es-MX" sz="2000" dirty="0"/>
              <a:t>Es derecho de la ciudadanía participar en igualdad de condiciones en los procesos de evaluación y selección de candidaturas para todos los cargos de elección del Poder Judicial de la Federación. Dichos procesos serán públicos, abiertos, transparentes, inclusivos, accesibles y deberán garantizar la participación de todas las personas interesadas que cumplan con los requisitos, condiciones y términos que determine la Constitución y esta Ley. (Art. 500.1 LGIPE)</a:t>
            </a:r>
          </a:p>
        </p:txBody>
      </p:sp>
    </p:spTree>
    <p:extLst>
      <p:ext uri="{BB962C8B-B14F-4D97-AF65-F5344CB8AC3E}">
        <p14:creationId xmlns:p14="http://schemas.microsoft.com/office/powerpoint/2010/main" val="41280723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2C2D47C9-69F3-98F8-625C-0BA7A42A76E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467FA7E-1734-FB4B-A4B1-03BE5262A6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B87D970-5822-F65D-7AB1-B7A9AF295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2905" y="953965"/>
            <a:ext cx="9280223" cy="495153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contenido 4">
            <a:extLst>
              <a:ext uri="{FF2B5EF4-FFF2-40B4-BE49-F238E27FC236}">
                <a16:creationId xmlns:a16="http://schemas.microsoft.com/office/drawing/2014/main" id="{606E73B2-5C6F-8994-74BD-2FBAE7A910E8}"/>
              </a:ext>
            </a:extLst>
          </p:cNvPr>
          <p:cNvPicPr>
            <a:picLocks noChangeAspect="1"/>
          </p:cNvPicPr>
          <p:nvPr/>
        </p:nvPicPr>
        <p:blipFill>
          <a:blip r:embed="rId2"/>
          <a:stretch>
            <a:fillRect/>
          </a:stretch>
        </p:blipFill>
        <p:spPr>
          <a:xfrm>
            <a:off x="9871183" y="952500"/>
            <a:ext cx="2108583" cy="1665081"/>
          </a:xfrm>
          <a:prstGeom prst="rect">
            <a:avLst/>
          </a:prstGeom>
        </p:spPr>
      </p:pic>
      <p:pic>
        <p:nvPicPr>
          <p:cNvPr id="6" name="Imagen 5">
            <a:extLst>
              <a:ext uri="{FF2B5EF4-FFF2-40B4-BE49-F238E27FC236}">
                <a16:creationId xmlns:a16="http://schemas.microsoft.com/office/drawing/2014/main" id="{BC373DA7-4C9C-2172-D0B2-8C7CE02D4E32}"/>
              </a:ext>
            </a:extLst>
          </p:cNvPr>
          <p:cNvPicPr>
            <a:picLocks noChangeAspect="1"/>
          </p:cNvPicPr>
          <p:nvPr/>
        </p:nvPicPr>
        <p:blipFill>
          <a:blip r:embed="rId3"/>
          <a:stretch>
            <a:fillRect/>
          </a:stretch>
        </p:blipFill>
        <p:spPr>
          <a:xfrm>
            <a:off x="9726990" y="336462"/>
            <a:ext cx="1955800" cy="1943100"/>
          </a:xfrm>
          <a:prstGeom prst="rect">
            <a:avLst/>
          </a:prstGeom>
          <a:ln>
            <a:solidFill>
              <a:srgbClr val="FF0000"/>
            </a:solidFill>
          </a:ln>
        </p:spPr>
      </p:pic>
      <p:sp>
        <p:nvSpPr>
          <p:cNvPr id="8" name="Marcador de contenido 7">
            <a:extLst>
              <a:ext uri="{FF2B5EF4-FFF2-40B4-BE49-F238E27FC236}">
                <a16:creationId xmlns:a16="http://schemas.microsoft.com/office/drawing/2014/main" id="{B0AC1DBD-54DC-4A6C-9FF5-B0F3E3A6FB71}"/>
              </a:ext>
            </a:extLst>
          </p:cNvPr>
          <p:cNvSpPr>
            <a:spLocks noGrp="1"/>
          </p:cNvSpPr>
          <p:nvPr>
            <p:ph idx="1"/>
          </p:nvPr>
        </p:nvSpPr>
        <p:spPr>
          <a:xfrm>
            <a:off x="1603632" y="1524000"/>
            <a:ext cx="8187222" cy="4198409"/>
          </a:xfrm>
        </p:spPr>
        <p:txBody>
          <a:bodyPr>
            <a:normAutofit fontScale="92500" lnSpcReduction="10000"/>
          </a:bodyPr>
          <a:lstStyle/>
          <a:p>
            <a:pPr marL="0" indent="0" algn="just">
              <a:buNone/>
            </a:pPr>
            <a:r>
              <a:rPr lang="es-MX" sz="2000" dirty="0"/>
              <a:t>REFLEXIÓN</a:t>
            </a:r>
          </a:p>
          <a:p>
            <a:pPr marL="0" indent="0" algn="just">
              <a:buNone/>
            </a:pPr>
            <a:r>
              <a:rPr lang="es-MX" sz="2000" dirty="0"/>
              <a:t>El principio de igualdad ante la ley no implica necesariamente que todos los individuos deben encontrarse siempre y en cualquier circunstancia en condiciones de absoluta igualdad, sino que dicho principio se refiere a la igualdad jurídica, que se traduce en el derecho de todos los gobernados de recibir el mismo trato que aquellos que se encuentran en similar situación de hecho. </a:t>
            </a:r>
          </a:p>
          <a:p>
            <a:pPr marL="0" indent="0" algn="just">
              <a:buNone/>
            </a:pPr>
            <a:r>
              <a:rPr lang="es-MX" sz="2000" dirty="0"/>
              <a:t>Lo anterior significa que no toda desigualdad de trato es violatoria de garantías, sino sólo cuando produce distinción entre situaciones objetivas y de hecho iguales, sin que exista para ello una justificación razonable e igualmente objetiva; por ello, a iguales supuestos de hecho corresponden similares situaciones jurídicas, </a:t>
            </a:r>
          </a:p>
        </p:txBody>
      </p:sp>
    </p:spTree>
    <p:extLst>
      <p:ext uri="{BB962C8B-B14F-4D97-AF65-F5344CB8AC3E}">
        <p14:creationId xmlns:p14="http://schemas.microsoft.com/office/powerpoint/2010/main" val="36610210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BA89185A-A05F-6D8F-2555-60272A16FCA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AF07C50-1DDB-569E-4041-03E90D547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975648A-136E-C4B4-EE3B-F763C366D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2905" y="953965"/>
            <a:ext cx="9280223" cy="495153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contenido 4">
            <a:extLst>
              <a:ext uri="{FF2B5EF4-FFF2-40B4-BE49-F238E27FC236}">
                <a16:creationId xmlns:a16="http://schemas.microsoft.com/office/drawing/2014/main" id="{38C691DA-DC92-B61F-1F84-3F793FA53FDE}"/>
              </a:ext>
            </a:extLst>
          </p:cNvPr>
          <p:cNvPicPr>
            <a:picLocks noChangeAspect="1"/>
          </p:cNvPicPr>
          <p:nvPr/>
        </p:nvPicPr>
        <p:blipFill>
          <a:blip r:embed="rId2"/>
          <a:stretch>
            <a:fillRect/>
          </a:stretch>
        </p:blipFill>
        <p:spPr>
          <a:xfrm>
            <a:off x="9871183" y="952500"/>
            <a:ext cx="2108583" cy="1665081"/>
          </a:xfrm>
          <a:prstGeom prst="rect">
            <a:avLst/>
          </a:prstGeom>
        </p:spPr>
      </p:pic>
      <p:pic>
        <p:nvPicPr>
          <p:cNvPr id="6" name="Imagen 5">
            <a:extLst>
              <a:ext uri="{FF2B5EF4-FFF2-40B4-BE49-F238E27FC236}">
                <a16:creationId xmlns:a16="http://schemas.microsoft.com/office/drawing/2014/main" id="{7C23CFBD-9E6B-8B62-7B78-12A218CE6385}"/>
              </a:ext>
            </a:extLst>
          </p:cNvPr>
          <p:cNvPicPr>
            <a:picLocks noChangeAspect="1"/>
          </p:cNvPicPr>
          <p:nvPr/>
        </p:nvPicPr>
        <p:blipFill>
          <a:blip r:embed="rId3"/>
          <a:stretch>
            <a:fillRect/>
          </a:stretch>
        </p:blipFill>
        <p:spPr>
          <a:xfrm>
            <a:off x="9726990" y="336462"/>
            <a:ext cx="1955800" cy="1943100"/>
          </a:xfrm>
          <a:prstGeom prst="rect">
            <a:avLst/>
          </a:prstGeom>
          <a:ln>
            <a:solidFill>
              <a:srgbClr val="FF0000"/>
            </a:solidFill>
          </a:ln>
        </p:spPr>
      </p:pic>
      <p:sp>
        <p:nvSpPr>
          <p:cNvPr id="8" name="Marcador de contenido 7">
            <a:extLst>
              <a:ext uri="{FF2B5EF4-FFF2-40B4-BE49-F238E27FC236}">
                <a16:creationId xmlns:a16="http://schemas.microsoft.com/office/drawing/2014/main" id="{299576AD-5B13-D0F0-093F-A04C9565A0E6}"/>
              </a:ext>
            </a:extLst>
          </p:cNvPr>
          <p:cNvSpPr>
            <a:spLocks noGrp="1"/>
          </p:cNvSpPr>
          <p:nvPr>
            <p:ph idx="1"/>
          </p:nvPr>
        </p:nvSpPr>
        <p:spPr>
          <a:xfrm>
            <a:off x="1688374" y="1524001"/>
            <a:ext cx="7826382" cy="3672840"/>
          </a:xfrm>
        </p:spPr>
        <p:txBody>
          <a:bodyPr>
            <a:normAutofit/>
          </a:bodyPr>
          <a:lstStyle/>
          <a:p>
            <a:pPr marL="0" indent="0" algn="just">
              <a:buNone/>
            </a:pPr>
            <a:r>
              <a:rPr lang="es-MX" sz="2000" dirty="0"/>
              <a:t> Por tanto, para estar en concordancia con la garantía de igualdad y equidad, debe atenderse a las consecuencias jurídicas que derivan de la ley, las que deben ser de tal manera proporcionadas que ayuden a conseguir un trato igualitario. </a:t>
            </a:r>
          </a:p>
          <a:p>
            <a:pPr marL="0" indent="0" algn="just">
              <a:buNone/>
            </a:pPr>
            <a:r>
              <a:rPr lang="es-MX" sz="2000" dirty="0"/>
              <a:t>Uno de los </a:t>
            </a:r>
            <a:r>
              <a:rPr lang="es-MX" sz="2000" dirty="0">
                <a:solidFill>
                  <a:srgbClr val="FF0000"/>
                </a:solidFill>
              </a:rPr>
              <a:t>requisitos especiales de procedencia </a:t>
            </a:r>
            <a:r>
              <a:rPr lang="es-MX" sz="2000" dirty="0"/>
              <a:t>es la acreditación del interés jurídico como candidatas a ministras, magistradas o juezas del Poder Judicial de la Federación. Así como la posible afectación de sus derechos como candidatos.</a:t>
            </a:r>
          </a:p>
        </p:txBody>
      </p:sp>
    </p:spTree>
    <p:extLst>
      <p:ext uri="{BB962C8B-B14F-4D97-AF65-F5344CB8AC3E}">
        <p14:creationId xmlns:p14="http://schemas.microsoft.com/office/powerpoint/2010/main" val="21164883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24D09-8712-DC83-5546-91CF73924555}"/>
            </a:ext>
          </a:extLst>
        </p:cNvPr>
        <p:cNvGrpSpPr/>
        <p:nvPr/>
      </p:nvGrpSpPr>
      <p:grpSpPr>
        <a:xfrm>
          <a:off x="0" y="0"/>
          <a:ext cx="0" cy="0"/>
          <a:chOff x="0" y="0"/>
          <a:chExt cx="0" cy="0"/>
        </a:xfrm>
      </p:grpSpPr>
      <p:sp>
        <p:nvSpPr>
          <p:cNvPr id="3" name="Marcador de texto 2">
            <a:extLst>
              <a:ext uri="{FF2B5EF4-FFF2-40B4-BE49-F238E27FC236}">
                <a16:creationId xmlns:a16="http://schemas.microsoft.com/office/drawing/2014/main" id="{CA6266B2-A44E-78A9-030C-5A60F370C7B9}"/>
              </a:ext>
            </a:extLst>
          </p:cNvPr>
          <p:cNvSpPr>
            <a:spLocks noGrp="1"/>
          </p:cNvSpPr>
          <p:nvPr>
            <p:ph type="body" idx="1"/>
          </p:nvPr>
        </p:nvSpPr>
        <p:spPr>
          <a:xfrm>
            <a:off x="4791317" y="1321204"/>
            <a:ext cx="6081990" cy="4215591"/>
          </a:xfrm>
          <a:ln w="12700">
            <a:solidFill>
              <a:schemeClr val="tx1"/>
            </a:solidFill>
          </a:ln>
        </p:spPr>
        <p:txBody>
          <a:bodyPr>
            <a:noAutofit/>
          </a:bodyPr>
          <a:lstStyle/>
          <a:p>
            <a:pPr algn="just"/>
            <a:r>
              <a:rPr lang="es-MX" sz="2400" dirty="0"/>
              <a:t>Las candidaturas que hayan sido rechazadas podrán impugnar esa decisión ante el Tribunal Electoral o ante la Suprema Corte de Justicia de la Nación, según corresponda, dentro del plazo y conforme al procedimiento que determine la Ley y los acuerdos generales en la materia. </a:t>
            </a:r>
          </a:p>
          <a:p>
            <a:pPr algn="just"/>
            <a:endParaRPr lang="es-MX" sz="2400" dirty="0"/>
          </a:p>
        </p:txBody>
      </p:sp>
      <p:pic>
        <p:nvPicPr>
          <p:cNvPr id="5" name="Imagen 4">
            <a:extLst>
              <a:ext uri="{FF2B5EF4-FFF2-40B4-BE49-F238E27FC236}">
                <a16:creationId xmlns:a16="http://schemas.microsoft.com/office/drawing/2014/main" id="{49D3267F-C403-DAB0-618C-52464103C475}"/>
              </a:ext>
            </a:extLst>
          </p:cNvPr>
          <p:cNvPicPr>
            <a:picLocks noChangeAspect="1"/>
          </p:cNvPicPr>
          <p:nvPr/>
        </p:nvPicPr>
        <p:blipFill>
          <a:blip r:embed="rId2"/>
          <a:stretch>
            <a:fillRect/>
          </a:stretch>
        </p:blipFill>
        <p:spPr>
          <a:xfrm>
            <a:off x="488400" y="898814"/>
            <a:ext cx="3768947" cy="3189919"/>
          </a:xfrm>
          <a:prstGeom prst="rect">
            <a:avLst/>
          </a:prstGeom>
        </p:spPr>
      </p:pic>
      <p:pic>
        <p:nvPicPr>
          <p:cNvPr id="6" name="Picture 2" descr="No hay ninguna descripción de la foto disponible.">
            <a:extLst>
              <a:ext uri="{FF2B5EF4-FFF2-40B4-BE49-F238E27FC236}">
                <a16:creationId xmlns:a16="http://schemas.microsoft.com/office/drawing/2014/main" id="{DAF85F71-E131-DF79-9EA7-46C9C97BD3B0}"/>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318693" y="2740384"/>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5245784A-09C8-3889-8BB7-14D5F8DE557F}"/>
              </a:ext>
            </a:extLst>
          </p:cNvPr>
          <p:cNvSpPr txBox="1"/>
          <p:nvPr/>
        </p:nvSpPr>
        <p:spPr>
          <a:xfrm>
            <a:off x="1207373" y="5062780"/>
            <a:ext cx="2330999" cy="646331"/>
          </a:xfrm>
          <a:prstGeom prst="rect">
            <a:avLst/>
          </a:prstGeom>
          <a:noFill/>
        </p:spPr>
        <p:txBody>
          <a:bodyPr wrap="square" rtlCol="0">
            <a:spAutoFit/>
          </a:bodyPr>
          <a:lstStyle/>
          <a:p>
            <a:r>
              <a:rPr lang="es-MX" sz="3600" dirty="0"/>
              <a:t>INTERÉS</a:t>
            </a:r>
          </a:p>
        </p:txBody>
      </p:sp>
    </p:spTree>
    <p:extLst>
      <p:ext uri="{BB962C8B-B14F-4D97-AF65-F5344CB8AC3E}">
        <p14:creationId xmlns:p14="http://schemas.microsoft.com/office/powerpoint/2010/main" val="27479168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0E849-C185-F32C-303A-D4CC01460035}"/>
            </a:ext>
          </a:extLst>
        </p:cNvPr>
        <p:cNvGrpSpPr/>
        <p:nvPr/>
      </p:nvGrpSpPr>
      <p:grpSpPr>
        <a:xfrm>
          <a:off x="0" y="0"/>
          <a:ext cx="0" cy="0"/>
          <a:chOff x="0" y="0"/>
          <a:chExt cx="0" cy="0"/>
        </a:xfrm>
      </p:grpSpPr>
      <p:sp>
        <p:nvSpPr>
          <p:cNvPr id="3" name="Marcador de texto 2">
            <a:extLst>
              <a:ext uri="{FF2B5EF4-FFF2-40B4-BE49-F238E27FC236}">
                <a16:creationId xmlns:a16="http://schemas.microsoft.com/office/drawing/2014/main" id="{0302C33B-994D-C216-E3E5-AC5B8F248A8E}"/>
              </a:ext>
            </a:extLst>
          </p:cNvPr>
          <p:cNvSpPr>
            <a:spLocks noGrp="1"/>
          </p:cNvSpPr>
          <p:nvPr>
            <p:ph type="body" idx="1"/>
          </p:nvPr>
        </p:nvSpPr>
        <p:spPr>
          <a:xfrm>
            <a:off x="4616490" y="892925"/>
            <a:ext cx="6256817" cy="4560223"/>
          </a:xfrm>
          <a:ln w="12700">
            <a:solidFill>
              <a:schemeClr val="tx1"/>
            </a:solidFill>
          </a:ln>
        </p:spPr>
        <p:txBody>
          <a:bodyPr>
            <a:noAutofit/>
          </a:bodyPr>
          <a:lstStyle/>
          <a:p>
            <a:pPr algn="just"/>
            <a:r>
              <a:rPr lang="es-MX" sz="2400" dirty="0"/>
              <a:t>El plazo para impugnar será de tres días, contados a partir del día siguiente a aquél en que se haya notificado o tenga conocimiento de la resolución o el acto correspondiente.</a:t>
            </a:r>
          </a:p>
          <a:p>
            <a:pPr algn="just"/>
            <a:r>
              <a:rPr lang="es-MX" sz="2400" dirty="0"/>
              <a:t>La tramitación, sustanciación y resolución del Juicio Electoral, serán aplicables, en lo conducente, las reglas de procedimiento establecidas en esta ley y en particular las señaladas en el recurso de apelación.</a:t>
            </a:r>
          </a:p>
          <a:p>
            <a:pPr algn="just"/>
            <a:endParaRPr lang="es-MX" sz="2400" dirty="0"/>
          </a:p>
        </p:txBody>
      </p:sp>
      <p:pic>
        <p:nvPicPr>
          <p:cNvPr id="5" name="Imagen 4">
            <a:extLst>
              <a:ext uri="{FF2B5EF4-FFF2-40B4-BE49-F238E27FC236}">
                <a16:creationId xmlns:a16="http://schemas.microsoft.com/office/drawing/2014/main" id="{A6EC6BFE-AEB7-BCD1-D983-720ACDE343DC}"/>
              </a:ext>
            </a:extLst>
          </p:cNvPr>
          <p:cNvPicPr>
            <a:picLocks noChangeAspect="1"/>
          </p:cNvPicPr>
          <p:nvPr/>
        </p:nvPicPr>
        <p:blipFill>
          <a:blip r:embed="rId2"/>
          <a:stretch>
            <a:fillRect/>
          </a:stretch>
        </p:blipFill>
        <p:spPr>
          <a:xfrm>
            <a:off x="488399" y="604645"/>
            <a:ext cx="3768947" cy="3189919"/>
          </a:xfrm>
          <a:prstGeom prst="rect">
            <a:avLst/>
          </a:prstGeom>
        </p:spPr>
      </p:pic>
      <p:pic>
        <p:nvPicPr>
          <p:cNvPr id="6" name="Picture 2" descr="No hay ninguna descripción de la foto disponible.">
            <a:extLst>
              <a:ext uri="{FF2B5EF4-FFF2-40B4-BE49-F238E27FC236}">
                <a16:creationId xmlns:a16="http://schemas.microsoft.com/office/drawing/2014/main" id="{66FCBEEB-9503-D5F8-00F8-C4D6871774A3}"/>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318693" y="2118856"/>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C5FDAAF2-18C6-00EF-467C-93CB5F3C4F9D}"/>
              </a:ext>
            </a:extLst>
          </p:cNvPr>
          <p:cNvSpPr txBox="1"/>
          <p:nvPr/>
        </p:nvSpPr>
        <p:spPr>
          <a:xfrm>
            <a:off x="1318693" y="4431612"/>
            <a:ext cx="2428548" cy="1754326"/>
          </a:xfrm>
          <a:prstGeom prst="rect">
            <a:avLst/>
          </a:prstGeom>
          <a:noFill/>
        </p:spPr>
        <p:txBody>
          <a:bodyPr wrap="square" rtlCol="0">
            <a:spAutoFit/>
          </a:bodyPr>
          <a:lstStyle/>
          <a:p>
            <a:pPr algn="ctr"/>
            <a:r>
              <a:rPr lang="es-MX" sz="3600" dirty="0"/>
              <a:t>PLAZO </a:t>
            </a:r>
          </a:p>
          <a:p>
            <a:pPr algn="ctr"/>
            <a:r>
              <a:rPr lang="es-MX" sz="3600" dirty="0"/>
              <a:t>y TRÁMITE</a:t>
            </a:r>
          </a:p>
        </p:txBody>
      </p:sp>
    </p:spTree>
    <p:extLst>
      <p:ext uri="{BB962C8B-B14F-4D97-AF65-F5344CB8AC3E}">
        <p14:creationId xmlns:p14="http://schemas.microsoft.com/office/powerpoint/2010/main" val="4368055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CCC68-9A83-1ED1-1E35-5A180451286F}"/>
            </a:ext>
          </a:extLst>
        </p:cNvPr>
        <p:cNvGrpSpPr/>
        <p:nvPr/>
      </p:nvGrpSpPr>
      <p:grpSpPr>
        <a:xfrm>
          <a:off x="0" y="0"/>
          <a:ext cx="0" cy="0"/>
          <a:chOff x="0" y="0"/>
          <a:chExt cx="0" cy="0"/>
        </a:xfrm>
      </p:grpSpPr>
      <p:sp>
        <p:nvSpPr>
          <p:cNvPr id="2" name="Subtítulo 1">
            <a:extLst>
              <a:ext uri="{FF2B5EF4-FFF2-40B4-BE49-F238E27FC236}">
                <a16:creationId xmlns:a16="http://schemas.microsoft.com/office/drawing/2014/main" id="{25CE57CC-6EBA-C102-EA30-858CEA03C0FC}"/>
              </a:ext>
            </a:extLst>
          </p:cNvPr>
          <p:cNvSpPr>
            <a:spLocks noGrp="1"/>
          </p:cNvSpPr>
          <p:nvPr>
            <p:ph type="subTitle" idx="1"/>
          </p:nvPr>
        </p:nvSpPr>
        <p:spPr>
          <a:xfrm>
            <a:off x="723900" y="569512"/>
            <a:ext cx="10370820" cy="5718976"/>
          </a:xfrm>
        </p:spPr>
        <p:txBody>
          <a:bodyPr>
            <a:normAutofit/>
          </a:bodyPr>
          <a:lstStyle/>
          <a:p>
            <a:pPr algn="just"/>
            <a:r>
              <a:rPr lang="es-MX" sz="2200" dirty="0"/>
              <a:t>CASOS</a:t>
            </a:r>
          </a:p>
          <a:p>
            <a:pPr algn="just"/>
            <a:r>
              <a:rPr lang="es-MX" sz="2200" dirty="0"/>
              <a:t>ANTE LA SCJN: Ningún JE pero si JIN. En el JIN, se impugnó el proceso y la designación de los integrantes de ese órgano, según se desprende del [Expediente 71/2025 de la SCJN, Suprema Corte de Justicia de la Nación].</a:t>
            </a:r>
          </a:p>
          <a:p>
            <a:pPr algn="just"/>
            <a:r>
              <a:rPr lang="es-MX" sz="2200" dirty="0">
                <a:hlinkClick r:id="rId2"/>
              </a:rPr>
              <a:t>https://www2.scjn.gob.mx/juridica/engroses/3/2025/515/2_353547_7185_firmado.pdf</a:t>
            </a:r>
            <a:endParaRPr lang="es-MX" sz="2200" dirty="0"/>
          </a:p>
          <a:p>
            <a:pPr algn="just"/>
            <a:r>
              <a:rPr lang="es-MX" sz="2200" dirty="0"/>
              <a:t>ANTE LA SS: Se presentó un juicio electoral donde diversas personas se ostentaron como candidatas a cargos del Poder Judicial de la Federación, impugnando el acuerdo del INE sobre los topes de gastos de campaña. La Sala Superior revocó el acuerdo, y el INE tuvo que emitir un nuevo acuerdo en acatamiento a la sentencia. (SUP-JE-11/2025)</a:t>
            </a:r>
          </a:p>
          <a:p>
            <a:pPr algn="just"/>
            <a:r>
              <a:rPr lang="es-MX" sz="2200" dirty="0">
                <a:hlinkClick r:id="rId3"/>
              </a:rPr>
              <a:t>https://www.te.gob.mx/media/SentenciasN/pdf/Superior/SUP-JE-0011-2025.pdf</a:t>
            </a:r>
            <a:endParaRPr lang="es-MX" sz="2200" dirty="0"/>
          </a:p>
          <a:p>
            <a:pPr algn="just"/>
            <a:endParaRPr lang="es-MX" sz="1900" dirty="0"/>
          </a:p>
        </p:txBody>
      </p:sp>
      <p:pic>
        <p:nvPicPr>
          <p:cNvPr id="4" name="Imagen 3">
            <a:extLst>
              <a:ext uri="{FF2B5EF4-FFF2-40B4-BE49-F238E27FC236}">
                <a16:creationId xmlns:a16="http://schemas.microsoft.com/office/drawing/2014/main" id="{53D7530E-C5B4-A3C7-B4B1-C8DED5834F4A}"/>
              </a:ext>
            </a:extLst>
          </p:cNvPr>
          <p:cNvPicPr>
            <a:picLocks noChangeAspect="1"/>
          </p:cNvPicPr>
          <p:nvPr/>
        </p:nvPicPr>
        <p:blipFill>
          <a:blip r:embed="rId4"/>
          <a:stretch>
            <a:fillRect/>
          </a:stretch>
        </p:blipFill>
        <p:spPr>
          <a:xfrm>
            <a:off x="10927079" y="5559186"/>
            <a:ext cx="1097937" cy="1097937"/>
          </a:xfrm>
          <a:prstGeom prst="rect">
            <a:avLst/>
          </a:prstGeom>
          <a:ln>
            <a:solidFill>
              <a:srgbClr val="FF0000"/>
            </a:solidFill>
          </a:ln>
        </p:spPr>
      </p:pic>
    </p:spTree>
    <p:extLst>
      <p:ext uri="{BB962C8B-B14F-4D97-AF65-F5344CB8AC3E}">
        <p14:creationId xmlns:p14="http://schemas.microsoft.com/office/powerpoint/2010/main" val="33404121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CF646-AD1F-3FC1-12DB-35C3CC53A874}"/>
            </a:ext>
          </a:extLst>
        </p:cNvPr>
        <p:cNvGrpSpPr/>
        <p:nvPr/>
      </p:nvGrpSpPr>
      <p:grpSpPr>
        <a:xfrm>
          <a:off x="0" y="0"/>
          <a:ext cx="0" cy="0"/>
          <a:chOff x="0" y="0"/>
          <a:chExt cx="0" cy="0"/>
        </a:xfrm>
      </p:grpSpPr>
      <p:sp>
        <p:nvSpPr>
          <p:cNvPr id="2" name="Subtítulo 1">
            <a:extLst>
              <a:ext uri="{FF2B5EF4-FFF2-40B4-BE49-F238E27FC236}">
                <a16:creationId xmlns:a16="http://schemas.microsoft.com/office/drawing/2014/main" id="{02015F2D-9289-14E5-0132-32F60BE4B37F}"/>
              </a:ext>
            </a:extLst>
          </p:cNvPr>
          <p:cNvSpPr>
            <a:spLocks noGrp="1"/>
          </p:cNvSpPr>
          <p:nvPr>
            <p:ph type="subTitle" idx="1"/>
          </p:nvPr>
        </p:nvSpPr>
        <p:spPr>
          <a:xfrm>
            <a:off x="1120140" y="529424"/>
            <a:ext cx="9951720" cy="5379719"/>
          </a:xfrm>
        </p:spPr>
        <p:txBody>
          <a:bodyPr>
            <a:normAutofit fontScale="77500" lnSpcReduction="20000"/>
          </a:bodyPr>
          <a:lstStyle/>
          <a:p>
            <a:pPr algn="just"/>
            <a:r>
              <a:rPr lang="es-MX" sz="1900" dirty="0"/>
              <a:t>REFORMA 10 DE OCTUBRE DE 2024</a:t>
            </a:r>
          </a:p>
          <a:p>
            <a:pPr algn="just"/>
            <a:r>
              <a:rPr lang="es-MX" sz="1900" dirty="0"/>
              <a:t>LIBRO SEPTIMO. Del Juicio Electoral. </a:t>
            </a:r>
          </a:p>
          <a:p>
            <a:pPr algn="just"/>
            <a:r>
              <a:rPr lang="es-MX" sz="1900" dirty="0"/>
              <a:t>TITULO UNICO. De las Reglas Particulares</a:t>
            </a:r>
          </a:p>
          <a:p>
            <a:pPr algn="ctr"/>
            <a:r>
              <a:rPr lang="es-MX" sz="1900" dirty="0"/>
              <a:t>CAPITULO UNICO</a:t>
            </a:r>
          </a:p>
          <a:p>
            <a:pPr algn="ctr"/>
            <a:r>
              <a:rPr lang="es-MX" sz="1900" dirty="0"/>
              <a:t>De la Procedencia y Competencia</a:t>
            </a:r>
          </a:p>
          <a:p>
            <a:pPr algn="just"/>
            <a:r>
              <a:rPr lang="es-MX" sz="1900" dirty="0"/>
              <a:t>Artículo 111</a:t>
            </a:r>
          </a:p>
          <a:p>
            <a:pPr algn="just"/>
            <a:r>
              <a:rPr lang="es-MX" sz="1900" dirty="0"/>
              <a:t>1. El Juicio Electoral será procedente para impugnar los actos y resoluciones que restrinjan el derecho a ser votadas de las personas candidatas a ministras, magistradas o juezas del Poder Judicial de la Federación en el proceso electoral respectivo.</a:t>
            </a:r>
          </a:p>
          <a:p>
            <a:pPr algn="just"/>
            <a:r>
              <a:rPr lang="es-MX" sz="1900" dirty="0"/>
              <a:t>2. Sólo podrán promover Juicio Electoral las personas que acrediten su interés jurídico como candidatas a ministras, magistradas o juezas del Poder Judicial de la Federación.</a:t>
            </a:r>
          </a:p>
          <a:p>
            <a:pPr algn="just"/>
            <a:r>
              <a:rPr lang="es-MX" sz="1900" dirty="0"/>
              <a:t>3. Las Salas del Tribunal Electoral, en sus respectivas jurisdicciones, serán competentes para conocer de este recurso. Tratándose de asuntos vinculados con la elección de personas magistradas de las Salas Regionales del Tribunal Electoral, será competente la Sala Superior. En los casos de asuntos vinculados con la elección de personas magistradas de la Sala Superior, será competente el Pleno de la Suprema Corte de Justicia de la Nación.</a:t>
            </a:r>
          </a:p>
          <a:p>
            <a:pPr algn="just"/>
            <a:r>
              <a:rPr lang="es-MX" sz="1900" dirty="0"/>
              <a:t>4. El plazo para impugnar será de tres días, contados a partir del día siguiente a aquél en que se haya notificado o tenga conocimiento de la resolución o el acto correspondiente.</a:t>
            </a:r>
          </a:p>
        </p:txBody>
      </p:sp>
      <p:pic>
        <p:nvPicPr>
          <p:cNvPr id="4" name="Imagen 3">
            <a:extLst>
              <a:ext uri="{FF2B5EF4-FFF2-40B4-BE49-F238E27FC236}">
                <a16:creationId xmlns:a16="http://schemas.microsoft.com/office/drawing/2014/main" id="{43483CF4-D27B-B172-9141-92992BBD78B6}"/>
              </a:ext>
            </a:extLst>
          </p:cNvPr>
          <p:cNvPicPr>
            <a:picLocks noChangeAspect="1"/>
          </p:cNvPicPr>
          <p:nvPr/>
        </p:nvPicPr>
        <p:blipFill>
          <a:blip r:embed="rId2"/>
          <a:stretch>
            <a:fillRect/>
          </a:stretch>
        </p:blipFill>
        <p:spPr>
          <a:xfrm>
            <a:off x="10927079" y="5559186"/>
            <a:ext cx="1097937" cy="1097937"/>
          </a:xfrm>
          <a:prstGeom prst="rect">
            <a:avLst/>
          </a:prstGeom>
          <a:ln>
            <a:solidFill>
              <a:srgbClr val="FF0000"/>
            </a:solidFill>
          </a:ln>
        </p:spPr>
      </p:pic>
    </p:spTree>
    <p:extLst>
      <p:ext uri="{BB962C8B-B14F-4D97-AF65-F5344CB8AC3E}">
        <p14:creationId xmlns:p14="http://schemas.microsoft.com/office/powerpoint/2010/main" val="12373549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66919-E655-0F33-0D90-9683F95EF2CD}"/>
            </a:ext>
          </a:extLst>
        </p:cNvPr>
        <p:cNvGrpSpPr/>
        <p:nvPr/>
      </p:nvGrpSpPr>
      <p:grpSpPr>
        <a:xfrm>
          <a:off x="0" y="0"/>
          <a:ext cx="0" cy="0"/>
          <a:chOff x="0" y="0"/>
          <a:chExt cx="0" cy="0"/>
        </a:xfrm>
      </p:grpSpPr>
      <p:sp>
        <p:nvSpPr>
          <p:cNvPr id="2" name="Subtítulo 1">
            <a:extLst>
              <a:ext uri="{FF2B5EF4-FFF2-40B4-BE49-F238E27FC236}">
                <a16:creationId xmlns:a16="http://schemas.microsoft.com/office/drawing/2014/main" id="{C291E8D6-1F77-3B6B-0EE5-D79EEC73ED54}"/>
              </a:ext>
            </a:extLst>
          </p:cNvPr>
          <p:cNvSpPr>
            <a:spLocks noGrp="1"/>
          </p:cNvSpPr>
          <p:nvPr>
            <p:ph type="subTitle" idx="1"/>
          </p:nvPr>
        </p:nvSpPr>
        <p:spPr>
          <a:xfrm>
            <a:off x="1120140" y="529424"/>
            <a:ext cx="9951720" cy="5379719"/>
          </a:xfrm>
        </p:spPr>
        <p:txBody>
          <a:bodyPr>
            <a:normAutofit/>
          </a:bodyPr>
          <a:lstStyle/>
          <a:p>
            <a:pPr algn="just"/>
            <a:r>
              <a:rPr lang="es-MX" sz="1900" dirty="0"/>
              <a:t>Artículo 112</a:t>
            </a:r>
          </a:p>
          <a:p>
            <a:pPr algn="just"/>
            <a:r>
              <a:rPr lang="es-MX" sz="1900" dirty="0"/>
              <a:t>1. Para la tramitación, sustanciación y resolución del Juicio Electoral, serán aplicables, en lo conducente, las reglas de procedimiento establecidas en esta ley y en particular las señaladas en el recurso de apelación contenidas en el Título Tercero del Libro Segundo, con excepción de lo relacionado a las pruebas.</a:t>
            </a:r>
          </a:p>
        </p:txBody>
      </p:sp>
      <p:pic>
        <p:nvPicPr>
          <p:cNvPr id="4" name="Imagen 3">
            <a:extLst>
              <a:ext uri="{FF2B5EF4-FFF2-40B4-BE49-F238E27FC236}">
                <a16:creationId xmlns:a16="http://schemas.microsoft.com/office/drawing/2014/main" id="{7E37D368-7A57-170F-9744-A32972064DF4}"/>
              </a:ext>
            </a:extLst>
          </p:cNvPr>
          <p:cNvPicPr>
            <a:picLocks noChangeAspect="1"/>
          </p:cNvPicPr>
          <p:nvPr/>
        </p:nvPicPr>
        <p:blipFill>
          <a:blip r:embed="rId2"/>
          <a:stretch>
            <a:fillRect/>
          </a:stretch>
        </p:blipFill>
        <p:spPr>
          <a:xfrm>
            <a:off x="10927079" y="5559186"/>
            <a:ext cx="1097937" cy="1097937"/>
          </a:xfrm>
          <a:prstGeom prst="rect">
            <a:avLst/>
          </a:prstGeom>
          <a:ln>
            <a:solidFill>
              <a:srgbClr val="FF0000"/>
            </a:solidFill>
          </a:ln>
        </p:spPr>
      </p:pic>
    </p:spTree>
    <p:extLst>
      <p:ext uri="{BB962C8B-B14F-4D97-AF65-F5344CB8AC3E}">
        <p14:creationId xmlns:p14="http://schemas.microsoft.com/office/powerpoint/2010/main" val="1907558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C1DE9AE1-16D1-74D5-6205-40A7FB0461C2}"/>
              </a:ext>
            </a:extLst>
          </p:cNvPr>
          <p:cNvSpPr>
            <a:spLocks noGrp="1"/>
          </p:cNvSpPr>
          <p:nvPr>
            <p:ph type="body" idx="1"/>
          </p:nvPr>
        </p:nvSpPr>
        <p:spPr>
          <a:xfrm>
            <a:off x="4998954" y="1219199"/>
            <a:ext cx="5544356" cy="4641273"/>
          </a:xfrm>
          <a:ln w="12700">
            <a:noFill/>
          </a:ln>
        </p:spPr>
        <p:txBody>
          <a:bodyPr>
            <a:noAutofit/>
          </a:bodyPr>
          <a:lstStyle/>
          <a:p>
            <a:pPr algn="just"/>
            <a:endParaRPr lang="es-MX" sz="2000" dirty="0"/>
          </a:p>
          <a:p>
            <a:pPr algn="just"/>
            <a:r>
              <a:rPr lang="es-MX" sz="2000" dirty="0"/>
              <a:t>En palabras del Mtro. Vázquez Moyer, “La justicia electoral se fundamenta en un importante número de principios jurídicos, que buscan dotar de legitimidad y certeza a los procesos electorales, así como establecer los mecanismos judiciales para controvertir la constitucionalidad y convencionalidad de las decisiones y resoluciones electorales. Dichos principios pueden ser igualmente constitucionales, legales o convencionales, según la fuente de la que provengan o de la que los extraiga el juzgador constitucional”. </a:t>
            </a:r>
          </a:p>
          <a:p>
            <a:pPr algn="just"/>
            <a:endParaRPr lang="es-MX" sz="1000" dirty="0"/>
          </a:p>
        </p:txBody>
      </p:sp>
      <p:pic>
        <p:nvPicPr>
          <p:cNvPr id="5" name="Imagen 4">
            <a:extLst>
              <a:ext uri="{FF2B5EF4-FFF2-40B4-BE49-F238E27FC236}">
                <a16:creationId xmlns:a16="http://schemas.microsoft.com/office/drawing/2014/main" id="{F0BC2E9C-6D3E-7173-D1FD-C3ED69ABBB67}"/>
              </a:ext>
            </a:extLst>
          </p:cNvPr>
          <p:cNvPicPr>
            <a:picLocks noChangeAspect="1"/>
          </p:cNvPicPr>
          <p:nvPr/>
        </p:nvPicPr>
        <p:blipFill>
          <a:blip r:embed="rId2"/>
          <a:stretch>
            <a:fillRect/>
          </a:stretch>
        </p:blipFill>
        <p:spPr>
          <a:xfrm>
            <a:off x="488400" y="898814"/>
            <a:ext cx="3768947" cy="3189919"/>
          </a:xfrm>
          <a:prstGeom prst="rect">
            <a:avLst/>
          </a:prstGeom>
        </p:spPr>
      </p:pic>
      <p:pic>
        <p:nvPicPr>
          <p:cNvPr id="6" name="Picture 2" descr="No hay ninguna descripción de la foto disponible.">
            <a:extLst>
              <a:ext uri="{FF2B5EF4-FFF2-40B4-BE49-F238E27FC236}">
                <a16:creationId xmlns:a16="http://schemas.microsoft.com/office/drawing/2014/main" id="{E18476BA-4C2C-FB9C-5F09-FEAD15D74C87}"/>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318693" y="2740384"/>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EDC58A89-787E-92F2-2961-4B0C3C0FCB67}"/>
              </a:ext>
            </a:extLst>
          </p:cNvPr>
          <p:cNvSpPr txBox="1"/>
          <p:nvPr/>
        </p:nvSpPr>
        <p:spPr>
          <a:xfrm>
            <a:off x="488401" y="4918408"/>
            <a:ext cx="3768947" cy="646331"/>
          </a:xfrm>
          <a:prstGeom prst="rect">
            <a:avLst/>
          </a:prstGeom>
          <a:noFill/>
        </p:spPr>
        <p:txBody>
          <a:bodyPr wrap="square" rtlCol="0">
            <a:spAutoFit/>
          </a:bodyPr>
          <a:lstStyle/>
          <a:p>
            <a:r>
              <a:rPr lang="es-MX" sz="3600" dirty="0"/>
              <a:t>ANTECEDENTES</a:t>
            </a:r>
          </a:p>
        </p:txBody>
      </p:sp>
    </p:spTree>
    <p:extLst>
      <p:ext uri="{BB962C8B-B14F-4D97-AF65-F5344CB8AC3E}">
        <p14:creationId xmlns:p14="http://schemas.microsoft.com/office/powerpoint/2010/main" val="1618732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C1DE9AE1-16D1-74D5-6205-40A7FB0461C2}"/>
              </a:ext>
            </a:extLst>
          </p:cNvPr>
          <p:cNvSpPr>
            <a:spLocks noGrp="1"/>
          </p:cNvSpPr>
          <p:nvPr>
            <p:ph type="body" idx="1"/>
          </p:nvPr>
        </p:nvSpPr>
        <p:spPr>
          <a:xfrm>
            <a:off x="5087640" y="618237"/>
            <a:ext cx="5853572" cy="5621525"/>
          </a:xfrm>
          <a:ln w="12700">
            <a:noFill/>
          </a:ln>
        </p:spPr>
        <p:txBody>
          <a:bodyPr>
            <a:noAutofit/>
          </a:bodyPr>
          <a:lstStyle/>
          <a:p>
            <a:pPr marL="342900" indent="-342900" algn="just">
              <a:buFontTx/>
              <a:buChar char="-"/>
            </a:pPr>
            <a:r>
              <a:rPr lang="es-MX" sz="2000" dirty="0"/>
              <a:t>Nuestro sistema electoral, se estructura de una multiplicidad de principios, disposiciones y normativas.</a:t>
            </a:r>
          </a:p>
          <a:p>
            <a:pPr marL="342900" indent="-342900" algn="just">
              <a:buFontTx/>
              <a:buChar char="-"/>
            </a:pPr>
            <a:r>
              <a:rPr lang="es-MX" sz="2000" dirty="0"/>
              <a:t>En adición, también se integra, enriquece y evoluciona mediante las soluciones que la autoridad dicta en la resolución de cada caso en concreto.</a:t>
            </a:r>
          </a:p>
          <a:p>
            <a:pPr marL="342900" indent="-342900" algn="just">
              <a:buFontTx/>
              <a:buChar char="-"/>
            </a:pPr>
            <a:r>
              <a:rPr lang="es-MX" sz="2000" dirty="0"/>
              <a:t>En las sentencias dictadas por el TEPJF, se realiza una labor de interpretación, armanizando el contenido de la norma con la finalidad que persigue. Su finalidad es la resolución de una controversia de manera justa, fundada y motivada</a:t>
            </a:r>
          </a:p>
          <a:p>
            <a:pPr algn="just"/>
            <a:endParaRPr lang="es-MX" sz="1000" dirty="0"/>
          </a:p>
        </p:txBody>
      </p:sp>
      <p:pic>
        <p:nvPicPr>
          <p:cNvPr id="5" name="Imagen 4">
            <a:extLst>
              <a:ext uri="{FF2B5EF4-FFF2-40B4-BE49-F238E27FC236}">
                <a16:creationId xmlns:a16="http://schemas.microsoft.com/office/drawing/2014/main" id="{F0BC2E9C-6D3E-7173-D1FD-C3ED69ABBB67}"/>
              </a:ext>
            </a:extLst>
          </p:cNvPr>
          <p:cNvPicPr>
            <a:picLocks noChangeAspect="1"/>
          </p:cNvPicPr>
          <p:nvPr/>
        </p:nvPicPr>
        <p:blipFill>
          <a:blip r:embed="rId2"/>
          <a:stretch>
            <a:fillRect/>
          </a:stretch>
        </p:blipFill>
        <p:spPr>
          <a:xfrm>
            <a:off x="488400" y="898814"/>
            <a:ext cx="3768947" cy="3189919"/>
          </a:xfrm>
          <a:prstGeom prst="rect">
            <a:avLst/>
          </a:prstGeom>
        </p:spPr>
      </p:pic>
      <p:pic>
        <p:nvPicPr>
          <p:cNvPr id="6" name="Picture 2" descr="No hay ninguna descripción de la foto disponible.">
            <a:extLst>
              <a:ext uri="{FF2B5EF4-FFF2-40B4-BE49-F238E27FC236}">
                <a16:creationId xmlns:a16="http://schemas.microsoft.com/office/drawing/2014/main" id="{E18476BA-4C2C-FB9C-5F09-FEAD15D74C87}"/>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318693" y="2740384"/>
            <a:ext cx="2108360" cy="210836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EDC58A89-787E-92F2-2961-4B0C3C0FCB67}"/>
              </a:ext>
            </a:extLst>
          </p:cNvPr>
          <p:cNvSpPr txBox="1"/>
          <p:nvPr/>
        </p:nvSpPr>
        <p:spPr>
          <a:xfrm>
            <a:off x="488401" y="4918408"/>
            <a:ext cx="3768947" cy="646331"/>
          </a:xfrm>
          <a:prstGeom prst="rect">
            <a:avLst/>
          </a:prstGeom>
          <a:noFill/>
        </p:spPr>
        <p:txBody>
          <a:bodyPr wrap="square" rtlCol="0">
            <a:spAutoFit/>
          </a:bodyPr>
          <a:lstStyle/>
          <a:p>
            <a:r>
              <a:rPr lang="es-MX" sz="3600" dirty="0"/>
              <a:t>ANTECEDENTES</a:t>
            </a:r>
          </a:p>
        </p:txBody>
      </p:sp>
    </p:spTree>
    <p:extLst>
      <p:ext uri="{BB962C8B-B14F-4D97-AF65-F5344CB8AC3E}">
        <p14:creationId xmlns:p14="http://schemas.microsoft.com/office/powerpoint/2010/main" val="26266451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Full frame shot of wall with worn-out sky blue paint">
            <a:extLst>
              <a:ext uri="{FF2B5EF4-FFF2-40B4-BE49-F238E27FC236}">
                <a16:creationId xmlns:a16="http://schemas.microsoft.com/office/drawing/2014/main" id="{D53A9BC3-64B5-A3F5-DD68-B4F7865B84D7}"/>
              </a:ext>
            </a:extLst>
          </p:cNvPr>
          <p:cNvPicPr>
            <a:picLocks noChangeAspect="1"/>
          </p:cNvPicPr>
          <p:nvPr/>
        </p:nvPicPr>
        <p:blipFill rotWithShape="1">
          <a:blip r:embed="rId2"/>
          <a:srcRect l="6238" r="-1" b="-1"/>
          <a:stretch/>
        </p:blipFill>
        <p:spPr>
          <a:xfrm>
            <a:off x="4616622" y="718174"/>
            <a:ext cx="6874595" cy="5421651"/>
          </a:xfrm>
          <a:prstGeom prst="rect">
            <a:avLst/>
          </a:prstGeom>
        </p:spPr>
      </p:pic>
      <p:pic>
        <p:nvPicPr>
          <p:cNvPr id="6" name="Imagen 5">
            <a:extLst>
              <a:ext uri="{FF2B5EF4-FFF2-40B4-BE49-F238E27FC236}">
                <a16:creationId xmlns:a16="http://schemas.microsoft.com/office/drawing/2014/main" id="{CF6BA832-D8C1-5B2C-2FE7-5C33C8107DDC}"/>
              </a:ext>
            </a:extLst>
          </p:cNvPr>
          <p:cNvPicPr>
            <a:picLocks noChangeAspect="1"/>
          </p:cNvPicPr>
          <p:nvPr/>
        </p:nvPicPr>
        <p:blipFill>
          <a:blip r:embed="rId3"/>
          <a:stretch>
            <a:fillRect/>
          </a:stretch>
        </p:blipFill>
        <p:spPr>
          <a:xfrm>
            <a:off x="9642186" y="244017"/>
            <a:ext cx="2120900" cy="2108200"/>
          </a:xfrm>
          <a:prstGeom prst="rect">
            <a:avLst/>
          </a:prstGeom>
          <a:ln>
            <a:solidFill>
              <a:srgbClr val="FF0000"/>
            </a:solidFill>
          </a:ln>
        </p:spPr>
      </p:pic>
      <p:sp>
        <p:nvSpPr>
          <p:cNvPr id="8" name="CuadroTexto 7">
            <a:extLst>
              <a:ext uri="{FF2B5EF4-FFF2-40B4-BE49-F238E27FC236}">
                <a16:creationId xmlns:a16="http://schemas.microsoft.com/office/drawing/2014/main" id="{FB94C109-DF2E-C0EC-ABC4-73176CCD8417}"/>
              </a:ext>
            </a:extLst>
          </p:cNvPr>
          <p:cNvSpPr txBox="1"/>
          <p:nvPr/>
        </p:nvSpPr>
        <p:spPr>
          <a:xfrm>
            <a:off x="2354695" y="2708671"/>
            <a:ext cx="5430982" cy="1015663"/>
          </a:xfrm>
          <a:prstGeom prst="rect">
            <a:avLst/>
          </a:prstGeom>
          <a:noFill/>
          <a:ln w="28575">
            <a:solidFill>
              <a:schemeClr val="tx1"/>
            </a:solidFill>
          </a:ln>
        </p:spPr>
        <p:txBody>
          <a:bodyPr wrap="square" rtlCol="0">
            <a:spAutoFit/>
          </a:bodyPr>
          <a:lstStyle/>
          <a:p>
            <a:pPr algn="ctr"/>
            <a:r>
              <a:rPr lang="es-MX" sz="6000" dirty="0"/>
              <a:t>ORÍGEN </a:t>
            </a:r>
          </a:p>
        </p:txBody>
      </p:sp>
    </p:spTree>
    <p:extLst>
      <p:ext uri="{BB962C8B-B14F-4D97-AF65-F5344CB8AC3E}">
        <p14:creationId xmlns:p14="http://schemas.microsoft.com/office/powerpoint/2010/main" val="446195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2A65E707-BD10-F75C-C581-609B442471D1}"/>
              </a:ext>
            </a:extLst>
          </p:cNvPr>
          <p:cNvPicPr>
            <a:picLocks noGrp="1" noChangeAspect="1"/>
          </p:cNvPicPr>
          <p:nvPr>
            <p:ph idx="1"/>
          </p:nvPr>
        </p:nvPicPr>
        <p:blipFill>
          <a:blip r:embed="rId2"/>
          <a:stretch>
            <a:fillRect/>
          </a:stretch>
        </p:blipFill>
        <p:spPr>
          <a:xfrm>
            <a:off x="6783652" y="2735696"/>
            <a:ext cx="4613726" cy="3643312"/>
          </a:xfrm>
          <a:prstGeom prst="rect">
            <a:avLst/>
          </a:prstGeom>
        </p:spPr>
      </p:pic>
      <p:pic>
        <p:nvPicPr>
          <p:cNvPr id="6" name="Imagen 5">
            <a:extLst>
              <a:ext uri="{FF2B5EF4-FFF2-40B4-BE49-F238E27FC236}">
                <a16:creationId xmlns:a16="http://schemas.microsoft.com/office/drawing/2014/main" id="{99AC17D8-94F2-14BA-8FBC-2219EF58D731}"/>
              </a:ext>
            </a:extLst>
          </p:cNvPr>
          <p:cNvPicPr>
            <a:picLocks noChangeAspect="1"/>
          </p:cNvPicPr>
          <p:nvPr/>
        </p:nvPicPr>
        <p:blipFill>
          <a:blip r:embed="rId3"/>
          <a:stretch>
            <a:fillRect/>
          </a:stretch>
        </p:blipFill>
        <p:spPr>
          <a:xfrm>
            <a:off x="9745170" y="1446069"/>
            <a:ext cx="2120900" cy="2108200"/>
          </a:xfrm>
          <a:prstGeom prst="rect">
            <a:avLst/>
          </a:prstGeom>
          <a:ln>
            <a:solidFill>
              <a:srgbClr val="FF0000"/>
            </a:solidFill>
          </a:ln>
        </p:spPr>
      </p:pic>
      <p:sp>
        <p:nvSpPr>
          <p:cNvPr id="7" name="CuadroTexto 6">
            <a:extLst>
              <a:ext uri="{FF2B5EF4-FFF2-40B4-BE49-F238E27FC236}">
                <a16:creationId xmlns:a16="http://schemas.microsoft.com/office/drawing/2014/main" id="{153E6A56-DC31-00B7-2E08-9A867AB87E2F}"/>
              </a:ext>
            </a:extLst>
          </p:cNvPr>
          <p:cNvSpPr txBox="1"/>
          <p:nvPr/>
        </p:nvSpPr>
        <p:spPr>
          <a:xfrm>
            <a:off x="1122083" y="1197620"/>
            <a:ext cx="5192877" cy="4616648"/>
          </a:xfrm>
          <a:prstGeom prst="rect">
            <a:avLst/>
          </a:prstGeom>
          <a:noFill/>
          <a:ln>
            <a:solidFill>
              <a:schemeClr val="tx1"/>
            </a:solidFill>
          </a:ln>
        </p:spPr>
        <p:txBody>
          <a:bodyPr wrap="square" rtlCol="0">
            <a:spAutoFit/>
          </a:bodyPr>
          <a:lstStyle/>
          <a:p>
            <a:pPr algn="just"/>
            <a:endParaRPr lang="es-MX" sz="1000" dirty="0"/>
          </a:p>
          <a:p>
            <a:pPr algn="just"/>
            <a:r>
              <a:rPr lang="es-MX" sz="2400" dirty="0"/>
              <a:t>Los orígenes del JE, se encuentran en el PES. Sin embargo, fue en caso en concreto el que dio origen a la necesidad de crear un medio de defensa que pudiera ser utilizado para circunstancias en específico no previstas dentro de alguno de los medios de impugnación existentes.</a:t>
            </a:r>
          </a:p>
          <a:p>
            <a:pPr algn="just"/>
            <a:endParaRPr lang="es-MX" sz="1000" dirty="0"/>
          </a:p>
          <a:p>
            <a:pPr algn="just"/>
            <a:r>
              <a:rPr lang="es-MX" sz="2400" dirty="0">
                <a:solidFill>
                  <a:srgbClr val="FF0000"/>
                </a:solidFill>
              </a:rPr>
              <a:t>El orígen del Juicio Electoral, se da derivado del Expediente SUP-JRC- 456/2014</a:t>
            </a:r>
            <a:r>
              <a:rPr lang="es-MX" sz="2400" dirty="0"/>
              <a:t>.</a:t>
            </a:r>
          </a:p>
          <a:p>
            <a:pPr algn="just"/>
            <a:endParaRPr lang="es-MX" sz="1000" dirty="0"/>
          </a:p>
        </p:txBody>
      </p:sp>
    </p:spTree>
    <p:extLst>
      <p:ext uri="{BB962C8B-B14F-4D97-AF65-F5344CB8AC3E}">
        <p14:creationId xmlns:p14="http://schemas.microsoft.com/office/powerpoint/2010/main" val="938697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80CCD56-C12A-7636-D7A1-B201A297A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B0AF32C-295D-E7E9-86B7-B77B5747B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2905" y="953965"/>
            <a:ext cx="9280223" cy="495153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contenido 4">
            <a:extLst>
              <a:ext uri="{FF2B5EF4-FFF2-40B4-BE49-F238E27FC236}">
                <a16:creationId xmlns:a16="http://schemas.microsoft.com/office/drawing/2014/main" id="{549C89D8-CC5E-5879-3FDB-B22B51BE00DB}"/>
              </a:ext>
            </a:extLst>
          </p:cNvPr>
          <p:cNvPicPr>
            <a:picLocks noChangeAspect="1"/>
          </p:cNvPicPr>
          <p:nvPr/>
        </p:nvPicPr>
        <p:blipFill>
          <a:blip r:embed="rId2"/>
          <a:stretch>
            <a:fillRect/>
          </a:stretch>
        </p:blipFill>
        <p:spPr>
          <a:xfrm>
            <a:off x="9871183" y="952500"/>
            <a:ext cx="2108583" cy="1665081"/>
          </a:xfrm>
          <a:prstGeom prst="rect">
            <a:avLst/>
          </a:prstGeom>
        </p:spPr>
      </p:pic>
      <p:pic>
        <p:nvPicPr>
          <p:cNvPr id="6" name="Imagen 5">
            <a:extLst>
              <a:ext uri="{FF2B5EF4-FFF2-40B4-BE49-F238E27FC236}">
                <a16:creationId xmlns:a16="http://schemas.microsoft.com/office/drawing/2014/main" id="{EC8D5C25-D97E-DCB3-97ED-A553370CA731}"/>
              </a:ext>
            </a:extLst>
          </p:cNvPr>
          <p:cNvPicPr>
            <a:picLocks noChangeAspect="1"/>
          </p:cNvPicPr>
          <p:nvPr/>
        </p:nvPicPr>
        <p:blipFill>
          <a:blip r:embed="rId3"/>
          <a:stretch>
            <a:fillRect/>
          </a:stretch>
        </p:blipFill>
        <p:spPr>
          <a:xfrm>
            <a:off x="9726990" y="336462"/>
            <a:ext cx="1955800" cy="1943100"/>
          </a:xfrm>
          <a:prstGeom prst="rect">
            <a:avLst/>
          </a:prstGeom>
          <a:ln>
            <a:solidFill>
              <a:srgbClr val="FF0000"/>
            </a:solidFill>
          </a:ln>
        </p:spPr>
      </p:pic>
      <p:sp>
        <p:nvSpPr>
          <p:cNvPr id="8" name="Marcador de contenido 7">
            <a:extLst>
              <a:ext uri="{FF2B5EF4-FFF2-40B4-BE49-F238E27FC236}">
                <a16:creationId xmlns:a16="http://schemas.microsoft.com/office/drawing/2014/main" id="{4A822C3F-6322-7EFE-1265-D12400CB0FF1}"/>
              </a:ext>
            </a:extLst>
          </p:cNvPr>
          <p:cNvSpPr>
            <a:spLocks noGrp="1"/>
          </p:cNvSpPr>
          <p:nvPr>
            <p:ph idx="1"/>
          </p:nvPr>
        </p:nvSpPr>
        <p:spPr>
          <a:xfrm>
            <a:off x="1588078" y="1308012"/>
            <a:ext cx="8187222" cy="4492164"/>
          </a:xfrm>
        </p:spPr>
        <p:txBody>
          <a:bodyPr>
            <a:normAutofit fontScale="92500" lnSpcReduction="10000"/>
          </a:bodyPr>
          <a:lstStyle/>
          <a:p>
            <a:pPr marL="0" indent="0" algn="just">
              <a:buNone/>
            </a:pPr>
            <a:r>
              <a:rPr lang="es-MX" sz="2000" dirty="0"/>
              <a:t>El caso incia con la denuncia de un ciudadano ante la Comisión Estatal Electoral de Nuevo León en contra del presidente municipal de San Pedro Garza García, por la supuesta comisión de actos anticipados de campaña.</a:t>
            </a:r>
          </a:p>
          <a:p>
            <a:pPr marL="0" indent="0" algn="just">
              <a:buNone/>
            </a:pPr>
            <a:r>
              <a:rPr lang="es-MX" sz="2000" dirty="0"/>
              <a:t>El órgano competente acordó reencausar la denuncia para que se tramitara como procedimiento especial sancionador. Finalmente, el TEE de Nuevo León resolvió declarar inexistente la violación aducida.</a:t>
            </a:r>
          </a:p>
          <a:p>
            <a:pPr marL="0" indent="0" algn="just">
              <a:buNone/>
            </a:pPr>
            <a:r>
              <a:rPr lang="es-MX" sz="2000" dirty="0"/>
              <a:t>El ciudadano inconforme, interpuso un JRC ante el Tribunal Local. Dicho medio fue remitido a la Sala Regional Monterrey, el mismo día mediante Acuerdo 2/2014, la SRM remitió el expediente a la SS para que resolviera sobre la competencia del medio de defensa.</a:t>
            </a:r>
          </a:p>
          <a:p>
            <a:pPr marL="0" indent="0" algn="just">
              <a:buNone/>
            </a:pPr>
            <a:r>
              <a:rPr lang="es-MX" sz="2000" dirty="0"/>
              <a:t>Sin embargo, al analizar el JRC se percató que este no podía ser situado en ningún ámbito de su competencia.</a:t>
            </a:r>
          </a:p>
          <a:p>
            <a:pPr marL="0" indent="0" algn="just">
              <a:buNone/>
            </a:pPr>
            <a:endParaRPr lang="es-MX" sz="2000" dirty="0"/>
          </a:p>
          <a:p>
            <a:pPr marL="0" indent="0" algn="just">
              <a:buNone/>
            </a:pPr>
            <a:endParaRPr lang="es-MX" sz="2000" dirty="0"/>
          </a:p>
        </p:txBody>
      </p:sp>
    </p:spTree>
    <p:extLst>
      <p:ext uri="{BB962C8B-B14F-4D97-AF65-F5344CB8AC3E}">
        <p14:creationId xmlns:p14="http://schemas.microsoft.com/office/powerpoint/2010/main" val="2744769015"/>
      </p:ext>
    </p:extLst>
  </p:cSld>
  <p:clrMapOvr>
    <a:masterClrMapping/>
  </p:clrMapOvr>
</p:sld>
</file>

<file path=ppt/theme/theme1.xml><?xml version="1.0" encoding="utf-8"?>
<a:theme xmlns:a="http://schemas.openxmlformats.org/drawingml/2006/main" name="PoiseVTI">
  <a:themeElements>
    <a:clrScheme name="AnalogousFromLightSeedLeftStep">
      <a:dk1>
        <a:srgbClr val="000000"/>
      </a:dk1>
      <a:lt1>
        <a:srgbClr val="FFFFFF"/>
      </a:lt1>
      <a:dk2>
        <a:srgbClr val="213A3B"/>
      </a:dk2>
      <a:lt2>
        <a:srgbClr val="E8E5E2"/>
      </a:lt2>
      <a:accent1>
        <a:srgbClr val="81A6C4"/>
      </a:accent1>
      <a:accent2>
        <a:srgbClr val="6EADAF"/>
      </a:accent2>
      <a:accent3>
        <a:srgbClr val="7BAC99"/>
      </a:accent3>
      <a:accent4>
        <a:srgbClr val="6EAF7B"/>
      </a:accent4>
      <a:accent5>
        <a:srgbClr val="86AC7B"/>
      </a:accent5>
      <a:accent6>
        <a:srgbClr val="93AA6B"/>
      </a:accent6>
      <a:hlink>
        <a:srgbClr val="9F795B"/>
      </a:hlink>
      <a:folHlink>
        <a:srgbClr val="7F7F7F"/>
      </a:folHlink>
    </a:clrScheme>
    <a:fontScheme name="Goudy Univers">
      <a:majorFont>
        <a:latin typeface="Goudy Old Style"/>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iseVTI" id="{9843863B-6720-4231-BFE7-E604B355382A}" vid="{6C5B2780-C73E-445D-98DA-9D2BCD78971D}"/>
    </a:ext>
  </a:extLst>
</a:theme>
</file>

<file path=docProps/app.xml><?xml version="1.0" encoding="utf-8"?>
<Properties xmlns="http://schemas.openxmlformats.org/officeDocument/2006/extended-properties" xmlns:vt="http://schemas.openxmlformats.org/officeDocument/2006/docPropsVTypes">
  <TotalTime>522</TotalTime>
  <Words>3936</Words>
  <Application>Microsoft Office PowerPoint</Application>
  <PresentationFormat>Panorámica</PresentationFormat>
  <Paragraphs>166</Paragraphs>
  <Slides>47</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47</vt:i4>
      </vt:variant>
    </vt:vector>
  </HeadingPairs>
  <TitlesOfParts>
    <vt:vector size="52" baseType="lpstr">
      <vt:lpstr>Arial</vt:lpstr>
      <vt:lpstr>Goudy Old Style</vt:lpstr>
      <vt:lpstr>HANDWRITINGCR</vt:lpstr>
      <vt:lpstr>Univers Light</vt:lpstr>
      <vt:lpstr>PoiseVTI</vt:lpstr>
      <vt:lpstr>Gabriela Cossío Deschamps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Gabriela Cossío Deschamps</dc:title>
  <dc:creator>NOÉ CORZO CORRAL</dc:creator>
  <cp:lastModifiedBy>María de Lourdes Gabriela Cossío Deschamps</cp:lastModifiedBy>
  <cp:revision>2</cp:revision>
  <dcterms:created xsi:type="dcterms:W3CDTF">2024-03-06T23:46:46Z</dcterms:created>
  <dcterms:modified xsi:type="dcterms:W3CDTF">2025-11-21T01:16:27Z</dcterms:modified>
</cp:coreProperties>
</file>