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2" r:id="rId2"/>
    <p:sldId id="432" r:id="rId3"/>
    <p:sldId id="433" r:id="rId4"/>
    <p:sldId id="418" r:id="rId5"/>
    <p:sldId id="434" r:id="rId6"/>
    <p:sldId id="379" r:id="rId7"/>
    <p:sldId id="638" r:id="rId8"/>
    <p:sldId id="639" r:id="rId9"/>
    <p:sldId id="640" r:id="rId10"/>
    <p:sldId id="641" r:id="rId11"/>
    <p:sldId id="474" r:id="rId12"/>
    <p:sldId id="642" r:id="rId13"/>
    <p:sldId id="643" r:id="rId14"/>
    <p:sldId id="644" r:id="rId15"/>
    <p:sldId id="645" r:id="rId16"/>
    <p:sldId id="646" r:id="rId17"/>
    <p:sldId id="647" r:id="rId18"/>
    <p:sldId id="422" r:id="rId19"/>
    <p:sldId id="443" r:id="rId20"/>
    <p:sldId id="795" r:id="rId21"/>
    <p:sldId id="917" r:id="rId22"/>
    <p:sldId id="919" r:id="rId23"/>
    <p:sldId id="920" r:id="rId24"/>
    <p:sldId id="912" r:id="rId25"/>
    <p:sldId id="913" r:id="rId26"/>
    <p:sldId id="922" r:id="rId27"/>
    <p:sldId id="924" r:id="rId28"/>
    <p:sldId id="925" r:id="rId29"/>
    <p:sldId id="923" r:id="rId30"/>
    <p:sldId id="926" r:id="rId31"/>
    <p:sldId id="928" r:id="rId32"/>
    <p:sldId id="927" r:id="rId33"/>
    <p:sldId id="929" r:id="rId34"/>
    <p:sldId id="554" r:id="rId35"/>
    <p:sldId id="394" r:id="rId36"/>
    <p:sldId id="553" r:id="rId37"/>
    <p:sldId id="289" r:id="rId38"/>
    <p:sldId id="370" r:id="rId39"/>
    <p:sldId id="387" r:id="rId40"/>
    <p:sldId id="378" r:id="rId41"/>
    <p:sldId id="486" r:id="rId42"/>
    <p:sldId id="559" r:id="rId43"/>
    <p:sldId id="454" r:id="rId44"/>
    <p:sldId id="381" r:id="rId45"/>
    <p:sldId id="506" r:id="rId46"/>
    <p:sldId id="518" r:id="rId47"/>
    <p:sldId id="376" r:id="rId48"/>
    <p:sldId id="542" r:id="rId49"/>
    <p:sldId id="545" r:id="rId50"/>
    <p:sldId id="449" r:id="rId51"/>
    <p:sldId id="450" r:id="rId52"/>
    <p:sldId id="451" r:id="rId53"/>
    <p:sldId id="452" r:id="rId54"/>
    <p:sldId id="547" r:id="rId55"/>
    <p:sldId id="921" r:id="rId56"/>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D083AE6-46FA-4A59-8FB0-9F97EB10719F}" styleName="Estilo claro 3 - Acento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56" d="100"/>
          <a:sy n="56" d="100"/>
        </p:scale>
        <p:origin x="1000"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61" Type="http://schemas.microsoft.com/office/2016/11/relationships/changesInfo" Target="changesInfos/changesInfo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lavio Galván Rivera" userId="0c51f43a-70e9-4a23-83d3-007ad3b56a9a" providerId="ADAL" clId="{581AF98D-CCC0-4987-B9A5-E30D64487D45}"/>
    <pc:docChg chg="undo custSel addSld delSld modSld sldOrd delMainMaster">
      <pc:chgData name="Flavio Galván Rivera" userId="0c51f43a-70e9-4a23-83d3-007ad3b56a9a" providerId="ADAL" clId="{581AF98D-CCC0-4987-B9A5-E30D64487D45}" dt="2026-06-25T19:07:53.393" v="1662" actId="20577"/>
      <pc:docMkLst>
        <pc:docMk/>
      </pc:docMkLst>
      <pc:sldChg chg="add">
        <pc:chgData name="Flavio Galván Rivera" userId="0c51f43a-70e9-4a23-83d3-007ad3b56a9a" providerId="ADAL" clId="{581AF98D-CCC0-4987-B9A5-E30D64487D45}" dt="2026-06-22T05:51:08.363" v="1613"/>
        <pc:sldMkLst>
          <pc:docMk/>
          <pc:sldMk cId="906124337" sldId="289"/>
        </pc:sldMkLst>
      </pc:sldChg>
      <pc:sldChg chg="add">
        <pc:chgData name="Flavio Galván Rivera" userId="0c51f43a-70e9-4a23-83d3-007ad3b56a9a" providerId="ADAL" clId="{581AF98D-CCC0-4987-B9A5-E30D64487D45}" dt="2026-06-22T05:51:40.895" v="1614"/>
        <pc:sldMkLst>
          <pc:docMk/>
          <pc:sldMk cId="3260297999" sldId="370"/>
        </pc:sldMkLst>
      </pc:sldChg>
      <pc:sldChg chg="add">
        <pc:chgData name="Flavio Galván Rivera" userId="0c51f43a-70e9-4a23-83d3-007ad3b56a9a" providerId="ADAL" clId="{581AF98D-CCC0-4987-B9A5-E30D64487D45}" dt="2026-06-22T05:59:04.246" v="1630"/>
        <pc:sldMkLst>
          <pc:docMk/>
          <pc:sldMk cId="2764104633" sldId="376"/>
        </pc:sldMkLst>
      </pc:sldChg>
      <pc:sldChg chg="add">
        <pc:chgData name="Flavio Galván Rivera" userId="0c51f43a-70e9-4a23-83d3-007ad3b56a9a" providerId="ADAL" clId="{581AF98D-CCC0-4987-B9A5-E30D64487D45}" dt="2026-06-22T05:52:29.845" v="1616"/>
        <pc:sldMkLst>
          <pc:docMk/>
          <pc:sldMk cId="2559244436" sldId="378"/>
        </pc:sldMkLst>
      </pc:sldChg>
      <pc:sldChg chg="modSp add mod">
        <pc:chgData name="Flavio Galván Rivera" userId="0c51f43a-70e9-4a23-83d3-007ad3b56a9a" providerId="ADAL" clId="{581AF98D-CCC0-4987-B9A5-E30D64487D45}" dt="2026-06-22T02:41:11.785" v="80" actId="20577"/>
        <pc:sldMkLst>
          <pc:docMk/>
          <pc:sldMk cId="2662680474" sldId="379"/>
        </pc:sldMkLst>
        <pc:spChg chg="mod">
          <ac:chgData name="Flavio Galván Rivera" userId="0c51f43a-70e9-4a23-83d3-007ad3b56a9a" providerId="ADAL" clId="{581AF98D-CCC0-4987-B9A5-E30D64487D45}" dt="2026-06-22T02:40:08.836" v="73" actId="14100"/>
          <ac:spMkLst>
            <pc:docMk/>
            <pc:sldMk cId="2662680474" sldId="379"/>
            <ac:spMk id="5" creationId="{00000000-0000-0000-0000-000000000000}"/>
          </ac:spMkLst>
        </pc:spChg>
        <pc:spChg chg="mod">
          <ac:chgData name="Flavio Galván Rivera" userId="0c51f43a-70e9-4a23-83d3-007ad3b56a9a" providerId="ADAL" clId="{581AF98D-CCC0-4987-B9A5-E30D64487D45}" dt="2026-06-22T02:40:08.836" v="73" actId="14100"/>
          <ac:spMkLst>
            <pc:docMk/>
            <pc:sldMk cId="2662680474" sldId="379"/>
            <ac:spMk id="6" creationId="{00000000-0000-0000-0000-000000000000}"/>
          </ac:spMkLst>
        </pc:spChg>
        <pc:spChg chg="mod">
          <ac:chgData name="Flavio Galván Rivera" userId="0c51f43a-70e9-4a23-83d3-007ad3b56a9a" providerId="ADAL" clId="{581AF98D-CCC0-4987-B9A5-E30D64487D45}" dt="2026-06-22T02:41:11.785" v="80" actId="20577"/>
          <ac:spMkLst>
            <pc:docMk/>
            <pc:sldMk cId="2662680474" sldId="379"/>
            <ac:spMk id="10" creationId="{00000000-0000-0000-0000-000000000000}"/>
          </ac:spMkLst>
        </pc:spChg>
        <pc:grpChg chg="mod">
          <ac:chgData name="Flavio Galván Rivera" userId="0c51f43a-70e9-4a23-83d3-007ad3b56a9a" providerId="ADAL" clId="{581AF98D-CCC0-4987-B9A5-E30D64487D45}" dt="2026-06-22T02:40:08.836" v="73" actId="14100"/>
          <ac:grpSpMkLst>
            <pc:docMk/>
            <pc:sldMk cId="2662680474" sldId="379"/>
            <ac:grpSpMk id="3" creationId="{00000000-0000-0000-0000-000000000000}"/>
          </ac:grpSpMkLst>
        </pc:grpChg>
      </pc:sldChg>
      <pc:sldChg chg="add">
        <pc:chgData name="Flavio Galván Rivera" userId="0c51f43a-70e9-4a23-83d3-007ad3b56a9a" providerId="ADAL" clId="{581AF98D-CCC0-4987-B9A5-E30D64487D45}" dt="2026-06-22T05:57:54.002" v="1627"/>
        <pc:sldMkLst>
          <pc:docMk/>
          <pc:sldMk cId="619812646" sldId="381"/>
        </pc:sldMkLst>
      </pc:sldChg>
      <pc:sldChg chg="add">
        <pc:chgData name="Flavio Galván Rivera" userId="0c51f43a-70e9-4a23-83d3-007ad3b56a9a" providerId="ADAL" clId="{581AF98D-CCC0-4987-B9A5-E30D64487D45}" dt="2026-06-22T05:52:06.633" v="1615"/>
        <pc:sldMkLst>
          <pc:docMk/>
          <pc:sldMk cId="3629491383" sldId="387"/>
        </pc:sldMkLst>
      </pc:sldChg>
      <pc:sldChg chg="add">
        <pc:chgData name="Flavio Galván Rivera" userId="0c51f43a-70e9-4a23-83d3-007ad3b56a9a" providerId="ADAL" clId="{581AF98D-CCC0-4987-B9A5-E30D64487D45}" dt="2026-06-22T05:49:35.374" v="1611"/>
        <pc:sldMkLst>
          <pc:docMk/>
          <pc:sldMk cId="2057170045" sldId="394"/>
        </pc:sldMkLst>
      </pc:sldChg>
      <pc:sldChg chg="modSp add mod">
        <pc:chgData name="Flavio Galván Rivera" userId="0c51f43a-70e9-4a23-83d3-007ad3b56a9a" providerId="ADAL" clId="{581AF98D-CCC0-4987-B9A5-E30D64487D45}" dt="2026-06-22T02:37:43.754" v="62" actId="14100"/>
        <pc:sldMkLst>
          <pc:docMk/>
          <pc:sldMk cId="2139787128" sldId="418"/>
        </pc:sldMkLst>
        <pc:spChg chg="mod">
          <ac:chgData name="Flavio Galván Rivera" userId="0c51f43a-70e9-4a23-83d3-007ad3b56a9a" providerId="ADAL" clId="{581AF98D-CCC0-4987-B9A5-E30D64487D45}" dt="2026-06-22T02:37:43.754" v="62" actId="14100"/>
          <ac:spMkLst>
            <pc:docMk/>
            <pc:sldMk cId="2139787128" sldId="418"/>
            <ac:spMk id="5" creationId="{00000000-0000-0000-0000-000000000000}"/>
          </ac:spMkLst>
        </pc:spChg>
        <pc:spChg chg="mod">
          <ac:chgData name="Flavio Galván Rivera" userId="0c51f43a-70e9-4a23-83d3-007ad3b56a9a" providerId="ADAL" clId="{581AF98D-CCC0-4987-B9A5-E30D64487D45}" dt="2026-06-22T02:37:43.754" v="62" actId="14100"/>
          <ac:spMkLst>
            <pc:docMk/>
            <pc:sldMk cId="2139787128" sldId="418"/>
            <ac:spMk id="6" creationId="{00000000-0000-0000-0000-000000000000}"/>
          </ac:spMkLst>
        </pc:spChg>
        <pc:spChg chg="mod">
          <ac:chgData name="Flavio Galván Rivera" userId="0c51f43a-70e9-4a23-83d3-007ad3b56a9a" providerId="ADAL" clId="{581AF98D-CCC0-4987-B9A5-E30D64487D45}" dt="2026-06-22T02:37:34.067" v="59" actId="14100"/>
          <ac:spMkLst>
            <pc:docMk/>
            <pc:sldMk cId="2139787128" sldId="418"/>
            <ac:spMk id="10" creationId="{00000000-0000-0000-0000-000000000000}"/>
          </ac:spMkLst>
        </pc:spChg>
        <pc:grpChg chg="mod">
          <ac:chgData name="Flavio Galván Rivera" userId="0c51f43a-70e9-4a23-83d3-007ad3b56a9a" providerId="ADAL" clId="{581AF98D-CCC0-4987-B9A5-E30D64487D45}" dt="2026-06-22T02:37:43.754" v="62" actId="14100"/>
          <ac:grpSpMkLst>
            <pc:docMk/>
            <pc:sldMk cId="2139787128" sldId="418"/>
            <ac:grpSpMk id="3" creationId="{00000000-0000-0000-0000-000000000000}"/>
          </ac:grpSpMkLst>
        </pc:grpChg>
      </pc:sldChg>
      <pc:sldChg chg="add">
        <pc:chgData name="Flavio Galván Rivera" userId="0c51f43a-70e9-4a23-83d3-007ad3b56a9a" providerId="ADAL" clId="{581AF98D-CCC0-4987-B9A5-E30D64487D45}" dt="2026-06-22T04:26:00.315" v="942"/>
        <pc:sldMkLst>
          <pc:docMk/>
          <pc:sldMk cId="756339523" sldId="422"/>
        </pc:sldMkLst>
      </pc:sldChg>
      <pc:sldChg chg="modSp mod">
        <pc:chgData name="Flavio Galván Rivera" userId="0c51f43a-70e9-4a23-83d3-007ad3b56a9a" providerId="ADAL" clId="{581AF98D-CCC0-4987-B9A5-E30D64487D45}" dt="2026-06-25T19:07:53.393" v="1662" actId="20577"/>
        <pc:sldMkLst>
          <pc:docMk/>
          <pc:sldMk cId="1039064029" sldId="432"/>
        </pc:sldMkLst>
        <pc:graphicFrameChg chg="modGraphic">
          <ac:chgData name="Flavio Galván Rivera" userId="0c51f43a-70e9-4a23-83d3-007ad3b56a9a" providerId="ADAL" clId="{581AF98D-CCC0-4987-B9A5-E30D64487D45}" dt="2026-06-25T19:07:53.393" v="1662" actId="20577"/>
          <ac:graphicFrameMkLst>
            <pc:docMk/>
            <pc:sldMk cId="1039064029" sldId="432"/>
            <ac:graphicFrameMk id="3" creationId="{15B0634B-377B-0C6B-CD57-7BA0D740C721}"/>
          </ac:graphicFrameMkLst>
        </pc:graphicFrameChg>
      </pc:sldChg>
      <pc:sldChg chg="modSp add mod ord">
        <pc:chgData name="Flavio Galván Rivera" userId="0c51f43a-70e9-4a23-83d3-007ad3b56a9a" providerId="ADAL" clId="{581AF98D-CCC0-4987-B9A5-E30D64487D45}" dt="2026-06-22T02:36:02.282" v="55" actId="14100"/>
        <pc:sldMkLst>
          <pc:docMk/>
          <pc:sldMk cId="528393254" sldId="433"/>
        </pc:sldMkLst>
        <pc:spChg chg="mod">
          <ac:chgData name="Flavio Galván Rivera" userId="0c51f43a-70e9-4a23-83d3-007ad3b56a9a" providerId="ADAL" clId="{581AF98D-CCC0-4987-B9A5-E30D64487D45}" dt="2026-06-22T02:36:02.282" v="55" actId="14100"/>
          <ac:spMkLst>
            <pc:docMk/>
            <pc:sldMk cId="528393254" sldId="433"/>
            <ac:spMk id="5" creationId="{00000000-0000-0000-0000-000000000000}"/>
          </ac:spMkLst>
        </pc:spChg>
        <pc:spChg chg="mod">
          <ac:chgData name="Flavio Galván Rivera" userId="0c51f43a-70e9-4a23-83d3-007ad3b56a9a" providerId="ADAL" clId="{581AF98D-CCC0-4987-B9A5-E30D64487D45}" dt="2026-06-22T02:36:02.282" v="55" actId="14100"/>
          <ac:spMkLst>
            <pc:docMk/>
            <pc:sldMk cId="528393254" sldId="433"/>
            <ac:spMk id="6" creationId="{00000000-0000-0000-0000-000000000000}"/>
          </ac:spMkLst>
        </pc:spChg>
        <pc:spChg chg="mod">
          <ac:chgData name="Flavio Galván Rivera" userId="0c51f43a-70e9-4a23-83d3-007ad3b56a9a" providerId="ADAL" clId="{581AF98D-CCC0-4987-B9A5-E30D64487D45}" dt="2026-06-22T02:35:51.112" v="52" actId="14100"/>
          <ac:spMkLst>
            <pc:docMk/>
            <pc:sldMk cId="528393254" sldId="433"/>
            <ac:spMk id="10" creationId="{00000000-0000-0000-0000-000000000000}"/>
          </ac:spMkLst>
        </pc:spChg>
        <pc:grpChg chg="mod">
          <ac:chgData name="Flavio Galván Rivera" userId="0c51f43a-70e9-4a23-83d3-007ad3b56a9a" providerId="ADAL" clId="{581AF98D-CCC0-4987-B9A5-E30D64487D45}" dt="2026-06-22T02:36:02.282" v="55" actId="14100"/>
          <ac:grpSpMkLst>
            <pc:docMk/>
            <pc:sldMk cId="528393254" sldId="433"/>
            <ac:grpSpMk id="3" creationId="{00000000-0000-0000-0000-000000000000}"/>
          </ac:grpSpMkLst>
        </pc:grpChg>
      </pc:sldChg>
      <pc:sldChg chg="add">
        <pc:chgData name="Flavio Galván Rivera" userId="0c51f43a-70e9-4a23-83d3-007ad3b56a9a" providerId="ADAL" clId="{581AF98D-CCC0-4987-B9A5-E30D64487D45}" dt="2026-06-22T02:38:41.666" v="63"/>
        <pc:sldMkLst>
          <pc:docMk/>
          <pc:sldMk cId="839767572" sldId="434"/>
        </pc:sldMkLst>
      </pc:sldChg>
      <pc:sldChg chg="add">
        <pc:chgData name="Flavio Galván Rivera" userId="0c51f43a-70e9-4a23-83d3-007ad3b56a9a" providerId="ADAL" clId="{581AF98D-CCC0-4987-B9A5-E30D64487D45}" dt="2026-06-22T04:27:23.403" v="943"/>
        <pc:sldMkLst>
          <pc:docMk/>
          <pc:sldMk cId="3485216894" sldId="443"/>
        </pc:sldMkLst>
      </pc:sldChg>
      <pc:sldChg chg="modSp add mod">
        <pc:chgData name="Flavio Galván Rivera" userId="0c51f43a-70e9-4a23-83d3-007ad3b56a9a" providerId="ADAL" clId="{581AF98D-CCC0-4987-B9A5-E30D64487D45}" dt="2026-06-22T05:39:08.950" v="1516" actId="20577"/>
        <pc:sldMkLst>
          <pc:docMk/>
          <pc:sldMk cId="1504800154" sldId="449"/>
        </pc:sldMkLst>
        <pc:spChg chg="mod">
          <ac:chgData name="Flavio Galván Rivera" userId="0c51f43a-70e9-4a23-83d3-007ad3b56a9a" providerId="ADAL" clId="{581AF98D-CCC0-4987-B9A5-E30D64487D45}" dt="2026-06-22T05:39:08.950" v="1516" actId="20577"/>
          <ac:spMkLst>
            <pc:docMk/>
            <pc:sldMk cId="1504800154" sldId="449"/>
            <ac:spMk id="24" creationId="{BFD96790-848A-438E-9E66-18D7BAF751A7}"/>
          </ac:spMkLst>
        </pc:spChg>
      </pc:sldChg>
      <pc:sldChg chg="modSp add mod">
        <pc:chgData name="Flavio Galván Rivera" userId="0c51f43a-70e9-4a23-83d3-007ad3b56a9a" providerId="ADAL" clId="{581AF98D-CCC0-4987-B9A5-E30D64487D45}" dt="2026-06-22T05:42:07.701" v="1554" actId="20577"/>
        <pc:sldMkLst>
          <pc:docMk/>
          <pc:sldMk cId="753104959" sldId="450"/>
        </pc:sldMkLst>
        <pc:spChg chg="mod">
          <ac:chgData name="Flavio Galván Rivera" userId="0c51f43a-70e9-4a23-83d3-007ad3b56a9a" providerId="ADAL" clId="{581AF98D-CCC0-4987-B9A5-E30D64487D45}" dt="2026-06-22T05:42:07.701" v="1554" actId="20577"/>
          <ac:spMkLst>
            <pc:docMk/>
            <pc:sldMk cId="753104959" sldId="450"/>
            <ac:spMk id="24" creationId="{BFD96790-848A-438E-9E66-18D7BAF751A7}"/>
          </ac:spMkLst>
        </pc:spChg>
        <pc:graphicFrameChg chg="modGraphic">
          <ac:chgData name="Flavio Galván Rivera" userId="0c51f43a-70e9-4a23-83d3-007ad3b56a9a" providerId="ADAL" clId="{581AF98D-CCC0-4987-B9A5-E30D64487D45}" dt="2026-06-22T05:41:18.366" v="1539" actId="20577"/>
          <ac:graphicFrameMkLst>
            <pc:docMk/>
            <pc:sldMk cId="753104959" sldId="450"/>
            <ac:graphicFrameMk id="4" creationId="{BC9D6F3B-3FAE-9FE0-4012-DA23B8497834}"/>
          </ac:graphicFrameMkLst>
        </pc:graphicFrameChg>
      </pc:sldChg>
      <pc:sldChg chg="modSp add mod">
        <pc:chgData name="Flavio Galván Rivera" userId="0c51f43a-70e9-4a23-83d3-007ad3b56a9a" providerId="ADAL" clId="{581AF98D-CCC0-4987-B9A5-E30D64487D45}" dt="2026-06-22T05:43:37.389" v="1576" actId="20577"/>
        <pc:sldMkLst>
          <pc:docMk/>
          <pc:sldMk cId="2622354425" sldId="451"/>
        </pc:sldMkLst>
        <pc:spChg chg="mod">
          <ac:chgData name="Flavio Galván Rivera" userId="0c51f43a-70e9-4a23-83d3-007ad3b56a9a" providerId="ADAL" clId="{581AF98D-CCC0-4987-B9A5-E30D64487D45}" dt="2026-06-22T05:43:14.940" v="1569" actId="20577"/>
          <ac:spMkLst>
            <pc:docMk/>
            <pc:sldMk cId="2622354425" sldId="451"/>
            <ac:spMk id="24" creationId="{BFD96790-848A-438E-9E66-18D7BAF751A7}"/>
          </ac:spMkLst>
        </pc:spChg>
        <pc:graphicFrameChg chg="modGraphic">
          <ac:chgData name="Flavio Galván Rivera" userId="0c51f43a-70e9-4a23-83d3-007ad3b56a9a" providerId="ADAL" clId="{581AF98D-CCC0-4987-B9A5-E30D64487D45}" dt="2026-06-22T05:43:37.389" v="1576" actId="20577"/>
          <ac:graphicFrameMkLst>
            <pc:docMk/>
            <pc:sldMk cId="2622354425" sldId="451"/>
            <ac:graphicFrameMk id="4" creationId="{BC9D6F3B-3FAE-9FE0-4012-DA23B8497834}"/>
          </ac:graphicFrameMkLst>
        </pc:graphicFrameChg>
      </pc:sldChg>
      <pc:sldChg chg="modSp add mod">
        <pc:chgData name="Flavio Galván Rivera" userId="0c51f43a-70e9-4a23-83d3-007ad3b56a9a" providerId="ADAL" clId="{581AF98D-CCC0-4987-B9A5-E30D64487D45}" dt="2026-06-22T05:44:49.142" v="1598" actId="20577"/>
        <pc:sldMkLst>
          <pc:docMk/>
          <pc:sldMk cId="2909901232" sldId="452"/>
        </pc:sldMkLst>
        <pc:spChg chg="mod">
          <ac:chgData name="Flavio Galván Rivera" userId="0c51f43a-70e9-4a23-83d3-007ad3b56a9a" providerId="ADAL" clId="{581AF98D-CCC0-4987-B9A5-E30D64487D45}" dt="2026-06-22T05:44:30.740" v="1591" actId="20577"/>
          <ac:spMkLst>
            <pc:docMk/>
            <pc:sldMk cId="2909901232" sldId="452"/>
            <ac:spMk id="24" creationId="{BFD96790-848A-438E-9E66-18D7BAF751A7}"/>
          </ac:spMkLst>
        </pc:spChg>
        <pc:graphicFrameChg chg="modGraphic">
          <ac:chgData name="Flavio Galván Rivera" userId="0c51f43a-70e9-4a23-83d3-007ad3b56a9a" providerId="ADAL" clId="{581AF98D-CCC0-4987-B9A5-E30D64487D45}" dt="2026-06-22T05:44:49.142" v="1598" actId="20577"/>
          <ac:graphicFrameMkLst>
            <pc:docMk/>
            <pc:sldMk cId="2909901232" sldId="452"/>
            <ac:graphicFrameMk id="3" creationId="{672170C2-083E-26F6-F1E6-1B04F1714E39}"/>
          </ac:graphicFrameMkLst>
        </pc:graphicFrameChg>
      </pc:sldChg>
      <pc:sldChg chg="add">
        <pc:chgData name="Flavio Galván Rivera" userId="0c51f43a-70e9-4a23-83d3-007ad3b56a9a" providerId="ADAL" clId="{581AF98D-CCC0-4987-B9A5-E30D64487D45}" dt="2026-06-22T05:57:32.254" v="1626"/>
        <pc:sldMkLst>
          <pc:docMk/>
          <pc:sldMk cId="2486245188" sldId="454"/>
        </pc:sldMkLst>
      </pc:sldChg>
      <pc:sldChg chg="modSp add mod">
        <pc:chgData name="Flavio Galván Rivera" userId="0c51f43a-70e9-4a23-83d3-007ad3b56a9a" providerId="ADAL" clId="{581AF98D-CCC0-4987-B9A5-E30D64487D45}" dt="2026-06-22T03:40:32.349" v="648" actId="20577"/>
        <pc:sldMkLst>
          <pc:docMk/>
          <pc:sldMk cId="221198711" sldId="474"/>
        </pc:sldMkLst>
        <pc:spChg chg="mod">
          <ac:chgData name="Flavio Galván Rivera" userId="0c51f43a-70e9-4a23-83d3-007ad3b56a9a" providerId="ADAL" clId="{581AF98D-CCC0-4987-B9A5-E30D64487D45}" dt="2026-06-22T03:27:11.678" v="516" actId="255"/>
          <ac:spMkLst>
            <pc:docMk/>
            <pc:sldMk cId="221198711" sldId="474"/>
            <ac:spMk id="24" creationId="{BFD96790-848A-438E-9E66-18D7BAF751A7}"/>
          </ac:spMkLst>
        </pc:spChg>
        <pc:graphicFrameChg chg="mod modGraphic">
          <ac:chgData name="Flavio Galván Rivera" userId="0c51f43a-70e9-4a23-83d3-007ad3b56a9a" providerId="ADAL" clId="{581AF98D-CCC0-4987-B9A5-E30D64487D45}" dt="2026-06-22T03:40:32.349" v="648" actId="20577"/>
          <ac:graphicFrameMkLst>
            <pc:docMk/>
            <pc:sldMk cId="221198711" sldId="474"/>
            <ac:graphicFrameMk id="2" creationId="{3A57968A-D797-A516-D708-18188352906C}"/>
          </ac:graphicFrameMkLst>
        </pc:graphicFrameChg>
      </pc:sldChg>
      <pc:sldChg chg="modSp add mod">
        <pc:chgData name="Flavio Galván Rivera" userId="0c51f43a-70e9-4a23-83d3-007ad3b56a9a" providerId="ADAL" clId="{581AF98D-CCC0-4987-B9A5-E30D64487D45}" dt="2026-06-22T05:56:31.246" v="1624" actId="20577"/>
        <pc:sldMkLst>
          <pc:docMk/>
          <pc:sldMk cId="3021229614" sldId="486"/>
        </pc:sldMkLst>
        <pc:graphicFrameChg chg="modGraphic">
          <ac:chgData name="Flavio Galván Rivera" userId="0c51f43a-70e9-4a23-83d3-007ad3b56a9a" providerId="ADAL" clId="{581AF98D-CCC0-4987-B9A5-E30D64487D45}" dt="2026-06-22T05:56:31.246" v="1624" actId="20577"/>
          <ac:graphicFrameMkLst>
            <pc:docMk/>
            <pc:sldMk cId="3021229614" sldId="486"/>
            <ac:graphicFrameMk id="2" creationId="{3A57968A-D797-A516-D708-18188352906C}"/>
          </ac:graphicFrameMkLst>
        </pc:graphicFrameChg>
      </pc:sldChg>
      <pc:sldChg chg="add">
        <pc:chgData name="Flavio Galván Rivera" userId="0c51f43a-70e9-4a23-83d3-007ad3b56a9a" providerId="ADAL" clId="{581AF98D-CCC0-4987-B9A5-E30D64487D45}" dt="2026-06-22T05:58:17.413" v="1628"/>
        <pc:sldMkLst>
          <pc:docMk/>
          <pc:sldMk cId="477381" sldId="506"/>
        </pc:sldMkLst>
      </pc:sldChg>
      <pc:sldChg chg="add">
        <pc:chgData name="Flavio Galván Rivera" userId="0c51f43a-70e9-4a23-83d3-007ad3b56a9a" providerId="ADAL" clId="{581AF98D-CCC0-4987-B9A5-E30D64487D45}" dt="2026-06-22T05:58:38.539" v="1629"/>
        <pc:sldMkLst>
          <pc:docMk/>
          <pc:sldMk cId="1758621009" sldId="518"/>
        </pc:sldMkLst>
      </pc:sldChg>
      <pc:sldChg chg="modSp add mod">
        <pc:chgData name="Flavio Galván Rivera" userId="0c51f43a-70e9-4a23-83d3-007ad3b56a9a" providerId="ADAL" clId="{581AF98D-CCC0-4987-B9A5-E30D64487D45}" dt="2026-06-22T05:37:27.030" v="1500" actId="20577"/>
        <pc:sldMkLst>
          <pc:docMk/>
          <pc:sldMk cId="2235913265" sldId="542"/>
        </pc:sldMkLst>
        <pc:spChg chg="mod">
          <ac:chgData name="Flavio Galván Rivera" userId="0c51f43a-70e9-4a23-83d3-007ad3b56a9a" providerId="ADAL" clId="{581AF98D-CCC0-4987-B9A5-E30D64487D45}" dt="2026-06-22T05:37:27.030" v="1500" actId="20577"/>
          <ac:spMkLst>
            <pc:docMk/>
            <pc:sldMk cId="2235913265" sldId="542"/>
            <ac:spMk id="10" creationId="{2C2B1CBA-C7C4-4B60-E81D-A45D65876FF6}"/>
          </ac:spMkLst>
        </pc:spChg>
      </pc:sldChg>
      <pc:sldChg chg="add">
        <pc:chgData name="Flavio Galván Rivera" userId="0c51f43a-70e9-4a23-83d3-007ad3b56a9a" providerId="ADAL" clId="{581AF98D-CCC0-4987-B9A5-E30D64487D45}" dt="2026-06-22T05:37:58.581" v="1501"/>
        <pc:sldMkLst>
          <pc:docMk/>
          <pc:sldMk cId="2772498093" sldId="545"/>
        </pc:sldMkLst>
      </pc:sldChg>
      <pc:sldChg chg="modSp add mod">
        <pc:chgData name="Flavio Galván Rivera" userId="0c51f43a-70e9-4a23-83d3-007ad3b56a9a" providerId="ADAL" clId="{581AF98D-CCC0-4987-B9A5-E30D64487D45}" dt="2026-06-22T05:46:04.726" v="1607" actId="20577"/>
        <pc:sldMkLst>
          <pc:docMk/>
          <pc:sldMk cId="580049602" sldId="547"/>
        </pc:sldMkLst>
        <pc:graphicFrameChg chg="modGraphic">
          <ac:chgData name="Flavio Galván Rivera" userId="0c51f43a-70e9-4a23-83d3-007ad3b56a9a" providerId="ADAL" clId="{581AF98D-CCC0-4987-B9A5-E30D64487D45}" dt="2026-06-22T05:46:04.726" v="1607" actId="20577"/>
          <ac:graphicFrameMkLst>
            <pc:docMk/>
            <pc:sldMk cId="580049602" sldId="547"/>
            <ac:graphicFrameMk id="2" creationId="{69F26DF6-1287-2ACD-841D-FF592DE54123}"/>
          </ac:graphicFrameMkLst>
        </pc:graphicFrameChg>
      </pc:sldChg>
      <pc:sldChg chg="add">
        <pc:chgData name="Flavio Galván Rivera" userId="0c51f43a-70e9-4a23-83d3-007ad3b56a9a" providerId="ADAL" clId="{581AF98D-CCC0-4987-B9A5-E30D64487D45}" dt="2026-06-22T05:49:56.413" v="1612"/>
        <pc:sldMkLst>
          <pc:docMk/>
          <pc:sldMk cId="1193220320" sldId="553"/>
        </pc:sldMkLst>
      </pc:sldChg>
      <pc:sldChg chg="add">
        <pc:chgData name="Flavio Galván Rivera" userId="0c51f43a-70e9-4a23-83d3-007ad3b56a9a" providerId="ADAL" clId="{581AF98D-CCC0-4987-B9A5-E30D64487D45}" dt="2026-06-22T05:48:50.922" v="1610"/>
        <pc:sldMkLst>
          <pc:docMk/>
          <pc:sldMk cId="1220043412" sldId="554"/>
        </pc:sldMkLst>
      </pc:sldChg>
      <pc:sldChg chg="modSp add mod">
        <pc:chgData name="Flavio Galván Rivera" userId="0c51f43a-70e9-4a23-83d3-007ad3b56a9a" providerId="ADAL" clId="{581AF98D-CCC0-4987-B9A5-E30D64487D45}" dt="2026-06-22T05:56:41.207" v="1625" actId="20577"/>
        <pc:sldMkLst>
          <pc:docMk/>
          <pc:sldMk cId="3758315152" sldId="559"/>
        </pc:sldMkLst>
        <pc:graphicFrameChg chg="modGraphic">
          <ac:chgData name="Flavio Galván Rivera" userId="0c51f43a-70e9-4a23-83d3-007ad3b56a9a" providerId="ADAL" clId="{581AF98D-CCC0-4987-B9A5-E30D64487D45}" dt="2026-06-22T05:56:41.207" v="1625" actId="20577"/>
          <ac:graphicFrameMkLst>
            <pc:docMk/>
            <pc:sldMk cId="3758315152" sldId="559"/>
            <ac:graphicFrameMk id="2" creationId="{3A57968A-D797-A516-D708-18188352906C}"/>
          </ac:graphicFrameMkLst>
        </pc:graphicFrameChg>
      </pc:sldChg>
      <pc:sldChg chg="modSp add mod">
        <pc:chgData name="Flavio Galván Rivera" userId="0c51f43a-70e9-4a23-83d3-007ad3b56a9a" providerId="ADAL" clId="{581AF98D-CCC0-4987-B9A5-E30D64487D45}" dt="2026-06-22T02:43:58.923" v="109" actId="20577"/>
        <pc:sldMkLst>
          <pc:docMk/>
          <pc:sldMk cId="1285349196" sldId="638"/>
        </pc:sldMkLst>
        <pc:graphicFrameChg chg="modGraphic">
          <ac:chgData name="Flavio Galván Rivera" userId="0c51f43a-70e9-4a23-83d3-007ad3b56a9a" providerId="ADAL" clId="{581AF98D-CCC0-4987-B9A5-E30D64487D45}" dt="2026-06-22T02:43:58.923" v="109" actId="20577"/>
          <ac:graphicFrameMkLst>
            <pc:docMk/>
            <pc:sldMk cId="1285349196" sldId="638"/>
            <ac:graphicFrameMk id="3" creationId="{BA029012-A25A-CBFA-993A-6486477FF007}"/>
          </ac:graphicFrameMkLst>
        </pc:graphicFrameChg>
      </pc:sldChg>
      <pc:sldChg chg="modSp add mod">
        <pc:chgData name="Flavio Galván Rivera" userId="0c51f43a-70e9-4a23-83d3-007ad3b56a9a" providerId="ADAL" clId="{581AF98D-CCC0-4987-B9A5-E30D64487D45}" dt="2026-06-22T02:45:43.467" v="144" actId="2710"/>
        <pc:sldMkLst>
          <pc:docMk/>
          <pc:sldMk cId="437444612" sldId="639"/>
        </pc:sldMkLst>
        <pc:spChg chg="mod">
          <ac:chgData name="Flavio Galván Rivera" userId="0c51f43a-70e9-4a23-83d3-007ad3b56a9a" providerId="ADAL" clId="{581AF98D-CCC0-4987-B9A5-E30D64487D45}" dt="2026-06-22T02:45:43.467" v="144" actId="2710"/>
          <ac:spMkLst>
            <pc:docMk/>
            <pc:sldMk cId="437444612" sldId="639"/>
            <ac:spMk id="10" creationId="{641EF6A8-0391-8CF7-5CE9-30E9A07D63E3}"/>
          </ac:spMkLst>
        </pc:spChg>
      </pc:sldChg>
      <pc:sldChg chg="modSp add mod">
        <pc:chgData name="Flavio Galván Rivera" userId="0c51f43a-70e9-4a23-83d3-007ad3b56a9a" providerId="ADAL" clId="{581AF98D-CCC0-4987-B9A5-E30D64487D45}" dt="2026-06-22T04:22:52.233" v="941" actId="20577"/>
        <pc:sldMkLst>
          <pc:docMk/>
          <pc:sldMk cId="1501015872" sldId="640"/>
        </pc:sldMkLst>
        <pc:spChg chg="mod">
          <ac:chgData name="Flavio Galván Rivera" userId="0c51f43a-70e9-4a23-83d3-007ad3b56a9a" providerId="ADAL" clId="{581AF98D-CCC0-4987-B9A5-E30D64487D45}" dt="2026-06-22T03:20:26.404" v="503" actId="113"/>
          <ac:spMkLst>
            <pc:docMk/>
            <pc:sldMk cId="1501015872" sldId="640"/>
            <ac:spMk id="4" creationId="{F5C0396E-9761-AF94-6E60-E428EF29FFF6}"/>
          </ac:spMkLst>
        </pc:spChg>
        <pc:spChg chg="mod">
          <ac:chgData name="Flavio Galván Rivera" userId="0c51f43a-70e9-4a23-83d3-007ad3b56a9a" providerId="ADAL" clId="{581AF98D-CCC0-4987-B9A5-E30D64487D45}" dt="2026-06-22T04:22:52.233" v="941" actId="20577"/>
          <ac:spMkLst>
            <pc:docMk/>
            <pc:sldMk cId="1501015872" sldId="640"/>
            <ac:spMk id="24" creationId="{3267957E-4D0A-C73C-26B1-D1A49B15B28B}"/>
          </ac:spMkLst>
        </pc:spChg>
      </pc:sldChg>
      <pc:sldChg chg="addSp delSp modSp add mod">
        <pc:chgData name="Flavio Galván Rivera" userId="0c51f43a-70e9-4a23-83d3-007ad3b56a9a" providerId="ADAL" clId="{581AF98D-CCC0-4987-B9A5-E30D64487D45}" dt="2026-06-22T03:19:06.978" v="500" actId="20577"/>
        <pc:sldMkLst>
          <pc:docMk/>
          <pc:sldMk cId="3876282891" sldId="641"/>
        </pc:sldMkLst>
        <pc:spChg chg="mod">
          <ac:chgData name="Flavio Galván Rivera" userId="0c51f43a-70e9-4a23-83d3-007ad3b56a9a" providerId="ADAL" clId="{581AF98D-CCC0-4987-B9A5-E30D64487D45}" dt="2026-06-22T03:16:34.979" v="477" actId="20577"/>
          <ac:spMkLst>
            <pc:docMk/>
            <pc:sldMk cId="3876282891" sldId="641"/>
            <ac:spMk id="24" creationId="{372766CC-0B77-AFC8-13BF-E7EA5FAB6B5D}"/>
          </ac:spMkLst>
        </pc:spChg>
        <pc:graphicFrameChg chg="add mod modGraphic">
          <ac:chgData name="Flavio Galván Rivera" userId="0c51f43a-70e9-4a23-83d3-007ad3b56a9a" providerId="ADAL" clId="{581AF98D-CCC0-4987-B9A5-E30D64487D45}" dt="2026-06-22T03:19:06.978" v="500" actId="20577"/>
          <ac:graphicFrameMkLst>
            <pc:docMk/>
            <pc:sldMk cId="3876282891" sldId="641"/>
            <ac:graphicFrameMk id="2" creationId="{6E660764-4735-48E9-B0A1-682B9270AE0C}"/>
          </ac:graphicFrameMkLst>
        </pc:graphicFrameChg>
      </pc:sldChg>
      <pc:sldChg chg="modSp add mod">
        <pc:chgData name="Flavio Galván Rivera" userId="0c51f43a-70e9-4a23-83d3-007ad3b56a9a" providerId="ADAL" clId="{581AF98D-CCC0-4987-B9A5-E30D64487D45}" dt="2026-06-22T03:39:17.319" v="625" actId="20577"/>
        <pc:sldMkLst>
          <pc:docMk/>
          <pc:sldMk cId="4001980156" sldId="642"/>
        </pc:sldMkLst>
        <pc:spChg chg="mod">
          <ac:chgData name="Flavio Galván Rivera" userId="0c51f43a-70e9-4a23-83d3-007ad3b56a9a" providerId="ADAL" clId="{581AF98D-CCC0-4987-B9A5-E30D64487D45}" dt="2026-06-22T03:39:17.319" v="625" actId="20577"/>
          <ac:spMkLst>
            <pc:docMk/>
            <pc:sldMk cId="4001980156" sldId="642"/>
            <ac:spMk id="4" creationId="{EACE9DB3-872E-DF85-0CD7-E2F3518A3F98}"/>
          </ac:spMkLst>
        </pc:spChg>
        <pc:spChg chg="mod">
          <ac:chgData name="Flavio Galván Rivera" userId="0c51f43a-70e9-4a23-83d3-007ad3b56a9a" providerId="ADAL" clId="{581AF98D-CCC0-4987-B9A5-E30D64487D45}" dt="2026-06-22T03:39:02.950" v="621" actId="20577"/>
          <ac:spMkLst>
            <pc:docMk/>
            <pc:sldMk cId="4001980156" sldId="642"/>
            <ac:spMk id="24" creationId="{FFF24861-5745-7352-558F-11EC30AC8799}"/>
          </ac:spMkLst>
        </pc:spChg>
      </pc:sldChg>
      <pc:sldChg chg="modSp add mod">
        <pc:chgData name="Flavio Galván Rivera" userId="0c51f43a-70e9-4a23-83d3-007ad3b56a9a" providerId="ADAL" clId="{581AF98D-CCC0-4987-B9A5-E30D64487D45}" dt="2026-06-22T03:50:49.133" v="704" actId="1076"/>
        <pc:sldMkLst>
          <pc:docMk/>
          <pc:sldMk cId="4027227139" sldId="643"/>
        </pc:sldMkLst>
        <pc:spChg chg="mod">
          <ac:chgData name="Flavio Galván Rivera" userId="0c51f43a-70e9-4a23-83d3-007ad3b56a9a" providerId="ADAL" clId="{581AF98D-CCC0-4987-B9A5-E30D64487D45}" dt="2026-06-22T03:50:41.971" v="703" actId="1076"/>
          <ac:spMkLst>
            <pc:docMk/>
            <pc:sldMk cId="4027227139" sldId="643"/>
            <ac:spMk id="24" creationId="{CC2E1372-65FF-6922-B3B9-48327A112E73}"/>
          </ac:spMkLst>
        </pc:spChg>
        <pc:graphicFrameChg chg="mod modGraphic">
          <ac:chgData name="Flavio Galván Rivera" userId="0c51f43a-70e9-4a23-83d3-007ad3b56a9a" providerId="ADAL" clId="{581AF98D-CCC0-4987-B9A5-E30D64487D45}" dt="2026-06-22T03:50:49.133" v="704" actId="1076"/>
          <ac:graphicFrameMkLst>
            <pc:docMk/>
            <pc:sldMk cId="4027227139" sldId="643"/>
            <ac:graphicFrameMk id="2" creationId="{9D563C40-2577-D8BB-48E2-560B6FA6EFF0}"/>
          </ac:graphicFrameMkLst>
        </pc:graphicFrameChg>
      </pc:sldChg>
      <pc:sldChg chg="modSp add mod">
        <pc:chgData name="Flavio Galván Rivera" userId="0c51f43a-70e9-4a23-83d3-007ad3b56a9a" providerId="ADAL" clId="{581AF98D-CCC0-4987-B9A5-E30D64487D45}" dt="2026-06-22T03:54:19.095" v="732" actId="20577"/>
        <pc:sldMkLst>
          <pc:docMk/>
          <pc:sldMk cId="648059223" sldId="644"/>
        </pc:sldMkLst>
        <pc:graphicFrameChg chg="modGraphic">
          <ac:chgData name="Flavio Galván Rivera" userId="0c51f43a-70e9-4a23-83d3-007ad3b56a9a" providerId="ADAL" clId="{581AF98D-CCC0-4987-B9A5-E30D64487D45}" dt="2026-06-22T03:54:19.095" v="732" actId="20577"/>
          <ac:graphicFrameMkLst>
            <pc:docMk/>
            <pc:sldMk cId="648059223" sldId="644"/>
            <ac:graphicFrameMk id="2" creationId="{91ED01C1-E104-F7A5-807C-8D0D4296A21F}"/>
          </ac:graphicFrameMkLst>
        </pc:graphicFrameChg>
      </pc:sldChg>
      <pc:sldChg chg="modSp add mod">
        <pc:chgData name="Flavio Galván Rivera" userId="0c51f43a-70e9-4a23-83d3-007ad3b56a9a" providerId="ADAL" clId="{581AF98D-CCC0-4987-B9A5-E30D64487D45}" dt="2026-06-22T04:04:19.862" v="799" actId="113"/>
        <pc:sldMkLst>
          <pc:docMk/>
          <pc:sldMk cId="4007865515" sldId="645"/>
        </pc:sldMkLst>
        <pc:spChg chg="mod">
          <ac:chgData name="Flavio Galván Rivera" userId="0c51f43a-70e9-4a23-83d3-007ad3b56a9a" providerId="ADAL" clId="{581AF98D-CCC0-4987-B9A5-E30D64487D45}" dt="2026-06-22T04:04:19.862" v="799" actId="113"/>
          <ac:spMkLst>
            <pc:docMk/>
            <pc:sldMk cId="4007865515" sldId="645"/>
            <ac:spMk id="4" creationId="{425B02FC-5CF4-FC2C-09FA-4EFF7FC45A41}"/>
          </ac:spMkLst>
        </pc:spChg>
        <pc:spChg chg="mod">
          <ac:chgData name="Flavio Galván Rivera" userId="0c51f43a-70e9-4a23-83d3-007ad3b56a9a" providerId="ADAL" clId="{581AF98D-CCC0-4987-B9A5-E30D64487D45}" dt="2026-06-22T03:55:34.300" v="750" actId="20577"/>
          <ac:spMkLst>
            <pc:docMk/>
            <pc:sldMk cId="4007865515" sldId="645"/>
            <ac:spMk id="24" creationId="{5C6C2CC5-B0E1-B5EF-57C5-0284C1A4B1AC}"/>
          </ac:spMkLst>
        </pc:spChg>
      </pc:sldChg>
      <pc:sldChg chg="modSp add mod">
        <pc:chgData name="Flavio Galván Rivera" userId="0c51f43a-70e9-4a23-83d3-007ad3b56a9a" providerId="ADAL" clId="{581AF98D-CCC0-4987-B9A5-E30D64487D45}" dt="2026-06-22T04:22:06.485" v="937" actId="114"/>
        <pc:sldMkLst>
          <pc:docMk/>
          <pc:sldMk cId="3995508474" sldId="646"/>
        </pc:sldMkLst>
        <pc:spChg chg="mod">
          <ac:chgData name="Flavio Galván Rivera" userId="0c51f43a-70e9-4a23-83d3-007ad3b56a9a" providerId="ADAL" clId="{581AF98D-CCC0-4987-B9A5-E30D64487D45}" dt="2026-06-22T04:05:56.818" v="811" actId="20577"/>
          <ac:spMkLst>
            <pc:docMk/>
            <pc:sldMk cId="3995508474" sldId="646"/>
            <ac:spMk id="24" creationId="{CE5A3F17-625B-B4A1-AB43-C426EE076A30}"/>
          </ac:spMkLst>
        </pc:spChg>
        <pc:graphicFrameChg chg="mod modGraphic">
          <ac:chgData name="Flavio Galván Rivera" userId="0c51f43a-70e9-4a23-83d3-007ad3b56a9a" providerId="ADAL" clId="{581AF98D-CCC0-4987-B9A5-E30D64487D45}" dt="2026-06-22T04:22:06.485" v="937" actId="114"/>
          <ac:graphicFrameMkLst>
            <pc:docMk/>
            <pc:sldMk cId="3995508474" sldId="646"/>
            <ac:graphicFrameMk id="2" creationId="{E65D2FBA-6593-85EF-BFFB-430C2F11BF3E}"/>
          </ac:graphicFrameMkLst>
        </pc:graphicFrameChg>
      </pc:sldChg>
      <pc:sldChg chg="modSp add mod">
        <pc:chgData name="Flavio Galván Rivera" userId="0c51f43a-70e9-4a23-83d3-007ad3b56a9a" providerId="ADAL" clId="{581AF98D-CCC0-4987-B9A5-E30D64487D45}" dt="2026-06-22T04:21:21.270" v="935" actId="1076"/>
        <pc:sldMkLst>
          <pc:docMk/>
          <pc:sldMk cId="3865910591" sldId="647"/>
        </pc:sldMkLst>
        <pc:spChg chg="mod">
          <ac:chgData name="Flavio Galván Rivera" userId="0c51f43a-70e9-4a23-83d3-007ad3b56a9a" providerId="ADAL" clId="{581AF98D-CCC0-4987-B9A5-E30D64487D45}" dt="2026-06-22T04:21:21.270" v="935" actId="1076"/>
          <ac:spMkLst>
            <pc:docMk/>
            <pc:sldMk cId="3865910591" sldId="647"/>
            <ac:spMk id="4" creationId="{D5D1C5BB-18D0-F4DB-BE3C-AB6AF01AF432}"/>
          </ac:spMkLst>
        </pc:spChg>
        <pc:spChg chg="mod">
          <ac:chgData name="Flavio Galván Rivera" userId="0c51f43a-70e9-4a23-83d3-007ad3b56a9a" providerId="ADAL" clId="{581AF98D-CCC0-4987-B9A5-E30D64487D45}" dt="2026-06-22T04:16:39.987" v="883" actId="20577"/>
          <ac:spMkLst>
            <pc:docMk/>
            <pc:sldMk cId="3865910591" sldId="647"/>
            <ac:spMk id="24" creationId="{977EE532-3D93-9249-B601-343818DFC3EA}"/>
          </ac:spMkLst>
        </pc:spChg>
      </pc:sldChg>
      <pc:sldChg chg="add">
        <pc:chgData name="Flavio Galván Rivera" userId="0c51f43a-70e9-4a23-83d3-007ad3b56a9a" providerId="ADAL" clId="{581AF98D-CCC0-4987-B9A5-E30D64487D45}" dt="2026-06-22T04:29:40.877" v="944"/>
        <pc:sldMkLst>
          <pc:docMk/>
          <pc:sldMk cId="48337187" sldId="795"/>
        </pc:sldMkLst>
      </pc:sldChg>
      <pc:sldChg chg="add">
        <pc:chgData name="Flavio Galván Rivera" userId="0c51f43a-70e9-4a23-83d3-007ad3b56a9a" providerId="ADAL" clId="{581AF98D-CCC0-4987-B9A5-E30D64487D45}" dt="2026-06-22T04:41:33.717" v="959"/>
        <pc:sldMkLst>
          <pc:docMk/>
          <pc:sldMk cId="3080976040" sldId="912"/>
        </pc:sldMkLst>
      </pc:sldChg>
      <pc:sldChg chg="add">
        <pc:chgData name="Flavio Galván Rivera" userId="0c51f43a-70e9-4a23-83d3-007ad3b56a9a" providerId="ADAL" clId="{581AF98D-CCC0-4987-B9A5-E30D64487D45}" dt="2026-06-22T04:41:57.971" v="960"/>
        <pc:sldMkLst>
          <pc:docMk/>
          <pc:sldMk cId="404345893" sldId="913"/>
        </pc:sldMkLst>
      </pc:sldChg>
      <pc:sldChg chg="modSp add mod">
        <pc:chgData name="Flavio Galván Rivera" userId="0c51f43a-70e9-4a23-83d3-007ad3b56a9a" providerId="ADAL" clId="{581AF98D-CCC0-4987-B9A5-E30D64487D45}" dt="2026-06-22T04:33:37.793" v="955" actId="20577"/>
        <pc:sldMkLst>
          <pc:docMk/>
          <pc:sldMk cId="1666553020" sldId="917"/>
        </pc:sldMkLst>
        <pc:spChg chg="mod">
          <ac:chgData name="Flavio Galván Rivera" userId="0c51f43a-70e9-4a23-83d3-007ad3b56a9a" providerId="ADAL" clId="{581AF98D-CCC0-4987-B9A5-E30D64487D45}" dt="2026-06-22T04:33:37.793" v="955" actId="20577"/>
          <ac:spMkLst>
            <pc:docMk/>
            <pc:sldMk cId="1666553020" sldId="917"/>
            <ac:spMk id="4" creationId="{670207BC-65F6-7F56-3AA6-174B1F7799D4}"/>
          </ac:spMkLst>
        </pc:spChg>
      </pc:sldChg>
      <pc:sldChg chg="add">
        <pc:chgData name="Flavio Galván Rivera" userId="0c51f43a-70e9-4a23-83d3-007ad3b56a9a" providerId="ADAL" clId="{581AF98D-CCC0-4987-B9A5-E30D64487D45}" dt="2026-06-22T04:35:19.081" v="956"/>
        <pc:sldMkLst>
          <pc:docMk/>
          <pc:sldMk cId="2515383925" sldId="919"/>
        </pc:sldMkLst>
      </pc:sldChg>
      <pc:sldChg chg="add">
        <pc:chgData name="Flavio Galván Rivera" userId="0c51f43a-70e9-4a23-83d3-007ad3b56a9a" providerId="ADAL" clId="{581AF98D-CCC0-4987-B9A5-E30D64487D45}" dt="2026-06-22T04:35:44.180" v="957"/>
        <pc:sldMkLst>
          <pc:docMk/>
          <pc:sldMk cId="3898513648" sldId="920"/>
        </pc:sldMkLst>
      </pc:sldChg>
      <pc:sldChg chg="add">
        <pc:chgData name="Flavio Galván Rivera" userId="0c51f43a-70e9-4a23-83d3-007ad3b56a9a" providerId="ADAL" clId="{581AF98D-CCC0-4987-B9A5-E30D64487D45}" dt="2026-06-22T04:38:38.576" v="958"/>
        <pc:sldMkLst>
          <pc:docMk/>
          <pc:sldMk cId="3512498087" sldId="921"/>
        </pc:sldMkLst>
      </pc:sldChg>
      <pc:sldChg chg="modSp add mod">
        <pc:chgData name="Flavio Galván Rivera" userId="0c51f43a-70e9-4a23-83d3-007ad3b56a9a" providerId="ADAL" clId="{581AF98D-CCC0-4987-B9A5-E30D64487D45}" dt="2026-06-22T04:46:15.416" v="988" actId="20577"/>
        <pc:sldMkLst>
          <pc:docMk/>
          <pc:sldMk cId="3327513662" sldId="922"/>
        </pc:sldMkLst>
        <pc:spChg chg="mod">
          <ac:chgData name="Flavio Galván Rivera" userId="0c51f43a-70e9-4a23-83d3-007ad3b56a9a" providerId="ADAL" clId="{581AF98D-CCC0-4987-B9A5-E30D64487D45}" dt="2026-06-22T04:46:15.416" v="988" actId="20577"/>
          <ac:spMkLst>
            <pc:docMk/>
            <pc:sldMk cId="3327513662" sldId="922"/>
            <ac:spMk id="10" creationId="{4C328A8E-A611-A61C-F4E0-5EB6F495465B}"/>
          </ac:spMkLst>
        </pc:spChg>
      </pc:sldChg>
      <pc:sldChg chg="modSp add mod">
        <pc:chgData name="Flavio Galván Rivera" userId="0c51f43a-70e9-4a23-83d3-007ad3b56a9a" providerId="ADAL" clId="{581AF98D-CCC0-4987-B9A5-E30D64487D45}" dt="2026-06-22T04:51:19.337" v="1116" actId="20577"/>
        <pc:sldMkLst>
          <pc:docMk/>
          <pc:sldMk cId="3833317929" sldId="923"/>
        </pc:sldMkLst>
        <pc:spChg chg="mod">
          <ac:chgData name="Flavio Galván Rivera" userId="0c51f43a-70e9-4a23-83d3-007ad3b56a9a" providerId="ADAL" clId="{581AF98D-CCC0-4987-B9A5-E30D64487D45}" dt="2026-06-22T04:51:19.337" v="1116" actId="20577"/>
          <ac:spMkLst>
            <pc:docMk/>
            <pc:sldMk cId="3833317929" sldId="923"/>
            <ac:spMk id="4" creationId="{4F4A3405-7970-BAF1-BE9A-74859801F486}"/>
          </ac:spMkLst>
        </pc:spChg>
        <pc:spChg chg="mod">
          <ac:chgData name="Flavio Galván Rivera" userId="0c51f43a-70e9-4a23-83d3-007ad3b56a9a" providerId="ADAL" clId="{581AF98D-CCC0-4987-B9A5-E30D64487D45}" dt="2026-06-22T04:47:48.173" v="1069" actId="20577"/>
          <ac:spMkLst>
            <pc:docMk/>
            <pc:sldMk cId="3833317929" sldId="923"/>
            <ac:spMk id="24" creationId="{10D8A6AE-6493-0D78-0EC8-BB01D7DE8A37}"/>
          </ac:spMkLst>
        </pc:spChg>
      </pc:sldChg>
      <pc:sldChg chg="modSp add mod">
        <pc:chgData name="Flavio Galván Rivera" userId="0c51f43a-70e9-4a23-83d3-007ad3b56a9a" providerId="ADAL" clId="{581AF98D-CCC0-4987-B9A5-E30D64487D45}" dt="2026-06-22T05:03:46.023" v="1271" actId="20577"/>
        <pc:sldMkLst>
          <pc:docMk/>
          <pc:sldMk cId="1626851743" sldId="924"/>
        </pc:sldMkLst>
        <pc:spChg chg="mod">
          <ac:chgData name="Flavio Galván Rivera" userId="0c51f43a-70e9-4a23-83d3-007ad3b56a9a" providerId="ADAL" clId="{581AF98D-CCC0-4987-B9A5-E30D64487D45}" dt="2026-06-22T05:03:46.023" v="1271" actId="20577"/>
          <ac:spMkLst>
            <pc:docMk/>
            <pc:sldMk cId="1626851743" sldId="924"/>
            <ac:spMk id="4" creationId="{7CD30F84-5F42-0CE6-7E4A-9FC7B1CEEE71}"/>
          </ac:spMkLst>
        </pc:spChg>
        <pc:spChg chg="mod">
          <ac:chgData name="Flavio Galván Rivera" userId="0c51f43a-70e9-4a23-83d3-007ad3b56a9a" providerId="ADAL" clId="{581AF98D-CCC0-4987-B9A5-E30D64487D45}" dt="2026-06-22T04:52:23.387" v="1198" actId="20577"/>
          <ac:spMkLst>
            <pc:docMk/>
            <pc:sldMk cId="1626851743" sldId="924"/>
            <ac:spMk id="24" creationId="{F9264161-6A7D-0971-748E-CCD6E180CB62}"/>
          </ac:spMkLst>
        </pc:spChg>
      </pc:sldChg>
      <pc:sldChg chg="modSp add mod">
        <pc:chgData name="Flavio Galván Rivera" userId="0c51f43a-70e9-4a23-83d3-007ad3b56a9a" providerId="ADAL" clId="{581AF98D-CCC0-4987-B9A5-E30D64487D45}" dt="2026-06-22T05:04:26.624" v="1280" actId="20577"/>
        <pc:sldMkLst>
          <pc:docMk/>
          <pc:sldMk cId="1350666456" sldId="925"/>
        </pc:sldMkLst>
        <pc:spChg chg="mod">
          <ac:chgData name="Flavio Galván Rivera" userId="0c51f43a-70e9-4a23-83d3-007ad3b56a9a" providerId="ADAL" clId="{581AF98D-CCC0-4987-B9A5-E30D64487D45}" dt="2026-06-22T05:04:26.624" v="1280" actId="20577"/>
          <ac:spMkLst>
            <pc:docMk/>
            <pc:sldMk cId="1350666456" sldId="925"/>
            <ac:spMk id="4" creationId="{5CADD509-E44A-2B9E-DDC1-0CD1D4DD51F8}"/>
          </ac:spMkLst>
        </pc:spChg>
      </pc:sldChg>
      <pc:sldChg chg="modSp add mod">
        <pc:chgData name="Flavio Galván Rivera" userId="0c51f43a-70e9-4a23-83d3-007ad3b56a9a" providerId="ADAL" clId="{581AF98D-CCC0-4987-B9A5-E30D64487D45}" dt="2026-06-22T05:28:50.748" v="1416" actId="20577"/>
        <pc:sldMkLst>
          <pc:docMk/>
          <pc:sldMk cId="608000724" sldId="926"/>
        </pc:sldMkLst>
        <pc:spChg chg="mod">
          <ac:chgData name="Flavio Galván Rivera" userId="0c51f43a-70e9-4a23-83d3-007ad3b56a9a" providerId="ADAL" clId="{581AF98D-CCC0-4987-B9A5-E30D64487D45}" dt="2026-06-22T05:28:50.748" v="1416" actId="20577"/>
          <ac:spMkLst>
            <pc:docMk/>
            <pc:sldMk cId="608000724" sldId="926"/>
            <ac:spMk id="4" creationId="{B56C7A64-3488-5F81-7BE8-49A292F3434E}"/>
          </ac:spMkLst>
        </pc:spChg>
        <pc:spChg chg="mod">
          <ac:chgData name="Flavio Galván Rivera" userId="0c51f43a-70e9-4a23-83d3-007ad3b56a9a" providerId="ADAL" clId="{581AF98D-CCC0-4987-B9A5-E30D64487D45}" dt="2026-06-22T05:09:02.905" v="1351" actId="20577"/>
          <ac:spMkLst>
            <pc:docMk/>
            <pc:sldMk cId="608000724" sldId="926"/>
            <ac:spMk id="24" creationId="{28339457-7429-B2D0-F501-0EE028D3D00D}"/>
          </ac:spMkLst>
        </pc:spChg>
      </pc:sldChg>
      <pc:sldChg chg="modSp add mod">
        <pc:chgData name="Flavio Galván Rivera" userId="0c51f43a-70e9-4a23-83d3-007ad3b56a9a" providerId="ADAL" clId="{581AF98D-CCC0-4987-B9A5-E30D64487D45}" dt="2026-06-22T05:33:40.903" v="1469" actId="20577"/>
        <pc:sldMkLst>
          <pc:docMk/>
          <pc:sldMk cId="1429689722" sldId="927"/>
        </pc:sldMkLst>
        <pc:spChg chg="mod">
          <ac:chgData name="Flavio Galván Rivera" userId="0c51f43a-70e9-4a23-83d3-007ad3b56a9a" providerId="ADAL" clId="{581AF98D-CCC0-4987-B9A5-E30D64487D45}" dt="2026-06-22T05:33:40.903" v="1469" actId="20577"/>
          <ac:spMkLst>
            <pc:docMk/>
            <pc:sldMk cId="1429689722" sldId="927"/>
            <ac:spMk id="4" creationId="{BE82D1FA-6797-A43D-C3C7-8917AD8D485A}"/>
          </ac:spMkLst>
        </pc:spChg>
      </pc:sldChg>
      <pc:sldChg chg="modSp add mod ord">
        <pc:chgData name="Flavio Galván Rivera" userId="0c51f43a-70e9-4a23-83d3-007ad3b56a9a" providerId="ADAL" clId="{581AF98D-CCC0-4987-B9A5-E30D64487D45}" dt="2026-06-22T05:32:09.073" v="1435" actId="20577"/>
        <pc:sldMkLst>
          <pc:docMk/>
          <pc:sldMk cId="865587935" sldId="928"/>
        </pc:sldMkLst>
        <pc:spChg chg="mod">
          <ac:chgData name="Flavio Galván Rivera" userId="0c51f43a-70e9-4a23-83d3-007ad3b56a9a" providerId="ADAL" clId="{581AF98D-CCC0-4987-B9A5-E30D64487D45}" dt="2026-06-22T05:32:09.073" v="1435" actId="20577"/>
          <ac:spMkLst>
            <pc:docMk/>
            <pc:sldMk cId="865587935" sldId="928"/>
            <ac:spMk id="4" creationId="{5CF37FF7-080E-F7E4-E3A7-EB2CA63379D1}"/>
          </ac:spMkLst>
        </pc:spChg>
      </pc:sldChg>
      <pc:sldChg chg="modSp add mod">
        <pc:chgData name="Flavio Galván Rivera" userId="0c51f43a-70e9-4a23-83d3-007ad3b56a9a" providerId="ADAL" clId="{581AF98D-CCC0-4987-B9A5-E30D64487D45}" dt="2026-06-22T05:34:39.494" v="1472" actId="20577"/>
        <pc:sldMkLst>
          <pc:docMk/>
          <pc:sldMk cId="2953909517" sldId="929"/>
        </pc:sldMkLst>
        <pc:spChg chg="mod">
          <ac:chgData name="Flavio Galván Rivera" userId="0c51f43a-70e9-4a23-83d3-007ad3b56a9a" providerId="ADAL" clId="{581AF98D-CCC0-4987-B9A5-E30D64487D45}" dt="2026-06-22T05:34:39.494" v="1472" actId="20577"/>
          <ac:spMkLst>
            <pc:docMk/>
            <pc:sldMk cId="2953909517" sldId="929"/>
            <ac:spMk id="10" creationId="{2019F7DE-79F5-75C8-9953-6FF491BD9D2D}"/>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6620401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1" y="3758882"/>
            <a:ext cx="4964681" cy="3099118"/>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
        <p:nvSpPr>
          <p:cNvPr id="7" name="Picture Placeholder 2">
            <a:extLst>
              <a:ext uri="{FF2B5EF4-FFF2-40B4-BE49-F238E27FC236}">
                <a16:creationId xmlns:a16="http://schemas.microsoft.com/office/drawing/2014/main" id="{BA9EAD92-3FB6-4CD9-AF3F-6A7D2246C43E}"/>
              </a:ext>
            </a:extLst>
          </p:cNvPr>
          <p:cNvSpPr>
            <a:spLocks noGrp="1"/>
          </p:cNvSpPr>
          <p:nvPr>
            <p:ph type="pic" sz="quarter" idx="14" hasCustomPrompt="1"/>
          </p:nvPr>
        </p:nvSpPr>
        <p:spPr>
          <a:xfrm>
            <a:off x="7397080" y="1132114"/>
            <a:ext cx="4244057" cy="2815769"/>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27966948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6944877" y="1059542"/>
            <a:ext cx="4115007" cy="5798457"/>
          </a:xfrm>
          <a:prstGeom prst="round1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17892631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1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5545394" y="0"/>
            <a:ext cx="3200400" cy="3976026"/>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
        <p:nvSpPr>
          <p:cNvPr id="7" name="Picture Placeholder 2">
            <a:extLst>
              <a:ext uri="{FF2B5EF4-FFF2-40B4-BE49-F238E27FC236}">
                <a16:creationId xmlns:a16="http://schemas.microsoft.com/office/drawing/2014/main" id="{BA9EAD92-3FB6-4CD9-AF3F-6A7D2246C43E}"/>
              </a:ext>
            </a:extLst>
          </p:cNvPr>
          <p:cNvSpPr>
            <a:spLocks noGrp="1"/>
          </p:cNvSpPr>
          <p:nvPr>
            <p:ph type="pic" sz="quarter" idx="14" hasCustomPrompt="1"/>
          </p:nvPr>
        </p:nvSpPr>
        <p:spPr>
          <a:xfrm>
            <a:off x="8745794" y="3976026"/>
            <a:ext cx="3446206" cy="2881974"/>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11297858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2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1" y="0"/>
            <a:ext cx="5921829" cy="6858000"/>
          </a:xfrm>
          <a:prstGeom prst="flowChartDelay">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34794202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3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3897668" y="-1"/>
            <a:ext cx="3204834" cy="3686629"/>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
        <p:nvSpPr>
          <p:cNvPr id="7" name="Picture Placeholder 2">
            <a:extLst>
              <a:ext uri="{FF2B5EF4-FFF2-40B4-BE49-F238E27FC236}">
                <a16:creationId xmlns:a16="http://schemas.microsoft.com/office/drawing/2014/main" id="{BA9EAD92-3FB6-4CD9-AF3F-6A7D2246C43E}"/>
              </a:ext>
            </a:extLst>
          </p:cNvPr>
          <p:cNvSpPr>
            <a:spLocks noGrp="1"/>
          </p:cNvSpPr>
          <p:nvPr>
            <p:ph type="pic" sz="quarter" idx="14" hasCustomPrompt="1"/>
          </p:nvPr>
        </p:nvSpPr>
        <p:spPr>
          <a:xfrm>
            <a:off x="-1" y="2699658"/>
            <a:ext cx="3410857" cy="4158342"/>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9451307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4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1048978" y="2168190"/>
            <a:ext cx="2635584" cy="3127710"/>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
        <p:nvSpPr>
          <p:cNvPr id="4" name="Picture Placeholder 2">
            <a:extLst>
              <a:ext uri="{FF2B5EF4-FFF2-40B4-BE49-F238E27FC236}">
                <a16:creationId xmlns:a16="http://schemas.microsoft.com/office/drawing/2014/main" id="{84881095-6AE6-4C0F-A868-93F5540ECD20}"/>
              </a:ext>
            </a:extLst>
          </p:cNvPr>
          <p:cNvSpPr>
            <a:spLocks noGrp="1"/>
          </p:cNvSpPr>
          <p:nvPr>
            <p:ph type="pic" sz="quarter" idx="11" hasCustomPrompt="1"/>
          </p:nvPr>
        </p:nvSpPr>
        <p:spPr>
          <a:xfrm>
            <a:off x="4778208" y="2168190"/>
            <a:ext cx="2635584" cy="3127710"/>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
        <p:nvSpPr>
          <p:cNvPr id="5" name="Picture Placeholder 2">
            <a:extLst>
              <a:ext uri="{FF2B5EF4-FFF2-40B4-BE49-F238E27FC236}">
                <a16:creationId xmlns:a16="http://schemas.microsoft.com/office/drawing/2014/main" id="{B71AB5F5-F05D-4687-9D4A-E7F314DFD6D6}"/>
              </a:ext>
            </a:extLst>
          </p:cNvPr>
          <p:cNvSpPr>
            <a:spLocks noGrp="1"/>
          </p:cNvSpPr>
          <p:nvPr>
            <p:ph type="pic" sz="quarter" idx="12" hasCustomPrompt="1"/>
          </p:nvPr>
        </p:nvSpPr>
        <p:spPr>
          <a:xfrm>
            <a:off x="8507438" y="2168190"/>
            <a:ext cx="2635584" cy="3127710"/>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4736979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5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6415314" y="1209276"/>
            <a:ext cx="5776686" cy="2883752"/>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
        <p:nvSpPr>
          <p:cNvPr id="7" name="Picture Placeholder 2">
            <a:extLst>
              <a:ext uri="{FF2B5EF4-FFF2-40B4-BE49-F238E27FC236}">
                <a16:creationId xmlns:a16="http://schemas.microsoft.com/office/drawing/2014/main" id="{BA9EAD92-3FB6-4CD9-AF3F-6A7D2246C43E}"/>
              </a:ext>
            </a:extLst>
          </p:cNvPr>
          <p:cNvSpPr>
            <a:spLocks noGrp="1"/>
          </p:cNvSpPr>
          <p:nvPr>
            <p:ph type="pic" sz="quarter" idx="14" hasCustomPrompt="1"/>
          </p:nvPr>
        </p:nvSpPr>
        <p:spPr>
          <a:xfrm>
            <a:off x="3744686" y="4093027"/>
            <a:ext cx="2670628" cy="2764973"/>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13345974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6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0" y="0"/>
            <a:ext cx="6226629" cy="6858000"/>
          </a:xfrm>
          <a:prstGeom prst="parallelogram">
            <a:avLst>
              <a:gd name="adj" fmla="val 33035"/>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24336060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7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6317118" y="950321"/>
            <a:ext cx="4972050" cy="4972050"/>
          </a:xfrm>
          <a:prstGeom prst="ellipse">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25887530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8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0" y="0"/>
            <a:ext cx="6023428" cy="3962400"/>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
        <p:nvSpPr>
          <p:cNvPr id="4" name="Picture Placeholder 2">
            <a:extLst>
              <a:ext uri="{FF2B5EF4-FFF2-40B4-BE49-F238E27FC236}">
                <a16:creationId xmlns:a16="http://schemas.microsoft.com/office/drawing/2014/main" id="{84881095-6AE6-4C0F-A868-93F5540ECD20}"/>
              </a:ext>
            </a:extLst>
          </p:cNvPr>
          <p:cNvSpPr>
            <a:spLocks noGrp="1"/>
          </p:cNvSpPr>
          <p:nvPr>
            <p:ph type="pic" sz="quarter" idx="11" hasCustomPrompt="1"/>
          </p:nvPr>
        </p:nvSpPr>
        <p:spPr>
          <a:xfrm>
            <a:off x="6023428" y="3962400"/>
            <a:ext cx="6168572" cy="2895600"/>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33107688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7251699" y="1092199"/>
            <a:ext cx="3836531" cy="5216525"/>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11198173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9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575365" y="3869020"/>
            <a:ext cx="11065771" cy="2988980"/>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41848521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0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0" y="0"/>
            <a:ext cx="12192000" cy="6858000"/>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12602053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1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8108358" y="1238582"/>
            <a:ext cx="2255565" cy="4909446"/>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829783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2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4461523" y="1412068"/>
            <a:ext cx="3268954" cy="7115176"/>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112968286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3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1430640" y="1737442"/>
            <a:ext cx="4404759" cy="2409641"/>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11007471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4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6236668" y="1444532"/>
            <a:ext cx="4363237" cy="2731014"/>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15186776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0" y="0"/>
            <a:ext cx="5245100" cy="6858000"/>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24714313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1078874" y="1163056"/>
            <a:ext cx="2592794" cy="2789966"/>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
        <p:nvSpPr>
          <p:cNvPr id="4" name="Picture Placeholder 2">
            <a:extLst>
              <a:ext uri="{FF2B5EF4-FFF2-40B4-BE49-F238E27FC236}">
                <a16:creationId xmlns:a16="http://schemas.microsoft.com/office/drawing/2014/main" id="{84881095-6AE6-4C0F-A868-93F5540ECD20}"/>
              </a:ext>
            </a:extLst>
          </p:cNvPr>
          <p:cNvSpPr>
            <a:spLocks noGrp="1"/>
          </p:cNvSpPr>
          <p:nvPr>
            <p:ph type="pic" sz="quarter" idx="11" hasCustomPrompt="1"/>
          </p:nvPr>
        </p:nvSpPr>
        <p:spPr>
          <a:xfrm>
            <a:off x="1839853" y="3502855"/>
            <a:ext cx="2674090" cy="2805870"/>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40772053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8088922" y="0"/>
            <a:ext cx="4103077" cy="3446584"/>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
        <p:nvSpPr>
          <p:cNvPr id="7" name="Picture Placeholder 2">
            <a:extLst>
              <a:ext uri="{FF2B5EF4-FFF2-40B4-BE49-F238E27FC236}">
                <a16:creationId xmlns:a16="http://schemas.microsoft.com/office/drawing/2014/main" id="{BA9EAD92-3FB6-4CD9-AF3F-6A7D2246C43E}"/>
              </a:ext>
            </a:extLst>
          </p:cNvPr>
          <p:cNvSpPr>
            <a:spLocks noGrp="1"/>
          </p:cNvSpPr>
          <p:nvPr>
            <p:ph type="pic" sz="quarter" idx="14" hasCustomPrompt="1"/>
          </p:nvPr>
        </p:nvSpPr>
        <p:spPr>
          <a:xfrm>
            <a:off x="6625882" y="3910818"/>
            <a:ext cx="4468837" cy="2947182"/>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36008508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0" y="1247461"/>
            <a:ext cx="5331654" cy="4103663"/>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21697032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1083742" y="1088571"/>
            <a:ext cx="3952716" cy="5220154"/>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5345115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0" y="0"/>
            <a:ext cx="12192000" cy="4533900"/>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40326467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0F2A6D0-3858-4A1E-AF7D-E5D343F1FA92}"/>
              </a:ext>
            </a:extLst>
          </p:cNvPr>
          <p:cNvSpPr>
            <a:spLocks noGrp="1"/>
          </p:cNvSpPr>
          <p:nvPr>
            <p:ph type="pic" sz="quarter" idx="10" hasCustomPrompt="1"/>
          </p:nvPr>
        </p:nvSpPr>
        <p:spPr>
          <a:xfrm>
            <a:off x="-3" y="0"/>
            <a:ext cx="5143501" cy="5707626"/>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
        <p:nvSpPr>
          <p:cNvPr id="4" name="Picture Placeholder 2">
            <a:extLst>
              <a:ext uri="{FF2B5EF4-FFF2-40B4-BE49-F238E27FC236}">
                <a16:creationId xmlns:a16="http://schemas.microsoft.com/office/drawing/2014/main" id="{84881095-6AE6-4C0F-A868-93F5540ECD20}"/>
              </a:ext>
            </a:extLst>
          </p:cNvPr>
          <p:cNvSpPr>
            <a:spLocks noGrp="1"/>
          </p:cNvSpPr>
          <p:nvPr>
            <p:ph type="pic" sz="quarter" idx="11" hasCustomPrompt="1"/>
          </p:nvPr>
        </p:nvSpPr>
        <p:spPr>
          <a:xfrm>
            <a:off x="2669190" y="3949733"/>
            <a:ext cx="3695701" cy="2358991"/>
          </a:xfrm>
          <a:prstGeom prst="rect">
            <a:avLst/>
          </a:prstGeom>
          <a:solidFill>
            <a:schemeClr val="bg1">
              <a:lumMod val="95000"/>
            </a:schemeClr>
          </a:solidFill>
        </p:spPr>
        <p:txBody>
          <a:bodyPr/>
          <a:lstStyle>
            <a:lvl1pPr marL="0" indent="0">
              <a:buNone/>
              <a:defRPr sz="1800">
                <a:solidFill>
                  <a:schemeClr val="bg1">
                    <a:lumMod val="50000"/>
                  </a:schemeClr>
                </a:solidFill>
                <a:latin typeface="Open Sans" panose="020B0606030504020204" pitchFamily="34" charset="0"/>
                <a:ea typeface="Open Sans" panose="020B0606030504020204" pitchFamily="34" charset="0"/>
                <a:cs typeface="Open Sans" panose="020B0606030504020204" pitchFamily="34" charset="0"/>
              </a:defRPr>
            </a:lvl1pPr>
          </a:lstStyle>
          <a:p>
            <a:r>
              <a:rPr lang="en-ID" dirty="0"/>
              <a:t>Image Placeholder</a:t>
            </a:r>
          </a:p>
        </p:txBody>
      </p:sp>
    </p:spTree>
    <p:extLst>
      <p:ext uri="{BB962C8B-B14F-4D97-AF65-F5344CB8AC3E}">
        <p14:creationId xmlns:p14="http://schemas.microsoft.com/office/powerpoint/2010/main" val="26475525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92294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16" name="Rounded Rectangle 15"/>
          <p:cNvSpPr/>
          <p:nvPr/>
        </p:nvSpPr>
        <p:spPr>
          <a:xfrm>
            <a:off x="3313467" y="4699927"/>
            <a:ext cx="7162808" cy="569107"/>
          </a:xfrm>
          <a:prstGeom prst="roundRect">
            <a:avLst>
              <a:gd name="adj" fmla="val 50000"/>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TextBox 9"/>
          <p:cNvSpPr txBox="1"/>
          <p:nvPr/>
        </p:nvSpPr>
        <p:spPr>
          <a:xfrm>
            <a:off x="1740310" y="197438"/>
            <a:ext cx="10309122" cy="43396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ESCUELA  JUDICIAL  ELECTORAL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TRIBUNAL ELECTORAL DEL PODER JUDICIAL DE LA FEDERACIÓN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DIPLOMADO  EN  DERECHO  PROBATORIO  2026</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  LA  PRUEBA  EN  EL  DERECHO</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22  DE  JUNIO  DE  2026</a:t>
            </a:r>
          </a:p>
        </p:txBody>
      </p:sp>
      <p:grpSp>
        <p:nvGrpSpPr>
          <p:cNvPr id="3" name="Group 4"/>
          <p:cNvGrpSpPr>
            <a:grpSpLocks noChangeAspect="1"/>
          </p:cNvGrpSpPr>
          <p:nvPr/>
        </p:nvGrpSpPr>
        <p:grpSpPr bwMode="auto">
          <a:xfrm>
            <a:off x="142569" y="1274111"/>
            <a:ext cx="1351692" cy="1449911"/>
            <a:chOff x="3551" y="1011"/>
            <a:chExt cx="578" cy="620"/>
          </a:xfrm>
          <a:solidFill>
            <a:srgbClr val="FFC000"/>
          </a:solidFill>
        </p:grpSpPr>
        <p:sp>
          <p:nvSpPr>
            <p:cNvPr id="5"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Rectangle 16"/>
          <p:cNvSpPr/>
          <p:nvPr/>
        </p:nvSpPr>
        <p:spPr>
          <a:xfrm>
            <a:off x="0" y="5493429"/>
            <a:ext cx="12192000" cy="1406136"/>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TextBox 18"/>
          <p:cNvSpPr txBox="1"/>
          <p:nvPr/>
        </p:nvSpPr>
        <p:spPr>
          <a:xfrm>
            <a:off x="3947674" y="4722504"/>
            <a:ext cx="5894394" cy="49244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431925" algn="l"/>
                <a:tab pos="1616075" algn="l"/>
                <a:tab pos="2517775" algn="l"/>
              </a:tabLst>
              <a:defRPr/>
            </a:pPr>
            <a:r>
              <a:rPr kumimoji="0" lang="en-GB" sz="2600" b="1" i="0" u="none" strike="noStrike" kern="1200" cap="none" spc="0" normalizeH="0" baseline="0" noProof="0" dirty="0">
                <a:ln>
                  <a:noFill/>
                </a:ln>
                <a:solidFill>
                  <a:prstClr val="white"/>
                </a:solidFill>
                <a:effectLst/>
                <a:uLnTx/>
                <a:uFillTx/>
                <a:latin typeface="Arial" panose="020B0604020202020204" pitchFamily="34" charset="0"/>
                <a:ea typeface="Inter" panose="020B0502030000000004" pitchFamily="34" charset="0"/>
                <a:cs typeface="Arial" panose="020B0604020202020204" pitchFamily="34" charset="0"/>
              </a:rPr>
              <a:t>FLAVIO  GALVÁN  RIVERA</a:t>
            </a:r>
          </a:p>
        </p:txBody>
      </p:sp>
      <p:pic>
        <p:nvPicPr>
          <p:cNvPr id="8" name="Imagen 7"/>
          <p:cNvPicPr>
            <a:picLocks noChangeAspect="1"/>
          </p:cNvPicPr>
          <p:nvPr/>
        </p:nvPicPr>
        <p:blipFill>
          <a:blip r:embed="rId2"/>
          <a:stretch>
            <a:fillRect/>
          </a:stretch>
        </p:blipFill>
        <p:spPr>
          <a:xfrm>
            <a:off x="4331970" y="5646420"/>
            <a:ext cx="4103370" cy="1068707"/>
          </a:xfrm>
          <a:prstGeom prst="rect">
            <a:avLst/>
          </a:prstGeom>
        </p:spPr>
      </p:pic>
    </p:spTree>
    <p:extLst>
      <p:ext uri="{BB962C8B-B14F-4D97-AF65-F5344CB8AC3E}">
        <p14:creationId xmlns:p14="http://schemas.microsoft.com/office/powerpoint/2010/main" val="42711027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3CE76F-7AA1-F6EB-BE6A-ABB1818E5258}"/>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D0F17E33-E224-3292-BD51-1FF7561881E6}"/>
              </a:ext>
            </a:extLst>
          </p:cNvPr>
          <p:cNvSpPr/>
          <p:nvPr/>
        </p:nvSpPr>
        <p:spPr>
          <a:xfrm>
            <a:off x="0" y="0"/>
            <a:ext cx="139930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65B1E15E-8647-6AE1-0277-BA84CFF48E2A}"/>
              </a:ext>
            </a:extLst>
          </p:cNvPr>
          <p:cNvGrpSpPr>
            <a:grpSpLocks noChangeAspect="1"/>
          </p:cNvGrpSpPr>
          <p:nvPr/>
        </p:nvGrpSpPr>
        <p:grpSpPr bwMode="auto">
          <a:xfrm>
            <a:off x="166255" y="448109"/>
            <a:ext cx="1062471" cy="955754"/>
            <a:chOff x="3551" y="1011"/>
            <a:chExt cx="578" cy="620"/>
          </a:xfrm>
          <a:solidFill>
            <a:srgbClr val="FFC000"/>
          </a:solidFill>
        </p:grpSpPr>
        <p:sp>
          <p:nvSpPr>
            <p:cNvPr id="13" name="Freeform 5">
              <a:extLst>
                <a:ext uri="{FF2B5EF4-FFF2-40B4-BE49-F238E27FC236}">
                  <a16:creationId xmlns:a16="http://schemas.microsoft.com/office/drawing/2014/main" id="{0AA9D97A-90C9-3DA9-BB4E-EE022F8695F0}"/>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395C585C-9BDE-73F8-AC0B-43142979EB49}"/>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372766CC-0B77-AFC8-13BF-E7EA5FAB6B5D}"/>
              </a:ext>
            </a:extLst>
          </p:cNvPr>
          <p:cNvSpPr/>
          <p:nvPr/>
        </p:nvSpPr>
        <p:spPr>
          <a:xfrm>
            <a:off x="1579418" y="49560"/>
            <a:ext cx="10422029" cy="1063784"/>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CONCUENCIAS  JURÍDICAS</a:t>
            </a:r>
          </a:p>
          <a:p>
            <a:pPr marL="0" marR="0" lvl="0" indent="0" algn="ctr" defTabSz="914400" rtl="0" eaLnBrk="1" fontAlgn="auto" latinLnBrk="0" hangingPunct="1">
              <a:lnSpc>
                <a:spcPct val="100000"/>
              </a:lnSpc>
              <a:spcBef>
                <a:spcPts val="0"/>
              </a:spcBef>
              <a:spcAft>
                <a:spcPts val="0"/>
              </a:spcAft>
              <a:buClrTx/>
              <a:buSzTx/>
              <a:buFontTx/>
              <a:buNone/>
              <a:tabLst/>
              <a:defRPr/>
            </a:pPr>
            <a:r>
              <a:rPr lang="es-MX" sz="2800" b="1" dirty="0">
                <a:solidFill>
                  <a:prstClr val="black"/>
                </a:solidFill>
                <a:latin typeface="Arial" panose="020B0604020202020204" pitchFamily="34" charset="0"/>
                <a:cs typeface="Arial" panose="020B0604020202020204" pitchFamily="34" charset="0"/>
              </a:rPr>
              <a:t>CÓDIGO  CIVIL  FEDERAL          </a:t>
            </a:r>
            <a:r>
              <a:rPr lang="es-MX" sz="2400" b="1" dirty="0">
                <a:solidFill>
                  <a:prstClr val="black"/>
                </a:solidFill>
                <a:latin typeface="Arial" panose="020B0604020202020204" pitchFamily="34" charset="0"/>
                <a:cs typeface="Arial" panose="020B0604020202020204" pitchFamily="34" charset="0"/>
              </a:rPr>
              <a:t>ARTÍCULO  1792</a:t>
            </a:r>
            <a:endParaRPr kumimoji="0" lang="en-ID"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9" name="Imagen 28">
            <a:extLst>
              <a:ext uri="{FF2B5EF4-FFF2-40B4-BE49-F238E27FC236}">
                <a16:creationId xmlns:a16="http://schemas.microsoft.com/office/drawing/2014/main" id="{A7E3EB60-B26A-1D80-C999-C63DAA8B1ED1}"/>
              </a:ext>
            </a:extLst>
          </p:cNvPr>
          <p:cNvPicPr>
            <a:picLocks noChangeAspect="1"/>
          </p:cNvPicPr>
          <p:nvPr/>
        </p:nvPicPr>
        <p:blipFill>
          <a:blip r:embed="rId2"/>
          <a:stretch>
            <a:fillRect/>
          </a:stretch>
        </p:blipFill>
        <p:spPr>
          <a:xfrm>
            <a:off x="9486711" y="6383813"/>
            <a:ext cx="2057400" cy="406401"/>
          </a:xfrm>
          <a:prstGeom prst="rect">
            <a:avLst/>
          </a:prstGeom>
        </p:spPr>
      </p:pic>
      <p:graphicFrame>
        <p:nvGraphicFramePr>
          <p:cNvPr id="2" name="Tabla 1">
            <a:extLst>
              <a:ext uri="{FF2B5EF4-FFF2-40B4-BE49-F238E27FC236}">
                <a16:creationId xmlns:a16="http://schemas.microsoft.com/office/drawing/2014/main" id="{6E660764-4735-48E9-B0A1-682B9270AE0C}"/>
              </a:ext>
            </a:extLst>
          </p:cNvPr>
          <p:cNvGraphicFramePr>
            <a:graphicFrameLocks noGrp="1"/>
          </p:cNvGraphicFramePr>
          <p:nvPr>
            <p:extLst>
              <p:ext uri="{D42A27DB-BD31-4B8C-83A1-F6EECF244321}">
                <p14:modId xmlns:p14="http://schemas.microsoft.com/office/powerpoint/2010/main" val="1411528043"/>
              </p:ext>
            </p:extLst>
          </p:nvPr>
        </p:nvGraphicFramePr>
        <p:xfrm>
          <a:off x="1565564" y="1171733"/>
          <a:ext cx="10422030" cy="5212080"/>
        </p:xfrm>
        <a:graphic>
          <a:graphicData uri="http://schemas.openxmlformats.org/drawingml/2006/table">
            <a:tbl>
              <a:tblPr firstRow="1" bandRow="1">
                <a:tableStyleId>{ED083AE6-46FA-4A59-8FB0-9F97EB10719F}</a:tableStyleId>
              </a:tblPr>
              <a:tblGrid>
                <a:gridCol w="4444193">
                  <a:extLst>
                    <a:ext uri="{9D8B030D-6E8A-4147-A177-3AD203B41FA5}">
                      <a16:colId xmlns:a16="http://schemas.microsoft.com/office/drawing/2014/main" val="2226894556"/>
                    </a:ext>
                  </a:extLst>
                </a:gridCol>
                <a:gridCol w="5977837">
                  <a:extLst>
                    <a:ext uri="{9D8B030D-6E8A-4147-A177-3AD203B41FA5}">
                      <a16:colId xmlns:a16="http://schemas.microsoft.com/office/drawing/2014/main" val="378671263"/>
                    </a:ext>
                  </a:extLst>
                </a:gridCol>
              </a:tblGrid>
              <a:tr h="370840">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CREAR</a:t>
                      </a:r>
                    </a:p>
                    <a:p>
                      <a:pPr algn="ctr"/>
                      <a:endParaRPr lang="es-MX" sz="2400" b="1" dirty="0">
                        <a:solidFill>
                          <a:schemeClr val="tx1"/>
                        </a:solidFill>
                        <a:latin typeface="Arial" panose="020B0604020202020204" pitchFamily="34" charset="0"/>
                        <a:cs typeface="Arial" panose="020B0604020202020204" pitchFamily="34" charset="0"/>
                      </a:endParaRPr>
                    </a:p>
                  </a:txBody>
                  <a:tcPr/>
                </a:tc>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DERECHOS SUBJETIVOS</a:t>
                      </a:r>
                    </a:p>
                  </a:txBody>
                  <a:tcPr/>
                </a:tc>
                <a:extLst>
                  <a:ext uri="{0D108BD9-81ED-4DB2-BD59-A6C34878D82A}">
                    <a16:rowId xmlns:a16="http://schemas.microsoft.com/office/drawing/2014/main" val="752572966"/>
                  </a:ext>
                </a:extLst>
              </a:tr>
              <a:tr h="370840">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TRANSMITIR</a:t>
                      </a:r>
                    </a:p>
                    <a:p>
                      <a:pPr algn="ctr"/>
                      <a:endParaRPr lang="es-MX" sz="2400" b="1" dirty="0">
                        <a:solidFill>
                          <a:schemeClr val="tx1"/>
                        </a:solidFill>
                        <a:latin typeface="Arial" panose="020B0604020202020204" pitchFamily="34" charset="0"/>
                        <a:cs typeface="Arial" panose="020B0604020202020204" pitchFamily="34" charset="0"/>
                      </a:endParaRPr>
                    </a:p>
                  </a:txBody>
                  <a:tcPr/>
                </a:tc>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DEBERES  JURÍDICOS (OBLIGACIONES)</a:t>
                      </a:r>
                    </a:p>
                  </a:txBody>
                  <a:tcPr/>
                </a:tc>
                <a:extLst>
                  <a:ext uri="{0D108BD9-81ED-4DB2-BD59-A6C34878D82A}">
                    <a16:rowId xmlns:a16="http://schemas.microsoft.com/office/drawing/2014/main" val="4262422715"/>
                  </a:ext>
                </a:extLst>
              </a:tr>
              <a:tr h="370840">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MODIFICAR</a:t>
                      </a:r>
                    </a:p>
                    <a:p>
                      <a:pPr algn="ctr"/>
                      <a:endParaRPr lang="es-MX" sz="2400" b="1" dirty="0">
                        <a:solidFill>
                          <a:schemeClr val="tx1"/>
                        </a:solidFill>
                        <a:latin typeface="Arial" panose="020B0604020202020204" pitchFamily="34" charset="0"/>
                        <a:cs typeface="Arial" panose="020B0604020202020204" pitchFamily="34" charset="0"/>
                      </a:endParaRPr>
                    </a:p>
                  </a:txBody>
                  <a:tcPr/>
                </a:tc>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RELACIONES  JURÍDICAS</a:t>
                      </a:r>
                    </a:p>
                  </a:txBody>
                  <a:tcPr/>
                </a:tc>
                <a:extLst>
                  <a:ext uri="{0D108BD9-81ED-4DB2-BD59-A6C34878D82A}">
                    <a16:rowId xmlns:a16="http://schemas.microsoft.com/office/drawing/2014/main" val="1897950172"/>
                  </a:ext>
                </a:extLst>
              </a:tr>
              <a:tr h="370840">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EXTINGUIR</a:t>
                      </a:r>
                    </a:p>
                    <a:p>
                      <a:pPr algn="ctr"/>
                      <a:endParaRPr lang="es-MX" sz="2400" b="1" dirty="0">
                        <a:solidFill>
                          <a:schemeClr val="tx1"/>
                        </a:solidFill>
                        <a:latin typeface="Arial" panose="020B0604020202020204" pitchFamily="34" charset="0"/>
                        <a:cs typeface="Arial" panose="020B0604020202020204" pitchFamily="34" charset="0"/>
                      </a:endParaRPr>
                    </a:p>
                  </a:txBody>
                  <a:tcPr/>
                </a:tc>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SITUACIONES  JURÍDICAS</a:t>
                      </a:r>
                    </a:p>
                  </a:txBody>
                  <a:tcPr/>
                </a:tc>
                <a:extLst>
                  <a:ext uri="{0D108BD9-81ED-4DB2-BD59-A6C34878D82A}">
                    <a16:rowId xmlns:a16="http://schemas.microsoft.com/office/drawing/2014/main" val="2178010453"/>
                  </a:ext>
                </a:extLst>
              </a:tr>
              <a:tr h="368724">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txBody>
                  <a:tcPr/>
                </a:tc>
                <a:tc>
                  <a:txBody>
                    <a:bodyPr/>
                    <a:lstStyle/>
                    <a:p>
                      <a:pPr algn="ctr"/>
                      <a:r>
                        <a:rPr lang="es-MX" sz="2400" b="1" dirty="0">
                          <a:solidFill>
                            <a:schemeClr val="tx1"/>
                          </a:solidFill>
                          <a:latin typeface="Arial" panose="020B0604020202020204" pitchFamily="34" charset="0"/>
                          <a:cs typeface="Arial" panose="020B0604020202020204" pitchFamily="34" charset="0"/>
                        </a:rPr>
                        <a:t>ESTADOS  JURÍDICOS</a:t>
                      </a:r>
                    </a:p>
                  </a:txBody>
                  <a:tcPr/>
                </a:tc>
                <a:extLst>
                  <a:ext uri="{0D108BD9-81ED-4DB2-BD59-A6C34878D82A}">
                    <a16:rowId xmlns:a16="http://schemas.microsoft.com/office/drawing/2014/main" val="3784085328"/>
                  </a:ext>
                </a:extLst>
              </a:tr>
            </a:tbl>
          </a:graphicData>
        </a:graphic>
      </p:graphicFrame>
    </p:spTree>
    <p:extLst>
      <p:ext uri="{BB962C8B-B14F-4D97-AF65-F5344CB8AC3E}">
        <p14:creationId xmlns:p14="http://schemas.microsoft.com/office/powerpoint/2010/main" val="38762828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20784" y="0"/>
            <a:ext cx="993870" cy="6858000"/>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80696" y="600195"/>
            <a:ext cx="874045"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1074565" y="67786"/>
            <a:ext cx="11036738" cy="823321"/>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MX" sz="3200" b="1" dirty="0">
                <a:solidFill>
                  <a:prstClr val="black"/>
                </a:solidFill>
                <a:latin typeface="Arial" panose="020B0604020202020204" pitchFamily="34" charset="0"/>
                <a:cs typeface="Arial" panose="020B0604020202020204" pitchFamily="34" charset="0"/>
              </a:rPr>
              <a:t>OBLIGACIÓN</a:t>
            </a:r>
            <a:endParaRPr kumimoji="0" lang="es-MX"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graphicFrame>
        <p:nvGraphicFramePr>
          <p:cNvPr id="2" name="Tabla 3">
            <a:extLst>
              <a:ext uri="{FF2B5EF4-FFF2-40B4-BE49-F238E27FC236}">
                <a16:creationId xmlns:a16="http://schemas.microsoft.com/office/drawing/2014/main" id="{3A57968A-D797-A516-D708-18188352906C}"/>
              </a:ext>
            </a:extLst>
          </p:cNvPr>
          <p:cNvGraphicFramePr>
            <a:graphicFrameLocks noGrp="1"/>
          </p:cNvGraphicFramePr>
          <p:nvPr>
            <p:extLst>
              <p:ext uri="{D42A27DB-BD31-4B8C-83A1-F6EECF244321}">
                <p14:modId xmlns:p14="http://schemas.microsoft.com/office/powerpoint/2010/main" val="210315850"/>
              </p:ext>
            </p:extLst>
          </p:nvPr>
        </p:nvGraphicFramePr>
        <p:xfrm>
          <a:off x="1074566" y="936205"/>
          <a:ext cx="11036737" cy="5386648"/>
        </p:xfrm>
        <a:graphic>
          <a:graphicData uri="http://schemas.openxmlformats.org/drawingml/2006/table">
            <a:tbl>
              <a:tblPr firstRow="1" bandRow="1">
                <a:tableStyleId>{00A15C55-8517-42AA-B614-E9B94910E393}</a:tableStyleId>
              </a:tblPr>
              <a:tblGrid>
                <a:gridCol w="11036737">
                  <a:extLst>
                    <a:ext uri="{9D8B030D-6E8A-4147-A177-3AD203B41FA5}">
                      <a16:colId xmlns:a16="http://schemas.microsoft.com/office/drawing/2014/main" val="3242422066"/>
                    </a:ext>
                  </a:extLst>
                </a:gridCol>
              </a:tblGrid>
              <a:tr h="4093237">
                <a:tc>
                  <a:txBody>
                    <a:bodyPr/>
                    <a:lstStyle/>
                    <a:p>
                      <a:pPr algn="just">
                        <a:lnSpc>
                          <a:spcPct val="150000"/>
                        </a:lnSpc>
                      </a:pPr>
                      <a:r>
                        <a:rPr lang="es-MX" sz="2400" b="0" dirty="0">
                          <a:solidFill>
                            <a:schemeClr val="tx1"/>
                          </a:solidFill>
                          <a:latin typeface="Arial" panose="020B0604020202020204" pitchFamily="34" charset="0"/>
                          <a:cs typeface="Arial" panose="020B0604020202020204" pitchFamily="34" charset="0"/>
                        </a:rPr>
                        <a:t>Por </a:t>
                      </a:r>
                      <a:r>
                        <a:rPr lang="es-MX" sz="2400" b="0" i="1" dirty="0">
                          <a:solidFill>
                            <a:schemeClr val="tx1"/>
                          </a:solidFill>
                          <a:latin typeface="Arial" panose="020B0604020202020204" pitchFamily="34" charset="0"/>
                          <a:cs typeface="Arial" panose="020B0604020202020204" pitchFamily="34" charset="0"/>
                        </a:rPr>
                        <a:t>obligación</a:t>
                      </a:r>
                      <a:r>
                        <a:rPr lang="es-MX" sz="2400" b="0" dirty="0">
                          <a:solidFill>
                            <a:schemeClr val="tx1"/>
                          </a:solidFill>
                          <a:latin typeface="Arial" panose="020B0604020202020204" pitchFamily="34" charset="0"/>
                          <a:cs typeface="Arial" panose="020B0604020202020204" pitchFamily="34" charset="0"/>
                        </a:rPr>
                        <a:t>, o </a:t>
                      </a:r>
                      <a:r>
                        <a:rPr lang="es-MX" sz="2400" b="0" i="1" dirty="0">
                          <a:solidFill>
                            <a:schemeClr val="tx1"/>
                          </a:solidFill>
                          <a:latin typeface="Arial" panose="020B0604020202020204" pitchFamily="34" charset="0"/>
                          <a:cs typeface="Arial" panose="020B0604020202020204" pitchFamily="34" charset="0"/>
                        </a:rPr>
                        <a:t>relación obligatoria</a:t>
                      </a:r>
                      <a:r>
                        <a:rPr lang="es-MX" sz="2400" b="0" dirty="0">
                          <a:solidFill>
                            <a:schemeClr val="tx1"/>
                          </a:solidFill>
                          <a:latin typeface="Arial" panose="020B0604020202020204" pitchFamily="34" charset="0"/>
                          <a:cs typeface="Arial" panose="020B0604020202020204" pitchFamily="34" charset="0"/>
                        </a:rPr>
                        <a:t>, debe entenderse… una </a:t>
                      </a:r>
                      <a:r>
                        <a:rPr lang="es-MX" sz="2400" b="0" i="1" dirty="0">
                          <a:solidFill>
                            <a:schemeClr val="tx1"/>
                          </a:solidFill>
                          <a:latin typeface="Arial" panose="020B0604020202020204" pitchFamily="34" charset="0"/>
                          <a:cs typeface="Arial" panose="020B0604020202020204" pitchFamily="34" charset="0"/>
                        </a:rPr>
                        <a:t>relación</a:t>
                      </a:r>
                      <a:r>
                        <a:rPr lang="es-MX" sz="2400" b="0" dirty="0">
                          <a:solidFill>
                            <a:schemeClr val="tx1"/>
                          </a:solidFill>
                          <a:latin typeface="Arial" panose="020B0604020202020204" pitchFamily="34" charset="0"/>
                          <a:cs typeface="Arial" panose="020B0604020202020204" pitchFamily="34" charset="0"/>
                        </a:rPr>
                        <a:t> entre dos sujetos (al menos), en virtud de la cual uno de ellos (</a:t>
                      </a:r>
                      <a:r>
                        <a:rPr lang="es-MX" sz="2400" b="0" i="1" dirty="0">
                          <a:solidFill>
                            <a:schemeClr val="tx1"/>
                          </a:solidFill>
                          <a:latin typeface="Arial" panose="020B0604020202020204" pitchFamily="34" charset="0"/>
                          <a:cs typeface="Arial" panose="020B0604020202020204" pitchFamily="34" charset="0"/>
                        </a:rPr>
                        <a:t>deudor</a:t>
                      </a:r>
                      <a:r>
                        <a:rPr lang="es-MX" sz="2400" b="0" dirty="0">
                          <a:solidFill>
                            <a:schemeClr val="tx1"/>
                          </a:solidFill>
                          <a:latin typeface="Arial" panose="020B0604020202020204" pitchFamily="34" charset="0"/>
                          <a:cs typeface="Arial" panose="020B0604020202020204" pitchFamily="34" charset="0"/>
                        </a:rPr>
                        <a:t>: llamado, a veces, “promitente”) queda </a:t>
                      </a:r>
                      <a:r>
                        <a:rPr lang="es-MX" sz="2400" b="0" i="1" dirty="0">
                          <a:solidFill>
                            <a:schemeClr val="tx1"/>
                          </a:solidFill>
                          <a:latin typeface="Arial" panose="020B0604020202020204" pitchFamily="34" charset="0"/>
                          <a:cs typeface="Arial" panose="020B0604020202020204" pitchFamily="34" charset="0"/>
                        </a:rPr>
                        <a:t>“obligado”</a:t>
                      </a:r>
                      <a:r>
                        <a:rPr lang="es-MX" sz="2400" b="0" dirty="0">
                          <a:solidFill>
                            <a:schemeClr val="tx1"/>
                          </a:solidFill>
                          <a:latin typeface="Arial" panose="020B0604020202020204" pitchFamily="34" charset="0"/>
                          <a:cs typeface="Arial" panose="020B0604020202020204" pitchFamily="34" charset="0"/>
                        </a:rPr>
                        <a:t>, esto es, sometido a un deber, o “comprometido” frente al otro (</a:t>
                      </a:r>
                      <a:r>
                        <a:rPr lang="es-MX" sz="2400" b="0" i="1" dirty="0">
                          <a:solidFill>
                            <a:schemeClr val="tx1"/>
                          </a:solidFill>
                          <a:latin typeface="Arial" panose="020B0604020202020204" pitchFamily="34" charset="0"/>
                          <a:cs typeface="Arial" panose="020B0604020202020204" pitchFamily="34" charset="0"/>
                        </a:rPr>
                        <a:t>acreedor</a:t>
                      </a:r>
                      <a:r>
                        <a:rPr lang="es-MX" sz="2400" b="0" dirty="0">
                          <a:solidFill>
                            <a:schemeClr val="tx1"/>
                          </a:solidFill>
                          <a:latin typeface="Arial" panose="020B0604020202020204" pitchFamily="34" charset="0"/>
                          <a:cs typeface="Arial" panose="020B0604020202020204" pitchFamily="34" charset="0"/>
                        </a:rPr>
                        <a:t>: llamado a veces, “estipulante”) </a:t>
                      </a:r>
                      <a:r>
                        <a:rPr lang="es-MX" sz="2400" b="0" i="1" dirty="0">
                          <a:solidFill>
                            <a:schemeClr val="tx1"/>
                          </a:solidFill>
                          <a:latin typeface="Arial" panose="020B0604020202020204" pitchFamily="34" charset="0"/>
                          <a:cs typeface="Arial" panose="020B0604020202020204" pitchFamily="34" charset="0"/>
                        </a:rPr>
                        <a:t>a cumplir una prestación</a:t>
                      </a:r>
                      <a:r>
                        <a:rPr lang="es-MX" sz="2400" b="0" dirty="0">
                          <a:solidFill>
                            <a:schemeClr val="tx1"/>
                          </a:solidFill>
                          <a:latin typeface="Arial" panose="020B0604020202020204" pitchFamily="34" charset="0"/>
                          <a:cs typeface="Arial" panose="020B0604020202020204" pitchFamily="34" charset="0"/>
                        </a:rPr>
                        <a:t>… o sea, a </a:t>
                      </a:r>
                      <a:r>
                        <a:rPr lang="es-MX" sz="2400" b="0" i="1" dirty="0">
                          <a:solidFill>
                            <a:schemeClr val="tx1"/>
                          </a:solidFill>
                          <a:latin typeface="Arial" panose="020B0604020202020204" pitchFamily="34" charset="0"/>
                          <a:cs typeface="Arial" panose="020B0604020202020204" pitchFamily="34" charset="0"/>
                        </a:rPr>
                        <a:t>desarrollar una actividad determinada (comportamiento) patrimonialmente valorable</a:t>
                      </a:r>
                      <a:r>
                        <a:rPr lang="es-MX" sz="2400" b="0" dirty="0">
                          <a:solidFill>
                            <a:schemeClr val="tx1"/>
                          </a:solidFill>
                          <a:latin typeface="Arial" panose="020B0604020202020204" pitchFamily="34" charset="0"/>
                          <a:cs typeface="Arial" panose="020B0604020202020204" pitchFamily="34" charset="0"/>
                        </a:rPr>
                        <a:t>; y se atribuye al acreedor un correspondiente </a:t>
                      </a:r>
                      <a:r>
                        <a:rPr lang="es-MX" sz="2400" b="0" i="1" dirty="0">
                          <a:solidFill>
                            <a:schemeClr val="tx1"/>
                          </a:solidFill>
                          <a:latin typeface="Arial" panose="020B0604020202020204" pitchFamily="34" charset="0"/>
                          <a:cs typeface="Arial" panose="020B0604020202020204" pitchFamily="34" charset="0"/>
                        </a:rPr>
                        <a:t>poder</a:t>
                      </a:r>
                      <a:r>
                        <a:rPr lang="es-MX" sz="2400" b="0" dirty="0">
                          <a:solidFill>
                            <a:schemeClr val="tx1"/>
                          </a:solidFill>
                          <a:latin typeface="Arial" panose="020B0604020202020204" pitchFamily="34" charset="0"/>
                          <a:cs typeface="Arial" panose="020B0604020202020204" pitchFamily="34" charset="0"/>
                        </a:rPr>
                        <a:t>, que consiste en la </a:t>
                      </a:r>
                      <a:r>
                        <a:rPr lang="es-MX" sz="2400" b="0" i="1" dirty="0">
                          <a:solidFill>
                            <a:schemeClr val="tx1"/>
                          </a:solidFill>
                          <a:latin typeface="Arial" panose="020B0604020202020204" pitchFamily="34" charset="0"/>
                          <a:cs typeface="Arial" panose="020B0604020202020204" pitchFamily="34" charset="0"/>
                        </a:rPr>
                        <a:t>pretensión</a:t>
                      </a:r>
                      <a:r>
                        <a:rPr lang="es-MX" sz="2400" b="0" dirty="0">
                          <a:solidFill>
                            <a:schemeClr val="tx1"/>
                          </a:solidFill>
                          <a:latin typeface="Arial" panose="020B0604020202020204" pitchFamily="34" charset="0"/>
                          <a:cs typeface="Arial" panose="020B0604020202020204" pitchFamily="34" charset="0"/>
                        </a:rPr>
                        <a:t> a la prestación.</a:t>
                      </a:r>
                    </a:p>
                    <a:p>
                      <a:pPr algn="just">
                        <a:lnSpc>
                          <a:spcPct val="150000"/>
                        </a:lnSpc>
                      </a:pPr>
                      <a:endParaRPr lang="es-MX" sz="2400" b="0" dirty="0">
                        <a:solidFill>
                          <a:schemeClr val="tx1"/>
                        </a:solidFill>
                        <a:latin typeface="Arial" panose="020B0604020202020204" pitchFamily="34" charset="0"/>
                        <a:cs typeface="Arial" panose="020B0604020202020204" pitchFamily="34" charset="0"/>
                      </a:endParaRPr>
                    </a:p>
                    <a:p>
                      <a:pPr algn="just">
                        <a:lnSpc>
                          <a:spcPct val="100000"/>
                        </a:lnSpc>
                      </a:pPr>
                      <a:r>
                        <a:rPr lang="es-MX" sz="2000" b="1" dirty="0">
                          <a:solidFill>
                            <a:schemeClr val="tx1"/>
                          </a:solidFill>
                          <a:latin typeface="Arial" panose="020B0604020202020204" pitchFamily="34" charset="0"/>
                          <a:cs typeface="Arial" panose="020B0604020202020204" pitchFamily="34" charset="0"/>
                        </a:rPr>
                        <a:t>MESSINEO, Francesco,</a:t>
                      </a:r>
                      <a:r>
                        <a:rPr lang="es-MX" sz="2000" b="0" dirty="0">
                          <a:solidFill>
                            <a:schemeClr val="tx1"/>
                          </a:solidFill>
                          <a:latin typeface="Arial" panose="020B0604020202020204" pitchFamily="34" charset="0"/>
                          <a:cs typeface="Arial" panose="020B0604020202020204" pitchFamily="34" charset="0"/>
                        </a:rPr>
                        <a:t> </a:t>
                      </a:r>
                      <a:r>
                        <a:rPr lang="es-MX" sz="2000" b="0" i="1" dirty="0">
                          <a:solidFill>
                            <a:schemeClr val="tx1"/>
                          </a:solidFill>
                          <a:latin typeface="Arial" panose="020B0604020202020204" pitchFamily="34" charset="0"/>
                          <a:cs typeface="Arial" panose="020B0604020202020204" pitchFamily="34" charset="0"/>
                        </a:rPr>
                        <a:t>Manual de Derecho Civil y Comercial</a:t>
                      </a:r>
                      <a:r>
                        <a:rPr lang="es-MX" sz="2000" b="0" dirty="0">
                          <a:solidFill>
                            <a:schemeClr val="tx1"/>
                          </a:solidFill>
                          <a:latin typeface="Arial" panose="020B0604020202020204" pitchFamily="34" charset="0"/>
                          <a:cs typeface="Arial" panose="020B0604020202020204" pitchFamily="34" charset="0"/>
                        </a:rPr>
                        <a:t>, tomo IV, traducción de la octava edición en italiano por Santiago Sentís </a:t>
                      </a:r>
                      <a:r>
                        <a:rPr lang="es-MX" sz="2000" b="0" dirty="0" err="1">
                          <a:solidFill>
                            <a:schemeClr val="tx1"/>
                          </a:solidFill>
                          <a:latin typeface="Arial" panose="020B0604020202020204" pitchFamily="34" charset="0"/>
                          <a:cs typeface="Arial" panose="020B0604020202020204" pitchFamily="34" charset="0"/>
                        </a:rPr>
                        <a:t>Melendo</a:t>
                      </a:r>
                      <a:r>
                        <a:rPr lang="es-MX" sz="2000" b="0" dirty="0">
                          <a:solidFill>
                            <a:schemeClr val="tx1"/>
                          </a:solidFill>
                          <a:latin typeface="Arial" panose="020B0604020202020204" pitchFamily="34" charset="0"/>
                          <a:cs typeface="Arial" panose="020B0604020202020204" pitchFamily="34" charset="0"/>
                        </a:rPr>
                        <a:t>, Ediciones Jurídicas Europa-América, Buenos Aires, Argentina, 1979, p. 4.</a:t>
                      </a:r>
                    </a:p>
                  </a:txBody>
                  <a:tcPr marT="41564" marB="41564"/>
                </a:tc>
                <a:extLst>
                  <a:ext uri="{0D108BD9-81ED-4DB2-BD59-A6C34878D82A}">
                    <a16:rowId xmlns:a16="http://schemas.microsoft.com/office/drawing/2014/main" val="2296943566"/>
                  </a:ext>
                </a:extLst>
              </a:tr>
            </a:tbl>
          </a:graphicData>
        </a:graphic>
      </p:graphicFrame>
    </p:spTree>
    <p:extLst>
      <p:ext uri="{BB962C8B-B14F-4D97-AF65-F5344CB8AC3E}">
        <p14:creationId xmlns:p14="http://schemas.microsoft.com/office/powerpoint/2010/main" val="2211987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314D2D-6470-D5F9-692E-98A9771E5192}"/>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727D7A36-FA17-8287-E82E-5549E1151073}"/>
              </a:ext>
            </a:extLst>
          </p:cNvPr>
          <p:cNvSpPr/>
          <p:nvPr/>
        </p:nvSpPr>
        <p:spPr>
          <a:xfrm>
            <a:off x="0" y="0"/>
            <a:ext cx="139930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8FD4512B-4AE9-B0B5-8F62-7C2A4B082483}"/>
              </a:ext>
            </a:extLst>
          </p:cNvPr>
          <p:cNvGrpSpPr>
            <a:grpSpLocks noChangeAspect="1"/>
          </p:cNvGrpSpPr>
          <p:nvPr/>
        </p:nvGrpSpPr>
        <p:grpSpPr bwMode="auto">
          <a:xfrm>
            <a:off x="166255" y="448109"/>
            <a:ext cx="1062471" cy="955754"/>
            <a:chOff x="3551" y="1011"/>
            <a:chExt cx="578" cy="620"/>
          </a:xfrm>
          <a:solidFill>
            <a:srgbClr val="FFC000"/>
          </a:solidFill>
        </p:grpSpPr>
        <p:sp>
          <p:nvSpPr>
            <p:cNvPr id="13" name="Freeform 5">
              <a:extLst>
                <a:ext uri="{FF2B5EF4-FFF2-40B4-BE49-F238E27FC236}">
                  <a16:creationId xmlns:a16="http://schemas.microsoft.com/office/drawing/2014/main" id="{FCF79303-BBDA-91A4-FD41-C9EDEFC9FAF6}"/>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78B2DFFC-6B93-B0DC-CFDB-C35D1BF7CCAD}"/>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FFF24861-5745-7352-558F-11EC30AC8799}"/>
              </a:ext>
            </a:extLst>
          </p:cNvPr>
          <p:cNvSpPr/>
          <p:nvPr/>
        </p:nvSpPr>
        <p:spPr>
          <a:xfrm>
            <a:off x="1579418" y="49560"/>
            <a:ext cx="10422029" cy="1063784"/>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OBLIGACIÓN</a:t>
            </a:r>
            <a:endParaRPr kumimoji="0" lang="en-ID"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9" name="Imagen 28">
            <a:extLst>
              <a:ext uri="{FF2B5EF4-FFF2-40B4-BE49-F238E27FC236}">
                <a16:creationId xmlns:a16="http://schemas.microsoft.com/office/drawing/2014/main" id="{E2FC089C-8990-C8BE-AAF8-2BF4A1A2FCDE}"/>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EACE9DB3-872E-DF85-0CD7-E2F3518A3F98}"/>
              </a:ext>
            </a:extLst>
          </p:cNvPr>
          <p:cNvSpPr txBox="1"/>
          <p:nvPr/>
        </p:nvSpPr>
        <p:spPr>
          <a:xfrm>
            <a:off x="1579418" y="1352586"/>
            <a:ext cx="10446327" cy="4585871"/>
          </a:xfrm>
          <a:prstGeom prst="rect">
            <a:avLst/>
          </a:prstGeom>
          <a:noFill/>
        </p:spPr>
        <p:txBody>
          <a:bodyPr wrap="square">
            <a:spAutoFit/>
          </a:bodyPr>
          <a:lstStyle/>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lang="es-MX" sz="2400" dirty="0">
              <a:solidFill>
                <a:prstClr val="black"/>
              </a:solidFill>
              <a:latin typeface="Arial" panose="020B0604020202020204" pitchFamily="34" charset="0"/>
              <a:cs typeface="Arial" panose="020B0604020202020204" pitchFamily="34" charset="0"/>
            </a:endParaRP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s-MX" sz="2400" dirty="0">
                <a:solidFill>
                  <a:prstClr val="black"/>
                </a:solidFill>
                <a:latin typeface="Arial" panose="020B0604020202020204" pitchFamily="34" charset="0"/>
                <a:cs typeface="Arial" panose="020B0604020202020204" pitchFamily="34" charset="0"/>
              </a:rPr>
              <a:t>Obligación es el vínculo jurídico existente entre dos partes, una denominada deudora y acreedora la otra parte, que faculta a la acreedora a exigir y recibir la prestación debida, que la parte deudora debe cumplir, conforme a Derecho.</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GALVÁN RIVERA, Flavio,</a:t>
            </a: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0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Conceptos Jurídicos Elementales. Introducción a la Ciencia del Derecho</a:t>
            </a: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segunda edición, Tirant Lo Blanch, México, 2023, p. 163.</a:t>
            </a:r>
          </a:p>
        </p:txBody>
      </p:sp>
    </p:spTree>
    <p:extLst>
      <p:ext uri="{BB962C8B-B14F-4D97-AF65-F5344CB8AC3E}">
        <p14:creationId xmlns:p14="http://schemas.microsoft.com/office/powerpoint/2010/main" val="40019801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3BFE15-3831-68BF-4D35-8E0FB6565013}"/>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73365109-9DF1-C748-E554-77292A9080CD}"/>
              </a:ext>
            </a:extLst>
          </p:cNvPr>
          <p:cNvSpPr/>
          <p:nvPr/>
        </p:nvSpPr>
        <p:spPr>
          <a:xfrm>
            <a:off x="20784" y="0"/>
            <a:ext cx="993870" cy="6858000"/>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C84964B2-600E-6EF9-583E-E123764842FA}"/>
              </a:ext>
            </a:extLst>
          </p:cNvPr>
          <p:cNvGrpSpPr>
            <a:grpSpLocks noChangeAspect="1"/>
          </p:cNvGrpSpPr>
          <p:nvPr/>
        </p:nvGrpSpPr>
        <p:grpSpPr bwMode="auto">
          <a:xfrm>
            <a:off x="80696" y="600195"/>
            <a:ext cx="874045" cy="723378"/>
            <a:chOff x="3551" y="1011"/>
            <a:chExt cx="578" cy="620"/>
          </a:xfrm>
          <a:solidFill>
            <a:srgbClr val="FFC000"/>
          </a:solidFill>
        </p:grpSpPr>
        <p:sp>
          <p:nvSpPr>
            <p:cNvPr id="13" name="Freeform 5">
              <a:extLst>
                <a:ext uri="{FF2B5EF4-FFF2-40B4-BE49-F238E27FC236}">
                  <a16:creationId xmlns:a16="http://schemas.microsoft.com/office/drawing/2014/main" id="{476258C4-F35B-D22B-992A-74EA8AA3A5BC}"/>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5D9C83EB-FC7C-29D7-CE36-48BBF3D5D82A}"/>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CC2E1372-65FF-6922-B3B9-48327A112E73}"/>
              </a:ext>
            </a:extLst>
          </p:cNvPr>
          <p:cNvSpPr/>
          <p:nvPr/>
        </p:nvSpPr>
        <p:spPr>
          <a:xfrm>
            <a:off x="1074565" y="51574"/>
            <a:ext cx="11036738" cy="696797"/>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DERECHO  SUBJETIVO</a:t>
            </a:r>
          </a:p>
        </p:txBody>
      </p:sp>
      <p:pic>
        <p:nvPicPr>
          <p:cNvPr id="29" name="Imagen 28">
            <a:extLst>
              <a:ext uri="{FF2B5EF4-FFF2-40B4-BE49-F238E27FC236}">
                <a16:creationId xmlns:a16="http://schemas.microsoft.com/office/drawing/2014/main" id="{6C3E1450-EE46-3970-12DD-0233DD373F20}"/>
              </a:ext>
            </a:extLst>
          </p:cNvPr>
          <p:cNvPicPr>
            <a:picLocks noChangeAspect="1"/>
          </p:cNvPicPr>
          <p:nvPr/>
        </p:nvPicPr>
        <p:blipFill>
          <a:blip r:embed="rId2"/>
          <a:stretch>
            <a:fillRect/>
          </a:stretch>
        </p:blipFill>
        <p:spPr>
          <a:xfrm>
            <a:off x="9486711" y="6383813"/>
            <a:ext cx="2057400" cy="406401"/>
          </a:xfrm>
          <a:prstGeom prst="rect">
            <a:avLst/>
          </a:prstGeom>
        </p:spPr>
      </p:pic>
      <p:graphicFrame>
        <p:nvGraphicFramePr>
          <p:cNvPr id="2" name="Tabla 3">
            <a:extLst>
              <a:ext uri="{FF2B5EF4-FFF2-40B4-BE49-F238E27FC236}">
                <a16:creationId xmlns:a16="http://schemas.microsoft.com/office/drawing/2014/main" id="{9D563C40-2577-D8BB-48E2-560B6FA6EFF0}"/>
              </a:ext>
            </a:extLst>
          </p:cNvPr>
          <p:cNvGraphicFramePr>
            <a:graphicFrameLocks noGrp="1"/>
          </p:cNvGraphicFramePr>
          <p:nvPr>
            <p:extLst>
              <p:ext uri="{D42A27DB-BD31-4B8C-83A1-F6EECF244321}">
                <p14:modId xmlns:p14="http://schemas.microsoft.com/office/powerpoint/2010/main" val="2424743151"/>
              </p:ext>
            </p:extLst>
          </p:nvPr>
        </p:nvGraphicFramePr>
        <p:xfrm>
          <a:off x="1074566" y="802041"/>
          <a:ext cx="11036737" cy="5569528"/>
        </p:xfrm>
        <a:graphic>
          <a:graphicData uri="http://schemas.openxmlformats.org/drawingml/2006/table">
            <a:tbl>
              <a:tblPr firstRow="1" bandRow="1">
                <a:tableStyleId>{00A15C55-8517-42AA-B614-E9B94910E393}</a:tableStyleId>
              </a:tblPr>
              <a:tblGrid>
                <a:gridCol w="11036737">
                  <a:extLst>
                    <a:ext uri="{9D8B030D-6E8A-4147-A177-3AD203B41FA5}">
                      <a16:colId xmlns:a16="http://schemas.microsoft.com/office/drawing/2014/main" val="3242422066"/>
                    </a:ext>
                  </a:extLst>
                </a:gridCol>
              </a:tblGrid>
              <a:tr h="4093237">
                <a:tc>
                  <a:txBody>
                    <a:bodyPr/>
                    <a:lstStyle/>
                    <a:p>
                      <a:pPr algn="just">
                        <a:lnSpc>
                          <a:spcPct val="100000"/>
                        </a:lnSpc>
                      </a:pPr>
                      <a:endParaRPr lang="es-MX" sz="2400" b="0" dirty="0">
                        <a:solidFill>
                          <a:schemeClr val="tx1"/>
                        </a:solidFill>
                        <a:latin typeface="Arial" panose="020B0604020202020204" pitchFamily="34" charset="0"/>
                        <a:cs typeface="Arial" panose="020B0604020202020204" pitchFamily="34" charset="0"/>
                      </a:endParaRPr>
                    </a:p>
                    <a:p>
                      <a:pPr algn="just">
                        <a:lnSpc>
                          <a:spcPct val="100000"/>
                        </a:lnSpc>
                      </a:pPr>
                      <a:r>
                        <a:rPr lang="es-MX" sz="2400" b="0" dirty="0">
                          <a:solidFill>
                            <a:schemeClr val="tx1"/>
                          </a:solidFill>
                          <a:latin typeface="Arial" panose="020B0604020202020204" pitchFamily="34" charset="0"/>
                          <a:cs typeface="Arial" panose="020B0604020202020204" pitchFamily="34" charset="0"/>
                        </a:rPr>
                        <a:t>…el segundo sentido en el que puede asumirse el término </a:t>
                      </a:r>
                      <a:r>
                        <a:rPr lang="es-MX" sz="2400" b="0" i="0" dirty="0">
                          <a:solidFill>
                            <a:schemeClr val="tx1"/>
                          </a:solidFill>
                          <a:latin typeface="Arial" panose="020B0604020202020204" pitchFamily="34" charset="0"/>
                          <a:cs typeface="Arial" panose="020B0604020202020204" pitchFamily="34" charset="0"/>
                        </a:rPr>
                        <a:t>“derecho”</a:t>
                      </a:r>
                      <a:r>
                        <a:rPr lang="es-MX" sz="2400" b="0" dirty="0">
                          <a:solidFill>
                            <a:schemeClr val="tx1"/>
                          </a:solidFill>
                          <a:latin typeface="Arial" panose="020B0604020202020204" pitchFamily="34" charset="0"/>
                          <a:cs typeface="Arial" panose="020B0604020202020204" pitchFamily="34" charset="0"/>
                        </a:rPr>
                        <a:t> y, precisamente, el sentido en virtud del cual, frente al derecho en sentido objetivo (norma), se perfila el concepto de </a:t>
                      </a:r>
                      <a:r>
                        <a:rPr lang="es-MX" sz="2400" b="0" i="1" dirty="0">
                          <a:solidFill>
                            <a:schemeClr val="tx1"/>
                          </a:solidFill>
                          <a:latin typeface="Arial" panose="020B0604020202020204" pitchFamily="34" charset="0"/>
                          <a:cs typeface="Arial" panose="020B0604020202020204" pitchFamily="34" charset="0"/>
                        </a:rPr>
                        <a:t>poder de un sujeto</a:t>
                      </a:r>
                      <a:r>
                        <a:rPr lang="es-MX" sz="2400" b="0" dirty="0">
                          <a:solidFill>
                            <a:schemeClr val="tx1"/>
                          </a:solidFill>
                          <a:latin typeface="Arial" panose="020B0604020202020204" pitchFamily="34" charset="0"/>
                          <a:cs typeface="Arial" panose="020B0604020202020204" pitchFamily="34" charset="0"/>
                        </a:rPr>
                        <a:t>, que se manifiesta en conexión con una relación jurídica…</a:t>
                      </a:r>
                    </a:p>
                    <a:p>
                      <a:pPr algn="just">
                        <a:lnSpc>
                          <a:spcPct val="100000"/>
                        </a:lnSpc>
                      </a:pPr>
                      <a:r>
                        <a:rPr lang="es-MX" sz="2400" b="0" dirty="0">
                          <a:solidFill>
                            <a:schemeClr val="tx1"/>
                          </a:solidFill>
                          <a:latin typeface="Arial" panose="020B0604020202020204" pitchFamily="34" charset="0"/>
                          <a:cs typeface="Arial" panose="020B0604020202020204" pitchFamily="34" charset="0"/>
                        </a:rPr>
                        <a:t>[. . .]</a:t>
                      </a:r>
                    </a:p>
                    <a:p>
                      <a:pPr algn="just">
                        <a:lnSpc>
                          <a:spcPct val="100000"/>
                        </a:lnSpc>
                      </a:pPr>
                      <a:r>
                        <a:rPr lang="es-MX" sz="2400" b="0" dirty="0">
                          <a:solidFill>
                            <a:schemeClr val="tx1"/>
                          </a:solidFill>
                          <a:latin typeface="Arial" panose="020B0604020202020204" pitchFamily="34" charset="0"/>
                          <a:cs typeface="Arial" panose="020B0604020202020204" pitchFamily="34" charset="0"/>
                        </a:rPr>
                        <a:t>El derecho subjetivo presupone lógicamente el derecho objetivo (la norma), al menos en el sentido de que la norma es </a:t>
                      </a:r>
                      <a:r>
                        <a:rPr lang="es-MX" sz="2400" b="0" i="1" dirty="0">
                          <a:solidFill>
                            <a:schemeClr val="tx1"/>
                          </a:solidFill>
                          <a:latin typeface="Arial" panose="020B0604020202020204" pitchFamily="34" charset="0"/>
                          <a:cs typeface="Arial" panose="020B0604020202020204" pitchFamily="34" charset="0"/>
                        </a:rPr>
                        <a:t>garantía de que el poder </a:t>
                      </a:r>
                      <a:r>
                        <a:rPr lang="es-MX" sz="2400" b="0" dirty="0">
                          <a:solidFill>
                            <a:schemeClr val="tx1"/>
                          </a:solidFill>
                          <a:latin typeface="Arial" panose="020B0604020202020204" pitchFamily="34" charset="0"/>
                          <a:cs typeface="Arial" panose="020B0604020202020204" pitchFamily="34" charset="0"/>
                        </a:rPr>
                        <a:t>(como contenido del derecho subjetivo) </a:t>
                      </a:r>
                      <a:r>
                        <a:rPr lang="es-MX" sz="2400" b="0" i="1" dirty="0">
                          <a:solidFill>
                            <a:schemeClr val="tx1"/>
                          </a:solidFill>
                          <a:latin typeface="Arial" panose="020B0604020202020204" pitchFamily="34" charset="0"/>
                          <a:cs typeface="Arial" panose="020B0604020202020204" pitchFamily="34" charset="0"/>
                        </a:rPr>
                        <a:t>pueda ejercitarse efectivamente</a:t>
                      </a:r>
                      <a:r>
                        <a:rPr lang="es-MX" sz="2400" b="0" dirty="0">
                          <a:solidFill>
                            <a:schemeClr val="tx1"/>
                          </a:solidFill>
                          <a:latin typeface="Arial" panose="020B0604020202020204" pitchFamily="34" charset="0"/>
                          <a:cs typeface="Arial" panose="020B0604020202020204" pitchFamily="34" charset="0"/>
                        </a:rPr>
                        <a:t>; pero no es verdad también la recíproca, a saber, que del derecho objetivo nazcan siempre derechos subjetivos… Baste pensar en las normas de derecho público, que crean deberes para el individuo, sin otorgar necesariamente los correspondientes poderes; y en algunas normas del derecho de la familia, de las que nacen deberes, pero no los derechos subjetivos correspondientes…</a:t>
                      </a:r>
                    </a:p>
                    <a:p>
                      <a:pPr algn="just">
                        <a:lnSpc>
                          <a:spcPct val="100000"/>
                        </a:lnSpc>
                      </a:pPr>
                      <a:r>
                        <a:rPr lang="es-MX" sz="2400" b="0" dirty="0">
                          <a:solidFill>
                            <a:schemeClr val="tx1"/>
                          </a:solidFill>
                          <a:latin typeface="Arial" panose="020B0604020202020204" pitchFamily="34" charset="0"/>
                          <a:cs typeface="Arial" panose="020B0604020202020204" pitchFamily="34" charset="0"/>
                        </a:rPr>
                        <a:t>[. . .]</a:t>
                      </a:r>
                    </a:p>
                  </a:txBody>
                  <a:tcPr marT="41564" marB="41564"/>
                </a:tc>
                <a:extLst>
                  <a:ext uri="{0D108BD9-81ED-4DB2-BD59-A6C34878D82A}">
                    <a16:rowId xmlns:a16="http://schemas.microsoft.com/office/drawing/2014/main" val="2296943566"/>
                  </a:ext>
                </a:extLst>
              </a:tr>
            </a:tbl>
          </a:graphicData>
        </a:graphic>
      </p:graphicFrame>
    </p:spTree>
    <p:extLst>
      <p:ext uri="{BB962C8B-B14F-4D97-AF65-F5344CB8AC3E}">
        <p14:creationId xmlns:p14="http://schemas.microsoft.com/office/powerpoint/2010/main" val="40272271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4BB16B-F313-E78A-C9D5-4C7B8D760FE9}"/>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25F83C2E-72FB-3CF6-73FE-165FA0496810}"/>
              </a:ext>
            </a:extLst>
          </p:cNvPr>
          <p:cNvSpPr/>
          <p:nvPr/>
        </p:nvSpPr>
        <p:spPr>
          <a:xfrm>
            <a:off x="20784" y="0"/>
            <a:ext cx="993870" cy="6858000"/>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6203033F-46B7-A5B7-170B-91C063D1DA7E}"/>
              </a:ext>
            </a:extLst>
          </p:cNvPr>
          <p:cNvGrpSpPr>
            <a:grpSpLocks noChangeAspect="1"/>
          </p:cNvGrpSpPr>
          <p:nvPr/>
        </p:nvGrpSpPr>
        <p:grpSpPr bwMode="auto">
          <a:xfrm>
            <a:off x="80696" y="600195"/>
            <a:ext cx="874045" cy="723378"/>
            <a:chOff x="3551" y="1011"/>
            <a:chExt cx="578" cy="620"/>
          </a:xfrm>
          <a:solidFill>
            <a:srgbClr val="FFC000"/>
          </a:solidFill>
        </p:grpSpPr>
        <p:sp>
          <p:nvSpPr>
            <p:cNvPr id="13" name="Freeform 5">
              <a:extLst>
                <a:ext uri="{FF2B5EF4-FFF2-40B4-BE49-F238E27FC236}">
                  <a16:creationId xmlns:a16="http://schemas.microsoft.com/office/drawing/2014/main" id="{63E9949B-CAB4-0CF1-EAE3-A2CD9BFEB35B}"/>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9242D92F-631F-AC80-A3E1-81FB2BE533BF}"/>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85B158E4-80B3-EFBC-9491-E466F9DFEE1B}"/>
              </a:ext>
            </a:extLst>
          </p:cNvPr>
          <p:cNvSpPr/>
          <p:nvPr/>
        </p:nvSpPr>
        <p:spPr>
          <a:xfrm>
            <a:off x="1074565" y="67786"/>
            <a:ext cx="11036738" cy="823321"/>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DERECHO  SUBJETIVO</a:t>
            </a:r>
          </a:p>
        </p:txBody>
      </p:sp>
      <p:pic>
        <p:nvPicPr>
          <p:cNvPr id="29" name="Imagen 28">
            <a:extLst>
              <a:ext uri="{FF2B5EF4-FFF2-40B4-BE49-F238E27FC236}">
                <a16:creationId xmlns:a16="http://schemas.microsoft.com/office/drawing/2014/main" id="{77A00A05-1CAD-3ED1-07A5-A0C831F19F63}"/>
              </a:ext>
            </a:extLst>
          </p:cNvPr>
          <p:cNvPicPr>
            <a:picLocks noChangeAspect="1"/>
          </p:cNvPicPr>
          <p:nvPr/>
        </p:nvPicPr>
        <p:blipFill>
          <a:blip r:embed="rId2"/>
          <a:stretch>
            <a:fillRect/>
          </a:stretch>
        </p:blipFill>
        <p:spPr>
          <a:xfrm>
            <a:off x="9486711" y="6383813"/>
            <a:ext cx="2057400" cy="406401"/>
          </a:xfrm>
          <a:prstGeom prst="rect">
            <a:avLst/>
          </a:prstGeom>
        </p:spPr>
      </p:pic>
      <p:graphicFrame>
        <p:nvGraphicFramePr>
          <p:cNvPr id="2" name="Tabla 3">
            <a:extLst>
              <a:ext uri="{FF2B5EF4-FFF2-40B4-BE49-F238E27FC236}">
                <a16:creationId xmlns:a16="http://schemas.microsoft.com/office/drawing/2014/main" id="{91ED01C1-E104-F7A5-807C-8D0D4296A21F}"/>
              </a:ext>
            </a:extLst>
          </p:cNvPr>
          <p:cNvGraphicFramePr>
            <a:graphicFrameLocks noGrp="1"/>
          </p:cNvGraphicFramePr>
          <p:nvPr>
            <p:extLst>
              <p:ext uri="{D42A27DB-BD31-4B8C-83A1-F6EECF244321}">
                <p14:modId xmlns:p14="http://schemas.microsoft.com/office/powerpoint/2010/main" val="3365234216"/>
              </p:ext>
            </p:extLst>
          </p:nvPr>
        </p:nvGraphicFramePr>
        <p:xfrm>
          <a:off x="1074566" y="936205"/>
          <a:ext cx="11036737" cy="5325688"/>
        </p:xfrm>
        <a:graphic>
          <a:graphicData uri="http://schemas.openxmlformats.org/drawingml/2006/table">
            <a:tbl>
              <a:tblPr firstRow="1" bandRow="1">
                <a:tableStyleId>{00A15C55-8517-42AA-B614-E9B94910E393}</a:tableStyleId>
              </a:tblPr>
              <a:tblGrid>
                <a:gridCol w="11036737">
                  <a:extLst>
                    <a:ext uri="{9D8B030D-6E8A-4147-A177-3AD203B41FA5}">
                      <a16:colId xmlns:a16="http://schemas.microsoft.com/office/drawing/2014/main" val="3242422066"/>
                    </a:ext>
                  </a:extLst>
                </a:gridCol>
              </a:tblGrid>
              <a:tr h="4093237">
                <a:tc>
                  <a:txBody>
                    <a:bodyPr/>
                    <a:lstStyle/>
                    <a:p>
                      <a:pPr algn="just">
                        <a:lnSpc>
                          <a:spcPct val="100000"/>
                        </a:lnSpc>
                      </a:pPr>
                      <a:endParaRPr lang="es-MX" sz="2400" b="0" dirty="0">
                        <a:solidFill>
                          <a:schemeClr val="tx1"/>
                        </a:solidFill>
                        <a:latin typeface="Arial" panose="020B0604020202020204" pitchFamily="34" charset="0"/>
                        <a:cs typeface="Arial" panose="020B0604020202020204" pitchFamily="34" charset="0"/>
                      </a:endParaRPr>
                    </a:p>
                    <a:p>
                      <a:pPr algn="just">
                        <a:lnSpc>
                          <a:spcPct val="100000"/>
                        </a:lnSpc>
                      </a:pPr>
                      <a:r>
                        <a:rPr lang="es-MX" sz="2400" b="0" dirty="0">
                          <a:solidFill>
                            <a:schemeClr val="tx1"/>
                          </a:solidFill>
                          <a:latin typeface="Arial" panose="020B0604020202020204" pitchFamily="34" charset="0"/>
                          <a:cs typeface="Arial" panose="020B0604020202020204" pitchFamily="34" charset="0"/>
                        </a:rPr>
                        <a:t>El contenido propio del derecho subjetivo es, ante todo, </a:t>
                      </a:r>
                      <a:r>
                        <a:rPr lang="es-MX" sz="2400" b="0" i="1" dirty="0">
                          <a:solidFill>
                            <a:schemeClr val="tx1"/>
                          </a:solidFill>
                          <a:latin typeface="Arial" panose="020B0604020202020204" pitchFamily="34" charset="0"/>
                          <a:cs typeface="Arial" panose="020B0604020202020204" pitchFamily="34" charset="0"/>
                        </a:rPr>
                        <a:t>un poder jurídico (o dominio) de la voluntad, concedido por el ordenamiento jurídico</a:t>
                      </a:r>
                      <a:r>
                        <a:rPr lang="es-MX" sz="2400" b="0" dirty="0">
                          <a:solidFill>
                            <a:schemeClr val="tx1"/>
                          </a:solidFill>
                          <a:latin typeface="Arial" panose="020B0604020202020204" pitchFamily="34" charset="0"/>
                          <a:cs typeface="Arial" panose="020B0604020202020204" pitchFamily="34" charset="0"/>
                        </a:rPr>
                        <a:t> al sujeto. Poder implica </a:t>
                      </a:r>
                      <a:r>
                        <a:rPr lang="es-MX" sz="2400" b="0" i="1" dirty="0">
                          <a:solidFill>
                            <a:schemeClr val="tx1"/>
                          </a:solidFill>
                          <a:latin typeface="Arial" panose="020B0604020202020204" pitchFamily="34" charset="0"/>
                          <a:cs typeface="Arial" panose="020B0604020202020204" pitchFamily="34" charset="0"/>
                        </a:rPr>
                        <a:t>posibilidad de dirigir la propia voluntad de ciertas maneras determinadas</a:t>
                      </a:r>
                      <a:r>
                        <a:rPr lang="es-MX" sz="2400" b="0" dirty="0">
                          <a:solidFill>
                            <a:schemeClr val="tx1"/>
                          </a:solidFill>
                          <a:latin typeface="Arial" panose="020B0604020202020204" pitchFamily="34" charset="0"/>
                          <a:cs typeface="Arial" panose="020B0604020202020204" pitchFamily="34" charset="0"/>
                        </a:rPr>
                        <a:t>… implica, por tanto, relevancia de la voluntad del sujeto. El poder se puede manifestar: a) o como un </a:t>
                      </a:r>
                      <a:r>
                        <a:rPr lang="es-MX" sz="2400" b="0" i="1" dirty="0">
                          <a:solidFill>
                            <a:schemeClr val="tx1"/>
                          </a:solidFill>
                          <a:latin typeface="Arial" panose="020B0604020202020204" pitchFamily="34" charset="0"/>
                          <a:cs typeface="Arial" panose="020B0604020202020204" pitchFamily="34" charset="0"/>
                        </a:rPr>
                        <a:t>señorío</a:t>
                      </a:r>
                      <a:r>
                        <a:rPr lang="es-MX" sz="2400" b="0" dirty="0">
                          <a:solidFill>
                            <a:schemeClr val="tx1"/>
                          </a:solidFill>
                          <a:latin typeface="Arial" panose="020B0604020202020204" pitchFamily="34" charset="0"/>
                          <a:cs typeface="Arial" panose="020B0604020202020204" pitchFamily="34" charset="0"/>
                        </a:rPr>
                        <a:t> (sobre un objeto del mundo exterior), o bien b) como una </a:t>
                      </a:r>
                      <a:r>
                        <a:rPr lang="es-MX" sz="2400" b="0" i="1" dirty="0">
                          <a:solidFill>
                            <a:schemeClr val="tx1"/>
                          </a:solidFill>
                          <a:latin typeface="Arial" panose="020B0604020202020204" pitchFamily="34" charset="0"/>
                          <a:cs typeface="Arial" panose="020B0604020202020204" pitchFamily="34" charset="0"/>
                        </a:rPr>
                        <a:t>pretensión</a:t>
                      </a:r>
                      <a:r>
                        <a:rPr lang="es-MX" sz="2400" b="0" dirty="0">
                          <a:solidFill>
                            <a:schemeClr val="tx1"/>
                          </a:solidFill>
                          <a:latin typeface="Arial" panose="020B0604020202020204" pitchFamily="34" charset="0"/>
                          <a:cs typeface="Arial" panose="020B0604020202020204" pitchFamily="34" charset="0"/>
                        </a:rPr>
                        <a:t> a que otro (sujeto pasivo de una relación jurídica) se comporte de un modo determinado</a:t>
                      </a:r>
                    </a:p>
                    <a:p>
                      <a:pPr algn="just">
                        <a:lnSpc>
                          <a:spcPct val="100000"/>
                        </a:lnSpc>
                      </a:pPr>
                      <a:endParaRPr lang="es-MX" sz="2400" b="0" dirty="0">
                        <a:solidFill>
                          <a:schemeClr val="tx1"/>
                        </a:solidFill>
                        <a:latin typeface="Arial" panose="020B0604020202020204" pitchFamily="34" charset="0"/>
                        <a:cs typeface="Arial" panose="020B0604020202020204" pitchFamily="34" charset="0"/>
                      </a:endParaRPr>
                    </a:p>
                    <a:p>
                      <a:pPr algn="just">
                        <a:lnSpc>
                          <a:spcPct val="100000"/>
                        </a:lnSpc>
                      </a:pPr>
                      <a:endParaRPr lang="es-MX" sz="2400" b="0" dirty="0">
                        <a:solidFill>
                          <a:schemeClr val="tx1"/>
                        </a:solidFill>
                        <a:latin typeface="Arial" panose="020B0604020202020204" pitchFamily="34" charset="0"/>
                        <a:cs typeface="Arial" panose="020B0604020202020204" pitchFamily="34" charset="0"/>
                      </a:endParaRPr>
                    </a:p>
                    <a:p>
                      <a:pPr algn="just">
                        <a:lnSpc>
                          <a:spcPct val="100000"/>
                        </a:lnSpc>
                      </a:pPr>
                      <a:endParaRPr lang="es-MX" sz="2400" b="0" dirty="0">
                        <a:solidFill>
                          <a:schemeClr val="tx1"/>
                        </a:solidFill>
                        <a:latin typeface="Arial" panose="020B0604020202020204" pitchFamily="34" charset="0"/>
                        <a:cs typeface="Arial" panose="020B0604020202020204" pitchFamily="34" charset="0"/>
                      </a:endParaRPr>
                    </a:p>
                    <a:p>
                      <a:pPr algn="just">
                        <a:lnSpc>
                          <a:spcPct val="100000"/>
                        </a:lnSpc>
                      </a:pPr>
                      <a:r>
                        <a:rPr lang="es-MX" sz="2000" b="1" dirty="0">
                          <a:solidFill>
                            <a:schemeClr val="tx1"/>
                          </a:solidFill>
                          <a:latin typeface="Arial" panose="020B0604020202020204" pitchFamily="34" charset="0"/>
                          <a:cs typeface="Arial" panose="020B0604020202020204" pitchFamily="34" charset="0"/>
                        </a:rPr>
                        <a:t>MESSINEO, Francesco,</a:t>
                      </a:r>
                      <a:r>
                        <a:rPr lang="es-MX" sz="2000" b="0" dirty="0">
                          <a:solidFill>
                            <a:schemeClr val="tx1"/>
                          </a:solidFill>
                          <a:latin typeface="Arial" panose="020B0604020202020204" pitchFamily="34" charset="0"/>
                          <a:cs typeface="Arial" panose="020B0604020202020204" pitchFamily="34" charset="0"/>
                        </a:rPr>
                        <a:t> </a:t>
                      </a:r>
                      <a:r>
                        <a:rPr lang="es-MX" sz="2000" b="0" i="1" dirty="0">
                          <a:solidFill>
                            <a:schemeClr val="tx1"/>
                          </a:solidFill>
                          <a:latin typeface="Arial" panose="020B0604020202020204" pitchFamily="34" charset="0"/>
                          <a:cs typeface="Arial" panose="020B0604020202020204" pitchFamily="34" charset="0"/>
                        </a:rPr>
                        <a:t>Manual de Derecho Civil y Comercial</a:t>
                      </a:r>
                      <a:r>
                        <a:rPr lang="es-MX" sz="2000" b="0" dirty="0">
                          <a:solidFill>
                            <a:schemeClr val="tx1"/>
                          </a:solidFill>
                          <a:latin typeface="Arial" panose="020B0604020202020204" pitchFamily="34" charset="0"/>
                          <a:cs typeface="Arial" panose="020B0604020202020204" pitchFamily="34" charset="0"/>
                        </a:rPr>
                        <a:t>, tomo II, traducción de la octava edición en italiano por Santiago Sentís </a:t>
                      </a:r>
                      <a:r>
                        <a:rPr lang="es-MX" sz="2000" b="0" dirty="0" err="1">
                          <a:solidFill>
                            <a:schemeClr val="tx1"/>
                          </a:solidFill>
                          <a:latin typeface="Arial" panose="020B0604020202020204" pitchFamily="34" charset="0"/>
                          <a:cs typeface="Arial" panose="020B0604020202020204" pitchFamily="34" charset="0"/>
                        </a:rPr>
                        <a:t>Melendo</a:t>
                      </a:r>
                      <a:r>
                        <a:rPr lang="es-MX" sz="2000" b="0" dirty="0">
                          <a:solidFill>
                            <a:schemeClr val="tx1"/>
                          </a:solidFill>
                          <a:latin typeface="Arial" panose="020B0604020202020204" pitchFamily="34" charset="0"/>
                          <a:cs typeface="Arial" panose="020B0604020202020204" pitchFamily="34" charset="0"/>
                        </a:rPr>
                        <a:t>, Ediciones Jurídicas Europa-América, Buenos Aires, Argentina, 1979, pp. 8 y 9.</a:t>
                      </a:r>
                    </a:p>
                    <a:p>
                      <a:pPr algn="just">
                        <a:lnSpc>
                          <a:spcPct val="100000"/>
                        </a:lnSpc>
                      </a:pPr>
                      <a:endParaRPr lang="es-MX" sz="2000" b="0" dirty="0">
                        <a:solidFill>
                          <a:schemeClr val="tx1"/>
                        </a:solidFill>
                        <a:latin typeface="Arial" panose="020B0604020202020204" pitchFamily="34" charset="0"/>
                        <a:cs typeface="Arial" panose="020B0604020202020204" pitchFamily="34" charset="0"/>
                      </a:endParaRPr>
                    </a:p>
                  </a:txBody>
                  <a:tcPr marT="41564" marB="41564"/>
                </a:tc>
                <a:extLst>
                  <a:ext uri="{0D108BD9-81ED-4DB2-BD59-A6C34878D82A}">
                    <a16:rowId xmlns:a16="http://schemas.microsoft.com/office/drawing/2014/main" val="2296943566"/>
                  </a:ext>
                </a:extLst>
              </a:tr>
            </a:tbl>
          </a:graphicData>
        </a:graphic>
      </p:graphicFrame>
    </p:spTree>
    <p:extLst>
      <p:ext uri="{BB962C8B-B14F-4D97-AF65-F5344CB8AC3E}">
        <p14:creationId xmlns:p14="http://schemas.microsoft.com/office/powerpoint/2010/main" val="6480592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E6D372-9EB0-66F3-A532-A500E7C35178}"/>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333D37F3-4C5F-037C-0469-2F4093C84A31}"/>
              </a:ext>
            </a:extLst>
          </p:cNvPr>
          <p:cNvSpPr/>
          <p:nvPr/>
        </p:nvSpPr>
        <p:spPr>
          <a:xfrm>
            <a:off x="0" y="0"/>
            <a:ext cx="139930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37AE660E-80A3-22A4-0806-9369858B6249}"/>
              </a:ext>
            </a:extLst>
          </p:cNvPr>
          <p:cNvGrpSpPr>
            <a:grpSpLocks noChangeAspect="1"/>
          </p:cNvGrpSpPr>
          <p:nvPr/>
        </p:nvGrpSpPr>
        <p:grpSpPr bwMode="auto">
          <a:xfrm>
            <a:off x="166255" y="448109"/>
            <a:ext cx="1062471" cy="955754"/>
            <a:chOff x="3551" y="1011"/>
            <a:chExt cx="578" cy="620"/>
          </a:xfrm>
          <a:solidFill>
            <a:srgbClr val="FFC000"/>
          </a:solidFill>
        </p:grpSpPr>
        <p:sp>
          <p:nvSpPr>
            <p:cNvPr id="13" name="Freeform 5">
              <a:extLst>
                <a:ext uri="{FF2B5EF4-FFF2-40B4-BE49-F238E27FC236}">
                  <a16:creationId xmlns:a16="http://schemas.microsoft.com/office/drawing/2014/main" id="{D0DEAC83-E0BB-9D31-BCDB-CD3691DABF0C}"/>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E97524A7-B585-5C81-6EE9-A16A076B124B}"/>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5C6C2CC5-B0E1-B5EF-57C5-0284C1A4B1AC}"/>
              </a:ext>
            </a:extLst>
          </p:cNvPr>
          <p:cNvSpPr/>
          <p:nvPr/>
        </p:nvSpPr>
        <p:spPr>
          <a:xfrm>
            <a:off x="1579418" y="49560"/>
            <a:ext cx="10422029" cy="1063784"/>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DERECHO  SUBJETIVO</a:t>
            </a:r>
            <a:endParaRPr kumimoji="0" lang="en-ID"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9" name="Imagen 28">
            <a:extLst>
              <a:ext uri="{FF2B5EF4-FFF2-40B4-BE49-F238E27FC236}">
                <a16:creationId xmlns:a16="http://schemas.microsoft.com/office/drawing/2014/main" id="{9B3B202A-64AD-C1F0-0069-10AF3C05A1AD}"/>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425B02FC-5CF4-FC2C-09FA-4EFF7FC45A41}"/>
              </a:ext>
            </a:extLst>
          </p:cNvPr>
          <p:cNvSpPr txBox="1"/>
          <p:nvPr/>
        </p:nvSpPr>
        <p:spPr>
          <a:xfrm>
            <a:off x="1579418" y="1352586"/>
            <a:ext cx="10446327" cy="5139869"/>
          </a:xfrm>
          <a:prstGeom prst="rect">
            <a:avLst/>
          </a:prstGeom>
          <a:noFill/>
        </p:spPr>
        <p:txBody>
          <a:bodyPr wrap="square">
            <a:spAutoFit/>
          </a:bodyPr>
          <a:lstStyle/>
          <a:p>
            <a:pPr marL="285750" marR="0" lvl="0" indent="-285750" algn="just" defTabSz="914400" rtl="0" eaLnBrk="1" fontAlgn="auto" latinLnBrk="0" hangingPunct="1">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 derecho, en su sentido objetivo, es un conjunto de normas. Trátase de preceptos imperativo-atributivos, es decir, de reglas que, además de imponer deberes, conceden facultades…</a:t>
            </a:r>
          </a:p>
          <a:p>
            <a:pPr marL="285750" marR="0" lvl="0" indent="-285750" algn="just" defTabSz="914400" rtl="0" eaLnBrk="1" fontAlgn="auto" latinLnBrk="0" hangingPunct="1">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p>
          <a:p>
            <a:pPr marL="285750" marR="0" lvl="0" indent="-285750" algn="just" defTabSz="914400" rtl="0" eaLnBrk="1" fontAlgn="auto" latinLnBrk="0" hangingPunct="1">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 derecho subjetivo es una función del objetivo. </a:t>
            </a:r>
            <a:r>
              <a:rPr kumimoji="0" lang="es-MX"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Éste es la norma que permite o prohíbe; aquél, el permiso derivado de la norma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El derecho subjetivo no se concibe fuera del objetivo, pues siendo la posibilidad de hacer (o de omitir) </a:t>
            </a:r>
            <a:r>
              <a:rPr kumimoji="0" lang="es-MX"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lícitamente</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algo, supone lógicamente la existencia de la norma que imprime a la conducta facultada el sello positivo de la licitud.</a:t>
            </a:r>
          </a:p>
          <a:p>
            <a:pPr marL="285750" marR="0" lvl="0" indent="-285750" algn="just" defTabSz="914400" rtl="0" eaLnBrk="1" fontAlgn="auto" latinLnBrk="0" hangingPunct="1">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GARCÍA MÁYNEZ, Eduardo,</a:t>
            </a: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0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Introducción al Estudio del Derecho</a:t>
            </a: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décimo séptima edición, Editorial Porrúa, S. A., México, D. F., 1970</a:t>
            </a:r>
            <a:r>
              <a:rPr lang="es-MX" sz="2000" dirty="0">
                <a:solidFill>
                  <a:prstClr val="black"/>
                </a:solidFill>
                <a:latin typeface="Arial" panose="020B0604020202020204" pitchFamily="34" charset="0"/>
                <a:cs typeface="Arial" panose="020B0604020202020204" pitchFamily="34" charset="0"/>
              </a:rPr>
              <a:t>, pp. 36 y 37.</a:t>
            </a:r>
            <a:endPar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0078655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17B44D-7D3C-C3D3-1FFB-8C5819BCE217}"/>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AE21D9F2-09B0-3709-45B2-3B03C105B4B0}"/>
              </a:ext>
            </a:extLst>
          </p:cNvPr>
          <p:cNvSpPr/>
          <p:nvPr/>
        </p:nvSpPr>
        <p:spPr>
          <a:xfrm>
            <a:off x="20784" y="0"/>
            <a:ext cx="993870" cy="6858000"/>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445CF99D-9335-2621-3A32-337F8AA371CF}"/>
              </a:ext>
            </a:extLst>
          </p:cNvPr>
          <p:cNvGrpSpPr>
            <a:grpSpLocks noChangeAspect="1"/>
          </p:cNvGrpSpPr>
          <p:nvPr/>
        </p:nvGrpSpPr>
        <p:grpSpPr bwMode="auto">
          <a:xfrm>
            <a:off x="80696" y="600195"/>
            <a:ext cx="874045" cy="723378"/>
            <a:chOff x="3551" y="1011"/>
            <a:chExt cx="578" cy="620"/>
          </a:xfrm>
          <a:solidFill>
            <a:srgbClr val="FFC000"/>
          </a:solidFill>
        </p:grpSpPr>
        <p:sp>
          <p:nvSpPr>
            <p:cNvPr id="13" name="Freeform 5">
              <a:extLst>
                <a:ext uri="{FF2B5EF4-FFF2-40B4-BE49-F238E27FC236}">
                  <a16:creationId xmlns:a16="http://schemas.microsoft.com/office/drawing/2014/main" id="{B7A18F77-F774-10D9-A858-2B317D986489}"/>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F287DC69-0D21-5CE0-7472-12BD8154A547}"/>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CE5A3F17-625B-B4A1-AB43-C426EE076A30}"/>
              </a:ext>
            </a:extLst>
          </p:cNvPr>
          <p:cNvSpPr/>
          <p:nvPr/>
        </p:nvSpPr>
        <p:spPr>
          <a:xfrm>
            <a:off x="1074565" y="67786"/>
            <a:ext cx="11036738" cy="823321"/>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DEBER  JURÍDICO</a:t>
            </a:r>
          </a:p>
        </p:txBody>
      </p:sp>
      <p:pic>
        <p:nvPicPr>
          <p:cNvPr id="29" name="Imagen 28">
            <a:extLst>
              <a:ext uri="{FF2B5EF4-FFF2-40B4-BE49-F238E27FC236}">
                <a16:creationId xmlns:a16="http://schemas.microsoft.com/office/drawing/2014/main" id="{791A5212-C280-534C-F523-AC2BFF8FBA6F}"/>
              </a:ext>
            </a:extLst>
          </p:cNvPr>
          <p:cNvPicPr>
            <a:picLocks noChangeAspect="1"/>
          </p:cNvPicPr>
          <p:nvPr/>
        </p:nvPicPr>
        <p:blipFill>
          <a:blip r:embed="rId2"/>
          <a:stretch>
            <a:fillRect/>
          </a:stretch>
        </p:blipFill>
        <p:spPr>
          <a:xfrm>
            <a:off x="9486711" y="6383813"/>
            <a:ext cx="2057400" cy="406401"/>
          </a:xfrm>
          <a:prstGeom prst="rect">
            <a:avLst/>
          </a:prstGeom>
        </p:spPr>
      </p:pic>
      <p:graphicFrame>
        <p:nvGraphicFramePr>
          <p:cNvPr id="2" name="Tabla 3">
            <a:extLst>
              <a:ext uri="{FF2B5EF4-FFF2-40B4-BE49-F238E27FC236}">
                <a16:creationId xmlns:a16="http://schemas.microsoft.com/office/drawing/2014/main" id="{E65D2FBA-6593-85EF-BFFB-430C2F11BF3E}"/>
              </a:ext>
            </a:extLst>
          </p:cNvPr>
          <p:cNvGraphicFramePr>
            <a:graphicFrameLocks noGrp="1"/>
          </p:cNvGraphicFramePr>
          <p:nvPr>
            <p:extLst>
              <p:ext uri="{D42A27DB-BD31-4B8C-83A1-F6EECF244321}">
                <p14:modId xmlns:p14="http://schemas.microsoft.com/office/powerpoint/2010/main" val="1090282073"/>
              </p:ext>
            </p:extLst>
          </p:nvPr>
        </p:nvGraphicFramePr>
        <p:xfrm>
          <a:off x="1074566" y="936205"/>
          <a:ext cx="11036737" cy="5020888"/>
        </p:xfrm>
        <a:graphic>
          <a:graphicData uri="http://schemas.openxmlformats.org/drawingml/2006/table">
            <a:tbl>
              <a:tblPr firstRow="1" bandRow="1">
                <a:tableStyleId>{00A15C55-8517-42AA-B614-E9B94910E393}</a:tableStyleId>
              </a:tblPr>
              <a:tblGrid>
                <a:gridCol w="11036737">
                  <a:extLst>
                    <a:ext uri="{9D8B030D-6E8A-4147-A177-3AD203B41FA5}">
                      <a16:colId xmlns:a16="http://schemas.microsoft.com/office/drawing/2014/main" val="3242422066"/>
                    </a:ext>
                  </a:extLst>
                </a:gridCol>
              </a:tblGrid>
              <a:tr h="4093237">
                <a:tc>
                  <a:txBody>
                    <a:bodyPr/>
                    <a:lstStyle/>
                    <a:p>
                      <a:pPr algn="just">
                        <a:lnSpc>
                          <a:spcPct val="100000"/>
                        </a:lnSpc>
                      </a:pPr>
                      <a:endParaRPr lang="es-MX" sz="2400" b="0" dirty="0">
                        <a:solidFill>
                          <a:schemeClr val="tx1"/>
                        </a:solidFill>
                        <a:latin typeface="Arial" panose="020B0604020202020204" pitchFamily="34" charset="0"/>
                        <a:cs typeface="Arial" panose="020B0604020202020204" pitchFamily="34" charset="0"/>
                      </a:endParaRPr>
                    </a:p>
                    <a:p>
                      <a:pPr algn="just">
                        <a:lnSpc>
                          <a:spcPct val="100000"/>
                        </a:lnSpc>
                      </a:pPr>
                      <a:r>
                        <a:rPr lang="es-MX" sz="2400" b="0" dirty="0">
                          <a:solidFill>
                            <a:schemeClr val="tx1"/>
                          </a:solidFill>
                          <a:latin typeface="Arial" panose="020B0604020202020204" pitchFamily="34" charset="0"/>
                          <a:cs typeface="Arial" panose="020B0604020202020204" pitchFamily="34" charset="0"/>
                        </a:rPr>
                        <a:t>El deber jurídico es una necesidad de obrar, determinada por la norma, que exige un sacrificio de la libertad del sujeto que la soporta…</a:t>
                      </a:r>
                    </a:p>
                    <a:p>
                      <a:pPr algn="just">
                        <a:lnSpc>
                          <a:spcPct val="100000"/>
                        </a:lnSpc>
                      </a:pPr>
                      <a:r>
                        <a:rPr lang="es-MX" sz="2400" b="0" dirty="0">
                          <a:solidFill>
                            <a:schemeClr val="tx1"/>
                          </a:solidFill>
                          <a:latin typeface="Arial" panose="020B0604020202020204" pitchFamily="34" charset="0"/>
                          <a:cs typeface="Arial" panose="020B0604020202020204" pitchFamily="34" charset="0"/>
                        </a:rPr>
                        <a:t>[. . .]</a:t>
                      </a:r>
                    </a:p>
                    <a:p>
                      <a:pPr algn="just">
                        <a:lnSpc>
                          <a:spcPct val="100000"/>
                        </a:lnSpc>
                      </a:pPr>
                      <a:r>
                        <a:rPr lang="es-MX" sz="2400" b="0" dirty="0">
                          <a:solidFill>
                            <a:schemeClr val="tx1"/>
                          </a:solidFill>
                          <a:latin typeface="Arial" panose="020B0604020202020204" pitchFamily="34" charset="0"/>
                          <a:cs typeface="Arial" panose="020B0604020202020204" pitchFamily="34" charset="0"/>
                        </a:rPr>
                        <a:t>…forma de necesidad jurídica… no presupone la liga </a:t>
                      </a:r>
                      <a:r>
                        <a:rPr lang="es-MX" sz="2400" b="0" dirty="0" err="1">
                          <a:solidFill>
                            <a:schemeClr val="tx1"/>
                          </a:solidFill>
                          <a:latin typeface="Arial" panose="020B0604020202020204" pitchFamily="34" charset="0"/>
                          <a:cs typeface="Arial" panose="020B0604020202020204" pitchFamily="34" charset="0"/>
                        </a:rPr>
                        <a:t>interpartes</a:t>
                      </a:r>
                      <a:r>
                        <a:rPr lang="es-MX" sz="2400" b="0" dirty="0">
                          <a:solidFill>
                            <a:schemeClr val="tx1"/>
                          </a:solidFill>
                          <a:latin typeface="Arial" panose="020B0604020202020204" pitchFamily="34" charset="0"/>
                          <a:cs typeface="Arial" panose="020B0604020202020204" pitchFamily="34" charset="0"/>
                        </a:rPr>
                        <a:t>, sino la sujeción al débito de una persona, sobre quien gravita el puro respeto al mandamiento del derecho, respeto que no se impone en provecho de alguien, sino en beneficio del respeto al orden jurídico, o sea del estado de derecho, de la comunidad.</a:t>
                      </a:r>
                    </a:p>
                    <a:p>
                      <a:pPr algn="just">
                        <a:lnSpc>
                          <a:spcPct val="100000"/>
                        </a:lnSpc>
                      </a:pPr>
                      <a:endParaRPr lang="es-MX" sz="2400" b="0" dirty="0">
                        <a:solidFill>
                          <a:schemeClr val="tx1"/>
                        </a:solidFill>
                        <a:latin typeface="Arial" panose="020B0604020202020204" pitchFamily="34" charset="0"/>
                        <a:cs typeface="Arial" panose="020B0604020202020204" pitchFamily="34" charset="0"/>
                      </a:endParaRPr>
                    </a:p>
                    <a:p>
                      <a:pPr algn="just">
                        <a:lnSpc>
                          <a:spcPct val="100000"/>
                        </a:lnSpc>
                      </a:pPr>
                      <a:endParaRPr lang="es-MX" sz="2400" b="0" dirty="0">
                        <a:solidFill>
                          <a:schemeClr val="tx1"/>
                        </a:solidFill>
                        <a:latin typeface="Arial" panose="020B0604020202020204" pitchFamily="34" charset="0"/>
                        <a:cs typeface="Arial" panose="020B0604020202020204" pitchFamily="34" charset="0"/>
                      </a:endParaRPr>
                    </a:p>
                    <a:p>
                      <a:pPr algn="just">
                        <a:lnSpc>
                          <a:spcPct val="100000"/>
                        </a:lnSpc>
                      </a:pPr>
                      <a:r>
                        <a:rPr lang="es-MX" sz="2000" b="1" dirty="0">
                          <a:solidFill>
                            <a:schemeClr val="tx1"/>
                          </a:solidFill>
                          <a:latin typeface="Arial" panose="020B0604020202020204" pitchFamily="34" charset="0"/>
                          <a:cs typeface="Arial" panose="020B0604020202020204" pitchFamily="34" charset="0"/>
                        </a:rPr>
                        <a:t>BEJARANO SÁNCHEZ, Manuel,</a:t>
                      </a:r>
                      <a:r>
                        <a:rPr lang="es-MX" sz="2000" b="0" dirty="0">
                          <a:solidFill>
                            <a:schemeClr val="tx1"/>
                          </a:solidFill>
                          <a:latin typeface="Arial" panose="020B0604020202020204" pitchFamily="34" charset="0"/>
                          <a:cs typeface="Arial" panose="020B0604020202020204" pitchFamily="34" charset="0"/>
                        </a:rPr>
                        <a:t> </a:t>
                      </a:r>
                      <a:r>
                        <a:rPr lang="es-MX" sz="2000" b="0" i="1" dirty="0">
                          <a:solidFill>
                            <a:schemeClr val="tx1"/>
                          </a:solidFill>
                          <a:latin typeface="Arial" panose="020B0604020202020204" pitchFamily="34" charset="0"/>
                          <a:cs typeface="Arial" panose="020B0604020202020204" pitchFamily="34" charset="0"/>
                        </a:rPr>
                        <a:t>Obligaciones Civiles</a:t>
                      </a:r>
                      <a:r>
                        <a:rPr lang="es-MX" sz="2000" b="0" dirty="0">
                          <a:solidFill>
                            <a:schemeClr val="tx1"/>
                          </a:solidFill>
                          <a:latin typeface="Arial" panose="020B0604020202020204" pitchFamily="34" charset="0"/>
                          <a:cs typeface="Arial" panose="020B0604020202020204" pitchFamily="34" charset="0"/>
                        </a:rPr>
                        <a:t>, sexta edición, decimotercera reimpresión, Oxford University Press México, S. A. de C. V., Ciudad de México, México, 2019, pp. 9 y 10.</a:t>
                      </a:r>
                    </a:p>
                  </a:txBody>
                  <a:tcPr marT="41564" marB="41564"/>
                </a:tc>
                <a:extLst>
                  <a:ext uri="{0D108BD9-81ED-4DB2-BD59-A6C34878D82A}">
                    <a16:rowId xmlns:a16="http://schemas.microsoft.com/office/drawing/2014/main" val="2296943566"/>
                  </a:ext>
                </a:extLst>
              </a:tr>
            </a:tbl>
          </a:graphicData>
        </a:graphic>
      </p:graphicFrame>
    </p:spTree>
    <p:extLst>
      <p:ext uri="{BB962C8B-B14F-4D97-AF65-F5344CB8AC3E}">
        <p14:creationId xmlns:p14="http://schemas.microsoft.com/office/powerpoint/2010/main" val="39955084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F267B4-1F26-56DD-E30A-4AC2C663D34F}"/>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CD30FA8E-5F38-3219-BED2-BE2918CED193}"/>
              </a:ext>
            </a:extLst>
          </p:cNvPr>
          <p:cNvSpPr/>
          <p:nvPr/>
        </p:nvSpPr>
        <p:spPr>
          <a:xfrm>
            <a:off x="0" y="0"/>
            <a:ext cx="139930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68443CC4-38AA-741C-9BEB-6B4D2E01ABC3}"/>
              </a:ext>
            </a:extLst>
          </p:cNvPr>
          <p:cNvGrpSpPr>
            <a:grpSpLocks noChangeAspect="1"/>
          </p:cNvGrpSpPr>
          <p:nvPr/>
        </p:nvGrpSpPr>
        <p:grpSpPr bwMode="auto">
          <a:xfrm>
            <a:off x="166255" y="448109"/>
            <a:ext cx="1062471" cy="955754"/>
            <a:chOff x="3551" y="1011"/>
            <a:chExt cx="578" cy="620"/>
          </a:xfrm>
          <a:solidFill>
            <a:srgbClr val="FFC000"/>
          </a:solidFill>
        </p:grpSpPr>
        <p:sp>
          <p:nvSpPr>
            <p:cNvPr id="13" name="Freeform 5">
              <a:extLst>
                <a:ext uri="{FF2B5EF4-FFF2-40B4-BE49-F238E27FC236}">
                  <a16:creationId xmlns:a16="http://schemas.microsoft.com/office/drawing/2014/main" id="{05694CEA-71E5-FEC8-0FCB-BDDD5BC405DA}"/>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0D32BFEB-2FCD-5AEE-562F-CDFFE1322870}"/>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977EE532-3D93-9249-B601-343818DFC3EA}"/>
              </a:ext>
            </a:extLst>
          </p:cNvPr>
          <p:cNvSpPr/>
          <p:nvPr/>
        </p:nvSpPr>
        <p:spPr>
          <a:xfrm>
            <a:off x="1579418" y="49560"/>
            <a:ext cx="10422029" cy="1063784"/>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DEBER  JURÍDICO</a:t>
            </a:r>
            <a:endParaRPr kumimoji="0" lang="en-ID"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9" name="Imagen 28">
            <a:extLst>
              <a:ext uri="{FF2B5EF4-FFF2-40B4-BE49-F238E27FC236}">
                <a16:creationId xmlns:a16="http://schemas.microsoft.com/office/drawing/2014/main" id="{328EB211-1D7A-D10E-05FD-7E6137BCF431}"/>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D5D1C5BB-18D0-F4DB-BE3C-AB6AF01AF432}"/>
              </a:ext>
            </a:extLst>
          </p:cNvPr>
          <p:cNvSpPr txBox="1"/>
          <p:nvPr/>
        </p:nvSpPr>
        <p:spPr>
          <a:xfrm>
            <a:off x="1579418" y="1243944"/>
            <a:ext cx="10446327" cy="5139869"/>
          </a:xfrm>
          <a:prstGeom prst="rect">
            <a:avLst/>
          </a:prstGeom>
          <a:noFill/>
        </p:spPr>
        <p:txBody>
          <a:bodyPr wrap="square">
            <a:spAutoFit/>
          </a:bodyPr>
          <a:lstStyle/>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pesar de que, por regla, se confunde o bien se identifica el deber jurídico con la obligación y con frecuencia incluso con la deuda, es factible definir, en términos generales, al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deber jurídico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como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necesidad que tiene todo sujeto de Derecho de adecuar su conducta a lo dispuesto en el vigente sistema normativo jurídico, a favor de otro u otros sujetos de Derecho, determinados o indeterminados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(Énfasis adicionado)</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GALVÁN RIVERA, Flavio,</a:t>
            </a: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0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Conceptos Jurídicos Elementales. Introducción a la Ciencia del Derecho</a:t>
            </a: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segunda edición, Tirant Lo Blanch, México, 2023, p. 168.</a:t>
            </a:r>
          </a:p>
        </p:txBody>
      </p:sp>
    </p:spTree>
    <p:extLst>
      <p:ext uri="{BB962C8B-B14F-4D97-AF65-F5344CB8AC3E}">
        <p14:creationId xmlns:p14="http://schemas.microsoft.com/office/powerpoint/2010/main" val="38659105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0" y="0"/>
            <a:ext cx="1801091"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10836" y="438804"/>
            <a:ext cx="1538200" cy="1401127"/>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1925782" y="47676"/>
            <a:ext cx="10155382" cy="782088"/>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CONCEPTO DE PROCEDIMIENTO</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F8E5090-91EB-6267-B69A-4559032143A5}"/>
              </a:ext>
            </a:extLst>
          </p:cNvPr>
          <p:cNvSpPr txBox="1"/>
          <p:nvPr/>
        </p:nvSpPr>
        <p:spPr>
          <a:xfrm>
            <a:off x="1925782" y="889842"/>
            <a:ext cx="10155382" cy="5447645"/>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Procedimiento es el conjunto sistematizado de hechos y conductas que se realizan para la consecución de un fin específico, ya de naturaleza jurídica o extrajurídica.</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 procedimiento no sólo existe en el ámbito del Derecho, sino en las demás ramas del conocimiento humano, así se puede hablar de procedimientos físicos, químicos, biológicos, etcétera, y dentro del universo jurídico se puede hacer alusión a procedimientos administrativos, legislativos y/o jurisdiccionales, para hacer referencia exclusivamente a los tres grandes rubros en que se clasifican las funciones desarrolladas por los órganos del Estado.</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Cfr. </a:t>
            </a:r>
            <a:r>
              <a:rPr kumimoji="0" lang="es-MX"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GALVÁN RIVERA, Flavio,</a:t>
            </a: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0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Derecho Procesal Electoral Mexicano</a:t>
            </a: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segunda edición, primera reimpresión, Editorial Porrúa, S. A. de C. V., México, D. F., 2013, pp. 845 y 846. </a:t>
            </a:r>
          </a:p>
        </p:txBody>
      </p:sp>
    </p:spTree>
    <p:extLst>
      <p:ext uri="{BB962C8B-B14F-4D97-AF65-F5344CB8AC3E}">
        <p14:creationId xmlns:p14="http://schemas.microsoft.com/office/powerpoint/2010/main" val="7563395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0" y="0"/>
            <a:ext cx="228599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211454" y="750455"/>
            <a:ext cx="1863090" cy="1492567"/>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3505200" y="67787"/>
            <a:ext cx="7259782" cy="1177492"/>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PROCEDIMIENTOS   JURÍDICOS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FLAVIO  GALVÁN  RIVERA</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graphicFrame>
        <p:nvGraphicFramePr>
          <p:cNvPr id="3" name="Tabla 2">
            <a:extLst>
              <a:ext uri="{FF2B5EF4-FFF2-40B4-BE49-F238E27FC236}">
                <a16:creationId xmlns:a16="http://schemas.microsoft.com/office/drawing/2014/main" id="{16A41306-C9FC-ED4A-B377-70E36D85D453}"/>
              </a:ext>
            </a:extLst>
          </p:cNvPr>
          <p:cNvGraphicFramePr>
            <a:graphicFrameLocks noGrp="1"/>
          </p:cNvGraphicFramePr>
          <p:nvPr/>
        </p:nvGraphicFramePr>
        <p:xfrm>
          <a:off x="3505200" y="1360170"/>
          <a:ext cx="7259782" cy="4624041"/>
        </p:xfrm>
        <a:graphic>
          <a:graphicData uri="http://schemas.openxmlformats.org/drawingml/2006/table">
            <a:tbl>
              <a:tblPr firstRow="1" bandRow="1">
                <a:tableStyleId>{775DCB02-9BB8-47FD-8907-85C794F793BA}</a:tableStyleId>
              </a:tblPr>
              <a:tblGrid>
                <a:gridCol w="7259782">
                  <a:extLst>
                    <a:ext uri="{9D8B030D-6E8A-4147-A177-3AD203B41FA5}">
                      <a16:colId xmlns:a16="http://schemas.microsoft.com/office/drawing/2014/main" val="2180508063"/>
                    </a:ext>
                  </a:extLst>
                </a:gridCol>
              </a:tblGrid>
              <a:tr h="1541347">
                <a:tc>
                  <a:txBody>
                    <a:bodyPr/>
                    <a:lstStyle/>
                    <a:p>
                      <a:pPr algn="ctr"/>
                      <a:endParaRPr lang="es-MX" sz="2800" b="1" dirty="0">
                        <a:solidFill>
                          <a:schemeClr val="tx1"/>
                        </a:solidFill>
                        <a:latin typeface="Arial" panose="020B0604020202020204" pitchFamily="34" charset="0"/>
                        <a:cs typeface="Arial" panose="020B0604020202020204" pitchFamily="34" charset="0"/>
                      </a:endParaRPr>
                    </a:p>
                    <a:p>
                      <a:pPr algn="ctr"/>
                      <a:r>
                        <a:rPr lang="es-MX" sz="2800" b="1" dirty="0">
                          <a:solidFill>
                            <a:schemeClr val="tx1"/>
                          </a:solidFill>
                          <a:latin typeface="Arial" panose="020B0604020202020204" pitchFamily="34" charset="0"/>
                          <a:cs typeface="Arial" panose="020B0604020202020204" pitchFamily="34" charset="0"/>
                        </a:rPr>
                        <a:t>LEGISLATIVOS</a:t>
                      </a:r>
                    </a:p>
                  </a:txBody>
                  <a:tcPr/>
                </a:tc>
                <a:extLst>
                  <a:ext uri="{0D108BD9-81ED-4DB2-BD59-A6C34878D82A}">
                    <a16:rowId xmlns:a16="http://schemas.microsoft.com/office/drawing/2014/main" val="3575548317"/>
                  </a:ext>
                </a:extLst>
              </a:tr>
              <a:tr h="1541347">
                <a:tc>
                  <a:txBody>
                    <a:bodyPr/>
                    <a:lstStyle/>
                    <a:p>
                      <a:pPr algn="ctr"/>
                      <a:endParaRPr lang="es-MX" sz="2800" b="1" dirty="0">
                        <a:solidFill>
                          <a:schemeClr val="tx1"/>
                        </a:solidFill>
                        <a:latin typeface="Arial" panose="020B0604020202020204" pitchFamily="34" charset="0"/>
                        <a:cs typeface="Arial" panose="020B0604020202020204" pitchFamily="34" charset="0"/>
                      </a:endParaRPr>
                    </a:p>
                    <a:p>
                      <a:pPr algn="ctr"/>
                      <a:r>
                        <a:rPr lang="es-MX" sz="2800" b="1" dirty="0">
                          <a:solidFill>
                            <a:schemeClr val="tx1"/>
                          </a:solidFill>
                          <a:latin typeface="Arial" panose="020B0604020202020204" pitchFamily="34" charset="0"/>
                          <a:cs typeface="Arial" panose="020B0604020202020204" pitchFamily="34" charset="0"/>
                        </a:rPr>
                        <a:t>ADMINISTRATIVOS</a:t>
                      </a:r>
                    </a:p>
                  </a:txBody>
                  <a:tcPr/>
                </a:tc>
                <a:extLst>
                  <a:ext uri="{0D108BD9-81ED-4DB2-BD59-A6C34878D82A}">
                    <a16:rowId xmlns:a16="http://schemas.microsoft.com/office/drawing/2014/main" val="632720605"/>
                  </a:ext>
                </a:extLst>
              </a:tr>
              <a:tr h="1541347">
                <a:tc>
                  <a:txBody>
                    <a:bodyPr/>
                    <a:lstStyle/>
                    <a:p>
                      <a:pPr algn="ctr"/>
                      <a:endParaRPr lang="es-MX" sz="2800" b="1" dirty="0">
                        <a:solidFill>
                          <a:schemeClr val="tx1"/>
                        </a:solidFill>
                        <a:latin typeface="Arial" panose="020B0604020202020204" pitchFamily="34" charset="0"/>
                        <a:cs typeface="Arial" panose="020B0604020202020204" pitchFamily="34" charset="0"/>
                      </a:endParaRPr>
                    </a:p>
                    <a:p>
                      <a:pPr algn="ctr"/>
                      <a:r>
                        <a:rPr lang="es-MX" sz="2800" b="1" dirty="0">
                          <a:solidFill>
                            <a:schemeClr val="tx1"/>
                          </a:solidFill>
                          <a:latin typeface="Arial" panose="020B0604020202020204" pitchFamily="34" charset="0"/>
                          <a:cs typeface="Arial" panose="020B0604020202020204" pitchFamily="34" charset="0"/>
                        </a:rPr>
                        <a:t>JURISDICCIONALES</a:t>
                      </a:r>
                    </a:p>
                  </a:txBody>
                  <a:tcPr/>
                </a:tc>
                <a:extLst>
                  <a:ext uri="{0D108BD9-81ED-4DB2-BD59-A6C34878D82A}">
                    <a16:rowId xmlns:a16="http://schemas.microsoft.com/office/drawing/2014/main" val="447152189"/>
                  </a:ext>
                </a:extLst>
              </a:tr>
            </a:tbl>
          </a:graphicData>
        </a:graphic>
      </p:graphicFrame>
    </p:spTree>
    <p:extLst>
      <p:ext uri="{BB962C8B-B14F-4D97-AF65-F5344CB8AC3E}">
        <p14:creationId xmlns:p14="http://schemas.microsoft.com/office/powerpoint/2010/main" val="34852168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0" y="0"/>
            <a:ext cx="1748790"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56716" y="449918"/>
            <a:ext cx="1435358" cy="1470322"/>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1928218" y="67787"/>
            <a:ext cx="9615893" cy="1010060"/>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DIPLOMADO  EN  DERECHO  PROBATORIO</a:t>
            </a:r>
            <a:endParaRPr kumimoji="0" lang="en-ID"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graphicFrame>
        <p:nvGraphicFramePr>
          <p:cNvPr id="3" name="Tabla 2">
            <a:extLst>
              <a:ext uri="{FF2B5EF4-FFF2-40B4-BE49-F238E27FC236}">
                <a16:creationId xmlns:a16="http://schemas.microsoft.com/office/drawing/2014/main" id="{15B0634B-377B-0C6B-CD57-7BA0D740C721}"/>
              </a:ext>
            </a:extLst>
          </p:cNvPr>
          <p:cNvGraphicFramePr>
            <a:graphicFrameLocks noGrp="1"/>
          </p:cNvGraphicFramePr>
          <p:nvPr>
            <p:extLst>
              <p:ext uri="{D42A27DB-BD31-4B8C-83A1-F6EECF244321}">
                <p14:modId xmlns:p14="http://schemas.microsoft.com/office/powerpoint/2010/main" val="3682884690"/>
              </p:ext>
            </p:extLst>
          </p:nvPr>
        </p:nvGraphicFramePr>
        <p:xfrm>
          <a:off x="1928217" y="1293653"/>
          <a:ext cx="9615894" cy="4937760"/>
        </p:xfrm>
        <a:graphic>
          <a:graphicData uri="http://schemas.openxmlformats.org/drawingml/2006/table">
            <a:tbl>
              <a:tblPr firstRow="1" bandRow="1">
                <a:tableStyleId>{ED083AE6-46FA-4A59-8FB0-9F97EB10719F}</a:tableStyleId>
              </a:tblPr>
              <a:tblGrid>
                <a:gridCol w="9615894">
                  <a:extLst>
                    <a:ext uri="{9D8B030D-6E8A-4147-A177-3AD203B41FA5}">
                      <a16:colId xmlns:a16="http://schemas.microsoft.com/office/drawing/2014/main" val="1733095354"/>
                    </a:ext>
                  </a:extLst>
                </a:gridCol>
              </a:tblGrid>
              <a:tr h="370840">
                <a:tc>
                  <a:txBody>
                    <a:bodyPr/>
                    <a:lstStyle/>
                    <a:p>
                      <a:pPr algn="ctr"/>
                      <a:endParaRPr lang="es-MX" sz="2800" b="1" dirty="0">
                        <a:solidFill>
                          <a:schemeClr val="tx1"/>
                        </a:solidFill>
                        <a:latin typeface="Arial" panose="020B0604020202020204" pitchFamily="34" charset="0"/>
                        <a:cs typeface="Arial" panose="020B0604020202020204" pitchFamily="34" charset="0"/>
                      </a:endParaRPr>
                    </a:p>
                    <a:p>
                      <a:pPr algn="ctr"/>
                      <a:r>
                        <a:rPr lang="es-MX" sz="2800" b="1" dirty="0">
                          <a:solidFill>
                            <a:schemeClr val="tx1"/>
                          </a:solidFill>
                          <a:latin typeface="Arial" panose="020B0604020202020204" pitchFamily="34" charset="0"/>
                          <a:cs typeface="Arial" panose="020B0604020202020204" pitchFamily="34" charset="0"/>
                        </a:rPr>
                        <a:t>1.  LA  PRUEBA  EN  EL  DERECHO</a:t>
                      </a:r>
                    </a:p>
                    <a:p>
                      <a:pPr algn="ctr"/>
                      <a:endParaRPr lang="es-MX" sz="2800" b="1"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544268257"/>
                  </a:ext>
                </a:extLst>
              </a:tr>
              <a:tr h="370840">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1.1  CONCEPTOS  </a:t>
                      </a:r>
                    </a:p>
                    <a:p>
                      <a:pPr algn="ctr"/>
                      <a:r>
                        <a:rPr lang="es-MX" sz="2400" b="1" dirty="0">
                          <a:solidFill>
                            <a:schemeClr val="tx1"/>
                          </a:solidFill>
                          <a:latin typeface="Arial" panose="020B0604020202020204" pitchFamily="34" charset="0"/>
                          <a:cs typeface="Arial" panose="020B0604020202020204" pitchFamily="34" charset="0"/>
                        </a:rPr>
                        <a:t>¿CÓMO  SE  DEFINE  LA  PRUEBA?</a:t>
                      </a:r>
                    </a:p>
                  </a:txBody>
                  <a:tcPr/>
                </a:tc>
                <a:extLst>
                  <a:ext uri="{0D108BD9-81ED-4DB2-BD59-A6C34878D82A}">
                    <a16:rowId xmlns:a16="http://schemas.microsoft.com/office/drawing/2014/main" val="3749999088"/>
                  </a:ext>
                </a:extLst>
              </a:tr>
              <a:tr h="370840">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1.2  NATURALEZA  JURÍDICA</a:t>
                      </a:r>
                    </a:p>
                    <a:p>
                      <a:pPr algn="ctr"/>
                      <a:r>
                        <a:rPr lang="es-MX" sz="2400" b="1" dirty="0">
                          <a:solidFill>
                            <a:schemeClr val="tx1"/>
                          </a:solidFill>
                          <a:latin typeface="Arial" panose="020B0604020202020204" pitchFamily="34" charset="0"/>
                          <a:cs typeface="Arial" panose="020B0604020202020204" pitchFamily="34" charset="0"/>
                        </a:rPr>
                        <a:t>¿QUÉ  ES  LA  PRUEBA?</a:t>
                      </a:r>
                    </a:p>
                  </a:txBody>
                  <a:tcPr/>
                </a:tc>
                <a:extLst>
                  <a:ext uri="{0D108BD9-81ED-4DB2-BD59-A6C34878D82A}">
                    <a16:rowId xmlns:a16="http://schemas.microsoft.com/office/drawing/2014/main" val="818347512"/>
                  </a:ext>
                </a:extLst>
              </a:tr>
              <a:tr h="370840">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a:solidFill>
                            <a:schemeClr val="tx1"/>
                          </a:solidFill>
                          <a:latin typeface="Arial" panose="020B0604020202020204" pitchFamily="34" charset="0"/>
                          <a:cs typeface="Arial" panose="020B0604020202020204" pitchFamily="34" charset="0"/>
                        </a:rPr>
                        <a:t>1.3  UBICACIÓN  </a:t>
                      </a:r>
                      <a:r>
                        <a:rPr lang="es-MX" sz="2400" b="1" dirty="0">
                          <a:solidFill>
                            <a:schemeClr val="tx1"/>
                          </a:solidFill>
                          <a:latin typeface="Arial" panose="020B0604020202020204" pitchFamily="34" charset="0"/>
                          <a:cs typeface="Arial" panose="020B0604020202020204" pitchFamily="34" charset="0"/>
                        </a:rPr>
                        <a:t>DE  LA  PRUEBA  EN  EL  DERECHO</a:t>
                      </a:r>
                    </a:p>
                    <a:p>
                      <a:pPr algn="ctr"/>
                      <a:endParaRPr lang="es-MX" sz="2400" b="1"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668156599"/>
                  </a:ext>
                </a:extLst>
              </a:tr>
            </a:tbl>
          </a:graphicData>
        </a:graphic>
      </p:graphicFrame>
    </p:spTree>
    <p:extLst>
      <p:ext uri="{BB962C8B-B14F-4D97-AF65-F5344CB8AC3E}">
        <p14:creationId xmlns:p14="http://schemas.microsoft.com/office/powerpoint/2010/main" val="10390640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7F32D6-81EF-1778-287E-F896D9E69E90}"/>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3C189BEA-436E-254C-2684-E3AF98F57435}"/>
              </a:ext>
            </a:extLst>
          </p:cNvPr>
          <p:cNvSpPr/>
          <p:nvPr/>
        </p:nvSpPr>
        <p:spPr>
          <a:xfrm>
            <a:off x="1" y="0"/>
            <a:ext cx="843251"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11184CC1-0B5C-06C0-0CB9-AEA84E7C1FD5}"/>
              </a:ext>
            </a:extLst>
          </p:cNvPr>
          <p:cNvGrpSpPr>
            <a:grpSpLocks noChangeAspect="1"/>
          </p:cNvGrpSpPr>
          <p:nvPr/>
        </p:nvGrpSpPr>
        <p:grpSpPr bwMode="auto">
          <a:xfrm>
            <a:off x="57452" y="436829"/>
            <a:ext cx="720436" cy="723378"/>
            <a:chOff x="3551" y="1011"/>
            <a:chExt cx="578" cy="620"/>
          </a:xfrm>
          <a:solidFill>
            <a:srgbClr val="FFC000"/>
          </a:solidFill>
        </p:grpSpPr>
        <p:sp>
          <p:nvSpPr>
            <p:cNvPr id="13" name="Freeform 5">
              <a:extLst>
                <a:ext uri="{FF2B5EF4-FFF2-40B4-BE49-F238E27FC236}">
                  <a16:creationId xmlns:a16="http://schemas.microsoft.com/office/drawing/2014/main" id="{9B815603-FF58-1D2C-D3F4-05EB6B60E0A3}"/>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A8070FCB-C51A-0BE7-C16D-C07B0DAE9797}"/>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a:extLst>
              <a:ext uri="{FF2B5EF4-FFF2-40B4-BE49-F238E27FC236}">
                <a16:creationId xmlns:a16="http://schemas.microsoft.com/office/drawing/2014/main" id="{A4772274-5DBF-2108-C096-241E8DEF9424}"/>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CAF03CB3-1E87-A6CE-CABB-03B087000AB8}"/>
              </a:ext>
            </a:extLst>
          </p:cNvPr>
          <p:cNvSpPr txBox="1"/>
          <p:nvPr/>
        </p:nvSpPr>
        <p:spPr>
          <a:xfrm>
            <a:off x="971433" y="0"/>
            <a:ext cx="11163115" cy="6370975"/>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FUNDAMENTACIÓN Y MOTIVACIÓN.</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 acuerdo con el artículo 16 de la Constitución Federal,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todo acto de autoridad debe estar adecuada y suficientemente fundado y motivado, entendiéndose por lo primero que ha de expresarse con precisión el precepto legal aplicable</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al caso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 por lo segundo, que también deben señalarse, con precisión, las circunstancias especiales, razones particulares o causas inmediatas que se hayan tenido en consideración para la emisión del acto; siendo necesario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además,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que exista adecuación entre los motivos aducidos y las normas aplicables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es decir,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que en el caso concreto se configuren las hipótesis normativas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(Énfasis adicionado en el texto)</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Tesis de Jurisprudencia, Segunda Sala de la Suprema Corte de Justicia de la Nación, Séptima Época, Semanario Judicial de la Federación, volumen 97 – 102, Tercera Parte, página 143, r</a:t>
            </a:r>
            <a:r>
              <a:rPr kumimoji="0" lang="es-MX" sz="2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egistro</a:t>
            </a: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digital: 238212.</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83371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324BF5-28F3-A694-43DF-0DCC0257C5E1}"/>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0A360ED3-0AEC-CEC2-96FE-EA27C1317944}"/>
              </a:ext>
            </a:extLst>
          </p:cNvPr>
          <p:cNvSpPr/>
          <p:nvPr/>
        </p:nvSpPr>
        <p:spPr>
          <a:xfrm>
            <a:off x="2" y="0"/>
            <a:ext cx="960118"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5328D3E9-8998-509D-432C-35CA0C63A924}"/>
              </a:ext>
            </a:extLst>
          </p:cNvPr>
          <p:cNvGrpSpPr>
            <a:grpSpLocks noChangeAspect="1"/>
          </p:cNvGrpSpPr>
          <p:nvPr/>
        </p:nvGrpSpPr>
        <p:grpSpPr bwMode="auto">
          <a:xfrm>
            <a:off x="86592" y="200979"/>
            <a:ext cx="786937" cy="827721"/>
            <a:chOff x="3551" y="1011"/>
            <a:chExt cx="578" cy="620"/>
          </a:xfrm>
          <a:solidFill>
            <a:srgbClr val="FFC000"/>
          </a:solidFill>
        </p:grpSpPr>
        <p:sp>
          <p:nvSpPr>
            <p:cNvPr id="13" name="Freeform 5">
              <a:extLst>
                <a:ext uri="{FF2B5EF4-FFF2-40B4-BE49-F238E27FC236}">
                  <a16:creationId xmlns:a16="http://schemas.microsoft.com/office/drawing/2014/main" id="{DCF49ECF-F762-4116-A319-3772CE065BAF}"/>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3BBF1B64-115E-9F72-3502-EDEE504011CC}"/>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AE979CD-0E24-A5A7-FCEE-A9AE02932197}"/>
              </a:ext>
            </a:extLst>
          </p:cNvPr>
          <p:cNvSpPr/>
          <p:nvPr/>
        </p:nvSpPr>
        <p:spPr>
          <a:xfrm>
            <a:off x="1046710" y="67786"/>
            <a:ext cx="11058698" cy="943617"/>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III.  LAS CARGAS  PROCESALES</a:t>
            </a:r>
          </a:p>
        </p:txBody>
      </p:sp>
      <p:pic>
        <p:nvPicPr>
          <p:cNvPr id="29" name="Imagen 28">
            <a:extLst>
              <a:ext uri="{FF2B5EF4-FFF2-40B4-BE49-F238E27FC236}">
                <a16:creationId xmlns:a16="http://schemas.microsoft.com/office/drawing/2014/main" id="{CE7C3087-D19F-7F72-66ED-201D7507ABF8}"/>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670207BC-65F6-7F56-3AA6-174B1F7799D4}"/>
              </a:ext>
            </a:extLst>
          </p:cNvPr>
          <p:cNvSpPr txBox="1"/>
          <p:nvPr/>
        </p:nvSpPr>
        <p:spPr>
          <a:xfrm>
            <a:off x="1051560" y="1059119"/>
            <a:ext cx="11053848" cy="5324535"/>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…existen en el proceso &lt;&lt;cargas&gt;&gt;, es decir,  situaciones de necesidad de realizar determinado acto para evitar que sobrevenga un perjuicio procesal. Con otras palabras se trata de &lt;&lt;imperativos del propio interés&gt;&gt;. Las cargas procesales se hallan en una estrecha relación con las  &lt;&lt;posibilidades&gt;&gt; procesales, puesto que toda &lt;&lt;posibilidad&gt;&gt; impone a las partes la carga de ser diligente para evitar su pérdida. El que puede, debe; la ocasión obliga (es decir, </a:t>
            </a:r>
            <a:r>
              <a:rPr kumimoji="0" lang="es-MX"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grava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y </a:t>
            </a:r>
            <a:r>
              <a:rPr kumimoji="0" lang="es-MX"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más grave culpa frente a sí mismo, es la de haber perdido la ocasión</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GOLDSCHMIDT, James,</a:t>
            </a: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0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Derecho Procesal Civil</a:t>
            </a: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traducción de la segunda edición alemana por Leonardo Prieto Castro, Editorial Labor, S. A., Barcelona, Madrid, Buenos Aires, Río de Janeiro, 1936, p. 203.</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Edición facsimilar publicada por el Tribunal Superior de Justicia del Distrito Federal, México, D. F., 2002.</a:t>
            </a:r>
          </a:p>
        </p:txBody>
      </p:sp>
    </p:spTree>
    <p:extLst>
      <p:ext uri="{BB962C8B-B14F-4D97-AF65-F5344CB8AC3E}">
        <p14:creationId xmlns:p14="http://schemas.microsoft.com/office/powerpoint/2010/main" val="16665530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F54FD3-E879-3343-7EFA-F223934D2D10}"/>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DEB77CD9-0E25-2653-94F9-31E021B5E981}"/>
              </a:ext>
            </a:extLst>
          </p:cNvPr>
          <p:cNvSpPr/>
          <p:nvPr/>
        </p:nvSpPr>
        <p:spPr>
          <a:xfrm>
            <a:off x="2" y="0"/>
            <a:ext cx="960118"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ABF3434D-AE45-AA83-A66D-E9A7D49CE8DF}"/>
              </a:ext>
            </a:extLst>
          </p:cNvPr>
          <p:cNvGrpSpPr>
            <a:grpSpLocks noChangeAspect="1"/>
          </p:cNvGrpSpPr>
          <p:nvPr/>
        </p:nvGrpSpPr>
        <p:grpSpPr bwMode="auto">
          <a:xfrm>
            <a:off x="86592" y="200979"/>
            <a:ext cx="786937" cy="827721"/>
            <a:chOff x="3551" y="1011"/>
            <a:chExt cx="578" cy="620"/>
          </a:xfrm>
          <a:solidFill>
            <a:srgbClr val="FFC000"/>
          </a:solidFill>
        </p:grpSpPr>
        <p:sp>
          <p:nvSpPr>
            <p:cNvPr id="13" name="Freeform 5">
              <a:extLst>
                <a:ext uri="{FF2B5EF4-FFF2-40B4-BE49-F238E27FC236}">
                  <a16:creationId xmlns:a16="http://schemas.microsoft.com/office/drawing/2014/main" id="{9E697B41-4F78-515B-86A4-AC3C52CDD1FE}"/>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8EDEE288-8166-6494-B176-DAC30B266DF0}"/>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32F1ED65-21E7-D9C1-8125-180D51BF3DDC}"/>
              </a:ext>
            </a:extLst>
          </p:cNvPr>
          <p:cNvSpPr/>
          <p:nvPr/>
        </p:nvSpPr>
        <p:spPr>
          <a:xfrm>
            <a:off x="1046710" y="67786"/>
            <a:ext cx="11058698" cy="943617"/>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22.3.3. CARGAS  PROCESALES</a:t>
            </a:r>
          </a:p>
        </p:txBody>
      </p:sp>
      <p:pic>
        <p:nvPicPr>
          <p:cNvPr id="29" name="Imagen 28">
            <a:extLst>
              <a:ext uri="{FF2B5EF4-FFF2-40B4-BE49-F238E27FC236}">
                <a16:creationId xmlns:a16="http://schemas.microsoft.com/office/drawing/2014/main" id="{598C622B-9F5A-74F9-BF1B-6FDADF79B7B9}"/>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4990FB32-715F-50EA-03E7-37A0817B5B5C}"/>
              </a:ext>
            </a:extLst>
          </p:cNvPr>
          <p:cNvSpPr txBox="1"/>
          <p:nvPr/>
        </p:nvSpPr>
        <p:spPr>
          <a:xfrm>
            <a:off x="1051560" y="1059119"/>
            <a:ext cx="11053848" cy="5262979"/>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característica que distingue a este imperativo procesal es que la omisión de una conducta instituida para cumplirse facultativamente por las partes, le produce consecuencias jurídicas perjudiciales. Si la parte no realiza la conducta, ella misma se perjudica. Su omisión no se le sanciona… simplemente deja de realizar una facultad que la ley establece en su beneficio…</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Esta carga procesal es un imperativo en propio interés…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carga es distinta de la obligación. La obligación está impuesta por un interés ajeno y si el obligado no cumple, nace el derecho del acreedor a exigir coactivamente su cumplimiento…</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5153839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1F7CF4-38BE-3958-2B46-D5A81245D793}"/>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77BEF844-7EAD-16DF-F734-CA3FCBCDF1A0}"/>
              </a:ext>
            </a:extLst>
          </p:cNvPr>
          <p:cNvSpPr/>
          <p:nvPr/>
        </p:nvSpPr>
        <p:spPr>
          <a:xfrm>
            <a:off x="2" y="0"/>
            <a:ext cx="960118"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436E6C76-90D0-3CB6-A7D7-FFF1739951D6}"/>
              </a:ext>
            </a:extLst>
          </p:cNvPr>
          <p:cNvGrpSpPr>
            <a:grpSpLocks noChangeAspect="1"/>
          </p:cNvGrpSpPr>
          <p:nvPr/>
        </p:nvGrpSpPr>
        <p:grpSpPr bwMode="auto">
          <a:xfrm>
            <a:off x="86592" y="200979"/>
            <a:ext cx="786937" cy="827721"/>
            <a:chOff x="3551" y="1011"/>
            <a:chExt cx="578" cy="620"/>
          </a:xfrm>
          <a:solidFill>
            <a:srgbClr val="FFC000"/>
          </a:solidFill>
        </p:grpSpPr>
        <p:sp>
          <p:nvSpPr>
            <p:cNvPr id="13" name="Freeform 5">
              <a:extLst>
                <a:ext uri="{FF2B5EF4-FFF2-40B4-BE49-F238E27FC236}">
                  <a16:creationId xmlns:a16="http://schemas.microsoft.com/office/drawing/2014/main" id="{D7F8C2B6-FFEA-81D9-49A3-A9BD077985DF}"/>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E59BCCA1-1B22-95D5-FD37-56220D9AC2CA}"/>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609AFB39-B1BB-6879-92DE-31D0392C2193}"/>
              </a:ext>
            </a:extLst>
          </p:cNvPr>
          <p:cNvSpPr/>
          <p:nvPr/>
        </p:nvSpPr>
        <p:spPr>
          <a:xfrm>
            <a:off x="1046710" y="67786"/>
            <a:ext cx="11058698" cy="943617"/>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22.3.3. CARGAS  PROCESALES</a:t>
            </a:r>
          </a:p>
        </p:txBody>
      </p:sp>
      <p:pic>
        <p:nvPicPr>
          <p:cNvPr id="29" name="Imagen 28">
            <a:extLst>
              <a:ext uri="{FF2B5EF4-FFF2-40B4-BE49-F238E27FC236}">
                <a16:creationId xmlns:a16="http://schemas.microsoft.com/office/drawing/2014/main" id="{683A2410-8DA8-3E48-AE90-316169BFD7E3}"/>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75E88803-C28A-755D-D64E-435A7B509DF8}"/>
              </a:ext>
            </a:extLst>
          </p:cNvPr>
          <p:cNvSpPr txBox="1"/>
          <p:nvPr/>
        </p:nvSpPr>
        <p:spPr>
          <a:xfrm>
            <a:off x="1051560" y="1059119"/>
            <a:ext cx="11053848" cy="4524315"/>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carga también permite a la parte actuar con libertad de cumplir o no,  pero si no cumple, enerva un interés propio, y crea un perjuicio o desventaja en su contra, por no asumir la conducta establecida en la ley.</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PUPPIO, Vicente J.,</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Teoría General del Proceso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segunda edición, Universidad Católica Andrés Bello, Caracas, Venezuela, 1998, p. 325.</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8985136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A83098-C5BD-35D5-B34E-80DC37C485D5}"/>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BE677989-1F3B-AC2C-D887-EA9A557347A9}"/>
              </a:ext>
            </a:extLst>
          </p:cNvPr>
          <p:cNvSpPr/>
          <p:nvPr/>
        </p:nvSpPr>
        <p:spPr>
          <a:xfrm>
            <a:off x="1" y="0"/>
            <a:ext cx="928254"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2B190B94-D424-DFC5-8DF8-BD5BA9C5921E}"/>
              </a:ext>
            </a:extLst>
          </p:cNvPr>
          <p:cNvGrpSpPr>
            <a:grpSpLocks noChangeAspect="1"/>
          </p:cNvGrpSpPr>
          <p:nvPr/>
        </p:nvGrpSpPr>
        <p:grpSpPr bwMode="auto">
          <a:xfrm>
            <a:off x="97147" y="391098"/>
            <a:ext cx="706418" cy="723378"/>
            <a:chOff x="3551" y="1011"/>
            <a:chExt cx="578" cy="620"/>
          </a:xfrm>
          <a:solidFill>
            <a:srgbClr val="FFC000"/>
          </a:solidFill>
        </p:grpSpPr>
        <p:sp>
          <p:nvSpPr>
            <p:cNvPr id="13" name="Freeform 5">
              <a:extLst>
                <a:ext uri="{FF2B5EF4-FFF2-40B4-BE49-F238E27FC236}">
                  <a16:creationId xmlns:a16="http://schemas.microsoft.com/office/drawing/2014/main" id="{786FED87-0912-BA4C-DCEA-E790EAC2F289}"/>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D0FB8C49-2F6A-E140-9F2B-D0261014C63D}"/>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DDA5A7C3-DCEE-F06C-C8EF-CE7D23AD0ED1}"/>
              </a:ext>
            </a:extLst>
          </p:cNvPr>
          <p:cNvSpPr/>
          <p:nvPr/>
        </p:nvSpPr>
        <p:spPr>
          <a:xfrm>
            <a:off x="1025400" y="34756"/>
            <a:ext cx="11069453" cy="1009035"/>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CAPÍTULO  XVII     PRESUPUESTOS  PROCESALES  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MATERIALES  O  SUSTANCIALES</a:t>
            </a:r>
          </a:p>
        </p:txBody>
      </p:sp>
      <p:pic>
        <p:nvPicPr>
          <p:cNvPr id="29" name="Imagen 28">
            <a:extLst>
              <a:ext uri="{FF2B5EF4-FFF2-40B4-BE49-F238E27FC236}">
                <a16:creationId xmlns:a16="http://schemas.microsoft.com/office/drawing/2014/main" id="{7AE4460C-834C-7A94-9019-4752F5D705F7}"/>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018B8E20-93EF-BA5E-1C1C-4557434E47A6}"/>
              </a:ext>
            </a:extLst>
          </p:cNvPr>
          <p:cNvSpPr txBox="1"/>
          <p:nvPr/>
        </p:nvSpPr>
        <p:spPr>
          <a:xfrm>
            <a:off x="1025400" y="1114476"/>
            <a:ext cx="11069453" cy="5262979"/>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144. Naturaleza de los presupuestos procesales.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…para la formación válida de la relación jurídica procesal se requiere, además de la demanda, la denuncia o la querella, que se cumplan ciertos requisitos indispensables para que aquéllas sean atendidas por el juez y le impongan a éste la obligación de iniciar el proceso. Estos requisitos son conocidos como los </a:t>
            </a:r>
            <a:r>
              <a:rPr kumimoji="0" lang="es-MX"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presupuestos procesales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Estos presupuestos determinan el nacimiento válido del proceso, su desenvolvimiento y su normal culminación con la sentencia, sin que ésta deba decidir necesariamente en el fondo sobre la procedencia o fortuna de la pretensión y mucho menos que deba ser favorable a esa pretensión, pues estas dos circunstancias dependen de otra clase de presupuestos: los materiales o sustanciales.</a:t>
            </a:r>
          </a:p>
        </p:txBody>
      </p:sp>
    </p:spTree>
    <p:extLst>
      <p:ext uri="{BB962C8B-B14F-4D97-AF65-F5344CB8AC3E}">
        <p14:creationId xmlns:p14="http://schemas.microsoft.com/office/powerpoint/2010/main" val="30809760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E16C52-C3E2-65E5-C2CD-C4A4068AD318}"/>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69B5AF39-B930-DDB1-EB11-B79732A8949E}"/>
              </a:ext>
            </a:extLst>
          </p:cNvPr>
          <p:cNvSpPr/>
          <p:nvPr/>
        </p:nvSpPr>
        <p:spPr>
          <a:xfrm>
            <a:off x="1" y="0"/>
            <a:ext cx="928254"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37911DFB-30AB-1C6F-7484-B92762CF6C99}"/>
              </a:ext>
            </a:extLst>
          </p:cNvPr>
          <p:cNvGrpSpPr>
            <a:grpSpLocks noChangeAspect="1"/>
          </p:cNvGrpSpPr>
          <p:nvPr/>
        </p:nvGrpSpPr>
        <p:grpSpPr bwMode="auto">
          <a:xfrm>
            <a:off x="97147" y="391098"/>
            <a:ext cx="706418" cy="723378"/>
            <a:chOff x="3551" y="1011"/>
            <a:chExt cx="578" cy="620"/>
          </a:xfrm>
          <a:solidFill>
            <a:srgbClr val="FFC000"/>
          </a:solidFill>
        </p:grpSpPr>
        <p:sp>
          <p:nvSpPr>
            <p:cNvPr id="13" name="Freeform 5">
              <a:extLst>
                <a:ext uri="{FF2B5EF4-FFF2-40B4-BE49-F238E27FC236}">
                  <a16:creationId xmlns:a16="http://schemas.microsoft.com/office/drawing/2014/main" id="{9C4D6BF6-4843-5963-D527-306F95CB623F}"/>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B3CB8A5B-5519-06B5-89E3-B4D7ADB19607}"/>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3026D200-9A5E-8D15-D8E4-34B99361DD36}"/>
              </a:ext>
            </a:extLst>
          </p:cNvPr>
          <p:cNvSpPr/>
          <p:nvPr/>
        </p:nvSpPr>
        <p:spPr>
          <a:xfrm>
            <a:off x="1025400" y="34756"/>
            <a:ext cx="11069453" cy="1009035"/>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CAPÍTULO  XVII     PRESUPUESTOS  PROCESALES  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MATERIALES  O  SUSTANCIALES</a:t>
            </a:r>
          </a:p>
        </p:txBody>
      </p:sp>
      <p:pic>
        <p:nvPicPr>
          <p:cNvPr id="29" name="Imagen 28">
            <a:extLst>
              <a:ext uri="{FF2B5EF4-FFF2-40B4-BE49-F238E27FC236}">
                <a16:creationId xmlns:a16="http://schemas.microsoft.com/office/drawing/2014/main" id="{29C372C1-684F-0A1D-0F21-28EAD1AFD651}"/>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6069FF2F-1551-D1AA-E4A9-1ABF108E11C6}"/>
              </a:ext>
            </a:extLst>
          </p:cNvPr>
          <p:cNvSpPr txBox="1"/>
          <p:nvPr/>
        </p:nvSpPr>
        <p:spPr>
          <a:xfrm>
            <a:off x="1025400" y="1114476"/>
            <a:ext cx="11069453" cy="5016758"/>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Por lo tanto, se trata de supuestos previos al proceso o requisitos sin los cuales éste no puede ser iniciado válidamente, y deben, por ello, concurrir en el momento de formularse la demanda, denuncia o querella, a fin de que el juez pueda admitirla o iniciar el proceso; o de requisitos de procedimiento para que el proceso pueda ser adelantado válida y normalmente, una vez que sea iniciado.</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DEVIS ECHANDÍA, Hernando,</a:t>
            </a: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0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Teoría General del Proceso</a:t>
            </a: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segunda edición, Editorial Universidad, S:R:L, Buenos Aires, Argentina, 1997, p. 273.</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043458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a:extLst>
            <a:ext uri="{FF2B5EF4-FFF2-40B4-BE49-F238E27FC236}">
              <a16:creationId xmlns:a16="http://schemas.microsoft.com/office/drawing/2014/main" id="{5AA69E30-9B3F-21E9-15C7-DEEF994AE85A}"/>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4C328A8E-A611-A61C-F4E0-5EB6F495465B}"/>
              </a:ext>
            </a:extLst>
          </p:cNvPr>
          <p:cNvSpPr txBox="1"/>
          <p:nvPr/>
        </p:nvSpPr>
        <p:spPr>
          <a:xfrm>
            <a:off x="3383280" y="142874"/>
            <a:ext cx="8332470" cy="4433073"/>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endParaRPr lang="en-US" sz="3200" b="1" dirty="0">
              <a:solidFill>
                <a:prstClr val="white"/>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ORDENAMIENTOS  JURÍDICOS</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COMO  EJEMPLO</a:t>
            </a:r>
          </a:p>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3" name="Group 4">
            <a:extLst>
              <a:ext uri="{FF2B5EF4-FFF2-40B4-BE49-F238E27FC236}">
                <a16:creationId xmlns:a16="http://schemas.microsoft.com/office/drawing/2014/main" id="{C253DEB1-7E94-5E45-8C52-6D3B51214264}"/>
              </a:ext>
            </a:extLst>
          </p:cNvPr>
          <p:cNvGrpSpPr>
            <a:grpSpLocks noChangeAspect="1"/>
          </p:cNvGrpSpPr>
          <p:nvPr/>
        </p:nvGrpSpPr>
        <p:grpSpPr bwMode="auto">
          <a:xfrm>
            <a:off x="205740" y="1495336"/>
            <a:ext cx="2286000" cy="1819364"/>
            <a:chOff x="3551" y="1011"/>
            <a:chExt cx="578" cy="620"/>
          </a:xfrm>
          <a:solidFill>
            <a:srgbClr val="FFC000"/>
          </a:solidFill>
        </p:grpSpPr>
        <p:sp>
          <p:nvSpPr>
            <p:cNvPr id="5" name="Freeform 5">
              <a:extLst>
                <a:ext uri="{FF2B5EF4-FFF2-40B4-BE49-F238E27FC236}">
                  <a16:creationId xmlns:a16="http://schemas.microsoft.com/office/drawing/2014/main" id="{34311ABF-9156-0C7D-FEAF-FE90B9996755}"/>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Oval 6">
              <a:extLst>
                <a:ext uri="{FF2B5EF4-FFF2-40B4-BE49-F238E27FC236}">
                  <a16:creationId xmlns:a16="http://schemas.microsoft.com/office/drawing/2014/main" id="{719619ED-78B6-B446-85C5-45DD46B678E0}"/>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Rectangle 16">
            <a:extLst>
              <a:ext uri="{FF2B5EF4-FFF2-40B4-BE49-F238E27FC236}">
                <a16:creationId xmlns:a16="http://schemas.microsoft.com/office/drawing/2014/main" id="{9AC4A590-B40E-E793-E00A-E49EFF092E1B}"/>
              </a:ext>
            </a:extLst>
          </p:cNvPr>
          <p:cNvSpPr/>
          <p:nvPr/>
        </p:nvSpPr>
        <p:spPr>
          <a:xfrm>
            <a:off x="0" y="5362664"/>
            <a:ext cx="12192000" cy="1495337"/>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agen 7">
            <a:extLst>
              <a:ext uri="{FF2B5EF4-FFF2-40B4-BE49-F238E27FC236}">
                <a16:creationId xmlns:a16="http://schemas.microsoft.com/office/drawing/2014/main" id="{C0B8421D-389D-D6AB-2D04-01C99861CCE8}"/>
              </a:ext>
            </a:extLst>
          </p:cNvPr>
          <p:cNvPicPr>
            <a:picLocks noChangeAspect="1"/>
          </p:cNvPicPr>
          <p:nvPr/>
        </p:nvPicPr>
        <p:blipFill>
          <a:blip r:embed="rId2"/>
          <a:stretch>
            <a:fillRect/>
          </a:stretch>
        </p:blipFill>
        <p:spPr>
          <a:xfrm>
            <a:off x="4903470" y="5652075"/>
            <a:ext cx="3200399" cy="1063052"/>
          </a:xfrm>
          <a:prstGeom prst="rect">
            <a:avLst/>
          </a:prstGeom>
        </p:spPr>
      </p:pic>
    </p:spTree>
    <p:extLst>
      <p:ext uri="{BB962C8B-B14F-4D97-AF65-F5344CB8AC3E}">
        <p14:creationId xmlns:p14="http://schemas.microsoft.com/office/powerpoint/2010/main" val="33275136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CC62E0-0A1E-F574-D23A-61E08067AA66}"/>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5BF98FE0-A34F-CDA0-4C34-3CCFFDADB85B}"/>
              </a:ext>
            </a:extLst>
          </p:cNvPr>
          <p:cNvSpPr/>
          <p:nvPr/>
        </p:nvSpPr>
        <p:spPr>
          <a:xfrm>
            <a:off x="1" y="0"/>
            <a:ext cx="928254"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6A3DAD47-5C0C-81B8-D823-E1580A751E79}"/>
              </a:ext>
            </a:extLst>
          </p:cNvPr>
          <p:cNvGrpSpPr>
            <a:grpSpLocks noChangeAspect="1"/>
          </p:cNvGrpSpPr>
          <p:nvPr/>
        </p:nvGrpSpPr>
        <p:grpSpPr bwMode="auto">
          <a:xfrm>
            <a:off x="97147" y="391098"/>
            <a:ext cx="706418" cy="723378"/>
            <a:chOff x="3551" y="1011"/>
            <a:chExt cx="578" cy="620"/>
          </a:xfrm>
          <a:solidFill>
            <a:srgbClr val="FFC000"/>
          </a:solidFill>
        </p:grpSpPr>
        <p:sp>
          <p:nvSpPr>
            <p:cNvPr id="13" name="Freeform 5">
              <a:extLst>
                <a:ext uri="{FF2B5EF4-FFF2-40B4-BE49-F238E27FC236}">
                  <a16:creationId xmlns:a16="http://schemas.microsoft.com/office/drawing/2014/main" id="{DC9AC8C3-4900-E593-44C8-CAD98A84ACF2}"/>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06C2756E-2623-C66F-8F7A-CCB0D92FB44F}"/>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F9264161-6A7D-0971-748E-CCD6E180CB62}"/>
              </a:ext>
            </a:extLst>
          </p:cNvPr>
          <p:cNvSpPr/>
          <p:nvPr/>
        </p:nvSpPr>
        <p:spPr>
          <a:xfrm>
            <a:off x="1025400" y="34756"/>
            <a:ext cx="11069453" cy="1009035"/>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a:t>
            </a:r>
            <a:r>
              <a:rPr lang="en-ID" sz="2800" b="1" dirty="0">
                <a:solidFill>
                  <a:prstClr val="black"/>
                </a:solidFill>
                <a:latin typeface="Arial" panose="020B0604020202020204" pitchFamily="34" charset="0"/>
                <a:cs typeface="Arial" panose="020B0604020202020204" pitchFamily="34" charset="0"/>
              </a:rPr>
              <a:t>ONSTITUCIÓN  POLÍTICA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  LOS  ESTADOS  UNIDOS  MEXCICANOS</a:t>
            </a:r>
          </a:p>
        </p:txBody>
      </p:sp>
      <p:pic>
        <p:nvPicPr>
          <p:cNvPr id="29" name="Imagen 28">
            <a:extLst>
              <a:ext uri="{FF2B5EF4-FFF2-40B4-BE49-F238E27FC236}">
                <a16:creationId xmlns:a16="http://schemas.microsoft.com/office/drawing/2014/main" id="{D55531C5-0817-A697-0687-3E19D095B7B3}"/>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7CD30F84-5F42-0CE6-7E4A-9FC7B1CEEE71}"/>
              </a:ext>
            </a:extLst>
          </p:cNvPr>
          <p:cNvSpPr txBox="1"/>
          <p:nvPr/>
        </p:nvSpPr>
        <p:spPr>
          <a:xfrm>
            <a:off x="1025400" y="1114476"/>
            <a:ext cx="11069453" cy="5262979"/>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20.</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 proceso penal</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será acusatorio y oral.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 regirá por los principios de publicidad, contradicción, concentración, continuidad e inmediación</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De los principios generales:</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2400" dirty="0">
                <a:solidFill>
                  <a:prstClr val="black"/>
                </a:solidFill>
                <a:latin typeface="Arial" panose="020B0604020202020204" pitchFamily="34" charset="0"/>
                <a:cs typeface="Arial" panose="020B0604020202020204" pitchFamily="34" charset="0"/>
              </a:rPr>
              <a:t>[. . .]</a:t>
            </a: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2400" b="1" dirty="0">
                <a:solidFill>
                  <a:prstClr val="black"/>
                </a:solidFill>
                <a:latin typeface="Arial" panose="020B0604020202020204" pitchFamily="34" charset="0"/>
                <a:cs typeface="Arial" panose="020B0604020202020204" pitchFamily="34" charset="0"/>
              </a:rPr>
              <a:t>V. La carga de la prueba</a:t>
            </a:r>
            <a:r>
              <a:rPr lang="es-MX" sz="2400" dirty="0">
                <a:solidFill>
                  <a:prstClr val="black"/>
                </a:solidFill>
                <a:latin typeface="Arial" panose="020B0604020202020204" pitchFamily="34" charset="0"/>
                <a:cs typeface="Arial" panose="020B0604020202020204" pitchFamily="34" charset="0"/>
              </a:rPr>
              <a:t> para demostrar la culpabilidad </a:t>
            </a:r>
            <a:r>
              <a:rPr lang="es-MX" sz="2400" b="1" dirty="0">
                <a:solidFill>
                  <a:prstClr val="black"/>
                </a:solidFill>
                <a:latin typeface="Arial" panose="020B0604020202020204" pitchFamily="34" charset="0"/>
                <a:cs typeface="Arial" panose="020B0604020202020204" pitchFamily="34" charset="0"/>
              </a:rPr>
              <a:t>corresponde a la parte acusadora</a:t>
            </a:r>
            <a:r>
              <a:rPr lang="es-MX" sz="2400" dirty="0">
                <a:solidFill>
                  <a:prstClr val="black"/>
                </a:solidFill>
                <a:latin typeface="Arial" panose="020B0604020202020204" pitchFamily="34" charset="0"/>
                <a:cs typeface="Arial" panose="020B0604020202020204" pitchFamily="34" charset="0"/>
              </a:rPr>
              <a:t>, conforme lo establezca el tipo penal. Las partes tendrán igualdad procesal para sostener la acusación o la defensa, respectivamente;</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2400" dirty="0">
                <a:solidFill>
                  <a:prstClr val="black"/>
                </a:solidFill>
                <a:latin typeface="Arial" panose="020B0604020202020204" pitchFamily="34" charset="0"/>
                <a:cs typeface="Arial" panose="020B0604020202020204" pitchFamily="34" charset="0"/>
              </a:rPr>
              <a:t>[. . .]</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 De los derechos de toda persona imputada:</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2400" b="1" dirty="0">
                <a:solidFill>
                  <a:prstClr val="black"/>
                </a:solidFill>
                <a:latin typeface="Arial" panose="020B0604020202020204" pitchFamily="34" charset="0"/>
                <a:cs typeface="Arial" panose="020B0604020202020204" pitchFamily="34" charset="0"/>
              </a:rPr>
              <a:t>IV. Se le recibirán los testigos y demás pruebas pertinentes que ofrezca</a:t>
            </a:r>
            <a:r>
              <a:rPr lang="es-MX" sz="2400" dirty="0">
                <a:solidFill>
                  <a:prstClr val="black"/>
                </a:solidFill>
                <a:latin typeface="Arial" panose="020B0604020202020204" pitchFamily="34" charset="0"/>
                <a:cs typeface="Arial" panose="020B0604020202020204" pitchFamily="34" charset="0"/>
              </a:rPr>
              <a:t>, concediéndosele el tiempo que la ley estime necesario al efecto y</a:t>
            </a: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6268517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8F2159-B8AB-4264-0A56-EFD5B5AEF647}"/>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7BC2F6E2-7E49-1E30-996D-A36205551CF3}"/>
              </a:ext>
            </a:extLst>
          </p:cNvPr>
          <p:cNvSpPr/>
          <p:nvPr/>
        </p:nvSpPr>
        <p:spPr>
          <a:xfrm>
            <a:off x="1" y="0"/>
            <a:ext cx="928254"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2F40B646-51AA-FDBE-7652-40A01DFBBBBE}"/>
              </a:ext>
            </a:extLst>
          </p:cNvPr>
          <p:cNvGrpSpPr>
            <a:grpSpLocks noChangeAspect="1"/>
          </p:cNvGrpSpPr>
          <p:nvPr/>
        </p:nvGrpSpPr>
        <p:grpSpPr bwMode="auto">
          <a:xfrm>
            <a:off x="97147" y="391098"/>
            <a:ext cx="706418" cy="723378"/>
            <a:chOff x="3551" y="1011"/>
            <a:chExt cx="578" cy="620"/>
          </a:xfrm>
          <a:solidFill>
            <a:srgbClr val="FFC000"/>
          </a:solidFill>
        </p:grpSpPr>
        <p:sp>
          <p:nvSpPr>
            <p:cNvPr id="13" name="Freeform 5">
              <a:extLst>
                <a:ext uri="{FF2B5EF4-FFF2-40B4-BE49-F238E27FC236}">
                  <a16:creationId xmlns:a16="http://schemas.microsoft.com/office/drawing/2014/main" id="{0374391E-DE56-1A6B-482D-2CE3C6E93393}"/>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6199FA74-4E80-7B0A-DC8C-1BCD14FAD4ED}"/>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DE04B4B5-C2E1-EE7F-B220-B14E91C62412}"/>
              </a:ext>
            </a:extLst>
          </p:cNvPr>
          <p:cNvSpPr/>
          <p:nvPr/>
        </p:nvSpPr>
        <p:spPr>
          <a:xfrm>
            <a:off x="1025400" y="34756"/>
            <a:ext cx="11069453" cy="1009035"/>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CONSTITUCIÓN  POLÍTICA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  LOS  ESTADOS  UNIDOS  MEXCICANOS</a:t>
            </a:r>
          </a:p>
        </p:txBody>
      </p:sp>
      <p:pic>
        <p:nvPicPr>
          <p:cNvPr id="29" name="Imagen 28">
            <a:extLst>
              <a:ext uri="{FF2B5EF4-FFF2-40B4-BE49-F238E27FC236}">
                <a16:creationId xmlns:a16="http://schemas.microsoft.com/office/drawing/2014/main" id="{0325F22B-EF3A-B6C3-DBFA-D2977D808AB6}"/>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5CADD509-E44A-2B9E-DDC1-0CD1D4DD51F8}"/>
              </a:ext>
            </a:extLst>
          </p:cNvPr>
          <p:cNvSpPr txBox="1"/>
          <p:nvPr/>
        </p:nvSpPr>
        <p:spPr>
          <a:xfrm>
            <a:off x="1025400" y="1114476"/>
            <a:ext cx="11069453" cy="5262979"/>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auxiliándosele para obtener la comparecencia de las personas cuyo testimonio solicite, en los términos que señale la ley;</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 De los derechos de la víctima o del ofendido:</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II. Coadyuvar con el Ministerio Público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que se le reciban todos los datos o elementos de prueba con los que cuente</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tanto en la investigación como en el proceso, a que se desahoguen las diligencias correspondientes, y a intervenir en el juicio e interponer los recursos en los términos que prevea la ley.</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Cuando el Ministerio Público considere que no es necesario el desahogo de la diligencia, deberá fundar y motivar su negativa;</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2400" dirty="0">
                <a:solidFill>
                  <a:prstClr val="black"/>
                </a:solidFill>
                <a:latin typeface="Arial" panose="020B0604020202020204" pitchFamily="34" charset="0"/>
                <a:cs typeface="Arial" panose="020B0604020202020204" pitchFamily="34" charset="0"/>
              </a:rPr>
              <a:t>[. . .]</a:t>
            </a: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3506664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9DC6A7-9575-1B4B-313F-2E45CD4FF499}"/>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417B2A67-9F69-A87D-849A-190CACBC14DA}"/>
              </a:ext>
            </a:extLst>
          </p:cNvPr>
          <p:cNvSpPr/>
          <p:nvPr/>
        </p:nvSpPr>
        <p:spPr>
          <a:xfrm>
            <a:off x="2" y="0"/>
            <a:ext cx="960118"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4561EB0F-9E62-7A65-70F6-345F600C1D70}"/>
              </a:ext>
            </a:extLst>
          </p:cNvPr>
          <p:cNvGrpSpPr>
            <a:grpSpLocks noChangeAspect="1"/>
          </p:cNvGrpSpPr>
          <p:nvPr/>
        </p:nvGrpSpPr>
        <p:grpSpPr bwMode="auto">
          <a:xfrm>
            <a:off x="86592" y="200979"/>
            <a:ext cx="786937" cy="827721"/>
            <a:chOff x="3551" y="1011"/>
            <a:chExt cx="578" cy="620"/>
          </a:xfrm>
          <a:solidFill>
            <a:srgbClr val="FFC000"/>
          </a:solidFill>
        </p:grpSpPr>
        <p:sp>
          <p:nvSpPr>
            <p:cNvPr id="13" name="Freeform 5">
              <a:extLst>
                <a:ext uri="{FF2B5EF4-FFF2-40B4-BE49-F238E27FC236}">
                  <a16:creationId xmlns:a16="http://schemas.microsoft.com/office/drawing/2014/main" id="{EA137837-462D-0423-277F-37521FBDCEFC}"/>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5990AC09-0CC8-7706-0C01-831D449A78D6}"/>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10D8A6AE-6493-0D78-0EC8-BB01D7DE8A37}"/>
              </a:ext>
            </a:extLst>
          </p:cNvPr>
          <p:cNvSpPr/>
          <p:nvPr/>
        </p:nvSpPr>
        <p:spPr>
          <a:xfrm>
            <a:off x="1046710" y="67786"/>
            <a:ext cx="11058698" cy="943617"/>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LEY  GENERAL  DEL  SISTEMA  DE  MEDIOS  DE  IMPUGNACIÓN  EN  MATERIA  ELECTORAL</a:t>
            </a:r>
          </a:p>
        </p:txBody>
      </p:sp>
      <p:pic>
        <p:nvPicPr>
          <p:cNvPr id="29" name="Imagen 28">
            <a:extLst>
              <a:ext uri="{FF2B5EF4-FFF2-40B4-BE49-F238E27FC236}">
                <a16:creationId xmlns:a16="http://schemas.microsoft.com/office/drawing/2014/main" id="{F1465431-DB85-2A15-3F44-EE074D04C152}"/>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4F4A3405-7970-BAF1-BE9A-74859801F486}"/>
              </a:ext>
            </a:extLst>
          </p:cNvPr>
          <p:cNvSpPr txBox="1"/>
          <p:nvPr/>
        </p:nvSpPr>
        <p:spPr>
          <a:xfrm>
            <a:off x="1051560" y="1059119"/>
            <a:ext cx="11053848" cy="5009833"/>
          </a:xfrm>
          <a:prstGeom prst="rect">
            <a:avLst/>
          </a:prstGeom>
          <a:noFill/>
        </p:spPr>
        <p:txBody>
          <a:bodyPr wrap="square">
            <a:spAutoFit/>
          </a:bodyPr>
          <a:lstStyle/>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15</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 Son objeto de prueba los hechos controvertibles. No lo será el derecho, los hechos notorios o imposibles, ni aquellos que hayan sido reconocidos.</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 El que afirma está obligado a probar</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También lo está el que niega, cuando su negación envuelve la afirmación expresa de un hecho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es-MX" sz="2400" dirty="0">
                <a:solidFill>
                  <a:prstClr val="black"/>
                </a:solidFill>
                <a:latin typeface="Arial" panose="020B0604020202020204" pitchFamily="34" charset="0"/>
                <a:cs typeface="Arial" panose="020B0604020202020204" pitchFamily="34" charset="0"/>
              </a:rPr>
              <a:t>(Énfasis adicionado)</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8333179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10" name="TextBox 9"/>
          <p:cNvSpPr txBox="1"/>
          <p:nvPr/>
        </p:nvSpPr>
        <p:spPr>
          <a:xfrm>
            <a:off x="3097529" y="376535"/>
            <a:ext cx="8755381" cy="4433073"/>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  LA  PRUEBA  EN  EL  DERECHO</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1.1  CONCEPTOS </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¿CÓMO  SE  DEFINE  LA  PRUEBA?</a:t>
            </a:r>
          </a:p>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3" name="Group 4"/>
          <p:cNvGrpSpPr>
            <a:grpSpLocks noChangeAspect="1"/>
          </p:cNvGrpSpPr>
          <p:nvPr/>
        </p:nvGrpSpPr>
        <p:grpSpPr bwMode="auto">
          <a:xfrm>
            <a:off x="194310" y="1495336"/>
            <a:ext cx="2423160" cy="2093684"/>
            <a:chOff x="3551" y="1011"/>
            <a:chExt cx="578" cy="620"/>
          </a:xfrm>
          <a:solidFill>
            <a:srgbClr val="FFC000"/>
          </a:solidFill>
        </p:grpSpPr>
        <p:sp>
          <p:nvSpPr>
            <p:cNvPr id="5"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Rectangle 16"/>
          <p:cNvSpPr/>
          <p:nvPr/>
        </p:nvSpPr>
        <p:spPr>
          <a:xfrm>
            <a:off x="0" y="5197848"/>
            <a:ext cx="12192000" cy="166015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agen 7"/>
          <p:cNvPicPr>
            <a:picLocks noChangeAspect="1"/>
          </p:cNvPicPr>
          <p:nvPr/>
        </p:nvPicPr>
        <p:blipFill>
          <a:blip r:embed="rId2"/>
          <a:stretch>
            <a:fillRect/>
          </a:stretch>
        </p:blipFill>
        <p:spPr>
          <a:xfrm>
            <a:off x="4306530" y="5663381"/>
            <a:ext cx="3687096" cy="1051745"/>
          </a:xfrm>
          <a:prstGeom prst="rect">
            <a:avLst/>
          </a:prstGeom>
        </p:spPr>
      </p:pic>
    </p:spTree>
    <p:extLst>
      <p:ext uri="{BB962C8B-B14F-4D97-AF65-F5344CB8AC3E}">
        <p14:creationId xmlns:p14="http://schemas.microsoft.com/office/powerpoint/2010/main" val="5283932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BE6E8-44D9-22D8-3050-51D4733FC58A}"/>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1F5075EC-A76A-3838-2E95-BCD60FC55774}"/>
              </a:ext>
            </a:extLst>
          </p:cNvPr>
          <p:cNvSpPr/>
          <p:nvPr/>
        </p:nvSpPr>
        <p:spPr>
          <a:xfrm>
            <a:off x="1" y="0"/>
            <a:ext cx="928254"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6088CD38-1019-C96F-A084-85AE3F19E1BF}"/>
              </a:ext>
            </a:extLst>
          </p:cNvPr>
          <p:cNvGrpSpPr>
            <a:grpSpLocks noChangeAspect="1"/>
          </p:cNvGrpSpPr>
          <p:nvPr/>
        </p:nvGrpSpPr>
        <p:grpSpPr bwMode="auto">
          <a:xfrm>
            <a:off x="97147" y="391098"/>
            <a:ext cx="706418" cy="723378"/>
            <a:chOff x="3551" y="1011"/>
            <a:chExt cx="578" cy="620"/>
          </a:xfrm>
          <a:solidFill>
            <a:srgbClr val="FFC000"/>
          </a:solidFill>
        </p:grpSpPr>
        <p:sp>
          <p:nvSpPr>
            <p:cNvPr id="13" name="Freeform 5">
              <a:extLst>
                <a:ext uri="{FF2B5EF4-FFF2-40B4-BE49-F238E27FC236}">
                  <a16:creationId xmlns:a16="http://schemas.microsoft.com/office/drawing/2014/main" id="{997813C9-6326-FA37-FADA-0C04503657F3}"/>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C774C19A-39A0-4B2D-5A45-A777CC79D462}"/>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28339457-7429-B2D0-F501-0EE028D3D00D}"/>
              </a:ext>
            </a:extLst>
          </p:cNvPr>
          <p:cNvSpPr/>
          <p:nvPr/>
        </p:nvSpPr>
        <p:spPr>
          <a:xfrm>
            <a:off x="1025400" y="34756"/>
            <a:ext cx="11069453" cy="1009035"/>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CÓDIGO  NACIONAL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  PROCEDIMIENTOS  CIVILES  Y  FAMILIARES</a:t>
            </a:r>
          </a:p>
        </p:txBody>
      </p:sp>
      <p:pic>
        <p:nvPicPr>
          <p:cNvPr id="29" name="Imagen 28">
            <a:extLst>
              <a:ext uri="{FF2B5EF4-FFF2-40B4-BE49-F238E27FC236}">
                <a16:creationId xmlns:a16="http://schemas.microsoft.com/office/drawing/2014/main" id="{C4EAFBD9-6867-95D9-9BBA-76A60D80B494}"/>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B56C7A64-3488-5F81-7BE8-49A292F3434E}"/>
              </a:ext>
            </a:extLst>
          </p:cNvPr>
          <p:cNvSpPr txBox="1"/>
          <p:nvPr/>
        </p:nvSpPr>
        <p:spPr>
          <a:xfrm>
            <a:off x="1025400" y="1114476"/>
            <a:ext cx="11069453" cy="5262979"/>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261. Las partes, para soportar su acción, excepciones y defensas, así como acreditar los hechos, podrán ofrecer medios de prueba que no sean contrarios a derecho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y les serán admitidas por la autoridad jurisdiccional, las que resulten pertinentes e idóneas y guarden relación con los hechos narrados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 cumplan con los requisitos de ofrecimiento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previstos en este Código Nacional.</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Son admisibles como medios de prueba, todos aquellos elementos que puedan producir convicción en el ánimo de la autoridad jurisdiccional acerca de los hechos controvertidos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MX" sz="2400" dirty="0">
              <a:solidFill>
                <a:prstClr val="black"/>
              </a:solidFill>
              <a:latin typeface="Arial" panose="020B0604020202020204" pitchFamily="34" charset="0"/>
              <a:cs typeface="Arial" panose="020B0604020202020204" pitchFamily="34" charset="0"/>
            </a:endParaRPr>
          </a:p>
          <a:p>
            <a:pPr marL="342900" marR="0" lvl="0" indent="-34290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2400" b="1" dirty="0">
                <a:solidFill>
                  <a:prstClr val="black"/>
                </a:solidFill>
                <a:latin typeface="Arial" panose="020B0604020202020204" pitchFamily="34" charset="0"/>
                <a:cs typeface="Arial" panose="020B0604020202020204" pitchFamily="34" charset="0"/>
              </a:rPr>
              <a:t>Del divorcio bilateral</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654. Será competente para tramitar la disolución del vínculo matrimonial la autoridad jurisdiccional ubicada en donde se encuentre el</a:t>
            </a:r>
          </a:p>
        </p:txBody>
      </p:sp>
    </p:spTree>
    <p:extLst>
      <p:ext uri="{BB962C8B-B14F-4D97-AF65-F5344CB8AC3E}">
        <p14:creationId xmlns:p14="http://schemas.microsoft.com/office/powerpoint/2010/main" val="6080007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46C7A8-F171-7091-E120-15CC2A5EDD07}"/>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1A792764-8A8D-B174-835C-159281B86712}"/>
              </a:ext>
            </a:extLst>
          </p:cNvPr>
          <p:cNvSpPr/>
          <p:nvPr/>
        </p:nvSpPr>
        <p:spPr>
          <a:xfrm>
            <a:off x="1" y="0"/>
            <a:ext cx="928254"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5EE7A950-03EC-1C9D-9B51-99C8B64AE5A3}"/>
              </a:ext>
            </a:extLst>
          </p:cNvPr>
          <p:cNvGrpSpPr>
            <a:grpSpLocks noChangeAspect="1"/>
          </p:cNvGrpSpPr>
          <p:nvPr/>
        </p:nvGrpSpPr>
        <p:grpSpPr bwMode="auto">
          <a:xfrm>
            <a:off x="97147" y="391098"/>
            <a:ext cx="706418" cy="723378"/>
            <a:chOff x="3551" y="1011"/>
            <a:chExt cx="578" cy="620"/>
          </a:xfrm>
          <a:solidFill>
            <a:srgbClr val="FFC000"/>
          </a:solidFill>
        </p:grpSpPr>
        <p:sp>
          <p:nvSpPr>
            <p:cNvPr id="13" name="Freeform 5">
              <a:extLst>
                <a:ext uri="{FF2B5EF4-FFF2-40B4-BE49-F238E27FC236}">
                  <a16:creationId xmlns:a16="http://schemas.microsoft.com/office/drawing/2014/main" id="{F52B8D2D-ECA3-6CD2-F890-2B98FE2815C2}"/>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309D64CE-7C3C-E445-4E1D-8178763C2C67}"/>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F949B999-3061-063D-43E6-690A17A7BABB}"/>
              </a:ext>
            </a:extLst>
          </p:cNvPr>
          <p:cNvSpPr/>
          <p:nvPr/>
        </p:nvSpPr>
        <p:spPr>
          <a:xfrm>
            <a:off x="1025400" y="34756"/>
            <a:ext cx="11069453" cy="1009035"/>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CÓDIGO  NACIONAL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  PROCEDIMIENTOS  CIVILES  Y  FAMILIARES</a:t>
            </a:r>
          </a:p>
        </p:txBody>
      </p:sp>
      <p:pic>
        <p:nvPicPr>
          <p:cNvPr id="29" name="Imagen 28">
            <a:extLst>
              <a:ext uri="{FF2B5EF4-FFF2-40B4-BE49-F238E27FC236}">
                <a16:creationId xmlns:a16="http://schemas.microsoft.com/office/drawing/2014/main" id="{5EA14159-150D-5085-84BA-82EB4C1ECC12}"/>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5CF37FF7-080E-F7E4-E3A7-EB2CA63379D1}"/>
              </a:ext>
            </a:extLst>
          </p:cNvPr>
          <p:cNvSpPr txBox="1"/>
          <p:nvPr/>
        </p:nvSpPr>
        <p:spPr>
          <a:xfrm>
            <a:off x="1025400" y="1114476"/>
            <a:ext cx="11069453" cy="5262979"/>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último domicilio conyugal, salvo sumisión expresa de ambos cónyuges ante alguna otra autoridad jurisdiccional.</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656. Ante la autoridad jurisdiccional, a la solicitud deberá acompañarse:</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 Copia certificada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física o electrónica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del acta de matrimonio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 la unión que se pretenda disolver;</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II.</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 su caso,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copia certificada física o electrónica de las actas de nacimiento de las hijas e hijos menores de edad</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y</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III. Una propuesta de Convenio que contenga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De existir hijos o hijas menores de edad, quien ejercerá su guarda y custodia, la fijación de la pensión alimenticia que les corresponderá y el</a:t>
            </a:r>
          </a:p>
        </p:txBody>
      </p:sp>
    </p:spTree>
    <p:extLst>
      <p:ext uri="{BB962C8B-B14F-4D97-AF65-F5344CB8AC3E}">
        <p14:creationId xmlns:p14="http://schemas.microsoft.com/office/powerpoint/2010/main" val="86558793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15D5C0-57E1-3FDC-C788-E7A5D9CEAA02}"/>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BA008BDE-32AC-AA70-1E77-27B78C5B9525}"/>
              </a:ext>
            </a:extLst>
          </p:cNvPr>
          <p:cNvSpPr/>
          <p:nvPr/>
        </p:nvSpPr>
        <p:spPr>
          <a:xfrm>
            <a:off x="1" y="0"/>
            <a:ext cx="928254"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84E268B1-D3AA-01E5-A3BA-4774CF7B0E01}"/>
              </a:ext>
            </a:extLst>
          </p:cNvPr>
          <p:cNvGrpSpPr>
            <a:grpSpLocks noChangeAspect="1"/>
          </p:cNvGrpSpPr>
          <p:nvPr/>
        </p:nvGrpSpPr>
        <p:grpSpPr bwMode="auto">
          <a:xfrm>
            <a:off x="97147" y="391098"/>
            <a:ext cx="706418" cy="723378"/>
            <a:chOff x="3551" y="1011"/>
            <a:chExt cx="578" cy="620"/>
          </a:xfrm>
          <a:solidFill>
            <a:srgbClr val="FFC000"/>
          </a:solidFill>
        </p:grpSpPr>
        <p:sp>
          <p:nvSpPr>
            <p:cNvPr id="13" name="Freeform 5">
              <a:extLst>
                <a:ext uri="{FF2B5EF4-FFF2-40B4-BE49-F238E27FC236}">
                  <a16:creationId xmlns:a16="http://schemas.microsoft.com/office/drawing/2014/main" id="{5BE1AA80-D278-FFF7-A935-2C190DD27816}"/>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71149412-38D4-C743-A4EE-12F67275C583}"/>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CFE33BEF-64EB-3C50-89B5-22F7A21DB163}"/>
              </a:ext>
            </a:extLst>
          </p:cNvPr>
          <p:cNvSpPr/>
          <p:nvPr/>
        </p:nvSpPr>
        <p:spPr>
          <a:xfrm>
            <a:off x="1025400" y="34756"/>
            <a:ext cx="11069453" cy="1009035"/>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CÓDIGO  NACIONAL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  PROCEDIMIENTOS  CIVILES  Y  FAMILIARES</a:t>
            </a:r>
          </a:p>
        </p:txBody>
      </p:sp>
      <p:pic>
        <p:nvPicPr>
          <p:cNvPr id="29" name="Imagen 28">
            <a:extLst>
              <a:ext uri="{FF2B5EF4-FFF2-40B4-BE49-F238E27FC236}">
                <a16:creationId xmlns:a16="http://schemas.microsoft.com/office/drawing/2014/main" id="{82EF9CAF-1C60-51D7-989A-715F635B03B7}"/>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BE82D1FA-6797-A43D-C3C7-8917AD8D485A}"/>
              </a:ext>
            </a:extLst>
          </p:cNvPr>
          <p:cNvSpPr txBox="1"/>
          <p:nvPr/>
        </p:nvSpPr>
        <p:spPr>
          <a:xfrm>
            <a:off x="1025400" y="1114476"/>
            <a:ext cx="11069453" cy="4524315"/>
          </a:xfrm>
          <a:prstGeom prst="rect">
            <a:avLst/>
          </a:prstGeom>
          <a:solidFill>
            <a:srgbClr val="FFC000"/>
          </a:solidFill>
        </p:spPr>
        <p:txBody>
          <a:bodyPr wrap="square">
            <a:spAutoFit/>
          </a:bodyPr>
          <a:lstStyle/>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establecimiento de un régimen de convivencias, así como la pensión alimenticia que, en su caso pudiera corresponder al o la divorciante, y</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 La forma en que deban distribuirse los bienes, derechos y obligaciones que se hayan adquirido durante el matrimonio, de conformidad con el régimen patrimonial al que estuviera sujeto el matrimonio.</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 caso de no ser aplicable lo dispuesto en las fracciones anteriores, las partes deberán manifestar lo necesario bajo protesta de decir verdad.</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2400" dirty="0">
                <a:solidFill>
                  <a:prstClr val="black"/>
                </a:solidFill>
                <a:latin typeface="Arial" panose="020B0604020202020204" pitchFamily="34" charset="0"/>
                <a:cs typeface="Arial" panose="020B0604020202020204" pitchFamily="34" charset="0"/>
              </a:rPr>
              <a:t>(Énfasis adicionado)</a:t>
            </a: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4296897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a:extLst>
            <a:ext uri="{FF2B5EF4-FFF2-40B4-BE49-F238E27FC236}">
              <a16:creationId xmlns:a16="http://schemas.microsoft.com/office/drawing/2014/main" id="{90D97035-093C-922D-A68C-D7F62C1FF20B}"/>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2019F7DE-79F5-75C8-9953-6FF491BD9D2D}"/>
              </a:ext>
            </a:extLst>
          </p:cNvPr>
          <p:cNvSpPr txBox="1"/>
          <p:nvPr/>
        </p:nvSpPr>
        <p:spPr>
          <a:xfrm>
            <a:off x="3097529" y="376535"/>
            <a:ext cx="8755381" cy="4433073"/>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1.1  CONCEPTOS </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¿CÓMO  SE  DEFINE  LA  PRUEBA?</a:t>
            </a:r>
          </a:p>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3" name="Group 4">
            <a:extLst>
              <a:ext uri="{FF2B5EF4-FFF2-40B4-BE49-F238E27FC236}">
                <a16:creationId xmlns:a16="http://schemas.microsoft.com/office/drawing/2014/main" id="{3851F238-5246-B45C-481E-79AB3EA3A860}"/>
              </a:ext>
            </a:extLst>
          </p:cNvPr>
          <p:cNvGrpSpPr>
            <a:grpSpLocks noChangeAspect="1"/>
          </p:cNvGrpSpPr>
          <p:nvPr/>
        </p:nvGrpSpPr>
        <p:grpSpPr bwMode="auto">
          <a:xfrm>
            <a:off x="194310" y="1495336"/>
            <a:ext cx="2423160" cy="2093684"/>
            <a:chOff x="3551" y="1011"/>
            <a:chExt cx="578" cy="620"/>
          </a:xfrm>
          <a:solidFill>
            <a:srgbClr val="FFC000"/>
          </a:solidFill>
        </p:grpSpPr>
        <p:sp>
          <p:nvSpPr>
            <p:cNvPr id="5" name="Freeform 5">
              <a:extLst>
                <a:ext uri="{FF2B5EF4-FFF2-40B4-BE49-F238E27FC236}">
                  <a16:creationId xmlns:a16="http://schemas.microsoft.com/office/drawing/2014/main" id="{54E0E3DC-8461-CF77-18B0-CE3754D7A9FB}"/>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Oval 6">
              <a:extLst>
                <a:ext uri="{FF2B5EF4-FFF2-40B4-BE49-F238E27FC236}">
                  <a16:creationId xmlns:a16="http://schemas.microsoft.com/office/drawing/2014/main" id="{3592E2A7-989C-8B9A-8698-D02226D1C172}"/>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Rectangle 16">
            <a:extLst>
              <a:ext uri="{FF2B5EF4-FFF2-40B4-BE49-F238E27FC236}">
                <a16:creationId xmlns:a16="http://schemas.microsoft.com/office/drawing/2014/main" id="{0E4DF03D-56BA-1BF3-ABCE-04ABB9A2E033}"/>
              </a:ext>
            </a:extLst>
          </p:cNvPr>
          <p:cNvSpPr/>
          <p:nvPr/>
        </p:nvSpPr>
        <p:spPr>
          <a:xfrm>
            <a:off x="0" y="5197848"/>
            <a:ext cx="12192000" cy="166015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agen 7">
            <a:extLst>
              <a:ext uri="{FF2B5EF4-FFF2-40B4-BE49-F238E27FC236}">
                <a16:creationId xmlns:a16="http://schemas.microsoft.com/office/drawing/2014/main" id="{359735BB-A0BC-0479-7FD5-AC1D38995253}"/>
              </a:ext>
            </a:extLst>
          </p:cNvPr>
          <p:cNvPicPr>
            <a:picLocks noChangeAspect="1"/>
          </p:cNvPicPr>
          <p:nvPr/>
        </p:nvPicPr>
        <p:blipFill>
          <a:blip r:embed="rId2"/>
          <a:stretch>
            <a:fillRect/>
          </a:stretch>
        </p:blipFill>
        <p:spPr>
          <a:xfrm>
            <a:off x="4306530" y="5663381"/>
            <a:ext cx="3687096" cy="1051745"/>
          </a:xfrm>
          <a:prstGeom prst="rect">
            <a:avLst/>
          </a:prstGeom>
        </p:spPr>
      </p:pic>
    </p:spTree>
    <p:extLst>
      <p:ext uri="{BB962C8B-B14F-4D97-AF65-F5344CB8AC3E}">
        <p14:creationId xmlns:p14="http://schemas.microsoft.com/office/powerpoint/2010/main" val="29539095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04E15A-2A69-614F-26D3-6D79FB44A0F5}"/>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B97192BC-4392-D5BF-4DE7-6220DE9ADBE8}"/>
              </a:ext>
            </a:extLst>
          </p:cNvPr>
          <p:cNvSpPr/>
          <p:nvPr/>
        </p:nvSpPr>
        <p:spPr>
          <a:xfrm>
            <a:off x="2" y="0"/>
            <a:ext cx="1330033"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49540B3B-5A2D-5E08-338F-FEFEBF48DE36}"/>
              </a:ext>
            </a:extLst>
          </p:cNvPr>
          <p:cNvGrpSpPr>
            <a:grpSpLocks noChangeAspect="1"/>
          </p:cNvGrpSpPr>
          <p:nvPr/>
        </p:nvGrpSpPr>
        <p:grpSpPr bwMode="auto">
          <a:xfrm>
            <a:off x="166253" y="461962"/>
            <a:ext cx="1039091" cy="1046797"/>
            <a:chOff x="3551" y="1011"/>
            <a:chExt cx="578" cy="620"/>
          </a:xfrm>
          <a:solidFill>
            <a:srgbClr val="FFC000"/>
          </a:solidFill>
        </p:grpSpPr>
        <p:sp>
          <p:nvSpPr>
            <p:cNvPr id="13" name="Freeform 5">
              <a:extLst>
                <a:ext uri="{FF2B5EF4-FFF2-40B4-BE49-F238E27FC236}">
                  <a16:creationId xmlns:a16="http://schemas.microsoft.com/office/drawing/2014/main" id="{9991B06F-C4A0-8DF3-12EE-1E9FA3AE2C80}"/>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7142CF6A-AEB4-4A33-FE93-99EE01DF0843}"/>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4186654B-4733-EAB4-698C-28555F7CDA5F}"/>
              </a:ext>
            </a:extLst>
          </p:cNvPr>
          <p:cNvSpPr/>
          <p:nvPr/>
        </p:nvSpPr>
        <p:spPr>
          <a:xfrm>
            <a:off x="1371596" y="67786"/>
            <a:ext cx="10654150" cy="957450"/>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ELEMENTOS    FUENTES    Y    MEDIOS    DE    PRUEBA</a:t>
            </a:r>
            <a:b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endParaRPr kumimoji="0" lang="en-ID"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9" name="Imagen 28">
            <a:extLst>
              <a:ext uri="{FF2B5EF4-FFF2-40B4-BE49-F238E27FC236}">
                <a16:creationId xmlns:a16="http://schemas.microsoft.com/office/drawing/2014/main" id="{8F912BD1-6457-4271-7BF2-8561D4E83513}"/>
              </a:ext>
            </a:extLst>
          </p:cNvPr>
          <p:cNvPicPr>
            <a:picLocks noChangeAspect="1"/>
          </p:cNvPicPr>
          <p:nvPr/>
        </p:nvPicPr>
        <p:blipFill>
          <a:blip r:embed="rId2"/>
          <a:stretch>
            <a:fillRect/>
          </a:stretch>
        </p:blipFill>
        <p:spPr>
          <a:xfrm>
            <a:off x="9486711" y="6383813"/>
            <a:ext cx="2057400" cy="406401"/>
          </a:xfrm>
          <a:prstGeom prst="rect">
            <a:avLst/>
          </a:prstGeom>
        </p:spPr>
      </p:pic>
      <p:graphicFrame>
        <p:nvGraphicFramePr>
          <p:cNvPr id="2" name="Tabla 3">
            <a:extLst>
              <a:ext uri="{FF2B5EF4-FFF2-40B4-BE49-F238E27FC236}">
                <a16:creationId xmlns:a16="http://schemas.microsoft.com/office/drawing/2014/main" id="{563784F5-C9A0-E443-C92D-67375D4E9272}"/>
              </a:ext>
            </a:extLst>
          </p:cNvPr>
          <p:cNvGraphicFramePr>
            <a:graphicFrameLocks noGrp="1"/>
          </p:cNvGraphicFramePr>
          <p:nvPr/>
        </p:nvGraphicFramePr>
        <p:xfrm>
          <a:off x="1371596" y="1102640"/>
          <a:ext cx="10654150" cy="5203768"/>
        </p:xfrm>
        <a:graphic>
          <a:graphicData uri="http://schemas.openxmlformats.org/drawingml/2006/table">
            <a:tbl>
              <a:tblPr firstRow="1" bandRow="1">
                <a:tableStyleId>{00A15C55-8517-42AA-B614-E9B94910E393}</a:tableStyleId>
              </a:tblPr>
              <a:tblGrid>
                <a:gridCol w="10654150">
                  <a:extLst>
                    <a:ext uri="{9D8B030D-6E8A-4147-A177-3AD203B41FA5}">
                      <a16:colId xmlns:a16="http://schemas.microsoft.com/office/drawing/2014/main" val="3242422066"/>
                    </a:ext>
                  </a:extLst>
                </a:gridCol>
              </a:tblGrid>
              <a:tr h="4195316">
                <a:tc>
                  <a:txBody>
                    <a:bodyPr/>
                    <a:lstStyle/>
                    <a:p>
                      <a:pPr algn="just">
                        <a:lnSpc>
                          <a:spcPct val="150000"/>
                        </a:lnSpc>
                      </a:pPr>
                      <a:r>
                        <a:rPr lang="es-MX" sz="2400" dirty="0">
                          <a:solidFill>
                            <a:schemeClr val="tx1"/>
                          </a:solidFill>
                          <a:latin typeface="Arial" panose="020B0604020202020204" pitchFamily="34" charset="0"/>
                          <a:cs typeface="Arial" panose="020B0604020202020204" pitchFamily="34" charset="0"/>
                        </a:rPr>
                        <a:t>No es raro, y hasta es general, que se confundan las tres expresiones: </a:t>
                      </a:r>
                      <a:r>
                        <a:rPr lang="es-MX" sz="2400" i="1" dirty="0">
                          <a:solidFill>
                            <a:schemeClr val="tx1"/>
                          </a:solidFill>
                          <a:latin typeface="Arial" panose="020B0604020202020204" pitchFamily="34" charset="0"/>
                          <a:cs typeface="Arial" panose="020B0604020202020204" pitchFamily="34" charset="0"/>
                        </a:rPr>
                        <a:t>elementos, fuentes, medios</a:t>
                      </a:r>
                      <a:r>
                        <a:rPr lang="es-MX" sz="2400" dirty="0">
                          <a:solidFill>
                            <a:schemeClr val="tx1"/>
                          </a:solidFill>
                          <a:latin typeface="Arial" panose="020B0604020202020204" pitchFamily="34" charset="0"/>
                          <a:cs typeface="Arial" panose="020B0604020202020204" pitchFamily="34" charset="0"/>
                        </a:rPr>
                        <a:t>. Para establecer la claridad, que yo necesito, diré que </a:t>
                      </a:r>
                      <a:r>
                        <a:rPr lang="es-MX" sz="2400" i="1" dirty="0">
                          <a:solidFill>
                            <a:schemeClr val="tx1"/>
                          </a:solidFill>
                          <a:latin typeface="Arial" panose="020B0604020202020204" pitchFamily="34" charset="0"/>
                          <a:cs typeface="Arial" panose="020B0604020202020204" pitchFamily="34" charset="0"/>
                        </a:rPr>
                        <a:t>medios son las actuaciones judiciales con las cuales las fuentes se incorporan al proceso</a:t>
                      </a:r>
                      <a:r>
                        <a:rPr lang="es-MX" sz="2400" dirty="0">
                          <a:solidFill>
                            <a:schemeClr val="tx1"/>
                          </a:solidFill>
                          <a:latin typeface="Arial" panose="020B0604020202020204" pitchFamily="34" charset="0"/>
                          <a:cs typeface="Arial" panose="020B0604020202020204" pitchFamily="34" charset="0"/>
                        </a:rPr>
                        <a:t>. Y así, el </a:t>
                      </a:r>
                      <a:r>
                        <a:rPr lang="es-MX" sz="2400" i="1" dirty="0">
                          <a:solidFill>
                            <a:schemeClr val="tx1"/>
                          </a:solidFill>
                          <a:latin typeface="Arial" panose="020B0604020202020204" pitchFamily="34" charset="0"/>
                          <a:cs typeface="Arial" panose="020B0604020202020204" pitchFamily="34" charset="0"/>
                        </a:rPr>
                        <a:t>testigo</a:t>
                      </a:r>
                      <a:r>
                        <a:rPr lang="es-MX" sz="2400" dirty="0">
                          <a:solidFill>
                            <a:schemeClr val="tx1"/>
                          </a:solidFill>
                          <a:latin typeface="Arial" panose="020B0604020202020204" pitchFamily="34" charset="0"/>
                          <a:cs typeface="Arial" panose="020B0604020202020204" pitchFamily="34" charset="0"/>
                        </a:rPr>
                        <a:t> es una fuente; su </a:t>
                      </a:r>
                      <a:r>
                        <a:rPr lang="es-MX" sz="2400" i="1" dirty="0">
                          <a:solidFill>
                            <a:schemeClr val="tx1"/>
                          </a:solidFill>
                          <a:latin typeface="Arial" panose="020B0604020202020204" pitchFamily="34" charset="0"/>
                          <a:cs typeface="Arial" panose="020B0604020202020204" pitchFamily="34" charset="0"/>
                        </a:rPr>
                        <a:t>declaración</a:t>
                      </a:r>
                      <a:r>
                        <a:rPr lang="es-MX" sz="2400" dirty="0">
                          <a:solidFill>
                            <a:schemeClr val="tx1"/>
                          </a:solidFill>
                          <a:latin typeface="Arial" panose="020B0604020202020204" pitchFamily="34" charset="0"/>
                          <a:cs typeface="Arial" panose="020B0604020202020204" pitchFamily="34" charset="0"/>
                        </a:rPr>
                        <a:t> es un medio. Lo mismo, la parte –y lo que ella sabe- es una fuente, y su absolución de posiciones, o en general su </a:t>
                      </a:r>
                      <a:r>
                        <a:rPr lang="es-MX" sz="2400" i="1" dirty="0">
                          <a:solidFill>
                            <a:schemeClr val="tx1"/>
                          </a:solidFill>
                          <a:latin typeface="Arial" panose="020B0604020202020204" pitchFamily="34" charset="0"/>
                          <a:cs typeface="Arial" panose="020B0604020202020204" pitchFamily="34" charset="0"/>
                        </a:rPr>
                        <a:t>testimonio</a:t>
                      </a:r>
                      <a:r>
                        <a:rPr lang="es-MX" sz="2400" dirty="0">
                          <a:solidFill>
                            <a:schemeClr val="tx1"/>
                          </a:solidFill>
                          <a:latin typeface="Arial" panose="020B0604020202020204" pitchFamily="34" charset="0"/>
                          <a:cs typeface="Arial" panose="020B0604020202020204" pitchFamily="34" charset="0"/>
                        </a:rPr>
                        <a:t>, es un medio…</a:t>
                      </a:r>
                    </a:p>
                    <a:p>
                      <a:pPr algn="just">
                        <a:lnSpc>
                          <a:spcPct val="100000"/>
                        </a:lnSpc>
                      </a:pPr>
                      <a:endParaRPr lang="es-MX" sz="2400" b="0" i="0" dirty="0">
                        <a:solidFill>
                          <a:schemeClr val="tx1"/>
                        </a:solidFill>
                        <a:latin typeface="Arial" panose="020B0604020202020204" pitchFamily="34" charset="0"/>
                        <a:cs typeface="Arial" panose="020B0604020202020204" pitchFamily="34" charset="0"/>
                      </a:endParaRPr>
                    </a:p>
                    <a:p>
                      <a:pPr algn="just">
                        <a:lnSpc>
                          <a:spcPct val="100000"/>
                        </a:lnSpc>
                      </a:pPr>
                      <a:r>
                        <a:rPr lang="es-MX" sz="2000" b="1" i="0" dirty="0">
                          <a:solidFill>
                            <a:schemeClr val="tx1"/>
                          </a:solidFill>
                          <a:latin typeface="Arial" panose="020B0604020202020204" pitchFamily="34" charset="0"/>
                          <a:cs typeface="Arial" panose="020B0604020202020204" pitchFamily="34" charset="0"/>
                        </a:rPr>
                        <a:t>SENTÍS MELENDO, Santiago</a:t>
                      </a:r>
                      <a:r>
                        <a:rPr lang="es-MX" sz="2000" b="0" i="0" dirty="0">
                          <a:solidFill>
                            <a:schemeClr val="tx1"/>
                          </a:solidFill>
                          <a:latin typeface="Arial" panose="020B0604020202020204" pitchFamily="34" charset="0"/>
                          <a:cs typeface="Arial" panose="020B0604020202020204" pitchFamily="34" charset="0"/>
                        </a:rPr>
                        <a:t>, </a:t>
                      </a:r>
                      <a:r>
                        <a:rPr lang="es-MX" sz="2000" b="0" i="1" dirty="0">
                          <a:solidFill>
                            <a:schemeClr val="tx1"/>
                          </a:solidFill>
                          <a:latin typeface="Arial" panose="020B0604020202020204" pitchFamily="34" charset="0"/>
                          <a:cs typeface="Arial" panose="020B0604020202020204" pitchFamily="34" charset="0"/>
                        </a:rPr>
                        <a:t>La Prueba. Los grandes temas del Derecho Probatorio</a:t>
                      </a:r>
                      <a:r>
                        <a:rPr lang="es-MX" sz="2000" b="0" dirty="0">
                          <a:solidFill>
                            <a:schemeClr val="tx1"/>
                          </a:solidFill>
                          <a:latin typeface="Arial" panose="020B0604020202020204" pitchFamily="34" charset="0"/>
                          <a:cs typeface="Arial" panose="020B0604020202020204" pitchFamily="34" charset="0"/>
                        </a:rPr>
                        <a:t>, Ediciones Jurídicas Europa-América, Buenos Aires, Argentina, 1979, p. 16.</a:t>
                      </a:r>
                    </a:p>
                    <a:p>
                      <a:pPr algn="just">
                        <a:lnSpc>
                          <a:spcPct val="100000"/>
                        </a:lnSpc>
                      </a:pPr>
                      <a:endParaRPr lang="es-MX" sz="2000" b="0" dirty="0">
                        <a:solidFill>
                          <a:schemeClr val="tx1"/>
                        </a:solidFill>
                        <a:latin typeface="Arial" panose="020B0604020202020204" pitchFamily="34" charset="0"/>
                        <a:cs typeface="Arial" panose="020B0604020202020204" pitchFamily="34" charset="0"/>
                      </a:endParaRPr>
                    </a:p>
                  </a:txBody>
                  <a:tcPr marT="41564" marB="41564"/>
                </a:tc>
                <a:extLst>
                  <a:ext uri="{0D108BD9-81ED-4DB2-BD59-A6C34878D82A}">
                    <a16:rowId xmlns:a16="http://schemas.microsoft.com/office/drawing/2014/main" val="2296943566"/>
                  </a:ext>
                </a:extLst>
              </a:tr>
            </a:tbl>
          </a:graphicData>
        </a:graphic>
      </p:graphicFrame>
    </p:spTree>
    <p:extLst>
      <p:ext uri="{BB962C8B-B14F-4D97-AF65-F5344CB8AC3E}">
        <p14:creationId xmlns:p14="http://schemas.microsoft.com/office/powerpoint/2010/main" val="12200434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1228726"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66255" y="448109"/>
            <a:ext cx="942109" cy="7233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1274618" y="67786"/>
            <a:ext cx="10861567" cy="1103701"/>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ELEMENTOS  O  MEDIOS  </a:t>
            </a:r>
            <a:r>
              <a:rPr kumimoji="0" lang="es-MX" sz="2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DE  PRUEBA</a:t>
            </a:r>
            <a:b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LEY  GENERAL  DEL  SISTEMA  DE  MEDIOS  DE  IMPUGNACIÓN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 MATERIA  ELECTORAL</a:t>
            </a:r>
            <a:endParaRPr kumimoji="0" lang="en-ID" sz="24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79AAF069-A2D8-F57C-34A5-2C8CEC250564}"/>
              </a:ext>
            </a:extLst>
          </p:cNvPr>
          <p:cNvSpPr txBox="1"/>
          <p:nvPr/>
        </p:nvSpPr>
        <p:spPr>
          <a:xfrm>
            <a:off x="1433746" y="1311784"/>
            <a:ext cx="10543309" cy="5009833"/>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Artículo 14</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 Para la resolución de los medios de impugnación previstos en esta ley,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sólo podrán ser ofrecidas y admitidas las pruebas siguientes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Documentales públicas;</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 Documentales privadas;</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 Técnicas;</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 </a:t>
            </a:r>
            <a:r>
              <a:rPr kumimoji="0" lang="es-MX" sz="24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Presuncionales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legales y humanas; y</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 Instrumental de actuaciones.</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(Énfasis adicionado)</a:t>
            </a:r>
          </a:p>
        </p:txBody>
      </p:sp>
    </p:spTree>
    <p:extLst>
      <p:ext uri="{BB962C8B-B14F-4D97-AF65-F5344CB8AC3E}">
        <p14:creationId xmlns:p14="http://schemas.microsoft.com/office/powerpoint/2010/main" val="20571700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3C8C3B-1E5B-5D11-F01E-5FE2209465DE}"/>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0BCDE503-C62F-C10E-CEA5-C84CA52D5279}"/>
              </a:ext>
            </a:extLst>
          </p:cNvPr>
          <p:cNvSpPr/>
          <p:nvPr/>
        </p:nvSpPr>
        <p:spPr>
          <a:xfrm>
            <a:off x="0" y="0"/>
            <a:ext cx="1554480"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23A2830A-8F86-9FF5-2B45-0E129D043D35}"/>
              </a:ext>
            </a:extLst>
          </p:cNvPr>
          <p:cNvGrpSpPr>
            <a:grpSpLocks noChangeAspect="1"/>
          </p:cNvGrpSpPr>
          <p:nvPr/>
        </p:nvGrpSpPr>
        <p:grpSpPr bwMode="auto">
          <a:xfrm>
            <a:off x="166255" y="448108"/>
            <a:ext cx="1216775" cy="1174952"/>
            <a:chOff x="3551" y="1011"/>
            <a:chExt cx="578" cy="620"/>
          </a:xfrm>
          <a:solidFill>
            <a:srgbClr val="FFC000"/>
          </a:solidFill>
        </p:grpSpPr>
        <p:sp>
          <p:nvSpPr>
            <p:cNvPr id="13" name="Freeform 5">
              <a:extLst>
                <a:ext uri="{FF2B5EF4-FFF2-40B4-BE49-F238E27FC236}">
                  <a16:creationId xmlns:a16="http://schemas.microsoft.com/office/drawing/2014/main" id="{CA7F8D74-10A0-DF40-69AE-F2E933CD902B}"/>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C7E4A113-2707-9E12-D4FB-BBD6424D8497}"/>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CAF8ECC7-6BE8-40D6-91DF-13D9C2545FD1}"/>
              </a:ext>
            </a:extLst>
          </p:cNvPr>
          <p:cNvSpPr/>
          <p:nvPr/>
        </p:nvSpPr>
        <p:spPr>
          <a:xfrm>
            <a:off x="1748790" y="0"/>
            <a:ext cx="10206990" cy="1303814"/>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 R U E B 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NATURALEZA  JURÍDICA</a:t>
            </a:r>
            <a:endPar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9" name="Imagen 28">
            <a:extLst>
              <a:ext uri="{FF2B5EF4-FFF2-40B4-BE49-F238E27FC236}">
                <a16:creationId xmlns:a16="http://schemas.microsoft.com/office/drawing/2014/main" id="{8CE6CC00-5F16-8FF4-C086-D700C5449B08}"/>
              </a:ext>
            </a:extLst>
          </p:cNvPr>
          <p:cNvPicPr>
            <a:picLocks noChangeAspect="1"/>
          </p:cNvPicPr>
          <p:nvPr/>
        </p:nvPicPr>
        <p:blipFill>
          <a:blip r:embed="rId2"/>
          <a:stretch>
            <a:fillRect/>
          </a:stretch>
        </p:blipFill>
        <p:spPr>
          <a:xfrm>
            <a:off x="9486711" y="6383813"/>
            <a:ext cx="2057400" cy="406401"/>
          </a:xfrm>
          <a:prstGeom prst="rect">
            <a:avLst/>
          </a:prstGeom>
        </p:spPr>
      </p:pic>
      <p:graphicFrame>
        <p:nvGraphicFramePr>
          <p:cNvPr id="2" name="Tabla 1">
            <a:extLst>
              <a:ext uri="{FF2B5EF4-FFF2-40B4-BE49-F238E27FC236}">
                <a16:creationId xmlns:a16="http://schemas.microsoft.com/office/drawing/2014/main" id="{7FB0E12E-9B73-B8FB-ABD1-56A5A4D66F2A}"/>
              </a:ext>
            </a:extLst>
          </p:cNvPr>
          <p:cNvGraphicFramePr>
            <a:graphicFrameLocks noGrp="1"/>
          </p:cNvGraphicFramePr>
          <p:nvPr/>
        </p:nvGraphicFramePr>
        <p:xfrm>
          <a:off x="1748790" y="1710264"/>
          <a:ext cx="10206990" cy="4425106"/>
        </p:xfrm>
        <a:graphic>
          <a:graphicData uri="http://schemas.openxmlformats.org/drawingml/2006/table">
            <a:tbl>
              <a:tblPr firstRow="1" bandRow="1">
                <a:tableStyleId>{1E171933-4619-4E11-9A3F-F7608DF75F80}</a:tableStyleId>
              </a:tblPr>
              <a:tblGrid>
                <a:gridCol w="5103495">
                  <a:extLst>
                    <a:ext uri="{9D8B030D-6E8A-4147-A177-3AD203B41FA5}">
                      <a16:colId xmlns:a16="http://schemas.microsoft.com/office/drawing/2014/main" val="2221681835"/>
                    </a:ext>
                  </a:extLst>
                </a:gridCol>
                <a:gridCol w="5103495">
                  <a:extLst>
                    <a:ext uri="{9D8B030D-6E8A-4147-A177-3AD203B41FA5}">
                      <a16:colId xmlns:a16="http://schemas.microsoft.com/office/drawing/2014/main" val="1233031386"/>
                    </a:ext>
                  </a:extLst>
                </a:gridCol>
              </a:tblGrid>
              <a:tr h="370840">
                <a:tc>
                  <a:txBody>
                    <a:bodyPr/>
                    <a:lstStyle/>
                    <a:p>
                      <a:pPr algn="ctr"/>
                      <a:r>
                        <a:rPr lang="es-MX" sz="2800" b="1" dirty="0">
                          <a:solidFill>
                            <a:schemeClr val="tx1"/>
                          </a:solidFill>
                          <a:latin typeface="Arial" panose="020B0604020202020204" pitchFamily="34" charset="0"/>
                          <a:cs typeface="Arial" panose="020B0604020202020204" pitchFamily="34" charset="0"/>
                        </a:rPr>
                        <a:t>FUENTE  DE  PRUEBA</a:t>
                      </a:r>
                    </a:p>
                    <a:p>
                      <a:pPr algn="ctr"/>
                      <a:endParaRPr lang="es-MX" sz="2800" b="1" dirty="0">
                        <a:solidFill>
                          <a:schemeClr val="tx1"/>
                        </a:solidFill>
                        <a:latin typeface="Arial" panose="020B0604020202020204" pitchFamily="34" charset="0"/>
                        <a:cs typeface="Arial" panose="020B0604020202020204" pitchFamily="34" charset="0"/>
                      </a:endParaRPr>
                    </a:p>
                  </a:txBody>
                  <a:tcPr/>
                </a:tc>
                <a:tc>
                  <a:txBody>
                    <a:bodyPr/>
                    <a:lstStyle/>
                    <a:p>
                      <a:pPr algn="ctr"/>
                      <a:r>
                        <a:rPr lang="es-MX" sz="2800" b="1" dirty="0">
                          <a:solidFill>
                            <a:schemeClr val="tx1"/>
                          </a:solidFill>
                          <a:latin typeface="Arial" panose="020B0604020202020204" pitchFamily="34" charset="0"/>
                          <a:cs typeface="Arial" panose="020B0604020202020204" pitchFamily="34" charset="0"/>
                        </a:rPr>
                        <a:t>ELEMENTO  O  MEDIO</a:t>
                      </a:r>
                    </a:p>
                    <a:p>
                      <a:pPr algn="ctr"/>
                      <a:r>
                        <a:rPr lang="es-MX" sz="2800" b="1" dirty="0">
                          <a:solidFill>
                            <a:schemeClr val="tx1"/>
                          </a:solidFill>
                          <a:latin typeface="Arial" panose="020B0604020202020204" pitchFamily="34" charset="0"/>
                          <a:cs typeface="Arial" panose="020B0604020202020204" pitchFamily="34" charset="0"/>
                        </a:rPr>
                        <a:t>DE  PRUEBA</a:t>
                      </a:r>
                    </a:p>
                  </a:txBody>
                  <a:tcPr/>
                </a:tc>
                <a:extLst>
                  <a:ext uri="{0D108BD9-81ED-4DB2-BD59-A6C34878D82A}">
                    <a16:rowId xmlns:a16="http://schemas.microsoft.com/office/drawing/2014/main" val="749342038"/>
                  </a:ext>
                </a:extLst>
              </a:tr>
              <a:tr h="370840">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TESTIGO</a:t>
                      </a:r>
                    </a:p>
                    <a:p>
                      <a:pPr algn="ctr"/>
                      <a:endParaRPr lang="es-MX" sz="2400" b="1" dirty="0">
                        <a:solidFill>
                          <a:schemeClr val="tx1"/>
                        </a:solidFill>
                        <a:latin typeface="Arial" panose="020B0604020202020204" pitchFamily="34" charset="0"/>
                        <a:cs typeface="Arial" panose="020B0604020202020204" pitchFamily="34" charset="0"/>
                      </a:endParaRPr>
                    </a:p>
                  </a:txBody>
                  <a:tcPr/>
                </a:tc>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TESTIMONIO</a:t>
                      </a:r>
                    </a:p>
                  </a:txBody>
                  <a:tcPr/>
                </a:tc>
                <a:extLst>
                  <a:ext uri="{0D108BD9-81ED-4DB2-BD59-A6C34878D82A}">
                    <a16:rowId xmlns:a16="http://schemas.microsoft.com/office/drawing/2014/main" val="2921718373"/>
                  </a:ext>
                </a:extLst>
              </a:tr>
              <a:tr h="370840">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PERITO</a:t>
                      </a:r>
                    </a:p>
                    <a:p>
                      <a:pPr algn="ctr"/>
                      <a:endParaRPr lang="es-MX" sz="2400" b="1" dirty="0">
                        <a:solidFill>
                          <a:schemeClr val="tx1"/>
                        </a:solidFill>
                        <a:latin typeface="Arial" panose="020B0604020202020204" pitchFamily="34" charset="0"/>
                        <a:cs typeface="Arial" panose="020B0604020202020204" pitchFamily="34" charset="0"/>
                      </a:endParaRPr>
                    </a:p>
                  </a:txBody>
                  <a:tcPr/>
                </a:tc>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DICTAMEN  PERICIAL</a:t>
                      </a:r>
                    </a:p>
                  </a:txBody>
                  <a:tcPr/>
                </a:tc>
                <a:extLst>
                  <a:ext uri="{0D108BD9-81ED-4DB2-BD59-A6C34878D82A}">
                    <a16:rowId xmlns:a16="http://schemas.microsoft.com/office/drawing/2014/main" val="1201865727"/>
                  </a:ext>
                </a:extLst>
              </a:tr>
              <a:tr h="1102786">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ACTORA  O  DEMANDADA</a:t>
                      </a:r>
                    </a:p>
                  </a:txBody>
                  <a:tcPr/>
                </a:tc>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CONFESIÓN</a:t>
                      </a:r>
                    </a:p>
                  </a:txBody>
                  <a:tcPr/>
                </a:tc>
                <a:extLst>
                  <a:ext uri="{0D108BD9-81ED-4DB2-BD59-A6C34878D82A}">
                    <a16:rowId xmlns:a16="http://schemas.microsoft.com/office/drawing/2014/main" val="3726184390"/>
                  </a:ext>
                </a:extLst>
              </a:tr>
            </a:tbl>
          </a:graphicData>
        </a:graphic>
      </p:graphicFrame>
    </p:spTree>
    <p:extLst>
      <p:ext uri="{BB962C8B-B14F-4D97-AF65-F5344CB8AC3E}">
        <p14:creationId xmlns:p14="http://schemas.microsoft.com/office/powerpoint/2010/main" val="11932203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0" y="0"/>
            <a:ext cx="2457453"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354331" y="747196"/>
            <a:ext cx="1748790" cy="145827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2811784" y="663809"/>
            <a:ext cx="8565384" cy="951201"/>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CONCEPTO  DE  PRUEBA</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79AAF069-A2D8-F57C-34A5-2C8CEC250564}"/>
              </a:ext>
            </a:extLst>
          </p:cNvPr>
          <p:cNvSpPr txBox="1"/>
          <p:nvPr/>
        </p:nvSpPr>
        <p:spPr>
          <a:xfrm>
            <a:off x="2793328" y="2205474"/>
            <a:ext cx="8565384" cy="3693319"/>
          </a:xfrm>
          <a:prstGeom prst="rect">
            <a:avLst/>
          </a:prstGeom>
          <a:noFill/>
        </p:spPr>
        <p:txBody>
          <a:bodyPr wrap="square">
            <a:spAutoFit/>
          </a:bodyPr>
          <a:lstStyle/>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Tomada en su sentido procesal la prueba es… </a:t>
            </a:r>
            <a:r>
              <a:rPr kumimoji="0" lang="es-MX" sz="2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un medio de verificación de las proposiciones que los litigantes formulan en el juicio</a:t>
            </a:r>
            <a:r>
              <a:rPr kumimoji="0" lang="es-MX"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s-MX" sz="2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COUTURE, Eduardo J.</a:t>
            </a:r>
            <a:r>
              <a:rPr kumimoji="0" lang="es-MX"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Fundamentos de Derecho Procesal Civil</a:t>
            </a:r>
            <a:r>
              <a:rPr kumimoji="0" lang="es-MX"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décima quinta reimpresión de la tercera edición, Ediciones </a:t>
            </a:r>
            <a:r>
              <a:rPr kumimoji="0" lang="es-MX" sz="2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Depalma</a:t>
            </a:r>
            <a:r>
              <a:rPr kumimoji="0" lang="es-MX"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Buenos Aires, Argentina, 1988, p. 217.</a:t>
            </a:r>
          </a:p>
        </p:txBody>
      </p:sp>
    </p:spTree>
    <p:extLst>
      <p:ext uri="{BB962C8B-B14F-4D97-AF65-F5344CB8AC3E}">
        <p14:creationId xmlns:p14="http://schemas.microsoft.com/office/powerpoint/2010/main" val="9061243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0" y="0"/>
            <a:ext cx="2457453"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269981" y="461964"/>
            <a:ext cx="1697364" cy="1549717"/>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2727434" y="67786"/>
            <a:ext cx="8658987" cy="909206"/>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CONCEPTO  DE  PRUEBA</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79AAF069-A2D8-F57C-34A5-2C8CEC250564}"/>
              </a:ext>
            </a:extLst>
          </p:cNvPr>
          <p:cNvSpPr txBox="1"/>
          <p:nvPr/>
        </p:nvSpPr>
        <p:spPr>
          <a:xfrm>
            <a:off x="2821037" y="1288163"/>
            <a:ext cx="8565384" cy="4893647"/>
          </a:xfrm>
          <a:prstGeom prst="rect">
            <a:avLst/>
          </a:prstGeom>
          <a:noFill/>
        </p:spPr>
        <p:txBody>
          <a:bodyPr wrap="square">
            <a:spAutoFit/>
          </a:bodyPr>
          <a:lstStyle/>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prueba es verificación de afirmaciones, formuladas por las partes, relativas en general a hechos y excepcionalmente a normas jurídicas, que se realizan utilizando fuentes las cuales se llevan al proceso por determinados medios.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SENTÍS MELENDO, Santiago,</a:t>
            </a:r>
            <a:r>
              <a:rPr kumimoji="0" lang="es-MX"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prueba. Los grandes temas del Derecho Probatorio</a:t>
            </a:r>
            <a:r>
              <a:rPr kumimoji="0" lang="es-MX"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Ediciones  Jurídicas  Europa-América, S.  A. C. I., Buenos Aires, Argentina, 1979, pp. 16. </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2602979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1787236"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24691" y="461962"/>
            <a:ext cx="1468583" cy="1309687"/>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1911928" y="67785"/>
            <a:ext cx="9474494" cy="915887"/>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SIGNIFICADO DE LA PALABRA PRUEBA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a:t>
            </a:r>
            <a:r>
              <a:rPr kumimoji="0" lang="en-ID"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Etimología</a:t>
            </a:r>
            <a:r>
              <a:rPr kumimoji="0" lang="en-ID"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ID"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Sentido</a:t>
            </a:r>
            <a:r>
              <a:rPr kumimoji="0" lang="en-ID"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ID"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idiomático</a:t>
            </a:r>
            <a:endParaRPr kumimoji="0" lang="en-ID"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79AAF069-A2D8-F57C-34A5-2C8CEC250564}"/>
              </a:ext>
            </a:extLst>
          </p:cNvPr>
          <p:cNvSpPr txBox="1"/>
          <p:nvPr/>
        </p:nvSpPr>
        <p:spPr>
          <a:xfrm>
            <a:off x="1911927" y="1144586"/>
            <a:ext cx="9474494" cy="5109091"/>
          </a:xfrm>
          <a:prstGeom prst="rect">
            <a:avLst/>
          </a:prstGeom>
          <a:noFill/>
        </p:spPr>
        <p:txBody>
          <a:bodyPr wrap="square">
            <a:spAutoFit/>
          </a:bodyPr>
          <a:lstStyle/>
          <a:p>
            <a:pPr marL="284400" marR="0" lvl="0" indent="0" algn="just" defTabSz="914400" rtl="0" eaLnBrk="1" fontAlgn="auto" latinLnBrk="0" hangingPunct="1">
              <a:lnSpc>
                <a:spcPct val="100000"/>
              </a:lnSpc>
              <a:spcBef>
                <a:spcPts val="0"/>
              </a:spcBef>
              <a:spcAft>
                <a:spcPts val="0"/>
              </a:spcAft>
              <a:buClrTx/>
              <a:buSzTx/>
              <a:buFontTx/>
              <a:buNone/>
              <a:tabLst/>
              <a:defRPr/>
            </a:pPr>
            <a:endParaRPr kumimoji="0" lang="es-MX"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4400" marR="0" lvl="0" indent="0" algn="just" defTabSz="914400" rtl="0" eaLnBrk="1" fontAlgn="auto" latinLnBrk="0" hangingPunct="1">
              <a:lnSpc>
                <a:spcPct val="100000"/>
              </a:lnSpc>
              <a:spcBef>
                <a:spcPts val="0"/>
              </a:spcBef>
              <a:spcAft>
                <a:spcPts val="0"/>
              </a:spcAft>
              <a:buClrTx/>
              <a:buSzTx/>
              <a:buFontTx/>
              <a:buNone/>
              <a:tabLst/>
              <a:defRPr/>
            </a:pPr>
            <a:r>
              <a:rPr kumimoji="0" lang="es-MX"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Prueba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como la mayoría de las voces, llega a nuestro idioma procedente del latín; en el cual </a:t>
            </a:r>
            <a:r>
              <a:rPr kumimoji="0" lang="es-MX" sz="24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probatio</a:t>
            </a:r>
            <a:r>
              <a:rPr kumimoji="0" lang="es-MX"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probationis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lo mismo que el verbo correspondiente </a:t>
            </a:r>
            <a:r>
              <a:rPr kumimoji="0" lang="es-MX"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(probo, probas, probare)</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vienen de </a:t>
            </a:r>
            <a:r>
              <a:rPr kumimoji="0" lang="es-MX" sz="24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probus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que quiere decir bueno, recto, honrado. Así, pues, lo que resulta probado es bueno, es correcto, podríamos decir que es </a:t>
            </a:r>
            <a:r>
              <a:rPr kumimoji="0" lang="es-MX"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auténtico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que responde a la realidad. Esta, y no otra, es la verdadera significación del sustantivo </a:t>
            </a:r>
            <a:r>
              <a:rPr kumimoji="0" lang="es-MX"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probo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y del verbo </a:t>
            </a:r>
            <a:r>
              <a:rPr kumimoji="0" lang="es-MX"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probar</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verificación o demostración de autenticidad.</a:t>
            </a:r>
          </a:p>
          <a:p>
            <a:pPr marL="28440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440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SENTÍS MELENDO, Santiago,</a:t>
            </a:r>
            <a:r>
              <a:rPr kumimoji="0" lang="es-MX"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prueba. Los grandes temas del Derecho Probatorio</a:t>
            </a:r>
            <a:r>
              <a:rPr kumimoji="0" lang="es-MX"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Ediciones Jurídicas Europa-América, S. A. C. I., Buenos Aires, Argentina, 1979, pp. 33 y 34. </a:t>
            </a:r>
          </a:p>
        </p:txBody>
      </p:sp>
    </p:spTree>
    <p:extLst>
      <p:ext uri="{BB962C8B-B14F-4D97-AF65-F5344CB8AC3E}">
        <p14:creationId xmlns:p14="http://schemas.microsoft.com/office/powerpoint/2010/main" val="36294913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10" name="TextBox 9"/>
          <p:cNvSpPr txBox="1"/>
          <p:nvPr/>
        </p:nvSpPr>
        <p:spPr>
          <a:xfrm>
            <a:off x="2960369" y="376535"/>
            <a:ext cx="8846821" cy="443198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lang="en-GB" sz="3200" b="1" dirty="0">
              <a:solidFill>
                <a:prstClr val="white"/>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¿CÓMO  SE  DEFINE  LA  PRUEBA?</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CONCEPTO  DE  PRUEBA</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APROXIMACIÓN</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3" name="Group 4"/>
          <p:cNvGrpSpPr>
            <a:grpSpLocks noChangeAspect="1"/>
          </p:cNvGrpSpPr>
          <p:nvPr/>
        </p:nvGrpSpPr>
        <p:grpSpPr bwMode="auto">
          <a:xfrm>
            <a:off x="217170" y="1495336"/>
            <a:ext cx="2377440" cy="1933664"/>
            <a:chOff x="3551" y="1011"/>
            <a:chExt cx="578" cy="620"/>
          </a:xfrm>
          <a:solidFill>
            <a:srgbClr val="FFC000"/>
          </a:solidFill>
        </p:grpSpPr>
        <p:sp>
          <p:nvSpPr>
            <p:cNvPr id="5"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Rectangle 16"/>
          <p:cNvSpPr/>
          <p:nvPr/>
        </p:nvSpPr>
        <p:spPr>
          <a:xfrm>
            <a:off x="0" y="5197848"/>
            <a:ext cx="12192000" cy="166015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agen 7"/>
          <p:cNvPicPr>
            <a:picLocks noChangeAspect="1"/>
          </p:cNvPicPr>
          <p:nvPr/>
        </p:nvPicPr>
        <p:blipFill>
          <a:blip r:embed="rId2"/>
          <a:stretch>
            <a:fillRect/>
          </a:stretch>
        </p:blipFill>
        <p:spPr>
          <a:xfrm>
            <a:off x="4306530" y="5663381"/>
            <a:ext cx="3687096" cy="1051745"/>
          </a:xfrm>
          <a:prstGeom prst="rect">
            <a:avLst/>
          </a:prstGeom>
        </p:spPr>
      </p:pic>
    </p:spTree>
    <p:extLst>
      <p:ext uri="{BB962C8B-B14F-4D97-AF65-F5344CB8AC3E}">
        <p14:creationId xmlns:p14="http://schemas.microsoft.com/office/powerpoint/2010/main" val="21397871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0" y="0"/>
            <a:ext cx="170410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74306" y="758998"/>
            <a:ext cx="1355495" cy="1129232"/>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4204309" y="174353"/>
            <a:ext cx="5660294" cy="951201"/>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CONCEPTO  DE  PRUEBA</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79AAF069-A2D8-F57C-34A5-2C8CEC250564}"/>
              </a:ext>
            </a:extLst>
          </p:cNvPr>
          <p:cNvSpPr txBox="1"/>
          <p:nvPr/>
        </p:nvSpPr>
        <p:spPr>
          <a:xfrm>
            <a:off x="1814946" y="1323614"/>
            <a:ext cx="10155381" cy="4093428"/>
          </a:xfrm>
          <a:prstGeom prst="rect">
            <a:avLst/>
          </a:prstGeom>
          <a:noFill/>
        </p:spPr>
        <p:txBody>
          <a:bodyPr wrap="square">
            <a:spAutoFit/>
          </a:bodyPr>
          <a:lstStyle/>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…podemos definir la prueba como la actividad procesal que tiende a alcanzar la certeza en el juzgador respecto de los datos aportados por las partes, certeza que en unos casos se derivará del convencimiento psicológico del mismo juez y en otros de las normas legales que fijarán los hechos. </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MONTERO AROCA, Juan</a:t>
            </a:r>
            <a:r>
              <a:rPr kumimoji="0" lang="es-MX"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2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prueba en el proceso c</a:t>
            </a:r>
            <a:r>
              <a:rPr kumimoji="0" lang="es-MX" sz="22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ivil</a:t>
            </a:r>
            <a:r>
              <a:rPr kumimoji="0" lang="es-MX"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tercera edición, </a:t>
            </a:r>
            <a:r>
              <a:rPr kumimoji="0" lang="es-MX" sz="22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Civitas</a:t>
            </a:r>
            <a:r>
              <a:rPr kumimoji="0" lang="es-MX" sz="2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Ediciones, S. L., Madrid, España, 2002, p. 39.</a:t>
            </a:r>
          </a:p>
        </p:txBody>
      </p:sp>
    </p:spTree>
    <p:extLst>
      <p:ext uri="{BB962C8B-B14F-4D97-AF65-F5344CB8AC3E}">
        <p14:creationId xmlns:p14="http://schemas.microsoft.com/office/powerpoint/2010/main" val="255924443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20784" y="0"/>
            <a:ext cx="852778" cy="6858000"/>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57152" y="431901"/>
            <a:ext cx="780042" cy="808080"/>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946296" y="67785"/>
            <a:ext cx="11152185" cy="999015"/>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5. MEDIOS  DE  PRUEBA  Y  RESULTADO  PROBATORIO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3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17. DISTINCIÓN ENTRE MEDIOS DE PRUEBA Y PRUEBA COMO RESULTADO</a:t>
            </a:r>
            <a:br>
              <a:rPr kumimoji="0" lang="es-MX" sz="23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endParaRPr kumimoji="0" lang="es-MX" sz="23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graphicFrame>
        <p:nvGraphicFramePr>
          <p:cNvPr id="2" name="Tabla 3">
            <a:extLst>
              <a:ext uri="{FF2B5EF4-FFF2-40B4-BE49-F238E27FC236}">
                <a16:creationId xmlns:a16="http://schemas.microsoft.com/office/drawing/2014/main" id="{3A57968A-D797-A516-D708-18188352906C}"/>
              </a:ext>
            </a:extLst>
          </p:cNvPr>
          <p:cNvGraphicFramePr>
            <a:graphicFrameLocks noGrp="1"/>
          </p:cNvGraphicFramePr>
          <p:nvPr>
            <p:extLst>
              <p:ext uri="{D42A27DB-BD31-4B8C-83A1-F6EECF244321}">
                <p14:modId xmlns:p14="http://schemas.microsoft.com/office/powerpoint/2010/main" val="1210842220"/>
              </p:ext>
            </p:extLst>
          </p:nvPr>
        </p:nvGraphicFramePr>
        <p:xfrm>
          <a:off x="946296" y="1239981"/>
          <a:ext cx="11152185" cy="5020888"/>
        </p:xfrm>
        <a:graphic>
          <a:graphicData uri="http://schemas.openxmlformats.org/drawingml/2006/table">
            <a:tbl>
              <a:tblPr firstRow="1" bandRow="1">
                <a:tableStyleId>{00A15C55-8517-42AA-B614-E9B94910E393}</a:tableStyleId>
              </a:tblPr>
              <a:tblGrid>
                <a:gridCol w="11152185">
                  <a:extLst>
                    <a:ext uri="{9D8B030D-6E8A-4147-A177-3AD203B41FA5}">
                      <a16:colId xmlns:a16="http://schemas.microsoft.com/office/drawing/2014/main" val="3242422066"/>
                    </a:ext>
                  </a:extLst>
                </a:gridCol>
              </a:tblGrid>
              <a:tr h="4378036">
                <a:tc>
                  <a:txBody>
                    <a:bodyPr/>
                    <a:lstStyle/>
                    <a:p>
                      <a:pPr algn="just">
                        <a:lnSpc>
                          <a:spcPct val="100000"/>
                        </a:lnSpc>
                      </a:pPr>
                      <a:endParaRPr lang="es-MX" sz="2400" b="0" dirty="0">
                        <a:solidFill>
                          <a:schemeClr val="tx1"/>
                        </a:solidFill>
                        <a:latin typeface="Arial" panose="020B0604020202020204" pitchFamily="34" charset="0"/>
                        <a:cs typeface="Arial" panose="020B0604020202020204" pitchFamily="34" charset="0"/>
                      </a:endParaRPr>
                    </a:p>
                    <a:p>
                      <a:pPr algn="just">
                        <a:lnSpc>
                          <a:spcPct val="100000"/>
                        </a:lnSpc>
                      </a:pPr>
                      <a:r>
                        <a:rPr lang="es-MX" sz="2400" b="0" dirty="0">
                          <a:solidFill>
                            <a:schemeClr val="tx1"/>
                          </a:solidFill>
                          <a:latin typeface="Arial" panose="020B0604020202020204" pitchFamily="34" charset="0"/>
                          <a:cs typeface="Arial" panose="020B0604020202020204" pitchFamily="34" charset="0"/>
                        </a:rPr>
                        <a:t>…</a:t>
                      </a:r>
                      <a:r>
                        <a:rPr lang="es-MX" sz="2400" b="1" dirty="0">
                          <a:solidFill>
                            <a:schemeClr val="tx1"/>
                          </a:solidFill>
                          <a:latin typeface="Arial" panose="020B0604020202020204" pitchFamily="34" charset="0"/>
                          <a:cs typeface="Arial" panose="020B0604020202020204" pitchFamily="34" charset="0"/>
                        </a:rPr>
                        <a:t>Los medios de prueba constituyen datos cognitivos e información</a:t>
                      </a:r>
                      <a:r>
                        <a:rPr lang="es-MX" sz="2400" b="0" dirty="0">
                          <a:solidFill>
                            <a:schemeClr val="tx1"/>
                          </a:solidFill>
                          <a:latin typeface="Arial" panose="020B0604020202020204" pitchFamily="34" charset="0"/>
                          <a:cs typeface="Arial" panose="020B0604020202020204" pitchFamily="34" charset="0"/>
                        </a:rPr>
                        <a:t> a partir de los cuales se puede derivar la verdad de los hechos en litigio… </a:t>
                      </a:r>
                      <a:r>
                        <a:rPr lang="es-MX" sz="2400" b="1" dirty="0">
                          <a:solidFill>
                            <a:schemeClr val="tx1"/>
                          </a:solidFill>
                          <a:latin typeface="Arial" panose="020B0604020202020204" pitchFamily="34" charset="0"/>
                          <a:cs typeface="Arial" panose="020B0604020202020204" pitchFamily="34" charset="0"/>
                        </a:rPr>
                        <a:t>&lt;&lt;medio de prueba&gt;&gt; es todo lo que pueda ser usado significativamente para apoyar la prueba de un hecho</a:t>
                      </a:r>
                      <a:r>
                        <a:rPr lang="es-MX" sz="2400" b="0" dirty="0">
                          <a:solidFill>
                            <a:schemeClr val="tx1"/>
                          </a:solidFill>
                          <a:latin typeface="Arial" panose="020B0604020202020204" pitchFamily="34" charset="0"/>
                          <a:cs typeface="Arial" panose="020B0604020202020204" pitchFamily="34" charset="0"/>
                        </a:rPr>
                        <a:t>. En sentido estricto, estamos frente a un </a:t>
                      </a:r>
                      <a:r>
                        <a:rPr lang="es-MX" sz="2400" b="1" dirty="0">
                          <a:solidFill>
                            <a:schemeClr val="tx1"/>
                          </a:solidFill>
                          <a:latin typeface="Arial" panose="020B0604020202020204" pitchFamily="34" charset="0"/>
                          <a:cs typeface="Arial" panose="020B0604020202020204" pitchFamily="34" charset="0"/>
                        </a:rPr>
                        <a:t>&lt;&lt;medio de prueba&gt;&gt; sólo si éste es relevante y admisible</a:t>
                      </a:r>
                      <a:r>
                        <a:rPr lang="es-MX" sz="2400" b="0" dirty="0">
                          <a:solidFill>
                            <a:schemeClr val="tx1"/>
                          </a:solidFill>
                          <a:latin typeface="Arial" panose="020B0604020202020204" pitchFamily="34" charset="0"/>
                          <a:cs typeface="Arial" panose="020B0604020202020204" pitchFamily="34" charset="0"/>
                        </a:rPr>
                        <a:t>… Un elemento de prueba que carece de relevancia o es inadmisible en un caso específico no es elemento de prueba en ese caso.</a:t>
                      </a:r>
                    </a:p>
                    <a:p>
                      <a:pPr algn="just">
                        <a:lnSpc>
                          <a:spcPct val="100000"/>
                        </a:lnSpc>
                      </a:pPr>
                      <a:r>
                        <a:rPr lang="es-MX" sz="2400" b="0" dirty="0">
                          <a:solidFill>
                            <a:schemeClr val="tx1"/>
                          </a:solidFill>
                          <a:latin typeface="Arial" panose="020B0604020202020204" pitchFamily="34" charset="0"/>
                          <a:cs typeface="Arial" panose="020B0604020202020204" pitchFamily="34" charset="0"/>
                        </a:rPr>
                        <a:t>(Énfasis adicionado con negritas) </a:t>
                      </a:r>
                    </a:p>
                    <a:p>
                      <a:pPr algn="just">
                        <a:lnSpc>
                          <a:spcPct val="100000"/>
                        </a:lnSpc>
                      </a:pPr>
                      <a:endParaRPr lang="es-MX" sz="2400" b="0" dirty="0">
                        <a:solidFill>
                          <a:schemeClr val="tx1"/>
                        </a:solidFill>
                        <a:latin typeface="Arial" panose="020B0604020202020204" pitchFamily="34" charset="0"/>
                        <a:cs typeface="Arial" panose="020B0604020202020204" pitchFamily="34" charset="0"/>
                      </a:endParaRPr>
                    </a:p>
                    <a:p>
                      <a:pPr algn="just">
                        <a:lnSpc>
                          <a:spcPct val="100000"/>
                        </a:lnSpc>
                      </a:pPr>
                      <a:endParaRPr lang="es-MX" sz="2400" b="0" dirty="0">
                        <a:solidFill>
                          <a:schemeClr val="tx1"/>
                        </a:solidFill>
                        <a:latin typeface="Arial" panose="020B0604020202020204" pitchFamily="34" charset="0"/>
                        <a:cs typeface="Arial" panose="020B0604020202020204" pitchFamily="34" charset="0"/>
                      </a:endParaRPr>
                    </a:p>
                    <a:p>
                      <a:pPr algn="just">
                        <a:lnSpc>
                          <a:spcPct val="100000"/>
                        </a:lnSpc>
                      </a:pPr>
                      <a:r>
                        <a:rPr lang="es-MX" sz="2000" b="1" dirty="0">
                          <a:solidFill>
                            <a:schemeClr val="tx1"/>
                          </a:solidFill>
                          <a:latin typeface="Arial" panose="020B0604020202020204" pitchFamily="34" charset="0"/>
                          <a:cs typeface="Arial" panose="020B0604020202020204" pitchFamily="34" charset="0"/>
                        </a:rPr>
                        <a:t>TARUFFO, Michele,</a:t>
                      </a:r>
                      <a:r>
                        <a:rPr lang="es-MX" sz="2000" b="0" dirty="0">
                          <a:solidFill>
                            <a:schemeClr val="tx1"/>
                          </a:solidFill>
                          <a:latin typeface="Arial" panose="020B0604020202020204" pitchFamily="34" charset="0"/>
                          <a:cs typeface="Arial" panose="020B0604020202020204" pitchFamily="34" charset="0"/>
                        </a:rPr>
                        <a:t> </a:t>
                      </a:r>
                      <a:r>
                        <a:rPr lang="es-MX" sz="2000" b="0" i="1" dirty="0">
                          <a:solidFill>
                            <a:schemeClr val="tx1"/>
                          </a:solidFill>
                          <a:latin typeface="Arial" panose="020B0604020202020204" pitchFamily="34" charset="0"/>
                          <a:cs typeface="Arial" panose="020B0604020202020204" pitchFamily="34" charset="0"/>
                        </a:rPr>
                        <a:t>La prueba</a:t>
                      </a:r>
                      <a:r>
                        <a:rPr lang="es-MX" sz="2000" b="0" dirty="0">
                          <a:solidFill>
                            <a:schemeClr val="tx1"/>
                          </a:solidFill>
                          <a:latin typeface="Arial" panose="020B0604020202020204" pitchFamily="34" charset="0"/>
                          <a:cs typeface="Arial" panose="020B0604020202020204" pitchFamily="34" charset="0"/>
                        </a:rPr>
                        <a:t>, traducción de Laura Manríquez y Jordi Ferrer Beltrán, Marcial Pons, Ediciones Jurídicas y Sociales, S. A., Madrid, España, 2008, p. 34. </a:t>
                      </a:r>
                    </a:p>
                    <a:p>
                      <a:pPr algn="just">
                        <a:lnSpc>
                          <a:spcPct val="100000"/>
                        </a:lnSpc>
                      </a:pPr>
                      <a:endParaRPr lang="es-MX" sz="2000" b="0" dirty="0">
                        <a:solidFill>
                          <a:schemeClr val="tx1"/>
                        </a:solidFill>
                        <a:latin typeface="Arial" panose="020B0604020202020204" pitchFamily="34" charset="0"/>
                        <a:cs typeface="Arial" panose="020B0604020202020204" pitchFamily="34" charset="0"/>
                      </a:endParaRPr>
                    </a:p>
                  </a:txBody>
                  <a:tcPr marT="41564" marB="41564"/>
                </a:tc>
                <a:extLst>
                  <a:ext uri="{0D108BD9-81ED-4DB2-BD59-A6C34878D82A}">
                    <a16:rowId xmlns:a16="http://schemas.microsoft.com/office/drawing/2014/main" val="2296943566"/>
                  </a:ext>
                </a:extLst>
              </a:tr>
            </a:tbl>
          </a:graphicData>
        </a:graphic>
      </p:graphicFrame>
    </p:spTree>
    <p:extLst>
      <p:ext uri="{BB962C8B-B14F-4D97-AF65-F5344CB8AC3E}">
        <p14:creationId xmlns:p14="http://schemas.microsoft.com/office/powerpoint/2010/main" val="302122961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2" y="0"/>
            <a:ext cx="1330033"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45473" y="548186"/>
            <a:ext cx="1039090" cy="1037228"/>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1551708" y="67785"/>
            <a:ext cx="10474037" cy="999015"/>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5. MEDIOS  DE  PRUEBA  Y  RESULTADO  PROBATORIO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18. CONCEPTOS DE PRUEBA (COMO RESULTADO)</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graphicFrame>
        <p:nvGraphicFramePr>
          <p:cNvPr id="2" name="Tabla 3">
            <a:extLst>
              <a:ext uri="{FF2B5EF4-FFF2-40B4-BE49-F238E27FC236}">
                <a16:creationId xmlns:a16="http://schemas.microsoft.com/office/drawing/2014/main" id="{3A57968A-D797-A516-D708-18188352906C}"/>
              </a:ext>
            </a:extLst>
          </p:cNvPr>
          <p:cNvGraphicFramePr>
            <a:graphicFrameLocks noGrp="1"/>
          </p:cNvGraphicFramePr>
          <p:nvPr>
            <p:extLst>
              <p:ext uri="{D42A27DB-BD31-4B8C-83A1-F6EECF244321}">
                <p14:modId xmlns:p14="http://schemas.microsoft.com/office/powerpoint/2010/main" val="674285599"/>
              </p:ext>
            </p:extLst>
          </p:nvPr>
        </p:nvGraphicFramePr>
        <p:xfrm>
          <a:off x="1551707" y="1239981"/>
          <a:ext cx="10474038" cy="5081848"/>
        </p:xfrm>
        <a:graphic>
          <a:graphicData uri="http://schemas.openxmlformats.org/drawingml/2006/table">
            <a:tbl>
              <a:tblPr firstRow="1" bandRow="1">
                <a:tableStyleId>{00A15C55-8517-42AA-B614-E9B94910E393}</a:tableStyleId>
              </a:tblPr>
              <a:tblGrid>
                <a:gridCol w="10474038">
                  <a:extLst>
                    <a:ext uri="{9D8B030D-6E8A-4147-A177-3AD203B41FA5}">
                      <a16:colId xmlns:a16="http://schemas.microsoft.com/office/drawing/2014/main" val="3242422066"/>
                    </a:ext>
                  </a:extLst>
                </a:gridCol>
              </a:tblGrid>
              <a:tr h="4378036">
                <a:tc>
                  <a:txBody>
                    <a:bodyPr/>
                    <a:lstStyle/>
                    <a:p>
                      <a:pPr algn="just">
                        <a:lnSpc>
                          <a:spcPct val="100000"/>
                        </a:lnSpc>
                      </a:pPr>
                      <a:endParaRPr lang="es-MX" sz="2400" b="0" dirty="0">
                        <a:solidFill>
                          <a:schemeClr val="tx1"/>
                        </a:solidFill>
                        <a:latin typeface="Arial" panose="020B0604020202020204" pitchFamily="34" charset="0"/>
                        <a:cs typeface="Arial" panose="020B0604020202020204" pitchFamily="34" charset="0"/>
                      </a:endParaRPr>
                    </a:p>
                    <a:p>
                      <a:pPr algn="just">
                        <a:lnSpc>
                          <a:spcPct val="100000"/>
                        </a:lnSpc>
                      </a:pPr>
                      <a:r>
                        <a:rPr lang="es-MX" sz="2400" b="0" dirty="0">
                          <a:solidFill>
                            <a:schemeClr val="tx1"/>
                          </a:solidFill>
                          <a:latin typeface="Arial" panose="020B0604020202020204" pitchFamily="34" charset="0"/>
                          <a:cs typeface="Arial" panose="020B0604020202020204" pitchFamily="34" charset="0"/>
                        </a:rPr>
                        <a:t>…Un hecho está probado sólo cuando se extraen con éxito algunas </a:t>
                      </a:r>
                      <a:r>
                        <a:rPr lang="es-MX" sz="2400" b="1" dirty="0">
                          <a:solidFill>
                            <a:schemeClr val="tx1"/>
                          </a:solidFill>
                          <a:latin typeface="Arial" panose="020B0604020202020204" pitchFamily="34" charset="0"/>
                          <a:cs typeface="Arial" panose="020B0604020202020204" pitchFamily="34" charset="0"/>
                        </a:rPr>
                        <a:t>inferencias concernientes a su ocurrencia a partir de los medios de prueba</a:t>
                      </a:r>
                      <a:r>
                        <a:rPr lang="es-MX" sz="2400" b="0" dirty="0">
                          <a:solidFill>
                            <a:schemeClr val="tx1"/>
                          </a:solidFill>
                          <a:latin typeface="Arial" panose="020B0604020202020204" pitchFamily="34" charset="0"/>
                          <a:cs typeface="Arial" panose="020B0604020202020204" pitchFamily="34" charset="0"/>
                        </a:rPr>
                        <a:t> disponibles… </a:t>
                      </a:r>
                      <a:r>
                        <a:rPr lang="es-MX" sz="2400" b="1" dirty="0">
                          <a:solidFill>
                            <a:schemeClr val="tx1"/>
                          </a:solidFill>
                          <a:latin typeface="Arial" panose="020B0604020202020204" pitchFamily="34" charset="0"/>
                          <a:cs typeface="Arial" panose="020B0604020202020204" pitchFamily="34" charset="0"/>
                        </a:rPr>
                        <a:t>Se obtiene la prueba sólo cuando una inferencia obtenida de los medios de prueba da sustento a la verdad de un enunciado acerca de un hecho litigioso</a:t>
                      </a:r>
                      <a:r>
                        <a:rPr lang="es-MX" sz="2400" b="0" dirty="0">
                          <a:solidFill>
                            <a:schemeClr val="tx1"/>
                          </a:solidFill>
                          <a:latin typeface="Arial" panose="020B0604020202020204" pitchFamily="34" charset="0"/>
                          <a:cs typeface="Arial" panose="020B0604020202020204" pitchFamily="34" charset="0"/>
                        </a:rPr>
                        <a:t>. En algún sentido, la prueba de un hecho y la verdad del enunciado acerca de este hecho son sinónimos. Se puede decir que un hecho es verdadero sólo cuando se prueba sobre la base de los medios de prueba, y se prueba sólo cuando su verdad se funda en ellos.</a:t>
                      </a:r>
                    </a:p>
                    <a:p>
                      <a:pPr algn="just">
                        <a:lnSpc>
                          <a:spcPct val="100000"/>
                        </a:lnSpc>
                      </a:pPr>
                      <a:r>
                        <a:rPr lang="es-MX" sz="2400" b="0" dirty="0">
                          <a:solidFill>
                            <a:schemeClr val="tx1"/>
                          </a:solidFill>
                          <a:latin typeface="Arial" panose="020B0604020202020204" pitchFamily="34" charset="0"/>
                          <a:cs typeface="Arial" panose="020B0604020202020204" pitchFamily="34" charset="0"/>
                        </a:rPr>
                        <a:t>(Énfasis adicionado con negritas)</a:t>
                      </a:r>
                    </a:p>
                    <a:p>
                      <a:pPr algn="just">
                        <a:lnSpc>
                          <a:spcPct val="100000"/>
                        </a:lnSpc>
                      </a:pPr>
                      <a:endParaRPr lang="es-MX" sz="2400" b="0" dirty="0">
                        <a:solidFill>
                          <a:schemeClr val="tx1"/>
                        </a:solidFill>
                        <a:latin typeface="Arial" panose="020B0604020202020204" pitchFamily="34" charset="0"/>
                        <a:cs typeface="Arial" panose="020B0604020202020204" pitchFamily="34" charset="0"/>
                      </a:endParaRPr>
                    </a:p>
                    <a:p>
                      <a:pPr algn="just">
                        <a:lnSpc>
                          <a:spcPct val="100000"/>
                        </a:lnSpc>
                      </a:pPr>
                      <a:r>
                        <a:rPr lang="es-MX" sz="2000" b="1" dirty="0">
                          <a:solidFill>
                            <a:schemeClr val="tx1"/>
                          </a:solidFill>
                          <a:latin typeface="Arial" panose="020B0604020202020204" pitchFamily="34" charset="0"/>
                          <a:cs typeface="Arial" panose="020B0604020202020204" pitchFamily="34" charset="0"/>
                        </a:rPr>
                        <a:t>TARUFFO, Michele,</a:t>
                      </a:r>
                      <a:r>
                        <a:rPr lang="es-MX" sz="2000" b="0" dirty="0">
                          <a:solidFill>
                            <a:schemeClr val="tx1"/>
                          </a:solidFill>
                          <a:latin typeface="Arial" panose="020B0604020202020204" pitchFamily="34" charset="0"/>
                          <a:cs typeface="Arial" panose="020B0604020202020204" pitchFamily="34" charset="0"/>
                        </a:rPr>
                        <a:t> </a:t>
                      </a:r>
                      <a:r>
                        <a:rPr lang="es-MX" sz="2000" b="0" i="1" dirty="0">
                          <a:solidFill>
                            <a:schemeClr val="tx1"/>
                          </a:solidFill>
                          <a:latin typeface="Arial" panose="020B0604020202020204" pitchFamily="34" charset="0"/>
                          <a:cs typeface="Arial" panose="020B0604020202020204" pitchFamily="34" charset="0"/>
                        </a:rPr>
                        <a:t>La prueba</a:t>
                      </a:r>
                      <a:r>
                        <a:rPr lang="es-MX" sz="2000" b="0" dirty="0">
                          <a:solidFill>
                            <a:schemeClr val="tx1"/>
                          </a:solidFill>
                          <a:latin typeface="Arial" panose="020B0604020202020204" pitchFamily="34" charset="0"/>
                          <a:cs typeface="Arial" panose="020B0604020202020204" pitchFamily="34" charset="0"/>
                        </a:rPr>
                        <a:t>, traducción de Laura Manríquez y Jordi Ferrer Beltrán, Marcial Pons, Ediciones Jurídicas y Sociales, S. A., Madrid, España, 2008, p. 35. </a:t>
                      </a:r>
                    </a:p>
                  </a:txBody>
                  <a:tcPr marT="41564" marB="41564"/>
                </a:tc>
                <a:extLst>
                  <a:ext uri="{0D108BD9-81ED-4DB2-BD59-A6C34878D82A}">
                    <a16:rowId xmlns:a16="http://schemas.microsoft.com/office/drawing/2014/main" val="2296943566"/>
                  </a:ext>
                </a:extLst>
              </a:tr>
            </a:tbl>
          </a:graphicData>
        </a:graphic>
      </p:graphicFrame>
    </p:spTree>
    <p:extLst>
      <p:ext uri="{BB962C8B-B14F-4D97-AF65-F5344CB8AC3E}">
        <p14:creationId xmlns:p14="http://schemas.microsoft.com/office/powerpoint/2010/main" val="375831515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1165122"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18237" y="616800"/>
            <a:ext cx="928649" cy="990936"/>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2096355" y="-25306"/>
            <a:ext cx="9066090" cy="642106"/>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TERMINOLOGIA  SOBRE  LA   PRUEBA</a:t>
            </a:r>
          </a:p>
        </p:txBody>
      </p:sp>
      <p:pic>
        <p:nvPicPr>
          <p:cNvPr id="29" name="Imagen 28"/>
          <p:cNvPicPr>
            <a:picLocks noChangeAspect="1"/>
          </p:cNvPicPr>
          <p:nvPr/>
        </p:nvPicPr>
        <p:blipFill>
          <a:blip r:embed="rId2"/>
          <a:stretch>
            <a:fillRect/>
          </a:stretch>
        </p:blipFill>
        <p:spPr>
          <a:xfrm>
            <a:off x="7506929" y="5533967"/>
            <a:ext cx="4421835" cy="1189496"/>
          </a:xfrm>
          <a:prstGeom prst="rect">
            <a:avLst/>
          </a:prstGeom>
        </p:spPr>
      </p:pic>
      <p:sp>
        <p:nvSpPr>
          <p:cNvPr id="4" name="CuadroTexto 3">
            <a:extLst>
              <a:ext uri="{FF2B5EF4-FFF2-40B4-BE49-F238E27FC236}">
                <a16:creationId xmlns:a16="http://schemas.microsoft.com/office/drawing/2014/main" id="{79AAF069-A2D8-F57C-34A5-2C8CEC250564}"/>
              </a:ext>
            </a:extLst>
          </p:cNvPr>
          <p:cNvSpPr txBox="1"/>
          <p:nvPr/>
        </p:nvSpPr>
        <p:spPr>
          <a:xfrm>
            <a:off x="1460090" y="671118"/>
            <a:ext cx="10338620" cy="4955203"/>
          </a:xfrm>
          <a:prstGeom prst="rect">
            <a:avLst/>
          </a:prstGeom>
          <a:noFill/>
        </p:spPr>
        <p:txBody>
          <a:bodyPr wrap="square">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El término &lt;&lt;prueba&gt;&gt; es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polisémico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pues se usa para hacer referencia a cuestiones diferentes. Además, dentro de las distintas acepciones del término funcionan, tanto en la doctrina como en la jurisprudencia, algunas distinciones que no siempre son usadas en el mismo sentido, de manera que el resultado final es un enorme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&lt;&lt;caos terminológico&gt;&gt; donde reina la incoherencia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(Énfasis adicionado)</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GASCÓN ABELLÁN, Marina,</a:t>
            </a: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0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Los hechos en el derecho</a:t>
            </a: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tercera edición, Marcial Pons, Ediciones Jurídicas y Sociales, S. A., Madrid, España, 2010,  p. 76.</a:t>
            </a:r>
          </a:p>
        </p:txBody>
      </p:sp>
    </p:spTree>
    <p:extLst>
      <p:ext uri="{BB962C8B-B14F-4D97-AF65-F5344CB8AC3E}">
        <p14:creationId xmlns:p14="http://schemas.microsoft.com/office/powerpoint/2010/main" val="248624518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2" y="0"/>
            <a:ext cx="1330033"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66253" y="461962"/>
            <a:ext cx="1039091" cy="978217"/>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1551708" y="67786"/>
            <a:ext cx="10474037" cy="1074748"/>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3. LA PRUEBA DE LOS HECHOS. TERMINOLOGÍA SOBRE LA PRUEBA</a:t>
            </a:r>
            <a:b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endParaRPr kumimoji="0" lang="en-ID"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graphicFrame>
        <p:nvGraphicFramePr>
          <p:cNvPr id="2" name="Tabla 3">
            <a:extLst>
              <a:ext uri="{FF2B5EF4-FFF2-40B4-BE49-F238E27FC236}">
                <a16:creationId xmlns:a16="http://schemas.microsoft.com/office/drawing/2014/main" id="{3A57968A-D797-A516-D708-18188352906C}"/>
              </a:ext>
            </a:extLst>
          </p:cNvPr>
          <p:cNvGraphicFramePr>
            <a:graphicFrameLocks noGrp="1"/>
          </p:cNvGraphicFramePr>
          <p:nvPr/>
        </p:nvGraphicFramePr>
        <p:xfrm>
          <a:off x="1551708" y="1357564"/>
          <a:ext cx="10474038" cy="4846320"/>
        </p:xfrm>
        <a:graphic>
          <a:graphicData uri="http://schemas.openxmlformats.org/drawingml/2006/table">
            <a:tbl>
              <a:tblPr firstRow="1" bandRow="1">
                <a:tableStyleId>{00A15C55-8517-42AA-B614-E9B94910E393}</a:tableStyleId>
              </a:tblPr>
              <a:tblGrid>
                <a:gridCol w="10474038">
                  <a:extLst>
                    <a:ext uri="{9D8B030D-6E8A-4147-A177-3AD203B41FA5}">
                      <a16:colId xmlns:a16="http://schemas.microsoft.com/office/drawing/2014/main" val="3242422066"/>
                    </a:ext>
                  </a:extLst>
                </a:gridCol>
              </a:tblGrid>
              <a:tr h="4614848">
                <a:tc>
                  <a:txBody>
                    <a:bodyPr/>
                    <a:lstStyle/>
                    <a:p>
                      <a:pPr marL="284400" algn="just">
                        <a:lnSpc>
                          <a:spcPct val="100000"/>
                        </a:lnSpc>
                      </a:pPr>
                      <a:r>
                        <a:rPr lang="es-MX" sz="2400" b="0" dirty="0">
                          <a:solidFill>
                            <a:schemeClr val="tx1"/>
                          </a:solidFill>
                          <a:latin typeface="Arial" panose="020B0604020202020204" pitchFamily="34" charset="0"/>
                          <a:cs typeface="Arial" panose="020B0604020202020204" pitchFamily="34" charset="0"/>
                        </a:rPr>
                        <a:t>…en el vocabulario jurídico-procesal el término «prueba» es… polisémico, pues, además de la ambigüedad referida a sus distintos contextos de uso (descubrimiento y justificación), éste puede aludir aún a distintos aspectos del fenómeno probatorio: en concreto, a los medios de prueba, al procedimiento probatorio o a los resultados del mismo.</a:t>
                      </a:r>
                    </a:p>
                    <a:p>
                      <a:pPr marL="284400" algn="just">
                        <a:lnSpc>
                          <a:spcPct val="100000"/>
                        </a:lnSpc>
                      </a:pPr>
                      <a:endParaRPr lang="es-MX" sz="2400" b="0" dirty="0">
                        <a:solidFill>
                          <a:schemeClr val="tx1"/>
                        </a:solidFill>
                        <a:latin typeface="Arial" panose="020B0604020202020204" pitchFamily="34" charset="0"/>
                        <a:cs typeface="Arial" panose="020B0604020202020204" pitchFamily="34" charset="0"/>
                      </a:endParaRPr>
                    </a:p>
                    <a:p>
                      <a:pPr marL="284400" algn="just">
                        <a:lnSpc>
                          <a:spcPct val="100000"/>
                        </a:lnSpc>
                      </a:pPr>
                      <a:r>
                        <a:rPr lang="es-MX" sz="2400" b="0" i="1" dirty="0">
                          <a:solidFill>
                            <a:schemeClr val="tx1"/>
                          </a:solidFill>
                          <a:latin typeface="Arial" panose="020B0604020202020204" pitchFamily="34" charset="0"/>
                          <a:cs typeface="Arial" panose="020B0604020202020204" pitchFamily="34" charset="0"/>
                        </a:rPr>
                        <a:t>a)</a:t>
                      </a:r>
                      <a:r>
                        <a:rPr lang="es-MX" sz="2400" b="0" dirty="0">
                          <a:solidFill>
                            <a:schemeClr val="tx1"/>
                          </a:solidFill>
                          <a:latin typeface="Arial" panose="020B0604020202020204" pitchFamily="34" charset="0"/>
                          <a:cs typeface="Arial" panose="020B0604020202020204" pitchFamily="34" charset="0"/>
                        </a:rPr>
                        <a:t> «Prueba» como </a:t>
                      </a:r>
                      <a:r>
                        <a:rPr lang="es-MX" sz="2400" b="0" i="1" dirty="0">
                          <a:solidFill>
                            <a:schemeClr val="tx1"/>
                          </a:solidFill>
                          <a:latin typeface="Arial" panose="020B0604020202020204" pitchFamily="34" charset="0"/>
                          <a:cs typeface="Arial" panose="020B0604020202020204" pitchFamily="34" charset="0"/>
                        </a:rPr>
                        <a:t>medios de prueba</a:t>
                      </a:r>
                      <a:r>
                        <a:rPr lang="es-MX" sz="2400" b="0" dirty="0">
                          <a:solidFill>
                            <a:schemeClr val="tx1"/>
                          </a:solidFill>
                          <a:latin typeface="Arial" panose="020B0604020202020204" pitchFamily="34" charset="0"/>
                          <a:cs typeface="Arial" panose="020B0604020202020204" pitchFamily="34" charset="0"/>
                        </a:rPr>
                        <a:t>. Esta acepción… denota todo aquello que permite conocer los hechos relevantes de la causa… lo que </a:t>
                      </a:r>
                      <a:r>
                        <a:rPr lang="es-MX" sz="2400" b="0" i="1" dirty="0">
                          <a:solidFill>
                            <a:schemeClr val="tx1"/>
                          </a:solidFill>
                          <a:latin typeface="Arial" panose="020B0604020202020204" pitchFamily="34" charset="0"/>
                          <a:cs typeface="Arial" panose="020B0604020202020204" pitchFamily="34" charset="0"/>
                        </a:rPr>
                        <a:t>permite formular o verificar</a:t>
                      </a:r>
                      <a:r>
                        <a:rPr lang="es-MX" sz="2400" b="0" dirty="0">
                          <a:solidFill>
                            <a:schemeClr val="tx1"/>
                          </a:solidFill>
                          <a:latin typeface="Arial" panose="020B0604020202020204" pitchFamily="34" charset="0"/>
                          <a:cs typeface="Arial" panose="020B0604020202020204" pitchFamily="34" charset="0"/>
                        </a:rPr>
                        <a:t> enunciados asertivos que sirven para reconstruir esos hechos. Los medios de prueba desempeñan así una </a:t>
                      </a:r>
                      <a:r>
                        <a:rPr lang="es-MX" sz="2400" b="0" i="1" dirty="0">
                          <a:solidFill>
                            <a:schemeClr val="tx1"/>
                          </a:solidFill>
                          <a:latin typeface="Arial" panose="020B0604020202020204" pitchFamily="34" charset="0"/>
                          <a:cs typeface="Arial" panose="020B0604020202020204" pitchFamily="34" charset="0"/>
                        </a:rPr>
                        <a:t>función cognoscitiva</a:t>
                      </a:r>
                      <a:r>
                        <a:rPr lang="es-MX" sz="2400" b="0" dirty="0">
                          <a:solidFill>
                            <a:schemeClr val="tx1"/>
                          </a:solidFill>
                          <a:latin typeface="Arial" panose="020B0604020202020204" pitchFamily="34" charset="0"/>
                          <a:cs typeface="Arial" panose="020B0604020202020204" pitchFamily="34" charset="0"/>
                        </a:rPr>
                        <a:t> de los hechos que se pretenden probar. Constituyen pruebas, en este sentido, la declaración de los testigos, la aportación de documentos, los informes periciales, el reconocimiento judicial, etcétera.</a:t>
                      </a:r>
                    </a:p>
                  </a:txBody>
                  <a:tcPr/>
                </a:tc>
                <a:extLst>
                  <a:ext uri="{0D108BD9-81ED-4DB2-BD59-A6C34878D82A}">
                    <a16:rowId xmlns:a16="http://schemas.microsoft.com/office/drawing/2014/main" val="2296943566"/>
                  </a:ext>
                </a:extLst>
              </a:tr>
            </a:tbl>
          </a:graphicData>
        </a:graphic>
      </p:graphicFrame>
    </p:spTree>
    <p:extLst>
      <p:ext uri="{BB962C8B-B14F-4D97-AF65-F5344CB8AC3E}">
        <p14:creationId xmlns:p14="http://schemas.microsoft.com/office/powerpoint/2010/main" val="61981264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2" y="0"/>
            <a:ext cx="1330033"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66253" y="461962"/>
            <a:ext cx="1039091" cy="1058227"/>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1551708" y="67786"/>
            <a:ext cx="10474037" cy="1074748"/>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3. LA PRUEBA DE LOS HECHOS. TERMINOLOGÍA SOBRE LA PRUEBA</a:t>
            </a:r>
            <a:b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endParaRPr kumimoji="0" lang="en-ID"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graphicFrame>
        <p:nvGraphicFramePr>
          <p:cNvPr id="2" name="Tabla 3">
            <a:extLst>
              <a:ext uri="{FF2B5EF4-FFF2-40B4-BE49-F238E27FC236}">
                <a16:creationId xmlns:a16="http://schemas.microsoft.com/office/drawing/2014/main" id="{3A57968A-D797-A516-D708-18188352906C}"/>
              </a:ext>
            </a:extLst>
          </p:cNvPr>
          <p:cNvGraphicFramePr>
            <a:graphicFrameLocks noGrp="1"/>
          </p:cNvGraphicFramePr>
          <p:nvPr/>
        </p:nvGraphicFramePr>
        <p:xfrm>
          <a:off x="1551708" y="1357564"/>
          <a:ext cx="10474038" cy="4846320"/>
        </p:xfrm>
        <a:graphic>
          <a:graphicData uri="http://schemas.openxmlformats.org/drawingml/2006/table">
            <a:tbl>
              <a:tblPr firstRow="1" bandRow="1">
                <a:tableStyleId>{00A15C55-8517-42AA-B614-E9B94910E393}</a:tableStyleId>
              </a:tblPr>
              <a:tblGrid>
                <a:gridCol w="10474038">
                  <a:extLst>
                    <a:ext uri="{9D8B030D-6E8A-4147-A177-3AD203B41FA5}">
                      <a16:colId xmlns:a16="http://schemas.microsoft.com/office/drawing/2014/main" val="3242422066"/>
                    </a:ext>
                  </a:extLst>
                </a:gridCol>
              </a:tblGrid>
              <a:tr h="4614848">
                <a:tc>
                  <a:txBody>
                    <a:bodyPr/>
                    <a:lstStyle/>
                    <a:p>
                      <a:pPr marL="284400" algn="just">
                        <a:lnSpc>
                          <a:spcPct val="100000"/>
                        </a:lnSpc>
                      </a:pPr>
                      <a:r>
                        <a:rPr lang="es-MX" sz="2400" b="0" i="1" dirty="0">
                          <a:solidFill>
                            <a:schemeClr val="tx1"/>
                          </a:solidFill>
                          <a:latin typeface="Arial" panose="020B0604020202020204" pitchFamily="34" charset="0"/>
                          <a:cs typeface="Arial" panose="020B0604020202020204" pitchFamily="34" charset="0"/>
                        </a:rPr>
                        <a:t>b)</a:t>
                      </a:r>
                      <a:r>
                        <a:rPr lang="es-MX" sz="2400" b="0" dirty="0">
                          <a:solidFill>
                            <a:schemeClr val="tx1"/>
                          </a:solidFill>
                          <a:latin typeface="Arial" panose="020B0604020202020204" pitchFamily="34" charset="0"/>
                          <a:cs typeface="Arial" panose="020B0604020202020204" pitchFamily="34" charset="0"/>
                        </a:rPr>
                        <a:t> «Prueba» como </a:t>
                      </a:r>
                      <a:r>
                        <a:rPr lang="es-MX" sz="2400" b="0" i="1" dirty="0">
                          <a:solidFill>
                            <a:schemeClr val="tx1"/>
                          </a:solidFill>
                          <a:latin typeface="Arial" panose="020B0604020202020204" pitchFamily="34" charset="0"/>
                          <a:cs typeface="Arial" panose="020B0604020202020204" pitchFamily="34" charset="0"/>
                        </a:rPr>
                        <a:t>resultado probatorio</a:t>
                      </a:r>
                      <a:r>
                        <a:rPr lang="es-MX" sz="2400" b="0" dirty="0">
                          <a:solidFill>
                            <a:schemeClr val="tx1"/>
                          </a:solidFill>
                          <a:latin typeface="Arial" panose="020B0604020202020204" pitchFamily="34" charset="0"/>
                          <a:cs typeface="Arial" panose="020B0604020202020204" pitchFamily="34" charset="0"/>
                        </a:rPr>
                        <a:t>. Es el resultado que se obtiene a partir de los medios de prueba, o sea el conocimiento ya obtenido del hecho controvertido o el </a:t>
                      </a:r>
                      <a:r>
                        <a:rPr lang="es-MX" sz="2400" b="0" i="1" dirty="0">
                          <a:solidFill>
                            <a:schemeClr val="tx1"/>
                          </a:solidFill>
                          <a:latin typeface="Arial" panose="020B0604020202020204" pitchFamily="34" charset="0"/>
                          <a:cs typeface="Arial" panose="020B0604020202020204" pitchFamily="34" charset="0"/>
                        </a:rPr>
                        <a:t>enunciado fáctico verificado</a:t>
                      </a:r>
                      <a:r>
                        <a:rPr lang="es-MX" sz="2400" b="0" dirty="0">
                          <a:solidFill>
                            <a:schemeClr val="tx1"/>
                          </a:solidFill>
                          <a:latin typeface="Arial" panose="020B0604020202020204" pitchFamily="34" charset="0"/>
                          <a:cs typeface="Arial" panose="020B0604020202020204" pitchFamily="34" charset="0"/>
                        </a:rPr>
                        <a:t> que lo describe.</a:t>
                      </a:r>
                    </a:p>
                    <a:p>
                      <a:pPr marL="284400" algn="just">
                        <a:lnSpc>
                          <a:spcPct val="100000"/>
                        </a:lnSpc>
                      </a:pPr>
                      <a:r>
                        <a:rPr lang="es-MX" sz="2400" b="0" dirty="0">
                          <a:solidFill>
                            <a:schemeClr val="tx1"/>
                          </a:solidFill>
                          <a:latin typeface="Arial" panose="020B0604020202020204" pitchFamily="34" charset="0"/>
                          <a:cs typeface="Arial" panose="020B0604020202020204" pitchFamily="34" charset="0"/>
                        </a:rPr>
                        <a:t>Las pruebas, en este segundo sentido, desempeñan una </a:t>
                      </a:r>
                      <a:r>
                        <a:rPr lang="es-MX" sz="2400" b="0" i="1" dirty="0">
                          <a:solidFill>
                            <a:schemeClr val="tx1"/>
                          </a:solidFill>
                          <a:latin typeface="Arial" panose="020B0604020202020204" pitchFamily="34" charset="0"/>
                          <a:cs typeface="Arial" panose="020B0604020202020204" pitchFamily="34" charset="0"/>
                        </a:rPr>
                        <a:t>función </a:t>
                      </a:r>
                      <a:r>
                        <a:rPr lang="es-MX" sz="2400" b="0" i="1" dirty="0" err="1">
                          <a:solidFill>
                            <a:schemeClr val="tx1"/>
                          </a:solidFill>
                          <a:latin typeface="Arial" panose="020B0604020202020204" pitchFamily="34" charset="0"/>
                          <a:cs typeface="Arial" panose="020B0604020202020204" pitchFamily="34" charset="0"/>
                        </a:rPr>
                        <a:t>justificatoria</a:t>
                      </a:r>
                      <a:r>
                        <a:rPr lang="es-MX" sz="2400" b="0" dirty="0">
                          <a:solidFill>
                            <a:schemeClr val="tx1"/>
                          </a:solidFill>
                          <a:latin typeface="Arial" panose="020B0604020202020204" pitchFamily="34" charset="0"/>
                          <a:cs typeface="Arial" panose="020B0604020202020204" pitchFamily="34" charset="0"/>
                        </a:rPr>
                        <a:t>, pues son elementos para elegir racionalmente entre las diversas aserciones formuladas en el proceso, confirmándolas o refutándolas. Así, son pruebas los enunciados «había un arma en el domicilio del acusado», «A amenazó a B en repetidas ocasiones», «A preparó un plan para matar a B», «C pagó una cantidad X de dinero a D», «E conocía el estado financiero de su empresa», etcétera.</a:t>
                      </a:r>
                    </a:p>
                    <a:p>
                      <a:pPr marL="284400" algn="just">
                        <a:lnSpc>
                          <a:spcPct val="100000"/>
                        </a:lnSpc>
                      </a:pPr>
                      <a:endParaRPr lang="es-MX" sz="2400" b="0" dirty="0">
                        <a:solidFill>
                          <a:schemeClr val="tx1"/>
                        </a:solidFill>
                        <a:latin typeface="Arial" panose="020B0604020202020204" pitchFamily="34" charset="0"/>
                        <a:cs typeface="Arial" panose="020B0604020202020204" pitchFamily="34" charset="0"/>
                      </a:endParaRPr>
                    </a:p>
                    <a:p>
                      <a:pPr marL="284400" algn="just">
                        <a:lnSpc>
                          <a:spcPct val="100000"/>
                        </a:lnSpc>
                      </a:pPr>
                      <a:r>
                        <a:rPr lang="es-MX" sz="2400" b="0" i="1" dirty="0">
                          <a:solidFill>
                            <a:schemeClr val="tx1"/>
                          </a:solidFill>
                          <a:latin typeface="Arial" panose="020B0604020202020204" pitchFamily="34" charset="0"/>
                          <a:cs typeface="Arial" panose="020B0604020202020204" pitchFamily="34" charset="0"/>
                        </a:rPr>
                        <a:t>c)</a:t>
                      </a:r>
                      <a:r>
                        <a:rPr lang="es-MX" sz="2400" b="0" dirty="0">
                          <a:solidFill>
                            <a:schemeClr val="tx1"/>
                          </a:solidFill>
                          <a:latin typeface="Arial" panose="020B0604020202020204" pitchFamily="34" charset="0"/>
                          <a:cs typeface="Arial" panose="020B0604020202020204" pitchFamily="34" charset="0"/>
                        </a:rPr>
                        <a:t> «Prueba» como </a:t>
                      </a:r>
                      <a:r>
                        <a:rPr lang="es-MX" sz="2400" b="0" i="1" dirty="0">
                          <a:solidFill>
                            <a:schemeClr val="tx1"/>
                          </a:solidFill>
                          <a:latin typeface="Arial" panose="020B0604020202020204" pitchFamily="34" charset="0"/>
                          <a:cs typeface="Arial" panose="020B0604020202020204" pitchFamily="34" charset="0"/>
                        </a:rPr>
                        <a:t>procedimiento probatorio</a:t>
                      </a:r>
                      <a:r>
                        <a:rPr lang="es-MX" sz="2400" b="0" dirty="0">
                          <a:solidFill>
                            <a:schemeClr val="tx1"/>
                          </a:solidFill>
                          <a:latin typeface="Arial" panose="020B0604020202020204" pitchFamily="34" charset="0"/>
                          <a:cs typeface="Arial" panose="020B0604020202020204" pitchFamily="34" charset="0"/>
                        </a:rPr>
                        <a:t> que conecta los dos sentidos</a:t>
                      </a:r>
                    </a:p>
                    <a:p>
                      <a:pPr marL="284400" algn="just">
                        <a:lnSpc>
                          <a:spcPct val="100000"/>
                        </a:lnSpc>
                      </a:pPr>
                      <a:r>
                        <a:rPr lang="es-MX" sz="2400" b="0" dirty="0">
                          <a:solidFill>
                            <a:schemeClr val="tx1"/>
                          </a:solidFill>
                          <a:latin typeface="Arial" panose="020B0604020202020204" pitchFamily="34" charset="0"/>
                          <a:cs typeface="Arial" panose="020B0604020202020204" pitchFamily="34" charset="0"/>
                        </a:rPr>
                        <a:t>anteriores del término: los medios de prueba y la aserción (verificada)</a:t>
                      </a:r>
                    </a:p>
                  </a:txBody>
                  <a:tcPr/>
                </a:tc>
                <a:extLst>
                  <a:ext uri="{0D108BD9-81ED-4DB2-BD59-A6C34878D82A}">
                    <a16:rowId xmlns:a16="http://schemas.microsoft.com/office/drawing/2014/main" val="2296943566"/>
                  </a:ext>
                </a:extLst>
              </a:tr>
            </a:tbl>
          </a:graphicData>
        </a:graphic>
      </p:graphicFrame>
    </p:spTree>
    <p:extLst>
      <p:ext uri="{BB962C8B-B14F-4D97-AF65-F5344CB8AC3E}">
        <p14:creationId xmlns:p14="http://schemas.microsoft.com/office/powerpoint/2010/main" val="47738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2" y="0"/>
            <a:ext cx="1330033"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45473" y="450532"/>
            <a:ext cx="1039090" cy="1069657"/>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1551708" y="67786"/>
            <a:ext cx="10474037" cy="1074748"/>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3. LA PRUEBA DE LOS HECHOS. TERMINOLOGÍA SOBRE LA PRUEBA</a:t>
            </a:r>
            <a:b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endParaRPr kumimoji="0" lang="en-ID"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graphicFrame>
        <p:nvGraphicFramePr>
          <p:cNvPr id="2" name="Tabla 3">
            <a:extLst>
              <a:ext uri="{FF2B5EF4-FFF2-40B4-BE49-F238E27FC236}">
                <a16:creationId xmlns:a16="http://schemas.microsoft.com/office/drawing/2014/main" id="{3A57968A-D797-A516-D708-18188352906C}"/>
              </a:ext>
            </a:extLst>
          </p:cNvPr>
          <p:cNvGraphicFramePr>
            <a:graphicFrameLocks noGrp="1"/>
          </p:cNvGraphicFramePr>
          <p:nvPr/>
        </p:nvGraphicFramePr>
        <p:xfrm>
          <a:off x="1551708" y="1248573"/>
          <a:ext cx="10474038" cy="5029200"/>
        </p:xfrm>
        <a:graphic>
          <a:graphicData uri="http://schemas.openxmlformats.org/drawingml/2006/table">
            <a:tbl>
              <a:tblPr firstRow="1" bandRow="1">
                <a:tableStyleId>{00A15C55-8517-42AA-B614-E9B94910E393}</a:tableStyleId>
              </a:tblPr>
              <a:tblGrid>
                <a:gridCol w="10474038">
                  <a:extLst>
                    <a:ext uri="{9D8B030D-6E8A-4147-A177-3AD203B41FA5}">
                      <a16:colId xmlns:a16="http://schemas.microsoft.com/office/drawing/2014/main" val="3242422066"/>
                    </a:ext>
                  </a:extLst>
                </a:gridCol>
              </a:tblGrid>
              <a:tr h="4614848">
                <a:tc>
                  <a:txBody>
                    <a:bodyPr/>
                    <a:lstStyle/>
                    <a:p>
                      <a:pPr marL="284400" algn="just">
                        <a:lnSpc>
                          <a:spcPct val="100000"/>
                        </a:lnSpc>
                      </a:pPr>
                      <a:r>
                        <a:rPr lang="es-MX" sz="2400" b="0" dirty="0">
                          <a:solidFill>
                            <a:schemeClr val="tx1"/>
                          </a:solidFill>
                          <a:latin typeface="Arial" panose="020B0604020202020204" pitchFamily="34" charset="0"/>
                          <a:cs typeface="Arial" panose="020B0604020202020204" pitchFamily="34" charset="0"/>
                        </a:rPr>
                        <a:t>sobre el hecho. El término «prueba» en la acepción que comentamos es el procedimiento intelectivo (una constatación o una inferencia) mediante el cual, a partir de los medios de prueba, se conocen hechos relevantes para la decisión, es decir, se formulan o verifican enunciados asertivos sobre esos hechos.</a:t>
                      </a:r>
                    </a:p>
                    <a:p>
                      <a:pPr marL="284400" algn="just">
                        <a:lnSpc>
                          <a:spcPct val="100000"/>
                        </a:lnSpc>
                      </a:pPr>
                      <a:endParaRPr lang="es-MX" sz="2400" b="0" dirty="0">
                        <a:solidFill>
                          <a:schemeClr val="tx1"/>
                        </a:solidFill>
                        <a:latin typeface="Arial" panose="020B0604020202020204" pitchFamily="34" charset="0"/>
                        <a:cs typeface="Arial" panose="020B0604020202020204" pitchFamily="34" charset="0"/>
                      </a:endParaRPr>
                    </a:p>
                    <a:p>
                      <a:pPr marL="284400" algn="just">
                        <a:lnSpc>
                          <a:spcPct val="100000"/>
                        </a:lnSpc>
                      </a:pPr>
                      <a:r>
                        <a:rPr lang="es-MX" sz="2400" b="0" dirty="0">
                          <a:solidFill>
                            <a:schemeClr val="tx1"/>
                          </a:solidFill>
                          <a:latin typeface="Arial" panose="020B0604020202020204" pitchFamily="34" charset="0"/>
                          <a:cs typeface="Arial" panose="020B0604020202020204" pitchFamily="34" charset="0"/>
                        </a:rPr>
                        <a:t>El procedimiento probatorio desempeña una </a:t>
                      </a:r>
                      <a:r>
                        <a:rPr lang="es-MX" sz="2400" b="0" i="1" dirty="0">
                          <a:solidFill>
                            <a:schemeClr val="tx1"/>
                          </a:solidFill>
                          <a:latin typeface="Arial" panose="020B0604020202020204" pitchFamily="34" charset="0"/>
                          <a:cs typeface="Arial" panose="020B0604020202020204" pitchFamily="34" charset="0"/>
                        </a:rPr>
                        <a:t>función cognoscitiva</a:t>
                      </a:r>
                      <a:r>
                        <a:rPr lang="es-MX" sz="2400" b="0" dirty="0">
                          <a:solidFill>
                            <a:schemeClr val="tx1"/>
                          </a:solidFill>
                          <a:latin typeface="Arial" panose="020B0604020202020204" pitchFamily="34" charset="0"/>
                          <a:cs typeface="Arial" panose="020B0604020202020204" pitchFamily="34" charset="0"/>
                        </a:rPr>
                        <a:t>, por cuanto permite al juez conocer o «descubrir» los hechos, o sea, formular la prueba (en sentido </a:t>
                      </a:r>
                      <a:r>
                        <a:rPr lang="es-MX" sz="2400" b="0" i="1" dirty="0">
                          <a:solidFill>
                            <a:schemeClr val="tx1"/>
                          </a:solidFill>
                          <a:latin typeface="Arial" panose="020B0604020202020204" pitchFamily="34" charset="0"/>
                          <a:cs typeface="Arial" panose="020B0604020202020204" pitchFamily="34" charset="0"/>
                        </a:rPr>
                        <a:t>«b»</a:t>
                      </a:r>
                      <a:r>
                        <a:rPr lang="es-MX" sz="2400" b="0" dirty="0">
                          <a:solidFill>
                            <a:schemeClr val="tx1"/>
                          </a:solidFill>
                          <a:latin typeface="Arial" panose="020B0604020202020204" pitchFamily="34" charset="0"/>
                          <a:cs typeface="Arial" panose="020B0604020202020204" pitchFamily="34" charset="0"/>
                        </a:rPr>
                        <a:t>), a partir de los elementos probatorios o de conocimiento introducidos por los medios de prueba.</a:t>
                      </a:r>
                    </a:p>
                    <a:p>
                      <a:pPr marL="284400" algn="just">
                        <a:lnSpc>
                          <a:spcPct val="100000"/>
                        </a:lnSpc>
                      </a:pPr>
                      <a:endParaRPr lang="es-MX" sz="2400" b="0" dirty="0">
                        <a:solidFill>
                          <a:schemeClr val="tx1"/>
                        </a:solidFill>
                        <a:latin typeface="Arial" panose="020B0604020202020204" pitchFamily="34" charset="0"/>
                        <a:cs typeface="Arial" panose="020B0604020202020204" pitchFamily="34" charset="0"/>
                      </a:endParaRPr>
                    </a:p>
                    <a:p>
                      <a:pPr marL="284400" algn="just">
                        <a:lnSpc>
                          <a:spcPct val="100000"/>
                        </a:lnSpc>
                      </a:pPr>
                      <a:r>
                        <a:rPr kumimoji="0" lang="es-MX"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GASCÓN ABELLÁN, Marina,</a:t>
                      </a: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0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Los hechos en el derecho</a:t>
                      </a: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tercera edición, Marcial Pons, Ediciones Jurídicas y Sociales, S. A., Madrid, España, 2010, pp. 77 y 78.</a:t>
                      </a:r>
                      <a:endParaRPr lang="es-MX" sz="2000" b="0" dirty="0">
                        <a:solidFill>
                          <a:schemeClr val="tx1"/>
                        </a:solidFill>
                        <a:latin typeface="Arial" panose="020B0604020202020204" pitchFamily="34" charset="0"/>
                        <a:cs typeface="Arial" panose="020B0604020202020204" pitchFamily="34" charset="0"/>
                      </a:endParaRPr>
                    </a:p>
                    <a:p>
                      <a:pPr marL="284400" algn="just">
                        <a:lnSpc>
                          <a:spcPct val="100000"/>
                        </a:lnSpc>
                      </a:pPr>
                      <a:endParaRPr lang="es-MX" sz="2000" b="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296943566"/>
                  </a:ext>
                </a:extLst>
              </a:tr>
            </a:tbl>
          </a:graphicData>
        </a:graphic>
      </p:graphicFrame>
    </p:spTree>
    <p:extLst>
      <p:ext uri="{BB962C8B-B14F-4D97-AF65-F5344CB8AC3E}">
        <p14:creationId xmlns:p14="http://schemas.microsoft.com/office/powerpoint/2010/main" val="175862100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0" y="0"/>
            <a:ext cx="139930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16654" y="664585"/>
            <a:ext cx="1152076" cy="1094941"/>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2171700" y="67786"/>
            <a:ext cx="9738358" cy="1759527"/>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INDEFINICIÓN  DE  LA  VOZ  PRUEBA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NO  EXISTE  DEFINICIÓN  OMNICOMPRENSIVA</a:t>
            </a:r>
            <a:b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FLAVIO  GALVÁN  RIVERA</a:t>
            </a:r>
            <a:endParaRPr kumimoji="0" lang="en-ID"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79AAF069-A2D8-F57C-34A5-2C8CEC250564}"/>
              </a:ext>
            </a:extLst>
          </p:cNvPr>
          <p:cNvSpPr txBox="1"/>
          <p:nvPr/>
        </p:nvSpPr>
        <p:spPr>
          <a:xfrm>
            <a:off x="2171700" y="2239712"/>
            <a:ext cx="9738359" cy="3901837"/>
          </a:xfrm>
          <a:prstGeom prst="rect">
            <a:avLst/>
          </a:prstGeom>
          <a:noFill/>
        </p:spPr>
        <p:txBody>
          <a:bodyPr wrap="square">
            <a:spAutoFit/>
          </a:bodyPr>
          <a:lstStyle/>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Por ser polisémica, anfibológica, equívoca, multívoca o plurívoca, la palabra prueba no tiene definición única,  omnicomprensiva, integral o integradora, cada concepto propuesto sólo hace referencia a uno o más aspectos, facetas o sentidos de lo que la prueba es y significa en el contexto del Derecho. </a:t>
            </a:r>
          </a:p>
          <a:p>
            <a:pPr marL="285750" marR="0" lvl="0" indent="-285750"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endPar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76410463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a:extLst>
            <a:ext uri="{FF2B5EF4-FFF2-40B4-BE49-F238E27FC236}">
              <a16:creationId xmlns:a16="http://schemas.microsoft.com/office/drawing/2014/main" id="{5DC110EA-5E93-B4A8-A544-01D53F3EFAF0}"/>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2C2B1CBA-C7C4-4B60-E81D-A45D65876FF6}"/>
              </a:ext>
            </a:extLst>
          </p:cNvPr>
          <p:cNvSpPr txBox="1"/>
          <p:nvPr/>
        </p:nvSpPr>
        <p:spPr>
          <a:xfrm>
            <a:off x="2784764" y="376535"/>
            <a:ext cx="9228165" cy="452431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UBICACIÓN   DE  LA  PRUEBA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EN  EL  DERECHO</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3" name="Group 4">
            <a:extLst>
              <a:ext uri="{FF2B5EF4-FFF2-40B4-BE49-F238E27FC236}">
                <a16:creationId xmlns:a16="http://schemas.microsoft.com/office/drawing/2014/main" id="{5E71F2EE-BA86-2841-4BEE-F14651A4E1C3}"/>
              </a:ext>
            </a:extLst>
          </p:cNvPr>
          <p:cNvGrpSpPr>
            <a:grpSpLocks noChangeAspect="1"/>
          </p:cNvGrpSpPr>
          <p:nvPr/>
        </p:nvGrpSpPr>
        <p:grpSpPr bwMode="auto">
          <a:xfrm>
            <a:off x="471056" y="1495336"/>
            <a:ext cx="1940674" cy="1660153"/>
            <a:chOff x="3551" y="1011"/>
            <a:chExt cx="578" cy="620"/>
          </a:xfrm>
          <a:solidFill>
            <a:srgbClr val="FFC000"/>
          </a:solidFill>
        </p:grpSpPr>
        <p:sp>
          <p:nvSpPr>
            <p:cNvPr id="5" name="Freeform 5">
              <a:extLst>
                <a:ext uri="{FF2B5EF4-FFF2-40B4-BE49-F238E27FC236}">
                  <a16:creationId xmlns:a16="http://schemas.microsoft.com/office/drawing/2014/main" id="{B689758C-1817-287C-7C17-0C2DF1233D89}"/>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Oval 6">
              <a:extLst>
                <a:ext uri="{FF2B5EF4-FFF2-40B4-BE49-F238E27FC236}">
                  <a16:creationId xmlns:a16="http://schemas.microsoft.com/office/drawing/2014/main" id="{9892C444-B54F-078A-7CB3-D73C91E1B976}"/>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Rectangle 16">
            <a:extLst>
              <a:ext uri="{FF2B5EF4-FFF2-40B4-BE49-F238E27FC236}">
                <a16:creationId xmlns:a16="http://schemas.microsoft.com/office/drawing/2014/main" id="{7F331012-EA7B-5C01-0DBC-14673D2F1095}"/>
              </a:ext>
            </a:extLst>
          </p:cNvPr>
          <p:cNvSpPr/>
          <p:nvPr/>
        </p:nvSpPr>
        <p:spPr>
          <a:xfrm>
            <a:off x="0" y="5197848"/>
            <a:ext cx="12192000" cy="166015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agen 7">
            <a:extLst>
              <a:ext uri="{FF2B5EF4-FFF2-40B4-BE49-F238E27FC236}">
                <a16:creationId xmlns:a16="http://schemas.microsoft.com/office/drawing/2014/main" id="{959A00EF-1C5B-0F73-C94A-30022AC8D449}"/>
              </a:ext>
            </a:extLst>
          </p:cNvPr>
          <p:cNvPicPr>
            <a:picLocks noChangeAspect="1"/>
          </p:cNvPicPr>
          <p:nvPr/>
        </p:nvPicPr>
        <p:blipFill>
          <a:blip r:embed="rId2"/>
          <a:stretch>
            <a:fillRect/>
          </a:stretch>
        </p:blipFill>
        <p:spPr>
          <a:xfrm>
            <a:off x="4306530" y="5663381"/>
            <a:ext cx="3687096" cy="1051745"/>
          </a:xfrm>
          <a:prstGeom prst="rect">
            <a:avLst/>
          </a:prstGeom>
        </p:spPr>
      </p:pic>
    </p:spTree>
    <p:extLst>
      <p:ext uri="{BB962C8B-B14F-4D97-AF65-F5344CB8AC3E}">
        <p14:creationId xmlns:p14="http://schemas.microsoft.com/office/powerpoint/2010/main" val="223591326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14595C-03EF-2BC0-B715-0E07B90F0FC9}"/>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F8B4DD95-0A58-BE5B-3D46-918035CD0801}"/>
              </a:ext>
            </a:extLst>
          </p:cNvPr>
          <p:cNvSpPr/>
          <p:nvPr/>
        </p:nvSpPr>
        <p:spPr>
          <a:xfrm>
            <a:off x="0" y="0"/>
            <a:ext cx="139930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332088FE-E525-3ACA-27E2-B5D107DDC91B}"/>
              </a:ext>
            </a:extLst>
          </p:cNvPr>
          <p:cNvGrpSpPr>
            <a:grpSpLocks noChangeAspect="1"/>
          </p:cNvGrpSpPr>
          <p:nvPr/>
        </p:nvGrpSpPr>
        <p:grpSpPr bwMode="auto">
          <a:xfrm>
            <a:off x="166255" y="448109"/>
            <a:ext cx="1062471" cy="955754"/>
            <a:chOff x="3551" y="1011"/>
            <a:chExt cx="578" cy="620"/>
          </a:xfrm>
          <a:solidFill>
            <a:srgbClr val="FFC000"/>
          </a:solidFill>
        </p:grpSpPr>
        <p:sp>
          <p:nvSpPr>
            <p:cNvPr id="13" name="Freeform 5">
              <a:extLst>
                <a:ext uri="{FF2B5EF4-FFF2-40B4-BE49-F238E27FC236}">
                  <a16:creationId xmlns:a16="http://schemas.microsoft.com/office/drawing/2014/main" id="{025DA03C-BDB0-308B-1B0F-9BF5329B2CDD}"/>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64FC9928-593A-4BB6-520E-E03DAD1ED14F}"/>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5BCFFD2A-E606-9723-7E8C-E2E38E0EFA1D}"/>
              </a:ext>
            </a:extLst>
          </p:cNvPr>
          <p:cNvSpPr/>
          <p:nvPr/>
        </p:nvSpPr>
        <p:spPr>
          <a:xfrm>
            <a:off x="1603716" y="0"/>
            <a:ext cx="10422029" cy="1303814"/>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PRUEBA</a:t>
            </a:r>
            <a:br>
              <a:rPr kumimoji="0" lang="es-MX"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s-MX"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  EL  DERECHO</a:t>
            </a:r>
            <a:endParaRPr kumimoji="0" lang="en-ID"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9" name="Imagen 28">
            <a:extLst>
              <a:ext uri="{FF2B5EF4-FFF2-40B4-BE49-F238E27FC236}">
                <a16:creationId xmlns:a16="http://schemas.microsoft.com/office/drawing/2014/main" id="{AC81FEEF-C1B5-66A0-B040-CE5379C8238E}"/>
              </a:ext>
            </a:extLst>
          </p:cNvPr>
          <p:cNvPicPr>
            <a:picLocks noChangeAspect="1"/>
          </p:cNvPicPr>
          <p:nvPr/>
        </p:nvPicPr>
        <p:blipFill>
          <a:blip r:embed="rId2"/>
          <a:stretch>
            <a:fillRect/>
          </a:stretch>
        </p:blipFill>
        <p:spPr>
          <a:xfrm>
            <a:off x="9486711" y="6383813"/>
            <a:ext cx="2057400" cy="406401"/>
          </a:xfrm>
          <a:prstGeom prst="rect">
            <a:avLst/>
          </a:prstGeom>
        </p:spPr>
      </p:pic>
      <p:graphicFrame>
        <p:nvGraphicFramePr>
          <p:cNvPr id="2" name="Tabla 1">
            <a:extLst>
              <a:ext uri="{FF2B5EF4-FFF2-40B4-BE49-F238E27FC236}">
                <a16:creationId xmlns:a16="http://schemas.microsoft.com/office/drawing/2014/main" id="{4FD22D8F-F40D-761A-11C8-A3A2FFB42C24}"/>
              </a:ext>
            </a:extLst>
          </p:cNvPr>
          <p:cNvGraphicFramePr>
            <a:graphicFrameLocks noGrp="1"/>
          </p:cNvGraphicFramePr>
          <p:nvPr/>
        </p:nvGraphicFramePr>
        <p:xfrm>
          <a:off x="1603716" y="1657350"/>
          <a:ext cx="10422029" cy="4267200"/>
        </p:xfrm>
        <a:graphic>
          <a:graphicData uri="http://schemas.openxmlformats.org/drawingml/2006/table">
            <a:tbl>
              <a:tblPr firstRow="1" bandRow="1">
                <a:tableStyleId>{D27102A9-8310-4765-A935-A1911B00CA55}</a:tableStyleId>
              </a:tblPr>
              <a:tblGrid>
                <a:gridCol w="10422029">
                  <a:extLst>
                    <a:ext uri="{9D8B030D-6E8A-4147-A177-3AD203B41FA5}">
                      <a16:colId xmlns:a16="http://schemas.microsoft.com/office/drawing/2014/main" val="3501881244"/>
                    </a:ext>
                  </a:extLst>
                </a:gridCol>
              </a:tblGrid>
              <a:tr h="2156706">
                <a:tc>
                  <a:txBody>
                    <a:bodyPr/>
                    <a:lstStyle/>
                    <a:p>
                      <a:pPr algn="just"/>
                      <a:r>
                        <a:rPr lang="es-MX" sz="2800" dirty="0">
                          <a:latin typeface="Arial" panose="020B0604020202020204" pitchFamily="34" charset="0"/>
                          <a:cs typeface="Arial" panose="020B0604020202020204" pitchFamily="34" charset="0"/>
                        </a:rPr>
                        <a:t>    </a:t>
                      </a:r>
                    </a:p>
                    <a:p>
                      <a:pPr algn="just"/>
                      <a:endParaRPr lang="es-MX" sz="2800" dirty="0">
                        <a:latin typeface="Arial" panose="020B0604020202020204" pitchFamily="34" charset="0"/>
                        <a:cs typeface="Arial" panose="020B0604020202020204" pitchFamily="34" charset="0"/>
                      </a:endParaRPr>
                    </a:p>
                    <a:p>
                      <a:pPr algn="just"/>
                      <a:r>
                        <a:rPr lang="es-MX" sz="2800" dirty="0">
                          <a:latin typeface="Arial" panose="020B0604020202020204" pitchFamily="34" charset="0"/>
                          <a:cs typeface="Arial" panose="020B0604020202020204" pitchFamily="34" charset="0"/>
                        </a:rPr>
                        <a:t>    SISTEMA                  CIENCIA  DEL                  PRÁCTICA</a:t>
                      </a:r>
                    </a:p>
                    <a:p>
                      <a:pPr algn="just"/>
                      <a:r>
                        <a:rPr lang="es-MX" sz="2800" dirty="0">
                          <a:latin typeface="Arial" panose="020B0604020202020204" pitchFamily="34" charset="0"/>
                          <a:cs typeface="Arial" panose="020B0604020202020204" pitchFamily="34" charset="0"/>
                        </a:rPr>
                        <a:t>  NORMATIVO                 DERECHO                      JURÍDICA</a:t>
                      </a:r>
                    </a:p>
                    <a:p>
                      <a:pPr algn="just"/>
                      <a:endParaRPr lang="es-MX" sz="28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405979102"/>
                  </a:ext>
                </a:extLst>
              </a:tr>
              <a:tr h="1864272">
                <a:tc>
                  <a:txBody>
                    <a:bodyPr/>
                    <a:lstStyle/>
                    <a:p>
                      <a:r>
                        <a:rPr lang="es-MX" sz="3200" b="1" dirty="0">
                          <a:latin typeface="Arial" panose="020B0604020202020204" pitchFamily="34" charset="0"/>
                          <a:cs typeface="Arial" panose="020B0604020202020204" pitchFamily="34" charset="0"/>
                        </a:rPr>
                        <a:t>                    </a:t>
                      </a:r>
                    </a:p>
                    <a:p>
                      <a:endParaRPr lang="es-MX" sz="3200" b="1" dirty="0">
                        <a:latin typeface="Arial" panose="020B0604020202020204" pitchFamily="34" charset="0"/>
                        <a:cs typeface="Arial" panose="020B0604020202020204" pitchFamily="34" charset="0"/>
                      </a:endParaRPr>
                    </a:p>
                    <a:p>
                      <a:r>
                        <a:rPr lang="es-MX" sz="3200" b="1" dirty="0">
                          <a:latin typeface="Arial" panose="020B0604020202020204" pitchFamily="34" charset="0"/>
                          <a:cs typeface="Arial" panose="020B0604020202020204" pitchFamily="34" charset="0"/>
                        </a:rPr>
                        <a:t>                     DERECHO   PROBATORIO</a:t>
                      </a:r>
                    </a:p>
                    <a:p>
                      <a:endParaRPr lang="es-MX" sz="32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761270255"/>
                  </a:ext>
                </a:extLst>
              </a:tr>
            </a:tbl>
          </a:graphicData>
        </a:graphic>
      </p:graphicFrame>
    </p:spTree>
    <p:extLst>
      <p:ext uri="{BB962C8B-B14F-4D97-AF65-F5344CB8AC3E}">
        <p14:creationId xmlns:p14="http://schemas.microsoft.com/office/powerpoint/2010/main" val="27724980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0" y="0"/>
            <a:ext cx="139930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166255" y="448109"/>
            <a:ext cx="1062471" cy="955754"/>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1603716" y="0"/>
            <a:ext cx="10422029" cy="1303814"/>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PRUEBA.   DEFINICIÓN</a:t>
            </a:r>
            <a:br>
              <a:rPr kumimoji="0" lang="es-MX" sz="2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DICCIONARIO DE LA REAL ACADEMIA ESPAÑOLA DE LA LENGUA</a:t>
            </a:r>
            <a:b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r>
              <a:rPr kumimoji="0" lang="es-MX" sz="2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VIGÉSIMA TERCERA EDICIÓN</a:t>
            </a:r>
            <a:endParaRPr kumimoji="0" lang="en-ID" sz="2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79AAF069-A2D8-F57C-34A5-2C8CEC250564}"/>
              </a:ext>
            </a:extLst>
          </p:cNvPr>
          <p:cNvSpPr txBox="1"/>
          <p:nvPr/>
        </p:nvSpPr>
        <p:spPr>
          <a:xfrm>
            <a:off x="1579418" y="1403863"/>
            <a:ext cx="10446327" cy="4893647"/>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 f.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Acción y efecto de probar</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2. f.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Razón</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argumento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instrumento u otro medio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 que se pretende</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mostrar y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hacer patente la verdad o falsedad</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de algo.</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 f.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Indicio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señal o muestra que se da de algo.</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12. f. Der.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Justificación de la verdad de los hechos controvertidos</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en un juicio, hecha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por los medios que autoriza</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y reconoce por eficaces </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ley</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(Énfasis adicionado)</a:t>
            </a:r>
          </a:p>
        </p:txBody>
      </p:sp>
    </p:spTree>
    <p:extLst>
      <p:ext uri="{BB962C8B-B14F-4D97-AF65-F5344CB8AC3E}">
        <p14:creationId xmlns:p14="http://schemas.microsoft.com/office/powerpoint/2010/main" val="83976757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1607573"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214355" y="461963"/>
            <a:ext cx="1178863" cy="1130863"/>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2209494" y="67786"/>
            <a:ext cx="9228320" cy="1117555"/>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PRUEBA  EN  EL  DERECHO</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graphicFrame>
        <p:nvGraphicFramePr>
          <p:cNvPr id="3" name="Tabla 3">
            <a:extLst>
              <a:ext uri="{FF2B5EF4-FFF2-40B4-BE49-F238E27FC236}">
                <a16:creationId xmlns:a16="http://schemas.microsoft.com/office/drawing/2014/main" id="{672170C2-083E-26F6-F1E6-1B04F1714E39}"/>
              </a:ext>
            </a:extLst>
          </p:cNvPr>
          <p:cNvGraphicFramePr>
            <a:graphicFrameLocks noGrp="1"/>
          </p:cNvGraphicFramePr>
          <p:nvPr/>
        </p:nvGraphicFramePr>
        <p:xfrm>
          <a:off x="2209494" y="1592826"/>
          <a:ext cx="9228321" cy="3881139"/>
        </p:xfrm>
        <a:graphic>
          <a:graphicData uri="http://schemas.openxmlformats.org/drawingml/2006/table">
            <a:tbl>
              <a:tblPr firstRow="1" bandRow="1">
                <a:tableStyleId>{775DCB02-9BB8-47FD-8907-85C794F793BA}</a:tableStyleId>
              </a:tblPr>
              <a:tblGrid>
                <a:gridCol w="3076107">
                  <a:extLst>
                    <a:ext uri="{9D8B030D-6E8A-4147-A177-3AD203B41FA5}">
                      <a16:colId xmlns:a16="http://schemas.microsoft.com/office/drawing/2014/main" val="4113626068"/>
                    </a:ext>
                  </a:extLst>
                </a:gridCol>
                <a:gridCol w="3076107">
                  <a:extLst>
                    <a:ext uri="{9D8B030D-6E8A-4147-A177-3AD203B41FA5}">
                      <a16:colId xmlns:a16="http://schemas.microsoft.com/office/drawing/2014/main" val="1322070550"/>
                    </a:ext>
                  </a:extLst>
                </a:gridCol>
                <a:gridCol w="3076107">
                  <a:extLst>
                    <a:ext uri="{9D8B030D-6E8A-4147-A177-3AD203B41FA5}">
                      <a16:colId xmlns:a16="http://schemas.microsoft.com/office/drawing/2014/main" val="3237574822"/>
                    </a:ext>
                  </a:extLst>
                </a:gridCol>
              </a:tblGrid>
              <a:tr h="3881139">
                <a:tc>
                  <a:txBody>
                    <a:bodyPr/>
                    <a:lstStyle/>
                    <a:p>
                      <a:pPr algn="ctr"/>
                      <a:endParaRPr lang="es-MX" sz="2800" dirty="0">
                        <a:solidFill>
                          <a:schemeClr val="tx1"/>
                        </a:solidFill>
                        <a:latin typeface="Arial" panose="020B0604020202020204" pitchFamily="34" charset="0"/>
                        <a:cs typeface="Arial" panose="020B0604020202020204" pitchFamily="34" charset="0"/>
                      </a:endParaRPr>
                    </a:p>
                    <a:p>
                      <a:pPr algn="ctr"/>
                      <a:endParaRPr lang="es-MX" sz="2800" dirty="0">
                        <a:solidFill>
                          <a:schemeClr val="tx1"/>
                        </a:solidFill>
                        <a:latin typeface="Arial" panose="020B0604020202020204" pitchFamily="34" charset="0"/>
                        <a:cs typeface="Arial" panose="020B0604020202020204" pitchFamily="34" charset="0"/>
                      </a:endParaRPr>
                    </a:p>
                    <a:p>
                      <a:pPr algn="ctr"/>
                      <a:endParaRPr lang="es-MX" sz="2800" dirty="0">
                        <a:solidFill>
                          <a:schemeClr val="tx1"/>
                        </a:solidFill>
                        <a:latin typeface="Arial" panose="020B0604020202020204" pitchFamily="34" charset="0"/>
                        <a:cs typeface="Arial" panose="020B0604020202020204" pitchFamily="34" charset="0"/>
                      </a:endParaRPr>
                    </a:p>
                    <a:p>
                      <a:pPr algn="ctr"/>
                      <a:r>
                        <a:rPr lang="es-MX" sz="2800" dirty="0">
                          <a:solidFill>
                            <a:schemeClr val="tx1"/>
                          </a:solidFill>
                          <a:latin typeface="Arial" panose="020B0604020202020204" pitchFamily="34" charset="0"/>
                          <a:cs typeface="Arial" panose="020B0604020202020204" pitchFamily="34" charset="0"/>
                        </a:rPr>
                        <a:t>DERECHO</a:t>
                      </a:r>
                    </a:p>
                    <a:p>
                      <a:pPr algn="ctr"/>
                      <a:r>
                        <a:rPr lang="es-MX" sz="2800" dirty="0">
                          <a:solidFill>
                            <a:schemeClr val="tx1"/>
                          </a:solidFill>
                          <a:latin typeface="Arial" panose="020B0604020202020204" pitchFamily="34" charset="0"/>
                          <a:cs typeface="Arial" panose="020B0604020202020204" pitchFamily="34" charset="0"/>
                        </a:rPr>
                        <a:t>PÚBLICO</a:t>
                      </a:r>
                    </a:p>
                  </a:txBody>
                  <a:tcPr/>
                </a:tc>
                <a:tc>
                  <a:txBody>
                    <a:bodyPr/>
                    <a:lstStyle/>
                    <a:p>
                      <a:pPr algn="ctr"/>
                      <a:endParaRPr lang="es-MX" sz="2800" dirty="0">
                        <a:solidFill>
                          <a:schemeClr val="tx1"/>
                        </a:solidFill>
                        <a:latin typeface="Arial" panose="020B0604020202020204" pitchFamily="34" charset="0"/>
                        <a:cs typeface="Arial" panose="020B0604020202020204" pitchFamily="34" charset="0"/>
                      </a:endParaRPr>
                    </a:p>
                    <a:p>
                      <a:pPr algn="ctr"/>
                      <a:endParaRPr lang="es-MX" sz="2800" dirty="0">
                        <a:solidFill>
                          <a:schemeClr val="tx1"/>
                        </a:solidFill>
                        <a:latin typeface="Arial" panose="020B0604020202020204" pitchFamily="34" charset="0"/>
                        <a:cs typeface="Arial" panose="020B0604020202020204" pitchFamily="34" charset="0"/>
                      </a:endParaRPr>
                    </a:p>
                    <a:p>
                      <a:pPr algn="ctr"/>
                      <a:endParaRPr lang="es-MX" sz="2800" dirty="0">
                        <a:solidFill>
                          <a:schemeClr val="tx1"/>
                        </a:solidFill>
                        <a:latin typeface="Arial" panose="020B0604020202020204" pitchFamily="34" charset="0"/>
                        <a:cs typeface="Arial" panose="020B0604020202020204" pitchFamily="34" charset="0"/>
                      </a:endParaRPr>
                    </a:p>
                    <a:p>
                      <a:pPr algn="ctr"/>
                      <a:r>
                        <a:rPr lang="es-MX" sz="2800" dirty="0">
                          <a:solidFill>
                            <a:schemeClr val="tx1"/>
                          </a:solidFill>
                          <a:latin typeface="Arial" panose="020B0604020202020204" pitchFamily="34" charset="0"/>
                          <a:cs typeface="Arial" panose="020B0604020202020204" pitchFamily="34" charset="0"/>
                        </a:rPr>
                        <a:t>DERECHO</a:t>
                      </a:r>
                    </a:p>
                    <a:p>
                      <a:pPr algn="ctr"/>
                      <a:r>
                        <a:rPr lang="es-MX" sz="2800" dirty="0">
                          <a:solidFill>
                            <a:schemeClr val="tx1"/>
                          </a:solidFill>
                          <a:latin typeface="Arial" panose="020B0604020202020204" pitchFamily="34" charset="0"/>
                          <a:cs typeface="Arial" panose="020B0604020202020204" pitchFamily="34" charset="0"/>
                        </a:rPr>
                        <a:t>PRIVADO</a:t>
                      </a:r>
                    </a:p>
                  </a:txBody>
                  <a:tcPr/>
                </a:tc>
                <a:tc>
                  <a:txBody>
                    <a:bodyPr/>
                    <a:lstStyle/>
                    <a:p>
                      <a:pPr algn="ctr"/>
                      <a:endParaRPr lang="es-MX" sz="2800" dirty="0">
                        <a:solidFill>
                          <a:schemeClr val="tx1"/>
                        </a:solidFill>
                        <a:latin typeface="Arial" panose="020B0604020202020204" pitchFamily="34" charset="0"/>
                        <a:cs typeface="Arial" panose="020B0604020202020204" pitchFamily="34" charset="0"/>
                      </a:endParaRPr>
                    </a:p>
                    <a:p>
                      <a:pPr algn="ctr"/>
                      <a:endParaRPr lang="es-MX" sz="2800" dirty="0">
                        <a:solidFill>
                          <a:schemeClr val="tx1"/>
                        </a:solidFill>
                        <a:latin typeface="Arial" panose="020B0604020202020204" pitchFamily="34" charset="0"/>
                        <a:cs typeface="Arial" panose="020B0604020202020204" pitchFamily="34" charset="0"/>
                      </a:endParaRPr>
                    </a:p>
                    <a:p>
                      <a:pPr algn="ctr"/>
                      <a:endParaRPr lang="es-MX" sz="2800" dirty="0">
                        <a:solidFill>
                          <a:schemeClr val="tx1"/>
                        </a:solidFill>
                        <a:latin typeface="Arial" panose="020B0604020202020204" pitchFamily="34" charset="0"/>
                        <a:cs typeface="Arial" panose="020B0604020202020204" pitchFamily="34" charset="0"/>
                      </a:endParaRPr>
                    </a:p>
                    <a:p>
                      <a:pPr algn="ctr"/>
                      <a:r>
                        <a:rPr lang="es-MX" sz="2800" dirty="0">
                          <a:solidFill>
                            <a:schemeClr val="tx1"/>
                          </a:solidFill>
                          <a:latin typeface="Arial" panose="020B0604020202020204" pitchFamily="34" charset="0"/>
                          <a:cs typeface="Arial" panose="020B0604020202020204" pitchFamily="34" charset="0"/>
                        </a:rPr>
                        <a:t>DERECHO</a:t>
                      </a:r>
                    </a:p>
                    <a:p>
                      <a:pPr algn="ctr"/>
                      <a:r>
                        <a:rPr lang="es-MX" sz="2800" dirty="0">
                          <a:solidFill>
                            <a:schemeClr val="tx1"/>
                          </a:solidFill>
                          <a:latin typeface="Arial" panose="020B0604020202020204" pitchFamily="34" charset="0"/>
                          <a:cs typeface="Arial" panose="020B0604020202020204" pitchFamily="34" charset="0"/>
                        </a:rPr>
                        <a:t>SOCIAL</a:t>
                      </a:r>
                    </a:p>
                  </a:txBody>
                  <a:tcPr/>
                </a:tc>
                <a:extLst>
                  <a:ext uri="{0D108BD9-81ED-4DB2-BD59-A6C34878D82A}">
                    <a16:rowId xmlns:a16="http://schemas.microsoft.com/office/drawing/2014/main" val="882215445"/>
                  </a:ext>
                </a:extLst>
              </a:tr>
            </a:tbl>
          </a:graphicData>
        </a:graphic>
      </p:graphicFrame>
    </p:spTree>
    <p:extLst>
      <p:ext uri="{BB962C8B-B14F-4D97-AF65-F5344CB8AC3E}">
        <p14:creationId xmlns:p14="http://schemas.microsoft.com/office/powerpoint/2010/main" val="150480015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1607573"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214355" y="461963"/>
            <a:ext cx="1178863" cy="1130863"/>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2209494" y="67786"/>
            <a:ext cx="9066090" cy="1117555"/>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PRUEBA  EN  EL  DERECHO</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graphicFrame>
        <p:nvGraphicFramePr>
          <p:cNvPr id="4" name="Tabla 4">
            <a:extLst>
              <a:ext uri="{FF2B5EF4-FFF2-40B4-BE49-F238E27FC236}">
                <a16:creationId xmlns:a16="http://schemas.microsoft.com/office/drawing/2014/main" id="{BC9D6F3B-3FAE-9FE0-4012-DA23B8497834}"/>
              </a:ext>
            </a:extLst>
          </p:cNvPr>
          <p:cNvGraphicFramePr>
            <a:graphicFrameLocks noGrp="1"/>
          </p:cNvGraphicFramePr>
          <p:nvPr>
            <p:extLst>
              <p:ext uri="{D42A27DB-BD31-4B8C-83A1-F6EECF244321}">
                <p14:modId xmlns:p14="http://schemas.microsoft.com/office/powerpoint/2010/main" val="3937150518"/>
              </p:ext>
            </p:extLst>
          </p:nvPr>
        </p:nvGraphicFramePr>
        <p:xfrm>
          <a:off x="2209494" y="1592826"/>
          <a:ext cx="9066090" cy="4358640"/>
        </p:xfrm>
        <a:graphic>
          <a:graphicData uri="http://schemas.openxmlformats.org/drawingml/2006/table">
            <a:tbl>
              <a:tblPr firstRow="1" bandRow="1">
                <a:tableStyleId>{E269D01E-BC32-4049-B463-5C60D7B0CCD2}</a:tableStyleId>
              </a:tblPr>
              <a:tblGrid>
                <a:gridCol w="4533045">
                  <a:extLst>
                    <a:ext uri="{9D8B030D-6E8A-4147-A177-3AD203B41FA5}">
                      <a16:colId xmlns:a16="http://schemas.microsoft.com/office/drawing/2014/main" val="1106523133"/>
                    </a:ext>
                  </a:extLst>
                </a:gridCol>
                <a:gridCol w="4533045">
                  <a:extLst>
                    <a:ext uri="{9D8B030D-6E8A-4147-A177-3AD203B41FA5}">
                      <a16:colId xmlns:a16="http://schemas.microsoft.com/office/drawing/2014/main" val="3149242609"/>
                    </a:ext>
                  </a:extLst>
                </a:gridCol>
              </a:tblGrid>
              <a:tr h="3833042">
                <a:tc>
                  <a:txBody>
                    <a:bodyPr/>
                    <a:lstStyle/>
                    <a:p>
                      <a:pPr algn="ctr"/>
                      <a:endParaRPr lang="es-MX" sz="2800" dirty="0">
                        <a:solidFill>
                          <a:schemeClr val="tx1"/>
                        </a:solidFill>
                        <a:latin typeface="Arial" panose="020B0604020202020204" pitchFamily="34" charset="0"/>
                        <a:cs typeface="Arial" panose="020B0604020202020204" pitchFamily="34" charset="0"/>
                      </a:endParaRPr>
                    </a:p>
                    <a:p>
                      <a:pPr algn="ctr"/>
                      <a:endParaRPr lang="es-MX" sz="2800" dirty="0">
                        <a:solidFill>
                          <a:schemeClr val="tx1"/>
                        </a:solidFill>
                        <a:latin typeface="Arial" panose="020B0604020202020204" pitchFamily="34" charset="0"/>
                        <a:cs typeface="Arial" panose="020B0604020202020204" pitchFamily="34" charset="0"/>
                      </a:endParaRPr>
                    </a:p>
                    <a:p>
                      <a:pPr algn="ctr"/>
                      <a:endParaRPr lang="es-MX" sz="2800" dirty="0">
                        <a:solidFill>
                          <a:schemeClr val="tx1"/>
                        </a:solidFill>
                        <a:latin typeface="Arial" panose="020B0604020202020204" pitchFamily="34" charset="0"/>
                        <a:cs typeface="Arial" panose="020B0604020202020204" pitchFamily="34" charset="0"/>
                      </a:endParaRPr>
                    </a:p>
                    <a:p>
                      <a:pPr algn="ctr"/>
                      <a:endParaRPr lang="es-MX" sz="2800" dirty="0">
                        <a:solidFill>
                          <a:schemeClr val="tx1"/>
                        </a:solidFill>
                        <a:latin typeface="Arial" panose="020B0604020202020204" pitchFamily="34" charset="0"/>
                        <a:cs typeface="Arial" panose="020B0604020202020204" pitchFamily="34" charset="0"/>
                      </a:endParaRPr>
                    </a:p>
                    <a:p>
                      <a:pPr algn="ctr"/>
                      <a:r>
                        <a:rPr lang="es-MX" sz="2800" dirty="0">
                          <a:solidFill>
                            <a:schemeClr val="tx1"/>
                          </a:solidFill>
                          <a:latin typeface="Arial" panose="020B0604020202020204" pitchFamily="34" charset="0"/>
                          <a:cs typeface="Arial" panose="020B0604020202020204" pitchFamily="34" charset="0"/>
                        </a:rPr>
                        <a:t>DERECHO</a:t>
                      </a:r>
                    </a:p>
                    <a:p>
                      <a:pPr algn="ctr"/>
                      <a:endParaRPr lang="es-MX" sz="2800" dirty="0">
                        <a:solidFill>
                          <a:schemeClr val="tx1"/>
                        </a:solidFill>
                        <a:latin typeface="Arial" panose="020B0604020202020204" pitchFamily="34" charset="0"/>
                        <a:cs typeface="Arial" panose="020B0604020202020204" pitchFamily="34" charset="0"/>
                      </a:endParaRPr>
                    </a:p>
                    <a:p>
                      <a:pPr algn="ctr"/>
                      <a:r>
                        <a:rPr lang="es-MX" sz="2800" dirty="0">
                          <a:solidFill>
                            <a:schemeClr val="tx1"/>
                          </a:solidFill>
                          <a:latin typeface="Arial" panose="020B0604020202020204" pitchFamily="34" charset="0"/>
                          <a:cs typeface="Arial" panose="020B0604020202020204" pitchFamily="34" charset="0"/>
                        </a:rPr>
                        <a:t>SUSTANTIVO</a:t>
                      </a:r>
                    </a:p>
                  </a:txBody>
                  <a:tcPr/>
                </a:tc>
                <a:tc>
                  <a:txBody>
                    <a:bodyPr/>
                    <a:lstStyle/>
                    <a:p>
                      <a:pPr algn="ctr"/>
                      <a:endParaRPr lang="es-MX" sz="2800" dirty="0">
                        <a:solidFill>
                          <a:schemeClr val="tx1"/>
                        </a:solidFill>
                        <a:latin typeface="Arial" panose="020B0604020202020204" pitchFamily="34" charset="0"/>
                        <a:cs typeface="Arial" panose="020B0604020202020204" pitchFamily="34" charset="0"/>
                      </a:endParaRPr>
                    </a:p>
                    <a:p>
                      <a:pPr algn="ctr"/>
                      <a:endParaRPr lang="es-MX" sz="2800" dirty="0">
                        <a:solidFill>
                          <a:schemeClr val="tx1"/>
                        </a:solidFill>
                        <a:latin typeface="Arial" panose="020B0604020202020204" pitchFamily="34" charset="0"/>
                        <a:cs typeface="Arial" panose="020B0604020202020204" pitchFamily="34" charset="0"/>
                      </a:endParaRPr>
                    </a:p>
                    <a:p>
                      <a:pPr algn="ctr"/>
                      <a:r>
                        <a:rPr lang="es-MX" sz="2800" dirty="0">
                          <a:solidFill>
                            <a:schemeClr val="tx1"/>
                          </a:solidFill>
                          <a:latin typeface="Arial" panose="020B0604020202020204" pitchFamily="34" charset="0"/>
                          <a:cs typeface="Arial" panose="020B0604020202020204" pitchFamily="34" charset="0"/>
                        </a:rPr>
                        <a:t>DERECHO  FORMAL</a:t>
                      </a:r>
                    </a:p>
                    <a:p>
                      <a:pPr algn="ctr"/>
                      <a:endParaRPr lang="es-MX" sz="2800" dirty="0">
                        <a:solidFill>
                          <a:schemeClr val="tx1"/>
                        </a:solidFill>
                        <a:latin typeface="Arial" panose="020B0604020202020204" pitchFamily="34" charset="0"/>
                        <a:cs typeface="Arial" panose="020B0604020202020204" pitchFamily="34" charset="0"/>
                      </a:endParaRPr>
                    </a:p>
                    <a:p>
                      <a:pPr algn="ctr"/>
                      <a:r>
                        <a:rPr lang="es-MX" sz="2800" dirty="0">
                          <a:solidFill>
                            <a:schemeClr val="tx1"/>
                          </a:solidFill>
                          <a:latin typeface="Arial" panose="020B0604020202020204" pitchFamily="34" charset="0"/>
                          <a:cs typeface="Arial" panose="020B0604020202020204" pitchFamily="34" charset="0"/>
                        </a:rPr>
                        <a:t>O</a:t>
                      </a:r>
                    </a:p>
                    <a:p>
                      <a:pPr algn="ctr"/>
                      <a:endParaRPr lang="es-MX" sz="2800" dirty="0">
                        <a:solidFill>
                          <a:schemeClr val="tx1"/>
                        </a:solidFill>
                        <a:latin typeface="Arial" panose="020B0604020202020204" pitchFamily="34" charset="0"/>
                        <a:cs typeface="Arial" panose="020B0604020202020204" pitchFamily="34" charset="0"/>
                      </a:endParaRPr>
                    </a:p>
                    <a:p>
                      <a:pPr algn="ctr"/>
                      <a:r>
                        <a:rPr lang="es-MX" sz="2800" dirty="0">
                          <a:solidFill>
                            <a:schemeClr val="tx1"/>
                          </a:solidFill>
                          <a:latin typeface="Arial" panose="020B0604020202020204" pitchFamily="34" charset="0"/>
                          <a:cs typeface="Arial" panose="020B0604020202020204" pitchFamily="34" charset="0"/>
                        </a:rPr>
                        <a:t>DERECHO</a:t>
                      </a:r>
                    </a:p>
                    <a:p>
                      <a:pPr algn="ctr"/>
                      <a:r>
                        <a:rPr lang="es-MX" sz="2800" dirty="0">
                          <a:solidFill>
                            <a:schemeClr val="tx1"/>
                          </a:solidFill>
                          <a:latin typeface="Arial" panose="020B0604020202020204" pitchFamily="34" charset="0"/>
                          <a:cs typeface="Arial" panose="020B0604020202020204" pitchFamily="34" charset="0"/>
                        </a:rPr>
                        <a:t>INSTRUMENTAL</a:t>
                      </a:r>
                    </a:p>
                    <a:p>
                      <a:pPr algn="ctr"/>
                      <a:endParaRPr lang="es-MX" sz="2800" dirty="0">
                        <a:solidFill>
                          <a:schemeClr val="tx1"/>
                        </a:solidFill>
                        <a:latin typeface="Arial" panose="020B0604020202020204" pitchFamily="34" charset="0"/>
                        <a:cs typeface="Arial" panose="020B0604020202020204" pitchFamily="34" charset="0"/>
                      </a:endParaRPr>
                    </a:p>
                    <a:p>
                      <a:pPr algn="ctr"/>
                      <a:endParaRPr lang="es-MX" sz="280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56286652"/>
                  </a:ext>
                </a:extLst>
              </a:tr>
            </a:tbl>
          </a:graphicData>
        </a:graphic>
      </p:graphicFrame>
    </p:spTree>
    <p:extLst>
      <p:ext uri="{BB962C8B-B14F-4D97-AF65-F5344CB8AC3E}">
        <p14:creationId xmlns:p14="http://schemas.microsoft.com/office/powerpoint/2010/main" val="75310495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1607573"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214355" y="461963"/>
            <a:ext cx="1178863" cy="1130863"/>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2209494" y="67786"/>
            <a:ext cx="9066090" cy="1117555"/>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PRUEBA  EN  EL  DERECHO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FORMAL  O  INSTRUMENTAL</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graphicFrame>
        <p:nvGraphicFramePr>
          <p:cNvPr id="4" name="Tabla 4">
            <a:extLst>
              <a:ext uri="{FF2B5EF4-FFF2-40B4-BE49-F238E27FC236}">
                <a16:creationId xmlns:a16="http://schemas.microsoft.com/office/drawing/2014/main" id="{BC9D6F3B-3FAE-9FE0-4012-DA23B8497834}"/>
              </a:ext>
            </a:extLst>
          </p:cNvPr>
          <p:cNvGraphicFramePr>
            <a:graphicFrameLocks noGrp="1"/>
          </p:cNvGraphicFramePr>
          <p:nvPr>
            <p:extLst>
              <p:ext uri="{D42A27DB-BD31-4B8C-83A1-F6EECF244321}">
                <p14:modId xmlns:p14="http://schemas.microsoft.com/office/powerpoint/2010/main" val="3450459490"/>
              </p:ext>
            </p:extLst>
          </p:nvPr>
        </p:nvGraphicFramePr>
        <p:xfrm>
          <a:off x="2209494" y="1592826"/>
          <a:ext cx="9066090" cy="4358640"/>
        </p:xfrm>
        <a:graphic>
          <a:graphicData uri="http://schemas.openxmlformats.org/drawingml/2006/table">
            <a:tbl>
              <a:tblPr firstRow="1" bandRow="1">
                <a:tableStyleId>{E269D01E-BC32-4049-B463-5C60D7B0CCD2}</a:tableStyleId>
              </a:tblPr>
              <a:tblGrid>
                <a:gridCol w="4533045">
                  <a:extLst>
                    <a:ext uri="{9D8B030D-6E8A-4147-A177-3AD203B41FA5}">
                      <a16:colId xmlns:a16="http://schemas.microsoft.com/office/drawing/2014/main" val="1106523133"/>
                    </a:ext>
                  </a:extLst>
                </a:gridCol>
                <a:gridCol w="4533045">
                  <a:extLst>
                    <a:ext uri="{9D8B030D-6E8A-4147-A177-3AD203B41FA5}">
                      <a16:colId xmlns:a16="http://schemas.microsoft.com/office/drawing/2014/main" val="3149242609"/>
                    </a:ext>
                  </a:extLst>
                </a:gridCol>
              </a:tblGrid>
              <a:tr h="3833042">
                <a:tc>
                  <a:txBody>
                    <a:bodyPr/>
                    <a:lstStyle/>
                    <a:p>
                      <a:pPr algn="ctr"/>
                      <a:endParaRPr lang="es-MX" sz="2800" dirty="0">
                        <a:solidFill>
                          <a:schemeClr val="tx1"/>
                        </a:solidFill>
                        <a:latin typeface="Arial" panose="020B0604020202020204" pitchFamily="34" charset="0"/>
                        <a:cs typeface="Arial" panose="020B0604020202020204" pitchFamily="34" charset="0"/>
                      </a:endParaRPr>
                    </a:p>
                    <a:p>
                      <a:pPr algn="ctr"/>
                      <a:endParaRPr lang="es-MX" sz="2800" dirty="0">
                        <a:solidFill>
                          <a:schemeClr val="tx1"/>
                        </a:solidFill>
                        <a:latin typeface="Arial" panose="020B0604020202020204" pitchFamily="34" charset="0"/>
                        <a:cs typeface="Arial" panose="020B0604020202020204" pitchFamily="34" charset="0"/>
                      </a:endParaRPr>
                    </a:p>
                    <a:p>
                      <a:pPr algn="ctr"/>
                      <a:endParaRPr lang="es-MX" sz="2800" dirty="0">
                        <a:solidFill>
                          <a:schemeClr val="tx1"/>
                        </a:solidFill>
                        <a:latin typeface="Arial" panose="020B0604020202020204" pitchFamily="34" charset="0"/>
                        <a:cs typeface="Arial" panose="020B0604020202020204" pitchFamily="34" charset="0"/>
                      </a:endParaRPr>
                    </a:p>
                    <a:p>
                      <a:pPr algn="ctr"/>
                      <a:r>
                        <a:rPr lang="es-MX" sz="2800" dirty="0">
                          <a:solidFill>
                            <a:schemeClr val="tx1"/>
                          </a:solidFill>
                          <a:latin typeface="Arial" panose="020B0604020202020204" pitchFamily="34" charset="0"/>
                          <a:cs typeface="Arial" panose="020B0604020202020204" pitchFamily="34" charset="0"/>
                        </a:rPr>
                        <a:t>DERECHO</a:t>
                      </a:r>
                    </a:p>
                    <a:p>
                      <a:pPr algn="ctr"/>
                      <a:r>
                        <a:rPr lang="es-MX" sz="2800" dirty="0">
                          <a:solidFill>
                            <a:schemeClr val="tx1"/>
                          </a:solidFill>
                          <a:latin typeface="Arial" panose="020B0604020202020204" pitchFamily="34" charset="0"/>
                          <a:cs typeface="Arial" panose="020B0604020202020204" pitchFamily="34" charset="0"/>
                        </a:rPr>
                        <a:t>PROCESAL</a:t>
                      </a:r>
                    </a:p>
                    <a:p>
                      <a:pPr algn="ctr"/>
                      <a:endParaRPr lang="es-MX" sz="2800" dirty="0">
                        <a:solidFill>
                          <a:schemeClr val="tx1"/>
                        </a:solidFill>
                        <a:latin typeface="Arial" panose="020B0604020202020204" pitchFamily="34" charset="0"/>
                        <a:cs typeface="Arial" panose="020B0604020202020204" pitchFamily="34" charset="0"/>
                      </a:endParaRPr>
                    </a:p>
                    <a:p>
                      <a:pPr algn="ctr"/>
                      <a:r>
                        <a:rPr lang="es-MX" sz="2800" dirty="0">
                          <a:solidFill>
                            <a:schemeClr val="tx1"/>
                          </a:solidFill>
                          <a:latin typeface="Arial" panose="020B0604020202020204" pitchFamily="34" charset="0"/>
                          <a:cs typeface="Arial" panose="020B0604020202020204" pitchFamily="34" charset="0"/>
                        </a:rPr>
                        <a:t>(PROCESO)</a:t>
                      </a:r>
                    </a:p>
                    <a:p>
                      <a:pPr algn="ctr"/>
                      <a:endParaRPr lang="es-MX" sz="2800" dirty="0">
                        <a:solidFill>
                          <a:schemeClr val="tx1"/>
                        </a:solidFill>
                        <a:latin typeface="Arial" panose="020B0604020202020204" pitchFamily="34" charset="0"/>
                        <a:cs typeface="Arial" panose="020B0604020202020204" pitchFamily="34" charset="0"/>
                      </a:endParaRPr>
                    </a:p>
                    <a:p>
                      <a:pPr algn="ctr"/>
                      <a:endParaRPr lang="es-MX" sz="2800" dirty="0">
                        <a:solidFill>
                          <a:schemeClr val="tx1"/>
                        </a:solidFill>
                        <a:latin typeface="Arial" panose="020B0604020202020204" pitchFamily="34" charset="0"/>
                        <a:cs typeface="Arial" panose="020B0604020202020204" pitchFamily="34" charset="0"/>
                      </a:endParaRPr>
                    </a:p>
                    <a:p>
                      <a:pPr algn="ctr"/>
                      <a:endParaRPr lang="es-MX" sz="2800" dirty="0">
                        <a:solidFill>
                          <a:schemeClr val="tx1"/>
                        </a:solidFill>
                        <a:latin typeface="Arial" panose="020B0604020202020204" pitchFamily="34" charset="0"/>
                        <a:cs typeface="Arial" panose="020B0604020202020204" pitchFamily="34" charset="0"/>
                      </a:endParaRPr>
                    </a:p>
                  </a:txBody>
                  <a:tcPr/>
                </a:tc>
                <a:tc>
                  <a:txBody>
                    <a:bodyPr/>
                    <a:lstStyle/>
                    <a:p>
                      <a:pPr algn="ctr"/>
                      <a:endParaRPr lang="es-MX" sz="2800" dirty="0">
                        <a:solidFill>
                          <a:schemeClr val="tx1"/>
                        </a:solidFill>
                        <a:latin typeface="Arial" panose="020B0604020202020204" pitchFamily="34" charset="0"/>
                        <a:cs typeface="Arial" panose="020B0604020202020204" pitchFamily="34" charset="0"/>
                      </a:endParaRPr>
                    </a:p>
                    <a:p>
                      <a:pPr algn="ctr"/>
                      <a:endParaRPr lang="es-MX" sz="2800" dirty="0">
                        <a:solidFill>
                          <a:schemeClr val="tx1"/>
                        </a:solidFill>
                        <a:latin typeface="Arial" panose="020B0604020202020204" pitchFamily="34" charset="0"/>
                        <a:cs typeface="Arial" panose="020B0604020202020204" pitchFamily="34" charset="0"/>
                      </a:endParaRPr>
                    </a:p>
                    <a:p>
                      <a:pPr algn="ctr"/>
                      <a:endParaRPr lang="es-MX" sz="2800" dirty="0">
                        <a:solidFill>
                          <a:schemeClr val="tx1"/>
                        </a:solidFill>
                        <a:latin typeface="Arial" panose="020B0604020202020204" pitchFamily="34" charset="0"/>
                        <a:cs typeface="Arial" panose="020B0604020202020204" pitchFamily="34" charset="0"/>
                      </a:endParaRPr>
                    </a:p>
                    <a:p>
                      <a:pPr algn="ctr"/>
                      <a:r>
                        <a:rPr lang="es-MX" sz="2800" dirty="0">
                          <a:solidFill>
                            <a:schemeClr val="tx1"/>
                          </a:solidFill>
                          <a:latin typeface="Arial" panose="020B0604020202020204" pitchFamily="34" charset="0"/>
                          <a:cs typeface="Arial" panose="020B0604020202020204" pitchFamily="34" charset="0"/>
                        </a:rPr>
                        <a:t>DERECHO</a:t>
                      </a:r>
                    </a:p>
                    <a:p>
                      <a:pPr algn="ctr"/>
                      <a:r>
                        <a:rPr lang="es-MX" sz="2800" dirty="0">
                          <a:solidFill>
                            <a:schemeClr val="tx1"/>
                          </a:solidFill>
                          <a:latin typeface="Arial" panose="020B0604020202020204" pitchFamily="34" charset="0"/>
                          <a:cs typeface="Arial" panose="020B0604020202020204" pitchFamily="34" charset="0"/>
                        </a:rPr>
                        <a:t>PROCEDIMENTAL</a:t>
                      </a:r>
                    </a:p>
                    <a:p>
                      <a:pPr algn="ctr"/>
                      <a:endParaRPr lang="es-MX" sz="2800" dirty="0">
                        <a:solidFill>
                          <a:schemeClr val="tx1"/>
                        </a:solidFill>
                        <a:latin typeface="Arial" panose="020B0604020202020204" pitchFamily="34" charset="0"/>
                        <a:cs typeface="Arial" panose="020B0604020202020204" pitchFamily="34" charset="0"/>
                      </a:endParaRPr>
                    </a:p>
                    <a:p>
                      <a:pPr algn="ctr"/>
                      <a:r>
                        <a:rPr lang="es-MX" sz="2800" dirty="0">
                          <a:solidFill>
                            <a:schemeClr val="tx1"/>
                          </a:solidFill>
                          <a:latin typeface="Arial" panose="020B0604020202020204" pitchFamily="34" charset="0"/>
                          <a:cs typeface="Arial" panose="020B0604020202020204" pitchFamily="34" charset="0"/>
                        </a:rPr>
                        <a:t>(PROCEDIMIENTO)</a:t>
                      </a:r>
                    </a:p>
                  </a:txBody>
                  <a:tcPr/>
                </a:tc>
                <a:extLst>
                  <a:ext uri="{0D108BD9-81ED-4DB2-BD59-A6C34878D82A}">
                    <a16:rowId xmlns:a16="http://schemas.microsoft.com/office/drawing/2014/main" val="456286652"/>
                  </a:ext>
                </a:extLst>
              </a:tr>
            </a:tbl>
          </a:graphicData>
        </a:graphic>
      </p:graphicFrame>
    </p:spTree>
    <p:extLst>
      <p:ext uri="{BB962C8B-B14F-4D97-AF65-F5344CB8AC3E}">
        <p14:creationId xmlns:p14="http://schemas.microsoft.com/office/powerpoint/2010/main" val="262235442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 y="0"/>
            <a:ext cx="1607573"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p:cNvGrpSpPr>
            <a:grpSpLocks noChangeAspect="1"/>
          </p:cNvGrpSpPr>
          <p:nvPr/>
        </p:nvGrpSpPr>
        <p:grpSpPr bwMode="auto">
          <a:xfrm>
            <a:off x="214355" y="461963"/>
            <a:ext cx="1178863" cy="1130863"/>
            <a:chOff x="3551" y="1011"/>
            <a:chExt cx="578" cy="620"/>
          </a:xfrm>
          <a:solidFill>
            <a:srgbClr val="FFC000"/>
          </a:solidFill>
        </p:grpSpPr>
        <p:sp>
          <p:nvSpPr>
            <p:cNvPr id="13"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BFD96790-848A-438E-9E66-18D7BAF751A7}"/>
              </a:ext>
            </a:extLst>
          </p:cNvPr>
          <p:cNvSpPr/>
          <p:nvPr/>
        </p:nvSpPr>
        <p:spPr>
          <a:xfrm>
            <a:off x="1821929" y="67786"/>
            <a:ext cx="10006278" cy="1117555"/>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D"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PRUEBA  EN  EL  DERECHO</a:t>
            </a:r>
          </a:p>
        </p:txBody>
      </p:sp>
      <p:pic>
        <p:nvPicPr>
          <p:cNvPr id="29" name="Imagen 28"/>
          <p:cNvPicPr>
            <a:picLocks noChangeAspect="1"/>
          </p:cNvPicPr>
          <p:nvPr/>
        </p:nvPicPr>
        <p:blipFill>
          <a:blip r:embed="rId2"/>
          <a:stretch>
            <a:fillRect/>
          </a:stretch>
        </p:blipFill>
        <p:spPr>
          <a:xfrm>
            <a:off x="9486711" y="6383813"/>
            <a:ext cx="2057400" cy="406401"/>
          </a:xfrm>
          <a:prstGeom prst="rect">
            <a:avLst/>
          </a:prstGeom>
        </p:spPr>
      </p:pic>
      <p:graphicFrame>
        <p:nvGraphicFramePr>
          <p:cNvPr id="3" name="Tabla 3">
            <a:extLst>
              <a:ext uri="{FF2B5EF4-FFF2-40B4-BE49-F238E27FC236}">
                <a16:creationId xmlns:a16="http://schemas.microsoft.com/office/drawing/2014/main" id="{672170C2-083E-26F6-F1E6-1B04F1714E39}"/>
              </a:ext>
            </a:extLst>
          </p:cNvPr>
          <p:cNvGraphicFramePr>
            <a:graphicFrameLocks noGrp="1"/>
          </p:cNvGraphicFramePr>
          <p:nvPr>
            <p:extLst>
              <p:ext uri="{D42A27DB-BD31-4B8C-83A1-F6EECF244321}">
                <p14:modId xmlns:p14="http://schemas.microsoft.com/office/powerpoint/2010/main" val="1709502486"/>
              </p:ext>
            </p:extLst>
          </p:nvPr>
        </p:nvGraphicFramePr>
        <p:xfrm>
          <a:off x="1821929" y="1592826"/>
          <a:ext cx="10006278" cy="4358640"/>
        </p:xfrm>
        <a:graphic>
          <a:graphicData uri="http://schemas.openxmlformats.org/drawingml/2006/table">
            <a:tbl>
              <a:tblPr firstRow="1" bandRow="1">
                <a:tableStyleId>{775DCB02-9BB8-47FD-8907-85C794F793BA}</a:tableStyleId>
              </a:tblPr>
              <a:tblGrid>
                <a:gridCol w="3335426">
                  <a:extLst>
                    <a:ext uri="{9D8B030D-6E8A-4147-A177-3AD203B41FA5}">
                      <a16:colId xmlns:a16="http://schemas.microsoft.com/office/drawing/2014/main" val="4113626068"/>
                    </a:ext>
                  </a:extLst>
                </a:gridCol>
                <a:gridCol w="3335426">
                  <a:extLst>
                    <a:ext uri="{9D8B030D-6E8A-4147-A177-3AD203B41FA5}">
                      <a16:colId xmlns:a16="http://schemas.microsoft.com/office/drawing/2014/main" val="1322070550"/>
                    </a:ext>
                  </a:extLst>
                </a:gridCol>
                <a:gridCol w="3335426">
                  <a:extLst>
                    <a:ext uri="{9D8B030D-6E8A-4147-A177-3AD203B41FA5}">
                      <a16:colId xmlns:a16="http://schemas.microsoft.com/office/drawing/2014/main" val="3237574822"/>
                    </a:ext>
                  </a:extLst>
                </a:gridCol>
              </a:tblGrid>
              <a:tr h="3881139">
                <a:tc>
                  <a:txBody>
                    <a:bodyPr/>
                    <a:lstStyle/>
                    <a:p>
                      <a:pPr algn="ctr"/>
                      <a:endParaRPr lang="es-MX" sz="2800" dirty="0">
                        <a:solidFill>
                          <a:schemeClr val="tx1"/>
                        </a:solidFill>
                        <a:latin typeface="Arial" panose="020B0604020202020204" pitchFamily="34" charset="0"/>
                        <a:cs typeface="Arial" panose="020B0604020202020204" pitchFamily="34" charset="0"/>
                      </a:endParaRPr>
                    </a:p>
                    <a:p>
                      <a:pPr algn="ctr"/>
                      <a:endParaRPr lang="es-MX" sz="2800" dirty="0">
                        <a:solidFill>
                          <a:schemeClr val="tx1"/>
                        </a:solidFill>
                        <a:latin typeface="Arial" panose="020B0604020202020204" pitchFamily="34" charset="0"/>
                        <a:cs typeface="Arial" panose="020B0604020202020204" pitchFamily="34" charset="0"/>
                      </a:endParaRPr>
                    </a:p>
                    <a:p>
                      <a:pPr algn="ctr"/>
                      <a:endParaRPr lang="es-MX" sz="2800" dirty="0">
                        <a:solidFill>
                          <a:schemeClr val="tx1"/>
                        </a:solidFill>
                        <a:latin typeface="Arial" panose="020B0604020202020204" pitchFamily="34" charset="0"/>
                        <a:cs typeface="Arial" panose="020B0604020202020204" pitchFamily="34" charset="0"/>
                      </a:endParaRPr>
                    </a:p>
                    <a:p>
                      <a:pPr algn="ctr"/>
                      <a:endParaRPr lang="es-MX" sz="2800" dirty="0">
                        <a:solidFill>
                          <a:schemeClr val="tx1"/>
                        </a:solidFill>
                        <a:latin typeface="Arial" panose="020B0604020202020204" pitchFamily="34" charset="0"/>
                        <a:cs typeface="Arial" panose="020B0604020202020204" pitchFamily="34" charset="0"/>
                      </a:endParaRPr>
                    </a:p>
                    <a:p>
                      <a:pPr algn="ctr"/>
                      <a:r>
                        <a:rPr lang="es-MX" sz="2800" dirty="0">
                          <a:solidFill>
                            <a:schemeClr val="tx1"/>
                          </a:solidFill>
                          <a:latin typeface="Arial" panose="020B0604020202020204" pitchFamily="34" charset="0"/>
                          <a:cs typeface="Arial" panose="020B0604020202020204" pitchFamily="34" charset="0"/>
                        </a:rPr>
                        <a:t>DERECHO</a:t>
                      </a:r>
                    </a:p>
                    <a:p>
                      <a:pPr algn="ctr"/>
                      <a:r>
                        <a:rPr lang="es-MX" sz="2800" dirty="0">
                          <a:solidFill>
                            <a:schemeClr val="tx1"/>
                          </a:solidFill>
                          <a:latin typeface="Arial" panose="020B0604020202020204" pitchFamily="34" charset="0"/>
                          <a:cs typeface="Arial" panose="020B0604020202020204" pitchFamily="34" charset="0"/>
                        </a:rPr>
                        <a:t>SUSTANTIVO</a:t>
                      </a:r>
                    </a:p>
                    <a:p>
                      <a:pPr algn="ctr"/>
                      <a:endParaRPr lang="es-MX" sz="2800" dirty="0">
                        <a:solidFill>
                          <a:schemeClr val="tx1"/>
                        </a:solidFill>
                        <a:latin typeface="Arial" panose="020B0604020202020204" pitchFamily="34" charset="0"/>
                        <a:cs typeface="Arial" panose="020B0604020202020204" pitchFamily="34" charset="0"/>
                      </a:endParaRPr>
                    </a:p>
                    <a:p>
                      <a:pPr algn="ctr"/>
                      <a:endParaRPr lang="es-MX" sz="2800" dirty="0">
                        <a:solidFill>
                          <a:schemeClr val="tx1"/>
                        </a:solidFill>
                        <a:latin typeface="Arial" panose="020B0604020202020204" pitchFamily="34" charset="0"/>
                        <a:cs typeface="Arial" panose="020B0604020202020204" pitchFamily="34" charset="0"/>
                      </a:endParaRPr>
                    </a:p>
                    <a:p>
                      <a:pPr algn="ctr"/>
                      <a:endParaRPr lang="es-MX" sz="2800" dirty="0">
                        <a:solidFill>
                          <a:schemeClr val="tx1"/>
                        </a:solidFill>
                        <a:latin typeface="Arial" panose="020B0604020202020204" pitchFamily="34" charset="0"/>
                        <a:cs typeface="Arial" panose="020B0604020202020204" pitchFamily="34" charset="0"/>
                      </a:endParaRPr>
                    </a:p>
                    <a:p>
                      <a:pPr algn="ctr"/>
                      <a:endParaRPr lang="es-MX" sz="2800" dirty="0">
                        <a:solidFill>
                          <a:schemeClr val="tx1"/>
                        </a:solidFill>
                        <a:latin typeface="Arial" panose="020B0604020202020204" pitchFamily="34" charset="0"/>
                        <a:cs typeface="Arial" panose="020B0604020202020204" pitchFamily="34" charset="0"/>
                      </a:endParaRPr>
                    </a:p>
                  </a:txBody>
                  <a:tcPr/>
                </a:tc>
                <a:tc>
                  <a:txBody>
                    <a:bodyPr/>
                    <a:lstStyle/>
                    <a:p>
                      <a:pPr algn="ctr"/>
                      <a:endParaRPr lang="es-MX" sz="2800" dirty="0">
                        <a:solidFill>
                          <a:schemeClr val="tx1"/>
                        </a:solidFill>
                        <a:latin typeface="Arial" panose="020B0604020202020204" pitchFamily="34" charset="0"/>
                        <a:cs typeface="Arial" panose="020B0604020202020204" pitchFamily="34" charset="0"/>
                      </a:endParaRPr>
                    </a:p>
                    <a:p>
                      <a:pPr algn="ctr"/>
                      <a:endParaRPr lang="es-MX" sz="2800" dirty="0">
                        <a:solidFill>
                          <a:schemeClr val="tx1"/>
                        </a:solidFill>
                        <a:latin typeface="Arial" panose="020B0604020202020204" pitchFamily="34" charset="0"/>
                        <a:cs typeface="Arial" panose="020B0604020202020204" pitchFamily="34" charset="0"/>
                      </a:endParaRPr>
                    </a:p>
                    <a:p>
                      <a:pPr algn="ctr"/>
                      <a:endParaRPr lang="es-MX" sz="2800" dirty="0">
                        <a:solidFill>
                          <a:schemeClr val="tx1"/>
                        </a:solidFill>
                        <a:latin typeface="Arial" panose="020B0604020202020204" pitchFamily="34" charset="0"/>
                        <a:cs typeface="Arial" panose="020B0604020202020204" pitchFamily="34" charset="0"/>
                      </a:endParaRPr>
                    </a:p>
                    <a:p>
                      <a:pPr algn="ctr"/>
                      <a:endParaRPr lang="es-MX" sz="2800" dirty="0">
                        <a:solidFill>
                          <a:schemeClr val="tx1"/>
                        </a:solidFill>
                        <a:latin typeface="Arial" panose="020B0604020202020204" pitchFamily="34" charset="0"/>
                        <a:cs typeface="Arial" panose="020B0604020202020204" pitchFamily="34" charset="0"/>
                      </a:endParaRPr>
                    </a:p>
                    <a:p>
                      <a:pPr algn="ctr"/>
                      <a:r>
                        <a:rPr lang="es-MX" sz="2800" dirty="0">
                          <a:solidFill>
                            <a:schemeClr val="tx1"/>
                          </a:solidFill>
                          <a:latin typeface="Arial" panose="020B0604020202020204" pitchFamily="34" charset="0"/>
                          <a:cs typeface="Arial" panose="020B0604020202020204" pitchFamily="34" charset="0"/>
                        </a:rPr>
                        <a:t>DERECHO</a:t>
                      </a:r>
                    </a:p>
                    <a:p>
                      <a:pPr algn="ctr"/>
                      <a:r>
                        <a:rPr lang="es-MX" sz="2800" dirty="0">
                          <a:solidFill>
                            <a:schemeClr val="tx1"/>
                          </a:solidFill>
                          <a:latin typeface="Arial" panose="020B0604020202020204" pitchFamily="34" charset="0"/>
                          <a:cs typeface="Arial" panose="020B0604020202020204" pitchFamily="34" charset="0"/>
                        </a:rPr>
                        <a:t>PROCESAL</a:t>
                      </a:r>
                    </a:p>
                  </a:txBody>
                  <a:tcPr/>
                </a:tc>
                <a:tc>
                  <a:txBody>
                    <a:bodyPr/>
                    <a:lstStyle/>
                    <a:p>
                      <a:pPr algn="ctr"/>
                      <a:endParaRPr lang="es-MX" sz="2800" dirty="0">
                        <a:solidFill>
                          <a:schemeClr val="tx1"/>
                        </a:solidFill>
                        <a:latin typeface="Arial" panose="020B0604020202020204" pitchFamily="34" charset="0"/>
                        <a:cs typeface="Arial" panose="020B0604020202020204" pitchFamily="34" charset="0"/>
                      </a:endParaRPr>
                    </a:p>
                    <a:p>
                      <a:pPr algn="ctr"/>
                      <a:endParaRPr lang="es-MX" sz="2800" dirty="0">
                        <a:solidFill>
                          <a:schemeClr val="tx1"/>
                        </a:solidFill>
                        <a:latin typeface="Arial" panose="020B0604020202020204" pitchFamily="34" charset="0"/>
                        <a:cs typeface="Arial" panose="020B0604020202020204" pitchFamily="34" charset="0"/>
                      </a:endParaRPr>
                    </a:p>
                    <a:p>
                      <a:pPr algn="ctr"/>
                      <a:endParaRPr lang="es-MX" sz="2800" dirty="0">
                        <a:solidFill>
                          <a:schemeClr val="tx1"/>
                        </a:solidFill>
                        <a:latin typeface="Arial" panose="020B0604020202020204" pitchFamily="34" charset="0"/>
                        <a:cs typeface="Arial" panose="020B0604020202020204" pitchFamily="34" charset="0"/>
                      </a:endParaRPr>
                    </a:p>
                    <a:p>
                      <a:pPr algn="ctr"/>
                      <a:endParaRPr lang="es-MX" sz="2800" dirty="0">
                        <a:solidFill>
                          <a:schemeClr val="tx1"/>
                        </a:solidFill>
                        <a:latin typeface="Arial" panose="020B0604020202020204" pitchFamily="34" charset="0"/>
                        <a:cs typeface="Arial" panose="020B0604020202020204" pitchFamily="34" charset="0"/>
                      </a:endParaRPr>
                    </a:p>
                    <a:p>
                      <a:pPr algn="ctr"/>
                      <a:r>
                        <a:rPr lang="es-MX" sz="2800" dirty="0">
                          <a:solidFill>
                            <a:schemeClr val="tx1"/>
                          </a:solidFill>
                          <a:latin typeface="Arial" panose="020B0604020202020204" pitchFamily="34" charset="0"/>
                          <a:cs typeface="Arial" panose="020B0604020202020204" pitchFamily="34" charset="0"/>
                        </a:rPr>
                        <a:t>DERECHO</a:t>
                      </a:r>
                    </a:p>
                    <a:p>
                      <a:pPr algn="ctr"/>
                      <a:r>
                        <a:rPr lang="es-MX" sz="2800" dirty="0">
                          <a:solidFill>
                            <a:schemeClr val="tx1"/>
                          </a:solidFill>
                          <a:latin typeface="Arial" panose="020B0604020202020204" pitchFamily="34" charset="0"/>
                          <a:cs typeface="Arial" panose="020B0604020202020204" pitchFamily="34" charset="0"/>
                        </a:rPr>
                        <a:t>PROCEDIMENTAL</a:t>
                      </a:r>
                    </a:p>
                  </a:txBody>
                  <a:tcPr/>
                </a:tc>
                <a:extLst>
                  <a:ext uri="{0D108BD9-81ED-4DB2-BD59-A6C34878D82A}">
                    <a16:rowId xmlns:a16="http://schemas.microsoft.com/office/drawing/2014/main" val="882215445"/>
                  </a:ext>
                </a:extLst>
              </a:tr>
            </a:tbl>
          </a:graphicData>
        </a:graphic>
      </p:graphicFrame>
    </p:spTree>
    <p:extLst>
      <p:ext uri="{BB962C8B-B14F-4D97-AF65-F5344CB8AC3E}">
        <p14:creationId xmlns:p14="http://schemas.microsoft.com/office/powerpoint/2010/main" val="290990123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E5CB1A-565D-25B5-B2AB-5886FC503E78}"/>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628FDED7-8F33-6FE1-F515-304514A8B697}"/>
              </a:ext>
            </a:extLst>
          </p:cNvPr>
          <p:cNvSpPr/>
          <p:nvPr/>
        </p:nvSpPr>
        <p:spPr>
          <a:xfrm>
            <a:off x="0" y="0"/>
            <a:ext cx="1954530"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2B634529-6F2F-1650-E86B-1864702040D4}"/>
              </a:ext>
            </a:extLst>
          </p:cNvPr>
          <p:cNvGrpSpPr>
            <a:grpSpLocks noChangeAspect="1"/>
          </p:cNvGrpSpPr>
          <p:nvPr/>
        </p:nvGrpSpPr>
        <p:grpSpPr bwMode="auto">
          <a:xfrm>
            <a:off x="201584" y="779578"/>
            <a:ext cx="1551362" cy="1312111"/>
            <a:chOff x="3551" y="1011"/>
            <a:chExt cx="578" cy="620"/>
          </a:xfrm>
          <a:solidFill>
            <a:srgbClr val="FFC000"/>
          </a:solidFill>
        </p:grpSpPr>
        <p:sp>
          <p:nvSpPr>
            <p:cNvPr id="13" name="Freeform 5">
              <a:extLst>
                <a:ext uri="{FF2B5EF4-FFF2-40B4-BE49-F238E27FC236}">
                  <a16:creationId xmlns:a16="http://schemas.microsoft.com/office/drawing/2014/main" id="{49968892-F532-E1C2-47EA-32614EEE684F}"/>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3413AA96-B612-0023-11AD-D78958600C35}"/>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Imagen 28">
            <a:extLst>
              <a:ext uri="{FF2B5EF4-FFF2-40B4-BE49-F238E27FC236}">
                <a16:creationId xmlns:a16="http://schemas.microsoft.com/office/drawing/2014/main" id="{89972418-A163-A90E-851F-5C907C3FF7FC}"/>
              </a:ext>
            </a:extLst>
          </p:cNvPr>
          <p:cNvPicPr>
            <a:picLocks noChangeAspect="1"/>
          </p:cNvPicPr>
          <p:nvPr/>
        </p:nvPicPr>
        <p:blipFill>
          <a:blip r:embed="rId2"/>
          <a:stretch>
            <a:fillRect/>
          </a:stretch>
        </p:blipFill>
        <p:spPr>
          <a:xfrm>
            <a:off x="8503920" y="5989321"/>
            <a:ext cx="3040191" cy="800894"/>
          </a:xfrm>
          <a:prstGeom prst="rect">
            <a:avLst/>
          </a:prstGeom>
        </p:spPr>
      </p:pic>
      <p:graphicFrame>
        <p:nvGraphicFramePr>
          <p:cNvPr id="2" name="Tabla 1">
            <a:extLst>
              <a:ext uri="{FF2B5EF4-FFF2-40B4-BE49-F238E27FC236}">
                <a16:creationId xmlns:a16="http://schemas.microsoft.com/office/drawing/2014/main" id="{69F26DF6-1287-2ACD-841D-FF592DE54123}"/>
              </a:ext>
            </a:extLst>
          </p:cNvPr>
          <p:cNvGraphicFramePr>
            <a:graphicFrameLocks noGrp="1"/>
          </p:cNvGraphicFramePr>
          <p:nvPr>
            <p:extLst>
              <p:ext uri="{D42A27DB-BD31-4B8C-83A1-F6EECF244321}">
                <p14:modId xmlns:p14="http://schemas.microsoft.com/office/powerpoint/2010/main" val="1670818730"/>
              </p:ext>
            </p:extLst>
          </p:nvPr>
        </p:nvGraphicFramePr>
        <p:xfrm>
          <a:off x="2240280" y="93979"/>
          <a:ext cx="9303831" cy="5639880"/>
        </p:xfrm>
        <a:graphic>
          <a:graphicData uri="http://schemas.openxmlformats.org/drawingml/2006/table">
            <a:tbl>
              <a:tblPr firstRow="1" bandRow="1">
                <a:tableStyleId>{D27102A9-8310-4765-A935-A1911B00CA55}</a:tableStyleId>
              </a:tblPr>
              <a:tblGrid>
                <a:gridCol w="9303831">
                  <a:extLst>
                    <a:ext uri="{9D8B030D-6E8A-4147-A177-3AD203B41FA5}">
                      <a16:colId xmlns:a16="http://schemas.microsoft.com/office/drawing/2014/main" val="3501881244"/>
                    </a:ext>
                  </a:extLst>
                </a:gridCol>
              </a:tblGrid>
              <a:tr h="0">
                <a:tc>
                  <a:txBody>
                    <a:bodyPr/>
                    <a:lstStyle/>
                    <a:p>
                      <a:pPr algn="just"/>
                      <a:endParaRPr lang="es-MX" sz="28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405979102"/>
                  </a:ext>
                </a:extLst>
              </a:tr>
              <a:tr h="1864272">
                <a:tc>
                  <a:txBody>
                    <a:bodyPr/>
                    <a:lstStyle/>
                    <a:p>
                      <a:pPr>
                        <a:lnSpc>
                          <a:spcPct val="150000"/>
                        </a:lnSpc>
                      </a:pPr>
                      <a:endParaRPr lang="es-MX" sz="3200" b="1" dirty="0">
                        <a:latin typeface="Arial" panose="020B0604020202020204" pitchFamily="34" charset="0"/>
                        <a:cs typeface="Arial" panose="020B0604020202020204" pitchFamily="34" charset="0"/>
                      </a:endParaRPr>
                    </a:p>
                    <a:p>
                      <a:pPr algn="ctr">
                        <a:lnSpc>
                          <a:spcPct val="150000"/>
                        </a:lnSpc>
                      </a:pPr>
                      <a:r>
                        <a:rPr lang="es-MX" sz="3200" b="1" dirty="0">
                          <a:latin typeface="Arial" panose="020B0604020202020204" pitchFamily="34" charset="0"/>
                          <a:cs typeface="Arial" panose="020B0604020202020204" pitchFamily="34" charset="0"/>
                        </a:rPr>
                        <a:t>LA PRUEBA</a:t>
                      </a:r>
                    </a:p>
                    <a:p>
                      <a:pPr algn="ctr">
                        <a:lnSpc>
                          <a:spcPct val="150000"/>
                        </a:lnSpc>
                      </a:pPr>
                      <a:r>
                        <a:rPr lang="es-MX" sz="3200" b="1" dirty="0">
                          <a:latin typeface="Arial" panose="020B0604020202020204" pitchFamily="34" charset="0"/>
                          <a:cs typeface="Arial" panose="020B0604020202020204" pitchFamily="34" charset="0"/>
                        </a:rPr>
                        <a:t>ESTÁ  EN TODOS</a:t>
                      </a:r>
                    </a:p>
                    <a:p>
                      <a:pPr algn="ctr">
                        <a:lnSpc>
                          <a:spcPct val="150000"/>
                        </a:lnSpc>
                      </a:pPr>
                      <a:r>
                        <a:rPr lang="es-MX" sz="3200" b="1" dirty="0">
                          <a:latin typeface="Arial" panose="020B0604020202020204" pitchFamily="34" charset="0"/>
                          <a:cs typeface="Arial" panose="020B0604020202020204" pitchFamily="34" charset="0"/>
                        </a:rPr>
                        <a:t>LOS ÁMBITOS</a:t>
                      </a:r>
                    </a:p>
                    <a:p>
                      <a:pPr algn="ctr">
                        <a:lnSpc>
                          <a:spcPct val="150000"/>
                        </a:lnSpc>
                      </a:pPr>
                      <a:r>
                        <a:rPr lang="es-MX" sz="3200" b="1" dirty="0">
                          <a:latin typeface="Arial" panose="020B0604020202020204" pitchFamily="34" charset="0"/>
                          <a:cs typeface="Arial" panose="020B0604020202020204" pitchFamily="34" charset="0"/>
                        </a:rPr>
                        <a:t>DEL  DERECHO</a:t>
                      </a:r>
                    </a:p>
                    <a:p>
                      <a:pPr>
                        <a:lnSpc>
                          <a:spcPct val="150000"/>
                        </a:lnSpc>
                      </a:pPr>
                      <a:endParaRPr lang="es-MX" sz="3200" b="1" dirty="0">
                        <a:latin typeface="Arial" panose="020B0604020202020204" pitchFamily="34" charset="0"/>
                        <a:cs typeface="Arial" panose="020B0604020202020204" pitchFamily="34" charset="0"/>
                      </a:endParaRPr>
                    </a:p>
                    <a:p>
                      <a:pPr>
                        <a:lnSpc>
                          <a:spcPct val="150000"/>
                        </a:lnSpc>
                      </a:pPr>
                      <a:endParaRPr lang="es-MX" sz="32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761270255"/>
                  </a:ext>
                </a:extLst>
              </a:tr>
            </a:tbl>
          </a:graphicData>
        </a:graphic>
      </p:graphicFrame>
    </p:spTree>
    <p:extLst>
      <p:ext uri="{BB962C8B-B14F-4D97-AF65-F5344CB8AC3E}">
        <p14:creationId xmlns:p14="http://schemas.microsoft.com/office/powerpoint/2010/main" val="58004960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a:extLst>
            <a:ext uri="{FF2B5EF4-FFF2-40B4-BE49-F238E27FC236}">
              <a16:creationId xmlns:a16="http://schemas.microsoft.com/office/drawing/2014/main" id="{DEA248BA-FBDD-ACE5-1A0F-1C7FBA69C526}"/>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D887B181-1ED1-8CE1-AC5C-99576D7E0129}"/>
              </a:ext>
            </a:extLst>
          </p:cNvPr>
          <p:cNvSpPr txBox="1"/>
          <p:nvPr/>
        </p:nvSpPr>
        <p:spPr>
          <a:xfrm>
            <a:off x="3188969" y="376535"/>
            <a:ext cx="8118221" cy="415498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G  R  A  C  I  A  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3" name="Group 4">
            <a:extLst>
              <a:ext uri="{FF2B5EF4-FFF2-40B4-BE49-F238E27FC236}">
                <a16:creationId xmlns:a16="http://schemas.microsoft.com/office/drawing/2014/main" id="{F0211A25-FF12-F069-6B0E-75B271DFC4AF}"/>
              </a:ext>
            </a:extLst>
          </p:cNvPr>
          <p:cNvGrpSpPr>
            <a:grpSpLocks noChangeAspect="1"/>
          </p:cNvGrpSpPr>
          <p:nvPr/>
        </p:nvGrpSpPr>
        <p:grpSpPr bwMode="auto">
          <a:xfrm>
            <a:off x="285750" y="1495336"/>
            <a:ext cx="2388870" cy="1933664"/>
            <a:chOff x="3551" y="1011"/>
            <a:chExt cx="578" cy="620"/>
          </a:xfrm>
          <a:solidFill>
            <a:srgbClr val="FFC000"/>
          </a:solidFill>
        </p:grpSpPr>
        <p:sp>
          <p:nvSpPr>
            <p:cNvPr id="5" name="Freeform 5">
              <a:extLst>
                <a:ext uri="{FF2B5EF4-FFF2-40B4-BE49-F238E27FC236}">
                  <a16:creationId xmlns:a16="http://schemas.microsoft.com/office/drawing/2014/main" id="{75392AFD-0430-B804-C04B-907B4C79ACE6}"/>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Oval 6">
              <a:extLst>
                <a:ext uri="{FF2B5EF4-FFF2-40B4-BE49-F238E27FC236}">
                  <a16:creationId xmlns:a16="http://schemas.microsoft.com/office/drawing/2014/main" id="{EDD014A4-C8F5-6BF8-9E75-966E83471D5E}"/>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Rectangle 16">
            <a:extLst>
              <a:ext uri="{FF2B5EF4-FFF2-40B4-BE49-F238E27FC236}">
                <a16:creationId xmlns:a16="http://schemas.microsoft.com/office/drawing/2014/main" id="{64CFB7CC-3241-6331-3BB6-583D01937D78}"/>
              </a:ext>
            </a:extLst>
          </p:cNvPr>
          <p:cNvSpPr/>
          <p:nvPr/>
        </p:nvSpPr>
        <p:spPr>
          <a:xfrm>
            <a:off x="0" y="5197848"/>
            <a:ext cx="12192000" cy="1660153"/>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agen 7">
            <a:extLst>
              <a:ext uri="{FF2B5EF4-FFF2-40B4-BE49-F238E27FC236}">
                <a16:creationId xmlns:a16="http://schemas.microsoft.com/office/drawing/2014/main" id="{BBEC15D3-23F7-CD8C-A2F8-A4CBC5B15A25}"/>
              </a:ext>
            </a:extLst>
          </p:cNvPr>
          <p:cNvPicPr>
            <a:picLocks noChangeAspect="1"/>
          </p:cNvPicPr>
          <p:nvPr/>
        </p:nvPicPr>
        <p:blipFill>
          <a:blip r:embed="rId2"/>
          <a:stretch>
            <a:fillRect/>
          </a:stretch>
        </p:blipFill>
        <p:spPr>
          <a:xfrm>
            <a:off x="4306530" y="5663381"/>
            <a:ext cx="3687096" cy="1051745"/>
          </a:xfrm>
          <a:prstGeom prst="rect">
            <a:avLst/>
          </a:prstGeom>
        </p:spPr>
      </p:pic>
    </p:spTree>
    <p:extLst>
      <p:ext uri="{BB962C8B-B14F-4D97-AF65-F5344CB8AC3E}">
        <p14:creationId xmlns:p14="http://schemas.microsoft.com/office/powerpoint/2010/main" val="35124980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10" name="TextBox 9"/>
          <p:cNvSpPr txBox="1"/>
          <p:nvPr/>
        </p:nvSpPr>
        <p:spPr>
          <a:xfrm>
            <a:off x="3383280" y="142874"/>
            <a:ext cx="8332470" cy="452431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1.2  NATURALEZA  JURÍDICA</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¿QUÉ ES LA PRUEBA?</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3" name="Group 4"/>
          <p:cNvGrpSpPr>
            <a:grpSpLocks noChangeAspect="1"/>
          </p:cNvGrpSpPr>
          <p:nvPr/>
        </p:nvGrpSpPr>
        <p:grpSpPr bwMode="auto">
          <a:xfrm>
            <a:off x="205740" y="1495336"/>
            <a:ext cx="2286000" cy="1819364"/>
            <a:chOff x="3551" y="1011"/>
            <a:chExt cx="578" cy="620"/>
          </a:xfrm>
          <a:solidFill>
            <a:srgbClr val="FFC000"/>
          </a:solidFill>
        </p:grpSpPr>
        <p:sp>
          <p:nvSpPr>
            <p:cNvPr id="5" name="Freeform 5"/>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Oval 6"/>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Rectangle 16"/>
          <p:cNvSpPr/>
          <p:nvPr/>
        </p:nvSpPr>
        <p:spPr>
          <a:xfrm>
            <a:off x="0" y="5362664"/>
            <a:ext cx="12192000" cy="1495337"/>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agen 7"/>
          <p:cNvPicPr>
            <a:picLocks noChangeAspect="1"/>
          </p:cNvPicPr>
          <p:nvPr/>
        </p:nvPicPr>
        <p:blipFill>
          <a:blip r:embed="rId2"/>
          <a:stretch>
            <a:fillRect/>
          </a:stretch>
        </p:blipFill>
        <p:spPr>
          <a:xfrm>
            <a:off x="4903470" y="5652075"/>
            <a:ext cx="3200399" cy="1063052"/>
          </a:xfrm>
          <a:prstGeom prst="rect">
            <a:avLst/>
          </a:prstGeom>
        </p:spPr>
      </p:pic>
    </p:spTree>
    <p:extLst>
      <p:ext uri="{BB962C8B-B14F-4D97-AF65-F5344CB8AC3E}">
        <p14:creationId xmlns:p14="http://schemas.microsoft.com/office/powerpoint/2010/main" val="26626804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18F67F-63B3-30B6-3EC5-0717C600FDCB}"/>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99633255-3369-05DD-C8D3-E83889295618}"/>
              </a:ext>
            </a:extLst>
          </p:cNvPr>
          <p:cNvSpPr/>
          <p:nvPr/>
        </p:nvSpPr>
        <p:spPr>
          <a:xfrm>
            <a:off x="1" y="0"/>
            <a:ext cx="94868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EE88ACD6-6CB8-3C56-04C0-771C7C61B0BF}"/>
              </a:ext>
            </a:extLst>
          </p:cNvPr>
          <p:cNvGrpSpPr>
            <a:grpSpLocks noChangeAspect="1"/>
          </p:cNvGrpSpPr>
          <p:nvPr/>
        </p:nvGrpSpPr>
        <p:grpSpPr bwMode="auto">
          <a:xfrm>
            <a:off x="44044" y="509395"/>
            <a:ext cx="860601" cy="810009"/>
            <a:chOff x="3551" y="1011"/>
            <a:chExt cx="578" cy="620"/>
          </a:xfrm>
          <a:solidFill>
            <a:srgbClr val="FFC000"/>
          </a:solidFill>
        </p:grpSpPr>
        <p:sp>
          <p:nvSpPr>
            <p:cNvPr id="13" name="Freeform 5">
              <a:extLst>
                <a:ext uri="{FF2B5EF4-FFF2-40B4-BE49-F238E27FC236}">
                  <a16:creationId xmlns:a16="http://schemas.microsoft.com/office/drawing/2014/main" id="{6C5D6890-9D05-5735-7AB8-EE40DE12FCEB}"/>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3602F9DB-6726-2C01-602C-57E47DFBEE71}"/>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0DE6BEE5-37F2-6110-7E1B-6D28E9716CE5}"/>
              </a:ext>
            </a:extLst>
          </p:cNvPr>
          <p:cNvSpPr/>
          <p:nvPr/>
        </p:nvSpPr>
        <p:spPr>
          <a:xfrm>
            <a:off x="992733" y="67787"/>
            <a:ext cx="11143453" cy="1031222"/>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7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¿QUÉ ES LA PRUEBA?    NATURALEZA JURÍDICA DE LA PRUEBA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FLAVIO  GALVÁN  RIVERA</a:t>
            </a:r>
            <a:endParaRPr kumimoji="0" lang="en-ID" sz="26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9" name="Imagen 28">
            <a:extLst>
              <a:ext uri="{FF2B5EF4-FFF2-40B4-BE49-F238E27FC236}">
                <a16:creationId xmlns:a16="http://schemas.microsoft.com/office/drawing/2014/main" id="{00D5D3EE-0428-B82E-CB3F-253B320177A2}"/>
              </a:ext>
            </a:extLst>
          </p:cNvPr>
          <p:cNvPicPr>
            <a:picLocks noChangeAspect="1"/>
          </p:cNvPicPr>
          <p:nvPr/>
        </p:nvPicPr>
        <p:blipFill>
          <a:blip r:embed="rId2"/>
          <a:stretch>
            <a:fillRect/>
          </a:stretch>
        </p:blipFill>
        <p:spPr>
          <a:xfrm>
            <a:off x="9486711" y="6383813"/>
            <a:ext cx="2057400" cy="406401"/>
          </a:xfrm>
          <a:prstGeom prst="rect">
            <a:avLst/>
          </a:prstGeom>
        </p:spPr>
      </p:pic>
      <p:graphicFrame>
        <p:nvGraphicFramePr>
          <p:cNvPr id="3" name="Tabla 2">
            <a:extLst>
              <a:ext uri="{FF2B5EF4-FFF2-40B4-BE49-F238E27FC236}">
                <a16:creationId xmlns:a16="http://schemas.microsoft.com/office/drawing/2014/main" id="{BA029012-A25A-CBFA-993A-6486477FF007}"/>
              </a:ext>
            </a:extLst>
          </p:cNvPr>
          <p:cNvGraphicFramePr>
            <a:graphicFrameLocks noGrp="1"/>
          </p:cNvGraphicFramePr>
          <p:nvPr>
            <p:extLst>
              <p:ext uri="{D42A27DB-BD31-4B8C-83A1-F6EECF244321}">
                <p14:modId xmlns:p14="http://schemas.microsoft.com/office/powerpoint/2010/main" val="571445720"/>
              </p:ext>
            </p:extLst>
          </p:nvPr>
        </p:nvGraphicFramePr>
        <p:xfrm>
          <a:off x="992734" y="1223010"/>
          <a:ext cx="11143452" cy="5160804"/>
        </p:xfrm>
        <a:graphic>
          <a:graphicData uri="http://schemas.openxmlformats.org/drawingml/2006/table">
            <a:tbl>
              <a:tblPr firstRow="1" bandRow="1">
                <a:tableStyleId>{ED083AE6-46FA-4A59-8FB0-9F97EB10719F}</a:tableStyleId>
              </a:tblPr>
              <a:tblGrid>
                <a:gridCol w="11143452">
                  <a:extLst>
                    <a:ext uri="{9D8B030D-6E8A-4147-A177-3AD203B41FA5}">
                      <a16:colId xmlns:a16="http://schemas.microsoft.com/office/drawing/2014/main" val="976817797"/>
                    </a:ext>
                  </a:extLst>
                </a:gridCol>
              </a:tblGrid>
              <a:tr h="549803">
                <a:tc>
                  <a:txBody>
                    <a:bodyPr/>
                    <a:lstStyle/>
                    <a:p>
                      <a:pPr algn="ctr"/>
                      <a:r>
                        <a:rPr lang="es-MX" sz="2400" b="1" dirty="0">
                          <a:solidFill>
                            <a:schemeClr val="tx1"/>
                          </a:solidFill>
                          <a:latin typeface="Arial" panose="020B0604020202020204" pitchFamily="34" charset="0"/>
                          <a:cs typeface="Arial" panose="020B0604020202020204" pitchFamily="34" charset="0"/>
                        </a:rPr>
                        <a:t>ACTO   JURÍDICO</a:t>
                      </a:r>
                    </a:p>
                  </a:txBody>
                  <a:tcPr/>
                </a:tc>
                <a:extLst>
                  <a:ext uri="{0D108BD9-81ED-4DB2-BD59-A6C34878D82A}">
                    <a16:rowId xmlns:a16="http://schemas.microsoft.com/office/drawing/2014/main" val="3832973570"/>
                  </a:ext>
                </a:extLst>
              </a:tr>
              <a:tr h="549803">
                <a:tc>
                  <a:txBody>
                    <a:bodyPr/>
                    <a:lstStyle/>
                    <a:p>
                      <a:pPr algn="ctr"/>
                      <a:r>
                        <a:rPr lang="es-MX" sz="2400" b="1" dirty="0">
                          <a:solidFill>
                            <a:schemeClr val="tx1"/>
                          </a:solidFill>
                          <a:latin typeface="Arial" panose="020B0604020202020204" pitchFamily="34" charset="0"/>
                          <a:cs typeface="Arial" panose="020B0604020202020204" pitchFamily="34" charset="0"/>
                        </a:rPr>
                        <a:t>INSTRUMENTO            ELEMENTO            MEDIO            DATO</a:t>
                      </a:r>
                    </a:p>
                  </a:txBody>
                  <a:tcPr/>
                </a:tc>
                <a:extLst>
                  <a:ext uri="{0D108BD9-81ED-4DB2-BD59-A6C34878D82A}">
                    <a16:rowId xmlns:a16="http://schemas.microsoft.com/office/drawing/2014/main" val="2040946028"/>
                  </a:ext>
                </a:extLst>
              </a:tr>
              <a:tr h="549803">
                <a:tc>
                  <a:txBody>
                    <a:bodyPr/>
                    <a:lstStyle/>
                    <a:p>
                      <a:pPr algn="ctr"/>
                      <a:r>
                        <a:rPr lang="es-MX" sz="2400" b="1" dirty="0">
                          <a:solidFill>
                            <a:schemeClr val="tx1"/>
                          </a:solidFill>
                          <a:latin typeface="Arial" panose="020B0604020202020204" pitchFamily="34" charset="0"/>
                          <a:cs typeface="Arial" panose="020B0604020202020204" pitchFamily="34" charset="0"/>
                        </a:rPr>
                        <a:t>F U E N T E</a:t>
                      </a:r>
                    </a:p>
                  </a:txBody>
                  <a:tcPr/>
                </a:tc>
                <a:extLst>
                  <a:ext uri="{0D108BD9-81ED-4DB2-BD59-A6C34878D82A}">
                    <a16:rowId xmlns:a16="http://schemas.microsoft.com/office/drawing/2014/main" val="171234424"/>
                  </a:ext>
                </a:extLst>
              </a:tr>
              <a:tr h="989644">
                <a:tc>
                  <a:txBody>
                    <a:bodyPr/>
                    <a:lstStyle/>
                    <a:p>
                      <a:pPr algn="ctr"/>
                      <a:r>
                        <a:rPr lang="es-MX" sz="2400" b="1" dirty="0">
                          <a:solidFill>
                            <a:schemeClr val="tx1"/>
                          </a:solidFill>
                          <a:latin typeface="Arial" panose="020B0604020202020204" pitchFamily="34" charset="0"/>
                          <a:cs typeface="Arial" panose="020B0604020202020204" pitchFamily="34" charset="0"/>
                        </a:rPr>
                        <a:t>ARGUMENTO                    RAZÓN                    JUSTIFICACIÓN</a:t>
                      </a:r>
                    </a:p>
                    <a:p>
                      <a:pPr algn="ctr"/>
                      <a:r>
                        <a:rPr lang="es-MX" sz="2400" b="1" dirty="0">
                          <a:solidFill>
                            <a:schemeClr val="tx1"/>
                          </a:solidFill>
                          <a:latin typeface="Arial" panose="020B0604020202020204" pitchFamily="34" charset="0"/>
                          <a:cs typeface="Arial" panose="020B0604020202020204" pitchFamily="34" charset="0"/>
                        </a:rPr>
                        <a:t>MOTIVACIÓN   Y   FUNDAMENTACIÓN</a:t>
                      </a:r>
                    </a:p>
                  </a:txBody>
                  <a:tcPr/>
                </a:tc>
                <a:extLst>
                  <a:ext uri="{0D108BD9-81ED-4DB2-BD59-A6C34878D82A}">
                    <a16:rowId xmlns:a16="http://schemas.microsoft.com/office/drawing/2014/main" val="924136627"/>
                  </a:ext>
                </a:extLst>
              </a:tr>
              <a:tr h="549803">
                <a:tc>
                  <a:txBody>
                    <a:bodyPr/>
                    <a:lstStyle/>
                    <a:p>
                      <a:pPr algn="ctr"/>
                      <a:r>
                        <a:rPr lang="es-MX" sz="2400" b="1" dirty="0">
                          <a:solidFill>
                            <a:schemeClr val="tx1"/>
                          </a:solidFill>
                          <a:latin typeface="Arial" panose="020B0604020202020204" pitchFamily="34" charset="0"/>
                          <a:cs typeface="Arial" panose="020B0604020202020204" pitchFamily="34" charset="0"/>
                        </a:rPr>
                        <a:t>P R O C E D I M I E N T O</a:t>
                      </a:r>
                    </a:p>
                  </a:txBody>
                  <a:tcPr/>
                </a:tc>
                <a:extLst>
                  <a:ext uri="{0D108BD9-81ED-4DB2-BD59-A6C34878D82A}">
                    <a16:rowId xmlns:a16="http://schemas.microsoft.com/office/drawing/2014/main" val="1038635028"/>
                  </a:ext>
                </a:extLst>
              </a:tr>
              <a:tr h="549803">
                <a:tc>
                  <a:txBody>
                    <a:bodyPr/>
                    <a:lstStyle/>
                    <a:p>
                      <a:pPr algn="ctr"/>
                      <a:r>
                        <a:rPr lang="es-MX" sz="2400" b="1" dirty="0">
                          <a:solidFill>
                            <a:schemeClr val="tx1"/>
                          </a:solidFill>
                          <a:latin typeface="Arial" panose="020B0604020202020204" pitchFamily="34" charset="0"/>
                          <a:cs typeface="Arial" panose="020B0604020202020204" pitchFamily="34" charset="0"/>
                        </a:rPr>
                        <a:t>EFECTO                 CONSECUENCIA                 RESULTADO</a:t>
                      </a:r>
                    </a:p>
                  </a:txBody>
                  <a:tcPr/>
                </a:tc>
                <a:extLst>
                  <a:ext uri="{0D108BD9-81ED-4DB2-BD59-A6C34878D82A}">
                    <a16:rowId xmlns:a16="http://schemas.microsoft.com/office/drawing/2014/main" val="3046900515"/>
                  </a:ext>
                </a:extLst>
              </a:tr>
              <a:tr h="549803">
                <a:tc>
                  <a:txBody>
                    <a:bodyPr/>
                    <a:lstStyle/>
                    <a:p>
                      <a:pPr algn="ctr"/>
                      <a:r>
                        <a:rPr lang="es-MX" sz="2400" b="1" dirty="0">
                          <a:solidFill>
                            <a:schemeClr val="tx1"/>
                          </a:solidFill>
                          <a:latin typeface="Arial" panose="020B0604020202020204" pitchFamily="34" charset="0"/>
                          <a:cs typeface="Arial" panose="020B0604020202020204" pitchFamily="34" charset="0"/>
                        </a:rPr>
                        <a:t>CARGA       DERECHO        DEBER        OBLIGACIÓN        DEBER-DERECHO</a:t>
                      </a:r>
                    </a:p>
                  </a:txBody>
                  <a:tcPr/>
                </a:tc>
                <a:extLst>
                  <a:ext uri="{0D108BD9-81ED-4DB2-BD59-A6C34878D82A}">
                    <a16:rowId xmlns:a16="http://schemas.microsoft.com/office/drawing/2014/main" val="3314933741"/>
                  </a:ext>
                </a:extLst>
              </a:tr>
              <a:tr h="872342">
                <a:tc>
                  <a:txBody>
                    <a:bodyPr/>
                    <a:lstStyle/>
                    <a:p>
                      <a:pPr algn="ctr"/>
                      <a:endParaRPr lang="es-MX" sz="2400" b="1" dirty="0">
                        <a:solidFill>
                          <a:schemeClr val="tx1"/>
                        </a:solidFill>
                        <a:latin typeface="Arial" panose="020B0604020202020204" pitchFamily="34" charset="0"/>
                        <a:cs typeface="Arial" panose="020B0604020202020204" pitchFamily="34" charset="0"/>
                      </a:endParaRPr>
                    </a:p>
                    <a:p>
                      <a:pPr algn="ctr"/>
                      <a:r>
                        <a:rPr lang="es-MX" sz="2400" b="1" dirty="0">
                          <a:solidFill>
                            <a:schemeClr val="tx1"/>
                          </a:solidFill>
                          <a:latin typeface="Arial" panose="020B0604020202020204" pitchFamily="34" charset="0"/>
                          <a:cs typeface="Arial" panose="020B0604020202020204" pitchFamily="34" charset="0"/>
                        </a:rPr>
                        <a:t>PRESUPUESTO   PROCESAL</a:t>
                      </a:r>
                    </a:p>
                  </a:txBody>
                  <a:tcPr/>
                </a:tc>
                <a:extLst>
                  <a:ext uri="{0D108BD9-81ED-4DB2-BD59-A6C34878D82A}">
                    <a16:rowId xmlns:a16="http://schemas.microsoft.com/office/drawing/2014/main" val="828185679"/>
                  </a:ext>
                </a:extLst>
              </a:tr>
            </a:tbl>
          </a:graphicData>
        </a:graphic>
      </p:graphicFrame>
    </p:spTree>
    <p:extLst>
      <p:ext uri="{BB962C8B-B14F-4D97-AF65-F5344CB8AC3E}">
        <p14:creationId xmlns:p14="http://schemas.microsoft.com/office/powerpoint/2010/main" val="12853491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a:extLst>
            <a:ext uri="{FF2B5EF4-FFF2-40B4-BE49-F238E27FC236}">
              <a16:creationId xmlns:a16="http://schemas.microsoft.com/office/drawing/2014/main" id="{F3636619-A3DA-774B-6B4E-6C819CB4913F}"/>
            </a:ext>
          </a:extLst>
        </p:cNvPr>
        <p:cNvGrpSpPr/>
        <p:nvPr/>
      </p:nvGrpSpPr>
      <p:grpSpPr>
        <a:xfrm>
          <a:off x="0" y="0"/>
          <a:ext cx="0" cy="0"/>
          <a:chOff x="0" y="0"/>
          <a:chExt cx="0" cy="0"/>
        </a:xfrm>
      </p:grpSpPr>
      <p:sp>
        <p:nvSpPr>
          <p:cNvPr id="10" name="TextBox 9">
            <a:extLst>
              <a:ext uri="{FF2B5EF4-FFF2-40B4-BE49-F238E27FC236}">
                <a16:creationId xmlns:a16="http://schemas.microsoft.com/office/drawing/2014/main" id="{641EF6A8-0391-8CF7-5CE9-30E9A07D63E3}"/>
              </a:ext>
            </a:extLst>
          </p:cNvPr>
          <p:cNvSpPr txBox="1"/>
          <p:nvPr/>
        </p:nvSpPr>
        <p:spPr>
          <a:xfrm>
            <a:off x="3383280" y="142874"/>
            <a:ext cx="8332470" cy="5171737"/>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CONCEPTOS  JURÍDICOS</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INDISPENSABLES</a:t>
            </a:r>
          </a:p>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US" sz="3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3" name="Group 4">
            <a:extLst>
              <a:ext uri="{FF2B5EF4-FFF2-40B4-BE49-F238E27FC236}">
                <a16:creationId xmlns:a16="http://schemas.microsoft.com/office/drawing/2014/main" id="{268BE59A-E123-1D02-78FB-108DA343E189}"/>
              </a:ext>
            </a:extLst>
          </p:cNvPr>
          <p:cNvGrpSpPr>
            <a:grpSpLocks noChangeAspect="1"/>
          </p:cNvGrpSpPr>
          <p:nvPr/>
        </p:nvGrpSpPr>
        <p:grpSpPr bwMode="auto">
          <a:xfrm>
            <a:off x="205740" y="1495336"/>
            <a:ext cx="2286000" cy="1819364"/>
            <a:chOff x="3551" y="1011"/>
            <a:chExt cx="578" cy="620"/>
          </a:xfrm>
          <a:solidFill>
            <a:srgbClr val="FFC000"/>
          </a:solidFill>
        </p:grpSpPr>
        <p:sp>
          <p:nvSpPr>
            <p:cNvPr id="5" name="Freeform 5">
              <a:extLst>
                <a:ext uri="{FF2B5EF4-FFF2-40B4-BE49-F238E27FC236}">
                  <a16:creationId xmlns:a16="http://schemas.microsoft.com/office/drawing/2014/main" id="{D3B3EC00-2BFC-E1D2-3358-D9647D139D0A}"/>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Oval 6">
              <a:extLst>
                <a:ext uri="{FF2B5EF4-FFF2-40B4-BE49-F238E27FC236}">
                  <a16:creationId xmlns:a16="http://schemas.microsoft.com/office/drawing/2014/main" id="{16D8CE28-9B68-F10A-50FA-2B1F4468986A}"/>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Rectangle 16">
            <a:extLst>
              <a:ext uri="{FF2B5EF4-FFF2-40B4-BE49-F238E27FC236}">
                <a16:creationId xmlns:a16="http://schemas.microsoft.com/office/drawing/2014/main" id="{B08ABE7E-FDAD-009A-DBD9-6AA497DFE3C3}"/>
              </a:ext>
            </a:extLst>
          </p:cNvPr>
          <p:cNvSpPr/>
          <p:nvPr/>
        </p:nvSpPr>
        <p:spPr>
          <a:xfrm>
            <a:off x="0" y="5362664"/>
            <a:ext cx="12192000" cy="1495337"/>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Imagen 7">
            <a:extLst>
              <a:ext uri="{FF2B5EF4-FFF2-40B4-BE49-F238E27FC236}">
                <a16:creationId xmlns:a16="http://schemas.microsoft.com/office/drawing/2014/main" id="{E702A990-2FF6-C12C-CC17-B91128738124}"/>
              </a:ext>
            </a:extLst>
          </p:cNvPr>
          <p:cNvPicPr>
            <a:picLocks noChangeAspect="1"/>
          </p:cNvPicPr>
          <p:nvPr/>
        </p:nvPicPr>
        <p:blipFill>
          <a:blip r:embed="rId2"/>
          <a:stretch>
            <a:fillRect/>
          </a:stretch>
        </p:blipFill>
        <p:spPr>
          <a:xfrm>
            <a:off x="4903470" y="5652075"/>
            <a:ext cx="3200399" cy="1063052"/>
          </a:xfrm>
          <a:prstGeom prst="rect">
            <a:avLst/>
          </a:prstGeom>
        </p:spPr>
      </p:pic>
    </p:spTree>
    <p:extLst>
      <p:ext uri="{BB962C8B-B14F-4D97-AF65-F5344CB8AC3E}">
        <p14:creationId xmlns:p14="http://schemas.microsoft.com/office/powerpoint/2010/main" val="4374446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9DD1E1-287F-0FDA-E917-08031ECD4AD9}"/>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68F70FA8-0250-9525-DC80-A609515DD305}"/>
              </a:ext>
            </a:extLst>
          </p:cNvPr>
          <p:cNvSpPr/>
          <p:nvPr/>
        </p:nvSpPr>
        <p:spPr>
          <a:xfrm>
            <a:off x="0" y="0"/>
            <a:ext cx="1399309" cy="6857999"/>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2" name="Group 4">
            <a:extLst>
              <a:ext uri="{FF2B5EF4-FFF2-40B4-BE49-F238E27FC236}">
                <a16:creationId xmlns:a16="http://schemas.microsoft.com/office/drawing/2014/main" id="{FC22F539-1BD0-8826-4765-267929EA02C6}"/>
              </a:ext>
            </a:extLst>
          </p:cNvPr>
          <p:cNvGrpSpPr>
            <a:grpSpLocks noChangeAspect="1"/>
          </p:cNvGrpSpPr>
          <p:nvPr/>
        </p:nvGrpSpPr>
        <p:grpSpPr bwMode="auto">
          <a:xfrm>
            <a:off x="166255" y="448109"/>
            <a:ext cx="1062471" cy="955754"/>
            <a:chOff x="3551" y="1011"/>
            <a:chExt cx="578" cy="620"/>
          </a:xfrm>
          <a:solidFill>
            <a:srgbClr val="FFC000"/>
          </a:solidFill>
        </p:grpSpPr>
        <p:sp>
          <p:nvSpPr>
            <p:cNvPr id="13" name="Freeform 5">
              <a:extLst>
                <a:ext uri="{FF2B5EF4-FFF2-40B4-BE49-F238E27FC236}">
                  <a16:creationId xmlns:a16="http://schemas.microsoft.com/office/drawing/2014/main" id="{367E1F9C-C4A9-E653-528C-6A98867F48C1}"/>
                </a:ext>
              </a:extLst>
            </p:cNvPr>
            <p:cNvSpPr>
              <a:spLocks/>
            </p:cNvSpPr>
            <p:nvPr/>
          </p:nvSpPr>
          <p:spPr bwMode="auto">
            <a:xfrm>
              <a:off x="3551" y="1138"/>
              <a:ext cx="578" cy="493"/>
            </a:xfrm>
            <a:custGeom>
              <a:avLst/>
              <a:gdLst>
                <a:gd name="T0" fmla="*/ 331 w 335"/>
                <a:gd name="T1" fmla="*/ 22 h 287"/>
                <a:gd name="T2" fmla="*/ 173 w 335"/>
                <a:gd name="T3" fmla="*/ 78 h 287"/>
                <a:gd name="T4" fmla="*/ 163 w 335"/>
                <a:gd name="T5" fmla="*/ 81 h 287"/>
                <a:gd name="T6" fmla="*/ 160 w 335"/>
                <a:gd name="T7" fmla="*/ 78 h 287"/>
                <a:gd name="T8" fmla="*/ 5 w 335"/>
                <a:gd name="T9" fmla="*/ 22 h 287"/>
                <a:gd name="T10" fmla="*/ 1 w 335"/>
                <a:gd name="T11" fmla="*/ 29 h 287"/>
                <a:gd name="T12" fmla="*/ 1 w 335"/>
                <a:gd name="T13" fmla="*/ 217 h 287"/>
                <a:gd name="T14" fmla="*/ 8 w 335"/>
                <a:gd name="T15" fmla="*/ 225 h 287"/>
                <a:gd name="T16" fmla="*/ 10 w 335"/>
                <a:gd name="T17" fmla="*/ 225 h 287"/>
                <a:gd name="T18" fmla="*/ 160 w 335"/>
                <a:gd name="T19" fmla="*/ 282 h 287"/>
                <a:gd name="T20" fmla="*/ 171 w 335"/>
                <a:gd name="T21" fmla="*/ 285 h 287"/>
                <a:gd name="T22" fmla="*/ 173 w 335"/>
                <a:gd name="T23" fmla="*/ 282 h 287"/>
                <a:gd name="T24" fmla="*/ 325 w 335"/>
                <a:gd name="T25" fmla="*/ 225 h 287"/>
                <a:gd name="T26" fmla="*/ 335 w 335"/>
                <a:gd name="T27" fmla="*/ 220 h 287"/>
                <a:gd name="T28" fmla="*/ 335 w 335"/>
                <a:gd name="T29" fmla="*/ 217 h 287"/>
                <a:gd name="T30" fmla="*/ 335 w 335"/>
                <a:gd name="T31" fmla="*/ 29 h 287"/>
                <a:gd name="T32" fmla="*/ 331 w 335"/>
                <a:gd name="T33" fmla="*/ 22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5" h="287">
                  <a:moveTo>
                    <a:pt x="331" y="22"/>
                  </a:moveTo>
                  <a:cubicBezTo>
                    <a:pt x="272" y="0"/>
                    <a:pt x="205" y="24"/>
                    <a:pt x="173" y="78"/>
                  </a:cubicBezTo>
                  <a:cubicBezTo>
                    <a:pt x="171" y="82"/>
                    <a:pt x="167" y="83"/>
                    <a:pt x="163" y="81"/>
                  </a:cubicBezTo>
                  <a:cubicBezTo>
                    <a:pt x="162" y="80"/>
                    <a:pt x="161" y="79"/>
                    <a:pt x="160" y="78"/>
                  </a:cubicBezTo>
                  <a:cubicBezTo>
                    <a:pt x="129" y="24"/>
                    <a:pt x="64" y="0"/>
                    <a:pt x="5" y="22"/>
                  </a:cubicBezTo>
                  <a:cubicBezTo>
                    <a:pt x="2" y="24"/>
                    <a:pt x="0" y="26"/>
                    <a:pt x="1" y="29"/>
                  </a:cubicBezTo>
                  <a:cubicBezTo>
                    <a:pt x="1" y="217"/>
                    <a:pt x="1" y="217"/>
                    <a:pt x="1" y="217"/>
                  </a:cubicBezTo>
                  <a:cubicBezTo>
                    <a:pt x="1" y="222"/>
                    <a:pt x="4" y="225"/>
                    <a:pt x="8" y="225"/>
                  </a:cubicBezTo>
                  <a:cubicBezTo>
                    <a:pt x="9" y="225"/>
                    <a:pt x="10" y="225"/>
                    <a:pt x="10" y="225"/>
                  </a:cubicBezTo>
                  <a:cubicBezTo>
                    <a:pt x="68" y="206"/>
                    <a:pt x="130" y="230"/>
                    <a:pt x="160" y="282"/>
                  </a:cubicBezTo>
                  <a:cubicBezTo>
                    <a:pt x="162" y="286"/>
                    <a:pt x="167" y="287"/>
                    <a:pt x="171" y="285"/>
                  </a:cubicBezTo>
                  <a:cubicBezTo>
                    <a:pt x="172" y="284"/>
                    <a:pt x="173" y="283"/>
                    <a:pt x="173" y="282"/>
                  </a:cubicBezTo>
                  <a:cubicBezTo>
                    <a:pt x="204" y="229"/>
                    <a:pt x="268" y="205"/>
                    <a:pt x="325" y="225"/>
                  </a:cubicBezTo>
                  <a:cubicBezTo>
                    <a:pt x="329" y="226"/>
                    <a:pt x="334" y="224"/>
                    <a:pt x="335" y="220"/>
                  </a:cubicBezTo>
                  <a:cubicBezTo>
                    <a:pt x="335" y="219"/>
                    <a:pt x="335" y="218"/>
                    <a:pt x="335" y="217"/>
                  </a:cubicBezTo>
                  <a:cubicBezTo>
                    <a:pt x="335" y="29"/>
                    <a:pt x="335" y="29"/>
                    <a:pt x="335" y="29"/>
                  </a:cubicBezTo>
                  <a:cubicBezTo>
                    <a:pt x="335" y="26"/>
                    <a:pt x="334" y="24"/>
                    <a:pt x="331"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Oval 6">
              <a:extLst>
                <a:ext uri="{FF2B5EF4-FFF2-40B4-BE49-F238E27FC236}">
                  <a16:creationId xmlns:a16="http://schemas.microsoft.com/office/drawing/2014/main" id="{25093C68-4E9F-B2E1-32BB-7C2B81B9CCF1}"/>
                </a:ext>
              </a:extLst>
            </p:cNvPr>
            <p:cNvSpPr>
              <a:spLocks noChangeArrowheads="1"/>
            </p:cNvSpPr>
            <p:nvPr/>
          </p:nvSpPr>
          <p:spPr bwMode="auto">
            <a:xfrm>
              <a:off x="3755" y="1011"/>
              <a:ext cx="172" cy="17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4" name="Rounded Rectangle 23">
            <a:extLst>
              <a:ext uri="{FF2B5EF4-FFF2-40B4-BE49-F238E27FC236}">
                <a16:creationId xmlns:a16="http://schemas.microsoft.com/office/drawing/2014/main" id="{3267957E-4D0A-C73C-26B1-D1A49B15B28B}"/>
              </a:ext>
            </a:extLst>
          </p:cNvPr>
          <p:cNvSpPr/>
          <p:nvPr/>
        </p:nvSpPr>
        <p:spPr>
          <a:xfrm>
            <a:off x="1579418" y="49560"/>
            <a:ext cx="10422029" cy="1063784"/>
          </a:xfrm>
          <a:prstGeom prst="roundRect">
            <a:avLst>
              <a:gd name="adj" fmla="val 8891"/>
            </a:avLst>
          </a:prstGeom>
          <a:solidFill>
            <a:srgbClr val="FFC000"/>
          </a:solidFill>
          <a:ln>
            <a:noFill/>
          </a:ln>
          <a:effectLst>
            <a:outerShdw blurRad="571500" dist="279400" dir="1500000" sx="98000" sy="98000" algn="ctr" rotWithShape="0">
              <a:schemeClr val="tx1">
                <a:lumMod val="85000"/>
                <a:lumOff val="15000"/>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ACTO  JURÍDICO</a:t>
            </a:r>
            <a:endParaRPr kumimoji="0" lang="en-ID" sz="3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9" name="Imagen 28">
            <a:extLst>
              <a:ext uri="{FF2B5EF4-FFF2-40B4-BE49-F238E27FC236}">
                <a16:creationId xmlns:a16="http://schemas.microsoft.com/office/drawing/2014/main" id="{7FD38006-ABAC-4700-CE1E-A4C50665FF84}"/>
              </a:ext>
            </a:extLst>
          </p:cNvPr>
          <p:cNvPicPr>
            <a:picLocks noChangeAspect="1"/>
          </p:cNvPicPr>
          <p:nvPr/>
        </p:nvPicPr>
        <p:blipFill>
          <a:blip r:embed="rId2"/>
          <a:stretch>
            <a:fillRect/>
          </a:stretch>
        </p:blipFill>
        <p:spPr>
          <a:xfrm>
            <a:off x="9486711" y="6383813"/>
            <a:ext cx="2057400" cy="406401"/>
          </a:xfrm>
          <a:prstGeom prst="rect">
            <a:avLst/>
          </a:prstGeom>
        </p:spPr>
      </p:pic>
      <p:sp>
        <p:nvSpPr>
          <p:cNvPr id="4" name="CuadroTexto 3">
            <a:extLst>
              <a:ext uri="{FF2B5EF4-FFF2-40B4-BE49-F238E27FC236}">
                <a16:creationId xmlns:a16="http://schemas.microsoft.com/office/drawing/2014/main" id="{F5C0396E-9761-AF94-6E60-E428EF29FFF6}"/>
              </a:ext>
            </a:extLst>
          </p:cNvPr>
          <p:cNvSpPr txBox="1"/>
          <p:nvPr/>
        </p:nvSpPr>
        <p:spPr>
          <a:xfrm>
            <a:off x="1579418" y="1352586"/>
            <a:ext cx="10446327" cy="5016758"/>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s-MX" sz="2400" dirty="0">
                <a:solidFill>
                  <a:prstClr val="black"/>
                </a:solidFill>
                <a:latin typeface="Arial" panose="020B0604020202020204" pitchFamily="34" charset="0"/>
                <a:cs typeface="Arial" panose="020B0604020202020204" pitchFamily="34" charset="0"/>
              </a:rPr>
              <a:t>El </a:t>
            </a:r>
            <a:r>
              <a:rPr lang="es-MX" sz="2400" b="1" dirty="0">
                <a:solidFill>
                  <a:prstClr val="black"/>
                </a:solidFill>
                <a:latin typeface="Arial" panose="020B0604020202020204" pitchFamily="34" charset="0"/>
                <a:cs typeface="Arial" panose="020B0604020202020204" pitchFamily="34" charset="0"/>
              </a:rPr>
              <a:t>acto jurídico</a:t>
            </a:r>
            <a:r>
              <a:rPr lang="es-MX" sz="2400" dirty="0">
                <a:solidFill>
                  <a:prstClr val="black"/>
                </a:solidFill>
                <a:latin typeface="Arial" panose="020B0604020202020204" pitchFamily="34" charset="0"/>
                <a:cs typeface="Arial" panose="020B0604020202020204" pitchFamily="34" charset="0"/>
              </a:rPr>
              <a:t> es una manifestación de voluntad que se hace con la intención de producir consecuencias de derecho, y cuya manifestación se encuentra prevista en la norma jurídica como supuesto capaz de producir tales consecuencias.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ROJINA VILLEGAS, Rafael,</a:t>
            </a: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0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Derecho Civil Mexicano</a:t>
            </a: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tomo primero, segunda edición, Editorial Porrúa, S. A., México, D. F., 1975, p. 143.</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s-MX" sz="2400" dirty="0">
              <a:solidFill>
                <a:prstClr val="black"/>
              </a:solidFill>
              <a:latin typeface="Arial" panose="020B0604020202020204" pitchFamily="34" charset="0"/>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r>
              <a:rPr kumimoji="0" lang="es-MX"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acto jurídico</a:t>
            </a:r>
            <a:r>
              <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es la manifestación exterior de la voluntad, con la finalidad, objetivo, intención o deseo, de crear consecuencias de Derecho, sancionada por la normativa jurídica</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s-MX"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MX"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GALVÁN RIVERA, Flavio,</a:t>
            </a: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s-MX" sz="20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Conceptos Jurídicos Elementales. Introducción a la Ciencia del Derecho</a:t>
            </a:r>
            <a:r>
              <a:rPr kumimoji="0" lang="es-MX"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segunda edición, Tirant Lo Blanch, México, 2023, p. 154.</a:t>
            </a:r>
          </a:p>
        </p:txBody>
      </p:sp>
    </p:spTree>
    <p:extLst>
      <p:ext uri="{BB962C8B-B14F-4D97-AF65-F5344CB8AC3E}">
        <p14:creationId xmlns:p14="http://schemas.microsoft.com/office/powerpoint/2010/main" val="15010158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208</TotalTime>
  <Words>4681</Words>
  <Application>Microsoft Office PowerPoint</Application>
  <PresentationFormat>Panorámica</PresentationFormat>
  <Paragraphs>456</Paragraphs>
  <Slides>55</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55</vt:i4>
      </vt:variant>
    </vt:vector>
  </HeadingPairs>
  <TitlesOfParts>
    <vt:vector size="59" baseType="lpstr">
      <vt:lpstr>Arial</vt:lpstr>
      <vt:lpstr>Calibri</vt:lpstr>
      <vt:lpstr>Open Sans</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Flavio Galván Rivera</dc:creator>
  <cp:lastModifiedBy>Flavio Galván Rivera</cp:lastModifiedBy>
  <cp:revision>1</cp:revision>
  <dcterms:created xsi:type="dcterms:W3CDTF">2026-06-22T02:29:27Z</dcterms:created>
  <dcterms:modified xsi:type="dcterms:W3CDTF">2026-06-25T19:07:59Z</dcterms:modified>
</cp:coreProperties>
</file>