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84" r:id="rId6"/>
    <p:sldId id="28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3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8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Lozano Díez" userId="f461a038-936d-4644-906e-77dc6461aaca" providerId="ADAL" clId="{581AF98D-CCC0-4987-B9A5-E30D64487D45}"/>
    <pc:docChg chg="undo custSel addSld modSld sldOrd">
      <pc:chgData name="Alejandro Lozano Díez" userId="f461a038-936d-4644-906e-77dc6461aaca" providerId="ADAL" clId="{581AF98D-CCC0-4987-B9A5-E30D64487D45}" dt="2026-05-30T20:30:55.810" v="1159" actId="1076"/>
      <pc:docMkLst>
        <pc:docMk/>
      </pc:docMkLst>
      <pc:sldChg chg="modSp mod">
        <pc:chgData name="Alejandro Lozano Díez" userId="f461a038-936d-4644-906e-77dc6461aaca" providerId="ADAL" clId="{581AF98D-CCC0-4987-B9A5-E30D64487D45}" dt="2026-05-19T15:43:52.971" v="13" actId="790"/>
        <pc:sldMkLst>
          <pc:docMk/>
          <pc:sldMk cId="0" sldId="257"/>
        </pc:sldMkLst>
        <pc:spChg chg="mod">
          <ac:chgData name="Alejandro Lozano Díez" userId="f461a038-936d-4644-906e-77dc6461aaca" providerId="ADAL" clId="{581AF98D-CCC0-4987-B9A5-E30D64487D45}" dt="2026-05-19T15:43:52.971" v="13" actId="790"/>
          <ac:spMkLst>
            <pc:docMk/>
            <pc:sldMk cId="0" sldId="257"/>
            <ac:spMk id="7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5:43:04.416" v="9" actId="79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5:43:52.971" v="13" actId="790"/>
          <ac:spMkLst>
            <pc:docMk/>
            <pc:sldMk cId="0" sldId="257"/>
            <ac:spMk id="13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5:43:52.971" v="13" actId="790"/>
          <ac:spMkLst>
            <pc:docMk/>
            <pc:sldMk cId="0" sldId="257"/>
            <ac:spMk id="1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5:43:52.971" v="13" actId="790"/>
          <ac:spMkLst>
            <pc:docMk/>
            <pc:sldMk cId="0" sldId="257"/>
            <ac:spMk id="19" creationId="{00000000-0000-0000-0000-000000000000}"/>
          </ac:spMkLst>
        </pc:spChg>
      </pc:sldChg>
      <pc:sldChg chg="addSp delSp modSp mod">
        <pc:chgData name="Alejandro Lozano Díez" userId="f461a038-936d-4644-906e-77dc6461aaca" providerId="ADAL" clId="{581AF98D-CCC0-4987-B9A5-E30D64487D45}" dt="2026-05-19T16:44:28.235" v="726" actId="1076"/>
        <pc:sldMkLst>
          <pc:docMk/>
          <pc:sldMk cId="0" sldId="259"/>
        </pc:sldMkLst>
        <pc:spChg chg="mod">
          <ac:chgData name="Alejandro Lozano Díez" userId="f461a038-936d-4644-906e-77dc6461aaca" providerId="ADAL" clId="{581AF98D-CCC0-4987-B9A5-E30D64487D45}" dt="2026-05-19T16:44:28.235" v="726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6:44:09.792" v="725" actId="6549"/>
          <ac:spMkLst>
            <pc:docMk/>
            <pc:sldMk cId="0" sldId="259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19T16:43:52.577" v="719" actId="14100"/>
          <ac:spMkLst>
            <pc:docMk/>
            <pc:sldMk cId="0" sldId="259"/>
            <ac:spMk id="6" creationId="{00000000-0000-0000-0000-000000000000}"/>
          </ac:spMkLst>
        </pc:spChg>
        <pc:spChg chg="add mod">
          <ac:chgData name="Alejandro Lozano Díez" userId="f461a038-936d-4644-906e-77dc6461aaca" providerId="ADAL" clId="{581AF98D-CCC0-4987-B9A5-E30D64487D45}" dt="2026-05-19T16:40:56.014" v="638" actId="14100"/>
          <ac:spMkLst>
            <pc:docMk/>
            <pc:sldMk cId="0" sldId="259"/>
            <ac:spMk id="11" creationId="{92672237-A824-87E5-1064-15FE649CFA9F}"/>
          </ac:spMkLst>
        </pc:spChg>
        <pc:spChg chg="add mod">
          <ac:chgData name="Alejandro Lozano Díez" userId="f461a038-936d-4644-906e-77dc6461aaca" providerId="ADAL" clId="{581AF98D-CCC0-4987-B9A5-E30D64487D45}" dt="2026-05-19T16:40:07.992" v="635" actId="1076"/>
          <ac:spMkLst>
            <pc:docMk/>
            <pc:sldMk cId="0" sldId="259"/>
            <ac:spMk id="12" creationId="{6203139E-E296-428D-81EF-12EF2F129F96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18:19.943" v="1060" actId="123"/>
        <pc:sldMkLst>
          <pc:docMk/>
          <pc:sldMk cId="0" sldId="260"/>
        </pc:sldMkLst>
        <pc:spChg chg="mod">
          <ac:chgData name="Alejandro Lozano Díez" userId="f461a038-936d-4644-906e-77dc6461aaca" providerId="ADAL" clId="{581AF98D-CCC0-4987-B9A5-E30D64487D45}" dt="2026-05-30T20:18:19.943" v="1060" actId="123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18:50.181" v="1065" actId="123"/>
        <pc:sldMkLst>
          <pc:docMk/>
          <pc:sldMk cId="0" sldId="261"/>
        </pc:sldMkLst>
        <pc:spChg chg="mod">
          <ac:chgData name="Alejandro Lozano Díez" userId="f461a038-936d-4644-906e-77dc6461aaca" providerId="ADAL" clId="{581AF98D-CCC0-4987-B9A5-E30D64487D45}" dt="2026-05-30T20:18:50.181" v="1065" actId="123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19:15.859" v="1068" actId="1076"/>
        <pc:sldMkLst>
          <pc:docMk/>
          <pc:sldMk cId="0" sldId="263"/>
        </pc:sldMkLst>
        <pc:spChg chg="mod">
          <ac:chgData name="Alejandro Lozano Díez" userId="f461a038-936d-4644-906e-77dc6461aaca" providerId="ADAL" clId="{581AF98D-CCC0-4987-B9A5-E30D64487D45}" dt="2026-05-30T20:19:15.859" v="1068" actId="1076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19:42.595" v="1072" actId="1076"/>
        <pc:sldMkLst>
          <pc:docMk/>
          <pc:sldMk cId="0" sldId="264"/>
        </pc:sldMkLst>
        <pc:spChg chg="mod">
          <ac:chgData name="Alejandro Lozano Díez" userId="f461a038-936d-4644-906e-77dc6461aaca" providerId="ADAL" clId="{581AF98D-CCC0-4987-B9A5-E30D64487D45}" dt="2026-05-30T20:19:42.595" v="1072" actId="1076"/>
          <ac:spMkLst>
            <pc:docMk/>
            <pc:sldMk cId="0" sldId="264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0:04.696" v="1076" actId="1076"/>
        <pc:sldMkLst>
          <pc:docMk/>
          <pc:sldMk cId="0" sldId="265"/>
        </pc:sldMkLst>
        <pc:spChg chg="mod">
          <ac:chgData name="Alejandro Lozano Díez" userId="f461a038-936d-4644-906e-77dc6461aaca" providerId="ADAL" clId="{581AF98D-CCC0-4987-B9A5-E30D64487D45}" dt="2026-05-30T20:20:04.696" v="1076" actId="1076"/>
          <ac:spMkLst>
            <pc:docMk/>
            <pc:sldMk cId="0" sldId="265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0:29.758" v="1080" actId="1076"/>
        <pc:sldMkLst>
          <pc:docMk/>
          <pc:sldMk cId="0" sldId="266"/>
        </pc:sldMkLst>
        <pc:spChg chg="mod">
          <ac:chgData name="Alejandro Lozano Díez" userId="f461a038-936d-4644-906e-77dc6461aaca" providerId="ADAL" clId="{581AF98D-CCC0-4987-B9A5-E30D64487D45}" dt="2026-05-30T20:20:29.758" v="1080" actId="1076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6:40.683" v="1123" actId="114"/>
        <pc:sldMkLst>
          <pc:docMk/>
          <pc:sldMk cId="0" sldId="268"/>
        </pc:sldMkLst>
        <pc:spChg chg="mod">
          <ac:chgData name="Alejandro Lozano Díez" userId="f461a038-936d-4644-906e-77dc6461aaca" providerId="ADAL" clId="{581AF98D-CCC0-4987-B9A5-E30D64487D45}" dt="2026-05-30T20:26:40.683" v="1123" actId="114"/>
          <ac:spMkLst>
            <pc:docMk/>
            <pc:sldMk cId="0" sldId="268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1:51.277" v="1089" actId="1076"/>
        <pc:sldMkLst>
          <pc:docMk/>
          <pc:sldMk cId="0" sldId="269"/>
        </pc:sldMkLst>
        <pc:spChg chg="mod">
          <ac:chgData name="Alejandro Lozano Díez" userId="f461a038-936d-4644-906e-77dc6461aaca" providerId="ADAL" clId="{581AF98D-CCC0-4987-B9A5-E30D64487D45}" dt="2026-05-30T20:21:51.277" v="1089" actId="1076"/>
          <ac:spMkLst>
            <pc:docMk/>
            <pc:sldMk cId="0" sldId="269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2:37.108" v="1095" actId="207"/>
        <pc:sldMkLst>
          <pc:docMk/>
          <pc:sldMk cId="0" sldId="270"/>
        </pc:sldMkLst>
        <pc:spChg chg="mod">
          <ac:chgData name="Alejandro Lozano Díez" userId="f461a038-936d-4644-906e-77dc6461aaca" providerId="ADAL" clId="{581AF98D-CCC0-4987-B9A5-E30D64487D45}" dt="2026-05-30T20:22:37.108" v="1095" actId="207"/>
          <ac:spMkLst>
            <pc:docMk/>
            <pc:sldMk cId="0" sldId="270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4:48.718" v="1111" actId="207"/>
        <pc:sldMkLst>
          <pc:docMk/>
          <pc:sldMk cId="0" sldId="271"/>
        </pc:sldMkLst>
        <pc:spChg chg="mod">
          <ac:chgData name="Alejandro Lozano Díez" userId="f461a038-936d-4644-906e-77dc6461aaca" providerId="ADAL" clId="{581AF98D-CCC0-4987-B9A5-E30D64487D45}" dt="2026-05-30T20:24:48.718" v="1111" actId="207"/>
          <ac:spMkLst>
            <pc:docMk/>
            <pc:sldMk cId="0" sldId="271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5:37.199" v="1117" actId="207"/>
        <pc:sldMkLst>
          <pc:docMk/>
          <pc:sldMk cId="0" sldId="272"/>
        </pc:sldMkLst>
        <pc:spChg chg="mod">
          <ac:chgData name="Alejandro Lozano Díez" userId="f461a038-936d-4644-906e-77dc6461aaca" providerId="ADAL" clId="{581AF98D-CCC0-4987-B9A5-E30D64487D45}" dt="2026-05-30T20:25:37.199" v="1117" actId="207"/>
          <ac:spMkLst>
            <pc:docMk/>
            <pc:sldMk cId="0" sldId="272"/>
            <ac:spMk id="5" creationId="{00000000-0000-0000-0000-000000000000}"/>
          </ac:spMkLst>
        </pc:spChg>
      </pc:sldChg>
      <pc:sldChg chg="ord">
        <pc:chgData name="Alejandro Lozano Díez" userId="f461a038-936d-4644-906e-77dc6461aaca" providerId="ADAL" clId="{581AF98D-CCC0-4987-B9A5-E30D64487D45}" dt="2026-05-30T20:26:12.589" v="1121"/>
        <pc:sldMkLst>
          <pc:docMk/>
          <pc:sldMk cId="0" sldId="273"/>
        </pc:sldMkLst>
      </pc:sldChg>
      <pc:sldChg chg="modSp mod">
        <pc:chgData name="Alejandro Lozano Díez" userId="f461a038-936d-4644-906e-77dc6461aaca" providerId="ADAL" clId="{581AF98D-CCC0-4987-B9A5-E30D64487D45}" dt="2026-05-30T20:27:08.207" v="1127" actId="1076"/>
        <pc:sldMkLst>
          <pc:docMk/>
          <pc:sldMk cId="0" sldId="274"/>
        </pc:sldMkLst>
        <pc:spChg chg="mod">
          <ac:chgData name="Alejandro Lozano Díez" userId="f461a038-936d-4644-906e-77dc6461aaca" providerId="ADAL" clId="{581AF98D-CCC0-4987-B9A5-E30D64487D45}" dt="2026-05-30T20:27:08.207" v="1127" actId="1076"/>
          <ac:spMkLst>
            <pc:docMk/>
            <pc:sldMk cId="0" sldId="274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7:50.795" v="1134" actId="114"/>
        <pc:sldMkLst>
          <pc:docMk/>
          <pc:sldMk cId="0" sldId="275"/>
        </pc:sldMkLst>
        <pc:spChg chg="mod">
          <ac:chgData name="Alejandro Lozano Díez" userId="f461a038-936d-4644-906e-77dc6461aaca" providerId="ADAL" clId="{581AF98D-CCC0-4987-B9A5-E30D64487D45}" dt="2026-05-30T20:27:50.795" v="1134" actId="114"/>
          <ac:spMkLst>
            <pc:docMk/>
            <pc:sldMk cId="0" sldId="275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30T20:27:46.124" v="1133" actId="1076"/>
          <ac:spMkLst>
            <pc:docMk/>
            <pc:sldMk cId="0" sldId="275"/>
            <ac:spMk id="7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8:16.781" v="1138" actId="1076"/>
        <pc:sldMkLst>
          <pc:docMk/>
          <pc:sldMk cId="0" sldId="276"/>
        </pc:sldMkLst>
        <pc:spChg chg="mod">
          <ac:chgData name="Alejandro Lozano Díez" userId="f461a038-936d-4644-906e-77dc6461aaca" providerId="ADAL" clId="{581AF98D-CCC0-4987-B9A5-E30D64487D45}" dt="2026-05-30T20:28:16.781" v="1138" actId="1076"/>
          <ac:spMkLst>
            <pc:docMk/>
            <pc:sldMk cId="0" sldId="276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8:47.785" v="1142" actId="1076"/>
        <pc:sldMkLst>
          <pc:docMk/>
          <pc:sldMk cId="0" sldId="278"/>
        </pc:sldMkLst>
        <pc:spChg chg="mod">
          <ac:chgData name="Alejandro Lozano Díez" userId="f461a038-936d-4644-906e-77dc6461aaca" providerId="ADAL" clId="{581AF98D-CCC0-4987-B9A5-E30D64487D45}" dt="2026-05-30T20:28:47.785" v="1142" actId="1076"/>
          <ac:spMkLst>
            <pc:docMk/>
            <pc:sldMk cId="0" sldId="278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29:52.428" v="1151" actId="1076"/>
        <pc:sldMkLst>
          <pc:docMk/>
          <pc:sldMk cId="0" sldId="279"/>
        </pc:sldMkLst>
        <pc:spChg chg="mod">
          <ac:chgData name="Alejandro Lozano Díez" userId="f461a038-936d-4644-906e-77dc6461aaca" providerId="ADAL" clId="{581AF98D-CCC0-4987-B9A5-E30D64487D45}" dt="2026-05-30T20:29:52.428" v="1151" actId="1076"/>
          <ac:spMkLst>
            <pc:docMk/>
            <pc:sldMk cId="0" sldId="279"/>
            <ac:spMk id="5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30T20:29:36.673" v="1150" actId="1076"/>
          <ac:spMkLst>
            <pc:docMk/>
            <pc:sldMk cId="0" sldId="279"/>
            <ac:spMk id="6" creationId="{00000000-0000-0000-0000-000000000000}"/>
          </ac:spMkLst>
        </pc:spChg>
        <pc:spChg chg="mod">
          <ac:chgData name="Alejandro Lozano Díez" userId="f461a038-936d-4644-906e-77dc6461aaca" providerId="ADAL" clId="{581AF98D-CCC0-4987-B9A5-E30D64487D45}" dt="2026-05-30T20:29:32.034" v="1149" actId="1076"/>
          <ac:spMkLst>
            <pc:docMk/>
            <pc:sldMk cId="0" sldId="279"/>
            <ac:spMk id="7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30:14.999" v="1155" actId="1076"/>
        <pc:sldMkLst>
          <pc:docMk/>
          <pc:sldMk cId="0" sldId="280"/>
        </pc:sldMkLst>
        <pc:spChg chg="mod">
          <ac:chgData name="Alejandro Lozano Díez" userId="f461a038-936d-4644-906e-77dc6461aaca" providerId="ADAL" clId="{581AF98D-CCC0-4987-B9A5-E30D64487D45}" dt="2026-05-30T20:30:14.999" v="1155" actId="1076"/>
          <ac:spMkLst>
            <pc:docMk/>
            <pc:sldMk cId="0" sldId="280"/>
            <ac:spMk id="5" creationId="{00000000-0000-0000-0000-000000000000}"/>
          </ac:spMkLst>
        </pc:spChg>
      </pc:sldChg>
      <pc:sldChg chg="modSp mod">
        <pc:chgData name="Alejandro Lozano Díez" userId="f461a038-936d-4644-906e-77dc6461aaca" providerId="ADAL" clId="{581AF98D-CCC0-4987-B9A5-E30D64487D45}" dt="2026-05-30T20:30:55.810" v="1159" actId="1076"/>
        <pc:sldMkLst>
          <pc:docMk/>
          <pc:sldMk cId="0" sldId="281"/>
        </pc:sldMkLst>
        <pc:spChg chg="mod">
          <ac:chgData name="Alejandro Lozano Díez" userId="f461a038-936d-4644-906e-77dc6461aaca" providerId="ADAL" clId="{581AF98D-CCC0-4987-B9A5-E30D64487D45}" dt="2026-05-30T20:30:55.810" v="1159" actId="1076"/>
          <ac:spMkLst>
            <pc:docMk/>
            <pc:sldMk cId="0" sldId="281"/>
            <ac:spMk id="5" creationId="{00000000-0000-0000-0000-000000000000}"/>
          </ac:spMkLst>
        </pc:spChg>
      </pc:sldChg>
      <pc:sldChg chg="modSp add mod">
        <pc:chgData name="Alejandro Lozano Díez" userId="f461a038-936d-4644-906e-77dc6461aaca" providerId="ADAL" clId="{581AF98D-CCC0-4987-B9A5-E30D64487D45}" dt="2026-05-30T20:18:26.870" v="1061" actId="123"/>
        <pc:sldMkLst>
          <pc:docMk/>
          <pc:sldMk cId="3831165982" sldId="283"/>
        </pc:sldMkLst>
        <pc:spChg chg="mod">
          <ac:chgData name="Alejandro Lozano Díez" userId="f461a038-936d-4644-906e-77dc6461aaca" providerId="ADAL" clId="{581AF98D-CCC0-4987-B9A5-E30D64487D45}" dt="2026-05-30T20:18:26.870" v="1061" actId="123"/>
          <ac:spMkLst>
            <pc:docMk/>
            <pc:sldMk cId="3831165982" sldId="283"/>
            <ac:spMk id="5" creationId="{37C5D50E-B851-59AF-1426-17810F0965ED}"/>
          </ac:spMkLst>
        </pc:spChg>
      </pc:sldChg>
      <pc:sldChg chg="addSp delSp modSp add mod">
        <pc:chgData name="Alejandro Lozano Díez" userId="f461a038-936d-4644-906e-77dc6461aaca" providerId="ADAL" clId="{581AF98D-CCC0-4987-B9A5-E30D64487D45}" dt="2026-05-19T16:56:48.625" v="1037" actId="1076"/>
        <pc:sldMkLst>
          <pc:docMk/>
          <pc:sldMk cId="3355730790" sldId="284"/>
        </pc:sldMkLst>
        <pc:spChg chg="mod">
          <ac:chgData name="Alejandro Lozano Díez" userId="f461a038-936d-4644-906e-77dc6461aaca" providerId="ADAL" clId="{581AF98D-CCC0-4987-B9A5-E30D64487D45}" dt="2026-05-19T16:56:48.625" v="1037" actId="1076"/>
          <ac:spMkLst>
            <pc:docMk/>
            <pc:sldMk cId="3355730790" sldId="284"/>
            <ac:spMk id="5" creationId="{28CD5E3E-1FD5-8B11-5B49-F61AA15EC39D}"/>
          </ac:spMkLst>
        </pc:spChg>
        <pc:spChg chg="mod">
          <ac:chgData name="Alejandro Lozano Díez" userId="f461a038-936d-4644-906e-77dc6461aaca" providerId="ADAL" clId="{581AF98D-CCC0-4987-B9A5-E30D64487D45}" dt="2026-05-19T16:55:52.787" v="1031" actId="1076"/>
          <ac:spMkLst>
            <pc:docMk/>
            <pc:sldMk cId="3355730790" sldId="284"/>
            <ac:spMk id="6" creationId="{AE350782-DF6A-B8AB-E42A-7EF4B7291323}"/>
          </ac:spMkLst>
        </pc:spChg>
        <pc:spChg chg="add mod">
          <ac:chgData name="Alejandro Lozano Díez" userId="f461a038-936d-4644-906e-77dc6461aaca" providerId="ADAL" clId="{581AF98D-CCC0-4987-B9A5-E30D64487D45}" dt="2026-05-19T16:51:26.662" v="892" actId="20577"/>
          <ac:spMkLst>
            <pc:docMk/>
            <pc:sldMk cId="3355730790" sldId="284"/>
            <ac:spMk id="7" creationId="{9FFA894B-6B6A-6D62-48AA-61F0584054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329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BE0BD-D845-A120-A251-8364AEBE7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6734D-4EED-0352-954D-6EA00C0BA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E8A949-0E4A-B38E-6959-AD3722454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E5860-AA5D-B86C-F07D-1716C55425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29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1AD4-30DD-1216-07C8-7A9787D6F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2A8040-3C66-3C2D-2351-752AFFC93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9E55C-6F5B-0584-E762-CCAC51302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417E1-E8C9-EF69-3E34-8A6F137179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21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9728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0" y="1097280"/>
            <a:ext cx="12161520" cy="54864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457200" y="3200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800" dirty="0">
                <a:solidFill>
                  <a:srgbClr val="F4EFE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DIPLOMADO EN EPISTEMOLOGÍA JURÍDICA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kern="0" spc="4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 de mayo de 2026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11247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2A2A2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Epistemología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457200" y="3246120"/>
            <a:ext cx="11247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i="1" dirty="0">
                <a:solidFill>
                  <a:srgbClr val="5C0A0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mestiza</a:t>
            </a:r>
            <a:endParaRPr lang="en-US" sz="6000" dirty="0"/>
          </a:p>
        </p:txBody>
      </p:sp>
      <p:sp>
        <p:nvSpPr>
          <p:cNvPr id="8" name="Shape 6"/>
          <p:cNvSpPr/>
          <p:nvPr/>
        </p:nvSpPr>
        <p:spPr>
          <a:xfrm>
            <a:off x="6025896" y="4572000"/>
            <a:ext cx="109728" cy="109728"/>
          </a:xfrm>
          <a:prstGeom prst="diamond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Genealogía, autoras y autores, parentescos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52120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la pregunta por su carácter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7200" y="457200"/>
            <a:ext cx="411480" cy="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457200" y="457200"/>
            <a:ext cx="0" cy="41148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3" name="Shape 11"/>
          <p:cNvSpPr/>
          <p:nvPr/>
        </p:nvSpPr>
        <p:spPr>
          <a:xfrm>
            <a:off x="11292840" y="6400800"/>
            <a:ext cx="411480" cy="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4" name="Shape 12"/>
          <p:cNvSpPr/>
          <p:nvPr/>
        </p:nvSpPr>
        <p:spPr>
          <a:xfrm>
            <a:off x="11704320" y="5989320"/>
            <a:ext cx="0" cy="41148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457200" y="647395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Alex Lozano · Escuela Judicial Electoral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LA FRONTERA COMO LUGAR EPISTÉMICO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56356" y="1652804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frontera no es solo línea geográfica: es condición de un tipo de saber. Quien vive cruzando desarrolla una mirada que el centro no tiene.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Pero el privilegio epistémico, si existe, se paga con costo existencial real. La frontera es también herida.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 · Ideas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CONOCIMIENTO SITUADO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34094" y="848921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3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objetividad verdadera no es la mirada desde ningún lugar. Es la mirada que se sabe posicionada y se hace responsable de su parcialidad.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Donna Haraway, Situated Knowledges (1988). No es subjetivismo: es objetividad mejor entendida.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 · Ideas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TRADUCCIÓN FRENTE A ASIMILACIÓN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481057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Frente a la diferencia hay dos operaciones posibles: asimilar (reducir una tradición al lenguaje dominante) o traducir (buscar equivalencias funcionales sin reducir). La epistemología mestiza opta por la traducción imperfecta antes que por la asimilación aparentemente completa.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 · Ideas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TOLERANCIA PARA LA AMBIGÜEDAD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479683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Anzaldúa: la madurez epistémica incluye una tolerancia para la ambigüedad. Saber cuándo no resolver, cuándo sostener tensiones sin precipitar síntesis.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Heterodoxa frente a la tradición cartesiana de las ideas claras y distintas, pero filosóficamente defendible.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 · Ideas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56032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8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BLOQUE III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Autoras, autores, obras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40080" y="4297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Línea fundadora y línea complementaria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A2540"/>
          </a:solidFill>
          <a:ln w="12700">
            <a:solidFill>
              <a:srgbClr val="1A254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GLORIA ANZALDÚA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22960" y="128016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Borderlands / La Frontera: The New Mestiza 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(1987). Las personas que habitan fronteras desarrollan una </a:t>
            </a:r>
            <a:r>
              <a:rPr lang="en-US" sz="2600" i="1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mestiza consciousness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, una forma de conciencia que opera en varios sistemas a la vez.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Teoría escrita en clave literaria. Conviene leerla en sus dos registros sin reducirla a ninguno.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III · Línea fundadora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56032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8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BLOQUE IV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Parentescos y deslindes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40080" y="4297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Foucault, decolonial, indígena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A2540"/>
          </a:solidFill>
          <a:ln w="12700">
            <a:solidFill>
              <a:srgbClr val="1A254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MORAGA Y ANZALDÚA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73736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i="1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This Bridge Called My Back: Writings by Radical Women of Color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(1981). 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Antología fundacional del feminismo de mujeres de color.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epistemología mestiza nace como esfuerzo colectivo y plural, no como obra de autor individual.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III · Línea fundadora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A2540"/>
          </a:solidFill>
          <a:ln w="12700">
            <a:solidFill>
              <a:srgbClr val="1A254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DONNA HARAWAY · SANDRA HARDING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53440" y="1142999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Haraway,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Situated Knowledges 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(1988): la objetividad no es la mirada desde ningún lugar. Harding,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Whose Science? Whose Knowledge?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(1991): las posiciones subalternas ofrecen, en ciertos asuntos, perspectivas epistémicamente privilegiadas.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por superioridad ontológica: por la posición de observación que ocupan.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III · Línea fundadora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A2540"/>
          </a:solidFill>
          <a:ln w="12700">
            <a:solidFill>
              <a:srgbClr val="1A254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SOUSA SANTOS · QUIJANO · MIGNOLO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53440" y="1436223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Sousa Santos,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Una epistemología del Sur 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(2009): </a:t>
            </a:r>
            <a:r>
              <a:rPr lang="en-US" sz="2600" dirty="0" err="1"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Ecología</a:t>
            </a:r>
            <a:r>
              <a:rPr lang="en-US" sz="2600" dirty="0"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de saberes y justicia cognitiva.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Quijano y Mignolo: </a:t>
            </a:r>
            <a:r>
              <a:rPr lang="en-US" sz="2600" dirty="0" err="1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Colonialidad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del saber.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La matriz epistémica colonial sobrevive a la independencia política.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línea latinoamericana entra como complemento de la línea fundadora, no como su sustituto.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III · Línea complementaria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5C0A0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sesión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Cinco bloques · dos horas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508760" y="2286000"/>
            <a:ext cx="36576" cy="3931920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83080" y="23317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A2A2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Definición y genealogía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783080" y="2715768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MX" sz="1200" i="1" noProof="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dónde viene el término ·</a:t>
            </a:r>
            <a:endParaRPr lang="es-MX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310896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II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783080" y="31089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A2A2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Ideas relevantes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783080" y="3493008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MX" sz="1200" i="1" noProof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Cinco nociones operativas</a:t>
            </a:r>
            <a:endParaRPr lang="es-MX" sz="1200" noProof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III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83080" y="388620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A2A2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Autoras, autores, obras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783080" y="4270248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MX" sz="1200" i="1" noProof="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Siete referencias en dos líneas</a:t>
            </a:r>
            <a:endParaRPr lang="es-MX" sz="1200" noProof="0" dirty="0"/>
          </a:p>
        </p:txBody>
      </p:sp>
      <p:sp>
        <p:nvSpPr>
          <p:cNvPr id="14" name="Text 12"/>
          <p:cNvSpPr/>
          <p:nvPr/>
        </p:nvSpPr>
        <p:spPr>
          <a:xfrm>
            <a:off x="640080" y="466344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IV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783080" y="46634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A2A2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Parentescos y deslindes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783080" y="5047488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MX" sz="1200" i="1" noProof="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Foucault, decolonial, indígena</a:t>
            </a:r>
            <a:endParaRPr lang="es-MX" sz="1200" noProof="0" dirty="0"/>
          </a:p>
        </p:txBody>
      </p:sp>
      <p:sp>
        <p:nvSpPr>
          <p:cNvPr id="17" name="Text 15"/>
          <p:cNvSpPr/>
          <p:nvPr/>
        </p:nvSpPr>
        <p:spPr>
          <a:xfrm>
            <a:off x="640080" y="544068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8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783080" y="544068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A2A2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¿Académico o reclamativo?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783080" y="5824728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MX" sz="1200" i="1" noProof="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pregunta estructurante</a:t>
            </a:r>
            <a:endParaRPr lang="es-MX" sz="1200" noProof="0" dirty="0"/>
          </a:p>
        </p:txBody>
      </p:sp>
      <p:sp>
        <p:nvSpPr>
          <p:cNvPr id="20" name="Shape 18"/>
          <p:cNvSpPr/>
          <p:nvPr/>
        </p:nvSpPr>
        <p:spPr>
          <a:xfrm>
            <a:off x="457200" y="457200"/>
            <a:ext cx="411480" cy="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1" name="Shape 19"/>
          <p:cNvSpPr/>
          <p:nvPr/>
        </p:nvSpPr>
        <p:spPr>
          <a:xfrm>
            <a:off x="457200" y="457200"/>
            <a:ext cx="0" cy="41148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2" name="Shape 20"/>
          <p:cNvSpPr/>
          <p:nvPr/>
        </p:nvSpPr>
        <p:spPr>
          <a:xfrm>
            <a:off x="11292840" y="6400800"/>
            <a:ext cx="411480" cy="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3" name="Shape 21"/>
          <p:cNvSpPr/>
          <p:nvPr/>
        </p:nvSpPr>
        <p:spPr>
          <a:xfrm>
            <a:off x="11704320" y="5989320"/>
            <a:ext cx="0" cy="411480"/>
          </a:xfrm>
          <a:prstGeom prst="line">
            <a:avLst/>
          </a:prstGeom>
          <a:noFill/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Ruta de la sesión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A2540"/>
          </a:solidFill>
          <a:ln w="12700">
            <a:solidFill>
              <a:srgbClr val="1A254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EL CONTRAMODELO NECESARIO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46304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José Vasconcelos,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raza cósmica 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(1925). Anzaldúa escribió </a:t>
            </a:r>
            <a:r>
              <a:rPr lang="en-US" sz="260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Borderlands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en parte como respuesta crítica al mestizaje homogeneizante vasconceliano.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Marcarse expresamente de Vasconcelos es parte del trabajo de la sesión. No es el mismo mestizaje.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III · Contramodelo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2E3D5F"/>
          </a:solidFill>
          <a:ln w="12700">
            <a:solidFill>
              <a:srgbClr val="2E3D5F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FOUCAULT COMO APOYO TEÓRICO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52241" y="160020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Foucault, La arqueología del saber (1969) y Vigilar y castigar (1975). Su tesis —todo orden de saber es también orden de poder— provee el armazón teórico para la idea de justicia cognitiva.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IV · Parentescos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2E3D5F"/>
          </a:solidFill>
          <a:ln w="12700">
            <a:solidFill>
              <a:srgbClr val="2E3D5F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DESLINDE CON EL POSMODERNISMO RADICAL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352798"/>
            <a:ext cx="10754988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Reconocer la dimensión política del conocimiento no obliga al escepticismo generalizado. La epistemología mestiza defiende criterios de rigor, de validez, de diálogo. La crítica al universalismo abstracto no autoriza el </a:t>
            </a:r>
            <a:r>
              <a:rPr lang="en-US" sz="2600" i="1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todo vale</a:t>
            </a: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38200" y="5257799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epistemología mestiza más madura es, paradójicamente, menos posmoderna de lo que parece.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IV · Parentescos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2E3D5F"/>
          </a:solidFill>
          <a:ln w="12700">
            <a:solidFill>
              <a:srgbClr val="2E3D5F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RELACIÓN CON LA EPISTEMOLOGÍA INDÍGENA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46304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5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epistemología mestiza no absorbe ni reemplaza a la indígena. La indígena conoce desde la raíz comunitaria; la mestiza desde el injerto y la pertenencia parcial.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Confundir ambas posiciones repetiría el gesto vasconceliano que esta tradición precisamente combate.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IV · Parentescos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5C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56032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8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BLOQUE V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¿Académico o reclamativo?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40080" y="4297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pregunta que estructura todo lo anterior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PRIMERA CONSIDERACIÓN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925702" y="1403604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Ninguna epistemología es neutral en sentido estricto. La pretensión de un sujeto abstracto sin cuerpo, sin historia, sin lengua, sin género es ella misma una construcción histórica, con beneficiarios y excluidos concretos.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cuestión no es si una epistemología tiene posición, sino si la hace visible.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V · Carácter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SEGUNDA CONSIDERACIÓN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925702" y="1192676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distinción operativa: la epistemología seria hace visibles sus presupuestos y los somete a refutación. La panfletaria los blinda y descalifica las objeciones por su origen. La mestiza, en su mejor versión, pertenece al primer tipo.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 flipV="1">
            <a:off x="1941302" y="5439498"/>
            <a:ext cx="6882658" cy="24658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38200" y="5464156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Existe también una mala versión, y reconocerlo es parte del rigor.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V · Carácter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RESPUESTA A LA PREGUNTA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65776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epistemología mestiza es programa con compromiso explícito declarado, academicidad variable según autoras, tesis defendibles en el debate disciplinar y orientación política reconocida. Asume con honestidad lo que cualquier epistemología es: situada, comprometida, sometible a discusión.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V · Carácter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A41E22"/>
          </a:solidFill>
          <a:ln w="12700">
            <a:solidFill>
              <a:srgbClr val="A41E22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SÍNTESIS FINAL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359376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La epistemología mestiza no propone una nueva pureza. Propone una forma de habitar la pluralidad con criterios explícitos. Su rigor consiste en haber renunciado a la ficción del saber sin posición, y en pedir a sus interlocutores el mismo gesto.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Quien la critica desde una posición que se cree neutral está confirmando, sin querer, la tesis principal.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Cierre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5C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0"/>
            <a:ext cx="1371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0" dirty="0">
                <a:solidFill>
                  <a:srgbClr val="B08D3A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«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097280" y="210312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Soy un cruce de caminos.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097280" y="292608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Soy una herida abierta.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097280" y="374904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i="1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Pero también soy el puente.</a:t>
            </a:r>
            <a:endParaRPr lang="en-US" sz="4200" dirty="0"/>
          </a:p>
        </p:txBody>
      </p:sp>
      <p:sp>
        <p:nvSpPr>
          <p:cNvPr id="6" name="Shape 4"/>
          <p:cNvSpPr/>
          <p:nvPr/>
        </p:nvSpPr>
        <p:spPr>
          <a:xfrm>
            <a:off x="1097280" y="502920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1097280" y="5166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kern="0" spc="4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Gloria Anzaldúa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97280" y="553212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F4EF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Borderlands / La Frontera: The New Mestiza (1987). Paráfrasis.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473952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3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 · Diplomado en Epistemología Jurídica ·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C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56032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8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BLOQUE 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Definición y genealogía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40080" y="4297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dónde viene el término y qué nombra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23529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ORIGEN DEL CONCEPTO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-1817649" y="1095499"/>
            <a:ext cx="14429678" cy="2705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                                             </a:t>
            </a:r>
            <a:r>
              <a:rPr lang="es-MX" sz="2600" noProof="0" dirty="0">
                <a:solidFill>
                  <a:schemeClr val="accent1">
                    <a:lumMod val="75000"/>
                  </a:schemeClr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— Clásica: ¿Qué conocimiento es verdadero?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Individual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Abstracto,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Despersonalizado,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</a:t>
            </a:r>
            <a:r>
              <a:rPr lang="es-MX" sz="2600" dirty="0" err="1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Deshistorizado</a:t>
            </a:r>
            <a:endParaRPr lang="es-MX" sz="2600" noProof="0" dirty="0">
              <a:solidFill>
                <a:srgbClr val="2A2A2A"/>
              </a:solidFill>
              <a:latin typeface="Montserrat Black" panose="00000A00000000000000" pitchFamily="2" charset="0"/>
              <a:ea typeface="Montserrat Medium" pitchFamily="34" charset="-122"/>
              <a:cs typeface="Montserrat Medium" pitchFamily="34" charset="-120"/>
            </a:endParaRP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</a:t>
            </a:r>
            <a:r>
              <a:rPr lang="es-MX" sz="2600" noProof="0" dirty="0">
                <a:solidFill>
                  <a:schemeClr val="accent1">
                    <a:lumMod val="75000"/>
                  </a:schemeClr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— Contemporáneas: ¿Cómo se produce</a:t>
            </a:r>
            <a:r>
              <a:rPr lang="es-MX" sz="2600" dirty="0">
                <a:solidFill>
                  <a:schemeClr val="accent1">
                    <a:lumMod val="75000"/>
                  </a:schemeClr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noProof="0" dirty="0">
                <a:solidFill>
                  <a:schemeClr val="accent1">
                    <a:lumMod val="75000"/>
                  </a:schemeClr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					</a:t>
            </a:r>
            <a:r>
              <a:rPr lang="es-MX" sz="2600" noProof="0" dirty="0">
                <a:solidFill>
                  <a:srgbClr val="C00000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efectivamente</a:t>
            </a: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			</a:t>
            </a:r>
            <a:r>
              <a:rPr lang="es-MX" sz="2600" noProof="0" dirty="0">
                <a:solidFill>
                  <a:schemeClr val="accent1">
                    <a:lumMod val="75000"/>
                  </a:schemeClr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el conoc</a:t>
            </a: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imiento?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	Comunidad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	Historia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		Situación / posición</a:t>
            </a:r>
          </a:p>
          <a:p>
            <a:pPr marL="0" indent="0" algn="l">
              <a:spcAft>
                <a:spcPts val="600"/>
              </a:spcAft>
              <a:buNone/>
            </a:pPr>
            <a:endParaRPr lang="es-MX" sz="2600" noProof="0" dirty="0">
              <a:solidFill>
                <a:srgbClr val="2A2A2A"/>
              </a:solidFill>
              <a:latin typeface="Montserrat Black" panose="00000A00000000000000" pitchFamily="2" charset="0"/>
            </a:endParaRPr>
          </a:p>
          <a:p>
            <a:pPr marL="0" indent="0" algn="l">
              <a:spcAft>
                <a:spcPts val="600"/>
              </a:spcAft>
              <a:buNone/>
            </a:pPr>
            <a:endParaRPr lang="es-MX" sz="2600" noProof="0" dirty="0">
              <a:solidFill>
                <a:srgbClr val="2A2A2A"/>
              </a:solidFill>
              <a:latin typeface="Montserrat Black" panose="00000A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 flipV="1">
            <a:off x="572058" y="5129560"/>
            <a:ext cx="0" cy="1494263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04</a:t>
            </a:r>
            <a:endParaRPr lang="en-US" sz="900" dirty="0"/>
          </a:p>
        </p:txBody>
      </p:sp>
      <p:sp>
        <p:nvSpPr>
          <p:cNvPr id="11" name="Abrir llave 10">
            <a:extLst>
              <a:ext uri="{FF2B5EF4-FFF2-40B4-BE49-F238E27FC236}">
                <a16:creationId xmlns:a16="http://schemas.microsoft.com/office/drawing/2014/main" id="{92672237-A824-87E5-1064-15FE649CFA9F}"/>
              </a:ext>
            </a:extLst>
          </p:cNvPr>
          <p:cNvSpPr/>
          <p:nvPr/>
        </p:nvSpPr>
        <p:spPr>
          <a:xfrm>
            <a:off x="1097280" y="1005839"/>
            <a:ext cx="679017" cy="5212077"/>
          </a:xfrm>
          <a:prstGeom prst="leftBrace">
            <a:avLst>
              <a:gd name="adj1" fmla="val 28456"/>
              <a:gd name="adj2" fmla="val 48555"/>
            </a:avLst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6203139E-E296-428D-81EF-12EF2F129F96}"/>
              </a:ext>
            </a:extLst>
          </p:cNvPr>
          <p:cNvSpPr/>
          <p:nvPr/>
        </p:nvSpPr>
        <p:spPr>
          <a:xfrm rot="16200000">
            <a:off x="-649003" y="2978488"/>
            <a:ext cx="2591543" cy="901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600"/>
              </a:spcAft>
              <a:buNone/>
            </a:pPr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            Epistemología</a:t>
            </a:r>
            <a:endParaRPr lang="es-MX" sz="2600" noProof="0" dirty="0">
              <a:solidFill>
                <a:srgbClr val="2A2A2A"/>
              </a:solidFill>
              <a:latin typeface="Montserrat Black" panose="00000A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36435F-18B1-B3DA-D10F-ED9D1C950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590519D-05DF-57CC-4FF9-E767FD7F27FE}"/>
              </a:ext>
            </a:extLst>
          </p:cNvPr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8F775CC-00B1-2C47-2756-C91D91B5CBA1}"/>
              </a:ext>
            </a:extLst>
          </p:cNvPr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E87D368-7941-10E6-CBC2-DAB18E6FBEC1}"/>
              </a:ext>
            </a:extLst>
          </p:cNvPr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ORIGEN DEL CONCEPTO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8CD5E3E-1FD5-8B11-5B49-F61AA15EC39D}"/>
              </a:ext>
            </a:extLst>
          </p:cNvPr>
          <p:cNvSpPr/>
          <p:nvPr/>
        </p:nvSpPr>
        <p:spPr>
          <a:xfrm>
            <a:off x="583580" y="1253175"/>
            <a:ext cx="11608420" cy="4656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8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s-MX" sz="24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— No característica biológica sino cultural.</a:t>
            </a:r>
          </a:p>
          <a:p>
            <a:r>
              <a:rPr lang="es-MX" sz="2400" dirty="0">
                <a:solidFill>
                  <a:srgbClr val="2A2A2A"/>
                </a:solidFill>
                <a:latin typeface="Montserrat Black" panose="00000A00000000000000" pitchFamily="2" charset="0"/>
              </a:rPr>
              <a:t>— Dos grupos - Uno más perjudicado que el otro - heridas</a:t>
            </a:r>
            <a:r>
              <a:rPr lang="es-MX" sz="2400" dirty="0">
                <a:latin typeface="Montserrat Black" panose="00000A00000000000000" pitchFamily="2" charset="0"/>
              </a:rPr>
              <a:t> </a:t>
            </a:r>
          </a:p>
          <a:p>
            <a:r>
              <a:rPr lang="es-MX" sz="2400" dirty="0">
                <a:solidFill>
                  <a:srgbClr val="2A2A2A"/>
                </a:solidFill>
                <a:latin typeface="Montserrat Black" panose="00000A00000000000000" pitchFamily="2" charset="0"/>
              </a:rPr>
              <a:t>— F</a:t>
            </a:r>
            <a:r>
              <a:rPr lang="es-MX" sz="2400" dirty="0">
                <a:latin typeface="Montserrat Black" panose="00000A00000000000000" pitchFamily="2" charset="0"/>
              </a:rPr>
              <a:t>enómeno filosófico latinoamericano (Latinoamérica del norte, incluso más propiamente mexicano, de los mexicanos que viven en México y los que viven en EEUU), pero se podría extrapolar por las mismas razones a todos los intercambios humanos en donde uno ha subordinado al otro, </a:t>
            </a:r>
          </a:p>
          <a:p>
            <a:r>
              <a:rPr lang="es-MX" sz="2400" dirty="0">
                <a:latin typeface="Montserrat Black" panose="00000A00000000000000" pitchFamily="2" charset="0"/>
              </a:rPr>
              <a:t>— No todos los mestizajes causaron heridas, ni reclamos políticos. Sólo los recientes y los que tuvieron algún elemento de violencia o desprecio.</a:t>
            </a:r>
          </a:p>
          <a:p>
            <a:r>
              <a:rPr lang="es-MX" sz="2400" dirty="0">
                <a:latin typeface="Montserrat Black" panose="00000A00000000000000" pitchFamily="2" charset="0"/>
              </a:rPr>
              <a:t>— Educación: El odio y el rencor es algo que se cultiva, se crea y se recrea: experiencia retrospectiva, no inmediata.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s-MX" sz="24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			</a:t>
            </a:r>
            <a:endParaRPr lang="es-MX" sz="2800" noProof="0" dirty="0">
              <a:solidFill>
                <a:srgbClr val="2A2A2A"/>
              </a:solidFill>
              <a:latin typeface="Montserrat Black" panose="00000A00000000000000" pitchFamily="2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E350782-DF6A-B8AB-E42A-7EF4B7291323}"/>
              </a:ext>
            </a:extLst>
          </p:cNvPr>
          <p:cNvSpPr/>
          <p:nvPr/>
        </p:nvSpPr>
        <p:spPr>
          <a:xfrm>
            <a:off x="5350355" y="793967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CA537D0-FFB1-9971-57FD-D708AEF547F0}"/>
              </a:ext>
            </a:extLst>
          </p:cNvPr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D7A51EA-D267-672D-1153-C0F7C4E64D28}"/>
              </a:ext>
            </a:extLst>
          </p:cNvPr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 · Definición y genealogía</a:t>
            </a:r>
            <a:endParaRPr lang="en-US" sz="9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061893F-DDA8-1432-8178-F12887A18220}"/>
              </a:ext>
            </a:extLst>
          </p:cNvPr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04</a:t>
            </a:r>
            <a:endParaRPr lang="en-US" sz="9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FFA894B-6B6A-6D62-48AA-61F05840547C}"/>
              </a:ext>
            </a:extLst>
          </p:cNvPr>
          <p:cNvSpPr/>
          <p:nvPr/>
        </p:nvSpPr>
        <p:spPr>
          <a:xfrm>
            <a:off x="822960" y="109729"/>
            <a:ext cx="190881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600" noProof="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Mestiza</a:t>
            </a:r>
            <a:endParaRPr lang="es-MX" sz="2600" noProof="0" dirty="0">
              <a:solidFill>
                <a:srgbClr val="2A2A2A"/>
              </a:solidFill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3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5016D-38F5-2BAD-325D-E8251926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77E6B08-13E0-2AA3-7E5B-D26BC0AF3C80}"/>
              </a:ext>
            </a:extLst>
          </p:cNvPr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9D6E7D5-6499-8AD7-3E63-68914EBCC65B}"/>
              </a:ext>
            </a:extLst>
          </p:cNvPr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997A17D-3585-D957-F4FB-5C59E39F70AA}"/>
              </a:ext>
            </a:extLst>
          </p:cNvPr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ORIGEN DEL CONCEPTO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7C5D50E-B851-59AF-1426-17810F0965ED}"/>
              </a:ext>
            </a:extLst>
          </p:cNvPr>
          <p:cNvSpPr/>
          <p:nvPr/>
        </p:nvSpPr>
        <p:spPr>
          <a:xfrm>
            <a:off x="1005840" y="1637391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El término epistemología mestiza en sentido fuerte tiene una fecha: 1987. Y una autora: Gloria Anzaldúa, en Borderlands / La Frontera. Antes hay anticipaciones, pero la formulación canónica es suya.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FD6CAD2-0A0A-7042-1B7A-1BFA2D220A6F}"/>
              </a:ext>
            </a:extLst>
          </p:cNvPr>
          <p:cNvSpPr/>
          <p:nvPr/>
        </p:nvSpPr>
        <p:spPr>
          <a:xfrm>
            <a:off x="822960" y="5120640"/>
            <a:ext cx="548640" cy="0"/>
          </a:xfrm>
          <a:prstGeom prst="line">
            <a:avLst/>
          </a:prstGeom>
          <a:noFill/>
          <a:ln w="1905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99479B7-5CC0-1E78-CC5F-595C8A96A8B1}"/>
              </a:ext>
            </a:extLst>
          </p:cNvPr>
          <p:cNvSpPr/>
          <p:nvPr/>
        </p:nvSpPr>
        <p:spPr>
          <a:xfrm>
            <a:off x="822960" y="52578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Reconocer la genealogía no es ornamento. Es la primera condición del rigor.</a:t>
            </a:r>
            <a:endParaRPr lang="en-US" sz="13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3A52C17-6237-5F91-55AA-0D891242EBEB}"/>
              </a:ext>
            </a:extLst>
          </p:cNvPr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3D39A95-E15A-BBB6-BBA5-D64469C69470}"/>
              </a:ext>
            </a:extLst>
          </p:cNvPr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 · Definición y genealogía</a:t>
            </a:r>
            <a:endParaRPr lang="en-US" sz="9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4200D36-2107-86D6-BD2C-E622E38C2F14}"/>
              </a:ext>
            </a:extLst>
          </p:cNvPr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04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3116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DEFINICIÓN OPERATIVA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2964" y="2560320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Cuatro elementos articulados: todo conocimiento es situado; la posicionalidad es condición, no defecto; el cruce de tradiciones produce un saber propio; ese saber conserva las tensiones, no las resuelve.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 · Definición y genealogía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C0A0A"/>
          </a:solidFill>
          <a:ln w="12700">
            <a:solidFill>
              <a:srgbClr val="5C0A0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0" y="457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200" dirty="0">
                <a:solidFill>
                  <a:srgbClr val="D4B563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06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400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8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LO QUE EL CONCEPTO NO DICE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005840" y="1761091"/>
            <a:ext cx="1051560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sz="2600" dirty="0">
                <a:solidFill>
                  <a:srgbClr val="2A2A2A"/>
                </a:solidFill>
                <a:latin typeface="Montserrat Black" panose="00000A00000000000000" pitchFamily="2" charset="0"/>
                <a:ea typeface="Montserrat Medium" pitchFamily="34" charset="-122"/>
                <a:cs typeface="Montserrat Medium" pitchFamily="34" charset="-120"/>
              </a:rPr>
              <a:t>No es doctrina racial. No es automático en personas mestizas biológicamente. No se proclama superior a otras formas. Es una propuesta sobre cómo conocemos cuando habitamos cruces, no un trofeo identitario.</a:t>
            </a:r>
            <a:endParaRPr lang="en-US" sz="2600" dirty="0">
              <a:latin typeface="Montserrat Black" panose="00000A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33756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kern="0" spc="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Bloque I · Definición y genealogía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B08D3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8B2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560320"/>
            <a:ext cx="640080" cy="36576"/>
          </a:xfrm>
          <a:prstGeom prst="rect">
            <a:avLst/>
          </a:prstGeom>
          <a:solidFill>
            <a:srgbClr val="B08D3A"/>
          </a:solidFill>
          <a:ln w="12700">
            <a:solidFill>
              <a:srgbClr val="B08D3A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8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BLOQUE II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F4EFE6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Ideas relevantes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40080" y="4297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Cinco nociones operativas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kern="0" spc="200" dirty="0">
                <a:solidFill>
                  <a:srgbClr val="D4B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Epistemología mestiza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8992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D4B563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1574</Words>
  <Application>Microsoft Office PowerPoint</Application>
  <PresentationFormat>Panorámica</PresentationFormat>
  <Paragraphs>243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Montserrat</vt:lpstr>
      <vt:lpstr>Montserrat Black</vt:lpstr>
      <vt:lpstr>Montserrat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Epistemología mestiza · v4</dc:title>
  <dc:subject>PptxGenJS Presentation</dc:subject>
  <dc:creator>Alex</dc:creator>
  <cp:lastModifiedBy>Alejandro Lozano Díez</cp:lastModifiedBy>
  <cp:revision>1</cp:revision>
  <dcterms:created xsi:type="dcterms:W3CDTF">2026-05-19T05:11:56Z</dcterms:created>
  <dcterms:modified xsi:type="dcterms:W3CDTF">2026-05-30T20:31:02Z</dcterms:modified>
</cp:coreProperties>
</file>