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sldIdLst>
    <p:sldId id="304" r:id="rId5"/>
    <p:sldId id="326" r:id="rId6"/>
    <p:sldId id="327" r:id="rId7"/>
    <p:sldId id="329" r:id="rId8"/>
    <p:sldId id="257" r:id="rId9"/>
    <p:sldId id="337" r:id="rId10"/>
    <p:sldId id="338" r:id="rId11"/>
    <p:sldId id="347" r:id="rId12"/>
    <p:sldId id="335" r:id="rId13"/>
    <p:sldId id="336" r:id="rId14"/>
    <p:sldId id="339" r:id="rId15"/>
    <p:sldId id="261" r:id="rId16"/>
    <p:sldId id="264" r:id="rId17"/>
    <p:sldId id="341" r:id="rId18"/>
    <p:sldId id="342" r:id="rId19"/>
    <p:sldId id="344" r:id="rId20"/>
    <p:sldId id="345" r:id="rId21"/>
    <p:sldId id="346" r:id="rId22"/>
    <p:sldId id="348" r:id="rId23"/>
    <p:sldId id="350" r:id="rId24"/>
    <p:sldId id="349" r:id="rId25"/>
    <p:sldId id="351" r:id="rId26"/>
    <p:sldId id="353" r:id="rId27"/>
    <p:sldId id="354" r:id="rId28"/>
    <p:sldId id="364" r:id="rId29"/>
    <p:sldId id="358" r:id="rId30"/>
    <p:sldId id="359" r:id="rId31"/>
    <p:sldId id="360" r:id="rId32"/>
    <p:sldId id="361" r:id="rId33"/>
    <p:sldId id="362" r:id="rId34"/>
    <p:sldId id="365" r:id="rId35"/>
    <p:sldId id="366" r:id="rId36"/>
    <p:sldId id="357" r:id="rId37"/>
    <p:sldId id="367" r:id="rId38"/>
    <p:sldId id="368" r:id="rId39"/>
    <p:sldId id="369" r:id="rId40"/>
    <p:sldId id="370" r:id="rId41"/>
    <p:sldId id="371" r:id="rId42"/>
    <p:sldId id="372" r:id="rId43"/>
    <p:sldId id="373" r:id="rId44"/>
    <p:sldId id="374" r:id="rId45"/>
    <p:sldId id="375" r:id="rId46"/>
    <p:sldId id="376" r:id="rId47"/>
    <p:sldId id="377" r:id="rId48"/>
    <p:sldId id="378" r:id="rId49"/>
    <p:sldId id="381" r:id="rId50"/>
    <p:sldId id="379" r:id="rId51"/>
    <p:sldId id="380" r:id="rId52"/>
    <p:sldId id="382" r:id="rId53"/>
    <p:sldId id="383" r:id="rId54"/>
    <p:sldId id="385" r:id="rId55"/>
    <p:sldId id="386" r:id="rId56"/>
    <p:sldId id="387" r:id="rId57"/>
    <p:sldId id="388" r:id="rId58"/>
    <p:sldId id="389" r:id="rId59"/>
    <p:sldId id="390" r:id="rId60"/>
    <p:sldId id="391" r:id="rId61"/>
    <p:sldId id="392" r:id="rId62"/>
    <p:sldId id="393" r:id="rId63"/>
    <p:sldId id="394" r:id="rId64"/>
    <p:sldId id="401" r:id="rId65"/>
    <p:sldId id="402" r:id="rId66"/>
    <p:sldId id="403" r:id="rId67"/>
    <p:sldId id="404" r:id="rId68"/>
    <p:sldId id="405" r:id="rId69"/>
    <p:sldId id="395" r:id="rId70"/>
    <p:sldId id="396" r:id="rId71"/>
    <p:sldId id="397" r:id="rId72"/>
    <p:sldId id="398" r:id="rId73"/>
    <p:sldId id="399" r:id="rId74"/>
    <p:sldId id="400" r:id="rId75"/>
    <p:sldId id="406" r:id="rId76"/>
    <p:sldId id="407" r:id="rId77"/>
    <p:sldId id="411" r:id="rId78"/>
    <p:sldId id="412" r:id="rId79"/>
    <p:sldId id="413" r:id="rId80"/>
    <p:sldId id="414" r:id="rId81"/>
    <p:sldId id="415" r:id="rId82"/>
    <p:sldId id="416" r:id="rId83"/>
    <p:sldId id="258" r:id="rId84"/>
    <p:sldId id="321" r:id="rId85"/>
    <p:sldId id="322" r:id="rId86"/>
    <p:sldId id="323" r:id="rId8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heme" Target="theme/them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F310A9-501A-4D0B-8B28-4F327D25877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B397387-D5CD-4711-898B-9FDA184A088C}">
      <dgm:prSet/>
      <dgm:spPr/>
      <dgm:t>
        <a:bodyPr/>
        <a:lstStyle/>
        <a:p>
          <a:r>
            <a:rPr lang="es-MX"/>
            <a:t>1. Lenguaje que se utilizará</a:t>
          </a:r>
          <a:endParaRPr lang="en-US"/>
        </a:p>
      </dgm:t>
    </dgm:pt>
    <dgm:pt modelId="{12D53AC1-812B-4F88-9D77-F3E646355E11}" type="parTrans" cxnId="{E4F47270-F8DE-4331-85AB-ECB6E643025B}">
      <dgm:prSet/>
      <dgm:spPr/>
      <dgm:t>
        <a:bodyPr/>
        <a:lstStyle/>
        <a:p>
          <a:endParaRPr lang="en-US"/>
        </a:p>
      </dgm:t>
    </dgm:pt>
    <dgm:pt modelId="{A4441F7E-C6D6-4D6E-A98F-ECC58A380920}" type="sibTrans" cxnId="{E4F47270-F8DE-4331-85AB-ECB6E643025B}">
      <dgm:prSet/>
      <dgm:spPr/>
      <dgm:t>
        <a:bodyPr/>
        <a:lstStyle/>
        <a:p>
          <a:endParaRPr lang="en-US"/>
        </a:p>
      </dgm:t>
    </dgm:pt>
    <dgm:pt modelId="{AD590016-B2C8-4C55-9EB7-60E48CE39835}">
      <dgm:prSet/>
      <dgm:spPr/>
      <dgm:t>
        <a:bodyPr/>
        <a:lstStyle/>
        <a:p>
          <a:r>
            <a:rPr lang="es-MX" dirty="0"/>
            <a:t>2. Elementos descriptivos de la conducta ilícita. Temporalidades, sujetos, agravantes</a:t>
          </a:r>
          <a:endParaRPr lang="en-US" dirty="0"/>
        </a:p>
      </dgm:t>
    </dgm:pt>
    <dgm:pt modelId="{250BCF00-B508-4916-83B5-374353D7C603}" type="parTrans" cxnId="{AAEBE219-3781-469A-8F9E-71CBE10F5309}">
      <dgm:prSet/>
      <dgm:spPr/>
      <dgm:t>
        <a:bodyPr/>
        <a:lstStyle/>
        <a:p>
          <a:endParaRPr lang="en-US"/>
        </a:p>
      </dgm:t>
    </dgm:pt>
    <dgm:pt modelId="{6142B1D1-34A4-4E3A-8285-4327D49059E6}" type="sibTrans" cxnId="{AAEBE219-3781-469A-8F9E-71CBE10F5309}">
      <dgm:prSet/>
      <dgm:spPr/>
      <dgm:t>
        <a:bodyPr/>
        <a:lstStyle/>
        <a:p>
          <a:endParaRPr lang="en-US"/>
        </a:p>
      </dgm:t>
    </dgm:pt>
    <dgm:pt modelId="{8C4AB86C-4E2F-4665-9817-E5310B672BC2}">
      <dgm:prSet/>
      <dgm:spPr/>
      <dgm:t>
        <a:bodyPr/>
        <a:lstStyle/>
        <a:p>
          <a:r>
            <a:rPr lang="es-MX"/>
            <a:t>3. Elementos normativos</a:t>
          </a:r>
          <a:endParaRPr lang="en-US"/>
        </a:p>
      </dgm:t>
    </dgm:pt>
    <dgm:pt modelId="{EF886993-1184-42B3-A847-7FBAD1093AAF}" type="parTrans" cxnId="{65E8C02C-C4DD-44CB-A4C7-903D78A04549}">
      <dgm:prSet/>
      <dgm:spPr/>
      <dgm:t>
        <a:bodyPr/>
        <a:lstStyle/>
        <a:p>
          <a:endParaRPr lang="en-US"/>
        </a:p>
      </dgm:t>
    </dgm:pt>
    <dgm:pt modelId="{3E653A6F-3462-43C4-92E3-DD7F07EC30EE}" type="sibTrans" cxnId="{65E8C02C-C4DD-44CB-A4C7-903D78A04549}">
      <dgm:prSet/>
      <dgm:spPr/>
      <dgm:t>
        <a:bodyPr/>
        <a:lstStyle/>
        <a:p>
          <a:endParaRPr lang="en-US"/>
        </a:p>
      </dgm:t>
    </dgm:pt>
    <dgm:pt modelId="{F04892AB-EDBE-409C-8DDE-B86C970E1330}">
      <dgm:prSet/>
      <dgm:spPr/>
      <dgm:t>
        <a:bodyPr/>
        <a:lstStyle/>
        <a:p>
          <a:r>
            <a:rPr lang="es-MX" dirty="0"/>
            <a:t>4. Elementos de valoración general del hecho punible. Circunstancias de modo, tiempo y lugar </a:t>
          </a:r>
          <a:endParaRPr lang="en-US" dirty="0"/>
        </a:p>
      </dgm:t>
    </dgm:pt>
    <dgm:pt modelId="{AF0E007E-A778-487B-AF1E-855A207EA4BC}" type="parTrans" cxnId="{24E7499F-7752-43C4-B80E-EB47A0342B9F}">
      <dgm:prSet/>
      <dgm:spPr/>
      <dgm:t>
        <a:bodyPr/>
        <a:lstStyle/>
        <a:p>
          <a:endParaRPr lang="en-US"/>
        </a:p>
      </dgm:t>
    </dgm:pt>
    <dgm:pt modelId="{40FD5320-E570-43C8-A2A1-C3157BBD3A73}" type="sibTrans" cxnId="{24E7499F-7752-43C4-B80E-EB47A0342B9F}">
      <dgm:prSet/>
      <dgm:spPr/>
      <dgm:t>
        <a:bodyPr/>
        <a:lstStyle/>
        <a:p>
          <a:endParaRPr lang="en-US"/>
        </a:p>
      </dgm:t>
    </dgm:pt>
    <dgm:pt modelId="{FB208A8D-CA9F-44E6-BC1A-56CEDE73C9A9}" type="pres">
      <dgm:prSet presAssocID="{30F310A9-501A-4D0B-8B28-4F327D25877A}" presName="linear" presStyleCnt="0">
        <dgm:presLayoutVars>
          <dgm:animLvl val="lvl"/>
          <dgm:resizeHandles val="exact"/>
        </dgm:presLayoutVars>
      </dgm:prSet>
      <dgm:spPr/>
    </dgm:pt>
    <dgm:pt modelId="{9F0E7A0D-13AE-4A94-93F1-9EF65198E162}" type="pres">
      <dgm:prSet presAssocID="{DB397387-D5CD-4711-898B-9FDA184A088C}" presName="parentText" presStyleLbl="node1" presStyleIdx="0" presStyleCnt="4">
        <dgm:presLayoutVars>
          <dgm:chMax val="0"/>
          <dgm:bulletEnabled val="1"/>
        </dgm:presLayoutVars>
      </dgm:prSet>
      <dgm:spPr/>
    </dgm:pt>
    <dgm:pt modelId="{3A0DA8FF-C1A7-4AC2-AC04-08E7981828A2}" type="pres">
      <dgm:prSet presAssocID="{A4441F7E-C6D6-4D6E-A98F-ECC58A380920}" presName="spacer" presStyleCnt="0"/>
      <dgm:spPr/>
    </dgm:pt>
    <dgm:pt modelId="{7492F232-73F5-4C31-B91B-576976B94450}" type="pres">
      <dgm:prSet presAssocID="{AD590016-B2C8-4C55-9EB7-60E48CE39835}" presName="parentText" presStyleLbl="node1" presStyleIdx="1" presStyleCnt="4">
        <dgm:presLayoutVars>
          <dgm:chMax val="0"/>
          <dgm:bulletEnabled val="1"/>
        </dgm:presLayoutVars>
      </dgm:prSet>
      <dgm:spPr/>
    </dgm:pt>
    <dgm:pt modelId="{D145C3CC-8410-4DF9-AAA0-64A5F8B0FFEA}" type="pres">
      <dgm:prSet presAssocID="{6142B1D1-34A4-4E3A-8285-4327D49059E6}" presName="spacer" presStyleCnt="0"/>
      <dgm:spPr/>
    </dgm:pt>
    <dgm:pt modelId="{9D018DAC-EE63-4C9C-8905-B2804B1F1861}" type="pres">
      <dgm:prSet presAssocID="{8C4AB86C-4E2F-4665-9817-E5310B672BC2}" presName="parentText" presStyleLbl="node1" presStyleIdx="2" presStyleCnt="4">
        <dgm:presLayoutVars>
          <dgm:chMax val="0"/>
          <dgm:bulletEnabled val="1"/>
        </dgm:presLayoutVars>
      </dgm:prSet>
      <dgm:spPr/>
    </dgm:pt>
    <dgm:pt modelId="{E19839CB-B3AC-466F-B16B-E3D85797E2B2}" type="pres">
      <dgm:prSet presAssocID="{3E653A6F-3462-43C4-92E3-DD7F07EC30EE}" presName="spacer" presStyleCnt="0"/>
      <dgm:spPr/>
    </dgm:pt>
    <dgm:pt modelId="{11302835-F8D9-4527-BC3C-F218F4F04902}" type="pres">
      <dgm:prSet presAssocID="{F04892AB-EDBE-409C-8DDE-B86C970E1330}" presName="parentText" presStyleLbl="node1" presStyleIdx="3" presStyleCnt="4">
        <dgm:presLayoutVars>
          <dgm:chMax val="0"/>
          <dgm:bulletEnabled val="1"/>
        </dgm:presLayoutVars>
      </dgm:prSet>
      <dgm:spPr/>
    </dgm:pt>
  </dgm:ptLst>
  <dgm:cxnLst>
    <dgm:cxn modelId="{55803F01-A5FB-4089-98A2-C6AE6A06C688}" type="presOf" srcId="{30F310A9-501A-4D0B-8B28-4F327D25877A}" destId="{FB208A8D-CA9F-44E6-BC1A-56CEDE73C9A9}" srcOrd="0" destOrd="0" presId="urn:microsoft.com/office/officeart/2005/8/layout/vList2"/>
    <dgm:cxn modelId="{AAEBE219-3781-469A-8F9E-71CBE10F5309}" srcId="{30F310A9-501A-4D0B-8B28-4F327D25877A}" destId="{AD590016-B2C8-4C55-9EB7-60E48CE39835}" srcOrd="1" destOrd="0" parTransId="{250BCF00-B508-4916-83B5-374353D7C603}" sibTransId="{6142B1D1-34A4-4E3A-8285-4327D49059E6}"/>
    <dgm:cxn modelId="{F251C420-B1E0-4B16-85EE-447B9BB734CC}" type="presOf" srcId="{8C4AB86C-4E2F-4665-9817-E5310B672BC2}" destId="{9D018DAC-EE63-4C9C-8905-B2804B1F1861}" srcOrd="0" destOrd="0" presId="urn:microsoft.com/office/officeart/2005/8/layout/vList2"/>
    <dgm:cxn modelId="{9864C924-D38D-4B3A-856F-4BED0D8CDCB7}" type="presOf" srcId="{F04892AB-EDBE-409C-8DDE-B86C970E1330}" destId="{11302835-F8D9-4527-BC3C-F218F4F04902}" srcOrd="0" destOrd="0" presId="urn:microsoft.com/office/officeart/2005/8/layout/vList2"/>
    <dgm:cxn modelId="{65E8C02C-C4DD-44CB-A4C7-903D78A04549}" srcId="{30F310A9-501A-4D0B-8B28-4F327D25877A}" destId="{8C4AB86C-4E2F-4665-9817-E5310B672BC2}" srcOrd="2" destOrd="0" parTransId="{EF886993-1184-42B3-A847-7FBAD1093AAF}" sibTransId="{3E653A6F-3462-43C4-92E3-DD7F07EC30EE}"/>
    <dgm:cxn modelId="{CE4E9A2D-08E3-4D98-B134-DEDC031BAA85}" type="presOf" srcId="{AD590016-B2C8-4C55-9EB7-60E48CE39835}" destId="{7492F232-73F5-4C31-B91B-576976B94450}" srcOrd="0" destOrd="0" presId="urn:microsoft.com/office/officeart/2005/8/layout/vList2"/>
    <dgm:cxn modelId="{E4F47270-F8DE-4331-85AB-ECB6E643025B}" srcId="{30F310A9-501A-4D0B-8B28-4F327D25877A}" destId="{DB397387-D5CD-4711-898B-9FDA184A088C}" srcOrd="0" destOrd="0" parTransId="{12D53AC1-812B-4F88-9D77-F3E646355E11}" sibTransId="{A4441F7E-C6D6-4D6E-A98F-ECC58A380920}"/>
    <dgm:cxn modelId="{24E7499F-7752-43C4-B80E-EB47A0342B9F}" srcId="{30F310A9-501A-4D0B-8B28-4F327D25877A}" destId="{F04892AB-EDBE-409C-8DDE-B86C970E1330}" srcOrd="3" destOrd="0" parTransId="{AF0E007E-A778-487B-AF1E-855A207EA4BC}" sibTransId="{40FD5320-E570-43C8-A2A1-C3157BBD3A73}"/>
    <dgm:cxn modelId="{72B9F4E6-FF89-4EE6-9A5C-6972C5AC47ED}" type="presOf" srcId="{DB397387-D5CD-4711-898B-9FDA184A088C}" destId="{9F0E7A0D-13AE-4A94-93F1-9EF65198E162}" srcOrd="0" destOrd="0" presId="urn:microsoft.com/office/officeart/2005/8/layout/vList2"/>
    <dgm:cxn modelId="{A7A05C8F-C1E0-4CA5-8220-5C395E6DFFB1}" type="presParOf" srcId="{FB208A8D-CA9F-44E6-BC1A-56CEDE73C9A9}" destId="{9F0E7A0D-13AE-4A94-93F1-9EF65198E162}" srcOrd="0" destOrd="0" presId="urn:microsoft.com/office/officeart/2005/8/layout/vList2"/>
    <dgm:cxn modelId="{845350AC-625C-4630-8292-F48E000B8D9A}" type="presParOf" srcId="{FB208A8D-CA9F-44E6-BC1A-56CEDE73C9A9}" destId="{3A0DA8FF-C1A7-4AC2-AC04-08E7981828A2}" srcOrd="1" destOrd="0" presId="urn:microsoft.com/office/officeart/2005/8/layout/vList2"/>
    <dgm:cxn modelId="{5462A0D6-F2DD-4190-95F8-585B9E3848A4}" type="presParOf" srcId="{FB208A8D-CA9F-44E6-BC1A-56CEDE73C9A9}" destId="{7492F232-73F5-4C31-B91B-576976B94450}" srcOrd="2" destOrd="0" presId="urn:microsoft.com/office/officeart/2005/8/layout/vList2"/>
    <dgm:cxn modelId="{A12B69EB-14E4-47D8-BCEF-6AEC4CFEA498}" type="presParOf" srcId="{FB208A8D-CA9F-44E6-BC1A-56CEDE73C9A9}" destId="{D145C3CC-8410-4DF9-AAA0-64A5F8B0FFEA}" srcOrd="3" destOrd="0" presId="urn:microsoft.com/office/officeart/2005/8/layout/vList2"/>
    <dgm:cxn modelId="{3AF6D548-21D0-465D-B1B5-CBC8A9724C47}" type="presParOf" srcId="{FB208A8D-CA9F-44E6-BC1A-56CEDE73C9A9}" destId="{9D018DAC-EE63-4C9C-8905-B2804B1F1861}" srcOrd="4" destOrd="0" presId="urn:microsoft.com/office/officeart/2005/8/layout/vList2"/>
    <dgm:cxn modelId="{AF02D5C6-79CA-41BA-AE20-BFAF415E48D9}" type="presParOf" srcId="{FB208A8D-CA9F-44E6-BC1A-56CEDE73C9A9}" destId="{E19839CB-B3AC-466F-B16B-E3D85797E2B2}" srcOrd="5" destOrd="0" presId="urn:microsoft.com/office/officeart/2005/8/layout/vList2"/>
    <dgm:cxn modelId="{FE40EB07-C3AC-4474-AF88-6B71A863A4F4}" type="presParOf" srcId="{FB208A8D-CA9F-44E6-BC1A-56CEDE73C9A9}" destId="{11302835-F8D9-4527-BC3C-F218F4F04902}"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F310A9-501A-4D0B-8B28-4F327D25877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B397387-D5CD-4711-898B-9FDA184A088C}">
      <dgm:prSet/>
      <dgm:spPr/>
      <dgm:t>
        <a:bodyPr/>
        <a:lstStyle/>
        <a:p>
          <a:r>
            <a:rPr lang="es-MX" dirty="0"/>
            <a:t>1. </a:t>
          </a:r>
          <a:r>
            <a:rPr lang="es-MX" dirty="0" err="1"/>
            <a:t>Leesión</a:t>
          </a:r>
          <a:r>
            <a:rPr lang="es-MX" dirty="0"/>
            <a:t> al bien jurídico tutelado</a:t>
          </a:r>
          <a:endParaRPr lang="en-US" dirty="0"/>
        </a:p>
      </dgm:t>
    </dgm:pt>
    <dgm:pt modelId="{12D53AC1-812B-4F88-9D77-F3E646355E11}" type="parTrans" cxnId="{E4F47270-F8DE-4331-85AB-ECB6E643025B}">
      <dgm:prSet/>
      <dgm:spPr/>
      <dgm:t>
        <a:bodyPr/>
        <a:lstStyle/>
        <a:p>
          <a:endParaRPr lang="en-US"/>
        </a:p>
      </dgm:t>
    </dgm:pt>
    <dgm:pt modelId="{A4441F7E-C6D6-4D6E-A98F-ECC58A380920}" type="sibTrans" cxnId="{E4F47270-F8DE-4331-85AB-ECB6E643025B}">
      <dgm:prSet/>
      <dgm:spPr/>
      <dgm:t>
        <a:bodyPr/>
        <a:lstStyle/>
        <a:p>
          <a:endParaRPr lang="en-US"/>
        </a:p>
      </dgm:t>
    </dgm:pt>
    <dgm:pt modelId="{AD590016-B2C8-4C55-9EB7-60E48CE39835}">
      <dgm:prSet/>
      <dgm:spPr/>
      <dgm:t>
        <a:bodyPr/>
        <a:lstStyle/>
        <a:p>
          <a:r>
            <a:rPr lang="es-MX" dirty="0"/>
            <a:t>2. Personalidad del sujeto activo</a:t>
          </a:r>
          <a:endParaRPr lang="en-US" dirty="0"/>
        </a:p>
      </dgm:t>
    </dgm:pt>
    <dgm:pt modelId="{250BCF00-B508-4916-83B5-374353D7C603}" type="parTrans" cxnId="{AAEBE219-3781-469A-8F9E-71CBE10F5309}">
      <dgm:prSet/>
      <dgm:spPr/>
      <dgm:t>
        <a:bodyPr/>
        <a:lstStyle/>
        <a:p>
          <a:endParaRPr lang="en-US"/>
        </a:p>
      </dgm:t>
    </dgm:pt>
    <dgm:pt modelId="{6142B1D1-34A4-4E3A-8285-4327D49059E6}" type="sibTrans" cxnId="{AAEBE219-3781-469A-8F9E-71CBE10F5309}">
      <dgm:prSet/>
      <dgm:spPr/>
      <dgm:t>
        <a:bodyPr/>
        <a:lstStyle/>
        <a:p>
          <a:endParaRPr lang="en-US"/>
        </a:p>
      </dgm:t>
    </dgm:pt>
    <dgm:pt modelId="{8C4AB86C-4E2F-4665-9817-E5310B672BC2}">
      <dgm:prSet/>
      <dgm:spPr/>
      <dgm:t>
        <a:bodyPr/>
        <a:lstStyle/>
        <a:p>
          <a:r>
            <a:rPr lang="es-MX" dirty="0"/>
            <a:t>3. Análisis del punto crítico entre intervalos para evitar la contradicción de éstos</a:t>
          </a:r>
          <a:endParaRPr lang="en-US" dirty="0"/>
        </a:p>
      </dgm:t>
    </dgm:pt>
    <dgm:pt modelId="{EF886993-1184-42B3-A847-7FBAD1093AAF}" type="parTrans" cxnId="{65E8C02C-C4DD-44CB-A4C7-903D78A04549}">
      <dgm:prSet/>
      <dgm:spPr/>
      <dgm:t>
        <a:bodyPr/>
        <a:lstStyle/>
        <a:p>
          <a:endParaRPr lang="en-US"/>
        </a:p>
      </dgm:t>
    </dgm:pt>
    <dgm:pt modelId="{3E653A6F-3462-43C4-92E3-DD7F07EC30EE}" type="sibTrans" cxnId="{65E8C02C-C4DD-44CB-A4C7-903D78A04549}">
      <dgm:prSet/>
      <dgm:spPr/>
      <dgm:t>
        <a:bodyPr/>
        <a:lstStyle/>
        <a:p>
          <a:endParaRPr lang="en-US"/>
        </a:p>
      </dgm:t>
    </dgm:pt>
    <dgm:pt modelId="{F04892AB-EDBE-409C-8DDE-B86C970E1330}">
      <dgm:prSet/>
      <dgm:spPr/>
      <dgm:t>
        <a:bodyPr/>
        <a:lstStyle/>
        <a:p>
          <a:r>
            <a:rPr lang="es-MX" dirty="0"/>
            <a:t>4. </a:t>
          </a:r>
          <a:r>
            <a:rPr lang="es-MX" dirty="0" err="1"/>
            <a:t>Determinacion</a:t>
          </a:r>
          <a:r>
            <a:rPr lang="es-MX" dirty="0"/>
            <a:t> cuantitativa de la pena, según la importancia del bien jurídico tutelado y ataque o afectación que sufra.  </a:t>
          </a:r>
          <a:endParaRPr lang="en-US" dirty="0"/>
        </a:p>
      </dgm:t>
    </dgm:pt>
    <dgm:pt modelId="{AF0E007E-A778-487B-AF1E-855A207EA4BC}" type="parTrans" cxnId="{24E7499F-7752-43C4-B80E-EB47A0342B9F}">
      <dgm:prSet/>
      <dgm:spPr/>
      <dgm:t>
        <a:bodyPr/>
        <a:lstStyle/>
        <a:p>
          <a:endParaRPr lang="en-US"/>
        </a:p>
      </dgm:t>
    </dgm:pt>
    <dgm:pt modelId="{40FD5320-E570-43C8-A2A1-C3157BBD3A73}" type="sibTrans" cxnId="{24E7499F-7752-43C4-B80E-EB47A0342B9F}">
      <dgm:prSet/>
      <dgm:spPr/>
      <dgm:t>
        <a:bodyPr/>
        <a:lstStyle/>
        <a:p>
          <a:endParaRPr lang="en-US"/>
        </a:p>
      </dgm:t>
    </dgm:pt>
    <dgm:pt modelId="{FB208A8D-CA9F-44E6-BC1A-56CEDE73C9A9}" type="pres">
      <dgm:prSet presAssocID="{30F310A9-501A-4D0B-8B28-4F327D25877A}" presName="linear" presStyleCnt="0">
        <dgm:presLayoutVars>
          <dgm:animLvl val="lvl"/>
          <dgm:resizeHandles val="exact"/>
        </dgm:presLayoutVars>
      </dgm:prSet>
      <dgm:spPr/>
    </dgm:pt>
    <dgm:pt modelId="{9F0E7A0D-13AE-4A94-93F1-9EF65198E162}" type="pres">
      <dgm:prSet presAssocID="{DB397387-D5CD-4711-898B-9FDA184A088C}" presName="parentText" presStyleLbl="node1" presStyleIdx="0" presStyleCnt="4">
        <dgm:presLayoutVars>
          <dgm:chMax val="0"/>
          <dgm:bulletEnabled val="1"/>
        </dgm:presLayoutVars>
      </dgm:prSet>
      <dgm:spPr/>
    </dgm:pt>
    <dgm:pt modelId="{3A0DA8FF-C1A7-4AC2-AC04-08E7981828A2}" type="pres">
      <dgm:prSet presAssocID="{A4441F7E-C6D6-4D6E-A98F-ECC58A380920}" presName="spacer" presStyleCnt="0"/>
      <dgm:spPr/>
    </dgm:pt>
    <dgm:pt modelId="{7492F232-73F5-4C31-B91B-576976B94450}" type="pres">
      <dgm:prSet presAssocID="{AD590016-B2C8-4C55-9EB7-60E48CE39835}" presName="parentText" presStyleLbl="node1" presStyleIdx="1" presStyleCnt="4">
        <dgm:presLayoutVars>
          <dgm:chMax val="0"/>
          <dgm:bulletEnabled val="1"/>
        </dgm:presLayoutVars>
      </dgm:prSet>
      <dgm:spPr/>
    </dgm:pt>
    <dgm:pt modelId="{D145C3CC-8410-4DF9-AAA0-64A5F8B0FFEA}" type="pres">
      <dgm:prSet presAssocID="{6142B1D1-34A4-4E3A-8285-4327D49059E6}" presName="spacer" presStyleCnt="0"/>
      <dgm:spPr/>
    </dgm:pt>
    <dgm:pt modelId="{9D018DAC-EE63-4C9C-8905-B2804B1F1861}" type="pres">
      <dgm:prSet presAssocID="{8C4AB86C-4E2F-4665-9817-E5310B672BC2}" presName="parentText" presStyleLbl="node1" presStyleIdx="2" presStyleCnt="4" custLinFactNeighborX="278" custLinFactNeighborY="-50000">
        <dgm:presLayoutVars>
          <dgm:chMax val="0"/>
          <dgm:bulletEnabled val="1"/>
        </dgm:presLayoutVars>
      </dgm:prSet>
      <dgm:spPr/>
    </dgm:pt>
    <dgm:pt modelId="{E19839CB-B3AC-466F-B16B-E3D85797E2B2}" type="pres">
      <dgm:prSet presAssocID="{3E653A6F-3462-43C4-92E3-DD7F07EC30EE}" presName="spacer" presStyleCnt="0"/>
      <dgm:spPr/>
    </dgm:pt>
    <dgm:pt modelId="{11302835-F8D9-4527-BC3C-F218F4F04902}" type="pres">
      <dgm:prSet presAssocID="{F04892AB-EDBE-409C-8DDE-B86C970E1330}" presName="parentText" presStyleLbl="node1" presStyleIdx="3" presStyleCnt="4">
        <dgm:presLayoutVars>
          <dgm:chMax val="0"/>
          <dgm:bulletEnabled val="1"/>
        </dgm:presLayoutVars>
      </dgm:prSet>
      <dgm:spPr/>
    </dgm:pt>
  </dgm:ptLst>
  <dgm:cxnLst>
    <dgm:cxn modelId="{55803F01-A5FB-4089-98A2-C6AE6A06C688}" type="presOf" srcId="{30F310A9-501A-4D0B-8B28-4F327D25877A}" destId="{FB208A8D-CA9F-44E6-BC1A-56CEDE73C9A9}" srcOrd="0" destOrd="0" presId="urn:microsoft.com/office/officeart/2005/8/layout/vList2"/>
    <dgm:cxn modelId="{AAEBE219-3781-469A-8F9E-71CBE10F5309}" srcId="{30F310A9-501A-4D0B-8B28-4F327D25877A}" destId="{AD590016-B2C8-4C55-9EB7-60E48CE39835}" srcOrd="1" destOrd="0" parTransId="{250BCF00-B508-4916-83B5-374353D7C603}" sibTransId="{6142B1D1-34A4-4E3A-8285-4327D49059E6}"/>
    <dgm:cxn modelId="{F251C420-B1E0-4B16-85EE-447B9BB734CC}" type="presOf" srcId="{8C4AB86C-4E2F-4665-9817-E5310B672BC2}" destId="{9D018DAC-EE63-4C9C-8905-B2804B1F1861}" srcOrd="0" destOrd="0" presId="urn:microsoft.com/office/officeart/2005/8/layout/vList2"/>
    <dgm:cxn modelId="{9864C924-D38D-4B3A-856F-4BED0D8CDCB7}" type="presOf" srcId="{F04892AB-EDBE-409C-8DDE-B86C970E1330}" destId="{11302835-F8D9-4527-BC3C-F218F4F04902}" srcOrd="0" destOrd="0" presId="urn:microsoft.com/office/officeart/2005/8/layout/vList2"/>
    <dgm:cxn modelId="{65E8C02C-C4DD-44CB-A4C7-903D78A04549}" srcId="{30F310A9-501A-4D0B-8B28-4F327D25877A}" destId="{8C4AB86C-4E2F-4665-9817-E5310B672BC2}" srcOrd="2" destOrd="0" parTransId="{EF886993-1184-42B3-A847-7FBAD1093AAF}" sibTransId="{3E653A6F-3462-43C4-92E3-DD7F07EC30EE}"/>
    <dgm:cxn modelId="{CE4E9A2D-08E3-4D98-B134-DEDC031BAA85}" type="presOf" srcId="{AD590016-B2C8-4C55-9EB7-60E48CE39835}" destId="{7492F232-73F5-4C31-B91B-576976B94450}" srcOrd="0" destOrd="0" presId="urn:microsoft.com/office/officeart/2005/8/layout/vList2"/>
    <dgm:cxn modelId="{E4F47270-F8DE-4331-85AB-ECB6E643025B}" srcId="{30F310A9-501A-4D0B-8B28-4F327D25877A}" destId="{DB397387-D5CD-4711-898B-9FDA184A088C}" srcOrd="0" destOrd="0" parTransId="{12D53AC1-812B-4F88-9D77-F3E646355E11}" sibTransId="{A4441F7E-C6D6-4D6E-A98F-ECC58A380920}"/>
    <dgm:cxn modelId="{24E7499F-7752-43C4-B80E-EB47A0342B9F}" srcId="{30F310A9-501A-4D0B-8B28-4F327D25877A}" destId="{F04892AB-EDBE-409C-8DDE-B86C970E1330}" srcOrd="3" destOrd="0" parTransId="{AF0E007E-A778-487B-AF1E-855A207EA4BC}" sibTransId="{40FD5320-E570-43C8-A2A1-C3157BBD3A73}"/>
    <dgm:cxn modelId="{72B9F4E6-FF89-4EE6-9A5C-6972C5AC47ED}" type="presOf" srcId="{DB397387-D5CD-4711-898B-9FDA184A088C}" destId="{9F0E7A0D-13AE-4A94-93F1-9EF65198E162}" srcOrd="0" destOrd="0" presId="urn:microsoft.com/office/officeart/2005/8/layout/vList2"/>
    <dgm:cxn modelId="{A7A05C8F-C1E0-4CA5-8220-5C395E6DFFB1}" type="presParOf" srcId="{FB208A8D-CA9F-44E6-BC1A-56CEDE73C9A9}" destId="{9F0E7A0D-13AE-4A94-93F1-9EF65198E162}" srcOrd="0" destOrd="0" presId="urn:microsoft.com/office/officeart/2005/8/layout/vList2"/>
    <dgm:cxn modelId="{845350AC-625C-4630-8292-F48E000B8D9A}" type="presParOf" srcId="{FB208A8D-CA9F-44E6-BC1A-56CEDE73C9A9}" destId="{3A0DA8FF-C1A7-4AC2-AC04-08E7981828A2}" srcOrd="1" destOrd="0" presId="urn:microsoft.com/office/officeart/2005/8/layout/vList2"/>
    <dgm:cxn modelId="{5462A0D6-F2DD-4190-95F8-585B9E3848A4}" type="presParOf" srcId="{FB208A8D-CA9F-44E6-BC1A-56CEDE73C9A9}" destId="{7492F232-73F5-4C31-B91B-576976B94450}" srcOrd="2" destOrd="0" presId="urn:microsoft.com/office/officeart/2005/8/layout/vList2"/>
    <dgm:cxn modelId="{A12B69EB-14E4-47D8-BCEF-6AEC4CFEA498}" type="presParOf" srcId="{FB208A8D-CA9F-44E6-BC1A-56CEDE73C9A9}" destId="{D145C3CC-8410-4DF9-AAA0-64A5F8B0FFEA}" srcOrd="3" destOrd="0" presId="urn:microsoft.com/office/officeart/2005/8/layout/vList2"/>
    <dgm:cxn modelId="{3AF6D548-21D0-465D-B1B5-CBC8A9724C47}" type="presParOf" srcId="{FB208A8D-CA9F-44E6-BC1A-56CEDE73C9A9}" destId="{9D018DAC-EE63-4C9C-8905-B2804B1F1861}" srcOrd="4" destOrd="0" presId="urn:microsoft.com/office/officeart/2005/8/layout/vList2"/>
    <dgm:cxn modelId="{AF02D5C6-79CA-41BA-AE20-BFAF415E48D9}" type="presParOf" srcId="{FB208A8D-CA9F-44E6-BC1A-56CEDE73C9A9}" destId="{E19839CB-B3AC-466F-B16B-E3D85797E2B2}" srcOrd="5" destOrd="0" presId="urn:microsoft.com/office/officeart/2005/8/layout/vList2"/>
    <dgm:cxn modelId="{FE40EB07-C3AC-4474-AF88-6B71A863A4F4}" type="presParOf" srcId="{FB208A8D-CA9F-44E6-BC1A-56CEDE73C9A9}" destId="{11302835-F8D9-4527-BC3C-F218F4F04902}"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336FE7-C77B-46C9-AA05-9BFA9005D5C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FCB3054-64B3-4425-8A4E-D24B61A1A576}">
      <dgm:prSet custT="1"/>
      <dgm:spPr/>
      <dgm:t>
        <a:bodyPr/>
        <a:lstStyle/>
        <a:p>
          <a:r>
            <a:rPr lang="es-MX" sz="1800" dirty="0">
              <a:solidFill>
                <a:schemeClr val="tx1"/>
              </a:solidFill>
            </a:rPr>
            <a:t>7, fracción VII, párrafo tercero. .</a:t>
          </a:r>
          <a:r>
            <a:rPr lang="es-MX" sz="1200" dirty="0">
              <a:solidFill>
                <a:schemeClr val="tx1"/>
              </a:solidFill>
            </a:rPr>
            <a:t> </a:t>
          </a:r>
          <a:endParaRPr lang="en-US" sz="1200" dirty="0">
            <a:solidFill>
              <a:schemeClr val="tx1"/>
            </a:solidFill>
          </a:endParaRPr>
        </a:p>
      </dgm:t>
    </dgm:pt>
    <dgm:pt modelId="{910CC883-17D7-4899-86BF-05B03B43CD08}" type="parTrans" cxnId="{82CEB7E6-E8C5-4B95-8A66-143582ECD008}">
      <dgm:prSet/>
      <dgm:spPr/>
      <dgm:t>
        <a:bodyPr/>
        <a:lstStyle/>
        <a:p>
          <a:endParaRPr lang="en-US"/>
        </a:p>
      </dgm:t>
    </dgm:pt>
    <dgm:pt modelId="{784F84FF-1D67-43E3-9203-DBD06E236BFE}" type="sibTrans" cxnId="{82CEB7E6-E8C5-4B95-8A66-143582ECD008}">
      <dgm:prSet/>
      <dgm:spPr/>
      <dgm:t>
        <a:bodyPr/>
        <a:lstStyle/>
        <a:p>
          <a:endParaRPr lang="en-US"/>
        </a:p>
      </dgm:t>
    </dgm:pt>
    <dgm:pt modelId="{C39C05AA-D78B-496D-B464-0F2AD94295C6}">
      <dgm:prSet/>
      <dgm:spPr/>
      <dgm:t>
        <a:bodyPr/>
        <a:lstStyle/>
        <a:p>
          <a:r>
            <a:rPr lang="es-MX" dirty="0">
              <a:solidFill>
                <a:schemeClr val="tx1"/>
              </a:solidFill>
            </a:rPr>
            <a:t>Elementos:</a:t>
          </a:r>
        </a:p>
        <a:p>
          <a:r>
            <a:rPr lang="es-MX" dirty="0">
              <a:solidFill>
                <a:schemeClr val="tx1"/>
              </a:solidFill>
            </a:rPr>
            <a:t>Subjetivo. Cualquier persona</a:t>
          </a:r>
        </a:p>
        <a:p>
          <a:r>
            <a:rPr lang="es-MX" dirty="0">
              <a:solidFill>
                <a:schemeClr val="tx1"/>
              </a:solidFill>
            </a:rPr>
            <a:t>Conducta: </a:t>
          </a:r>
          <a:r>
            <a:rPr lang="es-MX" b="1" dirty="0">
              <a:solidFill>
                <a:schemeClr val="tx1"/>
              </a:solidFill>
            </a:rPr>
            <a:t>amenace con suspender los beneficios de programas sociales</a:t>
          </a:r>
          <a:r>
            <a:rPr lang="es-MX" dirty="0">
              <a:solidFill>
                <a:schemeClr val="tx1"/>
              </a:solidFill>
            </a:rPr>
            <a:t>, </a:t>
          </a:r>
        </a:p>
        <a:p>
          <a:r>
            <a:rPr lang="es-MX" dirty="0">
              <a:solidFill>
                <a:schemeClr val="tx1"/>
              </a:solidFill>
            </a:rPr>
            <a:t>Objetivos (de la conducta): </a:t>
          </a:r>
          <a:r>
            <a:rPr lang="es-MX" b="1" dirty="0">
              <a:solidFill>
                <a:schemeClr val="tx1"/>
              </a:solidFill>
            </a:rPr>
            <a:t>por no participar en eventos proselitistas</a:t>
          </a:r>
          <a:r>
            <a:rPr lang="es-MX" dirty="0">
              <a:solidFill>
                <a:schemeClr val="tx1"/>
              </a:solidFill>
            </a:rPr>
            <a:t>, o bien, </a:t>
          </a:r>
          <a:r>
            <a:rPr lang="es-MX" b="1" dirty="0">
              <a:solidFill>
                <a:schemeClr val="tx1"/>
              </a:solidFill>
            </a:rPr>
            <a:t>para la emisión del sufragio en favor de un candidato, partido político o coalición</a:t>
          </a:r>
          <a:r>
            <a:rPr lang="es-MX" dirty="0">
              <a:solidFill>
                <a:schemeClr val="tx1"/>
              </a:solidFill>
            </a:rPr>
            <a:t>, o a la </a:t>
          </a:r>
          <a:r>
            <a:rPr lang="es-MX" b="1" dirty="0">
              <a:solidFill>
                <a:schemeClr val="tx1"/>
              </a:solidFill>
            </a:rPr>
            <a:t>abstención del ejercicio del derecho al voto o al compromiso de no votar a favor de un candidato, partido político o coalición.</a:t>
          </a:r>
          <a:r>
            <a:rPr lang="es-MX" dirty="0">
              <a:solidFill>
                <a:schemeClr val="tx1"/>
              </a:solidFill>
            </a:rPr>
            <a:t> </a:t>
          </a:r>
          <a:endParaRPr lang="en-US" dirty="0">
            <a:solidFill>
              <a:schemeClr val="tx1"/>
            </a:solidFill>
          </a:endParaRPr>
        </a:p>
      </dgm:t>
    </dgm:pt>
    <dgm:pt modelId="{D9839C2C-0098-4D43-9A67-85637F562D2C}" type="parTrans" cxnId="{71E1BD02-9C6D-4336-A58F-B515EF37AC37}">
      <dgm:prSet/>
      <dgm:spPr/>
      <dgm:t>
        <a:bodyPr/>
        <a:lstStyle/>
        <a:p>
          <a:endParaRPr lang="en-US"/>
        </a:p>
      </dgm:t>
    </dgm:pt>
    <dgm:pt modelId="{C78F7460-D797-41A2-960E-64C8A7FDF23E}" type="sibTrans" cxnId="{71E1BD02-9C6D-4336-A58F-B515EF37AC37}">
      <dgm:prSet/>
      <dgm:spPr/>
      <dgm:t>
        <a:bodyPr/>
        <a:lstStyle/>
        <a:p>
          <a:endParaRPr lang="en-US"/>
        </a:p>
      </dgm:t>
    </dgm:pt>
    <dgm:pt modelId="{C6AB5DE4-9CAD-442E-8724-B2599553F41D}" type="pres">
      <dgm:prSet presAssocID="{84336FE7-C77B-46C9-AA05-9BFA9005D5C1}" presName="linear" presStyleCnt="0">
        <dgm:presLayoutVars>
          <dgm:animLvl val="lvl"/>
          <dgm:resizeHandles val="exact"/>
        </dgm:presLayoutVars>
      </dgm:prSet>
      <dgm:spPr/>
    </dgm:pt>
    <dgm:pt modelId="{D4729015-B73C-49C8-A3AF-54DCA7DC21F8}" type="pres">
      <dgm:prSet presAssocID="{8FCB3054-64B3-4425-8A4E-D24B61A1A576}" presName="parentText" presStyleLbl="node1" presStyleIdx="0" presStyleCnt="2" custScaleY="46861" custLinFactY="-24442" custLinFactNeighborX="-14264" custLinFactNeighborY="-100000">
        <dgm:presLayoutVars>
          <dgm:chMax val="0"/>
          <dgm:bulletEnabled val="1"/>
        </dgm:presLayoutVars>
      </dgm:prSet>
      <dgm:spPr/>
    </dgm:pt>
    <dgm:pt modelId="{09AECC80-AB11-4247-9D67-39ECFC33BF3B}" type="pres">
      <dgm:prSet presAssocID="{784F84FF-1D67-43E3-9203-DBD06E236BFE}" presName="spacer" presStyleCnt="0"/>
      <dgm:spPr/>
    </dgm:pt>
    <dgm:pt modelId="{5363DA82-76FB-483B-905D-CF540874DF5C}" type="pres">
      <dgm:prSet presAssocID="{C39C05AA-D78B-496D-B464-0F2AD94295C6}" presName="parentText" presStyleLbl="node1" presStyleIdx="1" presStyleCnt="2">
        <dgm:presLayoutVars>
          <dgm:chMax val="0"/>
          <dgm:bulletEnabled val="1"/>
        </dgm:presLayoutVars>
      </dgm:prSet>
      <dgm:spPr/>
    </dgm:pt>
  </dgm:ptLst>
  <dgm:cxnLst>
    <dgm:cxn modelId="{71E1BD02-9C6D-4336-A58F-B515EF37AC37}" srcId="{84336FE7-C77B-46C9-AA05-9BFA9005D5C1}" destId="{C39C05AA-D78B-496D-B464-0F2AD94295C6}" srcOrd="1" destOrd="0" parTransId="{D9839C2C-0098-4D43-9A67-85637F562D2C}" sibTransId="{C78F7460-D797-41A2-960E-64C8A7FDF23E}"/>
    <dgm:cxn modelId="{0BD75E45-4B39-4087-82AA-CE834CD8E14D}" type="presOf" srcId="{C39C05AA-D78B-496D-B464-0F2AD94295C6}" destId="{5363DA82-76FB-483B-905D-CF540874DF5C}" srcOrd="0" destOrd="0" presId="urn:microsoft.com/office/officeart/2005/8/layout/vList2"/>
    <dgm:cxn modelId="{FEC7C3C6-F341-41FB-AE52-898410B315C1}" type="presOf" srcId="{8FCB3054-64B3-4425-8A4E-D24B61A1A576}" destId="{D4729015-B73C-49C8-A3AF-54DCA7DC21F8}" srcOrd="0" destOrd="0" presId="urn:microsoft.com/office/officeart/2005/8/layout/vList2"/>
    <dgm:cxn modelId="{82CEB7E6-E8C5-4B95-8A66-143582ECD008}" srcId="{84336FE7-C77B-46C9-AA05-9BFA9005D5C1}" destId="{8FCB3054-64B3-4425-8A4E-D24B61A1A576}" srcOrd="0" destOrd="0" parTransId="{910CC883-17D7-4899-86BF-05B03B43CD08}" sibTransId="{784F84FF-1D67-43E3-9203-DBD06E236BFE}"/>
    <dgm:cxn modelId="{5B370EFC-6929-446C-8274-66FDADA8BDC5}" type="presOf" srcId="{84336FE7-C77B-46C9-AA05-9BFA9005D5C1}" destId="{C6AB5DE4-9CAD-442E-8724-B2599553F41D}" srcOrd="0" destOrd="0" presId="urn:microsoft.com/office/officeart/2005/8/layout/vList2"/>
    <dgm:cxn modelId="{D39D4B3A-018D-4BCF-AA45-DB7889B0E2F8}" type="presParOf" srcId="{C6AB5DE4-9CAD-442E-8724-B2599553F41D}" destId="{D4729015-B73C-49C8-A3AF-54DCA7DC21F8}" srcOrd="0" destOrd="0" presId="urn:microsoft.com/office/officeart/2005/8/layout/vList2"/>
    <dgm:cxn modelId="{6D66BECF-AE70-45BA-BA61-6780DD69620C}" type="presParOf" srcId="{C6AB5DE4-9CAD-442E-8724-B2599553F41D}" destId="{09AECC80-AB11-4247-9D67-39ECFC33BF3B}" srcOrd="1" destOrd="0" presId="urn:microsoft.com/office/officeart/2005/8/layout/vList2"/>
    <dgm:cxn modelId="{3FDE3198-4481-4ACC-AC1C-89E446C0991D}" type="presParOf" srcId="{C6AB5DE4-9CAD-442E-8724-B2599553F41D}" destId="{5363DA82-76FB-483B-905D-CF540874DF5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336FE7-C77B-46C9-AA05-9BFA9005D5C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FCB3054-64B3-4425-8A4E-D24B61A1A576}">
      <dgm:prSet custT="1"/>
      <dgm:spPr/>
      <dgm:t>
        <a:bodyPr/>
        <a:lstStyle/>
        <a:p>
          <a:r>
            <a:rPr lang="es-MX" sz="1800" b="1" dirty="0">
              <a:solidFill>
                <a:schemeClr val="tx1"/>
              </a:solidFill>
            </a:rPr>
            <a:t>Conductas. Condicione</a:t>
          </a:r>
          <a:r>
            <a:rPr lang="es-MX" sz="1800" dirty="0">
              <a:solidFill>
                <a:schemeClr val="tx1"/>
              </a:solidFill>
            </a:rPr>
            <a:t> la prestación de un servicio público, el cumplimiento de programas gubernamentales el otorgamiento de concesiones, permisos, licencias, autorizaciones, franquicias, exenciones o la realización de obras públicas.  </a:t>
          </a:r>
          <a:endParaRPr lang="en-US" sz="1800" dirty="0">
            <a:solidFill>
              <a:schemeClr val="tx1"/>
            </a:solidFill>
          </a:endParaRPr>
        </a:p>
      </dgm:t>
    </dgm:pt>
    <dgm:pt modelId="{910CC883-17D7-4899-86BF-05B03B43CD08}" type="parTrans" cxnId="{82CEB7E6-E8C5-4B95-8A66-143582ECD008}">
      <dgm:prSet/>
      <dgm:spPr/>
      <dgm:t>
        <a:bodyPr/>
        <a:lstStyle/>
        <a:p>
          <a:endParaRPr lang="en-US"/>
        </a:p>
      </dgm:t>
    </dgm:pt>
    <dgm:pt modelId="{784F84FF-1D67-43E3-9203-DBD06E236BFE}" type="sibTrans" cxnId="{82CEB7E6-E8C5-4B95-8A66-143582ECD008}">
      <dgm:prSet/>
      <dgm:spPr/>
      <dgm:t>
        <a:bodyPr/>
        <a:lstStyle/>
        <a:p>
          <a:endParaRPr lang="en-US"/>
        </a:p>
      </dgm:t>
    </dgm:pt>
    <dgm:pt modelId="{C39C05AA-D78B-496D-B464-0F2AD94295C6}">
      <dgm:prSet/>
      <dgm:spPr/>
      <dgm:t>
        <a:bodyPr/>
        <a:lstStyle/>
        <a:p>
          <a:r>
            <a:rPr lang="es-MX" b="1" dirty="0">
              <a:solidFill>
                <a:schemeClr val="tx1"/>
              </a:solidFill>
            </a:rPr>
            <a:t>Modo:</a:t>
          </a:r>
          <a:r>
            <a:rPr lang="es-MX" dirty="0">
              <a:solidFill>
                <a:schemeClr val="tx1"/>
              </a:solidFill>
            </a:rPr>
            <a:t> Atribuciones. en el ámbito de su competencia, </a:t>
          </a:r>
        </a:p>
        <a:p>
          <a:r>
            <a:rPr lang="es-MX" dirty="0">
              <a:solidFill>
                <a:schemeClr val="tx1"/>
              </a:solidFill>
            </a:rPr>
            <a:t>Objetivos: </a:t>
          </a:r>
          <a:r>
            <a:rPr lang="es-MX" b="1" dirty="0">
              <a:solidFill>
                <a:schemeClr val="tx1"/>
              </a:solidFill>
            </a:rPr>
            <a:t>a la emisión del sufragio en favor de</a:t>
          </a:r>
          <a:r>
            <a:rPr lang="es-MX" dirty="0">
              <a:solidFill>
                <a:schemeClr val="tx1"/>
              </a:solidFill>
            </a:rPr>
            <a:t> un precandidato, candidato, partido político o coalición, </a:t>
          </a:r>
          <a:r>
            <a:rPr lang="es-MX" b="1" dirty="0">
              <a:solidFill>
                <a:schemeClr val="tx1"/>
              </a:solidFill>
            </a:rPr>
            <a:t>a la abstención del ejercicio del derecho al voto o al compromiso de no votar</a:t>
          </a:r>
          <a:r>
            <a:rPr lang="es-MX" dirty="0">
              <a:solidFill>
                <a:schemeClr val="tx1"/>
              </a:solidFill>
            </a:rPr>
            <a:t> a favor de un candidato, precandidato, partido o coalición.</a:t>
          </a:r>
          <a:endParaRPr lang="en-US" dirty="0">
            <a:solidFill>
              <a:schemeClr val="tx1"/>
            </a:solidFill>
          </a:endParaRPr>
        </a:p>
      </dgm:t>
    </dgm:pt>
    <dgm:pt modelId="{D9839C2C-0098-4D43-9A67-85637F562D2C}" type="parTrans" cxnId="{71E1BD02-9C6D-4336-A58F-B515EF37AC37}">
      <dgm:prSet/>
      <dgm:spPr/>
      <dgm:t>
        <a:bodyPr/>
        <a:lstStyle/>
        <a:p>
          <a:endParaRPr lang="en-US"/>
        </a:p>
      </dgm:t>
    </dgm:pt>
    <dgm:pt modelId="{C78F7460-D797-41A2-960E-64C8A7FDF23E}" type="sibTrans" cxnId="{71E1BD02-9C6D-4336-A58F-B515EF37AC37}">
      <dgm:prSet/>
      <dgm:spPr/>
      <dgm:t>
        <a:bodyPr/>
        <a:lstStyle/>
        <a:p>
          <a:endParaRPr lang="en-US"/>
        </a:p>
      </dgm:t>
    </dgm:pt>
    <dgm:pt modelId="{C6AB5DE4-9CAD-442E-8724-B2599553F41D}" type="pres">
      <dgm:prSet presAssocID="{84336FE7-C77B-46C9-AA05-9BFA9005D5C1}" presName="linear" presStyleCnt="0">
        <dgm:presLayoutVars>
          <dgm:animLvl val="lvl"/>
          <dgm:resizeHandles val="exact"/>
        </dgm:presLayoutVars>
      </dgm:prSet>
      <dgm:spPr/>
    </dgm:pt>
    <dgm:pt modelId="{D4729015-B73C-49C8-A3AF-54DCA7DC21F8}" type="pres">
      <dgm:prSet presAssocID="{8FCB3054-64B3-4425-8A4E-D24B61A1A576}" presName="parentText" presStyleLbl="node1" presStyleIdx="0" presStyleCnt="2" custScaleY="68562" custLinFactNeighborY="29202">
        <dgm:presLayoutVars>
          <dgm:chMax val="0"/>
          <dgm:bulletEnabled val="1"/>
        </dgm:presLayoutVars>
      </dgm:prSet>
      <dgm:spPr/>
    </dgm:pt>
    <dgm:pt modelId="{09AECC80-AB11-4247-9D67-39ECFC33BF3B}" type="pres">
      <dgm:prSet presAssocID="{784F84FF-1D67-43E3-9203-DBD06E236BFE}" presName="spacer" presStyleCnt="0"/>
      <dgm:spPr/>
    </dgm:pt>
    <dgm:pt modelId="{5363DA82-76FB-483B-905D-CF540874DF5C}" type="pres">
      <dgm:prSet presAssocID="{C39C05AA-D78B-496D-B464-0F2AD94295C6}" presName="parentText" presStyleLbl="node1" presStyleIdx="1" presStyleCnt="2">
        <dgm:presLayoutVars>
          <dgm:chMax val="0"/>
          <dgm:bulletEnabled val="1"/>
        </dgm:presLayoutVars>
      </dgm:prSet>
      <dgm:spPr/>
    </dgm:pt>
  </dgm:ptLst>
  <dgm:cxnLst>
    <dgm:cxn modelId="{71E1BD02-9C6D-4336-A58F-B515EF37AC37}" srcId="{84336FE7-C77B-46C9-AA05-9BFA9005D5C1}" destId="{C39C05AA-D78B-496D-B464-0F2AD94295C6}" srcOrd="1" destOrd="0" parTransId="{D9839C2C-0098-4D43-9A67-85637F562D2C}" sibTransId="{C78F7460-D797-41A2-960E-64C8A7FDF23E}"/>
    <dgm:cxn modelId="{0BD75E45-4B39-4087-82AA-CE834CD8E14D}" type="presOf" srcId="{C39C05AA-D78B-496D-B464-0F2AD94295C6}" destId="{5363DA82-76FB-483B-905D-CF540874DF5C}" srcOrd="0" destOrd="0" presId="urn:microsoft.com/office/officeart/2005/8/layout/vList2"/>
    <dgm:cxn modelId="{FEC7C3C6-F341-41FB-AE52-898410B315C1}" type="presOf" srcId="{8FCB3054-64B3-4425-8A4E-D24B61A1A576}" destId="{D4729015-B73C-49C8-A3AF-54DCA7DC21F8}" srcOrd="0" destOrd="0" presId="urn:microsoft.com/office/officeart/2005/8/layout/vList2"/>
    <dgm:cxn modelId="{82CEB7E6-E8C5-4B95-8A66-143582ECD008}" srcId="{84336FE7-C77B-46C9-AA05-9BFA9005D5C1}" destId="{8FCB3054-64B3-4425-8A4E-D24B61A1A576}" srcOrd="0" destOrd="0" parTransId="{910CC883-17D7-4899-86BF-05B03B43CD08}" sibTransId="{784F84FF-1D67-43E3-9203-DBD06E236BFE}"/>
    <dgm:cxn modelId="{5B370EFC-6929-446C-8274-66FDADA8BDC5}" type="presOf" srcId="{84336FE7-C77B-46C9-AA05-9BFA9005D5C1}" destId="{C6AB5DE4-9CAD-442E-8724-B2599553F41D}" srcOrd="0" destOrd="0" presId="urn:microsoft.com/office/officeart/2005/8/layout/vList2"/>
    <dgm:cxn modelId="{D39D4B3A-018D-4BCF-AA45-DB7889B0E2F8}" type="presParOf" srcId="{C6AB5DE4-9CAD-442E-8724-B2599553F41D}" destId="{D4729015-B73C-49C8-A3AF-54DCA7DC21F8}" srcOrd="0" destOrd="0" presId="urn:microsoft.com/office/officeart/2005/8/layout/vList2"/>
    <dgm:cxn modelId="{6D66BECF-AE70-45BA-BA61-6780DD69620C}" type="presParOf" srcId="{C6AB5DE4-9CAD-442E-8724-B2599553F41D}" destId="{09AECC80-AB11-4247-9D67-39ECFC33BF3B}" srcOrd="1" destOrd="0" presId="urn:microsoft.com/office/officeart/2005/8/layout/vList2"/>
    <dgm:cxn modelId="{3FDE3198-4481-4ACC-AC1C-89E446C0991D}" type="presParOf" srcId="{C6AB5DE4-9CAD-442E-8724-B2599553F41D}" destId="{5363DA82-76FB-483B-905D-CF540874DF5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336FE7-C77B-46C9-AA05-9BFA9005D5C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FCB3054-64B3-4425-8A4E-D24B61A1A576}">
      <dgm:prSet custT="1"/>
      <dgm:spPr/>
      <dgm:t>
        <a:bodyPr/>
        <a:lstStyle/>
        <a:p>
          <a:r>
            <a:rPr lang="es-MX" sz="1800" dirty="0">
              <a:solidFill>
                <a:schemeClr val="tx1"/>
              </a:solidFill>
            </a:rPr>
            <a:t>11. BIS Modo tiempo. </a:t>
          </a:r>
          <a:r>
            <a:rPr lang="es-MX" sz="1800" b="1" dirty="0">
              <a:solidFill>
                <a:schemeClr val="tx1"/>
              </a:solidFill>
            </a:rPr>
            <a:t>Durante el proceso electoral </a:t>
          </a:r>
          <a:endParaRPr lang="es-MX" sz="1800" dirty="0">
            <a:solidFill>
              <a:schemeClr val="tx1"/>
            </a:solidFill>
          </a:endParaRPr>
        </a:p>
        <a:p>
          <a:r>
            <a:rPr lang="es-MX" sz="1800" b="1" dirty="0">
              <a:solidFill>
                <a:schemeClr val="tx1"/>
              </a:solidFill>
            </a:rPr>
            <a:t>Conductas: </a:t>
          </a:r>
          <a:r>
            <a:rPr lang="es-MX" sz="1800" dirty="0">
              <a:solidFill>
                <a:schemeClr val="tx1"/>
              </a:solidFill>
            </a:rPr>
            <a:t>use o permita el uso de recursos públicos, bienes, fondos, servicios o beneficios relacionados con programas sociales </a:t>
          </a:r>
        </a:p>
        <a:p>
          <a:r>
            <a:rPr lang="es-MX" sz="1800" b="1" dirty="0">
              <a:solidFill>
                <a:schemeClr val="tx1"/>
              </a:solidFill>
            </a:rPr>
            <a:t>Objetivos: </a:t>
          </a:r>
          <a:r>
            <a:rPr lang="es-MX" sz="1800" dirty="0">
              <a:solidFill>
                <a:schemeClr val="tx1"/>
              </a:solidFill>
            </a:rPr>
            <a:t>con la finalidad de incidir en el electorado para posicionarse o posicionar ante el electorado a distinta o distinto servidor público, precandidato, aspirante a candidato independiente, candidato, partido político o coalición. </a:t>
          </a:r>
          <a:endParaRPr lang="en-US" sz="1800" dirty="0">
            <a:solidFill>
              <a:schemeClr val="tx1"/>
            </a:solidFill>
          </a:endParaRPr>
        </a:p>
      </dgm:t>
    </dgm:pt>
    <dgm:pt modelId="{910CC883-17D7-4899-86BF-05B03B43CD08}" type="parTrans" cxnId="{82CEB7E6-E8C5-4B95-8A66-143582ECD008}">
      <dgm:prSet/>
      <dgm:spPr/>
      <dgm:t>
        <a:bodyPr/>
        <a:lstStyle/>
        <a:p>
          <a:endParaRPr lang="en-US"/>
        </a:p>
      </dgm:t>
    </dgm:pt>
    <dgm:pt modelId="{784F84FF-1D67-43E3-9203-DBD06E236BFE}" type="sibTrans" cxnId="{82CEB7E6-E8C5-4B95-8A66-143582ECD008}">
      <dgm:prSet/>
      <dgm:spPr/>
      <dgm:t>
        <a:bodyPr/>
        <a:lstStyle/>
        <a:p>
          <a:endParaRPr lang="en-US"/>
        </a:p>
      </dgm:t>
    </dgm:pt>
    <dgm:pt modelId="{C6AB5DE4-9CAD-442E-8724-B2599553F41D}" type="pres">
      <dgm:prSet presAssocID="{84336FE7-C77B-46C9-AA05-9BFA9005D5C1}" presName="linear" presStyleCnt="0">
        <dgm:presLayoutVars>
          <dgm:animLvl val="lvl"/>
          <dgm:resizeHandles val="exact"/>
        </dgm:presLayoutVars>
      </dgm:prSet>
      <dgm:spPr/>
    </dgm:pt>
    <dgm:pt modelId="{D4729015-B73C-49C8-A3AF-54DCA7DC21F8}" type="pres">
      <dgm:prSet presAssocID="{8FCB3054-64B3-4425-8A4E-D24B61A1A576}" presName="parentText" presStyleLbl="node1" presStyleIdx="0" presStyleCnt="1" custScaleY="140858" custLinFactNeighborY="8394">
        <dgm:presLayoutVars>
          <dgm:chMax val="0"/>
          <dgm:bulletEnabled val="1"/>
        </dgm:presLayoutVars>
      </dgm:prSet>
      <dgm:spPr/>
    </dgm:pt>
  </dgm:ptLst>
  <dgm:cxnLst>
    <dgm:cxn modelId="{FEC7C3C6-F341-41FB-AE52-898410B315C1}" type="presOf" srcId="{8FCB3054-64B3-4425-8A4E-D24B61A1A576}" destId="{D4729015-B73C-49C8-A3AF-54DCA7DC21F8}" srcOrd="0" destOrd="0" presId="urn:microsoft.com/office/officeart/2005/8/layout/vList2"/>
    <dgm:cxn modelId="{82CEB7E6-E8C5-4B95-8A66-143582ECD008}" srcId="{84336FE7-C77B-46C9-AA05-9BFA9005D5C1}" destId="{8FCB3054-64B3-4425-8A4E-D24B61A1A576}" srcOrd="0" destOrd="0" parTransId="{910CC883-17D7-4899-86BF-05B03B43CD08}" sibTransId="{784F84FF-1D67-43E3-9203-DBD06E236BFE}"/>
    <dgm:cxn modelId="{5B370EFC-6929-446C-8274-66FDADA8BDC5}" type="presOf" srcId="{84336FE7-C77B-46C9-AA05-9BFA9005D5C1}" destId="{C6AB5DE4-9CAD-442E-8724-B2599553F41D}" srcOrd="0" destOrd="0" presId="urn:microsoft.com/office/officeart/2005/8/layout/vList2"/>
    <dgm:cxn modelId="{D39D4B3A-018D-4BCF-AA45-DB7889B0E2F8}" type="presParOf" srcId="{C6AB5DE4-9CAD-442E-8724-B2599553F41D}" destId="{D4729015-B73C-49C8-A3AF-54DCA7DC21F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E7A0D-13AE-4A94-93F1-9EF65198E162}">
      <dsp:nvSpPr>
        <dsp:cNvPr id="0" name=""/>
        <dsp:cNvSpPr/>
      </dsp:nvSpPr>
      <dsp:spPr>
        <a:xfrm>
          <a:off x="0" y="114977"/>
          <a:ext cx="5141912" cy="124458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kern="1200"/>
            <a:t>1. Lenguaje que se utilizará</a:t>
          </a:r>
          <a:endParaRPr lang="en-US" sz="2300" kern="1200"/>
        </a:p>
      </dsp:txBody>
      <dsp:txXfrm>
        <a:off x="60756" y="175733"/>
        <a:ext cx="5020400" cy="1123075"/>
      </dsp:txXfrm>
    </dsp:sp>
    <dsp:sp modelId="{7492F232-73F5-4C31-B91B-576976B94450}">
      <dsp:nvSpPr>
        <dsp:cNvPr id="0" name=""/>
        <dsp:cNvSpPr/>
      </dsp:nvSpPr>
      <dsp:spPr>
        <a:xfrm>
          <a:off x="0" y="1425805"/>
          <a:ext cx="5141912" cy="1244587"/>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kern="1200" dirty="0"/>
            <a:t>2. Elementos descriptivos de la conducta ilícita. Temporalidades, sujetos, agravantes</a:t>
          </a:r>
          <a:endParaRPr lang="en-US" sz="2300" kern="1200" dirty="0"/>
        </a:p>
      </dsp:txBody>
      <dsp:txXfrm>
        <a:off x="60756" y="1486561"/>
        <a:ext cx="5020400" cy="1123075"/>
      </dsp:txXfrm>
    </dsp:sp>
    <dsp:sp modelId="{9D018DAC-EE63-4C9C-8905-B2804B1F1861}">
      <dsp:nvSpPr>
        <dsp:cNvPr id="0" name=""/>
        <dsp:cNvSpPr/>
      </dsp:nvSpPr>
      <dsp:spPr>
        <a:xfrm>
          <a:off x="0" y="2736632"/>
          <a:ext cx="5141912" cy="1244587"/>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kern="1200"/>
            <a:t>3. Elementos normativos</a:t>
          </a:r>
          <a:endParaRPr lang="en-US" sz="2300" kern="1200"/>
        </a:p>
      </dsp:txBody>
      <dsp:txXfrm>
        <a:off x="60756" y="2797388"/>
        <a:ext cx="5020400" cy="1123075"/>
      </dsp:txXfrm>
    </dsp:sp>
    <dsp:sp modelId="{11302835-F8D9-4527-BC3C-F218F4F04902}">
      <dsp:nvSpPr>
        <dsp:cNvPr id="0" name=""/>
        <dsp:cNvSpPr/>
      </dsp:nvSpPr>
      <dsp:spPr>
        <a:xfrm>
          <a:off x="0" y="4047460"/>
          <a:ext cx="5141912" cy="1244587"/>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kern="1200" dirty="0"/>
            <a:t>4. Elementos de valoración general del hecho punible. Circunstancias de modo, tiempo y lugar </a:t>
          </a:r>
          <a:endParaRPr lang="en-US" sz="2300" kern="1200" dirty="0"/>
        </a:p>
      </dsp:txBody>
      <dsp:txXfrm>
        <a:off x="60756" y="4108216"/>
        <a:ext cx="5020400" cy="11230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E7A0D-13AE-4A94-93F1-9EF65198E162}">
      <dsp:nvSpPr>
        <dsp:cNvPr id="0" name=""/>
        <dsp:cNvSpPr/>
      </dsp:nvSpPr>
      <dsp:spPr>
        <a:xfrm>
          <a:off x="0" y="452612"/>
          <a:ext cx="5141912" cy="10822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dirty="0"/>
            <a:t>1. </a:t>
          </a:r>
          <a:r>
            <a:rPr lang="es-MX" sz="2000" kern="1200" dirty="0" err="1"/>
            <a:t>Leesión</a:t>
          </a:r>
          <a:r>
            <a:rPr lang="es-MX" sz="2000" kern="1200" dirty="0"/>
            <a:t> al bien jurídico tutelado</a:t>
          </a:r>
          <a:endParaRPr lang="en-US" sz="2000" kern="1200" dirty="0"/>
        </a:p>
      </dsp:txBody>
      <dsp:txXfrm>
        <a:off x="52831" y="505443"/>
        <a:ext cx="5036250" cy="976588"/>
      </dsp:txXfrm>
    </dsp:sp>
    <dsp:sp modelId="{7492F232-73F5-4C31-B91B-576976B94450}">
      <dsp:nvSpPr>
        <dsp:cNvPr id="0" name=""/>
        <dsp:cNvSpPr/>
      </dsp:nvSpPr>
      <dsp:spPr>
        <a:xfrm>
          <a:off x="0" y="1592462"/>
          <a:ext cx="5141912" cy="1082250"/>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dirty="0"/>
            <a:t>2. Personalidad del sujeto activo</a:t>
          </a:r>
          <a:endParaRPr lang="en-US" sz="2000" kern="1200" dirty="0"/>
        </a:p>
      </dsp:txBody>
      <dsp:txXfrm>
        <a:off x="52831" y="1645293"/>
        <a:ext cx="5036250" cy="976588"/>
      </dsp:txXfrm>
    </dsp:sp>
    <dsp:sp modelId="{9D018DAC-EE63-4C9C-8905-B2804B1F1861}">
      <dsp:nvSpPr>
        <dsp:cNvPr id="0" name=""/>
        <dsp:cNvSpPr/>
      </dsp:nvSpPr>
      <dsp:spPr>
        <a:xfrm>
          <a:off x="0" y="2703512"/>
          <a:ext cx="5141912" cy="1082250"/>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dirty="0"/>
            <a:t>3. Análisis del punto crítico entre intervalos para evitar la contradicción de éstos</a:t>
          </a:r>
          <a:endParaRPr lang="en-US" sz="2000" kern="1200" dirty="0"/>
        </a:p>
      </dsp:txBody>
      <dsp:txXfrm>
        <a:off x="52831" y="2756343"/>
        <a:ext cx="5036250" cy="976588"/>
      </dsp:txXfrm>
    </dsp:sp>
    <dsp:sp modelId="{11302835-F8D9-4527-BC3C-F218F4F04902}">
      <dsp:nvSpPr>
        <dsp:cNvPr id="0" name=""/>
        <dsp:cNvSpPr/>
      </dsp:nvSpPr>
      <dsp:spPr>
        <a:xfrm>
          <a:off x="0" y="3872162"/>
          <a:ext cx="5141912" cy="108225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dirty="0"/>
            <a:t>4. </a:t>
          </a:r>
          <a:r>
            <a:rPr lang="es-MX" sz="2000" kern="1200" dirty="0" err="1"/>
            <a:t>Determinacion</a:t>
          </a:r>
          <a:r>
            <a:rPr lang="es-MX" sz="2000" kern="1200" dirty="0"/>
            <a:t> cuantitativa de la pena, según la importancia del bien jurídico tutelado y ataque o afectación que sufra.  </a:t>
          </a:r>
          <a:endParaRPr lang="en-US" sz="2000" kern="1200" dirty="0"/>
        </a:p>
      </dsp:txBody>
      <dsp:txXfrm>
        <a:off x="52831" y="3924993"/>
        <a:ext cx="5036250" cy="9765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29015-B73C-49C8-A3AF-54DCA7DC21F8}">
      <dsp:nvSpPr>
        <dsp:cNvPr id="0" name=""/>
        <dsp:cNvSpPr/>
      </dsp:nvSpPr>
      <dsp:spPr>
        <a:xfrm>
          <a:off x="0" y="0"/>
          <a:ext cx="4038600" cy="13471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dirty="0">
              <a:solidFill>
                <a:schemeClr val="tx1"/>
              </a:solidFill>
            </a:rPr>
            <a:t>7, fracción VII, párrafo tercero. .</a:t>
          </a:r>
          <a:r>
            <a:rPr lang="es-MX" sz="1200" kern="1200" dirty="0">
              <a:solidFill>
                <a:schemeClr val="tx1"/>
              </a:solidFill>
            </a:rPr>
            <a:t> </a:t>
          </a:r>
          <a:endParaRPr lang="en-US" sz="1200" kern="1200" dirty="0">
            <a:solidFill>
              <a:schemeClr val="tx1"/>
            </a:solidFill>
          </a:endParaRPr>
        </a:p>
      </dsp:txBody>
      <dsp:txXfrm>
        <a:off x="65760" y="65760"/>
        <a:ext cx="3907080" cy="1215588"/>
      </dsp:txXfrm>
    </dsp:sp>
    <dsp:sp modelId="{5363DA82-76FB-483B-905D-CF540874DF5C}">
      <dsp:nvSpPr>
        <dsp:cNvPr id="0" name=""/>
        <dsp:cNvSpPr/>
      </dsp:nvSpPr>
      <dsp:spPr>
        <a:xfrm>
          <a:off x="0" y="1519350"/>
          <a:ext cx="4038600" cy="28746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MX" sz="1400" kern="1200" dirty="0">
              <a:solidFill>
                <a:schemeClr val="tx1"/>
              </a:solidFill>
            </a:rPr>
            <a:t>Elementos:</a:t>
          </a:r>
        </a:p>
        <a:p>
          <a:pPr marL="0" lvl="0" indent="0" algn="l" defTabSz="622300">
            <a:lnSpc>
              <a:spcPct val="90000"/>
            </a:lnSpc>
            <a:spcBef>
              <a:spcPct val="0"/>
            </a:spcBef>
            <a:spcAft>
              <a:spcPct val="35000"/>
            </a:spcAft>
            <a:buNone/>
          </a:pPr>
          <a:r>
            <a:rPr lang="es-MX" sz="1400" kern="1200" dirty="0">
              <a:solidFill>
                <a:schemeClr val="tx1"/>
              </a:solidFill>
            </a:rPr>
            <a:t>Subjetivo. Cualquier persona</a:t>
          </a:r>
        </a:p>
        <a:p>
          <a:pPr marL="0" lvl="0" indent="0" algn="l" defTabSz="622300">
            <a:lnSpc>
              <a:spcPct val="90000"/>
            </a:lnSpc>
            <a:spcBef>
              <a:spcPct val="0"/>
            </a:spcBef>
            <a:spcAft>
              <a:spcPct val="35000"/>
            </a:spcAft>
            <a:buNone/>
          </a:pPr>
          <a:r>
            <a:rPr lang="es-MX" sz="1400" kern="1200" dirty="0">
              <a:solidFill>
                <a:schemeClr val="tx1"/>
              </a:solidFill>
            </a:rPr>
            <a:t>Conducta: </a:t>
          </a:r>
          <a:r>
            <a:rPr lang="es-MX" sz="1400" b="1" kern="1200" dirty="0">
              <a:solidFill>
                <a:schemeClr val="tx1"/>
              </a:solidFill>
            </a:rPr>
            <a:t>amenace con suspender los beneficios de programas sociales</a:t>
          </a:r>
          <a:r>
            <a:rPr lang="es-MX" sz="1400" kern="1200" dirty="0">
              <a:solidFill>
                <a:schemeClr val="tx1"/>
              </a:solidFill>
            </a:rPr>
            <a:t>, </a:t>
          </a:r>
        </a:p>
        <a:p>
          <a:pPr marL="0" lvl="0" indent="0" algn="l" defTabSz="622300">
            <a:lnSpc>
              <a:spcPct val="90000"/>
            </a:lnSpc>
            <a:spcBef>
              <a:spcPct val="0"/>
            </a:spcBef>
            <a:spcAft>
              <a:spcPct val="35000"/>
            </a:spcAft>
            <a:buNone/>
          </a:pPr>
          <a:r>
            <a:rPr lang="es-MX" sz="1400" kern="1200" dirty="0">
              <a:solidFill>
                <a:schemeClr val="tx1"/>
              </a:solidFill>
            </a:rPr>
            <a:t>Objetivos (de la conducta): </a:t>
          </a:r>
          <a:r>
            <a:rPr lang="es-MX" sz="1400" b="1" kern="1200" dirty="0">
              <a:solidFill>
                <a:schemeClr val="tx1"/>
              </a:solidFill>
            </a:rPr>
            <a:t>por no participar en eventos proselitistas</a:t>
          </a:r>
          <a:r>
            <a:rPr lang="es-MX" sz="1400" kern="1200" dirty="0">
              <a:solidFill>
                <a:schemeClr val="tx1"/>
              </a:solidFill>
            </a:rPr>
            <a:t>, o bien, </a:t>
          </a:r>
          <a:r>
            <a:rPr lang="es-MX" sz="1400" b="1" kern="1200" dirty="0">
              <a:solidFill>
                <a:schemeClr val="tx1"/>
              </a:solidFill>
            </a:rPr>
            <a:t>para la emisión del sufragio en favor de un candidato, partido político o coalición</a:t>
          </a:r>
          <a:r>
            <a:rPr lang="es-MX" sz="1400" kern="1200" dirty="0">
              <a:solidFill>
                <a:schemeClr val="tx1"/>
              </a:solidFill>
            </a:rPr>
            <a:t>, o a la </a:t>
          </a:r>
          <a:r>
            <a:rPr lang="es-MX" sz="1400" b="1" kern="1200" dirty="0">
              <a:solidFill>
                <a:schemeClr val="tx1"/>
              </a:solidFill>
            </a:rPr>
            <a:t>abstención del ejercicio del derecho al voto o al compromiso de no votar a favor de un candidato, partido político o coalición.</a:t>
          </a:r>
          <a:r>
            <a:rPr lang="es-MX" sz="1400" kern="1200" dirty="0">
              <a:solidFill>
                <a:schemeClr val="tx1"/>
              </a:solidFill>
            </a:rPr>
            <a:t> </a:t>
          </a:r>
          <a:endParaRPr lang="en-US" sz="1400" kern="1200" dirty="0">
            <a:solidFill>
              <a:schemeClr val="tx1"/>
            </a:solidFill>
          </a:endParaRPr>
        </a:p>
      </dsp:txBody>
      <dsp:txXfrm>
        <a:off x="140331" y="1659681"/>
        <a:ext cx="3757938" cy="25940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29015-B73C-49C8-A3AF-54DCA7DC21F8}">
      <dsp:nvSpPr>
        <dsp:cNvPr id="0" name=""/>
        <dsp:cNvSpPr/>
      </dsp:nvSpPr>
      <dsp:spPr>
        <a:xfrm>
          <a:off x="0" y="227848"/>
          <a:ext cx="7920880" cy="16443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b="1" kern="1200" dirty="0">
              <a:solidFill>
                <a:schemeClr val="tx1"/>
              </a:solidFill>
            </a:rPr>
            <a:t>Conductas. Condicione</a:t>
          </a:r>
          <a:r>
            <a:rPr lang="es-MX" sz="1800" kern="1200" dirty="0">
              <a:solidFill>
                <a:schemeClr val="tx1"/>
              </a:solidFill>
            </a:rPr>
            <a:t> la prestación de un servicio público, el cumplimiento de programas gubernamentales el otorgamiento de concesiones, permisos, licencias, autorizaciones, franquicias, exenciones o la realización de obras públicas.  </a:t>
          </a:r>
          <a:endParaRPr lang="en-US" sz="1800" kern="1200" dirty="0">
            <a:solidFill>
              <a:schemeClr val="tx1"/>
            </a:solidFill>
          </a:endParaRPr>
        </a:p>
      </dsp:txBody>
      <dsp:txXfrm>
        <a:off x="80271" y="308119"/>
        <a:ext cx="7760338" cy="1483817"/>
      </dsp:txXfrm>
    </dsp:sp>
    <dsp:sp modelId="{5363DA82-76FB-483B-905D-CF540874DF5C}">
      <dsp:nvSpPr>
        <dsp:cNvPr id="0" name=""/>
        <dsp:cNvSpPr/>
      </dsp:nvSpPr>
      <dsp:spPr>
        <a:xfrm>
          <a:off x="0" y="1919104"/>
          <a:ext cx="7920880" cy="23983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b="1" kern="1200" dirty="0">
              <a:solidFill>
                <a:schemeClr val="tx1"/>
              </a:solidFill>
            </a:rPr>
            <a:t>Modo:</a:t>
          </a:r>
          <a:r>
            <a:rPr lang="es-MX" sz="2300" kern="1200" dirty="0">
              <a:solidFill>
                <a:schemeClr val="tx1"/>
              </a:solidFill>
            </a:rPr>
            <a:t> Atribuciones. en el ámbito de su competencia, </a:t>
          </a:r>
        </a:p>
        <a:p>
          <a:pPr marL="0" lvl="0" indent="0" algn="l" defTabSz="1022350">
            <a:lnSpc>
              <a:spcPct val="90000"/>
            </a:lnSpc>
            <a:spcBef>
              <a:spcPct val="0"/>
            </a:spcBef>
            <a:spcAft>
              <a:spcPct val="35000"/>
            </a:spcAft>
            <a:buNone/>
          </a:pPr>
          <a:r>
            <a:rPr lang="es-MX" sz="2300" kern="1200" dirty="0">
              <a:solidFill>
                <a:schemeClr val="tx1"/>
              </a:solidFill>
            </a:rPr>
            <a:t>Objetivos: </a:t>
          </a:r>
          <a:r>
            <a:rPr lang="es-MX" sz="2300" b="1" kern="1200" dirty="0">
              <a:solidFill>
                <a:schemeClr val="tx1"/>
              </a:solidFill>
            </a:rPr>
            <a:t>a la emisión del sufragio en favor de</a:t>
          </a:r>
          <a:r>
            <a:rPr lang="es-MX" sz="2300" kern="1200" dirty="0">
              <a:solidFill>
                <a:schemeClr val="tx1"/>
              </a:solidFill>
            </a:rPr>
            <a:t> un precandidato, candidato, partido político o coalición, </a:t>
          </a:r>
          <a:r>
            <a:rPr lang="es-MX" sz="2300" b="1" kern="1200" dirty="0">
              <a:solidFill>
                <a:schemeClr val="tx1"/>
              </a:solidFill>
            </a:rPr>
            <a:t>a la abstención del ejercicio del derecho al voto o al compromiso de no votar</a:t>
          </a:r>
          <a:r>
            <a:rPr lang="es-MX" sz="2300" kern="1200" dirty="0">
              <a:solidFill>
                <a:schemeClr val="tx1"/>
              </a:solidFill>
            </a:rPr>
            <a:t> a favor de un candidato, precandidato, partido o coalición.</a:t>
          </a:r>
          <a:endParaRPr lang="en-US" sz="2300" kern="1200" dirty="0">
            <a:solidFill>
              <a:schemeClr val="tx1"/>
            </a:solidFill>
          </a:endParaRPr>
        </a:p>
      </dsp:txBody>
      <dsp:txXfrm>
        <a:off x="117078" y="2036182"/>
        <a:ext cx="7686724" cy="2164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29015-B73C-49C8-A3AF-54DCA7DC21F8}">
      <dsp:nvSpPr>
        <dsp:cNvPr id="0" name=""/>
        <dsp:cNvSpPr/>
      </dsp:nvSpPr>
      <dsp:spPr>
        <a:xfrm>
          <a:off x="0" y="408460"/>
          <a:ext cx="7920880" cy="31601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dirty="0">
              <a:solidFill>
                <a:schemeClr val="tx1"/>
              </a:solidFill>
            </a:rPr>
            <a:t>11. BIS Modo tiempo. </a:t>
          </a:r>
          <a:r>
            <a:rPr lang="es-MX" sz="1800" b="1" kern="1200" dirty="0">
              <a:solidFill>
                <a:schemeClr val="tx1"/>
              </a:solidFill>
            </a:rPr>
            <a:t>Durante el proceso electoral </a:t>
          </a:r>
          <a:endParaRPr lang="es-MX" sz="1800" kern="1200" dirty="0">
            <a:solidFill>
              <a:schemeClr val="tx1"/>
            </a:solidFill>
          </a:endParaRPr>
        </a:p>
        <a:p>
          <a:pPr marL="0" lvl="0" indent="0" algn="l" defTabSz="800100">
            <a:lnSpc>
              <a:spcPct val="90000"/>
            </a:lnSpc>
            <a:spcBef>
              <a:spcPct val="0"/>
            </a:spcBef>
            <a:spcAft>
              <a:spcPct val="35000"/>
            </a:spcAft>
            <a:buNone/>
          </a:pPr>
          <a:r>
            <a:rPr lang="es-MX" sz="1800" b="1" kern="1200" dirty="0">
              <a:solidFill>
                <a:schemeClr val="tx1"/>
              </a:solidFill>
            </a:rPr>
            <a:t>Conductas: </a:t>
          </a:r>
          <a:r>
            <a:rPr lang="es-MX" sz="1800" kern="1200" dirty="0">
              <a:solidFill>
                <a:schemeClr val="tx1"/>
              </a:solidFill>
            </a:rPr>
            <a:t>use o permita el uso de recursos públicos, bienes, fondos, servicios o beneficios relacionados con programas sociales </a:t>
          </a:r>
        </a:p>
        <a:p>
          <a:pPr marL="0" lvl="0" indent="0" algn="l" defTabSz="800100">
            <a:lnSpc>
              <a:spcPct val="90000"/>
            </a:lnSpc>
            <a:spcBef>
              <a:spcPct val="0"/>
            </a:spcBef>
            <a:spcAft>
              <a:spcPct val="35000"/>
            </a:spcAft>
            <a:buNone/>
          </a:pPr>
          <a:r>
            <a:rPr lang="es-MX" sz="1800" b="1" kern="1200" dirty="0">
              <a:solidFill>
                <a:schemeClr val="tx1"/>
              </a:solidFill>
            </a:rPr>
            <a:t>Objetivos: </a:t>
          </a:r>
          <a:r>
            <a:rPr lang="es-MX" sz="1800" kern="1200" dirty="0">
              <a:solidFill>
                <a:schemeClr val="tx1"/>
              </a:solidFill>
            </a:rPr>
            <a:t>con la finalidad de incidir en el electorado para posicionarse o posicionar ante el electorado a distinta o distinto servidor público, precandidato, aspirante a candidato independiente, candidato, partido político o coalición. </a:t>
          </a:r>
          <a:endParaRPr lang="en-US" sz="1800" kern="1200" dirty="0">
            <a:solidFill>
              <a:schemeClr val="tx1"/>
            </a:solidFill>
          </a:endParaRPr>
        </a:p>
      </dsp:txBody>
      <dsp:txXfrm>
        <a:off x="154264" y="562724"/>
        <a:ext cx="7612352" cy="28515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801" y="2063396"/>
            <a:ext cx="10394707" cy="331118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710B30B-504D-4E35-9ED1-540FBF4242A0}" type="datetimeFigureOut">
              <a:rPr lang="es-MX" smtClean="0"/>
              <a:t>07/04/2025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D579E04-2800-4612-A992-CF0C69BE0EEA}" type="slidenum">
              <a:rPr lang="es-MX" smtClean="0"/>
              <a:t>‹Nº›</a:t>
            </a:fld>
            <a:endParaRPr lang="es-MX"/>
          </a:p>
        </p:txBody>
      </p:sp>
    </p:spTree>
    <p:extLst>
      <p:ext uri="{BB962C8B-B14F-4D97-AF65-F5344CB8AC3E}">
        <p14:creationId xmlns:p14="http://schemas.microsoft.com/office/powerpoint/2010/main" val="573451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4/7/2025</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A16AA21-1863-4931-97CB-99D0A168701B}" type="datetimeFigureOut">
              <a:rPr lang="en-US" dirty="0"/>
              <a:t>4/7/2025</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772C379-9A7C-4C87-A116-CBE9F58B04C5}" type="datetimeFigureOut">
              <a:rPr lang="en-US" dirty="0"/>
              <a:t>4/7/2025</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4/7/2025</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Lst>
  <p:hf sldNum="0" hdr="0" ftr="0" dt="0"/>
  <p:txStyles>
    <p:titleStyle>
      <a:lvl1pPr algn="l" defTabSz="914400" rtl="0" eaLnBrk="1" latinLnBrk="0" hangingPunct="1">
        <a:lnSpc>
          <a:spcPct val="90000"/>
        </a:lnSpc>
        <a:spcBef>
          <a:spcPct val="0"/>
        </a:spcBef>
        <a:buNone/>
        <a:defRPr sz="540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7.jpeg"/><Relationship Id="rId5" Type="http://schemas.microsoft.com/office/2007/relationships/hdphoto" Target="../media/hdphoto2.wdp"/><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9.jpeg"/><Relationship Id="rId5" Type="http://schemas.microsoft.com/office/2007/relationships/hdphoto" Target="../media/hdphoto1.wdp"/><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 Id="rId5" Type="http://schemas.microsoft.com/office/2007/relationships/hdphoto" Target="../media/hdphoto2.wdp"/><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12.jpeg"/><Relationship Id="rId5" Type="http://schemas.microsoft.com/office/2007/relationships/hdphoto" Target="../media/hdphoto2.wdp"/><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13.jpeg"/></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14.jpeg"/></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6.png"/><Relationship Id="rId4" Type="http://schemas.openxmlformats.org/officeDocument/2006/relationships/image" Target="../media/image15.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17.jpeg"/><Relationship Id="rId5" Type="http://schemas.microsoft.com/office/2007/relationships/hdphoto" Target="../media/hdphoto2.wdp"/><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19.jpe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20.jpeg"/><Relationship Id="rId5" Type="http://schemas.microsoft.com/office/2007/relationships/hdphoto" Target="../media/hdphoto2.wdp"/><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6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6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56434F-FBDE-4C6C-8BA0-8F663FB34758}"/>
              </a:ext>
            </a:extLst>
          </p:cNvPr>
          <p:cNvSpPr>
            <a:spLocks noGrp="1"/>
          </p:cNvSpPr>
          <p:nvPr>
            <p:ph type="ctrTitle"/>
          </p:nvPr>
        </p:nvSpPr>
        <p:spPr/>
        <p:txBody>
          <a:bodyPr/>
          <a:lstStyle/>
          <a:p>
            <a:r>
              <a:rPr lang="es-MX" dirty="0"/>
              <a:t>Taller de delitos electorales</a:t>
            </a:r>
          </a:p>
        </p:txBody>
      </p:sp>
      <p:sp>
        <p:nvSpPr>
          <p:cNvPr id="3" name="Subtítulo 2">
            <a:extLst>
              <a:ext uri="{FF2B5EF4-FFF2-40B4-BE49-F238E27FC236}">
                <a16:creationId xmlns:a16="http://schemas.microsoft.com/office/drawing/2014/main" id="{76F43037-1E34-4B71-8344-F731E635FF38}"/>
              </a:ext>
            </a:extLst>
          </p:cNvPr>
          <p:cNvSpPr>
            <a:spLocks noGrp="1"/>
          </p:cNvSpPr>
          <p:nvPr>
            <p:ph type="subTitle" idx="1"/>
          </p:nvPr>
        </p:nvSpPr>
        <p:spPr>
          <a:xfrm>
            <a:off x="2895600" y="4149080"/>
            <a:ext cx="6400800" cy="1752600"/>
          </a:xfrm>
        </p:spPr>
        <p:txBody>
          <a:bodyPr/>
          <a:lstStyle/>
          <a:p>
            <a:r>
              <a:rPr lang="es-MX" dirty="0"/>
              <a:t>Dr. Alonso Vázquez Moyers</a:t>
            </a:r>
          </a:p>
        </p:txBody>
      </p:sp>
    </p:spTree>
    <p:extLst>
      <p:ext uri="{BB962C8B-B14F-4D97-AF65-F5344CB8AC3E}">
        <p14:creationId xmlns:p14="http://schemas.microsoft.com/office/powerpoint/2010/main" val="1712295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xfrm>
            <a:off x="5099050" y="744240"/>
            <a:ext cx="5111750" cy="52770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endParaRPr lang="es-MX" dirty="0"/>
          </a:p>
          <a:p>
            <a:pPr marL="0" indent="0" algn="just">
              <a:buNone/>
            </a:pPr>
            <a:r>
              <a:rPr lang="es-MX" sz="2400" dirty="0"/>
              <a:t>Periodo de tiempo durante el que transcurre la votación. </a:t>
            </a:r>
          </a:p>
          <a:p>
            <a:pPr marL="0" indent="0" algn="just">
              <a:buNone/>
            </a:pPr>
            <a:r>
              <a:rPr lang="es-MX" sz="2400" dirty="0"/>
              <a:t>Inicia a las 8:00 am del primer domingo de junio y concluye con la clausura de casilla. </a:t>
            </a:r>
          </a:p>
          <a:p>
            <a:pPr marL="0" indent="0" algn="just">
              <a:buNone/>
            </a:pPr>
            <a:endParaRPr lang="es-MX" sz="2400" dirty="0"/>
          </a:p>
          <a:p>
            <a:pPr marL="0" indent="0" algn="just">
              <a:buNone/>
            </a:pPr>
            <a:r>
              <a:rPr lang="es-MX" sz="2400" dirty="0"/>
              <a:t>Inicia con la presencia de los integrantes de la mesa de casilla, cubre el proceso de la comprobación de los materiales electorales, así como su instalación.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1992313" y="1989139"/>
            <a:ext cx="3008312" cy="3743325"/>
          </a:xfrm>
        </p:spPr>
        <p:txBody>
          <a:bodyPr/>
          <a:lstStyle/>
          <a:p>
            <a:r>
              <a:rPr lang="es-MX" sz="2800" dirty="0"/>
              <a:t>Jornada electoral</a:t>
            </a:r>
          </a:p>
        </p:txBody>
      </p:sp>
    </p:spTree>
    <p:extLst>
      <p:ext uri="{BB962C8B-B14F-4D97-AF65-F5344CB8AC3E}">
        <p14:creationId xmlns:p14="http://schemas.microsoft.com/office/powerpoint/2010/main" val="1514840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xfrm>
            <a:off x="5099050" y="744240"/>
            <a:ext cx="5111750" cy="52770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endParaRPr lang="es-MX" dirty="0"/>
          </a:p>
          <a:p>
            <a:pPr marL="0" indent="0" algn="just">
              <a:buNone/>
            </a:pPr>
            <a:r>
              <a:rPr lang="es-MX" sz="2400" dirty="0"/>
              <a:t>Periodo de tiempo durante el que transcurre la votación. </a:t>
            </a:r>
          </a:p>
          <a:p>
            <a:pPr marL="0" indent="0" algn="just">
              <a:buNone/>
            </a:pPr>
            <a:r>
              <a:rPr lang="es-MX" sz="2400" dirty="0"/>
              <a:t>Inicia a las 8:00 am del primer domingo de junio y concluye con la clausura de casilla. </a:t>
            </a:r>
          </a:p>
          <a:p>
            <a:pPr marL="0" indent="0" algn="just">
              <a:buNone/>
            </a:pPr>
            <a:endParaRPr lang="es-MX" sz="2400" dirty="0"/>
          </a:p>
          <a:p>
            <a:pPr marL="0" indent="0" algn="just">
              <a:buNone/>
            </a:pPr>
            <a:r>
              <a:rPr lang="es-MX" sz="2400" dirty="0"/>
              <a:t>Inicia con la presencia de los integrantes de la mesa de casilla, cubre el proceso de la comprobación de los materiales electorales, así como su instalación.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1992313" y="1989139"/>
            <a:ext cx="3008312" cy="3743325"/>
          </a:xfrm>
        </p:spPr>
        <p:txBody>
          <a:bodyPr/>
          <a:lstStyle/>
          <a:p>
            <a:r>
              <a:rPr lang="es-MX" sz="2800" dirty="0"/>
              <a:t>Materiales y documentación electoral. </a:t>
            </a:r>
          </a:p>
        </p:txBody>
      </p:sp>
    </p:spTree>
    <p:extLst>
      <p:ext uri="{BB962C8B-B14F-4D97-AF65-F5344CB8AC3E}">
        <p14:creationId xmlns:p14="http://schemas.microsoft.com/office/powerpoint/2010/main" val="1192761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478E88-543D-4594-8E70-5F8A10172328}"/>
              </a:ext>
            </a:extLst>
          </p:cNvPr>
          <p:cNvSpPr>
            <a:spLocks noGrp="1"/>
          </p:cNvSpPr>
          <p:nvPr>
            <p:ph type="title"/>
          </p:nvPr>
        </p:nvSpPr>
        <p:spPr>
          <a:xfrm>
            <a:off x="2612686" y="1460641"/>
            <a:ext cx="4162766" cy="786926"/>
          </a:xfrm>
        </p:spPr>
        <p:txBody>
          <a:bodyPr>
            <a:normAutofit fontScale="90000"/>
          </a:bodyPr>
          <a:lstStyle/>
          <a:p>
            <a:pPr algn="ctr"/>
            <a:r>
              <a:rPr lang="es-MX" sz="2000" b="1" u="sng" dirty="0"/>
              <a:t>Concepto. Distinción entre material y documentación electoral</a:t>
            </a:r>
            <a:r>
              <a:rPr lang="es-MX" sz="1650" dirty="0"/>
              <a:t>.</a:t>
            </a:r>
          </a:p>
        </p:txBody>
      </p:sp>
      <p:sp>
        <p:nvSpPr>
          <p:cNvPr id="3" name="Marcador de contenido 2">
            <a:extLst>
              <a:ext uri="{FF2B5EF4-FFF2-40B4-BE49-F238E27FC236}">
                <a16:creationId xmlns:a16="http://schemas.microsoft.com/office/drawing/2014/main" id="{A18D55B0-7E5E-4684-BE41-41942C9382E0}"/>
              </a:ext>
            </a:extLst>
          </p:cNvPr>
          <p:cNvSpPr>
            <a:spLocks noGrp="1"/>
          </p:cNvSpPr>
          <p:nvPr>
            <p:ph sz="quarter" idx="13"/>
          </p:nvPr>
        </p:nvSpPr>
        <p:spPr>
          <a:xfrm>
            <a:off x="2612686" y="2369049"/>
            <a:ext cx="4162766" cy="2587960"/>
          </a:xfrm>
        </p:spPr>
        <p:txBody>
          <a:bodyPr>
            <a:normAutofit/>
          </a:bodyPr>
          <a:lstStyle/>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Material electoral: marcadoras de credencial, líquido indeleble, mamparas, urnas.</a:t>
            </a:r>
          </a:p>
          <a:p>
            <a:r>
              <a:rPr lang="es-MX" dirty="0">
                <a:latin typeface="Arial" panose="020B0604020202020204" pitchFamily="34" charset="0"/>
                <a:cs typeface="Arial" panose="020B0604020202020204" pitchFamily="34" charset="0"/>
              </a:rPr>
              <a:t>Documentación electoral: actas, boletas, escritos de protesta.</a:t>
            </a:r>
          </a:p>
        </p:txBody>
      </p:sp>
      <p:pic>
        <p:nvPicPr>
          <p:cNvPr id="5" name="Imagen 4">
            <a:extLst>
              <a:ext uri="{FF2B5EF4-FFF2-40B4-BE49-F238E27FC236}">
                <a16:creationId xmlns:a16="http://schemas.microsoft.com/office/drawing/2014/main" id="{9B3DEE28-9821-43A5-9871-128580BC0292}"/>
              </a:ext>
            </a:extLst>
          </p:cNvPr>
          <p:cNvPicPr>
            <a:picLocks noChangeAspect="1"/>
          </p:cNvPicPr>
          <p:nvPr/>
        </p:nvPicPr>
        <p:blipFill rotWithShape="1">
          <a:blip r:embed="rId2"/>
          <a:srcRect t="6077" r="2" b="2"/>
          <a:stretch/>
        </p:blipFill>
        <p:spPr>
          <a:xfrm>
            <a:off x="7611281" y="1694510"/>
            <a:ext cx="2099327" cy="2899629"/>
          </a:xfrm>
          <a:prstGeom prst="rect">
            <a:avLst/>
          </a:prstGeom>
        </p:spPr>
      </p:pic>
    </p:spTree>
    <p:extLst>
      <p:ext uri="{BB962C8B-B14F-4D97-AF65-F5344CB8AC3E}">
        <p14:creationId xmlns:p14="http://schemas.microsoft.com/office/powerpoint/2010/main" val="1065008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3E4831-93C0-4E5F-98C0-A9749A98CB4D}"/>
              </a:ext>
            </a:extLst>
          </p:cNvPr>
          <p:cNvSpPr>
            <a:spLocks noGrp="1"/>
          </p:cNvSpPr>
          <p:nvPr>
            <p:ph type="title"/>
          </p:nvPr>
        </p:nvSpPr>
        <p:spPr/>
        <p:txBody>
          <a:bodyPr/>
          <a:lstStyle/>
          <a:p>
            <a:pPr algn="ctr"/>
            <a:r>
              <a:rPr lang="es-MX" dirty="0"/>
              <a:t>Concepto. Paquete electoral </a:t>
            </a:r>
          </a:p>
        </p:txBody>
      </p:sp>
      <p:sp>
        <p:nvSpPr>
          <p:cNvPr id="3" name="Marcador de contenido 2">
            <a:extLst>
              <a:ext uri="{FF2B5EF4-FFF2-40B4-BE49-F238E27FC236}">
                <a16:creationId xmlns:a16="http://schemas.microsoft.com/office/drawing/2014/main" id="{D1BD36EC-73C1-4D84-AF40-1E6F92F4CA08}"/>
              </a:ext>
            </a:extLst>
          </p:cNvPr>
          <p:cNvSpPr>
            <a:spLocks noGrp="1"/>
          </p:cNvSpPr>
          <p:nvPr>
            <p:ph sz="half" idx="1"/>
          </p:nvPr>
        </p:nvSpPr>
        <p:spPr>
          <a:xfrm>
            <a:off x="583096" y="1895061"/>
            <a:ext cx="4008473" cy="3882887"/>
          </a:xfrm>
        </p:spPr>
        <p:txBody>
          <a:bodyPr>
            <a:noAutofit/>
          </a:bodyPr>
          <a:lstStyle/>
          <a:p>
            <a:pPr marL="0" indent="0">
              <a:buNone/>
            </a:pPr>
            <a:r>
              <a:rPr lang="es-MX" sz="1200" dirty="0"/>
              <a:t> Artículo 295.</a:t>
            </a:r>
          </a:p>
          <a:p>
            <a:pPr marL="0" indent="0">
              <a:buNone/>
            </a:pPr>
            <a:r>
              <a:rPr lang="es-MX" sz="1200" dirty="0"/>
              <a:t>1. Al término del escrutinio y cómputo de cada una de las elecciones, se formará un expediente de</a:t>
            </a:r>
          </a:p>
          <a:p>
            <a:pPr marL="0" indent="0">
              <a:buNone/>
            </a:pPr>
            <a:r>
              <a:rPr lang="es-MX" sz="1200" dirty="0"/>
              <a:t>casilla con la documentación siguiente:</a:t>
            </a:r>
          </a:p>
          <a:p>
            <a:pPr marL="0" indent="0">
              <a:buNone/>
            </a:pPr>
            <a:r>
              <a:rPr lang="es-MX" sz="1200" dirty="0"/>
              <a:t>a) Un ejemplar del acta de la jornada electoral;</a:t>
            </a:r>
          </a:p>
          <a:p>
            <a:pPr marL="0" indent="0">
              <a:buNone/>
            </a:pPr>
            <a:r>
              <a:rPr lang="es-MX" sz="1200" dirty="0"/>
              <a:t>b) Un ejemplar del acta final de escrutinio y cómputo, y</a:t>
            </a:r>
          </a:p>
          <a:p>
            <a:pPr marL="0" indent="0">
              <a:buNone/>
            </a:pPr>
            <a:r>
              <a:rPr lang="es-MX" sz="1200" dirty="0"/>
              <a:t>c) Los escritos de protesta que se hubieren recibido.</a:t>
            </a:r>
          </a:p>
          <a:p>
            <a:pPr marL="0" indent="0">
              <a:buNone/>
            </a:pPr>
            <a:r>
              <a:rPr lang="es-MX" sz="1200" dirty="0"/>
              <a:t>2. Se remitirán también, en sobres por separado, las boletas sobrantes inutilizadas y las que</a:t>
            </a:r>
          </a:p>
          <a:p>
            <a:pPr marL="0" indent="0">
              <a:buNone/>
            </a:pPr>
            <a:r>
              <a:rPr lang="es-MX" sz="1200" dirty="0"/>
              <a:t>contengan los votos válidos y los votos nulos para cada elección.</a:t>
            </a:r>
          </a:p>
        </p:txBody>
      </p:sp>
      <p:sp>
        <p:nvSpPr>
          <p:cNvPr id="5" name="Marcador de contenido 4">
            <a:extLst>
              <a:ext uri="{FF2B5EF4-FFF2-40B4-BE49-F238E27FC236}">
                <a16:creationId xmlns:a16="http://schemas.microsoft.com/office/drawing/2014/main" id="{F5E61BAA-F36D-48EA-94AE-4D99906B5F71}"/>
              </a:ext>
            </a:extLst>
          </p:cNvPr>
          <p:cNvSpPr>
            <a:spLocks noGrp="1"/>
          </p:cNvSpPr>
          <p:nvPr>
            <p:ph sz="half" idx="2"/>
          </p:nvPr>
        </p:nvSpPr>
        <p:spPr>
          <a:xfrm>
            <a:off x="4850296" y="2093977"/>
            <a:ext cx="4008473" cy="3485188"/>
          </a:xfrm>
        </p:spPr>
        <p:txBody>
          <a:bodyPr>
            <a:normAutofit fontScale="77500" lnSpcReduction="20000"/>
          </a:bodyPr>
          <a:lstStyle/>
          <a:p>
            <a:pPr marL="0" indent="0">
              <a:buNone/>
            </a:pPr>
            <a:r>
              <a:rPr lang="es-MX" dirty="0"/>
              <a:t>3. La lista nominal de electores se remitirá en sobre por separado.</a:t>
            </a:r>
          </a:p>
          <a:p>
            <a:pPr marL="0" indent="0">
              <a:buNone/>
            </a:pPr>
            <a:r>
              <a:rPr lang="es-MX" dirty="0"/>
              <a:t>4. Para garantizar la inviolabilidad de la documentación anterior, con el expediente de cada una de las</a:t>
            </a:r>
          </a:p>
          <a:p>
            <a:pPr marL="0" indent="0">
              <a:buNone/>
            </a:pPr>
            <a:r>
              <a:rPr lang="es-MX" dirty="0"/>
              <a:t>elecciones y los sobres, se formará un paquete en cuya envoltura firmarán los integrantes de la mesa</a:t>
            </a:r>
          </a:p>
          <a:p>
            <a:pPr marL="0" indent="0">
              <a:buNone/>
            </a:pPr>
            <a:r>
              <a:rPr lang="es-MX" dirty="0"/>
              <a:t>directiva de casilla y los representantes que desearan hacerlo.</a:t>
            </a:r>
          </a:p>
          <a:p>
            <a:pPr marL="0" indent="0">
              <a:buNone/>
            </a:pPr>
            <a:r>
              <a:rPr lang="es-MX" dirty="0"/>
              <a:t>5. La denominación expediente de casilla corresponderá al que se hubiese formado con las actas y</a:t>
            </a:r>
          </a:p>
          <a:p>
            <a:pPr marL="0" indent="0">
              <a:buNone/>
            </a:pPr>
            <a:r>
              <a:rPr lang="es-MX" dirty="0"/>
              <a:t>los escritos de protesta referidos en el párrafo 1 de este artículo.</a:t>
            </a:r>
          </a:p>
          <a:p>
            <a:pPr marL="0" indent="0">
              <a:buNone/>
            </a:pPr>
            <a:endParaRPr lang="es-MX" dirty="0"/>
          </a:p>
        </p:txBody>
      </p:sp>
      <p:pic>
        <p:nvPicPr>
          <p:cNvPr id="4" name="Imagen 3">
            <a:extLst>
              <a:ext uri="{FF2B5EF4-FFF2-40B4-BE49-F238E27FC236}">
                <a16:creationId xmlns:a16="http://schemas.microsoft.com/office/drawing/2014/main" id="{32045CB1-389B-478A-9209-0512BC989170}"/>
              </a:ext>
            </a:extLst>
          </p:cNvPr>
          <p:cNvPicPr>
            <a:picLocks noChangeAspect="1"/>
          </p:cNvPicPr>
          <p:nvPr/>
        </p:nvPicPr>
        <p:blipFill>
          <a:blip r:embed="rId2"/>
          <a:stretch>
            <a:fillRect/>
          </a:stretch>
        </p:blipFill>
        <p:spPr>
          <a:xfrm>
            <a:off x="8858770" y="2615247"/>
            <a:ext cx="1381539" cy="1987359"/>
          </a:xfrm>
          <a:prstGeom prst="rect">
            <a:avLst/>
          </a:prstGeom>
        </p:spPr>
      </p:pic>
    </p:spTree>
    <p:extLst>
      <p:ext uri="{BB962C8B-B14F-4D97-AF65-F5344CB8AC3E}">
        <p14:creationId xmlns:p14="http://schemas.microsoft.com/office/powerpoint/2010/main" val="693600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xfrm>
            <a:off x="5099050" y="744240"/>
            <a:ext cx="5111750" cy="52770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endParaRPr lang="es-MX" dirty="0"/>
          </a:p>
          <a:p>
            <a:pPr marL="0" indent="0" algn="just">
              <a:buNone/>
            </a:pPr>
            <a:r>
              <a:rPr lang="es-MX" dirty="0"/>
              <a:t>PREP y rectoría normativa. Resultados electorales preliminares.</a:t>
            </a:r>
          </a:p>
          <a:p>
            <a:pPr marL="0" indent="0" algn="just">
              <a:buNone/>
            </a:pPr>
            <a:endParaRPr lang="es-MX" dirty="0"/>
          </a:p>
          <a:p>
            <a:pPr marL="0" indent="0" algn="just">
              <a:buNone/>
            </a:pPr>
            <a:r>
              <a:rPr lang="es-MX" dirty="0"/>
              <a:t>Presupone que los paquetes electorales sean entregados al consejo distrital, una vez ahí los resultados se deberán capturar en el programa.</a:t>
            </a:r>
          </a:p>
          <a:p>
            <a:pPr marL="0" indent="0" algn="just">
              <a:buNone/>
            </a:pPr>
            <a:endParaRPr lang="es-MX" dirty="0"/>
          </a:p>
          <a:p>
            <a:pPr marL="0" indent="0" algn="just">
              <a:buNone/>
            </a:pPr>
            <a:r>
              <a:rPr lang="es-MX" dirty="0"/>
              <a:t>Prohibición de difundir resultados antes de las 20:00 horas.</a:t>
            </a:r>
          </a:p>
          <a:p>
            <a:pPr marL="0" indent="0" algn="just">
              <a:buNone/>
            </a:pPr>
            <a:r>
              <a:rPr lang="es-MX" dirty="0"/>
              <a:t>Cadena de custodia.  Procedimientos para garantizar el manejo y resguardo de la paquetería electoral y conservación de su integridad.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1992313" y="1989139"/>
            <a:ext cx="3008312" cy="3743325"/>
          </a:xfrm>
        </p:spPr>
        <p:txBody>
          <a:bodyPr/>
          <a:lstStyle/>
          <a:p>
            <a:r>
              <a:rPr lang="es-MX" sz="2800" dirty="0"/>
              <a:t>Etapa de resultados y declaraciones de validez</a:t>
            </a:r>
          </a:p>
        </p:txBody>
      </p:sp>
    </p:spTree>
    <p:extLst>
      <p:ext uri="{BB962C8B-B14F-4D97-AF65-F5344CB8AC3E}">
        <p14:creationId xmlns:p14="http://schemas.microsoft.com/office/powerpoint/2010/main" val="568460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2F03AA-46FF-443F-A6A2-E73088D3A29D}"/>
              </a:ext>
            </a:extLst>
          </p:cNvPr>
          <p:cNvSpPr>
            <a:spLocks noGrp="1"/>
          </p:cNvSpPr>
          <p:nvPr>
            <p:ph type="title"/>
          </p:nvPr>
        </p:nvSpPr>
        <p:spPr>
          <a:xfrm>
            <a:off x="1981200" y="629816"/>
            <a:ext cx="8229600" cy="926976"/>
          </a:xfrm>
        </p:spPr>
        <p:txBody>
          <a:bodyPr>
            <a:normAutofit/>
          </a:bodyPr>
          <a:lstStyle/>
          <a:p>
            <a:pPr>
              <a:lnSpc>
                <a:spcPct val="90000"/>
              </a:lnSpc>
            </a:pPr>
            <a:r>
              <a:rPr lang="es-MX" sz="3100"/>
              <a:t>Aspectos generales de los delitos electorales</a:t>
            </a:r>
          </a:p>
        </p:txBody>
      </p:sp>
      <p:sp>
        <p:nvSpPr>
          <p:cNvPr id="3" name="Marcador de contenido 2">
            <a:extLst>
              <a:ext uri="{FF2B5EF4-FFF2-40B4-BE49-F238E27FC236}">
                <a16:creationId xmlns:a16="http://schemas.microsoft.com/office/drawing/2014/main" id="{DD164E42-E14C-4DB8-81DD-C7D7E0B27B82}"/>
              </a:ext>
            </a:extLst>
          </p:cNvPr>
          <p:cNvSpPr>
            <a:spLocks noGrp="1"/>
          </p:cNvSpPr>
          <p:nvPr>
            <p:ph sz="half" idx="1"/>
          </p:nvPr>
        </p:nvSpPr>
        <p:spPr>
          <a:xfrm>
            <a:off x="1981200" y="1600201"/>
            <a:ext cx="4038600" cy="4525963"/>
          </a:xfrm>
        </p:spPr>
        <p:txBody>
          <a:bodyPr>
            <a:normAutofit/>
          </a:bodyPr>
          <a:lstStyle/>
          <a:p>
            <a:pPr>
              <a:lnSpc>
                <a:spcPct val="90000"/>
              </a:lnSpc>
            </a:pPr>
            <a:r>
              <a:rPr lang="es-MX" sz="2400" dirty="0"/>
              <a:t>Acciones u omisiones que, de una forma u otra, entrañan la puesta en peligro del </a:t>
            </a:r>
            <a:r>
              <a:rPr lang="es-MX" sz="2400" i="1" dirty="0"/>
              <a:t>proceso electoral</a:t>
            </a:r>
            <a:r>
              <a:rPr lang="es-MX" sz="2400" dirty="0"/>
              <a:t>, vulnerando la normativa que intenta garantizar la </a:t>
            </a:r>
            <a:r>
              <a:rPr lang="es-MX" sz="2400" i="1" dirty="0"/>
              <a:t>transparencia </a:t>
            </a:r>
            <a:r>
              <a:rPr lang="es-MX" sz="2400" dirty="0"/>
              <a:t>y l a limpieza del mismo. </a:t>
            </a:r>
          </a:p>
          <a:p>
            <a:pPr>
              <a:lnSpc>
                <a:spcPct val="90000"/>
              </a:lnSpc>
            </a:pPr>
            <a:r>
              <a:rPr lang="es-MX" sz="2400" dirty="0"/>
              <a:t>La diferencia entre delito y falta es la materia que debe imponer la sanción. </a:t>
            </a:r>
          </a:p>
        </p:txBody>
      </p:sp>
      <p:sp>
        <p:nvSpPr>
          <p:cNvPr id="8" name="Content Placeholder 3">
            <a:extLst>
              <a:ext uri="{FF2B5EF4-FFF2-40B4-BE49-F238E27FC236}">
                <a16:creationId xmlns:a16="http://schemas.microsoft.com/office/drawing/2014/main" id="{043572B3-3125-46A1-9002-433AD42C3A38}"/>
              </a:ext>
            </a:extLst>
          </p:cNvPr>
          <p:cNvSpPr>
            <a:spLocks noGrp="1"/>
          </p:cNvSpPr>
          <p:nvPr>
            <p:ph sz="half" idx="2"/>
          </p:nvPr>
        </p:nvSpPr>
        <p:spPr>
          <a:xfrm>
            <a:off x="6172200" y="1600201"/>
            <a:ext cx="4038600" cy="4525963"/>
          </a:xfrm>
        </p:spPr>
        <p:txBody>
          <a:bodyPr/>
          <a:lstStyle/>
          <a:p>
            <a:r>
              <a:rPr lang="en-US" sz="2400" dirty="0"/>
              <a:t>Acciones u omisiones que lesionan o ponen en peligro el adecuado Desarrollo de la función electoral y atentan contra las caracterísitcas del voto: universal, libre, directo, personal, secreto e intransferible; así como equidad en la contienda</a:t>
            </a:r>
          </a:p>
        </p:txBody>
      </p:sp>
    </p:spTree>
    <p:extLst>
      <p:ext uri="{BB962C8B-B14F-4D97-AF65-F5344CB8AC3E}">
        <p14:creationId xmlns:p14="http://schemas.microsoft.com/office/powerpoint/2010/main" val="22381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xfrm>
            <a:off x="5099050" y="744240"/>
            <a:ext cx="5111750" cy="52770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lnSpcReduction="10000"/>
          </a:bodyPr>
          <a:lstStyle/>
          <a:p>
            <a:pPr marL="0" indent="0">
              <a:buNone/>
            </a:pPr>
            <a:endParaRPr lang="es-MX" dirty="0"/>
          </a:p>
          <a:p>
            <a:pPr marL="0" indent="0" algn="just">
              <a:buNone/>
            </a:pPr>
            <a:r>
              <a:rPr lang="es-MX" dirty="0"/>
              <a:t>A. Por sujeto activo.</a:t>
            </a:r>
          </a:p>
          <a:p>
            <a:pPr marL="0" indent="0">
              <a:buNone/>
            </a:pPr>
            <a:r>
              <a:rPr lang="es-MX" dirty="0"/>
              <a:t>Funcionarios públicos. Se puede distinguir entre los delitos cometidos por funcionarios públicos en sentido estricto y aquéllos delitos cometidos por personas que desempeñan funciones públicas durante el </a:t>
            </a:r>
            <a:r>
              <a:rPr lang="es-MX" i="1" dirty="0"/>
              <a:t>proceso electoral. </a:t>
            </a:r>
          </a:p>
          <a:p>
            <a:pPr marL="0" indent="0">
              <a:buNone/>
            </a:pPr>
            <a:endParaRPr lang="es-MX" i="1" dirty="0"/>
          </a:p>
          <a:p>
            <a:pPr marL="0" indent="0">
              <a:buNone/>
            </a:pPr>
            <a:r>
              <a:rPr lang="es-MX" dirty="0"/>
              <a:t>Partidos políticos. </a:t>
            </a:r>
          </a:p>
          <a:p>
            <a:pPr marL="0" indent="0">
              <a:buNone/>
            </a:pPr>
            <a:r>
              <a:rPr lang="es-MX" dirty="0"/>
              <a:t>Particulares.</a:t>
            </a:r>
          </a:p>
          <a:p>
            <a:pPr marL="0" indent="0">
              <a:buNone/>
            </a:pPr>
            <a:r>
              <a:rPr lang="es-MX" dirty="0"/>
              <a:t>Fedatarios públicos. </a:t>
            </a:r>
          </a:p>
          <a:p>
            <a:pPr marL="0" indent="0">
              <a:buNone/>
            </a:pPr>
            <a:r>
              <a:rPr lang="es-MX" dirty="0"/>
              <a:t>Ex altos funcionarios electorales. </a:t>
            </a:r>
          </a:p>
          <a:p>
            <a:pPr marL="0" indent="0">
              <a:buNone/>
            </a:pPr>
            <a:r>
              <a:rPr lang="es-MX" dirty="0"/>
              <a:t>Diputados y senadores.</a:t>
            </a:r>
          </a:p>
          <a:p>
            <a:pPr marL="0" indent="0">
              <a:buNone/>
            </a:pPr>
            <a:r>
              <a:rPr lang="es-MX" dirty="0"/>
              <a:t>Ministros de culto.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1992313" y="1989139"/>
            <a:ext cx="3008312" cy="3743325"/>
          </a:xfrm>
        </p:spPr>
        <p:txBody>
          <a:bodyPr/>
          <a:lstStyle/>
          <a:p>
            <a:r>
              <a:rPr lang="es-MX" sz="2800" dirty="0"/>
              <a:t>Clasificación de los tipos penales</a:t>
            </a:r>
          </a:p>
        </p:txBody>
      </p:sp>
    </p:spTree>
    <p:extLst>
      <p:ext uri="{BB962C8B-B14F-4D97-AF65-F5344CB8AC3E}">
        <p14:creationId xmlns:p14="http://schemas.microsoft.com/office/powerpoint/2010/main" val="1832793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xfrm>
            <a:off x="5099050" y="744240"/>
            <a:ext cx="5111750" cy="52770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endParaRPr lang="es-MX" dirty="0"/>
          </a:p>
          <a:p>
            <a:pPr marL="0" indent="0" algn="just">
              <a:buNone/>
            </a:pPr>
            <a:r>
              <a:rPr lang="es-MX" dirty="0"/>
              <a:t>B. Por la materia.</a:t>
            </a:r>
          </a:p>
          <a:p>
            <a:pPr marL="0" indent="0">
              <a:buNone/>
            </a:pPr>
            <a:r>
              <a:rPr lang="es-MX" dirty="0"/>
              <a:t>Obstaculización del </a:t>
            </a:r>
            <a:r>
              <a:rPr lang="es-MX" i="1" dirty="0"/>
              <a:t>proceso electoral.</a:t>
            </a:r>
            <a:r>
              <a:rPr lang="es-MX" dirty="0"/>
              <a:t> Impedir la instalación de casillas o el ejercicio de la función electoral</a:t>
            </a:r>
          </a:p>
          <a:p>
            <a:pPr marL="0" indent="0">
              <a:buNone/>
            </a:pPr>
            <a:r>
              <a:rPr lang="es-MX" dirty="0"/>
              <a:t>Falsedades. Creación, mediante acciones, palabras o conductas, en interés de quien falsifica, determinadas apariencias que no corresponden con la realidad. </a:t>
            </a:r>
          </a:p>
          <a:p>
            <a:pPr marL="0" indent="0">
              <a:buNone/>
            </a:pPr>
            <a:r>
              <a:rPr lang="es-MX" dirty="0"/>
              <a:t>Fraude electoral. Manipulación de resultados o contar dos veces en la misma elección. </a:t>
            </a:r>
          </a:p>
          <a:p>
            <a:pPr marL="0" indent="0">
              <a:buNone/>
            </a:pPr>
            <a:r>
              <a:rPr lang="es-MX" dirty="0"/>
              <a:t>Abandono de funciones. No cumplir o dejar de cumplir funciones por personas llamadas a desempeñarlas.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1992313" y="1989139"/>
            <a:ext cx="3008312" cy="3743325"/>
          </a:xfrm>
        </p:spPr>
        <p:txBody>
          <a:bodyPr/>
          <a:lstStyle/>
          <a:p>
            <a:r>
              <a:rPr lang="es-MX" sz="2800" dirty="0"/>
              <a:t>Clasificación de los tipos penales</a:t>
            </a:r>
          </a:p>
        </p:txBody>
      </p:sp>
    </p:spTree>
    <p:extLst>
      <p:ext uri="{BB962C8B-B14F-4D97-AF65-F5344CB8AC3E}">
        <p14:creationId xmlns:p14="http://schemas.microsoft.com/office/powerpoint/2010/main" val="1810322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xfrm>
            <a:off x="5099050" y="744240"/>
            <a:ext cx="5111750" cy="52770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endParaRPr lang="es-MX" dirty="0"/>
          </a:p>
          <a:p>
            <a:pPr marL="0" indent="0" algn="just">
              <a:buNone/>
            </a:pPr>
            <a:r>
              <a:rPr lang="es-MX" dirty="0"/>
              <a:t>B. Por la materia.</a:t>
            </a:r>
          </a:p>
          <a:p>
            <a:pPr marL="0" indent="0">
              <a:buNone/>
            </a:pPr>
            <a:r>
              <a:rPr lang="es-MX" dirty="0"/>
              <a:t>Propaganda ilegal. Infracciones a las normas relativas a la forma o al tiempo en que se debe desarrollar la </a:t>
            </a:r>
            <a:r>
              <a:rPr lang="es-MX" i="1" dirty="0"/>
              <a:t>propaganda electoral</a:t>
            </a:r>
            <a:r>
              <a:rPr lang="es-MX" dirty="0"/>
              <a:t>. </a:t>
            </a:r>
          </a:p>
          <a:p>
            <a:pPr marL="0" indent="0">
              <a:buNone/>
            </a:pPr>
            <a:r>
              <a:rPr lang="es-MX" dirty="0"/>
              <a:t>Sobornos. Compra de voto o condicionamiento de programas sociales. </a:t>
            </a:r>
          </a:p>
          <a:p>
            <a:pPr marL="0" indent="0">
              <a:buNone/>
            </a:pPr>
            <a:r>
              <a:rPr lang="es-MX" dirty="0"/>
              <a:t>Coacciones. Ejercer violencia o intimidación sobre los electores. </a:t>
            </a:r>
          </a:p>
          <a:p>
            <a:pPr marL="0" indent="0">
              <a:buNone/>
            </a:pPr>
            <a:r>
              <a:rPr lang="es-MX" dirty="0"/>
              <a:t>Desórdenes públicos. Perjudica el desarrollo de los actos electorales. </a:t>
            </a:r>
          </a:p>
          <a:p>
            <a:pPr marL="0" indent="0">
              <a:buNone/>
            </a:pPr>
            <a:r>
              <a:rPr lang="es-MX" dirty="0"/>
              <a:t>Sustracciones. </a:t>
            </a:r>
          </a:p>
          <a:p>
            <a:pPr marL="0" indent="0">
              <a:buNone/>
            </a:pPr>
            <a:r>
              <a:rPr lang="es-MX" dirty="0"/>
              <a:t>Financiamiento ilícito y fiscalización.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1992313" y="1989139"/>
            <a:ext cx="3008312" cy="3743325"/>
          </a:xfrm>
        </p:spPr>
        <p:txBody>
          <a:bodyPr/>
          <a:lstStyle/>
          <a:p>
            <a:r>
              <a:rPr lang="es-MX" sz="2800" dirty="0"/>
              <a:t>Clasificación de los tipos penales</a:t>
            </a:r>
          </a:p>
        </p:txBody>
      </p:sp>
    </p:spTree>
    <p:extLst>
      <p:ext uri="{BB962C8B-B14F-4D97-AF65-F5344CB8AC3E}">
        <p14:creationId xmlns:p14="http://schemas.microsoft.com/office/powerpoint/2010/main" val="2708240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16085D-06CE-445A-8650-8B7240CEA92D}"/>
              </a:ext>
            </a:extLst>
          </p:cNvPr>
          <p:cNvSpPr>
            <a:spLocks noGrp="1"/>
          </p:cNvSpPr>
          <p:nvPr>
            <p:ph type="title"/>
          </p:nvPr>
        </p:nvSpPr>
        <p:spPr/>
        <p:txBody>
          <a:bodyPr/>
          <a:lstStyle/>
          <a:p>
            <a:r>
              <a:rPr lang="es-MX" dirty="0"/>
              <a:t>Voto electrónico</a:t>
            </a:r>
          </a:p>
        </p:txBody>
      </p:sp>
      <p:sp>
        <p:nvSpPr>
          <p:cNvPr id="3" name="Marcador de contenido 2">
            <a:extLst>
              <a:ext uri="{FF2B5EF4-FFF2-40B4-BE49-F238E27FC236}">
                <a16:creationId xmlns:a16="http://schemas.microsoft.com/office/drawing/2014/main" id="{1207A8F3-B029-4D05-AEBA-8A880144832E}"/>
              </a:ext>
            </a:extLst>
          </p:cNvPr>
          <p:cNvSpPr>
            <a:spLocks noGrp="1"/>
          </p:cNvSpPr>
          <p:nvPr>
            <p:ph idx="1"/>
          </p:nvPr>
        </p:nvSpPr>
        <p:spPr/>
        <p:txBody>
          <a:bodyPr>
            <a:normAutofit/>
          </a:bodyPr>
          <a:lstStyle/>
          <a:p>
            <a:r>
              <a:rPr lang="es-MX" dirty="0"/>
              <a:t>Para el INE, este tipo de sufragio es “cualquier método de emisión del voto a través de medios electrónicos”. </a:t>
            </a:r>
          </a:p>
          <a:p>
            <a:r>
              <a:rPr lang="es-MX" dirty="0"/>
              <a:t>Tiene dos modalidades. </a:t>
            </a:r>
          </a:p>
          <a:p>
            <a:endParaRPr lang="es-MX" dirty="0"/>
          </a:p>
          <a:p>
            <a:r>
              <a:rPr lang="es-MX" dirty="0"/>
              <a:t>Online. El ciudadano/a vota a través de un ordenador conectado a internet. Es una de las modalidades que se utiliza para el voto en el extranjero. </a:t>
            </a:r>
          </a:p>
          <a:p>
            <a:r>
              <a:rPr lang="es-MX" dirty="0"/>
              <a:t>Para el proceso 2021, el INE implementará dos modalidades del voto electrónico: para residentes en el extranjero y para elecciones en Coahuila y Jalisco, mediante la urna electrónica. </a:t>
            </a:r>
          </a:p>
        </p:txBody>
      </p:sp>
      <p:pic>
        <p:nvPicPr>
          <p:cNvPr id="1026" name="Picture 2" descr="El Consejo General del INE aprobó los instrumentos jurídicos y técnicos necesarios para implementar el voto electrónico">
            <a:extLst>
              <a:ext uri="{FF2B5EF4-FFF2-40B4-BE49-F238E27FC236}">
                <a16:creationId xmlns:a16="http://schemas.microsoft.com/office/drawing/2014/main" id="{7BBCA9C4-87D4-4922-A319-24BB5AE2D4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9640" y="2650435"/>
            <a:ext cx="3310925" cy="2199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638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9BCE8F-954D-4B00-BCAB-C8D2C855BB1B}"/>
              </a:ext>
            </a:extLst>
          </p:cNvPr>
          <p:cNvSpPr>
            <a:spLocks noGrp="1"/>
          </p:cNvSpPr>
          <p:nvPr>
            <p:ph type="title"/>
          </p:nvPr>
        </p:nvSpPr>
        <p:spPr/>
        <p:txBody>
          <a:bodyPr/>
          <a:lstStyle/>
          <a:p>
            <a:r>
              <a:rPr lang="es-MX" dirty="0"/>
              <a:t>Principios del derecho electoral</a:t>
            </a:r>
          </a:p>
        </p:txBody>
      </p:sp>
      <p:sp>
        <p:nvSpPr>
          <p:cNvPr id="3" name="Marcador de contenido 2">
            <a:extLst>
              <a:ext uri="{FF2B5EF4-FFF2-40B4-BE49-F238E27FC236}">
                <a16:creationId xmlns:a16="http://schemas.microsoft.com/office/drawing/2014/main" id="{0CF99A11-EE07-4276-A51A-FE7D61B94143}"/>
              </a:ext>
            </a:extLst>
          </p:cNvPr>
          <p:cNvSpPr>
            <a:spLocks noGrp="1"/>
          </p:cNvSpPr>
          <p:nvPr>
            <p:ph idx="1"/>
          </p:nvPr>
        </p:nvSpPr>
        <p:spPr/>
        <p:txBody>
          <a:bodyPr/>
          <a:lstStyle/>
          <a:p>
            <a:r>
              <a:rPr lang="es-MX" sz="2400"/>
              <a:t>Certeza. Dotar de facultades expresas a las autoridades para que todos y todas las participantes en el proceso conozcan las reglas. </a:t>
            </a:r>
          </a:p>
          <a:p>
            <a:pPr lvl="1"/>
            <a:r>
              <a:rPr lang="es-MX" sz="2000"/>
              <a:t>Que los resultados reflejen de manera fiel la voluntad popular y, por ende, las autoridades detenten poder legítimo.</a:t>
            </a:r>
          </a:p>
          <a:p>
            <a:r>
              <a:rPr lang="es-MX" sz="2400"/>
              <a:t>Legalidad. Garantía formal para que las y los ciudadanas y autoridades actúan en estricto apego a las disposiciones consignadas en la ley para que no se emitan o desplieguen conductas caprichosas o arbitrarias al margen del texto normativo. </a:t>
            </a:r>
          </a:p>
          <a:p>
            <a:endParaRPr lang="es-MX" sz="2400" dirty="0"/>
          </a:p>
        </p:txBody>
      </p:sp>
    </p:spTree>
    <p:extLst>
      <p:ext uri="{BB962C8B-B14F-4D97-AF65-F5344CB8AC3E}">
        <p14:creationId xmlns:p14="http://schemas.microsoft.com/office/powerpoint/2010/main" val="385611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16085D-06CE-445A-8650-8B7240CEA92D}"/>
              </a:ext>
            </a:extLst>
          </p:cNvPr>
          <p:cNvSpPr>
            <a:spLocks noGrp="1"/>
          </p:cNvSpPr>
          <p:nvPr>
            <p:ph type="title"/>
          </p:nvPr>
        </p:nvSpPr>
        <p:spPr/>
        <p:txBody>
          <a:bodyPr/>
          <a:lstStyle/>
          <a:p>
            <a:r>
              <a:rPr lang="es-MX" dirty="0"/>
              <a:t>Voto electrónico</a:t>
            </a:r>
          </a:p>
        </p:txBody>
      </p:sp>
      <p:sp>
        <p:nvSpPr>
          <p:cNvPr id="3" name="Marcador de contenido 2">
            <a:extLst>
              <a:ext uri="{FF2B5EF4-FFF2-40B4-BE49-F238E27FC236}">
                <a16:creationId xmlns:a16="http://schemas.microsoft.com/office/drawing/2014/main" id="{1207A8F3-B029-4D05-AEBA-8A880144832E}"/>
              </a:ext>
            </a:extLst>
          </p:cNvPr>
          <p:cNvSpPr>
            <a:spLocks noGrp="1"/>
          </p:cNvSpPr>
          <p:nvPr>
            <p:ph idx="1"/>
          </p:nvPr>
        </p:nvSpPr>
        <p:spPr/>
        <p:txBody>
          <a:bodyPr>
            <a:normAutofit fontScale="92500" lnSpcReduction="20000"/>
          </a:bodyPr>
          <a:lstStyle/>
          <a:p>
            <a:r>
              <a:rPr lang="es-MX" dirty="0"/>
              <a:t>Urna electrónica.  Optimiza los tiempos de distintas etapas durante la elección en la jornada electoral, además, sirve para generar información inmediata y tiene mecanismos de seguridad para garantizar la confiabilidad de los resultados.</a:t>
            </a:r>
          </a:p>
          <a:p>
            <a:r>
              <a:rPr lang="es-MX" dirty="0"/>
              <a:t>Se presente la credencial para votar </a:t>
            </a:r>
          </a:p>
          <a:p>
            <a:r>
              <a:rPr lang="es-MX" dirty="0"/>
              <a:t>La presidente de casilla activa la pantalla de votación con la clave</a:t>
            </a:r>
          </a:p>
          <a:p>
            <a:r>
              <a:rPr lang="es-MX" dirty="0"/>
              <a:t>La urna mostrará la boleta electrónica con todas las opciones que aparecen en la boleta impresa</a:t>
            </a:r>
          </a:p>
          <a:p>
            <a:r>
              <a:rPr lang="es-MX" dirty="0"/>
              <a:t>Se elige una opción y se presiona VOTAR</a:t>
            </a:r>
          </a:p>
          <a:p>
            <a:r>
              <a:rPr lang="es-MX" dirty="0"/>
              <a:t>Se puede corregir o confirmar el voto</a:t>
            </a:r>
          </a:p>
          <a:p>
            <a:r>
              <a:rPr lang="es-MX" dirty="0"/>
              <a:t>La urna emite el testigo del voto</a:t>
            </a:r>
          </a:p>
          <a:p>
            <a:r>
              <a:rPr lang="es-MX" dirty="0"/>
              <a:t>EL elector/a ve por unos segundos el voto, no puede tomarlo. </a:t>
            </a:r>
          </a:p>
          <a:p>
            <a:r>
              <a:rPr lang="es-MX" dirty="0"/>
              <a:t>Se realiza el conteo digital de los votos sin posibilidad de error. </a:t>
            </a:r>
          </a:p>
          <a:p>
            <a:pPr marL="0" indent="0">
              <a:buNone/>
            </a:pPr>
            <a:endParaRPr lang="es-MX" dirty="0"/>
          </a:p>
        </p:txBody>
      </p:sp>
      <p:pic>
        <p:nvPicPr>
          <p:cNvPr id="1026" name="Picture 2" descr="El Consejo General del INE aprobó los instrumentos jurídicos y técnicos necesarios para implementar el voto electrónico">
            <a:extLst>
              <a:ext uri="{FF2B5EF4-FFF2-40B4-BE49-F238E27FC236}">
                <a16:creationId xmlns:a16="http://schemas.microsoft.com/office/drawing/2014/main" id="{7BBCA9C4-87D4-4922-A319-24BB5AE2D4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9640" y="2650435"/>
            <a:ext cx="3310925" cy="2199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401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2" name="Oval 71">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73" name="Oval 72">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75" name="Rectangle 74">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79" name="Rectangle 78">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81" name="Rectangle 80">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7016085D-06CE-445A-8650-8B7240CEA92D}"/>
              </a:ext>
            </a:extLst>
          </p:cNvPr>
          <p:cNvSpPr>
            <a:spLocks noGrp="1"/>
          </p:cNvSpPr>
          <p:nvPr>
            <p:ph type="title"/>
          </p:nvPr>
        </p:nvSpPr>
        <p:spPr>
          <a:xfrm>
            <a:off x="1069848" y="484632"/>
            <a:ext cx="10058400" cy="1609344"/>
          </a:xfrm>
        </p:spPr>
        <p:txBody>
          <a:bodyPr vert="horz" lIns="91440" tIns="45720" rIns="91440" bIns="45720" rtlCol="0" anchor="ctr">
            <a:normAutofit/>
          </a:bodyPr>
          <a:lstStyle/>
          <a:p>
            <a:r>
              <a:rPr lang="en-US" sz="5400"/>
              <a:t>Delitos electorales cibernéticos</a:t>
            </a:r>
          </a:p>
        </p:txBody>
      </p:sp>
      <p:pic>
        <p:nvPicPr>
          <p:cNvPr id="1026" name="Picture 2" descr="El Consejo General del INE aprobó los instrumentos jurídicos y técnicos necesarios para implementar el voto electrónico">
            <a:extLst>
              <a:ext uri="{FF2B5EF4-FFF2-40B4-BE49-F238E27FC236}">
                <a16:creationId xmlns:a16="http://schemas.microsoft.com/office/drawing/2014/main" id="{7BBCA9C4-87D4-4922-A319-24BB5AE2D4E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90" r="12101" b="3"/>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1207A8F3-B029-4D05-AEBA-8A880144832E}"/>
              </a:ext>
            </a:extLst>
          </p:cNvPr>
          <p:cNvSpPr>
            <a:spLocks noGrp="1"/>
          </p:cNvSpPr>
          <p:nvPr>
            <p:ph idx="1"/>
          </p:nvPr>
        </p:nvSpPr>
        <p:spPr>
          <a:xfrm>
            <a:off x="6496216" y="2320412"/>
            <a:ext cx="4632031" cy="3851787"/>
          </a:xfrm>
        </p:spPr>
        <p:txBody>
          <a:bodyPr vert="horz" lIns="91440" tIns="45720" rIns="91440" bIns="45720" rtlCol="0" anchor="ctr">
            <a:normAutofit/>
          </a:bodyPr>
          <a:lstStyle/>
          <a:p>
            <a:pPr marL="0"/>
            <a:endParaRPr lang="en-US" sz="1400" dirty="0"/>
          </a:p>
          <a:p>
            <a:pPr marL="0"/>
            <a:r>
              <a:rPr lang="en-US" sz="1400" dirty="0"/>
              <a:t>MODALIDAD ESPECÍFICA PARA LA COMISIÓN DE CONDUCTAS. </a:t>
            </a:r>
          </a:p>
          <a:p>
            <a:pPr marL="0"/>
            <a:endParaRPr lang="en-US" sz="1400" dirty="0"/>
          </a:p>
          <a:p>
            <a:pPr marL="0"/>
            <a:r>
              <a:rPr lang="en-US" sz="1400" dirty="0" err="1"/>
              <a:t>Ciberataques</a:t>
            </a:r>
            <a:r>
              <a:rPr lang="en-US" sz="1400" dirty="0"/>
              <a:t>. </a:t>
            </a:r>
            <a:r>
              <a:rPr lang="en-US" sz="1400" dirty="0" err="1"/>
              <a:t>Amenazas</a:t>
            </a:r>
            <a:r>
              <a:rPr lang="en-US" sz="1400" dirty="0"/>
              <a:t> </a:t>
            </a:r>
            <a:r>
              <a:rPr lang="en-US" sz="1400" dirty="0" err="1"/>
              <a:t>generadas</a:t>
            </a:r>
            <a:r>
              <a:rPr lang="en-US" sz="1400" dirty="0"/>
              <a:t> por </a:t>
            </a:r>
            <a:r>
              <a:rPr lang="en-US" sz="1400" dirty="0" err="1"/>
              <a:t>actores</a:t>
            </a:r>
            <a:r>
              <a:rPr lang="en-US" sz="1400" dirty="0"/>
              <a:t> no </a:t>
            </a:r>
            <a:r>
              <a:rPr lang="en-US" sz="1400" dirty="0" err="1"/>
              <a:t>estatales</a:t>
            </a:r>
            <a:r>
              <a:rPr lang="en-US" sz="1400" dirty="0"/>
              <a:t> –</a:t>
            </a:r>
            <a:r>
              <a:rPr lang="en-US" sz="1400" dirty="0" err="1"/>
              <a:t>servidores</a:t>
            </a:r>
            <a:r>
              <a:rPr lang="en-US" sz="1400" dirty="0"/>
              <a:t> </a:t>
            </a:r>
            <a:r>
              <a:rPr lang="en-US" sz="1400" dirty="0" err="1"/>
              <a:t>públicos</a:t>
            </a:r>
            <a:r>
              <a:rPr lang="en-US" sz="1400" dirty="0"/>
              <a:t>-, </a:t>
            </a:r>
            <a:r>
              <a:rPr lang="en-US" sz="1400" dirty="0" err="1"/>
              <a:t>ni</a:t>
            </a:r>
            <a:r>
              <a:rPr lang="en-US" sz="1400" dirty="0"/>
              <a:t> </a:t>
            </a:r>
            <a:r>
              <a:rPr lang="en-US" sz="1400" dirty="0" err="1"/>
              <a:t>candidatos</a:t>
            </a:r>
            <a:r>
              <a:rPr lang="en-US" sz="1400" dirty="0"/>
              <a:t> o </a:t>
            </a:r>
            <a:r>
              <a:rPr lang="en-US" sz="1400" dirty="0" err="1"/>
              <a:t>funcionarios</a:t>
            </a:r>
            <a:r>
              <a:rPr lang="en-US" sz="1400" dirty="0"/>
              <a:t> </a:t>
            </a:r>
            <a:r>
              <a:rPr lang="en-US" sz="1400" dirty="0" err="1"/>
              <a:t>partidistas</a:t>
            </a:r>
            <a:r>
              <a:rPr lang="en-US" sz="1400" dirty="0"/>
              <a:t> o </a:t>
            </a:r>
            <a:r>
              <a:rPr lang="en-US" sz="1400" dirty="0" err="1"/>
              <a:t>electorales</a:t>
            </a:r>
            <a:r>
              <a:rPr lang="en-US" sz="1400" dirty="0"/>
              <a:t>. </a:t>
            </a:r>
            <a:r>
              <a:rPr lang="en-US" sz="1400" dirty="0" err="1"/>
              <a:t>Pueden</a:t>
            </a:r>
            <a:r>
              <a:rPr lang="en-US" sz="1400" dirty="0"/>
              <a:t> </a:t>
            </a:r>
            <a:r>
              <a:rPr lang="en-US" sz="1400" dirty="0" err="1"/>
              <a:t>encontrarse</a:t>
            </a:r>
            <a:r>
              <a:rPr lang="en-US" sz="1400" dirty="0"/>
              <a:t> en </a:t>
            </a:r>
            <a:r>
              <a:rPr lang="en-US" sz="1400" dirty="0" err="1"/>
              <a:t>territorio</a:t>
            </a:r>
            <a:r>
              <a:rPr lang="en-US" sz="1400" dirty="0"/>
              <a:t> </a:t>
            </a:r>
            <a:r>
              <a:rPr lang="en-US" sz="1400" dirty="0" err="1"/>
              <a:t>nacional</a:t>
            </a:r>
            <a:r>
              <a:rPr lang="en-US" sz="1400" dirty="0"/>
              <a:t> o </a:t>
            </a:r>
            <a:r>
              <a:rPr lang="en-US" sz="1400" dirty="0" err="1"/>
              <a:t>fuera</a:t>
            </a:r>
            <a:r>
              <a:rPr lang="en-US" sz="1400" dirty="0"/>
              <a:t> de </a:t>
            </a:r>
            <a:r>
              <a:rPr lang="en-US" sz="1400" dirty="0" err="1"/>
              <a:t>él</a:t>
            </a:r>
            <a:r>
              <a:rPr lang="en-US" sz="1400" dirty="0"/>
              <a:t>. </a:t>
            </a:r>
          </a:p>
          <a:p>
            <a:pPr marL="0"/>
            <a:r>
              <a:rPr lang="en-US" sz="1400" dirty="0"/>
              <a:t>Ley General en Materia de </a:t>
            </a:r>
            <a:r>
              <a:rPr lang="en-US" sz="1400" dirty="0" err="1"/>
              <a:t>Delitos</a:t>
            </a:r>
            <a:r>
              <a:rPr lang="en-US" sz="1400" dirty="0"/>
              <a:t> </a:t>
            </a:r>
            <a:r>
              <a:rPr lang="en-US" sz="1400" dirty="0" err="1"/>
              <a:t>Electorales</a:t>
            </a:r>
            <a:r>
              <a:rPr lang="en-US" sz="1400" dirty="0"/>
              <a:t>. </a:t>
            </a:r>
          </a:p>
          <a:p>
            <a:pPr marL="0"/>
            <a:r>
              <a:rPr lang="en-US" sz="1400" dirty="0"/>
              <a:t>Artículo 7, </a:t>
            </a:r>
            <a:r>
              <a:rPr lang="en-US" sz="1400" dirty="0" err="1"/>
              <a:t>fracciones</a:t>
            </a:r>
            <a:r>
              <a:rPr lang="en-US" sz="1400" dirty="0"/>
              <a:t> III, IV, VII, XI, XV y XVI; 13, </a:t>
            </a:r>
            <a:r>
              <a:rPr lang="en-US" sz="1400" dirty="0" err="1"/>
              <a:t>fracciones</a:t>
            </a:r>
            <a:r>
              <a:rPr lang="en-US" sz="1400" dirty="0"/>
              <a:t> I y II y 19, </a:t>
            </a:r>
            <a:r>
              <a:rPr lang="en-US" sz="1400" dirty="0" err="1"/>
              <a:t>fracción</a:t>
            </a:r>
            <a:r>
              <a:rPr lang="en-US" sz="1400" dirty="0"/>
              <a:t> I. </a:t>
            </a:r>
          </a:p>
          <a:p>
            <a:pPr marL="0"/>
            <a:r>
              <a:rPr lang="en-US" sz="1400" dirty="0"/>
              <a:t>DETERMINACIÓN DE LA COMPETENCIA. REGLAS GENERALES DE LA COMPETENCIA. </a:t>
            </a:r>
          </a:p>
          <a:p>
            <a:pPr marL="0"/>
            <a:endParaRPr lang="en-US" sz="1400" dirty="0"/>
          </a:p>
        </p:txBody>
      </p:sp>
      <p:sp>
        <p:nvSpPr>
          <p:cNvPr id="83" name="Oval 82">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96420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9" name="Oval 8">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10" name="Oval 9">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12" name="Rectangle 11">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4" name="Group 13">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5" name="Oval 14">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B2915A70-4AAA-4AAA-9EE7-75FA4BF6BA9C}"/>
              </a:ext>
            </a:extLst>
          </p:cNvPr>
          <p:cNvSpPr>
            <a:spLocks noGrp="1"/>
          </p:cNvSpPr>
          <p:nvPr>
            <p:ph type="title"/>
          </p:nvPr>
        </p:nvSpPr>
        <p:spPr>
          <a:xfrm>
            <a:off x="1490145" y="2376862"/>
            <a:ext cx="2640646" cy="2104273"/>
          </a:xfrm>
          <a:noFill/>
        </p:spPr>
        <p:txBody>
          <a:bodyPr vert="horz" lIns="91440" tIns="45720" rIns="91440" bIns="45720" rtlCol="0" anchor="ctr">
            <a:normAutofit/>
          </a:bodyPr>
          <a:lstStyle/>
          <a:p>
            <a:pPr algn="ctr"/>
            <a:r>
              <a:rPr lang="en-US" sz="2800">
                <a:solidFill>
                  <a:srgbClr val="FFFFFF"/>
                </a:solidFill>
              </a:rPr>
              <a:t>Elementos normativos de valoración jurídica</a:t>
            </a:r>
          </a:p>
        </p:txBody>
      </p:sp>
      <p:sp>
        <p:nvSpPr>
          <p:cNvPr id="18" name="Rectangle 17">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6">
              <a:alphaModFix amt="85000"/>
              <a:lum bright="70000" contrast="-70000"/>
              <a:extLst>
                <a:ext uri="{BEBA8EAE-BF5A-486C-A8C5-ECC9F3942E4B}">
                  <a14:imgProps xmlns:a14="http://schemas.microsoft.com/office/drawing/2010/main">
                    <a14:imgLayer r:embed="rId7">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B9D749B2-E69D-4175-B4FF-4E11F9FC92A4}"/>
              </a:ext>
            </a:extLst>
          </p:cNvPr>
          <p:cNvSpPr>
            <a:spLocks noGrp="1"/>
          </p:cNvSpPr>
          <p:nvPr>
            <p:ph idx="1"/>
          </p:nvPr>
        </p:nvSpPr>
        <p:spPr>
          <a:xfrm>
            <a:off x="6081089" y="725394"/>
            <a:ext cx="5142658" cy="5407212"/>
          </a:xfrm>
        </p:spPr>
        <p:txBody>
          <a:bodyPr vert="horz" lIns="91440" tIns="45720" rIns="91440" bIns="45720" rtlCol="0" anchor="ctr">
            <a:normAutofit/>
          </a:bodyPr>
          <a:lstStyle/>
          <a:p>
            <a:r>
              <a:rPr lang="en-US" sz="1900" dirty="0" err="1"/>
              <a:t>Conforme</a:t>
            </a:r>
            <a:r>
              <a:rPr lang="en-US" sz="1900" dirty="0"/>
              <a:t> a los </a:t>
            </a:r>
            <a:r>
              <a:rPr lang="en-US" sz="1900" dirty="0" err="1"/>
              <a:t>sujetos</a:t>
            </a:r>
            <a:r>
              <a:rPr lang="en-US" sz="1900" dirty="0"/>
              <a:t> </a:t>
            </a:r>
            <a:r>
              <a:rPr lang="en-US" sz="1900" dirty="0" err="1"/>
              <a:t>activos</a:t>
            </a:r>
            <a:r>
              <a:rPr lang="en-US" sz="1900" dirty="0"/>
              <a:t> del </a:t>
            </a:r>
            <a:r>
              <a:rPr lang="en-US" sz="1900" dirty="0" err="1"/>
              <a:t>delito</a:t>
            </a:r>
            <a:r>
              <a:rPr lang="en-US" sz="1900" dirty="0"/>
              <a:t>. </a:t>
            </a:r>
          </a:p>
          <a:p>
            <a:r>
              <a:rPr lang="en-US" sz="1900" dirty="0"/>
              <a:t>1. </a:t>
            </a:r>
            <a:r>
              <a:rPr lang="en-US" sz="1900" dirty="0" err="1"/>
              <a:t>Delitos</a:t>
            </a:r>
            <a:r>
              <a:rPr lang="en-US" sz="1900" dirty="0"/>
              <a:t> </a:t>
            </a:r>
            <a:r>
              <a:rPr lang="en-US" sz="1900" dirty="0" err="1"/>
              <a:t>cometidos</a:t>
            </a:r>
            <a:r>
              <a:rPr lang="en-US" sz="1900" dirty="0"/>
              <a:t> por cualquier persona. Artículo 7 (</a:t>
            </a:r>
            <a:r>
              <a:rPr lang="en-US" sz="1900" dirty="0" err="1"/>
              <a:t>excepción</a:t>
            </a:r>
            <a:r>
              <a:rPr lang="en-US" sz="1900" dirty="0"/>
              <a:t> del </a:t>
            </a:r>
            <a:r>
              <a:rPr lang="en-US" sz="1900" dirty="0" err="1"/>
              <a:t>penúltimo</a:t>
            </a:r>
            <a:r>
              <a:rPr lang="en-US" sz="1900" dirty="0"/>
              <a:t> </a:t>
            </a:r>
            <a:r>
              <a:rPr lang="en-US" sz="1900" dirty="0" err="1"/>
              <a:t>párrafo</a:t>
            </a:r>
            <a:r>
              <a:rPr lang="en-US" sz="1900" dirty="0"/>
              <a:t> de la </a:t>
            </a:r>
            <a:r>
              <a:rPr lang="en-US" sz="1900" dirty="0" err="1"/>
              <a:t>fracción</a:t>
            </a:r>
            <a:r>
              <a:rPr lang="en-US" sz="1900" dirty="0"/>
              <a:t> VII); 13 (</a:t>
            </a:r>
            <a:r>
              <a:rPr lang="en-US" sz="1900" dirty="0" err="1"/>
              <a:t>excepción</a:t>
            </a:r>
            <a:r>
              <a:rPr lang="en-US" sz="1900" dirty="0"/>
              <a:t> del </a:t>
            </a:r>
            <a:r>
              <a:rPr lang="en-US" sz="1900" dirty="0" err="1"/>
              <a:t>último</a:t>
            </a:r>
            <a:r>
              <a:rPr lang="en-US" sz="1900" dirty="0"/>
              <a:t> </a:t>
            </a:r>
            <a:r>
              <a:rPr lang="en-US" sz="1900" dirty="0" err="1"/>
              <a:t>párrafo</a:t>
            </a:r>
            <a:r>
              <a:rPr lang="en-US" sz="1900" dirty="0"/>
              <a:t> del </a:t>
            </a:r>
            <a:r>
              <a:rPr lang="en-US" sz="1900" dirty="0" err="1"/>
              <a:t>mismo</a:t>
            </a:r>
            <a:r>
              <a:rPr lang="en-US" sz="1900" dirty="0"/>
              <a:t> </a:t>
            </a:r>
            <a:r>
              <a:rPr lang="en-US" sz="1900" dirty="0" err="1"/>
              <a:t>artículo</a:t>
            </a:r>
            <a:r>
              <a:rPr lang="en-US" sz="1900" dirty="0"/>
              <a:t>); 15 y 18. </a:t>
            </a:r>
          </a:p>
          <a:p>
            <a:r>
              <a:rPr lang="en-US" sz="1900" dirty="0"/>
              <a:t>2. Los </a:t>
            </a:r>
            <a:r>
              <a:rPr lang="en-US" sz="1900" dirty="0" err="1"/>
              <a:t>cometidos</a:t>
            </a:r>
            <a:r>
              <a:rPr lang="en-US" sz="1900" dirty="0"/>
              <a:t> por un </a:t>
            </a:r>
            <a:r>
              <a:rPr lang="en-US" sz="1900" dirty="0" err="1"/>
              <a:t>integrante</a:t>
            </a:r>
            <a:r>
              <a:rPr lang="en-US" sz="1900" dirty="0"/>
              <a:t> de un </a:t>
            </a:r>
            <a:r>
              <a:rPr lang="en-US" sz="1900" dirty="0" err="1"/>
              <a:t>organismo</a:t>
            </a:r>
            <a:r>
              <a:rPr lang="en-US" sz="1900" dirty="0"/>
              <a:t> de </a:t>
            </a:r>
            <a:r>
              <a:rPr lang="en-US" sz="1900" dirty="0" err="1"/>
              <a:t>seguridad</a:t>
            </a:r>
            <a:r>
              <a:rPr lang="en-US" sz="1900" dirty="0"/>
              <a:t> </a:t>
            </a:r>
            <a:r>
              <a:rPr lang="en-US" sz="1900" dirty="0" err="1"/>
              <a:t>pública</a:t>
            </a:r>
            <a:r>
              <a:rPr lang="en-US" sz="1900" dirty="0"/>
              <a:t>, </a:t>
            </a:r>
            <a:r>
              <a:rPr lang="en-US" sz="1900" dirty="0" err="1"/>
              <a:t>artículo</a:t>
            </a:r>
            <a:r>
              <a:rPr lang="en-US" sz="1900" dirty="0"/>
              <a:t> 7, </a:t>
            </a:r>
            <a:r>
              <a:rPr lang="en-US" sz="1900" dirty="0" err="1"/>
              <a:t>penúltimo</a:t>
            </a:r>
            <a:r>
              <a:rPr lang="en-US" sz="1900" dirty="0"/>
              <a:t> </a:t>
            </a:r>
            <a:r>
              <a:rPr lang="en-US" sz="1900" dirty="0" err="1"/>
              <a:t>párrafo</a:t>
            </a:r>
            <a:r>
              <a:rPr lang="en-US" sz="1900" dirty="0"/>
              <a:t> de la </a:t>
            </a:r>
            <a:r>
              <a:rPr lang="en-US" sz="1900" dirty="0" err="1"/>
              <a:t>fracción</a:t>
            </a:r>
            <a:r>
              <a:rPr lang="en-US" sz="1900" dirty="0"/>
              <a:t> VII</a:t>
            </a:r>
          </a:p>
          <a:p>
            <a:r>
              <a:rPr lang="en-US" sz="1900" dirty="0"/>
              <a:t>3: Los </a:t>
            </a:r>
            <a:r>
              <a:rPr lang="en-US" sz="1900" dirty="0" err="1"/>
              <a:t>cometidos</a:t>
            </a:r>
            <a:r>
              <a:rPr lang="en-US" sz="1900" dirty="0"/>
              <a:t> por </a:t>
            </a:r>
            <a:r>
              <a:rPr lang="en-US" sz="1900" dirty="0" err="1"/>
              <a:t>servidores</a:t>
            </a:r>
            <a:r>
              <a:rPr lang="en-US" sz="1900" dirty="0"/>
              <a:t> </a:t>
            </a:r>
            <a:r>
              <a:rPr lang="en-US" sz="1900" dirty="0" err="1"/>
              <a:t>públicos</a:t>
            </a:r>
            <a:r>
              <a:rPr lang="en-US" sz="1900" dirty="0"/>
              <a:t>. </a:t>
            </a:r>
            <a:r>
              <a:rPr lang="en-US" sz="1900" dirty="0" err="1"/>
              <a:t>Artículos</a:t>
            </a:r>
            <a:r>
              <a:rPr lang="en-US" sz="1900" dirty="0"/>
              <a:t> 11, 13, </a:t>
            </a:r>
            <a:r>
              <a:rPr lang="en-US" sz="1900" dirty="0" err="1"/>
              <a:t>último</a:t>
            </a:r>
            <a:r>
              <a:rPr lang="en-US" sz="1900" dirty="0"/>
              <a:t> </a:t>
            </a:r>
            <a:r>
              <a:rPr lang="en-US" sz="1900" dirty="0" err="1"/>
              <a:t>párrafo</a:t>
            </a:r>
            <a:r>
              <a:rPr lang="en-US" sz="1900" dirty="0"/>
              <a:t> y 20</a:t>
            </a:r>
          </a:p>
          <a:p>
            <a:r>
              <a:rPr lang="en-US" sz="1900" dirty="0"/>
              <a:t>4. Los </a:t>
            </a:r>
            <a:r>
              <a:rPr lang="en-US" sz="1900" dirty="0" err="1"/>
              <a:t>cometidos</a:t>
            </a:r>
            <a:r>
              <a:rPr lang="en-US" sz="1900" dirty="0"/>
              <a:t> por </a:t>
            </a:r>
            <a:r>
              <a:rPr lang="en-US" sz="1900" dirty="0" err="1"/>
              <a:t>funcionarios</a:t>
            </a:r>
            <a:r>
              <a:rPr lang="en-US" sz="1900" dirty="0"/>
              <a:t> </a:t>
            </a:r>
            <a:r>
              <a:rPr lang="en-US" sz="1900" dirty="0" err="1"/>
              <a:t>electorales</a:t>
            </a:r>
            <a:r>
              <a:rPr lang="en-US" sz="1900" dirty="0"/>
              <a:t>, </a:t>
            </a:r>
            <a:r>
              <a:rPr lang="en-US" sz="1900" dirty="0" err="1"/>
              <a:t>artículo</a:t>
            </a:r>
            <a:r>
              <a:rPr lang="en-US" sz="1900" dirty="0"/>
              <a:t> 8. </a:t>
            </a:r>
          </a:p>
          <a:p>
            <a:r>
              <a:rPr lang="en-US" sz="1900" dirty="0"/>
              <a:t>5. Los </a:t>
            </a:r>
            <a:r>
              <a:rPr lang="en-US" sz="1900" dirty="0" err="1"/>
              <a:t>cometidos</a:t>
            </a:r>
            <a:r>
              <a:rPr lang="en-US" sz="1900" dirty="0"/>
              <a:t> por </a:t>
            </a:r>
            <a:r>
              <a:rPr lang="en-US" sz="1900" dirty="0" err="1"/>
              <a:t>funcionarios</a:t>
            </a:r>
            <a:r>
              <a:rPr lang="en-US" sz="1900" dirty="0"/>
              <a:t> </a:t>
            </a:r>
            <a:r>
              <a:rPr lang="en-US" sz="1900" dirty="0" err="1"/>
              <a:t>partidistas</a:t>
            </a:r>
            <a:r>
              <a:rPr lang="en-US" sz="1900" dirty="0"/>
              <a:t>, </a:t>
            </a:r>
            <a:r>
              <a:rPr lang="en-US" sz="1900" dirty="0" err="1"/>
              <a:t>precandidatas</a:t>
            </a:r>
            <a:r>
              <a:rPr lang="en-US" sz="1900" dirty="0"/>
              <a:t>, </a:t>
            </a:r>
            <a:r>
              <a:rPr lang="en-US" sz="1900" dirty="0" err="1"/>
              <a:t>candidatas</a:t>
            </a:r>
            <a:r>
              <a:rPr lang="en-US" sz="1900" dirty="0"/>
              <a:t> u </a:t>
            </a:r>
            <a:r>
              <a:rPr lang="en-US" sz="1900" dirty="0" err="1"/>
              <a:t>organizadoras</a:t>
            </a:r>
            <a:r>
              <a:rPr lang="en-US" sz="1900" dirty="0"/>
              <a:t> de </a:t>
            </a:r>
            <a:r>
              <a:rPr lang="en-US" sz="1900" dirty="0" err="1"/>
              <a:t>actos</a:t>
            </a:r>
            <a:r>
              <a:rPr lang="en-US" sz="1900" dirty="0"/>
              <a:t> de </a:t>
            </a:r>
            <a:r>
              <a:rPr lang="en-US" sz="1900" dirty="0" err="1"/>
              <a:t>campaña</a:t>
            </a:r>
            <a:r>
              <a:rPr lang="en-US" sz="1900" dirty="0"/>
              <a:t>. </a:t>
            </a:r>
            <a:r>
              <a:rPr lang="en-US" sz="1900" dirty="0" err="1"/>
              <a:t>Artículos</a:t>
            </a:r>
            <a:r>
              <a:rPr lang="en-US" sz="1900" dirty="0"/>
              <a:t> 9, 13, </a:t>
            </a:r>
            <a:r>
              <a:rPr lang="en-US" sz="1900" dirty="0" err="1"/>
              <a:t>último</a:t>
            </a:r>
            <a:r>
              <a:rPr lang="en-US" sz="1900" dirty="0"/>
              <a:t> </a:t>
            </a:r>
            <a:r>
              <a:rPr lang="en-US" sz="1900" dirty="0" err="1"/>
              <a:t>párrafo</a:t>
            </a:r>
            <a:r>
              <a:rPr lang="en-US" sz="1900" dirty="0"/>
              <a:t> y 14.</a:t>
            </a:r>
          </a:p>
          <a:p>
            <a:endParaRPr lang="en-US" sz="1900" dirty="0"/>
          </a:p>
        </p:txBody>
      </p:sp>
    </p:spTree>
    <p:extLst>
      <p:ext uri="{BB962C8B-B14F-4D97-AF65-F5344CB8AC3E}">
        <p14:creationId xmlns:p14="http://schemas.microsoft.com/office/powerpoint/2010/main" val="4198019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78" name="Oval 77">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9" name="Oval 78">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81" name="Rectangle 80">
            <a:extLst>
              <a:ext uri="{FF2B5EF4-FFF2-40B4-BE49-F238E27FC236}">
                <a16:creationId xmlns:a16="http://schemas.microsoft.com/office/drawing/2014/main" id="{F4664CB4-B2D2-4732-AB2C-939321E99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3" name="Rectangle 82">
            <a:extLst>
              <a:ext uri="{FF2B5EF4-FFF2-40B4-BE49-F238E27FC236}">
                <a16:creationId xmlns:a16="http://schemas.microsoft.com/office/drawing/2014/main" id="{D03168EC-D910-4109-8158-A433124BB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928117"/>
            <a:ext cx="10351008"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52EB50A5-ED88-4DB9-A0A0-1370FEEE6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3" y="1110053"/>
            <a:ext cx="6631431" cy="45803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46CACA2-69F3-4E76-B2E8-5F76D8EB5781}"/>
              </a:ext>
            </a:extLst>
          </p:cNvPr>
          <p:cNvSpPr>
            <a:spLocks noGrp="1"/>
          </p:cNvSpPr>
          <p:nvPr>
            <p:ph type="title"/>
          </p:nvPr>
        </p:nvSpPr>
        <p:spPr>
          <a:xfrm>
            <a:off x="1248156" y="1432223"/>
            <a:ext cx="5965470" cy="3357976"/>
          </a:xfrm>
        </p:spPr>
        <p:txBody>
          <a:bodyPr vert="horz" lIns="91440" tIns="45720" rIns="91440" bIns="45720" rtlCol="0" anchor="ctr">
            <a:normAutofit/>
          </a:bodyPr>
          <a:lstStyle/>
          <a:p>
            <a:pPr>
              <a:lnSpc>
                <a:spcPct val="80000"/>
              </a:lnSpc>
            </a:pPr>
            <a:r>
              <a:rPr lang="en-US" sz="6200" dirty="0" err="1">
                <a:blipFill dpi="0" rotWithShape="1">
                  <a:blip r:embed="rId4"/>
                  <a:srcRect/>
                  <a:tile tx="6350" ty="-127000" sx="65000" sy="64000" flip="none" algn="tl"/>
                </a:blipFill>
              </a:rPr>
              <a:t>Delitos</a:t>
            </a:r>
            <a:r>
              <a:rPr lang="en-US" sz="6200" dirty="0">
                <a:blipFill dpi="0" rotWithShape="1">
                  <a:blip r:embed="rId4"/>
                  <a:srcRect/>
                  <a:tile tx="6350" ty="-127000" sx="65000" sy="64000" flip="none" algn="tl"/>
                </a:blipFill>
              </a:rPr>
              <a:t> </a:t>
            </a:r>
            <a:r>
              <a:rPr lang="en-US" sz="6200" dirty="0" err="1">
                <a:blipFill dpi="0" rotWithShape="1">
                  <a:blip r:embed="rId4"/>
                  <a:srcRect/>
                  <a:tile tx="6350" ty="-127000" sx="65000" sy="64000" flip="none" algn="tl"/>
                </a:blipFill>
              </a:rPr>
              <a:t>cometidos</a:t>
            </a:r>
            <a:r>
              <a:rPr lang="en-US" sz="6200" dirty="0">
                <a:blipFill dpi="0" rotWithShape="1">
                  <a:blip r:embed="rId4"/>
                  <a:srcRect/>
                  <a:tile tx="6350" ty="-127000" sx="65000" sy="64000" flip="none" algn="tl"/>
                </a:blipFill>
              </a:rPr>
              <a:t> por cualquier persona</a:t>
            </a:r>
          </a:p>
        </p:txBody>
      </p:sp>
      <p:pic>
        <p:nvPicPr>
          <p:cNvPr id="5122" name="Picture 2" descr="Imágenes de Personas | Vectores, fotos de stock y PSD gratuitos">
            <a:extLst>
              <a:ext uri="{FF2B5EF4-FFF2-40B4-BE49-F238E27FC236}">
                <a16:creationId xmlns:a16="http://schemas.microsoft.com/office/drawing/2014/main" id="{09F687B0-AD70-4A79-B064-91A7DE9880C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855117" y="2274334"/>
            <a:ext cx="3416725" cy="2272122"/>
          </a:xfrm>
          <a:prstGeom prst="rect">
            <a:avLst/>
          </a:prstGeom>
          <a:noFill/>
          <a:extLst>
            <a:ext uri="{909E8E84-426E-40DD-AFC4-6F175D3DCCD1}">
              <a14:hiddenFill xmlns:a14="http://schemas.microsoft.com/office/drawing/2010/main">
                <a:solidFill>
                  <a:srgbClr val="FFFFFF"/>
                </a:solidFill>
              </a14:hiddenFill>
            </a:ext>
          </a:extLst>
        </p:spPr>
      </p:pic>
      <p:sp>
        <p:nvSpPr>
          <p:cNvPr id="87" name="Rectangle 86">
            <a:extLst>
              <a:ext uri="{FF2B5EF4-FFF2-40B4-BE49-F238E27FC236}">
                <a16:creationId xmlns:a16="http://schemas.microsoft.com/office/drawing/2014/main" id="{0AA47C27-8894-42A7-8D01-C902DA9B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5780565"/>
            <a:ext cx="10351008"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a:extLst>
              <a:ext uri="{FF2B5EF4-FFF2-40B4-BE49-F238E27FC236}">
                <a16:creationId xmlns:a16="http://schemas.microsoft.com/office/drawing/2014/main" id="{8B4BD81D-EAC7-4C48-A5FD-A1156EC849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90" name="Oval 89">
              <a:extLst>
                <a:ext uri="{FF2B5EF4-FFF2-40B4-BE49-F238E27FC236}">
                  <a16:creationId xmlns:a16="http://schemas.microsoft.com/office/drawing/2014/main" id="{9CAF43F4-8892-4C5D-A8ED-C423F5175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1" name="Oval 90">
              <a:extLst>
                <a:ext uri="{FF2B5EF4-FFF2-40B4-BE49-F238E27FC236}">
                  <a16:creationId xmlns:a16="http://schemas.microsoft.com/office/drawing/2014/main" id="{2D028E2F-5F35-49A4-86F5-81814931EB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4085561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915A70-4AAA-4AAA-9EE7-75FA4BF6BA9C}"/>
              </a:ext>
            </a:extLst>
          </p:cNvPr>
          <p:cNvSpPr>
            <a:spLocks noGrp="1"/>
          </p:cNvSpPr>
          <p:nvPr>
            <p:ph type="title"/>
          </p:nvPr>
        </p:nvSpPr>
        <p:spPr/>
        <p:txBody>
          <a:bodyPr>
            <a:normAutofit fontScale="90000"/>
          </a:bodyPr>
          <a:lstStyle/>
          <a:p>
            <a:r>
              <a:rPr lang="es-MX"/>
              <a:t>Reglas generales aplicables del código penal federal</a:t>
            </a:r>
            <a:endParaRPr lang="es-MX" dirty="0"/>
          </a:p>
        </p:txBody>
      </p:sp>
      <p:sp>
        <p:nvSpPr>
          <p:cNvPr id="3" name="Marcador de contenido 2">
            <a:extLst>
              <a:ext uri="{FF2B5EF4-FFF2-40B4-BE49-F238E27FC236}">
                <a16:creationId xmlns:a16="http://schemas.microsoft.com/office/drawing/2014/main" id="{B9D749B2-E69D-4175-B4FF-4E11F9FC92A4}"/>
              </a:ext>
            </a:extLst>
          </p:cNvPr>
          <p:cNvSpPr>
            <a:spLocks noGrp="1"/>
          </p:cNvSpPr>
          <p:nvPr>
            <p:ph idx="1"/>
          </p:nvPr>
        </p:nvSpPr>
        <p:spPr/>
        <p:txBody>
          <a:bodyPr/>
          <a:lstStyle/>
          <a:p>
            <a:r>
              <a:rPr lang="es-MX"/>
              <a:t>Pueden cometerse por acción u omisión (tipos de acción o tipos de omisión; estos últimos, subdivididos en tipos de omisión simple o de comisión por omisión). </a:t>
            </a:r>
          </a:p>
          <a:p>
            <a:r>
              <a:rPr lang="es-MX"/>
              <a:t>A la conducta de acción como de omisión: tipos de acción dolosos o de omisión dolososo. </a:t>
            </a:r>
          </a:p>
          <a:p>
            <a:r>
              <a:rPr lang="es-MX"/>
              <a:t>De forma instantánea, permanente o continuada. </a:t>
            </a:r>
          </a:p>
          <a:p>
            <a:r>
              <a:rPr lang="es-MX"/>
              <a:t>NO se admite la realización culposa o imprudente o culpa consciente o inconsciente. </a:t>
            </a:r>
          </a:p>
          <a:p>
            <a:r>
              <a:rPr lang="es-MX"/>
              <a:t>Cierra la posibilidad de que a través de una persona jurídica se pueda cometer algún delito electoral. </a:t>
            </a:r>
          </a:p>
          <a:p>
            <a:r>
              <a:rPr lang="es-MX"/>
              <a:t>Le son aplicables la tentativa acabada e inacabada. </a:t>
            </a:r>
          </a:p>
          <a:p>
            <a:r>
              <a:rPr lang="es-MX"/>
              <a:t>Concurso de personas</a:t>
            </a:r>
          </a:p>
          <a:p>
            <a:r>
              <a:rPr lang="es-MX"/>
              <a:t>Causas de exclusión del delito</a:t>
            </a:r>
            <a:endParaRPr lang="es-MX" dirty="0"/>
          </a:p>
        </p:txBody>
      </p:sp>
      <p:pic>
        <p:nvPicPr>
          <p:cNvPr id="2050" name="Picture 2" descr="Cámara de Diputados aprueba diversas disposiciones al Código Penal Federal  - Megalópolis">
            <a:extLst>
              <a:ext uri="{FF2B5EF4-FFF2-40B4-BE49-F238E27FC236}">
                <a16:creationId xmlns:a16="http://schemas.microsoft.com/office/drawing/2014/main" id="{76DA1545-A74D-421B-85B2-11E5F74759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9640" y="2968282"/>
            <a:ext cx="3633407" cy="2414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117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5" name="Group 104">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6" name="Oval 105">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107" name="Oval 106">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109" name="Rectangle 108">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2915A70-4AAA-4AAA-9EE7-75FA4BF6BA9C}"/>
              </a:ext>
            </a:extLst>
          </p:cNvPr>
          <p:cNvSpPr>
            <a:spLocks noGrp="1"/>
          </p:cNvSpPr>
          <p:nvPr>
            <p:ph type="title"/>
          </p:nvPr>
        </p:nvSpPr>
        <p:spPr>
          <a:xfrm>
            <a:off x="1286934" y="1465790"/>
            <a:ext cx="3860798" cy="3941345"/>
          </a:xfrm>
        </p:spPr>
        <p:txBody>
          <a:bodyPr vert="horz" lIns="91440" tIns="45720" rIns="91440" bIns="45720" rtlCol="0" anchor="ctr">
            <a:normAutofit/>
          </a:bodyPr>
          <a:lstStyle/>
          <a:p>
            <a:r>
              <a:rPr lang="en-US" sz="6000"/>
              <a:t>Reglas generales</a:t>
            </a:r>
          </a:p>
        </p:txBody>
      </p:sp>
      <p:sp>
        <p:nvSpPr>
          <p:cNvPr id="3" name="Marcador de contenido 2">
            <a:extLst>
              <a:ext uri="{FF2B5EF4-FFF2-40B4-BE49-F238E27FC236}">
                <a16:creationId xmlns:a16="http://schemas.microsoft.com/office/drawing/2014/main" id="{B9D749B2-E69D-4175-B4FF-4E11F9FC92A4}"/>
              </a:ext>
            </a:extLst>
          </p:cNvPr>
          <p:cNvSpPr>
            <a:spLocks noGrp="1"/>
          </p:cNvSpPr>
          <p:nvPr>
            <p:ph idx="1"/>
          </p:nvPr>
        </p:nvSpPr>
        <p:spPr>
          <a:xfrm>
            <a:off x="6417733" y="1359090"/>
            <a:ext cx="5132665" cy="4048046"/>
          </a:xfrm>
        </p:spPr>
        <p:txBody>
          <a:bodyPr vert="horz" lIns="91440" tIns="45720" rIns="91440" bIns="45720" rtlCol="0" anchor="ctr">
            <a:normAutofit/>
          </a:bodyPr>
          <a:lstStyle/>
          <a:p>
            <a:r>
              <a:rPr lang="en-US"/>
              <a:t>Eminentemente</a:t>
            </a:r>
            <a:r>
              <a:rPr lang="en-US" dirty="0"/>
              <a:t> </a:t>
            </a:r>
            <a:r>
              <a:rPr lang="en-US"/>
              <a:t>dolosos</a:t>
            </a:r>
            <a:r>
              <a:rPr lang="en-US" dirty="0"/>
              <a:t>, </a:t>
            </a:r>
            <a:r>
              <a:rPr lang="en-US"/>
              <a:t>aunque</a:t>
            </a:r>
            <a:r>
              <a:rPr lang="en-US" dirty="0"/>
              <a:t> en las </a:t>
            </a:r>
            <a:r>
              <a:rPr lang="en-US"/>
              <a:t>fracciones</a:t>
            </a:r>
            <a:r>
              <a:rPr lang="en-US" dirty="0"/>
              <a:t> XVIII y XXI el </a:t>
            </a:r>
            <a:r>
              <a:rPr lang="en-US"/>
              <a:t>órgano</a:t>
            </a:r>
            <a:r>
              <a:rPr lang="en-US" dirty="0"/>
              <a:t> </a:t>
            </a:r>
            <a:r>
              <a:rPr lang="en-US"/>
              <a:t>investigador</a:t>
            </a:r>
            <a:r>
              <a:rPr lang="en-US" dirty="0"/>
              <a:t> debe </a:t>
            </a:r>
            <a:r>
              <a:rPr lang="en-US"/>
              <a:t>actualiar</a:t>
            </a:r>
            <a:r>
              <a:rPr lang="en-US" dirty="0"/>
              <a:t> de </a:t>
            </a:r>
            <a:r>
              <a:rPr lang="en-US"/>
              <a:t>manera</a:t>
            </a:r>
            <a:r>
              <a:rPr lang="en-US" dirty="0"/>
              <a:t> </a:t>
            </a:r>
            <a:r>
              <a:rPr lang="en-US"/>
              <a:t>fehaciente</a:t>
            </a:r>
            <a:r>
              <a:rPr lang="en-US" dirty="0"/>
              <a:t> el </a:t>
            </a:r>
            <a:r>
              <a:rPr lang="en-US"/>
              <a:t>dolo</a:t>
            </a:r>
            <a:endParaRPr lang="en-US" dirty="0"/>
          </a:p>
          <a:p>
            <a:r>
              <a:rPr lang="en-US"/>
              <a:t>Ofensa</a:t>
            </a:r>
            <a:r>
              <a:rPr lang="en-US" dirty="0"/>
              <a:t> simple</a:t>
            </a:r>
          </a:p>
          <a:p>
            <a:r>
              <a:rPr lang="en-US"/>
              <a:t>Tipos</a:t>
            </a:r>
            <a:r>
              <a:rPr lang="en-US" dirty="0"/>
              <a:t> </a:t>
            </a:r>
            <a:r>
              <a:rPr lang="en-US"/>
              <a:t>cerrados</a:t>
            </a:r>
            <a:endParaRPr lang="en-US" dirty="0"/>
          </a:p>
          <a:p>
            <a:r>
              <a:rPr lang="en-US"/>
              <a:t>Consumación</a:t>
            </a:r>
            <a:r>
              <a:rPr lang="en-US" dirty="0"/>
              <a:t> </a:t>
            </a:r>
            <a:r>
              <a:rPr lang="en-US"/>
              <a:t>instantánea</a:t>
            </a:r>
            <a:endParaRPr lang="en-US" dirty="0"/>
          </a:p>
          <a:p>
            <a:r>
              <a:rPr lang="en-US"/>
              <a:t>monosubjetivos</a:t>
            </a:r>
            <a:endParaRPr lang="en-US" dirty="0"/>
          </a:p>
        </p:txBody>
      </p:sp>
      <p:sp>
        <p:nvSpPr>
          <p:cNvPr id="115" name="Rectangle 114">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1882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CD847-8762-4C2B-BDFE-6FF09F16D3EC}"/>
              </a:ext>
            </a:extLst>
          </p:cNvPr>
          <p:cNvSpPr>
            <a:spLocks noGrp="1"/>
          </p:cNvSpPr>
          <p:nvPr>
            <p:ph type="title"/>
          </p:nvPr>
        </p:nvSpPr>
        <p:spPr>
          <a:xfrm>
            <a:off x="8562892" y="2090531"/>
            <a:ext cx="3200400" cy="1737360"/>
          </a:xfrm>
        </p:spPr>
        <p:txBody>
          <a:bodyPr>
            <a:normAutofit fontScale="90000"/>
          </a:bodyPr>
          <a:lstStyle/>
          <a:p>
            <a:r>
              <a:rPr lang="es-MX" dirty="0"/>
              <a:t>Delitos cometidos dentro de la jornada electoral</a:t>
            </a:r>
          </a:p>
        </p:txBody>
      </p:sp>
      <p:sp>
        <p:nvSpPr>
          <p:cNvPr id="3" name="Marcador de contenido 2">
            <a:extLst>
              <a:ext uri="{FF2B5EF4-FFF2-40B4-BE49-F238E27FC236}">
                <a16:creationId xmlns:a16="http://schemas.microsoft.com/office/drawing/2014/main" id="{AD5499AA-534E-496A-88BD-BB6C7A0A560D}"/>
              </a:ext>
            </a:extLst>
          </p:cNvPr>
          <p:cNvSpPr>
            <a:spLocks noGrp="1"/>
          </p:cNvSpPr>
          <p:nvPr>
            <p:ph idx="1"/>
          </p:nvPr>
        </p:nvSpPr>
        <p:spPr/>
        <p:txBody>
          <a:bodyPr/>
          <a:lstStyle/>
          <a:p>
            <a:r>
              <a:rPr lang="es-MX" dirty="0"/>
              <a:t>I. Votar a sabiendas de que no se cumplen con los requisitos de la ley</a:t>
            </a:r>
          </a:p>
          <a:p>
            <a:r>
              <a:rPr lang="es-MX" dirty="0"/>
              <a:t>II. Votar más de una vez en una misma elección</a:t>
            </a:r>
          </a:p>
          <a:p>
            <a:r>
              <a:rPr lang="es-MX" dirty="0"/>
              <a:t>III. Hacer proselitismo o presionar objetivamente a los electores el día de la jornada electoral en el interior de las casillas o en el lugar en que se encuentren formados los votantes, con el fin de orientar el sentido de su voto o para que se abstenga de emitirlo;</a:t>
            </a:r>
          </a:p>
          <a:p>
            <a:r>
              <a:rPr lang="es-MX" dirty="0"/>
              <a:t>IV. Obstaculice o interfiera el desarrollo normal de las votaciones, el escrutinio y cómputo, o el adecuado ejercicio de las tareas de los funcionarios electorales; introduzca o sustraiga de las urnas ilícitamente una o más boletas electorales, o bien, introduzca boletas falsas; obtenga o solicite declaración firmada del elector acerca de su intención o sentido de su voto</a:t>
            </a:r>
          </a:p>
        </p:txBody>
      </p:sp>
    </p:spTree>
    <p:extLst>
      <p:ext uri="{BB962C8B-B14F-4D97-AF65-F5344CB8AC3E}">
        <p14:creationId xmlns:p14="http://schemas.microsoft.com/office/powerpoint/2010/main" val="1972315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CD847-8762-4C2B-BDFE-6FF09F16D3EC}"/>
              </a:ext>
            </a:extLst>
          </p:cNvPr>
          <p:cNvSpPr>
            <a:spLocks noGrp="1"/>
          </p:cNvSpPr>
          <p:nvPr>
            <p:ph type="title"/>
          </p:nvPr>
        </p:nvSpPr>
        <p:spPr>
          <a:xfrm>
            <a:off x="8562892" y="2090531"/>
            <a:ext cx="3200400" cy="1737360"/>
          </a:xfrm>
        </p:spPr>
        <p:txBody>
          <a:bodyPr>
            <a:normAutofit fontScale="90000"/>
          </a:bodyPr>
          <a:lstStyle/>
          <a:p>
            <a:r>
              <a:rPr lang="es-MX" dirty="0"/>
              <a:t>Delitos cometidos dentro de la jornada electoral</a:t>
            </a:r>
          </a:p>
        </p:txBody>
      </p:sp>
      <p:sp>
        <p:nvSpPr>
          <p:cNvPr id="3" name="Marcador de contenido 2">
            <a:extLst>
              <a:ext uri="{FF2B5EF4-FFF2-40B4-BE49-F238E27FC236}">
                <a16:creationId xmlns:a16="http://schemas.microsoft.com/office/drawing/2014/main" id="{AD5499AA-534E-496A-88BD-BB6C7A0A560D}"/>
              </a:ext>
            </a:extLst>
          </p:cNvPr>
          <p:cNvSpPr>
            <a:spLocks noGrp="1"/>
          </p:cNvSpPr>
          <p:nvPr>
            <p:ph idx="1"/>
          </p:nvPr>
        </p:nvSpPr>
        <p:spPr/>
        <p:txBody>
          <a:bodyPr/>
          <a:lstStyle/>
          <a:p>
            <a:r>
              <a:rPr lang="es-MX" dirty="0"/>
              <a:t>VI. Retenga durante la jornada electoral, sin casusa justificada por la ley, una o más credenciales para votar de los ciudadanos. </a:t>
            </a:r>
          </a:p>
          <a:p>
            <a:r>
              <a:rPr lang="es-MX" dirty="0"/>
              <a:t>VIII. Solicite u ordene evidencia del sentido de su voto o viole, de cualquier manera, el derecho del ciudadano a emitir su voto en secreto;</a:t>
            </a:r>
          </a:p>
          <a:p>
            <a:r>
              <a:rPr lang="es-MX" dirty="0"/>
              <a:t>IX. Vote o pretenda votar con una credencial para votar de la que no sea titular;</a:t>
            </a:r>
          </a:p>
          <a:p>
            <a:r>
              <a:rPr lang="es-MX" dirty="0"/>
              <a:t>X. Organice la reunión o el transporte de votantes el día de la jornada electoral, con la finalidad de influir en el sentido del voto;</a:t>
            </a:r>
          </a:p>
          <a:p>
            <a:r>
              <a:rPr lang="es-MX" dirty="0"/>
              <a:t>XIII. Obstaculice o interfiera el traslado y entrega de los paquetes y documentos públicos electorales;</a:t>
            </a:r>
          </a:p>
          <a:p>
            <a:endParaRPr lang="es-MX" dirty="0"/>
          </a:p>
        </p:txBody>
      </p:sp>
    </p:spTree>
    <p:extLst>
      <p:ext uri="{BB962C8B-B14F-4D97-AF65-F5344CB8AC3E}">
        <p14:creationId xmlns:p14="http://schemas.microsoft.com/office/powerpoint/2010/main" val="17827905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CD847-8762-4C2B-BDFE-6FF09F16D3EC}"/>
              </a:ext>
            </a:extLst>
          </p:cNvPr>
          <p:cNvSpPr>
            <a:spLocks noGrp="1"/>
          </p:cNvSpPr>
          <p:nvPr>
            <p:ph type="title"/>
          </p:nvPr>
        </p:nvSpPr>
        <p:spPr>
          <a:xfrm>
            <a:off x="8562892" y="2090531"/>
            <a:ext cx="3200400" cy="1737360"/>
          </a:xfrm>
        </p:spPr>
        <p:txBody>
          <a:bodyPr>
            <a:normAutofit fontScale="90000"/>
          </a:bodyPr>
          <a:lstStyle/>
          <a:p>
            <a:r>
              <a:rPr lang="es-MX" dirty="0"/>
              <a:t>Delitos cometidos dentro de la jornada electoral</a:t>
            </a:r>
          </a:p>
        </p:txBody>
      </p:sp>
      <p:sp>
        <p:nvSpPr>
          <p:cNvPr id="3" name="Marcador de contenido 2">
            <a:extLst>
              <a:ext uri="{FF2B5EF4-FFF2-40B4-BE49-F238E27FC236}">
                <a16:creationId xmlns:a16="http://schemas.microsoft.com/office/drawing/2014/main" id="{AD5499AA-534E-496A-88BD-BB6C7A0A560D}"/>
              </a:ext>
            </a:extLst>
          </p:cNvPr>
          <p:cNvSpPr>
            <a:spLocks noGrp="1"/>
          </p:cNvSpPr>
          <p:nvPr>
            <p:ph idx="1"/>
          </p:nvPr>
        </p:nvSpPr>
        <p:spPr/>
        <p:txBody>
          <a:bodyPr/>
          <a:lstStyle/>
          <a:p>
            <a:r>
              <a:rPr lang="es-MX" dirty="0"/>
              <a:t>XIV. Impida, sin causa legalmente justificada, la instalación o clausura de una casilla. </a:t>
            </a:r>
          </a:p>
          <a:p>
            <a:r>
              <a:rPr lang="es-MX" dirty="0"/>
              <a:t>Si la conducta se realiza por varias personas armadas o que utilicen o porten objetos peligrosos, a la pena señalada se aumentará hasta una mitad, con independencia de las que correspondan por la comisión de otros delitos. </a:t>
            </a:r>
          </a:p>
          <a:p>
            <a:r>
              <a:rPr lang="es-MX" dirty="0"/>
              <a:t>XVI. Realice por cualquier medio algún acto que provoque temor o intimidación en el electorado que atente contra la libertad del sufragio, o enturbie el orden o el libre acceso a los electores a la casilla. </a:t>
            </a:r>
          </a:p>
          <a:p>
            <a:r>
              <a:rPr lang="es-MX" dirty="0"/>
              <a:t>XX. Usurpe el carácter de funcionario de casilla</a:t>
            </a:r>
          </a:p>
        </p:txBody>
      </p:sp>
    </p:spTree>
    <p:extLst>
      <p:ext uri="{BB962C8B-B14F-4D97-AF65-F5344CB8AC3E}">
        <p14:creationId xmlns:p14="http://schemas.microsoft.com/office/powerpoint/2010/main" val="1719065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CD847-8762-4C2B-BDFE-6FF09F16D3EC}"/>
              </a:ext>
            </a:extLst>
          </p:cNvPr>
          <p:cNvSpPr>
            <a:spLocks noGrp="1"/>
          </p:cNvSpPr>
          <p:nvPr>
            <p:ph type="title"/>
          </p:nvPr>
        </p:nvSpPr>
        <p:spPr>
          <a:xfrm>
            <a:off x="8686800" y="2090531"/>
            <a:ext cx="3076492" cy="1737360"/>
          </a:xfrm>
        </p:spPr>
        <p:txBody>
          <a:bodyPr>
            <a:normAutofit fontScale="90000"/>
          </a:bodyPr>
          <a:lstStyle/>
          <a:p>
            <a:r>
              <a:rPr lang="es-MX" dirty="0"/>
              <a:t>Delitos cometidos Previo o durante la jornada electoral</a:t>
            </a:r>
          </a:p>
        </p:txBody>
      </p:sp>
      <p:sp>
        <p:nvSpPr>
          <p:cNvPr id="3" name="Marcador de contenido 2">
            <a:extLst>
              <a:ext uri="{FF2B5EF4-FFF2-40B4-BE49-F238E27FC236}">
                <a16:creationId xmlns:a16="http://schemas.microsoft.com/office/drawing/2014/main" id="{AD5499AA-534E-496A-88BD-BB6C7A0A560D}"/>
              </a:ext>
            </a:extLst>
          </p:cNvPr>
          <p:cNvSpPr>
            <a:spLocks noGrp="1"/>
          </p:cNvSpPr>
          <p:nvPr>
            <p:ph idx="1"/>
          </p:nvPr>
        </p:nvSpPr>
        <p:spPr/>
        <p:txBody>
          <a:bodyPr>
            <a:normAutofit fontScale="85000" lnSpcReduction="10000"/>
          </a:bodyPr>
          <a:lstStyle/>
          <a:p>
            <a:pPr algn="just"/>
            <a:r>
              <a:rPr lang="es-MX" dirty="0"/>
              <a:t>V. Recoja en cualquier tiempo, sin causas previstas  por la ley, una o más credenciales para votar de los ciudadanos;</a:t>
            </a:r>
          </a:p>
          <a:p>
            <a:pPr algn="just"/>
            <a:r>
              <a:rPr lang="es-MX" dirty="0"/>
              <a:t>VII. Solicite votos por paga, promesa de dinero u otra contraprestación, o bien mediante violencia o amenaza, presione a otro a asistir a eventos proselitistas o votar o abstenerse de votar por un candidato, partido político o coalición, durante la campaña electoral, el día de la jornada electoral o en los tres días previos a la misma. </a:t>
            </a:r>
          </a:p>
          <a:p>
            <a:pPr algn="just"/>
            <a:r>
              <a:rPr lang="es-MX" dirty="0"/>
              <a:t>XI. Se apodere, destruya, altere, posea, use, adquiera, venda o suministre de manera ilegal, en cualquier tiempo, materiales o documentos públicos electorales. </a:t>
            </a:r>
          </a:p>
          <a:p>
            <a:pPr algn="just"/>
            <a:r>
              <a:rPr lang="es-MX" dirty="0"/>
              <a:t>XII. Se apodere, destruya, altere, posea, adquiera, comercialice o suministre de manera ilegal, equipos o insumos necesarios para la elaboración de credenciales para votar. </a:t>
            </a:r>
          </a:p>
          <a:p>
            <a:pPr algn="just"/>
            <a:r>
              <a:rPr lang="es-MX" dirty="0"/>
              <a:t>XV. Durante los tres días previos a la elección y hasta la hora del cierre oficial de las casillas que se encuentren en las zonas de husos horarios más occidentales del territorio nacional, publique o difunda por cualquier medio los resultados de encuestas o sondeos de opinión que tengan por objeto dar a conocer las preferencias electorales de los ciudadanos.</a:t>
            </a:r>
          </a:p>
        </p:txBody>
      </p:sp>
    </p:spTree>
    <p:extLst>
      <p:ext uri="{BB962C8B-B14F-4D97-AF65-F5344CB8AC3E}">
        <p14:creationId xmlns:p14="http://schemas.microsoft.com/office/powerpoint/2010/main" val="4255316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3B61601-FD10-4175-8A8B-99DD31147966}"/>
              </a:ext>
            </a:extLst>
          </p:cNvPr>
          <p:cNvSpPr>
            <a:spLocks noGrp="1"/>
          </p:cNvSpPr>
          <p:nvPr>
            <p:ph idx="1"/>
          </p:nvPr>
        </p:nvSpPr>
        <p:spPr>
          <a:xfrm>
            <a:off x="1991544" y="980729"/>
            <a:ext cx="8229600" cy="5318051"/>
          </a:xfrm>
        </p:spPr>
        <p:txBody>
          <a:bodyPr/>
          <a:lstStyle/>
          <a:p>
            <a:pPr algn="just"/>
            <a:r>
              <a:rPr lang="es-MX" dirty="0"/>
              <a:t>Imparcialidad. Consiste en que las autoridades electorales eviten irregularidades, desviaciones o la proclividad partidista durante el ejercicio de sus funciones. </a:t>
            </a:r>
          </a:p>
          <a:p>
            <a:pPr marL="0" indent="0" algn="just">
              <a:buNone/>
            </a:pPr>
            <a:endParaRPr lang="es-MX" dirty="0"/>
          </a:p>
          <a:p>
            <a:pPr algn="just"/>
            <a:r>
              <a:rPr lang="es-MX" dirty="0"/>
              <a:t>Independencia o autonomía en el funcionamiento y en las decisiones de las autoridades electorales. Implican una garantía constitucional a favor de la ciudadanía y de los propios partidos políticos. Se refiere a la situación institucional que permite a las autoridades electorales emitir sus decisiones con plena imparcialidad y en estricto apego a la normatividad aplicable al caso, sin tener que acatar o someterse a indicaciones, instrucciones, sugerencias o insinuaciones provenientes de superiores jerárquicos, de otros poderes del Estado o de personas con las que guardan alguna relación de afinidad política, social o cultural. </a:t>
            </a:r>
          </a:p>
          <a:p>
            <a:pPr marL="0" indent="0">
              <a:buNone/>
            </a:pPr>
            <a:endParaRPr lang="es-MX" dirty="0"/>
          </a:p>
        </p:txBody>
      </p:sp>
    </p:spTree>
    <p:extLst>
      <p:ext uri="{BB962C8B-B14F-4D97-AF65-F5344CB8AC3E}">
        <p14:creationId xmlns:p14="http://schemas.microsoft.com/office/powerpoint/2010/main" val="1119930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CD847-8762-4C2B-BDFE-6FF09F16D3EC}"/>
              </a:ext>
            </a:extLst>
          </p:cNvPr>
          <p:cNvSpPr>
            <a:spLocks noGrp="1"/>
          </p:cNvSpPr>
          <p:nvPr>
            <p:ph type="title"/>
          </p:nvPr>
        </p:nvSpPr>
        <p:spPr>
          <a:xfrm>
            <a:off x="8686800" y="2090531"/>
            <a:ext cx="3076492" cy="1737360"/>
          </a:xfrm>
        </p:spPr>
        <p:txBody>
          <a:bodyPr>
            <a:normAutofit fontScale="90000"/>
          </a:bodyPr>
          <a:lstStyle/>
          <a:p>
            <a:r>
              <a:rPr lang="es-MX" dirty="0"/>
              <a:t>Delitos cometidos durante la jornada electoral o con posterioridad</a:t>
            </a:r>
          </a:p>
        </p:txBody>
      </p:sp>
      <p:sp>
        <p:nvSpPr>
          <p:cNvPr id="3" name="Marcador de contenido 2">
            <a:extLst>
              <a:ext uri="{FF2B5EF4-FFF2-40B4-BE49-F238E27FC236}">
                <a16:creationId xmlns:a16="http://schemas.microsoft.com/office/drawing/2014/main" id="{AD5499AA-534E-496A-88BD-BB6C7A0A560D}"/>
              </a:ext>
            </a:extLst>
          </p:cNvPr>
          <p:cNvSpPr>
            <a:spLocks noGrp="1"/>
          </p:cNvSpPr>
          <p:nvPr>
            <p:ph idx="1"/>
          </p:nvPr>
        </p:nvSpPr>
        <p:spPr/>
        <p:txBody>
          <a:bodyPr>
            <a:normAutofit/>
          </a:bodyPr>
          <a:lstStyle/>
          <a:p>
            <a:r>
              <a:rPr lang="es-MX" dirty="0"/>
              <a:t>XVIII. Por sí o por interpósita persona, proporcione </a:t>
            </a:r>
            <a:r>
              <a:rPr lang="es-MX" b="1" u="sng" dirty="0"/>
              <a:t>fondos provenientes del extranjero </a:t>
            </a:r>
            <a:r>
              <a:rPr lang="es-MX" dirty="0"/>
              <a:t>a un partido político, coalición, agrupación política o candidato para apoyar actos proselitistas dentro de una campaña electoral. </a:t>
            </a:r>
          </a:p>
          <a:p>
            <a:r>
              <a:rPr lang="es-MX" dirty="0"/>
              <a:t>XXI Provea bienes y servicios a las campañas electorales sin formar parte del padrón de proveedores autorizado por el órgano electoral administrativo. </a:t>
            </a:r>
          </a:p>
          <a:p>
            <a:r>
              <a:rPr lang="es-MX" dirty="0"/>
              <a:t>XVII. Sin causa justificada por la ley, abra los paquetes electorales o retire los sellos o abra los lugares donde se resguarden. </a:t>
            </a:r>
          </a:p>
          <a:p>
            <a:r>
              <a:rPr lang="es-MX" dirty="0"/>
              <a:t>XIX. Expida o utilice facturas o documentos comprobatorios de gasto de partido político o candidato, alterando el costo real de los bienes o servicios prestados. </a:t>
            </a:r>
          </a:p>
        </p:txBody>
      </p:sp>
    </p:spTree>
    <p:extLst>
      <p:ext uri="{BB962C8B-B14F-4D97-AF65-F5344CB8AC3E}">
        <p14:creationId xmlns:p14="http://schemas.microsoft.com/office/powerpoint/2010/main" val="3211659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CD847-8762-4C2B-BDFE-6FF09F16D3EC}"/>
              </a:ext>
            </a:extLst>
          </p:cNvPr>
          <p:cNvSpPr>
            <a:spLocks noGrp="1"/>
          </p:cNvSpPr>
          <p:nvPr>
            <p:ph type="title"/>
          </p:nvPr>
        </p:nvSpPr>
        <p:spPr>
          <a:xfrm>
            <a:off x="8686800" y="2090531"/>
            <a:ext cx="3076492" cy="1737360"/>
          </a:xfrm>
        </p:spPr>
        <p:txBody>
          <a:bodyPr>
            <a:normAutofit/>
          </a:bodyPr>
          <a:lstStyle/>
          <a:p>
            <a:r>
              <a:rPr lang="es-MX" dirty="0"/>
              <a:t>Penalidades</a:t>
            </a:r>
          </a:p>
        </p:txBody>
      </p:sp>
      <p:sp>
        <p:nvSpPr>
          <p:cNvPr id="3" name="Marcador de contenido 2">
            <a:extLst>
              <a:ext uri="{FF2B5EF4-FFF2-40B4-BE49-F238E27FC236}">
                <a16:creationId xmlns:a16="http://schemas.microsoft.com/office/drawing/2014/main" id="{AD5499AA-534E-496A-88BD-BB6C7A0A560D}"/>
              </a:ext>
            </a:extLst>
          </p:cNvPr>
          <p:cNvSpPr>
            <a:spLocks noGrp="1"/>
          </p:cNvSpPr>
          <p:nvPr>
            <p:ph idx="1"/>
          </p:nvPr>
        </p:nvSpPr>
        <p:spPr/>
        <p:txBody>
          <a:bodyPr>
            <a:normAutofit fontScale="92500" lnSpcReduction="20000"/>
          </a:bodyPr>
          <a:lstStyle/>
          <a:p>
            <a:r>
              <a:rPr lang="es-MX" dirty="0"/>
              <a:t>Cincuenta a cien días multa y prisión de seis meses a tres años. </a:t>
            </a:r>
          </a:p>
          <a:p>
            <a:r>
              <a:rPr lang="es-MX" dirty="0"/>
              <a:t>Aumenta la pena en las fracciones </a:t>
            </a:r>
          </a:p>
          <a:p>
            <a:r>
              <a:rPr lang="es-MX" dirty="0"/>
              <a:t>IV, cuando:</a:t>
            </a:r>
          </a:p>
          <a:p>
            <a:r>
              <a:rPr lang="es-MX" dirty="0"/>
              <a:t>Se ejerza violencia contra los funcionarios electorales</a:t>
            </a:r>
          </a:p>
          <a:p>
            <a:r>
              <a:rPr lang="es-MX" dirty="0"/>
              <a:t>XI y XII cuando:</a:t>
            </a:r>
          </a:p>
          <a:p>
            <a:r>
              <a:rPr lang="es-MX" dirty="0"/>
              <a:t>Si el apoderamiento se realiza en un lugar cerrado o con violencia, se aumentará la pena hasta en un tercio más. Si éste se realiza por una o varias personas armadas o que porten objetos peligrosos, a la pena señalada se aumentará en una mitad más. </a:t>
            </a:r>
          </a:p>
          <a:p>
            <a:r>
              <a:rPr lang="es-MX" dirty="0"/>
              <a:t>XVI, cuando:</a:t>
            </a:r>
          </a:p>
          <a:p>
            <a:r>
              <a:rPr lang="es-MX" dirty="0"/>
              <a:t>La conducta se realice por una o varias personas armadas o que utilicen o porten objetos peligrosos, a la pena señalada se aumentará hasta en una mitad, con independencia de las que correspondan por la comisión de otros delitos</a:t>
            </a:r>
          </a:p>
        </p:txBody>
      </p:sp>
    </p:spTree>
    <p:extLst>
      <p:ext uri="{BB962C8B-B14F-4D97-AF65-F5344CB8AC3E}">
        <p14:creationId xmlns:p14="http://schemas.microsoft.com/office/powerpoint/2010/main" val="205582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CD847-8762-4C2B-BDFE-6FF09F16D3EC}"/>
              </a:ext>
            </a:extLst>
          </p:cNvPr>
          <p:cNvSpPr>
            <a:spLocks noGrp="1"/>
          </p:cNvSpPr>
          <p:nvPr>
            <p:ph type="title"/>
          </p:nvPr>
        </p:nvSpPr>
        <p:spPr>
          <a:xfrm>
            <a:off x="8686800" y="2090531"/>
            <a:ext cx="3076492" cy="1737360"/>
          </a:xfrm>
        </p:spPr>
        <p:txBody>
          <a:bodyPr>
            <a:normAutofit fontScale="90000"/>
          </a:bodyPr>
          <a:lstStyle/>
          <a:p>
            <a:r>
              <a:rPr lang="es-MX" dirty="0"/>
              <a:t>Delitos cometidos contra el registro, padrón, listado o credenciales de elector</a:t>
            </a:r>
          </a:p>
        </p:txBody>
      </p:sp>
      <p:sp>
        <p:nvSpPr>
          <p:cNvPr id="3" name="Marcador de contenido 2">
            <a:extLst>
              <a:ext uri="{FF2B5EF4-FFF2-40B4-BE49-F238E27FC236}">
                <a16:creationId xmlns:a16="http://schemas.microsoft.com/office/drawing/2014/main" id="{AD5499AA-534E-496A-88BD-BB6C7A0A560D}"/>
              </a:ext>
            </a:extLst>
          </p:cNvPr>
          <p:cNvSpPr>
            <a:spLocks noGrp="1"/>
          </p:cNvSpPr>
          <p:nvPr>
            <p:ph idx="1"/>
          </p:nvPr>
        </p:nvSpPr>
        <p:spPr/>
        <p:txBody>
          <a:bodyPr>
            <a:normAutofit fontScale="92500" lnSpcReduction="20000"/>
          </a:bodyPr>
          <a:lstStyle/>
          <a:p>
            <a:r>
              <a:rPr lang="en-US" dirty="0"/>
              <a:t>Artículo 13. </a:t>
            </a:r>
          </a:p>
          <a:p>
            <a:r>
              <a:rPr lang="en-US" dirty="0"/>
              <a:t>1. Por cualquier medio participe en la alteración del Registro Federal de Electores, Padrón Electoral o Listado de Electores o participe en la expedición ilícita de una o más credenciales para votar con fotografía. </a:t>
            </a:r>
          </a:p>
          <a:p>
            <a:r>
              <a:rPr lang="en-US" dirty="0"/>
              <a:t>Por sí o a través de terceros solicite, promueva, traslade, subsidie, gestione, contrate servicios o bienes para que una o más personas proporcionen documentos o información falsa al Registro Federal de Electores, Padrón Electoral o Listado de Electores</a:t>
            </a:r>
          </a:p>
          <a:p>
            <a:r>
              <a:rPr lang="en-US" dirty="0"/>
              <a:t>A quien por sí o a través de terceros, mediante amenaza o promesa de empleo, paga o dádiva, o promesa de entrega de cualquier tipo de recurso o bien, solicite o promueva que una o varias personas entreguen información falsa al Registro Federal de Electores, Padrón Electoral o Listado de Electores, </a:t>
            </a:r>
          </a:p>
          <a:p>
            <a:r>
              <a:rPr lang="en-US" dirty="0"/>
              <a:t>II. Altere, </a:t>
            </a:r>
            <a:r>
              <a:rPr lang="en-US" dirty="0" err="1"/>
              <a:t>falsifique</a:t>
            </a:r>
            <a:r>
              <a:rPr lang="en-US" dirty="0"/>
              <a:t> o </a:t>
            </a:r>
            <a:r>
              <a:rPr lang="en-US" dirty="0" err="1"/>
              <a:t>destruya</a:t>
            </a:r>
            <a:r>
              <a:rPr lang="en-US" dirty="0"/>
              <a:t>, </a:t>
            </a:r>
            <a:r>
              <a:rPr lang="en-US" dirty="0" err="1"/>
              <a:t>posea</a:t>
            </a:r>
            <a:r>
              <a:rPr lang="en-US" dirty="0"/>
              <a:t>, use, </a:t>
            </a:r>
            <a:r>
              <a:rPr lang="en-US" dirty="0" err="1"/>
              <a:t>adquiera</a:t>
            </a:r>
            <a:r>
              <a:rPr lang="en-US" dirty="0"/>
              <a:t>, </a:t>
            </a:r>
            <a:r>
              <a:rPr lang="en-US" dirty="0" err="1"/>
              <a:t>comercialice</a:t>
            </a:r>
            <a:r>
              <a:rPr lang="en-US" dirty="0"/>
              <a:t>, </a:t>
            </a:r>
            <a:r>
              <a:rPr lang="en-US" dirty="0" err="1"/>
              <a:t>suministre</a:t>
            </a:r>
            <a:r>
              <a:rPr lang="en-US" dirty="0"/>
              <a:t> o </a:t>
            </a:r>
            <a:r>
              <a:rPr lang="en-US" dirty="0" err="1"/>
              <a:t>transmita</a:t>
            </a:r>
            <a:r>
              <a:rPr lang="en-US" dirty="0"/>
              <a:t> de </a:t>
            </a:r>
            <a:r>
              <a:rPr lang="en-US" dirty="0" err="1"/>
              <a:t>manera</a:t>
            </a:r>
            <a:r>
              <a:rPr lang="en-US" dirty="0"/>
              <a:t> </a:t>
            </a:r>
            <a:r>
              <a:rPr lang="en-US" dirty="0" err="1"/>
              <a:t>ielgal</a:t>
            </a:r>
            <a:r>
              <a:rPr lang="en-US" dirty="0"/>
              <a:t>, </a:t>
            </a:r>
            <a:r>
              <a:rPr lang="en-US" dirty="0" err="1"/>
              <a:t>archivos</a:t>
            </a:r>
            <a:r>
              <a:rPr lang="en-US" dirty="0"/>
              <a:t> o </a:t>
            </a:r>
            <a:r>
              <a:rPr lang="en-US" dirty="0" err="1"/>
              <a:t>datos</a:t>
            </a:r>
            <a:r>
              <a:rPr lang="en-US" dirty="0"/>
              <a:t> de cualquier </a:t>
            </a:r>
            <a:r>
              <a:rPr lang="en-US" dirty="0" err="1"/>
              <a:t>naturaleza</a:t>
            </a:r>
            <a:r>
              <a:rPr lang="en-US" dirty="0"/>
              <a:t>, </a:t>
            </a:r>
            <a:r>
              <a:rPr lang="en-US" dirty="0" err="1"/>
              <a:t>relativos</a:t>
            </a:r>
            <a:r>
              <a:rPr lang="en-US" dirty="0"/>
              <a:t> al Registro Federal de Electores, Padrón Electoral o Listado de Electores, </a:t>
            </a:r>
          </a:p>
          <a:p>
            <a:endParaRPr lang="en-US" dirty="0"/>
          </a:p>
        </p:txBody>
      </p:sp>
    </p:spTree>
    <p:extLst>
      <p:ext uri="{BB962C8B-B14F-4D97-AF65-F5344CB8AC3E}">
        <p14:creationId xmlns:p14="http://schemas.microsoft.com/office/powerpoint/2010/main" val="979747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70">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9" name="Rectangle 72">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0" name="Rectangle 74">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51" name="Group 76">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6152" name="Oval 77">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6153" name="Oval 78">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154" name="Rectangle 80">
            <a:extLst>
              <a:ext uri="{FF2B5EF4-FFF2-40B4-BE49-F238E27FC236}">
                <a16:creationId xmlns:a16="http://schemas.microsoft.com/office/drawing/2014/main" id="{0680B5D0-24EC-465A-A0E6-C4DF951E0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155" name="Rectangle 82">
            <a:extLst>
              <a:ext uri="{FF2B5EF4-FFF2-40B4-BE49-F238E27FC236}">
                <a16:creationId xmlns:a16="http://schemas.microsoft.com/office/drawing/2014/main" id="{30BF1B50-A83E-4ED6-A2AA-C943C1F89F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928117"/>
            <a:ext cx="10351008"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6" name="Rectangle 84">
            <a:extLst>
              <a:ext uri="{FF2B5EF4-FFF2-40B4-BE49-F238E27FC236}">
                <a16:creationId xmlns:a16="http://schemas.microsoft.com/office/drawing/2014/main" id="{1F31E8B2-210B-4B90-83BB-3B180732E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5470" y="1110053"/>
            <a:ext cx="3386371" cy="45803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46CACA2-69F3-4E76-B2E8-5F76D8EB5781}"/>
              </a:ext>
            </a:extLst>
          </p:cNvPr>
          <p:cNvSpPr>
            <a:spLocks noGrp="1"/>
          </p:cNvSpPr>
          <p:nvPr>
            <p:ph type="title"/>
          </p:nvPr>
        </p:nvSpPr>
        <p:spPr>
          <a:xfrm>
            <a:off x="8200102" y="1432223"/>
            <a:ext cx="2818417" cy="3357976"/>
          </a:xfrm>
        </p:spPr>
        <p:txBody>
          <a:bodyPr vert="horz" lIns="91440" tIns="45720" rIns="91440" bIns="45720" rtlCol="0" anchor="ctr">
            <a:normAutofit/>
          </a:bodyPr>
          <a:lstStyle/>
          <a:p>
            <a:pPr>
              <a:lnSpc>
                <a:spcPct val="80000"/>
              </a:lnSpc>
            </a:pPr>
            <a:r>
              <a:rPr lang="en-US" sz="3300">
                <a:blipFill dpi="0" rotWithShape="1">
                  <a:blip r:embed="rId4"/>
                  <a:srcRect/>
                  <a:tile tx="6350" ty="-127000" sx="65000" sy="64000" flip="none" algn="tl"/>
                </a:blipFill>
              </a:rPr>
              <a:t>Delitos cometidos por funcionarios electorales</a:t>
            </a:r>
          </a:p>
        </p:txBody>
      </p:sp>
      <p:sp>
        <p:nvSpPr>
          <p:cNvPr id="6157" name="Rectangle 86">
            <a:extLst>
              <a:ext uri="{FF2B5EF4-FFF2-40B4-BE49-F238E27FC236}">
                <a16:creationId xmlns:a16="http://schemas.microsoft.com/office/drawing/2014/main" id="{6B387409-2B98-40F8-A65F-EF7CF989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5780565"/>
            <a:ext cx="10351008"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58" name="Group 88">
            <a:extLst>
              <a:ext uri="{FF2B5EF4-FFF2-40B4-BE49-F238E27FC236}">
                <a16:creationId xmlns:a16="http://schemas.microsoft.com/office/drawing/2014/main" id="{C9E5F284-A588-4AE7-A36D-1C93E4FD02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6159" name="Oval 89">
              <a:extLst>
                <a:ext uri="{FF2B5EF4-FFF2-40B4-BE49-F238E27FC236}">
                  <a16:creationId xmlns:a16="http://schemas.microsoft.com/office/drawing/2014/main" id="{45D7D540-5CF2-4FC1-BE53-277CC22C0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6160" name="Oval 90">
              <a:extLst>
                <a:ext uri="{FF2B5EF4-FFF2-40B4-BE49-F238E27FC236}">
                  <a16:creationId xmlns:a16="http://schemas.microsoft.com/office/drawing/2014/main" id="{916C9AA0-DC0C-49A1-ACDF-10BD6D739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6146" name="Picture 2" descr="Funcionarios de casilla: cuáles son sus funciones | Elecciones 2021">
            <a:extLst>
              <a:ext uri="{FF2B5EF4-FFF2-40B4-BE49-F238E27FC236}">
                <a16:creationId xmlns:a16="http://schemas.microsoft.com/office/drawing/2014/main" id="{14B5ECE0-F621-4E97-9F9A-E498473808D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007074" y="1374843"/>
            <a:ext cx="6459264" cy="4011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990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75" name="Oval 74">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77" name="Rectangle 76">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81" name="Rectangle 80">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83" name="Rectangle 82">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19059932-9F33-42A0-A5B9-6830CC539179}"/>
              </a:ext>
            </a:extLst>
          </p:cNvPr>
          <p:cNvSpPr>
            <a:spLocks noGrp="1"/>
          </p:cNvSpPr>
          <p:nvPr>
            <p:ph type="title"/>
          </p:nvPr>
        </p:nvSpPr>
        <p:spPr>
          <a:xfrm>
            <a:off x="1069848" y="484632"/>
            <a:ext cx="10058400" cy="1609344"/>
          </a:xfrm>
        </p:spPr>
        <p:txBody>
          <a:bodyPr vert="horz" lIns="91440" tIns="45720" rIns="91440" bIns="45720" rtlCol="0" anchor="ctr">
            <a:normAutofit/>
          </a:bodyPr>
          <a:lstStyle/>
          <a:p>
            <a:r>
              <a:rPr lang="en-US" sz="5400"/>
              <a:t>Reglas generales</a:t>
            </a:r>
          </a:p>
        </p:txBody>
      </p:sp>
      <p:pic>
        <p:nvPicPr>
          <p:cNvPr id="2052" name="Picture 4" descr="De las normas jurídicas, su aplicación y eficacia - 【Vilches Abogados】">
            <a:extLst>
              <a:ext uri="{FF2B5EF4-FFF2-40B4-BE49-F238E27FC236}">
                <a16:creationId xmlns:a16="http://schemas.microsoft.com/office/drawing/2014/main" id="{440A56C1-2E2C-4661-9C0C-4D2468A7204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91" r="9774" b="3"/>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CD8C389-D0BB-48B1-B83F-99CC85E3E9AA}"/>
              </a:ext>
            </a:extLst>
          </p:cNvPr>
          <p:cNvSpPr>
            <a:spLocks noGrp="1"/>
          </p:cNvSpPr>
          <p:nvPr>
            <p:ph idx="1"/>
          </p:nvPr>
        </p:nvSpPr>
        <p:spPr>
          <a:xfrm>
            <a:off x="6496216" y="2320412"/>
            <a:ext cx="4632031" cy="3851787"/>
          </a:xfrm>
        </p:spPr>
        <p:txBody>
          <a:bodyPr vert="horz" lIns="91440" tIns="45720" rIns="91440" bIns="45720" rtlCol="0" anchor="ctr">
            <a:normAutofit/>
          </a:bodyPr>
          <a:lstStyle/>
          <a:p>
            <a:r>
              <a:rPr lang="en-US" dirty="0" err="1"/>
              <a:t>Ofensa</a:t>
            </a:r>
            <a:r>
              <a:rPr lang="en-US" dirty="0"/>
              <a:t> simple</a:t>
            </a:r>
          </a:p>
          <a:p>
            <a:r>
              <a:rPr lang="en-US" dirty="0" err="1"/>
              <a:t>Delitos</a:t>
            </a:r>
            <a:r>
              <a:rPr lang="en-US" dirty="0"/>
              <a:t> de </a:t>
            </a:r>
            <a:r>
              <a:rPr lang="en-US" dirty="0" err="1"/>
              <a:t>mera</a:t>
            </a:r>
            <a:r>
              <a:rPr lang="en-US" dirty="0"/>
              <a:t> </a:t>
            </a:r>
            <a:r>
              <a:rPr lang="en-US" dirty="0" err="1"/>
              <a:t>actividad</a:t>
            </a:r>
            <a:endParaRPr lang="en-US" dirty="0"/>
          </a:p>
          <a:p>
            <a:r>
              <a:rPr lang="en-US" dirty="0" err="1"/>
              <a:t>Tipos</a:t>
            </a:r>
            <a:r>
              <a:rPr lang="en-US" dirty="0"/>
              <a:t> </a:t>
            </a:r>
            <a:r>
              <a:rPr lang="en-US" dirty="0" err="1"/>
              <a:t>cerrados</a:t>
            </a:r>
            <a:endParaRPr lang="en-US" dirty="0"/>
          </a:p>
          <a:p>
            <a:r>
              <a:rPr lang="en-US" dirty="0" err="1"/>
              <a:t>Consumación</a:t>
            </a:r>
            <a:r>
              <a:rPr lang="en-US" dirty="0"/>
              <a:t> </a:t>
            </a:r>
            <a:r>
              <a:rPr lang="en-US" dirty="0" err="1"/>
              <a:t>instantánea</a:t>
            </a:r>
            <a:endParaRPr lang="en-US" dirty="0"/>
          </a:p>
          <a:p>
            <a:r>
              <a:rPr lang="en-US" dirty="0" err="1"/>
              <a:t>Monosubjetivos</a:t>
            </a:r>
            <a:endParaRPr lang="en-US" dirty="0"/>
          </a:p>
          <a:p>
            <a:r>
              <a:rPr lang="en-US" dirty="0"/>
              <a:t>De </a:t>
            </a:r>
            <a:r>
              <a:rPr lang="en-US" dirty="0" err="1"/>
              <a:t>propia</a:t>
            </a:r>
            <a:r>
              <a:rPr lang="en-US" dirty="0"/>
              <a:t> mano</a:t>
            </a:r>
          </a:p>
          <a:p>
            <a:r>
              <a:rPr lang="en-US" dirty="0" err="1"/>
              <a:t>Todos</a:t>
            </a:r>
            <a:r>
              <a:rPr lang="en-US" dirty="0"/>
              <a:t> se </a:t>
            </a:r>
            <a:r>
              <a:rPr lang="en-US" dirty="0" err="1"/>
              <a:t>cometen</a:t>
            </a:r>
            <a:r>
              <a:rPr lang="en-US" dirty="0"/>
              <a:t> </a:t>
            </a:r>
            <a:r>
              <a:rPr lang="en-US" dirty="0" err="1"/>
              <a:t>durante</a:t>
            </a:r>
            <a:r>
              <a:rPr lang="en-US" dirty="0"/>
              <a:t> la jornada electoral</a:t>
            </a:r>
          </a:p>
        </p:txBody>
      </p:sp>
      <p:sp>
        <p:nvSpPr>
          <p:cNvPr id="85" name="Oval 84">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7" name="Oval 86">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4679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8" name="Group 136">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079" name="Oval 137">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3080" name="Oval 138">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3081" name="Rectangle 140">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Con peras y manzanas: las candidaturas independientes">
            <a:extLst>
              <a:ext uri="{FF2B5EF4-FFF2-40B4-BE49-F238E27FC236}">
                <a16:creationId xmlns:a16="http://schemas.microsoft.com/office/drawing/2014/main" id="{597988C3-3DC1-4066-B085-AB655208A13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40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2" name="Rectangle 142">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837459"/>
            <a:ext cx="10222992"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083" name="Rectangle 144">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981573"/>
            <a:ext cx="10222992" cy="2078335"/>
          </a:xfrm>
          <a:prstGeom prst="rect">
            <a:avLst/>
          </a:prstGeom>
          <a:blipFill dpi="0" rotWithShape="1">
            <a:blip r:embed="rId5">
              <a:alphaModFix amt="9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19059932-9F33-42A0-A5B9-6830CC539179}"/>
              </a:ext>
            </a:extLst>
          </p:cNvPr>
          <p:cNvSpPr>
            <a:spLocks noGrp="1"/>
          </p:cNvSpPr>
          <p:nvPr>
            <p:ph type="title"/>
          </p:nvPr>
        </p:nvSpPr>
        <p:spPr>
          <a:xfrm>
            <a:off x="1285456" y="4162031"/>
            <a:ext cx="4543683" cy="1767141"/>
          </a:xfrm>
        </p:spPr>
        <p:txBody>
          <a:bodyPr vert="horz" lIns="91440" tIns="45720" rIns="91440" bIns="45720" rtlCol="0" anchor="ctr">
            <a:normAutofit/>
          </a:bodyPr>
          <a:lstStyle/>
          <a:p>
            <a:pPr algn="r"/>
            <a:r>
              <a:rPr lang="en-US" sz="3000"/>
              <a:t>Delitos cometidos por funcionarios partidistas o candidatos/as</a:t>
            </a:r>
          </a:p>
        </p:txBody>
      </p:sp>
      <p:sp>
        <p:nvSpPr>
          <p:cNvPr id="3" name="Marcador de contenido 2">
            <a:extLst>
              <a:ext uri="{FF2B5EF4-FFF2-40B4-BE49-F238E27FC236}">
                <a16:creationId xmlns:a16="http://schemas.microsoft.com/office/drawing/2014/main" id="{9CD8C389-D0BB-48B1-B83F-99CC85E3E9AA}"/>
              </a:ext>
            </a:extLst>
          </p:cNvPr>
          <p:cNvSpPr>
            <a:spLocks noGrp="1"/>
          </p:cNvSpPr>
          <p:nvPr>
            <p:ph idx="1"/>
          </p:nvPr>
        </p:nvSpPr>
        <p:spPr>
          <a:xfrm>
            <a:off x="6217920" y="4170410"/>
            <a:ext cx="4699221" cy="1767141"/>
          </a:xfrm>
        </p:spPr>
        <p:txBody>
          <a:bodyPr vert="horz" lIns="91440" tIns="45720" rIns="91440" bIns="45720" rtlCol="0" anchor="ctr">
            <a:normAutofit/>
          </a:bodyPr>
          <a:lstStyle/>
          <a:p>
            <a:r>
              <a:rPr lang="en-US" sz="1100"/>
              <a:t>Ofensa compleja</a:t>
            </a:r>
          </a:p>
          <a:p>
            <a:r>
              <a:rPr lang="en-US" sz="1100"/>
              <a:t>Delitos de mera actividad</a:t>
            </a:r>
          </a:p>
          <a:p>
            <a:r>
              <a:rPr lang="en-US" sz="1100"/>
              <a:t>Tipos cerrados</a:t>
            </a:r>
          </a:p>
          <a:p>
            <a:r>
              <a:rPr lang="en-US" sz="1100"/>
              <a:t>Consumación instantánea</a:t>
            </a:r>
          </a:p>
          <a:p>
            <a:r>
              <a:rPr lang="en-US" sz="1100"/>
              <a:t>Monosubjetivos</a:t>
            </a:r>
          </a:p>
          <a:p>
            <a:r>
              <a:rPr lang="en-US" sz="1100"/>
              <a:t>De propia mano</a:t>
            </a:r>
          </a:p>
        </p:txBody>
      </p:sp>
      <p:sp>
        <p:nvSpPr>
          <p:cNvPr id="3084" name="Rectangle 146">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128670"/>
            <a:ext cx="10222992"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085" name="Oval 148">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086" name="Oval 150">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6138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5" name="Group 134">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6" name="Oval 135">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137" name="Oval 136">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139" name="Rectangle 13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Definición de Servidor Público » Concepto en Definición ABC">
            <a:extLst>
              <a:ext uri="{FF2B5EF4-FFF2-40B4-BE49-F238E27FC236}">
                <a16:creationId xmlns:a16="http://schemas.microsoft.com/office/drawing/2014/main" id="{71E55AAE-53AF-4016-92F6-4119F77A353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15" r="3184" b="-1"/>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837459"/>
            <a:ext cx="10222992"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43" name="Rectangle 14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981573"/>
            <a:ext cx="10222992" cy="2078335"/>
          </a:xfrm>
          <a:prstGeom prst="rect">
            <a:avLst/>
          </a:prstGeom>
          <a:blipFill dpi="0" rotWithShape="1">
            <a:blip r:embed="rId5">
              <a:alphaModFix amt="9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19059932-9F33-42A0-A5B9-6830CC539179}"/>
              </a:ext>
            </a:extLst>
          </p:cNvPr>
          <p:cNvSpPr>
            <a:spLocks noGrp="1"/>
          </p:cNvSpPr>
          <p:nvPr>
            <p:ph type="title"/>
          </p:nvPr>
        </p:nvSpPr>
        <p:spPr>
          <a:xfrm>
            <a:off x="1285456" y="4162031"/>
            <a:ext cx="4543683" cy="1767141"/>
          </a:xfrm>
        </p:spPr>
        <p:txBody>
          <a:bodyPr vert="horz" lIns="91440" tIns="45720" rIns="91440" bIns="45720" rtlCol="0" anchor="ctr">
            <a:normAutofit/>
          </a:bodyPr>
          <a:lstStyle/>
          <a:p>
            <a:pPr algn="r"/>
            <a:r>
              <a:rPr lang="en-US" sz="3800"/>
              <a:t>Delitos cometidos por Servidores/as públicas</a:t>
            </a:r>
          </a:p>
        </p:txBody>
      </p:sp>
      <p:sp>
        <p:nvSpPr>
          <p:cNvPr id="3" name="Marcador de contenido 2">
            <a:extLst>
              <a:ext uri="{FF2B5EF4-FFF2-40B4-BE49-F238E27FC236}">
                <a16:creationId xmlns:a16="http://schemas.microsoft.com/office/drawing/2014/main" id="{9CD8C389-D0BB-48B1-B83F-99CC85E3E9AA}"/>
              </a:ext>
            </a:extLst>
          </p:cNvPr>
          <p:cNvSpPr>
            <a:spLocks noGrp="1"/>
          </p:cNvSpPr>
          <p:nvPr>
            <p:ph idx="1"/>
          </p:nvPr>
        </p:nvSpPr>
        <p:spPr>
          <a:xfrm>
            <a:off x="6217920" y="4170410"/>
            <a:ext cx="4699221" cy="1767141"/>
          </a:xfrm>
        </p:spPr>
        <p:txBody>
          <a:bodyPr vert="horz" lIns="91440" tIns="45720" rIns="91440" bIns="45720" rtlCol="0" anchor="ctr">
            <a:normAutofit/>
          </a:bodyPr>
          <a:lstStyle/>
          <a:p>
            <a:r>
              <a:rPr lang="en-US" sz="1100"/>
              <a:t>Ofensa compleja</a:t>
            </a:r>
          </a:p>
          <a:p>
            <a:r>
              <a:rPr lang="en-US" sz="1100"/>
              <a:t>Delitos  de mera actividad</a:t>
            </a:r>
          </a:p>
          <a:p>
            <a:r>
              <a:rPr lang="en-US" sz="1100"/>
              <a:t>Tipos cerrados</a:t>
            </a:r>
          </a:p>
          <a:p>
            <a:r>
              <a:rPr lang="en-US" sz="1100"/>
              <a:t>Consumación instantánea</a:t>
            </a:r>
          </a:p>
          <a:p>
            <a:r>
              <a:rPr lang="en-US" sz="1100"/>
              <a:t>Monosubjetivos</a:t>
            </a:r>
          </a:p>
          <a:p>
            <a:r>
              <a:rPr lang="en-US" sz="1100"/>
              <a:t>De propia mano</a:t>
            </a:r>
          </a:p>
        </p:txBody>
      </p:sp>
      <p:sp>
        <p:nvSpPr>
          <p:cNvPr id="145" name="Rectangle 14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128670"/>
            <a:ext cx="10222992"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47" name="Oval 14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9" name="Oval 14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82046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5" name="Group 134">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6" name="Oval 135">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137" name="Oval 136">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139" name="Rectangle 138">
            <a:extLst>
              <a:ext uri="{FF2B5EF4-FFF2-40B4-BE49-F238E27FC236}">
                <a16:creationId xmlns:a16="http://schemas.microsoft.com/office/drawing/2014/main" id="{D8AFD15B-CF29-4306-884F-47675092F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7D46C45-5C23-4EB9-8AFD-2A5023F9F284}"/>
              </a:ext>
            </a:extLst>
          </p:cNvPr>
          <p:cNvSpPr>
            <a:spLocks noGrp="1"/>
          </p:cNvSpPr>
          <p:nvPr>
            <p:ph type="title"/>
          </p:nvPr>
        </p:nvSpPr>
        <p:spPr>
          <a:xfrm>
            <a:off x="6587544" y="1382165"/>
            <a:ext cx="4869179" cy="1517984"/>
          </a:xfrm>
        </p:spPr>
        <p:txBody>
          <a:bodyPr vert="horz" lIns="91440" tIns="45720" rIns="91440" bIns="45720" rtlCol="0" anchor="ctr">
            <a:normAutofit/>
          </a:bodyPr>
          <a:lstStyle/>
          <a:p>
            <a:r>
              <a:rPr lang="en-US" sz="4800" dirty="0" err="1">
                <a:solidFill>
                  <a:srgbClr val="000000"/>
                </a:solidFill>
              </a:rPr>
              <a:t>Coacción</a:t>
            </a:r>
            <a:r>
              <a:rPr lang="en-US" sz="4800" dirty="0">
                <a:solidFill>
                  <a:srgbClr val="000000"/>
                </a:solidFill>
              </a:rPr>
              <a:t> o </a:t>
            </a:r>
            <a:r>
              <a:rPr lang="en-US" sz="4800" dirty="0" err="1">
                <a:solidFill>
                  <a:srgbClr val="000000"/>
                </a:solidFill>
              </a:rPr>
              <a:t>amenaza</a:t>
            </a:r>
            <a:endParaRPr lang="en-US" sz="4800" dirty="0">
              <a:solidFill>
                <a:srgbClr val="000000"/>
              </a:solidFill>
            </a:endParaRPr>
          </a:p>
        </p:txBody>
      </p:sp>
      <p:pic>
        <p:nvPicPr>
          <p:cNvPr id="1026" name="Picture 2" descr="Qué es coaccionar el voto">
            <a:extLst>
              <a:ext uri="{FF2B5EF4-FFF2-40B4-BE49-F238E27FC236}">
                <a16:creationId xmlns:a16="http://schemas.microsoft.com/office/drawing/2014/main" id="{A8BA80FF-63CE-482B-801E-B6CF059984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621" r="19148" b="1"/>
          <a:stretch/>
        </p:blipFill>
        <p:spPr bwMode="auto">
          <a:xfrm>
            <a:off x="-9866" y="401980"/>
            <a:ext cx="6115733" cy="6456021"/>
          </a:xfrm>
          <a:custGeom>
            <a:avLst/>
            <a:gdLst/>
            <a:ahLst/>
            <a:cxnLst/>
            <a:rect l="l" t="t" r="r" b="b"/>
            <a:pathLst>
              <a:path w="6115733" h="6456021">
                <a:moveTo>
                  <a:pt x="2259477" y="433395"/>
                </a:moveTo>
                <a:cubicBezTo>
                  <a:pt x="4149632" y="433395"/>
                  <a:pt x="5681904" y="1964133"/>
                  <a:pt x="5681904" y="3852396"/>
                </a:cubicBezTo>
                <a:cubicBezTo>
                  <a:pt x="5681904" y="4796527"/>
                  <a:pt x="5298836" y="5651278"/>
                  <a:pt x="4679499" y="6269995"/>
                </a:cubicBezTo>
                <a:lnTo>
                  <a:pt x="4474613" y="6456021"/>
                </a:lnTo>
                <a:lnTo>
                  <a:pt x="44341" y="6456021"/>
                </a:lnTo>
                <a:lnTo>
                  <a:pt x="0" y="6415762"/>
                </a:lnTo>
                <a:lnTo>
                  <a:pt x="0" y="1289029"/>
                </a:lnTo>
                <a:lnTo>
                  <a:pt x="82495" y="1214128"/>
                </a:lnTo>
                <a:cubicBezTo>
                  <a:pt x="674092" y="726388"/>
                  <a:pt x="1432534" y="433395"/>
                  <a:pt x="2259477" y="433395"/>
                </a:cubicBezTo>
                <a:close/>
                <a:moveTo>
                  <a:pt x="2259477" y="0"/>
                </a:moveTo>
                <a:cubicBezTo>
                  <a:pt x="4389229" y="0"/>
                  <a:pt x="6115733" y="1724776"/>
                  <a:pt x="6115733" y="3852396"/>
                </a:cubicBezTo>
                <a:cubicBezTo>
                  <a:pt x="6115733" y="4783230"/>
                  <a:pt x="5785270" y="5636956"/>
                  <a:pt x="5235152" y="6302877"/>
                </a:cubicBezTo>
                <a:lnTo>
                  <a:pt x="5095826" y="6456021"/>
                </a:lnTo>
                <a:lnTo>
                  <a:pt x="4617788" y="6456021"/>
                </a:lnTo>
                <a:lnTo>
                  <a:pt x="4747668" y="6338096"/>
                </a:lnTo>
                <a:cubicBezTo>
                  <a:pt x="5384452" y="5701950"/>
                  <a:pt x="5778311" y="4823122"/>
                  <a:pt x="5778311" y="3852396"/>
                </a:cubicBezTo>
                <a:cubicBezTo>
                  <a:pt x="5778311" y="1910944"/>
                  <a:pt x="4202875" y="337085"/>
                  <a:pt x="2259477" y="337085"/>
                </a:cubicBezTo>
                <a:cubicBezTo>
                  <a:pt x="1409240" y="337085"/>
                  <a:pt x="629434" y="638331"/>
                  <a:pt x="21172" y="1139811"/>
                </a:cubicBezTo>
                <a:lnTo>
                  <a:pt x="0" y="1159034"/>
                </a:lnTo>
                <a:lnTo>
                  <a:pt x="0" y="735177"/>
                </a:lnTo>
                <a:lnTo>
                  <a:pt x="103407" y="657929"/>
                </a:lnTo>
                <a:cubicBezTo>
                  <a:pt x="718869" y="242547"/>
                  <a:pt x="1460820" y="0"/>
                  <a:pt x="2259477" y="0"/>
                </a:cubicBezTo>
                <a:close/>
              </a:path>
            </a:pathLst>
          </a:custGeom>
          <a:noFill/>
          <a:extLst>
            <a:ext uri="{909E8E84-426E-40DD-AFC4-6F175D3DCCD1}">
              <a14:hiddenFill xmlns:a14="http://schemas.microsoft.com/office/drawing/2010/main">
                <a:solidFill>
                  <a:srgbClr val="FFFFFF"/>
                </a:solidFill>
              </a14:hiddenFill>
            </a:ext>
          </a:extLst>
        </p:spPr>
      </p:pic>
      <p:sp>
        <p:nvSpPr>
          <p:cNvPr id="141" name="Freeform: Shape 140">
            <a:extLst>
              <a:ext uri="{FF2B5EF4-FFF2-40B4-BE49-F238E27FC236}">
                <a16:creationId xmlns:a16="http://schemas.microsoft.com/office/drawing/2014/main" id="{96349AB3-1BD3-41E1-8979-1DBDCB5CD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66" y="401980"/>
            <a:ext cx="6115733" cy="6456021"/>
          </a:xfrm>
          <a:custGeom>
            <a:avLst/>
            <a:gdLst>
              <a:gd name="connsiteX0" fmla="*/ 2259477 w 6115733"/>
              <a:gd name="connsiteY0" fmla="*/ 433395 h 6456021"/>
              <a:gd name="connsiteX1" fmla="*/ 5681904 w 6115733"/>
              <a:gd name="connsiteY1" fmla="*/ 3852396 h 6456021"/>
              <a:gd name="connsiteX2" fmla="*/ 4679499 w 6115733"/>
              <a:gd name="connsiteY2" fmla="*/ 6269995 h 6456021"/>
              <a:gd name="connsiteX3" fmla="*/ 4474613 w 6115733"/>
              <a:gd name="connsiteY3" fmla="*/ 6456021 h 6456021"/>
              <a:gd name="connsiteX4" fmla="*/ 44341 w 6115733"/>
              <a:gd name="connsiteY4" fmla="*/ 6456021 h 6456021"/>
              <a:gd name="connsiteX5" fmla="*/ 0 w 6115733"/>
              <a:gd name="connsiteY5" fmla="*/ 6415762 h 6456021"/>
              <a:gd name="connsiteX6" fmla="*/ 0 w 6115733"/>
              <a:gd name="connsiteY6" fmla="*/ 1289029 h 6456021"/>
              <a:gd name="connsiteX7" fmla="*/ 82495 w 6115733"/>
              <a:gd name="connsiteY7" fmla="*/ 1214128 h 6456021"/>
              <a:gd name="connsiteX8" fmla="*/ 2259477 w 6115733"/>
              <a:gd name="connsiteY8" fmla="*/ 433395 h 6456021"/>
              <a:gd name="connsiteX9" fmla="*/ 2259477 w 6115733"/>
              <a:gd name="connsiteY9" fmla="*/ 0 h 6456021"/>
              <a:gd name="connsiteX10" fmla="*/ 6115733 w 6115733"/>
              <a:gd name="connsiteY10" fmla="*/ 3852396 h 6456021"/>
              <a:gd name="connsiteX11" fmla="*/ 5235152 w 6115733"/>
              <a:gd name="connsiteY11" fmla="*/ 6302877 h 6456021"/>
              <a:gd name="connsiteX12" fmla="*/ 5095826 w 6115733"/>
              <a:gd name="connsiteY12" fmla="*/ 6456021 h 6456021"/>
              <a:gd name="connsiteX13" fmla="*/ 4617788 w 6115733"/>
              <a:gd name="connsiteY13" fmla="*/ 6456021 h 6456021"/>
              <a:gd name="connsiteX14" fmla="*/ 4747668 w 6115733"/>
              <a:gd name="connsiteY14" fmla="*/ 6338096 h 6456021"/>
              <a:gd name="connsiteX15" fmla="*/ 5778311 w 6115733"/>
              <a:gd name="connsiteY15" fmla="*/ 3852396 h 6456021"/>
              <a:gd name="connsiteX16" fmla="*/ 2259477 w 6115733"/>
              <a:gd name="connsiteY16" fmla="*/ 337085 h 6456021"/>
              <a:gd name="connsiteX17" fmla="*/ 21172 w 6115733"/>
              <a:gd name="connsiteY17" fmla="*/ 1139811 h 6456021"/>
              <a:gd name="connsiteX18" fmla="*/ 0 w 6115733"/>
              <a:gd name="connsiteY18" fmla="*/ 1159034 h 6456021"/>
              <a:gd name="connsiteX19" fmla="*/ 0 w 6115733"/>
              <a:gd name="connsiteY19" fmla="*/ 735177 h 6456021"/>
              <a:gd name="connsiteX20" fmla="*/ 103407 w 6115733"/>
              <a:gd name="connsiteY20" fmla="*/ 657929 h 6456021"/>
              <a:gd name="connsiteX21" fmla="*/ 2259477 w 6115733"/>
              <a:gd name="connsiteY21" fmla="*/ 0 h 6456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15733" h="6456021">
                <a:moveTo>
                  <a:pt x="2259477" y="433395"/>
                </a:moveTo>
                <a:cubicBezTo>
                  <a:pt x="4149632" y="433395"/>
                  <a:pt x="5681904" y="1964133"/>
                  <a:pt x="5681904" y="3852396"/>
                </a:cubicBezTo>
                <a:cubicBezTo>
                  <a:pt x="5681904" y="4796527"/>
                  <a:pt x="5298836" y="5651278"/>
                  <a:pt x="4679499" y="6269995"/>
                </a:cubicBezTo>
                <a:lnTo>
                  <a:pt x="4474613" y="6456021"/>
                </a:lnTo>
                <a:lnTo>
                  <a:pt x="44341" y="6456021"/>
                </a:lnTo>
                <a:lnTo>
                  <a:pt x="0" y="6415762"/>
                </a:lnTo>
                <a:lnTo>
                  <a:pt x="0" y="1289029"/>
                </a:lnTo>
                <a:lnTo>
                  <a:pt x="82495" y="1214128"/>
                </a:lnTo>
                <a:cubicBezTo>
                  <a:pt x="674092" y="726388"/>
                  <a:pt x="1432534" y="433395"/>
                  <a:pt x="2259477" y="433395"/>
                </a:cubicBezTo>
                <a:close/>
                <a:moveTo>
                  <a:pt x="2259477" y="0"/>
                </a:moveTo>
                <a:cubicBezTo>
                  <a:pt x="4389229" y="0"/>
                  <a:pt x="6115733" y="1724776"/>
                  <a:pt x="6115733" y="3852396"/>
                </a:cubicBezTo>
                <a:cubicBezTo>
                  <a:pt x="6115733" y="4783230"/>
                  <a:pt x="5785270" y="5636956"/>
                  <a:pt x="5235152" y="6302877"/>
                </a:cubicBezTo>
                <a:lnTo>
                  <a:pt x="5095826" y="6456021"/>
                </a:lnTo>
                <a:lnTo>
                  <a:pt x="4617788" y="6456021"/>
                </a:lnTo>
                <a:lnTo>
                  <a:pt x="4747668" y="6338096"/>
                </a:lnTo>
                <a:cubicBezTo>
                  <a:pt x="5384452" y="5701950"/>
                  <a:pt x="5778311" y="4823122"/>
                  <a:pt x="5778311" y="3852396"/>
                </a:cubicBezTo>
                <a:cubicBezTo>
                  <a:pt x="5778311" y="1910944"/>
                  <a:pt x="4202875" y="337085"/>
                  <a:pt x="2259477" y="337085"/>
                </a:cubicBezTo>
                <a:cubicBezTo>
                  <a:pt x="1409240" y="337085"/>
                  <a:pt x="629434" y="638331"/>
                  <a:pt x="21172" y="1139811"/>
                </a:cubicBezTo>
                <a:lnTo>
                  <a:pt x="0" y="1159034"/>
                </a:lnTo>
                <a:lnTo>
                  <a:pt x="0" y="735177"/>
                </a:lnTo>
                <a:lnTo>
                  <a:pt x="103407" y="657929"/>
                </a:lnTo>
                <a:cubicBezTo>
                  <a:pt x="718869" y="242547"/>
                  <a:pt x="1460820" y="0"/>
                  <a:pt x="2259477" y="0"/>
                </a:cubicBezTo>
                <a:close/>
              </a:path>
            </a:pathLst>
          </a:custGeom>
          <a:blipFill dpi="0" rotWithShape="1">
            <a:blip r:embed="rId5">
              <a:alphaModFix amt="30000"/>
              <a:duotone>
                <a:prstClr val="black"/>
                <a:schemeClr val="accent1">
                  <a:tint val="45000"/>
                  <a:satMod val="400000"/>
                </a:schemeClr>
              </a:duotone>
              <a:extLst>
                <a:ext uri="{BEBA8EAE-BF5A-486C-A8C5-ECC9F3942E4B}">
                  <a14:imgProps xmlns:a14="http://schemas.microsoft.com/office/drawing/2010/main">
                    <a14:imgLayer r:embed="rId6">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 name="Marcador de contenido 2">
            <a:extLst>
              <a:ext uri="{FF2B5EF4-FFF2-40B4-BE49-F238E27FC236}">
                <a16:creationId xmlns:a16="http://schemas.microsoft.com/office/drawing/2014/main" id="{9D2CE436-119B-4D00-8A7D-201D3B0C928F}"/>
              </a:ext>
            </a:extLst>
          </p:cNvPr>
          <p:cNvSpPr>
            <a:spLocks noGrp="1"/>
          </p:cNvSpPr>
          <p:nvPr>
            <p:ph idx="1"/>
          </p:nvPr>
        </p:nvSpPr>
        <p:spPr>
          <a:xfrm>
            <a:off x="6587545" y="3007389"/>
            <a:ext cx="4869179" cy="3065865"/>
          </a:xfrm>
        </p:spPr>
        <p:txBody>
          <a:bodyPr vert="horz" lIns="91440" tIns="45720" rIns="91440" bIns="45720" rtlCol="0" anchor="t">
            <a:normAutofit/>
          </a:bodyPr>
          <a:lstStyle/>
          <a:p>
            <a:r>
              <a:rPr lang="en-US" sz="1800" dirty="0" err="1">
                <a:solidFill>
                  <a:srgbClr val="000000"/>
                </a:solidFill>
              </a:rPr>
              <a:t>Dirigida</a:t>
            </a:r>
            <a:r>
              <a:rPr lang="en-US" sz="1800" dirty="0">
                <a:solidFill>
                  <a:srgbClr val="000000"/>
                </a:solidFill>
              </a:rPr>
              <a:t> a </a:t>
            </a:r>
            <a:r>
              <a:rPr lang="en-US" sz="1800" dirty="0" err="1">
                <a:solidFill>
                  <a:srgbClr val="000000"/>
                </a:solidFill>
              </a:rPr>
              <a:t>subordinados</a:t>
            </a:r>
            <a:endParaRPr lang="en-US" sz="1800" dirty="0">
              <a:solidFill>
                <a:srgbClr val="000000"/>
              </a:solidFill>
            </a:endParaRPr>
          </a:p>
          <a:p>
            <a:r>
              <a:rPr lang="en-US" sz="1800" dirty="0">
                <a:solidFill>
                  <a:srgbClr val="000000"/>
                </a:solidFill>
              </a:rPr>
              <a:t>Para la </a:t>
            </a:r>
            <a:r>
              <a:rPr lang="en-US" sz="1800" dirty="0" err="1">
                <a:solidFill>
                  <a:srgbClr val="000000"/>
                </a:solidFill>
              </a:rPr>
              <a:t>participación</a:t>
            </a:r>
            <a:r>
              <a:rPr lang="en-US" sz="1800" dirty="0">
                <a:solidFill>
                  <a:srgbClr val="000000"/>
                </a:solidFill>
              </a:rPr>
              <a:t> </a:t>
            </a:r>
            <a:r>
              <a:rPr lang="en-US" sz="1800" dirty="0" err="1">
                <a:solidFill>
                  <a:srgbClr val="000000"/>
                </a:solidFill>
              </a:rPr>
              <a:t>en</a:t>
            </a:r>
            <a:r>
              <a:rPr lang="en-US" sz="1800" dirty="0">
                <a:solidFill>
                  <a:srgbClr val="000000"/>
                </a:solidFill>
              </a:rPr>
              <a:t> </a:t>
            </a:r>
            <a:r>
              <a:rPr lang="en-US" sz="1800" dirty="0" err="1">
                <a:solidFill>
                  <a:srgbClr val="000000"/>
                </a:solidFill>
              </a:rPr>
              <a:t>eventos</a:t>
            </a:r>
            <a:r>
              <a:rPr lang="en-US" sz="1800" dirty="0">
                <a:solidFill>
                  <a:srgbClr val="000000"/>
                </a:solidFill>
              </a:rPr>
              <a:t> </a:t>
            </a:r>
            <a:r>
              <a:rPr lang="en-US" sz="1800" dirty="0" err="1">
                <a:solidFill>
                  <a:srgbClr val="000000"/>
                </a:solidFill>
              </a:rPr>
              <a:t>proselitistas</a:t>
            </a:r>
            <a:r>
              <a:rPr lang="en-US" sz="1800" dirty="0">
                <a:solidFill>
                  <a:srgbClr val="000000"/>
                </a:solidFill>
              </a:rPr>
              <a:t>, de </a:t>
            </a:r>
            <a:r>
              <a:rPr lang="en-US" sz="1800" dirty="0" err="1">
                <a:solidFill>
                  <a:srgbClr val="000000"/>
                </a:solidFill>
              </a:rPr>
              <a:t>precampaña</a:t>
            </a:r>
            <a:r>
              <a:rPr lang="en-US" sz="1800" dirty="0">
                <a:solidFill>
                  <a:srgbClr val="000000"/>
                </a:solidFill>
              </a:rPr>
              <a:t> o </a:t>
            </a:r>
            <a:r>
              <a:rPr lang="en-US" sz="1800" dirty="0" err="1">
                <a:solidFill>
                  <a:srgbClr val="000000"/>
                </a:solidFill>
              </a:rPr>
              <a:t>campaña</a:t>
            </a:r>
            <a:r>
              <a:rPr lang="en-US" sz="1800" dirty="0">
                <a:solidFill>
                  <a:srgbClr val="000000"/>
                </a:solidFill>
              </a:rPr>
              <a:t>, para que </a:t>
            </a:r>
            <a:r>
              <a:rPr lang="en-US" sz="1800" dirty="0" err="1">
                <a:solidFill>
                  <a:srgbClr val="000000"/>
                </a:solidFill>
              </a:rPr>
              <a:t>voten</a:t>
            </a:r>
            <a:r>
              <a:rPr lang="en-US" sz="1800" dirty="0">
                <a:solidFill>
                  <a:srgbClr val="000000"/>
                </a:solidFill>
              </a:rPr>
              <a:t> o se </a:t>
            </a:r>
            <a:r>
              <a:rPr lang="en-US" sz="1800" dirty="0" err="1">
                <a:solidFill>
                  <a:srgbClr val="000000"/>
                </a:solidFill>
              </a:rPr>
              <a:t>abstengan</a:t>
            </a:r>
            <a:r>
              <a:rPr lang="en-US" sz="1800" dirty="0">
                <a:solidFill>
                  <a:srgbClr val="000000"/>
                </a:solidFill>
              </a:rPr>
              <a:t> de </a:t>
            </a:r>
            <a:r>
              <a:rPr lang="en-US" sz="1800" dirty="0" err="1">
                <a:solidFill>
                  <a:srgbClr val="000000"/>
                </a:solidFill>
              </a:rPr>
              <a:t>votar</a:t>
            </a:r>
            <a:r>
              <a:rPr lang="en-US" sz="1800" dirty="0">
                <a:solidFill>
                  <a:srgbClr val="000000"/>
                </a:solidFill>
              </a:rPr>
              <a:t> </a:t>
            </a:r>
          </a:p>
        </p:txBody>
      </p:sp>
      <p:grpSp>
        <p:nvGrpSpPr>
          <p:cNvPr id="143" name="Group 142">
            <a:extLst>
              <a:ext uri="{FF2B5EF4-FFF2-40B4-BE49-F238E27FC236}">
                <a16:creationId xmlns:a16="http://schemas.microsoft.com/office/drawing/2014/main" id="{54CA915D-BDF0-41F8-B00E-FB186EFF7B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4" name="Oval 143">
              <a:extLst>
                <a:ext uri="{FF2B5EF4-FFF2-40B4-BE49-F238E27FC236}">
                  <a16:creationId xmlns:a16="http://schemas.microsoft.com/office/drawing/2014/main" id="{317AAC03-BF64-4E67-9032-3BD0249980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145" name="Oval 144">
              <a:extLst>
                <a:ext uri="{FF2B5EF4-FFF2-40B4-BE49-F238E27FC236}">
                  <a16:creationId xmlns:a16="http://schemas.microsoft.com/office/drawing/2014/main" id="{1A131397-5A45-4344-9983-5E400A3E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Tree>
    <p:extLst>
      <p:ext uri="{BB962C8B-B14F-4D97-AF65-F5344CB8AC3E}">
        <p14:creationId xmlns:p14="http://schemas.microsoft.com/office/powerpoint/2010/main" val="1476795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214AFE-1661-42B5-BEC2-9C464AD380D9}"/>
              </a:ext>
            </a:extLst>
          </p:cNvPr>
          <p:cNvSpPr>
            <a:spLocks noGrp="1"/>
          </p:cNvSpPr>
          <p:nvPr>
            <p:ph type="title"/>
          </p:nvPr>
        </p:nvSpPr>
        <p:spPr/>
        <p:txBody>
          <a:bodyPr vert="horz" lIns="91440" tIns="45720" rIns="91440" bIns="45720" rtlCol="0" anchor="ctr">
            <a:normAutofit/>
          </a:bodyPr>
          <a:lstStyle/>
          <a:p>
            <a:r>
              <a:rPr lang="en-US" sz="4800" dirty="0" err="1"/>
              <a:t>Sujeto</a:t>
            </a:r>
            <a:r>
              <a:rPr lang="en-US" sz="4800" dirty="0"/>
              <a:t>: </a:t>
            </a:r>
            <a:r>
              <a:rPr lang="en-US" sz="4800" dirty="0" err="1"/>
              <a:t>funcionario</a:t>
            </a:r>
            <a:r>
              <a:rPr lang="en-US" sz="4800" dirty="0"/>
              <a:t> </a:t>
            </a:r>
            <a:r>
              <a:rPr lang="en-US" sz="4800" dirty="0" err="1"/>
              <a:t>competente</a:t>
            </a:r>
            <a:br>
              <a:rPr lang="en-US" sz="4800" dirty="0"/>
            </a:br>
            <a:r>
              <a:rPr lang="en-US" sz="4800" dirty="0" err="1"/>
              <a:t>Condicionar</a:t>
            </a:r>
            <a:r>
              <a:rPr lang="en-US" sz="4800" dirty="0"/>
              <a:t>:				a:</a:t>
            </a:r>
          </a:p>
        </p:txBody>
      </p:sp>
      <p:sp>
        <p:nvSpPr>
          <p:cNvPr id="3" name="Marcador de contenido 2">
            <a:extLst>
              <a:ext uri="{FF2B5EF4-FFF2-40B4-BE49-F238E27FC236}">
                <a16:creationId xmlns:a16="http://schemas.microsoft.com/office/drawing/2014/main" id="{63C589CE-38BE-4E45-88C9-A6050065E71F}"/>
              </a:ext>
            </a:extLst>
          </p:cNvPr>
          <p:cNvSpPr>
            <a:spLocks noGrp="1"/>
          </p:cNvSpPr>
          <p:nvPr>
            <p:ph sz="half" idx="1"/>
          </p:nvPr>
        </p:nvSpPr>
        <p:spPr/>
        <p:txBody>
          <a:bodyPr vert="horz" lIns="91440" tIns="45720" rIns="91440" bIns="45720" rtlCol="0">
            <a:normAutofit/>
          </a:bodyPr>
          <a:lstStyle/>
          <a:p>
            <a:r>
              <a:rPr lang="en-US" dirty="0" err="1"/>
              <a:t>Prestación</a:t>
            </a:r>
            <a:r>
              <a:rPr lang="en-US" dirty="0"/>
              <a:t> de Servicios </a:t>
            </a:r>
            <a:r>
              <a:rPr lang="en-US" dirty="0" err="1"/>
              <a:t>públicos</a:t>
            </a:r>
            <a:endParaRPr lang="en-US" dirty="0"/>
          </a:p>
          <a:p>
            <a:r>
              <a:rPr lang="en-US" dirty="0" err="1"/>
              <a:t>Cumplimiento</a:t>
            </a:r>
            <a:r>
              <a:rPr lang="en-US" dirty="0"/>
              <a:t> de </a:t>
            </a:r>
            <a:r>
              <a:rPr lang="en-US" dirty="0" err="1"/>
              <a:t>porgramas</a:t>
            </a:r>
            <a:r>
              <a:rPr lang="en-US" dirty="0"/>
              <a:t>  </a:t>
            </a:r>
            <a:r>
              <a:rPr lang="en-US" dirty="0" err="1"/>
              <a:t>gubernamentales</a:t>
            </a:r>
            <a:endParaRPr lang="en-US" dirty="0"/>
          </a:p>
          <a:p>
            <a:r>
              <a:rPr lang="en-US" dirty="0" err="1"/>
              <a:t>Otorgamiento</a:t>
            </a:r>
            <a:r>
              <a:rPr lang="en-US" dirty="0"/>
              <a:t> de </a:t>
            </a:r>
            <a:r>
              <a:rPr lang="en-US" dirty="0" err="1"/>
              <a:t>concesiones</a:t>
            </a:r>
            <a:r>
              <a:rPr lang="en-US" dirty="0"/>
              <a:t>, </a:t>
            </a:r>
            <a:r>
              <a:rPr lang="en-US" dirty="0" err="1"/>
              <a:t>permisos</a:t>
            </a:r>
            <a:r>
              <a:rPr lang="en-US" dirty="0"/>
              <a:t>, </a:t>
            </a:r>
            <a:r>
              <a:rPr lang="en-US" dirty="0" err="1"/>
              <a:t>licencias</a:t>
            </a:r>
            <a:r>
              <a:rPr lang="en-US" dirty="0"/>
              <a:t>, </a:t>
            </a:r>
            <a:r>
              <a:rPr lang="en-US" dirty="0" err="1"/>
              <a:t>autorizaciones</a:t>
            </a:r>
            <a:r>
              <a:rPr lang="en-US" dirty="0"/>
              <a:t>, </a:t>
            </a:r>
            <a:r>
              <a:rPr lang="en-US" dirty="0" err="1"/>
              <a:t>franquicias</a:t>
            </a:r>
            <a:r>
              <a:rPr lang="en-US" dirty="0"/>
              <a:t>, </a:t>
            </a:r>
            <a:r>
              <a:rPr lang="en-US" dirty="0" err="1"/>
              <a:t>exenciones</a:t>
            </a:r>
            <a:r>
              <a:rPr lang="en-US" dirty="0"/>
              <a:t> o </a:t>
            </a:r>
            <a:r>
              <a:rPr lang="en-US" dirty="0" err="1"/>
              <a:t>realización</a:t>
            </a:r>
            <a:r>
              <a:rPr lang="en-US" dirty="0"/>
              <a:t> de </a:t>
            </a:r>
            <a:r>
              <a:rPr lang="en-US" dirty="0" err="1"/>
              <a:t>obras</a:t>
            </a:r>
            <a:r>
              <a:rPr lang="en-US" dirty="0"/>
              <a:t> </a:t>
            </a:r>
            <a:r>
              <a:rPr lang="en-US" dirty="0" err="1"/>
              <a:t>públicas</a:t>
            </a:r>
            <a:r>
              <a:rPr lang="en-US" dirty="0"/>
              <a:t>.</a:t>
            </a:r>
          </a:p>
          <a:p>
            <a:endParaRPr lang="en-US" dirty="0"/>
          </a:p>
        </p:txBody>
      </p:sp>
      <p:sp>
        <p:nvSpPr>
          <p:cNvPr id="5" name="Marcador de contenido 4">
            <a:extLst>
              <a:ext uri="{FF2B5EF4-FFF2-40B4-BE49-F238E27FC236}">
                <a16:creationId xmlns:a16="http://schemas.microsoft.com/office/drawing/2014/main" id="{4172CA24-AB32-4EB0-9220-482CF2E175EE}"/>
              </a:ext>
            </a:extLst>
          </p:cNvPr>
          <p:cNvSpPr>
            <a:spLocks noGrp="1"/>
          </p:cNvSpPr>
          <p:nvPr>
            <p:ph sz="half" idx="2"/>
          </p:nvPr>
        </p:nvSpPr>
        <p:spPr/>
        <p:txBody>
          <a:bodyPr/>
          <a:lstStyle/>
          <a:p>
            <a:r>
              <a:rPr lang="es-MX" dirty="0"/>
              <a:t>Emisión del sufragio en favor de precandidato, candidata/o, partido, coalición, </a:t>
            </a:r>
            <a:r>
              <a:rPr lang="es-MX" dirty="0" err="1"/>
              <a:t>astenció</a:t>
            </a:r>
            <a:r>
              <a:rPr lang="es-MX" dirty="0"/>
              <a:t> o </a:t>
            </a:r>
            <a:r>
              <a:rPr lang="es-MX" dirty="0" err="1"/>
              <a:t>compormismo</a:t>
            </a:r>
            <a:r>
              <a:rPr lang="es-MX" dirty="0"/>
              <a:t> de no votar.</a:t>
            </a:r>
          </a:p>
          <a:p>
            <a:pPr marL="0" indent="0">
              <a:buNone/>
            </a:pPr>
            <a:endParaRPr lang="es-MX" dirty="0"/>
          </a:p>
        </p:txBody>
      </p:sp>
    </p:spTree>
    <p:extLst>
      <p:ext uri="{BB962C8B-B14F-4D97-AF65-F5344CB8AC3E}">
        <p14:creationId xmlns:p14="http://schemas.microsoft.com/office/powerpoint/2010/main" val="1783247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14B0E0-A360-439C-A1EC-54C5CAFB7141}"/>
              </a:ext>
            </a:extLst>
          </p:cNvPr>
          <p:cNvSpPr>
            <a:spLocks noGrp="1"/>
          </p:cNvSpPr>
          <p:nvPr>
            <p:ph type="title"/>
          </p:nvPr>
        </p:nvSpPr>
        <p:spPr/>
        <p:txBody>
          <a:bodyPr/>
          <a:lstStyle/>
          <a:p>
            <a:r>
              <a:rPr lang="es-MX" dirty="0"/>
              <a:t>Destine, utilice o permita que se utilice de manera ilegal</a:t>
            </a:r>
          </a:p>
        </p:txBody>
      </p:sp>
      <p:sp>
        <p:nvSpPr>
          <p:cNvPr id="3" name="Marcador de contenido 2">
            <a:extLst>
              <a:ext uri="{FF2B5EF4-FFF2-40B4-BE49-F238E27FC236}">
                <a16:creationId xmlns:a16="http://schemas.microsoft.com/office/drawing/2014/main" id="{E376CDDD-0BC1-4D58-B21F-C236EADAFBC6}"/>
              </a:ext>
            </a:extLst>
          </p:cNvPr>
          <p:cNvSpPr>
            <a:spLocks noGrp="1"/>
          </p:cNvSpPr>
          <p:nvPr>
            <p:ph sz="half" idx="1"/>
          </p:nvPr>
        </p:nvSpPr>
        <p:spPr/>
        <p:txBody>
          <a:bodyPr>
            <a:normAutofit/>
          </a:bodyPr>
          <a:lstStyle/>
          <a:p>
            <a:pPr marL="0" indent="0">
              <a:buNone/>
            </a:pPr>
            <a:r>
              <a:rPr lang="es-MX" sz="2400" dirty="0"/>
              <a:t> </a:t>
            </a:r>
          </a:p>
          <a:p>
            <a:r>
              <a:rPr lang="es-MX" sz="2400" dirty="0"/>
              <a:t>Fondos, bienes o servicios que tenga a su disposición, en virtud de su cargo</a:t>
            </a:r>
          </a:p>
        </p:txBody>
      </p:sp>
      <p:sp>
        <p:nvSpPr>
          <p:cNvPr id="4" name="Marcador de contenido 3">
            <a:extLst>
              <a:ext uri="{FF2B5EF4-FFF2-40B4-BE49-F238E27FC236}">
                <a16:creationId xmlns:a16="http://schemas.microsoft.com/office/drawing/2014/main" id="{C7CB2CFA-D6D4-4C1E-8A07-D05C28747CE1}"/>
              </a:ext>
            </a:extLst>
          </p:cNvPr>
          <p:cNvSpPr>
            <a:spLocks noGrp="1"/>
          </p:cNvSpPr>
          <p:nvPr>
            <p:ph sz="half" idx="2"/>
          </p:nvPr>
        </p:nvSpPr>
        <p:spPr/>
        <p:txBody>
          <a:bodyPr/>
          <a:lstStyle/>
          <a:p>
            <a:r>
              <a:rPr lang="es-MX" sz="2400" dirty="0"/>
              <a:t>Al apoyo o perjuicio de un precandidato, partido político, </a:t>
            </a:r>
            <a:r>
              <a:rPr lang="es-MX" sz="2400" dirty="0" err="1"/>
              <a:t>coalició</a:t>
            </a:r>
            <a:r>
              <a:rPr lang="es-MX" sz="2400" dirty="0"/>
              <a:t>, agrupación política o candidato. </a:t>
            </a:r>
          </a:p>
          <a:p>
            <a:endParaRPr lang="es-MX" dirty="0"/>
          </a:p>
          <a:p>
            <a:endParaRPr lang="es-MX" dirty="0"/>
          </a:p>
          <a:p>
            <a:r>
              <a:rPr lang="es-MX" dirty="0"/>
              <a:t>Quedan a salvo las penas por peculado.</a:t>
            </a:r>
          </a:p>
        </p:txBody>
      </p:sp>
    </p:spTree>
    <p:extLst>
      <p:ext uri="{BB962C8B-B14F-4D97-AF65-F5344CB8AC3E}">
        <p14:creationId xmlns:p14="http://schemas.microsoft.com/office/powerpoint/2010/main" val="2880920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D06293-7B17-4211-94C8-8CD7A0295286}"/>
              </a:ext>
            </a:extLst>
          </p:cNvPr>
          <p:cNvSpPr>
            <a:spLocks noGrp="1"/>
          </p:cNvSpPr>
          <p:nvPr>
            <p:ph type="title"/>
          </p:nvPr>
        </p:nvSpPr>
        <p:spPr/>
        <p:txBody>
          <a:bodyPr/>
          <a:lstStyle/>
          <a:p>
            <a:r>
              <a:rPr lang="es-MX" sz="3200" dirty="0"/>
              <a:t>Bienes jurídicos tutelados y su relación con los principios </a:t>
            </a:r>
          </a:p>
        </p:txBody>
      </p:sp>
      <p:sp>
        <p:nvSpPr>
          <p:cNvPr id="3" name="Marcador de contenido 2">
            <a:extLst>
              <a:ext uri="{FF2B5EF4-FFF2-40B4-BE49-F238E27FC236}">
                <a16:creationId xmlns:a16="http://schemas.microsoft.com/office/drawing/2014/main" id="{39E32A41-E1FA-49BD-B609-FE04B4BE2799}"/>
              </a:ext>
            </a:extLst>
          </p:cNvPr>
          <p:cNvSpPr>
            <a:spLocks noGrp="1"/>
          </p:cNvSpPr>
          <p:nvPr>
            <p:ph idx="1"/>
          </p:nvPr>
        </p:nvSpPr>
        <p:spPr/>
        <p:txBody>
          <a:bodyPr/>
          <a:lstStyle/>
          <a:p>
            <a:pPr algn="just"/>
            <a:r>
              <a:rPr lang="es-MX" sz="2800" dirty="0"/>
              <a:t>El bien jurídico protegido por los delitos electorales en sentido amplio y general es la adecuada función electoral como medio de antonomasia de expresión de la voluntad popular.</a:t>
            </a:r>
          </a:p>
          <a:p>
            <a:pPr algn="just"/>
            <a:r>
              <a:rPr lang="es-MX" sz="2800" dirty="0"/>
              <a:t>En general, los delitos electorales se consideran de simple actividad y no de resultado. Ejemplo: retener la credencial de elector.</a:t>
            </a:r>
          </a:p>
        </p:txBody>
      </p:sp>
    </p:spTree>
    <p:extLst>
      <p:ext uri="{BB962C8B-B14F-4D97-AF65-F5344CB8AC3E}">
        <p14:creationId xmlns:p14="http://schemas.microsoft.com/office/powerpoint/2010/main" val="198116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32A9ED-284E-4A73-9AD6-951308577C04}"/>
              </a:ext>
            </a:extLst>
          </p:cNvPr>
          <p:cNvSpPr>
            <a:spLocks noGrp="1"/>
          </p:cNvSpPr>
          <p:nvPr>
            <p:ph type="title"/>
          </p:nvPr>
        </p:nvSpPr>
        <p:spPr/>
        <p:txBody>
          <a:bodyPr>
            <a:normAutofit/>
          </a:bodyPr>
          <a:lstStyle/>
          <a:p>
            <a:r>
              <a:rPr lang="es-MX" dirty="0"/>
              <a:t>Proporcione apoyo o preste algún servicio</a:t>
            </a:r>
          </a:p>
        </p:txBody>
      </p:sp>
      <p:sp>
        <p:nvSpPr>
          <p:cNvPr id="3" name="Marcador de contenido 2">
            <a:extLst>
              <a:ext uri="{FF2B5EF4-FFF2-40B4-BE49-F238E27FC236}">
                <a16:creationId xmlns:a16="http://schemas.microsoft.com/office/drawing/2014/main" id="{188A08A9-9E61-4B88-9F4C-194367120245}"/>
              </a:ext>
            </a:extLst>
          </p:cNvPr>
          <p:cNvSpPr>
            <a:spLocks noGrp="1"/>
          </p:cNvSpPr>
          <p:nvPr>
            <p:ph sz="half" idx="1"/>
          </p:nvPr>
        </p:nvSpPr>
        <p:spPr/>
        <p:txBody>
          <a:bodyPr>
            <a:normAutofit/>
          </a:bodyPr>
          <a:lstStyle/>
          <a:p>
            <a:endParaRPr lang="es-MX" dirty="0"/>
          </a:p>
          <a:p>
            <a:r>
              <a:rPr lang="es-MX" sz="3200" dirty="0"/>
              <a:t>A:</a:t>
            </a:r>
          </a:p>
          <a:p>
            <a:r>
              <a:rPr lang="es-MX" sz="3200" dirty="0"/>
              <a:t>Precandidato</a:t>
            </a:r>
          </a:p>
          <a:p>
            <a:r>
              <a:rPr lang="es-MX" sz="3200" dirty="0"/>
              <a:t>Partido político </a:t>
            </a:r>
          </a:p>
          <a:p>
            <a:r>
              <a:rPr lang="es-MX" sz="3200" dirty="0"/>
              <a:t>Coalición</a:t>
            </a:r>
          </a:p>
          <a:p>
            <a:r>
              <a:rPr lang="es-MX" sz="3200" dirty="0"/>
              <a:t>Agrupación política</a:t>
            </a:r>
          </a:p>
        </p:txBody>
      </p:sp>
      <p:sp>
        <p:nvSpPr>
          <p:cNvPr id="4" name="Marcador de contenido 3">
            <a:extLst>
              <a:ext uri="{FF2B5EF4-FFF2-40B4-BE49-F238E27FC236}">
                <a16:creationId xmlns:a16="http://schemas.microsoft.com/office/drawing/2014/main" id="{282A6318-51E6-4903-BBF7-BAD5204BB42B}"/>
              </a:ext>
            </a:extLst>
          </p:cNvPr>
          <p:cNvSpPr>
            <a:spLocks noGrp="1"/>
          </p:cNvSpPr>
          <p:nvPr>
            <p:ph sz="half" idx="2"/>
          </p:nvPr>
        </p:nvSpPr>
        <p:spPr/>
        <p:txBody>
          <a:bodyPr/>
          <a:lstStyle/>
          <a:p>
            <a:r>
              <a:rPr lang="es-MX" sz="2800" dirty="0"/>
              <a:t>Por sí o mediante sus subordinados</a:t>
            </a:r>
          </a:p>
          <a:p>
            <a:r>
              <a:rPr lang="es-MX" sz="2800" dirty="0"/>
              <a:t>En horarios laborales. </a:t>
            </a:r>
          </a:p>
          <a:p>
            <a:endParaRPr lang="es-MX" dirty="0"/>
          </a:p>
        </p:txBody>
      </p:sp>
    </p:spTree>
    <p:extLst>
      <p:ext uri="{BB962C8B-B14F-4D97-AF65-F5344CB8AC3E}">
        <p14:creationId xmlns:p14="http://schemas.microsoft.com/office/powerpoint/2010/main" val="1934502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32A9ED-284E-4A73-9AD6-951308577C04}"/>
              </a:ext>
            </a:extLst>
          </p:cNvPr>
          <p:cNvSpPr>
            <a:spLocks noGrp="1"/>
          </p:cNvSpPr>
          <p:nvPr>
            <p:ph type="title"/>
          </p:nvPr>
        </p:nvSpPr>
        <p:spPr/>
        <p:txBody>
          <a:bodyPr>
            <a:normAutofit/>
          </a:bodyPr>
          <a:lstStyle/>
          <a:p>
            <a:r>
              <a:rPr lang="es-MX" dirty="0"/>
              <a:t>Solicite aportaciones de dinero o en especie</a:t>
            </a:r>
          </a:p>
        </p:txBody>
      </p:sp>
      <p:sp>
        <p:nvSpPr>
          <p:cNvPr id="3" name="Marcador de contenido 2">
            <a:extLst>
              <a:ext uri="{FF2B5EF4-FFF2-40B4-BE49-F238E27FC236}">
                <a16:creationId xmlns:a16="http://schemas.microsoft.com/office/drawing/2014/main" id="{188A08A9-9E61-4B88-9F4C-194367120245}"/>
              </a:ext>
            </a:extLst>
          </p:cNvPr>
          <p:cNvSpPr>
            <a:spLocks noGrp="1"/>
          </p:cNvSpPr>
          <p:nvPr>
            <p:ph sz="half" idx="1"/>
          </p:nvPr>
        </p:nvSpPr>
        <p:spPr/>
        <p:txBody>
          <a:bodyPr>
            <a:normAutofit/>
          </a:bodyPr>
          <a:lstStyle/>
          <a:p>
            <a:endParaRPr lang="es-MX" dirty="0"/>
          </a:p>
          <a:p>
            <a:r>
              <a:rPr lang="es-MX" sz="3200" dirty="0"/>
              <a:t>A:</a:t>
            </a:r>
          </a:p>
          <a:p>
            <a:r>
              <a:rPr lang="es-MX" sz="3200" dirty="0"/>
              <a:t>Subordinados </a:t>
            </a:r>
          </a:p>
          <a:p>
            <a:r>
              <a:rPr lang="es-MX" sz="3200" dirty="0"/>
              <a:t>(por cualquier medio)</a:t>
            </a:r>
          </a:p>
        </p:txBody>
      </p:sp>
      <p:sp>
        <p:nvSpPr>
          <p:cNvPr id="4" name="Marcador de contenido 3">
            <a:extLst>
              <a:ext uri="{FF2B5EF4-FFF2-40B4-BE49-F238E27FC236}">
                <a16:creationId xmlns:a16="http://schemas.microsoft.com/office/drawing/2014/main" id="{282A6318-51E6-4903-BBF7-BAD5204BB42B}"/>
              </a:ext>
            </a:extLst>
          </p:cNvPr>
          <p:cNvSpPr>
            <a:spLocks noGrp="1"/>
          </p:cNvSpPr>
          <p:nvPr>
            <p:ph sz="half" idx="2"/>
          </p:nvPr>
        </p:nvSpPr>
        <p:spPr/>
        <p:txBody>
          <a:bodyPr/>
          <a:lstStyle/>
          <a:p>
            <a:r>
              <a:rPr lang="es-MX" sz="2800" dirty="0"/>
              <a:t>Para: </a:t>
            </a:r>
          </a:p>
          <a:p>
            <a:r>
              <a:rPr lang="es-MX" sz="2800" dirty="0"/>
              <a:t>Apoyar a un </a:t>
            </a:r>
            <a:r>
              <a:rPr lang="es-MX" sz="2800" dirty="0" err="1"/>
              <a:t>precanidadto</a:t>
            </a:r>
            <a:r>
              <a:rPr lang="es-MX" sz="2800" dirty="0"/>
              <a:t>, candidato, partido político, coalición o agrupación política</a:t>
            </a:r>
            <a:endParaRPr lang="es-MX" dirty="0"/>
          </a:p>
        </p:txBody>
      </p:sp>
    </p:spTree>
    <p:extLst>
      <p:ext uri="{BB962C8B-B14F-4D97-AF65-F5344CB8AC3E}">
        <p14:creationId xmlns:p14="http://schemas.microsoft.com/office/powerpoint/2010/main" val="11495290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32A9ED-284E-4A73-9AD6-951308577C04}"/>
              </a:ext>
            </a:extLst>
          </p:cNvPr>
          <p:cNvSpPr>
            <a:spLocks noGrp="1"/>
          </p:cNvSpPr>
          <p:nvPr>
            <p:ph type="title"/>
          </p:nvPr>
        </p:nvSpPr>
        <p:spPr/>
        <p:txBody>
          <a:bodyPr>
            <a:normAutofit/>
          </a:bodyPr>
          <a:lstStyle/>
          <a:p>
            <a:r>
              <a:rPr lang="es-MX" dirty="0"/>
              <a:t>Se abstenga de entregar o niegue</a:t>
            </a:r>
            <a:br>
              <a:rPr lang="es-MX" dirty="0"/>
            </a:br>
            <a:r>
              <a:rPr lang="es-MX" dirty="0"/>
              <a:t>(sin causa justificada)</a:t>
            </a:r>
          </a:p>
        </p:txBody>
      </p:sp>
      <p:sp>
        <p:nvSpPr>
          <p:cNvPr id="3" name="Marcador de contenido 2">
            <a:extLst>
              <a:ext uri="{FF2B5EF4-FFF2-40B4-BE49-F238E27FC236}">
                <a16:creationId xmlns:a16="http://schemas.microsoft.com/office/drawing/2014/main" id="{188A08A9-9E61-4B88-9F4C-194367120245}"/>
              </a:ext>
            </a:extLst>
          </p:cNvPr>
          <p:cNvSpPr>
            <a:spLocks noGrp="1"/>
          </p:cNvSpPr>
          <p:nvPr>
            <p:ph sz="half" idx="1"/>
          </p:nvPr>
        </p:nvSpPr>
        <p:spPr/>
        <p:txBody>
          <a:bodyPr>
            <a:normAutofit/>
          </a:bodyPr>
          <a:lstStyle/>
          <a:p>
            <a:endParaRPr lang="es-MX" dirty="0"/>
          </a:p>
          <a:p>
            <a:r>
              <a:rPr lang="es-MX" sz="3200" dirty="0"/>
              <a:t>A:</a:t>
            </a:r>
          </a:p>
          <a:p>
            <a:r>
              <a:rPr lang="es-MX" sz="3200" dirty="0"/>
              <a:t>Autoridad electoral competente</a:t>
            </a:r>
          </a:p>
        </p:txBody>
      </p:sp>
      <p:sp>
        <p:nvSpPr>
          <p:cNvPr id="4" name="Marcador de contenido 3">
            <a:extLst>
              <a:ext uri="{FF2B5EF4-FFF2-40B4-BE49-F238E27FC236}">
                <a16:creationId xmlns:a16="http://schemas.microsoft.com/office/drawing/2014/main" id="{282A6318-51E6-4903-BBF7-BAD5204BB42B}"/>
              </a:ext>
            </a:extLst>
          </p:cNvPr>
          <p:cNvSpPr>
            <a:spLocks noGrp="1"/>
          </p:cNvSpPr>
          <p:nvPr>
            <p:ph sz="half" idx="2"/>
          </p:nvPr>
        </p:nvSpPr>
        <p:spPr/>
        <p:txBody>
          <a:bodyPr/>
          <a:lstStyle/>
          <a:p>
            <a:r>
              <a:rPr lang="es-MX" sz="2800" dirty="0"/>
              <a:t>Información solicitada relacionada con funciones de fiscalización</a:t>
            </a:r>
          </a:p>
        </p:txBody>
      </p:sp>
    </p:spTree>
    <p:extLst>
      <p:ext uri="{BB962C8B-B14F-4D97-AF65-F5344CB8AC3E}">
        <p14:creationId xmlns:p14="http://schemas.microsoft.com/office/powerpoint/2010/main" val="3811930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762D63-95AB-4613-B7B3-72A8825F944F}"/>
              </a:ext>
            </a:extLst>
          </p:cNvPr>
          <p:cNvSpPr>
            <a:spLocks noGrp="1"/>
          </p:cNvSpPr>
          <p:nvPr>
            <p:ph type="title"/>
          </p:nvPr>
        </p:nvSpPr>
        <p:spPr/>
        <p:txBody>
          <a:bodyPr/>
          <a:lstStyle/>
          <a:p>
            <a:r>
              <a:rPr lang="es-MX" dirty="0"/>
              <a:t>Use o permita el uso de:</a:t>
            </a:r>
          </a:p>
        </p:txBody>
      </p:sp>
      <p:sp>
        <p:nvSpPr>
          <p:cNvPr id="3" name="Marcador de contenido 2">
            <a:extLst>
              <a:ext uri="{FF2B5EF4-FFF2-40B4-BE49-F238E27FC236}">
                <a16:creationId xmlns:a16="http://schemas.microsoft.com/office/drawing/2014/main" id="{BF3F2FD5-07E5-4549-9AE3-D8F5D50270DD}"/>
              </a:ext>
            </a:extLst>
          </p:cNvPr>
          <p:cNvSpPr>
            <a:spLocks noGrp="1"/>
          </p:cNvSpPr>
          <p:nvPr>
            <p:ph sz="half" idx="1"/>
          </p:nvPr>
        </p:nvSpPr>
        <p:spPr/>
        <p:txBody>
          <a:bodyPr/>
          <a:lstStyle/>
          <a:p>
            <a:r>
              <a:rPr lang="es-MX" dirty="0"/>
              <a:t>Recursos públicos</a:t>
            </a:r>
          </a:p>
          <a:p>
            <a:r>
              <a:rPr lang="es-MX" dirty="0"/>
              <a:t>Bienes</a:t>
            </a:r>
          </a:p>
          <a:p>
            <a:r>
              <a:rPr lang="es-MX" dirty="0"/>
              <a:t>Fondos</a:t>
            </a:r>
          </a:p>
          <a:p>
            <a:r>
              <a:rPr lang="es-MX" dirty="0"/>
              <a:t>Servicios</a:t>
            </a:r>
          </a:p>
          <a:p>
            <a:r>
              <a:rPr lang="es-MX" dirty="0"/>
              <a:t>Beneficios relacionados con programas sociales</a:t>
            </a:r>
          </a:p>
        </p:txBody>
      </p:sp>
      <p:sp>
        <p:nvSpPr>
          <p:cNvPr id="4" name="Marcador de contenido 3">
            <a:extLst>
              <a:ext uri="{FF2B5EF4-FFF2-40B4-BE49-F238E27FC236}">
                <a16:creationId xmlns:a16="http://schemas.microsoft.com/office/drawing/2014/main" id="{B2656123-51D5-430A-9A8C-F51D120D9292}"/>
              </a:ext>
            </a:extLst>
          </p:cNvPr>
          <p:cNvSpPr>
            <a:spLocks noGrp="1"/>
          </p:cNvSpPr>
          <p:nvPr>
            <p:ph sz="half" idx="2"/>
          </p:nvPr>
        </p:nvSpPr>
        <p:spPr/>
        <p:txBody>
          <a:bodyPr/>
          <a:lstStyle/>
          <a:p>
            <a:r>
              <a:rPr lang="es-MX" dirty="0"/>
              <a:t>Con la finalidad de:</a:t>
            </a:r>
          </a:p>
          <a:p>
            <a:endParaRPr lang="es-MX" dirty="0"/>
          </a:p>
          <a:p>
            <a:r>
              <a:rPr lang="es-MX" dirty="0" err="1"/>
              <a:t>Incididir</a:t>
            </a:r>
            <a:r>
              <a:rPr lang="es-MX" dirty="0"/>
              <a:t> en el electorado para posicionarse  o posicionar a distinta servidora o servidor pública, </a:t>
            </a:r>
            <a:r>
              <a:rPr lang="es-MX" dirty="0" err="1"/>
              <a:t>precanidadata</a:t>
            </a:r>
            <a:r>
              <a:rPr lang="es-MX" dirty="0"/>
              <a:t>, </a:t>
            </a:r>
            <a:r>
              <a:rPr lang="es-MX" dirty="0" err="1"/>
              <a:t>aspitrate</a:t>
            </a:r>
            <a:r>
              <a:rPr lang="es-MX" dirty="0"/>
              <a:t> a candidato independiente, candidata/o, partido político o coalición</a:t>
            </a:r>
          </a:p>
        </p:txBody>
      </p:sp>
    </p:spTree>
    <p:extLst>
      <p:ext uri="{BB962C8B-B14F-4D97-AF65-F5344CB8AC3E}">
        <p14:creationId xmlns:p14="http://schemas.microsoft.com/office/powerpoint/2010/main" val="5012109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2" name="Oval 71">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73" name="Oval 72">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75" name="Rectangle 74">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79" name="Rectangle 78">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81" name="Rectangle 80">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DEBDDA65-4EE7-43B4-8B61-307E0C6D8028}"/>
              </a:ext>
            </a:extLst>
          </p:cNvPr>
          <p:cNvSpPr>
            <a:spLocks noGrp="1"/>
          </p:cNvSpPr>
          <p:nvPr>
            <p:ph type="title"/>
          </p:nvPr>
        </p:nvSpPr>
        <p:spPr>
          <a:xfrm>
            <a:off x="1069848" y="484632"/>
            <a:ext cx="10058400" cy="1609344"/>
          </a:xfrm>
        </p:spPr>
        <p:txBody>
          <a:bodyPr vert="horz" lIns="91440" tIns="45720" rIns="91440" bIns="45720" rtlCol="0" anchor="ctr">
            <a:normAutofit/>
          </a:bodyPr>
          <a:lstStyle/>
          <a:p>
            <a:r>
              <a:rPr lang="en-US" sz="4600"/>
              <a:t>precandidatas/os, candidatos, funcionarios partidistas u organizadores de campaña</a:t>
            </a:r>
          </a:p>
        </p:txBody>
      </p:sp>
      <p:pic>
        <p:nvPicPr>
          <p:cNvPr id="3074" name="Picture 2" descr="Voto y Elecciones - INE Instituto Nacional Electoral">
            <a:extLst>
              <a:ext uri="{FF2B5EF4-FFF2-40B4-BE49-F238E27FC236}">
                <a16:creationId xmlns:a16="http://schemas.microsoft.com/office/drawing/2014/main" id="{10FB67E6-08A5-4CBE-AF0A-8C25E3DCB9FC}"/>
              </a:ext>
            </a:extLst>
          </p:cNvPr>
          <p:cNvPicPr>
            <a:picLocks noGrp="1" noChangeAspect="1" noChangeArrowheads="1"/>
          </p:cNvPicPr>
          <p:nvPr>
            <p:ph sz="half" idx="2"/>
          </p:nvPr>
        </p:nvPicPr>
        <p:blipFill rotWithShape="1">
          <a:blip r:embed="rId6">
            <a:extLst>
              <a:ext uri="{28A0092B-C50C-407E-A947-70E740481C1C}">
                <a14:useLocalDpi xmlns:a14="http://schemas.microsoft.com/office/drawing/2010/main" val="0"/>
              </a:ext>
            </a:extLst>
          </a:blip>
          <a:srcRect r="17298" b="3"/>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E8DD5B5A-A468-49B4-BCFE-D81017B1B778}"/>
              </a:ext>
            </a:extLst>
          </p:cNvPr>
          <p:cNvSpPr>
            <a:spLocks noGrp="1"/>
          </p:cNvSpPr>
          <p:nvPr>
            <p:ph sz="half" idx="1"/>
          </p:nvPr>
        </p:nvSpPr>
        <p:spPr>
          <a:xfrm>
            <a:off x="6496216" y="2320412"/>
            <a:ext cx="4632031" cy="3851787"/>
          </a:xfrm>
        </p:spPr>
        <p:txBody>
          <a:bodyPr vert="horz" lIns="91440" tIns="45720" rIns="91440" bIns="45720" rtlCol="0" anchor="ctr">
            <a:normAutofit/>
          </a:bodyPr>
          <a:lstStyle/>
          <a:p>
            <a:r>
              <a:rPr lang="en-US" dirty="0"/>
              <a:t>Que :</a:t>
            </a:r>
          </a:p>
          <a:p>
            <a:r>
              <a:rPr lang="en-US" dirty="0" err="1"/>
              <a:t>Aprovechen</a:t>
            </a:r>
            <a:r>
              <a:rPr lang="en-US" dirty="0"/>
              <a:t> </a:t>
            </a:r>
            <a:r>
              <a:rPr lang="en-US" dirty="0" err="1"/>
              <a:t>fondos</a:t>
            </a:r>
            <a:r>
              <a:rPr lang="en-US" dirty="0"/>
              <a:t>, </a:t>
            </a:r>
            <a:r>
              <a:rPr lang="en-US" dirty="0" err="1"/>
              <a:t>bienes</a:t>
            </a:r>
            <a:r>
              <a:rPr lang="en-US" dirty="0"/>
              <a:t> o </a:t>
            </a:r>
            <a:r>
              <a:rPr lang="en-US" dirty="0" err="1"/>
              <a:t>servicios</a:t>
            </a:r>
            <a:r>
              <a:rPr lang="en-US" dirty="0"/>
              <a:t>. </a:t>
            </a:r>
          </a:p>
          <a:p>
            <a:r>
              <a:rPr lang="en-US" dirty="0"/>
              <a:t>Al </a:t>
            </a:r>
            <a:r>
              <a:rPr lang="en-US" dirty="0" err="1"/>
              <a:t>apoyo</a:t>
            </a:r>
            <a:r>
              <a:rPr lang="en-US" dirty="0"/>
              <a:t> o </a:t>
            </a:r>
            <a:r>
              <a:rPr lang="en-US" dirty="0" err="1"/>
              <a:t>perjuicio</a:t>
            </a:r>
            <a:r>
              <a:rPr lang="en-US" dirty="0"/>
              <a:t> de un </a:t>
            </a:r>
            <a:r>
              <a:rPr lang="en-US" dirty="0" err="1"/>
              <a:t>precandidato</a:t>
            </a:r>
            <a:r>
              <a:rPr lang="en-US" dirty="0"/>
              <a:t>, </a:t>
            </a:r>
            <a:r>
              <a:rPr lang="en-US" dirty="0" err="1"/>
              <a:t>partido</a:t>
            </a:r>
            <a:r>
              <a:rPr lang="en-US" dirty="0"/>
              <a:t> </a:t>
            </a:r>
            <a:r>
              <a:rPr lang="en-US" dirty="0" err="1"/>
              <a:t>político</a:t>
            </a:r>
            <a:r>
              <a:rPr lang="en-US" dirty="0"/>
              <a:t>, </a:t>
            </a:r>
            <a:r>
              <a:rPr lang="en-US" dirty="0" err="1"/>
              <a:t>coalición</a:t>
            </a:r>
            <a:r>
              <a:rPr lang="en-US" dirty="0"/>
              <a:t>, </a:t>
            </a:r>
            <a:r>
              <a:rPr lang="en-US" dirty="0" err="1"/>
              <a:t>agrupación</a:t>
            </a:r>
            <a:r>
              <a:rPr lang="en-US" dirty="0"/>
              <a:t> </a:t>
            </a:r>
            <a:r>
              <a:rPr lang="en-US" dirty="0" err="1"/>
              <a:t>política</a:t>
            </a:r>
            <a:r>
              <a:rPr lang="en-US" dirty="0"/>
              <a:t> o </a:t>
            </a:r>
            <a:r>
              <a:rPr lang="en-US" dirty="0" err="1"/>
              <a:t>candidato</a:t>
            </a:r>
            <a:r>
              <a:rPr lang="en-US" dirty="0"/>
              <a:t>. </a:t>
            </a:r>
          </a:p>
          <a:p>
            <a:endParaRPr lang="en-US" dirty="0"/>
          </a:p>
        </p:txBody>
      </p:sp>
      <p:sp>
        <p:nvSpPr>
          <p:cNvPr id="83" name="Oval 82">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706954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FB2FB9-C850-41B9-9A69-C70276E4596B}"/>
              </a:ext>
            </a:extLst>
          </p:cNvPr>
          <p:cNvSpPr>
            <a:spLocks noGrp="1"/>
          </p:cNvSpPr>
          <p:nvPr>
            <p:ph type="title"/>
          </p:nvPr>
        </p:nvSpPr>
        <p:spPr/>
        <p:txBody>
          <a:bodyPr/>
          <a:lstStyle/>
          <a:p>
            <a:r>
              <a:rPr lang="es-MX" dirty="0"/>
              <a:t>Delitos relacionados con la fiscalización</a:t>
            </a:r>
          </a:p>
        </p:txBody>
      </p:sp>
      <p:sp>
        <p:nvSpPr>
          <p:cNvPr id="3" name="Marcador de contenido 2">
            <a:extLst>
              <a:ext uri="{FF2B5EF4-FFF2-40B4-BE49-F238E27FC236}">
                <a16:creationId xmlns:a16="http://schemas.microsoft.com/office/drawing/2014/main" id="{A0179AEF-9DF8-42DF-9458-D412D5F348C1}"/>
              </a:ext>
            </a:extLst>
          </p:cNvPr>
          <p:cNvSpPr>
            <a:spLocks noGrp="1"/>
          </p:cNvSpPr>
          <p:nvPr>
            <p:ph sz="half" idx="1"/>
          </p:nvPr>
        </p:nvSpPr>
        <p:spPr/>
        <p:txBody>
          <a:bodyPr/>
          <a:lstStyle/>
          <a:p>
            <a:r>
              <a:rPr lang="es-MX" dirty="0"/>
              <a:t>Realice, destine, utilice o reciba aportaciones de dinero o en especie.</a:t>
            </a:r>
          </a:p>
          <a:p>
            <a:r>
              <a:rPr lang="es-MX" dirty="0"/>
              <a:t>A favor de un precandidato, candidato, partido político, coalición o agrupación política. </a:t>
            </a:r>
          </a:p>
          <a:p>
            <a:r>
              <a:rPr lang="es-MX" dirty="0"/>
              <a:t>Cuando exista una prohibición legal para ello </a:t>
            </a:r>
          </a:p>
          <a:p>
            <a:r>
              <a:rPr lang="es-MX" dirty="0"/>
              <a:t>O cuando los fondos o bienes tengan un origen ilícito</a:t>
            </a:r>
          </a:p>
          <a:p>
            <a:r>
              <a:rPr lang="es-MX" dirty="0"/>
              <a:t>O en montos que rebase lo permitido por la ley. </a:t>
            </a:r>
          </a:p>
        </p:txBody>
      </p:sp>
      <p:pic>
        <p:nvPicPr>
          <p:cNvPr id="4098" name="Picture 2" descr="Fiscalización y Rendición de Cuentas - INE Instituto Nacional Electoral">
            <a:extLst>
              <a:ext uri="{FF2B5EF4-FFF2-40B4-BE49-F238E27FC236}">
                <a16:creationId xmlns:a16="http://schemas.microsoft.com/office/drawing/2014/main" id="{FD4C893D-920A-4CC5-AF17-C2E37FF9A3C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64287" y="1921566"/>
            <a:ext cx="4949147" cy="359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013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E7B9C3-0345-45B8-BA20-747D58644885}"/>
              </a:ext>
            </a:extLst>
          </p:cNvPr>
          <p:cNvSpPr>
            <a:spLocks noGrp="1"/>
          </p:cNvSpPr>
          <p:nvPr>
            <p:ph type="title"/>
          </p:nvPr>
        </p:nvSpPr>
        <p:spPr/>
        <p:txBody>
          <a:bodyPr/>
          <a:lstStyle/>
          <a:p>
            <a:r>
              <a:rPr lang="es-MX" dirty="0"/>
              <a:t>Topes gastos de  precampaña y campaña</a:t>
            </a:r>
          </a:p>
        </p:txBody>
      </p:sp>
      <p:sp>
        <p:nvSpPr>
          <p:cNvPr id="3" name="Marcador de contenido 2">
            <a:extLst>
              <a:ext uri="{FF2B5EF4-FFF2-40B4-BE49-F238E27FC236}">
                <a16:creationId xmlns:a16="http://schemas.microsoft.com/office/drawing/2014/main" id="{CF6DE04C-A794-4D2D-BA0A-2C0C900A2913}"/>
              </a:ext>
            </a:extLst>
          </p:cNvPr>
          <p:cNvSpPr>
            <a:spLocks noGrp="1"/>
          </p:cNvSpPr>
          <p:nvPr>
            <p:ph sz="half" idx="1"/>
          </p:nvPr>
        </p:nvSpPr>
        <p:spPr/>
        <p:txBody>
          <a:bodyPr>
            <a:normAutofit/>
          </a:bodyPr>
          <a:lstStyle/>
          <a:p>
            <a:r>
              <a:rPr lang="es-MX" dirty="0"/>
              <a:t>Precampaña:</a:t>
            </a:r>
          </a:p>
          <a:p>
            <a:r>
              <a:rPr lang="es-MX" dirty="0"/>
              <a:t>Gubernatura del Estado: 4 millones 936 mil 490 pesos</a:t>
            </a:r>
          </a:p>
          <a:p>
            <a:r>
              <a:rPr lang="es-MX" dirty="0" err="1"/>
              <a:t>Diptaciones</a:t>
            </a:r>
            <a:r>
              <a:rPr lang="es-MX" dirty="0"/>
              <a:t> locales 286 mil 405 pesos</a:t>
            </a:r>
          </a:p>
          <a:p>
            <a:r>
              <a:rPr lang="es-MX" dirty="0"/>
              <a:t>Ayuntamientos: 1 millón 432 mil pesos. </a:t>
            </a:r>
          </a:p>
          <a:p>
            <a:r>
              <a:rPr lang="es-MX" dirty="0"/>
              <a:t>Aplicado por partido político y todas sus precandidaturas</a:t>
            </a:r>
          </a:p>
        </p:txBody>
      </p:sp>
      <p:sp>
        <p:nvSpPr>
          <p:cNvPr id="4" name="Marcador de contenido 3">
            <a:extLst>
              <a:ext uri="{FF2B5EF4-FFF2-40B4-BE49-F238E27FC236}">
                <a16:creationId xmlns:a16="http://schemas.microsoft.com/office/drawing/2014/main" id="{9D2B5F8B-50AA-4DA9-B997-8E393E930660}"/>
              </a:ext>
            </a:extLst>
          </p:cNvPr>
          <p:cNvSpPr>
            <a:spLocks noGrp="1"/>
          </p:cNvSpPr>
          <p:nvPr>
            <p:ph sz="half" idx="2"/>
          </p:nvPr>
        </p:nvSpPr>
        <p:spPr/>
        <p:txBody>
          <a:bodyPr>
            <a:normAutofit/>
          </a:bodyPr>
          <a:lstStyle/>
          <a:p>
            <a:r>
              <a:rPr lang="es-MX" dirty="0"/>
              <a:t>Campaña:</a:t>
            </a:r>
          </a:p>
          <a:p>
            <a:r>
              <a:rPr lang="es-MX" dirty="0"/>
              <a:t>Monto total de financiamiento público : 29 millones 223 mil 864 pesos</a:t>
            </a:r>
          </a:p>
          <a:p>
            <a:r>
              <a:rPr lang="es-MX" dirty="0"/>
              <a:t>Gubernatura: 29 millones 223 mil 864 pesos</a:t>
            </a:r>
          </a:p>
          <a:p>
            <a:r>
              <a:rPr lang="es-MX" dirty="0"/>
              <a:t>Diputaciones de mayoría relativa: 2 millones 337 mil pesos</a:t>
            </a:r>
          </a:p>
          <a:p>
            <a:r>
              <a:rPr lang="es-MX" dirty="0"/>
              <a:t>Ayuntamiento 11 millones 689 mil pesos</a:t>
            </a:r>
          </a:p>
          <a:p>
            <a:endParaRPr lang="es-MX" dirty="0"/>
          </a:p>
        </p:txBody>
      </p:sp>
    </p:spTree>
    <p:extLst>
      <p:ext uri="{BB962C8B-B14F-4D97-AF65-F5344CB8AC3E}">
        <p14:creationId xmlns:p14="http://schemas.microsoft.com/office/powerpoint/2010/main" val="16745979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9" name="Group 70">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2" name="Oval 71">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73" name="Oval 72">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p:nvSpPr>
          <p:cNvPr id="5130" name="Rectangle 74">
            <a:extLst>
              <a:ext uri="{FF2B5EF4-FFF2-40B4-BE49-F238E27FC236}">
                <a16:creationId xmlns:a16="http://schemas.microsoft.com/office/drawing/2014/main" id="{4863AD45-F025-4500-8898-7DE237E4CB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4">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7ED9983-1852-439E-B9C3-3EA8AB27A4C9}"/>
              </a:ext>
            </a:extLst>
          </p:cNvPr>
          <p:cNvSpPr>
            <a:spLocks noGrp="1"/>
          </p:cNvSpPr>
          <p:nvPr>
            <p:ph type="title"/>
          </p:nvPr>
        </p:nvSpPr>
        <p:spPr>
          <a:xfrm>
            <a:off x="382280" y="484632"/>
            <a:ext cx="6743844" cy="1609344"/>
          </a:xfrm>
        </p:spPr>
        <p:txBody>
          <a:bodyPr vert="horz" lIns="91440" tIns="45720" rIns="91440" bIns="45720" rtlCol="0" anchor="ctr">
            <a:normAutofit/>
          </a:bodyPr>
          <a:lstStyle/>
          <a:p>
            <a:r>
              <a:rPr lang="en-US" sz="4800"/>
              <a:t>Ministros de culto religioso</a:t>
            </a:r>
          </a:p>
        </p:txBody>
      </p:sp>
      <p:sp>
        <p:nvSpPr>
          <p:cNvPr id="3" name="Marcador de contenido 2">
            <a:extLst>
              <a:ext uri="{FF2B5EF4-FFF2-40B4-BE49-F238E27FC236}">
                <a16:creationId xmlns:a16="http://schemas.microsoft.com/office/drawing/2014/main" id="{38A43B03-3C42-4F64-8FB4-EA5F113343F5}"/>
              </a:ext>
            </a:extLst>
          </p:cNvPr>
          <p:cNvSpPr>
            <a:spLocks noGrp="1"/>
          </p:cNvSpPr>
          <p:nvPr>
            <p:ph sz="half" idx="1"/>
          </p:nvPr>
        </p:nvSpPr>
        <p:spPr>
          <a:xfrm>
            <a:off x="382279" y="2121408"/>
            <a:ext cx="6743845" cy="4050792"/>
          </a:xfrm>
        </p:spPr>
        <p:txBody>
          <a:bodyPr vert="horz" lIns="91440" tIns="45720" rIns="91440" bIns="45720" rtlCol="0">
            <a:normAutofit/>
          </a:bodyPr>
          <a:lstStyle/>
          <a:p>
            <a:r>
              <a:rPr lang="en-US" sz="1800" dirty="0"/>
              <a:t>Que PRESIONEN EL SENTIDO DEL VOTO</a:t>
            </a:r>
          </a:p>
          <a:p>
            <a:r>
              <a:rPr lang="en-US" sz="1800" dirty="0"/>
              <a:t>INDUZCAN EXPRESAMENTE AL ELECTORADO A VOTAR O ABSTENERSE DE VOTAR, por </a:t>
            </a:r>
            <a:r>
              <a:rPr lang="en-US" sz="1800" dirty="0" err="1"/>
              <a:t>candidatas</a:t>
            </a:r>
            <a:r>
              <a:rPr lang="en-US" sz="1800" dirty="0"/>
              <a:t>/</a:t>
            </a:r>
            <a:r>
              <a:rPr lang="en-US" sz="1800" dirty="0" err="1"/>
              <a:t>os</a:t>
            </a:r>
            <a:r>
              <a:rPr lang="en-US" sz="1800" dirty="0"/>
              <a:t>, </a:t>
            </a:r>
            <a:r>
              <a:rPr lang="en-US" sz="1800" dirty="0" err="1"/>
              <a:t>partidos</a:t>
            </a:r>
            <a:r>
              <a:rPr lang="en-US" sz="1800" dirty="0"/>
              <a:t>, </a:t>
            </a:r>
            <a:r>
              <a:rPr lang="en-US" sz="1800" dirty="0" err="1"/>
              <a:t>coaliciones</a:t>
            </a:r>
            <a:r>
              <a:rPr lang="en-US" sz="1800" dirty="0"/>
              <a:t>. </a:t>
            </a:r>
          </a:p>
          <a:p>
            <a:pPr marL="0"/>
            <a:endParaRPr lang="en-US" sz="1800" dirty="0"/>
          </a:p>
          <a:p>
            <a:r>
              <a:rPr lang="en-US" sz="1800" dirty="0" err="1"/>
              <a:t>En</a:t>
            </a:r>
            <a:r>
              <a:rPr lang="en-US" sz="1800" dirty="0"/>
              <a:t> el </a:t>
            </a:r>
            <a:r>
              <a:rPr lang="en-US" sz="1800" dirty="0" err="1"/>
              <a:t>desarrollo</a:t>
            </a:r>
            <a:r>
              <a:rPr lang="en-US" sz="1800" dirty="0"/>
              <a:t> de </a:t>
            </a:r>
            <a:r>
              <a:rPr lang="en-US" sz="1800" dirty="0" err="1"/>
              <a:t>actos</a:t>
            </a:r>
            <a:r>
              <a:rPr lang="en-US" sz="1800" dirty="0"/>
              <a:t> </a:t>
            </a:r>
            <a:r>
              <a:rPr lang="en-US" sz="1800" dirty="0" err="1"/>
              <a:t>propios</a:t>
            </a:r>
            <a:r>
              <a:rPr lang="en-US" sz="1800" dirty="0"/>
              <a:t> de </a:t>
            </a:r>
            <a:r>
              <a:rPr lang="en-US" sz="1800" dirty="0" err="1"/>
              <a:t>su</a:t>
            </a:r>
            <a:r>
              <a:rPr lang="en-US" sz="1800" dirty="0"/>
              <a:t> </a:t>
            </a:r>
            <a:r>
              <a:rPr lang="en-US" sz="1800" dirty="0" err="1"/>
              <a:t>ministerio</a:t>
            </a:r>
            <a:endParaRPr lang="en-US" sz="1800" dirty="0"/>
          </a:p>
          <a:p>
            <a:r>
              <a:rPr lang="en-US" sz="1800" dirty="0"/>
              <a:t>O a </a:t>
            </a:r>
            <a:r>
              <a:rPr lang="en-US" sz="1800" dirty="0" err="1"/>
              <a:t>quien</a:t>
            </a:r>
            <a:r>
              <a:rPr lang="en-US" sz="1800" dirty="0"/>
              <a:t> </a:t>
            </a:r>
            <a:r>
              <a:rPr lang="en-US" sz="1800" dirty="0" err="1"/>
              <a:t>en</a:t>
            </a:r>
            <a:r>
              <a:rPr lang="en-US" sz="1800" dirty="0"/>
              <a:t> el </a:t>
            </a:r>
            <a:r>
              <a:rPr lang="en-US" sz="1800" dirty="0" err="1"/>
              <a:t>ejercicio</a:t>
            </a:r>
            <a:r>
              <a:rPr lang="en-US" sz="1800" dirty="0"/>
              <a:t> del </a:t>
            </a:r>
            <a:r>
              <a:rPr lang="en-US" sz="1800" dirty="0" err="1"/>
              <a:t>culto</a:t>
            </a:r>
            <a:r>
              <a:rPr lang="en-US" sz="1800" dirty="0"/>
              <a:t> religioso.</a:t>
            </a:r>
          </a:p>
          <a:p>
            <a:pPr marL="0"/>
            <a:endParaRPr lang="en-US" sz="1800" dirty="0"/>
          </a:p>
        </p:txBody>
      </p:sp>
      <p:pic>
        <p:nvPicPr>
          <p:cNvPr id="5122" name="Picture 2" descr="Cómo convertirse en un ministro de culto ordenado en línea - Enciclopedia -  2021">
            <a:extLst>
              <a:ext uri="{FF2B5EF4-FFF2-40B4-BE49-F238E27FC236}">
                <a16:creationId xmlns:a16="http://schemas.microsoft.com/office/drawing/2014/main" id="{5AE48E7D-C8BC-4787-A337-ACCE20DAFD71}"/>
              </a:ext>
            </a:extLst>
          </p:cNvPr>
          <p:cNvPicPr>
            <a:picLocks noGrp="1" noChangeAspect="1" noChangeArrowheads="1"/>
          </p:cNvPicPr>
          <p:nvPr>
            <p:ph sz="half" idx="2"/>
          </p:nvPr>
        </p:nvPicPr>
        <p:blipFill rotWithShape="1">
          <a:blip r:embed="rId5">
            <a:extLst>
              <a:ext uri="{28A0092B-C50C-407E-A947-70E740481C1C}">
                <a14:useLocalDpi xmlns:a14="http://schemas.microsoft.com/office/drawing/2010/main" val="0"/>
              </a:ext>
            </a:extLst>
          </a:blip>
          <a:srcRect l="31317" r="20892"/>
          <a:stretch/>
        </p:blipFill>
        <p:spPr bwMode="auto">
          <a:xfrm>
            <a:off x="8203460" y="640080"/>
            <a:ext cx="3369177" cy="5280471"/>
          </a:xfrm>
          <a:prstGeom prst="rect">
            <a:avLst/>
          </a:prstGeom>
          <a:noFill/>
          <a:extLst>
            <a:ext uri="{909E8E84-426E-40DD-AFC4-6F175D3DCCD1}">
              <a14:hiddenFill xmlns:a14="http://schemas.microsoft.com/office/drawing/2010/main">
                <a:solidFill>
                  <a:srgbClr val="FFFFFF"/>
                </a:solidFill>
              </a14:hiddenFill>
            </a:ext>
          </a:extLst>
        </p:spPr>
      </p:pic>
      <p:grpSp>
        <p:nvGrpSpPr>
          <p:cNvPr id="5131" name="Group 76">
            <a:extLst>
              <a:ext uri="{FF2B5EF4-FFF2-40B4-BE49-F238E27FC236}">
                <a16:creationId xmlns:a16="http://schemas.microsoft.com/office/drawing/2014/main" id="{639A5BF8-72C2-43E2-A19E-D54875260B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8" name="Oval 77">
              <a:extLst>
                <a:ext uri="{FF2B5EF4-FFF2-40B4-BE49-F238E27FC236}">
                  <a16:creationId xmlns:a16="http://schemas.microsoft.com/office/drawing/2014/main" id="{892693D9-6EE8-42C4-B9CB-C347A34A56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132" name="Oval 78">
              <a:extLst>
                <a:ext uri="{FF2B5EF4-FFF2-40B4-BE49-F238E27FC236}">
                  <a16:creationId xmlns:a16="http://schemas.microsoft.com/office/drawing/2014/main" id="{6EB50024-24B3-46AB-9E69-716EE1883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5679670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2" name="Oval 71">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73" name="Oval 72">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 useBgFill="1">
        <p:nvSpPr>
          <p:cNvPr id="75" name="Rectangle 74">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ítulo 1">
            <a:extLst>
              <a:ext uri="{FF2B5EF4-FFF2-40B4-BE49-F238E27FC236}">
                <a16:creationId xmlns:a16="http://schemas.microsoft.com/office/drawing/2014/main" id="{41A088A8-E334-4A71-BEAF-7D7F8AE3FE89}"/>
              </a:ext>
            </a:extLst>
          </p:cNvPr>
          <p:cNvSpPr>
            <a:spLocks noGrp="1"/>
          </p:cNvSpPr>
          <p:nvPr>
            <p:ph type="title"/>
          </p:nvPr>
        </p:nvSpPr>
        <p:spPr>
          <a:xfrm>
            <a:off x="1063752" y="978010"/>
            <a:ext cx="5188624" cy="1831344"/>
          </a:xfrm>
        </p:spPr>
        <p:txBody>
          <a:bodyPr vert="horz" lIns="91440" tIns="45720" rIns="91440" bIns="45720" rtlCol="0" anchor="ctr">
            <a:normAutofit/>
          </a:bodyPr>
          <a:lstStyle/>
          <a:p>
            <a:r>
              <a:rPr lang="en-US" sz="4800"/>
              <a:t>Violencia política de género</a:t>
            </a:r>
          </a:p>
        </p:txBody>
      </p:sp>
      <p:sp>
        <p:nvSpPr>
          <p:cNvPr id="3" name="Marcador de contenido 2">
            <a:extLst>
              <a:ext uri="{FF2B5EF4-FFF2-40B4-BE49-F238E27FC236}">
                <a16:creationId xmlns:a16="http://schemas.microsoft.com/office/drawing/2014/main" id="{ECCF1440-9193-4690-9DFC-CB2868E4D32D}"/>
              </a:ext>
            </a:extLst>
          </p:cNvPr>
          <p:cNvSpPr>
            <a:spLocks noGrp="1"/>
          </p:cNvSpPr>
          <p:nvPr>
            <p:ph sz="half" idx="1"/>
          </p:nvPr>
        </p:nvSpPr>
        <p:spPr>
          <a:xfrm>
            <a:off x="1063752" y="3029446"/>
            <a:ext cx="5188624" cy="3142753"/>
          </a:xfrm>
        </p:spPr>
        <p:txBody>
          <a:bodyPr vert="horz" lIns="91440" tIns="45720" rIns="91440" bIns="45720" rtlCol="0">
            <a:normAutofit/>
          </a:bodyPr>
          <a:lstStyle/>
          <a:p>
            <a:pPr algn="r"/>
            <a:r>
              <a:rPr lang="en-US" sz="1700" dirty="0" err="1"/>
              <a:t>Comprende</a:t>
            </a:r>
            <a:r>
              <a:rPr lang="en-US" sz="1700" dirty="0"/>
              <a:t> </a:t>
            </a:r>
            <a:r>
              <a:rPr lang="en-US" sz="1700" dirty="0" err="1"/>
              <a:t>todas</a:t>
            </a:r>
            <a:r>
              <a:rPr lang="en-US" sz="1700" dirty="0"/>
              <a:t> </a:t>
            </a:r>
            <a:r>
              <a:rPr lang="en-US" sz="1700" dirty="0" err="1"/>
              <a:t>aquellas</a:t>
            </a:r>
            <a:r>
              <a:rPr lang="en-US" sz="1700" dirty="0"/>
              <a:t> </a:t>
            </a:r>
            <a:r>
              <a:rPr lang="en-US" sz="1700" dirty="0" err="1"/>
              <a:t>acciones</a:t>
            </a:r>
            <a:r>
              <a:rPr lang="en-US" sz="1700" dirty="0"/>
              <a:t> u </a:t>
            </a:r>
            <a:r>
              <a:rPr lang="en-US" sz="1700" dirty="0" err="1"/>
              <a:t>oisiones</a:t>
            </a:r>
            <a:r>
              <a:rPr lang="en-US" sz="1700" dirty="0"/>
              <a:t> tanto </a:t>
            </a:r>
            <a:r>
              <a:rPr lang="en-US" sz="1700" dirty="0" err="1"/>
              <a:t>en</a:t>
            </a:r>
            <a:r>
              <a:rPr lang="en-US" sz="1700" dirty="0"/>
              <a:t> la </a:t>
            </a:r>
            <a:r>
              <a:rPr lang="en-US" sz="1700" dirty="0" err="1"/>
              <a:t>esfera</a:t>
            </a:r>
            <a:r>
              <a:rPr lang="en-US" sz="1700" dirty="0"/>
              <a:t> </a:t>
            </a:r>
            <a:r>
              <a:rPr lang="en-US" sz="1700" dirty="0" err="1"/>
              <a:t>pública</a:t>
            </a:r>
            <a:r>
              <a:rPr lang="en-US" sz="1700" dirty="0"/>
              <a:t> o </a:t>
            </a:r>
            <a:r>
              <a:rPr lang="en-US" sz="1700" dirty="0" err="1"/>
              <a:t>privada</a:t>
            </a:r>
            <a:r>
              <a:rPr lang="en-US" sz="1700" dirty="0"/>
              <a:t>, que </a:t>
            </a:r>
            <a:r>
              <a:rPr lang="en-US" sz="1700" dirty="0" err="1"/>
              <a:t>busqeun</a:t>
            </a:r>
            <a:r>
              <a:rPr lang="en-US" sz="1700" dirty="0"/>
              <a:t> o </a:t>
            </a:r>
            <a:r>
              <a:rPr lang="en-US" sz="1700" dirty="0" err="1"/>
              <a:t>tengan</a:t>
            </a:r>
            <a:r>
              <a:rPr lang="en-US" sz="1700" dirty="0"/>
              <a:t> por </a:t>
            </a:r>
            <a:r>
              <a:rPr lang="en-US" sz="1700" dirty="0" err="1"/>
              <a:t>objeto</a:t>
            </a:r>
            <a:r>
              <a:rPr lang="en-US" sz="1700" dirty="0"/>
              <a:t> o </a:t>
            </a:r>
            <a:r>
              <a:rPr lang="en-US" sz="1700" dirty="0" err="1"/>
              <a:t>resultado</a:t>
            </a:r>
            <a:r>
              <a:rPr lang="en-US" sz="1700" dirty="0"/>
              <a:t> </a:t>
            </a:r>
            <a:r>
              <a:rPr lang="en-US" sz="1700" dirty="0" err="1"/>
              <a:t>limitar</a:t>
            </a:r>
            <a:r>
              <a:rPr lang="en-US" sz="1700" dirty="0"/>
              <a:t>, </a:t>
            </a:r>
            <a:r>
              <a:rPr lang="en-US" sz="1700" dirty="0" err="1"/>
              <a:t>anular</a:t>
            </a:r>
            <a:r>
              <a:rPr lang="en-US" sz="1700" dirty="0"/>
              <a:t> o </a:t>
            </a:r>
            <a:r>
              <a:rPr lang="en-US" sz="1700" dirty="0" err="1"/>
              <a:t>menoscabar</a:t>
            </a:r>
            <a:r>
              <a:rPr lang="en-US" sz="1700" dirty="0"/>
              <a:t> el </a:t>
            </a:r>
            <a:r>
              <a:rPr lang="en-US" sz="1700" dirty="0" err="1"/>
              <a:t>ejercicio</a:t>
            </a:r>
            <a:r>
              <a:rPr lang="en-US" sz="1700" dirty="0"/>
              <a:t> de los derechos </a:t>
            </a:r>
            <a:r>
              <a:rPr lang="en-US" sz="1700" dirty="0" err="1"/>
              <a:t>político</a:t>
            </a:r>
            <a:r>
              <a:rPr lang="en-US" sz="1700" dirty="0"/>
              <a:t> </a:t>
            </a:r>
            <a:r>
              <a:rPr lang="en-US" sz="1700" dirty="0" err="1"/>
              <a:t>electorales</a:t>
            </a:r>
            <a:r>
              <a:rPr lang="en-US" sz="1700" dirty="0"/>
              <a:t> de una o </a:t>
            </a:r>
            <a:r>
              <a:rPr lang="en-US" sz="1700" dirty="0" err="1"/>
              <a:t>varias</a:t>
            </a:r>
            <a:r>
              <a:rPr lang="en-US" sz="1700" dirty="0"/>
              <a:t> </a:t>
            </a:r>
            <a:r>
              <a:rPr lang="en-US" sz="1700" dirty="0" err="1"/>
              <a:t>mujeres</a:t>
            </a:r>
            <a:r>
              <a:rPr lang="en-US" sz="1700" dirty="0"/>
              <a:t>, el </a:t>
            </a:r>
            <a:r>
              <a:rPr lang="en-US" sz="1700" dirty="0" err="1"/>
              <a:t>acceso</a:t>
            </a:r>
            <a:r>
              <a:rPr lang="en-US" sz="1700" dirty="0"/>
              <a:t> al </a:t>
            </a:r>
            <a:r>
              <a:rPr lang="en-US" sz="1700" dirty="0" err="1"/>
              <a:t>ejercicio</a:t>
            </a:r>
            <a:r>
              <a:rPr lang="en-US" sz="1700" dirty="0"/>
              <a:t> de un cargo, labor o </a:t>
            </a:r>
            <a:r>
              <a:rPr lang="en-US" sz="1700" dirty="0" err="1"/>
              <a:t>actividad</a:t>
            </a:r>
            <a:r>
              <a:rPr lang="en-US" sz="1700" dirty="0"/>
              <a:t>, el libre </a:t>
            </a:r>
            <a:r>
              <a:rPr lang="en-US" sz="1700" dirty="0" err="1"/>
              <a:t>desarrollo</a:t>
            </a:r>
            <a:r>
              <a:rPr lang="en-US" sz="1700" dirty="0"/>
              <a:t> de la </a:t>
            </a:r>
            <a:r>
              <a:rPr lang="en-US" sz="1700" dirty="0" err="1"/>
              <a:t>función</a:t>
            </a:r>
            <a:r>
              <a:rPr lang="en-US" sz="1700" dirty="0"/>
              <a:t> </a:t>
            </a:r>
            <a:r>
              <a:rPr lang="en-US" sz="1700" dirty="0" err="1"/>
              <a:t>pública</a:t>
            </a:r>
            <a:r>
              <a:rPr lang="en-US" sz="1700" dirty="0"/>
              <a:t>, la </a:t>
            </a:r>
            <a:r>
              <a:rPr lang="en-US" sz="1700" dirty="0" err="1"/>
              <a:t>toma</a:t>
            </a:r>
            <a:r>
              <a:rPr lang="en-US" sz="1700" dirty="0"/>
              <a:t> de </a:t>
            </a:r>
            <a:r>
              <a:rPr lang="en-US" sz="1700" dirty="0" err="1"/>
              <a:t>decisiones</a:t>
            </a:r>
            <a:r>
              <a:rPr lang="en-US" sz="1700" dirty="0"/>
              <a:t>, la </a:t>
            </a:r>
            <a:r>
              <a:rPr lang="en-US" sz="1700" dirty="0" err="1"/>
              <a:t>libertad</a:t>
            </a:r>
            <a:r>
              <a:rPr lang="en-US" sz="1700" dirty="0"/>
              <a:t> de </a:t>
            </a:r>
            <a:r>
              <a:rPr lang="en-US" sz="1700" dirty="0" err="1"/>
              <a:t>organización</a:t>
            </a:r>
            <a:r>
              <a:rPr lang="en-US" sz="1700" dirty="0"/>
              <a:t> o </a:t>
            </a:r>
            <a:r>
              <a:rPr lang="en-US" sz="1700" dirty="0" err="1"/>
              <a:t>boen</a:t>
            </a:r>
            <a:r>
              <a:rPr lang="en-US" sz="1700" dirty="0"/>
              <a:t> el </a:t>
            </a:r>
            <a:r>
              <a:rPr lang="en-US" sz="1700" dirty="0" err="1"/>
              <a:t>acceso</a:t>
            </a:r>
            <a:r>
              <a:rPr lang="en-US" sz="1700" dirty="0"/>
              <a:t> a las </a:t>
            </a:r>
            <a:r>
              <a:rPr lang="en-US" sz="1700" dirty="0" err="1"/>
              <a:t>prerrogativas</a:t>
            </a:r>
            <a:r>
              <a:rPr lang="en-US" sz="1700" dirty="0"/>
              <a:t> </a:t>
            </a:r>
            <a:r>
              <a:rPr lang="en-US" sz="1700" dirty="0" err="1"/>
              <a:t>cuando</a:t>
            </a:r>
            <a:r>
              <a:rPr lang="en-US" sz="1700" dirty="0"/>
              <a:t> se </a:t>
            </a:r>
            <a:r>
              <a:rPr lang="en-US" sz="1700" dirty="0" err="1"/>
              <a:t>trata</a:t>
            </a:r>
            <a:r>
              <a:rPr lang="en-US" sz="1700" dirty="0"/>
              <a:t> de </a:t>
            </a:r>
            <a:r>
              <a:rPr lang="en-US" sz="1700" dirty="0" err="1"/>
              <a:t>precandidaturas</a:t>
            </a:r>
            <a:r>
              <a:rPr lang="en-US" sz="1700" dirty="0"/>
              <a:t>, </a:t>
            </a:r>
            <a:r>
              <a:rPr lang="en-US" sz="1700" dirty="0" err="1"/>
              <a:t>candidaturas</a:t>
            </a:r>
            <a:r>
              <a:rPr lang="en-US" sz="1700" dirty="0"/>
              <a:t>, </a:t>
            </a:r>
            <a:r>
              <a:rPr lang="en-US" sz="1700" dirty="0" err="1"/>
              <a:t>funciones</a:t>
            </a:r>
            <a:r>
              <a:rPr lang="en-US" sz="1700" dirty="0"/>
              <a:t> o cargos </a:t>
            </a:r>
            <a:r>
              <a:rPr lang="en-US" sz="1700" dirty="0" err="1"/>
              <a:t>púnbicos</a:t>
            </a:r>
            <a:r>
              <a:rPr lang="en-US" sz="1700" dirty="0"/>
              <a:t> del </a:t>
            </a:r>
            <a:r>
              <a:rPr lang="en-US" sz="1700" dirty="0" err="1"/>
              <a:t>mismo</a:t>
            </a:r>
            <a:r>
              <a:rPr lang="en-US" sz="1700" dirty="0"/>
              <a:t> </a:t>
            </a:r>
            <a:r>
              <a:rPr lang="en-US" sz="1700" dirty="0" err="1"/>
              <a:t>tiepo</a:t>
            </a:r>
            <a:r>
              <a:rPr lang="en-US" sz="1700" dirty="0"/>
              <a:t>. </a:t>
            </a:r>
          </a:p>
        </p:txBody>
      </p:sp>
      <p:sp>
        <p:nvSpPr>
          <p:cNvPr id="77" name="Rectangle 7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32123"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pic>
        <p:nvPicPr>
          <p:cNvPr id="6146" name="Picture 2" descr="La reforma sobre violencia política de género | El Juego de la Suprema Corte">
            <a:extLst>
              <a:ext uri="{FF2B5EF4-FFF2-40B4-BE49-F238E27FC236}">
                <a16:creationId xmlns:a16="http://schemas.microsoft.com/office/drawing/2014/main" id="{1BE172EB-7044-484B-95F9-3CB18ED8CEB4}"/>
              </a:ext>
            </a:extLst>
          </p:cNvPr>
          <p:cNvPicPr>
            <a:picLocks noGrp="1" noChangeAspect="1" noChangeArrowheads="1"/>
          </p:cNvPicPr>
          <p:nvPr>
            <p:ph sz="half" idx="2"/>
          </p:nvPr>
        </p:nvPicPr>
        <p:blipFill rotWithShape="1">
          <a:blip r:embed="rId6">
            <a:extLst>
              <a:ext uri="{28A0092B-C50C-407E-A947-70E740481C1C}">
                <a14:useLocalDpi xmlns:a14="http://schemas.microsoft.com/office/drawing/2010/main" val="0"/>
              </a:ext>
            </a:extLst>
          </a:blip>
          <a:srcRect r="-4" b="-4"/>
          <a:stretch/>
        </p:blipFill>
        <p:spPr bwMode="auto">
          <a:xfrm>
            <a:off x="7629144" y="1682496"/>
            <a:ext cx="3502152" cy="3502152"/>
          </a:xfrm>
          <a:custGeom>
            <a:avLst/>
            <a:gdLst/>
            <a:ahLst/>
            <a:cxnLst/>
            <a:rect l="l" t="t" r="r" b="b"/>
            <a:pathLst>
              <a:path w="3502152" h="3502152">
                <a:moveTo>
                  <a:pt x="1751076" y="196996"/>
                </a:moveTo>
                <a:cubicBezTo>
                  <a:pt x="2609371" y="196996"/>
                  <a:pt x="3305156" y="892781"/>
                  <a:pt x="3305156" y="1751076"/>
                </a:cubicBezTo>
                <a:cubicBezTo>
                  <a:pt x="3305156" y="2609371"/>
                  <a:pt x="2609371" y="3305156"/>
                  <a:pt x="1751076" y="3305156"/>
                </a:cubicBezTo>
                <a:cubicBezTo>
                  <a:pt x="892781" y="3305156"/>
                  <a:pt x="196996" y="2609371"/>
                  <a:pt x="196996" y="1751076"/>
                </a:cubicBezTo>
                <a:cubicBezTo>
                  <a:pt x="196996" y="892781"/>
                  <a:pt x="892781" y="196996"/>
                  <a:pt x="1751076" y="196996"/>
                </a:cubicBezTo>
                <a:close/>
                <a:moveTo>
                  <a:pt x="1751076" y="153219"/>
                </a:moveTo>
                <a:cubicBezTo>
                  <a:pt x="868604" y="153219"/>
                  <a:pt x="153219" y="868604"/>
                  <a:pt x="153219" y="1751076"/>
                </a:cubicBezTo>
                <a:cubicBezTo>
                  <a:pt x="153219" y="2633548"/>
                  <a:pt x="868604" y="3348933"/>
                  <a:pt x="1751076" y="3348933"/>
                </a:cubicBezTo>
                <a:cubicBezTo>
                  <a:pt x="2633548" y="3348933"/>
                  <a:pt x="3348933" y="2633548"/>
                  <a:pt x="3348933" y="1751076"/>
                </a:cubicBezTo>
                <a:cubicBezTo>
                  <a:pt x="3348933" y="868604"/>
                  <a:pt x="2633548" y="153219"/>
                  <a:pt x="1751076" y="153219"/>
                </a:cubicBezTo>
                <a:close/>
                <a:moveTo>
                  <a:pt x="1751076" y="0"/>
                </a:moveTo>
                <a:cubicBezTo>
                  <a:pt x="2718169" y="0"/>
                  <a:pt x="3502152" y="783984"/>
                  <a:pt x="3502152" y="1751076"/>
                </a:cubicBezTo>
                <a:cubicBezTo>
                  <a:pt x="3502152" y="2718169"/>
                  <a:pt x="2718169" y="3502152"/>
                  <a:pt x="1751076" y="3502152"/>
                </a:cubicBezTo>
                <a:cubicBezTo>
                  <a:pt x="783983" y="3502152"/>
                  <a:pt x="0" y="2718169"/>
                  <a:pt x="0" y="1751076"/>
                </a:cubicBezTo>
                <a:cubicBezTo>
                  <a:pt x="0" y="783984"/>
                  <a:pt x="783983" y="0"/>
                  <a:pt x="1751076" y="0"/>
                </a:cubicBezTo>
                <a:close/>
              </a:path>
            </a:pathLst>
          </a:custGeom>
          <a:noFill/>
          <a:extLst>
            <a:ext uri="{909E8E84-426E-40DD-AFC4-6F175D3DCCD1}">
              <a14:hiddenFill xmlns:a14="http://schemas.microsoft.com/office/drawing/2010/main">
                <a:solidFill>
                  <a:srgbClr val="FFFFFF"/>
                </a:solidFill>
              </a14:hiddenFill>
            </a:ext>
          </a:extLst>
        </p:spPr>
      </p:pic>
      <p:sp>
        <p:nvSpPr>
          <p:cNvPr id="79" name="Freeform: Shape 78">
            <a:extLst>
              <a:ext uri="{FF2B5EF4-FFF2-40B4-BE49-F238E27FC236}">
                <a16:creationId xmlns:a16="http://schemas.microsoft.com/office/drawing/2014/main" id="{89F78725-8B4F-43D3-B767-EB7DB0C02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0457" y="1682496"/>
            <a:ext cx="3502152" cy="3502152"/>
          </a:xfrm>
          <a:custGeom>
            <a:avLst/>
            <a:gdLst>
              <a:gd name="connsiteX0" fmla="*/ 3657600 w 7315200"/>
              <a:gd name="connsiteY0" fmla="*/ 411480 h 7315200"/>
              <a:gd name="connsiteX1" fmla="*/ 6903720 w 7315200"/>
              <a:gd name="connsiteY1" fmla="*/ 3657600 h 7315200"/>
              <a:gd name="connsiteX2" fmla="*/ 3657600 w 7315200"/>
              <a:gd name="connsiteY2" fmla="*/ 6903720 h 7315200"/>
              <a:gd name="connsiteX3" fmla="*/ 411480 w 7315200"/>
              <a:gd name="connsiteY3" fmla="*/ 3657600 h 7315200"/>
              <a:gd name="connsiteX4" fmla="*/ 3657600 w 7315200"/>
              <a:gd name="connsiteY4" fmla="*/ 411480 h 7315200"/>
              <a:gd name="connsiteX5" fmla="*/ 3657600 w 7315200"/>
              <a:gd name="connsiteY5" fmla="*/ 320040 h 7315200"/>
              <a:gd name="connsiteX6" fmla="*/ 320040 w 7315200"/>
              <a:gd name="connsiteY6" fmla="*/ 3657600 h 7315200"/>
              <a:gd name="connsiteX7" fmla="*/ 3657600 w 7315200"/>
              <a:gd name="connsiteY7" fmla="*/ 6995160 h 7315200"/>
              <a:gd name="connsiteX8" fmla="*/ 6995160 w 7315200"/>
              <a:gd name="connsiteY8" fmla="*/ 3657600 h 7315200"/>
              <a:gd name="connsiteX9" fmla="*/ 3657600 w 7315200"/>
              <a:gd name="connsiteY9" fmla="*/ 320040 h 7315200"/>
              <a:gd name="connsiteX10" fmla="*/ 3657600 w 7315200"/>
              <a:gd name="connsiteY10" fmla="*/ 0 h 7315200"/>
              <a:gd name="connsiteX11" fmla="*/ 7315200 w 7315200"/>
              <a:gd name="connsiteY11" fmla="*/ 3657600 h 7315200"/>
              <a:gd name="connsiteX12" fmla="*/ 3657600 w 7315200"/>
              <a:gd name="connsiteY12" fmla="*/ 7315200 h 7315200"/>
              <a:gd name="connsiteX13" fmla="*/ 0 w 7315200"/>
              <a:gd name="connsiteY13" fmla="*/ 3657600 h 7315200"/>
              <a:gd name="connsiteX14" fmla="*/ 3657600 w 7315200"/>
              <a:gd name="connsiteY14" fmla="*/ 0 h 73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15200" h="7315200">
                <a:moveTo>
                  <a:pt x="3657600" y="411480"/>
                </a:moveTo>
                <a:cubicBezTo>
                  <a:pt x="5450383" y="411480"/>
                  <a:pt x="6903720" y="1864817"/>
                  <a:pt x="6903720" y="3657600"/>
                </a:cubicBezTo>
                <a:cubicBezTo>
                  <a:pt x="6903720" y="5450383"/>
                  <a:pt x="5450383" y="6903720"/>
                  <a:pt x="3657600" y="6903720"/>
                </a:cubicBezTo>
                <a:cubicBezTo>
                  <a:pt x="1864817" y="6903720"/>
                  <a:pt x="411480" y="5450383"/>
                  <a:pt x="411480" y="3657600"/>
                </a:cubicBezTo>
                <a:cubicBezTo>
                  <a:pt x="411480" y="1864817"/>
                  <a:pt x="1864817" y="411480"/>
                  <a:pt x="3657600" y="411480"/>
                </a:cubicBezTo>
                <a:close/>
                <a:moveTo>
                  <a:pt x="3657600" y="320040"/>
                </a:moveTo>
                <a:cubicBezTo>
                  <a:pt x="1814317" y="320040"/>
                  <a:pt x="320040" y="1814317"/>
                  <a:pt x="320040" y="3657600"/>
                </a:cubicBezTo>
                <a:cubicBezTo>
                  <a:pt x="320040" y="5500883"/>
                  <a:pt x="1814317" y="6995160"/>
                  <a:pt x="3657600" y="6995160"/>
                </a:cubicBezTo>
                <a:cubicBezTo>
                  <a:pt x="5500883" y="6995160"/>
                  <a:pt x="6995160" y="5500883"/>
                  <a:pt x="6995160" y="3657600"/>
                </a:cubicBezTo>
                <a:cubicBezTo>
                  <a:pt x="6995160" y="1814317"/>
                  <a:pt x="5500883" y="320040"/>
                  <a:pt x="3657600" y="320040"/>
                </a:cubicBezTo>
                <a:close/>
                <a:moveTo>
                  <a:pt x="3657600" y="0"/>
                </a:moveTo>
                <a:cubicBezTo>
                  <a:pt x="5677637" y="0"/>
                  <a:pt x="7315200" y="1637563"/>
                  <a:pt x="7315200" y="3657600"/>
                </a:cubicBezTo>
                <a:cubicBezTo>
                  <a:pt x="7315200" y="5677637"/>
                  <a:pt x="5677637" y="7315200"/>
                  <a:pt x="3657600" y="7315200"/>
                </a:cubicBezTo>
                <a:cubicBezTo>
                  <a:pt x="1637563" y="7315200"/>
                  <a:pt x="0" y="5677637"/>
                  <a:pt x="0" y="3657600"/>
                </a:cubicBezTo>
                <a:cubicBezTo>
                  <a:pt x="0" y="1637563"/>
                  <a:pt x="1637563" y="0"/>
                  <a:pt x="3657600" y="0"/>
                </a:cubicBezTo>
                <a:close/>
              </a:path>
            </a:pathLst>
          </a:custGeom>
          <a:blipFill dpi="0" rotWithShape="1">
            <a:blip r:embed="rId7">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nvGrpSpPr>
          <p:cNvPr id="81" name="Group 80">
            <a:extLst>
              <a:ext uri="{FF2B5EF4-FFF2-40B4-BE49-F238E27FC236}">
                <a16:creationId xmlns:a16="http://schemas.microsoft.com/office/drawing/2014/main" id="{C9B0630D-5E49-4BF7-8CF1-7DECD4B08B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82" name="Oval 81">
              <a:extLst>
                <a:ext uri="{FF2B5EF4-FFF2-40B4-BE49-F238E27FC236}">
                  <a16:creationId xmlns:a16="http://schemas.microsoft.com/office/drawing/2014/main" id="{A7E3DF29-A3BC-402A-A498-16B2DF181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s-MX"/>
            </a:p>
          </p:txBody>
        </p:sp>
        <p:sp>
          <p:nvSpPr>
            <p:cNvPr id="83" name="Oval 82">
              <a:extLst>
                <a:ext uri="{FF2B5EF4-FFF2-40B4-BE49-F238E27FC236}">
                  <a16:creationId xmlns:a16="http://schemas.microsoft.com/office/drawing/2014/main" id="{1B14D33E-BADF-4271-ACE1-06D8199FF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s-MX"/>
            </a:p>
          </p:txBody>
        </p:sp>
      </p:grpSp>
    </p:spTree>
    <p:extLst>
      <p:ext uri="{BB962C8B-B14F-4D97-AF65-F5344CB8AC3E}">
        <p14:creationId xmlns:p14="http://schemas.microsoft.com/office/powerpoint/2010/main" val="502745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a:extLst>
              <a:ext uri="{FF2B5EF4-FFF2-40B4-BE49-F238E27FC236}">
                <a16:creationId xmlns:a16="http://schemas.microsoft.com/office/drawing/2014/main" id="{1F919D73-7357-45C5-BBD4-C193A2FCFB7B}"/>
              </a:ext>
            </a:extLst>
          </p:cNvPr>
          <p:cNvSpPr>
            <a:spLocks noGrp="1"/>
          </p:cNvSpPr>
          <p:nvPr>
            <p:ph type="title"/>
          </p:nvPr>
        </p:nvSpPr>
        <p:spPr>
          <a:xfrm>
            <a:off x="1286934" y="1465790"/>
            <a:ext cx="3860798" cy="3941345"/>
          </a:xfrm>
        </p:spPr>
        <p:txBody>
          <a:bodyPr>
            <a:normAutofit/>
          </a:bodyPr>
          <a:lstStyle/>
          <a:p>
            <a:r>
              <a:rPr lang="es-MX" sz="6000" dirty="0"/>
              <a:t>Delito e integridad electoral</a:t>
            </a:r>
          </a:p>
        </p:txBody>
      </p:sp>
      <p:sp>
        <p:nvSpPr>
          <p:cNvPr id="6" name="Marcador de contenido 5">
            <a:extLst>
              <a:ext uri="{FF2B5EF4-FFF2-40B4-BE49-F238E27FC236}">
                <a16:creationId xmlns:a16="http://schemas.microsoft.com/office/drawing/2014/main" id="{2ED6545C-709F-417A-B462-449B11B01CFB}"/>
              </a:ext>
            </a:extLst>
          </p:cNvPr>
          <p:cNvSpPr>
            <a:spLocks noGrp="1"/>
          </p:cNvSpPr>
          <p:nvPr>
            <p:ph idx="1"/>
          </p:nvPr>
        </p:nvSpPr>
        <p:spPr>
          <a:xfrm>
            <a:off x="6417733" y="1359090"/>
            <a:ext cx="5132665" cy="4048046"/>
          </a:xfrm>
        </p:spPr>
        <p:txBody>
          <a:bodyPr anchor="ctr">
            <a:normAutofit/>
          </a:bodyPr>
          <a:lstStyle/>
          <a:p>
            <a:pPr algn="just"/>
            <a:r>
              <a:rPr lang="es-MX" dirty="0"/>
              <a:t>Acciones u omisiones que lesionan o ponen en peligro el adecuado desarrollo de la función electoral y atentan contra las características del voto, que debe ser universal libre, directo, personal, secreto e </a:t>
            </a:r>
            <a:r>
              <a:rPr lang="es-MX" dirty="0" err="1"/>
              <a:t>instransferible</a:t>
            </a:r>
            <a:r>
              <a:rPr lang="es-MX" dirty="0"/>
              <a:t>; asimismo atentan contra la organización de los procesos electorales y los principios constitucionales que los rigen</a:t>
            </a:r>
          </a:p>
          <a:p>
            <a:pPr algn="just"/>
            <a:r>
              <a:rPr lang="es-MX" dirty="0"/>
              <a:t>Integridad electoral. Importancia de todas las etapas del proceso electoral.</a:t>
            </a:r>
          </a:p>
        </p:txBody>
      </p:sp>
      <p:sp>
        <p:nvSpPr>
          <p:cNvPr id="28" name="Rectangle 27">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8162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endParaRPr lang="es-MX" dirty="0"/>
          </a:p>
          <a:p>
            <a:pPr algn="just"/>
            <a:r>
              <a:rPr lang="es-MX" sz="2400" dirty="0"/>
              <a:t>A) Actualización del padrón electoral, expedición de las credenciales y elaboración de las listas nominales de electores</a:t>
            </a:r>
          </a:p>
          <a:p>
            <a:pPr algn="just"/>
            <a:r>
              <a:rPr lang="es-MX" sz="2400" dirty="0"/>
              <a:t>B) Definición de la geografía electoral</a:t>
            </a:r>
          </a:p>
          <a:p>
            <a:pPr algn="just"/>
            <a:r>
              <a:rPr lang="es-MX" sz="2400" dirty="0"/>
              <a:t>C) integración oportuna de los OPL</a:t>
            </a:r>
          </a:p>
          <a:p>
            <a:pPr algn="just"/>
            <a:r>
              <a:rPr lang="es-MX" sz="2400" dirty="0"/>
              <a:t>D) Expedición de competencias y colaboración entre INE-OPL.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8565391" y="981973"/>
            <a:ext cx="3008312" cy="3743325"/>
          </a:xfrm>
        </p:spPr>
        <p:txBody>
          <a:bodyPr/>
          <a:lstStyle/>
          <a:p>
            <a:r>
              <a:rPr lang="es-MX" sz="2800" dirty="0"/>
              <a:t>Principio de la calendarización: ámbitos temporales para establecimiento de conductas penales</a:t>
            </a:r>
          </a:p>
        </p:txBody>
      </p:sp>
    </p:spTree>
    <p:extLst>
      <p:ext uri="{BB962C8B-B14F-4D97-AF65-F5344CB8AC3E}">
        <p14:creationId xmlns:p14="http://schemas.microsoft.com/office/powerpoint/2010/main" val="1391349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5626F-1770-436F-A56D-A51D2788345B}"/>
              </a:ext>
            </a:extLst>
          </p:cNvPr>
          <p:cNvSpPr>
            <a:spLocks noGrp="1"/>
          </p:cNvSpPr>
          <p:nvPr>
            <p:ph type="title"/>
          </p:nvPr>
        </p:nvSpPr>
        <p:spPr/>
        <p:txBody>
          <a:bodyPr/>
          <a:lstStyle/>
          <a:p>
            <a:r>
              <a:rPr lang="es-MX" dirty="0"/>
              <a:t>El bien jurídico tutelado</a:t>
            </a:r>
          </a:p>
        </p:txBody>
      </p:sp>
      <p:sp>
        <p:nvSpPr>
          <p:cNvPr id="3" name="Marcador de contenido 2">
            <a:extLst>
              <a:ext uri="{FF2B5EF4-FFF2-40B4-BE49-F238E27FC236}">
                <a16:creationId xmlns:a16="http://schemas.microsoft.com/office/drawing/2014/main" id="{5E43AB08-84A0-43E5-A63D-1771A5287C72}"/>
              </a:ext>
            </a:extLst>
          </p:cNvPr>
          <p:cNvSpPr>
            <a:spLocks noGrp="1"/>
          </p:cNvSpPr>
          <p:nvPr>
            <p:ph idx="1"/>
          </p:nvPr>
        </p:nvSpPr>
        <p:spPr/>
        <p:txBody>
          <a:bodyPr/>
          <a:lstStyle/>
          <a:p>
            <a:r>
              <a:rPr lang="es-MX" dirty="0"/>
              <a:t>Defensa y protección de los procesos dirigidos a la renovación de cargos públicos supeditados al voto de la ciudadanía, entre los que se pueden incluir los derivados de las distintas etapas del proceso electoral.</a:t>
            </a:r>
          </a:p>
          <a:p>
            <a:r>
              <a:rPr lang="es-MX" dirty="0"/>
              <a:t>El derecho al voto</a:t>
            </a:r>
          </a:p>
          <a:p>
            <a:r>
              <a:rPr lang="es-MX" dirty="0"/>
              <a:t>El correcto funcionamiento de la función electoral</a:t>
            </a:r>
          </a:p>
          <a:p>
            <a:r>
              <a:rPr lang="es-MX" dirty="0"/>
              <a:t>Que los partidos políticos y los/as candidatas respeten la voluntad popular (no usar fondos de actividades ilícitas).</a:t>
            </a:r>
          </a:p>
          <a:p>
            <a:r>
              <a:rPr lang="es-MX" dirty="0"/>
              <a:t>Condiciones legales a que se debe ajustar la contienda</a:t>
            </a:r>
          </a:p>
          <a:p>
            <a:r>
              <a:rPr lang="es-MX" dirty="0"/>
              <a:t>Confiabilidad en los registros de personas y padrones electorales</a:t>
            </a:r>
          </a:p>
          <a:p>
            <a:r>
              <a:rPr lang="es-MX" dirty="0"/>
              <a:t>Principio de certeza y confiabilidad de y en los documentos públicos electorales</a:t>
            </a:r>
          </a:p>
        </p:txBody>
      </p:sp>
    </p:spTree>
    <p:extLst>
      <p:ext uri="{BB962C8B-B14F-4D97-AF65-F5344CB8AC3E}">
        <p14:creationId xmlns:p14="http://schemas.microsoft.com/office/powerpoint/2010/main" val="31333932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1528575086"/>
              </p:ext>
            </p:extLst>
          </p:nvPr>
        </p:nvGraphicFramePr>
        <p:xfrm>
          <a:off x="791679" y="1630570"/>
          <a:ext cx="10058400" cy="484632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011680">
                  <a:extLst>
                    <a:ext uri="{9D8B030D-6E8A-4147-A177-3AD203B41FA5}">
                      <a16:colId xmlns:a16="http://schemas.microsoft.com/office/drawing/2014/main" val="1810491088"/>
                    </a:ext>
                  </a:extLst>
                </a:gridCol>
                <a:gridCol w="2011680">
                  <a:extLst>
                    <a:ext uri="{9D8B030D-6E8A-4147-A177-3AD203B41FA5}">
                      <a16:colId xmlns:a16="http://schemas.microsoft.com/office/drawing/2014/main" val="1978804964"/>
                    </a:ext>
                  </a:extLst>
                </a:gridCol>
                <a:gridCol w="2011680">
                  <a:extLst>
                    <a:ext uri="{9D8B030D-6E8A-4147-A177-3AD203B41FA5}">
                      <a16:colId xmlns:a16="http://schemas.microsoft.com/office/drawing/2014/main" val="3195747090"/>
                    </a:ext>
                  </a:extLst>
                </a:gridCol>
              </a:tblGrid>
              <a:tr h="370840">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370840">
                <a:tc>
                  <a:txBody>
                    <a:bodyPr/>
                    <a:lstStyle/>
                    <a:p>
                      <a:r>
                        <a:rPr lang="es-MX" dirty="0"/>
                        <a:t>Cualquier persona</a:t>
                      </a:r>
                    </a:p>
                  </a:txBody>
                  <a:tcPr/>
                </a:tc>
                <a:tc>
                  <a:txBody>
                    <a:bodyPr/>
                    <a:lstStyle/>
                    <a:p>
                      <a:r>
                        <a:rPr lang="es-MX" dirty="0"/>
                        <a:t>7, 10, 13, 15 y 19</a:t>
                      </a:r>
                    </a:p>
                  </a:txBody>
                  <a:tcPr/>
                </a:tc>
                <a:tc>
                  <a:txBody>
                    <a:bodyPr/>
                    <a:lstStyle/>
                    <a:p>
                      <a:r>
                        <a:rPr lang="es-MX" dirty="0"/>
                        <a:t>Votar sin cumplir los requisitos legales, hacer proselitismo, interferir dolosamente en las votaciones, comprar votos, proporcionar fondos extranjeros a los </a:t>
                      </a:r>
                      <a:r>
                        <a:rPr lang="es-MX" dirty="0" err="1"/>
                        <a:t>partidos,usurpar</a:t>
                      </a:r>
                      <a:r>
                        <a:rPr lang="es-MX" dirty="0"/>
                        <a:t> el carácter de funcionario de casilla</a:t>
                      </a:r>
                    </a:p>
                  </a:txBody>
                  <a:tcPr/>
                </a:tc>
                <a:tc>
                  <a:txBody>
                    <a:bodyPr/>
                    <a:lstStyle/>
                    <a:p>
                      <a:r>
                        <a:rPr lang="es-MX" dirty="0"/>
                        <a:t>Voto</a:t>
                      </a:r>
                    </a:p>
                  </a:txBody>
                  <a:tcPr/>
                </a:tc>
                <a:tc>
                  <a:txBody>
                    <a:bodyPr/>
                    <a:lstStyle/>
                    <a:p>
                      <a:r>
                        <a:rPr lang="es-MX" dirty="0"/>
                        <a:t>De seis meses a nueve años</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26177842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3196180406"/>
              </p:ext>
            </p:extLst>
          </p:nvPr>
        </p:nvGraphicFramePr>
        <p:xfrm>
          <a:off x="791679" y="1630570"/>
          <a:ext cx="10058400" cy="402336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370840">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370840">
                <a:tc>
                  <a:txBody>
                    <a:bodyPr/>
                    <a:lstStyle/>
                    <a:p>
                      <a:r>
                        <a:rPr lang="es-MX" dirty="0"/>
                        <a:t>Cualquier persona</a:t>
                      </a:r>
                    </a:p>
                  </a:txBody>
                  <a:tcPr/>
                </a:tc>
                <a:tc>
                  <a:txBody>
                    <a:bodyPr/>
                    <a:lstStyle/>
                    <a:p>
                      <a:r>
                        <a:rPr lang="es-MX" dirty="0"/>
                        <a:t>7, 10, 13, 15 y 19</a:t>
                      </a:r>
                    </a:p>
                  </a:txBody>
                  <a:tcPr/>
                </a:tc>
                <a:tc>
                  <a:txBody>
                    <a:bodyPr/>
                    <a:lstStyle/>
                    <a:p>
                      <a:r>
                        <a:rPr lang="es-MX" dirty="0"/>
                        <a:t>Hacer aportaciones en dinero o especie a candidatos o partidos políticos cuando esté prohibido por la ley o los recursos sean de procedencia ilícita</a:t>
                      </a:r>
                    </a:p>
                  </a:txBody>
                  <a:tcPr/>
                </a:tc>
                <a:tc>
                  <a:txBody>
                    <a:bodyPr/>
                    <a:lstStyle/>
                    <a:p>
                      <a:r>
                        <a:rPr lang="es-MX" dirty="0"/>
                        <a:t>Proceso electoral</a:t>
                      </a:r>
                    </a:p>
                  </a:txBody>
                  <a:tcPr/>
                </a:tc>
                <a:tc>
                  <a:txBody>
                    <a:bodyPr/>
                    <a:lstStyle/>
                    <a:p>
                      <a:r>
                        <a:rPr lang="es-MX" dirty="0"/>
                        <a:t>Artículo 15. de 5 a 15 años de prisión. Multa de mil a 5 mil días de salario. </a:t>
                      </a:r>
                    </a:p>
                    <a:p>
                      <a:r>
                        <a:rPr lang="es-MX" dirty="0"/>
                        <a:t>La pena aumenta en una mitad cuando se apoye una precampaña o campaña electoral</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8909719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2719887810"/>
              </p:ext>
            </p:extLst>
          </p:nvPr>
        </p:nvGraphicFramePr>
        <p:xfrm>
          <a:off x="791679" y="1630570"/>
          <a:ext cx="10058400" cy="484632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370840">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370840">
                <a:tc>
                  <a:txBody>
                    <a:bodyPr/>
                    <a:lstStyle/>
                    <a:p>
                      <a:r>
                        <a:rPr lang="es-MX" dirty="0"/>
                        <a:t>Servidores públicos</a:t>
                      </a:r>
                    </a:p>
                  </a:txBody>
                  <a:tcPr/>
                </a:tc>
                <a:tc>
                  <a:txBody>
                    <a:bodyPr/>
                    <a:lstStyle/>
                    <a:p>
                      <a:r>
                        <a:rPr lang="es-MX" dirty="0"/>
                        <a:t>11 y 20</a:t>
                      </a:r>
                    </a:p>
                  </a:txBody>
                  <a:tcPr/>
                </a:tc>
                <a:tc>
                  <a:txBody>
                    <a:bodyPr/>
                    <a:lstStyle/>
                    <a:p>
                      <a:r>
                        <a:rPr lang="es-MX" dirty="0"/>
                        <a:t>Inducir o amenazar a subordinados para obtener el voto; condicionar la prestación de servicios, destinar fondos a disposición para apoyar o perjudicar candidatos o partidos, </a:t>
                      </a:r>
                      <a:r>
                        <a:rPr lang="es-MX" dirty="0" err="1"/>
                        <a:t>abtenerse</a:t>
                      </a:r>
                      <a:r>
                        <a:rPr lang="es-MX" dirty="0"/>
                        <a:t> o negarse a proporcionar información de fiscalización</a:t>
                      </a:r>
                    </a:p>
                  </a:txBody>
                  <a:tcPr/>
                </a:tc>
                <a:tc>
                  <a:txBody>
                    <a:bodyPr/>
                    <a:lstStyle/>
                    <a:p>
                      <a:r>
                        <a:rPr lang="es-MX" dirty="0"/>
                        <a:t>Voto, proceso electoral, </a:t>
                      </a:r>
                      <a:r>
                        <a:rPr lang="es-MX" dirty="0" err="1"/>
                        <a:t>volutad</a:t>
                      </a:r>
                      <a:r>
                        <a:rPr lang="es-MX" dirty="0"/>
                        <a:t> popular, fiscalización, función electoral</a:t>
                      </a:r>
                    </a:p>
                  </a:txBody>
                  <a:tcPr/>
                </a:tc>
                <a:tc>
                  <a:txBody>
                    <a:bodyPr/>
                    <a:lstStyle/>
                    <a:p>
                      <a:r>
                        <a:rPr lang="es-MX" dirty="0"/>
                        <a:t>De 2 a 9 años de prisión y multa de 200 a 400 días de salario mínimo</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4102516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1524420945"/>
              </p:ext>
            </p:extLst>
          </p:nvPr>
        </p:nvGraphicFramePr>
        <p:xfrm>
          <a:off x="791679" y="1630570"/>
          <a:ext cx="10058400" cy="457200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370840">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370840">
                <a:tc>
                  <a:txBody>
                    <a:bodyPr/>
                    <a:lstStyle/>
                    <a:p>
                      <a:r>
                        <a:rPr lang="es-MX" dirty="0" err="1"/>
                        <a:t>Fucnionarios</a:t>
                      </a:r>
                      <a:r>
                        <a:rPr lang="es-MX" dirty="0"/>
                        <a:t> electorales</a:t>
                      </a:r>
                    </a:p>
                  </a:txBody>
                  <a:tcPr/>
                </a:tc>
                <a:tc>
                  <a:txBody>
                    <a:bodyPr/>
                    <a:lstStyle/>
                    <a:p>
                      <a:r>
                        <a:rPr lang="es-MX" dirty="0"/>
                        <a:t>8</a:t>
                      </a:r>
                    </a:p>
                  </a:txBody>
                  <a:tcPr/>
                </a:tc>
                <a:tc>
                  <a:txBody>
                    <a:bodyPr/>
                    <a:lstStyle/>
                    <a:p>
                      <a:r>
                        <a:rPr lang="es-MX" dirty="0"/>
                        <a:t>Usar indebidamente documentos del Registro Federal de Electores, incumplir obligaciones en perjuicio del proceso electoral, alterar resultados electorales, realizar </a:t>
                      </a:r>
                      <a:r>
                        <a:rPr lang="es-MX" dirty="0" err="1"/>
                        <a:t>fuciones</a:t>
                      </a:r>
                      <a:r>
                        <a:rPr lang="es-MX" dirty="0"/>
                        <a:t> electorales no encomendadas</a:t>
                      </a:r>
                    </a:p>
                  </a:txBody>
                  <a:tcPr/>
                </a:tc>
                <a:tc>
                  <a:txBody>
                    <a:bodyPr/>
                    <a:lstStyle/>
                    <a:p>
                      <a:r>
                        <a:rPr lang="es-MX" dirty="0"/>
                        <a:t>Voto, proceso electoral, </a:t>
                      </a:r>
                    </a:p>
                  </a:txBody>
                  <a:tcPr/>
                </a:tc>
                <a:tc>
                  <a:txBody>
                    <a:bodyPr/>
                    <a:lstStyle/>
                    <a:p>
                      <a:r>
                        <a:rPr lang="es-MX" dirty="0"/>
                        <a:t>De 2 a 6 años de prisión y multa de 50 a 200 días de salario mínimo</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16134415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126123807"/>
              </p:ext>
            </p:extLst>
          </p:nvPr>
        </p:nvGraphicFramePr>
        <p:xfrm>
          <a:off x="791679" y="1630570"/>
          <a:ext cx="10058400" cy="457200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370840">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370840">
                <a:tc>
                  <a:txBody>
                    <a:bodyPr/>
                    <a:lstStyle/>
                    <a:p>
                      <a:r>
                        <a:rPr lang="es-MX" dirty="0" err="1"/>
                        <a:t>Fucnionarios</a:t>
                      </a:r>
                      <a:r>
                        <a:rPr lang="es-MX" dirty="0"/>
                        <a:t> partidistas, dirigentes, representantes y responsables de finanzas</a:t>
                      </a:r>
                    </a:p>
                  </a:txBody>
                  <a:tcPr/>
                </a:tc>
                <a:tc>
                  <a:txBody>
                    <a:bodyPr/>
                    <a:lstStyle/>
                    <a:p>
                      <a:r>
                        <a:rPr lang="es-MX" dirty="0"/>
                        <a:t>9</a:t>
                      </a:r>
                    </a:p>
                  </a:txBody>
                  <a:tcPr/>
                </a:tc>
                <a:tc>
                  <a:txBody>
                    <a:bodyPr/>
                    <a:lstStyle/>
                    <a:p>
                      <a:r>
                        <a:rPr lang="es-MX" dirty="0"/>
                        <a:t>Ejercer presión en los electores con </a:t>
                      </a:r>
                      <a:r>
                        <a:rPr lang="es-MX" dirty="0" err="1"/>
                        <a:t>realción</a:t>
                      </a:r>
                      <a:r>
                        <a:rPr lang="es-MX" dirty="0"/>
                        <a:t> a su voto, destruir propaganda electoral; impedir el desarrollo normal del proceso electoral, comprar votos, ocultar, alterar o negar información, usar documentos o facturas falsas</a:t>
                      </a:r>
                    </a:p>
                  </a:txBody>
                  <a:tcPr/>
                </a:tc>
                <a:tc>
                  <a:txBody>
                    <a:bodyPr/>
                    <a:lstStyle/>
                    <a:p>
                      <a:r>
                        <a:rPr lang="es-MX" dirty="0"/>
                        <a:t>Voto, proceso electoral, </a:t>
                      </a:r>
                    </a:p>
                  </a:txBody>
                  <a:tcPr/>
                </a:tc>
                <a:tc>
                  <a:txBody>
                    <a:bodyPr/>
                    <a:lstStyle/>
                    <a:p>
                      <a:r>
                        <a:rPr lang="es-MX" dirty="0"/>
                        <a:t>De 2 a 6 años de prisión y multa de 100 a 200 días de salario mínimo</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3629324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1781578641"/>
              </p:ext>
            </p:extLst>
          </p:nvPr>
        </p:nvGraphicFramePr>
        <p:xfrm>
          <a:off x="765175" y="2240170"/>
          <a:ext cx="10058400" cy="210312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370840">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370840">
                <a:tc>
                  <a:txBody>
                    <a:bodyPr/>
                    <a:lstStyle/>
                    <a:p>
                      <a:r>
                        <a:rPr lang="es-MX" dirty="0"/>
                        <a:t>Precandidatas/o, candidatas/os, organizadoras/es de actos de campaña</a:t>
                      </a:r>
                    </a:p>
                  </a:txBody>
                  <a:tcPr/>
                </a:tc>
                <a:tc>
                  <a:txBody>
                    <a:bodyPr/>
                    <a:lstStyle/>
                    <a:p>
                      <a:r>
                        <a:rPr lang="es-MX" dirty="0"/>
                        <a:t>14</a:t>
                      </a:r>
                    </a:p>
                  </a:txBody>
                  <a:tcPr/>
                </a:tc>
                <a:tc>
                  <a:txBody>
                    <a:bodyPr/>
                    <a:lstStyle/>
                    <a:p>
                      <a:r>
                        <a:rPr lang="es-MX" dirty="0"/>
                        <a:t>Aprovecharse de bienes o servicios a su beneficio en perjuicio de un tercero</a:t>
                      </a:r>
                    </a:p>
                  </a:txBody>
                  <a:tcPr/>
                </a:tc>
                <a:tc>
                  <a:txBody>
                    <a:bodyPr/>
                    <a:lstStyle/>
                    <a:p>
                      <a:r>
                        <a:rPr lang="es-MX" dirty="0"/>
                        <a:t>Voluntad popular</a:t>
                      </a:r>
                    </a:p>
                  </a:txBody>
                  <a:tcPr/>
                </a:tc>
                <a:tc>
                  <a:txBody>
                    <a:bodyPr/>
                    <a:lstStyle/>
                    <a:p>
                      <a:r>
                        <a:rPr lang="es-MX" dirty="0"/>
                        <a:t>De 2 a 9 años de prisión, no se contempla multa</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41038744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3915220347"/>
              </p:ext>
            </p:extLst>
          </p:nvPr>
        </p:nvGraphicFramePr>
        <p:xfrm>
          <a:off x="765175" y="2240170"/>
          <a:ext cx="10058400" cy="320040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607157">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1387789">
                <a:tc>
                  <a:txBody>
                    <a:bodyPr/>
                    <a:lstStyle/>
                    <a:p>
                      <a:r>
                        <a:rPr lang="es-MX" dirty="0"/>
                        <a:t>Quien haya sido electo a un cargo de elección popular</a:t>
                      </a:r>
                    </a:p>
                  </a:txBody>
                  <a:tcPr/>
                </a:tc>
                <a:tc>
                  <a:txBody>
                    <a:bodyPr/>
                    <a:lstStyle/>
                    <a:p>
                      <a:r>
                        <a:rPr lang="es-MX" dirty="0"/>
                        <a:t>12</a:t>
                      </a:r>
                    </a:p>
                  </a:txBody>
                  <a:tcPr/>
                </a:tc>
                <a:tc>
                  <a:txBody>
                    <a:bodyPr/>
                    <a:lstStyle/>
                    <a:p>
                      <a:r>
                        <a:rPr lang="es-MX" dirty="0"/>
                        <a:t>Habiendo sido electo/a </a:t>
                      </a:r>
                      <a:r>
                        <a:rPr lang="es-MX" dirty="0" err="1"/>
                        <a:t>a</a:t>
                      </a:r>
                      <a:r>
                        <a:rPr lang="es-MX" dirty="0"/>
                        <a:t> un cargo de elección popular, no presentarse a su desempeño</a:t>
                      </a:r>
                    </a:p>
                  </a:txBody>
                  <a:tcPr/>
                </a:tc>
                <a:tc>
                  <a:txBody>
                    <a:bodyPr/>
                    <a:lstStyle/>
                    <a:p>
                      <a:r>
                        <a:rPr lang="es-MX" dirty="0"/>
                        <a:t>Voluntad popular</a:t>
                      </a:r>
                    </a:p>
                  </a:txBody>
                  <a:tcPr/>
                </a:tc>
                <a:tc>
                  <a:txBody>
                    <a:bodyPr/>
                    <a:lstStyle/>
                    <a:p>
                      <a:r>
                        <a:rPr lang="es-MX" dirty="0"/>
                        <a:t>Suspensión de derechos políticos hasta por seis años; no se contempla pena privativa de libertad un imposición de multa alguna</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4717983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2548338395"/>
              </p:ext>
            </p:extLst>
          </p:nvPr>
        </p:nvGraphicFramePr>
        <p:xfrm>
          <a:off x="765175" y="2240170"/>
          <a:ext cx="10058400" cy="292608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607157">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1387789">
                <a:tc>
                  <a:txBody>
                    <a:bodyPr/>
                    <a:lstStyle/>
                    <a:p>
                      <a:r>
                        <a:rPr lang="es-MX" dirty="0"/>
                        <a:t>Ministros de culto religiosos</a:t>
                      </a:r>
                    </a:p>
                  </a:txBody>
                  <a:tcPr/>
                </a:tc>
                <a:tc>
                  <a:txBody>
                    <a:bodyPr/>
                    <a:lstStyle/>
                    <a:p>
                      <a:r>
                        <a:rPr lang="es-MX" dirty="0"/>
                        <a:t>16</a:t>
                      </a:r>
                    </a:p>
                  </a:txBody>
                  <a:tcPr/>
                </a:tc>
                <a:tc>
                  <a:txBody>
                    <a:bodyPr/>
                    <a:lstStyle/>
                    <a:p>
                      <a:r>
                        <a:rPr lang="es-MX" dirty="0"/>
                        <a:t>Presionar u orientar el sentido del voto del electorado</a:t>
                      </a:r>
                    </a:p>
                  </a:txBody>
                  <a:tcPr/>
                </a:tc>
                <a:tc>
                  <a:txBody>
                    <a:bodyPr/>
                    <a:lstStyle/>
                    <a:p>
                      <a:r>
                        <a:rPr lang="es-MX" dirty="0"/>
                        <a:t>Voto </a:t>
                      </a:r>
                    </a:p>
                  </a:txBody>
                  <a:tcPr/>
                </a:tc>
                <a:tc>
                  <a:txBody>
                    <a:bodyPr/>
                    <a:lstStyle/>
                    <a:p>
                      <a:r>
                        <a:rPr lang="es-MX" dirty="0"/>
                        <a:t>Multa de 100 a 500 días de salario mínimo; no se contempla pena privativa de libertad un imposición de multa alguna</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9879036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2279819711"/>
              </p:ext>
            </p:extLst>
          </p:nvPr>
        </p:nvGraphicFramePr>
        <p:xfrm>
          <a:off x="765175" y="2240170"/>
          <a:ext cx="10058400" cy="292608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607157">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1387789">
                <a:tc>
                  <a:txBody>
                    <a:bodyPr/>
                    <a:lstStyle/>
                    <a:p>
                      <a:r>
                        <a:rPr lang="es-MX" dirty="0"/>
                        <a:t>Fedatarios públicos</a:t>
                      </a:r>
                    </a:p>
                  </a:txBody>
                  <a:tcPr/>
                </a:tc>
                <a:tc>
                  <a:txBody>
                    <a:bodyPr/>
                    <a:lstStyle/>
                    <a:p>
                      <a:r>
                        <a:rPr lang="es-MX" dirty="0"/>
                        <a:t>17</a:t>
                      </a:r>
                    </a:p>
                  </a:txBody>
                  <a:tcPr/>
                </a:tc>
                <a:tc>
                  <a:txBody>
                    <a:bodyPr/>
                    <a:lstStyle/>
                    <a:p>
                      <a:r>
                        <a:rPr lang="es-MX" dirty="0"/>
                        <a:t>Negarse a dar fe de hechos</a:t>
                      </a:r>
                    </a:p>
                  </a:txBody>
                  <a:tcPr/>
                </a:tc>
                <a:tc>
                  <a:txBody>
                    <a:bodyPr/>
                    <a:lstStyle/>
                    <a:p>
                      <a:r>
                        <a:rPr lang="es-MX" dirty="0"/>
                        <a:t>Fe pública</a:t>
                      </a:r>
                    </a:p>
                  </a:txBody>
                  <a:tcPr/>
                </a:tc>
                <a:tc>
                  <a:txBody>
                    <a:bodyPr/>
                    <a:lstStyle/>
                    <a:p>
                      <a:r>
                        <a:rPr lang="es-MX" dirty="0"/>
                        <a:t>Multa de 100 a 500 días de salario mínimo; no se contempla </a:t>
                      </a:r>
                      <a:r>
                        <a:rPr lang="es-MX" dirty="0" err="1"/>
                        <a:t>prna</a:t>
                      </a:r>
                      <a:r>
                        <a:rPr lang="es-MX" dirty="0"/>
                        <a:t> privativa de libertad un imposición de multa alguna</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3303896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r>
              <a:rPr lang="es-MX" dirty="0"/>
              <a:t>Precampañas y campañas</a:t>
            </a:r>
          </a:p>
          <a:p>
            <a:pPr algn="just"/>
            <a:r>
              <a:rPr lang="es-MX" sz="2400" dirty="0"/>
              <a:t>Etapa de preparación de las elecciones. En esta etapa se desarrolla la determinación de las candidaturas de los partidos políticos, coaliciones, incluso candidaturas independientes. En ella se contempla, por lo tanto, la apertura de precampañas, actos para la obtención de candidaturas sin partido y solicitud de registro.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8345488" y="1154252"/>
            <a:ext cx="3008312" cy="3743325"/>
          </a:xfrm>
        </p:spPr>
        <p:txBody>
          <a:bodyPr/>
          <a:lstStyle/>
          <a:p>
            <a:r>
              <a:rPr lang="es-MX" sz="2800" dirty="0"/>
              <a:t>Principio de la calendarización: ámbitos temporales para establecimiento de conductas penales</a:t>
            </a:r>
          </a:p>
        </p:txBody>
      </p:sp>
    </p:spTree>
    <p:extLst>
      <p:ext uri="{BB962C8B-B14F-4D97-AF65-F5344CB8AC3E}">
        <p14:creationId xmlns:p14="http://schemas.microsoft.com/office/powerpoint/2010/main" val="33723586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D23EC-1338-46DB-8845-1971C9AB8CDA}"/>
              </a:ext>
            </a:extLst>
          </p:cNvPr>
          <p:cNvSpPr>
            <a:spLocks noGrp="1"/>
          </p:cNvSpPr>
          <p:nvPr>
            <p:ph type="title"/>
          </p:nvPr>
        </p:nvSpPr>
        <p:spPr>
          <a:xfrm>
            <a:off x="1066800" y="193084"/>
            <a:ext cx="10058400" cy="1609344"/>
          </a:xfrm>
        </p:spPr>
        <p:txBody>
          <a:bodyPr/>
          <a:lstStyle/>
          <a:p>
            <a:r>
              <a:rPr lang="es-MX" dirty="0"/>
              <a:t>Penalidades en la LGMDE</a:t>
            </a:r>
          </a:p>
        </p:txBody>
      </p:sp>
      <p:graphicFrame>
        <p:nvGraphicFramePr>
          <p:cNvPr id="4" name="Tabla 4">
            <a:extLst>
              <a:ext uri="{FF2B5EF4-FFF2-40B4-BE49-F238E27FC236}">
                <a16:creationId xmlns:a16="http://schemas.microsoft.com/office/drawing/2014/main" id="{D4E7B8DF-134E-48E2-9933-DBE9A7774A8B}"/>
              </a:ext>
            </a:extLst>
          </p:cNvPr>
          <p:cNvGraphicFramePr>
            <a:graphicFrameLocks noGrp="1"/>
          </p:cNvGraphicFramePr>
          <p:nvPr>
            <p:ph idx="1"/>
            <p:extLst>
              <p:ext uri="{D42A27DB-BD31-4B8C-83A1-F6EECF244321}">
                <p14:modId xmlns:p14="http://schemas.microsoft.com/office/powerpoint/2010/main" val="3070475281"/>
              </p:ext>
            </p:extLst>
          </p:nvPr>
        </p:nvGraphicFramePr>
        <p:xfrm>
          <a:off x="659157" y="1544276"/>
          <a:ext cx="10058400" cy="374904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701533206"/>
                    </a:ext>
                  </a:extLst>
                </a:gridCol>
                <a:gridCol w="2011680">
                  <a:extLst>
                    <a:ext uri="{9D8B030D-6E8A-4147-A177-3AD203B41FA5}">
                      <a16:colId xmlns:a16="http://schemas.microsoft.com/office/drawing/2014/main" val="1229307689"/>
                    </a:ext>
                  </a:extLst>
                </a:gridCol>
                <a:gridCol w="2283593">
                  <a:extLst>
                    <a:ext uri="{9D8B030D-6E8A-4147-A177-3AD203B41FA5}">
                      <a16:colId xmlns:a16="http://schemas.microsoft.com/office/drawing/2014/main" val="1810491088"/>
                    </a:ext>
                  </a:extLst>
                </a:gridCol>
                <a:gridCol w="1804736">
                  <a:extLst>
                    <a:ext uri="{9D8B030D-6E8A-4147-A177-3AD203B41FA5}">
                      <a16:colId xmlns:a16="http://schemas.microsoft.com/office/drawing/2014/main" val="1978804964"/>
                    </a:ext>
                  </a:extLst>
                </a:gridCol>
                <a:gridCol w="1946711">
                  <a:extLst>
                    <a:ext uri="{9D8B030D-6E8A-4147-A177-3AD203B41FA5}">
                      <a16:colId xmlns:a16="http://schemas.microsoft.com/office/drawing/2014/main" val="3195747090"/>
                    </a:ext>
                  </a:extLst>
                </a:gridCol>
              </a:tblGrid>
              <a:tr h="607157">
                <a:tc>
                  <a:txBody>
                    <a:bodyPr/>
                    <a:lstStyle/>
                    <a:p>
                      <a:r>
                        <a:rPr lang="es-MX" dirty="0"/>
                        <a:t>Sujeto activo</a:t>
                      </a:r>
                    </a:p>
                  </a:txBody>
                  <a:tcPr/>
                </a:tc>
                <a:tc>
                  <a:txBody>
                    <a:bodyPr/>
                    <a:lstStyle/>
                    <a:p>
                      <a:r>
                        <a:rPr lang="es-MX" dirty="0"/>
                        <a:t>Artículo</a:t>
                      </a:r>
                    </a:p>
                  </a:txBody>
                  <a:tcPr/>
                </a:tc>
                <a:tc>
                  <a:txBody>
                    <a:bodyPr/>
                    <a:lstStyle/>
                    <a:p>
                      <a:r>
                        <a:rPr lang="es-MX" dirty="0"/>
                        <a:t>Delito</a:t>
                      </a:r>
                    </a:p>
                  </a:txBody>
                  <a:tcPr/>
                </a:tc>
                <a:tc>
                  <a:txBody>
                    <a:bodyPr/>
                    <a:lstStyle/>
                    <a:p>
                      <a:r>
                        <a:rPr lang="es-MX" dirty="0"/>
                        <a:t>Bien jurídico tutelado</a:t>
                      </a:r>
                    </a:p>
                  </a:txBody>
                  <a:tcPr/>
                </a:tc>
                <a:tc>
                  <a:txBody>
                    <a:bodyPr/>
                    <a:lstStyle/>
                    <a:p>
                      <a:r>
                        <a:rPr lang="es-MX" dirty="0"/>
                        <a:t>Penalidad y multa</a:t>
                      </a:r>
                    </a:p>
                  </a:txBody>
                  <a:tcPr/>
                </a:tc>
                <a:extLst>
                  <a:ext uri="{0D108BD9-81ED-4DB2-BD59-A6C34878D82A}">
                    <a16:rowId xmlns:a16="http://schemas.microsoft.com/office/drawing/2014/main" val="430496707"/>
                  </a:ext>
                </a:extLst>
              </a:tr>
              <a:tr h="1387789">
                <a:tc>
                  <a:txBody>
                    <a:bodyPr/>
                    <a:lstStyle/>
                    <a:p>
                      <a:r>
                        <a:rPr lang="es-MX" dirty="0"/>
                        <a:t>Ex funcionarios electorales (magistrados, consejeros federales, locales, secretario ejecutivo del INE o equivalentes en </a:t>
                      </a:r>
                      <a:r>
                        <a:rPr lang="es-MX" dirty="0" err="1"/>
                        <a:t>Opls</a:t>
                      </a:r>
                      <a:r>
                        <a:rPr lang="es-MX" dirty="0"/>
                        <a:t>)</a:t>
                      </a:r>
                    </a:p>
                  </a:txBody>
                  <a:tcPr/>
                </a:tc>
                <a:tc>
                  <a:txBody>
                    <a:bodyPr/>
                    <a:lstStyle/>
                    <a:p>
                      <a:r>
                        <a:rPr lang="es-MX" dirty="0"/>
                        <a:t>18</a:t>
                      </a:r>
                    </a:p>
                  </a:txBody>
                  <a:tcPr/>
                </a:tc>
                <a:tc>
                  <a:txBody>
                    <a:bodyPr/>
                    <a:lstStyle/>
                    <a:p>
                      <a:r>
                        <a:rPr lang="es-MX" dirty="0"/>
                        <a:t>Desempeñar o ser designados en cargos </a:t>
                      </a:r>
                      <a:r>
                        <a:rPr lang="es-MX" dirty="0" err="1"/>
                        <a:t>públios</a:t>
                      </a:r>
                      <a:r>
                        <a:rPr lang="es-MX" dirty="0"/>
                        <a:t>, asumir cargos públicos de representación popular o presentarse a candidaturas dentro de los dos años siguientes</a:t>
                      </a:r>
                    </a:p>
                  </a:txBody>
                  <a:tcPr/>
                </a:tc>
                <a:tc>
                  <a:txBody>
                    <a:bodyPr/>
                    <a:lstStyle/>
                    <a:p>
                      <a:r>
                        <a:rPr lang="es-MX" dirty="0"/>
                        <a:t>Función electoral</a:t>
                      </a:r>
                    </a:p>
                    <a:p>
                      <a:endParaRPr lang="es-MX" dirty="0"/>
                    </a:p>
                    <a:p>
                      <a:r>
                        <a:rPr lang="es-MX" dirty="0"/>
                        <a:t>Proceso electoral</a:t>
                      </a:r>
                    </a:p>
                  </a:txBody>
                  <a:tcPr/>
                </a:tc>
                <a:tc>
                  <a:txBody>
                    <a:bodyPr/>
                    <a:lstStyle/>
                    <a:p>
                      <a:r>
                        <a:rPr lang="es-MX" dirty="0"/>
                        <a:t>Multa de 400 a 800 días de salario mínimo; no se contempla </a:t>
                      </a:r>
                      <a:r>
                        <a:rPr lang="es-MX" dirty="0" err="1"/>
                        <a:t>prna</a:t>
                      </a:r>
                      <a:r>
                        <a:rPr lang="es-MX" dirty="0"/>
                        <a:t> privativa de libertad un imposición de multa alguna</a:t>
                      </a:r>
                    </a:p>
                  </a:txBody>
                  <a:tcPr/>
                </a:tc>
                <a:extLst>
                  <a:ext uri="{0D108BD9-81ED-4DB2-BD59-A6C34878D82A}">
                    <a16:rowId xmlns:a16="http://schemas.microsoft.com/office/drawing/2014/main" val="3973994709"/>
                  </a:ext>
                </a:extLst>
              </a:tr>
            </a:tbl>
          </a:graphicData>
        </a:graphic>
      </p:graphicFrame>
    </p:spTree>
    <p:extLst>
      <p:ext uri="{BB962C8B-B14F-4D97-AF65-F5344CB8AC3E}">
        <p14:creationId xmlns:p14="http://schemas.microsoft.com/office/powerpoint/2010/main" val="27522848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8D429-F38A-4E69-97CF-AB495AB12694}"/>
              </a:ext>
            </a:extLst>
          </p:cNvPr>
          <p:cNvSpPr>
            <a:spLocks noGrp="1"/>
          </p:cNvSpPr>
          <p:nvPr>
            <p:ph type="title"/>
          </p:nvPr>
        </p:nvSpPr>
        <p:spPr/>
        <p:txBody>
          <a:bodyPr/>
          <a:lstStyle/>
          <a:p>
            <a:r>
              <a:rPr lang="es-MX" dirty="0"/>
              <a:t>Agravantes para las penas</a:t>
            </a:r>
          </a:p>
        </p:txBody>
      </p:sp>
      <p:graphicFrame>
        <p:nvGraphicFramePr>
          <p:cNvPr id="4" name="Tabla 4">
            <a:extLst>
              <a:ext uri="{FF2B5EF4-FFF2-40B4-BE49-F238E27FC236}">
                <a16:creationId xmlns:a16="http://schemas.microsoft.com/office/drawing/2014/main" id="{2E517849-65C0-48ED-AAAB-2B4E014D8A8C}"/>
              </a:ext>
            </a:extLst>
          </p:cNvPr>
          <p:cNvGraphicFramePr>
            <a:graphicFrameLocks noGrp="1"/>
          </p:cNvGraphicFramePr>
          <p:nvPr>
            <p:ph idx="1"/>
            <p:extLst>
              <p:ext uri="{D42A27DB-BD31-4B8C-83A1-F6EECF244321}">
                <p14:modId xmlns:p14="http://schemas.microsoft.com/office/powerpoint/2010/main" val="3023555013"/>
              </p:ext>
            </p:extLst>
          </p:nvPr>
        </p:nvGraphicFramePr>
        <p:xfrm>
          <a:off x="1069975" y="2120900"/>
          <a:ext cx="10058400" cy="421132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811497648"/>
                    </a:ext>
                  </a:extLst>
                </a:gridCol>
                <a:gridCol w="2514600">
                  <a:extLst>
                    <a:ext uri="{9D8B030D-6E8A-4147-A177-3AD203B41FA5}">
                      <a16:colId xmlns:a16="http://schemas.microsoft.com/office/drawing/2014/main" val="941764882"/>
                    </a:ext>
                  </a:extLst>
                </a:gridCol>
                <a:gridCol w="2514600">
                  <a:extLst>
                    <a:ext uri="{9D8B030D-6E8A-4147-A177-3AD203B41FA5}">
                      <a16:colId xmlns:a16="http://schemas.microsoft.com/office/drawing/2014/main" val="66652080"/>
                    </a:ext>
                  </a:extLst>
                </a:gridCol>
                <a:gridCol w="2514600">
                  <a:extLst>
                    <a:ext uri="{9D8B030D-6E8A-4147-A177-3AD203B41FA5}">
                      <a16:colId xmlns:a16="http://schemas.microsoft.com/office/drawing/2014/main" val="817424451"/>
                    </a:ext>
                  </a:extLst>
                </a:gridCol>
              </a:tblGrid>
              <a:tr h="370840">
                <a:tc>
                  <a:txBody>
                    <a:bodyPr/>
                    <a:lstStyle/>
                    <a:p>
                      <a:r>
                        <a:rPr lang="es-MX" dirty="0"/>
                        <a:t>Sujeto</a:t>
                      </a:r>
                    </a:p>
                  </a:txBody>
                  <a:tcPr/>
                </a:tc>
                <a:tc>
                  <a:txBody>
                    <a:bodyPr/>
                    <a:lstStyle/>
                    <a:p>
                      <a:r>
                        <a:rPr lang="es-MX" dirty="0"/>
                        <a:t>Articulo</a:t>
                      </a:r>
                    </a:p>
                  </a:txBody>
                  <a:tcPr/>
                </a:tc>
                <a:tc>
                  <a:txBody>
                    <a:bodyPr/>
                    <a:lstStyle/>
                    <a:p>
                      <a:r>
                        <a:rPr lang="es-MX" dirty="0"/>
                        <a:t>Conducta</a:t>
                      </a:r>
                    </a:p>
                  </a:txBody>
                  <a:tcPr/>
                </a:tc>
                <a:tc>
                  <a:txBody>
                    <a:bodyPr/>
                    <a:lstStyle/>
                    <a:p>
                      <a:r>
                        <a:rPr lang="es-MX" dirty="0"/>
                        <a:t>Pena </a:t>
                      </a:r>
                    </a:p>
                  </a:txBody>
                  <a:tcPr/>
                </a:tc>
                <a:extLst>
                  <a:ext uri="{0D108BD9-81ED-4DB2-BD59-A6C34878D82A}">
                    <a16:rowId xmlns:a16="http://schemas.microsoft.com/office/drawing/2014/main" val="3944259875"/>
                  </a:ext>
                </a:extLst>
              </a:tr>
              <a:tr h="370840">
                <a:tc>
                  <a:txBody>
                    <a:bodyPr/>
                    <a:lstStyle/>
                    <a:p>
                      <a:r>
                        <a:rPr lang="es-MX" dirty="0"/>
                        <a:t>Servidoras/es públicas</a:t>
                      </a:r>
                    </a:p>
                  </a:txBody>
                  <a:tcPr/>
                </a:tc>
                <a:tc>
                  <a:txBody>
                    <a:bodyPr/>
                    <a:lstStyle/>
                    <a:p>
                      <a:r>
                        <a:rPr lang="es-MX" dirty="0"/>
                        <a:t>5</a:t>
                      </a:r>
                    </a:p>
                  </a:txBody>
                  <a:tcPr/>
                </a:tc>
                <a:tc>
                  <a:txBody>
                    <a:bodyPr/>
                    <a:lstStyle/>
                    <a:p>
                      <a:r>
                        <a:rPr lang="es-MX" dirty="0"/>
                        <a:t>Todas las tipificadas para ellos/as</a:t>
                      </a:r>
                    </a:p>
                  </a:txBody>
                  <a:tcPr/>
                </a:tc>
                <a:tc>
                  <a:txBody>
                    <a:bodyPr/>
                    <a:lstStyle/>
                    <a:p>
                      <a:r>
                        <a:rPr lang="es-MX" dirty="0"/>
                        <a:t>Inhabilitación para ocupar un empleo, cargo o comisión. </a:t>
                      </a:r>
                    </a:p>
                  </a:txBody>
                  <a:tcPr/>
                </a:tc>
                <a:extLst>
                  <a:ext uri="{0D108BD9-81ED-4DB2-BD59-A6C34878D82A}">
                    <a16:rowId xmlns:a16="http://schemas.microsoft.com/office/drawing/2014/main" val="1530864712"/>
                  </a:ext>
                </a:extLst>
              </a:tr>
              <a:tr h="370840">
                <a:tc>
                  <a:txBody>
                    <a:bodyPr/>
                    <a:lstStyle/>
                    <a:p>
                      <a:r>
                        <a:rPr lang="es-MX" dirty="0"/>
                        <a:t>Cualquier persona</a:t>
                      </a:r>
                    </a:p>
                  </a:txBody>
                  <a:tcPr/>
                </a:tc>
                <a:tc>
                  <a:txBody>
                    <a:bodyPr/>
                    <a:lstStyle/>
                    <a:p>
                      <a:r>
                        <a:rPr lang="es-MX" dirty="0"/>
                        <a:t>7, fracciones I-IV</a:t>
                      </a:r>
                    </a:p>
                  </a:txBody>
                  <a:tcPr/>
                </a:tc>
                <a:tc>
                  <a:txBody>
                    <a:bodyPr/>
                    <a:lstStyle/>
                    <a:p>
                      <a:r>
                        <a:rPr lang="es-MX" dirty="0"/>
                        <a:t>Ejercer violencia contra funcionarios electorales</a:t>
                      </a:r>
                    </a:p>
                  </a:txBody>
                  <a:tcPr/>
                </a:tc>
                <a:tc>
                  <a:txBody>
                    <a:bodyPr/>
                    <a:lstStyle/>
                    <a:p>
                      <a:r>
                        <a:rPr lang="es-MX" dirty="0"/>
                        <a:t>Aumenta hasta el doble</a:t>
                      </a:r>
                    </a:p>
                  </a:txBody>
                  <a:tcPr/>
                </a:tc>
                <a:extLst>
                  <a:ext uri="{0D108BD9-81ED-4DB2-BD59-A6C34878D82A}">
                    <a16:rowId xmlns:a16="http://schemas.microsoft.com/office/drawing/2014/main" val="342986606"/>
                  </a:ext>
                </a:extLst>
              </a:tr>
              <a:tr h="370840">
                <a:tc>
                  <a:txBody>
                    <a:bodyPr/>
                    <a:lstStyle/>
                    <a:p>
                      <a:r>
                        <a:rPr lang="es-MX" dirty="0"/>
                        <a:t>Integrante de organismo de seguridad pública</a:t>
                      </a:r>
                    </a:p>
                  </a:txBody>
                  <a:tcPr/>
                </a:tc>
                <a:tc>
                  <a:txBody>
                    <a:bodyPr/>
                    <a:lstStyle/>
                    <a:p>
                      <a:r>
                        <a:rPr lang="es-MX" dirty="0"/>
                        <a:t>7, fracción VII</a:t>
                      </a:r>
                    </a:p>
                  </a:txBody>
                  <a:tcPr/>
                </a:tc>
                <a:tc>
                  <a:txBody>
                    <a:bodyPr/>
                    <a:lstStyle/>
                    <a:p>
                      <a:r>
                        <a:rPr lang="es-MX" dirty="0"/>
                        <a:t>Solicitar votos por paga, promesa de dinero u otra contraprestación o mediante violencia presionar a asistir, votar.</a:t>
                      </a:r>
                    </a:p>
                  </a:txBody>
                  <a:tcPr/>
                </a:tc>
                <a:tc>
                  <a:txBody>
                    <a:bodyPr/>
                    <a:lstStyle/>
                    <a:p>
                      <a:r>
                        <a:rPr lang="es-MX" dirty="0"/>
                        <a:t>Aumenta hasta un tercio</a:t>
                      </a:r>
                    </a:p>
                  </a:txBody>
                  <a:tcPr/>
                </a:tc>
                <a:extLst>
                  <a:ext uri="{0D108BD9-81ED-4DB2-BD59-A6C34878D82A}">
                    <a16:rowId xmlns:a16="http://schemas.microsoft.com/office/drawing/2014/main" val="2095527962"/>
                  </a:ext>
                </a:extLst>
              </a:tr>
            </a:tbl>
          </a:graphicData>
        </a:graphic>
      </p:graphicFrame>
    </p:spTree>
    <p:extLst>
      <p:ext uri="{BB962C8B-B14F-4D97-AF65-F5344CB8AC3E}">
        <p14:creationId xmlns:p14="http://schemas.microsoft.com/office/powerpoint/2010/main" val="3902457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8D429-F38A-4E69-97CF-AB495AB12694}"/>
              </a:ext>
            </a:extLst>
          </p:cNvPr>
          <p:cNvSpPr>
            <a:spLocks noGrp="1"/>
          </p:cNvSpPr>
          <p:nvPr>
            <p:ph type="title"/>
          </p:nvPr>
        </p:nvSpPr>
        <p:spPr/>
        <p:txBody>
          <a:bodyPr/>
          <a:lstStyle/>
          <a:p>
            <a:r>
              <a:rPr lang="es-MX" dirty="0"/>
              <a:t>Agravantes para las penas</a:t>
            </a:r>
          </a:p>
        </p:txBody>
      </p:sp>
      <p:graphicFrame>
        <p:nvGraphicFramePr>
          <p:cNvPr id="4" name="Tabla 4">
            <a:extLst>
              <a:ext uri="{FF2B5EF4-FFF2-40B4-BE49-F238E27FC236}">
                <a16:creationId xmlns:a16="http://schemas.microsoft.com/office/drawing/2014/main" id="{2E517849-65C0-48ED-AAAB-2B4E014D8A8C}"/>
              </a:ext>
            </a:extLst>
          </p:cNvPr>
          <p:cNvGraphicFramePr>
            <a:graphicFrameLocks noGrp="1"/>
          </p:cNvGraphicFramePr>
          <p:nvPr>
            <p:ph idx="1"/>
            <p:extLst>
              <p:ext uri="{D42A27DB-BD31-4B8C-83A1-F6EECF244321}">
                <p14:modId xmlns:p14="http://schemas.microsoft.com/office/powerpoint/2010/main" val="192563296"/>
              </p:ext>
            </p:extLst>
          </p:nvPr>
        </p:nvGraphicFramePr>
        <p:xfrm>
          <a:off x="1069975" y="2120900"/>
          <a:ext cx="10058400" cy="439420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811497648"/>
                    </a:ext>
                  </a:extLst>
                </a:gridCol>
                <a:gridCol w="2514600">
                  <a:extLst>
                    <a:ext uri="{9D8B030D-6E8A-4147-A177-3AD203B41FA5}">
                      <a16:colId xmlns:a16="http://schemas.microsoft.com/office/drawing/2014/main" val="941764882"/>
                    </a:ext>
                  </a:extLst>
                </a:gridCol>
                <a:gridCol w="2514600">
                  <a:extLst>
                    <a:ext uri="{9D8B030D-6E8A-4147-A177-3AD203B41FA5}">
                      <a16:colId xmlns:a16="http://schemas.microsoft.com/office/drawing/2014/main" val="66652080"/>
                    </a:ext>
                  </a:extLst>
                </a:gridCol>
                <a:gridCol w="2514600">
                  <a:extLst>
                    <a:ext uri="{9D8B030D-6E8A-4147-A177-3AD203B41FA5}">
                      <a16:colId xmlns:a16="http://schemas.microsoft.com/office/drawing/2014/main" val="817424451"/>
                    </a:ext>
                  </a:extLst>
                </a:gridCol>
              </a:tblGrid>
              <a:tr h="370840">
                <a:tc>
                  <a:txBody>
                    <a:bodyPr/>
                    <a:lstStyle/>
                    <a:p>
                      <a:r>
                        <a:rPr lang="es-MX" sz="1800" dirty="0"/>
                        <a:t>Sujeto</a:t>
                      </a:r>
                    </a:p>
                  </a:txBody>
                  <a:tcPr/>
                </a:tc>
                <a:tc>
                  <a:txBody>
                    <a:bodyPr/>
                    <a:lstStyle/>
                    <a:p>
                      <a:r>
                        <a:rPr lang="es-MX" sz="1800" dirty="0"/>
                        <a:t>Articulo</a:t>
                      </a:r>
                    </a:p>
                  </a:txBody>
                  <a:tcPr/>
                </a:tc>
                <a:tc>
                  <a:txBody>
                    <a:bodyPr/>
                    <a:lstStyle/>
                    <a:p>
                      <a:r>
                        <a:rPr lang="es-MX" sz="1800" dirty="0"/>
                        <a:t>Conducta</a:t>
                      </a:r>
                    </a:p>
                  </a:txBody>
                  <a:tcPr/>
                </a:tc>
                <a:tc>
                  <a:txBody>
                    <a:bodyPr/>
                    <a:lstStyle/>
                    <a:p>
                      <a:r>
                        <a:rPr lang="es-MX" sz="1800" dirty="0"/>
                        <a:t>Pena </a:t>
                      </a:r>
                    </a:p>
                  </a:txBody>
                  <a:tcPr/>
                </a:tc>
                <a:extLst>
                  <a:ext uri="{0D108BD9-81ED-4DB2-BD59-A6C34878D82A}">
                    <a16:rowId xmlns:a16="http://schemas.microsoft.com/office/drawing/2014/main" val="3944259875"/>
                  </a:ext>
                </a:extLst>
              </a:tr>
              <a:tr h="370840">
                <a:tc>
                  <a:txBody>
                    <a:bodyPr/>
                    <a:lstStyle/>
                    <a:p>
                      <a:r>
                        <a:rPr lang="es-MX" sz="1800" dirty="0"/>
                        <a:t>Cualquier persona</a:t>
                      </a:r>
                    </a:p>
                  </a:txBody>
                  <a:tcPr/>
                </a:tc>
                <a:tc>
                  <a:txBody>
                    <a:bodyPr/>
                    <a:lstStyle/>
                    <a:p>
                      <a:r>
                        <a:rPr lang="es-MX" sz="1800" dirty="0"/>
                        <a:t>7, fracción XI</a:t>
                      </a:r>
                    </a:p>
                  </a:txBody>
                  <a:tcPr/>
                </a:tc>
                <a:tc>
                  <a:txBody>
                    <a:bodyPr/>
                    <a:lstStyle/>
                    <a:p>
                      <a:r>
                        <a:rPr lang="es-MX" sz="1800" dirty="0" err="1"/>
                        <a:t>Apoderamienoto</a:t>
                      </a:r>
                      <a:r>
                        <a:rPr lang="es-MX" sz="1800" dirty="0"/>
                        <a:t> en lugar cerrado y con violencia</a:t>
                      </a:r>
                    </a:p>
                    <a:p>
                      <a:endParaRPr lang="es-MX" sz="1800" dirty="0"/>
                    </a:p>
                    <a:p>
                      <a:r>
                        <a:rPr lang="es-MX" sz="1800" dirty="0"/>
                        <a:t>Una o varias personas armadas o que porten objetos peligrosos</a:t>
                      </a:r>
                    </a:p>
                  </a:txBody>
                  <a:tcPr/>
                </a:tc>
                <a:tc>
                  <a:txBody>
                    <a:bodyPr/>
                    <a:lstStyle/>
                    <a:p>
                      <a:r>
                        <a:rPr lang="es-MX" sz="1800" dirty="0"/>
                        <a:t>Aumenta hasta en un tercio</a:t>
                      </a:r>
                    </a:p>
                    <a:p>
                      <a:endParaRPr lang="es-MX" sz="1800" dirty="0"/>
                    </a:p>
                    <a:p>
                      <a:endParaRPr lang="es-MX" sz="1800" dirty="0"/>
                    </a:p>
                    <a:p>
                      <a:r>
                        <a:rPr lang="es-MX" sz="1800" dirty="0"/>
                        <a:t>Aumenta hasta en una mitad</a:t>
                      </a:r>
                    </a:p>
                  </a:txBody>
                  <a:tcPr/>
                </a:tc>
                <a:extLst>
                  <a:ext uri="{0D108BD9-81ED-4DB2-BD59-A6C34878D82A}">
                    <a16:rowId xmlns:a16="http://schemas.microsoft.com/office/drawing/2014/main" val="1530864712"/>
                  </a:ext>
                </a:extLst>
              </a:tr>
              <a:tr h="370840">
                <a:tc>
                  <a:txBody>
                    <a:bodyPr/>
                    <a:lstStyle/>
                    <a:p>
                      <a:r>
                        <a:rPr lang="es-MX" sz="1800" dirty="0"/>
                        <a:t>Cualquier persona</a:t>
                      </a:r>
                    </a:p>
                  </a:txBody>
                  <a:tcPr/>
                </a:tc>
                <a:tc>
                  <a:txBody>
                    <a:bodyPr/>
                    <a:lstStyle/>
                    <a:p>
                      <a:r>
                        <a:rPr lang="es-MX" sz="1800" dirty="0"/>
                        <a:t>7, fracción XII</a:t>
                      </a:r>
                    </a:p>
                  </a:txBody>
                  <a:tcPr/>
                </a:tc>
                <a:tc>
                  <a:txBody>
                    <a:bodyPr/>
                    <a:lstStyle/>
                    <a:p>
                      <a:r>
                        <a:rPr lang="es-MX" sz="1800" dirty="0" err="1"/>
                        <a:t>Apoderamienoto</a:t>
                      </a:r>
                      <a:r>
                        <a:rPr lang="es-MX" sz="1800" dirty="0"/>
                        <a:t> en lugar cerrado y con violencia</a:t>
                      </a:r>
                    </a:p>
                    <a:p>
                      <a:endParaRPr lang="es-MX" sz="1800" dirty="0"/>
                    </a:p>
                    <a:p>
                      <a:r>
                        <a:rPr lang="es-MX" sz="1800" dirty="0"/>
                        <a:t>Una o varias personas armadas o que porten objetos peligrosos</a:t>
                      </a:r>
                    </a:p>
                  </a:txBody>
                  <a:tcPr/>
                </a:tc>
                <a:tc>
                  <a:txBody>
                    <a:bodyPr/>
                    <a:lstStyle/>
                    <a:p>
                      <a:r>
                        <a:rPr lang="es-MX" sz="1800" dirty="0"/>
                        <a:t>Aumenta hasta en un tercio</a:t>
                      </a:r>
                    </a:p>
                    <a:p>
                      <a:endParaRPr lang="es-MX" sz="1800" dirty="0"/>
                    </a:p>
                    <a:p>
                      <a:endParaRPr lang="es-MX" sz="1800" dirty="0"/>
                    </a:p>
                    <a:p>
                      <a:r>
                        <a:rPr lang="es-MX" sz="1800" dirty="0"/>
                        <a:t>Aumenta hasta en una mitad</a:t>
                      </a:r>
                    </a:p>
                  </a:txBody>
                  <a:tcPr/>
                </a:tc>
                <a:extLst>
                  <a:ext uri="{0D108BD9-81ED-4DB2-BD59-A6C34878D82A}">
                    <a16:rowId xmlns:a16="http://schemas.microsoft.com/office/drawing/2014/main" val="342986606"/>
                  </a:ext>
                </a:extLst>
              </a:tr>
            </a:tbl>
          </a:graphicData>
        </a:graphic>
      </p:graphicFrame>
    </p:spTree>
    <p:extLst>
      <p:ext uri="{BB962C8B-B14F-4D97-AF65-F5344CB8AC3E}">
        <p14:creationId xmlns:p14="http://schemas.microsoft.com/office/powerpoint/2010/main" val="24749499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8D429-F38A-4E69-97CF-AB495AB12694}"/>
              </a:ext>
            </a:extLst>
          </p:cNvPr>
          <p:cNvSpPr>
            <a:spLocks noGrp="1"/>
          </p:cNvSpPr>
          <p:nvPr>
            <p:ph type="title"/>
          </p:nvPr>
        </p:nvSpPr>
        <p:spPr/>
        <p:txBody>
          <a:bodyPr/>
          <a:lstStyle/>
          <a:p>
            <a:r>
              <a:rPr lang="es-MX" dirty="0"/>
              <a:t>Agravantes para las penas</a:t>
            </a:r>
          </a:p>
        </p:txBody>
      </p:sp>
      <p:graphicFrame>
        <p:nvGraphicFramePr>
          <p:cNvPr id="4" name="Tabla 4">
            <a:extLst>
              <a:ext uri="{FF2B5EF4-FFF2-40B4-BE49-F238E27FC236}">
                <a16:creationId xmlns:a16="http://schemas.microsoft.com/office/drawing/2014/main" id="{2E517849-65C0-48ED-AAAB-2B4E014D8A8C}"/>
              </a:ext>
            </a:extLst>
          </p:cNvPr>
          <p:cNvGraphicFramePr>
            <a:graphicFrameLocks noGrp="1"/>
          </p:cNvGraphicFramePr>
          <p:nvPr>
            <p:ph idx="1"/>
            <p:extLst>
              <p:ext uri="{D42A27DB-BD31-4B8C-83A1-F6EECF244321}">
                <p14:modId xmlns:p14="http://schemas.microsoft.com/office/powerpoint/2010/main" val="2446462594"/>
              </p:ext>
            </p:extLst>
          </p:nvPr>
        </p:nvGraphicFramePr>
        <p:xfrm>
          <a:off x="1069975" y="2120900"/>
          <a:ext cx="10058400" cy="247396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811497648"/>
                    </a:ext>
                  </a:extLst>
                </a:gridCol>
                <a:gridCol w="2514600">
                  <a:extLst>
                    <a:ext uri="{9D8B030D-6E8A-4147-A177-3AD203B41FA5}">
                      <a16:colId xmlns:a16="http://schemas.microsoft.com/office/drawing/2014/main" val="941764882"/>
                    </a:ext>
                  </a:extLst>
                </a:gridCol>
                <a:gridCol w="2514600">
                  <a:extLst>
                    <a:ext uri="{9D8B030D-6E8A-4147-A177-3AD203B41FA5}">
                      <a16:colId xmlns:a16="http://schemas.microsoft.com/office/drawing/2014/main" val="66652080"/>
                    </a:ext>
                  </a:extLst>
                </a:gridCol>
                <a:gridCol w="2514600">
                  <a:extLst>
                    <a:ext uri="{9D8B030D-6E8A-4147-A177-3AD203B41FA5}">
                      <a16:colId xmlns:a16="http://schemas.microsoft.com/office/drawing/2014/main" val="817424451"/>
                    </a:ext>
                  </a:extLst>
                </a:gridCol>
              </a:tblGrid>
              <a:tr h="370840">
                <a:tc>
                  <a:txBody>
                    <a:bodyPr/>
                    <a:lstStyle/>
                    <a:p>
                      <a:r>
                        <a:rPr lang="es-MX" sz="1800" dirty="0"/>
                        <a:t>Sujeto</a:t>
                      </a:r>
                    </a:p>
                  </a:txBody>
                  <a:tcPr/>
                </a:tc>
                <a:tc>
                  <a:txBody>
                    <a:bodyPr/>
                    <a:lstStyle/>
                    <a:p>
                      <a:r>
                        <a:rPr lang="es-MX" sz="1800" dirty="0"/>
                        <a:t>Articulo</a:t>
                      </a:r>
                    </a:p>
                  </a:txBody>
                  <a:tcPr/>
                </a:tc>
                <a:tc>
                  <a:txBody>
                    <a:bodyPr/>
                    <a:lstStyle/>
                    <a:p>
                      <a:r>
                        <a:rPr lang="es-MX" sz="1800" dirty="0"/>
                        <a:t>Conducta</a:t>
                      </a:r>
                    </a:p>
                  </a:txBody>
                  <a:tcPr/>
                </a:tc>
                <a:tc>
                  <a:txBody>
                    <a:bodyPr/>
                    <a:lstStyle/>
                    <a:p>
                      <a:r>
                        <a:rPr lang="es-MX" sz="1800" dirty="0"/>
                        <a:t>Pena </a:t>
                      </a:r>
                    </a:p>
                  </a:txBody>
                  <a:tcPr/>
                </a:tc>
                <a:extLst>
                  <a:ext uri="{0D108BD9-81ED-4DB2-BD59-A6C34878D82A}">
                    <a16:rowId xmlns:a16="http://schemas.microsoft.com/office/drawing/2014/main" val="3944259875"/>
                  </a:ext>
                </a:extLst>
              </a:tr>
              <a:tr h="370840">
                <a:tc>
                  <a:txBody>
                    <a:bodyPr/>
                    <a:lstStyle/>
                    <a:p>
                      <a:r>
                        <a:rPr lang="es-MX" sz="1800" dirty="0"/>
                        <a:t>Cualquier persona</a:t>
                      </a:r>
                    </a:p>
                  </a:txBody>
                  <a:tcPr/>
                </a:tc>
                <a:tc>
                  <a:txBody>
                    <a:bodyPr/>
                    <a:lstStyle/>
                    <a:p>
                      <a:r>
                        <a:rPr lang="es-MX" sz="1800" dirty="0"/>
                        <a:t>7, fracción XVI</a:t>
                      </a:r>
                    </a:p>
                  </a:txBody>
                  <a:tcPr/>
                </a:tc>
                <a:tc>
                  <a:txBody>
                    <a:bodyPr/>
                    <a:lstStyle/>
                    <a:p>
                      <a:endParaRPr lang="es-MX" sz="1800" dirty="0"/>
                    </a:p>
                    <a:p>
                      <a:r>
                        <a:rPr lang="es-MX" sz="1800" dirty="0"/>
                        <a:t>Una o varias personas armadas o que porten objetos peligrosos</a:t>
                      </a:r>
                    </a:p>
                  </a:txBody>
                  <a:tcPr/>
                </a:tc>
                <a:tc>
                  <a:txBody>
                    <a:bodyPr/>
                    <a:lstStyle/>
                    <a:p>
                      <a:endParaRPr lang="es-MX" sz="1800" dirty="0"/>
                    </a:p>
                    <a:p>
                      <a:r>
                        <a:rPr lang="es-MX" sz="1800" dirty="0"/>
                        <a:t>Aumenta hasta en una mitad</a:t>
                      </a:r>
                    </a:p>
                  </a:txBody>
                  <a:tcPr/>
                </a:tc>
                <a:extLst>
                  <a:ext uri="{0D108BD9-81ED-4DB2-BD59-A6C34878D82A}">
                    <a16:rowId xmlns:a16="http://schemas.microsoft.com/office/drawing/2014/main" val="1530864712"/>
                  </a:ext>
                </a:extLst>
              </a:tr>
              <a:tr h="370840">
                <a:tc>
                  <a:txBody>
                    <a:bodyPr/>
                    <a:lstStyle/>
                    <a:p>
                      <a:r>
                        <a:rPr lang="es-MX" sz="1800" dirty="0"/>
                        <a:t>Servidora/</a:t>
                      </a:r>
                      <a:r>
                        <a:rPr lang="es-MX" sz="1800" dirty="0" err="1"/>
                        <a:t>or</a:t>
                      </a:r>
                      <a:r>
                        <a:rPr lang="es-MX" sz="1800" dirty="0"/>
                        <a:t> pública</a:t>
                      </a:r>
                    </a:p>
                  </a:txBody>
                  <a:tcPr/>
                </a:tc>
                <a:tc>
                  <a:txBody>
                    <a:bodyPr/>
                    <a:lstStyle/>
                    <a:p>
                      <a:r>
                        <a:rPr lang="es-MX" sz="1800" dirty="0"/>
                        <a:t>11, fracción II</a:t>
                      </a:r>
                    </a:p>
                  </a:txBody>
                  <a:tcPr/>
                </a:tc>
                <a:tc>
                  <a:txBody>
                    <a:bodyPr/>
                    <a:lstStyle/>
                    <a:p>
                      <a:r>
                        <a:rPr lang="es-MX" sz="1800" dirty="0"/>
                        <a:t>Utilizar programas sociales</a:t>
                      </a:r>
                    </a:p>
                  </a:txBody>
                  <a:tcPr/>
                </a:tc>
                <a:tc>
                  <a:txBody>
                    <a:bodyPr/>
                    <a:lstStyle/>
                    <a:p>
                      <a:r>
                        <a:rPr lang="es-MX" sz="1800" dirty="0"/>
                        <a:t>Aumenta hasta en un tercio</a:t>
                      </a:r>
                    </a:p>
                    <a:p>
                      <a:endParaRPr lang="es-MX" sz="1800" dirty="0"/>
                    </a:p>
                  </a:txBody>
                  <a:tcPr/>
                </a:tc>
                <a:extLst>
                  <a:ext uri="{0D108BD9-81ED-4DB2-BD59-A6C34878D82A}">
                    <a16:rowId xmlns:a16="http://schemas.microsoft.com/office/drawing/2014/main" val="342986606"/>
                  </a:ext>
                </a:extLst>
              </a:tr>
            </a:tbl>
          </a:graphicData>
        </a:graphic>
      </p:graphicFrame>
    </p:spTree>
    <p:extLst>
      <p:ext uri="{BB962C8B-B14F-4D97-AF65-F5344CB8AC3E}">
        <p14:creationId xmlns:p14="http://schemas.microsoft.com/office/powerpoint/2010/main" val="20140247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8D429-F38A-4E69-97CF-AB495AB12694}"/>
              </a:ext>
            </a:extLst>
          </p:cNvPr>
          <p:cNvSpPr>
            <a:spLocks noGrp="1"/>
          </p:cNvSpPr>
          <p:nvPr>
            <p:ph type="title"/>
          </p:nvPr>
        </p:nvSpPr>
        <p:spPr/>
        <p:txBody>
          <a:bodyPr/>
          <a:lstStyle/>
          <a:p>
            <a:r>
              <a:rPr lang="es-MX" dirty="0"/>
              <a:t>Agravantes para las penas</a:t>
            </a:r>
          </a:p>
        </p:txBody>
      </p:sp>
      <p:graphicFrame>
        <p:nvGraphicFramePr>
          <p:cNvPr id="4" name="Tabla 4">
            <a:extLst>
              <a:ext uri="{FF2B5EF4-FFF2-40B4-BE49-F238E27FC236}">
                <a16:creationId xmlns:a16="http://schemas.microsoft.com/office/drawing/2014/main" id="{2E517849-65C0-48ED-AAAB-2B4E014D8A8C}"/>
              </a:ext>
            </a:extLst>
          </p:cNvPr>
          <p:cNvGraphicFramePr>
            <a:graphicFrameLocks noGrp="1"/>
          </p:cNvGraphicFramePr>
          <p:nvPr>
            <p:ph idx="1"/>
            <p:extLst>
              <p:ext uri="{D42A27DB-BD31-4B8C-83A1-F6EECF244321}">
                <p14:modId xmlns:p14="http://schemas.microsoft.com/office/powerpoint/2010/main" val="239990687"/>
              </p:ext>
            </p:extLst>
          </p:nvPr>
        </p:nvGraphicFramePr>
        <p:xfrm>
          <a:off x="1069975" y="2120900"/>
          <a:ext cx="10058400" cy="439420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811497648"/>
                    </a:ext>
                  </a:extLst>
                </a:gridCol>
                <a:gridCol w="2514600">
                  <a:extLst>
                    <a:ext uri="{9D8B030D-6E8A-4147-A177-3AD203B41FA5}">
                      <a16:colId xmlns:a16="http://schemas.microsoft.com/office/drawing/2014/main" val="941764882"/>
                    </a:ext>
                  </a:extLst>
                </a:gridCol>
                <a:gridCol w="2514600">
                  <a:extLst>
                    <a:ext uri="{9D8B030D-6E8A-4147-A177-3AD203B41FA5}">
                      <a16:colId xmlns:a16="http://schemas.microsoft.com/office/drawing/2014/main" val="66652080"/>
                    </a:ext>
                  </a:extLst>
                </a:gridCol>
                <a:gridCol w="2514600">
                  <a:extLst>
                    <a:ext uri="{9D8B030D-6E8A-4147-A177-3AD203B41FA5}">
                      <a16:colId xmlns:a16="http://schemas.microsoft.com/office/drawing/2014/main" val="817424451"/>
                    </a:ext>
                  </a:extLst>
                </a:gridCol>
              </a:tblGrid>
              <a:tr h="370840">
                <a:tc>
                  <a:txBody>
                    <a:bodyPr/>
                    <a:lstStyle/>
                    <a:p>
                      <a:r>
                        <a:rPr lang="es-MX" sz="1800" dirty="0"/>
                        <a:t>Sujeto</a:t>
                      </a:r>
                    </a:p>
                  </a:txBody>
                  <a:tcPr/>
                </a:tc>
                <a:tc>
                  <a:txBody>
                    <a:bodyPr/>
                    <a:lstStyle/>
                    <a:p>
                      <a:r>
                        <a:rPr lang="es-MX" sz="1800" dirty="0"/>
                        <a:t>Articulo</a:t>
                      </a:r>
                    </a:p>
                  </a:txBody>
                  <a:tcPr/>
                </a:tc>
                <a:tc>
                  <a:txBody>
                    <a:bodyPr/>
                    <a:lstStyle/>
                    <a:p>
                      <a:r>
                        <a:rPr lang="es-MX" sz="1800" dirty="0"/>
                        <a:t>Conducta</a:t>
                      </a:r>
                    </a:p>
                  </a:txBody>
                  <a:tcPr/>
                </a:tc>
                <a:tc>
                  <a:txBody>
                    <a:bodyPr/>
                    <a:lstStyle/>
                    <a:p>
                      <a:r>
                        <a:rPr lang="es-MX" sz="1800" dirty="0"/>
                        <a:t>Pena </a:t>
                      </a:r>
                    </a:p>
                  </a:txBody>
                  <a:tcPr/>
                </a:tc>
                <a:extLst>
                  <a:ext uri="{0D108BD9-81ED-4DB2-BD59-A6C34878D82A}">
                    <a16:rowId xmlns:a16="http://schemas.microsoft.com/office/drawing/2014/main" val="3944259875"/>
                  </a:ext>
                </a:extLst>
              </a:tr>
              <a:tr h="370840">
                <a:tc>
                  <a:txBody>
                    <a:bodyPr/>
                    <a:lstStyle/>
                    <a:p>
                      <a:r>
                        <a:rPr lang="es-MX" sz="1800" dirty="0"/>
                        <a:t>Cualquier persona</a:t>
                      </a:r>
                    </a:p>
                  </a:txBody>
                  <a:tcPr/>
                </a:tc>
                <a:tc>
                  <a:txBody>
                    <a:bodyPr/>
                    <a:lstStyle/>
                    <a:p>
                      <a:r>
                        <a:rPr lang="es-MX" sz="1800" dirty="0"/>
                        <a:t>13, fracción I, segundo y tercer párrafos</a:t>
                      </a:r>
                    </a:p>
                  </a:txBody>
                  <a:tcPr/>
                </a:tc>
                <a:tc>
                  <a:txBody>
                    <a:bodyPr/>
                    <a:lstStyle/>
                    <a:p>
                      <a:r>
                        <a:rPr lang="es-MX" sz="1800" dirty="0"/>
                        <a:t>Solicitar por sí o través de terceros solicite, promueva, traslade, </a:t>
                      </a:r>
                      <a:r>
                        <a:rPr lang="es-MX" sz="1800" dirty="0" err="1"/>
                        <a:t>sbsidie</a:t>
                      </a:r>
                      <a:r>
                        <a:rPr lang="es-MX" sz="1800" dirty="0"/>
                        <a:t>, gestione, contrate servicios o bienes para que una o más personas proporcionen documentos o información falsa</a:t>
                      </a:r>
                    </a:p>
                  </a:txBody>
                  <a:tcPr/>
                </a:tc>
                <a:tc>
                  <a:txBody>
                    <a:bodyPr/>
                    <a:lstStyle/>
                    <a:p>
                      <a:endParaRPr lang="es-MX" sz="1800" dirty="0"/>
                    </a:p>
                    <a:p>
                      <a:r>
                        <a:rPr lang="es-MX" sz="1800" dirty="0"/>
                        <a:t>Aumenta hasta en una mitad</a:t>
                      </a:r>
                    </a:p>
                  </a:txBody>
                  <a:tcPr/>
                </a:tc>
                <a:extLst>
                  <a:ext uri="{0D108BD9-81ED-4DB2-BD59-A6C34878D82A}">
                    <a16:rowId xmlns:a16="http://schemas.microsoft.com/office/drawing/2014/main" val="1530864712"/>
                  </a:ext>
                </a:extLst>
              </a:tr>
              <a:tr h="370840">
                <a:tc>
                  <a:txBody>
                    <a:bodyPr/>
                    <a:lstStyle/>
                    <a:p>
                      <a:r>
                        <a:rPr lang="es-MX" sz="1800" dirty="0"/>
                        <a:t>Servidor público</a:t>
                      </a:r>
                    </a:p>
                  </a:txBody>
                  <a:tcPr/>
                </a:tc>
                <a:tc>
                  <a:txBody>
                    <a:bodyPr/>
                    <a:lstStyle/>
                    <a:p>
                      <a:r>
                        <a:rPr lang="es-MX" sz="1800" dirty="0"/>
                        <a:t>13, fracción II</a:t>
                      </a:r>
                    </a:p>
                  </a:txBody>
                  <a:tcPr/>
                </a:tc>
                <a:tc>
                  <a:txBody>
                    <a:bodyPr/>
                    <a:lstStyle/>
                    <a:p>
                      <a:r>
                        <a:rPr lang="es-MX" sz="1800" dirty="0"/>
                        <a:t>Las descritas en el tipo</a:t>
                      </a:r>
                    </a:p>
                  </a:txBody>
                  <a:tcPr/>
                </a:tc>
                <a:tc>
                  <a:txBody>
                    <a:bodyPr/>
                    <a:lstStyle/>
                    <a:p>
                      <a:r>
                        <a:rPr lang="es-MX" sz="1800" dirty="0"/>
                        <a:t>Aumenta hasta en un tercio</a:t>
                      </a:r>
                    </a:p>
                    <a:p>
                      <a:endParaRPr lang="es-MX" sz="1800" dirty="0"/>
                    </a:p>
                  </a:txBody>
                  <a:tcPr/>
                </a:tc>
                <a:extLst>
                  <a:ext uri="{0D108BD9-81ED-4DB2-BD59-A6C34878D82A}">
                    <a16:rowId xmlns:a16="http://schemas.microsoft.com/office/drawing/2014/main" val="342986606"/>
                  </a:ext>
                </a:extLst>
              </a:tr>
            </a:tbl>
          </a:graphicData>
        </a:graphic>
      </p:graphicFrame>
    </p:spTree>
    <p:extLst>
      <p:ext uri="{BB962C8B-B14F-4D97-AF65-F5344CB8AC3E}">
        <p14:creationId xmlns:p14="http://schemas.microsoft.com/office/powerpoint/2010/main" val="11395963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8D429-F38A-4E69-97CF-AB495AB12694}"/>
              </a:ext>
            </a:extLst>
          </p:cNvPr>
          <p:cNvSpPr>
            <a:spLocks noGrp="1"/>
          </p:cNvSpPr>
          <p:nvPr>
            <p:ph type="title"/>
          </p:nvPr>
        </p:nvSpPr>
        <p:spPr/>
        <p:txBody>
          <a:bodyPr/>
          <a:lstStyle/>
          <a:p>
            <a:r>
              <a:rPr lang="es-MX" dirty="0"/>
              <a:t>Agravantes para las penas</a:t>
            </a:r>
          </a:p>
        </p:txBody>
      </p:sp>
      <p:graphicFrame>
        <p:nvGraphicFramePr>
          <p:cNvPr id="4" name="Tabla 4">
            <a:extLst>
              <a:ext uri="{FF2B5EF4-FFF2-40B4-BE49-F238E27FC236}">
                <a16:creationId xmlns:a16="http://schemas.microsoft.com/office/drawing/2014/main" id="{2E517849-65C0-48ED-AAAB-2B4E014D8A8C}"/>
              </a:ext>
            </a:extLst>
          </p:cNvPr>
          <p:cNvGraphicFramePr>
            <a:graphicFrameLocks noGrp="1"/>
          </p:cNvGraphicFramePr>
          <p:nvPr>
            <p:ph idx="1"/>
            <p:extLst>
              <p:ext uri="{D42A27DB-BD31-4B8C-83A1-F6EECF244321}">
                <p14:modId xmlns:p14="http://schemas.microsoft.com/office/powerpoint/2010/main" val="330016762"/>
              </p:ext>
            </p:extLst>
          </p:nvPr>
        </p:nvGraphicFramePr>
        <p:xfrm>
          <a:off x="1069975" y="2120900"/>
          <a:ext cx="10058400" cy="101092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811497648"/>
                    </a:ext>
                  </a:extLst>
                </a:gridCol>
                <a:gridCol w="2514600">
                  <a:extLst>
                    <a:ext uri="{9D8B030D-6E8A-4147-A177-3AD203B41FA5}">
                      <a16:colId xmlns:a16="http://schemas.microsoft.com/office/drawing/2014/main" val="941764882"/>
                    </a:ext>
                  </a:extLst>
                </a:gridCol>
                <a:gridCol w="2514600">
                  <a:extLst>
                    <a:ext uri="{9D8B030D-6E8A-4147-A177-3AD203B41FA5}">
                      <a16:colId xmlns:a16="http://schemas.microsoft.com/office/drawing/2014/main" val="66652080"/>
                    </a:ext>
                  </a:extLst>
                </a:gridCol>
                <a:gridCol w="2514600">
                  <a:extLst>
                    <a:ext uri="{9D8B030D-6E8A-4147-A177-3AD203B41FA5}">
                      <a16:colId xmlns:a16="http://schemas.microsoft.com/office/drawing/2014/main" val="817424451"/>
                    </a:ext>
                  </a:extLst>
                </a:gridCol>
              </a:tblGrid>
              <a:tr h="370840">
                <a:tc>
                  <a:txBody>
                    <a:bodyPr/>
                    <a:lstStyle/>
                    <a:p>
                      <a:r>
                        <a:rPr lang="es-MX" sz="1800" dirty="0"/>
                        <a:t>Sujeto</a:t>
                      </a:r>
                    </a:p>
                  </a:txBody>
                  <a:tcPr/>
                </a:tc>
                <a:tc>
                  <a:txBody>
                    <a:bodyPr/>
                    <a:lstStyle/>
                    <a:p>
                      <a:r>
                        <a:rPr lang="es-MX" sz="1800" dirty="0"/>
                        <a:t>Articulo</a:t>
                      </a:r>
                    </a:p>
                  </a:txBody>
                  <a:tcPr/>
                </a:tc>
                <a:tc>
                  <a:txBody>
                    <a:bodyPr/>
                    <a:lstStyle/>
                    <a:p>
                      <a:r>
                        <a:rPr lang="es-MX" sz="1800" dirty="0"/>
                        <a:t>Conducta</a:t>
                      </a:r>
                    </a:p>
                  </a:txBody>
                  <a:tcPr/>
                </a:tc>
                <a:tc>
                  <a:txBody>
                    <a:bodyPr/>
                    <a:lstStyle/>
                    <a:p>
                      <a:r>
                        <a:rPr lang="es-MX" sz="1800" dirty="0"/>
                        <a:t>Pena </a:t>
                      </a:r>
                    </a:p>
                  </a:txBody>
                  <a:tcPr/>
                </a:tc>
                <a:extLst>
                  <a:ext uri="{0D108BD9-81ED-4DB2-BD59-A6C34878D82A}">
                    <a16:rowId xmlns:a16="http://schemas.microsoft.com/office/drawing/2014/main" val="3944259875"/>
                  </a:ext>
                </a:extLst>
              </a:tr>
              <a:tr h="370840">
                <a:tc>
                  <a:txBody>
                    <a:bodyPr/>
                    <a:lstStyle/>
                    <a:p>
                      <a:r>
                        <a:rPr lang="es-MX" sz="1800" dirty="0"/>
                        <a:t>Cualquier persona</a:t>
                      </a:r>
                    </a:p>
                  </a:txBody>
                  <a:tcPr/>
                </a:tc>
                <a:tc>
                  <a:txBody>
                    <a:bodyPr/>
                    <a:lstStyle/>
                    <a:p>
                      <a:r>
                        <a:rPr lang="es-MX" sz="1800" dirty="0"/>
                        <a:t>15</a:t>
                      </a:r>
                    </a:p>
                  </a:txBody>
                  <a:tcPr/>
                </a:tc>
                <a:tc>
                  <a:txBody>
                    <a:bodyPr/>
                    <a:lstStyle/>
                    <a:p>
                      <a:r>
                        <a:rPr lang="es-MX" sz="1800" dirty="0"/>
                        <a:t>En campaña</a:t>
                      </a:r>
                    </a:p>
                  </a:txBody>
                  <a:tcPr/>
                </a:tc>
                <a:tc>
                  <a:txBody>
                    <a:bodyPr/>
                    <a:lstStyle/>
                    <a:p>
                      <a:r>
                        <a:rPr lang="es-MX" sz="1800" dirty="0"/>
                        <a:t>Aumenta hasta en una mitad</a:t>
                      </a:r>
                    </a:p>
                  </a:txBody>
                  <a:tcPr/>
                </a:tc>
                <a:extLst>
                  <a:ext uri="{0D108BD9-81ED-4DB2-BD59-A6C34878D82A}">
                    <a16:rowId xmlns:a16="http://schemas.microsoft.com/office/drawing/2014/main" val="1530864712"/>
                  </a:ext>
                </a:extLst>
              </a:tr>
            </a:tbl>
          </a:graphicData>
        </a:graphic>
      </p:graphicFrame>
    </p:spTree>
    <p:extLst>
      <p:ext uri="{BB962C8B-B14F-4D97-AF65-F5344CB8AC3E}">
        <p14:creationId xmlns:p14="http://schemas.microsoft.com/office/powerpoint/2010/main" val="18632368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B700BC-1FB3-4651-8AD2-7A4E90C90900}"/>
              </a:ext>
            </a:extLst>
          </p:cNvPr>
          <p:cNvSpPr>
            <a:spLocks noGrp="1"/>
          </p:cNvSpPr>
          <p:nvPr>
            <p:ph type="title"/>
          </p:nvPr>
        </p:nvSpPr>
        <p:spPr/>
        <p:txBody>
          <a:bodyPr/>
          <a:lstStyle/>
          <a:p>
            <a:r>
              <a:rPr lang="es-MX" dirty="0"/>
              <a:t>Racionalidad de la pena, teoría del peso de Robert </a:t>
            </a:r>
            <a:r>
              <a:rPr lang="es-MX" dirty="0" err="1"/>
              <a:t>alexy</a:t>
            </a:r>
            <a:endParaRPr lang="es-MX" dirty="0"/>
          </a:p>
        </p:txBody>
      </p:sp>
      <p:sp>
        <p:nvSpPr>
          <p:cNvPr id="3" name="Marcador de contenido 2">
            <a:extLst>
              <a:ext uri="{FF2B5EF4-FFF2-40B4-BE49-F238E27FC236}">
                <a16:creationId xmlns:a16="http://schemas.microsoft.com/office/drawing/2014/main" id="{FB20577B-6D51-4388-BDD8-193B13F82B91}"/>
              </a:ext>
            </a:extLst>
          </p:cNvPr>
          <p:cNvSpPr>
            <a:spLocks noGrp="1"/>
          </p:cNvSpPr>
          <p:nvPr>
            <p:ph idx="1"/>
          </p:nvPr>
        </p:nvSpPr>
        <p:spPr/>
        <p:txBody>
          <a:bodyPr/>
          <a:lstStyle/>
          <a:p>
            <a:r>
              <a:rPr lang="es-MX" dirty="0"/>
              <a:t>Técnica para resolver conflictos entre derechos fundamentales; se usa en el caso de dos normas </a:t>
            </a:r>
            <a:r>
              <a:rPr lang="es-MX" dirty="0" err="1"/>
              <a:t>fundamntales</a:t>
            </a:r>
            <a:r>
              <a:rPr lang="es-MX" dirty="0"/>
              <a:t> que entran en conflicto, pues con esta teoría se puede llegar a determinar cuál de esas normas debe prevalecer (utilizada también como metodología para analizar la constitucionalidad/convencionalidad de las normas).</a:t>
            </a:r>
          </a:p>
          <a:p>
            <a:r>
              <a:rPr lang="es-MX" dirty="0"/>
              <a:t>En el caso de los delitos electorales, el peso de las razones le permite al legislador limitar el derecho fundamental de la libertad al delincuente, en favor de otros derechos: la libertad del voto, el derecho a elecciones democráticas y a procesos penales limpios para elegir representantes.</a:t>
            </a:r>
          </a:p>
        </p:txBody>
      </p:sp>
    </p:spTree>
    <p:extLst>
      <p:ext uri="{BB962C8B-B14F-4D97-AF65-F5344CB8AC3E}">
        <p14:creationId xmlns:p14="http://schemas.microsoft.com/office/powerpoint/2010/main" val="15230548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Oval 12">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Título 3">
            <a:extLst>
              <a:ext uri="{FF2B5EF4-FFF2-40B4-BE49-F238E27FC236}">
                <a16:creationId xmlns:a16="http://schemas.microsoft.com/office/drawing/2014/main" id="{61F8EA2B-E810-434E-8627-45BB28FE3F47}"/>
              </a:ext>
            </a:extLst>
          </p:cNvPr>
          <p:cNvSpPr>
            <a:spLocks noGrp="1"/>
          </p:cNvSpPr>
          <p:nvPr>
            <p:ph type="title"/>
          </p:nvPr>
        </p:nvSpPr>
        <p:spPr>
          <a:xfrm>
            <a:off x="1490145" y="2376862"/>
            <a:ext cx="2640646" cy="2104273"/>
          </a:xfrm>
          <a:noFill/>
        </p:spPr>
        <p:txBody>
          <a:bodyPr>
            <a:normAutofit/>
          </a:bodyPr>
          <a:lstStyle/>
          <a:p>
            <a:pPr algn="ctr"/>
            <a:r>
              <a:rPr lang="es-MX" sz="3000">
                <a:solidFill>
                  <a:srgbClr val="FFFFFF"/>
                </a:solidFill>
              </a:rPr>
              <a:t>Método técnico para la determinación de las penas</a:t>
            </a: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graphicFrame>
        <p:nvGraphicFramePr>
          <p:cNvPr id="7" name="Marcador de contenido 4">
            <a:extLst>
              <a:ext uri="{FF2B5EF4-FFF2-40B4-BE49-F238E27FC236}">
                <a16:creationId xmlns:a16="http://schemas.microsoft.com/office/drawing/2014/main" id="{7341567B-18D7-409C-84FE-67DE10D11758}"/>
              </a:ext>
            </a:extLst>
          </p:cNvPr>
          <p:cNvGraphicFramePr>
            <a:graphicFrameLocks noGrp="1"/>
          </p:cNvGraphicFramePr>
          <p:nvPr>
            <p:ph idx="1"/>
            <p:extLst>
              <p:ext uri="{D42A27DB-BD31-4B8C-83A1-F6EECF244321}">
                <p14:modId xmlns:p14="http://schemas.microsoft.com/office/powerpoint/2010/main" val="2531679438"/>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3392078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Oval 12">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Título 3">
            <a:extLst>
              <a:ext uri="{FF2B5EF4-FFF2-40B4-BE49-F238E27FC236}">
                <a16:creationId xmlns:a16="http://schemas.microsoft.com/office/drawing/2014/main" id="{61F8EA2B-E810-434E-8627-45BB28FE3F47}"/>
              </a:ext>
            </a:extLst>
          </p:cNvPr>
          <p:cNvSpPr>
            <a:spLocks noGrp="1"/>
          </p:cNvSpPr>
          <p:nvPr>
            <p:ph type="title"/>
          </p:nvPr>
        </p:nvSpPr>
        <p:spPr>
          <a:xfrm>
            <a:off x="1490145" y="2376862"/>
            <a:ext cx="2640646" cy="2104273"/>
          </a:xfrm>
          <a:noFill/>
        </p:spPr>
        <p:txBody>
          <a:bodyPr>
            <a:normAutofit/>
          </a:bodyPr>
          <a:lstStyle/>
          <a:p>
            <a:pPr algn="ctr"/>
            <a:r>
              <a:rPr lang="es-MX" sz="3000">
                <a:solidFill>
                  <a:srgbClr val="FFFFFF"/>
                </a:solidFill>
              </a:rPr>
              <a:t>Método técnico para la determinación de las penas</a:t>
            </a: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graphicFrame>
        <p:nvGraphicFramePr>
          <p:cNvPr id="7" name="Marcador de contenido 4">
            <a:extLst>
              <a:ext uri="{FF2B5EF4-FFF2-40B4-BE49-F238E27FC236}">
                <a16:creationId xmlns:a16="http://schemas.microsoft.com/office/drawing/2014/main" id="{7341567B-18D7-409C-84FE-67DE10D11758}"/>
              </a:ext>
            </a:extLst>
          </p:cNvPr>
          <p:cNvGraphicFramePr>
            <a:graphicFrameLocks noGrp="1"/>
          </p:cNvGraphicFramePr>
          <p:nvPr>
            <p:ph idx="1"/>
            <p:extLst>
              <p:ext uri="{D42A27DB-BD31-4B8C-83A1-F6EECF244321}">
                <p14:modId xmlns:p14="http://schemas.microsoft.com/office/powerpoint/2010/main" val="1484045800"/>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7224268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1" name="Group 20">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22" name="Oval 2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D14EB484-F650-42F6-88B2-C064C05CB468}"/>
              </a:ext>
            </a:extLst>
          </p:cNvPr>
          <p:cNvSpPr>
            <a:spLocks noGrp="1"/>
          </p:cNvSpPr>
          <p:nvPr>
            <p:ph type="title"/>
          </p:nvPr>
        </p:nvSpPr>
        <p:spPr>
          <a:xfrm>
            <a:off x="1490145" y="2376862"/>
            <a:ext cx="2640646" cy="2104273"/>
          </a:xfrm>
          <a:noFill/>
        </p:spPr>
        <p:txBody>
          <a:bodyPr>
            <a:normAutofit/>
          </a:bodyPr>
          <a:lstStyle/>
          <a:p>
            <a:pPr algn="ctr"/>
            <a:r>
              <a:rPr lang="es-MX" sz="3000">
                <a:solidFill>
                  <a:srgbClr val="FFFFFF"/>
                </a:solidFill>
              </a:rPr>
              <a:t>Elementos normativos de valoración jurídica</a:t>
            </a:r>
          </a:p>
        </p:txBody>
      </p:sp>
      <p:sp>
        <p:nvSpPr>
          <p:cNvPr id="25" name="Rectangle 24">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7856CF67-ADDB-4492-8847-29C3DD6A294E}"/>
              </a:ext>
            </a:extLst>
          </p:cNvPr>
          <p:cNvSpPr>
            <a:spLocks noGrp="1"/>
          </p:cNvSpPr>
          <p:nvPr>
            <p:ph idx="1"/>
          </p:nvPr>
        </p:nvSpPr>
        <p:spPr>
          <a:xfrm>
            <a:off x="6081089" y="725394"/>
            <a:ext cx="5142658" cy="5407212"/>
          </a:xfrm>
        </p:spPr>
        <p:txBody>
          <a:bodyPr anchor="ctr">
            <a:normAutofit/>
          </a:bodyPr>
          <a:lstStyle/>
          <a:p>
            <a:r>
              <a:rPr lang="es-MX"/>
              <a:t>De incurrir el agente del delito en un error respecto a los elementos normativos de valoración jurídica podrá actualizarse un error de tipo. Por </a:t>
            </a:r>
            <a:r>
              <a:rPr lang="es-MX" err="1"/>
              <a:t>ejempo</a:t>
            </a:r>
            <a:r>
              <a:rPr lang="es-MX"/>
              <a:t>, si el sujeto destruye las urnas con una tijeras pero desconoce que las mismas son material electoral; recoge credenciales para votar y desconoce que sólo podía hacerlo con causa justificada por la ley. </a:t>
            </a:r>
          </a:p>
          <a:p>
            <a:r>
              <a:rPr lang="es-MX"/>
              <a:t>Se </a:t>
            </a:r>
            <a:r>
              <a:rPr lang="es-MX" err="1"/>
              <a:t>trara</a:t>
            </a:r>
            <a:r>
              <a:rPr lang="es-MX"/>
              <a:t> de error de tipo y no de prohibición, según el tratamiento que le da el artículo 15, fracción VIII, último párrafo del CPF.</a:t>
            </a:r>
          </a:p>
          <a:p>
            <a:r>
              <a:rPr lang="es-MX"/>
              <a:t>Restará analizar si los errores de tipo en que incurre el agente son vencibles o invencibles. De ser vencibles, se anulará el dolo.</a:t>
            </a:r>
          </a:p>
        </p:txBody>
      </p:sp>
    </p:spTree>
    <p:extLst>
      <p:ext uri="{BB962C8B-B14F-4D97-AF65-F5344CB8AC3E}">
        <p14:creationId xmlns:p14="http://schemas.microsoft.com/office/powerpoint/2010/main" val="1073890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r>
              <a:rPr lang="es-MX" dirty="0"/>
              <a:t>Precampañas y campañas</a:t>
            </a:r>
          </a:p>
          <a:p>
            <a:pPr algn="just"/>
            <a:r>
              <a:rPr lang="es-MX" sz="2400" dirty="0"/>
              <a:t>El periodo de campaña tiene como propósito develar a la ciudadanía las propuestas que pretende llevar a cabo, así como los programas y acciones previstos en la plataforma electoral de su partido para ser debatidas. </a:t>
            </a:r>
          </a:p>
          <a:p>
            <a:pPr algn="just"/>
            <a:r>
              <a:rPr lang="es-MX" sz="2400" dirty="0"/>
              <a:t>Importancia de encuestas y restricciones.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8345488" y="1194009"/>
            <a:ext cx="3008312" cy="3743325"/>
          </a:xfrm>
        </p:spPr>
        <p:txBody>
          <a:bodyPr/>
          <a:lstStyle/>
          <a:p>
            <a:r>
              <a:rPr lang="es-MX" sz="2800" dirty="0"/>
              <a:t>Principio de la calendarización: ámbitos temporales para establecimiento de conductas penales</a:t>
            </a:r>
          </a:p>
        </p:txBody>
      </p:sp>
    </p:spTree>
    <p:extLst>
      <p:ext uri="{BB962C8B-B14F-4D97-AF65-F5344CB8AC3E}">
        <p14:creationId xmlns:p14="http://schemas.microsoft.com/office/powerpoint/2010/main" val="7562435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1" name="Group 20">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22" name="Oval 2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D14EB484-F650-42F6-88B2-C064C05CB468}"/>
              </a:ext>
            </a:extLst>
          </p:cNvPr>
          <p:cNvSpPr>
            <a:spLocks noGrp="1"/>
          </p:cNvSpPr>
          <p:nvPr>
            <p:ph type="title"/>
          </p:nvPr>
        </p:nvSpPr>
        <p:spPr>
          <a:xfrm>
            <a:off x="1490145" y="2376862"/>
            <a:ext cx="2640646" cy="2104273"/>
          </a:xfrm>
          <a:noFill/>
        </p:spPr>
        <p:txBody>
          <a:bodyPr>
            <a:normAutofit/>
          </a:bodyPr>
          <a:lstStyle/>
          <a:p>
            <a:pPr algn="ctr"/>
            <a:r>
              <a:rPr lang="es-MX" sz="3000">
                <a:solidFill>
                  <a:srgbClr val="FFFFFF"/>
                </a:solidFill>
              </a:rPr>
              <a:t>Dolo bueno y malo (error de hecho o de derecho)</a:t>
            </a:r>
          </a:p>
        </p:txBody>
      </p:sp>
      <p:sp>
        <p:nvSpPr>
          <p:cNvPr id="25" name="Rectangle 24">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7856CF67-ADDB-4492-8847-29C3DD6A294E}"/>
              </a:ext>
            </a:extLst>
          </p:cNvPr>
          <p:cNvSpPr>
            <a:spLocks noGrp="1"/>
          </p:cNvSpPr>
          <p:nvPr>
            <p:ph idx="1"/>
          </p:nvPr>
        </p:nvSpPr>
        <p:spPr>
          <a:xfrm>
            <a:off x="6081089" y="725394"/>
            <a:ext cx="5142658" cy="5407212"/>
          </a:xfrm>
        </p:spPr>
        <p:txBody>
          <a:bodyPr anchor="ctr">
            <a:normAutofit/>
          </a:bodyPr>
          <a:lstStyle/>
          <a:p>
            <a:r>
              <a:rPr lang="es-MX"/>
              <a:t>Dolo bueno. El agente sabe que toma unas tijeras, sabe que con ellas corta y, por tanto, sabe que destruya una urna y quiere </a:t>
            </a:r>
            <a:r>
              <a:rPr lang="es-MX" err="1"/>
              <a:t>hcarlo</a:t>
            </a:r>
            <a:r>
              <a:rPr lang="es-MX"/>
              <a:t>. </a:t>
            </a:r>
          </a:p>
          <a:p>
            <a:r>
              <a:rPr lang="es-MX"/>
              <a:t>Dolo malo, el agente sabe que la conducta está prohibida por la norma en el </a:t>
            </a:r>
            <a:r>
              <a:rPr lang="es-MX" err="1"/>
              <a:t>ámbio</a:t>
            </a:r>
            <a:r>
              <a:rPr lang="es-MX"/>
              <a:t> del conocimiento de la esfera del profano, sabe que eso no se hace debido a que influyen en él los medios de control social informal como la conducta delictiva, porque está prohibid. </a:t>
            </a:r>
          </a:p>
          <a:p>
            <a:r>
              <a:rPr lang="es-MX"/>
              <a:t>Si el agente se equivoca respecto del hecho cometido incurre en un error de hecho, si se equivoca respecto de la prohibición, es un error de derecho. </a:t>
            </a:r>
          </a:p>
        </p:txBody>
      </p:sp>
    </p:spTree>
    <p:extLst>
      <p:ext uri="{BB962C8B-B14F-4D97-AF65-F5344CB8AC3E}">
        <p14:creationId xmlns:p14="http://schemas.microsoft.com/office/powerpoint/2010/main" val="26307684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1" name="Group 20">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22" name="Oval 21">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3EFDBB50-3AF0-40B2-8DB0-5E03471B122D}"/>
              </a:ext>
            </a:extLst>
          </p:cNvPr>
          <p:cNvSpPr>
            <a:spLocks noGrp="1"/>
          </p:cNvSpPr>
          <p:nvPr>
            <p:ph type="title"/>
          </p:nvPr>
        </p:nvSpPr>
        <p:spPr>
          <a:xfrm>
            <a:off x="1490145" y="2376862"/>
            <a:ext cx="2640646" cy="2104273"/>
          </a:xfrm>
          <a:noFill/>
        </p:spPr>
        <p:txBody>
          <a:bodyPr>
            <a:normAutofit/>
          </a:bodyPr>
          <a:lstStyle/>
          <a:p>
            <a:pPr algn="ctr"/>
            <a:r>
              <a:rPr lang="es-MX" sz="3000">
                <a:solidFill>
                  <a:srgbClr val="FFFFFF"/>
                </a:solidFill>
              </a:rPr>
              <a:t>Error de tipo y de prohibición</a:t>
            </a:r>
          </a:p>
        </p:txBody>
      </p:sp>
      <p:sp>
        <p:nvSpPr>
          <p:cNvPr id="25" name="Rectangle 24">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7077BCE1-7A09-4014-A9E3-BC8B723BCDCA}"/>
              </a:ext>
            </a:extLst>
          </p:cNvPr>
          <p:cNvSpPr>
            <a:spLocks noGrp="1"/>
          </p:cNvSpPr>
          <p:nvPr>
            <p:ph idx="1"/>
          </p:nvPr>
        </p:nvSpPr>
        <p:spPr>
          <a:xfrm>
            <a:off x="6081089" y="725394"/>
            <a:ext cx="5142658" cy="5407212"/>
          </a:xfrm>
        </p:spPr>
        <p:txBody>
          <a:bodyPr anchor="ctr">
            <a:normAutofit/>
          </a:bodyPr>
          <a:lstStyle/>
          <a:p>
            <a:r>
              <a:rPr lang="es-MX"/>
              <a:t>Teoría finalista: tanto el dolo como la culpa pasan al </a:t>
            </a:r>
            <a:r>
              <a:rPr lang="es-MX" err="1"/>
              <a:t>tipoconformándose</a:t>
            </a:r>
            <a:r>
              <a:rPr lang="es-MX"/>
              <a:t> con ello el tipo subjetivo; en consecuencia, el tipo penal tiene una parte objetiva y una subjetiva. </a:t>
            </a:r>
          </a:p>
          <a:p>
            <a:r>
              <a:rPr lang="es-MX"/>
              <a:t>Al pasar el dolo bueno (dolo de hecho) al tipo penal, al error sobre las circunstancias de hecho se le denominó error de tipo. </a:t>
            </a:r>
          </a:p>
          <a:p>
            <a:r>
              <a:rPr lang="es-MX"/>
              <a:t>El dolo malo se reformuló dentro de la culpabilidad como </a:t>
            </a:r>
            <a:r>
              <a:rPr lang="es-MX" err="1"/>
              <a:t>concimiento</a:t>
            </a:r>
            <a:r>
              <a:rPr lang="es-MX"/>
              <a:t> antijurídico del hecho. </a:t>
            </a:r>
          </a:p>
          <a:p>
            <a:r>
              <a:rPr lang="es-MX"/>
              <a:t>Del desconocimiento de un elementos normativo de valoración jurídica se propicie un error de prohibición,  </a:t>
            </a:r>
          </a:p>
        </p:txBody>
      </p:sp>
    </p:spTree>
    <p:extLst>
      <p:ext uri="{BB962C8B-B14F-4D97-AF65-F5344CB8AC3E}">
        <p14:creationId xmlns:p14="http://schemas.microsoft.com/office/powerpoint/2010/main" val="32594077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3" name="Oval 22">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4" name="Oval 23">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6" name="Rectangle 25">
            <a:extLst>
              <a:ext uri="{FF2B5EF4-FFF2-40B4-BE49-F238E27FC236}">
                <a16:creationId xmlns:a16="http://schemas.microsoft.com/office/drawing/2014/main" id="{0680B5D0-24EC-465A-A0E6-C4DF951E0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30BF1B50-A83E-4ED6-A2AA-C943C1F89F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928117"/>
            <a:ext cx="10351008"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F31E8B2-210B-4B90-83BB-3B180732E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5470" y="1110053"/>
            <a:ext cx="3386371" cy="45803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B2127B5-382D-4A09-A62D-2CAC54250FC3}"/>
              </a:ext>
            </a:extLst>
          </p:cNvPr>
          <p:cNvSpPr>
            <a:spLocks noGrp="1"/>
          </p:cNvSpPr>
          <p:nvPr>
            <p:ph type="title"/>
          </p:nvPr>
        </p:nvSpPr>
        <p:spPr>
          <a:xfrm>
            <a:off x="8200102" y="1432223"/>
            <a:ext cx="2818417" cy="3357976"/>
          </a:xfrm>
        </p:spPr>
        <p:txBody>
          <a:bodyPr vert="horz" lIns="91440" tIns="45720" rIns="91440" bIns="45720" rtlCol="0" anchor="ctr">
            <a:normAutofit/>
          </a:bodyPr>
          <a:lstStyle/>
          <a:p>
            <a:pPr>
              <a:lnSpc>
                <a:spcPct val="80000"/>
              </a:lnSpc>
            </a:pPr>
            <a:r>
              <a:rPr lang="en-US" sz="3300">
                <a:blipFill dpi="0" rotWithShape="1">
                  <a:blip r:embed="rId4"/>
                  <a:srcRect/>
                  <a:tile tx="6350" ty="-127000" sx="65000" sy="64000" flip="none" algn="tl"/>
                </a:blipFill>
              </a:rPr>
              <a:t>Propaganda gubernamental</a:t>
            </a:r>
          </a:p>
        </p:txBody>
      </p:sp>
      <p:sp>
        <p:nvSpPr>
          <p:cNvPr id="32" name="Rectangle 31">
            <a:extLst>
              <a:ext uri="{FF2B5EF4-FFF2-40B4-BE49-F238E27FC236}">
                <a16:creationId xmlns:a16="http://schemas.microsoft.com/office/drawing/2014/main" id="{6B387409-2B98-40F8-A65F-EF7CF989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5780565"/>
            <a:ext cx="10351008"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C9E5F284-A588-4AE7-A36D-1C93E4FD02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35" name="Oval 34">
              <a:extLst>
                <a:ext uri="{FF2B5EF4-FFF2-40B4-BE49-F238E27FC236}">
                  <a16:creationId xmlns:a16="http://schemas.microsoft.com/office/drawing/2014/main" id="{45D7D540-5CF2-4FC1-BE53-277CC22C0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6" name="Oval 35">
              <a:extLst>
                <a:ext uri="{FF2B5EF4-FFF2-40B4-BE49-F238E27FC236}">
                  <a16:creationId xmlns:a16="http://schemas.microsoft.com/office/drawing/2014/main" id="{916C9AA0-DC0C-49A1-ACDF-10BD6D739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4" name="Marcador de contenido 3">
            <a:extLst>
              <a:ext uri="{FF2B5EF4-FFF2-40B4-BE49-F238E27FC236}">
                <a16:creationId xmlns:a16="http://schemas.microsoft.com/office/drawing/2014/main" id="{D7931C19-AA48-4236-A6BB-DE6BB58B38DE}"/>
              </a:ext>
            </a:extLst>
          </p:cNvPr>
          <p:cNvPicPr>
            <a:picLocks/>
          </p:cNvPicPr>
          <p:nvPr/>
        </p:nvPicPr>
        <p:blipFill rotWithShape="1">
          <a:blip r:embed="rId6"/>
          <a:srcRect l="17635" t="9299" r="15008" b="6988"/>
          <a:stretch/>
        </p:blipFill>
        <p:spPr bwMode="auto">
          <a:xfrm>
            <a:off x="1367586" y="1388911"/>
            <a:ext cx="5738239" cy="4011543"/>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9920906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6C322F97-96CE-4274-8568-6C5AC3253583}"/>
              </a:ext>
            </a:extLst>
          </p:cNvPr>
          <p:cNvSpPr>
            <a:spLocks noGrp="1"/>
          </p:cNvSpPr>
          <p:nvPr>
            <p:ph type="title"/>
          </p:nvPr>
        </p:nvSpPr>
        <p:spPr>
          <a:xfrm>
            <a:off x="1490145" y="2376862"/>
            <a:ext cx="2640646" cy="2104273"/>
          </a:xfrm>
          <a:noFill/>
        </p:spPr>
        <p:txBody>
          <a:bodyPr>
            <a:normAutofit/>
          </a:bodyPr>
          <a:lstStyle/>
          <a:p>
            <a:pPr algn="ctr"/>
            <a:r>
              <a:rPr lang="es-MX" sz="3000">
                <a:solidFill>
                  <a:srgbClr val="FFFFFF"/>
                </a:solidFill>
              </a:rPr>
              <a:t>Gastos de campaña y fiscalización</a:t>
            </a: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704E1BD5-4D0D-4103-BDD1-F2EDB402243A}"/>
              </a:ext>
            </a:extLst>
          </p:cNvPr>
          <p:cNvSpPr>
            <a:spLocks noGrp="1"/>
          </p:cNvSpPr>
          <p:nvPr>
            <p:ph idx="1"/>
          </p:nvPr>
        </p:nvSpPr>
        <p:spPr>
          <a:xfrm>
            <a:off x="6081089" y="725394"/>
            <a:ext cx="5142658" cy="5407212"/>
          </a:xfrm>
        </p:spPr>
        <p:txBody>
          <a:bodyPr anchor="ctr">
            <a:normAutofit/>
          </a:bodyPr>
          <a:lstStyle/>
          <a:p>
            <a:r>
              <a:rPr lang="es-MX" sz="1900"/>
              <a:t>Diferencia entre gastos ordinarios y gastos de campaña. Las actividades ordinarias permanentes, se destina para apoyar las actividades ordinarias de los partidos políticos y se otorgan de manera permanente. </a:t>
            </a:r>
          </a:p>
          <a:p>
            <a:r>
              <a:rPr lang="es-MX" sz="1900"/>
              <a:t>El momento </a:t>
            </a:r>
            <a:r>
              <a:rPr lang="es-MX" sz="1900" err="1"/>
              <a:t>todal</a:t>
            </a:r>
            <a:r>
              <a:rPr lang="es-MX" sz="1900"/>
              <a:t> de los gastos ordinarios se asigna en forma igualitaria entre todos los partidos políticos con representación parlamentaria y 70% se distribuye de acuerdo con el porcentaje de la votación obtenida sobre  el total emitido a nivela nacional para cada partido político con representación en el Congreso en la elección de diputados inmediata anterior. </a:t>
            </a:r>
          </a:p>
          <a:p>
            <a:r>
              <a:rPr lang="es-MX" sz="1900"/>
              <a:t>Financiamiento para gastos de campaña. Actividades destinadas a la obtención del voto y, por tanto, sólo se asigna en años en los que hay campañas electorales. </a:t>
            </a:r>
          </a:p>
        </p:txBody>
      </p:sp>
    </p:spTree>
    <p:extLst>
      <p:ext uri="{BB962C8B-B14F-4D97-AF65-F5344CB8AC3E}">
        <p14:creationId xmlns:p14="http://schemas.microsoft.com/office/powerpoint/2010/main" val="3888859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6C322F97-96CE-4274-8568-6C5AC3253583}"/>
              </a:ext>
            </a:extLst>
          </p:cNvPr>
          <p:cNvSpPr>
            <a:spLocks noGrp="1"/>
          </p:cNvSpPr>
          <p:nvPr>
            <p:ph type="title"/>
          </p:nvPr>
        </p:nvSpPr>
        <p:spPr>
          <a:xfrm>
            <a:off x="1490145" y="2376862"/>
            <a:ext cx="2640646" cy="2104273"/>
          </a:xfrm>
          <a:noFill/>
        </p:spPr>
        <p:txBody>
          <a:bodyPr>
            <a:normAutofit/>
          </a:bodyPr>
          <a:lstStyle/>
          <a:p>
            <a:pPr algn="ctr"/>
            <a:r>
              <a:rPr lang="es-MX" sz="3000" dirty="0">
                <a:solidFill>
                  <a:srgbClr val="FFFFFF"/>
                </a:solidFill>
              </a:rPr>
              <a:t>Gastos de campaña y fiscalización</a:t>
            </a: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704E1BD5-4D0D-4103-BDD1-F2EDB402243A}"/>
              </a:ext>
            </a:extLst>
          </p:cNvPr>
          <p:cNvSpPr>
            <a:spLocks noGrp="1"/>
          </p:cNvSpPr>
          <p:nvPr>
            <p:ph idx="1"/>
          </p:nvPr>
        </p:nvSpPr>
        <p:spPr>
          <a:xfrm>
            <a:off x="6081089" y="725394"/>
            <a:ext cx="5142658" cy="5407212"/>
          </a:xfrm>
        </p:spPr>
        <p:txBody>
          <a:bodyPr anchor="ctr">
            <a:normAutofit/>
          </a:bodyPr>
          <a:lstStyle/>
          <a:p>
            <a:r>
              <a:rPr lang="es-MX" sz="1900" dirty="0"/>
              <a:t>Instrumentos de control directos: </a:t>
            </a:r>
          </a:p>
          <a:p>
            <a:pPr lvl="1"/>
            <a:r>
              <a:rPr lang="es-MX" sz="1700" dirty="0"/>
              <a:t>A) acceso en línea a los movimientos bancarios a nombre de los partidos políticos</a:t>
            </a:r>
          </a:p>
          <a:p>
            <a:pPr lvl="1"/>
            <a:r>
              <a:rPr lang="es-MX" sz="1700" dirty="0"/>
              <a:t>B) Certificación de despachos privados de auditoría</a:t>
            </a:r>
          </a:p>
          <a:p>
            <a:pPr marL="274320" lvl="1" indent="0">
              <a:buNone/>
            </a:pPr>
            <a:r>
              <a:rPr lang="es-MX" sz="1700" dirty="0"/>
              <a:t>Para los ingresos: </a:t>
            </a:r>
          </a:p>
          <a:p>
            <a:pPr marL="274320" lvl="1" indent="0">
              <a:buNone/>
            </a:pPr>
            <a:r>
              <a:rPr lang="es-MX" sz="1700" dirty="0"/>
              <a:t>Exigir fichas de depósito de los ingresos que reciben los partidos en sus </a:t>
            </a:r>
            <a:r>
              <a:rPr lang="es-MX" sz="1700" dirty="0" err="1"/>
              <a:t>eucntas</a:t>
            </a:r>
            <a:r>
              <a:rPr lang="es-MX" sz="1700" dirty="0"/>
              <a:t>.</a:t>
            </a:r>
          </a:p>
          <a:p>
            <a:pPr marL="274320" lvl="1" indent="0">
              <a:buNone/>
            </a:pPr>
            <a:r>
              <a:rPr lang="es-MX" sz="1700" dirty="0" err="1"/>
              <a:t>Establacer</a:t>
            </a:r>
            <a:r>
              <a:rPr lang="es-MX" sz="1700" dirty="0"/>
              <a:t> un límite para las aportaciones de dinero en efectivo</a:t>
            </a:r>
          </a:p>
          <a:p>
            <a:pPr marL="274320" lvl="1" indent="0">
              <a:buNone/>
            </a:pPr>
            <a:r>
              <a:rPr lang="es-MX" sz="1700" dirty="0"/>
              <a:t>Para los egresos</a:t>
            </a:r>
            <a:r>
              <a:rPr lang="es-MX" sz="1900" dirty="0"/>
              <a:t>: </a:t>
            </a:r>
          </a:p>
          <a:p>
            <a:pPr marL="274320" lvl="1" indent="0">
              <a:buNone/>
            </a:pPr>
            <a:r>
              <a:rPr lang="es-MX" sz="1700" dirty="0"/>
              <a:t>Especificar que la documentación original comprobatoria de egresos deberá expedirse a nombre del partido</a:t>
            </a:r>
          </a:p>
          <a:p>
            <a:pPr marL="274320" lvl="1" indent="0">
              <a:buNone/>
            </a:pPr>
            <a:r>
              <a:rPr lang="es-MX" sz="1700" dirty="0" err="1"/>
              <a:t>Establlecer</a:t>
            </a:r>
            <a:r>
              <a:rPr lang="es-MX" sz="1700" dirty="0"/>
              <a:t> un límite a partir del cual los gastos deben realizarse mediante cheque a cuenta del partido. . </a:t>
            </a:r>
          </a:p>
        </p:txBody>
      </p:sp>
    </p:spTree>
    <p:extLst>
      <p:ext uri="{BB962C8B-B14F-4D97-AF65-F5344CB8AC3E}">
        <p14:creationId xmlns:p14="http://schemas.microsoft.com/office/powerpoint/2010/main" val="39525295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6C322F97-96CE-4274-8568-6C5AC3253583}"/>
              </a:ext>
            </a:extLst>
          </p:cNvPr>
          <p:cNvSpPr>
            <a:spLocks noGrp="1"/>
          </p:cNvSpPr>
          <p:nvPr>
            <p:ph type="title"/>
          </p:nvPr>
        </p:nvSpPr>
        <p:spPr>
          <a:xfrm>
            <a:off x="1490145" y="2376862"/>
            <a:ext cx="2640646" cy="2104273"/>
          </a:xfrm>
          <a:noFill/>
        </p:spPr>
        <p:txBody>
          <a:bodyPr>
            <a:normAutofit/>
          </a:bodyPr>
          <a:lstStyle/>
          <a:p>
            <a:pPr algn="ctr"/>
            <a:r>
              <a:rPr lang="es-MX" sz="3000" dirty="0">
                <a:solidFill>
                  <a:srgbClr val="FFFFFF"/>
                </a:solidFill>
              </a:rPr>
              <a:t>Gastos de campaña y fiscalización</a:t>
            </a: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704E1BD5-4D0D-4103-BDD1-F2EDB402243A}"/>
              </a:ext>
            </a:extLst>
          </p:cNvPr>
          <p:cNvSpPr>
            <a:spLocks noGrp="1"/>
          </p:cNvSpPr>
          <p:nvPr>
            <p:ph idx="1"/>
          </p:nvPr>
        </p:nvSpPr>
        <p:spPr>
          <a:xfrm>
            <a:off x="6081089" y="725394"/>
            <a:ext cx="5142658" cy="5407212"/>
          </a:xfrm>
        </p:spPr>
        <p:txBody>
          <a:bodyPr anchor="ctr">
            <a:normAutofit/>
          </a:bodyPr>
          <a:lstStyle/>
          <a:p>
            <a:r>
              <a:rPr lang="es-MX" sz="1900" dirty="0"/>
              <a:t>Instrumentos de control indirectos: </a:t>
            </a:r>
          </a:p>
          <a:p>
            <a:pPr lvl="1"/>
            <a:r>
              <a:rPr lang="es-MX" sz="1700" dirty="0"/>
              <a:t>La fiscalización de </a:t>
            </a:r>
            <a:r>
              <a:rPr lang="es-MX" sz="1700" dirty="0" err="1"/>
              <a:t>gasors</a:t>
            </a:r>
            <a:r>
              <a:rPr lang="es-MX" sz="1700" dirty="0"/>
              <a:t> de los partidos </a:t>
            </a:r>
            <a:r>
              <a:rPr lang="es-MX" sz="1700" dirty="0" err="1"/>
              <a:t>disntingue</a:t>
            </a:r>
            <a:r>
              <a:rPr lang="es-MX" sz="1700" dirty="0"/>
              <a:t> tres instrumentos de </a:t>
            </a:r>
            <a:r>
              <a:rPr lang="es-MX" sz="1700" dirty="0" err="1"/>
              <a:t>contro</a:t>
            </a:r>
            <a:r>
              <a:rPr lang="es-MX" sz="1700" dirty="0"/>
              <a:t> indirectos: </a:t>
            </a:r>
          </a:p>
          <a:p>
            <a:pPr lvl="1"/>
            <a:r>
              <a:rPr lang="es-MX" sz="1700" dirty="0"/>
              <a:t>Monitoreo de gasto</a:t>
            </a:r>
          </a:p>
          <a:p>
            <a:pPr lvl="1"/>
            <a:r>
              <a:rPr lang="es-MX" sz="1700" dirty="0"/>
              <a:t>Publicidad de la información financiera</a:t>
            </a:r>
          </a:p>
          <a:p>
            <a:pPr lvl="1"/>
            <a:r>
              <a:rPr lang="es-MX" sz="1700" dirty="0"/>
              <a:t>Coadyuvancia con otras autoridades</a:t>
            </a:r>
          </a:p>
        </p:txBody>
      </p:sp>
    </p:spTree>
    <p:extLst>
      <p:ext uri="{BB962C8B-B14F-4D97-AF65-F5344CB8AC3E}">
        <p14:creationId xmlns:p14="http://schemas.microsoft.com/office/powerpoint/2010/main" val="5868989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6C322F97-96CE-4274-8568-6C5AC3253583}"/>
              </a:ext>
            </a:extLst>
          </p:cNvPr>
          <p:cNvSpPr>
            <a:spLocks noGrp="1"/>
          </p:cNvSpPr>
          <p:nvPr>
            <p:ph type="title"/>
          </p:nvPr>
        </p:nvSpPr>
        <p:spPr>
          <a:xfrm>
            <a:off x="1490145" y="2376862"/>
            <a:ext cx="2640646" cy="2104273"/>
          </a:xfrm>
          <a:noFill/>
        </p:spPr>
        <p:txBody>
          <a:bodyPr>
            <a:normAutofit/>
          </a:bodyPr>
          <a:lstStyle/>
          <a:p>
            <a:pPr algn="ctr"/>
            <a:r>
              <a:rPr lang="es-MX" sz="3000" dirty="0">
                <a:solidFill>
                  <a:srgbClr val="FFFFFF"/>
                </a:solidFill>
              </a:rPr>
              <a:t>Gastos de campaña y fiscalización</a:t>
            </a: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704E1BD5-4D0D-4103-BDD1-F2EDB402243A}"/>
              </a:ext>
            </a:extLst>
          </p:cNvPr>
          <p:cNvSpPr>
            <a:spLocks noGrp="1"/>
          </p:cNvSpPr>
          <p:nvPr>
            <p:ph idx="1"/>
          </p:nvPr>
        </p:nvSpPr>
        <p:spPr>
          <a:xfrm>
            <a:off x="6081089" y="725394"/>
            <a:ext cx="5142658" cy="5407212"/>
          </a:xfrm>
        </p:spPr>
        <p:txBody>
          <a:bodyPr anchor="ctr">
            <a:normAutofit/>
          </a:bodyPr>
          <a:lstStyle/>
          <a:p>
            <a:r>
              <a:rPr lang="es-MX" sz="1900" dirty="0"/>
              <a:t>Instrumentos de investigación. Los instrumentos </a:t>
            </a:r>
            <a:r>
              <a:rPr lang="es-MX" sz="1900" dirty="0" err="1"/>
              <a:t>tradiciaoneles</a:t>
            </a:r>
            <a:r>
              <a:rPr lang="es-MX" sz="1900" dirty="0"/>
              <a:t> o directos de control no son aptos para </a:t>
            </a:r>
            <a:r>
              <a:rPr lang="es-MX" sz="1900" dirty="0" err="1"/>
              <a:t>descubriri</a:t>
            </a:r>
            <a:r>
              <a:rPr lang="es-MX" sz="1900" dirty="0"/>
              <a:t> por sí  mismos violaciones a la normatividad. </a:t>
            </a:r>
          </a:p>
          <a:p>
            <a:r>
              <a:rPr lang="es-MX" sz="1900" dirty="0"/>
              <a:t>Instrumentos de investigación vigorosa:</a:t>
            </a:r>
          </a:p>
          <a:p>
            <a:pPr lvl="1"/>
            <a:r>
              <a:rPr lang="es-MX" sz="1500" dirty="0"/>
              <a:t>Acceso irrestricto a la información resguardada por el secreto bancario, fiduciario y fiscal </a:t>
            </a:r>
          </a:p>
          <a:p>
            <a:pPr lvl="1"/>
            <a:r>
              <a:rPr lang="es-MX" sz="1500" dirty="0" err="1"/>
              <a:t>Pkeno</a:t>
            </a:r>
            <a:r>
              <a:rPr lang="es-MX" sz="1500" dirty="0"/>
              <a:t> acceso a expedientes administrativos y judiciales</a:t>
            </a:r>
          </a:p>
          <a:p>
            <a:pPr lvl="1"/>
            <a:r>
              <a:rPr lang="es-MX" sz="1500" dirty="0" err="1"/>
              <a:t>Obligacion</a:t>
            </a:r>
            <a:r>
              <a:rPr lang="es-MX" sz="1500" dirty="0"/>
              <a:t> de personas físicas y morales de atender requerimientos de información</a:t>
            </a:r>
          </a:p>
          <a:p>
            <a:pPr lvl="1"/>
            <a:r>
              <a:rPr lang="es-MX" sz="1500" dirty="0"/>
              <a:t>Auxilio de las autoridades hacendarias</a:t>
            </a:r>
          </a:p>
          <a:p>
            <a:pPr lvl="1"/>
            <a:r>
              <a:rPr lang="es-MX" sz="1500" dirty="0"/>
              <a:t>Posibilidad de incautar documentos y otras pruebas</a:t>
            </a:r>
          </a:p>
          <a:p>
            <a:pPr lvl="1"/>
            <a:r>
              <a:rPr lang="es-MX" sz="1500" dirty="0"/>
              <a:t>Aplicación de medidas de apremio contundentes</a:t>
            </a:r>
          </a:p>
          <a:p>
            <a:pPr lvl="1"/>
            <a:r>
              <a:rPr lang="es-MX" sz="1500" dirty="0"/>
              <a:t>Capacitación de servidores en temas </a:t>
            </a:r>
            <a:r>
              <a:rPr lang="es-MX" sz="1500" dirty="0" err="1"/>
              <a:t>especialziados</a:t>
            </a:r>
            <a:r>
              <a:rPr lang="es-MX" sz="1500" dirty="0"/>
              <a:t> de lavado de dinero.</a:t>
            </a:r>
          </a:p>
        </p:txBody>
      </p:sp>
    </p:spTree>
    <p:extLst>
      <p:ext uri="{BB962C8B-B14F-4D97-AF65-F5344CB8AC3E}">
        <p14:creationId xmlns:p14="http://schemas.microsoft.com/office/powerpoint/2010/main" val="18817130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ítulo 1">
            <a:extLst>
              <a:ext uri="{FF2B5EF4-FFF2-40B4-BE49-F238E27FC236}">
                <a16:creationId xmlns:a16="http://schemas.microsoft.com/office/drawing/2014/main" id="{6C322F97-96CE-4274-8568-6C5AC3253583}"/>
              </a:ext>
            </a:extLst>
          </p:cNvPr>
          <p:cNvSpPr>
            <a:spLocks noGrp="1"/>
          </p:cNvSpPr>
          <p:nvPr>
            <p:ph type="title"/>
          </p:nvPr>
        </p:nvSpPr>
        <p:spPr>
          <a:xfrm>
            <a:off x="1490145" y="2376862"/>
            <a:ext cx="2640646" cy="2104273"/>
          </a:xfrm>
          <a:noFill/>
        </p:spPr>
        <p:txBody>
          <a:bodyPr>
            <a:normAutofit/>
          </a:bodyPr>
          <a:lstStyle/>
          <a:p>
            <a:pPr algn="ctr"/>
            <a:r>
              <a:rPr lang="es-MX" sz="3000" dirty="0">
                <a:solidFill>
                  <a:srgbClr val="FFFFFF"/>
                </a:solidFill>
              </a:rPr>
              <a:t>Gastos de campaña y fiscalización</a:t>
            </a: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704E1BD5-4D0D-4103-BDD1-F2EDB402243A}"/>
              </a:ext>
            </a:extLst>
          </p:cNvPr>
          <p:cNvSpPr>
            <a:spLocks noGrp="1"/>
          </p:cNvSpPr>
          <p:nvPr>
            <p:ph idx="1"/>
          </p:nvPr>
        </p:nvSpPr>
        <p:spPr>
          <a:xfrm>
            <a:off x="6081089" y="725394"/>
            <a:ext cx="5142658" cy="5407212"/>
          </a:xfrm>
        </p:spPr>
        <p:txBody>
          <a:bodyPr anchor="ctr">
            <a:normAutofit/>
          </a:bodyPr>
          <a:lstStyle/>
          <a:p>
            <a:r>
              <a:rPr lang="es-MX" sz="1900" dirty="0"/>
              <a:t>Alcances de los distintos instrumentos de control e investigación. </a:t>
            </a:r>
          </a:p>
          <a:p>
            <a:r>
              <a:rPr lang="es-MX" sz="1900" dirty="0"/>
              <a:t>La auditoria en estos casos sirve fundamentalmente al propósito de detectar infracciones formales al Reglamento de Fiscalización relacionadas con el tratamiento leal y el registro contable de los ingresos y gastos que reportan.</a:t>
            </a:r>
            <a:endParaRPr lang="es-MX" sz="1500" dirty="0"/>
          </a:p>
        </p:txBody>
      </p:sp>
    </p:spTree>
    <p:extLst>
      <p:ext uri="{BB962C8B-B14F-4D97-AF65-F5344CB8AC3E}">
        <p14:creationId xmlns:p14="http://schemas.microsoft.com/office/powerpoint/2010/main" val="40939090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ítulo 1">
            <a:extLst>
              <a:ext uri="{FF2B5EF4-FFF2-40B4-BE49-F238E27FC236}">
                <a16:creationId xmlns:a16="http://schemas.microsoft.com/office/drawing/2014/main" id="{661B4D15-3591-493F-9ED5-F2DF849124FD}"/>
              </a:ext>
            </a:extLst>
          </p:cNvPr>
          <p:cNvSpPr>
            <a:spLocks noGrp="1"/>
          </p:cNvSpPr>
          <p:nvPr>
            <p:ph type="title"/>
          </p:nvPr>
        </p:nvSpPr>
        <p:spPr>
          <a:xfrm>
            <a:off x="643468" y="643466"/>
            <a:ext cx="3686312" cy="5528734"/>
          </a:xfrm>
        </p:spPr>
        <p:txBody>
          <a:bodyPr>
            <a:normAutofit/>
          </a:bodyPr>
          <a:lstStyle/>
          <a:p>
            <a:pPr algn="r"/>
            <a:r>
              <a:rPr lang="es-MX" sz="4800" dirty="0">
                <a:solidFill>
                  <a:srgbClr val="FFFFFF"/>
                </a:solidFill>
              </a:rPr>
              <a:t>Delitos susceptibles de cometerse mediante internet y redes sociales virtuales</a:t>
            </a:r>
          </a:p>
        </p:txBody>
      </p:sp>
      <p:sp>
        <p:nvSpPr>
          <p:cNvPr id="4" name="Marcador de contenido 3">
            <a:extLst>
              <a:ext uri="{FF2B5EF4-FFF2-40B4-BE49-F238E27FC236}">
                <a16:creationId xmlns:a16="http://schemas.microsoft.com/office/drawing/2014/main" id="{BEEADB36-AEBB-4591-8357-320BD51B61A9}"/>
              </a:ext>
            </a:extLst>
          </p:cNvPr>
          <p:cNvSpPr>
            <a:spLocks noGrp="1"/>
          </p:cNvSpPr>
          <p:nvPr>
            <p:ph idx="1"/>
          </p:nvPr>
        </p:nvSpPr>
        <p:spPr>
          <a:xfrm>
            <a:off x="5053780" y="599768"/>
            <a:ext cx="6074467" cy="5572432"/>
          </a:xfrm>
        </p:spPr>
        <p:txBody>
          <a:bodyPr anchor="ctr">
            <a:normAutofit/>
          </a:bodyPr>
          <a:lstStyle/>
          <a:p>
            <a:r>
              <a:rPr lang="es-MX" dirty="0"/>
              <a:t>Artículo 7, fracción VII, VIII,  X, XI, XII, XV, XVI., XVIII.</a:t>
            </a:r>
          </a:p>
          <a:p>
            <a:r>
              <a:rPr lang="es-MX" dirty="0"/>
              <a:t>Artículo 8, fracción VI y fracción X</a:t>
            </a:r>
          </a:p>
          <a:p>
            <a:r>
              <a:rPr lang="es-MX" dirty="0"/>
              <a:t>Artículo 9, </a:t>
            </a:r>
            <a:r>
              <a:rPr lang="es-MX" dirty="0" err="1"/>
              <a:t>fraccónes</a:t>
            </a:r>
            <a:r>
              <a:rPr lang="es-MX" dirty="0"/>
              <a:t> I, II, V, VIII.</a:t>
            </a:r>
          </a:p>
          <a:p>
            <a:r>
              <a:rPr lang="es-MX" dirty="0"/>
              <a:t>Artículo 11, fracciones I, III, IV, V.</a:t>
            </a:r>
          </a:p>
          <a:p>
            <a:r>
              <a:rPr lang="es-MX" dirty="0"/>
              <a:t>Artículo 13, fracciones I y II.</a:t>
            </a:r>
          </a:p>
          <a:p>
            <a:r>
              <a:rPr lang="es-MX" dirty="0"/>
              <a:t>Artículo 19, fracción III</a:t>
            </a:r>
          </a:p>
          <a:p>
            <a:r>
              <a:rPr lang="es-MX" dirty="0"/>
              <a:t>Artículo 20, fracción I</a:t>
            </a:r>
          </a:p>
          <a:p>
            <a:r>
              <a:rPr lang="es-MX" dirty="0"/>
              <a:t>Artículo 20, fracciones I, III, IV, VI, VIII, XIV.</a:t>
            </a:r>
          </a:p>
        </p:txBody>
      </p:sp>
      <p:sp>
        <p:nvSpPr>
          <p:cNvPr id="13" name="Oval 12">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633036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ítulo 1">
            <a:extLst>
              <a:ext uri="{FF2B5EF4-FFF2-40B4-BE49-F238E27FC236}">
                <a16:creationId xmlns:a16="http://schemas.microsoft.com/office/drawing/2014/main" id="{96FB2216-A8E7-4E11-8ACF-FA50D3A7B0B4}"/>
              </a:ext>
            </a:extLst>
          </p:cNvPr>
          <p:cNvSpPr>
            <a:spLocks noGrp="1"/>
          </p:cNvSpPr>
          <p:nvPr>
            <p:ph type="title"/>
          </p:nvPr>
        </p:nvSpPr>
        <p:spPr>
          <a:xfrm>
            <a:off x="643468" y="643466"/>
            <a:ext cx="3686312" cy="5528734"/>
          </a:xfrm>
        </p:spPr>
        <p:txBody>
          <a:bodyPr>
            <a:normAutofit/>
          </a:bodyPr>
          <a:lstStyle/>
          <a:p>
            <a:pPr algn="r"/>
            <a:r>
              <a:rPr lang="es-MX" sz="4800" dirty="0">
                <a:solidFill>
                  <a:srgbClr val="FFFFFF"/>
                </a:solidFill>
              </a:rPr>
              <a:t>Competencia y coordinación</a:t>
            </a:r>
          </a:p>
        </p:txBody>
      </p:sp>
      <p:sp>
        <p:nvSpPr>
          <p:cNvPr id="3" name="Marcador de contenido 2">
            <a:extLst>
              <a:ext uri="{FF2B5EF4-FFF2-40B4-BE49-F238E27FC236}">
                <a16:creationId xmlns:a16="http://schemas.microsoft.com/office/drawing/2014/main" id="{6BBEA2AA-ACE0-4E1F-B28A-463E70016114}"/>
              </a:ext>
            </a:extLst>
          </p:cNvPr>
          <p:cNvSpPr>
            <a:spLocks noGrp="1"/>
          </p:cNvSpPr>
          <p:nvPr>
            <p:ph idx="1"/>
          </p:nvPr>
        </p:nvSpPr>
        <p:spPr>
          <a:xfrm>
            <a:off x="5053780" y="599768"/>
            <a:ext cx="6074467" cy="5572432"/>
          </a:xfrm>
        </p:spPr>
        <p:txBody>
          <a:bodyPr anchor="ctr">
            <a:normAutofit/>
          </a:bodyPr>
          <a:lstStyle/>
          <a:p>
            <a:r>
              <a:rPr lang="es-MX" dirty="0"/>
              <a:t>Competencia de la federación</a:t>
            </a:r>
          </a:p>
          <a:p>
            <a:r>
              <a:rPr lang="es-MX" dirty="0"/>
              <a:t>i: los delitos se cometan durante un proceso electoral federal</a:t>
            </a:r>
          </a:p>
          <a:p>
            <a:r>
              <a:rPr lang="es-MX" dirty="0"/>
              <a:t>II. Se actualice aluna de las reglas de competencia previstas en la Ley </a:t>
            </a:r>
            <a:r>
              <a:rPr lang="es-MX" dirty="0" err="1"/>
              <a:t>Organica</a:t>
            </a:r>
            <a:r>
              <a:rPr lang="es-MX" dirty="0"/>
              <a:t> del Poder Judicial de la Federación</a:t>
            </a:r>
          </a:p>
          <a:p>
            <a:r>
              <a:rPr lang="es-MX" dirty="0"/>
              <a:t>III. Se inicie, prepare o cometa en el extranjero, siempre y cuando produzca o se pretenda que produzca efectos en el territorio nacional, o cuando se inicie, prepare o cometa en el territorio nacional, </a:t>
            </a:r>
            <a:r>
              <a:rPr lang="es-MX" dirty="0" err="1"/>
              <a:t>semre</a:t>
            </a:r>
            <a:r>
              <a:rPr lang="es-MX" dirty="0"/>
              <a:t> y cuando produzca o se pretenda que tenga efectos en el </a:t>
            </a:r>
            <a:r>
              <a:rPr lang="es-MX" dirty="0" err="1"/>
              <a:t>extrabjero</a:t>
            </a:r>
            <a:r>
              <a:rPr lang="es-MX" dirty="0"/>
              <a:t> </a:t>
            </a:r>
          </a:p>
          <a:p>
            <a:r>
              <a:rPr lang="es-MX" dirty="0"/>
              <a:t>Facultad de atracción por conexidad o por organización de los procesos locales por parte del INE. </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70345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endParaRPr lang="es-MX" sz="2400" dirty="0"/>
          </a:p>
          <a:p>
            <a:pPr marL="0" indent="0">
              <a:buNone/>
            </a:pPr>
            <a:r>
              <a:rPr lang="es-MX" sz="2400" dirty="0"/>
              <a:t>Aquella preparada por los partidos político con el propósito de captar los votos del electorado</a:t>
            </a:r>
            <a:r>
              <a:rPr lang="es-MX" dirty="0"/>
              <a:t>. </a:t>
            </a:r>
          </a:p>
          <a:p>
            <a:pPr marL="0" indent="0">
              <a:buNone/>
            </a:pPr>
            <a:r>
              <a:rPr lang="es-MX" sz="2400" dirty="0"/>
              <a:t>Tiene como propósito exponer los programas de gobierno con la intención de acercar al candidato con el público elector.</a:t>
            </a:r>
          </a:p>
          <a:p>
            <a:pPr marL="0" indent="0">
              <a:buNone/>
            </a:pPr>
            <a:r>
              <a:rPr lang="es-MX" sz="2400" dirty="0"/>
              <a:t> Financiamiento de los partidos. Esquema mixto.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8167826" y="1324165"/>
            <a:ext cx="3008312" cy="3743325"/>
          </a:xfrm>
        </p:spPr>
        <p:txBody>
          <a:bodyPr/>
          <a:lstStyle/>
          <a:p>
            <a:r>
              <a:rPr lang="es-MX" sz="2800" dirty="0"/>
              <a:t>Propaganda electoral. </a:t>
            </a:r>
          </a:p>
        </p:txBody>
      </p:sp>
    </p:spTree>
    <p:extLst>
      <p:ext uri="{BB962C8B-B14F-4D97-AF65-F5344CB8AC3E}">
        <p14:creationId xmlns:p14="http://schemas.microsoft.com/office/powerpoint/2010/main" val="23424309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F96E6-50C3-4647-8724-7C46374F2D26}"/>
              </a:ext>
            </a:extLst>
          </p:cNvPr>
          <p:cNvSpPr>
            <a:spLocks noGrp="1"/>
          </p:cNvSpPr>
          <p:nvPr>
            <p:ph type="title"/>
          </p:nvPr>
        </p:nvSpPr>
        <p:spPr>
          <a:xfrm>
            <a:off x="1981200" y="629816"/>
            <a:ext cx="8229600" cy="926976"/>
          </a:xfrm>
        </p:spPr>
        <p:txBody>
          <a:bodyPr>
            <a:normAutofit fontScale="90000"/>
          </a:bodyPr>
          <a:lstStyle/>
          <a:p>
            <a:r>
              <a:rPr lang="es-MX" b="1" u="sng" dirty="0"/>
              <a:t>Prisión preventiva oficiosa</a:t>
            </a:r>
          </a:p>
        </p:txBody>
      </p:sp>
      <p:graphicFrame>
        <p:nvGraphicFramePr>
          <p:cNvPr id="5" name="Marcador de contenido 2">
            <a:extLst>
              <a:ext uri="{FF2B5EF4-FFF2-40B4-BE49-F238E27FC236}">
                <a16:creationId xmlns:a16="http://schemas.microsoft.com/office/drawing/2014/main" id="{55857F6E-B52E-4BD2-BA3F-2E75A6B0918D}"/>
              </a:ext>
            </a:extLst>
          </p:cNvPr>
          <p:cNvGraphicFramePr>
            <a:graphicFrameLocks noGrp="1"/>
          </p:cNvGraphicFramePr>
          <p:nvPr>
            <p:ph sz="half" idx="2"/>
          </p:nvPr>
        </p:nvGraphicFramePr>
        <p:xfrm>
          <a:off x="5591944" y="1522513"/>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3">
            <a:extLst>
              <a:ext uri="{FF2B5EF4-FFF2-40B4-BE49-F238E27FC236}">
                <a16:creationId xmlns:a16="http://schemas.microsoft.com/office/drawing/2014/main" id="{B793AFC8-7595-4E2C-9B00-2C678D5DA2F4}"/>
              </a:ext>
            </a:extLst>
          </p:cNvPr>
          <p:cNvSpPr/>
          <p:nvPr/>
        </p:nvSpPr>
        <p:spPr>
          <a:xfrm>
            <a:off x="1971184" y="2564904"/>
            <a:ext cx="2324617" cy="2849050"/>
          </a:xfrm>
          <a:prstGeom prst="rect">
            <a:avLst/>
          </a:prstGeom>
        </p:spPr>
        <p:txBody>
          <a:bodyPr wrap="square">
            <a:spAutoFit/>
          </a:bodyPr>
          <a:lstStyle/>
          <a:p>
            <a:pPr algn="just">
              <a:lnSpc>
                <a:spcPct val="107000"/>
              </a:lnSpc>
              <a:spcAft>
                <a:spcPts val="800"/>
              </a:spcAft>
            </a:pPr>
            <a:r>
              <a:rPr lang="es-MX" dirty="0">
                <a:latin typeface="Calibri" panose="020F0502020204030204" pitchFamily="34" charset="0"/>
                <a:ea typeface="Calibri" panose="020F0502020204030204" pitchFamily="34" charset="0"/>
                <a:cs typeface="Times New Roman" panose="02020603050405020304" pitchFamily="18" charset="0"/>
              </a:rPr>
              <a:t>Artículo 6. </a:t>
            </a:r>
          </a:p>
          <a:p>
            <a:pPr algn="just">
              <a:lnSpc>
                <a:spcPct val="107000"/>
              </a:lnSpc>
              <a:spcAft>
                <a:spcPts val="800"/>
              </a:spcAft>
            </a:pPr>
            <a:r>
              <a:rPr lang="es-MX" dirty="0">
                <a:latin typeface="Calibri" panose="020F0502020204030204" pitchFamily="34" charset="0"/>
                <a:ea typeface="Calibri" panose="020F0502020204030204" pitchFamily="34" charset="0"/>
                <a:cs typeface="Times New Roman" panose="02020603050405020304" pitchFamily="18" charset="0"/>
              </a:rPr>
              <a:t>Elementos. Limitado a ciertas conductas, sujetos y objetos: </a:t>
            </a:r>
            <a:r>
              <a:rPr lang="es-MX" b="1" dirty="0">
                <a:latin typeface="Calibri" panose="020F0502020204030204" pitchFamily="34" charset="0"/>
                <a:ea typeface="Calibri" panose="020F0502020204030204" pitchFamily="34" charset="0"/>
                <a:cs typeface="Times New Roman" panose="02020603050405020304" pitchFamily="18" charset="0"/>
              </a:rPr>
              <a:t>cuando se encuentren relacionados con el uso de programas sociales con fines electorales. </a:t>
            </a:r>
            <a:endParaRPr lang="es-MX"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77294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F96E6-50C3-4647-8724-7C46374F2D26}"/>
              </a:ext>
            </a:extLst>
          </p:cNvPr>
          <p:cNvSpPr>
            <a:spLocks noGrp="1"/>
          </p:cNvSpPr>
          <p:nvPr>
            <p:ph type="title"/>
          </p:nvPr>
        </p:nvSpPr>
        <p:spPr>
          <a:xfrm>
            <a:off x="1981200" y="629816"/>
            <a:ext cx="8229600" cy="926976"/>
          </a:xfrm>
        </p:spPr>
        <p:txBody>
          <a:bodyPr>
            <a:normAutofit fontScale="90000"/>
          </a:bodyPr>
          <a:lstStyle/>
          <a:p>
            <a:r>
              <a:rPr lang="es-MX" b="1" u="sng" dirty="0"/>
              <a:t>Prisión preventiva oficiosa</a:t>
            </a:r>
          </a:p>
        </p:txBody>
      </p:sp>
      <p:sp>
        <p:nvSpPr>
          <p:cNvPr id="4" name="Rectángulo 3">
            <a:extLst>
              <a:ext uri="{FF2B5EF4-FFF2-40B4-BE49-F238E27FC236}">
                <a16:creationId xmlns:a16="http://schemas.microsoft.com/office/drawing/2014/main" id="{B793AFC8-7595-4E2C-9B00-2C678D5DA2F4}"/>
              </a:ext>
            </a:extLst>
          </p:cNvPr>
          <p:cNvSpPr/>
          <p:nvPr/>
        </p:nvSpPr>
        <p:spPr>
          <a:xfrm>
            <a:off x="2351584" y="1700808"/>
            <a:ext cx="7200800" cy="3970318"/>
          </a:xfrm>
          <a:prstGeom prst="rect">
            <a:avLst/>
          </a:prstGeom>
        </p:spPr>
        <p:txBody>
          <a:bodyPr wrap="square">
            <a:spAutoFit/>
          </a:bodyPr>
          <a:lstStyle/>
          <a:p>
            <a:pPr algn="just"/>
            <a:r>
              <a:rPr lang="es-MX" b="1" dirty="0"/>
              <a:t>Elemento subjetivo: Servidor público.</a:t>
            </a:r>
            <a:r>
              <a:rPr lang="es-MX" dirty="0"/>
              <a:t> La persona que desempeñe un empleo, cargo o comisión de cualquier naturaleza en la Administración pública Federal, local o centralizada, organismos descentralizados federales o locales, empresas de participación estatal mayoritaria federales o locales, organizaciones y sociedades asimiladas a éstas, fideicomisos públicos federales o locales, en las legislaturas federales o locales, en los poderes judiciales federal o locales, o que manejan recursos económicos federales o locales, así como en los organismos a los que la Constitución o las constituciones de las entidades federativas otorguen autonomía. </a:t>
            </a:r>
          </a:p>
          <a:p>
            <a:pPr algn="just"/>
            <a:r>
              <a:rPr lang="es-MX" dirty="0"/>
              <a:t>También se entenderá como servidores/as públicas a las y los funcionarios o empleados de la administración pública municipal y delegacional. </a:t>
            </a:r>
          </a:p>
        </p:txBody>
      </p:sp>
    </p:spTree>
    <p:extLst>
      <p:ext uri="{BB962C8B-B14F-4D97-AF65-F5344CB8AC3E}">
        <p14:creationId xmlns:p14="http://schemas.microsoft.com/office/powerpoint/2010/main" val="26210117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F96E6-50C3-4647-8724-7C46374F2D26}"/>
              </a:ext>
            </a:extLst>
          </p:cNvPr>
          <p:cNvSpPr>
            <a:spLocks noGrp="1"/>
          </p:cNvSpPr>
          <p:nvPr>
            <p:ph type="title"/>
          </p:nvPr>
        </p:nvSpPr>
        <p:spPr>
          <a:xfrm>
            <a:off x="1981200" y="629816"/>
            <a:ext cx="8229600" cy="926976"/>
          </a:xfrm>
        </p:spPr>
        <p:txBody>
          <a:bodyPr>
            <a:normAutofit fontScale="90000"/>
          </a:bodyPr>
          <a:lstStyle/>
          <a:p>
            <a:r>
              <a:rPr lang="es-MX" b="1" u="sng" dirty="0"/>
              <a:t>Prisión preventiva oficiosa</a:t>
            </a:r>
          </a:p>
        </p:txBody>
      </p:sp>
      <p:graphicFrame>
        <p:nvGraphicFramePr>
          <p:cNvPr id="5" name="Marcador de contenido 2">
            <a:extLst>
              <a:ext uri="{FF2B5EF4-FFF2-40B4-BE49-F238E27FC236}">
                <a16:creationId xmlns:a16="http://schemas.microsoft.com/office/drawing/2014/main" id="{55857F6E-B52E-4BD2-BA3F-2E75A6B0918D}"/>
              </a:ext>
            </a:extLst>
          </p:cNvPr>
          <p:cNvGraphicFramePr>
            <a:graphicFrameLocks noGrp="1"/>
          </p:cNvGraphicFramePr>
          <p:nvPr>
            <p:ph sz="half" idx="2"/>
            <p:extLst>
              <p:ext uri="{D42A27DB-BD31-4B8C-83A1-F6EECF244321}">
                <p14:modId xmlns:p14="http://schemas.microsoft.com/office/powerpoint/2010/main" val="3177451507"/>
              </p:ext>
            </p:extLst>
          </p:nvPr>
        </p:nvGraphicFramePr>
        <p:xfrm>
          <a:off x="2135560" y="1556793"/>
          <a:ext cx="792088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5334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F96E6-50C3-4647-8724-7C46374F2D26}"/>
              </a:ext>
            </a:extLst>
          </p:cNvPr>
          <p:cNvSpPr>
            <a:spLocks noGrp="1"/>
          </p:cNvSpPr>
          <p:nvPr>
            <p:ph type="title"/>
          </p:nvPr>
        </p:nvSpPr>
        <p:spPr>
          <a:xfrm>
            <a:off x="1981200" y="629816"/>
            <a:ext cx="8229600" cy="926976"/>
          </a:xfrm>
        </p:spPr>
        <p:txBody>
          <a:bodyPr>
            <a:normAutofit fontScale="90000"/>
          </a:bodyPr>
          <a:lstStyle/>
          <a:p>
            <a:r>
              <a:rPr lang="es-MX" b="1" u="sng" dirty="0"/>
              <a:t>Prisión preventiva oficiosa</a:t>
            </a:r>
          </a:p>
        </p:txBody>
      </p:sp>
      <p:graphicFrame>
        <p:nvGraphicFramePr>
          <p:cNvPr id="5" name="Marcador de contenido 2">
            <a:extLst>
              <a:ext uri="{FF2B5EF4-FFF2-40B4-BE49-F238E27FC236}">
                <a16:creationId xmlns:a16="http://schemas.microsoft.com/office/drawing/2014/main" id="{55857F6E-B52E-4BD2-BA3F-2E75A6B0918D}"/>
              </a:ext>
            </a:extLst>
          </p:cNvPr>
          <p:cNvGraphicFramePr>
            <a:graphicFrameLocks noGrp="1"/>
          </p:cNvGraphicFramePr>
          <p:nvPr>
            <p:ph sz="half" idx="2"/>
          </p:nvPr>
        </p:nvGraphicFramePr>
        <p:xfrm>
          <a:off x="2135560" y="1556793"/>
          <a:ext cx="7920880"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4370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ational Choice and Deterrence">
            <a:extLst>
              <a:ext uri="{FF2B5EF4-FFF2-40B4-BE49-F238E27FC236}">
                <a16:creationId xmlns:a16="http://schemas.microsoft.com/office/drawing/2014/main" id="{66E2E5C0-813C-471A-982B-34C38A7ED62A}"/>
              </a:ext>
            </a:extLst>
          </p:cNvPr>
          <p:cNvSpPr>
            <a:spLocks noGrp="1" noChangeAspect="1" noChangeArrowheads="1"/>
          </p:cNvSpPr>
          <p:nvPr>
            <p:ph idx="1"/>
          </p:nvPr>
        </p:nvSpPr>
        <p:spPr bwMode="auto">
          <a:xfrm>
            <a:off x="5099050" y="744240"/>
            <a:ext cx="5406868" cy="52770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pPr marL="0" indent="0">
              <a:buNone/>
            </a:pPr>
            <a:endParaRPr lang="es-MX" dirty="0"/>
          </a:p>
          <a:p>
            <a:pPr algn="just"/>
            <a:r>
              <a:rPr lang="es-MX" sz="2400" dirty="0"/>
              <a:t>Periodo de tiempo en que obligatoriamente todos los partidos políticos deberán dejar de realizar campañas electorales y cualquier tipo de acto político con la finalidad de que la ciudadanía pueda reflexionar su voto. </a:t>
            </a:r>
          </a:p>
          <a:p>
            <a:pPr algn="just"/>
            <a:r>
              <a:rPr lang="es-MX" sz="2400" dirty="0"/>
              <a:t>La violación a la veda electoral puede, configurar delitos electorales, así como sanciones administrativas. </a:t>
            </a:r>
          </a:p>
          <a:p>
            <a:pPr algn="just"/>
            <a:r>
              <a:rPr lang="es-MX" sz="2400" dirty="0"/>
              <a:t>2 de junio de 2021. </a:t>
            </a:r>
          </a:p>
        </p:txBody>
      </p:sp>
      <p:sp>
        <p:nvSpPr>
          <p:cNvPr id="6" name="Título 1">
            <a:extLst>
              <a:ext uri="{FF2B5EF4-FFF2-40B4-BE49-F238E27FC236}">
                <a16:creationId xmlns:a16="http://schemas.microsoft.com/office/drawing/2014/main" id="{81D3AEE8-A609-4863-A4E7-065B91531FEC}"/>
              </a:ext>
            </a:extLst>
          </p:cNvPr>
          <p:cNvSpPr>
            <a:spLocks noGrp="1"/>
          </p:cNvSpPr>
          <p:nvPr>
            <p:ph type="body" sz="half" idx="2"/>
          </p:nvPr>
        </p:nvSpPr>
        <p:spPr>
          <a:xfrm>
            <a:off x="1992313" y="1989139"/>
            <a:ext cx="3008312" cy="3743325"/>
          </a:xfrm>
        </p:spPr>
        <p:txBody>
          <a:bodyPr/>
          <a:lstStyle/>
          <a:p>
            <a:r>
              <a:rPr lang="es-MX" sz="2800" dirty="0"/>
              <a:t>Veda electoral</a:t>
            </a:r>
          </a:p>
        </p:txBody>
      </p:sp>
    </p:spTree>
    <p:extLst>
      <p:ext uri="{BB962C8B-B14F-4D97-AF65-F5344CB8AC3E}">
        <p14:creationId xmlns:p14="http://schemas.microsoft.com/office/powerpoint/2010/main" val="26022358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tras en mader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CA64CC48ADB354292B7E34A04FACA22" ma:contentTypeVersion="12" ma:contentTypeDescription="Crear nuevo documento." ma:contentTypeScope="" ma:versionID="febce9a33781c0b66bf00c3aca013815">
  <xsd:schema xmlns:xsd="http://www.w3.org/2001/XMLSchema" xmlns:xs="http://www.w3.org/2001/XMLSchema" xmlns:p="http://schemas.microsoft.com/office/2006/metadata/properties" xmlns:ns3="34c60efa-4f15-49fb-9f53-09c63e12bf64" xmlns:ns4="7e5b3591-0076-4084-b95c-cc148f7816f0" targetNamespace="http://schemas.microsoft.com/office/2006/metadata/properties" ma:root="true" ma:fieldsID="29a6039c5f8ff256f687218f65ed7cdc" ns3:_="" ns4:_="">
    <xsd:import namespace="34c60efa-4f15-49fb-9f53-09c63e12bf64"/>
    <xsd:import namespace="7e5b3591-0076-4084-b95c-cc148f7816f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c60efa-4f15-49fb-9f53-09c63e12bf64"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SharingHintHash" ma:index="10" nillable="true" ma:displayName="Hash de la sugerencia para comparti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5b3591-0076-4084-b95c-cc148f7816f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BF1E81D-E52B-4C37-8FA0-B81F3D8CB6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c60efa-4f15-49fb-9f53-09c63e12bf64"/>
    <ds:schemaRef ds:uri="7e5b3591-0076-4084-b95c-cc148f7816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A3EEF6-A3C4-453B-9D40-698078CC6F32}">
  <ds:schemaRefs>
    <ds:schemaRef ds:uri="http://schemas.microsoft.com/sharepoint/v3/contenttype/forms"/>
  </ds:schemaRefs>
</ds:datastoreItem>
</file>

<file path=customXml/itemProps3.xml><?xml version="1.0" encoding="utf-8"?>
<ds:datastoreItem xmlns:ds="http://schemas.openxmlformats.org/officeDocument/2006/customXml" ds:itemID="{48C23DBC-73D2-492C-A4E0-0E9A72271CB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373</TotalTime>
  <Words>6352</Words>
  <Application>Microsoft Office PowerPoint</Application>
  <PresentationFormat>Panorámica</PresentationFormat>
  <Paragraphs>587</Paragraphs>
  <Slides>83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83</vt:i4>
      </vt:variant>
    </vt:vector>
  </HeadingPairs>
  <TitlesOfParts>
    <vt:vector size="90" baseType="lpstr">
      <vt:lpstr>Arial</vt:lpstr>
      <vt:lpstr>Calibri</vt:lpstr>
      <vt:lpstr>Rockwell</vt:lpstr>
      <vt:lpstr>Rockwell Condensed</vt:lpstr>
      <vt:lpstr>Rockwell Extra Bold</vt:lpstr>
      <vt:lpstr>Wingdings</vt:lpstr>
      <vt:lpstr>Letras en madera</vt:lpstr>
      <vt:lpstr>Taller de delitos electorales</vt:lpstr>
      <vt:lpstr>Principios del derecho electoral</vt:lpstr>
      <vt:lpstr>Presentación de PowerPoint</vt:lpstr>
      <vt:lpstr>Bienes jurídicos tutelados y su relación con los principios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Concepto. Distinción entre material y documentación electoral.</vt:lpstr>
      <vt:lpstr>Concepto. Paquete electoral </vt:lpstr>
      <vt:lpstr>Presentación de PowerPoint</vt:lpstr>
      <vt:lpstr>Aspectos generales de los delitos electorales</vt:lpstr>
      <vt:lpstr>Presentación de PowerPoint</vt:lpstr>
      <vt:lpstr>Presentación de PowerPoint</vt:lpstr>
      <vt:lpstr>Presentación de PowerPoint</vt:lpstr>
      <vt:lpstr>Voto electrónico</vt:lpstr>
      <vt:lpstr>Voto electrónico</vt:lpstr>
      <vt:lpstr>Delitos electorales cibernéticos</vt:lpstr>
      <vt:lpstr>Elementos normativos de valoración jurídica</vt:lpstr>
      <vt:lpstr>Delitos cometidos por cualquier persona</vt:lpstr>
      <vt:lpstr>Reglas generales aplicables del código penal federal</vt:lpstr>
      <vt:lpstr>Reglas generales</vt:lpstr>
      <vt:lpstr>Delitos cometidos dentro de la jornada electoral</vt:lpstr>
      <vt:lpstr>Delitos cometidos dentro de la jornada electoral</vt:lpstr>
      <vt:lpstr>Delitos cometidos dentro de la jornada electoral</vt:lpstr>
      <vt:lpstr>Delitos cometidos Previo o durante la jornada electoral</vt:lpstr>
      <vt:lpstr>Delitos cometidos durante la jornada electoral o con posterioridad</vt:lpstr>
      <vt:lpstr>Penalidades</vt:lpstr>
      <vt:lpstr>Delitos cometidos contra el registro, padrón, listado o credenciales de elector</vt:lpstr>
      <vt:lpstr>Delitos cometidos por funcionarios electorales</vt:lpstr>
      <vt:lpstr>Reglas generales</vt:lpstr>
      <vt:lpstr>Delitos cometidos por funcionarios partidistas o candidatos/as</vt:lpstr>
      <vt:lpstr>Delitos cometidos por Servidores/as públicas</vt:lpstr>
      <vt:lpstr>Coacción o amenaza</vt:lpstr>
      <vt:lpstr>Sujeto: funcionario competente Condicionar:    a:</vt:lpstr>
      <vt:lpstr>Destine, utilice o permita que se utilice de manera ilegal</vt:lpstr>
      <vt:lpstr>Proporcione apoyo o preste algún servicio</vt:lpstr>
      <vt:lpstr>Solicite aportaciones de dinero o en especie</vt:lpstr>
      <vt:lpstr>Se abstenga de entregar o niegue (sin causa justificada)</vt:lpstr>
      <vt:lpstr>Use o permita el uso de:</vt:lpstr>
      <vt:lpstr>precandidatas/os, candidatos, funcionarios partidistas u organizadores de campaña</vt:lpstr>
      <vt:lpstr>Delitos relacionados con la fiscalización</vt:lpstr>
      <vt:lpstr>Topes gastos de  precampaña y campaña</vt:lpstr>
      <vt:lpstr>Ministros de culto religioso</vt:lpstr>
      <vt:lpstr>Violencia política de género</vt:lpstr>
      <vt:lpstr>Delito e integridad electoral</vt:lpstr>
      <vt:lpstr>El bien jurídico tutelado</vt:lpstr>
      <vt:lpstr>Penalidades en la LGMDE</vt:lpstr>
      <vt:lpstr>Penalidades en la LGMDE</vt:lpstr>
      <vt:lpstr>Penalidades en la LGMDE</vt:lpstr>
      <vt:lpstr>Penalidades en la LGMDE</vt:lpstr>
      <vt:lpstr>Penalidades en la LGMDE</vt:lpstr>
      <vt:lpstr>Penalidades en la LGMDE</vt:lpstr>
      <vt:lpstr>Penalidades en la LGMDE</vt:lpstr>
      <vt:lpstr>Penalidades en la LGMDE</vt:lpstr>
      <vt:lpstr>Penalidades en la LGMDE</vt:lpstr>
      <vt:lpstr>Penalidades en la LGMDE</vt:lpstr>
      <vt:lpstr>Agravantes para las penas</vt:lpstr>
      <vt:lpstr>Agravantes para las penas</vt:lpstr>
      <vt:lpstr>Agravantes para las penas</vt:lpstr>
      <vt:lpstr>Agravantes para las penas</vt:lpstr>
      <vt:lpstr>Agravantes para las penas</vt:lpstr>
      <vt:lpstr>Racionalidad de la pena, teoría del peso de Robert alexy</vt:lpstr>
      <vt:lpstr>Método técnico para la determinación de las penas</vt:lpstr>
      <vt:lpstr>Método técnico para la determinación de las penas</vt:lpstr>
      <vt:lpstr>Elementos normativos de valoración jurídica</vt:lpstr>
      <vt:lpstr>Dolo bueno y malo (error de hecho o de derecho)</vt:lpstr>
      <vt:lpstr>Error de tipo y de prohibición</vt:lpstr>
      <vt:lpstr>Propaganda gubernamental</vt:lpstr>
      <vt:lpstr>Gastos de campaña y fiscalización</vt:lpstr>
      <vt:lpstr>Gastos de campaña y fiscalización</vt:lpstr>
      <vt:lpstr>Gastos de campaña y fiscalización</vt:lpstr>
      <vt:lpstr>Gastos de campaña y fiscalización</vt:lpstr>
      <vt:lpstr>Gastos de campaña y fiscalización</vt:lpstr>
      <vt:lpstr>Delitos susceptibles de cometerse mediante internet y redes sociales virtuales</vt:lpstr>
      <vt:lpstr>Competencia y coordinación</vt:lpstr>
      <vt:lpstr>Prisión preventiva oficiosa</vt:lpstr>
      <vt:lpstr>Prisión preventiva oficiosa</vt:lpstr>
      <vt:lpstr>Prisión preventiva oficiosa</vt:lpstr>
      <vt:lpstr>Prisión preventiva oficiosa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Taller de delitos electorales</dc:title>
  <dc:creator>Alonso Vázquez Moyers</dc:creator>
  <cp:lastModifiedBy>Carolina Roque Morales</cp:lastModifiedBy>
  <cp:revision>3</cp:revision>
  <dcterms:created xsi:type="dcterms:W3CDTF">2021-05-28T16:51:08Z</dcterms:created>
  <dcterms:modified xsi:type="dcterms:W3CDTF">2025-04-07T21:08:33Z</dcterms:modified>
</cp:coreProperties>
</file>