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82"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36D76C-426C-4900-AC9F-FAC8F30828B3}" v="36" dt="2026-05-25T17:01:17.9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0850" autoAdjust="0"/>
  </p:normalViewPr>
  <p:slideViewPr>
    <p:cSldViewPr snapToGrid="0" snapToObjects="1">
      <p:cViewPr varScale="1">
        <p:scale>
          <a:sx n="77" d="100"/>
          <a:sy n="77" d="100"/>
        </p:scale>
        <p:origin x="1618" y="58"/>
      </p:cViewPr>
      <p:guideLst/>
    </p:cSldViewPr>
  </p:slideViewPr>
  <p:notesTextViewPr>
    <p:cViewPr>
      <p:scale>
        <a:sx n="150" d="100"/>
        <a:sy n="15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jandro Lozano Díez" userId="f461a038-936d-4644-906e-77dc6461aaca" providerId="ADAL" clId="{581AF98D-CCC0-4987-B9A5-E30D64487D45}"/>
    <pc:docChg chg="undo custSel addSld modSld">
      <pc:chgData name="Alejandro Lozano Díez" userId="f461a038-936d-4644-906e-77dc6461aaca" providerId="ADAL" clId="{581AF98D-CCC0-4987-B9A5-E30D64487D45}" dt="2026-05-25T17:00:00.438" v="95" actId="20577"/>
      <pc:docMkLst>
        <pc:docMk/>
      </pc:docMkLst>
      <pc:sldChg chg="modNotesTx">
        <pc:chgData name="Alejandro Lozano Díez" userId="f461a038-936d-4644-906e-77dc6461aaca" providerId="ADAL" clId="{581AF98D-CCC0-4987-B9A5-E30D64487D45}" dt="2026-05-25T14:40:57.073" v="23" actId="20577"/>
        <pc:sldMkLst>
          <pc:docMk/>
          <pc:sldMk cId="0" sldId="259"/>
        </pc:sldMkLst>
      </pc:sldChg>
      <pc:sldChg chg="modNotesTx">
        <pc:chgData name="Alejandro Lozano Díez" userId="f461a038-936d-4644-906e-77dc6461aaca" providerId="ADAL" clId="{581AF98D-CCC0-4987-B9A5-E30D64487D45}" dt="2026-05-25T14:50:26.792" v="38" actId="113"/>
        <pc:sldMkLst>
          <pc:docMk/>
          <pc:sldMk cId="0" sldId="260"/>
        </pc:sldMkLst>
      </pc:sldChg>
      <pc:sldChg chg="addSp delSp modSp mod modNotesTx">
        <pc:chgData name="Alejandro Lozano Díez" userId="f461a038-936d-4644-906e-77dc6461aaca" providerId="ADAL" clId="{581AF98D-CCC0-4987-B9A5-E30D64487D45}" dt="2026-05-25T14:54:17.109" v="56" actId="20577"/>
        <pc:sldMkLst>
          <pc:docMk/>
          <pc:sldMk cId="0" sldId="261"/>
        </pc:sldMkLst>
        <pc:spChg chg="mod">
          <ac:chgData name="Alejandro Lozano Díez" userId="f461a038-936d-4644-906e-77dc6461aaca" providerId="ADAL" clId="{581AF98D-CCC0-4987-B9A5-E30D64487D45}" dt="2026-05-25T14:52:14.138" v="42" actId="207"/>
          <ac:spMkLst>
            <pc:docMk/>
            <pc:sldMk cId="0" sldId="261"/>
            <ac:spMk id="8" creationId="{00000000-0000-0000-0000-000000000000}"/>
          </ac:spMkLst>
        </pc:spChg>
        <pc:spChg chg="mod">
          <ac:chgData name="Alejandro Lozano Díez" userId="f461a038-936d-4644-906e-77dc6461aaca" providerId="ADAL" clId="{581AF98D-CCC0-4987-B9A5-E30D64487D45}" dt="2026-05-25T14:52:25.580" v="44" actId="207"/>
          <ac:spMkLst>
            <pc:docMk/>
            <pc:sldMk cId="0" sldId="261"/>
            <ac:spMk id="13" creationId="{00000000-0000-0000-0000-000000000000}"/>
          </ac:spMkLst>
        </pc:spChg>
        <pc:spChg chg="mod">
          <ac:chgData name="Alejandro Lozano Díez" userId="f461a038-936d-4644-906e-77dc6461aaca" providerId="ADAL" clId="{581AF98D-CCC0-4987-B9A5-E30D64487D45}" dt="2026-05-25T14:52:36.801" v="46" actId="207"/>
          <ac:spMkLst>
            <pc:docMk/>
            <pc:sldMk cId="0" sldId="261"/>
            <ac:spMk id="18" creationId="{00000000-0000-0000-0000-000000000000}"/>
          </ac:spMkLst>
        </pc:spChg>
        <pc:spChg chg="mod">
          <ac:chgData name="Alejandro Lozano Díez" userId="f461a038-936d-4644-906e-77dc6461aaca" providerId="ADAL" clId="{581AF98D-CCC0-4987-B9A5-E30D64487D45}" dt="2026-05-25T14:52:44.894" v="48" actId="207"/>
          <ac:spMkLst>
            <pc:docMk/>
            <pc:sldMk cId="0" sldId="261"/>
            <ac:spMk id="23" creationId="{00000000-0000-0000-0000-000000000000}"/>
          </ac:spMkLst>
        </pc:spChg>
        <pc:spChg chg="mod">
          <ac:chgData name="Alejandro Lozano Díez" userId="f461a038-936d-4644-906e-77dc6461aaca" providerId="ADAL" clId="{581AF98D-CCC0-4987-B9A5-E30D64487D45}" dt="2026-05-25T14:54:17.109" v="56" actId="20577"/>
          <ac:spMkLst>
            <pc:docMk/>
            <pc:sldMk cId="0" sldId="261"/>
            <ac:spMk id="28" creationId="{00000000-0000-0000-0000-000000000000}"/>
          </ac:spMkLst>
        </pc:spChg>
        <pc:spChg chg="add del">
          <ac:chgData name="Alejandro Lozano Díez" userId="f461a038-936d-4644-906e-77dc6461aaca" providerId="ADAL" clId="{581AF98D-CCC0-4987-B9A5-E30D64487D45}" dt="2026-05-25T14:51:29.229" v="40" actId="22"/>
          <ac:spMkLst>
            <pc:docMk/>
            <pc:sldMk cId="0" sldId="261"/>
            <ac:spMk id="30" creationId="{DE6F8427-FA20-36C1-C854-68D7B9CD87BD}"/>
          </ac:spMkLst>
        </pc:spChg>
      </pc:sldChg>
      <pc:sldChg chg="modNotesTx">
        <pc:chgData name="Alejandro Lozano Díez" userId="f461a038-936d-4644-906e-77dc6461aaca" providerId="ADAL" clId="{581AF98D-CCC0-4987-B9A5-E30D64487D45}" dt="2026-05-25T15:23:23.669" v="59" actId="113"/>
        <pc:sldMkLst>
          <pc:docMk/>
          <pc:sldMk cId="0" sldId="262"/>
        </pc:sldMkLst>
      </pc:sldChg>
      <pc:sldChg chg="modNotesTx">
        <pc:chgData name="Alejandro Lozano Díez" userId="f461a038-936d-4644-906e-77dc6461aaca" providerId="ADAL" clId="{581AF98D-CCC0-4987-B9A5-E30D64487D45}" dt="2026-05-25T15:32:57.313" v="60" actId="20577"/>
        <pc:sldMkLst>
          <pc:docMk/>
          <pc:sldMk cId="0" sldId="264"/>
        </pc:sldMkLst>
      </pc:sldChg>
      <pc:sldChg chg="modNotesTx">
        <pc:chgData name="Alejandro Lozano Díez" userId="f461a038-936d-4644-906e-77dc6461aaca" providerId="ADAL" clId="{581AF98D-CCC0-4987-B9A5-E30D64487D45}" dt="2026-05-25T16:09:52.448" v="74"/>
        <pc:sldMkLst>
          <pc:docMk/>
          <pc:sldMk cId="0" sldId="266"/>
        </pc:sldMkLst>
      </pc:sldChg>
      <pc:sldChg chg="modNotesTx">
        <pc:chgData name="Alejandro Lozano Díez" userId="f461a038-936d-4644-906e-77dc6461aaca" providerId="ADAL" clId="{581AF98D-CCC0-4987-B9A5-E30D64487D45}" dt="2026-05-25T16:11:45.740" v="86" actId="20577"/>
        <pc:sldMkLst>
          <pc:docMk/>
          <pc:sldMk cId="0" sldId="267"/>
        </pc:sldMkLst>
      </pc:sldChg>
      <pc:sldChg chg="modNotesTx">
        <pc:chgData name="Alejandro Lozano Díez" userId="f461a038-936d-4644-906e-77dc6461aaca" providerId="ADAL" clId="{581AF98D-CCC0-4987-B9A5-E30D64487D45}" dt="2026-05-25T16:41:00.145" v="93" actId="20577"/>
        <pc:sldMkLst>
          <pc:docMk/>
          <pc:sldMk cId="0" sldId="268"/>
        </pc:sldMkLst>
      </pc:sldChg>
      <pc:sldChg chg="modNotesTx">
        <pc:chgData name="Alejandro Lozano Díez" userId="f461a038-936d-4644-906e-77dc6461aaca" providerId="ADAL" clId="{581AF98D-CCC0-4987-B9A5-E30D64487D45}" dt="2026-05-25T16:37:34.379" v="88" actId="20577"/>
        <pc:sldMkLst>
          <pc:docMk/>
          <pc:sldMk cId="0" sldId="269"/>
        </pc:sldMkLst>
      </pc:sldChg>
      <pc:sldChg chg="modNotesTx">
        <pc:chgData name="Alejandro Lozano Díez" userId="f461a038-936d-4644-906e-77dc6461aaca" providerId="ADAL" clId="{581AF98D-CCC0-4987-B9A5-E30D64487D45}" dt="2026-05-25T16:40:42.935" v="90" actId="6549"/>
        <pc:sldMkLst>
          <pc:docMk/>
          <pc:sldMk cId="0" sldId="270"/>
        </pc:sldMkLst>
      </pc:sldChg>
      <pc:sldChg chg="modNotesTx">
        <pc:chgData name="Alejandro Lozano Díez" userId="f461a038-936d-4644-906e-77dc6461aaca" providerId="ADAL" clId="{581AF98D-CCC0-4987-B9A5-E30D64487D45}" dt="2026-05-25T16:59:06.231" v="94" actId="20577"/>
        <pc:sldMkLst>
          <pc:docMk/>
          <pc:sldMk cId="0" sldId="275"/>
        </pc:sldMkLst>
      </pc:sldChg>
      <pc:sldChg chg="modNotesTx">
        <pc:chgData name="Alejandro Lozano Díez" userId="f461a038-936d-4644-906e-77dc6461aaca" providerId="ADAL" clId="{581AF98D-CCC0-4987-B9A5-E30D64487D45}" dt="2026-05-25T17:00:00.438" v="95" actId="20577"/>
        <pc:sldMkLst>
          <pc:docMk/>
          <pc:sldMk cId="0" sldId="276"/>
        </pc:sldMkLst>
      </pc:sldChg>
      <pc:sldChg chg="addSp new mod">
        <pc:chgData name="Alejandro Lozano Díez" userId="f461a038-936d-4644-906e-77dc6461aaca" providerId="ADAL" clId="{581AF98D-CCC0-4987-B9A5-E30D64487D45}" dt="2026-05-25T15:48:21.943" v="62" actId="22"/>
        <pc:sldMkLst>
          <pc:docMk/>
          <pc:sldMk cId="4175445100" sldId="282"/>
        </pc:sldMkLst>
        <pc:picChg chg="add">
          <ac:chgData name="Alejandro Lozano Díez" userId="f461a038-936d-4644-906e-77dc6461aaca" providerId="ADAL" clId="{581AF98D-CCC0-4987-B9A5-E30D64487D45}" dt="2026-05-25T15:48:21.943" v="62" actId="22"/>
          <ac:picMkLst>
            <pc:docMk/>
            <pc:sldMk cId="4175445100" sldId="282"/>
            <ac:picMk id="3" creationId="{F013BA02-7B93-86FF-9440-515F8F8682A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8133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Augusto Comte, francés, fue quien acuñó la palabra sociología en 1838, en su Curso de filosofía positiva. Su sueño era explícito: que el estudio de la sociedad alcanzara el mismo rigor que la astronomía. Llamaba a esa nueva ciencia física social. La sociedad obedecería —según él— a leyes dinámicas y estáticas, comparables a las leyes de la mecánica.»</a:t>
            </a:r>
          </a:p>
          <a:p>
            <a:r>
              <a:rPr lang="es-MX" sz="1200" kern="1200" dirty="0">
                <a:solidFill>
                  <a:schemeClr val="tx1"/>
                </a:solidFill>
                <a:effectLst/>
                <a:latin typeface="+mn-lt"/>
                <a:ea typeface="+mn-ea"/>
                <a:cs typeface="+mn-cs"/>
              </a:rPr>
              <a:t>«Herbert Spencer, inglés, llevó la analogía hasta sus últimas consecuencias. En sus Principios de Sociología, publicados entre 1876 y 1896, hizo de cada institución un órgano. El gobierno era el sistema nervioso; el comercio, el sistema circulatorio; el dinero, la sangre. Y aplicó la teoría de la evolución de Darwin a las sociedades. La frase “supervivencia del más apto” —que muchos atribuyen a Darwin— la acuñó Spencer.»</a:t>
            </a:r>
          </a:p>
          <a:p>
            <a:r>
              <a:rPr lang="es-MX" sz="1200" b="1" i="1" kern="1200" dirty="0">
                <a:solidFill>
                  <a:schemeClr val="tx1"/>
                </a:solidFill>
                <a:effectLst/>
                <a:latin typeface="+mn-lt"/>
                <a:ea typeface="+mn-ea"/>
                <a:cs typeface="+mn-cs"/>
              </a:rPr>
              <a:t>«Esta supervivencia del más apto, que aquí he tratado de expresar en términos mecánicos, es la que Mr. Darwin ha llamado “selección natural, o la preservación de las razas favorecidas en la lucha por la vida”.» PELIGRO: las analogías organicistas: nunca son neutrales.»</a:t>
            </a:r>
            <a:endParaRPr lang="en-US" b="1"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«Toda analogía organicista tiende a hacer dos cosas: presentar lo que es como si fuera lo que debe ser, y leer el conflicto como enfermedad. Si la sociedad es un cuerpo y la huelga es un dolor, entonces la huelga es algo a curar, no a escuchar. Si las protestas son una fiebre, entonces el remedio es el antitérmico, no el diálogo.»</a:t>
            </a:r>
          </a:p>
          <a:p>
            <a:r>
              <a:rPr lang="es-MX" sz="1200" kern="1200" dirty="0">
                <a:solidFill>
                  <a:schemeClr val="tx1"/>
                </a:solidFill>
                <a:effectLst/>
                <a:latin typeface="+mn-lt"/>
                <a:ea typeface="+mn-ea"/>
                <a:cs typeface="+mn-cs"/>
              </a:rPr>
              <a:t>«Antes de seguir con Damasio, conviene plantar la pregunta y dejarla colgada: ¿se puede usar la analogía organicista sin pagar sus costos políticos? Es una pregunta seria. Volveremos a ella.»</a:t>
            </a:r>
            <a:br>
              <a:rPr lang="es-MX" sz="1200" kern="1200" dirty="0">
                <a:solidFill>
                  <a:schemeClr val="tx1"/>
                </a:solidFill>
                <a:effectLst/>
                <a:latin typeface="+mn-lt"/>
                <a:ea typeface="+mn-ea"/>
                <a:cs typeface="+mn-cs"/>
              </a:rPr>
            </a:br>
            <a:r>
              <a:rPr lang="es-MX" sz="1200" i="1" kern="1200" dirty="0">
                <a:solidFill>
                  <a:schemeClr val="tx1"/>
                </a:solidFill>
                <a:effectLst/>
                <a:latin typeface="+mn-lt"/>
                <a:ea typeface="+mn-ea"/>
                <a:cs typeface="+mn-cs"/>
              </a:rPr>
              <a:t>Cuando hablamos de la “salud” de la democracia, ya estamos en territorio organicista. ¿Qué presupone esa metáfora? ¿qué oculta</a:t>
            </a:r>
            <a:endParaRPr lang="es-MX"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200" kern="1200" dirty="0">
                <a:solidFill>
                  <a:schemeClr val="tx1"/>
                </a:solidFill>
                <a:effectLst/>
                <a:latin typeface="+mn-lt"/>
                <a:ea typeface="+mn-ea"/>
                <a:cs typeface="+mn-cs"/>
              </a:rPr>
              <a:t>Neurocientífico portugués nacido en 1944, profesor en la Universidad del Sur de California,</a:t>
            </a:r>
            <a:br>
              <a:rPr lang="es-MX" sz="1200" kern="1200" dirty="0">
                <a:solidFill>
                  <a:schemeClr val="tx1"/>
                </a:solidFill>
                <a:effectLst/>
                <a:latin typeface="+mn-lt"/>
                <a:ea typeface="+mn-ea"/>
                <a:cs typeface="+mn-cs"/>
              </a:rPr>
            </a:br>
            <a:r>
              <a:rPr lang="es-MX" sz="1200" kern="1200" dirty="0">
                <a:solidFill>
                  <a:schemeClr val="tx1"/>
                </a:solidFill>
                <a:effectLst/>
                <a:latin typeface="+mn-lt"/>
                <a:ea typeface="+mn-ea"/>
                <a:cs typeface="+mn-cs"/>
              </a:rPr>
              <a:t>«Con esta advertencia en mente, demos un salto al siglo XXI. Antonio Damasio, neurocientífico portugués, va a retomar la analogía organicista —pero con un giro decisivo.»</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«Para entender a Damasio necesitamos primero una idea de la fisiología del siglo XIX. La idea es bellísima y se la debemos a Claude Bernard, médico francés, en su Introducción al estudio de la medicina experimental de 1865. Bernard observó algo aparentemente trivial: cuando hace frío, mi sangre sigue a 37 grados. Cuando como mucha azúcar, mi glicemia vuelve a su nivel. Cuando bebo, mi pH se mantiene. Hay algo dentro del organismo que lo mantiene estable pese a las perturbaciones del entorno. Bernard lo llamó </a:t>
            </a:r>
            <a:r>
              <a:rPr lang="es-MX" sz="1200" kern="1200" dirty="0" err="1">
                <a:solidFill>
                  <a:schemeClr val="tx1"/>
                </a:solidFill>
                <a:effectLst/>
                <a:latin typeface="+mn-lt"/>
                <a:ea typeface="+mn-ea"/>
                <a:cs typeface="+mn-cs"/>
              </a:rPr>
              <a:t>milieu</a:t>
            </a:r>
            <a:r>
              <a:rPr lang="es-MX" sz="1200" kern="1200" dirty="0">
                <a:solidFill>
                  <a:schemeClr val="tx1"/>
                </a:solidFill>
                <a:effectLst/>
                <a:latin typeface="+mn-lt"/>
                <a:ea typeface="+mn-ea"/>
                <a:cs typeface="+mn-cs"/>
              </a:rPr>
              <a:t> </a:t>
            </a:r>
            <a:r>
              <a:rPr lang="es-MX" sz="1200" kern="1200" dirty="0" err="1">
                <a:solidFill>
                  <a:schemeClr val="tx1"/>
                </a:solidFill>
                <a:effectLst/>
                <a:latin typeface="+mn-lt"/>
                <a:ea typeface="+mn-ea"/>
                <a:cs typeface="+mn-cs"/>
              </a:rPr>
              <a:t>intérieur</a:t>
            </a:r>
            <a:r>
              <a:rPr lang="es-MX" sz="1200" kern="1200" dirty="0">
                <a:solidFill>
                  <a:schemeClr val="tx1"/>
                </a:solidFill>
                <a:effectLst/>
                <a:latin typeface="+mn-lt"/>
                <a:ea typeface="+mn-ea"/>
                <a:cs typeface="+mn-cs"/>
              </a:rPr>
              <a:t>, el medio interno.»</a:t>
            </a:r>
          </a:p>
          <a:p>
            <a:r>
              <a:rPr lang="es-MX" sz="1200" i="1" kern="1200" dirty="0">
                <a:solidFill>
                  <a:schemeClr val="tx1"/>
                </a:solidFill>
                <a:effectLst/>
                <a:latin typeface="+mn-lt"/>
                <a:ea typeface="+mn-ea"/>
                <a:cs typeface="+mn-cs"/>
              </a:rPr>
              <a:t>«La fijeza del medio interno es la condición de la vida libre, independiente.»</a:t>
            </a:r>
            <a:endParaRPr lang="es-MX"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Claude Bernard  ·  </a:t>
            </a:r>
            <a:r>
              <a:rPr lang="fr-FR" sz="1200" i="1" kern="1200" dirty="0">
                <a:solidFill>
                  <a:schemeClr val="tx1"/>
                </a:solidFill>
                <a:effectLst/>
                <a:latin typeface="+mn-lt"/>
                <a:ea typeface="+mn-ea"/>
                <a:cs typeface="+mn-cs"/>
              </a:rPr>
              <a:t>Leçons sur les phénomènes de la vie communs aux animaux et aux végétaux, 1878, t. I, p. 113.</a:t>
            </a:r>
            <a:endParaRPr lang="es-MX"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«Setenta años después, en 1932, el fisiólogo estadounidense Walter Cannon le dio a esa idea un nombre técnico: homeostasis. </a:t>
            </a:r>
            <a:r>
              <a:rPr lang="en-US" sz="1200" kern="1200" dirty="0">
                <a:solidFill>
                  <a:schemeClr val="tx1"/>
                </a:solidFill>
                <a:effectLst/>
                <a:latin typeface="+mn-lt"/>
                <a:ea typeface="+mn-ea"/>
                <a:cs typeface="+mn-cs"/>
              </a:rPr>
              <a:t>La </a:t>
            </a:r>
            <a:r>
              <a:rPr lang="en-US" sz="1200" kern="1200" dirty="0" err="1">
                <a:solidFill>
                  <a:schemeClr val="tx1"/>
                </a:solidFill>
                <a:effectLst/>
                <a:latin typeface="+mn-lt"/>
                <a:ea typeface="+mn-ea"/>
                <a:cs typeface="+mn-cs"/>
              </a:rPr>
              <a:t>acuñó</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libro</a:t>
            </a:r>
            <a:r>
              <a:rPr lang="en-US" sz="1200" kern="1200" dirty="0">
                <a:solidFill>
                  <a:schemeClr val="tx1"/>
                </a:solidFill>
                <a:effectLst/>
                <a:latin typeface="+mn-lt"/>
                <a:ea typeface="+mn-ea"/>
                <a:cs typeface="+mn-cs"/>
              </a:rPr>
              <a:t> The Wisdom of the Body. </a:t>
            </a:r>
            <a:r>
              <a:rPr lang="es-MX" sz="1200" kern="1200" dirty="0">
                <a:solidFill>
                  <a:schemeClr val="tx1"/>
                </a:solidFill>
                <a:effectLst/>
                <a:latin typeface="+mn-lt"/>
                <a:ea typeface="+mn-ea"/>
                <a:cs typeface="+mn-cs"/>
              </a:rPr>
              <a:t>Homeo, parecido. </a:t>
            </a:r>
            <a:r>
              <a:rPr lang="es-MX" sz="1200" kern="1200" dirty="0" err="1">
                <a:solidFill>
                  <a:schemeClr val="tx1"/>
                </a:solidFill>
                <a:effectLst/>
                <a:latin typeface="+mn-lt"/>
                <a:ea typeface="+mn-ea"/>
                <a:cs typeface="+mn-cs"/>
              </a:rPr>
              <a:t>Stasis</a:t>
            </a:r>
            <a:r>
              <a:rPr lang="es-MX" sz="1200" kern="1200" dirty="0">
                <a:solidFill>
                  <a:schemeClr val="tx1"/>
                </a:solidFill>
                <a:effectLst/>
                <a:latin typeface="+mn-lt"/>
                <a:ea typeface="+mn-ea"/>
                <a:cs typeface="+mn-cs"/>
              </a:rPr>
              <a:t>, estado. Permanecer en un estado parecido. No es quietud: es equilibrio dinámico. El organismo no está quieto: está ajustándose constantemente. Cuando falla esa capacidad de ajuste, el organismo muere. La homeostasis es, literalmente, la frontera entre la vida y la muerte.»</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«Antonio Damasio, ha sostenido a lo largo de tres décadas una tesis acumulativa. Comenzó en 1994 con El error de Descartes, donde mostró —a partir de pacientes con lesiones en la corteza prefrontal, como el caso célebre de Phineas Gage— que la razón no funciona sin las emociones. El error de Descartes, según él, fue separar mente y cuerpo: la mente piensa con el cuerpo, no a pesar de él.»</a:t>
            </a:r>
          </a:p>
          <a:p>
            <a:r>
              <a:rPr lang="es-MX" sz="1200" kern="1200" dirty="0">
                <a:solidFill>
                  <a:schemeClr val="tx1"/>
                </a:solidFill>
                <a:effectLst/>
                <a:latin typeface="+mn-lt"/>
                <a:ea typeface="+mn-ea"/>
                <a:cs typeface="+mn-cs"/>
              </a:rPr>
              <a:t>«En 2018, en El extraño orden de las cosas, Damasio da el paso decisivo para nosotros. Plantea que los sentimientos no son un ruido que estorba a la razón: son señales homeostáticas. El cerebro las usa para informar al organismo del estado de su propio equilibrio. Cuando algo amenaza la homeostasis, sentimos miedo o dolor; cuando algo la favorece, sentimos placer o bienestar. Los sentimientos son la voz interior de la homeostasis.»</a:t>
            </a:r>
          </a:p>
          <a:p>
            <a:r>
              <a:rPr lang="es-MX" sz="1200" kern="1200" dirty="0">
                <a:solidFill>
                  <a:schemeClr val="tx1"/>
                </a:solidFill>
                <a:effectLst/>
                <a:latin typeface="+mn-lt"/>
                <a:ea typeface="+mn-ea"/>
                <a:cs typeface="+mn-cs"/>
              </a:rPr>
              <a:t>«Y aquí viene la apuesta que importa para nuestro diplomado: Damasio sostiene que la cultura humana —la música, la moral, la religión, el derecho— es también un dispositivo homeostático. Un modo por el que la especie humana regula su vida colectiva. La cultura, según él, no es un adorno encima de la biología: es una extensión de la biología.»</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Lea la cita despacio.</a:t>
            </a:r>
          </a:p>
          <a:p>
            <a:r>
              <a:rPr lang="es-MX" sz="1200" i="1" kern="1200" dirty="0">
                <a:solidFill>
                  <a:schemeClr val="tx1"/>
                </a:solidFill>
                <a:effectLst/>
                <a:latin typeface="+mn-lt"/>
                <a:ea typeface="+mn-ea"/>
                <a:cs typeface="+mn-cs"/>
              </a:rPr>
              <a:t>«Los sentimientos son los representantes mentales de la homeostasis.»</a:t>
            </a:r>
            <a:endParaRPr lang="es-MX"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Antonio Damasio  ·  </a:t>
            </a:r>
            <a:r>
              <a:rPr lang="en-US" sz="1200" i="1" kern="1200" dirty="0">
                <a:solidFill>
                  <a:schemeClr val="tx1"/>
                </a:solidFill>
                <a:effectLst/>
                <a:latin typeface="+mn-lt"/>
                <a:ea typeface="+mn-ea"/>
                <a:cs typeface="+mn-cs"/>
              </a:rPr>
              <a:t>The Strange Order of Things: Life, Feeling, and the Making of Cultures, Pantheon, 2018, cap. 6. </a:t>
            </a:r>
            <a:r>
              <a:rPr lang="es-MX" sz="1200" i="1" kern="1200" dirty="0">
                <a:solidFill>
                  <a:schemeClr val="tx1"/>
                </a:solidFill>
                <a:effectLst/>
                <a:latin typeface="+mn-lt"/>
                <a:ea typeface="+mn-ea"/>
                <a:cs typeface="+mn-cs"/>
              </a:rPr>
              <a:t>Hay edición en español: El extraño orden de las cosas, Destino, 2018.</a:t>
            </a:r>
            <a:endParaRPr lang="es-MX"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«La frase es densa. Lo que dice es: cada sentimiento es una representación interna de cómo está el cuerpo. Y, si la cultura es una extensión de la homeostasis, entonces las instituciones culturales —la moral, las artes, el derecho— serían, podría seguirse, los representantes externos, colectivos, de esa misma homeostasis. La justicia, en esta lectura, no sería un adorno civilizado: sería un órgano. Un órgano por el que el cuerpo social regula sus desequilibrios.»</a:t>
            </a:r>
          </a:p>
          <a:p>
            <a:r>
              <a:rPr lang="es-MX" sz="1200" kern="1200" dirty="0">
                <a:solidFill>
                  <a:schemeClr val="tx1"/>
                </a:solidFill>
                <a:effectLst/>
                <a:latin typeface="+mn-lt"/>
                <a:ea typeface="+mn-ea"/>
                <a:cs typeface="+mn-cs"/>
              </a:rPr>
              <a:t>«Insisto: esto es una analogía. El martes veremos qué hacemos con ella.»</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«Lean despacio: ¿Puede la sociedad ser pensada con las herramientas de las ciencias naturales? La pregunta tiene siglos. Hobbes la formuló en el XVII pensando la geometría como modelo. Comte la formuló en el XIX queriendo una física social. La Escuela de Chicago la formuló en el XX con sus ecologías urbanas. Y hoy, en pleno siglo XXI, la formulan los neurocientíficos que se preguntan si el cerebro humano puede explicar la cultura.»</a:t>
            </a:r>
          </a:p>
          <a:p>
            <a:r>
              <a:rPr lang="es-MX" sz="1200" kern="1200" dirty="0">
                <a:solidFill>
                  <a:schemeClr val="tx1"/>
                </a:solidFill>
                <a:effectLst/>
                <a:latin typeface="+mn-lt"/>
                <a:ea typeface="+mn-ea"/>
                <a:cs typeface="+mn-cs"/>
              </a:rPr>
              <a:t>«Lo que está en juego no es académico. Si la sociedad puede pensarse con esas herramientas, podríamos diagnosticarla como diagnosticamos un cuerpo: medirla, predecirla, intervenirla. Si no puede, entonces seguimos necesitando la filosofía, el derecho, la ética. La justicia abierta —y lo veremos el martes— está justo en esa frontera.»</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200" kern="1200" dirty="0">
                <a:solidFill>
                  <a:schemeClr val="tx1"/>
                </a:solidFill>
                <a:effectLst/>
                <a:latin typeface="+mn-lt"/>
                <a:ea typeface="+mn-ea"/>
                <a:cs typeface="+mn-cs"/>
              </a:rPr>
              <a:t>«La objeción más fina al organicismo contemporáneo viene, paradójicamente, de dos biólogos. Y es una objeción metodológica: no es que la sociedad no se parezca a un organismo; es que el parecido se rompe en un punto preciso. Llaman a ese punto cambio de nivel.»</a:t>
            </a:r>
          </a:p>
          <a:p>
            <a:r>
              <a:rPr lang="es-MX" sz="1200" kern="1200" dirty="0">
                <a:solidFill>
                  <a:schemeClr val="tx1"/>
                </a:solidFill>
                <a:effectLst/>
                <a:latin typeface="+mn-lt"/>
                <a:ea typeface="+mn-ea"/>
                <a:cs typeface="+mn-cs"/>
              </a:rPr>
              <a:t>«Si Damasio tiene razón —y aquí está el si más importante de toda la sesión— la justicia podría pensarse como un órgano de regulación social. Y, dentro de ella, la justicia abierta operaría como su mecanismo de retroalimentación: el conducto por el que el organismo social se informa de sí mismo, detecta sus propios desequilibrios y los procesa.»</a:t>
            </a:r>
          </a:p>
          <a:p>
            <a:r>
              <a:rPr lang="es-MX" sz="1200" kern="1200" dirty="0">
                <a:solidFill>
                  <a:schemeClr val="tx1"/>
                </a:solidFill>
                <a:effectLst/>
                <a:latin typeface="+mn-lt"/>
                <a:ea typeface="+mn-ea"/>
                <a:cs typeface="+mn-cs"/>
              </a:rPr>
              <a:t>«Pero —y este es el verdadero peso de la sesión— Damasio no tiene la última palabra. Hay objeciones serias. La más importante viene de otros dos biólogos, latinoamericanos, que cuestionan la operación misma de transferir conceptos biológicos al plano social. Veámoslos.»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«Humberto Maturana, biólogo chileno, vivió de 1928 a 2021. Junto con su discípulo Francisco Varela, también chileno, publicó en 1972 un libro pequeño y revolucionario: De máquinas y seres vivos. Ahí acuñaron la palabra autopoiesis. La etimología griega ayuda: auto, sí mismo; </a:t>
            </a:r>
            <a:r>
              <a:rPr lang="es-MX" sz="1200" kern="1200" dirty="0" err="1">
                <a:solidFill>
                  <a:schemeClr val="tx1"/>
                </a:solidFill>
                <a:effectLst/>
                <a:latin typeface="+mn-lt"/>
                <a:ea typeface="+mn-ea"/>
                <a:cs typeface="+mn-cs"/>
              </a:rPr>
              <a:t>poiesis</a:t>
            </a:r>
            <a:r>
              <a:rPr lang="es-MX" sz="1200" kern="1200" dirty="0">
                <a:solidFill>
                  <a:schemeClr val="tx1"/>
                </a:solidFill>
                <a:effectLst/>
                <a:latin typeface="+mn-lt"/>
                <a:ea typeface="+mn-ea"/>
                <a:cs typeface="+mn-cs"/>
              </a:rPr>
              <a:t>, producción. Autopoiesis: producción de sí mismo.»</a:t>
            </a:r>
          </a:p>
          <a:p>
            <a:r>
              <a:rPr lang="es-MX" sz="1200" kern="1200" dirty="0">
                <a:solidFill>
                  <a:schemeClr val="tx1"/>
                </a:solidFill>
                <a:effectLst/>
                <a:latin typeface="+mn-lt"/>
                <a:ea typeface="+mn-ea"/>
                <a:cs typeface="+mn-cs"/>
              </a:rPr>
              <a:t>«La tesis es elegante. Un sistema vivo —dicen— es aquel que produce los componentes que lo componen. La célula fabrica las moléculas que, a su vez, fabrican la célula. Hay un cierre operacional: la red de procesos se mantiene a sí misma, dentro de una frontera —la membrana— que ella misma produce. Eso es lo vivo, según Maturana y Varela. Y lo no-vivo —una piedra, un cristal, un termostato— no tiene esa propiedad.»</a:t>
            </a:r>
          </a:p>
          <a:p>
            <a:r>
              <a:rPr lang="es-MX" sz="1200" i="1" kern="1200" dirty="0">
                <a:solidFill>
                  <a:schemeClr val="tx1"/>
                </a:solidFill>
                <a:effectLst/>
                <a:latin typeface="+mn-lt"/>
                <a:ea typeface="+mn-ea"/>
                <a:cs typeface="+mn-cs"/>
              </a:rPr>
              <a:t>«Un sistema </a:t>
            </a:r>
            <a:r>
              <a:rPr lang="es-MX" sz="1200" i="1" kern="1200" dirty="0" err="1">
                <a:solidFill>
                  <a:schemeClr val="tx1"/>
                </a:solidFill>
                <a:effectLst/>
                <a:latin typeface="+mn-lt"/>
                <a:ea typeface="+mn-ea"/>
                <a:cs typeface="+mn-cs"/>
              </a:rPr>
              <a:t>autopoiético</a:t>
            </a:r>
            <a:r>
              <a:rPr lang="es-MX" sz="1200" i="1" kern="1200" dirty="0">
                <a:solidFill>
                  <a:schemeClr val="tx1"/>
                </a:solidFill>
                <a:effectLst/>
                <a:latin typeface="+mn-lt"/>
                <a:ea typeface="+mn-ea"/>
                <a:cs typeface="+mn-cs"/>
              </a:rPr>
              <a:t> es una red cerrada de producciones moleculares en la cual las moléculas producidas generan, con sus interacciones, la misma red que las produjo, y especifican su extensión.»</a:t>
            </a:r>
            <a:endParaRPr lang="es-MX"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Humberto Maturana y Francisco Varela  ·  </a:t>
            </a:r>
            <a:r>
              <a:rPr lang="es-MX" sz="1200" i="1" kern="1200" dirty="0">
                <a:solidFill>
                  <a:schemeClr val="tx1"/>
                </a:solidFill>
                <a:effectLst/>
                <a:latin typeface="+mn-lt"/>
                <a:ea typeface="+mn-ea"/>
                <a:cs typeface="+mn-cs"/>
              </a:rPr>
              <a:t>De máquinas y seres vivos, Editorial Universitaria, Santiago de Chile, 1972, cap. 1.</a:t>
            </a:r>
            <a:endParaRPr lang="es-MX"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«Aquí viene la objeción. Para Maturana, hablar de “sistemas sociales </a:t>
            </a:r>
            <a:r>
              <a:rPr lang="es-MX" sz="1200" kern="1200" dirty="0" err="1">
                <a:solidFill>
                  <a:schemeClr val="tx1"/>
                </a:solidFill>
                <a:effectLst/>
                <a:latin typeface="+mn-lt"/>
                <a:ea typeface="+mn-ea"/>
                <a:cs typeface="+mn-cs"/>
              </a:rPr>
              <a:t>autopoiéticos</a:t>
            </a:r>
            <a:r>
              <a:rPr lang="es-MX" sz="1200" kern="1200" dirty="0">
                <a:solidFill>
                  <a:schemeClr val="tx1"/>
                </a:solidFill>
                <a:effectLst/>
                <a:latin typeface="+mn-lt"/>
                <a:ea typeface="+mn-ea"/>
                <a:cs typeface="+mn-cs"/>
              </a:rPr>
              <a:t>” es un abuso de lenguaje. ¿Por qué? Porque los componentes de una célula —moléculas— se producen unos a otros dentro de una membrana. Los componentes de una sociedad —personas— no. Las personas no son producidas por la sociedad en el mismo sentido en que las moléculas son producidas por la célula. La sociedad no fabrica personas; las recibe ya hechas, biológicamente, de procesos reproductivos que son independientes de ella.»</a:t>
            </a:r>
          </a:p>
          <a:p>
            <a:r>
              <a:rPr lang="es-MX" sz="1200" kern="1200" dirty="0">
                <a:solidFill>
                  <a:schemeClr val="tx1"/>
                </a:solidFill>
                <a:effectLst/>
                <a:latin typeface="+mn-lt"/>
                <a:ea typeface="+mn-ea"/>
                <a:cs typeface="+mn-cs"/>
              </a:rPr>
              <a:t>«Transferir el concepto de autopoiesis del plano biológico al social sería cometer lo que en lógica se llama una falacia de cambio de nivel: tomar una propiedad válida en un nivel de organización y aplicarla a otro nivel donde sus condiciones de existencia no se cumplen. La advertencia, ojo, vale también para Damasio: no toda continuidad entre lo biológico y lo cultural sobrevive al escrutinio metodológico.»</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Lea con énfasis.</a:t>
            </a:r>
          </a:p>
          <a:p>
            <a:pPr marL="0" marR="0" lvl="0" indent="0" algn="l" defTabSz="914400" rtl="0" eaLnBrk="1" fontAlgn="auto" latinLnBrk="0" hangingPunct="1">
              <a:lnSpc>
                <a:spcPct val="100000"/>
              </a:lnSpc>
              <a:spcBef>
                <a:spcPts val="0"/>
              </a:spcBef>
              <a:spcAft>
                <a:spcPts val="0"/>
              </a:spcAft>
              <a:buClrTx/>
              <a:buSzTx/>
              <a:buFontTx/>
              <a:buNone/>
              <a:tabLst/>
              <a:defRPr/>
            </a:pPr>
            <a:r>
              <a:rPr lang="es-MX" sz="1200" i="1" kern="1200" dirty="0">
                <a:solidFill>
                  <a:schemeClr val="tx1"/>
                </a:solidFill>
                <a:effectLst/>
                <a:latin typeface="+mn-lt"/>
                <a:ea typeface="+mn-ea"/>
                <a:cs typeface="+mn-cs"/>
              </a:rPr>
              <a:t>«Los seres humanos no somos componentes de los sistemas sociales: somos su medio.»</a:t>
            </a:r>
            <a:br>
              <a:rPr lang="es-MX" sz="1200" i="1" kern="1200" dirty="0">
                <a:solidFill>
                  <a:schemeClr val="tx1"/>
                </a:solidFill>
                <a:effectLst/>
                <a:latin typeface="+mn-lt"/>
                <a:ea typeface="+mn-ea"/>
                <a:cs typeface="+mn-cs"/>
              </a:rPr>
            </a:br>
            <a:r>
              <a:rPr lang="es-MX" sz="1200" kern="1200" dirty="0">
                <a:solidFill>
                  <a:schemeClr val="tx1"/>
                </a:solidFill>
                <a:effectLst/>
                <a:latin typeface="+mn-lt"/>
                <a:ea typeface="+mn-ea"/>
                <a:cs typeface="+mn-cs"/>
              </a:rPr>
              <a:t>«Donde Damasio insinúa continuidad entre lo biológico y lo cultural, Maturana traza una frontera. La sociedad puede tener regularidades, pero esas regularidades emergen de los acoplamientos entre seres vivos —cada uno </a:t>
            </a:r>
            <a:r>
              <a:rPr lang="es-MX" sz="1200" kern="1200" dirty="0" err="1">
                <a:solidFill>
                  <a:schemeClr val="tx1"/>
                </a:solidFill>
                <a:effectLst/>
                <a:latin typeface="+mn-lt"/>
                <a:ea typeface="+mn-ea"/>
                <a:cs typeface="+mn-cs"/>
              </a:rPr>
              <a:t>autopoiético</a:t>
            </a:r>
            <a:r>
              <a:rPr lang="es-MX" sz="1200" kern="1200" dirty="0">
                <a:solidFill>
                  <a:schemeClr val="tx1"/>
                </a:solidFill>
                <a:effectLst/>
                <a:latin typeface="+mn-lt"/>
                <a:ea typeface="+mn-ea"/>
                <a:cs typeface="+mn-cs"/>
              </a:rPr>
              <a:t> en sí mismo—, sin producir un nuevo “viviente colectivo”. La hipótesis homeostática-social, sin esta cautela, corre el riesgo del organicismo decimonónico que ya conocemos.»</a:t>
            </a:r>
          </a:p>
          <a:p>
            <a:endParaRPr lang="es-MX"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200" kern="1200" dirty="0">
                <a:solidFill>
                  <a:schemeClr val="tx1"/>
                </a:solidFill>
                <a:effectLst/>
                <a:latin typeface="+mn-lt"/>
                <a:ea typeface="+mn-ea"/>
                <a:cs typeface="+mn-cs"/>
              </a:rPr>
              <a:t>«Aquí entra Niklas Luhmann, sociólogo alemán. Y su movimiento es de una elegancia teórica notable. Luhmann no esquiva la objeción de Maturana: la acepta. Pero da un giro decisivo que vale la pena entender bien.»</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«Luhmann, alemán, vivió de 1927 a 1998. Su obra magna se llama Sistemas sociales y se publicó en 1984. Es uno de los textos más importantes de la sociología del siglo XX. Y su movimiento es este: Luhmann acepta que las personas no son componentes de la sociedad en el sentido en que las moléculas son componentes de la célula. Maturana tiene razón.»</a:t>
            </a:r>
          </a:p>
          <a:p>
            <a:r>
              <a:rPr lang="es-MX" sz="1200" kern="1200" dirty="0">
                <a:solidFill>
                  <a:schemeClr val="tx1"/>
                </a:solidFill>
                <a:effectLst/>
                <a:latin typeface="+mn-lt"/>
                <a:ea typeface="+mn-ea"/>
                <a:cs typeface="+mn-cs"/>
              </a:rPr>
              <a:t>«Pero entonces Luhmann pregunta: si las personas no son los componentes del sistema social, ¿qué lo es? Y responde: las comunicaciones. Una comunicación produce la siguiente. Cada acto comunicativo solo es posible porque otros lo precedieron y porque otros lo seguirán. El sistema social, dice Luhmann, es </a:t>
            </a:r>
            <a:r>
              <a:rPr lang="es-MX" sz="1200" kern="1200" dirty="0" err="1">
                <a:solidFill>
                  <a:schemeClr val="tx1"/>
                </a:solidFill>
                <a:effectLst/>
                <a:latin typeface="+mn-lt"/>
                <a:ea typeface="+mn-ea"/>
                <a:cs typeface="+mn-cs"/>
              </a:rPr>
              <a:t>autopoiético</a:t>
            </a:r>
            <a:r>
              <a:rPr lang="es-MX" sz="1200" kern="1200" dirty="0">
                <a:solidFill>
                  <a:schemeClr val="tx1"/>
                </a:solidFill>
                <a:effectLst/>
                <a:latin typeface="+mn-lt"/>
                <a:ea typeface="+mn-ea"/>
                <a:cs typeface="+mn-cs"/>
              </a:rPr>
              <a:t> —pero en el plano de las comunicaciones, no en el de los cuerpos.»</a:t>
            </a:r>
          </a:p>
          <a:p>
            <a:r>
              <a:rPr lang="es-MX" sz="1200" kern="1200" dirty="0">
                <a:solidFill>
                  <a:schemeClr val="tx1"/>
                </a:solidFill>
                <a:effectLst/>
                <a:latin typeface="+mn-lt"/>
                <a:ea typeface="+mn-ea"/>
                <a:cs typeface="+mn-cs"/>
              </a:rPr>
              <a:t>«Insisto en lo elegante del movimiento. Luhmann no resuelve la objeción de Maturana; la esquiva cambiando el tipo de elemento. Si el problema era que las personas no son moléculas, entonces que el elemento no sea la persona. Esto es un giro filosófico genuino, no un truco. </a:t>
            </a:r>
            <a:r>
              <a:rPr lang="es-MX" sz="1200" kern="1200">
                <a:solidFill>
                  <a:schemeClr val="tx1"/>
                </a:solidFill>
                <a:effectLst/>
                <a:latin typeface="+mn-lt"/>
                <a:ea typeface="+mn-ea"/>
                <a:cs typeface="+mn-cs"/>
              </a:rPr>
              <a:t>Y tiene consecuencias enormes para pensar el derecho.»</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200" kern="1200" dirty="0">
                <a:solidFill>
                  <a:schemeClr val="tx1"/>
                </a:solidFill>
                <a:effectLst/>
                <a:latin typeface="+mn-lt"/>
                <a:ea typeface="+mn-ea"/>
                <a:cs typeface="+mn-cs"/>
              </a:rPr>
              <a:t>«Vamos a recorrer cinco estaciones. La primera es histórica: cómo las ciencias se fueron independizando de la filosofía. La segunda es una tentación muy antigua: pensar la sociedad como un cuerpo. Las tres siguientes son tres autores contemporáneos en franco diálogo: Damasio, que propone que la cultura es un dispositivo homeostático; Maturana y Varela, que ponen el freno; y Luhmann, que da un salto teórico para esquivar la objeción. Al final, cuatro preguntas abiertas y un </a:t>
            </a:r>
            <a:r>
              <a:rPr lang="es-MX" sz="1200" kern="1200" dirty="0" err="1">
                <a:solidFill>
                  <a:schemeClr val="tx1"/>
                </a:solidFill>
                <a:effectLst/>
                <a:latin typeface="+mn-lt"/>
                <a:ea typeface="+mn-ea"/>
                <a:cs typeface="+mn-cs"/>
              </a:rPr>
              <a:t>teaser</a:t>
            </a:r>
            <a:r>
              <a:rPr lang="es-MX" sz="1200" kern="1200" dirty="0">
                <a:solidFill>
                  <a:schemeClr val="tx1"/>
                </a:solidFill>
                <a:effectLst/>
                <a:latin typeface="+mn-lt"/>
                <a:ea typeface="+mn-ea"/>
                <a:cs typeface="+mn-cs"/>
              </a:rPr>
              <a:t> hacia el martes.»</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200" kern="1200" dirty="0">
                <a:solidFill>
                  <a:schemeClr val="tx1"/>
                </a:solidFill>
                <a:effectLst/>
                <a:latin typeface="+mn-lt"/>
                <a:ea typeface="+mn-ea"/>
                <a:cs typeface="+mn-cs"/>
              </a:rPr>
              <a:t>«Empecemos por la historia. Una historia de divorcios. Todas l</a:t>
            </a:r>
            <a:r>
              <a:rPr lang="es-MX" dirty="0"/>
              <a:t>as ciencias modernas rompieron, una a una, con la filosofía que las había gestado.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«Aristóteles, en el libro IV de la Metafísica, llamó filosofía primera —</a:t>
            </a:r>
            <a:r>
              <a:rPr lang="es-MX" sz="1200" kern="1200" dirty="0" err="1">
                <a:solidFill>
                  <a:schemeClr val="tx1"/>
                </a:solidFill>
                <a:effectLst/>
                <a:latin typeface="+mn-lt"/>
                <a:ea typeface="+mn-ea"/>
                <a:cs typeface="+mn-cs"/>
              </a:rPr>
              <a:t>prōtē</a:t>
            </a:r>
            <a:r>
              <a:rPr lang="es-MX" sz="1200" kern="1200" dirty="0">
                <a:solidFill>
                  <a:schemeClr val="tx1"/>
                </a:solidFill>
                <a:effectLst/>
                <a:latin typeface="+mn-lt"/>
                <a:ea typeface="+mn-ea"/>
                <a:cs typeface="+mn-cs"/>
              </a:rPr>
              <a:t> </a:t>
            </a:r>
            <a:r>
              <a:rPr lang="es-MX" sz="1200" kern="1200" dirty="0" err="1">
                <a:solidFill>
                  <a:schemeClr val="tx1"/>
                </a:solidFill>
                <a:effectLst/>
                <a:latin typeface="+mn-lt"/>
                <a:ea typeface="+mn-ea"/>
                <a:cs typeface="+mn-cs"/>
              </a:rPr>
              <a:t>philosophía</a:t>
            </a:r>
            <a:r>
              <a:rPr lang="es-MX" sz="1200" kern="1200" dirty="0">
                <a:solidFill>
                  <a:schemeClr val="tx1"/>
                </a:solidFill>
                <a:effectLst/>
                <a:latin typeface="+mn-lt"/>
                <a:ea typeface="+mn-ea"/>
                <a:cs typeface="+mn-cs"/>
              </a:rPr>
              <a:t>— a la disciplina que estudia el ser en cuanto ser. Esa filosofía primera era, en realidad, el tronco común de todo saber riguroso. Cuando Newton publicó en 1687 su obra más importante, ¿saben cómo se llamaba? </a:t>
            </a:r>
            <a:r>
              <a:rPr lang="es-MX" sz="1200" kern="1200" dirty="0" err="1">
                <a:solidFill>
                  <a:schemeClr val="tx1"/>
                </a:solidFill>
                <a:effectLst/>
                <a:latin typeface="+mn-lt"/>
                <a:ea typeface="+mn-ea"/>
                <a:cs typeface="+mn-cs"/>
              </a:rPr>
              <a:t>Philosophiae</a:t>
            </a:r>
            <a:r>
              <a:rPr lang="es-MX" sz="1200" kern="1200" dirty="0">
                <a:solidFill>
                  <a:schemeClr val="tx1"/>
                </a:solidFill>
                <a:effectLst/>
                <a:latin typeface="+mn-lt"/>
                <a:ea typeface="+mn-ea"/>
                <a:cs typeface="+mn-cs"/>
              </a:rPr>
              <a:t> </a:t>
            </a:r>
            <a:r>
              <a:rPr lang="es-MX" sz="1200" kern="1200" dirty="0" err="1">
                <a:solidFill>
                  <a:schemeClr val="tx1"/>
                </a:solidFill>
                <a:effectLst/>
                <a:latin typeface="+mn-lt"/>
                <a:ea typeface="+mn-ea"/>
                <a:cs typeface="+mn-cs"/>
              </a:rPr>
              <a:t>Naturalis</a:t>
            </a:r>
            <a:r>
              <a:rPr lang="es-MX" sz="1200" kern="1200" dirty="0">
                <a:solidFill>
                  <a:schemeClr val="tx1"/>
                </a:solidFill>
                <a:effectLst/>
                <a:latin typeface="+mn-lt"/>
                <a:ea typeface="+mn-ea"/>
                <a:cs typeface="+mn-cs"/>
              </a:rPr>
              <a:t> Principia </a:t>
            </a:r>
            <a:r>
              <a:rPr lang="es-MX" sz="1200" kern="1200" dirty="0" err="1">
                <a:solidFill>
                  <a:schemeClr val="tx1"/>
                </a:solidFill>
                <a:effectLst/>
                <a:latin typeface="+mn-lt"/>
                <a:ea typeface="+mn-ea"/>
                <a:cs typeface="+mn-cs"/>
              </a:rPr>
              <a:t>Mathematica</a:t>
            </a:r>
            <a:r>
              <a:rPr lang="es-MX" sz="1200" kern="1200" dirty="0">
                <a:solidFill>
                  <a:schemeClr val="tx1"/>
                </a:solidFill>
                <a:effectLst/>
                <a:latin typeface="+mn-lt"/>
                <a:ea typeface="+mn-ea"/>
                <a:cs typeface="+mn-cs"/>
              </a:rPr>
              <a:t>. Principios matemáticos de filosofía natural. No la llamó física: la llamó filosofía. Porque hasta el siglo XVIII, la física no era una disciplina autónoma, era una rama de la filosofía natural.»</a:t>
            </a:r>
          </a:p>
          <a:p>
            <a:r>
              <a:rPr lang="es-MX" sz="1200" kern="1200" dirty="0">
                <a:solidFill>
                  <a:schemeClr val="tx1"/>
                </a:solidFill>
                <a:effectLst/>
                <a:latin typeface="+mn-lt"/>
                <a:ea typeface="+mn-ea"/>
                <a:cs typeface="+mn-cs"/>
              </a:rPr>
              <a:t>«Y lo mismo pasaba con la química, con la biología, con la psicología, con la economía y con la política. Todas eran modos distintos de hacer filosofía. La pregunta era una sola: qué hay y por qué hay esto y no otra cosa.» Por cierto</a:t>
            </a:r>
            <a:br>
              <a:rPr lang="es-MX" sz="1200" kern="1200" dirty="0">
                <a:solidFill>
                  <a:schemeClr val="tx1"/>
                </a:solidFill>
                <a:effectLst/>
                <a:latin typeface="+mn-lt"/>
                <a:ea typeface="+mn-ea"/>
                <a:cs typeface="+mn-cs"/>
              </a:rPr>
            </a:br>
            <a:r>
              <a:rPr lang="es-MX" sz="1200" b="1" i="1" kern="1200" dirty="0">
                <a:solidFill>
                  <a:schemeClr val="tx1"/>
                </a:solidFill>
                <a:effectLst/>
                <a:latin typeface="+mn-lt"/>
                <a:ea typeface="+mn-ea"/>
                <a:cs typeface="+mn-cs"/>
              </a:rPr>
              <a:t>el derecho también nació como rama de la filosofía moral. La separación entre derecho positivo y filosofía del derecho es relativamente reciente y, como veremos, no del todo limpia.</a:t>
            </a:r>
            <a:endParaRPr lang="es-MX"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«Veamos el orden. En el siglo XVII, con Galileo y Newton, la física se va de casa. ¿Cómo? Adoptando el lenguaje matemático. Galileo lo dijo con una frase célebre que vale la pena recordar:»</a:t>
            </a:r>
          </a:p>
          <a:p>
            <a:r>
              <a:rPr lang="es-MX" sz="1200" i="1" kern="1200" dirty="0">
                <a:solidFill>
                  <a:schemeClr val="tx1"/>
                </a:solidFill>
                <a:effectLst/>
                <a:latin typeface="+mn-lt"/>
                <a:ea typeface="+mn-ea"/>
                <a:cs typeface="+mn-cs"/>
              </a:rPr>
              <a:t>«El libro de la naturaleza está escrito en lenguaje matemático, y sus caracteres son triángulos, círculos y otras figuras geométricas.»</a:t>
            </a:r>
            <a:endParaRPr lang="es-MX"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 Galileo Galilei  ·  </a:t>
            </a:r>
            <a:r>
              <a:rPr lang="es-MX" sz="1200" i="1" kern="1200" dirty="0" err="1">
                <a:solidFill>
                  <a:schemeClr val="tx1"/>
                </a:solidFill>
                <a:effectLst/>
                <a:latin typeface="+mn-lt"/>
                <a:ea typeface="+mn-ea"/>
                <a:cs typeface="+mn-cs"/>
              </a:rPr>
              <a:t>Il</a:t>
            </a:r>
            <a:r>
              <a:rPr lang="es-MX" sz="1200" i="1" kern="1200" dirty="0">
                <a:solidFill>
                  <a:schemeClr val="tx1"/>
                </a:solidFill>
                <a:effectLst/>
                <a:latin typeface="+mn-lt"/>
                <a:ea typeface="+mn-ea"/>
                <a:cs typeface="+mn-cs"/>
              </a:rPr>
              <a:t> </a:t>
            </a:r>
            <a:r>
              <a:rPr lang="es-MX" sz="1200" i="1" kern="1200" dirty="0" err="1">
                <a:solidFill>
                  <a:schemeClr val="tx1"/>
                </a:solidFill>
                <a:effectLst/>
                <a:latin typeface="+mn-lt"/>
                <a:ea typeface="+mn-ea"/>
                <a:cs typeface="+mn-cs"/>
              </a:rPr>
              <a:t>Saggiatore</a:t>
            </a:r>
            <a:r>
              <a:rPr lang="es-MX" sz="1200" i="1" kern="1200" dirty="0">
                <a:solidFill>
                  <a:schemeClr val="tx1"/>
                </a:solidFill>
                <a:effectLst/>
                <a:latin typeface="+mn-lt"/>
                <a:ea typeface="+mn-ea"/>
                <a:cs typeface="+mn-cs"/>
              </a:rPr>
              <a:t> (El Ensayador), 1623, § 6.</a:t>
            </a:r>
            <a:endParaRPr lang="es-MX" sz="1200" kern="1200" dirty="0">
              <a:solidFill>
                <a:schemeClr val="tx1"/>
              </a:solidFill>
              <a:effectLst/>
              <a:latin typeface="+mn-lt"/>
              <a:ea typeface="+mn-ea"/>
              <a:cs typeface="+mn-cs"/>
            </a:endParaRPr>
          </a:p>
          <a:p>
            <a:r>
              <a:rPr lang="es-MX" sz="1200" kern="1200" dirty="0">
                <a:solidFill>
                  <a:schemeClr val="tx1"/>
                </a:solidFill>
                <a:effectLst/>
                <a:latin typeface="+mn-lt"/>
                <a:ea typeface="+mn-ea"/>
                <a:cs typeface="+mn-cs"/>
              </a:rPr>
              <a:t>«La química se va en el XVIII con Lavoisier, que formula la conservación de la materia. La astronomía se había ido un poco antes, con Copérnico y Kepler, gracias al mismo movimiento de matematización. </a:t>
            </a:r>
            <a:br>
              <a:rPr lang="es-MX" sz="1200" kern="1200" dirty="0">
                <a:solidFill>
                  <a:schemeClr val="tx1"/>
                </a:solidFill>
                <a:effectLst/>
                <a:latin typeface="+mn-lt"/>
                <a:ea typeface="+mn-ea"/>
                <a:cs typeface="+mn-cs"/>
              </a:rPr>
            </a:br>
            <a:r>
              <a:rPr lang="es-MX" sz="1200" kern="1200" dirty="0">
                <a:solidFill>
                  <a:schemeClr val="tx1"/>
                </a:solidFill>
                <a:effectLst/>
                <a:latin typeface="+mn-lt"/>
                <a:ea typeface="+mn-ea"/>
                <a:cs typeface="+mn-cs"/>
              </a:rPr>
              <a:t>La biología tarda más: hay que esperar a Darwin (1859) y a Pasteur, ya en el XIX, para que lo vivo entre en el régimen de la ley natural.»</a:t>
            </a:r>
          </a:p>
          <a:p>
            <a:r>
              <a:rPr lang="es-MX" sz="1200" kern="1200" dirty="0">
                <a:solidFill>
                  <a:schemeClr val="tx1"/>
                </a:solidFill>
                <a:effectLst/>
                <a:latin typeface="+mn-lt"/>
                <a:ea typeface="+mn-ea"/>
                <a:cs typeface="+mn-cs"/>
              </a:rPr>
              <a:t>«¿Y la neurología? La última en irse. Se considera tradicionalmente que nace con la </a:t>
            </a:r>
            <a:r>
              <a:rPr lang="es-MX" sz="1200" kern="1200" dirty="0" err="1">
                <a:solidFill>
                  <a:schemeClr val="tx1"/>
                </a:solidFill>
                <a:effectLst/>
                <a:latin typeface="+mn-lt"/>
                <a:ea typeface="+mn-ea"/>
                <a:cs typeface="+mn-cs"/>
              </a:rPr>
              <a:t>Cerebri</a:t>
            </a:r>
            <a:r>
              <a:rPr lang="es-MX" sz="1200" kern="1200" dirty="0">
                <a:solidFill>
                  <a:schemeClr val="tx1"/>
                </a:solidFill>
                <a:effectLst/>
                <a:latin typeface="+mn-lt"/>
                <a:ea typeface="+mn-ea"/>
                <a:cs typeface="+mn-cs"/>
              </a:rPr>
              <a:t> </a:t>
            </a:r>
            <a:r>
              <a:rPr lang="es-MX" sz="1200" kern="1200" dirty="0" err="1">
                <a:solidFill>
                  <a:schemeClr val="tx1"/>
                </a:solidFill>
                <a:effectLst/>
                <a:latin typeface="+mn-lt"/>
                <a:ea typeface="+mn-ea"/>
                <a:cs typeface="+mn-cs"/>
              </a:rPr>
              <a:t>anatome</a:t>
            </a:r>
            <a:r>
              <a:rPr lang="es-MX" sz="1200" kern="1200" dirty="0">
                <a:solidFill>
                  <a:schemeClr val="tx1"/>
                </a:solidFill>
                <a:effectLst/>
                <a:latin typeface="+mn-lt"/>
                <a:ea typeface="+mn-ea"/>
                <a:cs typeface="+mn-cs"/>
              </a:rPr>
              <a:t> de Thomas Willis en 1664, pero como disciplina científica autónoma se consolida a finales del XIX, sobre todo con la doctrina de la neurona de Santiago Ramón y Cajal, publicada en 1888. Es decir: la ciencia que estudia el órgano del que dependen todas las demás ciencias —el cerebro— es la última en independizarse de la filosofía. Eso no es casualidad.»</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sz="1200" kern="1200" dirty="0">
                <a:solidFill>
                  <a:schemeClr val="tx1"/>
                </a:solidFill>
                <a:effectLst/>
                <a:latin typeface="+mn-lt"/>
                <a:ea typeface="+mn-ea"/>
                <a:cs typeface="+mn-cs"/>
              </a:rPr>
              <a:t>«Aquí ocurre algo curioso. Las ciencias se fueron de casa, pero al alejarse, descubrieron que las preguntas que habían dejado atrás —qué es la mente, qué es la conciencia, qué es la libertad— seguían siendo necesarias. Y los neurocientíficos, que estudiaban el cerebro con microscopio, se encontraron de pronto haciéndose las mismas preguntas que los filósofos.»</a:t>
            </a:r>
          </a:p>
          <a:p>
            <a:r>
              <a:rPr lang="es-MX" sz="1200" kern="1200" dirty="0">
                <a:solidFill>
                  <a:schemeClr val="tx1"/>
                </a:solidFill>
                <a:effectLst/>
                <a:latin typeface="+mn-lt"/>
                <a:ea typeface="+mn-ea"/>
                <a:cs typeface="+mn-cs"/>
              </a:rPr>
              <a:t>«Hoy, los nombres más influyentes en filosofía de la mente no son filósofos profesionales: son neurocientíficos. </a:t>
            </a:r>
            <a:r>
              <a:rPr lang="en-US" sz="1200" kern="1200" dirty="0">
                <a:solidFill>
                  <a:schemeClr val="tx1"/>
                </a:solidFill>
                <a:effectLst/>
                <a:latin typeface="+mn-lt"/>
                <a:ea typeface="+mn-ea"/>
                <a:cs typeface="+mn-cs"/>
              </a:rPr>
              <a:t>Antonio Damasio, Gerald Edelman, Patricia Churchland, Stanislas Dehaene, Robert Sapolsky. </a:t>
            </a:r>
            <a:r>
              <a:rPr lang="es-MX" sz="1200" kern="1200" dirty="0">
                <a:solidFill>
                  <a:schemeClr val="tx1"/>
                </a:solidFill>
                <a:effectLst/>
                <a:latin typeface="+mn-lt"/>
                <a:ea typeface="+mn-ea"/>
                <a:cs typeface="+mn-cs"/>
              </a:rPr>
              <a:t>Y lo que escriben —no se equivoquen— es filosofía. Una filosofía hecha con datos de resonancia magnética en lugar de citas de Kant, pero filosofía.»</a:t>
            </a:r>
          </a:p>
          <a:p>
            <a:r>
              <a:rPr lang="es-MX" sz="1200" b="1" i="1" kern="1200" dirty="0">
                <a:solidFill>
                  <a:schemeClr val="tx1"/>
                </a:solidFill>
                <a:effectLst/>
                <a:latin typeface="+mn-lt"/>
                <a:ea typeface="+mn-ea"/>
                <a:cs typeface="+mn-cs"/>
              </a:rPr>
              <a:t>Contraargumento. </a:t>
            </a:r>
            <a:r>
              <a:rPr lang="es-MX" sz="1200" i="1" kern="1200" dirty="0">
                <a:solidFill>
                  <a:schemeClr val="tx1"/>
                </a:solidFill>
                <a:effectLst/>
                <a:latin typeface="+mn-lt"/>
                <a:ea typeface="+mn-ea"/>
                <a:cs typeface="+mn-cs"/>
              </a:rPr>
              <a:t>No todos están de acuerdo con esta «coronación» de los neurocientíficos. Maxwell Bennett y Peter Hacker, en </a:t>
            </a:r>
            <a:r>
              <a:rPr lang="es-MX" sz="1200" i="1" kern="1200" dirty="0" err="1">
                <a:solidFill>
                  <a:schemeClr val="tx1"/>
                </a:solidFill>
                <a:effectLst/>
                <a:latin typeface="+mn-lt"/>
                <a:ea typeface="+mn-ea"/>
                <a:cs typeface="+mn-cs"/>
              </a:rPr>
              <a:t>Philosophical</a:t>
            </a:r>
            <a:r>
              <a:rPr lang="es-MX" sz="1200" i="1" kern="1200" dirty="0">
                <a:solidFill>
                  <a:schemeClr val="tx1"/>
                </a:solidFill>
                <a:effectLst/>
                <a:latin typeface="+mn-lt"/>
                <a:ea typeface="+mn-ea"/>
                <a:cs typeface="+mn-cs"/>
              </a:rPr>
              <a:t> </a:t>
            </a:r>
            <a:r>
              <a:rPr lang="es-MX" sz="1200" i="1" kern="1200" dirty="0" err="1">
                <a:solidFill>
                  <a:schemeClr val="tx1"/>
                </a:solidFill>
                <a:effectLst/>
                <a:latin typeface="+mn-lt"/>
                <a:ea typeface="+mn-ea"/>
                <a:cs typeface="+mn-cs"/>
              </a:rPr>
              <a:t>Foundations</a:t>
            </a:r>
            <a:r>
              <a:rPr lang="es-MX" sz="1200" i="1" kern="1200" dirty="0">
                <a:solidFill>
                  <a:schemeClr val="tx1"/>
                </a:solidFill>
                <a:effectLst/>
                <a:latin typeface="+mn-lt"/>
                <a:ea typeface="+mn-ea"/>
                <a:cs typeface="+mn-cs"/>
              </a:rPr>
              <a:t> of </a:t>
            </a:r>
            <a:r>
              <a:rPr lang="es-MX" sz="1200" i="1" kern="1200" dirty="0" err="1">
                <a:solidFill>
                  <a:schemeClr val="tx1"/>
                </a:solidFill>
                <a:effectLst/>
                <a:latin typeface="+mn-lt"/>
                <a:ea typeface="+mn-ea"/>
                <a:cs typeface="+mn-cs"/>
              </a:rPr>
              <a:t>Neuroscience</a:t>
            </a:r>
            <a:r>
              <a:rPr lang="es-MX" sz="1200" i="1" kern="1200" dirty="0">
                <a:solidFill>
                  <a:schemeClr val="tx1"/>
                </a:solidFill>
                <a:effectLst/>
                <a:latin typeface="+mn-lt"/>
                <a:ea typeface="+mn-ea"/>
                <a:cs typeface="+mn-cs"/>
              </a:rPr>
              <a:t> (Blackwell, 2003), acusan a los neurocientíficos de cometer una falacia </a:t>
            </a:r>
            <a:r>
              <a:rPr lang="es-MX" sz="1200" i="1" kern="1200" dirty="0" err="1">
                <a:solidFill>
                  <a:schemeClr val="tx1"/>
                </a:solidFill>
                <a:effectLst/>
                <a:latin typeface="+mn-lt"/>
                <a:ea typeface="+mn-ea"/>
                <a:cs typeface="+mn-cs"/>
              </a:rPr>
              <a:t>mereológica</a:t>
            </a:r>
            <a:r>
              <a:rPr lang="es-MX" sz="1200" i="1" kern="1200" dirty="0">
                <a:solidFill>
                  <a:schemeClr val="tx1"/>
                </a:solidFill>
                <a:effectLst/>
                <a:latin typeface="+mn-lt"/>
                <a:ea typeface="+mn-ea"/>
                <a:cs typeface="+mn-cs"/>
              </a:rPr>
              <a:t>: atribuir al cerebro propiedades que sólo tienen sentido predicadas del organismo entero. «El cerebro no decide; las personas deciden, usando su cerebro»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200" kern="1200" dirty="0">
                <a:solidFill>
                  <a:schemeClr val="tx1"/>
                </a:solidFill>
                <a:effectLst/>
                <a:latin typeface="+mn-lt"/>
                <a:ea typeface="+mn-ea"/>
                <a:cs typeface="+mn-cs"/>
              </a:rPr>
              <a:t>«La frase resume la posición de Damasio, y la posición que va a ocupar el centro de nuestra sesión. Para él no hay un dualismo entre lo biológico y lo cultural. La cultura humana —la moral, las artes, el derecho, las instituciones de justicia— sería una continuación de la biología, no una ruptura con ella. Volveremos sobre esto.»</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200" kern="1200" dirty="0">
                <a:solidFill>
                  <a:schemeClr val="tx1"/>
                </a:solidFill>
                <a:effectLst/>
                <a:latin typeface="+mn-lt"/>
                <a:ea typeface="+mn-ea"/>
                <a:cs typeface="+mn-cs"/>
              </a:rPr>
              <a:t>«Pensar la sociedad como un cuerpo es una idea muy antigua. Tan antigua que sospechar de ella es casi un deber.»</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2545"/>
        </a:solidFill>
        <a:effectLst/>
      </p:bgPr>
    </p:bg>
    <p:spTree>
      <p:nvGrpSpPr>
        <p:cNvPr id="1" name=""/>
        <p:cNvGrpSpPr/>
        <p:nvPr/>
      </p:nvGrpSpPr>
      <p:grpSpPr>
        <a:xfrm>
          <a:off x="0" y="0"/>
          <a:ext cx="0" cy="0"/>
          <a:chOff x="0" y="0"/>
          <a:chExt cx="0" cy="0"/>
        </a:xfrm>
      </p:grpSpPr>
      <p:sp>
        <p:nvSpPr>
          <p:cNvPr id="2" name="Shape 0"/>
          <p:cNvSpPr/>
          <p:nvPr/>
        </p:nvSpPr>
        <p:spPr>
          <a:xfrm>
            <a:off x="548640" y="640080"/>
            <a:ext cx="54864" cy="3840480"/>
          </a:xfrm>
          <a:prstGeom prst="rect">
            <a:avLst/>
          </a:prstGeom>
          <a:solidFill>
            <a:srgbClr val="B08A2E"/>
          </a:solidFill>
          <a:ln w="12700">
            <a:solidFill>
              <a:srgbClr val="B08A2E"/>
            </a:solidFill>
            <a:prstDash val="solid"/>
          </a:ln>
        </p:spPr>
        <p:txBody>
          <a:bodyPr/>
          <a:lstStyle/>
          <a:p>
            <a:endParaRPr lang="es-MX"/>
          </a:p>
        </p:txBody>
      </p:sp>
      <p:sp>
        <p:nvSpPr>
          <p:cNvPr id="3" name="Text 1"/>
          <p:cNvSpPr/>
          <p:nvPr/>
        </p:nvSpPr>
        <p:spPr>
          <a:xfrm>
            <a:off x="868680" y="640080"/>
            <a:ext cx="7772400" cy="320040"/>
          </a:xfrm>
          <a:prstGeom prst="rect">
            <a:avLst/>
          </a:prstGeom>
          <a:noFill/>
          <a:ln/>
        </p:spPr>
        <p:txBody>
          <a:bodyPr wrap="square" lIns="0" tIns="0" rIns="0" bIns="0" rtlCol="0" anchor="ctr"/>
          <a:lstStyle/>
          <a:p>
            <a:pPr marL="0" indent="0" algn="l">
              <a:buNone/>
            </a:pPr>
            <a:r>
              <a:rPr lang="en-US" sz="1000" kern="0" spc="400" dirty="0">
                <a:solidFill>
                  <a:srgbClr val="D9B66B"/>
                </a:solidFill>
                <a:latin typeface="Montserrat Black" pitchFamily="34" charset="0"/>
                <a:ea typeface="Montserrat Black" pitchFamily="34" charset="-122"/>
                <a:cs typeface="Montserrat Black" pitchFamily="34" charset="-120"/>
              </a:rPr>
              <a:t>DIPLOMADO EN JUSTICIA ABIERTA</a:t>
            </a:r>
            <a:endParaRPr lang="en-US" sz="1000" dirty="0"/>
          </a:p>
        </p:txBody>
      </p:sp>
      <p:sp>
        <p:nvSpPr>
          <p:cNvPr id="4" name="Text 2"/>
          <p:cNvSpPr/>
          <p:nvPr/>
        </p:nvSpPr>
        <p:spPr>
          <a:xfrm>
            <a:off x="868680" y="1143000"/>
            <a:ext cx="7772400" cy="777240"/>
          </a:xfrm>
          <a:prstGeom prst="rect">
            <a:avLst/>
          </a:prstGeom>
          <a:noFill/>
          <a:ln/>
        </p:spPr>
        <p:txBody>
          <a:bodyPr wrap="square" lIns="0" tIns="0" rIns="0" bIns="0" rtlCol="0" anchor="ctr"/>
          <a:lstStyle/>
          <a:p>
            <a:pPr marL="0" indent="0" algn="l">
              <a:buNone/>
            </a:pPr>
            <a:r>
              <a:rPr lang="en-US" sz="4000" dirty="0">
                <a:solidFill>
                  <a:srgbClr val="FFFFFF"/>
                </a:solidFill>
                <a:latin typeface="Montserrat Black" pitchFamily="34" charset="0"/>
                <a:ea typeface="Montserrat Black" pitchFamily="34" charset="-122"/>
                <a:cs typeface="Montserrat Black" pitchFamily="34" charset="-120"/>
              </a:rPr>
              <a:t>¿Puede la sociedad</a:t>
            </a:r>
            <a:endParaRPr lang="en-US" sz="4000" dirty="0"/>
          </a:p>
        </p:txBody>
      </p:sp>
      <p:sp>
        <p:nvSpPr>
          <p:cNvPr id="5" name="Text 3"/>
          <p:cNvSpPr/>
          <p:nvPr/>
        </p:nvSpPr>
        <p:spPr>
          <a:xfrm>
            <a:off x="868680" y="1874520"/>
            <a:ext cx="7772400" cy="640080"/>
          </a:xfrm>
          <a:prstGeom prst="rect">
            <a:avLst/>
          </a:prstGeom>
          <a:noFill/>
          <a:ln/>
        </p:spPr>
        <p:txBody>
          <a:bodyPr wrap="square" lIns="0" tIns="0" rIns="0" bIns="0" rtlCol="0" anchor="ctr"/>
          <a:lstStyle/>
          <a:p>
            <a:pPr marL="0" indent="0" algn="l">
              <a:buNone/>
            </a:pPr>
            <a:r>
              <a:rPr lang="en-US" sz="2800" dirty="0">
                <a:solidFill>
                  <a:srgbClr val="FFFFFF"/>
                </a:solidFill>
                <a:latin typeface="Montserrat Black" pitchFamily="34" charset="0"/>
                <a:ea typeface="Montserrat Black" pitchFamily="34" charset="-122"/>
                <a:cs typeface="Montserrat Black" pitchFamily="34" charset="-120"/>
              </a:rPr>
              <a:t>analizarse con las herramientas</a:t>
            </a:r>
            <a:endParaRPr lang="en-US" sz="2800" dirty="0"/>
          </a:p>
        </p:txBody>
      </p:sp>
      <p:sp>
        <p:nvSpPr>
          <p:cNvPr id="6" name="Text 4"/>
          <p:cNvSpPr/>
          <p:nvPr/>
        </p:nvSpPr>
        <p:spPr>
          <a:xfrm>
            <a:off x="868680" y="2423160"/>
            <a:ext cx="7772400" cy="640080"/>
          </a:xfrm>
          <a:prstGeom prst="rect">
            <a:avLst/>
          </a:prstGeom>
          <a:noFill/>
          <a:ln/>
        </p:spPr>
        <p:txBody>
          <a:bodyPr wrap="square" lIns="0" tIns="0" rIns="0" bIns="0" rtlCol="0" anchor="ctr"/>
          <a:lstStyle/>
          <a:p>
            <a:pPr marL="0" indent="0" algn="l">
              <a:buNone/>
            </a:pPr>
            <a:r>
              <a:rPr lang="en-US" sz="2800" dirty="0">
                <a:solidFill>
                  <a:srgbClr val="D9B66B"/>
                </a:solidFill>
                <a:latin typeface="Montserrat Black" pitchFamily="34" charset="0"/>
                <a:ea typeface="Montserrat Black" pitchFamily="34" charset="-122"/>
                <a:cs typeface="Montserrat Black" pitchFamily="34" charset="-120"/>
              </a:rPr>
              <a:t>de las ciencias duras?</a:t>
            </a:r>
            <a:endParaRPr lang="en-US" sz="2800" dirty="0"/>
          </a:p>
        </p:txBody>
      </p:sp>
      <p:sp>
        <p:nvSpPr>
          <p:cNvPr id="7" name="Text 5"/>
          <p:cNvSpPr/>
          <p:nvPr/>
        </p:nvSpPr>
        <p:spPr>
          <a:xfrm>
            <a:off x="868680" y="3246120"/>
            <a:ext cx="7772400" cy="548640"/>
          </a:xfrm>
          <a:prstGeom prst="rect">
            <a:avLst/>
          </a:prstGeom>
          <a:noFill/>
          <a:ln/>
        </p:spPr>
        <p:txBody>
          <a:bodyPr wrap="square" lIns="0" tIns="0" rIns="0" bIns="0" rtlCol="0" anchor="ctr"/>
          <a:lstStyle/>
          <a:p>
            <a:pPr marL="0" indent="0" algn="l">
              <a:lnSpc>
                <a:spcPct val="130000"/>
              </a:lnSpc>
              <a:buNone/>
            </a:pPr>
            <a:r>
              <a:rPr lang="en-US" sz="1300" i="1" dirty="0">
                <a:solidFill>
                  <a:srgbClr val="EEF2F7"/>
                </a:solidFill>
                <a:latin typeface="Montserrat" pitchFamily="34" charset="0"/>
                <a:ea typeface="Montserrat" pitchFamily="34" charset="-122"/>
                <a:cs typeface="Montserrat" pitchFamily="34" charset="-120"/>
              </a:rPr>
              <a:t>De la philosophia prima a la neurociencia, y de Damasio a Luhmann: una introducción.</a:t>
            </a:r>
            <a:endParaRPr lang="en-US" sz="1300" dirty="0"/>
          </a:p>
        </p:txBody>
      </p:sp>
      <p:sp>
        <p:nvSpPr>
          <p:cNvPr id="8" name="Text 6"/>
          <p:cNvSpPr/>
          <p:nvPr/>
        </p:nvSpPr>
        <p:spPr>
          <a:xfrm>
            <a:off x="868680" y="4160520"/>
            <a:ext cx="7772400" cy="292608"/>
          </a:xfrm>
          <a:prstGeom prst="rect">
            <a:avLst/>
          </a:prstGeom>
          <a:noFill/>
          <a:ln/>
        </p:spPr>
        <p:txBody>
          <a:bodyPr wrap="square" lIns="0" tIns="0" rIns="0" bIns="0" rtlCol="0" anchor="ctr"/>
          <a:lstStyle/>
          <a:p>
            <a:pPr marL="0" indent="0" algn="l">
              <a:buNone/>
            </a:pPr>
            <a:r>
              <a:rPr lang="en-US" sz="1300" dirty="0">
                <a:solidFill>
                  <a:srgbClr val="FFFFFF"/>
                </a:solidFill>
                <a:latin typeface="Montserrat Black" pitchFamily="34" charset="0"/>
                <a:ea typeface="Montserrat Black" pitchFamily="34" charset="-122"/>
                <a:cs typeface="Montserrat Black" pitchFamily="34" charset="-120"/>
              </a:rPr>
              <a:t>Dr. Alejandro Lozano Díez</a:t>
            </a:r>
            <a:endParaRPr lang="en-US" sz="1300" dirty="0"/>
          </a:p>
        </p:txBody>
      </p:sp>
      <p:sp>
        <p:nvSpPr>
          <p:cNvPr id="9" name="Text 7"/>
          <p:cNvSpPr/>
          <p:nvPr/>
        </p:nvSpPr>
        <p:spPr>
          <a:xfrm>
            <a:off x="868680" y="4434840"/>
            <a:ext cx="7772400" cy="256032"/>
          </a:xfrm>
          <a:prstGeom prst="rect">
            <a:avLst/>
          </a:prstGeom>
          <a:noFill/>
          <a:ln/>
        </p:spPr>
        <p:txBody>
          <a:bodyPr wrap="square" lIns="0" tIns="0" rIns="0" bIns="0" rtlCol="0" anchor="ctr"/>
          <a:lstStyle/>
          <a:p>
            <a:pPr marL="0" indent="0" algn="l">
              <a:buNone/>
            </a:pPr>
            <a:r>
              <a:rPr lang="en-US" sz="1000" dirty="0">
                <a:solidFill>
                  <a:srgbClr val="D9B66B"/>
                </a:solidFill>
                <a:latin typeface="Montserrat" pitchFamily="34" charset="0"/>
                <a:ea typeface="Montserrat" pitchFamily="34" charset="-122"/>
                <a:cs typeface="Montserrat" pitchFamily="34" charset="-120"/>
              </a:rPr>
              <a:t>Sesión introductoria · 2 horas</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EEF2F7"/>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B08A2E"/>
                </a:solidFill>
                <a:latin typeface="Montserrat Black" pitchFamily="34" charset="0"/>
                <a:ea typeface="Montserrat Black" pitchFamily="34" charset="-122"/>
                <a:cs typeface="Montserrat Black" pitchFamily="34" charset="-120"/>
              </a:rPr>
              <a:t>UNA METÁFORA CON DOS MIL AÑOS</a:t>
            </a:r>
            <a:endParaRPr lang="en-US" sz="1000" dirty="0"/>
          </a:p>
        </p:txBody>
      </p:sp>
      <p:sp>
        <p:nvSpPr>
          <p:cNvPr id="3" name="Text 1"/>
          <p:cNvSpPr/>
          <p:nvPr/>
        </p:nvSpPr>
        <p:spPr>
          <a:xfrm>
            <a:off x="548640" y="777240"/>
            <a:ext cx="8046720" cy="868680"/>
          </a:xfrm>
          <a:prstGeom prst="rect">
            <a:avLst/>
          </a:prstGeom>
          <a:noFill/>
          <a:ln/>
        </p:spPr>
        <p:txBody>
          <a:bodyPr wrap="square" lIns="0" tIns="0" rIns="0" bIns="0" rtlCol="0" anchor="t"/>
          <a:lstStyle/>
          <a:p>
            <a:pPr marL="0" indent="0" algn="l">
              <a:buNone/>
            </a:pPr>
            <a:r>
              <a:rPr lang="en-US" sz="3000" dirty="0">
                <a:solidFill>
                  <a:srgbClr val="0B2545"/>
                </a:solidFill>
                <a:latin typeface="Montserrat Black" pitchFamily="34" charset="0"/>
                <a:ea typeface="Montserrat Black" pitchFamily="34" charset="-122"/>
                <a:cs typeface="Montserrat Black" pitchFamily="34" charset="-120"/>
              </a:rPr>
              <a:t>La sociedad como cuerpo no es invento del siglo XIX.</a:t>
            </a:r>
            <a:endParaRPr lang="en-US" sz="3000" dirty="0"/>
          </a:p>
        </p:txBody>
      </p:sp>
      <p:sp>
        <p:nvSpPr>
          <p:cNvPr id="4" name="Text 2"/>
          <p:cNvSpPr/>
          <p:nvPr/>
        </p:nvSpPr>
        <p:spPr>
          <a:xfrm>
            <a:off x="548640" y="2148840"/>
            <a:ext cx="8046720" cy="2606040"/>
          </a:xfrm>
          <a:prstGeom prst="rect">
            <a:avLst/>
          </a:prstGeom>
          <a:noFill/>
          <a:ln/>
        </p:spPr>
        <p:txBody>
          <a:bodyPr wrap="square" lIns="0" tIns="0" rIns="0" bIns="0" rtlCol="0" anchor="ctr"/>
          <a:lstStyle/>
          <a:p>
            <a:pPr marL="0" indent="0" algn="just">
              <a:lnSpc>
                <a:spcPct val="150000"/>
              </a:lnSpc>
              <a:spcAft>
                <a:spcPts val="600"/>
              </a:spcAft>
              <a:buNone/>
            </a:pPr>
            <a:r>
              <a:rPr lang="en-US" sz="1200" dirty="0">
                <a:solidFill>
                  <a:srgbClr val="111111"/>
                </a:solidFill>
                <a:latin typeface="Montserrat" pitchFamily="34" charset="0"/>
                <a:ea typeface="Montserrat" pitchFamily="34" charset="-122"/>
                <a:cs typeface="Montserrat" pitchFamily="34" charset="-120"/>
              </a:rPr>
              <a:t>La fábula de Menenio Agripa (Tito Livio, </a:t>
            </a:r>
            <a:r>
              <a:rPr lang="en-US" sz="1200" i="1" dirty="0">
                <a:solidFill>
                  <a:srgbClr val="0B2545"/>
                </a:solidFill>
                <a:latin typeface="Montserrat" pitchFamily="34" charset="0"/>
                <a:ea typeface="Montserrat" pitchFamily="34" charset="-122"/>
                <a:cs typeface="Montserrat" pitchFamily="34" charset="-120"/>
              </a:rPr>
              <a:t>Ab Urbe Condita</a:t>
            </a:r>
            <a:r>
              <a:rPr lang="en-US" sz="1200" dirty="0">
                <a:solidFill>
                  <a:srgbClr val="111111"/>
                </a:solidFill>
                <a:latin typeface="Montserrat" pitchFamily="34" charset="0"/>
                <a:ea typeface="Montserrat" pitchFamily="34" charset="-122"/>
                <a:cs typeface="Montserrat" pitchFamily="34" charset="-120"/>
              </a:rPr>
              <a:t> II, 32) ya comparaba a Roma con un cuerpo en disputa entre el estómago y los miembros. Platón pensó la </a:t>
            </a:r>
            <a:r>
              <a:rPr lang="en-US" sz="1200" i="1" dirty="0">
                <a:solidFill>
                  <a:srgbClr val="0B2545"/>
                </a:solidFill>
                <a:latin typeface="Montserrat" pitchFamily="34" charset="0"/>
                <a:ea typeface="Montserrat" pitchFamily="34" charset="-122"/>
                <a:cs typeface="Montserrat" pitchFamily="34" charset="-120"/>
              </a:rPr>
              <a:t>polis </a:t>
            </a:r>
            <a:r>
              <a:rPr lang="en-US" sz="1200" dirty="0">
                <a:solidFill>
                  <a:srgbClr val="111111"/>
                </a:solidFill>
                <a:latin typeface="Montserrat" pitchFamily="34" charset="0"/>
                <a:ea typeface="Montserrat" pitchFamily="34" charset="-122"/>
                <a:cs typeface="Montserrat" pitchFamily="34" charset="-120"/>
              </a:rPr>
              <a:t>como un organismo. San Pablo escribió a los Corintios: </a:t>
            </a:r>
            <a:r>
              <a:rPr lang="en-US" sz="1200" i="1" dirty="0">
                <a:solidFill>
                  <a:srgbClr val="13315C"/>
                </a:solidFill>
                <a:latin typeface="Montserrat" pitchFamily="34" charset="0"/>
                <a:ea typeface="Montserrat" pitchFamily="34" charset="-122"/>
                <a:cs typeface="Montserrat" pitchFamily="34" charset="-120"/>
              </a:rPr>
              <a:t>“Porque así como el cuerpo es uno y tiene muchos miembros, todos los miembros del cuerpo, aunque son muchos, constituyen un solo cuerpo, así también Cristo”</a:t>
            </a:r>
            <a:r>
              <a:rPr lang="en-US" sz="1200" dirty="0">
                <a:solidFill>
                  <a:srgbClr val="111111"/>
                </a:solidFill>
                <a:latin typeface="Montserrat" pitchFamily="34" charset="0"/>
                <a:ea typeface="Montserrat" pitchFamily="34" charset="-122"/>
                <a:cs typeface="Montserrat" pitchFamily="34" charset="-120"/>
              </a:rPr>
              <a:t> (1 Co 12, 12). Juan de Salisbury, en el </a:t>
            </a:r>
            <a:r>
              <a:rPr lang="en-US" sz="1200" i="1" dirty="0">
                <a:solidFill>
                  <a:srgbClr val="0B2545"/>
                </a:solidFill>
                <a:latin typeface="Montserrat" pitchFamily="34" charset="0"/>
                <a:ea typeface="Montserrat" pitchFamily="34" charset="-122"/>
                <a:cs typeface="Montserrat" pitchFamily="34" charset="-120"/>
              </a:rPr>
              <a:t>Policraticus </a:t>
            </a:r>
            <a:r>
              <a:rPr lang="en-US" sz="1200" dirty="0">
                <a:solidFill>
                  <a:srgbClr val="111111"/>
                </a:solidFill>
                <a:latin typeface="Montserrat" pitchFamily="34" charset="0"/>
                <a:ea typeface="Montserrat" pitchFamily="34" charset="-122"/>
                <a:cs typeface="Montserrat" pitchFamily="34" charset="-120"/>
              </a:rPr>
              <a:t>(s. XII), hizo del rey la cabeza y del campesinado los pies. El </a:t>
            </a:r>
            <a:r>
              <a:rPr lang="en-US" sz="1200" i="1" dirty="0">
                <a:solidFill>
                  <a:srgbClr val="0B2545"/>
                </a:solidFill>
                <a:latin typeface="Montserrat" pitchFamily="34" charset="0"/>
                <a:ea typeface="Montserrat" pitchFamily="34" charset="-122"/>
                <a:cs typeface="Montserrat" pitchFamily="34" charset="-120"/>
              </a:rPr>
              <a:t>Leviatán </a:t>
            </a:r>
            <a:r>
              <a:rPr lang="en-US" sz="1200" dirty="0">
                <a:solidFill>
                  <a:srgbClr val="111111"/>
                </a:solidFill>
                <a:latin typeface="Montserrat" pitchFamily="34" charset="0"/>
                <a:ea typeface="Montserrat" pitchFamily="34" charset="-122"/>
                <a:cs typeface="Montserrat" pitchFamily="34" charset="-120"/>
              </a:rPr>
              <a:t>de Hobbes lo representó en su portada. La analogía es antigua. Lo nuevo, en el siglo XIX, fue pretender hacerla </a:t>
            </a:r>
            <a:r>
              <a:rPr lang="en-US" sz="1200" b="1" dirty="0">
                <a:solidFill>
                  <a:srgbClr val="8A1C1C"/>
                </a:solidFill>
                <a:latin typeface="Montserrat" pitchFamily="34" charset="0"/>
                <a:ea typeface="Montserrat" pitchFamily="34" charset="-122"/>
                <a:cs typeface="Montserrat" pitchFamily="34" charset="-120"/>
              </a:rPr>
              <a:t>ciencia</a:t>
            </a:r>
            <a:r>
              <a:rPr lang="en-US" sz="1200" dirty="0">
                <a:solidFill>
                  <a:srgbClr val="111111"/>
                </a:solidFill>
                <a:latin typeface="Montserrat" pitchFamily="34" charset="0"/>
                <a:ea typeface="Montserrat" pitchFamily="34" charset="-122"/>
                <a:cs typeface="Montserrat" pitchFamily="34" charset="-120"/>
              </a:rPr>
              <a:t>.</a:t>
            </a:r>
            <a:endParaRPr lang="en-US" sz="1200" dirty="0"/>
          </a:p>
        </p:txBody>
      </p:sp>
      <p:sp>
        <p:nvSpPr>
          <p:cNvPr id="5" name="Shape 3"/>
          <p:cNvSpPr/>
          <p:nvPr/>
        </p:nvSpPr>
        <p:spPr>
          <a:xfrm>
            <a:off x="548640" y="4800600"/>
            <a:ext cx="502920" cy="32004"/>
          </a:xfrm>
          <a:prstGeom prst="rect">
            <a:avLst/>
          </a:prstGeom>
          <a:solidFill>
            <a:srgbClr val="B08A2E"/>
          </a:solidFill>
          <a:ln w="12700">
            <a:solidFill>
              <a:srgbClr val="B08A2E"/>
            </a:solidFill>
            <a:prstDash val="solid"/>
          </a:ln>
        </p:spPr>
        <p:txBody>
          <a:bodyPr/>
          <a:lstStyle/>
          <a:p>
            <a:endParaRPr lang="es-MX"/>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F013BA02-7B93-86FF-9440-515F8F8682A1}"/>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41754451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B08A2E"/>
                </a:solidFill>
                <a:latin typeface="Montserrat Black" pitchFamily="34" charset="0"/>
                <a:ea typeface="Montserrat Black" pitchFamily="34" charset="-122"/>
                <a:cs typeface="Montserrat Black" pitchFamily="34" charset="-120"/>
              </a:rPr>
              <a:t>EL SIGLO XIX Y LA FÍSICA SOCIAL</a:t>
            </a:r>
            <a:endParaRPr lang="en-US" sz="1000" dirty="0"/>
          </a:p>
        </p:txBody>
      </p:sp>
      <p:sp>
        <p:nvSpPr>
          <p:cNvPr id="3" name="Text 1"/>
          <p:cNvSpPr/>
          <p:nvPr/>
        </p:nvSpPr>
        <p:spPr>
          <a:xfrm>
            <a:off x="548640" y="777240"/>
            <a:ext cx="8046720" cy="868680"/>
          </a:xfrm>
          <a:prstGeom prst="rect">
            <a:avLst/>
          </a:prstGeom>
          <a:noFill/>
          <a:ln/>
        </p:spPr>
        <p:txBody>
          <a:bodyPr wrap="square" lIns="0" tIns="0" rIns="0" bIns="0" rtlCol="0" anchor="t"/>
          <a:lstStyle/>
          <a:p>
            <a:pPr marL="0" indent="0" algn="l">
              <a:buNone/>
            </a:pPr>
            <a:r>
              <a:rPr lang="en-US" sz="3000" dirty="0">
                <a:solidFill>
                  <a:srgbClr val="0B2545"/>
                </a:solidFill>
                <a:latin typeface="Montserrat Black" pitchFamily="34" charset="0"/>
                <a:ea typeface="Montserrat Black" pitchFamily="34" charset="-122"/>
                <a:cs typeface="Montserrat Black" pitchFamily="34" charset="-120"/>
              </a:rPr>
              <a:t>Comte, Spencer y la sociedad como organismo.</a:t>
            </a:r>
            <a:endParaRPr lang="en-US" sz="3000" dirty="0"/>
          </a:p>
        </p:txBody>
      </p:sp>
      <p:sp>
        <p:nvSpPr>
          <p:cNvPr id="4" name="Shape 2"/>
          <p:cNvSpPr/>
          <p:nvPr/>
        </p:nvSpPr>
        <p:spPr>
          <a:xfrm>
            <a:off x="548640" y="2194560"/>
            <a:ext cx="54864" cy="2468880"/>
          </a:xfrm>
          <a:prstGeom prst="rect">
            <a:avLst/>
          </a:prstGeom>
          <a:solidFill>
            <a:srgbClr val="0B2545"/>
          </a:solidFill>
          <a:ln w="12700">
            <a:solidFill>
              <a:srgbClr val="0B2545"/>
            </a:solidFill>
            <a:prstDash val="solid"/>
          </a:ln>
        </p:spPr>
        <p:txBody>
          <a:bodyPr/>
          <a:lstStyle/>
          <a:p>
            <a:endParaRPr lang="es-MX"/>
          </a:p>
        </p:txBody>
      </p:sp>
      <p:sp>
        <p:nvSpPr>
          <p:cNvPr id="5" name="Text 3"/>
          <p:cNvSpPr/>
          <p:nvPr/>
        </p:nvSpPr>
        <p:spPr>
          <a:xfrm>
            <a:off x="713232" y="2194560"/>
            <a:ext cx="3703320" cy="320040"/>
          </a:xfrm>
          <a:prstGeom prst="rect">
            <a:avLst/>
          </a:prstGeom>
          <a:noFill/>
          <a:ln/>
        </p:spPr>
        <p:txBody>
          <a:bodyPr wrap="square" lIns="0" tIns="0" rIns="0" bIns="0" rtlCol="0" anchor="t"/>
          <a:lstStyle/>
          <a:p>
            <a:pPr marL="0" indent="0" algn="l">
              <a:buNone/>
            </a:pPr>
            <a:r>
              <a:rPr lang="en-US" sz="1100" kern="0" spc="200" dirty="0">
                <a:solidFill>
                  <a:srgbClr val="0B2545"/>
                </a:solidFill>
                <a:latin typeface="Montserrat Black" pitchFamily="34" charset="0"/>
                <a:ea typeface="Montserrat Black" pitchFamily="34" charset="-122"/>
                <a:cs typeface="Montserrat Black" pitchFamily="34" charset="-120"/>
              </a:rPr>
              <a:t>AUGUSTE COMTE  (1798–1857)</a:t>
            </a:r>
            <a:endParaRPr lang="en-US" sz="1100" dirty="0"/>
          </a:p>
        </p:txBody>
      </p:sp>
      <p:sp>
        <p:nvSpPr>
          <p:cNvPr id="6" name="Text 4"/>
          <p:cNvSpPr/>
          <p:nvPr/>
        </p:nvSpPr>
        <p:spPr>
          <a:xfrm>
            <a:off x="713232" y="2487168"/>
            <a:ext cx="3703320" cy="411480"/>
          </a:xfrm>
          <a:prstGeom prst="rect">
            <a:avLst/>
          </a:prstGeom>
          <a:noFill/>
          <a:ln/>
        </p:spPr>
        <p:txBody>
          <a:bodyPr wrap="square" lIns="0" tIns="0" rIns="0" bIns="0" rtlCol="0" anchor="t"/>
          <a:lstStyle/>
          <a:p>
            <a:pPr marL="0" indent="0" algn="l">
              <a:buNone/>
            </a:pPr>
            <a:r>
              <a:rPr lang="en-US" sz="1600" dirty="0">
                <a:solidFill>
                  <a:srgbClr val="111111"/>
                </a:solidFill>
                <a:latin typeface="Montserrat Black" pitchFamily="34" charset="0"/>
                <a:ea typeface="Montserrat Black" pitchFamily="34" charset="-122"/>
                <a:cs typeface="Montserrat Black" pitchFamily="34" charset="-120"/>
              </a:rPr>
              <a:t>El sueño de una física social.</a:t>
            </a:r>
            <a:endParaRPr lang="en-US" sz="1600" dirty="0"/>
          </a:p>
        </p:txBody>
      </p:sp>
      <p:sp>
        <p:nvSpPr>
          <p:cNvPr id="7" name="Text 5"/>
          <p:cNvSpPr/>
          <p:nvPr/>
        </p:nvSpPr>
        <p:spPr>
          <a:xfrm>
            <a:off x="713232" y="2971800"/>
            <a:ext cx="3703320" cy="1691640"/>
          </a:xfrm>
          <a:prstGeom prst="rect">
            <a:avLst/>
          </a:prstGeom>
          <a:noFill/>
          <a:ln/>
        </p:spPr>
        <p:txBody>
          <a:bodyPr wrap="square" lIns="0" tIns="0" rIns="0" bIns="0" rtlCol="0" anchor="t"/>
          <a:lstStyle/>
          <a:p>
            <a:pPr marL="0" indent="0" algn="just">
              <a:lnSpc>
                <a:spcPct val="140000"/>
              </a:lnSpc>
              <a:buNone/>
            </a:pPr>
            <a:r>
              <a:rPr lang="en-US" sz="1100" dirty="0">
                <a:solidFill>
                  <a:srgbClr val="111111"/>
                </a:solidFill>
                <a:latin typeface="Montserrat" pitchFamily="34" charset="0"/>
                <a:ea typeface="Montserrat" pitchFamily="34" charset="-122"/>
                <a:cs typeface="Montserrat" pitchFamily="34" charset="-120"/>
              </a:rPr>
              <a:t>Acuña el término sociología y propone que el estudio de la sociedad alcance el mismo rigor que la astronomía. La sociedad obedecería a leyes —dinámicas y estáticas— susceptibles de descripción matemática.</a:t>
            </a:r>
            <a:endParaRPr lang="en-US" sz="1100" dirty="0"/>
          </a:p>
        </p:txBody>
      </p:sp>
      <p:sp>
        <p:nvSpPr>
          <p:cNvPr id="8" name="Shape 6"/>
          <p:cNvSpPr/>
          <p:nvPr/>
        </p:nvSpPr>
        <p:spPr>
          <a:xfrm>
            <a:off x="4709160" y="2194560"/>
            <a:ext cx="54864" cy="2468880"/>
          </a:xfrm>
          <a:prstGeom prst="rect">
            <a:avLst/>
          </a:prstGeom>
          <a:solidFill>
            <a:srgbClr val="8A1C1C"/>
          </a:solidFill>
          <a:ln w="12700">
            <a:solidFill>
              <a:srgbClr val="8A1C1C"/>
            </a:solidFill>
            <a:prstDash val="solid"/>
          </a:ln>
        </p:spPr>
        <p:txBody>
          <a:bodyPr/>
          <a:lstStyle/>
          <a:p>
            <a:endParaRPr lang="es-MX"/>
          </a:p>
        </p:txBody>
      </p:sp>
      <p:sp>
        <p:nvSpPr>
          <p:cNvPr id="9" name="Text 7"/>
          <p:cNvSpPr/>
          <p:nvPr/>
        </p:nvSpPr>
        <p:spPr>
          <a:xfrm>
            <a:off x="4873752" y="2194560"/>
            <a:ext cx="3703320" cy="320040"/>
          </a:xfrm>
          <a:prstGeom prst="rect">
            <a:avLst/>
          </a:prstGeom>
          <a:noFill/>
          <a:ln/>
        </p:spPr>
        <p:txBody>
          <a:bodyPr wrap="square" lIns="0" tIns="0" rIns="0" bIns="0" rtlCol="0" anchor="t"/>
          <a:lstStyle/>
          <a:p>
            <a:pPr marL="0" indent="0" algn="l">
              <a:buNone/>
            </a:pPr>
            <a:r>
              <a:rPr lang="en-US" sz="1100" kern="0" spc="200" dirty="0">
                <a:solidFill>
                  <a:srgbClr val="8A1C1C"/>
                </a:solidFill>
                <a:latin typeface="Montserrat Black" pitchFamily="34" charset="0"/>
                <a:ea typeface="Montserrat Black" pitchFamily="34" charset="-122"/>
                <a:cs typeface="Montserrat Black" pitchFamily="34" charset="-120"/>
              </a:rPr>
              <a:t>HERBERT SPENCER  (1820–1903)</a:t>
            </a:r>
            <a:endParaRPr lang="en-US" sz="1100" dirty="0"/>
          </a:p>
        </p:txBody>
      </p:sp>
      <p:sp>
        <p:nvSpPr>
          <p:cNvPr id="10" name="Text 8"/>
          <p:cNvSpPr/>
          <p:nvPr/>
        </p:nvSpPr>
        <p:spPr>
          <a:xfrm>
            <a:off x="4873752" y="2487168"/>
            <a:ext cx="3703320" cy="411480"/>
          </a:xfrm>
          <a:prstGeom prst="rect">
            <a:avLst/>
          </a:prstGeom>
          <a:noFill/>
          <a:ln/>
        </p:spPr>
        <p:txBody>
          <a:bodyPr wrap="square" lIns="0" tIns="0" rIns="0" bIns="0" rtlCol="0" anchor="t"/>
          <a:lstStyle/>
          <a:p>
            <a:pPr marL="0" indent="0" algn="l">
              <a:buNone/>
            </a:pPr>
            <a:r>
              <a:rPr lang="en-US" sz="1600" dirty="0">
                <a:solidFill>
                  <a:srgbClr val="111111"/>
                </a:solidFill>
                <a:latin typeface="Montserrat Black" pitchFamily="34" charset="0"/>
                <a:ea typeface="Montserrat Black" pitchFamily="34" charset="-122"/>
                <a:cs typeface="Montserrat Black" pitchFamily="34" charset="-120"/>
              </a:rPr>
              <a:t>La sociedad es un organismo.</a:t>
            </a:r>
            <a:endParaRPr lang="en-US" sz="1600" dirty="0"/>
          </a:p>
        </p:txBody>
      </p:sp>
      <p:sp>
        <p:nvSpPr>
          <p:cNvPr id="11" name="Text 9"/>
          <p:cNvSpPr/>
          <p:nvPr/>
        </p:nvSpPr>
        <p:spPr>
          <a:xfrm>
            <a:off x="4873752" y="2971800"/>
            <a:ext cx="3703320" cy="1691640"/>
          </a:xfrm>
          <a:prstGeom prst="rect">
            <a:avLst/>
          </a:prstGeom>
          <a:noFill/>
          <a:ln/>
        </p:spPr>
        <p:txBody>
          <a:bodyPr wrap="square" lIns="0" tIns="0" rIns="0" bIns="0" rtlCol="0" anchor="t"/>
          <a:lstStyle/>
          <a:p>
            <a:pPr marL="0" indent="0" algn="just">
              <a:lnSpc>
                <a:spcPct val="140000"/>
              </a:lnSpc>
              <a:buNone/>
            </a:pPr>
            <a:r>
              <a:rPr lang="en-US" sz="1100" dirty="0">
                <a:solidFill>
                  <a:srgbClr val="111111"/>
                </a:solidFill>
                <a:latin typeface="Montserrat" pitchFamily="34" charset="0"/>
                <a:ea typeface="Montserrat" pitchFamily="34" charset="-122"/>
                <a:cs typeface="Montserrat" pitchFamily="34" charset="-120"/>
              </a:rPr>
              <a:t>En The Principles of Sociology (1876) lleva la analogía organicista hasta el final: instituciones-órganos, dinero-sangre, evolución social como selección natural. Acuña “supervivencia del más apto”. Aquí nace lo que después se llamó darwinismo social —con consecuencias políticas que conviene no olvidar.</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2">
    <p:bg>
      <p:bgPr>
        <a:solidFill>
          <a:srgbClr val="EEF2F7"/>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8A1C1C"/>
                </a:solidFill>
                <a:latin typeface="Montserrat Black" pitchFamily="34" charset="0"/>
                <a:ea typeface="Montserrat Black" pitchFamily="34" charset="-122"/>
                <a:cs typeface="Montserrat Black" pitchFamily="34" charset="-120"/>
              </a:rPr>
              <a:t>UNA ADVERTENCIA QUE CONVIENE NO OLVIDAR</a:t>
            </a:r>
            <a:endParaRPr lang="en-US" sz="1000" dirty="0"/>
          </a:p>
        </p:txBody>
      </p:sp>
      <p:sp>
        <p:nvSpPr>
          <p:cNvPr id="3" name="Text 1"/>
          <p:cNvSpPr/>
          <p:nvPr/>
        </p:nvSpPr>
        <p:spPr>
          <a:xfrm>
            <a:off x="548640" y="777240"/>
            <a:ext cx="8046720" cy="868680"/>
          </a:xfrm>
          <a:prstGeom prst="rect">
            <a:avLst/>
          </a:prstGeom>
          <a:noFill/>
          <a:ln/>
        </p:spPr>
        <p:txBody>
          <a:bodyPr wrap="square" lIns="0" tIns="0" rIns="0" bIns="0" rtlCol="0" anchor="t"/>
          <a:lstStyle/>
          <a:p>
            <a:pPr marL="0" indent="0" algn="l">
              <a:buNone/>
            </a:pPr>
            <a:r>
              <a:rPr lang="en-US" sz="3000" dirty="0">
                <a:solidFill>
                  <a:srgbClr val="8A1C1C"/>
                </a:solidFill>
                <a:latin typeface="Montserrat Black" pitchFamily="34" charset="0"/>
                <a:ea typeface="Montserrat Black" pitchFamily="34" charset="-122"/>
                <a:cs typeface="Montserrat Black" pitchFamily="34" charset="-120"/>
              </a:rPr>
              <a:t>Toda analogía es también una decisión política.</a:t>
            </a:r>
            <a:endParaRPr lang="en-US" sz="3000" dirty="0"/>
          </a:p>
        </p:txBody>
      </p:sp>
      <p:sp>
        <p:nvSpPr>
          <p:cNvPr id="4" name="Text 2"/>
          <p:cNvSpPr/>
          <p:nvPr/>
        </p:nvSpPr>
        <p:spPr>
          <a:xfrm>
            <a:off x="548640" y="2148840"/>
            <a:ext cx="8046720" cy="2606040"/>
          </a:xfrm>
          <a:prstGeom prst="rect">
            <a:avLst/>
          </a:prstGeom>
          <a:noFill/>
          <a:ln/>
        </p:spPr>
        <p:txBody>
          <a:bodyPr wrap="square" lIns="0" tIns="0" rIns="0" bIns="0" rtlCol="0" anchor="ctr"/>
          <a:lstStyle/>
          <a:p>
            <a:pPr marL="0" indent="0" algn="just">
              <a:lnSpc>
                <a:spcPct val="155000"/>
              </a:lnSpc>
              <a:spcAft>
                <a:spcPts val="600"/>
              </a:spcAft>
              <a:buNone/>
            </a:pPr>
            <a:r>
              <a:rPr lang="en-US" sz="1300" dirty="0">
                <a:solidFill>
                  <a:srgbClr val="111111"/>
                </a:solidFill>
                <a:latin typeface="Montserrat" pitchFamily="34" charset="0"/>
                <a:ea typeface="Montserrat" pitchFamily="34" charset="-122"/>
                <a:cs typeface="Montserrat" pitchFamily="34" charset="-120"/>
              </a:rPr>
              <a:t>Pensar la sociedad como un cuerpo puede ser fecundo o puede ser tóxico. Spencer naturalizó la desigualdad como “supervivencia del más apto”. La biología social del siglo XX justificó el racismo y la eugenesia. Toda analogía organicista tiende a presentar lo que es como si fuera lo que debe ser, y a leer el conflicto como enfermedad. </a:t>
            </a:r>
            <a:endParaRPr lang="en-US" sz="1300" dirty="0"/>
          </a:p>
          <a:p>
            <a:pPr marL="0" indent="0" algn="just">
              <a:lnSpc>
                <a:spcPct val="155000"/>
              </a:lnSpc>
              <a:spcAft>
                <a:spcPts val="600"/>
              </a:spcAft>
              <a:buNone/>
            </a:pPr>
            <a:r>
              <a:rPr lang="en-US" sz="1300" dirty="0">
                <a:solidFill>
                  <a:srgbClr val="111111"/>
                </a:solidFill>
                <a:latin typeface="Montserrat" pitchFamily="34" charset="0"/>
                <a:ea typeface="Montserrat" pitchFamily="34" charset="-122"/>
                <a:cs typeface="Montserrat" pitchFamily="34" charset="-120"/>
              </a:rPr>
              <a:t> </a:t>
            </a:r>
            <a:endParaRPr lang="en-US" sz="1300" dirty="0"/>
          </a:p>
          <a:p>
            <a:pPr marL="0" indent="0" algn="just">
              <a:lnSpc>
                <a:spcPct val="155000"/>
              </a:lnSpc>
              <a:spcAft>
                <a:spcPts val="600"/>
              </a:spcAft>
              <a:buNone/>
            </a:pPr>
            <a:r>
              <a:rPr lang="en-US" sz="1300" i="1" dirty="0">
                <a:solidFill>
                  <a:srgbClr val="0B2545"/>
                </a:solidFill>
                <a:latin typeface="Montserrat" pitchFamily="34" charset="0"/>
                <a:ea typeface="Montserrat" pitchFamily="34" charset="-122"/>
                <a:cs typeface="Montserrat" pitchFamily="34" charset="-120"/>
              </a:rPr>
              <a:t>Antes de seguir, conviene plantar la pregunta:</a:t>
            </a:r>
            <a:r>
              <a:rPr lang="en-US" sz="1300" dirty="0">
                <a:solidFill>
                  <a:srgbClr val="111111"/>
                </a:solidFill>
                <a:latin typeface="Montserrat" pitchFamily="34" charset="0"/>
                <a:ea typeface="Montserrat" pitchFamily="34" charset="-122"/>
                <a:cs typeface="Montserrat" pitchFamily="34" charset="-120"/>
              </a:rPr>
              <a:t> </a:t>
            </a:r>
            <a:endParaRPr lang="en-US" sz="1300" dirty="0"/>
          </a:p>
          <a:p>
            <a:pPr marL="0" indent="0" algn="just">
              <a:lnSpc>
                <a:spcPct val="155000"/>
              </a:lnSpc>
              <a:spcAft>
                <a:spcPts val="600"/>
              </a:spcAft>
              <a:buNone/>
            </a:pPr>
            <a:r>
              <a:rPr lang="en-US" sz="1300" b="1" dirty="0">
                <a:solidFill>
                  <a:srgbClr val="8A1C1C"/>
                </a:solidFill>
                <a:latin typeface="Montserrat" pitchFamily="34" charset="0"/>
                <a:ea typeface="Montserrat" pitchFamily="34" charset="-122"/>
                <a:cs typeface="Montserrat" pitchFamily="34" charset="-120"/>
              </a:rPr>
              <a:t>¿se puede usar la analogía sin pagar sus costos políticos?</a:t>
            </a:r>
            <a:endParaRPr lang="en-US" sz="1300" dirty="0"/>
          </a:p>
        </p:txBody>
      </p:sp>
      <p:sp>
        <p:nvSpPr>
          <p:cNvPr id="5" name="Shape 3"/>
          <p:cNvSpPr/>
          <p:nvPr/>
        </p:nvSpPr>
        <p:spPr>
          <a:xfrm>
            <a:off x="548640" y="4800600"/>
            <a:ext cx="502920" cy="32004"/>
          </a:xfrm>
          <a:prstGeom prst="rect">
            <a:avLst/>
          </a:prstGeom>
          <a:solidFill>
            <a:srgbClr val="8A1C1C"/>
          </a:solidFill>
          <a:ln w="12700">
            <a:solidFill>
              <a:srgbClr val="8A1C1C"/>
            </a:solidFill>
            <a:prstDash val="solid"/>
          </a:ln>
        </p:spPr>
        <p:txBody>
          <a:bodyPr/>
          <a:lstStyle/>
          <a:p>
            <a:endParaRPr lang="es-MX"/>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3">
    <p:bg>
      <p:bgPr>
        <a:solidFill>
          <a:srgbClr val="0B2545"/>
        </a:solidFill>
        <a:effectLst/>
      </p:bgPr>
    </p:bg>
    <p:spTree>
      <p:nvGrpSpPr>
        <p:cNvPr id="1" name=""/>
        <p:cNvGrpSpPr/>
        <p:nvPr/>
      </p:nvGrpSpPr>
      <p:grpSpPr>
        <a:xfrm>
          <a:off x="0" y="0"/>
          <a:ext cx="0" cy="0"/>
          <a:chOff x="0" y="0"/>
          <a:chExt cx="0" cy="0"/>
        </a:xfrm>
      </p:grpSpPr>
      <p:sp>
        <p:nvSpPr>
          <p:cNvPr id="2" name="Text 0"/>
          <p:cNvSpPr/>
          <p:nvPr/>
        </p:nvSpPr>
        <p:spPr>
          <a:xfrm>
            <a:off x="548640" y="640080"/>
            <a:ext cx="1097280" cy="548640"/>
          </a:xfrm>
          <a:prstGeom prst="rect">
            <a:avLst/>
          </a:prstGeom>
          <a:noFill/>
          <a:ln/>
        </p:spPr>
        <p:txBody>
          <a:bodyPr wrap="square" lIns="0" tIns="0" rIns="0" bIns="0" rtlCol="0" anchor="ctr"/>
          <a:lstStyle/>
          <a:p>
            <a:pPr marL="0" indent="0" algn="l">
              <a:buNone/>
            </a:pPr>
            <a:r>
              <a:rPr lang="en-US" sz="2800" kern="0" spc="200" dirty="0">
                <a:solidFill>
                  <a:srgbClr val="D9B66B"/>
                </a:solidFill>
                <a:latin typeface="Montserrat Black" pitchFamily="34" charset="0"/>
                <a:ea typeface="Montserrat Black" pitchFamily="34" charset="-122"/>
                <a:cs typeface="Montserrat Black" pitchFamily="34" charset="-120"/>
              </a:rPr>
              <a:t>03</a:t>
            </a:r>
            <a:endParaRPr lang="en-US" sz="2800" dirty="0"/>
          </a:p>
        </p:txBody>
      </p:sp>
      <p:sp>
        <p:nvSpPr>
          <p:cNvPr id="3" name="Text 1"/>
          <p:cNvSpPr/>
          <p:nvPr/>
        </p:nvSpPr>
        <p:spPr>
          <a:xfrm>
            <a:off x="548640" y="1371600"/>
            <a:ext cx="8046720" cy="868680"/>
          </a:xfrm>
          <a:prstGeom prst="rect">
            <a:avLst/>
          </a:prstGeom>
          <a:noFill/>
          <a:ln/>
        </p:spPr>
        <p:txBody>
          <a:bodyPr wrap="square" lIns="0" tIns="0" rIns="0" bIns="0" rtlCol="0" anchor="ctr"/>
          <a:lstStyle/>
          <a:p>
            <a:pPr marL="0" indent="0" algn="l">
              <a:buNone/>
            </a:pPr>
            <a:r>
              <a:rPr lang="en-US" sz="4400" dirty="0">
                <a:solidFill>
                  <a:srgbClr val="FFFFFF"/>
                </a:solidFill>
                <a:latin typeface="Montserrat Black" pitchFamily="34" charset="0"/>
                <a:ea typeface="Montserrat Black" pitchFamily="34" charset="-122"/>
                <a:cs typeface="Montserrat Black" pitchFamily="34" charset="-120"/>
              </a:rPr>
              <a:t>Damasio</a:t>
            </a:r>
            <a:endParaRPr lang="en-US" sz="4400" dirty="0"/>
          </a:p>
        </p:txBody>
      </p:sp>
      <p:sp>
        <p:nvSpPr>
          <p:cNvPr id="4" name="Text 2"/>
          <p:cNvSpPr/>
          <p:nvPr/>
        </p:nvSpPr>
        <p:spPr>
          <a:xfrm>
            <a:off x="548640" y="2194560"/>
            <a:ext cx="8046720" cy="868680"/>
          </a:xfrm>
          <a:prstGeom prst="rect">
            <a:avLst/>
          </a:prstGeom>
          <a:noFill/>
          <a:ln/>
        </p:spPr>
        <p:txBody>
          <a:bodyPr wrap="square" lIns="0" tIns="0" rIns="0" bIns="0" rtlCol="0" anchor="ctr"/>
          <a:lstStyle/>
          <a:p>
            <a:pPr marL="0" indent="0" algn="l">
              <a:buNone/>
            </a:pPr>
            <a:r>
              <a:rPr lang="en-US" sz="3200" dirty="0">
                <a:solidFill>
                  <a:srgbClr val="D9B66B"/>
                </a:solidFill>
                <a:latin typeface="Montserrat Black" pitchFamily="34" charset="0"/>
                <a:ea typeface="Montserrat Black" pitchFamily="34" charset="-122"/>
                <a:cs typeface="Montserrat Black" pitchFamily="34" charset="-120"/>
              </a:rPr>
              <a:t>y la homeostasis</a:t>
            </a:r>
            <a:endParaRPr lang="en-US" sz="3200" dirty="0"/>
          </a:p>
        </p:txBody>
      </p:sp>
      <p:sp>
        <p:nvSpPr>
          <p:cNvPr id="5" name="Text 3"/>
          <p:cNvSpPr/>
          <p:nvPr/>
        </p:nvSpPr>
        <p:spPr>
          <a:xfrm>
            <a:off x="548640" y="3337560"/>
            <a:ext cx="8046720" cy="640080"/>
          </a:xfrm>
          <a:prstGeom prst="rect">
            <a:avLst/>
          </a:prstGeom>
          <a:noFill/>
          <a:ln/>
        </p:spPr>
        <p:txBody>
          <a:bodyPr wrap="square" lIns="0" tIns="0" rIns="0" bIns="0" rtlCol="0" anchor="ctr"/>
          <a:lstStyle/>
          <a:p>
            <a:pPr marL="0" indent="0" algn="l">
              <a:lnSpc>
                <a:spcPct val="145000"/>
              </a:lnSpc>
              <a:buNone/>
            </a:pPr>
            <a:r>
              <a:rPr lang="en-US" sz="1300" i="1" dirty="0">
                <a:solidFill>
                  <a:srgbClr val="EEF2F7"/>
                </a:solidFill>
                <a:latin typeface="Montserrat" pitchFamily="34" charset="0"/>
                <a:ea typeface="Montserrat" pitchFamily="34" charset="-122"/>
                <a:cs typeface="Montserrat" pitchFamily="34" charset="-120"/>
              </a:rPr>
              <a:t>De la regulación interna del cuerpo a una hipótesis sobre la cultura.</a:t>
            </a:r>
            <a:endParaRPr lang="en-US" sz="13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4">
    <p:bg>
      <p:bgPr>
        <a:solidFill>
          <a:srgbClr val="EEF2F7"/>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B08A2E"/>
                </a:solidFill>
                <a:latin typeface="Montserrat Black" pitchFamily="34" charset="0"/>
                <a:ea typeface="Montserrat Black" pitchFamily="34" charset="-122"/>
                <a:cs typeface="Montserrat Black" pitchFamily="34" charset="-120"/>
              </a:rPr>
              <a:t>QUÉ ES LA HOMEOSTASIS</a:t>
            </a:r>
            <a:endParaRPr lang="en-US" sz="1000" dirty="0"/>
          </a:p>
        </p:txBody>
      </p:sp>
      <p:sp>
        <p:nvSpPr>
          <p:cNvPr id="3" name="Text 1"/>
          <p:cNvSpPr/>
          <p:nvPr/>
        </p:nvSpPr>
        <p:spPr>
          <a:xfrm>
            <a:off x="548640" y="777240"/>
            <a:ext cx="8046720" cy="868680"/>
          </a:xfrm>
          <a:prstGeom prst="rect">
            <a:avLst/>
          </a:prstGeom>
          <a:noFill/>
          <a:ln/>
        </p:spPr>
        <p:txBody>
          <a:bodyPr wrap="square" lIns="0" tIns="0" rIns="0" bIns="0" rtlCol="0" anchor="t"/>
          <a:lstStyle/>
          <a:p>
            <a:pPr marL="0" indent="0" algn="l">
              <a:buNone/>
            </a:pPr>
            <a:r>
              <a:rPr lang="en-US" sz="3000" dirty="0">
                <a:solidFill>
                  <a:srgbClr val="0B2545"/>
                </a:solidFill>
                <a:latin typeface="Montserrat Black" pitchFamily="34" charset="0"/>
                <a:ea typeface="Montserrat Black" pitchFamily="34" charset="-122"/>
                <a:cs typeface="Montserrat Black" pitchFamily="34" charset="-120"/>
              </a:rPr>
              <a:t>Una idea de la fisiología: mantenerse vivo es regularse.</a:t>
            </a:r>
            <a:endParaRPr lang="en-US" sz="3000" dirty="0"/>
          </a:p>
        </p:txBody>
      </p:sp>
      <p:sp>
        <p:nvSpPr>
          <p:cNvPr id="4" name="Text 2"/>
          <p:cNvSpPr/>
          <p:nvPr/>
        </p:nvSpPr>
        <p:spPr>
          <a:xfrm>
            <a:off x="548640" y="2194560"/>
            <a:ext cx="8046720" cy="2468880"/>
          </a:xfrm>
          <a:prstGeom prst="rect">
            <a:avLst/>
          </a:prstGeom>
          <a:noFill/>
          <a:ln/>
        </p:spPr>
        <p:txBody>
          <a:bodyPr wrap="square" lIns="0" tIns="0" rIns="0" bIns="0" rtlCol="0" anchor="ctr"/>
          <a:lstStyle/>
          <a:p>
            <a:pPr marL="0" indent="0" algn="just">
              <a:lnSpc>
                <a:spcPct val="155000"/>
              </a:lnSpc>
              <a:spcAft>
                <a:spcPts val="600"/>
              </a:spcAft>
              <a:buNone/>
            </a:pPr>
            <a:r>
              <a:rPr lang="en-US" sz="1300" dirty="0">
                <a:solidFill>
                  <a:srgbClr val="111111"/>
                </a:solidFill>
                <a:latin typeface="Montserrat" pitchFamily="34" charset="0"/>
                <a:ea typeface="Montserrat" pitchFamily="34" charset="-122"/>
                <a:cs typeface="Montserrat" pitchFamily="34" charset="-120"/>
              </a:rPr>
              <a:t>Claude Bernard (s. XIX) llamó </a:t>
            </a:r>
            <a:r>
              <a:rPr lang="en-US" sz="1300" i="1" dirty="0">
                <a:solidFill>
                  <a:srgbClr val="0B2545"/>
                </a:solidFill>
                <a:latin typeface="Montserrat" pitchFamily="34" charset="0"/>
                <a:ea typeface="Montserrat" pitchFamily="34" charset="-122"/>
                <a:cs typeface="Montserrat" pitchFamily="34" charset="-120"/>
              </a:rPr>
              <a:t>milieu intérieur </a:t>
            </a:r>
            <a:r>
              <a:rPr lang="en-US" sz="1300" dirty="0">
                <a:solidFill>
                  <a:srgbClr val="111111"/>
                </a:solidFill>
                <a:latin typeface="Montserrat" pitchFamily="34" charset="0"/>
                <a:ea typeface="Montserrat" pitchFamily="34" charset="-122"/>
                <a:cs typeface="Montserrat" pitchFamily="34" charset="-120"/>
              </a:rPr>
              <a:t>al medio interno que el organismo mantiene estable pese a las perturbaciones del entorno. Walter Cannon, en </a:t>
            </a:r>
            <a:r>
              <a:rPr lang="en-US" sz="1300" i="1" dirty="0">
                <a:solidFill>
                  <a:srgbClr val="0B2545"/>
                </a:solidFill>
                <a:latin typeface="Montserrat" pitchFamily="34" charset="0"/>
                <a:ea typeface="Montserrat" pitchFamily="34" charset="-122"/>
                <a:cs typeface="Montserrat" pitchFamily="34" charset="-120"/>
              </a:rPr>
              <a:t>The Wisdom of the Body </a:t>
            </a:r>
            <a:r>
              <a:rPr lang="en-US" sz="1300" dirty="0">
                <a:solidFill>
                  <a:srgbClr val="111111"/>
                </a:solidFill>
                <a:latin typeface="Montserrat" pitchFamily="34" charset="0"/>
                <a:ea typeface="Montserrat" pitchFamily="34" charset="-122"/>
                <a:cs typeface="Montserrat" pitchFamily="34" charset="-120"/>
              </a:rPr>
              <a:t>(1932), acuñó la palabra </a:t>
            </a:r>
            <a:r>
              <a:rPr lang="en-US" sz="1300" b="1" dirty="0">
                <a:solidFill>
                  <a:srgbClr val="0B2545"/>
                </a:solidFill>
                <a:latin typeface="Montserrat" pitchFamily="34" charset="0"/>
                <a:ea typeface="Montserrat" pitchFamily="34" charset="-122"/>
                <a:cs typeface="Montserrat" pitchFamily="34" charset="-120"/>
              </a:rPr>
              <a:t>homeostasis </a:t>
            </a:r>
            <a:r>
              <a:rPr lang="en-US" sz="1300" dirty="0">
                <a:solidFill>
                  <a:srgbClr val="111111"/>
                </a:solidFill>
                <a:latin typeface="Montserrat" pitchFamily="34" charset="0"/>
                <a:ea typeface="Montserrat" pitchFamily="34" charset="-122"/>
                <a:cs typeface="Montserrat" pitchFamily="34" charset="-120"/>
              </a:rPr>
              <a:t>para nombrar ese proceso: un conjunto de mecanismos por los que un sistema vivo conserva las condiciones —temperatura, pH, glucosa, presión— dentro de los márgenes que le permiten seguir existiendo. No es quietud: es </a:t>
            </a:r>
            <a:r>
              <a:rPr lang="en-US" sz="1300" i="1" dirty="0">
                <a:solidFill>
                  <a:srgbClr val="13315C"/>
                </a:solidFill>
                <a:latin typeface="Montserrat" pitchFamily="34" charset="0"/>
                <a:ea typeface="Montserrat" pitchFamily="34" charset="-122"/>
                <a:cs typeface="Montserrat" pitchFamily="34" charset="-120"/>
              </a:rPr>
              <a:t>equilibrio dinámico</a:t>
            </a:r>
            <a:r>
              <a:rPr lang="en-US" sz="1300" dirty="0">
                <a:solidFill>
                  <a:srgbClr val="111111"/>
                </a:solidFill>
                <a:latin typeface="Montserrat" pitchFamily="34" charset="0"/>
                <a:ea typeface="Montserrat" pitchFamily="34" charset="-122"/>
                <a:cs typeface="Montserrat" pitchFamily="34" charset="-120"/>
              </a:rPr>
              <a:t>. Cuando la homeostasis falla, el organismo muere.</a:t>
            </a:r>
            <a:endParaRPr lang="en-US" sz="1300" dirty="0"/>
          </a:p>
        </p:txBody>
      </p:sp>
      <p:sp>
        <p:nvSpPr>
          <p:cNvPr id="5" name="Shape 3"/>
          <p:cNvSpPr/>
          <p:nvPr/>
        </p:nvSpPr>
        <p:spPr>
          <a:xfrm>
            <a:off x="548640" y="4800600"/>
            <a:ext cx="502920" cy="32004"/>
          </a:xfrm>
          <a:prstGeom prst="rect">
            <a:avLst/>
          </a:prstGeom>
          <a:solidFill>
            <a:srgbClr val="B08A2E"/>
          </a:solidFill>
          <a:ln w="12700">
            <a:solidFill>
              <a:srgbClr val="B08A2E"/>
            </a:solidFill>
            <a:prstDash val="solid"/>
          </a:ln>
        </p:spPr>
        <p:txBody>
          <a:bodyPr/>
          <a:lstStyle/>
          <a:p>
            <a:endParaRPr lang="es-MX"/>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B08A2E"/>
                </a:solidFill>
                <a:latin typeface="Montserrat Black" pitchFamily="34" charset="0"/>
                <a:ea typeface="Montserrat Black" pitchFamily="34" charset="-122"/>
                <a:cs typeface="Montserrat Black" pitchFamily="34" charset="-120"/>
              </a:rPr>
              <a:t>EL GIRO DE DAMASIO</a:t>
            </a:r>
            <a:endParaRPr lang="en-US" sz="1000" dirty="0"/>
          </a:p>
        </p:txBody>
      </p:sp>
      <p:sp>
        <p:nvSpPr>
          <p:cNvPr id="3" name="Text 1"/>
          <p:cNvSpPr/>
          <p:nvPr/>
        </p:nvSpPr>
        <p:spPr>
          <a:xfrm>
            <a:off x="548640" y="777240"/>
            <a:ext cx="8046720" cy="868680"/>
          </a:xfrm>
          <a:prstGeom prst="rect">
            <a:avLst/>
          </a:prstGeom>
          <a:noFill/>
          <a:ln/>
        </p:spPr>
        <p:txBody>
          <a:bodyPr wrap="square" lIns="0" tIns="0" rIns="0" bIns="0" rtlCol="0" anchor="t"/>
          <a:lstStyle/>
          <a:p>
            <a:pPr marL="0" indent="0" algn="l">
              <a:buNone/>
            </a:pPr>
            <a:r>
              <a:rPr lang="en-US" sz="3000" dirty="0">
                <a:solidFill>
                  <a:srgbClr val="0B2545"/>
                </a:solidFill>
                <a:latin typeface="Montserrat Black" pitchFamily="34" charset="0"/>
                <a:ea typeface="Montserrat Black" pitchFamily="34" charset="-122"/>
                <a:cs typeface="Montserrat Black" pitchFamily="34" charset="-120"/>
              </a:rPr>
              <a:t>La homeostasis no solo nos mantiene vivos: nos hace sentir.</a:t>
            </a:r>
            <a:endParaRPr lang="en-US" sz="3000" dirty="0"/>
          </a:p>
        </p:txBody>
      </p:sp>
      <p:sp>
        <p:nvSpPr>
          <p:cNvPr id="4" name="Text 2"/>
          <p:cNvSpPr/>
          <p:nvPr/>
        </p:nvSpPr>
        <p:spPr>
          <a:xfrm>
            <a:off x="548640" y="2194560"/>
            <a:ext cx="8046720" cy="2606040"/>
          </a:xfrm>
          <a:prstGeom prst="rect">
            <a:avLst/>
          </a:prstGeom>
          <a:noFill/>
          <a:ln/>
        </p:spPr>
        <p:txBody>
          <a:bodyPr wrap="square" lIns="0" tIns="0" rIns="0" bIns="0" rtlCol="0" anchor="ctr"/>
          <a:lstStyle/>
          <a:p>
            <a:pPr marL="0" indent="0" algn="just">
              <a:lnSpc>
                <a:spcPct val="150000"/>
              </a:lnSpc>
              <a:spcAft>
                <a:spcPts val="600"/>
              </a:spcAft>
              <a:buNone/>
            </a:pPr>
            <a:r>
              <a:rPr lang="en-US" sz="1200" dirty="0">
                <a:solidFill>
                  <a:srgbClr val="111111"/>
                </a:solidFill>
                <a:latin typeface="Montserrat" pitchFamily="34" charset="0"/>
                <a:ea typeface="Montserrat" pitchFamily="34" charset="-122"/>
                <a:cs typeface="Montserrat" pitchFamily="34" charset="-120"/>
              </a:rPr>
              <a:t>Antonio Damasio, neurocientífico portugués (n. 1944), ha sostenido a lo largo de tres décadas —desde </a:t>
            </a:r>
            <a:r>
              <a:rPr lang="en-US" sz="1200" i="1" dirty="0">
                <a:solidFill>
                  <a:srgbClr val="0B2545"/>
                </a:solidFill>
                <a:latin typeface="Montserrat" pitchFamily="34" charset="0"/>
                <a:ea typeface="Montserrat" pitchFamily="34" charset="-122"/>
                <a:cs typeface="Montserrat" pitchFamily="34" charset="-120"/>
              </a:rPr>
              <a:t>El error de Descartes </a:t>
            </a:r>
            <a:r>
              <a:rPr lang="en-US" sz="1200" dirty="0">
                <a:solidFill>
                  <a:srgbClr val="111111"/>
                </a:solidFill>
                <a:latin typeface="Montserrat" pitchFamily="34" charset="0"/>
                <a:ea typeface="Montserrat" pitchFamily="34" charset="-122"/>
                <a:cs typeface="Montserrat" pitchFamily="34" charset="-120"/>
              </a:rPr>
              <a:t>(1994) hasta </a:t>
            </a:r>
            <a:r>
              <a:rPr lang="en-US" sz="1200" i="1" dirty="0">
                <a:solidFill>
                  <a:srgbClr val="0B2545"/>
                </a:solidFill>
                <a:latin typeface="Montserrat" pitchFamily="34" charset="0"/>
                <a:ea typeface="Montserrat" pitchFamily="34" charset="-122"/>
                <a:cs typeface="Montserrat" pitchFamily="34" charset="-120"/>
              </a:rPr>
              <a:t>El extraño orden de las cosas </a:t>
            </a:r>
            <a:r>
              <a:rPr lang="en-US" sz="1200" dirty="0">
                <a:solidFill>
                  <a:srgbClr val="111111"/>
                </a:solidFill>
                <a:latin typeface="Montserrat" pitchFamily="34" charset="0"/>
                <a:ea typeface="Montserrat" pitchFamily="34" charset="-122"/>
                <a:cs typeface="Montserrat" pitchFamily="34" charset="-120"/>
              </a:rPr>
              <a:t>(2018)— que las emociones y los sentimientos no son ruido que estorba a la razón: son </a:t>
            </a:r>
            <a:r>
              <a:rPr lang="en-US" sz="1200" b="1" dirty="0">
                <a:solidFill>
                  <a:srgbClr val="0B2545"/>
                </a:solidFill>
                <a:latin typeface="Montserrat" pitchFamily="34" charset="0"/>
                <a:ea typeface="Montserrat" pitchFamily="34" charset="-122"/>
                <a:cs typeface="Montserrat" pitchFamily="34" charset="-120"/>
              </a:rPr>
              <a:t>señales homeostáticas</a:t>
            </a:r>
            <a:r>
              <a:rPr lang="en-US" sz="1200" dirty="0">
                <a:solidFill>
                  <a:srgbClr val="111111"/>
                </a:solidFill>
                <a:latin typeface="Montserrat" pitchFamily="34" charset="0"/>
                <a:ea typeface="Montserrat" pitchFamily="34" charset="-122"/>
                <a:cs typeface="Montserrat" pitchFamily="34" charset="-120"/>
              </a:rPr>
              <a:t>. El cerebro las usa para informar al organismo del estado de su propio equilibrio, y orientar la conducta hacia lo que lo conserva. </a:t>
            </a:r>
            <a:endParaRPr lang="en-US" sz="1200" dirty="0"/>
          </a:p>
          <a:p>
            <a:pPr marL="0" indent="0" algn="just">
              <a:lnSpc>
                <a:spcPct val="150000"/>
              </a:lnSpc>
              <a:spcAft>
                <a:spcPts val="600"/>
              </a:spcAft>
              <a:buNone/>
            </a:pPr>
            <a:r>
              <a:rPr lang="en-US" sz="1200" dirty="0">
                <a:solidFill>
                  <a:srgbClr val="111111"/>
                </a:solidFill>
                <a:latin typeface="Montserrat" pitchFamily="34" charset="0"/>
                <a:ea typeface="Montserrat" pitchFamily="34" charset="-122"/>
                <a:cs typeface="Montserrat" pitchFamily="34" charset="-120"/>
              </a:rPr>
              <a:t> </a:t>
            </a:r>
            <a:endParaRPr lang="en-US" sz="1200" dirty="0"/>
          </a:p>
          <a:p>
            <a:pPr marL="0" indent="0" algn="just">
              <a:lnSpc>
                <a:spcPct val="150000"/>
              </a:lnSpc>
              <a:spcAft>
                <a:spcPts val="600"/>
              </a:spcAft>
              <a:buNone/>
            </a:pPr>
            <a:r>
              <a:rPr lang="en-US" sz="1200" dirty="0">
                <a:solidFill>
                  <a:srgbClr val="111111"/>
                </a:solidFill>
                <a:latin typeface="Montserrat" pitchFamily="34" charset="0"/>
                <a:ea typeface="Montserrat" pitchFamily="34" charset="-122"/>
                <a:cs typeface="Montserrat" pitchFamily="34" charset="-120"/>
              </a:rPr>
              <a:t>La apuesta de Damasio en su libro de 2018 da un paso más: </a:t>
            </a:r>
            <a:r>
              <a:rPr lang="en-US" sz="1200" b="1" dirty="0">
                <a:solidFill>
                  <a:srgbClr val="8A1C1C"/>
                </a:solidFill>
                <a:latin typeface="Montserrat" pitchFamily="34" charset="0"/>
                <a:ea typeface="Montserrat" pitchFamily="34" charset="-122"/>
                <a:cs typeface="Montserrat" pitchFamily="34" charset="-120"/>
              </a:rPr>
              <a:t>también la cultura —la música, la moral, la religión, el derecho— sería un dispositivo homeostático</a:t>
            </a:r>
            <a:r>
              <a:rPr lang="en-US" sz="1200" dirty="0">
                <a:solidFill>
                  <a:srgbClr val="111111"/>
                </a:solidFill>
                <a:latin typeface="Montserrat" pitchFamily="34" charset="0"/>
                <a:ea typeface="Montserrat" pitchFamily="34" charset="-122"/>
                <a:cs typeface="Montserrat" pitchFamily="34" charset="-120"/>
              </a:rPr>
              <a:t>. Un modo por el que la especie humana regula su vida colectiva.</a:t>
            </a:r>
            <a:endParaRPr lang="en-US" sz="1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6">
    <p:bg>
      <p:bgPr>
        <a:solidFill>
          <a:srgbClr val="0B2545"/>
        </a:solidFill>
        <a:effectLst/>
      </p:bgPr>
    </p:bg>
    <p:spTree>
      <p:nvGrpSpPr>
        <p:cNvPr id="1" name=""/>
        <p:cNvGrpSpPr/>
        <p:nvPr/>
      </p:nvGrpSpPr>
      <p:grpSpPr>
        <a:xfrm>
          <a:off x="0" y="0"/>
          <a:ext cx="0" cy="0"/>
          <a:chOff x="0" y="0"/>
          <a:chExt cx="0" cy="0"/>
        </a:xfrm>
      </p:grpSpPr>
      <p:sp>
        <p:nvSpPr>
          <p:cNvPr id="2" name="Text 0"/>
          <p:cNvSpPr/>
          <p:nvPr/>
        </p:nvSpPr>
        <p:spPr>
          <a:xfrm>
            <a:off x="548640" y="502920"/>
            <a:ext cx="8046720" cy="292608"/>
          </a:xfrm>
          <a:prstGeom prst="rect">
            <a:avLst/>
          </a:prstGeom>
          <a:noFill/>
          <a:ln/>
        </p:spPr>
        <p:txBody>
          <a:bodyPr wrap="square" lIns="0" tIns="0" rIns="0" bIns="0" rtlCol="0" anchor="ctr"/>
          <a:lstStyle/>
          <a:p>
            <a:pPr marL="0" indent="0" algn="l">
              <a:buNone/>
            </a:pPr>
            <a:r>
              <a:rPr lang="en-US" sz="1000" kern="0" spc="400" dirty="0">
                <a:solidFill>
                  <a:srgbClr val="D9B66B"/>
                </a:solidFill>
                <a:latin typeface="Montserrat Black" pitchFamily="34" charset="0"/>
                <a:ea typeface="Montserrat Black" pitchFamily="34" charset="-122"/>
                <a:cs typeface="Montserrat Black" pitchFamily="34" charset="-120"/>
              </a:rPr>
              <a:t>ANTONIO DAMASIO  ·  EN PALABRAS PROPIAS</a:t>
            </a:r>
            <a:endParaRPr lang="en-US" sz="1000" dirty="0"/>
          </a:p>
        </p:txBody>
      </p:sp>
      <p:sp>
        <p:nvSpPr>
          <p:cNvPr id="3" name="Shape 1"/>
          <p:cNvSpPr/>
          <p:nvPr/>
        </p:nvSpPr>
        <p:spPr>
          <a:xfrm>
            <a:off x="548640" y="1280160"/>
            <a:ext cx="54864" cy="1554480"/>
          </a:xfrm>
          <a:prstGeom prst="rect">
            <a:avLst/>
          </a:prstGeom>
          <a:solidFill>
            <a:srgbClr val="B08A2E"/>
          </a:solidFill>
          <a:ln w="12700">
            <a:solidFill>
              <a:srgbClr val="B08A2E"/>
            </a:solidFill>
            <a:prstDash val="solid"/>
          </a:ln>
        </p:spPr>
        <p:txBody>
          <a:bodyPr/>
          <a:lstStyle/>
          <a:p>
            <a:endParaRPr lang="es-MX"/>
          </a:p>
        </p:txBody>
      </p:sp>
      <p:sp>
        <p:nvSpPr>
          <p:cNvPr id="4" name="Text 2"/>
          <p:cNvSpPr/>
          <p:nvPr/>
        </p:nvSpPr>
        <p:spPr>
          <a:xfrm>
            <a:off x="868680" y="1280160"/>
            <a:ext cx="7726680" cy="1143000"/>
          </a:xfrm>
          <a:prstGeom prst="rect">
            <a:avLst/>
          </a:prstGeom>
          <a:noFill/>
          <a:ln/>
        </p:spPr>
        <p:txBody>
          <a:bodyPr wrap="square" lIns="0" tIns="0" rIns="0" bIns="0" rtlCol="0" anchor="ctr"/>
          <a:lstStyle/>
          <a:p>
            <a:pPr marL="0" indent="0" algn="l">
              <a:lnSpc>
                <a:spcPct val="135000"/>
              </a:lnSpc>
              <a:buNone/>
            </a:pPr>
            <a:r>
              <a:rPr lang="en-US" sz="1800" dirty="0">
                <a:solidFill>
                  <a:srgbClr val="FFFFFF"/>
                </a:solidFill>
                <a:latin typeface="Montserrat Black" pitchFamily="34" charset="0"/>
                <a:ea typeface="Montserrat Black" pitchFamily="34" charset="-122"/>
                <a:cs typeface="Montserrat Black" pitchFamily="34" charset="-120"/>
              </a:rPr>
              <a:t>“Los sentimientos son los representantes mentales de la homeostasis.”</a:t>
            </a:r>
            <a:endParaRPr lang="en-US" sz="1800" dirty="0"/>
          </a:p>
        </p:txBody>
      </p:sp>
      <p:sp>
        <p:nvSpPr>
          <p:cNvPr id="5" name="Text 3"/>
          <p:cNvSpPr/>
          <p:nvPr/>
        </p:nvSpPr>
        <p:spPr>
          <a:xfrm>
            <a:off x="868680" y="2468880"/>
            <a:ext cx="7726680" cy="365760"/>
          </a:xfrm>
          <a:prstGeom prst="rect">
            <a:avLst/>
          </a:prstGeom>
          <a:noFill/>
          <a:ln/>
        </p:spPr>
        <p:txBody>
          <a:bodyPr wrap="square" lIns="0" tIns="0" rIns="0" bIns="0" rtlCol="0" anchor="ctr"/>
          <a:lstStyle/>
          <a:p>
            <a:pPr marL="0" indent="0" algn="l">
              <a:buNone/>
            </a:pPr>
            <a:r>
              <a:rPr lang="en-US" sz="1100" i="1" dirty="0">
                <a:solidFill>
                  <a:srgbClr val="D9B66B"/>
                </a:solidFill>
                <a:latin typeface="Montserrat" pitchFamily="34" charset="0"/>
                <a:ea typeface="Montserrat" pitchFamily="34" charset="-122"/>
                <a:cs typeface="Montserrat" pitchFamily="34" charset="-120"/>
              </a:rPr>
              <a:t>Antonio Damasio, The Strange Order of Things (2018), cap. 6.</a:t>
            </a:r>
            <a:endParaRPr lang="en-US" sz="1100" dirty="0"/>
          </a:p>
        </p:txBody>
      </p:sp>
      <p:sp>
        <p:nvSpPr>
          <p:cNvPr id="6" name="Text 4"/>
          <p:cNvSpPr/>
          <p:nvPr/>
        </p:nvSpPr>
        <p:spPr>
          <a:xfrm>
            <a:off x="548640" y="3246120"/>
            <a:ext cx="8046720" cy="1371600"/>
          </a:xfrm>
          <a:prstGeom prst="rect">
            <a:avLst/>
          </a:prstGeom>
          <a:noFill/>
          <a:ln/>
        </p:spPr>
        <p:txBody>
          <a:bodyPr wrap="square" lIns="0" tIns="0" rIns="0" bIns="0" rtlCol="0" anchor="ctr"/>
          <a:lstStyle/>
          <a:p>
            <a:pPr marL="0" indent="0" algn="just">
              <a:lnSpc>
                <a:spcPct val="150000"/>
              </a:lnSpc>
              <a:spcAft>
                <a:spcPts val="600"/>
              </a:spcAft>
              <a:buNone/>
            </a:pPr>
            <a:r>
              <a:rPr lang="en-US" sz="1200" dirty="0">
                <a:solidFill>
                  <a:srgbClr val="EEF2F7"/>
                </a:solidFill>
                <a:latin typeface="Montserrat" pitchFamily="34" charset="0"/>
                <a:ea typeface="Montserrat" pitchFamily="34" charset="-122"/>
                <a:cs typeface="Montserrat" pitchFamily="34" charset="-120"/>
              </a:rPr>
              <a:t>Damasio sostiene que las culturas humanas son </a:t>
            </a:r>
            <a:r>
              <a:rPr lang="en-US" sz="1200" b="1" dirty="0">
                <a:solidFill>
                  <a:srgbClr val="D9B66B"/>
                </a:solidFill>
                <a:latin typeface="Montserrat" pitchFamily="34" charset="0"/>
                <a:ea typeface="Montserrat" pitchFamily="34" charset="-122"/>
                <a:cs typeface="Montserrat" pitchFamily="34" charset="-120"/>
              </a:rPr>
              <a:t>extensiones de la homeostasis biológica</a:t>
            </a:r>
            <a:r>
              <a:rPr lang="en-US" sz="1200" dirty="0">
                <a:solidFill>
                  <a:srgbClr val="EEF2F7"/>
                </a:solidFill>
                <a:latin typeface="Montserrat" pitchFamily="34" charset="0"/>
                <a:ea typeface="Montserrat" pitchFamily="34" charset="-122"/>
                <a:cs typeface="Montserrat" pitchFamily="34" charset="-120"/>
              </a:rPr>
              <a:t>: instrumentos colectivos para administrar el sufrimiento, el deseo y la cooperación. La moral, las artes, el derecho —y, podría seguirse— las instituciones de justicia, no serían adornos de lo humano sino órganos de su regulación.</a:t>
            </a:r>
            <a:endParaRPr lang="en-US" sz="1200" dirty="0"/>
          </a:p>
        </p:txBody>
      </p:sp>
      <p:sp>
        <p:nvSpPr>
          <p:cNvPr id="7" name="Shape 5"/>
          <p:cNvSpPr/>
          <p:nvPr/>
        </p:nvSpPr>
        <p:spPr>
          <a:xfrm>
            <a:off x="548640" y="4800600"/>
            <a:ext cx="502920" cy="32004"/>
          </a:xfrm>
          <a:prstGeom prst="rect">
            <a:avLst/>
          </a:prstGeom>
          <a:solidFill>
            <a:srgbClr val="D9B66B"/>
          </a:solidFill>
          <a:ln w="12700">
            <a:solidFill>
              <a:srgbClr val="D9B66B"/>
            </a:solidFill>
            <a:prstDash val="solid"/>
          </a:ln>
        </p:spPr>
        <p:txBody>
          <a:bodyPr/>
          <a:lstStyle/>
          <a:p>
            <a:endParaRPr lang="es-MX"/>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7">
    <p:bg>
      <p:bgPr>
        <a:solidFill>
          <a:srgbClr val="EEF2F7"/>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B08A2E"/>
                </a:solidFill>
                <a:latin typeface="Montserrat Black" pitchFamily="34" charset="0"/>
                <a:ea typeface="Montserrat Black" pitchFamily="34" charset="-122"/>
                <a:cs typeface="Montserrat Black" pitchFamily="34" charset="-120"/>
              </a:rPr>
              <a:t>SI DAMASIO TIENE RAZÓN…</a:t>
            </a:r>
            <a:endParaRPr lang="en-US" sz="1000" dirty="0"/>
          </a:p>
        </p:txBody>
      </p:sp>
      <p:sp>
        <p:nvSpPr>
          <p:cNvPr id="3" name="Text 1"/>
          <p:cNvSpPr/>
          <p:nvPr/>
        </p:nvSpPr>
        <p:spPr>
          <a:xfrm>
            <a:off x="548640" y="777240"/>
            <a:ext cx="8046720" cy="868680"/>
          </a:xfrm>
          <a:prstGeom prst="rect">
            <a:avLst/>
          </a:prstGeom>
          <a:noFill/>
          <a:ln/>
        </p:spPr>
        <p:txBody>
          <a:bodyPr wrap="square" lIns="0" tIns="0" rIns="0" bIns="0" rtlCol="0" anchor="t"/>
          <a:lstStyle/>
          <a:p>
            <a:pPr marL="0" indent="0" algn="l">
              <a:buNone/>
            </a:pPr>
            <a:r>
              <a:rPr lang="en-US" sz="3000" dirty="0">
                <a:solidFill>
                  <a:srgbClr val="0B2545"/>
                </a:solidFill>
                <a:latin typeface="Montserrat Black" pitchFamily="34" charset="0"/>
                <a:ea typeface="Montserrat Black" pitchFamily="34" charset="-122"/>
                <a:cs typeface="Montserrat Black" pitchFamily="34" charset="-120"/>
              </a:rPr>
              <a:t>¿Podríamos pensar la justicia como un órgano de regulación social?</a:t>
            </a:r>
            <a:endParaRPr lang="en-US" sz="3000" dirty="0"/>
          </a:p>
        </p:txBody>
      </p:sp>
      <p:sp>
        <p:nvSpPr>
          <p:cNvPr id="4" name="Text 2"/>
          <p:cNvSpPr/>
          <p:nvPr/>
        </p:nvSpPr>
        <p:spPr>
          <a:xfrm>
            <a:off x="548640" y="2148840"/>
            <a:ext cx="8046720" cy="2606040"/>
          </a:xfrm>
          <a:prstGeom prst="rect">
            <a:avLst/>
          </a:prstGeom>
          <a:noFill/>
          <a:ln/>
        </p:spPr>
        <p:txBody>
          <a:bodyPr wrap="square" lIns="0" tIns="0" rIns="0" bIns="0" rtlCol="0" anchor="ctr"/>
          <a:lstStyle/>
          <a:p>
            <a:pPr marL="0" indent="0" algn="just">
              <a:lnSpc>
                <a:spcPct val="155000"/>
              </a:lnSpc>
              <a:spcAft>
                <a:spcPts val="600"/>
              </a:spcAft>
              <a:buNone/>
            </a:pPr>
            <a:r>
              <a:rPr lang="en-US" sz="1300" dirty="0">
                <a:solidFill>
                  <a:srgbClr val="111111"/>
                </a:solidFill>
                <a:latin typeface="Montserrat" pitchFamily="34" charset="0"/>
                <a:ea typeface="Montserrat" pitchFamily="34" charset="-122"/>
                <a:cs typeface="Montserrat" pitchFamily="34" charset="-120"/>
              </a:rPr>
              <a:t>Es una hipótesis, no una conclusión. Si las instituciones humanas son dispositivos de regulación —de equilibrio dinámico ante las perturbaciones que toda vida colectiva produce— entonces el sistema de justicia sería uno de esos órganos. Un órgano que detecta desequilibrios, los procesa y devuelve al cuerpo social una respuesta. </a:t>
            </a:r>
            <a:endParaRPr lang="en-US" sz="1300" dirty="0"/>
          </a:p>
          <a:p>
            <a:pPr marL="0" indent="0" algn="just">
              <a:lnSpc>
                <a:spcPct val="155000"/>
              </a:lnSpc>
              <a:spcAft>
                <a:spcPts val="600"/>
              </a:spcAft>
              <a:buNone/>
            </a:pPr>
            <a:r>
              <a:rPr lang="en-US" sz="1300" dirty="0">
                <a:solidFill>
                  <a:srgbClr val="111111"/>
                </a:solidFill>
                <a:latin typeface="Montserrat" pitchFamily="34" charset="0"/>
                <a:ea typeface="Montserrat" pitchFamily="34" charset="-122"/>
                <a:cs typeface="Montserrat" pitchFamily="34" charset="-120"/>
              </a:rPr>
              <a:t> </a:t>
            </a:r>
            <a:endParaRPr lang="en-US" sz="1300" dirty="0"/>
          </a:p>
          <a:p>
            <a:pPr marL="0" indent="0" algn="just">
              <a:lnSpc>
                <a:spcPct val="155000"/>
              </a:lnSpc>
              <a:spcAft>
                <a:spcPts val="600"/>
              </a:spcAft>
              <a:buNone/>
            </a:pPr>
            <a:r>
              <a:rPr lang="en-US" sz="1300" dirty="0">
                <a:solidFill>
                  <a:srgbClr val="111111"/>
                </a:solidFill>
                <a:latin typeface="Montserrat" pitchFamily="34" charset="0"/>
                <a:ea typeface="Montserrat" pitchFamily="34" charset="-122"/>
                <a:cs typeface="Montserrat" pitchFamily="34" charset="-120"/>
              </a:rPr>
              <a:t>Y, dentro de él, la </a:t>
            </a:r>
            <a:r>
              <a:rPr lang="en-US" sz="1300" b="1" dirty="0">
                <a:solidFill>
                  <a:srgbClr val="0B2545"/>
                </a:solidFill>
                <a:latin typeface="Montserrat" pitchFamily="34" charset="0"/>
                <a:ea typeface="Montserrat" pitchFamily="34" charset="-122"/>
                <a:cs typeface="Montserrat" pitchFamily="34" charset="-120"/>
              </a:rPr>
              <a:t>justicia abierta</a:t>
            </a:r>
            <a:r>
              <a:rPr lang="en-US" sz="1300" dirty="0">
                <a:solidFill>
                  <a:srgbClr val="111111"/>
                </a:solidFill>
                <a:latin typeface="Montserrat" pitchFamily="34" charset="0"/>
                <a:ea typeface="Montserrat" pitchFamily="34" charset="-122"/>
                <a:cs typeface="Montserrat" pitchFamily="34" charset="-120"/>
              </a:rPr>
              <a:t> operaría como su mecanismo de retroalimentación: el conducto por el que el organismo se informa de sí mismo. Volveremos sobre esto.</a:t>
            </a:r>
            <a:endParaRPr lang="en-US" sz="1300" dirty="0"/>
          </a:p>
        </p:txBody>
      </p:sp>
      <p:sp>
        <p:nvSpPr>
          <p:cNvPr id="5" name="Shape 3"/>
          <p:cNvSpPr/>
          <p:nvPr/>
        </p:nvSpPr>
        <p:spPr>
          <a:xfrm>
            <a:off x="548640" y="4800600"/>
            <a:ext cx="502920" cy="32004"/>
          </a:xfrm>
          <a:prstGeom prst="rect">
            <a:avLst/>
          </a:prstGeom>
          <a:solidFill>
            <a:srgbClr val="B08A2E"/>
          </a:solidFill>
          <a:ln w="12700">
            <a:solidFill>
              <a:srgbClr val="B08A2E"/>
            </a:solidFill>
            <a:prstDash val="solid"/>
          </a:ln>
        </p:spPr>
        <p:txBody>
          <a:bodyPr/>
          <a:lstStyle/>
          <a:p>
            <a:endParaRPr lang="es-MX"/>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8">
    <p:bg>
      <p:bgPr>
        <a:solidFill>
          <a:srgbClr val="0B2545"/>
        </a:solidFill>
        <a:effectLst/>
      </p:bgPr>
    </p:bg>
    <p:spTree>
      <p:nvGrpSpPr>
        <p:cNvPr id="1" name=""/>
        <p:cNvGrpSpPr/>
        <p:nvPr/>
      </p:nvGrpSpPr>
      <p:grpSpPr>
        <a:xfrm>
          <a:off x="0" y="0"/>
          <a:ext cx="0" cy="0"/>
          <a:chOff x="0" y="0"/>
          <a:chExt cx="0" cy="0"/>
        </a:xfrm>
      </p:grpSpPr>
      <p:sp>
        <p:nvSpPr>
          <p:cNvPr id="2" name="Text 0"/>
          <p:cNvSpPr/>
          <p:nvPr/>
        </p:nvSpPr>
        <p:spPr>
          <a:xfrm>
            <a:off x="548640" y="640080"/>
            <a:ext cx="1097280" cy="548640"/>
          </a:xfrm>
          <a:prstGeom prst="rect">
            <a:avLst/>
          </a:prstGeom>
          <a:noFill/>
          <a:ln/>
        </p:spPr>
        <p:txBody>
          <a:bodyPr wrap="square" lIns="0" tIns="0" rIns="0" bIns="0" rtlCol="0" anchor="ctr"/>
          <a:lstStyle/>
          <a:p>
            <a:pPr marL="0" indent="0" algn="l">
              <a:buNone/>
            </a:pPr>
            <a:r>
              <a:rPr lang="en-US" sz="2800" kern="0" spc="200" dirty="0">
                <a:solidFill>
                  <a:srgbClr val="D9B66B"/>
                </a:solidFill>
                <a:latin typeface="Montserrat Black" pitchFamily="34" charset="0"/>
                <a:ea typeface="Montserrat Black" pitchFamily="34" charset="-122"/>
                <a:cs typeface="Montserrat Black" pitchFamily="34" charset="-120"/>
              </a:rPr>
              <a:t>04</a:t>
            </a:r>
            <a:endParaRPr lang="en-US" sz="2800" dirty="0"/>
          </a:p>
        </p:txBody>
      </p:sp>
      <p:sp>
        <p:nvSpPr>
          <p:cNvPr id="3" name="Text 1"/>
          <p:cNvSpPr/>
          <p:nvPr/>
        </p:nvSpPr>
        <p:spPr>
          <a:xfrm>
            <a:off x="548640" y="1371600"/>
            <a:ext cx="8046720" cy="868680"/>
          </a:xfrm>
          <a:prstGeom prst="rect">
            <a:avLst/>
          </a:prstGeom>
          <a:noFill/>
          <a:ln/>
        </p:spPr>
        <p:txBody>
          <a:bodyPr wrap="square" lIns="0" tIns="0" rIns="0" bIns="0" rtlCol="0" anchor="ctr"/>
          <a:lstStyle/>
          <a:p>
            <a:pPr marL="0" indent="0" algn="l">
              <a:buNone/>
            </a:pPr>
            <a:r>
              <a:rPr lang="en-US" sz="3600" dirty="0">
                <a:solidFill>
                  <a:srgbClr val="FFFFFF"/>
                </a:solidFill>
                <a:latin typeface="Montserrat Black" pitchFamily="34" charset="0"/>
                <a:ea typeface="Montserrat Black" pitchFamily="34" charset="-122"/>
                <a:cs typeface="Montserrat Black" pitchFamily="34" charset="-120"/>
              </a:rPr>
              <a:t>Maturana y Varela:</a:t>
            </a:r>
            <a:endParaRPr lang="en-US" sz="3600" dirty="0"/>
          </a:p>
        </p:txBody>
      </p:sp>
      <p:sp>
        <p:nvSpPr>
          <p:cNvPr id="4" name="Text 2"/>
          <p:cNvSpPr/>
          <p:nvPr/>
        </p:nvSpPr>
        <p:spPr>
          <a:xfrm>
            <a:off x="548640" y="2194560"/>
            <a:ext cx="8046720" cy="868680"/>
          </a:xfrm>
          <a:prstGeom prst="rect">
            <a:avLst/>
          </a:prstGeom>
          <a:noFill/>
          <a:ln/>
        </p:spPr>
        <p:txBody>
          <a:bodyPr wrap="square" lIns="0" tIns="0" rIns="0" bIns="0" rtlCol="0" anchor="ctr"/>
          <a:lstStyle/>
          <a:p>
            <a:pPr marL="0" indent="0" algn="l">
              <a:buNone/>
            </a:pPr>
            <a:r>
              <a:rPr lang="en-US" sz="3600" dirty="0">
                <a:solidFill>
                  <a:srgbClr val="D9B66B"/>
                </a:solidFill>
                <a:latin typeface="Montserrat Black" pitchFamily="34" charset="0"/>
                <a:ea typeface="Montserrat Black" pitchFamily="34" charset="-122"/>
                <a:cs typeface="Montserrat Black" pitchFamily="34" charset="-120"/>
              </a:rPr>
              <a:t>la objeción</a:t>
            </a:r>
            <a:endParaRPr lang="en-US" sz="3600" dirty="0"/>
          </a:p>
        </p:txBody>
      </p:sp>
      <p:sp>
        <p:nvSpPr>
          <p:cNvPr id="5" name="Text 3"/>
          <p:cNvSpPr/>
          <p:nvPr/>
        </p:nvSpPr>
        <p:spPr>
          <a:xfrm>
            <a:off x="548640" y="3337560"/>
            <a:ext cx="8046720" cy="640080"/>
          </a:xfrm>
          <a:prstGeom prst="rect">
            <a:avLst/>
          </a:prstGeom>
          <a:noFill/>
          <a:ln/>
        </p:spPr>
        <p:txBody>
          <a:bodyPr wrap="square" lIns="0" tIns="0" rIns="0" bIns="0" rtlCol="0" anchor="ctr"/>
          <a:lstStyle/>
          <a:p>
            <a:pPr marL="0" indent="0" algn="l">
              <a:lnSpc>
                <a:spcPct val="145000"/>
              </a:lnSpc>
              <a:buNone/>
            </a:pPr>
            <a:r>
              <a:rPr lang="en-US" sz="1300" i="1" dirty="0">
                <a:solidFill>
                  <a:srgbClr val="EEF2F7"/>
                </a:solidFill>
                <a:latin typeface="Montserrat" pitchFamily="34" charset="0"/>
                <a:ea typeface="Montserrat" pitchFamily="34" charset="-122"/>
                <a:cs typeface="Montserrat" pitchFamily="34" charset="-120"/>
              </a:rPr>
              <a:t>“No todo lo que regula es vida; no toda regulación se transfiere de nivel.”</a:t>
            </a:r>
            <a:endParaRPr lang="en-US"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EEF2F7"/>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B08A2E"/>
                </a:solidFill>
                <a:latin typeface="Montserrat Black" pitchFamily="34" charset="0"/>
                <a:ea typeface="Montserrat Black" pitchFamily="34" charset="-122"/>
                <a:cs typeface="Montserrat Black" pitchFamily="34" charset="-120"/>
              </a:rPr>
              <a:t>LA PREGUNTA QUE ORGANIZA ESTA SESIÓN</a:t>
            </a:r>
            <a:endParaRPr lang="en-US" sz="1000" dirty="0"/>
          </a:p>
        </p:txBody>
      </p:sp>
      <p:sp>
        <p:nvSpPr>
          <p:cNvPr id="3" name="Text 1"/>
          <p:cNvSpPr/>
          <p:nvPr/>
        </p:nvSpPr>
        <p:spPr>
          <a:xfrm>
            <a:off x="548640" y="960120"/>
            <a:ext cx="8046720" cy="777240"/>
          </a:xfrm>
          <a:prstGeom prst="rect">
            <a:avLst/>
          </a:prstGeom>
          <a:noFill/>
          <a:ln/>
        </p:spPr>
        <p:txBody>
          <a:bodyPr wrap="square" lIns="0" tIns="0" rIns="0" bIns="0" rtlCol="0" anchor="ctr"/>
          <a:lstStyle/>
          <a:p>
            <a:pPr marL="0" indent="0" algn="l">
              <a:buNone/>
            </a:pPr>
            <a:r>
              <a:rPr lang="en-US" sz="3800" dirty="0">
                <a:solidFill>
                  <a:srgbClr val="0B2545"/>
                </a:solidFill>
                <a:latin typeface="Montserrat Black" pitchFamily="34" charset="0"/>
                <a:ea typeface="Montserrat Black" pitchFamily="34" charset="-122"/>
                <a:cs typeface="Montserrat Black" pitchFamily="34" charset="-120"/>
              </a:rPr>
              <a:t>¿Puede la sociedad</a:t>
            </a:r>
            <a:endParaRPr lang="en-US" sz="3800" dirty="0"/>
          </a:p>
        </p:txBody>
      </p:sp>
      <p:sp>
        <p:nvSpPr>
          <p:cNvPr id="4" name="Text 2"/>
          <p:cNvSpPr/>
          <p:nvPr/>
        </p:nvSpPr>
        <p:spPr>
          <a:xfrm>
            <a:off x="548640" y="1691640"/>
            <a:ext cx="8046720" cy="640080"/>
          </a:xfrm>
          <a:prstGeom prst="rect">
            <a:avLst/>
          </a:prstGeom>
          <a:noFill/>
          <a:ln/>
        </p:spPr>
        <p:txBody>
          <a:bodyPr wrap="square" lIns="0" tIns="0" rIns="0" bIns="0" rtlCol="0" anchor="ctr"/>
          <a:lstStyle/>
          <a:p>
            <a:pPr marL="0" indent="0" algn="l">
              <a:buNone/>
            </a:pPr>
            <a:r>
              <a:rPr lang="en-US" sz="2600" dirty="0">
                <a:solidFill>
                  <a:srgbClr val="0B2545"/>
                </a:solidFill>
                <a:latin typeface="Montserrat Black" pitchFamily="34" charset="0"/>
                <a:ea typeface="Montserrat Black" pitchFamily="34" charset="-122"/>
                <a:cs typeface="Montserrat Black" pitchFamily="34" charset="-120"/>
              </a:rPr>
              <a:t>ser pensada con las herramientas</a:t>
            </a:r>
            <a:endParaRPr lang="en-US" sz="2600" dirty="0"/>
          </a:p>
        </p:txBody>
      </p:sp>
      <p:sp>
        <p:nvSpPr>
          <p:cNvPr id="5" name="Text 3"/>
          <p:cNvSpPr/>
          <p:nvPr/>
        </p:nvSpPr>
        <p:spPr>
          <a:xfrm>
            <a:off x="548640" y="2286000"/>
            <a:ext cx="8046720" cy="640080"/>
          </a:xfrm>
          <a:prstGeom prst="rect">
            <a:avLst/>
          </a:prstGeom>
          <a:noFill/>
          <a:ln/>
        </p:spPr>
        <p:txBody>
          <a:bodyPr wrap="square" lIns="0" tIns="0" rIns="0" bIns="0" rtlCol="0" anchor="ctr"/>
          <a:lstStyle/>
          <a:p>
            <a:pPr marL="0" indent="0" algn="l">
              <a:buNone/>
            </a:pPr>
            <a:r>
              <a:rPr lang="en-US" sz="2600" dirty="0">
                <a:solidFill>
                  <a:srgbClr val="8A1C1C"/>
                </a:solidFill>
                <a:latin typeface="Montserrat Black" pitchFamily="34" charset="0"/>
                <a:ea typeface="Montserrat Black" pitchFamily="34" charset="-122"/>
                <a:cs typeface="Montserrat Black" pitchFamily="34" charset="-120"/>
              </a:rPr>
              <a:t>de las ciencias naturales?</a:t>
            </a:r>
            <a:endParaRPr lang="en-US" sz="2600" dirty="0"/>
          </a:p>
        </p:txBody>
      </p:sp>
      <p:sp>
        <p:nvSpPr>
          <p:cNvPr id="6" name="Text 4"/>
          <p:cNvSpPr/>
          <p:nvPr/>
        </p:nvSpPr>
        <p:spPr>
          <a:xfrm>
            <a:off x="548640" y="3246120"/>
            <a:ext cx="8046720" cy="1188720"/>
          </a:xfrm>
          <a:prstGeom prst="rect">
            <a:avLst/>
          </a:prstGeom>
          <a:noFill/>
          <a:ln/>
        </p:spPr>
        <p:txBody>
          <a:bodyPr wrap="square" lIns="0" tIns="0" rIns="0" bIns="0" rtlCol="0" anchor="ctr"/>
          <a:lstStyle/>
          <a:p>
            <a:pPr marL="0" indent="0" algn="just">
              <a:lnSpc>
                <a:spcPct val="155000"/>
              </a:lnSpc>
              <a:spcAft>
                <a:spcPts val="600"/>
              </a:spcAft>
              <a:buNone/>
            </a:pPr>
            <a:r>
              <a:rPr lang="en-US" sz="1200" dirty="0">
                <a:solidFill>
                  <a:srgbClr val="13315C"/>
                </a:solidFill>
                <a:latin typeface="Montserrat" pitchFamily="34" charset="0"/>
                <a:ea typeface="Montserrat" pitchFamily="34" charset="-122"/>
                <a:cs typeface="Montserrat" pitchFamily="34" charset="-120"/>
              </a:rPr>
              <a:t>La pregunta es vieja y se renueva cada generación. Detrás de ella se juega algo muy concreto: el modo en que entendemos los problemas públicos —y, por tanto, el tipo de soluciones que somos capaces de imaginar. La justicia abierta es uno de esos problemas.</a:t>
            </a:r>
            <a:endParaRPr lang="en-US" sz="1200" dirty="0"/>
          </a:p>
        </p:txBody>
      </p:sp>
      <p:sp>
        <p:nvSpPr>
          <p:cNvPr id="7" name="Shape 5"/>
          <p:cNvSpPr/>
          <p:nvPr/>
        </p:nvSpPr>
        <p:spPr>
          <a:xfrm>
            <a:off x="548640" y="4800600"/>
            <a:ext cx="502920" cy="32004"/>
          </a:xfrm>
          <a:prstGeom prst="rect">
            <a:avLst/>
          </a:prstGeom>
          <a:solidFill>
            <a:srgbClr val="B08A2E"/>
          </a:solidFill>
          <a:ln w="12700">
            <a:solidFill>
              <a:srgbClr val="B08A2E"/>
            </a:solidFill>
            <a:prstDash val="solid"/>
          </a:ln>
        </p:spPr>
        <p:txBody>
          <a:bodyPr/>
          <a:lstStyle/>
          <a:p>
            <a:endParaRPr lang="es-MX"/>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9">
    <p:bg>
      <p:bgPr>
        <a:solidFill>
          <a:srgbClr val="EEF2F7"/>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B08A2E"/>
                </a:solidFill>
                <a:latin typeface="Montserrat Black" pitchFamily="34" charset="0"/>
                <a:ea typeface="Montserrat Black" pitchFamily="34" charset="-122"/>
                <a:cs typeface="Montserrat Black" pitchFamily="34" charset="-120"/>
              </a:rPr>
              <a:t>UNA IDEA PODEROSA: LA AUTOPOIESIS</a:t>
            </a:r>
            <a:endParaRPr lang="en-US" sz="1000" dirty="0"/>
          </a:p>
        </p:txBody>
      </p:sp>
      <p:sp>
        <p:nvSpPr>
          <p:cNvPr id="3" name="Text 1"/>
          <p:cNvSpPr/>
          <p:nvPr/>
        </p:nvSpPr>
        <p:spPr>
          <a:xfrm>
            <a:off x="548640" y="777240"/>
            <a:ext cx="8046720" cy="868680"/>
          </a:xfrm>
          <a:prstGeom prst="rect">
            <a:avLst/>
          </a:prstGeom>
          <a:noFill/>
          <a:ln/>
        </p:spPr>
        <p:txBody>
          <a:bodyPr wrap="square" lIns="0" tIns="0" rIns="0" bIns="0" rtlCol="0" anchor="t"/>
          <a:lstStyle/>
          <a:p>
            <a:pPr marL="0" indent="0" algn="l">
              <a:buNone/>
            </a:pPr>
            <a:r>
              <a:rPr lang="en-US" sz="3000" dirty="0">
                <a:solidFill>
                  <a:srgbClr val="0B2545"/>
                </a:solidFill>
                <a:latin typeface="Montserrat Black" pitchFamily="34" charset="0"/>
                <a:ea typeface="Montserrat Black" pitchFamily="34" charset="-122"/>
                <a:cs typeface="Montserrat Black" pitchFamily="34" charset="-120"/>
              </a:rPr>
              <a:t>Lo vivo es aquello que se produce a sí mismo.</a:t>
            </a:r>
            <a:endParaRPr lang="en-US" sz="3000" dirty="0"/>
          </a:p>
        </p:txBody>
      </p:sp>
      <p:sp>
        <p:nvSpPr>
          <p:cNvPr id="4" name="Text 2"/>
          <p:cNvSpPr/>
          <p:nvPr/>
        </p:nvSpPr>
        <p:spPr>
          <a:xfrm>
            <a:off x="548640" y="2194560"/>
            <a:ext cx="8046720" cy="2468880"/>
          </a:xfrm>
          <a:prstGeom prst="rect">
            <a:avLst/>
          </a:prstGeom>
          <a:noFill/>
          <a:ln/>
        </p:spPr>
        <p:txBody>
          <a:bodyPr wrap="square" lIns="0" tIns="0" rIns="0" bIns="0" rtlCol="0" anchor="ctr"/>
          <a:lstStyle/>
          <a:p>
            <a:pPr marL="0" indent="0" algn="just">
              <a:lnSpc>
                <a:spcPct val="155000"/>
              </a:lnSpc>
              <a:spcAft>
                <a:spcPts val="600"/>
              </a:spcAft>
              <a:buNone/>
            </a:pPr>
            <a:r>
              <a:rPr lang="en-US" sz="1300" dirty="0">
                <a:solidFill>
                  <a:srgbClr val="111111"/>
                </a:solidFill>
                <a:latin typeface="Montserrat" pitchFamily="34" charset="0"/>
                <a:ea typeface="Montserrat" pitchFamily="34" charset="-122"/>
                <a:cs typeface="Montserrat" pitchFamily="34" charset="-120"/>
              </a:rPr>
              <a:t>Los biólogos chilenos Humberto Maturana (1928–2021) y Francisco Varela (1946–2001) acuñaron en </a:t>
            </a:r>
            <a:r>
              <a:rPr lang="en-US" sz="1300" i="1" dirty="0">
                <a:solidFill>
                  <a:srgbClr val="0B2545"/>
                </a:solidFill>
                <a:latin typeface="Montserrat" pitchFamily="34" charset="0"/>
                <a:ea typeface="Montserrat" pitchFamily="34" charset="-122"/>
                <a:cs typeface="Montserrat" pitchFamily="34" charset="-120"/>
              </a:rPr>
              <a:t>De máquinas y seres vivos </a:t>
            </a:r>
            <a:r>
              <a:rPr lang="en-US" sz="1300" dirty="0">
                <a:solidFill>
                  <a:srgbClr val="111111"/>
                </a:solidFill>
                <a:latin typeface="Montserrat" pitchFamily="34" charset="0"/>
                <a:ea typeface="Montserrat" pitchFamily="34" charset="-122"/>
                <a:cs typeface="Montserrat" pitchFamily="34" charset="-120"/>
              </a:rPr>
              <a:t>(1972) la noción de </a:t>
            </a:r>
            <a:r>
              <a:rPr lang="en-US" sz="1300" b="1" dirty="0">
                <a:solidFill>
                  <a:srgbClr val="0B2545"/>
                </a:solidFill>
                <a:latin typeface="Montserrat" pitchFamily="34" charset="0"/>
                <a:ea typeface="Montserrat" pitchFamily="34" charset="-122"/>
                <a:cs typeface="Montserrat" pitchFamily="34" charset="-120"/>
              </a:rPr>
              <a:t>autopoiesis</a:t>
            </a:r>
            <a:r>
              <a:rPr lang="en-US" sz="1300" dirty="0">
                <a:solidFill>
                  <a:srgbClr val="111111"/>
                </a:solidFill>
                <a:latin typeface="Montserrat" pitchFamily="34" charset="0"/>
                <a:ea typeface="Montserrat" pitchFamily="34" charset="-122"/>
                <a:cs typeface="Montserrat" pitchFamily="34" charset="-120"/>
              </a:rPr>
              <a:t>: un sistema vivo es una red de procesos que produce los mismos componentes que la sostienen. La célula fabrica las moléculas que, a su vez, fabrican la célula. Lo vivo se distingue de lo no-vivo precisamente por ese cierre operacional.</a:t>
            </a:r>
            <a:endParaRPr lang="en-US" sz="1300" dirty="0"/>
          </a:p>
        </p:txBody>
      </p:sp>
      <p:sp>
        <p:nvSpPr>
          <p:cNvPr id="5" name="Shape 3"/>
          <p:cNvSpPr/>
          <p:nvPr/>
        </p:nvSpPr>
        <p:spPr>
          <a:xfrm>
            <a:off x="548640" y="4800600"/>
            <a:ext cx="502920" cy="32004"/>
          </a:xfrm>
          <a:prstGeom prst="rect">
            <a:avLst/>
          </a:prstGeom>
          <a:solidFill>
            <a:srgbClr val="B08A2E"/>
          </a:solidFill>
          <a:ln w="12700">
            <a:solidFill>
              <a:srgbClr val="B08A2E"/>
            </a:solidFill>
            <a:prstDash val="solid"/>
          </a:ln>
        </p:spPr>
        <p:txBody>
          <a:bodyPr/>
          <a:lstStyle/>
          <a:p>
            <a:endParaRPr lang="es-MX"/>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8A1C1C"/>
                </a:solidFill>
                <a:latin typeface="Montserrat Black" pitchFamily="34" charset="0"/>
                <a:ea typeface="Montserrat Black" pitchFamily="34" charset="-122"/>
                <a:cs typeface="Montserrat Black" pitchFamily="34" charset="-120"/>
              </a:rPr>
              <a:t>POR QUÉ SE OPUSIERON A EXTENDERLA A LA SOCIEDAD</a:t>
            </a:r>
            <a:endParaRPr lang="en-US" sz="1000" dirty="0"/>
          </a:p>
        </p:txBody>
      </p:sp>
      <p:sp>
        <p:nvSpPr>
          <p:cNvPr id="3" name="Text 1"/>
          <p:cNvSpPr/>
          <p:nvPr/>
        </p:nvSpPr>
        <p:spPr>
          <a:xfrm>
            <a:off x="548640" y="777240"/>
            <a:ext cx="8046720" cy="868680"/>
          </a:xfrm>
          <a:prstGeom prst="rect">
            <a:avLst/>
          </a:prstGeom>
          <a:noFill/>
          <a:ln/>
        </p:spPr>
        <p:txBody>
          <a:bodyPr wrap="square" lIns="0" tIns="0" rIns="0" bIns="0" rtlCol="0" anchor="t"/>
          <a:lstStyle/>
          <a:p>
            <a:pPr marL="0" indent="0" algn="l">
              <a:buNone/>
            </a:pPr>
            <a:r>
              <a:rPr lang="en-US" sz="3000" dirty="0">
                <a:solidFill>
                  <a:srgbClr val="0B2545"/>
                </a:solidFill>
                <a:latin typeface="Montserrat Black" pitchFamily="34" charset="0"/>
                <a:ea typeface="Montserrat Black" pitchFamily="34" charset="-122"/>
                <a:cs typeface="Montserrat Black" pitchFamily="34" charset="-120"/>
              </a:rPr>
              <a:t>El cambio de nivel: cuando una analogía se rompe.</a:t>
            </a:r>
            <a:endParaRPr lang="en-US" sz="3000" dirty="0"/>
          </a:p>
        </p:txBody>
      </p:sp>
      <p:sp>
        <p:nvSpPr>
          <p:cNvPr id="4" name="Text 2"/>
          <p:cNvSpPr/>
          <p:nvPr/>
        </p:nvSpPr>
        <p:spPr>
          <a:xfrm>
            <a:off x="548640" y="2148840"/>
            <a:ext cx="8046720" cy="2606040"/>
          </a:xfrm>
          <a:prstGeom prst="rect">
            <a:avLst/>
          </a:prstGeom>
          <a:noFill/>
          <a:ln/>
        </p:spPr>
        <p:txBody>
          <a:bodyPr wrap="square" lIns="0" tIns="0" rIns="0" bIns="0" rtlCol="0" anchor="ctr"/>
          <a:lstStyle/>
          <a:p>
            <a:pPr marL="0" indent="0" algn="just">
              <a:lnSpc>
                <a:spcPct val="150000"/>
              </a:lnSpc>
              <a:spcAft>
                <a:spcPts val="600"/>
              </a:spcAft>
              <a:buNone/>
            </a:pPr>
            <a:r>
              <a:rPr lang="en-US" sz="1200" dirty="0">
                <a:solidFill>
                  <a:srgbClr val="111111"/>
                </a:solidFill>
                <a:latin typeface="Montserrat" pitchFamily="34" charset="0"/>
                <a:ea typeface="Montserrat" pitchFamily="34" charset="-122"/>
                <a:cs typeface="Montserrat" pitchFamily="34" charset="-120"/>
              </a:rPr>
              <a:t>Para Maturana, hablar de “sistemas sociales autopoiéticos” es un </a:t>
            </a:r>
            <a:r>
              <a:rPr lang="en-US" sz="1200" b="1" dirty="0">
                <a:solidFill>
                  <a:srgbClr val="8A1C1C"/>
                </a:solidFill>
                <a:latin typeface="Montserrat" pitchFamily="34" charset="0"/>
                <a:ea typeface="Montserrat" pitchFamily="34" charset="-122"/>
                <a:cs typeface="Montserrat" pitchFamily="34" charset="-120"/>
              </a:rPr>
              <a:t>abuso de lenguaje</a:t>
            </a:r>
            <a:r>
              <a:rPr lang="en-US" sz="1200" dirty="0">
                <a:solidFill>
                  <a:srgbClr val="111111"/>
                </a:solidFill>
                <a:latin typeface="Montserrat" pitchFamily="34" charset="0"/>
                <a:ea typeface="Montserrat" pitchFamily="34" charset="-122"/>
                <a:cs typeface="Montserrat" pitchFamily="34" charset="-120"/>
              </a:rPr>
              <a:t>. Los componentes de una célula —moléculas— se producen unos a otros dentro de una membrana. Los componentes de una sociedad —personas— no. Las personas no son producidas por la sociedad en el mismo sentido en que las moléculas son producidas por la célula. Transferir el concepto sin más sería cometer una </a:t>
            </a:r>
            <a:r>
              <a:rPr lang="en-US" sz="1200" i="1" dirty="0">
                <a:solidFill>
                  <a:srgbClr val="8A1C1C"/>
                </a:solidFill>
                <a:latin typeface="Montserrat" pitchFamily="34" charset="0"/>
                <a:ea typeface="Montserrat" pitchFamily="34" charset="-122"/>
                <a:cs typeface="Montserrat" pitchFamily="34" charset="-120"/>
              </a:rPr>
              <a:t>falacia de cambio de nivel</a:t>
            </a:r>
            <a:r>
              <a:rPr lang="en-US" sz="1200" dirty="0">
                <a:solidFill>
                  <a:srgbClr val="111111"/>
                </a:solidFill>
                <a:latin typeface="Montserrat" pitchFamily="34" charset="0"/>
                <a:ea typeface="Montserrat" pitchFamily="34" charset="-122"/>
                <a:cs typeface="Montserrat" pitchFamily="34" charset="-120"/>
              </a:rPr>
              <a:t>: tomar una propiedad válida en un nivel de organización (lo biológico) y aplicarla a otro (lo social) donde sus condiciones de existencia no se cumplen. </a:t>
            </a:r>
            <a:endParaRPr lang="en-US" sz="1200" dirty="0"/>
          </a:p>
          <a:p>
            <a:pPr marL="0" indent="0" algn="just">
              <a:lnSpc>
                <a:spcPct val="150000"/>
              </a:lnSpc>
              <a:spcAft>
                <a:spcPts val="600"/>
              </a:spcAft>
              <a:buNone/>
            </a:pPr>
            <a:r>
              <a:rPr lang="en-US" sz="1200" dirty="0">
                <a:solidFill>
                  <a:srgbClr val="111111"/>
                </a:solidFill>
                <a:latin typeface="Montserrat" pitchFamily="34" charset="0"/>
                <a:ea typeface="Montserrat" pitchFamily="34" charset="-122"/>
                <a:cs typeface="Montserrat" pitchFamily="34" charset="-120"/>
              </a:rPr>
              <a:t> </a:t>
            </a:r>
            <a:endParaRPr lang="en-US" sz="1200" dirty="0"/>
          </a:p>
          <a:p>
            <a:pPr marL="0" indent="0" algn="just">
              <a:lnSpc>
                <a:spcPct val="150000"/>
              </a:lnSpc>
              <a:spcAft>
                <a:spcPts val="600"/>
              </a:spcAft>
              <a:buNone/>
            </a:pPr>
            <a:r>
              <a:rPr lang="en-US" sz="1200" dirty="0">
                <a:solidFill>
                  <a:srgbClr val="111111"/>
                </a:solidFill>
                <a:latin typeface="Montserrat" pitchFamily="34" charset="0"/>
                <a:ea typeface="Montserrat" pitchFamily="34" charset="-122"/>
                <a:cs typeface="Montserrat" pitchFamily="34" charset="-120"/>
              </a:rPr>
              <a:t>La advertencia es valiosa también para Damasio: no toda analogía entre organismo y sociedad sobrevive al escrutinio.</a:t>
            </a:r>
            <a:endParaRPr lang="en-US" sz="1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1">
    <p:bg>
      <p:bgPr>
        <a:solidFill>
          <a:srgbClr val="EEF2F7"/>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B08A2E"/>
                </a:solidFill>
                <a:latin typeface="Montserrat Black" pitchFamily="34" charset="0"/>
                <a:ea typeface="Montserrat Black" pitchFamily="34" charset="-122"/>
                <a:cs typeface="Montserrat Black" pitchFamily="34" charset="-120"/>
              </a:rPr>
              <a:t>MATURANA, EN SUS PROPIAS PALABRAS</a:t>
            </a:r>
            <a:endParaRPr lang="en-US" sz="1000" dirty="0"/>
          </a:p>
        </p:txBody>
      </p:sp>
      <p:sp>
        <p:nvSpPr>
          <p:cNvPr id="3" name="Shape 1"/>
          <p:cNvSpPr/>
          <p:nvPr/>
        </p:nvSpPr>
        <p:spPr>
          <a:xfrm>
            <a:off x="548640" y="1371600"/>
            <a:ext cx="54864" cy="1554480"/>
          </a:xfrm>
          <a:prstGeom prst="rect">
            <a:avLst/>
          </a:prstGeom>
          <a:solidFill>
            <a:srgbClr val="B08A2E"/>
          </a:solidFill>
          <a:ln w="12700">
            <a:solidFill>
              <a:srgbClr val="B08A2E"/>
            </a:solidFill>
            <a:prstDash val="solid"/>
          </a:ln>
        </p:spPr>
        <p:txBody>
          <a:bodyPr/>
          <a:lstStyle/>
          <a:p>
            <a:endParaRPr lang="es-MX"/>
          </a:p>
        </p:txBody>
      </p:sp>
      <p:sp>
        <p:nvSpPr>
          <p:cNvPr id="4" name="Text 2"/>
          <p:cNvSpPr/>
          <p:nvPr/>
        </p:nvSpPr>
        <p:spPr>
          <a:xfrm>
            <a:off x="868680" y="1371600"/>
            <a:ext cx="7726680" cy="1143000"/>
          </a:xfrm>
          <a:prstGeom prst="rect">
            <a:avLst/>
          </a:prstGeom>
          <a:noFill/>
          <a:ln/>
        </p:spPr>
        <p:txBody>
          <a:bodyPr wrap="square" lIns="0" tIns="0" rIns="0" bIns="0" rtlCol="0" anchor="ctr"/>
          <a:lstStyle/>
          <a:p>
            <a:pPr marL="0" indent="0" algn="l">
              <a:lnSpc>
                <a:spcPct val="135000"/>
              </a:lnSpc>
              <a:buNone/>
            </a:pPr>
            <a:r>
              <a:rPr lang="en-US" sz="1800" dirty="0">
                <a:solidFill>
                  <a:srgbClr val="0B2545"/>
                </a:solidFill>
                <a:latin typeface="Montserrat Black" pitchFamily="34" charset="0"/>
                <a:ea typeface="Montserrat Black" pitchFamily="34" charset="-122"/>
                <a:cs typeface="Montserrat Black" pitchFamily="34" charset="-120"/>
              </a:rPr>
              <a:t>“Los seres humanos no somos componentes de los sistemas sociales: somos su medio.”</a:t>
            </a:r>
            <a:endParaRPr lang="en-US" sz="1800" dirty="0"/>
          </a:p>
        </p:txBody>
      </p:sp>
      <p:sp>
        <p:nvSpPr>
          <p:cNvPr id="5" name="Text 3"/>
          <p:cNvSpPr/>
          <p:nvPr/>
        </p:nvSpPr>
        <p:spPr>
          <a:xfrm>
            <a:off x="868680" y="2560320"/>
            <a:ext cx="7726680" cy="365760"/>
          </a:xfrm>
          <a:prstGeom prst="rect">
            <a:avLst/>
          </a:prstGeom>
          <a:noFill/>
          <a:ln/>
        </p:spPr>
        <p:txBody>
          <a:bodyPr wrap="square" lIns="0" tIns="0" rIns="0" bIns="0" rtlCol="0" anchor="ctr"/>
          <a:lstStyle/>
          <a:p>
            <a:pPr marL="0" indent="0" algn="l">
              <a:buNone/>
            </a:pPr>
            <a:r>
              <a:rPr lang="en-US" sz="1100" i="1" dirty="0">
                <a:solidFill>
                  <a:srgbClr val="5A6470"/>
                </a:solidFill>
                <a:latin typeface="Montserrat" pitchFamily="34" charset="0"/>
                <a:ea typeface="Montserrat" pitchFamily="34" charset="-122"/>
                <a:cs typeface="Montserrat" pitchFamily="34" charset="-120"/>
              </a:rPr>
              <a:t>Humberto Maturana, La objetividad. Un argumento para obligar (1997).</a:t>
            </a:r>
            <a:endParaRPr lang="en-US" sz="1100" dirty="0"/>
          </a:p>
        </p:txBody>
      </p:sp>
      <p:sp>
        <p:nvSpPr>
          <p:cNvPr id="6" name="Text 4"/>
          <p:cNvSpPr/>
          <p:nvPr/>
        </p:nvSpPr>
        <p:spPr>
          <a:xfrm>
            <a:off x="548640" y="3200400"/>
            <a:ext cx="8046720" cy="1417320"/>
          </a:xfrm>
          <a:prstGeom prst="rect">
            <a:avLst/>
          </a:prstGeom>
          <a:noFill/>
          <a:ln/>
        </p:spPr>
        <p:txBody>
          <a:bodyPr wrap="square" lIns="0" tIns="0" rIns="0" bIns="0" rtlCol="0" anchor="ctr"/>
          <a:lstStyle/>
          <a:p>
            <a:pPr marL="0" indent="0" algn="just">
              <a:lnSpc>
                <a:spcPct val="150000"/>
              </a:lnSpc>
              <a:spcAft>
                <a:spcPts val="600"/>
              </a:spcAft>
              <a:buNone/>
            </a:pPr>
            <a:r>
              <a:rPr lang="en-US" sz="1200" dirty="0">
                <a:solidFill>
                  <a:srgbClr val="13315C"/>
                </a:solidFill>
                <a:latin typeface="Montserrat" pitchFamily="34" charset="0"/>
                <a:ea typeface="Montserrat" pitchFamily="34" charset="-122"/>
                <a:cs typeface="Montserrat" pitchFamily="34" charset="-120"/>
              </a:rPr>
              <a:t>Donde Damasio insinúa continuidad entre lo biológico y lo cultural, Maturana traza una frontera. La sociedad puede tener regularidades, pero esas regularidades no son las de un organismo: emergen de los acoplamientos de seres vivos —cada uno autopoiético en sí mismo— pero no producen un nuevo </a:t>
            </a:r>
            <a:r>
              <a:rPr lang="en-US" sz="1200" i="1" dirty="0">
                <a:solidFill>
                  <a:srgbClr val="8A1C1C"/>
                </a:solidFill>
                <a:latin typeface="Montserrat" pitchFamily="34" charset="0"/>
                <a:ea typeface="Montserrat" pitchFamily="34" charset="-122"/>
                <a:cs typeface="Montserrat" pitchFamily="34" charset="-120"/>
              </a:rPr>
              <a:t>viviente colectivo</a:t>
            </a:r>
            <a:r>
              <a:rPr lang="en-US" sz="1200" dirty="0">
                <a:solidFill>
                  <a:srgbClr val="13315C"/>
                </a:solidFill>
                <a:latin typeface="Montserrat" pitchFamily="34" charset="0"/>
                <a:ea typeface="Montserrat" pitchFamily="34" charset="-122"/>
                <a:cs typeface="Montserrat" pitchFamily="34" charset="-120"/>
              </a:rPr>
              <a:t>. La hipótesis homeostática-social, sin esta cautela, corre el riesgo del organicismo decimonónico que ya conocemos.</a:t>
            </a:r>
            <a:endParaRPr lang="en-US" sz="1200" dirty="0"/>
          </a:p>
        </p:txBody>
      </p:sp>
      <p:sp>
        <p:nvSpPr>
          <p:cNvPr id="7" name="Shape 5"/>
          <p:cNvSpPr/>
          <p:nvPr/>
        </p:nvSpPr>
        <p:spPr>
          <a:xfrm>
            <a:off x="548640" y="4800600"/>
            <a:ext cx="502920" cy="32004"/>
          </a:xfrm>
          <a:prstGeom prst="rect">
            <a:avLst/>
          </a:prstGeom>
          <a:solidFill>
            <a:srgbClr val="B08A2E"/>
          </a:solidFill>
          <a:ln w="12700">
            <a:solidFill>
              <a:srgbClr val="B08A2E"/>
            </a:solidFill>
            <a:prstDash val="solid"/>
          </a:ln>
        </p:spPr>
        <p:txBody>
          <a:bodyPr/>
          <a:lstStyle/>
          <a:p>
            <a:endParaRPr lang="es-MX"/>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2">
    <p:bg>
      <p:bgPr>
        <a:solidFill>
          <a:srgbClr val="0B2545"/>
        </a:solidFill>
        <a:effectLst/>
      </p:bgPr>
    </p:bg>
    <p:spTree>
      <p:nvGrpSpPr>
        <p:cNvPr id="1" name=""/>
        <p:cNvGrpSpPr/>
        <p:nvPr/>
      </p:nvGrpSpPr>
      <p:grpSpPr>
        <a:xfrm>
          <a:off x="0" y="0"/>
          <a:ext cx="0" cy="0"/>
          <a:chOff x="0" y="0"/>
          <a:chExt cx="0" cy="0"/>
        </a:xfrm>
      </p:grpSpPr>
      <p:sp>
        <p:nvSpPr>
          <p:cNvPr id="2" name="Text 0"/>
          <p:cNvSpPr/>
          <p:nvPr/>
        </p:nvSpPr>
        <p:spPr>
          <a:xfrm>
            <a:off x="548640" y="640080"/>
            <a:ext cx="1097280" cy="548640"/>
          </a:xfrm>
          <a:prstGeom prst="rect">
            <a:avLst/>
          </a:prstGeom>
          <a:noFill/>
          <a:ln/>
        </p:spPr>
        <p:txBody>
          <a:bodyPr wrap="square" lIns="0" tIns="0" rIns="0" bIns="0" rtlCol="0" anchor="ctr"/>
          <a:lstStyle/>
          <a:p>
            <a:pPr marL="0" indent="0" algn="l">
              <a:buNone/>
            </a:pPr>
            <a:r>
              <a:rPr lang="en-US" sz="2800" kern="0" spc="200" dirty="0">
                <a:solidFill>
                  <a:srgbClr val="D9B66B"/>
                </a:solidFill>
                <a:latin typeface="Montserrat Black" pitchFamily="34" charset="0"/>
                <a:ea typeface="Montserrat Black" pitchFamily="34" charset="-122"/>
                <a:cs typeface="Montserrat Black" pitchFamily="34" charset="-120"/>
              </a:rPr>
              <a:t>05</a:t>
            </a:r>
            <a:endParaRPr lang="en-US" sz="2800" dirty="0"/>
          </a:p>
        </p:txBody>
      </p:sp>
      <p:sp>
        <p:nvSpPr>
          <p:cNvPr id="3" name="Text 1"/>
          <p:cNvSpPr/>
          <p:nvPr/>
        </p:nvSpPr>
        <p:spPr>
          <a:xfrm>
            <a:off x="548640" y="1371600"/>
            <a:ext cx="8046720" cy="868680"/>
          </a:xfrm>
          <a:prstGeom prst="rect">
            <a:avLst/>
          </a:prstGeom>
          <a:noFill/>
          <a:ln/>
        </p:spPr>
        <p:txBody>
          <a:bodyPr wrap="square" lIns="0" tIns="0" rIns="0" bIns="0" rtlCol="0" anchor="ctr"/>
          <a:lstStyle/>
          <a:p>
            <a:pPr marL="0" indent="0" algn="l">
              <a:buNone/>
            </a:pPr>
            <a:r>
              <a:rPr lang="en-US" sz="4400" dirty="0">
                <a:solidFill>
                  <a:srgbClr val="FFFFFF"/>
                </a:solidFill>
                <a:latin typeface="Montserrat Black" pitchFamily="34" charset="0"/>
                <a:ea typeface="Montserrat Black" pitchFamily="34" charset="-122"/>
                <a:cs typeface="Montserrat Black" pitchFamily="34" charset="-120"/>
              </a:rPr>
              <a:t>Luhmann:</a:t>
            </a:r>
            <a:endParaRPr lang="en-US" sz="4400" dirty="0"/>
          </a:p>
        </p:txBody>
      </p:sp>
      <p:sp>
        <p:nvSpPr>
          <p:cNvPr id="4" name="Text 2"/>
          <p:cNvSpPr/>
          <p:nvPr/>
        </p:nvSpPr>
        <p:spPr>
          <a:xfrm>
            <a:off x="548640" y="2194560"/>
            <a:ext cx="8046720" cy="868680"/>
          </a:xfrm>
          <a:prstGeom prst="rect">
            <a:avLst/>
          </a:prstGeom>
          <a:noFill/>
          <a:ln/>
        </p:spPr>
        <p:txBody>
          <a:bodyPr wrap="square" lIns="0" tIns="0" rIns="0" bIns="0" rtlCol="0" anchor="ctr"/>
          <a:lstStyle/>
          <a:p>
            <a:pPr marL="0" indent="0" algn="l">
              <a:buNone/>
            </a:pPr>
            <a:r>
              <a:rPr lang="en-US" sz="3000" dirty="0">
                <a:solidFill>
                  <a:srgbClr val="D9B66B"/>
                </a:solidFill>
                <a:latin typeface="Montserrat Black" pitchFamily="34" charset="0"/>
                <a:ea typeface="Montserrat Black" pitchFamily="34" charset="-122"/>
                <a:cs typeface="Montserrat Black" pitchFamily="34" charset="-120"/>
              </a:rPr>
              <a:t>la apuesta radical</a:t>
            </a:r>
            <a:endParaRPr lang="en-US" sz="3000" dirty="0"/>
          </a:p>
        </p:txBody>
      </p:sp>
      <p:sp>
        <p:nvSpPr>
          <p:cNvPr id="5" name="Text 3"/>
          <p:cNvSpPr/>
          <p:nvPr/>
        </p:nvSpPr>
        <p:spPr>
          <a:xfrm>
            <a:off x="548640" y="3337560"/>
            <a:ext cx="8046720" cy="731520"/>
          </a:xfrm>
          <a:prstGeom prst="rect">
            <a:avLst/>
          </a:prstGeom>
          <a:noFill/>
          <a:ln/>
        </p:spPr>
        <p:txBody>
          <a:bodyPr wrap="square" lIns="0" tIns="0" rIns="0" bIns="0" rtlCol="0" anchor="ctr"/>
          <a:lstStyle/>
          <a:p>
            <a:pPr marL="0" indent="0" algn="l">
              <a:lnSpc>
                <a:spcPct val="145000"/>
              </a:lnSpc>
              <a:buNone/>
            </a:pPr>
            <a:r>
              <a:rPr lang="en-US" sz="1300" i="1" dirty="0">
                <a:solidFill>
                  <a:srgbClr val="EEF2F7"/>
                </a:solidFill>
                <a:latin typeface="Montserrat" pitchFamily="34" charset="0"/>
                <a:ea typeface="Montserrat" pitchFamily="34" charset="-122"/>
                <a:cs typeface="Montserrat" pitchFamily="34" charset="-120"/>
              </a:rPr>
              <a:t>Si la objeción es que las personas no son moléculas… entonces cambiemos el tipo de elemento.</a:t>
            </a:r>
            <a:endParaRPr lang="en-US" sz="13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3">
    <p:bg>
      <p:bgPr>
        <a:solidFill>
          <a:srgbClr val="EEF2F7"/>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B08A2E"/>
                </a:solidFill>
                <a:latin typeface="Montserrat Black" pitchFamily="34" charset="0"/>
                <a:ea typeface="Montserrat Black" pitchFamily="34" charset="-122"/>
                <a:cs typeface="Montserrat Black" pitchFamily="34" charset="-120"/>
              </a:rPr>
              <a:t>EL GIRO DE LUHMANN</a:t>
            </a:r>
            <a:endParaRPr lang="en-US" sz="1000" dirty="0"/>
          </a:p>
        </p:txBody>
      </p:sp>
      <p:sp>
        <p:nvSpPr>
          <p:cNvPr id="3" name="Text 1"/>
          <p:cNvSpPr/>
          <p:nvPr/>
        </p:nvSpPr>
        <p:spPr>
          <a:xfrm>
            <a:off x="548640" y="777240"/>
            <a:ext cx="8046720" cy="868680"/>
          </a:xfrm>
          <a:prstGeom prst="rect">
            <a:avLst/>
          </a:prstGeom>
          <a:noFill/>
          <a:ln/>
        </p:spPr>
        <p:txBody>
          <a:bodyPr wrap="square" lIns="0" tIns="0" rIns="0" bIns="0" rtlCol="0" anchor="t"/>
          <a:lstStyle/>
          <a:p>
            <a:pPr marL="0" indent="0" algn="l">
              <a:buNone/>
            </a:pPr>
            <a:r>
              <a:rPr lang="en-US" sz="3000" dirty="0">
                <a:solidFill>
                  <a:srgbClr val="0B2545"/>
                </a:solidFill>
                <a:latin typeface="Montserrat Black" pitchFamily="34" charset="0"/>
                <a:ea typeface="Montserrat Black" pitchFamily="34" charset="-122"/>
                <a:cs typeface="Montserrat Black" pitchFamily="34" charset="-120"/>
              </a:rPr>
              <a:t>Los elementos del sistema social no son personas: son comunicaciones.</a:t>
            </a:r>
            <a:endParaRPr lang="en-US" sz="3000" dirty="0"/>
          </a:p>
        </p:txBody>
      </p:sp>
      <p:sp>
        <p:nvSpPr>
          <p:cNvPr id="4" name="Text 2"/>
          <p:cNvSpPr/>
          <p:nvPr/>
        </p:nvSpPr>
        <p:spPr>
          <a:xfrm>
            <a:off x="548640" y="2194560"/>
            <a:ext cx="8046720" cy="2468880"/>
          </a:xfrm>
          <a:prstGeom prst="rect">
            <a:avLst/>
          </a:prstGeom>
          <a:noFill/>
          <a:ln/>
        </p:spPr>
        <p:txBody>
          <a:bodyPr wrap="square" lIns="0" tIns="0" rIns="0" bIns="0" rtlCol="0" anchor="ctr"/>
          <a:lstStyle/>
          <a:p>
            <a:pPr marL="0" indent="0" algn="just">
              <a:lnSpc>
                <a:spcPct val="150000"/>
              </a:lnSpc>
              <a:spcAft>
                <a:spcPts val="600"/>
              </a:spcAft>
              <a:buNone/>
            </a:pPr>
            <a:r>
              <a:rPr lang="en-US" sz="1300" dirty="0">
                <a:solidFill>
                  <a:srgbClr val="111111"/>
                </a:solidFill>
                <a:latin typeface="Montserrat" pitchFamily="34" charset="0"/>
                <a:ea typeface="Montserrat" pitchFamily="34" charset="-122"/>
                <a:cs typeface="Montserrat" pitchFamily="34" charset="-120"/>
              </a:rPr>
              <a:t>El sociólogo alemán Niklas Luhmann (1927–1998) toma el concepto de autopoiesis y le aplica un giro decisivo: acepta la objeción biológica, </a:t>
            </a:r>
            <a:r>
              <a:rPr lang="en-US" sz="1300" i="1" dirty="0">
                <a:solidFill>
                  <a:srgbClr val="13315C"/>
                </a:solidFill>
                <a:latin typeface="Montserrat" pitchFamily="34" charset="0"/>
                <a:ea typeface="Montserrat" pitchFamily="34" charset="-122"/>
                <a:cs typeface="Montserrat" pitchFamily="34" charset="-120"/>
              </a:rPr>
              <a:t>no la esquiva</a:t>
            </a:r>
            <a:r>
              <a:rPr lang="en-US" sz="1300" dirty="0">
                <a:solidFill>
                  <a:srgbClr val="111111"/>
                </a:solidFill>
                <a:latin typeface="Montserrat" pitchFamily="34" charset="0"/>
                <a:ea typeface="Montserrat" pitchFamily="34" charset="-122"/>
                <a:cs typeface="Montserrat" pitchFamily="34" charset="-120"/>
              </a:rPr>
              <a:t>. Y propone que el sistema social está compuesto, no por seres humanos, sino por </a:t>
            </a:r>
            <a:r>
              <a:rPr lang="en-US" sz="1300" b="1" dirty="0">
                <a:solidFill>
                  <a:srgbClr val="0B2545"/>
                </a:solidFill>
                <a:latin typeface="Montserrat" pitchFamily="34" charset="0"/>
                <a:ea typeface="Montserrat" pitchFamily="34" charset="-122"/>
                <a:cs typeface="Montserrat" pitchFamily="34" charset="-120"/>
              </a:rPr>
              <a:t>comunicaciones</a:t>
            </a:r>
            <a:r>
              <a:rPr lang="en-US" sz="1300" dirty="0">
                <a:solidFill>
                  <a:srgbClr val="111111"/>
                </a:solidFill>
                <a:latin typeface="Montserrat" pitchFamily="34" charset="0"/>
                <a:ea typeface="Montserrat" pitchFamily="34" charset="-122"/>
                <a:cs typeface="Montserrat" pitchFamily="34" charset="-120"/>
              </a:rPr>
              <a:t>. Una comunicación produce la siguiente; cada acto comunicativo solo es posible porque otros lo precedieron y porque otros lo seguirán. El sistema social es, en ese sentido, </a:t>
            </a:r>
            <a:r>
              <a:rPr lang="en-US" sz="1300" i="1" dirty="0">
                <a:solidFill>
                  <a:srgbClr val="0B2545"/>
                </a:solidFill>
                <a:latin typeface="Montserrat" pitchFamily="34" charset="0"/>
                <a:ea typeface="Montserrat" pitchFamily="34" charset="-122"/>
                <a:cs typeface="Montserrat" pitchFamily="34" charset="-120"/>
              </a:rPr>
              <a:t>autopoiético en el plano de las comunicaciones</a:t>
            </a:r>
            <a:r>
              <a:rPr lang="en-US" sz="1300" dirty="0">
                <a:solidFill>
                  <a:srgbClr val="111111"/>
                </a:solidFill>
                <a:latin typeface="Montserrat" pitchFamily="34" charset="0"/>
                <a:ea typeface="Montserrat" pitchFamily="34" charset="-122"/>
                <a:cs typeface="Montserrat" pitchFamily="34" charset="-120"/>
              </a:rPr>
              <a:t>, no en el de los cuerpos.</a:t>
            </a:r>
            <a:endParaRPr lang="en-US" sz="1300" dirty="0"/>
          </a:p>
        </p:txBody>
      </p:sp>
      <p:sp>
        <p:nvSpPr>
          <p:cNvPr id="5" name="Shape 3"/>
          <p:cNvSpPr/>
          <p:nvPr/>
        </p:nvSpPr>
        <p:spPr>
          <a:xfrm>
            <a:off x="548640" y="4800600"/>
            <a:ext cx="502920" cy="32004"/>
          </a:xfrm>
          <a:prstGeom prst="rect">
            <a:avLst/>
          </a:prstGeom>
          <a:solidFill>
            <a:srgbClr val="B08A2E"/>
          </a:solidFill>
          <a:ln w="12700">
            <a:solidFill>
              <a:srgbClr val="B08A2E"/>
            </a:solidFill>
            <a:prstDash val="solid"/>
          </a:ln>
        </p:spPr>
        <p:txBody>
          <a:bodyPr/>
          <a:lstStyle/>
          <a:p>
            <a:endParaRPr lang="es-MX"/>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4">
    <p:bg>
      <p:bgPr>
        <a:solidFill>
          <a:srgbClr val="0B2545"/>
        </a:solidFill>
        <a:effectLst/>
      </p:bgPr>
    </p:bg>
    <p:spTree>
      <p:nvGrpSpPr>
        <p:cNvPr id="1" name=""/>
        <p:cNvGrpSpPr/>
        <p:nvPr/>
      </p:nvGrpSpPr>
      <p:grpSpPr>
        <a:xfrm>
          <a:off x="0" y="0"/>
          <a:ext cx="0" cy="0"/>
          <a:chOff x="0" y="0"/>
          <a:chExt cx="0" cy="0"/>
        </a:xfrm>
      </p:grpSpPr>
      <p:sp>
        <p:nvSpPr>
          <p:cNvPr id="2" name="Text 0"/>
          <p:cNvSpPr/>
          <p:nvPr/>
        </p:nvSpPr>
        <p:spPr>
          <a:xfrm>
            <a:off x="548640" y="502920"/>
            <a:ext cx="8046720" cy="292608"/>
          </a:xfrm>
          <a:prstGeom prst="rect">
            <a:avLst/>
          </a:prstGeom>
          <a:noFill/>
          <a:ln/>
        </p:spPr>
        <p:txBody>
          <a:bodyPr wrap="square" lIns="0" tIns="0" rIns="0" bIns="0" rtlCol="0" anchor="ctr"/>
          <a:lstStyle/>
          <a:p>
            <a:pPr marL="0" indent="0" algn="l">
              <a:buNone/>
            </a:pPr>
            <a:r>
              <a:rPr lang="en-US" sz="1000" kern="0" spc="400" dirty="0">
                <a:solidFill>
                  <a:srgbClr val="D9B66B"/>
                </a:solidFill>
                <a:latin typeface="Montserrat Black" pitchFamily="34" charset="0"/>
                <a:ea typeface="Montserrat Black" pitchFamily="34" charset="-122"/>
                <a:cs typeface="Montserrat Black" pitchFamily="34" charset="-120"/>
              </a:rPr>
              <a:t>NIKLAS LUHMANN  ·  EN PALABRAS PROPIAS</a:t>
            </a:r>
            <a:endParaRPr lang="en-US" sz="1000" dirty="0"/>
          </a:p>
        </p:txBody>
      </p:sp>
      <p:sp>
        <p:nvSpPr>
          <p:cNvPr id="3" name="Shape 1"/>
          <p:cNvSpPr/>
          <p:nvPr/>
        </p:nvSpPr>
        <p:spPr>
          <a:xfrm>
            <a:off x="548640" y="1280160"/>
            <a:ext cx="54864" cy="1554480"/>
          </a:xfrm>
          <a:prstGeom prst="rect">
            <a:avLst/>
          </a:prstGeom>
          <a:solidFill>
            <a:srgbClr val="B08A2E"/>
          </a:solidFill>
          <a:ln w="12700">
            <a:solidFill>
              <a:srgbClr val="B08A2E"/>
            </a:solidFill>
            <a:prstDash val="solid"/>
          </a:ln>
        </p:spPr>
        <p:txBody>
          <a:bodyPr/>
          <a:lstStyle/>
          <a:p>
            <a:endParaRPr lang="es-MX"/>
          </a:p>
        </p:txBody>
      </p:sp>
      <p:sp>
        <p:nvSpPr>
          <p:cNvPr id="4" name="Text 2"/>
          <p:cNvSpPr/>
          <p:nvPr/>
        </p:nvSpPr>
        <p:spPr>
          <a:xfrm>
            <a:off x="868680" y="1280160"/>
            <a:ext cx="7726680" cy="1143000"/>
          </a:xfrm>
          <a:prstGeom prst="rect">
            <a:avLst/>
          </a:prstGeom>
          <a:noFill/>
          <a:ln/>
        </p:spPr>
        <p:txBody>
          <a:bodyPr wrap="square" lIns="0" tIns="0" rIns="0" bIns="0" rtlCol="0" anchor="ctr"/>
          <a:lstStyle/>
          <a:p>
            <a:pPr marL="0" indent="0" algn="l">
              <a:lnSpc>
                <a:spcPct val="135000"/>
              </a:lnSpc>
              <a:buNone/>
            </a:pPr>
            <a:r>
              <a:rPr lang="en-US" sz="1800" dirty="0">
                <a:solidFill>
                  <a:srgbClr val="FFFFFF"/>
                </a:solidFill>
                <a:latin typeface="Montserrat Black" pitchFamily="34" charset="0"/>
                <a:ea typeface="Montserrat Black" pitchFamily="34" charset="-122"/>
                <a:cs typeface="Montserrat Black" pitchFamily="34" charset="-120"/>
              </a:rPr>
              <a:t>“Solo la comunicación comunica. Las personas no comunican: hacen posible que la comunicación ocurra.”</a:t>
            </a:r>
            <a:endParaRPr lang="en-US" sz="1800" dirty="0"/>
          </a:p>
        </p:txBody>
      </p:sp>
      <p:sp>
        <p:nvSpPr>
          <p:cNvPr id="5" name="Text 3"/>
          <p:cNvSpPr/>
          <p:nvPr/>
        </p:nvSpPr>
        <p:spPr>
          <a:xfrm>
            <a:off x="868680" y="2468880"/>
            <a:ext cx="7726680" cy="365760"/>
          </a:xfrm>
          <a:prstGeom prst="rect">
            <a:avLst/>
          </a:prstGeom>
          <a:noFill/>
          <a:ln/>
        </p:spPr>
        <p:txBody>
          <a:bodyPr wrap="square" lIns="0" tIns="0" rIns="0" bIns="0" rtlCol="0" anchor="ctr"/>
          <a:lstStyle/>
          <a:p>
            <a:pPr marL="0" indent="0" algn="l">
              <a:buNone/>
            </a:pPr>
            <a:r>
              <a:rPr lang="en-US" sz="1100" i="1" dirty="0">
                <a:solidFill>
                  <a:srgbClr val="D9B66B"/>
                </a:solidFill>
                <a:latin typeface="Montserrat" pitchFamily="34" charset="0"/>
                <a:ea typeface="Montserrat" pitchFamily="34" charset="-122"/>
                <a:cs typeface="Montserrat" pitchFamily="34" charset="-120"/>
              </a:rPr>
              <a:t>Niklas Luhmann, paráfrasis frecuente de Soziale Systeme (1984), cap. 4.</a:t>
            </a:r>
            <a:endParaRPr lang="en-US" sz="1100" dirty="0"/>
          </a:p>
        </p:txBody>
      </p:sp>
      <p:sp>
        <p:nvSpPr>
          <p:cNvPr id="6" name="Text 4"/>
          <p:cNvSpPr/>
          <p:nvPr/>
        </p:nvSpPr>
        <p:spPr>
          <a:xfrm>
            <a:off x="548640" y="3291840"/>
            <a:ext cx="8046720" cy="1371600"/>
          </a:xfrm>
          <a:prstGeom prst="rect">
            <a:avLst/>
          </a:prstGeom>
          <a:noFill/>
          <a:ln/>
        </p:spPr>
        <p:txBody>
          <a:bodyPr wrap="square" lIns="0" tIns="0" rIns="0" bIns="0" rtlCol="0" anchor="ctr"/>
          <a:lstStyle/>
          <a:p>
            <a:pPr marL="0" indent="0" algn="just">
              <a:lnSpc>
                <a:spcPct val="145000"/>
              </a:lnSpc>
              <a:spcAft>
                <a:spcPts val="600"/>
              </a:spcAft>
              <a:buNone/>
            </a:pPr>
            <a:r>
              <a:rPr lang="en-US" sz="1200" dirty="0">
                <a:solidFill>
                  <a:srgbClr val="EEF2F7"/>
                </a:solidFill>
                <a:latin typeface="Montserrat" pitchFamily="34" charset="0"/>
                <a:ea typeface="Montserrat" pitchFamily="34" charset="-122"/>
                <a:cs typeface="Montserrat" pitchFamily="34" charset="-120"/>
              </a:rPr>
              <a:t>Para Luhmann, el derecho es un subsistema social autopoiético: produce sus propios elementos (decisiones jurídicas) a partir de sus propios elementos previos (normas, sentencias, doctrinas), y se diferencia del entorno por un código binario propio —</a:t>
            </a:r>
            <a:r>
              <a:rPr lang="en-US" sz="1200" i="1" dirty="0">
                <a:solidFill>
                  <a:srgbClr val="D9B66B"/>
                </a:solidFill>
                <a:latin typeface="Montserrat" pitchFamily="34" charset="0"/>
                <a:ea typeface="Montserrat" pitchFamily="34" charset="-122"/>
                <a:cs typeface="Montserrat" pitchFamily="34" charset="-120"/>
              </a:rPr>
              <a:t>lícito / ilícito</a:t>
            </a:r>
            <a:r>
              <a:rPr lang="en-US" sz="1200" dirty="0">
                <a:solidFill>
                  <a:srgbClr val="EEF2F7"/>
                </a:solidFill>
                <a:latin typeface="Montserrat" pitchFamily="34" charset="0"/>
                <a:ea typeface="Montserrat" pitchFamily="34" charset="-122"/>
                <a:cs typeface="Montserrat" pitchFamily="34" charset="-120"/>
              </a:rPr>
              <a:t>—. La justicia, en esta clave, no es una metáfora de cuerpo: es un sistema que se autorregula procesando comunicaciones.</a:t>
            </a:r>
            <a:endParaRPr lang="en-US" sz="1200" dirty="0"/>
          </a:p>
        </p:txBody>
      </p:sp>
      <p:sp>
        <p:nvSpPr>
          <p:cNvPr id="7" name="Shape 5"/>
          <p:cNvSpPr/>
          <p:nvPr/>
        </p:nvSpPr>
        <p:spPr>
          <a:xfrm>
            <a:off x="548640" y="4800600"/>
            <a:ext cx="502920" cy="32004"/>
          </a:xfrm>
          <a:prstGeom prst="rect">
            <a:avLst/>
          </a:prstGeom>
          <a:solidFill>
            <a:srgbClr val="D9B66B"/>
          </a:solidFill>
          <a:ln w="12700">
            <a:solidFill>
              <a:srgbClr val="D9B66B"/>
            </a:solidFill>
            <a:prstDash val="solid"/>
          </a:ln>
        </p:spPr>
        <p:txBody>
          <a:bodyPr/>
          <a:lstStyle/>
          <a:p>
            <a:endParaRPr lang="es-MX"/>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B08A2E"/>
                </a:solidFill>
                <a:latin typeface="Montserrat Black" pitchFamily="34" charset="0"/>
                <a:ea typeface="Montserrat Black" pitchFamily="34" charset="-122"/>
                <a:cs typeface="Montserrat Black" pitchFamily="34" charset="-120"/>
              </a:rPr>
              <a:t>CIERRE DE LA SESIÓN</a:t>
            </a:r>
            <a:endParaRPr lang="en-US" sz="1000" dirty="0"/>
          </a:p>
        </p:txBody>
      </p:sp>
      <p:sp>
        <p:nvSpPr>
          <p:cNvPr id="3" name="Text 1"/>
          <p:cNvSpPr/>
          <p:nvPr/>
        </p:nvSpPr>
        <p:spPr>
          <a:xfrm>
            <a:off x="548640" y="777240"/>
            <a:ext cx="8046720" cy="868680"/>
          </a:xfrm>
          <a:prstGeom prst="rect">
            <a:avLst/>
          </a:prstGeom>
          <a:noFill/>
          <a:ln/>
        </p:spPr>
        <p:txBody>
          <a:bodyPr wrap="square" lIns="0" tIns="0" rIns="0" bIns="0" rtlCol="0" anchor="t"/>
          <a:lstStyle/>
          <a:p>
            <a:pPr marL="0" indent="0" algn="l">
              <a:buNone/>
            </a:pPr>
            <a:r>
              <a:rPr lang="en-US" sz="3000" dirty="0">
                <a:solidFill>
                  <a:srgbClr val="0B2545"/>
                </a:solidFill>
                <a:latin typeface="Montserrat Black" pitchFamily="34" charset="0"/>
                <a:ea typeface="Montserrat Black" pitchFamily="34" charset="-122"/>
                <a:cs typeface="Montserrat Black" pitchFamily="34" charset="-120"/>
              </a:rPr>
              <a:t>Lo que dejamos abierto.</a:t>
            </a:r>
            <a:endParaRPr lang="en-US" sz="3000" dirty="0"/>
          </a:p>
        </p:txBody>
      </p:sp>
      <p:sp>
        <p:nvSpPr>
          <p:cNvPr id="4" name="Shape 2"/>
          <p:cNvSpPr/>
          <p:nvPr/>
        </p:nvSpPr>
        <p:spPr>
          <a:xfrm>
            <a:off x="548640" y="1783080"/>
            <a:ext cx="3931920" cy="1188720"/>
          </a:xfrm>
          <a:prstGeom prst="rect">
            <a:avLst/>
          </a:prstGeom>
          <a:solidFill>
            <a:srgbClr val="EEF2F7"/>
          </a:solidFill>
          <a:ln w="12700">
            <a:solidFill>
              <a:srgbClr val="EEF2F7"/>
            </a:solidFill>
            <a:prstDash val="solid"/>
          </a:ln>
        </p:spPr>
        <p:txBody>
          <a:bodyPr/>
          <a:lstStyle/>
          <a:p>
            <a:endParaRPr lang="es-MX"/>
          </a:p>
        </p:txBody>
      </p:sp>
      <p:sp>
        <p:nvSpPr>
          <p:cNvPr id="5" name="Shape 3"/>
          <p:cNvSpPr/>
          <p:nvPr/>
        </p:nvSpPr>
        <p:spPr>
          <a:xfrm>
            <a:off x="548640" y="1783080"/>
            <a:ext cx="54864" cy="1188720"/>
          </a:xfrm>
          <a:prstGeom prst="rect">
            <a:avLst/>
          </a:prstGeom>
          <a:solidFill>
            <a:srgbClr val="B08A2E"/>
          </a:solidFill>
          <a:ln w="12700">
            <a:solidFill>
              <a:srgbClr val="B08A2E"/>
            </a:solidFill>
            <a:prstDash val="solid"/>
          </a:ln>
        </p:spPr>
        <p:txBody>
          <a:bodyPr/>
          <a:lstStyle/>
          <a:p>
            <a:endParaRPr lang="es-MX"/>
          </a:p>
        </p:txBody>
      </p:sp>
      <p:sp>
        <p:nvSpPr>
          <p:cNvPr id="6" name="Text 4"/>
          <p:cNvSpPr/>
          <p:nvPr/>
        </p:nvSpPr>
        <p:spPr>
          <a:xfrm>
            <a:off x="731520" y="1874520"/>
            <a:ext cx="457200" cy="457200"/>
          </a:xfrm>
          <a:prstGeom prst="rect">
            <a:avLst/>
          </a:prstGeom>
          <a:noFill/>
          <a:ln/>
        </p:spPr>
        <p:txBody>
          <a:bodyPr wrap="square" lIns="0" tIns="0" rIns="0" bIns="0" rtlCol="0" anchor="t"/>
          <a:lstStyle/>
          <a:p>
            <a:pPr marL="0" indent="0" algn="l">
              <a:buNone/>
            </a:pPr>
            <a:r>
              <a:rPr lang="en-US" sz="2600" dirty="0">
                <a:solidFill>
                  <a:srgbClr val="B08A2E"/>
                </a:solidFill>
                <a:latin typeface="Montserrat Black" pitchFamily="34" charset="0"/>
                <a:ea typeface="Montserrat Black" pitchFamily="34" charset="-122"/>
                <a:cs typeface="Montserrat Black" pitchFamily="34" charset="-120"/>
              </a:rPr>
              <a:t>?</a:t>
            </a:r>
            <a:endParaRPr lang="en-US" sz="2600" dirty="0"/>
          </a:p>
        </p:txBody>
      </p:sp>
      <p:sp>
        <p:nvSpPr>
          <p:cNvPr id="7" name="Text 5"/>
          <p:cNvSpPr/>
          <p:nvPr/>
        </p:nvSpPr>
        <p:spPr>
          <a:xfrm>
            <a:off x="1188720" y="1920240"/>
            <a:ext cx="3154680" cy="960120"/>
          </a:xfrm>
          <a:prstGeom prst="rect">
            <a:avLst/>
          </a:prstGeom>
          <a:noFill/>
          <a:ln/>
        </p:spPr>
        <p:txBody>
          <a:bodyPr wrap="square" lIns="0" tIns="0" rIns="0" bIns="0" rtlCol="0" anchor="ctr"/>
          <a:lstStyle/>
          <a:p>
            <a:pPr marL="0" indent="0" algn="just">
              <a:lnSpc>
                <a:spcPct val="140000"/>
              </a:lnSpc>
              <a:buNone/>
            </a:pPr>
            <a:r>
              <a:rPr lang="en-US" sz="1150" dirty="0">
                <a:solidFill>
                  <a:srgbClr val="111111"/>
                </a:solidFill>
                <a:latin typeface="Montserrat" pitchFamily="34" charset="0"/>
                <a:ea typeface="Montserrat" pitchFamily="34" charset="-122"/>
                <a:cs typeface="Montserrat" pitchFamily="34" charset="-120"/>
              </a:rPr>
              <a:t>¿Toda analogía organicista termina naturalizando lo dado, o es posible una versión crítica?</a:t>
            </a:r>
            <a:endParaRPr lang="en-US" sz="1150" dirty="0"/>
          </a:p>
        </p:txBody>
      </p:sp>
      <p:sp>
        <p:nvSpPr>
          <p:cNvPr id="8" name="Shape 6"/>
          <p:cNvSpPr/>
          <p:nvPr/>
        </p:nvSpPr>
        <p:spPr>
          <a:xfrm>
            <a:off x="4663440" y="1783080"/>
            <a:ext cx="3931920" cy="1188720"/>
          </a:xfrm>
          <a:prstGeom prst="rect">
            <a:avLst/>
          </a:prstGeom>
          <a:solidFill>
            <a:srgbClr val="EEF2F7"/>
          </a:solidFill>
          <a:ln w="12700">
            <a:solidFill>
              <a:srgbClr val="EEF2F7"/>
            </a:solidFill>
            <a:prstDash val="solid"/>
          </a:ln>
        </p:spPr>
        <p:txBody>
          <a:bodyPr/>
          <a:lstStyle/>
          <a:p>
            <a:endParaRPr lang="es-MX"/>
          </a:p>
        </p:txBody>
      </p:sp>
      <p:sp>
        <p:nvSpPr>
          <p:cNvPr id="9" name="Shape 7"/>
          <p:cNvSpPr/>
          <p:nvPr/>
        </p:nvSpPr>
        <p:spPr>
          <a:xfrm>
            <a:off x="4663440" y="1783080"/>
            <a:ext cx="54864" cy="1188720"/>
          </a:xfrm>
          <a:prstGeom prst="rect">
            <a:avLst/>
          </a:prstGeom>
          <a:solidFill>
            <a:srgbClr val="B08A2E"/>
          </a:solidFill>
          <a:ln w="12700">
            <a:solidFill>
              <a:srgbClr val="B08A2E"/>
            </a:solidFill>
            <a:prstDash val="solid"/>
          </a:ln>
        </p:spPr>
        <p:txBody>
          <a:bodyPr/>
          <a:lstStyle/>
          <a:p>
            <a:endParaRPr lang="es-MX"/>
          </a:p>
        </p:txBody>
      </p:sp>
      <p:sp>
        <p:nvSpPr>
          <p:cNvPr id="10" name="Text 8"/>
          <p:cNvSpPr/>
          <p:nvPr/>
        </p:nvSpPr>
        <p:spPr>
          <a:xfrm>
            <a:off x="4846320" y="1874520"/>
            <a:ext cx="457200" cy="457200"/>
          </a:xfrm>
          <a:prstGeom prst="rect">
            <a:avLst/>
          </a:prstGeom>
          <a:noFill/>
          <a:ln/>
        </p:spPr>
        <p:txBody>
          <a:bodyPr wrap="square" lIns="0" tIns="0" rIns="0" bIns="0" rtlCol="0" anchor="t"/>
          <a:lstStyle/>
          <a:p>
            <a:pPr marL="0" indent="0" algn="l">
              <a:buNone/>
            </a:pPr>
            <a:r>
              <a:rPr lang="en-US" sz="2600" dirty="0">
                <a:solidFill>
                  <a:srgbClr val="B08A2E"/>
                </a:solidFill>
                <a:latin typeface="Montserrat Black" pitchFamily="34" charset="0"/>
                <a:ea typeface="Montserrat Black" pitchFamily="34" charset="-122"/>
                <a:cs typeface="Montserrat Black" pitchFamily="34" charset="-120"/>
              </a:rPr>
              <a:t>?</a:t>
            </a:r>
            <a:endParaRPr lang="en-US" sz="2600" dirty="0"/>
          </a:p>
        </p:txBody>
      </p:sp>
      <p:sp>
        <p:nvSpPr>
          <p:cNvPr id="11" name="Text 9"/>
          <p:cNvSpPr/>
          <p:nvPr/>
        </p:nvSpPr>
        <p:spPr>
          <a:xfrm>
            <a:off x="5303520" y="1920240"/>
            <a:ext cx="3154680" cy="960120"/>
          </a:xfrm>
          <a:prstGeom prst="rect">
            <a:avLst/>
          </a:prstGeom>
          <a:noFill/>
          <a:ln/>
        </p:spPr>
        <p:txBody>
          <a:bodyPr wrap="square" lIns="0" tIns="0" rIns="0" bIns="0" rtlCol="0" anchor="ctr"/>
          <a:lstStyle/>
          <a:p>
            <a:pPr marL="0" indent="0" algn="just">
              <a:lnSpc>
                <a:spcPct val="140000"/>
              </a:lnSpc>
              <a:buNone/>
            </a:pPr>
            <a:r>
              <a:rPr lang="en-US" sz="1150" dirty="0">
                <a:solidFill>
                  <a:srgbClr val="111111"/>
                </a:solidFill>
                <a:latin typeface="Montserrat" pitchFamily="34" charset="0"/>
                <a:ea typeface="Montserrat" pitchFamily="34" charset="-122"/>
                <a:cs typeface="Montserrat" pitchFamily="34" charset="-120"/>
              </a:rPr>
              <a:t>¿Es la justicia un órgano homeostático del cuerpo social, o esa imagen ya nos compromete demasiado?</a:t>
            </a:r>
            <a:endParaRPr lang="en-US" sz="1150" dirty="0"/>
          </a:p>
        </p:txBody>
      </p:sp>
      <p:sp>
        <p:nvSpPr>
          <p:cNvPr id="12" name="Shape 10"/>
          <p:cNvSpPr/>
          <p:nvPr/>
        </p:nvSpPr>
        <p:spPr>
          <a:xfrm>
            <a:off x="548640" y="3154680"/>
            <a:ext cx="3931920" cy="1188720"/>
          </a:xfrm>
          <a:prstGeom prst="rect">
            <a:avLst/>
          </a:prstGeom>
          <a:solidFill>
            <a:srgbClr val="EEF2F7"/>
          </a:solidFill>
          <a:ln w="12700">
            <a:solidFill>
              <a:srgbClr val="EEF2F7"/>
            </a:solidFill>
            <a:prstDash val="solid"/>
          </a:ln>
        </p:spPr>
        <p:txBody>
          <a:bodyPr/>
          <a:lstStyle/>
          <a:p>
            <a:endParaRPr lang="es-MX"/>
          </a:p>
        </p:txBody>
      </p:sp>
      <p:sp>
        <p:nvSpPr>
          <p:cNvPr id="13" name="Shape 11"/>
          <p:cNvSpPr/>
          <p:nvPr/>
        </p:nvSpPr>
        <p:spPr>
          <a:xfrm>
            <a:off x="548640" y="3154680"/>
            <a:ext cx="54864" cy="1188720"/>
          </a:xfrm>
          <a:prstGeom prst="rect">
            <a:avLst/>
          </a:prstGeom>
          <a:solidFill>
            <a:srgbClr val="B08A2E"/>
          </a:solidFill>
          <a:ln w="12700">
            <a:solidFill>
              <a:srgbClr val="B08A2E"/>
            </a:solidFill>
            <a:prstDash val="solid"/>
          </a:ln>
        </p:spPr>
        <p:txBody>
          <a:bodyPr/>
          <a:lstStyle/>
          <a:p>
            <a:endParaRPr lang="es-MX"/>
          </a:p>
        </p:txBody>
      </p:sp>
      <p:sp>
        <p:nvSpPr>
          <p:cNvPr id="14" name="Text 12"/>
          <p:cNvSpPr/>
          <p:nvPr/>
        </p:nvSpPr>
        <p:spPr>
          <a:xfrm>
            <a:off x="731520" y="3246120"/>
            <a:ext cx="457200" cy="457200"/>
          </a:xfrm>
          <a:prstGeom prst="rect">
            <a:avLst/>
          </a:prstGeom>
          <a:noFill/>
          <a:ln/>
        </p:spPr>
        <p:txBody>
          <a:bodyPr wrap="square" lIns="0" tIns="0" rIns="0" bIns="0" rtlCol="0" anchor="t"/>
          <a:lstStyle/>
          <a:p>
            <a:pPr marL="0" indent="0" algn="l">
              <a:buNone/>
            </a:pPr>
            <a:r>
              <a:rPr lang="en-US" sz="2600" dirty="0">
                <a:solidFill>
                  <a:srgbClr val="B08A2E"/>
                </a:solidFill>
                <a:latin typeface="Montserrat Black" pitchFamily="34" charset="0"/>
                <a:ea typeface="Montserrat Black" pitchFamily="34" charset="-122"/>
                <a:cs typeface="Montserrat Black" pitchFamily="34" charset="-120"/>
              </a:rPr>
              <a:t>?</a:t>
            </a:r>
            <a:endParaRPr lang="en-US" sz="2600" dirty="0"/>
          </a:p>
        </p:txBody>
      </p:sp>
      <p:sp>
        <p:nvSpPr>
          <p:cNvPr id="15" name="Text 13"/>
          <p:cNvSpPr/>
          <p:nvPr/>
        </p:nvSpPr>
        <p:spPr>
          <a:xfrm>
            <a:off x="1188720" y="3291840"/>
            <a:ext cx="3154680" cy="960120"/>
          </a:xfrm>
          <a:prstGeom prst="rect">
            <a:avLst/>
          </a:prstGeom>
          <a:noFill/>
          <a:ln/>
        </p:spPr>
        <p:txBody>
          <a:bodyPr wrap="square" lIns="0" tIns="0" rIns="0" bIns="0" rtlCol="0" anchor="ctr"/>
          <a:lstStyle/>
          <a:p>
            <a:pPr marL="0" indent="0" algn="just">
              <a:lnSpc>
                <a:spcPct val="140000"/>
              </a:lnSpc>
              <a:buNone/>
            </a:pPr>
            <a:r>
              <a:rPr lang="en-US" sz="1150" dirty="0">
                <a:solidFill>
                  <a:srgbClr val="111111"/>
                </a:solidFill>
                <a:latin typeface="Montserrat" pitchFamily="34" charset="0"/>
                <a:ea typeface="Montserrat" pitchFamily="34" charset="-122"/>
                <a:cs typeface="Montserrat" pitchFamily="34" charset="-120"/>
              </a:rPr>
              <a:t>¿La objeción de Maturana es una refutación, o solo una advertencia metodológica?</a:t>
            </a:r>
            <a:endParaRPr lang="en-US" sz="1150" dirty="0"/>
          </a:p>
        </p:txBody>
      </p:sp>
      <p:sp>
        <p:nvSpPr>
          <p:cNvPr id="16" name="Shape 14"/>
          <p:cNvSpPr/>
          <p:nvPr/>
        </p:nvSpPr>
        <p:spPr>
          <a:xfrm>
            <a:off x="4663440" y="3154680"/>
            <a:ext cx="3931920" cy="1188720"/>
          </a:xfrm>
          <a:prstGeom prst="rect">
            <a:avLst/>
          </a:prstGeom>
          <a:solidFill>
            <a:srgbClr val="EEF2F7"/>
          </a:solidFill>
          <a:ln w="12700">
            <a:solidFill>
              <a:srgbClr val="EEF2F7"/>
            </a:solidFill>
            <a:prstDash val="solid"/>
          </a:ln>
        </p:spPr>
        <p:txBody>
          <a:bodyPr/>
          <a:lstStyle/>
          <a:p>
            <a:endParaRPr lang="es-MX"/>
          </a:p>
        </p:txBody>
      </p:sp>
      <p:sp>
        <p:nvSpPr>
          <p:cNvPr id="17" name="Shape 15"/>
          <p:cNvSpPr/>
          <p:nvPr/>
        </p:nvSpPr>
        <p:spPr>
          <a:xfrm>
            <a:off x="4663440" y="3154680"/>
            <a:ext cx="54864" cy="1188720"/>
          </a:xfrm>
          <a:prstGeom prst="rect">
            <a:avLst/>
          </a:prstGeom>
          <a:solidFill>
            <a:srgbClr val="B08A2E"/>
          </a:solidFill>
          <a:ln w="12700">
            <a:solidFill>
              <a:srgbClr val="B08A2E"/>
            </a:solidFill>
            <a:prstDash val="solid"/>
          </a:ln>
        </p:spPr>
        <p:txBody>
          <a:bodyPr/>
          <a:lstStyle/>
          <a:p>
            <a:endParaRPr lang="es-MX"/>
          </a:p>
        </p:txBody>
      </p:sp>
      <p:sp>
        <p:nvSpPr>
          <p:cNvPr id="18" name="Text 16"/>
          <p:cNvSpPr/>
          <p:nvPr/>
        </p:nvSpPr>
        <p:spPr>
          <a:xfrm>
            <a:off x="4846320" y="3246120"/>
            <a:ext cx="457200" cy="457200"/>
          </a:xfrm>
          <a:prstGeom prst="rect">
            <a:avLst/>
          </a:prstGeom>
          <a:noFill/>
          <a:ln/>
        </p:spPr>
        <p:txBody>
          <a:bodyPr wrap="square" lIns="0" tIns="0" rIns="0" bIns="0" rtlCol="0" anchor="t"/>
          <a:lstStyle/>
          <a:p>
            <a:pPr marL="0" indent="0" algn="l">
              <a:buNone/>
            </a:pPr>
            <a:r>
              <a:rPr lang="en-US" sz="2600" dirty="0">
                <a:solidFill>
                  <a:srgbClr val="B08A2E"/>
                </a:solidFill>
                <a:latin typeface="Montserrat Black" pitchFamily="34" charset="0"/>
                <a:ea typeface="Montserrat Black" pitchFamily="34" charset="-122"/>
                <a:cs typeface="Montserrat Black" pitchFamily="34" charset="-120"/>
              </a:rPr>
              <a:t>?</a:t>
            </a:r>
            <a:endParaRPr lang="en-US" sz="2600" dirty="0"/>
          </a:p>
        </p:txBody>
      </p:sp>
      <p:sp>
        <p:nvSpPr>
          <p:cNvPr id="19" name="Text 17"/>
          <p:cNvSpPr/>
          <p:nvPr/>
        </p:nvSpPr>
        <p:spPr>
          <a:xfrm>
            <a:off x="5303520" y="3291840"/>
            <a:ext cx="3154680" cy="960120"/>
          </a:xfrm>
          <a:prstGeom prst="rect">
            <a:avLst/>
          </a:prstGeom>
          <a:noFill/>
          <a:ln/>
        </p:spPr>
        <p:txBody>
          <a:bodyPr wrap="square" lIns="0" tIns="0" rIns="0" bIns="0" rtlCol="0" anchor="ctr"/>
          <a:lstStyle/>
          <a:p>
            <a:pPr marL="0" indent="0" algn="just">
              <a:lnSpc>
                <a:spcPct val="140000"/>
              </a:lnSpc>
              <a:buNone/>
            </a:pPr>
            <a:r>
              <a:rPr lang="en-US" sz="1150" dirty="0">
                <a:solidFill>
                  <a:srgbClr val="111111"/>
                </a:solidFill>
                <a:latin typeface="Montserrat" pitchFamily="34" charset="0"/>
                <a:ea typeface="Montserrat" pitchFamily="34" charset="-122"/>
                <a:cs typeface="Montserrat" pitchFamily="34" charset="-120"/>
              </a:rPr>
              <a:t>¿La salida de Luhmann —cambiar el tipo de elemento— resuelve el problema o lo desplaza?</a:t>
            </a:r>
            <a:endParaRPr lang="en-US" sz="1150" dirty="0"/>
          </a:p>
        </p:txBody>
      </p:sp>
      <p:sp>
        <p:nvSpPr>
          <p:cNvPr id="20" name="Shape 18"/>
          <p:cNvSpPr/>
          <p:nvPr/>
        </p:nvSpPr>
        <p:spPr>
          <a:xfrm>
            <a:off x="548640" y="4434840"/>
            <a:ext cx="8046720" cy="411480"/>
          </a:xfrm>
          <a:prstGeom prst="rect">
            <a:avLst/>
          </a:prstGeom>
          <a:solidFill>
            <a:srgbClr val="0B2545"/>
          </a:solidFill>
          <a:ln w="12700">
            <a:solidFill>
              <a:srgbClr val="0B2545"/>
            </a:solidFill>
            <a:prstDash val="solid"/>
          </a:ln>
        </p:spPr>
        <p:txBody>
          <a:bodyPr/>
          <a:lstStyle/>
          <a:p>
            <a:endParaRPr lang="es-MX"/>
          </a:p>
        </p:txBody>
      </p:sp>
      <p:sp>
        <p:nvSpPr>
          <p:cNvPr id="21" name="Text 19"/>
          <p:cNvSpPr/>
          <p:nvPr/>
        </p:nvSpPr>
        <p:spPr>
          <a:xfrm>
            <a:off x="731520" y="4434840"/>
            <a:ext cx="7863840" cy="411480"/>
          </a:xfrm>
          <a:prstGeom prst="rect">
            <a:avLst/>
          </a:prstGeom>
          <a:noFill/>
          <a:ln/>
        </p:spPr>
        <p:txBody>
          <a:bodyPr wrap="square" lIns="0" tIns="0" rIns="0" bIns="0" rtlCol="0" anchor="ctr"/>
          <a:lstStyle/>
          <a:p>
            <a:pPr marL="0" indent="0" algn="l">
              <a:buNone/>
            </a:pPr>
            <a:r>
              <a:rPr lang="en-US" sz="1100" kern="0" spc="200" dirty="0">
                <a:solidFill>
                  <a:srgbClr val="FFFFFF"/>
                </a:solidFill>
                <a:latin typeface="Montserrat Black" pitchFamily="34" charset="0"/>
                <a:ea typeface="Montserrat Black" pitchFamily="34" charset="-122"/>
                <a:cs typeface="Montserrat Black" pitchFamily="34" charset="-120"/>
              </a:rPr>
              <a:t>EL MARTES: cómo todo esto se aplica a la justicia abierta —y su dimensión ética.</a:t>
            </a:r>
            <a:endParaRPr lang="en-US" sz="11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6">
    <p:bg>
      <p:bgPr>
        <a:solidFill>
          <a:srgbClr val="0B2545"/>
        </a:solidFill>
        <a:effectLst/>
      </p:bgPr>
    </p:bg>
    <p:spTree>
      <p:nvGrpSpPr>
        <p:cNvPr id="1" name=""/>
        <p:cNvGrpSpPr/>
        <p:nvPr/>
      </p:nvGrpSpPr>
      <p:grpSpPr>
        <a:xfrm>
          <a:off x="0" y="0"/>
          <a:ext cx="0" cy="0"/>
          <a:chOff x="0" y="0"/>
          <a:chExt cx="0" cy="0"/>
        </a:xfrm>
      </p:grpSpPr>
      <p:sp>
        <p:nvSpPr>
          <p:cNvPr id="2" name="Shape 0"/>
          <p:cNvSpPr/>
          <p:nvPr/>
        </p:nvSpPr>
        <p:spPr>
          <a:xfrm>
            <a:off x="548640" y="640080"/>
            <a:ext cx="54864" cy="3840480"/>
          </a:xfrm>
          <a:prstGeom prst="rect">
            <a:avLst/>
          </a:prstGeom>
          <a:solidFill>
            <a:srgbClr val="B08A2E"/>
          </a:solidFill>
          <a:ln w="12700">
            <a:solidFill>
              <a:srgbClr val="B08A2E"/>
            </a:solidFill>
            <a:prstDash val="solid"/>
          </a:ln>
        </p:spPr>
        <p:txBody>
          <a:bodyPr/>
          <a:lstStyle/>
          <a:p>
            <a:endParaRPr lang="es-MX"/>
          </a:p>
        </p:txBody>
      </p:sp>
      <p:sp>
        <p:nvSpPr>
          <p:cNvPr id="3" name="Text 1"/>
          <p:cNvSpPr/>
          <p:nvPr/>
        </p:nvSpPr>
        <p:spPr>
          <a:xfrm>
            <a:off x="868680" y="1554480"/>
            <a:ext cx="7772400" cy="914400"/>
          </a:xfrm>
          <a:prstGeom prst="rect">
            <a:avLst/>
          </a:prstGeom>
          <a:noFill/>
          <a:ln/>
        </p:spPr>
        <p:txBody>
          <a:bodyPr wrap="square" lIns="0" tIns="0" rIns="0" bIns="0" rtlCol="0" anchor="ctr"/>
          <a:lstStyle/>
          <a:p>
            <a:pPr marL="0" indent="0" algn="l">
              <a:buNone/>
            </a:pPr>
            <a:r>
              <a:rPr lang="en-US" sz="5000" dirty="0">
                <a:solidFill>
                  <a:srgbClr val="FFFFFF"/>
                </a:solidFill>
                <a:latin typeface="Montserrat Black" pitchFamily="34" charset="0"/>
                <a:ea typeface="Montserrat Black" pitchFamily="34" charset="-122"/>
                <a:cs typeface="Montserrat Black" pitchFamily="34" charset="-120"/>
              </a:rPr>
              <a:t>Gracias.</a:t>
            </a:r>
            <a:endParaRPr lang="en-US" sz="5000" dirty="0"/>
          </a:p>
        </p:txBody>
      </p:sp>
      <p:sp>
        <p:nvSpPr>
          <p:cNvPr id="4" name="Text 2"/>
          <p:cNvSpPr/>
          <p:nvPr/>
        </p:nvSpPr>
        <p:spPr>
          <a:xfrm>
            <a:off x="868680" y="2514600"/>
            <a:ext cx="7772400" cy="502920"/>
          </a:xfrm>
          <a:prstGeom prst="rect">
            <a:avLst/>
          </a:prstGeom>
          <a:noFill/>
          <a:ln/>
        </p:spPr>
        <p:txBody>
          <a:bodyPr wrap="square" lIns="0" tIns="0" rIns="0" bIns="0" rtlCol="0" anchor="ctr"/>
          <a:lstStyle/>
          <a:p>
            <a:pPr marL="0" indent="0" algn="l">
              <a:lnSpc>
                <a:spcPct val="135000"/>
              </a:lnSpc>
              <a:buNone/>
            </a:pPr>
            <a:r>
              <a:rPr lang="en-US" sz="1300" i="1" dirty="0">
                <a:solidFill>
                  <a:srgbClr val="EEF2F7"/>
                </a:solidFill>
                <a:latin typeface="Montserrat" pitchFamily="34" charset="0"/>
                <a:ea typeface="Montserrat" pitchFamily="34" charset="-122"/>
                <a:cs typeface="Montserrat" pitchFamily="34" charset="-120"/>
              </a:rPr>
              <a:t>Las preguntas abiertas son la verdadera materia de esta sesión.</a:t>
            </a:r>
            <a:endParaRPr lang="en-US" sz="1300" dirty="0"/>
          </a:p>
        </p:txBody>
      </p:sp>
      <p:sp>
        <p:nvSpPr>
          <p:cNvPr id="5" name="Text 3"/>
          <p:cNvSpPr/>
          <p:nvPr/>
        </p:nvSpPr>
        <p:spPr>
          <a:xfrm>
            <a:off x="868680" y="4069080"/>
            <a:ext cx="7772400" cy="292608"/>
          </a:xfrm>
          <a:prstGeom prst="rect">
            <a:avLst/>
          </a:prstGeom>
          <a:noFill/>
          <a:ln/>
        </p:spPr>
        <p:txBody>
          <a:bodyPr wrap="square" lIns="0" tIns="0" rIns="0" bIns="0" rtlCol="0" anchor="ctr"/>
          <a:lstStyle/>
          <a:p>
            <a:pPr marL="0" indent="0" algn="l">
              <a:buNone/>
            </a:pPr>
            <a:r>
              <a:rPr lang="en-US" sz="1300" dirty="0">
                <a:solidFill>
                  <a:srgbClr val="FFFFFF"/>
                </a:solidFill>
                <a:latin typeface="Montserrat Black" pitchFamily="34" charset="0"/>
                <a:ea typeface="Montserrat Black" pitchFamily="34" charset="-122"/>
                <a:cs typeface="Montserrat Black" pitchFamily="34" charset="-120"/>
              </a:rPr>
              <a:t>Dr. Alejandro Lozano Díez</a:t>
            </a:r>
            <a:endParaRPr lang="en-US" sz="1300" dirty="0"/>
          </a:p>
        </p:txBody>
      </p:sp>
      <p:sp>
        <p:nvSpPr>
          <p:cNvPr id="6" name="Text 4"/>
          <p:cNvSpPr/>
          <p:nvPr/>
        </p:nvSpPr>
        <p:spPr>
          <a:xfrm>
            <a:off x="868680" y="4370832"/>
            <a:ext cx="7772400" cy="256032"/>
          </a:xfrm>
          <a:prstGeom prst="rect">
            <a:avLst/>
          </a:prstGeom>
          <a:noFill/>
          <a:ln/>
        </p:spPr>
        <p:txBody>
          <a:bodyPr wrap="square" lIns="0" tIns="0" rIns="0" bIns="0" rtlCol="0" anchor="ctr"/>
          <a:lstStyle/>
          <a:p>
            <a:pPr marL="0" indent="0" algn="l">
              <a:buNone/>
            </a:pPr>
            <a:r>
              <a:rPr lang="en-US" sz="1000" dirty="0">
                <a:solidFill>
                  <a:srgbClr val="D9B66B"/>
                </a:solidFill>
                <a:latin typeface="Montserrat" pitchFamily="34" charset="0"/>
                <a:ea typeface="Montserrat" pitchFamily="34" charset="-122"/>
                <a:cs typeface="Montserrat" pitchFamily="34" charset="-120"/>
              </a:rPr>
              <a:t>Diplomado en Justicia Abierta · Sesión introductoria</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B08A2E"/>
                </a:solidFill>
                <a:latin typeface="Montserrat Black" pitchFamily="34" charset="0"/>
                <a:ea typeface="Montserrat Black" pitchFamily="34" charset="-122"/>
                <a:cs typeface="Montserrat Black" pitchFamily="34" charset="-120"/>
              </a:rPr>
              <a:t>MAPA DE LA SESIÓN</a:t>
            </a:r>
            <a:endParaRPr lang="en-US" sz="1000" dirty="0"/>
          </a:p>
        </p:txBody>
      </p:sp>
      <p:sp>
        <p:nvSpPr>
          <p:cNvPr id="3" name="Text 1"/>
          <p:cNvSpPr/>
          <p:nvPr/>
        </p:nvSpPr>
        <p:spPr>
          <a:xfrm>
            <a:off x="548640" y="777240"/>
            <a:ext cx="8046720" cy="868680"/>
          </a:xfrm>
          <a:prstGeom prst="rect">
            <a:avLst/>
          </a:prstGeom>
          <a:noFill/>
          <a:ln/>
        </p:spPr>
        <p:txBody>
          <a:bodyPr wrap="square" lIns="0" tIns="0" rIns="0" bIns="0" rtlCol="0" anchor="t"/>
          <a:lstStyle/>
          <a:p>
            <a:pPr marL="0" indent="0" algn="l">
              <a:buNone/>
            </a:pPr>
            <a:r>
              <a:rPr lang="en-US" sz="3000" dirty="0">
                <a:solidFill>
                  <a:srgbClr val="0B2545"/>
                </a:solidFill>
                <a:latin typeface="Montserrat Black" pitchFamily="34" charset="0"/>
                <a:ea typeface="Montserrat Black" pitchFamily="34" charset="-122"/>
                <a:cs typeface="Montserrat Black" pitchFamily="34" charset="-120"/>
              </a:rPr>
              <a:t>Cinco estaciones, dos horas.</a:t>
            </a:r>
            <a:endParaRPr lang="en-US" sz="3000" dirty="0"/>
          </a:p>
        </p:txBody>
      </p:sp>
      <p:sp>
        <p:nvSpPr>
          <p:cNvPr id="4" name="Shape 2"/>
          <p:cNvSpPr/>
          <p:nvPr/>
        </p:nvSpPr>
        <p:spPr>
          <a:xfrm>
            <a:off x="548640" y="1783080"/>
            <a:ext cx="2606040" cy="1143000"/>
          </a:xfrm>
          <a:prstGeom prst="rect">
            <a:avLst/>
          </a:prstGeom>
          <a:solidFill>
            <a:srgbClr val="EEF2F7"/>
          </a:solidFill>
          <a:ln w="12700">
            <a:solidFill>
              <a:srgbClr val="EEF2F7"/>
            </a:solidFill>
            <a:prstDash val="solid"/>
          </a:ln>
        </p:spPr>
        <p:txBody>
          <a:bodyPr/>
          <a:lstStyle/>
          <a:p>
            <a:endParaRPr lang="es-MX"/>
          </a:p>
        </p:txBody>
      </p:sp>
      <p:sp>
        <p:nvSpPr>
          <p:cNvPr id="5" name="Shape 3"/>
          <p:cNvSpPr/>
          <p:nvPr/>
        </p:nvSpPr>
        <p:spPr>
          <a:xfrm>
            <a:off x="548640" y="1783080"/>
            <a:ext cx="54864" cy="1143000"/>
          </a:xfrm>
          <a:prstGeom prst="rect">
            <a:avLst/>
          </a:prstGeom>
          <a:solidFill>
            <a:srgbClr val="B08A2E"/>
          </a:solidFill>
          <a:ln w="12700">
            <a:solidFill>
              <a:srgbClr val="B08A2E"/>
            </a:solidFill>
            <a:prstDash val="solid"/>
          </a:ln>
        </p:spPr>
        <p:txBody>
          <a:bodyPr/>
          <a:lstStyle/>
          <a:p>
            <a:endParaRPr lang="es-MX"/>
          </a:p>
        </p:txBody>
      </p:sp>
      <p:sp>
        <p:nvSpPr>
          <p:cNvPr id="6" name="Text 4"/>
          <p:cNvSpPr/>
          <p:nvPr/>
        </p:nvSpPr>
        <p:spPr>
          <a:xfrm>
            <a:off x="713232" y="1856232"/>
            <a:ext cx="548640" cy="274320"/>
          </a:xfrm>
          <a:prstGeom prst="rect">
            <a:avLst/>
          </a:prstGeom>
          <a:noFill/>
          <a:ln/>
        </p:spPr>
        <p:txBody>
          <a:bodyPr wrap="square" lIns="0" tIns="0" rIns="0" bIns="0" rtlCol="0" anchor="t"/>
          <a:lstStyle/>
          <a:p>
            <a:pPr marL="0" indent="0" algn="l">
              <a:buNone/>
            </a:pPr>
            <a:r>
              <a:rPr lang="en-US" sz="1100" kern="0" spc="200" dirty="0">
                <a:solidFill>
                  <a:srgbClr val="B08A2E"/>
                </a:solidFill>
                <a:latin typeface="Montserrat Black" pitchFamily="34" charset="0"/>
                <a:ea typeface="Montserrat Black" pitchFamily="34" charset="-122"/>
                <a:cs typeface="Montserrat Black" pitchFamily="34" charset="-120"/>
              </a:rPr>
              <a:t>01</a:t>
            </a:r>
            <a:endParaRPr lang="en-US" sz="1100" dirty="0"/>
          </a:p>
        </p:txBody>
      </p:sp>
      <p:sp>
        <p:nvSpPr>
          <p:cNvPr id="7" name="Text 5"/>
          <p:cNvSpPr/>
          <p:nvPr/>
        </p:nvSpPr>
        <p:spPr>
          <a:xfrm>
            <a:off x="713232" y="2112264"/>
            <a:ext cx="2331720" cy="365760"/>
          </a:xfrm>
          <a:prstGeom prst="rect">
            <a:avLst/>
          </a:prstGeom>
          <a:noFill/>
          <a:ln/>
        </p:spPr>
        <p:txBody>
          <a:bodyPr wrap="square" lIns="0" tIns="0" rIns="0" bIns="0" rtlCol="0" anchor="t"/>
          <a:lstStyle/>
          <a:p>
            <a:pPr marL="0" indent="0" algn="l">
              <a:buNone/>
            </a:pPr>
            <a:r>
              <a:rPr lang="en-US" sz="1400" dirty="0">
                <a:solidFill>
                  <a:srgbClr val="0B2545"/>
                </a:solidFill>
                <a:latin typeface="Montserrat Black" pitchFamily="34" charset="0"/>
                <a:ea typeface="Montserrat Black" pitchFamily="34" charset="-122"/>
                <a:cs typeface="Montserrat Black" pitchFamily="34" charset="-120"/>
              </a:rPr>
              <a:t>La filosofía primera</a:t>
            </a:r>
            <a:endParaRPr lang="en-US" sz="1400" dirty="0"/>
          </a:p>
        </p:txBody>
      </p:sp>
      <p:sp>
        <p:nvSpPr>
          <p:cNvPr id="8" name="Text 6"/>
          <p:cNvSpPr/>
          <p:nvPr/>
        </p:nvSpPr>
        <p:spPr>
          <a:xfrm>
            <a:off x="713232" y="2468880"/>
            <a:ext cx="2331720" cy="411480"/>
          </a:xfrm>
          <a:prstGeom prst="rect">
            <a:avLst/>
          </a:prstGeom>
          <a:noFill/>
          <a:ln/>
        </p:spPr>
        <p:txBody>
          <a:bodyPr wrap="square" lIns="0" tIns="0" rIns="0" bIns="0" rtlCol="0" anchor="t"/>
          <a:lstStyle/>
          <a:p>
            <a:pPr marL="0" indent="0" algn="l">
              <a:lnSpc>
                <a:spcPct val="125000"/>
              </a:lnSpc>
              <a:buNone/>
            </a:pPr>
            <a:r>
              <a:rPr lang="en-US" sz="1000" i="1" dirty="0">
                <a:solidFill>
                  <a:srgbClr val="5A6470"/>
                </a:solidFill>
                <a:latin typeface="Montserrat" pitchFamily="34" charset="0"/>
                <a:ea typeface="Montserrat" pitchFamily="34" charset="-122"/>
                <a:cs typeface="Montserrat" pitchFamily="34" charset="-120"/>
              </a:rPr>
              <a:t>Cómo las ciencias se independizaron del tronco filosófico.</a:t>
            </a:r>
            <a:endParaRPr lang="en-US" sz="1000" dirty="0"/>
          </a:p>
        </p:txBody>
      </p:sp>
      <p:sp>
        <p:nvSpPr>
          <p:cNvPr id="9" name="Shape 7"/>
          <p:cNvSpPr/>
          <p:nvPr/>
        </p:nvSpPr>
        <p:spPr>
          <a:xfrm>
            <a:off x="3246120" y="1783080"/>
            <a:ext cx="2606040" cy="1143000"/>
          </a:xfrm>
          <a:prstGeom prst="rect">
            <a:avLst/>
          </a:prstGeom>
          <a:solidFill>
            <a:srgbClr val="EEF2F7"/>
          </a:solidFill>
          <a:ln w="12700">
            <a:solidFill>
              <a:srgbClr val="EEF2F7"/>
            </a:solidFill>
            <a:prstDash val="solid"/>
          </a:ln>
        </p:spPr>
        <p:txBody>
          <a:bodyPr/>
          <a:lstStyle/>
          <a:p>
            <a:endParaRPr lang="es-MX"/>
          </a:p>
        </p:txBody>
      </p:sp>
      <p:sp>
        <p:nvSpPr>
          <p:cNvPr id="10" name="Shape 8"/>
          <p:cNvSpPr/>
          <p:nvPr/>
        </p:nvSpPr>
        <p:spPr>
          <a:xfrm>
            <a:off x="3246120" y="1783080"/>
            <a:ext cx="54864" cy="1143000"/>
          </a:xfrm>
          <a:prstGeom prst="rect">
            <a:avLst/>
          </a:prstGeom>
          <a:solidFill>
            <a:srgbClr val="B08A2E"/>
          </a:solidFill>
          <a:ln w="12700">
            <a:solidFill>
              <a:srgbClr val="B08A2E"/>
            </a:solidFill>
            <a:prstDash val="solid"/>
          </a:ln>
        </p:spPr>
        <p:txBody>
          <a:bodyPr/>
          <a:lstStyle/>
          <a:p>
            <a:endParaRPr lang="es-MX"/>
          </a:p>
        </p:txBody>
      </p:sp>
      <p:sp>
        <p:nvSpPr>
          <p:cNvPr id="11" name="Text 9"/>
          <p:cNvSpPr/>
          <p:nvPr/>
        </p:nvSpPr>
        <p:spPr>
          <a:xfrm>
            <a:off x="3410712" y="1856232"/>
            <a:ext cx="548640" cy="274320"/>
          </a:xfrm>
          <a:prstGeom prst="rect">
            <a:avLst/>
          </a:prstGeom>
          <a:noFill/>
          <a:ln/>
        </p:spPr>
        <p:txBody>
          <a:bodyPr wrap="square" lIns="0" tIns="0" rIns="0" bIns="0" rtlCol="0" anchor="t"/>
          <a:lstStyle/>
          <a:p>
            <a:pPr marL="0" indent="0" algn="l">
              <a:buNone/>
            </a:pPr>
            <a:r>
              <a:rPr lang="en-US" sz="1100" kern="0" spc="200" dirty="0">
                <a:solidFill>
                  <a:srgbClr val="B08A2E"/>
                </a:solidFill>
                <a:latin typeface="Montserrat Black" pitchFamily="34" charset="0"/>
                <a:ea typeface="Montserrat Black" pitchFamily="34" charset="-122"/>
                <a:cs typeface="Montserrat Black" pitchFamily="34" charset="-120"/>
              </a:rPr>
              <a:t>02</a:t>
            </a:r>
            <a:endParaRPr lang="en-US" sz="1100" dirty="0"/>
          </a:p>
        </p:txBody>
      </p:sp>
      <p:sp>
        <p:nvSpPr>
          <p:cNvPr id="12" name="Text 10"/>
          <p:cNvSpPr/>
          <p:nvPr/>
        </p:nvSpPr>
        <p:spPr>
          <a:xfrm>
            <a:off x="3410712" y="2112264"/>
            <a:ext cx="2331720" cy="365760"/>
          </a:xfrm>
          <a:prstGeom prst="rect">
            <a:avLst/>
          </a:prstGeom>
          <a:noFill/>
          <a:ln/>
        </p:spPr>
        <p:txBody>
          <a:bodyPr wrap="square" lIns="0" tIns="0" rIns="0" bIns="0" rtlCol="0" anchor="t"/>
          <a:lstStyle/>
          <a:p>
            <a:pPr marL="0" indent="0" algn="l">
              <a:buNone/>
            </a:pPr>
            <a:r>
              <a:rPr lang="en-US" sz="1400" dirty="0">
                <a:solidFill>
                  <a:srgbClr val="0B2545"/>
                </a:solidFill>
                <a:latin typeface="Montserrat Black" pitchFamily="34" charset="0"/>
                <a:ea typeface="Montserrat Black" pitchFamily="34" charset="-122"/>
                <a:cs typeface="Montserrat Black" pitchFamily="34" charset="-120"/>
              </a:rPr>
              <a:t>La tentación organicista</a:t>
            </a:r>
            <a:endParaRPr lang="en-US" sz="1400" dirty="0"/>
          </a:p>
        </p:txBody>
      </p:sp>
      <p:sp>
        <p:nvSpPr>
          <p:cNvPr id="13" name="Text 11"/>
          <p:cNvSpPr/>
          <p:nvPr/>
        </p:nvSpPr>
        <p:spPr>
          <a:xfrm>
            <a:off x="3410712" y="2468880"/>
            <a:ext cx="2331720" cy="411480"/>
          </a:xfrm>
          <a:prstGeom prst="rect">
            <a:avLst/>
          </a:prstGeom>
          <a:noFill/>
          <a:ln/>
        </p:spPr>
        <p:txBody>
          <a:bodyPr wrap="square" lIns="0" tIns="0" rIns="0" bIns="0" rtlCol="0" anchor="t"/>
          <a:lstStyle/>
          <a:p>
            <a:pPr marL="0" indent="0" algn="l">
              <a:lnSpc>
                <a:spcPct val="125000"/>
              </a:lnSpc>
              <a:buNone/>
            </a:pPr>
            <a:r>
              <a:rPr lang="en-US" sz="1000" i="1" dirty="0">
                <a:solidFill>
                  <a:srgbClr val="5A6470"/>
                </a:solidFill>
                <a:latin typeface="Montserrat" pitchFamily="34" charset="0"/>
                <a:ea typeface="Montserrat" pitchFamily="34" charset="-122"/>
                <a:cs typeface="Montserrat" pitchFamily="34" charset="-120"/>
              </a:rPr>
              <a:t>De San Pablo a Spencer: la sociedad pensada como cuerpo.</a:t>
            </a:r>
            <a:endParaRPr lang="en-US" sz="1000" dirty="0"/>
          </a:p>
        </p:txBody>
      </p:sp>
      <p:sp>
        <p:nvSpPr>
          <p:cNvPr id="14" name="Shape 12"/>
          <p:cNvSpPr/>
          <p:nvPr/>
        </p:nvSpPr>
        <p:spPr>
          <a:xfrm>
            <a:off x="5943600" y="1783080"/>
            <a:ext cx="2606040" cy="1143000"/>
          </a:xfrm>
          <a:prstGeom prst="rect">
            <a:avLst/>
          </a:prstGeom>
          <a:solidFill>
            <a:srgbClr val="EEF2F7"/>
          </a:solidFill>
          <a:ln w="12700">
            <a:solidFill>
              <a:srgbClr val="EEF2F7"/>
            </a:solidFill>
            <a:prstDash val="solid"/>
          </a:ln>
        </p:spPr>
        <p:txBody>
          <a:bodyPr/>
          <a:lstStyle/>
          <a:p>
            <a:endParaRPr lang="es-MX"/>
          </a:p>
        </p:txBody>
      </p:sp>
      <p:sp>
        <p:nvSpPr>
          <p:cNvPr id="15" name="Shape 13"/>
          <p:cNvSpPr/>
          <p:nvPr/>
        </p:nvSpPr>
        <p:spPr>
          <a:xfrm>
            <a:off x="5943600" y="1783080"/>
            <a:ext cx="54864" cy="1143000"/>
          </a:xfrm>
          <a:prstGeom prst="rect">
            <a:avLst/>
          </a:prstGeom>
          <a:solidFill>
            <a:srgbClr val="B08A2E"/>
          </a:solidFill>
          <a:ln w="12700">
            <a:solidFill>
              <a:srgbClr val="B08A2E"/>
            </a:solidFill>
            <a:prstDash val="solid"/>
          </a:ln>
        </p:spPr>
        <p:txBody>
          <a:bodyPr/>
          <a:lstStyle/>
          <a:p>
            <a:endParaRPr lang="es-MX"/>
          </a:p>
        </p:txBody>
      </p:sp>
      <p:sp>
        <p:nvSpPr>
          <p:cNvPr id="16" name="Text 14"/>
          <p:cNvSpPr/>
          <p:nvPr/>
        </p:nvSpPr>
        <p:spPr>
          <a:xfrm>
            <a:off x="6108192" y="1856232"/>
            <a:ext cx="548640" cy="274320"/>
          </a:xfrm>
          <a:prstGeom prst="rect">
            <a:avLst/>
          </a:prstGeom>
          <a:noFill/>
          <a:ln/>
        </p:spPr>
        <p:txBody>
          <a:bodyPr wrap="square" lIns="0" tIns="0" rIns="0" bIns="0" rtlCol="0" anchor="t"/>
          <a:lstStyle/>
          <a:p>
            <a:pPr marL="0" indent="0" algn="l">
              <a:buNone/>
            </a:pPr>
            <a:r>
              <a:rPr lang="en-US" sz="1100" kern="0" spc="200" dirty="0">
                <a:solidFill>
                  <a:srgbClr val="B08A2E"/>
                </a:solidFill>
                <a:latin typeface="Montserrat Black" pitchFamily="34" charset="0"/>
                <a:ea typeface="Montserrat Black" pitchFamily="34" charset="-122"/>
                <a:cs typeface="Montserrat Black" pitchFamily="34" charset="-120"/>
              </a:rPr>
              <a:t>03</a:t>
            </a:r>
            <a:endParaRPr lang="en-US" sz="1100" dirty="0"/>
          </a:p>
        </p:txBody>
      </p:sp>
      <p:sp>
        <p:nvSpPr>
          <p:cNvPr id="17" name="Text 15"/>
          <p:cNvSpPr/>
          <p:nvPr/>
        </p:nvSpPr>
        <p:spPr>
          <a:xfrm>
            <a:off x="6108192" y="2112264"/>
            <a:ext cx="2331720" cy="365760"/>
          </a:xfrm>
          <a:prstGeom prst="rect">
            <a:avLst/>
          </a:prstGeom>
          <a:noFill/>
          <a:ln/>
        </p:spPr>
        <p:txBody>
          <a:bodyPr wrap="square" lIns="0" tIns="0" rIns="0" bIns="0" rtlCol="0" anchor="t"/>
          <a:lstStyle/>
          <a:p>
            <a:pPr marL="0" indent="0" algn="l">
              <a:buNone/>
            </a:pPr>
            <a:r>
              <a:rPr lang="en-US" sz="1400" dirty="0">
                <a:solidFill>
                  <a:srgbClr val="0B2545"/>
                </a:solidFill>
                <a:latin typeface="Montserrat Black" pitchFamily="34" charset="0"/>
                <a:ea typeface="Montserrat Black" pitchFamily="34" charset="-122"/>
                <a:cs typeface="Montserrat Black" pitchFamily="34" charset="-120"/>
              </a:rPr>
              <a:t>Damasio</a:t>
            </a:r>
            <a:endParaRPr lang="en-US" sz="1400" dirty="0"/>
          </a:p>
        </p:txBody>
      </p:sp>
      <p:sp>
        <p:nvSpPr>
          <p:cNvPr id="18" name="Text 16"/>
          <p:cNvSpPr/>
          <p:nvPr/>
        </p:nvSpPr>
        <p:spPr>
          <a:xfrm>
            <a:off x="6108192" y="2468880"/>
            <a:ext cx="2331720" cy="411480"/>
          </a:xfrm>
          <a:prstGeom prst="rect">
            <a:avLst/>
          </a:prstGeom>
          <a:noFill/>
          <a:ln/>
        </p:spPr>
        <p:txBody>
          <a:bodyPr wrap="square" lIns="0" tIns="0" rIns="0" bIns="0" rtlCol="0" anchor="t"/>
          <a:lstStyle/>
          <a:p>
            <a:pPr marL="0" indent="0" algn="l">
              <a:lnSpc>
                <a:spcPct val="125000"/>
              </a:lnSpc>
              <a:buNone/>
            </a:pPr>
            <a:r>
              <a:rPr lang="en-US" sz="1000" i="1" dirty="0">
                <a:solidFill>
                  <a:srgbClr val="5A6470"/>
                </a:solidFill>
                <a:latin typeface="Montserrat" pitchFamily="34" charset="0"/>
                <a:ea typeface="Montserrat" pitchFamily="34" charset="-122"/>
                <a:cs typeface="Montserrat" pitchFamily="34" charset="-120"/>
              </a:rPr>
              <a:t>La homeostasis como matriz de la vida —y quizá de la cultura.</a:t>
            </a:r>
            <a:endParaRPr lang="en-US" sz="1000" dirty="0"/>
          </a:p>
        </p:txBody>
      </p:sp>
      <p:sp>
        <p:nvSpPr>
          <p:cNvPr id="19" name="Shape 17"/>
          <p:cNvSpPr/>
          <p:nvPr/>
        </p:nvSpPr>
        <p:spPr>
          <a:xfrm>
            <a:off x="548640" y="3090672"/>
            <a:ext cx="2606040" cy="1143000"/>
          </a:xfrm>
          <a:prstGeom prst="rect">
            <a:avLst/>
          </a:prstGeom>
          <a:solidFill>
            <a:srgbClr val="EEF2F7"/>
          </a:solidFill>
          <a:ln w="12700">
            <a:solidFill>
              <a:srgbClr val="EEF2F7"/>
            </a:solidFill>
            <a:prstDash val="solid"/>
          </a:ln>
        </p:spPr>
        <p:txBody>
          <a:bodyPr/>
          <a:lstStyle/>
          <a:p>
            <a:endParaRPr lang="es-MX"/>
          </a:p>
        </p:txBody>
      </p:sp>
      <p:sp>
        <p:nvSpPr>
          <p:cNvPr id="20" name="Shape 18"/>
          <p:cNvSpPr/>
          <p:nvPr/>
        </p:nvSpPr>
        <p:spPr>
          <a:xfrm>
            <a:off x="548640" y="3090672"/>
            <a:ext cx="54864" cy="1143000"/>
          </a:xfrm>
          <a:prstGeom prst="rect">
            <a:avLst/>
          </a:prstGeom>
          <a:solidFill>
            <a:srgbClr val="B08A2E"/>
          </a:solidFill>
          <a:ln w="12700">
            <a:solidFill>
              <a:srgbClr val="B08A2E"/>
            </a:solidFill>
            <a:prstDash val="solid"/>
          </a:ln>
        </p:spPr>
        <p:txBody>
          <a:bodyPr/>
          <a:lstStyle/>
          <a:p>
            <a:endParaRPr lang="es-MX"/>
          </a:p>
        </p:txBody>
      </p:sp>
      <p:sp>
        <p:nvSpPr>
          <p:cNvPr id="21" name="Text 19"/>
          <p:cNvSpPr/>
          <p:nvPr/>
        </p:nvSpPr>
        <p:spPr>
          <a:xfrm>
            <a:off x="713232" y="3163824"/>
            <a:ext cx="548640" cy="274320"/>
          </a:xfrm>
          <a:prstGeom prst="rect">
            <a:avLst/>
          </a:prstGeom>
          <a:noFill/>
          <a:ln/>
        </p:spPr>
        <p:txBody>
          <a:bodyPr wrap="square" lIns="0" tIns="0" rIns="0" bIns="0" rtlCol="0" anchor="t"/>
          <a:lstStyle/>
          <a:p>
            <a:pPr marL="0" indent="0" algn="l">
              <a:buNone/>
            </a:pPr>
            <a:r>
              <a:rPr lang="en-US" sz="1100" kern="0" spc="200" dirty="0">
                <a:solidFill>
                  <a:srgbClr val="B08A2E"/>
                </a:solidFill>
                <a:latin typeface="Montserrat Black" pitchFamily="34" charset="0"/>
                <a:ea typeface="Montserrat Black" pitchFamily="34" charset="-122"/>
                <a:cs typeface="Montserrat Black" pitchFamily="34" charset="-120"/>
              </a:rPr>
              <a:t>04</a:t>
            </a:r>
            <a:endParaRPr lang="en-US" sz="1100" dirty="0"/>
          </a:p>
        </p:txBody>
      </p:sp>
      <p:sp>
        <p:nvSpPr>
          <p:cNvPr id="22" name="Text 20"/>
          <p:cNvSpPr/>
          <p:nvPr/>
        </p:nvSpPr>
        <p:spPr>
          <a:xfrm>
            <a:off x="713232" y="3419856"/>
            <a:ext cx="2331720" cy="365760"/>
          </a:xfrm>
          <a:prstGeom prst="rect">
            <a:avLst/>
          </a:prstGeom>
          <a:noFill/>
          <a:ln/>
        </p:spPr>
        <p:txBody>
          <a:bodyPr wrap="square" lIns="0" tIns="0" rIns="0" bIns="0" rtlCol="0" anchor="t"/>
          <a:lstStyle/>
          <a:p>
            <a:pPr marL="0" indent="0" algn="l">
              <a:buNone/>
            </a:pPr>
            <a:r>
              <a:rPr lang="en-US" sz="1400" dirty="0">
                <a:solidFill>
                  <a:srgbClr val="0B2545"/>
                </a:solidFill>
                <a:latin typeface="Montserrat Black" pitchFamily="34" charset="0"/>
                <a:ea typeface="Montserrat Black" pitchFamily="34" charset="-122"/>
                <a:cs typeface="Montserrat Black" pitchFamily="34" charset="-120"/>
              </a:rPr>
              <a:t>Maturana y Varela</a:t>
            </a:r>
            <a:endParaRPr lang="en-US" sz="1400" dirty="0"/>
          </a:p>
        </p:txBody>
      </p:sp>
      <p:sp>
        <p:nvSpPr>
          <p:cNvPr id="23" name="Text 21"/>
          <p:cNvSpPr/>
          <p:nvPr/>
        </p:nvSpPr>
        <p:spPr>
          <a:xfrm>
            <a:off x="713232" y="3776472"/>
            <a:ext cx="2331720" cy="411480"/>
          </a:xfrm>
          <a:prstGeom prst="rect">
            <a:avLst/>
          </a:prstGeom>
          <a:noFill/>
          <a:ln/>
        </p:spPr>
        <p:txBody>
          <a:bodyPr wrap="square" lIns="0" tIns="0" rIns="0" bIns="0" rtlCol="0" anchor="t"/>
          <a:lstStyle/>
          <a:p>
            <a:pPr marL="0" indent="0" algn="l">
              <a:lnSpc>
                <a:spcPct val="125000"/>
              </a:lnSpc>
              <a:buNone/>
            </a:pPr>
            <a:r>
              <a:rPr lang="en-US" sz="1000" i="1" dirty="0">
                <a:solidFill>
                  <a:srgbClr val="5A6470"/>
                </a:solidFill>
                <a:latin typeface="Montserrat" pitchFamily="34" charset="0"/>
                <a:ea typeface="Montserrat" pitchFamily="34" charset="-122"/>
                <a:cs typeface="Montserrat" pitchFamily="34" charset="-120"/>
              </a:rPr>
              <a:t>La objeción del cambio de nivel: no todo lo vivo es analogable.</a:t>
            </a:r>
            <a:endParaRPr lang="en-US" sz="1000" dirty="0"/>
          </a:p>
        </p:txBody>
      </p:sp>
      <p:sp>
        <p:nvSpPr>
          <p:cNvPr id="24" name="Shape 22"/>
          <p:cNvSpPr/>
          <p:nvPr/>
        </p:nvSpPr>
        <p:spPr>
          <a:xfrm>
            <a:off x="3246120" y="3090672"/>
            <a:ext cx="2606040" cy="1143000"/>
          </a:xfrm>
          <a:prstGeom prst="rect">
            <a:avLst/>
          </a:prstGeom>
          <a:solidFill>
            <a:srgbClr val="EEF2F7"/>
          </a:solidFill>
          <a:ln w="12700">
            <a:solidFill>
              <a:srgbClr val="EEF2F7"/>
            </a:solidFill>
            <a:prstDash val="solid"/>
          </a:ln>
        </p:spPr>
        <p:txBody>
          <a:bodyPr/>
          <a:lstStyle/>
          <a:p>
            <a:endParaRPr lang="es-MX"/>
          </a:p>
        </p:txBody>
      </p:sp>
      <p:sp>
        <p:nvSpPr>
          <p:cNvPr id="25" name="Shape 23"/>
          <p:cNvSpPr/>
          <p:nvPr/>
        </p:nvSpPr>
        <p:spPr>
          <a:xfrm>
            <a:off x="3246120" y="3090672"/>
            <a:ext cx="54864" cy="1143000"/>
          </a:xfrm>
          <a:prstGeom prst="rect">
            <a:avLst/>
          </a:prstGeom>
          <a:solidFill>
            <a:srgbClr val="B08A2E"/>
          </a:solidFill>
          <a:ln w="12700">
            <a:solidFill>
              <a:srgbClr val="B08A2E"/>
            </a:solidFill>
            <a:prstDash val="solid"/>
          </a:ln>
        </p:spPr>
        <p:txBody>
          <a:bodyPr/>
          <a:lstStyle/>
          <a:p>
            <a:endParaRPr lang="es-MX"/>
          </a:p>
        </p:txBody>
      </p:sp>
      <p:sp>
        <p:nvSpPr>
          <p:cNvPr id="26" name="Text 24"/>
          <p:cNvSpPr/>
          <p:nvPr/>
        </p:nvSpPr>
        <p:spPr>
          <a:xfrm>
            <a:off x="3410712" y="3163824"/>
            <a:ext cx="548640" cy="274320"/>
          </a:xfrm>
          <a:prstGeom prst="rect">
            <a:avLst/>
          </a:prstGeom>
          <a:noFill/>
          <a:ln/>
        </p:spPr>
        <p:txBody>
          <a:bodyPr wrap="square" lIns="0" tIns="0" rIns="0" bIns="0" rtlCol="0" anchor="t"/>
          <a:lstStyle/>
          <a:p>
            <a:pPr marL="0" indent="0" algn="l">
              <a:buNone/>
            </a:pPr>
            <a:r>
              <a:rPr lang="en-US" sz="1100" kern="0" spc="200" dirty="0">
                <a:solidFill>
                  <a:srgbClr val="B08A2E"/>
                </a:solidFill>
                <a:latin typeface="Montserrat Black" pitchFamily="34" charset="0"/>
                <a:ea typeface="Montserrat Black" pitchFamily="34" charset="-122"/>
                <a:cs typeface="Montserrat Black" pitchFamily="34" charset="-120"/>
              </a:rPr>
              <a:t>05</a:t>
            </a:r>
            <a:endParaRPr lang="en-US" sz="1100" dirty="0"/>
          </a:p>
        </p:txBody>
      </p:sp>
      <p:sp>
        <p:nvSpPr>
          <p:cNvPr id="27" name="Text 25"/>
          <p:cNvSpPr/>
          <p:nvPr/>
        </p:nvSpPr>
        <p:spPr>
          <a:xfrm>
            <a:off x="3410712" y="3419856"/>
            <a:ext cx="2331720" cy="365760"/>
          </a:xfrm>
          <a:prstGeom prst="rect">
            <a:avLst/>
          </a:prstGeom>
          <a:noFill/>
          <a:ln/>
        </p:spPr>
        <p:txBody>
          <a:bodyPr wrap="square" lIns="0" tIns="0" rIns="0" bIns="0" rtlCol="0" anchor="t"/>
          <a:lstStyle/>
          <a:p>
            <a:pPr marL="0" indent="0" algn="l">
              <a:buNone/>
            </a:pPr>
            <a:r>
              <a:rPr lang="en-US" sz="1400" dirty="0">
                <a:solidFill>
                  <a:srgbClr val="0B2545"/>
                </a:solidFill>
                <a:latin typeface="Montserrat Black" pitchFamily="34" charset="0"/>
                <a:ea typeface="Montserrat Black" pitchFamily="34" charset="-122"/>
                <a:cs typeface="Montserrat Black" pitchFamily="34" charset="-120"/>
              </a:rPr>
              <a:t>Luhmann</a:t>
            </a:r>
            <a:endParaRPr lang="en-US" sz="1400" dirty="0"/>
          </a:p>
        </p:txBody>
      </p:sp>
      <p:sp>
        <p:nvSpPr>
          <p:cNvPr id="28" name="Text 26"/>
          <p:cNvSpPr/>
          <p:nvPr/>
        </p:nvSpPr>
        <p:spPr>
          <a:xfrm>
            <a:off x="3410712" y="3776472"/>
            <a:ext cx="2331720" cy="411480"/>
          </a:xfrm>
          <a:prstGeom prst="rect">
            <a:avLst/>
          </a:prstGeom>
          <a:noFill/>
          <a:ln/>
        </p:spPr>
        <p:txBody>
          <a:bodyPr wrap="square" lIns="0" tIns="0" rIns="0" bIns="0" rtlCol="0" anchor="t"/>
          <a:lstStyle/>
          <a:p>
            <a:pPr marL="0" indent="0" algn="l">
              <a:lnSpc>
                <a:spcPct val="125000"/>
              </a:lnSpc>
              <a:buNone/>
            </a:pPr>
            <a:r>
              <a:rPr lang="en-US" sz="1000" i="1" dirty="0">
                <a:solidFill>
                  <a:srgbClr val="5A6470"/>
                </a:solidFill>
                <a:latin typeface="Montserrat" pitchFamily="34" charset="0"/>
                <a:ea typeface="Montserrat" pitchFamily="34" charset="-122"/>
                <a:cs typeface="Montserrat" pitchFamily="34" charset="-120"/>
              </a:rPr>
              <a:t>La apuesta radical: sociedad como sistema de comunicaciones.</a:t>
            </a:r>
            <a:endParaRPr lang="en-US" sz="1000" dirty="0"/>
          </a:p>
        </p:txBody>
      </p:sp>
      <p:sp>
        <p:nvSpPr>
          <p:cNvPr id="29" name="Text 27"/>
          <p:cNvSpPr/>
          <p:nvPr/>
        </p:nvSpPr>
        <p:spPr>
          <a:xfrm>
            <a:off x="548640" y="4864608"/>
            <a:ext cx="8046720" cy="228600"/>
          </a:xfrm>
          <a:prstGeom prst="rect">
            <a:avLst/>
          </a:prstGeom>
          <a:noFill/>
          <a:ln/>
        </p:spPr>
        <p:txBody>
          <a:bodyPr wrap="square" lIns="0" tIns="0" rIns="0" bIns="0" rtlCol="0" anchor="ctr"/>
          <a:lstStyle/>
          <a:p>
            <a:pPr marL="0" indent="0" algn="l">
              <a:buNone/>
            </a:pPr>
            <a:r>
              <a:rPr lang="en-US" sz="900" kern="0" spc="200" dirty="0">
                <a:solidFill>
                  <a:srgbClr val="9AA3AD"/>
                </a:solidFill>
                <a:latin typeface="Montserrat" pitchFamily="34" charset="0"/>
                <a:ea typeface="Montserrat" pitchFamily="34" charset="-122"/>
                <a:cs typeface="Montserrat" pitchFamily="34" charset="-120"/>
              </a:rPr>
              <a:t>DR. ALEJANDRO LOZANO DÍEZ  ·  DIPLOMADO EN JUSTICIA ABIERTA</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2545"/>
        </a:solidFill>
        <a:effectLst/>
      </p:bgPr>
    </p:bg>
    <p:spTree>
      <p:nvGrpSpPr>
        <p:cNvPr id="1" name=""/>
        <p:cNvGrpSpPr/>
        <p:nvPr/>
      </p:nvGrpSpPr>
      <p:grpSpPr>
        <a:xfrm>
          <a:off x="0" y="0"/>
          <a:ext cx="0" cy="0"/>
          <a:chOff x="0" y="0"/>
          <a:chExt cx="0" cy="0"/>
        </a:xfrm>
      </p:grpSpPr>
      <p:sp>
        <p:nvSpPr>
          <p:cNvPr id="2" name="Text 0"/>
          <p:cNvSpPr/>
          <p:nvPr/>
        </p:nvSpPr>
        <p:spPr>
          <a:xfrm>
            <a:off x="548640" y="640080"/>
            <a:ext cx="1097280" cy="548640"/>
          </a:xfrm>
          <a:prstGeom prst="rect">
            <a:avLst/>
          </a:prstGeom>
          <a:noFill/>
          <a:ln/>
        </p:spPr>
        <p:txBody>
          <a:bodyPr wrap="square" lIns="0" tIns="0" rIns="0" bIns="0" rtlCol="0" anchor="ctr"/>
          <a:lstStyle/>
          <a:p>
            <a:pPr marL="0" indent="0" algn="l">
              <a:buNone/>
            </a:pPr>
            <a:r>
              <a:rPr lang="en-US" sz="2800" kern="0" spc="200" dirty="0">
                <a:solidFill>
                  <a:srgbClr val="D9B66B"/>
                </a:solidFill>
                <a:latin typeface="Montserrat Black" pitchFamily="34" charset="0"/>
                <a:ea typeface="Montserrat Black" pitchFamily="34" charset="-122"/>
                <a:cs typeface="Montserrat Black" pitchFamily="34" charset="-120"/>
              </a:rPr>
              <a:t>01</a:t>
            </a:r>
            <a:endParaRPr lang="en-US" sz="2800" dirty="0"/>
          </a:p>
        </p:txBody>
      </p:sp>
      <p:sp>
        <p:nvSpPr>
          <p:cNvPr id="3" name="Text 1"/>
          <p:cNvSpPr/>
          <p:nvPr/>
        </p:nvSpPr>
        <p:spPr>
          <a:xfrm>
            <a:off x="548640" y="1371600"/>
            <a:ext cx="8046720" cy="868680"/>
          </a:xfrm>
          <a:prstGeom prst="rect">
            <a:avLst/>
          </a:prstGeom>
          <a:noFill/>
          <a:ln/>
        </p:spPr>
        <p:txBody>
          <a:bodyPr wrap="square" lIns="0" tIns="0" rIns="0" bIns="0" rtlCol="0" anchor="ctr"/>
          <a:lstStyle/>
          <a:p>
            <a:pPr marL="0" indent="0" algn="l">
              <a:buNone/>
            </a:pPr>
            <a:r>
              <a:rPr lang="en-US" sz="4000" dirty="0">
                <a:solidFill>
                  <a:srgbClr val="FFFFFF"/>
                </a:solidFill>
                <a:latin typeface="Montserrat Black" pitchFamily="34" charset="0"/>
                <a:ea typeface="Montserrat Black" pitchFamily="34" charset="-122"/>
                <a:cs typeface="Montserrat Black" pitchFamily="34" charset="-120"/>
              </a:rPr>
              <a:t>De la filosofía primera</a:t>
            </a:r>
            <a:endParaRPr lang="en-US" sz="4000" dirty="0"/>
          </a:p>
        </p:txBody>
      </p:sp>
      <p:sp>
        <p:nvSpPr>
          <p:cNvPr id="4" name="Text 2"/>
          <p:cNvSpPr/>
          <p:nvPr/>
        </p:nvSpPr>
        <p:spPr>
          <a:xfrm>
            <a:off x="548640" y="2148840"/>
            <a:ext cx="8046720" cy="868680"/>
          </a:xfrm>
          <a:prstGeom prst="rect">
            <a:avLst/>
          </a:prstGeom>
          <a:noFill/>
          <a:ln/>
        </p:spPr>
        <p:txBody>
          <a:bodyPr wrap="square" lIns="0" tIns="0" rIns="0" bIns="0" rtlCol="0" anchor="ctr"/>
          <a:lstStyle/>
          <a:p>
            <a:pPr marL="0" indent="0" algn="l">
              <a:buNone/>
            </a:pPr>
            <a:r>
              <a:rPr lang="en-US" sz="4000" dirty="0">
                <a:solidFill>
                  <a:srgbClr val="D9B66B"/>
                </a:solidFill>
                <a:latin typeface="Montserrat Black" pitchFamily="34" charset="0"/>
                <a:ea typeface="Montserrat Black" pitchFamily="34" charset="-122"/>
                <a:cs typeface="Montserrat Black" pitchFamily="34" charset="-120"/>
              </a:rPr>
              <a:t>a las ciencias</a:t>
            </a:r>
            <a:endParaRPr lang="en-US" sz="4000" dirty="0"/>
          </a:p>
        </p:txBody>
      </p:sp>
      <p:sp>
        <p:nvSpPr>
          <p:cNvPr id="5" name="Text 3"/>
          <p:cNvSpPr/>
          <p:nvPr/>
        </p:nvSpPr>
        <p:spPr>
          <a:xfrm>
            <a:off x="548640" y="3246120"/>
            <a:ext cx="8046720" cy="731520"/>
          </a:xfrm>
          <a:prstGeom prst="rect">
            <a:avLst/>
          </a:prstGeom>
          <a:noFill/>
          <a:ln/>
        </p:spPr>
        <p:txBody>
          <a:bodyPr wrap="square" lIns="0" tIns="0" rIns="0" bIns="0" rtlCol="0" anchor="ctr"/>
          <a:lstStyle/>
          <a:p>
            <a:pPr marL="0" indent="0" algn="l">
              <a:lnSpc>
                <a:spcPct val="145000"/>
              </a:lnSpc>
              <a:buNone/>
            </a:pPr>
            <a:r>
              <a:rPr lang="en-US" sz="1300" i="1" dirty="0">
                <a:solidFill>
                  <a:srgbClr val="EEF2F7"/>
                </a:solidFill>
                <a:latin typeface="Montserrat" pitchFamily="34" charset="0"/>
                <a:ea typeface="Montserrat" pitchFamily="34" charset="-122"/>
                <a:cs typeface="Montserrat" pitchFamily="34" charset="-120"/>
              </a:rPr>
              <a:t>Durante siglos, todo saber riguroso fue filosofía. Después, una a una, las disciplinas se fueron de casa.</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EEF2F7"/>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B08A2E"/>
                </a:solidFill>
                <a:latin typeface="Montserrat Black" pitchFamily="34" charset="0"/>
                <a:ea typeface="Montserrat Black" pitchFamily="34" charset="-122"/>
                <a:cs typeface="Montserrat Black" pitchFamily="34" charset="-120"/>
              </a:rPr>
              <a:t>PUNTO DE PARTIDA</a:t>
            </a:r>
            <a:endParaRPr lang="en-US" sz="1000" dirty="0"/>
          </a:p>
        </p:txBody>
      </p:sp>
      <p:sp>
        <p:nvSpPr>
          <p:cNvPr id="3" name="Text 1"/>
          <p:cNvSpPr/>
          <p:nvPr/>
        </p:nvSpPr>
        <p:spPr>
          <a:xfrm>
            <a:off x="548640" y="777240"/>
            <a:ext cx="8046720" cy="868680"/>
          </a:xfrm>
          <a:prstGeom prst="rect">
            <a:avLst/>
          </a:prstGeom>
          <a:noFill/>
          <a:ln/>
        </p:spPr>
        <p:txBody>
          <a:bodyPr wrap="square" lIns="0" tIns="0" rIns="0" bIns="0" rtlCol="0" anchor="t"/>
          <a:lstStyle/>
          <a:p>
            <a:pPr marL="0" indent="0" algn="l">
              <a:buNone/>
            </a:pPr>
            <a:r>
              <a:rPr lang="en-US" sz="3000" dirty="0">
                <a:solidFill>
                  <a:srgbClr val="0B2545"/>
                </a:solidFill>
                <a:latin typeface="Montserrat Black" pitchFamily="34" charset="0"/>
                <a:ea typeface="Montserrat Black" pitchFamily="34" charset="-122"/>
                <a:cs typeface="Montserrat Black" pitchFamily="34" charset="-120"/>
              </a:rPr>
              <a:t>La filosofía como tronco común del saber.</a:t>
            </a:r>
            <a:endParaRPr lang="en-US" sz="3000" dirty="0"/>
          </a:p>
        </p:txBody>
      </p:sp>
      <p:sp>
        <p:nvSpPr>
          <p:cNvPr id="4" name="Text 2"/>
          <p:cNvSpPr/>
          <p:nvPr/>
        </p:nvSpPr>
        <p:spPr>
          <a:xfrm>
            <a:off x="548640" y="2194560"/>
            <a:ext cx="8046720" cy="2468880"/>
          </a:xfrm>
          <a:prstGeom prst="rect">
            <a:avLst/>
          </a:prstGeom>
          <a:noFill/>
          <a:ln/>
        </p:spPr>
        <p:txBody>
          <a:bodyPr wrap="square" lIns="0" tIns="0" rIns="0" bIns="0" rtlCol="0" anchor="ctr"/>
          <a:lstStyle/>
          <a:p>
            <a:pPr marL="0" indent="0" algn="just">
              <a:lnSpc>
                <a:spcPct val="155000"/>
              </a:lnSpc>
              <a:spcAft>
                <a:spcPts val="600"/>
              </a:spcAft>
              <a:buNone/>
            </a:pPr>
            <a:r>
              <a:rPr lang="en-US" sz="1300" dirty="0">
                <a:solidFill>
                  <a:srgbClr val="111111"/>
                </a:solidFill>
                <a:latin typeface="Montserrat" pitchFamily="34" charset="0"/>
                <a:ea typeface="Montserrat" pitchFamily="34" charset="-122"/>
                <a:cs typeface="Montserrat" pitchFamily="34" charset="-120"/>
              </a:rPr>
              <a:t>Aristóteles llamó </a:t>
            </a:r>
            <a:r>
              <a:rPr lang="en-US" sz="1300" b="1" i="1" dirty="0">
                <a:solidFill>
                  <a:srgbClr val="0B2545"/>
                </a:solidFill>
                <a:latin typeface="Montserrat" pitchFamily="34" charset="0"/>
                <a:ea typeface="Montserrat" pitchFamily="34" charset="-122"/>
                <a:cs typeface="Montserrat" pitchFamily="34" charset="-120"/>
              </a:rPr>
              <a:t>filosofía primera </a:t>
            </a:r>
            <a:r>
              <a:rPr lang="en-US" sz="1300" dirty="0">
                <a:solidFill>
                  <a:srgbClr val="111111"/>
                </a:solidFill>
                <a:latin typeface="Montserrat" pitchFamily="34" charset="0"/>
                <a:ea typeface="Montserrat" pitchFamily="34" charset="-122"/>
                <a:cs typeface="Montserrat" pitchFamily="34" charset="-120"/>
              </a:rPr>
              <a:t>a la disciplina que se ocupaba del ser en cuanto ser, de las causas últimas y de los principios comunes a toda investigación. Durante más de dos mil años, lo que hoy llamamos física, biología, psicología, política o ética convivieron bajo ese mismo techo: eran modos distintos de hacer filosofía. La pregunta era una sola: </a:t>
            </a:r>
            <a:endParaRPr lang="en-US" sz="1300" dirty="0"/>
          </a:p>
          <a:p>
            <a:pPr marL="0" indent="0" algn="just">
              <a:lnSpc>
                <a:spcPct val="155000"/>
              </a:lnSpc>
              <a:spcAft>
                <a:spcPts val="600"/>
              </a:spcAft>
              <a:buNone/>
            </a:pPr>
            <a:r>
              <a:rPr lang="en-US" sz="1300" dirty="0">
                <a:solidFill>
                  <a:srgbClr val="111111"/>
                </a:solidFill>
                <a:latin typeface="Montserrat" pitchFamily="34" charset="0"/>
                <a:ea typeface="Montserrat" pitchFamily="34" charset="-122"/>
                <a:cs typeface="Montserrat" pitchFamily="34" charset="-120"/>
              </a:rPr>
              <a:t> </a:t>
            </a:r>
            <a:endParaRPr lang="en-US" sz="1300" dirty="0"/>
          </a:p>
          <a:p>
            <a:pPr marL="0" indent="0" algn="just">
              <a:lnSpc>
                <a:spcPct val="155000"/>
              </a:lnSpc>
              <a:spcAft>
                <a:spcPts val="600"/>
              </a:spcAft>
              <a:buNone/>
            </a:pPr>
            <a:r>
              <a:rPr lang="en-US" sz="1300" i="1" dirty="0">
                <a:solidFill>
                  <a:srgbClr val="13315C"/>
                </a:solidFill>
                <a:latin typeface="Montserrat" pitchFamily="34" charset="0"/>
                <a:ea typeface="Montserrat" pitchFamily="34" charset="-122"/>
                <a:cs typeface="Montserrat" pitchFamily="34" charset="-120"/>
              </a:rPr>
              <a:t>¿qué hay y por qué hay esto y no otra cosa?</a:t>
            </a:r>
            <a:endParaRPr lang="en-US" sz="1300" dirty="0"/>
          </a:p>
        </p:txBody>
      </p:sp>
      <p:sp>
        <p:nvSpPr>
          <p:cNvPr id="5" name="Shape 3"/>
          <p:cNvSpPr/>
          <p:nvPr/>
        </p:nvSpPr>
        <p:spPr>
          <a:xfrm>
            <a:off x="548640" y="4800600"/>
            <a:ext cx="502920" cy="32004"/>
          </a:xfrm>
          <a:prstGeom prst="rect">
            <a:avLst/>
          </a:prstGeom>
          <a:solidFill>
            <a:srgbClr val="B08A2E"/>
          </a:solidFill>
          <a:ln w="12700">
            <a:solidFill>
              <a:srgbClr val="B08A2E"/>
            </a:solidFill>
            <a:prstDash val="solid"/>
          </a:ln>
        </p:spPr>
        <p:txBody>
          <a:bodyPr/>
          <a:lstStyle/>
          <a:p>
            <a:endParaRPr lang="es-MX"/>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B08A2E"/>
                </a:solidFill>
                <a:latin typeface="Montserrat Black" pitchFamily="34" charset="0"/>
                <a:ea typeface="Montserrat Black" pitchFamily="34" charset="-122"/>
                <a:cs typeface="Montserrat Black" pitchFamily="34" charset="-120"/>
              </a:rPr>
              <a:t>LAS GRANDES INDEPENDENCIAS</a:t>
            </a:r>
            <a:endParaRPr lang="en-US" sz="1000" dirty="0"/>
          </a:p>
        </p:txBody>
      </p:sp>
      <p:sp>
        <p:nvSpPr>
          <p:cNvPr id="3" name="Text 1"/>
          <p:cNvSpPr/>
          <p:nvPr/>
        </p:nvSpPr>
        <p:spPr>
          <a:xfrm>
            <a:off x="548640" y="777240"/>
            <a:ext cx="8046720" cy="868680"/>
          </a:xfrm>
          <a:prstGeom prst="rect">
            <a:avLst/>
          </a:prstGeom>
          <a:noFill/>
          <a:ln/>
        </p:spPr>
        <p:txBody>
          <a:bodyPr wrap="square" lIns="0" tIns="0" rIns="0" bIns="0" rtlCol="0" anchor="t"/>
          <a:lstStyle/>
          <a:p>
            <a:pPr marL="0" indent="0" algn="l">
              <a:buNone/>
            </a:pPr>
            <a:r>
              <a:rPr lang="en-US" sz="3000" dirty="0">
                <a:solidFill>
                  <a:srgbClr val="0B2545"/>
                </a:solidFill>
                <a:latin typeface="Montserrat Black" pitchFamily="34" charset="0"/>
                <a:ea typeface="Montserrat Black" pitchFamily="34" charset="-122"/>
                <a:cs typeface="Montserrat Black" pitchFamily="34" charset="-120"/>
              </a:rPr>
              <a:t>Una a una, las ciencias se fueron de casa.</a:t>
            </a:r>
            <a:endParaRPr lang="en-US" sz="3000" dirty="0"/>
          </a:p>
        </p:txBody>
      </p:sp>
      <p:sp>
        <p:nvSpPr>
          <p:cNvPr id="4" name="Shape 2"/>
          <p:cNvSpPr/>
          <p:nvPr/>
        </p:nvSpPr>
        <p:spPr>
          <a:xfrm>
            <a:off x="548640" y="1783080"/>
            <a:ext cx="8046720" cy="530352"/>
          </a:xfrm>
          <a:prstGeom prst="rect">
            <a:avLst/>
          </a:prstGeom>
          <a:solidFill>
            <a:srgbClr val="EEF2F7"/>
          </a:solidFill>
          <a:ln w="12700">
            <a:solidFill>
              <a:srgbClr val="EEF2F7"/>
            </a:solidFill>
            <a:prstDash val="solid"/>
          </a:ln>
        </p:spPr>
        <p:txBody>
          <a:bodyPr/>
          <a:lstStyle/>
          <a:p>
            <a:endParaRPr lang="es-MX"/>
          </a:p>
        </p:txBody>
      </p:sp>
      <p:sp>
        <p:nvSpPr>
          <p:cNvPr id="5" name="Shape 3"/>
          <p:cNvSpPr/>
          <p:nvPr/>
        </p:nvSpPr>
        <p:spPr>
          <a:xfrm>
            <a:off x="548640" y="1783080"/>
            <a:ext cx="54864" cy="530352"/>
          </a:xfrm>
          <a:prstGeom prst="rect">
            <a:avLst/>
          </a:prstGeom>
          <a:solidFill>
            <a:srgbClr val="B08A2E"/>
          </a:solidFill>
          <a:ln w="12700">
            <a:solidFill>
              <a:srgbClr val="B08A2E"/>
            </a:solidFill>
            <a:prstDash val="solid"/>
          </a:ln>
        </p:spPr>
        <p:txBody>
          <a:bodyPr/>
          <a:lstStyle/>
          <a:p>
            <a:endParaRPr lang="es-MX"/>
          </a:p>
        </p:txBody>
      </p:sp>
      <p:sp>
        <p:nvSpPr>
          <p:cNvPr id="6" name="Text 4"/>
          <p:cNvSpPr/>
          <p:nvPr/>
        </p:nvSpPr>
        <p:spPr>
          <a:xfrm>
            <a:off x="713232" y="1783080"/>
            <a:ext cx="1280160" cy="530352"/>
          </a:xfrm>
          <a:prstGeom prst="rect">
            <a:avLst/>
          </a:prstGeom>
          <a:noFill/>
          <a:ln/>
        </p:spPr>
        <p:txBody>
          <a:bodyPr wrap="square" lIns="0" tIns="0" rIns="0" bIns="0" rtlCol="0" anchor="ctr"/>
          <a:lstStyle/>
          <a:p>
            <a:pPr marL="0" indent="0" algn="l">
              <a:buNone/>
            </a:pPr>
            <a:r>
              <a:rPr lang="en-US" sz="1000" kern="0" spc="200" dirty="0">
                <a:solidFill>
                  <a:srgbClr val="B08A2E"/>
                </a:solidFill>
                <a:latin typeface="Montserrat Black" pitchFamily="34" charset="0"/>
                <a:ea typeface="Montserrat Black" pitchFamily="34" charset="-122"/>
                <a:cs typeface="Montserrat Black" pitchFamily="34" charset="-120"/>
              </a:rPr>
              <a:t>S. XVII</a:t>
            </a:r>
            <a:endParaRPr lang="en-US" sz="1000" dirty="0"/>
          </a:p>
        </p:txBody>
      </p:sp>
      <p:sp>
        <p:nvSpPr>
          <p:cNvPr id="7" name="Text 5"/>
          <p:cNvSpPr/>
          <p:nvPr/>
        </p:nvSpPr>
        <p:spPr>
          <a:xfrm>
            <a:off x="2011680" y="1783080"/>
            <a:ext cx="1645920" cy="530352"/>
          </a:xfrm>
          <a:prstGeom prst="rect">
            <a:avLst/>
          </a:prstGeom>
          <a:noFill/>
          <a:ln/>
        </p:spPr>
        <p:txBody>
          <a:bodyPr wrap="square" lIns="0" tIns="0" rIns="0" bIns="0" rtlCol="0" anchor="ctr"/>
          <a:lstStyle/>
          <a:p>
            <a:pPr marL="0" indent="0" algn="l">
              <a:buNone/>
            </a:pPr>
            <a:r>
              <a:rPr lang="en-US" sz="1300" dirty="0">
                <a:solidFill>
                  <a:srgbClr val="0B2545"/>
                </a:solidFill>
                <a:latin typeface="Montserrat Black" pitchFamily="34" charset="0"/>
                <a:ea typeface="Montserrat Black" pitchFamily="34" charset="-122"/>
                <a:cs typeface="Montserrat Black" pitchFamily="34" charset="-120"/>
              </a:rPr>
              <a:t>Física</a:t>
            </a:r>
            <a:endParaRPr lang="en-US" sz="1300" dirty="0"/>
          </a:p>
        </p:txBody>
      </p:sp>
      <p:sp>
        <p:nvSpPr>
          <p:cNvPr id="8" name="Text 6"/>
          <p:cNvSpPr/>
          <p:nvPr/>
        </p:nvSpPr>
        <p:spPr>
          <a:xfrm>
            <a:off x="3703320" y="1783080"/>
            <a:ext cx="4846320" cy="530352"/>
          </a:xfrm>
          <a:prstGeom prst="rect">
            <a:avLst/>
          </a:prstGeom>
          <a:noFill/>
          <a:ln/>
        </p:spPr>
        <p:txBody>
          <a:bodyPr wrap="square" lIns="0" tIns="0" rIns="0" bIns="0" rtlCol="0" anchor="ctr"/>
          <a:lstStyle/>
          <a:p>
            <a:pPr marL="0" indent="0" algn="l">
              <a:lnSpc>
                <a:spcPct val="130000"/>
              </a:lnSpc>
              <a:buNone/>
            </a:pPr>
            <a:r>
              <a:rPr lang="en-US" sz="1100" b="1" dirty="0">
                <a:solidFill>
                  <a:srgbClr val="FF0000"/>
                </a:solidFill>
                <a:latin typeface="Montserrat" pitchFamily="34" charset="0"/>
                <a:ea typeface="Montserrat" pitchFamily="34" charset="-122"/>
                <a:cs typeface="Montserrat" pitchFamily="34" charset="-120"/>
              </a:rPr>
              <a:t>Galileo, Newton: </a:t>
            </a:r>
            <a:r>
              <a:rPr lang="en-US" sz="1100" dirty="0">
                <a:solidFill>
                  <a:srgbClr val="111111"/>
                </a:solidFill>
                <a:latin typeface="Montserrat" pitchFamily="34" charset="0"/>
                <a:ea typeface="Montserrat" pitchFamily="34" charset="-122"/>
                <a:cs typeface="Montserrat" pitchFamily="34" charset="-120"/>
              </a:rPr>
              <a:t>el lenguaje de la naturaleza es matemático.</a:t>
            </a:r>
            <a:endParaRPr lang="en-US" sz="1100" dirty="0"/>
          </a:p>
        </p:txBody>
      </p:sp>
      <p:sp>
        <p:nvSpPr>
          <p:cNvPr id="9" name="Shape 7"/>
          <p:cNvSpPr/>
          <p:nvPr/>
        </p:nvSpPr>
        <p:spPr>
          <a:xfrm>
            <a:off x="548640" y="2386584"/>
            <a:ext cx="8046720" cy="530352"/>
          </a:xfrm>
          <a:prstGeom prst="rect">
            <a:avLst/>
          </a:prstGeom>
          <a:solidFill>
            <a:srgbClr val="EEF2F7"/>
          </a:solidFill>
          <a:ln w="12700">
            <a:solidFill>
              <a:srgbClr val="EEF2F7"/>
            </a:solidFill>
            <a:prstDash val="solid"/>
          </a:ln>
        </p:spPr>
        <p:txBody>
          <a:bodyPr/>
          <a:lstStyle/>
          <a:p>
            <a:endParaRPr lang="es-MX"/>
          </a:p>
        </p:txBody>
      </p:sp>
      <p:sp>
        <p:nvSpPr>
          <p:cNvPr id="10" name="Shape 8"/>
          <p:cNvSpPr/>
          <p:nvPr/>
        </p:nvSpPr>
        <p:spPr>
          <a:xfrm>
            <a:off x="548640" y="2386584"/>
            <a:ext cx="54864" cy="530352"/>
          </a:xfrm>
          <a:prstGeom prst="rect">
            <a:avLst/>
          </a:prstGeom>
          <a:solidFill>
            <a:srgbClr val="B08A2E"/>
          </a:solidFill>
          <a:ln w="12700">
            <a:solidFill>
              <a:srgbClr val="B08A2E"/>
            </a:solidFill>
            <a:prstDash val="solid"/>
          </a:ln>
        </p:spPr>
        <p:txBody>
          <a:bodyPr/>
          <a:lstStyle/>
          <a:p>
            <a:endParaRPr lang="es-MX"/>
          </a:p>
        </p:txBody>
      </p:sp>
      <p:sp>
        <p:nvSpPr>
          <p:cNvPr id="11" name="Text 9"/>
          <p:cNvSpPr/>
          <p:nvPr/>
        </p:nvSpPr>
        <p:spPr>
          <a:xfrm>
            <a:off x="713232" y="2386584"/>
            <a:ext cx="1280160" cy="530352"/>
          </a:xfrm>
          <a:prstGeom prst="rect">
            <a:avLst/>
          </a:prstGeom>
          <a:noFill/>
          <a:ln/>
        </p:spPr>
        <p:txBody>
          <a:bodyPr wrap="square" lIns="0" tIns="0" rIns="0" bIns="0" rtlCol="0" anchor="ctr"/>
          <a:lstStyle/>
          <a:p>
            <a:pPr marL="0" indent="0" algn="l">
              <a:buNone/>
            </a:pPr>
            <a:r>
              <a:rPr lang="en-US" sz="1000" kern="0" spc="200" dirty="0">
                <a:solidFill>
                  <a:srgbClr val="B08A2E"/>
                </a:solidFill>
                <a:latin typeface="Montserrat Black" pitchFamily="34" charset="0"/>
                <a:ea typeface="Montserrat Black" pitchFamily="34" charset="-122"/>
                <a:cs typeface="Montserrat Black" pitchFamily="34" charset="-120"/>
              </a:rPr>
              <a:t>S. XVIII</a:t>
            </a:r>
            <a:endParaRPr lang="en-US" sz="1000" dirty="0"/>
          </a:p>
        </p:txBody>
      </p:sp>
      <p:sp>
        <p:nvSpPr>
          <p:cNvPr id="12" name="Text 10"/>
          <p:cNvSpPr/>
          <p:nvPr/>
        </p:nvSpPr>
        <p:spPr>
          <a:xfrm>
            <a:off x="2011680" y="2386584"/>
            <a:ext cx="1645920" cy="530352"/>
          </a:xfrm>
          <a:prstGeom prst="rect">
            <a:avLst/>
          </a:prstGeom>
          <a:noFill/>
          <a:ln/>
        </p:spPr>
        <p:txBody>
          <a:bodyPr wrap="square" lIns="0" tIns="0" rIns="0" bIns="0" rtlCol="0" anchor="ctr"/>
          <a:lstStyle/>
          <a:p>
            <a:pPr marL="0" indent="0" algn="l">
              <a:buNone/>
            </a:pPr>
            <a:r>
              <a:rPr lang="en-US" sz="1300" dirty="0">
                <a:solidFill>
                  <a:srgbClr val="0B2545"/>
                </a:solidFill>
                <a:latin typeface="Montserrat Black" pitchFamily="34" charset="0"/>
                <a:ea typeface="Montserrat Black" pitchFamily="34" charset="-122"/>
                <a:cs typeface="Montserrat Black" pitchFamily="34" charset="-120"/>
              </a:rPr>
              <a:t>Química</a:t>
            </a:r>
            <a:endParaRPr lang="en-US" sz="1300" dirty="0"/>
          </a:p>
        </p:txBody>
      </p:sp>
      <p:sp>
        <p:nvSpPr>
          <p:cNvPr id="13" name="Text 11"/>
          <p:cNvSpPr/>
          <p:nvPr/>
        </p:nvSpPr>
        <p:spPr>
          <a:xfrm>
            <a:off x="3703320" y="2386584"/>
            <a:ext cx="4846320" cy="530352"/>
          </a:xfrm>
          <a:prstGeom prst="rect">
            <a:avLst/>
          </a:prstGeom>
          <a:noFill/>
          <a:ln/>
        </p:spPr>
        <p:txBody>
          <a:bodyPr wrap="square" lIns="0" tIns="0" rIns="0" bIns="0" rtlCol="0" anchor="ctr"/>
          <a:lstStyle/>
          <a:p>
            <a:pPr marL="0" indent="0" algn="l">
              <a:lnSpc>
                <a:spcPct val="130000"/>
              </a:lnSpc>
              <a:buNone/>
            </a:pPr>
            <a:r>
              <a:rPr lang="en-US" sz="1100" b="1" dirty="0">
                <a:solidFill>
                  <a:srgbClr val="FF0000"/>
                </a:solidFill>
                <a:latin typeface="Montserrat" pitchFamily="34" charset="0"/>
                <a:ea typeface="Montserrat" pitchFamily="34" charset="-122"/>
                <a:cs typeface="Montserrat" pitchFamily="34" charset="-120"/>
              </a:rPr>
              <a:t>Lavoisier:</a:t>
            </a:r>
            <a:r>
              <a:rPr lang="en-US" sz="1100" dirty="0">
                <a:solidFill>
                  <a:srgbClr val="111111"/>
                </a:solidFill>
                <a:latin typeface="Montserrat" pitchFamily="34" charset="0"/>
                <a:ea typeface="Montserrat" pitchFamily="34" charset="-122"/>
                <a:cs typeface="Montserrat" pitchFamily="34" charset="-120"/>
              </a:rPr>
              <a:t> la materia se conserva; nace la química moderna.</a:t>
            </a:r>
            <a:endParaRPr lang="en-US" sz="1100" dirty="0"/>
          </a:p>
        </p:txBody>
      </p:sp>
      <p:sp>
        <p:nvSpPr>
          <p:cNvPr id="14" name="Shape 12"/>
          <p:cNvSpPr/>
          <p:nvPr/>
        </p:nvSpPr>
        <p:spPr>
          <a:xfrm>
            <a:off x="548640" y="2990088"/>
            <a:ext cx="8046720" cy="530352"/>
          </a:xfrm>
          <a:prstGeom prst="rect">
            <a:avLst/>
          </a:prstGeom>
          <a:solidFill>
            <a:srgbClr val="EEF2F7"/>
          </a:solidFill>
          <a:ln w="12700">
            <a:solidFill>
              <a:srgbClr val="EEF2F7"/>
            </a:solidFill>
            <a:prstDash val="solid"/>
          </a:ln>
        </p:spPr>
        <p:txBody>
          <a:bodyPr/>
          <a:lstStyle/>
          <a:p>
            <a:endParaRPr lang="es-MX"/>
          </a:p>
        </p:txBody>
      </p:sp>
      <p:sp>
        <p:nvSpPr>
          <p:cNvPr id="15" name="Shape 13"/>
          <p:cNvSpPr/>
          <p:nvPr/>
        </p:nvSpPr>
        <p:spPr>
          <a:xfrm>
            <a:off x="548640" y="2990088"/>
            <a:ext cx="54864" cy="530352"/>
          </a:xfrm>
          <a:prstGeom prst="rect">
            <a:avLst/>
          </a:prstGeom>
          <a:solidFill>
            <a:srgbClr val="B08A2E"/>
          </a:solidFill>
          <a:ln w="12700">
            <a:solidFill>
              <a:srgbClr val="B08A2E"/>
            </a:solidFill>
            <a:prstDash val="solid"/>
          </a:ln>
        </p:spPr>
        <p:txBody>
          <a:bodyPr/>
          <a:lstStyle/>
          <a:p>
            <a:endParaRPr lang="es-MX"/>
          </a:p>
        </p:txBody>
      </p:sp>
      <p:sp>
        <p:nvSpPr>
          <p:cNvPr id="16" name="Text 14"/>
          <p:cNvSpPr/>
          <p:nvPr/>
        </p:nvSpPr>
        <p:spPr>
          <a:xfrm>
            <a:off x="713232" y="2990088"/>
            <a:ext cx="1280160" cy="530352"/>
          </a:xfrm>
          <a:prstGeom prst="rect">
            <a:avLst/>
          </a:prstGeom>
          <a:noFill/>
          <a:ln/>
        </p:spPr>
        <p:txBody>
          <a:bodyPr wrap="square" lIns="0" tIns="0" rIns="0" bIns="0" rtlCol="0" anchor="ctr"/>
          <a:lstStyle/>
          <a:p>
            <a:pPr marL="0" indent="0" algn="l">
              <a:buNone/>
            </a:pPr>
            <a:r>
              <a:rPr lang="en-US" sz="1000" kern="0" spc="200" dirty="0">
                <a:solidFill>
                  <a:srgbClr val="B08A2E"/>
                </a:solidFill>
                <a:latin typeface="Montserrat Black" pitchFamily="34" charset="0"/>
                <a:ea typeface="Montserrat Black" pitchFamily="34" charset="-122"/>
                <a:cs typeface="Montserrat Black" pitchFamily="34" charset="-120"/>
              </a:rPr>
              <a:t>S. XVI–XVII</a:t>
            </a:r>
            <a:endParaRPr lang="en-US" sz="1000" dirty="0"/>
          </a:p>
        </p:txBody>
      </p:sp>
      <p:sp>
        <p:nvSpPr>
          <p:cNvPr id="17" name="Text 15"/>
          <p:cNvSpPr/>
          <p:nvPr/>
        </p:nvSpPr>
        <p:spPr>
          <a:xfrm>
            <a:off x="2011680" y="2990088"/>
            <a:ext cx="1645920" cy="530352"/>
          </a:xfrm>
          <a:prstGeom prst="rect">
            <a:avLst/>
          </a:prstGeom>
          <a:noFill/>
          <a:ln/>
        </p:spPr>
        <p:txBody>
          <a:bodyPr wrap="square" lIns="0" tIns="0" rIns="0" bIns="0" rtlCol="0" anchor="ctr"/>
          <a:lstStyle/>
          <a:p>
            <a:pPr marL="0" indent="0" algn="l">
              <a:buNone/>
            </a:pPr>
            <a:r>
              <a:rPr lang="en-US" sz="1300" dirty="0">
                <a:solidFill>
                  <a:srgbClr val="0B2545"/>
                </a:solidFill>
                <a:latin typeface="Montserrat Black" pitchFamily="34" charset="0"/>
                <a:ea typeface="Montserrat Black" pitchFamily="34" charset="-122"/>
                <a:cs typeface="Montserrat Black" pitchFamily="34" charset="-120"/>
              </a:rPr>
              <a:t>Astronomía</a:t>
            </a:r>
            <a:endParaRPr lang="en-US" sz="1300" dirty="0"/>
          </a:p>
        </p:txBody>
      </p:sp>
      <p:sp>
        <p:nvSpPr>
          <p:cNvPr id="18" name="Text 16"/>
          <p:cNvSpPr/>
          <p:nvPr/>
        </p:nvSpPr>
        <p:spPr>
          <a:xfrm>
            <a:off x="3703320" y="2990088"/>
            <a:ext cx="4846320" cy="530352"/>
          </a:xfrm>
          <a:prstGeom prst="rect">
            <a:avLst/>
          </a:prstGeom>
          <a:noFill/>
          <a:ln/>
        </p:spPr>
        <p:txBody>
          <a:bodyPr wrap="square" lIns="0" tIns="0" rIns="0" bIns="0" rtlCol="0" anchor="ctr"/>
          <a:lstStyle/>
          <a:p>
            <a:pPr marL="0" indent="0" algn="l">
              <a:lnSpc>
                <a:spcPct val="130000"/>
              </a:lnSpc>
              <a:buNone/>
            </a:pPr>
            <a:r>
              <a:rPr lang="en-US" sz="1100" b="1" dirty="0">
                <a:solidFill>
                  <a:srgbClr val="FF0000"/>
                </a:solidFill>
                <a:latin typeface="Montserrat" pitchFamily="34" charset="0"/>
                <a:ea typeface="Montserrat" pitchFamily="34" charset="-122"/>
                <a:cs typeface="Montserrat" pitchFamily="34" charset="-120"/>
              </a:rPr>
              <a:t>Copérnico, Kepler: </a:t>
            </a:r>
            <a:r>
              <a:rPr lang="en-US" sz="1100" dirty="0">
                <a:solidFill>
                  <a:srgbClr val="111111"/>
                </a:solidFill>
                <a:latin typeface="Montserrat" pitchFamily="34" charset="0"/>
                <a:ea typeface="Montserrat" pitchFamily="34" charset="-122"/>
                <a:cs typeface="Montserrat" pitchFamily="34" charset="-120"/>
              </a:rPr>
              <a:t>el cielo se vuelve cuantificable.</a:t>
            </a:r>
            <a:endParaRPr lang="en-US" sz="1100" dirty="0"/>
          </a:p>
        </p:txBody>
      </p:sp>
      <p:sp>
        <p:nvSpPr>
          <p:cNvPr id="19" name="Shape 17"/>
          <p:cNvSpPr/>
          <p:nvPr/>
        </p:nvSpPr>
        <p:spPr>
          <a:xfrm>
            <a:off x="548640" y="3593592"/>
            <a:ext cx="8046720" cy="530352"/>
          </a:xfrm>
          <a:prstGeom prst="rect">
            <a:avLst/>
          </a:prstGeom>
          <a:solidFill>
            <a:srgbClr val="EEF2F7"/>
          </a:solidFill>
          <a:ln w="12700">
            <a:solidFill>
              <a:srgbClr val="EEF2F7"/>
            </a:solidFill>
            <a:prstDash val="solid"/>
          </a:ln>
        </p:spPr>
        <p:txBody>
          <a:bodyPr/>
          <a:lstStyle/>
          <a:p>
            <a:endParaRPr lang="es-MX"/>
          </a:p>
        </p:txBody>
      </p:sp>
      <p:sp>
        <p:nvSpPr>
          <p:cNvPr id="20" name="Shape 18"/>
          <p:cNvSpPr/>
          <p:nvPr/>
        </p:nvSpPr>
        <p:spPr>
          <a:xfrm>
            <a:off x="548640" y="3593592"/>
            <a:ext cx="54864" cy="530352"/>
          </a:xfrm>
          <a:prstGeom prst="rect">
            <a:avLst/>
          </a:prstGeom>
          <a:solidFill>
            <a:srgbClr val="B08A2E"/>
          </a:solidFill>
          <a:ln w="12700">
            <a:solidFill>
              <a:srgbClr val="B08A2E"/>
            </a:solidFill>
            <a:prstDash val="solid"/>
          </a:ln>
        </p:spPr>
        <p:txBody>
          <a:bodyPr/>
          <a:lstStyle/>
          <a:p>
            <a:endParaRPr lang="es-MX"/>
          </a:p>
        </p:txBody>
      </p:sp>
      <p:sp>
        <p:nvSpPr>
          <p:cNvPr id="21" name="Text 19"/>
          <p:cNvSpPr/>
          <p:nvPr/>
        </p:nvSpPr>
        <p:spPr>
          <a:xfrm>
            <a:off x="713232" y="3593592"/>
            <a:ext cx="1280160" cy="530352"/>
          </a:xfrm>
          <a:prstGeom prst="rect">
            <a:avLst/>
          </a:prstGeom>
          <a:noFill/>
          <a:ln/>
        </p:spPr>
        <p:txBody>
          <a:bodyPr wrap="square" lIns="0" tIns="0" rIns="0" bIns="0" rtlCol="0" anchor="ctr"/>
          <a:lstStyle/>
          <a:p>
            <a:pPr marL="0" indent="0" algn="l">
              <a:buNone/>
            </a:pPr>
            <a:r>
              <a:rPr lang="en-US" sz="1000" kern="0" spc="200" dirty="0">
                <a:solidFill>
                  <a:srgbClr val="B08A2E"/>
                </a:solidFill>
                <a:latin typeface="Montserrat Black" pitchFamily="34" charset="0"/>
                <a:ea typeface="Montserrat Black" pitchFamily="34" charset="-122"/>
                <a:cs typeface="Montserrat Black" pitchFamily="34" charset="-120"/>
              </a:rPr>
              <a:t>S. XIX</a:t>
            </a:r>
            <a:endParaRPr lang="en-US" sz="1000" dirty="0"/>
          </a:p>
        </p:txBody>
      </p:sp>
      <p:sp>
        <p:nvSpPr>
          <p:cNvPr id="22" name="Text 20"/>
          <p:cNvSpPr/>
          <p:nvPr/>
        </p:nvSpPr>
        <p:spPr>
          <a:xfrm>
            <a:off x="2011680" y="3593592"/>
            <a:ext cx="1645920" cy="530352"/>
          </a:xfrm>
          <a:prstGeom prst="rect">
            <a:avLst/>
          </a:prstGeom>
          <a:noFill/>
          <a:ln/>
        </p:spPr>
        <p:txBody>
          <a:bodyPr wrap="square" lIns="0" tIns="0" rIns="0" bIns="0" rtlCol="0" anchor="ctr"/>
          <a:lstStyle/>
          <a:p>
            <a:pPr marL="0" indent="0" algn="l">
              <a:buNone/>
            </a:pPr>
            <a:r>
              <a:rPr lang="en-US" sz="1300" dirty="0">
                <a:solidFill>
                  <a:srgbClr val="0B2545"/>
                </a:solidFill>
                <a:latin typeface="Montserrat Black" pitchFamily="34" charset="0"/>
                <a:ea typeface="Montserrat Black" pitchFamily="34" charset="-122"/>
                <a:cs typeface="Montserrat Black" pitchFamily="34" charset="-120"/>
              </a:rPr>
              <a:t>Biología</a:t>
            </a:r>
            <a:endParaRPr lang="en-US" sz="1300" dirty="0"/>
          </a:p>
        </p:txBody>
      </p:sp>
      <p:sp>
        <p:nvSpPr>
          <p:cNvPr id="23" name="Text 21"/>
          <p:cNvSpPr/>
          <p:nvPr/>
        </p:nvSpPr>
        <p:spPr>
          <a:xfrm>
            <a:off x="3703320" y="3593592"/>
            <a:ext cx="4846320" cy="530352"/>
          </a:xfrm>
          <a:prstGeom prst="rect">
            <a:avLst/>
          </a:prstGeom>
          <a:noFill/>
          <a:ln/>
        </p:spPr>
        <p:txBody>
          <a:bodyPr wrap="square" lIns="0" tIns="0" rIns="0" bIns="0" rtlCol="0" anchor="ctr"/>
          <a:lstStyle/>
          <a:p>
            <a:pPr marL="0" indent="0" algn="l">
              <a:lnSpc>
                <a:spcPct val="130000"/>
              </a:lnSpc>
              <a:buNone/>
            </a:pPr>
            <a:r>
              <a:rPr lang="en-US" sz="1100" b="1" dirty="0">
                <a:solidFill>
                  <a:srgbClr val="FF0000"/>
                </a:solidFill>
                <a:latin typeface="Montserrat" pitchFamily="34" charset="0"/>
                <a:ea typeface="Montserrat" pitchFamily="34" charset="-122"/>
                <a:cs typeface="Montserrat" pitchFamily="34" charset="-120"/>
              </a:rPr>
              <a:t>Darwin, Pasteur: </a:t>
            </a:r>
            <a:r>
              <a:rPr lang="en-US" sz="1100" dirty="0">
                <a:solidFill>
                  <a:srgbClr val="111111"/>
                </a:solidFill>
                <a:latin typeface="Montserrat" pitchFamily="34" charset="0"/>
                <a:ea typeface="Montserrat" pitchFamily="34" charset="-122"/>
                <a:cs typeface="Montserrat" pitchFamily="34" charset="-120"/>
              </a:rPr>
              <a:t>lo vivo entra en el régimen de la ley natural.</a:t>
            </a:r>
            <a:endParaRPr lang="en-US" sz="1100" dirty="0"/>
          </a:p>
        </p:txBody>
      </p:sp>
      <p:sp>
        <p:nvSpPr>
          <p:cNvPr id="24" name="Shape 22"/>
          <p:cNvSpPr/>
          <p:nvPr/>
        </p:nvSpPr>
        <p:spPr>
          <a:xfrm>
            <a:off x="548640" y="4197096"/>
            <a:ext cx="8046720" cy="685800"/>
          </a:xfrm>
          <a:prstGeom prst="rect">
            <a:avLst/>
          </a:prstGeom>
          <a:solidFill>
            <a:srgbClr val="EEF2F7"/>
          </a:solidFill>
          <a:ln w="12700">
            <a:solidFill>
              <a:srgbClr val="EEF2F7"/>
            </a:solidFill>
            <a:prstDash val="solid"/>
          </a:ln>
        </p:spPr>
        <p:txBody>
          <a:bodyPr/>
          <a:lstStyle/>
          <a:p>
            <a:endParaRPr lang="es-MX"/>
          </a:p>
        </p:txBody>
      </p:sp>
      <p:sp>
        <p:nvSpPr>
          <p:cNvPr id="25" name="Shape 23"/>
          <p:cNvSpPr/>
          <p:nvPr/>
        </p:nvSpPr>
        <p:spPr>
          <a:xfrm>
            <a:off x="548640" y="4197096"/>
            <a:ext cx="54864" cy="685800"/>
          </a:xfrm>
          <a:prstGeom prst="rect">
            <a:avLst/>
          </a:prstGeom>
          <a:solidFill>
            <a:srgbClr val="B08A2E"/>
          </a:solidFill>
          <a:ln w="12700">
            <a:solidFill>
              <a:srgbClr val="B08A2E"/>
            </a:solidFill>
            <a:prstDash val="solid"/>
          </a:ln>
        </p:spPr>
        <p:txBody>
          <a:bodyPr/>
          <a:lstStyle/>
          <a:p>
            <a:endParaRPr lang="es-MX"/>
          </a:p>
        </p:txBody>
      </p:sp>
      <p:sp>
        <p:nvSpPr>
          <p:cNvPr id="26" name="Text 24"/>
          <p:cNvSpPr/>
          <p:nvPr/>
        </p:nvSpPr>
        <p:spPr>
          <a:xfrm>
            <a:off x="713232" y="4197096"/>
            <a:ext cx="1280160" cy="685800"/>
          </a:xfrm>
          <a:prstGeom prst="rect">
            <a:avLst/>
          </a:prstGeom>
          <a:noFill/>
          <a:ln/>
        </p:spPr>
        <p:txBody>
          <a:bodyPr wrap="square" lIns="0" tIns="0" rIns="0" bIns="0" rtlCol="0" anchor="ctr"/>
          <a:lstStyle/>
          <a:p>
            <a:pPr marL="0" indent="0" algn="l">
              <a:buNone/>
            </a:pPr>
            <a:r>
              <a:rPr lang="en-US" sz="1000" kern="0" spc="200" dirty="0">
                <a:solidFill>
                  <a:srgbClr val="B08A2E"/>
                </a:solidFill>
                <a:latin typeface="Montserrat Black" pitchFamily="34" charset="0"/>
                <a:ea typeface="Montserrat Black" pitchFamily="34" charset="-122"/>
                <a:cs typeface="Montserrat Black" pitchFamily="34" charset="-120"/>
              </a:rPr>
              <a:t>1888</a:t>
            </a:r>
            <a:endParaRPr lang="en-US" sz="1000" dirty="0"/>
          </a:p>
        </p:txBody>
      </p:sp>
      <p:sp>
        <p:nvSpPr>
          <p:cNvPr id="27" name="Text 25"/>
          <p:cNvSpPr/>
          <p:nvPr/>
        </p:nvSpPr>
        <p:spPr>
          <a:xfrm>
            <a:off x="2011680" y="4197096"/>
            <a:ext cx="1645920" cy="685800"/>
          </a:xfrm>
          <a:prstGeom prst="rect">
            <a:avLst/>
          </a:prstGeom>
          <a:noFill/>
          <a:ln/>
        </p:spPr>
        <p:txBody>
          <a:bodyPr wrap="square" lIns="0" tIns="0" rIns="0" bIns="0" rtlCol="0" anchor="ctr"/>
          <a:lstStyle/>
          <a:p>
            <a:pPr marL="0" indent="0" algn="l">
              <a:buNone/>
            </a:pPr>
            <a:r>
              <a:rPr lang="en-US" sz="1300" dirty="0">
                <a:solidFill>
                  <a:srgbClr val="0B2545"/>
                </a:solidFill>
                <a:latin typeface="Montserrat Black" pitchFamily="34" charset="0"/>
                <a:ea typeface="Montserrat Black" pitchFamily="34" charset="-122"/>
                <a:cs typeface="Montserrat Black" pitchFamily="34" charset="-120"/>
              </a:rPr>
              <a:t>Neurología</a:t>
            </a:r>
            <a:endParaRPr lang="en-US" sz="1300" dirty="0"/>
          </a:p>
        </p:txBody>
      </p:sp>
      <p:sp>
        <p:nvSpPr>
          <p:cNvPr id="28" name="Text 26"/>
          <p:cNvSpPr/>
          <p:nvPr/>
        </p:nvSpPr>
        <p:spPr>
          <a:xfrm>
            <a:off x="3703320" y="4197096"/>
            <a:ext cx="4846320" cy="685800"/>
          </a:xfrm>
          <a:prstGeom prst="rect">
            <a:avLst/>
          </a:prstGeom>
          <a:noFill/>
          <a:ln/>
        </p:spPr>
        <p:txBody>
          <a:bodyPr wrap="square" lIns="0" tIns="0" rIns="0" bIns="0" rtlCol="0" anchor="ctr"/>
          <a:lstStyle/>
          <a:p>
            <a:pPr marL="0" indent="0" algn="l">
              <a:lnSpc>
                <a:spcPct val="130000"/>
              </a:lnSpc>
              <a:buNone/>
            </a:pPr>
            <a:r>
              <a:rPr lang="en-US" sz="1100" b="1" dirty="0">
                <a:solidFill>
                  <a:srgbClr val="FF0000"/>
                </a:solidFill>
                <a:latin typeface="Montserrat" pitchFamily="34" charset="0"/>
                <a:ea typeface="Montserrat" pitchFamily="34" charset="-122"/>
                <a:cs typeface="Montserrat" pitchFamily="34" charset="-120"/>
              </a:rPr>
              <a:t>Thomas Willis y Ramón y Cajal: </a:t>
            </a:r>
            <a:r>
              <a:rPr lang="en-US" sz="1100" dirty="0">
                <a:solidFill>
                  <a:srgbClr val="111111"/>
                </a:solidFill>
                <a:latin typeface="Montserrat" pitchFamily="34" charset="0"/>
                <a:ea typeface="Montserrat" pitchFamily="34" charset="-122"/>
                <a:cs typeface="Montserrat" pitchFamily="34" charset="-120"/>
              </a:rPr>
              <a:t>la doctrina de la neurona —el cerebro se vuelve objeto científico.</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EEF2F7"/>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B08A2E"/>
                </a:solidFill>
                <a:latin typeface="Montserrat Black" pitchFamily="34" charset="0"/>
                <a:ea typeface="Montserrat Black" pitchFamily="34" charset="-122"/>
                <a:cs typeface="Montserrat Black" pitchFamily="34" charset="-120"/>
              </a:rPr>
              <a:t>LA HIJA MENOR</a:t>
            </a:r>
            <a:endParaRPr lang="en-US" sz="1000" dirty="0"/>
          </a:p>
        </p:txBody>
      </p:sp>
      <p:sp>
        <p:nvSpPr>
          <p:cNvPr id="3" name="Text 1"/>
          <p:cNvSpPr/>
          <p:nvPr/>
        </p:nvSpPr>
        <p:spPr>
          <a:xfrm>
            <a:off x="548640" y="777240"/>
            <a:ext cx="8046720" cy="868680"/>
          </a:xfrm>
          <a:prstGeom prst="rect">
            <a:avLst/>
          </a:prstGeom>
          <a:noFill/>
          <a:ln/>
        </p:spPr>
        <p:txBody>
          <a:bodyPr wrap="square" lIns="0" tIns="0" rIns="0" bIns="0" rtlCol="0" anchor="t"/>
          <a:lstStyle/>
          <a:p>
            <a:pPr marL="0" indent="0" algn="l">
              <a:buNone/>
            </a:pPr>
            <a:r>
              <a:rPr lang="en-US" sz="3000" dirty="0">
                <a:solidFill>
                  <a:srgbClr val="0B2545"/>
                </a:solidFill>
                <a:latin typeface="Montserrat Black" pitchFamily="34" charset="0"/>
                <a:ea typeface="Montserrat Black" pitchFamily="34" charset="-122"/>
                <a:cs typeface="Montserrat Black" pitchFamily="34" charset="-120"/>
              </a:rPr>
              <a:t>La neurología, última en abandonar el tronco.</a:t>
            </a:r>
            <a:endParaRPr lang="en-US" sz="3000" dirty="0"/>
          </a:p>
        </p:txBody>
      </p:sp>
      <p:sp>
        <p:nvSpPr>
          <p:cNvPr id="4" name="Text 2"/>
          <p:cNvSpPr/>
          <p:nvPr/>
        </p:nvSpPr>
        <p:spPr>
          <a:xfrm>
            <a:off x="548640" y="2148840"/>
            <a:ext cx="8046720" cy="2468880"/>
          </a:xfrm>
          <a:prstGeom prst="rect">
            <a:avLst/>
          </a:prstGeom>
          <a:noFill/>
          <a:ln/>
        </p:spPr>
        <p:txBody>
          <a:bodyPr wrap="square" lIns="0" tIns="0" rIns="0" bIns="0" rtlCol="0" anchor="ctr"/>
          <a:lstStyle/>
          <a:p>
            <a:pPr marL="0" indent="0" algn="just">
              <a:lnSpc>
                <a:spcPct val="155000"/>
              </a:lnSpc>
              <a:spcAft>
                <a:spcPts val="600"/>
              </a:spcAft>
              <a:buNone/>
            </a:pPr>
            <a:r>
              <a:rPr lang="en-US" sz="1300" dirty="0">
                <a:solidFill>
                  <a:srgbClr val="111111"/>
                </a:solidFill>
                <a:latin typeface="Montserrat" pitchFamily="34" charset="0"/>
                <a:ea typeface="Montserrat" pitchFamily="34" charset="-122"/>
                <a:cs typeface="Montserrat" pitchFamily="34" charset="-120"/>
              </a:rPr>
              <a:t>La neurología es una ciencia joven. Se considera tradicionalmente que nace en 1664 con la </a:t>
            </a:r>
            <a:r>
              <a:rPr lang="en-US" sz="1300" i="1" dirty="0">
                <a:solidFill>
                  <a:srgbClr val="0B2545"/>
                </a:solidFill>
                <a:latin typeface="Montserrat" pitchFamily="34" charset="0"/>
                <a:ea typeface="Montserrat" pitchFamily="34" charset="-122"/>
                <a:cs typeface="Montserrat" pitchFamily="34" charset="-120"/>
              </a:rPr>
              <a:t>Cerebri anatome </a:t>
            </a:r>
            <a:r>
              <a:rPr lang="en-US" sz="1300" dirty="0">
                <a:solidFill>
                  <a:srgbClr val="111111"/>
                </a:solidFill>
                <a:latin typeface="Montserrat" pitchFamily="34" charset="0"/>
                <a:ea typeface="Montserrat" pitchFamily="34" charset="-122"/>
                <a:cs typeface="Montserrat" pitchFamily="34" charset="-120"/>
              </a:rPr>
              <a:t>de Thomas Willis, se consolida en el siglo XIX con Charcot y Broca, y alcanza su forma moderna con Santiago Ramón y Cajal, quien hacia 1888 establece la </a:t>
            </a:r>
            <a:r>
              <a:rPr lang="en-US" sz="1300" b="1" dirty="0">
                <a:solidFill>
                  <a:srgbClr val="0B2545"/>
                </a:solidFill>
                <a:latin typeface="Montserrat" pitchFamily="34" charset="0"/>
                <a:ea typeface="Montserrat" pitchFamily="34" charset="-122"/>
                <a:cs typeface="Montserrat" pitchFamily="34" charset="-120"/>
              </a:rPr>
              <a:t>doctrina de la neurona</a:t>
            </a:r>
            <a:r>
              <a:rPr lang="en-US" sz="1300" dirty="0">
                <a:solidFill>
                  <a:srgbClr val="111111"/>
                </a:solidFill>
                <a:latin typeface="Montserrat" pitchFamily="34" charset="0"/>
                <a:ea typeface="Montserrat" pitchFamily="34" charset="-122"/>
                <a:cs typeface="Montserrat" pitchFamily="34" charset="-120"/>
              </a:rPr>
              <a:t>. El cerebro deja entonces de ser materia metafísica para convertirse en objeto de microscopio. Y, sin embargo —y este es el giro— al estudiarlo, los neurocientíficos terminan haciéndose, otra vez, las preguntas de los filósofos.</a:t>
            </a:r>
            <a:endParaRPr lang="en-US" sz="1300" dirty="0"/>
          </a:p>
        </p:txBody>
      </p:sp>
      <p:sp>
        <p:nvSpPr>
          <p:cNvPr id="5" name="Shape 3"/>
          <p:cNvSpPr/>
          <p:nvPr/>
        </p:nvSpPr>
        <p:spPr>
          <a:xfrm>
            <a:off x="548640" y="4800600"/>
            <a:ext cx="502920" cy="32004"/>
          </a:xfrm>
          <a:prstGeom prst="rect">
            <a:avLst/>
          </a:prstGeom>
          <a:solidFill>
            <a:srgbClr val="B08A2E"/>
          </a:solidFill>
          <a:ln w="12700">
            <a:solidFill>
              <a:srgbClr val="B08A2E"/>
            </a:solidFill>
            <a:prstDash val="solid"/>
          </a:ln>
        </p:spPr>
        <p:txBody>
          <a:bodyPr/>
          <a:lstStyle/>
          <a:p>
            <a:endParaRPr lang="es-MX"/>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B2545"/>
        </a:solidFill>
        <a:effectLst/>
      </p:bgPr>
    </p:bg>
    <p:spTree>
      <p:nvGrpSpPr>
        <p:cNvPr id="1" name=""/>
        <p:cNvGrpSpPr/>
        <p:nvPr/>
      </p:nvGrpSpPr>
      <p:grpSpPr>
        <a:xfrm>
          <a:off x="0" y="0"/>
          <a:ext cx="0" cy="0"/>
          <a:chOff x="0" y="0"/>
          <a:chExt cx="0" cy="0"/>
        </a:xfrm>
      </p:grpSpPr>
      <p:sp>
        <p:nvSpPr>
          <p:cNvPr id="2" name="Text 0"/>
          <p:cNvSpPr/>
          <p:nvPr/>
        </p:nvSpPr>
        <p:spPr>
          <a:xfrm>
            <a:off x="548640" y="502920"/>
            <a:ext cx="8046720" cy="292608"/>
          </a:xfrm>
          <a:prstGeom prst="rect">
            <a:avLst/>
          </a:prstGeom>
          <a:noFill/>
          <a:ln/>
        </p:spPr>
        <p:txBody>
          <a:bodyPr wrap="square" lIns="0" tIns="0" rIns="0" bIns="0" rtlCol="0" anchor="ctr"/>
          <a:lstStyle/>
          <a:p>
            <a:pPr marL="0" indent="0" algn="l">
              <a:buNone/>
            </a:pPr>
            <a:r>
              <a:rPr lang="en-US" sz="1000" kern="0" spc="400" dirty="0">
                <a:solidFill>
                  <a:srgbClr val="D9B66B"/>
                </a:solidFill>
                <a:latin typeface="Montserrat Black" pitchFamily="34" charset="0"/>
                <a:ea typeface="Montserrat Black" pitchFamily="34" charset="-122"/>
                <a:cs typeface="Montserrat Black" pitchFamily="34" charset="-120"/>
              </a:rPr>
              <a:t>LOS NUEVOS FILÓSOFOS</a:t>
            </a:r>
            <a:endParaRPr lang="en-US" sz="1000" dirty="0"/>
          </a:p>
        </p:txBody>
      </p:sp>
      <p:sp>
        <p:nvSpPr>
          <p:cNvPr id="3" name="Shape 1"/>
          <p:cNvSpPr/>
          <p:nvPr/>
        </p:nvSpPr>
        <p:spPr>
          <a:xfrm>
            <a:off x="548640" y="1280160"/>
            <a:ext cx="54864" cy="1554480"/>
          </a:xfrm>
          <a:prstGeom prst="rect">
            <a:avLst/>
          </a:prstGeom>
          <a:solidFill>
            <a:srgbClr val="B08A2E"/>
          </a:solidFill>
          <a:ln w="12700">
            <a:solidFill>
              <a:srgbClr val="B08A2E"/>
            </a:solidFill>
            <a:prstDash val="solid"/>
          </a:ln>
        </p:spPr>
        <p:txBody>
          <a:bodyPr/>
          <a:lstStyle/>
          <a:p>
            <a:endParaRPr lang="es-MX"/>
          </a:p>
        </p:txBody>
      </p:sp>
      <p:sp>
        <p:nvSpPr>
          <p:cNvPr id="4" name="Text 2"/>
          <p:cNvSpPr/>
          <p:nvPr/>
        </p:nvSpPr>
        <p:spPr>
          <a:xfrm>
            <a:off x="868680" y="1280160"/>
            <a:ext cx="7726680" cy="1143000"/>
          </a:xfrm>
          <a:prstGeom prst="rect">
            <a:avLst/>
          </a:prstGeom>
          <a:noFill/>
          <a:ln/>
        </p:spPr>
        <p:txBody>
          <a:bodyPr wrap="square" lIns="0" tIns="0" rIns="0" bIns="0" rtlCol="0" anchor="ctr"/>
          <a:lstStyle/>
          <a:p>
            <a:pPr marL="0" indent="0" algn="l">
              <a:lnSpc>
                <a:spcPct val="135000"/>
              </a:lnSpc>
              <a:buNone/>
            </a:pPr>
            <a:r>
              <a:rPr lang="en-US" sz="1800" dirty="0">
                <a:solidFill>
                  <a:srgbClr val="FFFFFF"/>
                </a:solidFill>
                <a:latin typeface="Montserrat Black" pitchFamily="34" charset="0"/>
                <a:ea typeface="Montserrat Black" pitchFamily="34" charset="-122"/>
                <a:cs typeface="Montserrat Black" pitchFamily="34" charset="-120"/>
              </a:rPr>
              <a:t>“Somos máquinas biológicas… pero máquinas que han producido cultura.”</a:t>
            </a:r>
            <a:endParaRPr lang="en-US" sz="1800" dirty="0"/>
          </a:p>
        </p:txBody>
      </p:sp>
      <p:sp>
        <p:nvSpPr>
          <p:cNvPr id="5" name="Text 3"/>
          <p:cNvSpPr/>
          <p:nvPr/>
        </p:nvSpPr>
        <p:spPr>
          <a:xfrm>
            <a:off x="868680" y="2468880"/>
            <a:ext cx="7726680" cy="365760"/>
          </a:xfrm>
          <a:prstGeom prst="rect">
            <a:avLst/>
          </a:prstGeom>
          <a:noFill/>
          <a:ln/>
        </p:spPr>
        <p:txBody>
          <a:bodyPr wrap="square" lIns="0" tIns="0" rIns="0" bIns="0" rtlCol="0" anchor="ctr"/>
          <a:lstStyle/>
          <a:p>
            <a:pPr marL="0" indent="0" algn="l">
              <a:buNone/>
            </a:pPr>
            <a:r>
              <a:rPr lang="en-US" sz="1100" i="1" dirty="0">
                <a:solidFill>
                  <a:srgbClr val="D9B66B"/>
                </a:solidFill>
                <a:latin typeface="Montserrat" pitchFamily="34" charset="0"/>
                <a:ea typeface="Montserrat" pitchFamily="34" charset="-122"/>
                <a:cs typeface="Montserrat" pitchFamily="34" charset="-120"/>
              </a:rPr>
              <a:t>Antonio Damasio (paráfrasis recurrente de El error de Descartes, 1994)</a:t>
            </a:r>
            <a:endParaRPr lang="en-US" sz="1100" dirty="0"/>
          </a:p>
        </p:txBody>
      </p:sp>
      <p:sp>
        <p:nvSpPr>
          <p:cNvPr id="6" name="Text 4"/>
          <p:cNvSpPr/>
          <p:nvPr/>
        </p:nvSpPr>
        <p:spPr>
          <a:xfrm>
            <a:off x="548640" y="3383280"/>
            <a:ext cx="8046720" cy="1188720"/>
          </a:xfrm>
          <a:prstGeom prst="rect">
            <a:avLst/>
          </a:prstGeom>
          <a:noFill/>
          <a:ln/>
        </p:spPr>
        <p:txBody>
          <a:bodyPr wrap="square" lIns="0" tIns="0" rIns="0" bIns="0" rtlCol="0" anchor="ctr"/>
          <a:lstStyle/>
          <a:p>
            <a:pPr marL="0" indent="0" algn="just">
              <a:lnSpc>
                <a:spcPct val="150000"/>
              </a:lnSpc>
              <a:spcAft>
                <a:spcPts val="600"/>
              </a:spcAft>
              <a:buNone/>
            </a:pPr>
            <a:r>
              <a:rPr lang="en-US" sz="1200" dirty="0">
                <a:solidFill>
                  <a:srgbClr val="EEF2F7"/>
                </a:solidFill>
                <a:latin typeface="Montserrat" pitchFamily="34" charset="0"/>
                <a:ea typeface="Montserrat" pitchFamily="34" charset="-122"/>
                <a:cs typeface="Montserrat" pitchFamily="34" charset="-120"/>
              </a:rPr>
              <a:t>Damasio, Edelman, Churchland, Dehaene, Sapolsky: la neurociencia contemporánea no se limita a describir mecanismos. Discute qué es la conciencia, qué es la emoción, si hay libertad, qué es un yo. </a:t>
            </a:r>
            <a:r>
              <a:rPr lang="en-US" sz="1200" b="1" dirty="0">
                <a:solidFill>
                  <a:srgbClr val="D9B66B"/>
                </a:solidFill>
                <a:latin typeface="Montserrat" pitchFamily="34" charset="0"/>
                <a:ea typeface="Montserrat" pitchFamily="34" charset="-122"/>
                <a:cs typeface="Montserrat" pitchFamily="34" charset="-120"/>
              </a:rPr>
              <a:t>Eso —se quiera o no— es filosofía</a:t>
            </a:r>
            <a:r>
              <a:rPr lang="en-US" sz="1200" dirty="0">
                <a:solidFill>
                  <a:srgbClr val="EEF2F7"/>
                </a:solidFill>
                <a:latin typeface="Montserrat" pitchFamily="34" charset="0"/>
                <a:ea typeface="Montserrat" pitchFamily="34" charset="-122"/>
                <a:cs typeface="Montserrat" pitchFamily="34" charset="-120"/>
              </a:rPr>
              <a:t>. Y, con frecuencia, una filosofía hecha por quienes nunca leyeron a Kant.</a:t>
            </a:r>
            <a:endParaRPr lang="en-US" sz="1200" dirty="0"/>
          </a:p>
        </p:txBody>
      </p:sp>
      <p:sp>
        <p:nvSpPr>
          <p:cNvPr id="7" name="Shape 5"/>
          <p:cNvSpPr/>
          <p:nvPr/>
        </p:nvSpPr>
        <p:spPr>
          <a:xfrm>
            <a:off x="548640" y="4800600"/>
            <a:ext cx="502920" cy="32004"/>
          </a:xfrm>
          <a:prstGeom prst="rect">
            <a:avLst/>
          </a:prstGeom>
          <a:solidFill>
            <a:srgbClr val="D9B66B"/>
          </a:solidFill>
          <a:ln w="12700">
            <a:solidFill>
              <a:srgbClr val="D9B66B"/>
            </a:solidFill>
            <a:prstDash val="solid"/>
          </a:ln>
        </p:spPr>
        <p:txBody>
          <a:bodyPr/>
          <a:lstStyle/>
          <a:p>
            <a:endParaRPr lang="es-MX"/>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B2545"/>
        </a:solidFill>
        <a:effectLst/>
      </p:bgPr>
    </p:bg>
    <p:spTree>
      <p:nvGrpSpPr>
        <p:cNvPr id="1" name=""/>
        <p:cNvGrpSpPr/>
        <p:nvPr/>
      </p:nvGrpSpPr>
      <p:grpSpPr>
        <a:xfrm>
          <a:off x="0" y="0"/>
          <a:ext cx="0" cy="0"/>
          <a:chOff x="0" y="0"/>
          <a:chExt cx="0" cy="0"/>
        </a:xfrm>
      </p:grpSpPr>
      <p:sp>
        <p:nvSpPr>
          <p:cNvPr id="2" name="Text 0"/>
          <p:cNvSpPr/>
          <p:nvPr/>
        </p:nvSpPr>
        <p:spPr>
          <a:xfrm>
            <a:off x="548640" y="640080"/>
            <a:ext cx="1097280" cy="548640"/>
          </a:xfrm>
          <a:prstGeom prst="rect">
            <a:avLst/>
          </a:prstGeom>
          <a:noFill/>
          <a:ln/>
        </p:spPr>
        <p:txBody>
          <a:bodyPr wrap="square" lIns="0" tIns="0" rIns="0" bIns="0" rtlCol="0" anchor="ctr"/>
          <a:lstStyle/>
          <a:p>
            <a:pPr marL="0" indent="0" algn="l">
              <a:buNone/>
            </a:pPr>
            <a:r>
              <a:rPr lang="en-US" sz="2800" kern="0" spc="200" dirty="0">
                <a:solidFill>
                  <a:srgbClr val="D9B66B"/>
                </a:solidFill>
                <a:latin typeface="Montserrat Black" pitchFamily="34" charset="0"/>
                <a:ea typeface="Montserrat Black" pitchFamily="34" charset="-122"/>
                <a:cs typeface="Montserrat Black" pitchFamily="34" charset="-120"/>
              </a:rPr>
              <a:t>02</a:t>
            </a:r>
            <a:endParaRPr lang="en-US" sz="2800" dirty="0"/>
          </a:p>
        </p:txBody>
      </p:sp>
      <p:sp>
        <p:nvSpPr>
          <p:cNvPr id="3" name="Text 1"/>
          <p:cNvSpPr/>
          <p:nvPr/>
        </p:nvSpPr>
        <p:spPr>
          <a:xfrm>
            <a:off x="548640" y="1371600"/>
            <a:ext cx="8046720" cy="868680"/>
          </a:xfrm>
          <a:prstGeom prst="rect">
            <a:avLst/>
          </a:prstGeom>
          <a:noFill/>
          <a:ln/>
        </p:spPr>
        <p:txBody>
          <a:bodyPr wrap="square" lIns="0" tIns="0" rIns="0" bIns="0" rtlCol="0" anchor="ctr"/>
          <a:lstStyle/>
          <a:p>
            <a:pPr marL="0" indent="0" algn="l">
              <a:buNone/>
            </a:pPr>
            <a:r>
              <a:rPr lang="en-US" sz="4000" dirty="0">
                <a:solidFill>
                  <a:srgbClr val="FFFFFF"/>
                </a:solidFill>
                <a:latin typeface="Montserrat Black" pitchFamily="34" charset="0"/>
                <a:ea typeface="Montserrat Black" pitchFamily="34" charset="-122"/>
                <a:cs typeface="Montserrat Black" pitchFamily="34" charset="-120"/>
              </a:rPr>
              <a:t>La tentación</a:t>
            </a:r>
            <a:endParaRPr lang="en-US" sz="4000" dirty="0"/>
          </a:p>
        </p:txBody>
      </p:sp>
      <p:sp>
        <p:nvSpPr>
          <p:cNvPr id="4" name="Text 2"/>
          <p:cNvSpPr/>
          <p:nvPr/>
        </p:nvSpPr>
        <p:spPr>
          <a:xfrm>
            <a:off x="548640" y="2148840"/>
            <a:ext cx="8046720" cy="868680"/>
          </a:xfrm>
          <a:prstGeom prst="rect">
            <a:avLst/>
          </a:prstGeom>
          <a:noFill/>
          <a:ln/>
        </p:spPr>
        <p:txBody>
          <a:bodyPr wrap="square" lIns="0" tIns="0" rIns="0" bIns="0" rtlCol="0" anchor="ctr"/>
          <a:lstStyle/>
          <a:p>
            <a:pPr marL="0" indent="0" algn="l">
              <a:buNone/>
            </a:pPr>
            <a:r>
              <a:rPr lang="en-US" sz="4000" dirty="0">
                <a:solidFill>
                  <a:srgbClr val="D9B66B"/>
                </a:solidFill>
                <a:latin typeface="Montserrat Black" pitchFamily="34" charset="0"/>
                <a:ea typeface="Montserrat Black" pitchFamily="34" charset="-122"/>
                <a:cs typeface="Montserrat Black" pitchFamily="34" charset="-120"/>
              </a:rPr>
              <a:t>organicista</a:t>
            </a:r>
            <a:endParaRPr lang="en-US" sz="4000" dirty="0"/>
          </a:p>
        </p:txBody>
      </p:sp>
      <p:sp>
        <p:nvSpPr>
          <p:cNvPr id="5" name="Text 3"/>
          <p:cNvSpPr/>
          <p:nvPr/>
        </p:nvSpPr>
        <p:spPr>
          <a:xfrm>
            <a:off x="548640" y="3246120"/>
            <a:ext cx="8046720" cy="731520"/>
          </a:xfrm>
          <a:prstGeom prst="rect">
            <a:avLst/>
          </a:prstGeom>
          <a:noFill/>
          <a:ln/>
        </p:spPr>
        <p:txBody>
          <a:bodyPr wrap="square" lIns="0" tIns="0" rIns="0" bIns="0" rtlCol="0" anchor="ctr"/>
          <a:lstStyle/>
          <a:p>
            <a:pPr marL="0" indent="0" algn="l">
              <a:lnSpc>
                <a:spcPct val="145000"/>
              </a:lnSpc>
              <a:buNone/>
            </a:pPr>
            <a:r>
              <a:rPr lang="en-US" sz="1300" i="1" dirty="0">
                <a:solidFill>
                  <a:srgbClr val="EEF2F7"/>
                </a:solidFill>
                <a:latin typeface="Montserrat" pitchFamily="34" charset="0"/>
                <a:ea typeface="Montserrat" pitchFamily="34" charset="-122"/>
                <a:cs typeface="Montserrat" pitchFamily="34" charset="-120"/>
              </a:rPr>
              <a:t>Pensar la sociedad como cuerpo es una tentación muy antigua —y no siempre inocente.</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555</TotalTime>
  <Words>5225</Words>
  <Application>Microsoft Office PowerPoint</Application>
  <PresentationFormat>Presentación en pantalla (16:9)</PresentationFormat>
  <Paragraphs>222</Paragraphs>
  <Slides>27</Slides>
  <Notes>26</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27</vt:i4>
      </vt:variant>
    </vt:vector>
  </HeadingPairs>
  <TitlesOfParts>
    <vt:vector size="31" baseType="lpstr">
      <vt:lpstr>Arial</vt:lpstr>
      <vt:lpstr>Montserrat</vt:lpstr>
      <vt:lpstr>Montserrat Black</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¿Puede la sociedad analizarse con las herramientas de las ciencias duras?</dc:title>
  <dc:subject>PptxGenJS Presentation</dc:subject>
  <dc:creator>Dr. Alejandro Lozano Díez</dc:creator>
  <cp:lastModifiedBy>Alejandro Lozano Díez</cp:lastModifiedBy>
  <cp:revision>1</cp:revision>
  <dcterms:created xsi:type="dcterms:W3CDTF">2026-05-25T06:49:07Z</dcterms:created>
  <dcterms:modified xsi:type="dcterms:W3CDTF">2026-05-25T17:01:26Z</dcterms:modified>
</cp:coreProperties>
</file>