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1" r:id="rId25"/>
    <p:sldId id="280"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3" r:id="rId57"/>
    <p:sldId id="314" r:id="rId58"/>
    <p:sldId id="312" r:id="rId59"/>
    <p:sldId id="315" r:id="rId60"/>
    <p:sldId id="316" r:id="rId61"/>
    <p:sldId id="317" r:id="rId62"/>
    <p:sldId id="318" r:id="rId63"/>
    <p:sldId id="319" r:id="rId64"/>
    <p:sldId id="320" r:id="rId65"/>
    <p:sldId id="322" r:id="rId66"/>
    <p:sldId id="321" r:id="rId67"/>
    <p:sldId id="323" r:id="rId68"/>
    <p:sldId id="324" r:id="rId69"/>
    <p:sldId id="325" r:id="rId70"/>
    <p:sldId id="326" r:id="rId71"/>
    <p:sldId id="327" r:id="rId72"/>
    <p:sldId id="328" r:id="rId7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191"/>
    <p:restoredTop sz="96327"/>
  </p:normalViewPr>
  <p:slideViewPr>
    <p:cSldViewPr snapToGrid="0">
      <p:cViewPr varScale="1">
        <p:scale>
          <a:sx n="92" d="100"/>
          <a:sy n="92" d="100"/>
        </p:scale>
        <p:origin x="509"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s-MX"/>
              <a:t>Haz clic para modificar el estilo de título del patrón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a:pPr/>
              <a:t>2/4/2025</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a:pPr/>
              <a:t>‹Nº›</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a:t>Haz clic para modificar el estilo de título del patrón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a:t>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s-MX"/>
              <a:t>Haz clic para modificar el estilo de título del patrón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a:t>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a:t>Haz clic para modificar el estilo de título del patrón</a:t>
            </a:r>
            <a:endParaRPr lang="en-US" dirty="0"/>
          </a:p>
        </p:txBody>
      </p:sp>
      <p:sp>
        <p:nvSpPr>
          <p:cNvPr id="3" name="Content Placeholder 2"/>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a:t>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s-MX"/>
              <a:t>Haz clic para modificar el estilo de título del patrón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MX"/>
              <a:t>Haga clic para modificar los estilos de texto del patrón</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a:pPr/>
              <a:t>2/4/2025</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a:pPr/>
              <a:t>‹Nº›</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s-MX"/>
              <a:t>Haz clic para modificar el estilo de título del patrón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a:t>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s-MX"/>
              <a:t>Haz clic para modificar el estilo de título del patrón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a:t>2/4/2025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a:t>Haz clic para modificar el estilo de título del patrón</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a:t>2/4/2025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a:t>2/4/2025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s-MX"/>
              <a:t>Haz clic para modificar el estilo de título del patrón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a:pPr/>
              <a:t>2/4/2025</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a:pPr/>
              <a:t>‹Nº›</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s-MX"/>
              <a:t>Haz clic para modificar el estilo de título del patrón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MX"/>
              <a:t>Haz clic en el icono para agregar una imagen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a:pPr/>
              <a:t>2/4/2025</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a:pPr/>
              <a:t>‹Nº›</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s-MX"/>
              <a:t>Haz clic para modificar el estilo de título del patrón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a:pPr/>
              <a:t>2/4/2025</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a:pPr/>
              <a:t>‹Nº›</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portal.te.gob.mx/glossary/3/letterd"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legislacion.scjn.gob.mx/Buscador/Paginas/wfOrdenamientoDetalle.aspx?q=HyhCeKoVXreNENmlWqWmGTdPnr/uYyK2LFartMNrWa7EyFc8ulnRy699/afOe0UW" TargetMode="External"/><Relationship Id="rId2" Type="http://schemas.openxmlformats.org/officeDocument/2006/relationships/hyperlink" Target="https://www.iecm.mx/wp-content/uploads/2018/08/CUADERNILLO-JOVENES.pdf" TargetMode="Externa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portalanterior.ine.mx/archivo3/portal/historico/recursos/IFE-v2/DS/DS-GacetasElectorales_INE/2015/Gaceta-006/GE_006_111.pdf"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6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6" name="Rectangle 8">
            <a:extLst>
              <a:ext uri="{FF2B5EF4-FFF2-40B4-BE49-F238E27FC236}">
                <a16:creationId xmlns:a16="http://schemas.microsoft.com/office/drawing/2014/main" id="{9ECB0E0D-AC1B-4E83-84EA-237BFA2063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7" name="Group 10">
            <a:extLst>
              <a:ext uri="{FF2B5EF4-FFF2-40B4-BE49-F238E27FC236}">
                <a16:creationId xmlns:a16="http://schemas.microsoft.com/office/drawing/2014/main" id="{D6DCB3B1-E1A7-4510-831B-77C8EFF566A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12" name="Freeform 6">
              <a:extLst>
                <a:ext uri="{FF2B5EF4-FFF2-40B4-BE49-F238E27FC236}">
                  <a16:creationId xmlns:a16="http://schemas.microsoft.com/office/drawing/2014/main" id="{10132A3B-10CF-4EEB-BA1F-A63D2ED61D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txBody>
            <a:bodyPr/>
            <a:lstStyle/>
            <a:p>
              <a:endParaRPr lang="es-MX"/>
            </a:p>
          </p:txBody>
        </p:sp>
        <p:sp>
          <p:nvSpPr>
            <p:cNvPr id="18" name="Freeform 6">
              <a:extLst>
                <a:ext uri="{FF2B5EF4-FFF2-40B4-BE49-F238E27FC236}">
                  <a16:creationId xmlns:a16="http://schemas.microsoft.com/office/drawing/2014/main" id="{014E52ED-3C51-46E6-BE4B-14FFAB2C3D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txBody>
            <a:bodyPr/>
            <a:lstStyle/>
            <a:p>
              <a:endParaRPr lang="es-MX"/>
            </a:p>
          </p:txBody>
        </p:sp>
      </p:grpSp>
      <p:sp>
        <p:nvSpPr>
          <p:cNvPr id="2" name="Título 1">
            <a:extLst>
              <a:ext uri="{FF2B5EF4-FFF2-40B4-BE49-F238E27FC236}">
                <a16:creationId xmlns:a16="http://schemas.microsoft.com/office/drawing/2014/main" id="{D501A5E6-C3AC-E426-7591-9FF192672A46}"/>
              </a:ext>
            </a:extLst>
          </p:cNvPr>
          <p:cNvSpPr>
            <a:spLocks noGrp="1"/>
          </p:cNvSpPr>
          <p:nvPr>
            <p:ph type="ctrTitle"/>
          </p:nvPr>
        </p:nvSpPr>
        <p:spPr>
          <a:xfrm>
            <a:off x="1478521" y="1480930"/>
            <a:ext cx="5751537" cy="3848521"/>
          </a:xfrm>
        </p:spPr>
        <p:txBody>
          <a:bodyPr anchor="ctr">
            <a:normAutofit/>
          </a:bodyPr>
          <a:lstStyle/>
          <a:p>
            <a:pPr algn="r"/>
            <a:r>
              <a:rPr lang="es-MX" sz="5100"/>
              <a:t>DIPLOMADO EN DERECHOS HUMANOS POLÍTICO ELECTORALES</a:t>
            </a:r>
          </a:p>
        </p:txBody>
      </p:sp>
      <p:sp>
        <p:nvSpPr>
          <p:cNvPr id="3" name="Subtítulo 2">
            <a:extLst>
              <a:ext uri="{FF2B5EF4-FFF2-40B4-BE49-F238E27FC236}">
                <a16:creationId xmlns:a16="http://schemas.microsoft.com/office/drawing/2014/main" id="{78602E6F-919A-A33A-6E01-B1BBB398E4FD}"/>
              </a:ext>
            </a:extLst>
          </p:cNvPr>
          <p:cNvSpPr>
            <a:spLocks noGrp="1"/>
          </p:cNvSpPr>
          <p:nvPr>
            <p:ph type="subTitle" idx="1"/>
          </p:nvPr>
        </p:nvSpPr>
        <p:spPr>
          <a:xfrm>
            <a:off x="7810503" y="1480929"/>
            <a:ext cx="3275005" cy="3848522"/>
          </a:xfrm>
        </p:spPr>
        <p:txBody>
          <a:bodyPr anchor="ctr">
            <a:normAutofit/>
          </a:bodyPr>
          <a:lstStyle/>
          <a:p>
            <a:pPr algn="l">
              <a:spcAft>
                <a:spcPts val="600"/>
              </a:spcAft>
            </a:pPr>
            <a:r>
              <a:rPr lang="es-MX" sz="2800"/>
              <a:t>Derechos de otros grupos vulnerables</a:t>
            </a:r>
          </a:p>
        </p:txBody>
      </p:sp>
      <p:cxnSp>
        <p:nvCxnSpPr>
          <p:cNvPr id="15" name="Straight Connector 14">
            <a:extLst>
              <a:ext uri="{FF2B5EF4-FFF2-40B4-BE49-F238E27FC236}">
                <a16:creationId xmlns:a16="http://schemas.microsoft.com/office/drawing/2014/main" id="{6116DDC6-8F07-46CC-8751-E5C9346B2A0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674964" y="2388358"/>
            <a:ext cx="0" cy="1856096"/>
          </a:xfrm>
          <a:prstGeom prst="line">
            <a:avLst/>
          </a:prstGeom>
          <a:ln w="25400" cap="sq">
            <a:solidFill>
              <a:schemeClr val="tx1"/>
            </a:solidFill>
            <a:miter lim="800000"/>
          </a:ln>
        </p:spPr>
        <p:style>
          <a:lnRef idx="1">
            <a:schemeClr val="accent1"/>
          </a:lnRef>
          <a:fillRef idx="0">
            <a:schemeClr val="accent1"/>
          </a:fillRef>
          <a:effectRef idx="0">
            <a:schemeClr val="accent1"/>
          </a:effectRef>
          <a:fontRef idx="minor">
            <a:schemeClr val="tx1"/>
          </a:fontRef>
        </p:style>
      </p:cxnSp>
      <p:pic>
        <p:nvPicPr>
          <p:cNvPr id="4" name="Picture 2" descr="No hay ninguna descripción de la foto disponible.">
            <a:extLst>
              <a:ext uri="{FF2B5EF4-FFF2-40B4-BE49-F238E27FC236}">
                <a16:creationId xmlns:a16="http://schemas.microsoft.com/office/drawing/2014/main" id="{CEC3F95D-A296-209A-1DBB-006842DD8B1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8164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AD2B68-4FF5-88B7-4820-02B74A0C3DEF}"/>
              </a:ext>
            </a:extLst>
          </p:cNvPr>
          <p:cNvSpPr>
            <a:spLocks noGrp="1"/>
          </p:cNvSpPr>
          <p:nvPr>
            <p:ph type="title"/>
          </p:nvPr>
        </p:nvSpPr>
        <p:spPr>
          <a:xfrm>
            <a:off x="1206500" y="2282826"/>
            <a:ext cx="3276600" cy="990600"/>
          </a:xfrm>
        </p:spPr>
        <p:txBody>
          <a:bodyPr/>
          <a:lstStyle/>
          <a:p>
            <a:r>
              <a:rPr lang="es-MX" dirty="0"/>
              <a:t>POBREZA</a:t>
            </a:r>
          </a:p>
        </p:txBody>
      </p:sp>
      <p:sp>
        <p:nvSpPr>
          <p:cNvPr id="3" name="Marcador de contenido 2">
            <a:extLst>
              <a:ext uri="{FF2B5EF4-FFF2-40B4-BE49-F238E27FC236}">
                <a16:creationId xmlns:a16="http://schemas.microsoft.com/office/drawing/2014/main" id="{202DD7EF-6053-6996-C48D-BEE0C16DB6F3}"/>
              </a:ext>
            </a:extLst>
          </p:cNvPr>
          <p:cNvSpPr>
            <a:spLocks noGrp="1"/>
          </p:cNvSpPr>
          <p:nvPr>
            <p:ph idx="1"/>
          </p:nvPr>
        </p:nvSpPr>
        <p:spPr>
          <a:xfrm>
            <a:off x="6096000" y="1270001"/>
            <a:ext cx="4589780" cy="4838699"/>
          </a:xfrm>
        </p:spPr>
        <p:txBody>
          <a:bodyPr>
            <a:normAutofit/>
          </a:bodyPr>
          <a:lstStyle/>
          <a:p>
            <a:pPr algn="just"/>
            <a:r>
              <a:rPr lang="es-MX" sz="2600" dirty="0"/>
              <a:t>Entendida como una carencia de todo aquello que resulta indispensable para vivir. Dentro de este tópico, entendamos que una persona en situación de pobreza se trata de aquella que por lo menos sufre de una carencia elemental. Así pues, la pobreza tiene distintos grados y estadios. </a:t>
            </a:r>
          </a:p>
        </p:txBody>
      </p:sp>
      <p:pic>
        <p:nvPicPr>
          <p:cNvPr id="5" name="Picture 2" descr="No hay ninguna descripción de la foto disponible.">
            <a:extLst>
              <a:ext uri="{FF2B5EF4-FFF2-40B4-BE49-F238E27FC236}">
                <a16:creationId xmlns:a16="http://schemas.microsoft.com/office/drawing/2014/main" id="{0B4606E0-CD8A-2633-9DCA-D0B6A6536AC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87893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56FD031-E899-72BF-2A57-8D64578F8B48}"/>
              </a:ext>
            </a:extLst>
          </p:cNvPr>
          <p:cNvSpPr>
            <a:spLocks noGrp="1"/>
          </p:cNvSpPr>
          <p:nvPr>
            <p:ph type="title"/>
          </p:nvPr>
        </p:nvSpPr>
        <p:spPr>
          <a:xfrm>
            <a:off x="2279650" y="647700"/>
            <a:ext cx="8216900" cy="863600"/>
          </a:xfrm>
          <a:ln>
            <a:solidFill>
              <a:schemeClr val="tx1"/>
            </a:solidFill>
          </a:ln>
        </p:spPr>
        <p:txBody>
          <a:bodyPr>
            <a:noAutofit/>
          </a:bodyPr>
          <a:lstStyle/>
          <a:p>
            <a:r>
              <a:rPr lang="es-MX" sz="6000" dirty="0"/>
              <a:t>GRUPOS VULNERABLES</a:t>
            </a:r>
          </a:p>
        </p:txBody>
      </p:sp>
      <p:sp>
        <p:nvSpPr>
          <p:cNvPr id="3" name="Marcador de contenido 2">
            <a:extLst>
              <a:ext uri="{FF2B5EF4-FFF2-40B4-BE49-F238E27FC236}">
                <a16:creationId xmlns:a16="http://schemas.microsoft.com/office/drawing/2014/main" id="{468C1024-1E08-42E3-DD83-F82D33E45157}"/>
              </a:ext>
            </a:extLst>
          </p:cNvPr>
          <p:cNvSpPr>
            <a:spLocks noGrp="1"/>
          </p:cNvSpPr>
          <p:nvPr>
            <p:ph idx="1"/>
          </p:nvPr>
        </p:nvSpPr>
        <p:spPr>
          <a:xfrm>
            <a:off x="1698625" y="2070100"/>
            <a:ext cx="8794750" cy="3949700"/>
          </a:xfrm>
        </p:spPr>
        <p:txBody>
          <a:bodyPr/>
          <a:lstStyle/>
          <a:p>
            <a:pPr algn="just"/>
            <a:r>
              <a:rPr lang="es-MX" dirty="0"/>
              <a:t>Grupos de personas que padecen una serie de desventajas derivadas de un conjunto de factores sociales y de características jurídicas, personales y culturales.</a:t>
            </a:r>
          </a:p>
          <a:p>
            <a:pPr algn="just"/>
            <a:r>
              <a:rPr lang="es-MX" dirty="0"/>
              <a:t>“Aquellas características de una persona o grupo y su situación, que influencian su capacidad de anticipar, lidiar, resistir y recuperarse del impacto de una amenaza”. </a:t>
            </a:r>
            <a:r>
              <a:rPr lang="es-MX" sz="800" dirty="0"/>
              <a:t>(Wisner et al., 2004:11).Wisner, B., P. Blaikie, T. Cannon and I. Davis (2004), At risk: natural hazards, people's vulnerability and disasters, (2a ed.), Routledge, Londres. </a:t>
            </a:r>
          </a:p>
          <a:p>
            <a:pPr algn="just"/>
            <a:r>
              <a:rPr lang="es-MX" dirty="0"/>
              <a:t>Aquel grupo de personas que por la situaión en la que se colocan corren más riesgo de que sus derechos humanos sean violentados, ya sea por cuestiones de sexo, raza, edad, religión, cuestiones económicas, cuestiones físicas, manifestación de ideas, etc.</a:t>
            </a:r>
          </a:p>
          <a:p>
            <a:endParaRPr lang="es-MX" dirty="0"/>
          </a:p>
        </p:txBody>
      </p:sp>
      <p:pic>
        <p:nvPicPr>
          <p:cNvPr id="4" name="Picture 2" descr="No hay ninguna descripción de la foto disponible.">
            <a:extLst>
              <a:ext uri="{FF2B5EF4-FFF2-40B4-BE49-F238E27FC236}">
                <a16:creationId xmlns:a16="http://schemas.microsoft.com/office/drawing/2014/main" id="{F410EF26-AD10-6BC7-BE36-F1176184325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85051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76B289-5884-CB78-3C4E-5A330E6FAFE9}"/>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1C64B0E6-D917-6DA2-33A0-1475A22D0BEA}"/>
              </a:ext>
            </a:extLst>
          </p:cNvPr>
          <p:cNvSpPr>
            <a:spLocks noGrp="1"/>
          </p:cNvSpPr>
          <p:nvPr>
            <p:ph type="title"/>
          </p:nvPr>
        </p:nvSpPr>
        <p:spPr>
          <a:xfrm>
            <a:off x="2279650" y="647700"/>
            <a:ext cx="8216900" cy="863600"/>
          </a:xfrm>
          <a:ln>
            <a:solidFill>
              <a:schemeClr val="tx1"/>
            </a:solidFill>
          </a:ln>
        </p:spPr>
        <p:txBody>
          <a:bodyPr>
            <a:noAutofit/>
          </a:bodyPr>
          <a:lstStyle/>
          <a:p>
            <a:r>
              <a:rPr lang="es-MX" sz="6000" dirty="0"/>
              <a:t>GRUPOS VULNERABLES</a:t>
            </a:r>
          </a:p>
        </p:txBody>
      </p:sp>
      <p:sp>
        <p:nvSpPr>
          <p:cNvPr id="3" name="Marcador de contenido 2">
            <a:extLst>
              <a:ext uri="{FF2B5EF4-FFF2-40B4-BE49-F238E27FC236}">
                <a16:creationId xmlns:a16="http://schemas.microsoft.com/office/drawing/2014/main" id="{5C68147F-B5BC-BF7B-59EC-1232A24434D9}"/>
              </a:ext>
            </a:extLst>
          </p:cNvPr>
          <p:cNvSpPr>
            <a:spLocks noGrp="1"/>
          </p:cNvSpPr>
          <p:nvPr>
            <p:ph idx="1"/>
          </p:nvPr>
        </p:nvSpPr>
        <p:spPr>
          <a:xfrm>
            <a:off x="1876425" y="1993900"/>
            <a:ext cx="8794750" cy="3949700"/>
          </a:xfrm>
          <a:ln>
            <a:solidFill>
              <a:schemeClr val="tx1"/>
            </a:solidFill>
          </a:ln>
        </p:spPr>
        <p:txBody>
          <a:bodyPr>
            <a:normAutofit/>
          </a:bodyPr>
          <a:lstStyle/>
          <a:p>
            <a:pPr marL="0" indent="0" algn="just">
              <a:buNone/>
            </a:pPr>
            <a:r>
              <a:rPr lang="es-MX" sz="2600" dirty="0"/>
              <a:t>De acuerdo a instrumentos internacionales de carácter convencional:</a:t>
            </a:r>
          </a:p>
          <a:p>
            <a:pPr marL="0" indent="0" algn="just">
              <a:buNone/>
            </a:pPr>
            <a:r>
              <a:rPr lang="es-MX" sz="2600" dirty="0"/>
              <a:t>“Se entiende por grupo vulnerable aquel qué en virtud de su género, raza, condición económica, social, laboral, cultural, étnica, lingüística, cronológica y funcional, sufren la omisión, precariedad, o discriminación en la regularización de su situación por el legislador federal o local del orden jurídico nacional”.</a:t>
            </a:r>
          </a:p>
        </p:txBody>
      </p:sp>
      <p:pic>
        <p:nvPicPr>
          <p:cNvPr id="4" name="Picture 2" descr="No hay ninguna descripción de la foto disponible.">
            <a:extLst>
              <a:ext uri="{FF2B5EF4-FFF2-40B4-BE49-F238E27FC236}">
                <a16:creationId xmlns:a16="http://schemas.microsoft.com/office/drawing/2014/main" id="{1E506ED8-7CF0-3877-DA64-F8D4E38DD5A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25190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259812A-38D5-9F5A-A546-70FDF60BAEBE}"/>
              </a:ext>
            </a:extLst>
          </p:cNvPr>
          <p:cNvSpPr>
            <a:spLocks noGrp="1"/>
          </p:cNvSpPr>
          <p:nvPr>
            <p:ph type="title"/>
          </p:nvPr>
        </p:nvSpPr>
        <p:spPr>
          <a:xfrm>
            <a:off x="711200" y="1803400"/>
            <a:ext cx="3797300" cy="2705100"/>
          </a:xfrm>
        </p:spPr>
        <p:txBody>
          <a:bodyPr/>
          <a:lstStyle/>
          <a:p>
            <a:pPr algn="ctr"/>
            <a:r>
              <a:rPr lang="es-MX" sz="3600" dirty="0"/>
              <a:t>FACTORES PARA DETERMINAR LA VULNERABILIDAD EN ESTOS GRUPOS</a:t>
            </a:r>
          </a:p>
        </p:txBody>
      </p:sp>
      <p:sp>
        <p:nvSpPr>
          <p:cNvPr id="3" name="Marcador de contenido 2">
            <a:extLst>
              <a:ext uri="{FF2B5EF4-FFF2-40B4-BE49-F238E27FC236}">
                <a16:creationId xmlns:a16="http://schemas.microsoft.com/office/drawing/2014/main" id="{E65181B5-6388-7902-0256-BEBA28A3ABB4}"/>
              </a:ext>
            </a:extLst>
          </p:cNvPr>
          <p:cNvSpPr>
            <a:spLocks noGrp="1"/>
          </p:cNvSpPr>
          <p:nvPr>
            <p:ph idx="1"/>
          </p:nvPr>
        </p:nvSpPr>
        <p:spPr>
          <a:xfrm>
            <a:off x="6096000" y="685800"/>
            <a:ext cx="4775200" cy="5549899"/>
          </a:xfrm>
        </p:spPr>
        <p:txBody>
          <a:bodyPr>
            <a:noAutofit/>
          </a:bodyPr>
          <a:lstStyle/>
          <a:p>
            <a:pPr algn="just"/>
            <a:r>
              <a:rPr lang="es-MX" sz="2400" dirty="0"/>
              <a:t>Exposición física al riesgo de peligro.</a:t>
            </a:r>
          </a:p>
          <a:p>
            <a:pPr algn="just"/>
            <a:r>
              <a:rPr lang="es-MX" sz="2400" dirty="0"/>
              <a:t>Falta de capacidades y de acceso a recursos: pobreza, inseguridad en cuanto al sustento familiar, falta de capacidades personales psicológicas o/y físicas, falta de conocimiento, incapacidad por falta de capital social.</a:t>
            </a:r>
          </a:p>
          <a:p>
            <a:pPr algn="just"/>
            <a:r>
              <a:rPr lang="es-MX" sz="2400" dirty="0"/>
              <a:t>Falta de proteción social.</a:t>
            </a:r>
          </a:p>
          <a:p>
            <a:pPr algn="just"/>
            <a:r>
              <a:rPr lang="es-MX" sz="2400" dirty="0"/>
              <a:t>Falta de proteción por parte de las autoridades.</a:t>
            </a:r>
          </a:p>
          <a:p>
            <a:pPr algn="just"/>
            <a:r>
              <a:rPr lang="es-MX" sz="2400" dirty="0"/>
              <a:t>Falta de inlusión por parte del Estado.</a:t>
            </a:r>
          </a:p>
        </p:txBody>
      </p:sp>
      <p:pic>
        <p:nvPicPr>
          <p:cNvPr id="5" name="Picture 2" descr="No hay ninguna descripción de la foto disponible.">
            <a:extLst>
              <a:ext uri="{FF2B5EF4-FFF2-40B4-BE49-F238E27FC236}">
                <a16:creationId xmlns:a16="http://schemas.microsoft.com/office/drawing/2014/main" id="{85E10842-64FA-C87B-BC68-185BCBE7C7D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86946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C46D9F-1F84-1F49-C20A-ED67A12B1352}"/>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62A356A4-501F-319B-BAF9-4AF3D3D65D29}"/>
              </a:ext>
            </a:extLst>
          </p:cNvPr>
          <p:cNvSpPr>
            <a:spLocks noGrp="1"/>
          </p:cNvSpPr>
          <p:nvPr>
            <p:ph type="title"/>
          </p:nvPr>
        </p:nvSpPr>
        <p:spPr>
          <a:xfrm>
            <a:off x="698500" y="2641600"/>
            <a:ext cx="3797300" cy="2705100"/>
          </a:xfrm>
        </p:spPr>
        <p:txBody>
          <a:bodyPr/>
          <a:lstStyle/>
          <a:p>
            <a:pPr algn="ctr"/>
            <a:r>
              <a:rPr lang="es-MX" sz="3600" dirty="0"/>
              <a:t>Posibles causales</a:t>
            </a:r>
          </a:p>
        </p:txBody>
      </p:sp>
      <p:sp>
        <p:nvSpPr>
          <p:cNvPr id="3" name="Marcador de contenido 2">
            <a:extLst>
              <a:ext uri="{FF2B5EF4-FFF2-40B4-BE49-F238E27FC236}">
                <a16:creationId xmlns:a16="http://schemas.microsoft.com/office/drawing/2014/main" id="{86D48E2E-6FBC-5C69-85B7-73B6B54575F4}"/>
              </a:ext>
            </a:extLst>
          </p:cNvPr>
          <p:cNvSpPr>
            <a:spLocks noGrp="1"/>
          </p:cNvSpPr>
          <p:nvPr>
            <p:ph idx="1"/>
          </p:nvPr>
        </p:nvSpPr>
        <p:spPr>
          <a:xfrm>
            <a:off x="6096000" y="814684"/>
            <a:ext cx="4775200" cy="5549899"/>
          </a:xfrm>
        </p:spPr>
        <p:txBody>
          <a:bodyPr>
            <a:noAutofit/>
          </a:bodyPr>
          <a:lstStyle/>
          <a:p>
            <a:pPr algn="just"/>
            <a:r>
              <a:rPr lang="es-MX" sz="2400" dirty="0"/>
              <a:t>Causales históricas, factores sociales que sean consolidado a través del tiempo. Estableciéndose como estructuras sociales, económicas y políticas.</a:t>
            </a:r>
          </a:p>
          <a:p>
            <a:pPr algn="just"/>
            <a:r>
              <a:rPr lang="es-MX" sz="2400" dirty="0"/>
              <a:t>Causales de crisis, las cuales propician situaciones de vulnerabilidad como lo son el cambio de políticas económicas, sociales, políticas.</a:t>
            </a:r>
          </a:p>
          <a:p>
            <a:pPr algn="just"/>
            <a:r>
              <a:rPr lang="es-MX" sz="2400" dirty="0"/>
              <a:t>Causales personales, las que atienden a las particularidades propias del individuo</a:t>
            </a:r>
          </a:p>
        </p:txBody>
      </p:sp>
      <p:pic>
        <p:nvPicPr>
          <p:cNvPr id="5" name="Picture 2" descr="No hay ninguna descripción de la foto disponible.">
            <a:extLst>
              <a:ext uri="{FF2B5EF4-FFF2-40B4-BE49-F238E27FC236}">
                <a16:creationId xmlns:a16="http://schemas.microsoft.com/office/drawing/2014/main" id="{48D570FA-81E5-2C0B-DF1E-C42CC6F207D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80726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6B7BFBD-C488-4B5B-ABE5-8256F3FFB0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76"/>
            <a:ext cx="12191998"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11" name="Freeform 6">
            <a:extLst>
              <a:ext uri="{FF2B5EF4-FFF2-40B4-BE49-F238E27FC236}">
                <a16:creationId xmlns:a16="http://schemas.microsoft.com/office/drawing/2014/main" id="{2BA7674F-A261-445A-AE3A-A0AA30620E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8245048" y="626654"/>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accent1">
              <a:lumMod val="75000"/>
            </a:schemeClr>
          </a:solidFill>
          <a:ln w="0">
            <a:noFill/>
            <a:prstDash val="solid"/>
            <a:round/>
            <a:headEnd/>
            <a:tailEnd/>
          </a:ln>
        </p:spPr>
        <p:txBody>
          <a:bodyPr/>
          <a:lstStyle/>
          <a:p>
            <a:endParaRPr lang="es-MX"/>
          </a:p>
        </p:txBody>
      </p:sp>
      <p:sp useBgFill="1">
        <p:nvSpPr>
          <p:cNvPr id="13" name="Rectangle 12">
            <a:extLst>
              <a:ext uri="{FF2B5EF4-FFF2-40B4-BE49-F238E27FC236}">
                <a16:creationId xmlns:a16="http://schemas.microsoft.com/office/drawing/2014/main" id="{BA53A58C-A067-4B87-B48C-CB90C1FA0F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10265"/>
            <a:ext cx="11115368" cy="5847734"/>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en-US" dirty="0"/>
          </a:p>
        </p:txBody>
      </p:sp>
      <p:sp>
        <p:nvSpPr>
          <p:cNvPr id="3" name="Subtítulo 2">
            <a:extLst>
              <a:ext uri="{FF2B5EF4-FFF2-40B4-BE49-F238E27FC236}">
                <a16:creationId xmlns:a16="http://schemas.microsoft.com/office/drawing/2014/main" id="{F69D9409-257C-E36E-028F-928BBD7E429B}"/>
              </a:ext>
            </a:extLst>
          </p:cNvPr>
          <p:cNvSpPr>
            <a:spLocks noGrp="1"/>
          </p:cNvSpPr>
          <p:nvPr>
            <p:ph type="subTitle" idx="1"/>
          </p:nvPr>
        </p:nvSpPr>
        <p:spPr>
          <a:xfrm>
            <a:off x="1501330" y="2082882"/>
            <a:ext cx="8779578" cy="3791031"/>
          </a:xfrm>
        </p:spPr>
        <p:txBody>
          <a:bodyPr>
            <a:normAutofit fontScale="85000" lnSpcReduction="20000"/>
          </a:bodyPr>
          <a:lstStyle/>
          <a:p>
            <a:pPr algn="l"/>
            <a:r>
              <a:rPr lang="es-MX" sz="2400" dirty="0"/>
              <a:t>Mujeres</a:t>
            </a:r>
          </a:p>
          <a:p>
            <a:pPr algn="l"/>
            <a:r>
              <a:rPr lang="es-MX" sz="2400" dirty="0"/>
              <a:t>Afromexicanos</a:t>
            </a:r>
          </a:p>
          <a:p>
            <a:pPr algn="l"/>
            <a:r>
              <a:rPr lang="es-MX" sz="2400" dirty="0"/>
              <a:t>Indígenas</a:t>
            </a:r>
          </a:p>
          <a:p>
            <a:pPr algn="l"/>
            <a:r>
              <a:rPr lang="es-MX" sz="2400" dirty="0"/>
              <a:t>Discapacitados</a:t>
            </a:r>
          </a:p>
          <a:p>
            <a:pPr algn="l"/>
            <a:r>
              <a:rPr lang="es-MX" sz="2400" dirty="0"/>
              <a:t>Jóvenes</a:t>
            </a:r>
          </a:p>
          <a:p>
            <a:pPr algn="l"/>
            <a:r>
              <a:rPr lang="es-MX" sz="2400" dirty="0"/>
              <a:t>Personas en situación de calle</a:t>
            </a:r>
          </a:p>
          <a:p>
            <a:pPr algn="l"/>
            <a:r>
              <a:rPr lang="es-MX" sz="2400" dirty="0"/>
              <a:t>Comunidad LGBTI+</a:t>
            </a:r>
          </a:p>
          <a:p>
            <a:pPr algn="l"/>
            <a:r>
              <a:rPr lang="es-MX" sz="2400" dirty="0"/>
              <a:t>Adultos mayores</a:t>
            </a:r>
          </a:p>
          <a:p>
            <a:pPr algn="l"/>
            <a:r>
              <a:rPr lang="es-MX" sz="2400" dirty="0"/>
              <a:t>Personas con enfermedades (VIH)</a:t>
            </a:r>
          </a:p>
          <a:p>
            <a:pPr algn="l"/>
            <a:r>
              <a:rPr lang="es-MX" sz="2400" dirty="0"/>
              <a:t>Personas con pena privativa de libertad</a:t>
            </a:r>
          </a:p>
          <a:p>
            <a:pPr algn="l"/>
            <a:r>
              <a:rPr lang="es-MX" sz="2400" dirty="0"/>
              <a:t>Inmigrantes</a:t>
            </a:r>
          </a:p>
          <a:p>
            <a:pPr algn="l"/>
            <a:r>
              <a:rPr lang="es-MX" sz="2400" dirty="0"/>
              <a:t>Poblaciones asentadas en zonas rurales o periferias</a:t>
            </a:r>
          </a:p>
          <a:p>
            <a:pPr algn="l"/>
            <a:r>
              <a:rPr lang="es-MX" sz="2400" dirty="0"/>
              <a:t>Personas por cuestiones religiosas, ulturales, étnicas, educativas, laborales.</a:t>
            </a:r>
          </a:p>
          <a:p>
            <a:pPr algn="l"/>
            <a:endParaRPr lang="es-MX" sz="2400" dirty="0"/>
          </a:p>
          <a:p>
            <a:pPr algn="l"/>
            <a:endParaRPr lang="es-MX" sz="2400" dirty="0"/>
          </a:p>
          <a:p>
            <a:pPr algn="l"/>
            <a:endParaRPr lang="es-MX" sz="2400" dirty="0"/>
          </a:p>
        </p:txBody>
      </p:sp>
      <p:sp>
        <p:nvSpPr>
          <p:cNvPr id="2" name="Título 1">
            <a:extLst>
              <a:ext uri="{FF2B5EF4-FFF2-40B4-BE49-F238E27FC236}">
                <a16:creationId xmlns:a16="http://schemas.microsoft.com/office/drawing/2014/main" id="{CBEEF374-DB21-3698-39FF-53EC4A162846}"/>
              </a:ext>
            </a:extLst>
          </p:cNvPr>
          <p:cNvSpPr>
            <a:spLocks noGrp="1"/>
          </p:cNvSpPr>
          <p:nvPr>
            <p:ph type="ctrTitle"/>
          </p:nvPr>
        </p:nvSpPr>
        <p:spPr>
          <a:xfrm>
            <a:off x="5722783" y="1276263"/>
            <a:ext cx="5300817" cy="977737"/>
          </a:xfrm>
        </p:spPr>
        <p:txBody>
          <a:bodyPr anchor="t">
            <a:normAutofit/>
          </a:bodyPr>
          <a:lstStyle/>
          <a:p>
            <a:pPr algn="l"/>
            <a:r>
              <a:rPr lang="es-MX" sz="5400" dirty="0"/>
              <a:t>¿Cuáles son?</a:t>
            </a:r>
          </a:p>
        </p:txBody>
      </p:sp>
      <p:pic>
        <p:nvPicPr>
          <p:cNvPr id="4" name="Picture 2" descr="No hay ninguna descripción de la foto disponible.">
            <a:extLst>
              <a:ext uri="{FF2B5EF4-FFF2-40B4-BE49-F238E27FC236}">
                <a16:creationId xmlns:a16="http://schemas.microsoft.com/office/drawing/2014/main" id="{B0E684A3-F0DE-3827-F32C-B7EBBD08B40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0424196"/>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6B7BFBD-C488-4B5B-ABE5-8256F3FFB0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76"/>
            <a:ext cx="12191998"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12" name="Freeform 6">
            <a:extLst>
              <a:ext uri="{FF2B5EF4-FFF2-40B4-BE49-F238E27FC236}">
                <a16:creationId xmlns:a16="http://schemas.microsoft.com/office/drawing/2014/main" id="{2BA7674F-A261-445A-AE3A-A0AA30620E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8245048" y="626654"/>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accent1">
              <a:lumMod val="75000"/>
            </a:schemeClr>
          </a:solidFill>
          <a:ln w="0">
            <a:noFill/>
            <a:prstDash val="solid"/>
            <a:round/>
            <a:headEnd/>
            <a:tailEnd/>
          </a:ln>
        </p:spPr>
        <p:txBody>
          <a:bodyPr/>
          <a:lstStyle/>
          <a:p>
            <a:endParaRPr lang="es-MX"/>
          </a:p>
        </p:txBody>
      </p:sp>
      <p:sp useBgFill="1">
        <p:nvSpPr>
          <p:cNvPr id="14" name="Rectangle 13">
            <a:extLst>
              <a:ext uri="{FF2B5EF4-FFF2-40B4-BE49-F238E27FC236}">
                <a16:creationId xmlns:a16="http://schemas.microsoft.com/office/drawing/2014/main" id="{BA53A58C-A067-4B87-B48C-CB90C1FA0F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10265"/>
            <a:ext cx="11115368" cy="5847734"/>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en-US" dirty="0"/>
          </a:p>
        </p:txBody>
      </p:sp>
      <p:sp>
        <p:nvSpPr>
          <p:cNvPr id="3" name="Subtítulo 2">
            <a:extLst>
              <a:ext uri="{FF2B5EF4-FFF2-40B4-BE49-F238E27FC236}">
                <a16:creationId xmlns:a16="http://schemas.microsoft.com/office/drawing/2014/main" id="{048E5CF6-9663-25B3-4783-C45F5EBC0956}"/>
              </a:ext>
            </a:extLst>
          </p:cNvPr>
          <p:cNvSpPr>
            <a:spLocks noGrp="1"/>
          </p:cNvSpPr>
          <p:nvPr>
            <p:ph type="subTitle" idx="1"/>
          </p:nvPr>
        </p:nvSpPr>
        <p:spPr>
          <a:xfrm>
            <a:off x="1167895" y="4834901"/>
            <a:ext cx="8779578" cy="641479"/>
          </a:xfrm>
        </p:spPr>
        <p:txBody>
          <a:bodyPr>
            <a:noAutofit/>
          </a:bodyPr>
          <a:lstStyle/>
          <a:p>
            <a:pPr algn="l">
              <a:spcAft>
                <a:spcPts val="600"/>
              </a:spcAft>
            </a:pPr>
            <a:r>
              <a:rPr lang="es-MX" sz="4000" dirty="0"/>
              <a:t>Derechos político electorales</a:t>
            </a:r>
          </a:p>
        </p:txBody>
      </p:sp>
      <p:sp>
        <p:nvSpPr>
          <p:cNvPr id="2" name="Título 1">
            <a:extLst>
              <a:ext uri="{FF2B5EF4-FFF2-40B4-BE49-F238E27FC236}">
                <a16:creationId xmlns:a16="http://schemas.microsoft.com/office/drawing/2014/main" id="{1922BDFE-8A5F-0C6C-FF76-CE1A84B320B3}"/>
              </a:ext>
            </a:extLst>
          </p:cNvPr>
          <p:cNvSpPr>
            <a:spLocks noGrp="1"/>
          </p:cNvSpPr>
          <p:nvPr>
            <p:ph type="ctrTitle"/>
          </p:nvPr>
        </p:nvSpPr>
        <p:spPr>
          <a:xfrm>
            <a:off x="1503383" y="1916631"/>
            <a:ext cx="8779579" cy="2918269"/>
          </a:xfrm>
        </p:spPr>
        <p:txBody>
          <a:bodyPr anchor="t">
            <a:normAutofit/>
          </a:bodyPr>
          <a:lstStyle/>
          <a:p>
            <a:r>
              <a:rPr lang="es-MX" sz="8800" dirty="0">
                <a:solidFill>
                  <a:srgbClr val="C00000"/>
                </a:solidFill>
              </a:rPr>
              <a:t>PERSONAS CON DISCAPACIDAD</a:t>
            </a:r>
          </a:p>
        </p:txBody>
      </p:sp>
      <p:pic>
        <p:nvPicPr>
          <p:cNvPr id="5" name="Picture 2" descr="No hay ninguna descripción de la foto disponible.">
            <a:extLst>
              <a:ext uri="{FF2B5EF4-FFF2-40B4-BE49-F238E27FC236}">
                <a16:creationId xmlns:a16="http://schemas.microsoft.com/office/drawing/2014/main" id="{A2875C16-64D6-D066-B14D-199DB9FBE4B4}"/>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1414649"/>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wd">
                                    <p:tmPct val="15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par>
                                <p:cTn id="8" presetID="10" presetClass="entr" presetSubtype="0" fill="hold" grpId="0" nodeType="withEffect">
                                  <p:stCondLst>
                                    <p:cond delay="500"/>
                                  </p:stCondLst>
                                  <p:iterate type="wd">
                                    <p:tmPct val="15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2AFEF67-04A5-B913-FA8F-4827402B6000}"/>
              </a:ext>
            </a:extLst>
          </p:cNvPr>
          <p:cNvSpPr>
            <a:spLocks noGrp="1"/>
          </p:cNvSpPr>
          <p:nvPr>
            <p:ph type="ctrTitle"/>
          </p:nvPr>
        </p:nvSpPr>
        <p:spPr>
          <a:xfrm>
            <a:off x="4542214" y="410330"/>
            <a:ext cx="7054701" cy="1086237"/>
          </a:xfrm>
        </p:spPr>
        <p:txBody>
          <a:bodyPr/>
          <a:lstStyle/>
          <a:p>
            <a:r>
              <a:rPr lang="es-MX" sz="6000" dirty="0"/>
              <a:t>CONSIDERACIONES</a:t>
            </a:r>
          </a:p>
        </p:txBody>
      </p:sp>
      <p:sp>
        <p:nvSpPr>
          <p:cNvPr id="3" name="Subtítulo 2">
            <a:extLst>
              <a:ext uri="{FF2B5EF4-FFF2-40B4-BE49-F238E27FC236}">
                <a16:creationId xmlns:a16="http://schemas.microsoft.com/office/drawing/2014/main" id="{AC591ACB-2386-A92E-AF09-94DEF95A71E4}"/>
              </a:ext>
            </a:extLst>
          </p:cNvPr>
          <p:cNvSpPr>
            <a:spLocks noGrp="1"/>
          </p:cNvSpPr>
          <p:nvPr>
            <p:ph type="subTitle" idx="1"/>
          </p:nvPr>
        </p:nvSpPr>
        <p:spPr>
          <a:xfrm>
            <a:off x="2656114" y="1900921"/>
            <a:ext cx="7344227" cy="3614057"/>
          </a:xfrm>
        </p:spPr>
        <p:txBody>
          <a:bodyPr/>
          <a:lstStyle/>
          <a:p>
            <a:pPr algn="l"/>
            <a:r>
              <a:rPr lang="es-MX" dirty="0"/>
              <a:t>El punto de partida para emprender la problemática de las PcD es el enfoque de la salud.</a:t>
            </a:r>
            <a:br>
              <a:rPr lang="es-MX" dirty="0"/>
            </a:br>
            <a:br>
              <a:rPr lang="es-MX" sz="800" dirty="0"/>
            </a:br>
            <a:r>
              <a:rPr lang="es-MX" dirty="0"/>
              <a:t>Según la Organización Mundial de la Salud (OMS) la discapacidad es un fenómeno complejo que refleja una relación estrecha y al límite entre las características del ser humano y las características del entorno en donde vive (OMS, 2021).</a:t>
            </a:r>
            <a:br>
              <a:rPr lang="es-MX" dirty="0"/>
            </a:br>
            <a:endParaRPr lang="es-MX" dirty="0"/>
          </a:p>
        </p:txBody>
      </p:sp>
      <p:pic>
        <p:nvPicPr>
          <p:cNvPr id="4" name="Picture 2" descr="No hay ninguna descripción de la foto disponible.">
            <a:extLst>
              <a:ext uri="{FF2B5EF4-FFF2-40B4-BE49-F238E27FC236}">
                <a16:creationId xmlns:a16="http://schemas.microsoft.com/office/drawing/2014/main" id="{B2EB52F9-276E-C1A8-F762-A452ABC2748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93866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CFCED9-B83F-F217-4589-91ABC304807E}"/>
              </a:ext>
            </a:extLst>
          </p:cNvPr>
          <p:cNvSpPr>
            <a:spLocks noGrp="1"/>
          </p:cNvSpPr>
          <p:nvPr>
            <p:ph type="title"/>
          </p:nvPr>
        </p:nvSpPr>
        <p:spPr>
          <a:xfrm>
            <a:off x="1077686" y="418123"/>
            <a:ext cx="6426200" cy="925286"/>
          </a:xfrm>
        </p:spPr>
        <p:txBody>
          <a:bodyPr>
            <a:normAutofit/>
          </a:bodyPr>
          <a:lstStyle/>
          <a:p>
            <a:r>
              <a:rPr lang="es-MX" dirty="0"/>
              <a:t>TIPOS DE DISCAPACIDAD</a:t>
            </a:r>
          </a:p>
        </p:txBody>
      </p:sp>
      <p:sp>
        <p:nvSpPr>
          <p:cNvPr id="3" name="Marcador de contenido 2">
            <a:extLst>
              <a:ext uri="{FF2B5EF4-FFF2-40B4-BE49-F238E27FC236}">
                <a16:creationId xmlns:a16="http://schemas.microsoft.com/office/drawing/2014/main" id="{C9DB7182-8D34-E51E-4F75-B065C0B54E42}"/>
              </a:ext>
            </a:extLst>
          </p:cNvPr>
          <p:cNvSpPr>
            <a:spLocks noGrp="1"/>
          </p:cNvSpPr>
          <p:nvPr>
            <p:ph idx="1"/>
          </p:nvPr>
        </p:nvSpPr>
        <p:spPr>
          <a:xfrm>
            <a:off x="1534885" y="2431143"/>
            <a:ext cx="9122229" cy="3581400"/>
          </a:xfrm>
        </p:spPr>
        <p:txBody>
          <a:bodyPr>
            <a:normAutofit lnSpcReduction="10000"/>
          </a:bodyPr>
          <a:lstStyle/>
          <a:p>
            <a:r>
              <a:rPr lang="es-MX" sz="2400" dirty="0"/>
              <a:t>a) Discapacidad física o motora la que, a partir de una disminución de la funcionalidad de una parte del cuerpo, impide a una persona desenvolverse de la manera convencional.</a:t>
            </a:r>
          </a:p>
          <a:p>
            <a:r>
              <a:rPr lang="es-MX" sz="2400" dirty="0"/>
              <a:t>b) Discapacidad sensorial, corresponde a las personas que han perdido su capacidad visual o auditiva y quienes presentan problemas al momento de comunicarse o utilizar el lenguaje.</a:t>
            </a:r>
          </a:p>
          <a:p>
            <a:r>
              <a:rPr lang="es-MX" sz="2400" dirty="0"/>
              <a:t>c) Discapacidad intelectual es la que presentan las personas con limitaciones en las habilidades diarias para aprender y desarrollar mecanismos de respuesta ante las situaciones cotidianas, como la comprensión y la comunicación.</a:t>
            </a:r>
          </a:p>
          <a:p>
            <a:endParaRPr lang="es-MX" sz="2400" dirty="0"/>
          </a:p>
          <a:p>
            <a:endParaRPr lang="es-MX" sz="2400" dirty="0"/>
          </a:p>
          <a:p>
            <a:endParaRPr lang="es-MX" sz="2400" dirty="0"/>
          </a:p>
          <a:p>
            <a:endParaRPr lang="es-MX" sz="2400" dirty="0"/>
          </a:p>
        </p:txBody>
      </p:sp>
      <p:sp>
        <p:nvSpPr>
          <p:cNvPr id="4" name="CuadroTexto 3">
            <a:extLst>
              <a:ext uri="{FF2B5EF4-FFF2-40B4-BE49-F238E27FC236}">
                <a16:creationId xmlns:a16="http://schemas.microsoft.com/office/drawing/2014/main" id="{024046F5-8117-3C07-8154-8606C5D63C4D}"/>
              </a:ext>
            </a:extLst>
          </p:cNvPr>
          <p:cNvSpPr txBox="1"/>
          <p:nvPr/>
        </p:nvSpPr>
        <p:spPr>
          <a:xfrm>
            <a:off x="6299200" y="1203431"/>
            <a:ext cx="5428343" cy="923330"/>
          </a:xfrm>
          <a:prstGeom prst="rect">
            <a:avLst/>
          </a:prstGeom>
          <a:noFill/>
          <a:ln>
            <a:solidFill>
              <a:schemeClr val="tx1"/>
            </a:solidFill>
          </a:ln>
        </p:spPr>
        <p:txBody>
          <a:bodyPr wrap="square" rtlCol="0">
            <a:spAutoFit/>
          </a:bodyPr>
          <a:lstStyle/>
          <a:p>
            <a:r>
              <a:rPr lang="es-MX" dirty="0"/>
              <a:t>Por la Clasificación Internacional del Funcionamiento de la Discapacidad y de la Salud (CIF) aprobada por los 191 países integrantes de la OMS </a:t>
            </a:r>
          </a:p>
        </p:txBody>
      </p:sp>
      <p:pic>
        <p:nvPicPr>
          <p:cNvPr id="5" name="Picture 2" descr="No hay ninguna descripción de la foto disponible.">
            <a:extLst>
              <a:ext uri="{FF2B5EF4-FFF2-40B4-BE49-F238E27FC236}">
                <a16:creationId xmlns:a16="http://schemas.microsoft.com/office/drawing/2014/main" id="{5728B236-6E0E-64F2-4277-CAEA7CAA767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62843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561ACC-F357-FF9F-D6B4-FAB2492BE35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812BEE9C-2092-D496-1F38-2044843340E5}"/>
              </a:ext>
            </a:extLst>
          </p:cNvPr>
          <p:cNvSpPr>
            <a:spLocks noGrp="1"/>
          </p:cNvSpPr>
          <p:nvPr>
            <p:ph type="title"/>
          </p:nvPr>
        </p:nvSpPr>
        <p:spPr>
          <a:xfrm>
            <a:off x="1077686" y="418123"/>
            <a:ext cx="6426200" cy="925286"/>
          </a:xfrm>
        </p:spPr>
        <p:txBody>
          <a:bodyPr>
            <a:normAutofit/>
          </a:bodyPr>
          <a:lstStyle/>
          <a:p>
            <a:r>
              <a:rPr lang="es-MX" dirty="0"/>
              <a:t>TIPOS DE DISCAPACIDAD</a:t>
            </a:r>
          </a:p>
        </p:txBody>
      </p:sp>
      <p:sp>
        <p:nvSpPr>
          <p:cNvPr id="3" name="Marcador de contenido 2">
            <a:extLst>
              <a:ext uri="{FF2B5EF4-FFF2-40B4-BE49-F238E27FC236}">
                <a16:creationId xmlns:a16="http://schemas.microsoft.com/office/drawing/2014/main" id="{9193DA40-DAEF-10E4-2515-7D070C92A989}"/>
              </a:ext>
            </a:extLst>
          </p:cNvPr>
          <p:cNvSpPr>
            <a:spLocks noGrp="1"/>
          </p:cNvSpPr>
          <p:nvPr>
            <p:ph idx="1"/>
          </p:nvPr>
        </p:nvSpPr>
        <p:spPr>
          <a:xfrm>
            <a:off x="1680027" y="2318035"/>
            <a:ext cx="9122229" cy="3581400"/>
          </a:xfrm>
          <a:ln>
            <a:solidFill>
              <a:schemeClr val="tx1"/>
            </a:solidFill>
          </a:ln>
        </p:spPr>
        <p:txBody>
          <a:bodyPr>
            <a:normAutofit lnSpcReduction="10000"/>
          </a:bodyPr>
          <a:lstStyle/>
          <a:p>
            <a:r>
              <a:rPr lang="es-MX" sz="2400" dirty="0"/>
              <a:t>D) Discapacidad psíquica es la que presentan las personas que, independientemente de la causa, presentan trastornos en el comportamiento adaptativo.</a:t>
            </a:r>
          </a:p>
          <a:p>
            <a:endParaRPr lang="es-MX" sz="1000" dirty="0"/>
          </a:p>
          <a:p>
            <a:pPr marL="0" indent="0" algn="just">
              <a:buNone/>
            </a:pPr>
            <a:r>
              <a:rPr lang="es-MX" sz="2400" dirty="0"/>
              <a:t>De acuerdo con la OMS la discapacidad requiere, que las políticas públicas respecto de las PcD tomen en cuenta los clasificadores contenidos en la CIF, para adoptar de manera eficaz los conceptos y el lenguaje estandarizado que provee para poder eliminar o mitigar los obstáculos sociales y promoviendo el desarrollo de soportes sociales y elementos facilitadores para el mejor desarrollo de las PcD</a:t>
            </a:r>
          </a:p>
          <a:p>
            <a:endParaRPr lang="es-MX" sz="2400" dirty="0"/>
          </a:p>
          <a:p>
            <a:endParaRPr lang="es-MX" sz="2400" dirty="0"/>
          </a:p>
          <a:p>
            <a:endParaRPr lang="es-MX" sz="2400" dirty="0"/>
          </a:p>
        </p:txBody>
      </p:sp>
      <p:sp>
        <p:nvSpPr>
          <p:cNvPr id="4" name="CuadroTexto 3">
            <a:extLst>
              <a:ext uri="{FF2B5EF4-FFF2-40B4-BE49-F238E27FC236}">
                <a16:creationId xmlns:a16="http://schemas.microsoft.com/office/drawing/2014/main" id="{1491975A-1DA4-AB6C-D2B5-A0D7E1CACB42}"/>
              </a:ext>
            </a:extLst>
          </p:cNvPr>
          <p:cNvSpPr txBox="1"/>
          <p:nvPr/>
        </p:nvSpPr>
        <p:spPr>
          <a:xfrm>
            <a:off x="6756400" y="1205308"/>
            <a:ext cx="4357914" cy="738664"/>
          </a:xfrm>
          <a:prstGeom prst="rect">
            <a:avLst/>
          </a:prstGeom>
          <a:noFill/>
          <a:ln>
            <a:solidFill>
              <a:schemeClr val="tx1"/>
            </a:solidFill>
          </a:ln>
        </p:spPr>
        <p:txBody>
          <a:bodyPr wrap="square" rtlCol="0">
            <a:spAutoFit/>
          </a:bodyPr>
          <a:lstStyle/>
          <a:p>
            <a:r>
              <a:rPr lang="es-MX" sz="1400" dirty="0"/>
              <a:t>Por la Clasificación Internacional del Funcionamiento de la Discapacidad y de la Salud (CIF) aprobada por los 191 países integrantes de la OMS </a:t>
            </a:r>
          </a:p>
        </p:txBody>
      </p:sp>
      <p:pic>
        <p:nvPicPr>
          <p:cNvPr id="5" name="Picture 2" descr="No hay ninguna descripción de la foto disponible.">
            <a:extLst>
              <a:ext uri="{FF2B5EF4-FFF2-40B4-BE49-F238E27FC236}">
                <a16:creationId xmlns:a16="http://schemas.microsoft.com/office/drawing/2014/main" id="{07DF548A-B38E-A08C-6D0D-D31D318669D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35872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402E88-C7D9-963E-1FF2-08B6257A9FDB}"/>
              </a:ext>
            </a:extLst>
          </p:cNvPr>
          <p:cNvSpPr>
            <a:spLocks noGrp="1"/>
          </p:cNvSpPr>
          <p:nvPr>
            <p:ph type="title"/>
          </p:nvPr>
        </p:nvSpPr>
        <p:spPr>
          <a:xfrm>
            <a:off x="1146025" y="0"/>
            <a:ext cx="9612971" cy="2852737"/>
          </a:xfrm>
        </p:spPr>
        <p:txBody>
          <a:bodyPr>
            <a:normAutofit/>
          </a:bodyPr>
          <a:lstStyle/>
          <a:p>
            <a:pPr algn="ctr"/>
            <a:r>
              <a:rPr lang="es-MX" sz="6000"/>
              <a:t>DERECHOS DE OTROS GRUPOS VULNERABLES</a:t>
            </a:r>
          </a:p>
        </p:txBody>
      </p:sp>
      <p:sp>
        <p:nvSpPr>
          <p:cNvPr id="3" name="Marcador de texto 2">
            <a:extLst>
              <a:ext uri="{FF2B5EF4-FFF2-40B4-BE49-F238E27FC236}">
                <a16:creationId xmlns:a16="http://schemas.microsoft.com/office/drawing/2014/main" id="{55E7DCBD-4C9E-B4E2-A243-94F5D265AC53}"/>
              </a:ext>
            </a:extLst>
          </p:cNvPr>
          <p:cNvSpPr>
            <a:spLocks noGrp="1"/>
          </p:cNvSpPr>
          <p:nvPr>
            <p:ph type="body" idx="1"/>
          </p:nvPr>
        </p:nvSpPr>
        <p:spPr>
          <a:xfrm>
            <a:off x="1512812" y="3187700"/>
            <a:ext cx="8879396" cy="2362200"/>
          </a:xfrm>
        </p:spPr>
        <p:txBody>
          <a:bodyPr>
            <a:normAutofit lnSpcReduction="10000"/>
          </a:bodyPr>
          <a:lstStyle/>
          <a:p>
            <a:pPr algn="l"/>
            <a:r>
              <a:rPr lang="es-MX"/>
              <a:t>Personas con discapacidad </a:t>
            </a:r>
          </a:p>
          <a:p>
            <a:pPr algn="l"/>
            <a:r>
              <a:rPr lang="es-MX"/>
              <a:t>Personas adultas mayores</a:t>
            </a:r>
          </a:p>
          <a:p>
            <a:pPr algn="l"/>
            <a:r>
              <a:rPr lang="es-MX"/>
              <a:t>Personas jóvenes</a:t>
            </a:r>
          </a:p>
          <a:p>
            <a:pPr algn="l"/>
            <a:r>
              <a:rPr lang="es-MX"/>
              <a:t>Personas integrantes de la diversidad sexual</a:t>
            </a:r>
          </a:p>
          <a:p>
            <a:pPr algn="l"/>
            <a:r>
              <a:rPr lang="es-MX"/>
              <a:t>Personas migrantes</a:t>
            </a:r>
          </a:p>
          <a:p>
            <a:pPr algn="l"/>
            <a:r>
              <a:rPr lang="es-MX"/>
              <a:t>personas en prisión preventiva</a:t>
            </a:r>
          </a:p>
        </p:txBody>
      </p:sp>
      <p:pic>
        <p:nvPicPr>
          <p:cNvPr id="4" name="Picture 2" descr="No hay ninguna descripción de la foto disponible.">
            <a:extLst>
              <a:ext uri="{FF2B5EF4-FFF2-40B4-BE49-F238E27FC236}">
                <a16:creationId xmlns:a16="http://schemas.microsoft.com/office/drawing/2014/main" id="{059F4FBE-EDC6-DC76-B13A-7553DDE87E1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69262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BE2EB2A-165B-F105-14C2-134FB46A7A4C}"/>
              </a:ext>
            </a:extLst>
          </p:cNvPr>
          <p:cNvSpPr>
            <a:spLocks noGrp="1"/>
          </p:cNvSpPr>
          <p:nvPr>
            <p:ph type="title"/>
          </p:nvPr>
        </p:nvSpPr>
        <p:spPr>
          <a:xfrm>
            <a:off x="387655" y="637080"/>
            <a:ext cx="9264346" cy="977383"/>
          </a:xfrm>
        </p:spPr>
        <p:txBody>
          <a:bodyPr>
            <a:normAutofit/>
          </a:bodyPr>
          <a:lstStyle/>
          <a:p>
            <a:r>
              <a:rPr lang="es-MX" sz="6000" dirty="0">
                <a:solidFill>
                  <a:srgbClr val="C00000"/>
                </a:solidFill>
              </a:rPr>
              <a:t>CONTEXTO JURÍDICO PCd</a:t>
            </a:r>
          </a:p>
        </p:txBody>
      </p:sp>
      <p:sp>
        <p:nvSpPr>
          <p:cNvPr id="3" name="Marcador de texto 2">
            <a:extLst>
              <a:ext uri="{FF2B5EF4-FFF2-40B4-BE49-F238E27FC236}">
                <a16:creationId xmlns:a16="http://schemas.microsoft.com/office/drawing/2014/main" id="{A271C61C-8D96-3F4F-7157-091A913D3C0F}"/>
              </a:ext>
            </a:extLst>
          </p:cNvPr>
          <p:cNvSpPr>
            <a:spLocks noGrp="1"/>
          </p:cNvSpPr>
          <p:nvPr>
            <p:ph type="body" idx="1"/>
          </p:nvPr>
        </p:nvSpPr>
        <p:spPr>
          <a:xfrm>
            <a:off x="1376741" y="2048638"/>
            <a:ext cx="9438517" cy="3960275"/>
          </a:xfrm>
        </p:spPr>
        <p:txBody>
          <a:bodyPr>
            <a:normAutofit fontScale="77500" lnSpcReduction="20000"/>
          </a:bodyPr>
          <a:lstStyle/>
          <a:p>
            <a:pPr algn="l"/>
            <a:r>
              <a:rPr lang="es-MX" sz="2800" dirty="0"/>
              <a:t>El primer dato relevante para entender la situación actual de los derechos políticos de las PcD es la lenta evolución de su reconocimiento jurídico como grupo en situación de vulnerabilidad.</a:t>
            </a:r>
            <a:br>
              <a:rPr lang="es-MX" sz="2800" dirty="0"/>
            </a:br>
            <a:br>
              <a:rPr lang="es-MX" sz="900" dirty="0"/>
            </a:br>
            <a:r>
              <a:rPr lang="es-MX" sz="2800" dirty="0"/>
              <a:t>La Declaración Universal de Derechos Humanos (DUDH) adoptada en 1948 menciona a las PcD como titulares de derechos sólo lo hace en el contexto de la seguridad social.</a:t>
            </a:r>
          </a:p>
          <a:p>
            <a:pPr algn="l"/>
            <a:endParaRPr lang="es-MX" sz="1100" dirty="0"/>
          </a:p>
          <a:p>
            <a:pPr algn="l"/>
            <a:r>
              <a:rPr lang="es-MX" sz="2800" dirty="0"/>
              <a:t>La Convención Interamericana para la Eliminación de Todas las Formas de Discriminación contra las Personas con Discapacidad y en el seno de la Organización de las Naciones Unidas (ONU) el 13 de diciembre de 2006 se adoptó la Convención sobre los Derechos de las Personas con Discapacidad.</a:t>
            </a:r>
          </a:p>
        </p:txBody>
      </p:sp>
      <p:pic>
        <p:nvPicPr>
          <p:cNvPr id="4" name="Picture 2" descr="No hay ninguna descripción de la foto disponible.">
            <a:extLst>
              <a:ext uri="{FF2B5EF4-FFF2-40B4-BE49-F238E27FC236}">
                <a16:creationId xmlns:a16="http://schemas.microsoft.com/office/drawing/2014/main" id="{ACA045F8-5B4E-9A8C-7432-0DEB3A59A05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04190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1BA20E-ED84-ACE7-60A9-5E75CD6F2AFA}"/>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62A1CE2F-7740-69A6-D1D1-E7B6BB4E448A}"/>
              </a:ext>
            </a:extLst>
          </p:cNvPr>
          <p:cNvSpPr>
            <a:spLocks noGrp="1"/>
          </p:cNvSpPr>
          <p:nvPr>
            <p:ph type="title"/>
          </p:nvPr>
        </p:nvSpPr>
        <p:spPr>
          <a:xfrm>
            <a:off x="924684" y="593537"/>
            <a:ext cx="9264346" cy="977383"/>
          </a:xfrm>
        </p:spPr>
        <p:txBody>
          <a:bodyPr>
            <a:normAutofit/>
          </a:bodyPr>
          <a:lstStyle/>
          <a:p>
            <a:r>
              <a:rPr lang="es-MX" sz="6000" dirty="0">
                <a:solidFill>
                  <a:srgbClr val="C00000"/>
                </a:solidFill>
              </a:rPr>
              <a:t>marco internacional</a:t>
            </a:r>
          </a:p>
        </p:txBody>
      </p:sp>
      <p:sp>
        <p:nvSpPr>
          <p:cNvPr id="3" name="Marcador de texto 2">
            <a:extLst>
              <a:ext uri="{FF2B5EF4-FFF2-40B4-BE49-F238E27FC236}">
                <a16:creationId xmlns:a16="http://schemas.microsoft.com/office/drawing/2014/main" id="{8BE250E9-619C-9DC5-73C3-006E966828AD}"/>
              </a:ext>
            </a:extLst>
          </p:cNvPr>
          <p:cNvSpPr>
            <a:spLocks noGrp="1"/>
          </p:cNvSpPr>
          <p:nvPr>
            <p:ph type="body" idx="1"/>
          </p:nvPr>
        </p:nvSpPr>
        <p:spPr>
          <a:xfrm>
            <a:off x="2058912" y="1801895"/>
            <a:ext cx="8812289" cy="3960275"/>
          </a:xfrm>
        </p:spPr>
        <p:txBody>
          <a:bodyPr>
            <a:normAutofit/>
          </a:bodyPr>
          <a:lstStyle/>
          <a:p>
            <a:pPr algn="l"/>
            <a:r>
              <a:rPr lang="es-MX" sz="2800" dirty="0"/>
              <a:t>La Convención sobre los Derechos de las Personas con Discapacidad.</a:t>
            </a:r>
          </a:p>
          <a:p>
            <a:pPr algn="l"/>
            <a:r>
              <a:rPr lang="es-MX" sz="2800" dirty="0"/>
              <a:t>Artículo 29: establece que las PcD tienen derecho a participar en la vida política y en la vida pública, lo que incluye el derecho a tomar sus propias decisiones, elegir a sus gobernantes o a ser elegidos como cualquier otra persona y a ejercer cargos y desempeñar cualquier función pública.</a:t>
            </a:r>
          </a:p>
        </p:txBody>
      </p:sp>
      <p:pic>
        <p:nvPicPr>
          <p:cNvPr id="4" name="Picture 2" descr="No hay ninguna descripción de la foto disponible.">
            <a:extLst>
              <a:ext uri="{FF2B5EF4-FFF2-40B4-BE49-F238E27FC236}">
                <a16:creationId xmlns:a16="http://schemas.microsoft.com/office/drawing/2014/main" id="{8CC9C059-22BB-2BA8-7F59-D5EAE47C3FD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86988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86AF43-6646-3243-1CCE-9D07BFE16C04}"/>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939D6178-CA01-63E3-6D75-77592E33EBD6}"/>
              </a:ext>
            </a:extLst>
          </p:cNvPr>
          <p:cNvSpPr>
            <a:spLocks noGrp="1"/>
          </p:cNvSpPr>
          <p:nvPr>
            <p:ph type="title"/>
          </p:nvPr>
        </p:nvSpPr>
        <p:spPr>
          <a:xfrm>
            <a:off x="924684" y="593537"/>
            <a:ext cx="9264346" cy="977383"/>
          </a:xfrm>
        </p:spPr>
        <p:txBody>
          <a:bodyPr>
            <a:normAutofit/>
          </a:bodyPr>
          <a:lstStyle/>
          <a:p>
            <a:r>
              <a:rPr lang="es-MX" sz="6000" dirty="0">
                <a:solidFill>
                  <a:srgbClr val="C00000"/>
                </a:solidFill>
              </a:rPr>
              <a:t>marco internacional</a:t>
            </a:r>
          </a:p>
        </p:txBody>
      </p:sp>
      <p:sp>
        <p:nvSpPr>
          <p:cNvPr id="3" name="Marcador de texto 2">
            <a:extLst>
              <a:ext uri="{FF2B5EF4-FFF2-40B4-BE49-F238E27FC236}">
                <a16:creationId xmlns:a16="http://schemas.microsoft.com/office/drawing/2014/main" id="{E03134ED-CB86-B497-ABC7-6B3ECE5F50FF}"/>
              </a:ext>
            </a:extLst>
          </p:cNvPr>
          <p:cNvSpPr>
            <a:spLocks noGrp="1"/>
          </p:cNvSpPr>
          <p:nvPr>
            <p:ph type="body" idx="1"/>
          </p:nvPr>
        </p:nvSpPr>
        <p:spPr>
          <a:xfrm>
            <a:off x="1884741" y="1932525"/>
            <a:ext cx="8812289" cy="3960275"/>
          </a:xfrm>
        </p:spPr>
        <p:txBody>
          <a:bodyPr>
            <a:normAutofit/>
          </a:bodyPr>
          <a:lstStyle/>
          <a:p>
            <a:pPr algn="l"/>
            <a:r>
              <a:rPr lang="es-MX" sz="2800" dirty="0"/>
              <a:t>Según el marco internacional de los derechos humanos, está prohibida la discriminación electoral por motivos de discapacidad y, además, los Estados están obligados a establecer acciones afirmativas para el pleno ejercicio de los derechos políticos por lo que podemos afirmar que los derechos políticos de las PcD están garantizados por el mismo.</a:t>
            </a:r>
          </a:p>
          <a:p>
            <a:pPr algn="l"/>
            <a:endParaRPr lang="es-MX" sz="2800" dirty="0"/>
          </a:p>
          <a:p>
            <a:pPr algn="l"/>
            <a:endParaRPr lang="es-MX" sz="2800" dirty="0"/>
          </a:p>
        </p:txBody>
      </p:sp>
      <p:pic>
        <p:nvPicPr>
          <p:cNvPr id="4" name="Picture 2" descr="No hay ninguna descripción de la foto disponible.">
            <a:extLst>
              <a:ext uri="{FF2B5EF4-FFF2-40B4-BE49-F238E27FC236}">
                <a16:creationId xmlns:a16="http://schemas.microsoft.com/office/drawing/2014/main" id="{70625A8D-C17C-9DC0-C8C1-07AE72FAB8E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0881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FA1654D-A18B-4761-C025-A7D0D0DB1CBB}"/>
              </a:ext>
            </a:extLst>
          </p:cNvPr>
          <p:cNvSpPr>
            <a:spLocks noGrp="1"/>
          </p:cNvSpPr>
          <p:nvPr>
            <p:ph type="ctrTitle"/>
          </p:nvPr>
        </p:nvSpPr>
        <p:spPr>
          <a:xfrm>
            <a:off x="7486457" y="598282"/>
            <a:ext cx="4050243" cy="1113267"/>
          </a:xfrm>
        </p:spPr>
        <p:txBody>
          <a:bodyPr/>
          <a:lstStyle/>
          <a:p>
            <a:r>
              <a:rPr lang="es-MX" sz="6000" dirty="0"/>
              <a:t>MÉXICO</a:t>
            </a:r>
          </a:p>
        </p:txBody>
      </p:sp>
      <p:sp>
        <p:nvSpPr>
          <p:cNvPr id="3" name="Subtítulo 2">
            <a:extLst>
              <a:ext uri="{FF2B5EF4-FFF2-40B4-BE49-F238E27FC236}">
                <a16:creationId xmlns:a16="http://schemas.microsoft.com/office/drawing/2014/main" id="{53A627FA-A5A9-6A13-3D9D-E175345EF4CA}"/>
              </a:ext>
            </a:extLst>
          </p:cNvPr>
          <p:cNvSpPr>
            <a:spLocks noGrp="1"/>
          </p:cNvSpPr>
          <p:nvPr>
            <p:ph type="subTitle" idx="1"/>
          </p:nvPr>
        </p:nvSpPr>
        <p:spPr>
          <a:xfrm>
            <a:off x="1689856" y="1563346"/>
            <a:ext cx="8812288" cy="3731308"/>
          </a:xfrm>
        </p:spPr>
        <p:txBody>
          <a:bodyPr>
            <a:normAutofit/>
          </a:bodyPr>
          <a:lstStyle/>
          <a:p>
            <a:pPr algn="just"/>
            <a:r>
              <a:rPr lang="es-MX" sz="2800" dirty="0">
                <a:solidFill>
                  <a:srgbClr val="C00000"/>
                </a:solidFill>
              </a:rPr>
              <a:t>ANTECEDENTES</a:t>
            </a:r>
          </a:p>
          <a:p>
            <a:pPr algn="just"/>
            <a:r>
              <a:rPr lang="es-MX" dirty="0"/>
              <a:t>En México los esfuerzos para enfrentar y eliminar todos los tipos de discriminación corrieron a cargo de la Comisión Ciudadana de Estudios contra la Discriminación (CCED) encabezada precisamente por Gilberto Rincón Gallardo un político y activista mexicano que padecía de discapacidad  cuyo fruto inmediato fue la reforma constitucional de 14 de agosto de 2001 en la que, por primera vez, se incluyó en el marco constitucional el derecho fundamental a no ser discriminado.</a:t>
            </a:r>
          </a:p>
        </p:txBody>
      </p:sp>
      <p:sp>
        <p:nvSpPr>
          <p:cNvPr id="5" name="Marcador de texto 2">
            <a:extLst>
              <a:ext uri="{FF2B5EF4-FFF2-40B4-BE49-F238E27FC236}">
                <a16:creationId xmlns:a16="http://schemas.microsoft.com/office/drawing/2014/main" id="{A20D6BBF-2CF6-3994-316C-EABD137D7F0A}"/>
              </a:ext>
            </a:extLst>
          </p:cNvPr>
          <p:cNvSpPr txBox="1">
            <a:spLocks/>
          </p:cNvSpPr>
          <p:nvPr/>
        </p:nvSpPr>
        <p:spPr>
          <a:xfrm>
            <a:off x="1884741" y="1932525"/>
            <a:ext cx="8812289" cy="3960275"/>
          </a:xfrm>
          <a:prstGeom prst="rect">
            <a:avLst/>
          </a:prstGeom>
        </p:spPr>
        <p:txBody>
          <a:bodyPr vert="horz" lIns="91440" tIns="45720" rIns="91440" bIns="45720" rtlCol="0">
            <a:normAutofit/>
          </a:bodyPr>
          <a:lstStyle>
            <a:lvl1pPr marL="0" indent="0" algn="ctr" defTabSz="914400" rtl="0" eaLnBrk="1" latinLnBrk="0" hangingPunct="1">
              <a:lnSpc>
                <a:spcPct val="112000"/>
              </a:lnSpc>
              <a:spcBef>
                <a:spcPts val="0"/>
              </a:spcBef>
              <a:spcAft>
                <a:spcPts val="0"/>
              </a:spcAft>
              <a:buFont typeface="Franklin Gothic Book" panose="020B0503020102020204" pitchFamily="34" charset="0"/>
              <a:buNone/>
              <a:defRPr sz="2300" kern="1200" baseline="0">
                <a:solidFill>
                  <a:schemeClr val="tx2"/>
                </a:solidFill>
                <a:latin typeface="+mn-lt"/>
                <a:ea typeface="+mn-ea"/>
                <a:cs typeface="+mn-cs"/>
              </a:defRPr>
            </a:lvl1pPr>
            <a:lvl2pPr marL="457200" indent="0" algn="ctr" defTabSz="914400" rtl="0" eaLnBrk="1" latinLnBrk="0" hangingPunct="1">
              <a:lnSpc>
                <a:spcPct val="94000"/>
              </a:lnSpc>
              <a:spcBef>
                <a:spcPts val="500"/>
              </a:spcBef>
              <a:spcAft>
                <a:spcPts val="200"/>
              </a:spcAft>
              <a:buFont typeface="Franklin Gothic Book" panose="020B0503020102020204" pitchFamily="34" charset="0"/>
              <a:buNone/>
              <a:defRPr sz="2000" i="1" kern="1200" baseline="0">
                <a:solidFill>
                  <a:schemeClr val="tx2"/>
                </a:solidFill>
                <a:latin typeface="+mn-lt"/>
                <a:ea typeface="+mn-ea"/>
                <a:cs typeface="+mn-cs"/>
              </a:defRPr>
            </a:lvl2pPr>
            <a:lvl3pPr marL="914400" indent="0" algn="ctr" defTabSz="914400" rtl="0" eaLnBrk="1" latinLnBrk="0" hangingPunct="1">
              <a:lnSpc>
                <a:spcPct val="94000"/>
              </a:lnSpc>
              <a:spcBef>
                <a:spcPts val="500"/>
              </a:spcBef>
              <a:spcAft>
                <a:spcPts val="200"/>
              </a:spcAft>
              <a:buFont typeface="Franklin Gothic Book" panose="020B0503020102020204" pitchFamily="34" charset="0"/>
              <a:buNone/>
              <a:defRPr sz="1800" kern="1200" baseline="0">
                <a:solidFill>
                  <a:schemeClr val="tx2"/>
                </a:solidFill>
                <a:latin typeface="+mn-lt"/>
                <a:ea typeface="+mn-ea"/>
                <a:cs typeface="+mn-cs"/>
              </a:defRPr>
            </a:lvl3pPr>
            <a:lvl4pPr marL="1371600" indent="0" algn="ctr" defTabSz="914400" rtl="0" eaLnBrk="1" latinLnBrk="0" hangingPunct="1">
              <a:lnSpc>
                <a:spcPct val="94000"/>
              </a:lnSpc>
              <a:spcBef>
                <a:spcPts val="500"/>
              </a:spcBef>
              <a:spcAft>
                <a:spcPts val="200"/>
              </a:spcAft>
              <a:buFont typeface="Franklin Gothic Book" panose="020B0503020102020204" pitchFamily="34" charset="0"/>
              <a:buNone/>
              <a:defRPr sz="1600" i="1" kern="1200" baseline="0">
                <a:solidFill>
                  <a:schemeClr val="tx2"/>
                </a:solidFill>
                <a:latin typeface="+mn-lt"/>
                <a:ea typeface="+mn-ea"/>
                <a:cs typeface="+mn-cs"/>
              </a:defRPr>
            </a:lvl4pPr>
            <a:lvl5pPr marL="1828800" indent="0" algn="ctr" defTabSz="914400" rtl="0" eaLnBrk="1" latinLnBrk="0" hangingPunct="1">
              <a:lnSpc>
                <a:spcPct val="94000"/>
              </a:lnSpc>
              <a:spcBef>
                <a:spcPts val="500"/>
              </a:spcBef>
              <a:spcAft>
                <a:spcPts val="200"/>
              </a:spcAft>
              <a:buFont typeface="Franklin Gothic Book" panose="020B0503020102020204" pitchFamily="34" charset="0"/>
              <a:buNone/>
              <a:defRPr sz="1600" kern="1200" baseline="0">
                <a:solidFill>
                  <a:schemeClr val="tx2"/>
                </a:solidFill>
                <a:latin typeface="+mn-lt"/>
                <a:ea typeface="+mn-ea"/>
                <a:cs typeface="+mn-cs"/>
              </a:defRPr>
            </a:lvl5pPr>
            <a:lvl6pPr marL="2286000" indent="0" algn="ctr" defTabSz="914400" rtl="0" eaLnBrk="1" latinLnBrk="0" hangingPunct="1">
              <a:lnSpc>
                <a:spcPct val="94000"/>
              </a:lnSpc>
              <a:spcBef>
                <a:spcPts val="500"/>
              </a:spcBef>
              <a:spcAft>
                <a:spcPts val="200"/>
              </a:spcAft>
              <a:buFont typeface="Franklin Gothic Book" panose="020B0503020102020204" pitchFamily="34" charset="0"/>
              <a:buNone/>
              <a:defRPr sz="1600" i="1" kern="1200" baseline="0">
                <a:solidFill>
                  <a:schemeClr val="tx2"/>
                </a:solidFill>
                <a:latin typeface="+mn-lt"/>
                <a:ea typeface="+mn-ea"/>
                <a:cs typeface="+mn-cs"/>
              </a:defRPr>
            </a:lvl6pPr>
            <a:lvl7pPr marL="2743200" indent="0" algn="ctr" defTabSz="914400" rtl="0" eaLnBrk="1" latinLnBrk="0" hangingPunct="1">
              <a:lnSpc>
                <a:spcPct val="94000"/>
              </a:lnSpc>
              <a:spcBef>
                <a:spcPts val="500"/>
              </a:spcBef>
              <a:spcAft>
                <a:spcPts val="200"/>
              </a:spcAft>
              <a:buFont typeface="Franklin Gothic Book" panose="020B0503020102020204" pitchFamily="34" charset="0"/>
              <a:buNone/>
              <a:defRPr sz="1600" kern="1200" baseline="0">
                <a:solidFill>
                  <a:schemeClr val="tx2"/>
                </a:solidFill>
                <a:latin typeface="+mn-lt"/>
                <a:ea typeface="+mn-ea"/>
                <a:cs typeface="+mn-cs"/>
              </a:defRPr>
            </a:lvl7pPr>
            <a:lvl8pPr marL="3200400" indent="0" algn="ctr" defTabSz="914400" rtl="0" eaLnBrk="1" latinLnBrk="0" hangingPunct="1">
              <a:lnSpc>
                <a:spcPct val="94000"/>
              </a:lnSpc>
              <a:spcBef>
                <a:spcPts val="500"/>
              </a:spcBef>
              <a:spcAft>
                <a:spcPts val="200"/>
              </a:spcAft>
              <a:buFont typeface="Franklin Gothic Book" panose="020B0503020102020204" pitchFamily="34" charset="0"/>
              <a:buNone/>
              <a:defRPr sz="1600" i="1" kern="1200" baseline="0">
                <a:solidFill>
                  <a:schemeClr val="tx2"/>
                </a:solidFill>
                <a:latin typeface="+mn-lt"/>
                <a:ea typeface="+mn-ea"/>
                <a:cs typeface="+mn-cs"/>
              </a:defRPr>
            </a:lvl8pPr>
            <a:lvl9pPr marL="3657600" indent="0" algn="ctr" defTabSz="914400" rtl="0" eaLnBrk="1" latinLnBrk="0" hangingPunct="1">
              <a:lnSpc>
                <a:spcPct val="94000"/>
              </a:lnSpc>
              <a:spcBef>
                <a:spcPts val="500"/>
              </a:spcBef>
              <a:spcAft>
                <a:spcPts val="200"/>
              </a:spcAft>
              <a:buFont typeface="Franklin Gothic Book" panose="020B0503020102020204" pitchFamily="34" charset="0"/>
              <a:buNone/>
              <a:defRPr sz="1600" kern="1200" baseline="0">
                <a:solidFill>
                  <a:schemeClr val="tx2"/>
                </a:solidFill>
                <a:latin typeface="+mn-lt"/>
                <a:ea typeface="+mn-ea"/>
                <a:cs typeface="+mn-cs"/>
              </a:defRPr>
            </a:lvl9pPr>
          </a:lstStyle>
          <a:p>
            <a:pPr algn="l"/>
            <a:endParaRPr lang="es-MX" sz="2800" dirty="0"/>
          </a:p>
          <a:p>
            <a:pPr algn="l"/>
            <a:endParaRPr lang="es-MX" sz="2800" dirty="0"/>
          </a:p>
        </p:txBody>
      </p:sp>
      <p:pic>
        <p:nvPicPr>
          <p:cNvPr id="6" name="Picture 2" descr="No hay ninguna descripción de la foto disponible.">
            <a:extLst>
              <a:ext uri="{FF2B5EF4-FFF2-40B4-BE49-F238E27FC236}">
                <a16:creationId xmlns:a16="http://schemas.microsoft.com/office/drawing/2014/main" id="{221EBEB3-4F24-B8D9-26DA-C157FCA0BA7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12291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ABA1780-67F9-6D3B-3C71-E6A58C64FBFF}"/>
              </a:ext>
            </a:extLst>
          </p:cNvPr>
          <p:cNvSpPr>
            <a:spLocks noGrp="1"/>
          </p:cNvSpPr>
          <p:nvPr>
            <p:ph idx="1"/>
          </p:nvPr>
        </p:nvSpPr>
        <p:spPr>
          <a:xfrm>
            <a:off x="1415142" y="870856"/>
            <a:ext cx="9601200" cy="5370285"/>
          </a:xfrm>
        </p:spPr>
        <p:txBody>
          <a:bodyPr>
            <a:noAutofit/>
          </a:bodyPr>
          <a:lstStyle/>
          <a:p>
            <a:pPr algn="just"/>
            <a:r>
              <a:rPr lang="es-MX" sz="2200" dirty="0"/>
              <a:t>En junio de 2003 también como fruto de los trabajos interdisciplinarios desarrollados por la CCED se publicó la Ley Federal para Prevenir y Eliminar la Discriminación (LFPED) que, entre otras medidas creó el Consejo Nacional para Prevenir la Discriminación (CONAPRED) como un órgano colegiado encargado de verificar las disposiciones antidiscriminatorias previstas en la ley. </a:t>
            </a:r>
          </a:p>
          <a:p>
            <a:pPr algn="just"/>
            <a:r>
              <a:rPr lang="es-MX" sz="2200" dirty="0">
                <a:latin typeface="Franklin Gothic Book" panose="020B0503020102020204" pitchFamily="34" charset="0"/>
                <a:ea typeface="KATECELEBRATION" panose="02000603000000000000" pitchFamily="2" charset="0"/>
              </a:rPr>
              <a:t>El artículo 9 de la ley antes citada establece en su fracción IX que se considera como discriminación , entre otros conceptos, “Negar o condicionar el derecho de participación política y, específicamente, el derecho al sufragio activo o pasivo, la elegibilidad y el acceso a los cargos públicos…</a:t>
            </a:r>
          </a:p>
          <a:p>
            <a:pPr algn="just"/>
            <a:r>
              <a:rPr lang="es-MX" sz="2200" dirty="0">
                <a:latin typeface="Franklin Gothic Book" panose="020B0503020102020204" pitchFamily="34" charset="0"/>
              </a:rPr>
              <a:t>Y el capítulo IV regula  el establecimiento de las medidas de nivelación, medidas de inclusión y acciones afirmativas como “…forma de la perspectiva antidiscriminatoria, la cual debe ser incorporada de manera transversal y progresiva en el quehacer público, y de manera particular en el diseño, implementación y evaluación de las políticas públicas que lleven a cabo cada uno de los poderes federales” (LFPED, art. 15 Bis).</a:t>
            </a:r>
          </a:p>
        </p:txBody>
      </p:sp>
      <p:pic>
        <p:nvPicPr>
          <p:cNvPr id="4" name="Picture 2" descr="No hay ninguna descripción de la foto disponible.">
            <a:extLst>
              <a:ext uri="{FF2B5EF4-FFF2-40B4-BE49-F238E27FC236}">
                <a16:creationId xmlns:a16="http://schemas.microsoft.com/office/drawing/2014/main" id="{D5F1AE44-9756-FFA6-199F-C2FD5BF294C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89149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960DF4-0043-FAB7-9F7A-2BCFBB3D0471}"/>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F7A67D1B-483F-A62C-13C6-6DFB4255B2DA}"/>
              </a:ext>
            </a:extLst>
          </p:cNvPr>
          <p:cNvSpPr>
            <a:spLocks noGrp="1"/>
          </p:cNvSpPr>
          <p:nvPr>
            <p:ph type="ctrTitle"/>
          </p:nvPr>
        </p:nvSpPr>
        <p:spPr>
          <a:xfrm>
            <a:off x="4572001" y="470512"/>
            <a:ext cx="6950186" cy="1113267"/>
          </a:xfrm>
        </p:spPr>
        <p:txBody>
          <a:bodyPr/>
          <a:lstStyle/>
          <a:p>
            <a:r>
              <a:rPr lang="es-MX" sz="5400" dirty="0"/>
              <a:t>MARCO NORMATIVO</a:t>
            </a:r>
          </a:p>
        </p:txBody>
      </p:sp>
      <p:sp>
        <p:nvSpPr>
          <p:cNvPr id="3" name="Subtítulo 2">
            <a:extLst>
              <a:ext uri="{FF2B5EF4-FFF2-40B4-BE49-F238E27FC236}">
                <a16:creationId xmlns:a16="http://schemas.microsoft.com/office/drawing/2014/main" id="{9EB084E6-6E8C-8D27-24AB-779C4B8BC7A3}"/>
              </a:ext>
            </a:extLst>
          </p:cNvPr>
          <p:cNvSpPr>
            <a:spLocks noGrp="1"/>
          </p:cNvSpPr>
          <p:nvPr>
            <p:ph type="subTitle" idx="1"/>
          </p:nvPr>
        </p:nvSpPr>
        <p:spPr>
          <a:xfrm>
            <a:off x="1689856" y="1816411"/>
            <a:ext cx="8812288" cy="3731308"/>
          </a:xfrm>
        </p:spPr>
        <p:txBody>
          <a:bodyPr/>
          <a:lstStyle/>
          <a:p>
            <a:pPr algn="just"/>
            <a:r>
              <a:rPr lang="es-MX" dirty="0"/>
              <a:t>El 30 de mayo de 2011,  se publicó la Ley General Para la Inclusión de las Personas con Discapacidad (LGPIPD) cuyo artículo 1 establece como objeto de la ley “…reglamentar en lo conducente el Artículo 1º. de la Constitución Política de los Estados Unidos Mexicanos estableciendo las condiciones en las que el Estado deberá promover, proteger y asegurar el pleno ejercicio de los derechos humanos y libertades fundamentales de las personas con discapacidad, asegurando su plena inclusión a la sociedad en un marco de respeto, igualdad y equiparación de oportunidades.</a:t>
            </a:r>
          </a:p>
        </p:txBody>
      </p:sp>
      <p:sp>
        <p:nvSpPr>
          <p:cNvPr id="5" name="Marcador de texto 2">
            <a:extLst>
              <a:ext uri="{FF2B5EF4-FFF2-40B4-BE49-F238E27FC236}">
                <a16:creationId xmlns:a16="http://schemas.microsoft.com/office/drawing/2014/main" id="{3C245241-0FA7-F841-6585-219F66F61C8F}"/>
              </a:ext>
            </a:extLst>
          </p:cNvPr>
          <p:cNvSpPr txBox="1">
            <a:spLocks/>
          </p:cNvSpPr>
          <p:nvPr/>
        </p:nvSpPr>
        <p:spPr>
          <a:xfrm>
            <a:off x="1884741" y="1932525"/>
            <a:ext cx="8812289" cy="3960275"/>
          </a:xfrm>
          <a:prstGeom prst="rect">
            <a:avLst/>
          </a:prstGeom>
        </p:spPr>
        <p:txBody>
          <a:bodyPr vert="horz" lIns="91440" tIns="45720" rIns="91440" bIns="45720" rtlCol="0">
            <a:normAutofit/>
          </a:bodyPr>
          <a:lstStyle>
            <a:lvl1pPr marL="0" indent="0" algn="ctr" defTabSz="914400" rtl="0" eaLnBrk="1" latinLnBrk="0" hangingPunct="1">
              <a:lnSpc>
                <a:spcPct val="112000"/>
              </a:lnSpc>
              <a:spcBef>
                <a:spcPts val="0"/>
              </a:spcBef>
              <a:spcAft>
                <a:spcPts val="0"/>
              </a:spcAft>
              <a:buFont typeface="Franklin Gothic Book" panose="020B0503020102020204" pitchFamily="34" charset="0"/>
              <a:buNone/>
              <a:defRPr sz="2300" kern="1200" baseline="0">
                <a:solidFill>
                  <a:schemeClr val="tx2"/>
                </a:solidFill>
                <a:latin typeface="+mn-lt"/>
                <a:ea typeface="+mn-ea"/>
                <a:cs typeface="+mn-cs"/>
              </a:defRPr>
            </a:lvl1pPr>
            <a:lvl2pPr marL="457200" indent="0" algn="ctr" defTabSz="914400" rtl="0" eaLnBrk="1" latinLnBrk="0" hangingPunct="1">
              <a:lnSpc>
                <a:spcPct val="94000"/>
              </a:lnSpc>
              <a:spcBef>
                <a:spcPts val="500"/>
              </a:spcBef>
              <a:spcAft>
                <a:spcPts val="200"/>
              </a:spcAft>
              <a:buFont typeface="Franklin Gothic Book" panose="020B0503020102020204" pitchFamily="34" charset="0"/>
              <a:buNone/>
              <a:defRPr sz="2000" i="1" kern="1200" baseline="0">
                <a:solidFill>
                  <a:schemeClr val="tx2"/>
                </a:solidFill>
                <a:latin typeface="+mn-lt"/>
                <a:ea typeface="+mn-ea"/>
                <a:cs typeface="+mn-cs"/>
              </a:defRPr>
            </a:lvl2pPr>
            <a:lvl3pPr marL="914400" indent="0" algn="ctr" defTabSz="914400" rtl="0" eaLnBrk="1" latinLnBrk="0" hangingPunct="1">
              <a:lnSpc>
                <a:spcPct val="94000"/>
              </a:lnSpc>
              <a:spcBef>
                <a:spcPts val="500"/>
              </a:spcBef>
              <a:spcAft>
                <a:spcPts val="200"/>
              </a:spcAft>
              <a:buFont typeface="Franklin Gothic Book" panose="020B0503020102020204" pitchFamily="34" charset="0"/>
              <a:buNone/>
              <a:defRPr sz="1800" kern="1200" baseline="0">
                <a:solidFill>
                  <a:schemeClr val="tx2"/>
                </a:solidFill>
                <a:latin typeface="+mn-lt"/>
                <a:ea typeface="+mn-ea"/>
                <a:cs typeface="+mn-cs"/>
              </a:defRPr>
            </a:lvl3pPr>
            <a:lvl4pPr marL="1371600" indent="0" algn="ctr" defTabSz="914400" rtl="0" eaLnBrk="1" latinLnBrk="0" hangingPunct="1">
              <a:lnSpc>
                <a:spcPct val="94000"/>
              </a:lnSpc>
              <a:spcBef>
                <a:spcPts val="500"/>
              </a:spcBef>
              <a:spcAft>
                <a:spcPts val="200"/>
              </a:spcAft>
              <a:buFont typeface="Franklin Gothic Book" panose="020B0503020102020204" pitchFamily="34" charset="0"/>
              <a:buNone/>
              <a:defRPr sz="1600" i="1" kern="1200" baseline="0">
                <a:solidFill>
                  <a:schemeClr val="tx2"/>
                </a:solidFill>
                <a:latin typeface="+mn-lt"/>
                <a:ea typeface="+mn-ea"/>
                <a:cs typeface="+mn-cs"/>
              </a:defRPr>
            </a:lvl4pPr>
            <a:lvl5pPr marL="1828800" indent="0" algn="ctr" defTabSz="914400" rtl="0" eaLnBrk="1" latinLnBrk="0" hangingPunct="1">
              <a:lnSpc>
                <a:spcPct val="94000"/>
              </a:lnSpc>
              <a:spcBef>
                <a:spcPts val="500"/>
              </a:spcBef>
              <a:spcAft>
                <a:spcPts val="200"/>
              </a:spcAft>
              <a:buFont typeface="Franklin Gothic Book" panose="020B0503020102020204" pitchFamily="34" charset="0"/>
              <a:buNone/>
              <a:defRPr sz="1600" kern="1200" baseline="0">
                <a:solidFill>
                  <a:schemeClr val="tx2"/>
                </a:solidFill>
                <a:latin typeface="+mn-lt"/>
                <a:ea typeface="+mn-ea"/>
                <a:cs typeface="+mn-cs"/>
              </a:defRPr>
            </a:lvl5pPr>
            <a:lvl6pPr marL="2286000" indent="0" algn="ctr" defTabSz="914400" rtl="0" eaLnBrk="1" latinLnBrk="0" hangingPunct="1">
              <a:lnSpc>
                <a:spcPct val="94000"/>
              </a:lnSpc>
              <a:spcBef>
                <a:spcPts val="500"/>
              </a:spcBef>
              <a:spcAft>
                <a:spcPts val="200"/>
              </a:spcAft>
              <a:buFont typeface="Franklin Gothic Book" panose="020B0503020102020204" pitchFamily="34" charset="0"/>
              <a:buNone/>
              <a:defRPr sz="1600" i="1" kern="1200" baseline="0">
                <a:solidFill>
                  <a:schemeClr val="tx2"/>
                </a:solidFill>
                <a:latin typeface="+mn-lt"/>
                <a:ea typeface="+mn-ea"/>
                <a:cs typeface="+mn-cs"/>
              </a:defRPr>
            </a:lvl6pPr>
            <a:lvl7pPr marL="2743200" indent="0" algn="ctr" defTabSz="914400" rtl="0" eaLnBrk="1" latinLnBrk="0" hangingPunct="1">
              <a:lnSpc>
                <a:spcPct val="94000"/>
              </a:lnSpc>
              <a:spcBef>
                <a:spcPts val="500"/>
              </a:spcBef>
              <a:spcAft>
                <a:spcPts val="200"/>
              </a:spcAft>
              <a:buFont typeface="Franklin Gothic Book" panose="020B0503020102020204" pitchFamily="34" charset="0"/>
              <a:buNone/>
              <a:defRPr sz="1600" kern="1200" baseline="0">
                <a:solidFill>
                  <a:schemeClr val="tx2"/>
                </a:solidFill>
                <a:latin typeface="+mn-lt"/>
                <a:ea typeface="+mn-ea"/>
                <a:cs typeface="+mn-cs"/>
              </a:defRPr>
            </a:lvl7pPr>
            <a:lvl8pPr marL="3200400" indent="0" algn="ctr" defTabSz="914400" rtl="0" eaLnBrk="1" latinLnBrk="0" hangingPunct="1">
              <a:lnSpc>
                <a:spcPct val="94000"/>
              </a:lnSpc>
              <a:spcBef>
                <a:spcPts val="500"/>
              </a:spcBef>
              <a:spcAft>
                <a:spcPts val="200"/>
              </a:spcAft>
              <a:buFont typeface="Franklin Gothic Book" panose="020B0503020102020204" pitchFamily="34" charset="0"/>
              <a:buNone/>
              <a:defRPr sz="1600" i="1" kern="1200" baseline="0">
                <a:solidFill>
                  <a:schemeClr val="tx2"/>
                </a:solidFill>
                <a:latin typeface="+mn-lt"/>
                <a:ea typeface="+mn-ea"/>
                <a:cs typeface="+mn-cs"/>
              </a:defRPr>
            </a:lvl8pPr>
            <a:lvl9pPr marL="3657600" indent="0" algn="ctr" defTabSz="914400" rtl="0" eaLnBrk="1" latinLnBrk="0" hangingPunct="1">
              <a:lnSpc>
                <a:spcPct val="94000"/>
              </a:lnSpc>
              <a:spcBef>
                <a:spcPts val="500"/>
              </a:spcBef>
              <a:spcAft>
                <a:spcPts val="200"/>
              </a:spcAft>
              <a:buFont typeface="Franklin Gothic Book" panose="020B0503020102020204" pitchFamily="34" charset="0"/>
              <a:buNone/>
              <a:defRPr sz="1600" kern="1200" baseline="0">
                <a:solidFill>
                  <a:schemeClr val="tx2"/>
                </a:solidFill>
                <a:latin typeface="+mn-lt"/>
                <a:ea typeface="+mn-ea"/>
                <a:cs typeface="+mn-cs"/>
              </a:defRPr>
            </a:lvl9pPr>
          </a:lstStyle>
          <a:p>
            <a:pPr algn="l"/>
            <a:endParaRPr lang="es-MX" sz="2800" dirty="0"/>
          </a:p>
          <a:p>
            <a:pPr algn="l"/>
            <a:endParaRPr lang="es-MX" sz="2800" dirty="0"/>
          </a:p>
        </p:txBody>
      </p:sp>
      <p:pic>
        <p:nvPicPr>
          <p:cNvPr id="6" name="Picture 2" descr="No hay ninguna descripción de la foto disponible.">
            <a:extLst>
              <a:ext uri="{FF2B5EF4-FFF2-40B4-BE49-F238E27FC236}">
                <a16:creationId xmlns:a16="http://schemas.microsoft.com/office/drawing/2014/main" id="{6142B644-84E8-831F-A980-9A848998C56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15204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3D1C31E-E029-1F33-4538-CB7B59AA719D}"/>
              </a:ext>
            </a:extLst>
          </p:cNvPr>
          <p:cNvSpPr>
            <a:spLocks noGrp="1"/>
          </p:cNvSpPr>
          <p:nvPr>
            <p:ph type="title"/>
          </p:nvPr>
        </p:nvSpPr>
        <p:spPr>
          <a:xfrm>
            <a:off x="723900" y="1143455"/>
            <a:ext cx="3855720" cy="2285545"/>
          </a:xfrm>
        </p:spPr>
        <p:txBody>
          <a:bodyPr/>
          <a:lstStyle/>
          <a:p>
            <a:pPr algn="ctr"/>
            <a:br>
              <a:rPr lang="es-MX" dirty="0"/>
            </a:br>
            <a:r>
              <a:rPr lang="es-MX" sz="6600" dirty="0"/>
              <a:t>INE</a:t>
            </a:r>
            <a:br>
              <a:rPr lang="es-MX" sz="6000" dirty="0"/>
            </a:br>
            <a:r>
              <a:rPr lang="es-MX" sz="5400" dirty="0">
                <a:solidFill>
                  <a:srgbClr val="C00000"/>
                </a:solidFill>
              </a:rPr>
              <a:t>2017</a:t>
            </a:r>
          </a:p>
        </p:txBody>
      </p:sp>
      <p:sp>
        <p:nvSpPr>
          <p:cNvPr id="3" name="Marcador de contenido 2">
            <a:extLst>
              <a:ext uri="{FF2B5EF4-FFF2-40B4-BE49-F238E27FC236}">
                <a16:creationId xmlns:a16="http://schemas.microsoft.com/office/drawing/2014/main" id="{50FB5F32-DFF2-CCDD-EF11-E24E6C5EF014}"/>
              </a:ext>
            </a:extLst>
          </p:cNvPr>
          <p:cNvSpPr>
            <a:spLocks noGrp="1"/>
          </p:cNvSpPr>
          <p:nvPr>
            <p:ph idx="1"/>
          </p:nvPr>
        </p:nvSpPr>
        <p:spPr>
          <a:xfrm>
            <a:off x="6096000" y="841375"/>
            <a:ext cx="4949009" cy="5175250"/>
          </a:xfrm>
        </p:spPr>
        <p:txBody>
          <a:bodyPr>
            <a:normAutofit lnSpcReduction="10000"/>
          </a:bodyPr>
          <a:lstStyle/>
          <a:p>
            <a:pPr algn="just"/>
            <a:r>
              <a:rPr lang="es-MX" sz="2400" dirty="0"/>
              <a:t>Protocolo para la inclusión de las Personas con Discapacidad como funcionarios y funcionarias de Mesas Directivas de Casilla (PPDMDC);</a:t>
            </a:r>
          </a:p>
          <a:p>
            <a:pPr algn="just"/>
            <a:r>
              <a:rPr lang="es-MX" sz="2400" dirty="0"/>
              <a:t>Decálogo Elecciones y Derechos de las Personas con Discapacidad (DEDPD) y;</a:t>
            </a:r>
          </a:p>
          <a:p>
            <a:pPr algn="just"/>
            <a:r>
              <a:rPr lang="es-MX" sz="2400" dirty="0"/>
              <a:t>Carta Compromiso del Instituto Nacional Electoral en Respuesta a la Peticiones de las Personas con Discapacidad y las Organizaciones de la Sociedad Civil (CCPDOSC) que las representan. </a:t>
            </a:r>
          </a:p>
        </p:txBody>
      </p:sp>
      <p:pic>
        <p:nvPicPr>
          <p:cNvPr id="5" name="Picture 2" descr="No hay ninguna descripción de la foto disponible.">
            <a:extLst>
              <a:ext uri="{FF2B5EF4-FFF2-40B4-BE49-F238E27FC236}">
                <a16:creationId xmlns:a16="http://schemas.microsoft.com/office/drawing/2014/main" id="{A41C8330-87BC-81B1-0E39-4D0AB476AE2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20503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9F4068-87A0-2A1B-0DFE-BDABE74570F2}"/>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25BE8417-1657-659F-8071-359DC72CC75E}"/>
              </a:ext>
            </a:extLst>
          </p:cNvPr>
          <p:cNvSpPr>
            <a:spLocks noGrp="1"/>
          </p:cNvSpPr>
          <p:nvPr>
            <p:ph type="title"/>
          </p:nvPr>
        </p:nvSpPr>
        <p:spPr>
          <a:xfrm>
            <a:off x="723900" y="1143455"/>
            <a:ext cx="3855720" cy="2285545"/>
          </a:xfrm>
        </p:spPr>
        <p:txBody>
          <a:bodyPr/>
          <a:lstStyle/>
          <a:p>
            <a:pPr algn="ctr"/>
            <a:br>
              <a:rPr lang="es-MX" dirty="0"/>
            </a:br>
            <a:r>
              <a:rPr lang="es-MX" sz="6600" dirty="0"/>
              <a:t>INE</a:t>
            </a:r>
            <a:br>
              <a:rPr lang="es-MX" sz="6000" dirty="0"/>
            </a:br>
            <a:r>
              <a:rPr lang="es-MX" sz="5400" dirty="0">
                <a:solidFill>
                  <a:srgbClr val="C00000"/>
                </a:solidFill>
              </a:rPr>
              <a:t>2022</a:t>
            </a:r>
          </a:p>
        </p:txBody>
      </p:sp>
      <p:sp>
        <p:nvSpPr>
          <p:cNvPr id="3" name="Marcador de contenido 2">
            <a:extLst>
              <a:ext uri="{FF2B5EF4-FFF2-40B4-BE49-F238E27FC236}">
                <a16:creationId xmlns:a16="http://schemas.microsoft.com/office/drawing/2014/main" id="{DD708D6A-54ED-FB85-04C3-6E9C97C9BC59}"/>
              </a:ext>
            </a:extLst>
          </p:cNvPr>
          <p:cNvSpPr>
            <a:spLocks noGrp="1"/>
          </p:cNvSpPr>
          <p:nvPr>
            <p:ph idx="1"/>
          </p:nvPr>
        </p:nvSpPr>
        <p:spPr>
          <a:xfrm>
            <a:off x="5762171" y="814684"/>
            <a:ext cx="5705929" cy="5341712"/>
          </a:xfrm>
        </p:spPr>
        <p:txBody>
          <a:bodyPr>
            <a:normAutofit fontScale="92500" lnSpcReduction="20000"/>
          </a:bodyPr>
          <a:lstStyle/>
          <a:p>
            <a:pPr algn="just"/>
            <a:r>
              <a:rPr lang="es-MX" sz="2400" dirty="0"/>
              <a:t>Protocolo para la Adopción de Medidas Tendientes a Garantizar el Derecho al Voto y a la Participación Ciudadana de las Personas con Discapacidad en los Procesos Electorales y Mecanismos de Participación Ciudadana (PGDVPD).</a:t>
            </a:r>
          </a:p>
          <a:p>
            <a:pPr algn="just"/>
            <a:r>
              <a:rPr lang="es-MX" sz="2400" dirty="0"/>
              <a:t>Acuerdo INE/CG18/2021en el que estableció, entre otras, una acción afirmativa dirigidas a las PcD consistente en la obligación impuesta a los Partidos Políticos Nacionales de registrar al menos ocho fórmulas de candidaturas en el proceso electoral federal de 2021 a la Cámara de Diputados pertenecientes al grupo vulnerable de las PcD. </a:t>
            </a:r>
            <a:br>
              <a:rPr lang="es-MX" sz="2400" dirty="0"/>
            </a:br>
            <a:r>
              <a:rPr lang="es-MX" sz="2400" dirty="0"/>
              <a:t>(En acatamiento a una sentencia del TEPJF)</a:t>
            </a:r>
          </a:p>
          <a:p>
            <a:pPr algn="just"/>
            <a:r>
              <a:rPr lang="es-MX" sz="2400" dirty="0"/>
              <a:t>Lineamientos en cumplimiento de aciones afirmativas para el proceso electoral 2023-2024</a:t>
            </a:r>
          </a:p>
        </p:txBody>
      </p:sp>
      <p:pic>
        <p:nvPicPr>
          <p:cNvPr id="4" name="Picture 2" descr="No hay ninguna descripción de la foto disponible.">
            <a:extLst>
              <a:ext uri="{FF2B5EF4-FFF2-40B4-BE49-F238E27FC236}">
                <a16:creationId xmlns:a16="http://schemas.microsoft.com/office/drawing/2014/main" id="{133DBDA2-5C3A-60AC-67A1-B96920D0D744}"/>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58123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0D3BB76-8949-4CF0-A2AB-B9CB0B8735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en-US" dirty="0"/>
          </a:p>
        </p:txBody>
      </p:sp>
      <p:sp>
        <p:nvSpPr>
          <p:cNvPr id="11" name="Freeform: Shape 10">
            <a:extLst>
              <a:ext uri="{FF2B5EF4-FFF2-40B4-BE49-F238E27FC236}">
                <a16:creationId xmlns:a16="http://schemas.microsoft.com/office/drawing/2014/main" id="{5FF39634-9D58-45BA-8073-5E672C66D0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649163" y="634028"/>
            <a:ext cx="3275668" cy="3275668"/>
          </a:xfrm>
          <a:custGeom>
            <a:avLst/>
            <a:gdLst>
              <a:gd name="connsiteX0" fmla="*/ 3275668 w 3275668"/>
              <a:gd name="connsiteY0" fmla="*/ 3275668 h 3275668"/>
              <a:gd name="connsiteX1" fmla="*/ 655 w 3275668"/>
              <a:gd name="connsiteY1" fmla="*/ 3275668 h 3275668"/>
              <a:gd name="connsiteX2" fmla="*/ 0 w 3275668"/>
              <a:gd name="connsiteY2" fmla="*/ 2889925 h 3275668"/>
              <a:gd name="connsiteX3" fmla="*/ 2869894 w 3275668"/>
              <a:gd name="connsiteY3" fmla="*/ 2891248 h 3275668"/>
              <a:gd name="connsiteX4" fmla="*/ 2869894 w 3275668"/>
              <a:gd name="connsiteY4" fmla="*/ 0 h 3275668"/>
              <a:gd name="connsiteX5" fmla="*/ 3275668 w 3275668"/>
              <a:gd name="connsiteY5" fmla="*/ 0 h 3275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5668" h="3275668">
                <a:moveTo>
                  <a:pt x="3275668" y="3275668"/>
                </a:moveTo>
                <a:lnTo>
                  <a:pt x="655" y="3275668"/>
                </a:lnTo>
                <a:cubicBezTo>
                  <a:pt x="-655" y="3142531"/>
                  <a:pt x="1310" y="3023062"/>
                  <a:pt x="0" y="2889925"/>
                </a:cubicBezTo>
                <a:lnTo>
                  <a:pt x="2869894" y="2891248"/>
                </a:lnTo>
                <a:lnTo>
                  <a:pt x="2869894" y="0"/>
                </a:lnTo>
                <a:lnTo>
                  <a:pt x="3275668" y="0"/>
                </a:lnTo>
                <a:close/>
              </a:path>
            </a:pathLst>
          </a:custGeom>
          <a:solidFill>
            <a:schemeClr val="tx2"/>
          </a:solidFill>
          <a:ln w="0">
            <a:noFill/>
            <a:prstDash val="solid"/>
            <a:round/>
            <a:headEnd/>
            <a:tailEnd/>
          </a:ln>
        </p:spPr>
        <p:txBody>
          <a:bodyPr/>
          <a:lstStyle/>
          <a:p>
            <a:endParaRPr lang="es-MX"/>
          </a:p>
        </p:txBody>
      </p:sp>
      <p:sp>
        <p:nvSpPr>
          <p:cNvPr id="13" name="Freeform: Shape 12">
            <a:extLst>
              <a:ext uri="{FF2B5EF4-FFF2-40B4-BE49-F238E27FC236}">
                <a16:creationId xmlns:a16="http://schemas.microsoft.com/office/drawing/2014/main" id="{1794DAEC-13A6-485F-AF0A-77F61AE6F0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049045" y="3149435"/>
            <a:ext cx="3275013" cy="3275670"/>
          </a:xfrm>
          <a:custGeom>
            <a:avLst/>
            <a:gdLst>
              <a:gd name="connsiteX0" fmla="*/ 2869239 w 3275013"/>
              <a:gd name="connsiteY0" fmla="*/ 0 h 3275670"/>
              <a:gd name="connsiteX1" fmla="*/ 3275013 w 3275013"/>
              <a:gd name="connsiteY1" fmla="*/ 0 h 3275670"/>
              <a:gd name="connsiteX2" fmla="*/ 3275013 w 3275013"/>
              <a:gd name="connsiteY2" fmla="*/ 3275670 h 3275670"/>
              <a:gd name="connsiteX3" fmla="*/ 0 w 3275013"/>
              <a:gd name="connsiteY3" fmla="*/ 3275670 h 3275670"/>
              <a:gd name="connsiteX4" fmla="*/ 0 w 3275013"/>
              <a:gd name="connsiteY4" fmla="*/ 2890368 h 3275670"/>
              <a:gd name="connsiteX5" fmla="*/ 2869239 w 3275013"/>
              <a:gd name="connsiteY5" fmla="*/ 2890809 h 3275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5013" h="3275670">
                <a:moveTo>
                  <a:pt x="2869239" y="0"/>
                </a:moveTo>
                <a:lnTo>
                  <a:pt x="3275013" y="0"/>
                </a:lnTo>
                <a:lnTo>
                  <a:pt x="3275013" y="3275670"/>
                </a:lnTo>
                <a:lnTo>
                  <a:pt x="0" y="3275670"/>
                </a:lnTo>
                <a:lnTo>
                  <a:pt x="0" y="2890368"/>
                </a:lnTo>
                <a:lnTo>
                  <a:pt x="2869239" y="2890809"/>
                </a:lnTo>
                <a:close/>
              </a:path>
            </a:pathLst>
          </a:custGeom>
          <a:solidFill>
            <a:schemeClr val="tx2"/>
          </a:solidFill>
          <a:ln w="0">
            <a:noFill/>
            <a:prstDash val="solid"/>
            <a:round/>
            <a:headEnd/>
            <a:tailEnd/>
          </a:ln>
        </p:spPr>
        <p:txBody>
          <a:bodyPr/>
          <a:lstStyle/>
          <a:p>
            <a:endParaRPr lang="es-MX"/>
          </a:p>
        </p:txBody>
      </p:sp>
      <p:sp>
        <p:nvSpPr>
          <p:cNvPr id="2" name="Título 1">
            <a:extLst>
              <a:ext uri="{FF2B5EF4-FFF2-40B4-BE49-F238E27FC236}">
                <a16:creationId xmlns:a16="http://schemas.microsoft.com/office/drawing/2014/main" id="{D883EE77-9D35-F117-0C46-3E30DB10BAAF}"/>
              </a:ext>
            </a:extLst>
          </p:cNvPr>
          <p:cNvSpPr>
            <a:spLocks noGrp="1"/>
          </p:cNvSpPr>
          <p:nvPr>
            <p:ph type="ctrTitle"/>
          </p:nvPr>
        </p:nvSpPr>
        <p:spPr>
          <a:xfrm>
            <a:off x="8324058" y="3909696"/>
            <a:ext cx="3275013" cy="1347460"/>
          </a:xfrm>
        </p:spPr>
        <p:txBody>
          <a:bodyPr anchor="t">
            <a:normAutofit/>
          </a:bodyPr>
          <a:lstStyle/>
          <a:p>
            <a:r>
              <a:rPr lang="es-MX" dirty="0">
                <a:solidFill>
                  <a:srgbClr val="C00000"/>
                </a:solidFill>
              </a:rPr>
              <a:t>tepjf</a:t>
            </a:r>
          </a:p>
        </p:txBody>
      </p:sp>
      <p:sp>
        <p:nvSpPr>
          <p:cNvPr id="3" name="Subtítulo 2">
            <a:extLst>
              <a:ext uri="{FF2B5EF4-FFF2-40B4-BE49-F238E27FC236}">
                <a16:creationId xmlns:a16="http://schemas.microsoft.com/office/drawing/2014/main" id="{AC58C9F2-9874-8A01-2590-37732157F3A8}"/>
              </a:ext>
            </a:extLst>
          </p:cNvPr>
          <p:cNvSpPr>
            <a:spLocks noGrp="1"/>
          </p:cNvSpPr>
          <p:nvPr>
            <p:ph type="subTitle" idx="1"/>
          </p:nvPr>
        </p:nvSpPr>
        <p:spPr>
          <a:xfrm>
            <a:off x="1584081" y="1524000"/>
            <a:ext cx="5805714" cy="4221118"/>
          </a:xfrm>
        </p:spPr>
        <p:txBody>
          <a:bodyPr>
            <a:normAutofit fontScale="92500" lnSpcReduction="10000"/>
          </a:bodyPr>
          <a:lstStyle/>
          <a:p>
            <a:pPr algn="just"/>
            <a:r>
              <a:rPr lang="es-MX" sz="2600" dirty="0"/>
              <a:t>Criterios jurisprudenciales emitidos por el TEPJF en el ejercicio de su actividad jurisdiccional garante del ejercicio de los derechos políticos de las PcD </a:t>
            </a:r>
          </a:p>
          <a:p>
            <a:pPr algn="just"/>
            <a:endParaRPr lang="es-MX" sz="2600" dirty="0"/>
          </a:p>
          <a:p>
            <a:pPr algn="just"/>
            <a:r>
              <a:rPr lang="es-MX" sz="2600" dirty="0"/>
              <a:t>Sin embargo, los criterios del tribunal son emitidos a partir del ejercicio a la tutela judicial efectiva por parte de los ciudadanos afectados en el ejercicio y goce de su derecho político pero aplicado al caso concreto.</a:t>
            </a:r>
          </a:p>
          <a:p>
            <a:pPr algn="l"/>
            <a:endParaRPr lang="es-MX" dirty="0"/>
          </a:p>
          <a:p>
            <a:pPr algn="l"/>
            <a:endParaRPr lang="es-MX" dirty="0"/>
          </a:p>
        </p:txBody>
      </p:sp>
      <p:pic>
        <p:nvPicPr>
          <p:cNvPr id="4" name="Picture 2" descr="No hay ninguna descripción de la foto disponible.">
            <a:extLst>
              <a:ext uri="{FF2B5EF4-FFF2-40B4-BE49-F238E27FC236}">
                <a16:creationId xmlns:a16="http://schemas.microsoft.com/office/drawing/2014/main" id="{36E2CEE8-9581-B529-5B71-D3DA604EBDF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28906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a:extLst>
            <a:ext uri="{FF2B5EF4-FFF2-40B4-BE49-F238E27FC236}">
              <a16:creationId xmlns:a16="http://schemas.microsoft.com/office/drawing/2014/main" id="{0D44BF4B-B7BF-5E9C-78D2-ED716C852C66}"/>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FC368031-82FA-307B-7C92-44F134FAD5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76"/>
            <a:ext cx="12191998"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11" name="Freeform 6">
            <a:extLst>
              <a:ext uri="{FF2B5EF4-FFF2-40B4-BE49-F238E27FC236}">
                <a16:creationId xmlns:a16="http://schemas.microsoft.com/office/drawing/2014/main" id="{1BB7CC8F-9C18-A249-CA76-9F16E94A13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8245048" y="626654"/>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accent1">
              <a:lumMod val="75000"/>
            </a:schemeClr>
          </a:solidFill>
          <a:ln w="0">
            <a:noFill/>
            <a:prstDash val="solid"/>
            <a:round/>
            <a:headEnd/>
            <a:tailEnd/>
          </a:ln>
        </p:spPr>
        <p:txBody>
          <a:bodyPr/>
          <a:lstStyle/>
          <a:p>
            <a:endParaRPr lang="es-MX"/>
          </a:p>
        </p:txBody>
      </p:sp>
      <p:sp useBgFill="1">
        <p:nvSpPr>
          <p:cNvPr id="13" name="Rectangle 12">
            <a:extLst>
              <a:ext uri="{FF2B5EF4-FFF2-40B4-BE49-F238E27FC236}">
                <a16:creationId xmlns:a16="http://schemas.microsoft.com/office/drawing/2014/main" id="{52443D13-3EC9-1CF2-E937-0339B93159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10265"/>
            <a:ext cx="11115368" cy="5847734"/>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en-US" dirty="0"/>
          </a:p>
        </p:txBody>
      </p:sp>
      <p:sp>
        <p:nvSpPr>
          <p:cNvPr id="3" name="Subtítulo 2">
            <a:extLst>
              <a:ext uri="{FF2B5EF4-FFF2-40B4-BE49-F238E27FC236}">
                <a16:creationId xmlns:a16="http://schemas.microsoft.com/office/drawing/2014/main" id="{3F3602F3-8722-A5EC-154F-74E741E6A7FC}"/>
              </a:ext>
            </a:extLst>
          </p:cNvPr>
          <p:cNvSpPr>
            <a:spLocks noGrp="1"/>
          </p:cNvSpPr>
          <p:nvPr>
            <p:ph type="subTitle" idx="1"/>
          </p:nvPr>
        </p:nvSpPr>
        <p:spPr>
          <a:xfrm>
            <a:off x="1076632" y="2208935"/>
            <a:ext cx="9090737" cy="3791031"/>
          </a:xfrm>
        </p:spPr>
        <p:txBody>
          <a:bodyPr>
            <a:normAutofit fontScale="92500" lnSpcReduction="10000"/>
          </a:bodyPr>
          <a:lstStyle/>
          <a:p>
            <a:pPr marL="342900" indent="-342900" algn="just">
              <a:buFont typeface="Wingdings" pitchFamily="2" charset="2"/>
              <a:buChar char="q"/>
            </a:pPr>
            <a:r>
              <a:rPr lang="es-MX" sz="2400" dirty="0"/>
              <a:t>"Derecho al voto de las personas con discapacidad visual. Las autoridades electorales están obligadas a implementar medidas para garantizar la accesibilidad al voto de las personas con discapacidad visual, como la utilización de plantillas en braille o el apoyo de personal capacitado." (Tesis de jurisprudencia 8/2019)</a:t>
            </a:r>
          </a:p>
          <a:p>
            <a:pPr marL="342900" indent="-342900" algn="just">
              <a:buFont typeface="Wingdings" pitchFamily="2" charset="2"/>
              <a:buChar char="q"/>
            </a:pPr>
            <a:r>
              <a:rPr lang="es-MX" sz="2400" dirty="0"/>
              <a:t>"Derecho al voto de las personas con discapacidad intelectual. Las autoridades electorales deben establecer medidas para garantizar la accesibilidad al voto de las personas con discapacidad intelectual, como la capacitación del personal de casilla y la simplificación de la boleta electoral." (Tesis de jurisprudencia 6/2019).</a:t>
            </a:r>
          </a:p>
          <a:p>
            <a:pPr algn="just"/>
            <a:endParaRPr lang="es-MX" sz="2400" dirty="0"/>
          </a:p>
          <a:p>
            <a:pPr algn="just"/>
            <a:endParaRPr lang="es-MX" sz="2400" dirty="0"/>
          </a:p>
          <a:p>
            <a:pPr algn="l"/>
            <a:endParaRPr lang="es-MX" sz="2400" dirty="0"/>
          </a:p>
          <a:p>
            <a:pPr algn="l"/>
            <a:endParaRPr lang="es-MX" sz="2400" dirty="0"/>
          </a:p>
          <a:p>
            <a:pPr algn="l"/>
            <a:endParaRPr lang="es-MX" sz="2400" dirty="0"/>
          </a:p>
          <a:p>
            <a:pPr algn="l"/>
            <a:endParaRPr lang="es-MX" sz="2400" dirty="0"/>
          </a:p>
        </p:txBody>
      </p:sp>
      <p:sp>
        <p:nvSpPr>
          <p:cNvPr id="2" name="Título 1">
            <a:extLst>
              <a:ext uri="{FF2B5EF4-FFF2-40B4-BE49-F238E27FC236}">
                <a16:creationId xmlns:a16="http://schemas.microsoft.com/office/drawing/2014/main" id="{7769B01A-0647-CD1F-0731-01EADE9DEBF4}"/>
              </a:ext>
            </a:extLst>
          </p:cNvPr>
          <p:cNvSpPr>
            <a:spLocks noGrp="1"/>
          </p:cNvSpPr>
          <p:nvPr>
            <p:ph type="ctrTitle"/>
          </p:nvPr>
        </p:nvSpPr>
        <p:spPr>
          <a:xfrm>
            <a:off x="6057139" y="1105145"/>
            <a:ext cx="5058229" cy="977737"/>
          </a:xfrm>
        </p:spPr>
        <p:txBody>
          <a:bodyPr anchor="t">
            <a:normAutofit/>
          </a:bodyPr>
          <a:lstStyle/>
          <a:p>
            <a:pPr algn="l"/>
            <a:r>
              <a:rPr lang="es-MX" sz="3200" dirty="0">
                <a:solidFill>
                  <a:srgbClr val="C00000"/>
                </a:solidFill>
              </a:rPr>
              <a:t>Respecto al ejercicio del voto activo</a:t>
            </a:r>
          </a:p>
        </p:txBody>
      </p:sp>
      <p:pic>
        <p:nvPicPr>
          <p:cNvPr id="4" name="Picture 2" descr="No hay ninguna descripción de la foto disponible.">
            <a:extLst>
              <a:ext uri="{FF2B5EF4-FFF2-40B4-BE49-F238E27FC236}">
                <a16:creationId xmlns:a16="http://schemas.microsoft.com/office/drawing/2014/main" id="{7A0F336A-4F4C-D278-BFC0-3B3C7A8B63C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0719496"/>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3A16EF9-3467-FF65-6E31-DA14A53A673A}"/>
              </a:ext>
            </a:extLst>
          </p:cNvPr>
          <p:cNvSpPr>
            <a:spLocks noGrp="1"/>
          </p:cNvSpPr>
          <p:nvPr>
            <p:ph type="title"/>
          </p:nvPr>
        </p:nvSpPr>
        <p:spPr>
          <a:xfrm>
            <a:off x="596900" y="2609849"/>
            <a:ext cx="4622800" cy="1079501"/>
          </a:xfrm>
        </p:spPr>
        <p:txBody>
          <a:bodyPr/>
          <a:lstStyle/>
          <a:p>
            <a:r>
              <a:rPr lang="es-MX" sz="4400"/>
              <a:t>TEMAS A TRATAR</a:t>
            </a:r>
          </a:p>
        </p:txBody>
      </p:sp>
      <p:sp>
        <p:nvSpPr>
          <p:cNvPr id="3" name="Marcador de contenido 2">
            <a:extLst>
              <a:ext uri="{FF2B5EF4-FFF2-40B4-BE49-F238E27FC236}">
                <a16:creationId xmlns:a16="http://schemas.microsoft.com/office/drawing/2014/main" id="{161BAD77-4F8A-5053-1741-877FFC58FFDF}"/>
              </a:ext>
            </a:extLst>
          </p:cNvPr>
          <p:cNvSpPr>
            <a:spLocks noGrp="1"/>
          </p:cNvSpPr>
          <p:nvPr>
            <p:ph idx="1"/>
          </p:nvPr>
        </p:nvSpPr>
        <p:spPr>
          <a:xfrm>
            <a:off x="5993107" y="1739901"/>
            <a:ext cx="5212080" cy="2819399"/>
          </a:xfrm>
        </p:spPr>
        <p:txBody>
          <a:bodyPr>
            <a:normAutofit/>
          </a:bodyPr>
          <a:lstStyle/>
          <a:p>
            <a:r>
              <a:rPr lang="es-MX" sz="2800"/>
              <a:t>Conceptos aplicables.</a:t>
            </a:r>
          </a:p>
          <a:p>
            <a:r>
              <a:rPr lang="es-MX" sz="2800"/>
              <a:t>Consideraciones generales respecto de cada grupo.</a:t>
            </a:r>
          </a:p>
          <a:p>
            <a:r>
              <a:rPr lang="es-MX" sz="2800"/>
              <a:t>Derechos Político Electorales</a:t>
            </a:r>
          </a:p>
          <a:p>
            <a:r>
              <a:rPr lang="es-MX" sz="2800"/>
              <a:t>Casos relevantes</a:t>
            </a:r>
          </a:p>
        </p:txBody>
      </p:sp>
      <p:pic>
        <p:nvPicPr>
          <p:cNvPr id="5" name="Picture 2" descr="No hay ninguna descripción de la foto disponible.">
            <a:extLst>
              <a:ext uri="{FF2B5EF4-FFF2-40B4-BE49-F238E27FC236}">
                <a16:creationId xmlns:a16="http://schemas.microsoft.com/office/drawing/2014/main" id="{679BE238-EC0D-CAD3-E8F1-181ED48D9CA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38992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a:extLst>
            <a:ext uri="{FF2B5EF4-FFF2-40B4-BE49-F238E27FC236}">
              <a16:creationId xmlns:a16="http://schemas.microsoft.com/office/drawing/2014/main" id="{42EEE329-C41F-4BC2-1EB5-277D15EF9A30}"/>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545E4F69-3897-615D-39C5-B6CDCE9FCA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76"/>
            <a:ext cx="12191998"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11" name="Freeform 6">
            <a:extLst>
              <a:ext uri="{FF2B5EF4-FFF2-40B4-BE49-F238E27FC236}">
                <a16:creationId xmlns:a16="http://schemas.microsoft.com/office/drawing/2014/main" id="{6A6FD639-AB9A-D0AB-3B2B-10627526A7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8245048" y="626654"/>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accent1">
              <a:lumMod val="75000"/>
            </a:schemeClr>
          </a:solidFill>
          <a:ln w="0">
            <a:noFill/>
            <a:prstDash val="solid"/>
            <a:round/>
            <a:headEnd/>
            <a:tailEnd/>
          </a:ln>
        </p:spPr>
        <p:txBody>
          <a:bodyPr/>
          <a:lstStyle/>
          <a:p>
            <a:endParaRPr lang="es-MX"/>
          </a:p>
        </p:txBody>
      </p:sp>
      <p:sp useBgFill="1">
        <p:nvSpPr>
          <p:cNvPr id="13" name="Rectangle 12">
            <a:extLst>
              <a:ext uri="{FF2B5EF4-FFF2-40B4-BE49-F238E27FC236}">
                <a16:creationId xmlns:a16="http://schemas.microsoft.com/office/drawing/2014/main" id="{29F12D55-01DB-2C3C-9461-E895B51B79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10265"/>
            <a:ext cx="11115368" cy="5847734"/>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en-US" dirty="0"/>
          </a:p>
        </p:txBody>
      </p:sp>
      <p:sp>
        <p:nvSpPr>
          <p:cNvPr id="3" name="Subtítulo 2">
            <a:extLst>
              <a:ext uri="{FF2B5EF4-FFF2-40B4-BE49-F238E27FC236}">
                <a16:creationId xmlns:a16="http://schemas.microsoft.com/office/drawing/2014/main" id="{D4C51E74-EF48-E31F-24C9-3460C2E8E9E3}"/>
              </a:ext>
            </a:extLst>
          </p:cNvPr>
          <p:cNvSpPr>
            <a:spLocks noGrp="1"/>
          </p:cNvSpPr>
          <p:nvPr>
            <p:ph type="subTitle" idx="1"/>
          </p:nvPr>
        </p:nvSpPr>
        <p:spPr>
          <a:xfrm>
            <a:off x="1076632" y="2208935"/>
            <a:ext cx="9090737" cy="3791031"/>
          </a:xfrm>
        </p:spPr>
        <p:txBody>
          <a:bodyPr>
            <a:normAutofit/>
          </a:bodyPr>
          <a:lstStyle/>
          <a:p>
            <a:pPr marL="342900" indent="-342900" algn="just">
              <a:buFont typeface="Wingdings" pitchFamily="2" charset="2"/>
              <a:buChar char="q"/>
            </a:pPr>
            <a:r>
              <a:rPr lang="es-MX" sz="2400" dirty="0"/>
              <a:t>"Inclusión de las personas con discapacidad en la vida política y pública. Los partidos políticos están obligados a establecer medidas para asegurar la participación política de las personas con discapacidad, incluyendo la accesibilidad a los espacios físicos, materiales y tecnológicos, la capacitación del personal y la eliminación de barreras que impidan su inclusión plena en los procesos políticos." (Tesis de jurisprudencia 2/2020).</a:t>
            </a:r>
          </a:p>
          <a:p>
            <a:pPr algn="just"/>
            <a:endParaRPr lang="es-MX" sz="2400" dirty="0"/>
          </a:p>
          <a:p>
            <a:pPr algn="l"/>
            <a:endParaRPr lang="es-MX" sz="2400" dirty="0"/>
          </a:p>
          <a:p>
            <a:pPr algn="l"/>
            <a:endParaRPr lang="es-MX" sz="2400" dirty="0"/>
          </a:p>
          <a:p>
            <a:pPr algn="l"/>
            <a:endParaRPr lang="es-MX" sz="2400" dirty="0"/>
          </a:p>
          <a:p>
            <a:pPr algn="l"/>
            <a:endParaRPr lang="es-MX" sz="2400" dirty="0"/>
          </a:p>
        </p:txBody>
      </p:sp>
      <p:sp>
        <p:nvSpPr>
          <p:cNvPr id="2" name="Título 1">
            <a:extLst>
              <a:ext uri="{FF2B5EF4-FFF2-40B4-BE49-F238E27FC236}">
                <a16:creationId xmlns:a16="http://schemas.microsoft.com/office/drawing/2014/main" id="{F589E1C9-4FD7-E978-CA46-23651A48F91D}"/>
              </a:ext>
            </a:extLst>
          </p:cNvPr>
          <p:cNvSpPr>
            <a:spLocks noGrp="1"/>
          </p:cNvSpPr>
          <p:nvPr>
            <p:ph type="ctrTitle"/>
          </p:nvPr>
        </p:nvSpPr>
        <p:spPr>
          <a:xfrm>
            <a:off x="6057139" y="1105145"/>
            <a:ext cx="5058229" cy="977737"/>
          </a:xfrm>
        </p:spPr>
        <p:txBody>
          <a:bodyPr anchor="t">
            <a:normAutofit/>
          </a:bodyPr>
          <a:lstStyle/>
          <a:p>
            <a:pPr algn="l"/>
            <a:r>
              <a:rPr lang="es-MX" sz="3200" dirty="0">
                <a:solidFill>
                  <a:srgbClr val="C00000"/>
                </a:solidFill>
              </a:rPr>
              <a:t>Respecto al ejercicio del voto pasivo</a:t>
            </a:r>
          </a:p>
        </p:txBody>
      </p:sp>
      <p:pic>
        <p:nvPicPr>
          <p:cNvPr id="4" name="Picture 2" descr="No hay ninguna descripción de la foto disponible.">
            <a:extLst>
              <a:ext uri="{FF2B5EF4-FFF2-40B4-BE49-F238E27FC236}">
                <a16:creationId xmlns:a16="http://schemas.microsoft.com/office/drawing/2014/main" id="{51670973-B895-E59F-D5C0-FC080FDDE38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5098464"/>
      </p:ext>
    </p:extLst>
  </p:cSld>
  <p:clrMapOvr>
    <a:overrideClrMapping bg1="dk1" tx1="lt1" bg2="dk2" tx2="lt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a:extLst>
            <a:ext uri="{FF2B5EF4-FFF2-40B4-BE49-F238E27FC236}">
              <a16:creationId xmlns:a16="http://schemas.microsoft.com/office/drawing/2014/main" id="{356BD4BE-E71D-46DE-30B3-9C1A45696FCE}"/>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A65316E5-3E28-D059-5B32-9F14859E6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76"/>
            <a:ext cx="12191998"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11" name="Freeform 6">
            <a:extLst>
              <a:ext uri="{FF2B5EF4-FFF2-40B4-BE49-F238E27FC236}">
                <a16:creationId xmlns:a16="http://schemas.microsoft.com/office/drawing/2014/main" id="{D91395D7-F344-58C3-E2CF-DA4B738579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8245048" y="626654"/>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accent1">
              <a:lumMod val="75000"/>
            </a:schemeClr>
          </a:solidFill>
          <a:ln w="0">
            <a:noFill/>
            <a:prstDash val="solid"/>
            <a:round/>
            <a:headEnd/>
            <a:tailEnd/>
          </a:ln>
        </p:spPr>
        <p:txBody>
          <a:bodyPr/>
          <a:lstStyle/>
          <a:p>
            <a:endParaRPr lang="es-MX"/>
          </a:p>
        </p:txBody>
      </p:sp>
      <p:sp useBgFill="1">
        <p:nvSpPr>
          <p:cNvPr id="13" name="Rectangle 12">
            <a:extLst>
              <a:ext uri="{FF2B5EF4-FFF2-40B4-BE49-F238E27FC236}">
                <a16:creationId xmlns:a16="http://schemas.microsoft.com/office/drawing/2014/main" id="{51EC4D71-9755-9208-C0E1-7533779472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10265"/>
            <a:ext cx="11115368" cy="5847734"/>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en-US" dirty="0"/>
          </a:p>
        </p:txBody>
      </p:sp>
      <p:sp>
        <p:nvSpPr>
          <p:cNvPr id="3" name="Subtítulo 2">
            <a:extLst>
              <a:ext uri="{FF2B5EF4-FFF2-40B4-BE49-F238E27FC236}">
                <a16:creationId xmlns:a16="http://schemas.microsoft.com/office/drawing/2014/main" id="{C4B952DB-853A-4DD9-37AA-328C9E115828}"/>
              </a:ext>
            </a:extLst>
          </p:cNvPr>
          <p:cNvSpPr>
            <a:spLocks noGrp="1"/>
          </p:cNvSpPr>
          <p:nvPr>
            <p:ph type="subTitle" idx="1"/>
          </p:nvPr>
        </p:nvSpPr>
        <p:spPr>
          <a:xfrm>
            <a:off x="1166293" y="2254000"/>
            <a:ext cx="8880168" cy="3791031"/>
          </a:xfrm>
        </p:spPr>
        <p:txBody>
          <a:bodyPr>
            <a:normAutofit/>
          </a:bodyPr>
          <a:lstStyle/>
          <a:p>
            <a:pPr marL="342900" indent="-342900" algn="l">
              <a:buFont typeface="Wingdings" pitchFamily="2" charset="2"/>
              <a:buChar char="q"/>
            </a:pPr>
            <a:r>
              <a:rPr lang="es-MX" sz="2400" dirty="0"/>
              <a:t>“Personas con Discapacidad. Las autoridades electorales tienen el deber de adoptar medidas que garanticen su efectivo acceso a la justicia de acuerdo con el Modelo Social de Discapacidad” (Tesis de Jurisprudencia 7/2023).</a:t>
            </a:r>
          </a:p>
          <a:p>
            <a:pPr algn="l"/>
            <a:br>
              <a:rPr lang="es-MX" sz="1000" dirty="0"/>
            </a:br>
            <a:r>
              <a:rPr lang="es-MX" sz="2400" dirty="0"/>
              <a:t>En tal criterio se establece un criterio fundamental para la vigencia y ejercicio del derecho al voto activo y pasivo.</a:t>
            </a:r>
          </a:p>
          <a:p>
            <a:pPr algn="l"/>
            <a:endParaRPr lang="es-MX" sz="2400" dirty="0"/>
          </a:p>
          <a:p>
            <a:pPr algn="l"/>
            <a:endParaRPr lang="es-MX" sz="2400" dirty="0"/>
          </a:p>
          <a:p>
            <a:pPr algn="l"/>
            <a:endParaRPr lang="es-MX" sz="2400" dirty="0"/>
          </a:p>
          <a:p>
            <a:pPr algn="l"/>
            <a:endParaRPr lang="es-MX" sz="2400" dirty="0"/>
          </a:p>
        </p:txBody>
      </p:sp>
      <p:sp>
        <p:nvSpPr>
          <p:cNvPr id="2" name="Título 1">
            <a:extLst>
              <a:ext uri="{FF2B5EF4-FFF2-40B4-BE49-F238E27FC236}">
                <a16:creationId xmlns:a16="http://schemas.microsoft.com/office/drawing/2014/main" id="{5E348464-8FD4-5D96-A318-0D68703E4A86}"/>
              </a:ext>
            </a:extLst>
          </p:cNvPr>
          <p:cNvSpPr>
            <a:spLocks noGrp="1"/>
          </p:cNvSpPr>
          <p:nvPr>
            <p:ph type="ctrTitle"/>
          </p:nvPr>
        </p:nvSpPr>
        <p:spPr>
          <a:xfrm>
            <a:off x="6057139" y="1105145"/>
            <a:ext cx="5058229" cy="977737"/>
          </a:xfrm>
        </p:spPr>
        <p:txBody>
          <a:bodyPr anchor="t">
            <a:normAutofit/>
          </a:bodyPr>
          <a:lstStyle/>
          <a:p>
            <a:pPr algn="l"/>
            <a:r>
              <a:rPr lang="es-MX" sz="3200" dirty="0">
                <a:solidFill>
                  <a:srgbClr val="C00000"/>
                </a:solidFill>
              </a:rPr>
              <a:t>Respecto al ejercicio del voto pasivo</a:t>
            </a:r>
          </a:p>
        </p:txBody>
      </p:sp>
      <p:pic>
        <p:nvPicPr>
          <p:cNvPr id="4" name="Picture 2" descr="No hay ninguna descripción de la foto disponible.">
            <a:extLst>
              <a:ext uri="{FF2B5EF4-FFF2-40B4-BE49-F238E27FC236}">
                <a16:creationId xmlns:a16="http://schemas.microsoft.com/office/drawing/2014/main" id="{518E87CC-9184-B0BF-75AD-D51423F6B3D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2443753"/>
      </p:ext>
    </p:extLst>
  </p:cSld>
  <p:clrMapOvr>
    <a:overrideClrMapping bg1="dk1" tx1="lt1" bg2="dk2" tx2="lt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D5A37A-FCFC-2E25-7F56-52F9F2CE2637}"/>
              </a:ext>
            </a:extLst>
          </p:cNvPr>
          <p:cNvSpPr>
            <a:spLocks noGrp="1"/>
          </p:cNvSpPr>
          <p:nvPr>
            <p:ph type="title"/>
          </p:nvPr>
        </p:nvSpPr>
        <p:spPr>
          <a:xfrm>
            <a:off x="765025" y="1498348"/>
            <a:ext cx="9612971" cy="1695839"/>
          </a:xfrm>
        </p:spPr>
        <p:txBody>
          <a:bodyPr/>
          <a:lstStyle/>
          <a:p>
            <a:r>
              <a:rPr lang="es-MX" dirty="0">
                <a:solidFill>
                  <a:srgbClr val="C00000"/>
                </a:solidFill>
              </a:rPr>
              <a:t>PERSONAS JÓVENES</a:t>
            </a:r>
          </a:p>
        </p:txBody>
      </p:sp>
      <p:sp>
        <p:nvSpPr>
          <p:cNvPr id="3" name="Marcador de texto 2">
            <a:extLst>
              <a:ext uri="{FF2B5EF4-FFF2-40B4-BE49-F238E27FC236}">
                <a16:creationId xmlns:a16="http://schemas.microsoft.com/office/drawing/2014/main" id="{8E209910-B1D6-B188-9881-67CC7F66960B}"/>
              </a:ext>
            </a:extLst>
          </p:cNvPr>
          <p:cNvSpPr>
            <a:spLocks noGrp="1"/>
          </p:cNvSpPr>
          <p:nvPr>
            <p:ph type="body" idx="1"/>
          </p:nvPr>
        </p:nvSpPr>
        <p:spPr/>
        <p:txBody>
          <a:bodyPr>
            <a:normAutofit/>
          </a:bodyPr>
          <a:lstStyle/>
          <a:p>
            <a:r>
              <a:rPr lang="es-MX" sz="3200" dirty="0"/>
              <a:t>Derechos Político Electorales</a:t>
            </a:r>
          </a:p>
        </p:txBody>
      </p:sp>
      <p:pic>
        <p:nvPicPr>
          <p:cNvPr id="4" name="Picture 2" descr="No hay ninguna descripción de la foto disponible.">
            <a:extLst>
              <a:ext uri="{FF2B5EF4-FFF2-40B4-BE49-F238E27FC236}">
                <a16:creationId xmlns:a16="http://schemas.microsoft.com/office/drawing/2014/main" id="{22ABD1E8-A266-D288-6B53-5B6BE05DDE6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06698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62E1C5FB-C5FA-E79E-2C8E-B1E16841DADE}"/>
              </a:ext>
            </a:extLst>
          </p:cNvPr>
          <p:cNvSpPr>
            <a:spLocks noGrp="1"/>
          </p:cNvSpPr>
          <p:nvPr>
            <p:ph idx="1"/>
          </p:nvPr>
        </p:nvSpPr>
        <p:spPr>
          <a:xfrm>
            <a:off x="1371600" y="898634"/>
            <a:ext cx="9601200" cy="5502166"/>
          </a:xfrm>
        </p:spPr>
        <p:txBody>
          <a:bodyPr>
            <a:normAutofit/>
          </a:bodyPr>
          <a:lstStyle/>
          <a:p>
            <a:pPr algn="just"/>
            <a:r>
              <a:rPr lang="es-MX" sz="2200" dirty="0"/>
              <a:t>Dentro de las estadísticas su vulnerabilidad se determina dependiendo del número de carencias sociales a las que se enfrentan los jóvenes. Como lo hemos cometado, la población vulnerable es aquella que presenta una o más carencias sociales, tienen ingresos superiores al costo de la canasta alimentaria más la no alimentaria; si bien no son clasificados en situación de pobreza, son vulnerables y podrían formar parte de estas estadísticas si su nivel de ingresos o de poder adquisitivo se ve afectado.</a:t>
            </a:r>
          </a:p>
          <a:p>
            <a:pPr algn="just"/>
            <a:r>
              <a:rPr lang="es-MX" sz="2200" dirty="0"/>
              <a:t>En relación a los derechos políticos electorales, el Tribunal Electoral del Poder Judicial de la Federación, señala que son prerrogativas reconocidas exclusivamente a las ciudadanas/os, las cuales facultan y aseguran su participación en la dirección de los asuntos públicos, incluido el derecho a votar y ser votado/a que, en esencia, conceden a su titular una participación tanto en la formación de la voluntad social, como en la estructuración política de su comunidad y en el establecimiento de las reglas necesarias para el mantenimientodel orden social. </a:t>
            </a:r>
          </a:p>
          <a:p>
            <a:pPr marL="0" indent="0" algn="just">
              <a:buNone/>
            </a:pPr>
            <a:r>
              <a:rPr lang="es-MX" sz="1000" dirty="0"/>
              <a:t>Glosario de términos del Tribunal Electoral del Poder Judicial de la Federación, véase </a:t>
            </a:r>
            <a:r>
              <a:rPr lang="es-MX" sz="1000" dirty="0">
                <a:hlinkClick r:id="rId2"/>
              </a:rPr>
              <a:t>http://portal.te.gob.mx/glossary/3/letterd</a:t>
            </a:r>
            <a:endParaRPr lang="es-MX" sz="1000" dirty="0"/>
          </a:p>
          <a:p>
            <a:pPr algn="just"/>
            <a:endParaRPr lang="es-MX" sz="1000" dirty="0"/>
          </a:p>
          <a:p>
            <a:pPr marL="0" indent="0" algn="just">
              <a:buNone/>
            </a:pPr>
            <a:endParaRPr lang="es-MX" dirty="0"/>
          </a:p>
        </p:txBody>
      </p:sp>
      <p:pic>
        <p:nvPicPr>
          <p:cNvPr id="4" name="Picture 2" descr="No hay ninguna descripción de la foto disponible.">
            <a:extLst>
              <a:ext uri="{FF2B5EF4-FFF2-40B4-BE49-F238E27FC236}">
                <a16:creationId xmlns:a16="http://schemas.microsoft.com/office/drawing/2014/main" id="{44C26E12-7992-129A-3D7D-D1A0FCA7F6A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52387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DB8230F5-AF08-A6A7-20C2-9F5873FB4573}"/>
              </a:ext>
            </a:extLst>
          </p:cNvPr>
          <p:cNvSpPr>
            <a:spLocks noGrp="1"/>
          </p:cNvSpPr>
          <p:nvPr>
            <p:ph idx="1"/>
          </p:nvPr>
        </p:nvSpPr>
        <p:spPr>
          <a:xfrm>
            <a:off x="1450428" y="835573"/>
            <a:ext cx="9601200" cy="5675586"/>
          </a:xfrm>
        </p:spPr>
        <p:txBody>
          <a:bodyPr>
            <a:normAutofit fontScale="85000" lnSpcReduction="20000"/>
          </a:bodyPr>
          <a:lstStyle/>
          <a:p>
            <a:pPr algn="just"/>
            <a:r>
              <a:rPr lang="es-MX" sz="2400" dirty="0"/>
              <a:t>En la CDMX, la Constitución Local, señala que las personas jóvenes son titulares de derechos y tendrán la protección de la ley para participar en la vida pública y en la planeación y desarrollo de la Ciudad. Las autoridades adoptarán medidas para garantizar el pleno ejercicio de sus derechos, en particular a la identidad individual y colectiva, al libre desarrollo de su personalidad, a la autonomía, independencia y emancipación; a la participación política, económica, social, ambiental y cultural, y a la educación, al trabajo digno y a la vivienda. En razón de lo anterior, se reconocerá el carácter diverso y heterogéneo de las personas jóvenes, así como sus necesidades específicas. </a:t>
            </a:r>
            <a:r>
              <a:rPr lang="es-MX" sz="900" dirty="0">
                <a:hlinkClick r:id="rId2"/>
              </a:rPr>
              <a:t>https://www.iecm.mx/wp-content/uploads/2018/08/CUADERNILLO-JOVENES.pdf</a:t>
            </a:r>
            <a:endParaRPr lang="es-MX" sz="900" dirty="0"/>
          </a:p>
          <a:p>
            <a:pPr algn="just"/>
            <a:endParaRPr lang="es-MX" sz="900" dirty="0"/>
          </a:p>
          <a:p>
            <a:pPr algn="just"/>
            <a:r>
              <a:rPr lang="es-MX" sz="2400" dirty="0"/>
              <a:t>Diversa normatividad de la CDMX, determina la participación de los jóvenes, formar ideológica y políticamente a las y los ciudadanos integrados en ellos y prepararlos para el ejercicio de los cargos de elección popular, así como para las labores de gobierno. En la Ciudad de México se promoverá que los partidos políticos incluyan entre sus candidatas y candidatos la postulación de personas jóvenes e integrantes de pueblos y comunidades indígenas. Garantizarán la paridad de género en las candidaturas y deberán incluir al menos siete fórmulas de personas jóvenes entre 18 y 35 años, en el caso de las candidaturas por el principio de mayoría relativa; y cuatro fórmulas de jóvenes de entre 18 y 35 años por el principio de representación proporcional.</a:t>
            </a:r>
          </a:p>
          <a:p>
            <a:pPr marL="0" indent="0">
              <a:buNone/>
            </a:pPr>
            <a:r>
              <a:rPr lang="es-MX" sz="900" dirty="0"/>
              <a:t>Código de Instituciones y Procedimientos Electorales de la Ciudad de México, disponible en: </a:t>
            </a:r>
            <a:r>
              <a:rPr lang="es-MX" sz="900" dirty="0">
                <a:hlinkClick r:id="rId3"/>
              </a:rPr>
              <a:t>http://legislacion.scjn.gob.mx/Buscador/Paginas/wfOrdenamientoDetalle.aspx?q=HyhCeKoVXreNENmlWqWmGTdPnr/uYyK2LFartMNrWa7EyFc8ulnRy699/afOe0UW</a:t>
            </a:r>
            <a:endParaRPr lang="es-MX" sz="900" dirty="0"/>
          </a:p>
          <a:p>
            <a:endParaRPr lang="es-MX" dirty="0"/>
          </a:p>
        </p:txBody>
      </p:sp>
      <p:pic>
        <p:nvPicPr>
          <p:cNvPr id="4" name="Picture 2" descr="No hay ninguna descripción de la foto disponible.">
            <a:extLst>
              <a:ext uri="{FF2B5EF4-FFF2-40B4-BE49-F238E27FC236}">
                <a16:creationId xmlns:a16="http://schemas.microsoft.com/office/drawing/2014/main" id="{B33121EB-469C-0904-01D1-39D72370DC51}"/>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70870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4A94861-BF35-982A-5574-8E0BE827C4EC}"/>
              </a:ext>
            </a:extLst>
          </p:cNvPr>
          <p:cNvSpPr>
            <a:spLocks noGrp="1"/>
          </p:cNvSpPr>
          <p:nvPr>
            <p:ph type="title"/>
          </p:nvPr>
        </p:nvSpPr>
        <p:spPr>
          <a:xfrm>
            <a:off x="1371600" y="685800"/>
            <a:ext cx="4225159" cy="953814"/>
          </a:xfrm>
        </p:spPr>
        <p:txBody>
          <a:bodyPr/>
          <a:lstStyle/>
          <a:p>
            <a:r>
              <a:rPr lang="es-MX" dirty="0"/>
              <a:t>REALIDADES</a:t>
            </a:r>
          </a:p>
        </p:txBody>
      </p:sp>
      <p:sp>
        <p:nvSpPr>
          <p:cNvPr id="3" name="Marcador de contenido 2">
            <a:extLst>
              <a:ext uri="{FF2B5EF4-FFF2-40B4-BE49-F238E27FC236}">
                <a16:creationId xmlns:a16="http://schemas.microsoft.com/office/drawing/2014/main" id="{B38B4FE1-4480-B800-B3BC-E02A10A76D08}"/>
              </a:ext>
            </a:extLst>
          </p:cNvPr>
          <p:cNvSpPr>
            <a:spLocks noGrp="1"/>
          </p:cNvSpPr>
          <p:nvPr>
            <p:ph idx="1"/>
          </p:nvPr>
        </p:nvSpPr>
        <p:spPr>
          <a:xfrm>
            <a:off x="1371600" y="1639614"/>
            <a:ext cx="9601200" cy="4227786"/>
          </a:xfrm>
        </p:spPr>
        <p:txBody>
          <a:bodyPr/>
          <a:lstStyle/>
          <a:p>
            <a:pPr algn="just"/>
            <a:r>
              <a:rPr lang="es-MX" dirty="0"/>
              <a:t>Los primovotantes y jóvenes son un amplio potencial para el mercado electoral del 2024.</a:t>
            </a:r>
          </a:p>
          <a:p>
            <a:pPr algn="just"/>
            <a:r>
              <a:rPr lang="es-MX" dirty="0"/>
              <a:t>El politólogo, José Antonio Crespo, señala que “Aunque ya tienen la capacidad y facultad para votar desde los 18 años, la mayoría de los jóvenes no están interesados en la política, a ello se suma que las campañas adelantadas y violaciones a la ley por parte de los aspirantes si puede generar un fastidio en general”.</a:t>
            </a:r>
          </a:p>
          <a:p>
            <a:pPr algn="just"/>
            <a:r>
              <a:rPr lang="es-MX" dirty="0"/>
              <a:t>No son considerados en las políticas públicas.</a:t>
            </a:r>
          </a:p>
          <a:p>
            <a:pPr algn="just"/>
            <a:r>
              <a:rPr lang="es-MX" dirty="0"/>
              <a:t>No existe una identificación entre ellos y los partidos políticos.</a:t>
            </a:r>
          </a:p>
          <a:p>
            <a:pPr algn="just"/>
            <a:r>
              <a:rPr lang="es-MX" dirty="0"/>
              <a:t>La falta de estimulos, la incertidumbre sobre su futuro y otros factores sociales coloca a este grupo en una real vulnerabilidad.</a:t>
            </a:r>
          </a:p>
        </p:txBody>
      </p:sp>
      <p:pic>
        <p:nvPicPr>
          <p:cNvPr id="4" name="Picture 2" descr="No hay ninguna descripción de la foto disponible.">
            <a:extLst>
              <a:ext uri="{FF2B5EF4-FFF2-40B4-BE49-F238E27FC236}">
                <a16:creationId xmlns:a16="http://schemas.microsoft.com/office/drawing/2014/main" id="{2441DCC2-64B5-F3AA-8934-566589E94A3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26793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8A5F4BA-C449-9338-AD7A-54C8D7B00AB3}"/>
              </a:ext>
            </a:extLst>
          </p:cNvPr>
          <p:cNvSpPr>
            <a:spLocks noGrp="1"/>
          </p:cNvSpPr>
          <p:nvPr>
            <p:ph type="title"/>
          </p:nvPr>
        </p:nvSpPr>
        <p:spPr>
          <a:xfrm>
            <a:off x="765025" y="1301360"/>
            <a:ext cx="10207775" cy="2852737"/>
          </a:xfrm>
        </p:spPr>
        <p:txBody>
          <a:bodyPr/>
          <a:lstStyle/>
          <a:p>
            <a:pPr algn="ctr"/>
            <a:r>
              <a:rPr lang="es-MX" dirty="0">
                <a:solidFill>
                  <a:srgbClr val="C00000"/>
                </a:solidFill>
              </a:rPr>
              <a:t>PERSONAS EN SITUACIÓN DE CALLE</a:t>
            </a:r>
          </a:p>
        </p:txBody>
      </p:sp>
      <p:sp>
        <p:nvSpPr>
          <p:cNvPr id="3" name="Marcador de texto 2">
            <a:extLst>
              <a:ext uri="{FF2B5EF4-FFF2-40B4-BE49-F238E27FC236}">
                <a16:creationId xmlns:a16="http://schemas.microsoft.com/office/drawing/2014/main" id="{81514351-DCA8-87D9-E6A1-D83869B223A2}"/>
              </a:ext>
            </a:extLst>
          </p:cNvPr>
          <p:cNvSpPr>
            <a:spLocks noGrp="1"/>
          </p:cNvSpPr>
          <p:nvPr>
            <p:ph type="body" idx="1"/>
          </p:nvPr>
        </p:nvSpPr>
        <p:spPr/>
        <p:txBody>
          <a:bodyPr>
            <a:normAutofit/>
          </a:bodyPr>
          <a:lstStyle/>
          <a:p>
            <a:r>
              <a:rPr lang="es-MX" sz="3200" dirty="0"/>
              <a:t>Derechos Político Electorales</a:t>
            </a:r>
          </a:p>
        </p:txBody>
      </p:sp>
      <p:pic>
        <p:nvPicPr>
          <p:cNvPr id="4" name="Picture 2" descr="No hay ninguna descripción de la foto disponible.">
            <a:extLst>
              <a:ext uri="{FF2B5EF4-FFF2-40B4-BE49-F238E27FC236}">
                <a16:creationId xmlns:a16="http://schemas.microsoft.com/office/drawing/2014/main" id="{ECEC12AF-0094-EF49-5C89-CA5ADF4FFBE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57307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No hay ninguna descripción de la foto disponible.">
            <a:extLst>
              <a:ext uri="{FF2B5EF4-FFF2-40B4-BE49-F238E27FC236}">
                <a16:creationId xmlns:a16="http://schemas.microsoft.com/office/drawing/2014/main" id="{64A45E00-1D62-AE21-18A0-52E6668579A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
        <p:nvSpPr>
          <p:cNvPr id="8" name="CuadroTexto 7">
            <a:extLst>
              <a:ext uri="{FF2B5EF4-FFF2-40B4-BE49-F238E27FC236}">
                <a16:creationId xmlns:a16="http://schemas.microsoft.com/office/drawing/2014/main" id="{24BB9FA3-FF43-548C-9E97-3EFCA9CB5C3B}"/>
              </a:ext>
            </a:extLst>
          </p:cNvPr>
          <p:cNvSpPr txBox="1"/>
          <p:nvPr/>
        </p:nvSpPr>
        <p:spPr>
          <a:xfrm>
            <a:off x="1665889" y="1470797"/>
            <a:ext cx="8860221" cy="4431983"/>
          </a:xfrm>
          <a:prstGeom prst="rect">
            <a:avLst/>
          </a:prstGeom>
          <a:noFill/>
        </p:spPr>
        <p:txBody>
          <a:bodyPr wrap="square">
            <a:spAutoFit/>
          </a:bodyPr>
          <a:lstStyle/>
          <a:p>
            <a:pPr algn="just"/>
            <a:r>
              <a:rPr lang="es-MX" sz="2400" dirty="0"/>
              <a:t>Puede existir diversidad de opiniones, pero realmente este grupo se ubica en la escala más alta de vulnerabilidad, discriminación y exclusión. Incluso dentro de su propio grupo, es decir, en el propio núcleo de éste existen distintos niveles de pobreza y exclusión. </a:t>
            </a:r>
          </a:p>
          <a:p>
            <a:pPr algn="just"/>
            <a:r>
              <a:rPr lang="es-MX" sz="2400" dirty="0"/>
              <a:t>¿Quiénes son las PsC?</a:t>
            </a:r>
          </a:p>
          <a:p>
            <a:pPr algn="just"/>
            <a:r>
              <a:rPr lang="es-MX" sz="2400" dirty="0"/>
              <a:t>El grupo de adultos, adultos mayores, discapacitados, familias, niños o adolescentes, que pernoctan y habitan en las calles. </a:t>
            </a:r>
          </a:p>
          <a:p>
            <a:pPr algn="just"/>
            <a:r>
              <a:rPr lang="es-MX" sz="2400" dirty="0"/>
              <a:t>Privados de los derechos elementales, sin tener alguna posibilidad de acceder a servicios que brinda el Estado, o, incluso, que por su simple apariencia son objeto de odio, violencia, abusos y toda clase de vejaciones.</a:t>
            </a:r>
          </a:p>
          <a:p>
            <a:endParaRPr lang="es-MX" dirty="0"/>
          </a:p>
        </p:txBody>
      </p:sp>
    </p:spTree>
    <p:extLst>
      <p:ext uri="{BB962C8B-B14F-4D97-AF65-F5344CB8AC3E}">
        <p14:creationId xmlns:p14="http://schemas.microsoft.com/office/powerpoint/2010/main" val="14663113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D6141C-DC90-D4EA-B134-AE5FCC09B0F9}"/>
              </a:ext>
            </a:extLst>
          </p:cNvPr>
          <p:cNvSpPr>
            <a:spLocks noGrp="1"/>
          </p:cNvSpPr>
          <p:nvPr>
            <p:ph type="ctrTitle"/>
          </p:nvPr>
        </p:nvSpPr>
        <p:spPr>
          <a:xfrm>
            <a:off x="4689859" y="495681"/>
            <a:ext cx="6661313" cy="1113267"/>
          </a:xfrm>
        </p:spPr>
        <p:txBody>
          <a:bodyPr/>
          <a:lstStyle/>
          <a:p>
            <a:r>
              <a:rPr lang="es-MX" sz="5400" dirty="0"/>
              <a:t>CLASIFICACIÓN</a:t>
            </a:r>
          </a:p>
        </p:txBody>
      </p:sp>
      <p:sp>
        <p:nvSpPr>
          <p:cNvPr id="3" name="Subtítulo 2">
            <a:extLst>
              <a:ext uri="{FF2B5EF4-FFF2-40B4-BE49-F238E27FC236}">
                <a16:creationId xmlns:a16="http://schemas.microsoft.com/office/drawing/2014/main" id="{103747DE-065C-2456-F072-2E143F69958D}"/>
              </a:ext>
            </a:extLst>
          </p:cNvPr>
          <p:cNvSpPr>
            <a:spLocks noGrp="1"/>
          </p:cNvSpPr>
          <p:nvPr>
            <p:ph type="subTitle" idx="1"/>
          </p:nvPr>
        </p:nvSpPr>
        <p:spPr>
          <a:xfrm>
            <a:off x="1718441" y="1781503"/>
            <a:ext cx="8702565" cy="3862552"/>
          </a:xfrm>
        </p:spPr>
        <p:txBody>
          <a:bodyPr>
            <a:normAutofit fontScale="32500" lnSpcReduction="20000"/>
          </a:bodyPr>
          <a:lstStyle/>
          <a:p>
            <a:pPr algn="l"/>
            <a:r>
              <a:rPr lang="es-MX" sz="7400" dirty="0"/>
              <a:t>1. Grupos de tránsito, aquellos que no se asientan en una población estable y se les encuentra en terminales de autobuses.</a:t>
            </a:r>
          </a:p>
          <a:p>
            <a:pPr algn="l"/>
            <a:endParaRPr lang="es-MX" sz="4000" dirty="0"/>
          </a:p>
          <a:p>
            <a:pPr algn="l"/>
            <a:r>
              <a:rPr lang="es-MX" sz="7400" dirty="0"/>
              <a:t>2. Grupos de arraigo, la mayoría lleva muchos años viviendo en la calle y se les encuentra en la periferia de la Ciudad. </a:t>
            </a:r>
            <a:r>
              <a:rPr lang="es-MX" sz="3600" dirty="0"/>
              <a:t>(Guerra Michelle y Arjona J.C., Personas en situación de calle: excluidas de los excluidos 2019, p. 43-44)</a:t>
            </a:r>
          </a:p>
          <a:p>
            <a:endParaRPr lang="es-MX" sz="4000" dirty="0"/>
          </a:p>
          <a:p>
            <a:pPr algn="l"/>
            <a:r>
              <a:rPr lang="es-MX" sz="7400" dirty="0"/>
              <a:t>3. Grupos escuelas, aquellos que interactúan con proyectos de asistencia social, enseñan a otros de sus pares a sobrevivir en la calle y se encuentran en el centro de la Ciudad. </a:t>
            </a:r>
            <a:r>
              <a:rPr lang="es-MX" sz="3600" dirty="0"/>
              <a:t>(Strickland, Rebecca. “La calle de los jóvenes en la Ciudad de México, Revista Iberoamericana, 2011)</a:t>
            </a:r>
          </a:p>
          <a:p>
            <a:pPr algn="l"/>
            <a:endParaRPr lang="es-MX" dirty="0"/>
          </a:p>
          <a:p>
            <a:endParaRPr lang="es-MX" dirty="0"/>
          </a:p>
          <a:p>
            <a:endParaRPr lang="es-MX" dirty="0"/>
          </a:p>
        </p:txBody>
      </p:sp>
      <p:pic>
        <p:nvPicPr>
          <p:cNvPr id="4" name="Picture 2" descr="No hay ninguna descripción de la foto disponible.">
            <a:extLst>
              <a:ext uri="{FF2B5EF4-FFF2-40B4-BE49-F238E27FC236}">
                <a16:creationId xmlns:a16="http://schemas.microsoft.com/office/drawing/2014/main" id="{FCDE4273-5DC9-1A2E-CDE9-F5100272D6E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83578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FE14D5-E3EB-84D2-29EB-CC24A450012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B19D9905-8600-55AD-E5D3-23960546E140}"/>
              </a:ext>
            </a:extLst>
          </p:cNvPr>
          <p:cNvSpPr>
            <a:spLocks noGrp="1"/>
          </p:cNvSpPr>
          <p:nvPr>
            <p:ph type="ctrTitle"/>
          </p:nvPr>
        </p:nvSpPr>
        <p:spPr>
          <a:xfrm>
            <a:off x="4721390" y="322261"/>
            <a:ext cx="6661313" cy="1113267"/>
          </a:xfrm>
        </p:spPr>
        <p:txBody>
          <a:bodyPr/>
          <a:lstStyle/>
          <a:p>
            <a:r>
              <a:rPr lang="es-MX" sz="5400" dirty="0"/>
              <a:t>CLASIFICACIÓN</a:t>
            </a:r>
          </a:p>
        </p:txBody>
      </p:sp>
      <p:sp>
        <p:nvSpPr>
          <p:cNvPr id="3" name="Subtítulo 2">
            <a:extLst>
              <a:ext uri="{FF2B5EF4-FFF2-40B4-BE49-F238E27FC236}">
                <a16:creationId xmlns:a16="http://schemas.microsoft.com/office/drawing/2014/main" id="{5946131B-AD19-1137-590D-48883F5DFDED}"/>
              </a:ext>
            </a:extLst>
          </p:cNvPr>
          <p:cNvSpPr>
            <a:spLocks noGrp="1"/>
          </p:cNvSpPr>
          <p:nvPr>
            <p:ph type="subTitle" idx="1"/>
          </p:nvPr>
        </p:nvSpPr>
        <p:spPr>
          <a:xfrm>
            <a:off x="1744717" y="1435528"/>
            <a:ext cx="8702565" cy="4493173"/>
          </a:xfrm>
        </p:spPr>
        <p:txBody>
          <a:bodyPr>
            <a:normAutofit fontScale="70000" lnSpcReduction="20000"/>
          </a:bodyPr>
          <a:lstStyle/>
          <a:p>
            <a:pPr algn="l"/>
            <a:r>
              <a:rPr lang="es-MX" sz="3400" dirty="0"/>
              <a:t>A) Personas en riesgo de vivir en la calle, algunas que tienen discapacidad psicosocial o mental y no cuentan con redes de familiares; </a:t>
            </a:r>
          </a:p>
          <a:p>
            <a:pPr algn="l"/>
            <a:endParaRPr lang="es-MX" sz="1600" dirty="0"/>
          </a:p>
          <a:p>
            <a:pPr algn="l"/>
            <a:r>
              <a:rPr lang="es-MX" sz="3400" dirty="0"/>
              <a:t>B) Personas con pertenencia a un refugio o instituciones de asistencia social (migrantes, desplazados, refugiados, internos, trabajadores rurales, personas desalojadas de sus viviendas, personas huyendo de violencia doméstica o en situación de pobreza) y;</a:t>
            </a:r>
          </a:p>
          <a:p>
            <a:pPr algn="l"/>
            <a:endParaRPr lang="es-MX" sz="1600" dirty="0"/>
          </a:p>
          <a:p>
            <a:pPr algn="l"/>
            <a:r>
              <a:rPr lang="es-MX" sz="3400" dirty="0"/>
              <a:t>C) Personas que se ubican en inmuebles desalojados o en construcciones públicas</a:t>
            </a:r>
            <a:r>
              <a:rPr lang="es-MX" sz="4400" dirty="0"/>
              <a:t>. </a:t>
            </a:r>
            <a:endParaRPr lang="es-MX" sz="1400" dirty="0"/>
          </a:p>
          <a:p>
            <a:pPr algn="l"/>
            <a:r>
              <a:rPr lang="es-MX" sz="1500" dirty="0"/>
              <a:t>(Protocolo Interinstitucional de atención Integral a Personas en Riesgo de   en la Calle e Integrantes de Población Callejera en la   Ciudad de México. Gaceta Oficial de la Ciudad de México, 2016, p. 25)</a:t>
            </a:r>
            <a:endParaRPr lang="es-MX" dirty="0"/>
          </a:p>
          <a:p>
            <a:endParaRPr lang="es-MX" dirty="0"/>
          </a:p>
        </p:txBody>
      </p:sp>
      <p:pic>
        <p:nvPicPr>
          <p:cNvPr id="4" name="Picture 2" descr="No hay ninguna descripción de la foto disponible.">
            <a:extLst>
              <a:ext uri="{FF2B5EF4-FFF2-40B4-BE49-F238E27FC236}">
                <a16:creationId xmlns:a16="http://schemas.microsoft.com/office/drawing/2014/main" id="{221BAF3F-905C-40A7-1257-39EB548FDE1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71268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A634B0C-A0DB-BB6F-1CD3-9C292D60A8D7}"/>
              </a:ext>
            </a:extLst>
          </p:cNvPr>
          <p:cNvSpPr>
            <a:spLocks noGrp="1"/>
          </p:cNvSpPr>
          <p:nvPr>
            <p:ph type="ctrTitle"/>
          </p:nvPr>
        </p:nvSpPr>
        <p:spPr>
          <a:xfrm>
            <a:off x="1915385" y="1574800"/>
            <a:ext cx="8361229" cy="1422400"/>
          </a:xfrm>
        </p:spPr>
        <p:txBody>
          <a:bodyPr/>
          <a:lstStyle/>
          <a:p>
            <a:r>
              <a:rPr lang="es-MX" sz="6000"/>
              <a:t>CONCEPTOS APLICABLES</a:t>
            </a:r>
          </a:p>
        </p:txBody>
      </p:sp>
      <p:sp>
        <p:nvSpPr>
          <p:cNvPr id="3" name="Subtítulo 2">
            <a:extLst>
              <a:ext uri="{FF2B5EF4-FFF2-40B4-BE49-F238E27FC236}">
                <a16:creationId xmlns:a16="http://schemas.microsoft.com/office/drawing/2014/main" id="{2F941F81-38E6-32D6-896D-62371E8326FD}"/>
              </a:ext>
            </a:extLst>
          </p:cNvPr>
          <p:cNvSpPr>
            <a:spLocks noGrp="1"/>
          </p:cNvSpPr>
          <p:nvPr>
            <p:ph type="subTitle" idx="1"/>
          </p:nvPr>
        </p:nvSpPr>
        <p:spPr>
          <a:xfrm>
            <a:off x="7137400" y="3568700"/>
            <a:ext cx="3771900" cy="2006600"/>
          </a:xfrm>
        </p:spPr>
        <p:txBody>
          <a:bodyPr>
            <a:normAutofit fontScale="85000" lnSpcReduction="20000"/>
          </a:bodyPr>
          <a:lstStyle/>
          <a:p>
            <a:pPr algn="l"/>
            <a:r>
              <a:rPr lang="es-MX" sz="3000"/>
              <a:t>Vulnerabilidad</a:t>
            </a:r>
          </a:p>
          <a:p>
            <a:pPr algn="l"/>
            <a:r>
              <a:rPr lang="es-MX" sz="3000"/>
              <a:t>Discriminación</a:t>
            </a:r>
          </a:p>
          <a:p>
            <a:pPr algn="l"/>
            <a:r>
              <a:rPr lang="es-MX" sz="3000"/>
              <a:t>Segregación</a:t>
            </a:r>
          </a:p>
          <a:p>
            <a:pPr algn="l"/>
            <a:r>
              <a:rPr lang="es-MX" sz="3000"/>
              <a:t>Pobreza</a:t>
            </a:r>
          </a:p>
          <a:p>
            <a:pPr algn="l"/>
            <a:r>
              <a:rPr lang="es-MX" sz="3000"/>
              <a:t>Factores de influencia</a:t>
            </a:r>
            <a:r>
              <a:rPr lang="es-MX"/>
              <a:t>.</a:t>
            </a:r>
          </a:p>
          <a:p>
            <a:endParaRPr lang="es-MX"/>
          </a:p>
        </p:txBody>
      </p:sp>
      <p:pic>
        <p:nvPicPr>
          <p:cNvPr id="4" name="Picture 2" descr="No hay ninguna descripción de la foto disponible.">
            <a:extLst>
              <a:ext uri="{FF2B5EF4-FFF2-40B4-BE49-F238E27FC236}">
                <a16:creationId xmlns:a16="http://schemas.microsoft.com/office/drawing/2014/main" id="{4A4D3955-AA46-0ECA-437F-2001A292D7A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61793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A97F59D-628C-4053-B41F-489D0045FD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sp useBgFill="1">
        <p:nvSpPr>
          <p:cNvPr id="12" name="Rectangle 11">
            <a:extLst>
              <a:ext uri="{FF2B5EF4-FFF2-40B4-BE49-F238E27FC236}">
                <a16:creationId xmlns:a16="http://schemas.microsoft.com/office/drawing/2014/main" id="{32812C54-7AEF-4ABB-826E-221F51CB0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58676DE5-1815-73DD-C023-4347B3F8B6E3}"/>
              </a:ext>
            </a:extLst>
          </p:cNvPr>
          <p:cNvSpPr>
            <a:spLocks noGrp="1"/>
          </p:cNvSpPr>
          <p:nvPr>
            <p:ph type="title"/>
          </p:nvPr>
        </p:nvSpPr>
        <p:spPr>
          <a:xfrm>
            <a:off x="3363864" y="474279"/>
            <a:ext cx="7705164" cy="1032641"/>
          </a:xfrm>
        </p:spPr>
        <p:txBody>
          <a:bodyPr vert="horz" lIns="91440" tIns="45720" rIns="91440" bIns="45720" rtlCol="0" anchor="t">
            <a:normAutofit/>
          </a:bodyPr>
          <a:lstStyle/>
          <a:p>
            <a:pPr>
              <a:lnSpc>
                <a:spcPct val="89000"/>
              </a:lnSpc>
            </a:pPr>
            <a:r>
              <a:rPr lang="en-US" sz="4400" dirty="0"/>
              <a:t>CONSIDERACIONES</a:t>
            </a:r>
          </a:p>
        </p:txBody>
      </p:sp>
      <p:sp>
        <p:nvSpPr>
          <p:cNvPr id="14" name="Rectangle 13">
            <a:extLst>
              <a:ext uri="{FF2B5EF4-FFF2-40B4-BE49-F238E27FC236}">
                <a16:creationId xmlns:a16="http://schemas.microsoft.com/office/drawing/2014/main" id="{891F40E4-8A76-44CF-91EC-9073673526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6"/>
            <a:ext cx="304441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sp>
        <p:nvSpPr>
          <p:cNvPr id="16" name="Rectangle 15">
            <a:extLst>
              <a:ext uri="{FF2B5EF4-FFF2-40B4-BE49-F238E27FC236}">
                <a16:creationId xmlns:a16="http://schemas.microsoft.com/office/drawing/2014/main" id="{72171013-D973-4187-9CF2-EE098EEF81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81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sp>
        <p:nvSpPr>
          <p:cNvPr id="3" name="Marcador de contenido 2">
            <a:extLst>
              <a:ext uri="{FF2B5EF4-FFF2-40B4-BE49-F238E27FC236}">
                <a16:creationId xmlns:a16="http://schemas.microsoft.com/office/drawing/2014/main" id="{ECC0DFC3-E80E-BD54-F4BB-778A448109C9}"/>
              </a:ext>
            </a:extLst>
          </p:cNvPr>
          <p:cNvSpPr>
            <a:spLocks noGrp="1"/>
          </p:cNvSpPr>
          <p:nvPr>
            <p:ph idx="1"/>
          </p:nvPr>
        </p:nvSpPr>
        <p:spPr>
          <a:xfrm>
            <a:off x="3363864" y="1903687"/>
            <a:ext cx="8019123" cy="4480034"/>
          </a:xfrm>
        </p:spPr>
        <p:txBody>
          <a:bodyPr vert="horz" lIns="91440" tIns="45720" rIns="91440" bIns="45720" rtlCol="0">
            <a:normAutofit/>
          </a:bodyPr>
          <a:lstStyle/>
          <a:p>
            <a:pPr algn="just"/>
            <a:r>
              <a:rPr lang="en-US" sz="2400" dirty="0"/>
              <a:t>En cuánto al ejercicio de los derechos político-electorales de la PsC, la realidad es que, no se encuentra una normativa jurídica que regule su situación. </a:t>
            </a:r>
            <a:br>
              <a:rPr lang="en-US" sz="2400" dirty="0"/>
            </a:br>
            <a:r>
              <a:rPr lang="en-US" sz="2400" dirty="0"/>
              <a:t>Incluso podemos decir que están afectados hasta el nivel de preguntarnos si para la ley son considerados ciudadanos y si legalmente no son considerados ciudadanos por lo tanto tendrán derecho a accionar ante el aparato del Estado los derechos que les corresponden por el solo hecho de ser personas.</a:t>
            </a:r>
          </a:p>
        </p:txBody>
      </p:sp>
      <p:pic>
        <p:nvPicPr>
          <p:cNvPr id="5" name="Picture 2" descr="No hay ninguna descripción de la foto disponible.">
            <a:extLst>
              <a:ext uri="{FF2B5EF4-FFF2-40B4-BE49-F238E27FC236}">
                <a16:creationId xmlns:a16="http://schemas.microsoft.com/office/drawing/2014/main" id="{73E494CA-1A90-56DC-7EC0-F4A58AE8B47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52454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C341D96C-810A-91FE-B186-082A99A0C9B3}"/>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2C0D399D-E85B-FCBD-6CEC-1FCB24419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sp useBgFill="1">
        <p:nvSpPr>
          <p:cNvPr id="12" name="Rectangle 11">
            <a:extLst>
              <a:ext uri="{FF2B5EF4-FFF2-40B4-BE49-F238E27FC236}">
                <a16:creationId xmlns:a16="http://schemas.microsoft.com/office/drawing/2014/main" id="{08F58672-7A5F-EC68-CE94-F27EF9065C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8A66DC54-1FE1-2377-994A-58316CCC411D}"/>
              </a:ext>
            </a:extLst>
          </p:cNvPr>
          <p:cNvSpPr>
            <a:spLocks noGrp="1"/>
          </p:cNvSpPr>
          <p:nvPr>
            <p:ph type="title"/>
          </p:nvPr>
        </p:nvSpPr>
        <p:spPr>
          <a:xfrm>
            <a:off x="3363864" y="474279"/>
            <a:ext cx="7705164" cy="1032641"/>
          </a:xfrm>
        </p:spPr>
        <p:txBody>
          <a:bodyPr vert="horz" lIns="91440" tIns="45720" rIns="91440" bIns="45720" rtlCol="0" anchor="t">
            <a:normAutofit/>
          </a:bodyPr>
          <a:lstStyle/>
          <a:p>
            <a:pPr>
              <a:lnSpc>
                <a:spcPct val="89000"/>
              </a:lnSpc>
            </a:pPr>
            <a:r>
              <a:rPr lang="en-US" sz="4400" dirty="0"/>
              <a:t>CONSIDERACIONES</a:t>
            </a:r>
          </a:p>
        </p:txBody>
      </p:sp>
      <p:sp>
        <p:nvSpPr>
          <p:cNvPr id="14" name="Rectangle 13">
            <a:extLst>
              <a:ext uri="{FF2B5EF4-FFF2-40B4-BE49-F238E27FC236}">
                <a16:creationId xmlns:a16="http://schemas.microsoft.com/office/drawing/2014/main" id="{7E335F7E-FD05-08A3-AC4E-502644E3CE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6"/>
            <a:ext cx="304441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sp>
        <p:nvSpPr>
          <p:cNvPr id="16" name="Rectangle 15">
            <a:extLst>
              <a:ext uri="{FF2B5EF4-FFF2-40B4-BE49-F238E27FC236}">
                <a16:creationId xmlns:a16="http://schemas.microsoft.com/office/drawing/2014/main" id="{0A146681-C380-6697-454E-66C19DA99C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81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sp>
        <p:nvSpPr>
          <p:cNvPr id="3" name="Marcador de contenido 2">
            <a:extLst>
              <a:ext uri="{FF2B5EF4-FFF2-40B4-BE49-F238E27FC236}">
                <a16:creationId xmlns:a16="http://schemas.microsoft.com/office/drawing/2014/main" id="{23440B62-3C61-D7B2-1080-0583060BBB51}"/>
              </a:ext>
            </a:extLst>
          </p:cNvPr>
          <p:cNvSpPr>
            <a:spLocks noGrp="1"/>
          </p:cNvSpPr>
          <p:nvPr>
            <p:ph idx="1"/>
          </p:nvPr>
        </p:nvSpPr>
        <p:spPr>
          <a:xfrm>
            <a:off x="3363864" y="1596325"/>
            <a:ext cx="8019123" cy="4480034"/>
          </a:xfrm>
        </p:spPr>
        <p:txBody>
          <a:bodyPr vert="horz" lIns="91440" tIns="45720" rIns="91440" bIns="45720" rtlCol="0">
            <a:normAutofit lnSpcReduction="10000"/>
          </a:bodyPr>
          <a:lstStyle/>
          <a:p>
            <a:pPr algn="just"/>
            <a:r>
              <a:rPr lang="en-US" sz="2400" dirty="0"/>
              <a:t>El artículo 34 de la CPEUM, señala que “son ciudadanos de la República los varones y mujeres que, teniendo la calidad de mexicanos, reúnan, además, los siguientes requisitos: </a:t>
            </a:r>
          </a:p>
          <a:p>
            <a:pPr marL="0" indent="0" algn="just">
              <a:buNone/>
            </a:pPr>
            <a:r>
              <a:rPr lang="en-US" sz="2400" dirty="0"/>
              <a:t>I. Haber cumplido 18 años; </a:t>
            </a:r>
          </a:p>
          <a:p>
            <a:pPr marL="0" indent="0" algn="just">
              <a:buNone/>
            </a:pPr>
            <a:r>
              <a:rPr lang="en-US" sz="2400" dirty="0"/>
              <a:t>II. Tener un modo honesto de vivir…”. </a:t>
            </a:r>
          </a:p>
          <a:p>
            <a:pPr algn="just"/>
            <a:r>
              <a:rPr lang="en-US" sz="2400" dirty="0"/>
              <a:t>Entonces, en este orden de ideas, ¿Las personas en situación de calle cumplen con estos requisitos?, ¿Modo honesto de Vivir?. Requisitos que pareciera que no cumplen con lo que no serían considerados ciudadanos. Entonces, mucho menos tendrían derecho a votar y ser votados en condiciones de paridad.</a:t>
            </a:r>
          </a:p>
          <a:p>
            <a:pPr algn="just"/>
            <a:endParaRPr lang="en-US" sz="2400" dirty="0"/>
          </a:p>
          <a:p>
            <a:pPr algn="just"/>
            <a:endParaRPr lang="en-US" sz="2400" dirty="0"/>
          </a:p>
          <a:p>
            <a:pPr algn="just"/>
            <a:endParaRPr lang="en-US" sz="2400" dirty="0"/>
          </a:p>
        </p:txBody>
      </p:sp>
      <p:pic>
        <p:nvPicPr>
          <p:cNvPr id="5" name="Picture 2" descr="No hay ninguna descripción de la foto disponible.">
            <a:extLst>
              <a:ext uri="{FF2B5EF4-FFF2-40B4-BE49-F238E27FC236}">
                <a16:creationId xmlns:a16="http://schemas.microsoft.com/office/drawing/2014/main" id="{B01C4787-762E-261E-94E8-56B41235848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84731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732F49DF-C85F-B585-13CC-D4845B8E266C}"/>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DA226CBC-4522-7F73-671A-00A7784595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sp useBgFill="1">
        <p:nvSpPr>
          <p:cNvPr id="12" name="Rectangle 11">
            <a:extLst>
              <a:ext uri="{FF2B5EF4-FFF2-40B4-BE49-F238E27FC236}">
                <a16:creationId xmlns:a16="http://schemas.microsoft.com/office/drawing/2014/main" id="{7F0E6A71-6C76-90FA-50AB-505BDA908B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AA009461-DF93-FB8E-FABC-69A5CC1B8F27}"/>
              </a:ext>
            </a:extLst>
          </p:cNvPr>
          <p:cNvSpPr>
            <a:spLocks noGrp="1"/>
          </p:cNvSpPr>
          <p:nvPr>
            <p:ph type="title"/>
          </p:nvPr>
        </p:nvSpPr>
        <p:spPr>
          <a:xfrm>
            <a:off x="3363864" y="474279"/>
            <a:ext cx="7705164" cy="1032641"/>
          </a:xfrm>
        </p:spPr>
        <p:txBody>
          <a:bodyPr vert="horz" lIns="91440" tIns="45720" rIns="91440" bIns="45720" rtlCol="0" anchor="t">
            <a:normAutofit/>
          </a:bodyPr>
          <a:lstStyle/>
          <a:p>
            <a:pPr>
              <a:lnSpc>
                <a:spcPct val="89000"/>
              </a:lnSpc>
            </a:pPr>
            <a:r>
              <a:rPr lang="en-US" sz="4400" dirty="0"/>
              <a:t>CONSIDERACIONES</a:t>
            </a:r>
          </a:p>
        </p:txBody>
      </p:sp>
      <p:sp>
        <p:nvSpPr>
          <p:cNvPr id="14" name="Rectangle 13">
            <a:extLst>
              <a:ext uri="{FF2B5EF4-FFF2-40B4-BE49-F238E27FC236}">
                <a16:creationId xmlns:a16="http://schemas.microsoft.com/office/drawing/2014/main" id="{E6A6346C-7CD5-65DF-2E3F-8A77116CF2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6"/>
            <a:ext cx="304441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sp>
        <p:nvSpPr>
          <p:cNvPr id="16" name="Rectangle 15">
            <a:extLst>
              <a:ext uri="{FF2B5EF4-FFF2-40B4-BE49-F238E27FC236}">
                <a16:creationId xmlns:a16="http://schemas.microsoft.com/office/drawing/2014/main" id="{F71E4059-4DC0-ADC5-2002-9471D3FA70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81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sp>
        <p:nvSpPr>
          <p:cNvPr id="3" name="Marcador de contenido 2">
            <a:extLst>
              <a:ext uri="{FF2B5EF4-FFF2-40B4-BE49-F238E27FC236}">
                <a16:creationId xmlns:a16="http://schemas.microsoft.com/office/drawing/2014/main" id="{939AC881-2E1F-3F7B-F8D8-F0B2B36DD70C}"/>
              </a:ext>
            </a:extLst>
          </p:cNvPr>
          <p:cNvSpPr>
            <a:spLocks noGrp="1"/>
          </p:cNvSpPr>
          <p:nvPr>
            <p:ph idx="1"/>
          </p:nvPr>
        </p:nvSpPr>
        <p:spPr>
          <a:xfrm>
            <a:off x="3374928" y="1506920"/>
            <a:ext cx="8019123" cy="4480034"/>
          </a:xfrm>
        </p:spPr>
        <p:txBody>
          <a:bodyPr vert="horz" lIns="91440" tIns="45720" rIns="91440" bIns="45720" rtlCol="0">
            <a:normAutofit fontScale="92500"/>
          </a:bodyPr>
          <a:lstStyle/>
          <a:p>
            <a:pPr algn="just"/>
            <a:r>
              <a:rPr lang="en-US" sz="2400" dirty="0"/>
              <a:t>Por su simple apariencia y carencia de documentación que acredite su personalidad son considerados delincuentes y, por lo tanto, objeto de persecución y violencia. Sin abundar demasiado podemos concluir, que no tienen acceso al ejercicio de sus derechos básicos como lo son acceso a una vivienda, salud, educación, subsistencia alimenticia. Mucho menos de su derecho a la libertad e igualdad.</a:t>
            </a:r>
          </a:p>
          <a:p>
            <a:pPr algn="just"/>
            <a:r>
              <a:rPr lang="en-US" sz="2400" dirty="0"/>
              <a:t>En otras palabras, el ejercicio de los derechos que corresponden a este grupo de personas aún reconocido se encuentra anulado. Son tratadas en condiciones inhumanas, como si fueran delincuentes, estigmatizados y tratados con suma violencia y como lo mencione no solo por la sociedad sino por parte del las autoridades y el Estado.</a:t>
            </a:r>
          </a:p>
          <a:p>
            <a:pPr algn="just"/>
            <a:endParaRPr lang="en-US" sz="2400" dirty="0"/>
          </a:p>
          <a:p>
            <a:pPr algn="just"/>
            <a:endParaRPr lang="en-US" sz="2400" dirty="0"/>
          </a:p>
          <a:p>
            <a:pPr algn="just"/>
            <a:endParaRPr lang="en-US" sz="2400" dirty="0"/>
          </a:p>
          <a:p>
            <a:pPr algn="just"/>
            <a:endParaRPr lang="en-US" sz="2400" dirty="0"/>
          </a:p>
          <a:p>
            <a:pPr algn="just"/>
            <a:endParaRPr lang="en-US" sz="2400" dirty="0"/>
          </a:p>
        </p:txBody>
      </p:sp>
      <p:pic>
        <p:nvPicPr>
          <p:cNvPr id="5" name="Picture 2" descr="No hay ninguna descripción de la foto disponible.">
            <a:extLst>
              <a:ext uri="{FF2B5EF4-FFF2-40B4-BE49-F238E27FC236}">
                <a16:creationId xmlns:a16="http://schemas.microsoft.com/office/drawing/2014/main" id="{ABBDD534-7382-1474-6F81-E866F9F4659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19479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54891BFF-32EB-F914-7E6F-659E08EBA61C}"/>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0CA54713-6C60-9B60-D59B-AAD75D090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sp useBgFill="1">
        <p:nvSpPr>
          <p:cNvPr id="12" name="Rectangle 11">
            <a:extLst>
              <a:ext uri="{FF2B5EF4-FFF2-40B4-BE49-F238E27FC236}">
                <a16:creationId xmlns:a16="http://schemas.microsoft.com/office/drawing/2014/main" id="{5CEDC250-25F3-27BD-CC35-584E3EA64F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9E89D449-365F-6FEE-2383-174111C0F782}"/>
              </a:ext>
            </a:extLst>
          </p:cNvPr>
          <p:cNvSpPr>
            <a:spLocks noGrp="1"/>
          </p:cNvSpPr>
          <p:nvPr>
            <p:ph type="title"/>
          </p:nvPr>
        </p:nvSpPr>
        <p:spPr>
          <a:xfrm>
            <a:off x="3363864" y="474279"/>
            <a:ext cx="7705164" cy="1032641"/>
          </a:xfrm>
        </p:spPr>
        <p:txBody>
          <a:bodyPr vert="horz" lIns="91440" tIns="45720" rIns="91440" bIns="45720" rtlCol="0" anchor="t">
            <a:normAutofit/>
          </a:bodyPr>
          <a:lstStyle/>
          <a:p>
            <a:pPr>
              <a:lnSpc>
                <a:spcPct val="89000"/>
              </a:lnSpc>
            </a:pPr>
            <a:r>
              <a:rPr lang="en-US" sz="4400" dirty="0"/>
              <a:t>CONSIDERACIONES</a:t>
            </a:r>
          </a:p>
        </p:txBody>
      </p:sp>
      <p:sp>
        <p:nvSpPr>
          <p:cNvPr id="14" name="Rectangle 13">
            <a:extLst>
              <a:ext uri="{FF2B5EF4-FFF2-40B4-BE49-F238E27FC236}">
                <a16:creationId xmlns:a16="http://schemas.microsoft.com/office/drawing/2014/main" id="{9D1635AA-EFE9-8F23-10A1-2BF48BCF12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6"/>
            <a:ext cx="304441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sp>
        <p:nvSpPr>
          <p:cNvPr id="16" name="Rectangle 15">
            <a:extLst>
              <a:ext uri="{FF2B5EF4-FFF2-40B4-BE49-F238E27FC236}">
                <a16:creationId xmlns:a16="http://schemas.microsoft.com/office/drawing/2014/main" id="{94F9DA22-44B9-D9D2-D629-485B32D3BD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81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sp>
        <p:nvSpPr>
          <p:cNvPr id="3" name="Marcador de contenido 2">
            <a:extLst>
              <a:ext uri="{FF2B5EF4-FFF2-40B4-BE49-F238E27FC236}">
                <a16:creationId xmlns:a16="http://schemas.microsoft.com/office/drawing/2014/main" id="{60D61FB0-7DB9-3D94-0B5F-2ED60181B65D}"/>
              </a:ext>
            </a:extLst>
          </p:cNvPr>
          <p:cNvSpPr>
            <a:spLocks noGrp="1"/>
          </p:cNvSpPr>
          <p:nvPr>
            <p:ph idx="1"/>
          </p:nvPr>
        </p:nvSpPr>
        <p:spPr>
          <a:xfrm>
            <a:off x="3374928" y="1506920"/>
            <a:ext cx="8019123" cy="4480034"/>
          </a:xfrm>
        </p:spPr>
        <p:txBody>
          <a:bodyPr vert="horz" lIns="91440" tIns="45720" rIns="91440" bIns="45720" rtlCol="0">
            <a:normAutofit lnSpcReduction="10000"/>
          </a:bodyPr>
          <a:lstStyle/>
          <a:p>
            <a:pPr algn="just"/>
            <a:r>
              <a:rPr lang="en-US" sz="2400" dirty="0"/>
              <a:t>No existe una legislación que regule su situación o la iniciativa de una en la que se pondere los derechos a tutelar. Así como la exigencia de ser tratados en situación de igualdad. La imposibilidad de tener la documentación que acredite quienes son, en donde viven o vivieron, su origen representa un problema real difícil de subsanar y como consecuencia directa quedan fuera de un marco normativo y por lo tanto, de la posibilidad de accionar el ejercicio de sus derechos elementales o fundamentales.</a:t>
            </a:r>
          </a:p>
          <a:p>
            <a:pPr algn="just"/>
            <a:r>
              <a:rPr lang="en-US" sz="2400" dirty="0"/>
              <a:t>En el ejercicio de sus derechos político-electorales, es de concluir que, si no hay una normatividad que regule y actualice su situación cotidiana, menormente podrán acceder a este tipo derechos.</a:t>
            </a:r>
          </a:p>
          <a:p>
            <a:pPr algn="just"/>
            <a:endParaRPr lang="en-US" sz="2400" dirty="0"/>
          </a:p>
          <a:p>
            <a:pPr algn="just"/>
            <a:endParaRPr lang="en-US" sz="2400" dirty="0"/>
          </a:p>
          <a:p>
            <a:pPr algn="just"/>
            <a:endParaRPr lang="en-US" sz="2400" dirty="0"/>
          </a:p>
          <a:p>
            <a:pPr algn="just"/>
            <a:endParaRPr lang="en-US" sz="2400" dirty="0"/>
          </a:p>
        </p:txBody>
      </p:sp>
      <p:pic>
        <p:nvPicPr>
          <p:cNvPr id="5" name="Picture 2" descr="No hay ninguna descripción de la foto disponible.">
            <a:extLst>
              <a:ext uri="{FF2B5EF4-FFF2-40B4-BE49-F238E27FC236}">
                <a16:creationId xmlns:a16="http://schemas.microsoft.com/office/drawing/2014/main" id="{84104469-A96F-D83A-449F-B535635BA01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08099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9573DE-417B-4EA4-531F-2158FD517AB3}"/>
              </a:ext>
            </a:extLst>
          </p:cNvPr>
          <p:cNvSpPr>
            <a:spLocks noGrp="1"/>
          </p:cNvSpPr>
          <p:nvPr>
            <p:ph type="title"/>
          </p:nvPr>
        </p:nvSpPr>
        <p:spPr>
          <a:xfrm>
            <a:off x="5817476" y="800100"/>
            <a:ext cx="4792717" cy="1485900"/>
          </a:xfrm>
        </p:spPr>
        <p:txBody>
          <a:bodyPr/>
          <a:lstStyle/>
          <a:p>
            <a:r>
              <a:rPr lang="es-MX" dirty="0"/>
              <a:t>CASO RELEVANTE</a:t>
            </a:r>
          </a:p>
        </p:txBody>
      </p:sp>
      <p:sp>
        <p:nvSpPr>
          <p:cNvPr id="3" name="Marcador de contenido 2">
            <a:extLst>
              <a:ext uri="{FF2B5EF4-FFF2-40B4-BE49-F238E27FC236}">
                <a16:creationId xmlns:a16="http://schemas.microsoft.com/office/drawing/2014/main" id="{38353475-98C4-3695-D4C9-13E351EC2CA3}"/>
              </a:ext>
            </a:extLst>
          </p:cNvPr>
          <p:cNvSpPr>
            <a:spLocks noGrp="1"/>
          </p:cNvSpPr>
          <p:nvPr>
            <p:ph idx="1"/>
          </p:nvPr>
        </p:nvSpPr>
        <p:spPr/>
        <p:txBody>
          <a:bodyPr/>
          <a:lstStyle/>
          <a:p>
            <a:r>
              <a:rPr lang="es-MX" dirty="0"/>
              <a:t>SDF-455/2014. Ciudadano en situación de calle.</a:t>
            </a:r>
          </a:p>
          <a:p>
            <a:r>
              <a:rPr lang="es-MX" dirty="0"/>
              <a:t>Acuerdo Proedimiento para la expedición de la credencial para votar a ciudadanos en situación de calle.</a:t>
            </a:r>
          </a:p>
          <a:p>
            <a:pPr marL="0" indent="0">
              <a:buNone/>
            </a:pPr>
            <a:r>
              <a:rPr lang="es-MX" dirty="0">
                <a:hlinkClick r:id="rId2"/>
              </a:rPr>
              <a:t>https://portalanterior.ine.mx/archivo3/portal/historico/recursos/IFE-v2/DS/DS-GacetasElectorales_INE/2015/Gaceta-006/GE_006_111.pdf</a:t>
            </a:r>
            <a:endParaRPr lang="es-MX" dirty="0"/>
          </a:p>
          <a:p>
            <a:pPr marL="0" indent="0">
              <a:buNone/>
            </a:pPr>
            <a:endParaRPr lang="es-MX" dirty="0"/>
          </a:p>
        </p:txBody>
      </p:sp>
      <p:pic>
        <p:nvPicPr>
          <p:cNvPr id="4" name="Picture 2" descr="No hay ninguna descripción de la foto disponible.">
            <a:extLst>
              <a:ext uri="{FF2B5EF4-FFF2-40B4-BE49-F238E27FC236}">
                <a16:creationId xmlns:a16="http://schemas.microsoft.com/office/drawing/2014/main" id="{D394380D-B729-028E-EDF9-3EBB3AA0B88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39723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a:extLst>
            <a:ext uri="{FF2B5EF4-FFF2-40B4-BE49-F238E27FC236}">
              <a16:creationId xmlns:a16="http://schemas.microsoft.com/office/drawing/2014/main" id="{A2380A41-638B-BCF2-BACC-96D7880045B2}"/>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A648463F-A362-4BFA-61F8-3457E3D562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76"/>
            <a:ext cx="12191998"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12" name="Freeform 6">
            <a:extLst>
              <a:ext uri="{FF2B5EF4-FFF2-40B4-BE49-F238E27FC236}">
                <a16:creationId xmlns:a16="http://schemas.microsoft.com/office/drawing/2014/main" id="{0DF12C36-DF83-CA55-9F07-5A81E7904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8245048" y="626654"/>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accent1">
              <a:lumMod val="75000"/>
            </a:schemeClr>
          </a:solidFill>
          <a:ln w="0">
            <a:noFill/>
            <a:prstDash val="solid"/>
            <a:round/>
            <a:headEnd/>
            <a:tailEnd/>
          </a:ln>
        </p:spPr>
        <p:txBody>
          <a:bodyPr/>
          <a:lstStyle/>
          <a:p>
            <a:endParaRPr lang="es-MX"/>
          </a:p>
        </p:txBody>
      </p:sp>
      <p:sp useBgFill="1">
        <p:nvSpPr>
          <p:cNvPr id="14" name="Rectangle 13">
            <a:extLst>
              <a:ext uri="{FF2B5EF4-FFF2-40B4-BE49-F238E27FC236}">
                <a16:creationId xmlns:a16="http://schemas.microsoft.com/office/drawing/2014/main" id="{D92294E1-C8DC-31B1-7534-0D125D6CC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10265"/>
            <a:ext cx="11115368" cy="5847734"/>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en-US" dirty="0"/>
          </a:p>
        </p:txBody>
      </p:sp>
      <p:sp>
        <p:nvSpPr>
          <p:cNvPr id="3" name="Subtítulo 2">
            <a:extLst>
              <a:ext uri="{FF2B5EF4-FFF2-40B4-BE49-F238E27FC236}">
                <a16:creationId xmlns:a16="http://schemas.microsoft.com/office/drawing/2014/main" id="{031F8651-0813-F416-D4CA-0B9DBB2D4B6D}"/>
              </a:ext>
            </a:extLst>
          </p:cNvPr>
          <p:cNvSpPr>
            <a:spLocks noGrp="1"/>
          </p:cNvSpPr>
          <p:nvPr>
            <p:ph type="subTitle" idx="1"/>
          </p:nvPr>
        </p:nvSpPr>
        <p:spPr>
          <a:xfrm>
            <a:off x="1167895" y="4834901"/>
            <a:ext cx="8779578" cy="641479"/>
          </a:xfrm>
        </p:spPr>
        <p:txBody>
          <a:bodyPr>
            <a:noAutofit/>
          </a:bodyPr>
          <a:lstStyle/>
          <a:p>
            <a:pPr algn="l">
              <a:spcAft>
                <a:spcPts val="600"/>
              </a:spcAft>
            </a:pPr>
            <a:r>
              <a:rPr lang="es-MX" sz="4000" dirty="0"/>
              <a:t>Derechos político electorales</a:t>
            </a:r>
          </a:p>
        </p:txBody>
      </p:sp>
      <p:sp>
        <p:nvSpPr>
          <p:cNvPr id="2" name="Título 1">
            <a:extLst>
              <a:ext uri="{FF2B5EF4-FFF2-40B4-BE49-F238E27FC236}">
                <a16:creationId xmlns:a16="http://schemas.microsoft.com/office/drawing/2014/main" id="{559A3379-2CDD-C134-AAC8-DA845C2CAEA1}"/>
              </a:ext>
            </a:extLst>
          </p:cNvPr>
          <p:cNvSpPr>
            <a:spLocks noGrp="1"/>
          </p:cNvSpPr>
          <p:nvPr>
            <p:ph type="ctrTitle"/>
          </p:nvPr>
        </p:nvSpPr>
        <p:spPr>
          <a:xfrm>
            <a:off x="1503383" y="2237371"/>
            <a:ext cx="8779579" cy="2918269"/>
          </a:xfrm>
        </p:spPr>
        <p:txBody>
          <a:bodyPr anchor="t">
            <a:normAutofit/>
          </a:bodyPr>
          <a:lstStyle/>
          <a:p>
            <a:r>
              <a:rPr lang="es-MX" sz="6600" dirty="0">
                <a:solidFill>
                  <a:srgbClr val="C00000"/>
                </a:solidFill>
              </a:rPr>
              <a:t>PERSONAS DE LA COMUNIDAD LGBTQ+</a:t>
            </a:r>
          </a:p>
        </p:txBody>
      </p:sp>
      <p:pic>
        <p:nvPicPr>
          <p:cNvPr id="5" name="Picture 2" descr="No hay ninguna descripción de la foto disponible.">
            <a:extLst>
              <a:ext uri="{FF2B5EF4-FFF2-40B4-BE49-F238E27FC236}">
                <a16:creationId xmlns:a16="http://schemas.microsoft.com/office/drawing/2014/main" id="{28F5E228-EBC7-188C-AEED-EAF2AF956A3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232618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wd">
                                    <p:tmPct val="15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par>
                                <p:cTn id="8" presetID="10" presetClass="entr" presetSubtype="0" fill="hold" grpId="0" nodeType="withEffect">
                                  <p:stCondLst>
                                    <p:cond delay="500"/>
                                  </p:stCondLst>
                                  <p:iterate type="wd">
                                    <p:tmPct val="15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ABA7F3F-D56F-4C06-84AC-03FC83B064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568FE6B-CB7A-42D9-9690-487E3B8F41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27851"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BE143512-A8CB-461A-C52C-AA614EEF8A2B}"/>
              </a:ext>
            </a:extLst>
          </p:cNvPr>
          <p:cNvSpPr>
            <a:spLocks noGrp="1"/>
          </p:cNvSpPr>
          <p:nvPr>
            <p:ph type="ctrTitle"/>
          </p:nvPr>
        </p:nvSpPr>
        <p:spPr>
          <a:xfrm>
            <a:off x="8450317" y="2356964"/>
            <a:ext cx="3741378" cy="3312316"/>
          </a:xfrm>
        </p:spPr>
        <p:txBody>
          <a:bodyPr anchor="ctr">
            <a:normAutofit/>
          </a:bodyPr>
          <a:lstStyle/>
          <a:p>
            <a:pPr algn="l"/>
            <a:r>
              <a:rPr lang="es-MX" sz="3000" dirty="0">
                <a:solidFill>
                  <a:srgbClr val="C00000"/>
                </a:solidFill>
              </a:rPr>
              <a:t>CONSIDERACIONES</a:t>
            </a:r>
          </a:p>
        </p:txBody>
      </p:sp>
      <p:sp>
        <p:nvSpPr>
          <p:cNvPr id="13" name="Freeform 6">
            <a:extLst>
              <a:ext uri="{FF2B5EF4-FFF2-40B4-BE49-F238E27FC236}">
                <a16:creationId xmlns:a16="http://schemas.microsoft.com/office/drawing/2014/main" id="{2BCE8A39-72D0-46ED-AB46-91B68881D2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7983434" y="640080"/>
            <a:ext cx="2296028" cy="3674981"/>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txBody>
          <a:bodyPr/>
          <a:lstStyle/>
          <a:p>
            <a:endParaRPr lang="es-MX"/>
          </a:p>
        </p:txBody>
      </p:sp>
      <p:sp>
        <p:nvSpPr>
          <p:cNvPr id="15" name="Freeform: Shape 14">
            <a:extLst>
              <a:ext uri="{FF2B5EF4-FFF2-40B4-BE49-F238E27FC236}">
                <a16:creationId xmlns:a16="http://schemas.microsoft.com/office/drawing/2014/main" id="{970E03B3-76EE-4C15-B250-1173359CD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147112" y="4501036"/>
            <a:ext cx="1683805" cy="1723705"/>
          </a:xfrm>
          <a:custGeom>
            <a:avLst/>
            <a:gdLst>
              <a:gd name="connsiteX0" fmla="*/ 1399384 w 1683805"/>
              <a:gd name="connsiteY0" fmla="*/ 0 h 1723705"/>
              <a:gd name="connsiteX1" fmla="*/ 1683805 w 1683805"/>
              <a:gd name="connsiteY1" fmla="*/ 0 h 1723705"/>
              <a:gd name="connsiteX2" fmla="*/ 1683805 w 1683805"/>
              <a:gd name="connsiteY2" fmla="*/ 1723705 h 1723705"/>
              <a:gd name="connsiteX3" fmla="*/ 0 w 1683805"/>
              <a:gd name="connsiteY3" fmla="*/ 1723705 h 1723705"/>
              <a:gd name="connsiteX4" fmla="*/ 0 w 1683805"/>
              <a:gd name="connsiteY4" fmla="*/ 1402480 h 1723705"/>
              <a:gd name="connsiteX5" fmla="*/ 1399384 w 1683805"/>
              <a:gd name="connsiteY5" fmla="*/ 1403247 h 1723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3805" h="1723705">
                <a:moveTo>
                  <a:pt x="1399384" y="0"/>
                </a:moveTo>
                <a:lnTo>
                  <a:pt x="1683805" y="0"/>
                </a:lnTo>
                <a:lnTo>
                  <a:pt x="1683805" y="1723705"/>
                </a:lnTo>
                <a:lnTo>
                  <a:pt x="0" y="1723705"/>
                </a:lnTo>
                <a:lnTo>
                  <a:pt x="0" y="1402480"/>
                </a:lnTo>
                <a:lnTo>
                  <a:pt x="1399384" y="1403247"/>
                </a:lnTo>
                <a:close/>
              </a:path>
            </a:pathLst>
          </a:custGeom>
          <a:solidFill>
            <a:schemeClr val="tx2">
              <a:lumMod val="75000"/>
            </a:schemeClr>
          </a:solidFill>
          <a:ln w="0">
            <a:noFill/>
            <a:prstDash val="solid"/>
            <a:round/>
            <a:headEnd/>
            <a:tailEnd/>
          </a:ln>
        </p:spPr>
        <p:txBody>
          <a:bodyPr/>
          <a:lstStyle/>
          <a:p>
            <a:endParaRPr lang="es-MX"/>
          </a:p>
        </p:txBody>
      </p:sp>
      <p:pic>
        <p:nvPicPr>
          <p:cNvPr id="4" name="Picture 2" descr="No hay ninguna descripción de la foto disponible.">
            <a:extLst>
              <a:ext uri="{FF2B5EF4-FFF2-40B4-BE49-F238E27FC236}">
                <a16:creationId xmlns:a16="http://schemas.microsoft.com/office/drawing/2014/main" id="{66C29E85-FAC0-0441-A6C0-264DAC5E030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226E3575-54CC-FE9A-169C-2AC2745A4E04}"/>
              </a:ext>
            </a:extLst>
          </p:cNvPr>
          <p:cNvSpPr txBox="1"/>
          <p:nvPr/>
        </p:nvSpPr>
        <p:spPr>
          <a:xfrm>
            <a:off x="954955" y="961762"/>
            <a:ext cx="6053958" cy="5262979"/>
          </a:xfrm>
          <a:prstGeom prst="rect">
            <a:avLst/>
          </a:prstGeom>
          <a:noFill/>
        </p:spPr>
        <p:txBody>
          <a:bodyPr wrap="square" rtlCol="0">
            <a:spAutoFit/>
          </a:bodyPr>
          <a:lstStyle/>
          <a:p>
            <a:pPr algn="just"/>
            <a:r>
              <a:rPr lang="es-MX" sz="2400" dirty="0">
                <a:solidFill>
                  <a:schemeClr val="bg1"/>
                </a:solidFill>
              </a:rPr>
              <a:t>De acuerdo a las Naciones Unidas, las personas lesbianas, gais, bisexuales, transgénero e intersexuales (LGBTI) siguen enfrentándose al estigma, la exclusión y la discriminación generalizados en todo el mundo, incluso en la educación, el empleo y la atención sanitaria, así como en los hogares y en las comunidades.</a:t>
            </a:r>
          </a:p>
          <a:p>
            <a:pPr algn="just"/>
            <a:r>
              <a:rPr lang="es-MX" sz="2400" dirty="0">
                <a:solidFill>
                  <a:schemeClr val="bg1"/>
                </a:solidFill>
              </a:rPr>
              <a:t>Estas personas son objeto de violencia, agresiones físicas y verbales. Así como todo tipo de vejaciones y torturas por el solo hecho de su orientación sexual.</a:t>
            </a:r>
          </a:p>
          <a:p>
            <a:endParaRPr lang="es-MX" sz="2400" dirty="0">
              <a:solidFill>
                <a:schemeClr val="bg1"/>
              </a:solidFill>
            </a:endParaRPr>
          </a:p>
          <a:p>
            <a:endParaRPr lang="es-MX" sz="2400" dirty="0">
              <a:solidFill>
                <a:schemeClr val="bg1"/>
              </a:solidFill>
            </a:endParaRPr>
          </a:p>
        </p:txBody>
      </p:sp>
    </p:spTree>
    <p:extLst>
      <p:ext uri="{BB962C8B-B14F-4D97-AF65-F5344CB8AC3E}">
        <p14:creationId xmlns:p14="http://schemas.microsoft.com/office/powerpoint/2010/main" val="724826061"/>
      </p:ext>
    </p:extLst>
  </p:cSld>
  <p:clrMapOvr>
    <a:overrideClrMapping bg1="dk1" tx1="lt1" bg2="dk2" tx2="lt2" accent1="accent1" accent2="accent2" accent3="accent3" accent4="accent4" accent5="accent5" accent6="accent6" hlink="hlink" folHlink="folHlink"/>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a:extLst>
            <a:ext uri="{FF2B5EF4-FFF2-40B4-BE49-F238E27FC236}">
              <a16:creationId xmlns:a16="http://schemas.microsoft.com/office/drawing/2014/main" id="{2607FCE5-3556-1A57-B034-10E6186CF778}"/>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BDC5F05-99EF-904D-4074-3B4B5B052C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8A48E27-F8C6-C3E9-AC83-3528D089E1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27851"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CE69E5DA-C02E-5B14-0A94-8E88FEB4C893}"/>
              </a:ext>
            </a:extLst>
          </p:cNvPr>
          <p:cNvSpPr>
            <a:spLocks noGrp="1"/>
          </p:cNvSpPr>
          <p:nvPr>
            <p:ph type="ctrTitle"/>
          </p:nvPr>
        </p:nvSpPr>
        <p:spPr>
          <a:xfrm>
            <a:off x="8450317" y="2356964"/>
            <a:ext cx="3741378" cy="3312316"/>
          </a:xfrm>
        </p:spPr>
        <p:txBody>
          <a:bodyPr anchor="ctr">
            <a:normAutofit/>
          </a:bodyPr>
          <a:lstStyle/>
          <a:p>
            <a:pPr algn="l"/>
            <a:r>
              <a:rPr lang="es-MX" sz="3000" dirty="0">
                <a:solidFill>
                  <a:srgbClr val="C00000"/>
                </a:solidFill>
              </a:rPr>
              <a:t>CONSIDERACIONES</a:t>
            </a:r>
          </a:p>
        </p:txBody>
      </p:sp>
      <p:sp>
        <p:nvSpPr>
          <p:cNvPr id="13" name="Freeform 6">
            <a:extLst>
              <a:ext uri="{FF2B5EF4-FFF2-40B4-BE49-F238E27FC236}">
                <a16:creationId xmlns:a16="http://schemas.microsoft.com/office/drawing/2014/main" id="{7B94E04E-3E1C-11E1-9B35-089CD78F2A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7983434" y="640080"/>
            <a:ext cx="2296028" cy="3674981"/>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txBody>
          <a:bodyPr/>
          <a:lstStyle/>
          <a:p>
            <a:endParaRPr lang="es-MX"/>
          </a:p>
        </p:txBody>
      </p:sp>
      <p:sp>
        <p:nvSpPr>
          <p:cNvPr id="15" name="Freeform: Shape 14">
            <a:extLst>
              <a:ext uri="{FF2B5EF4-FFF2-40B4-BE49-F238E27FC236}">
                <a16:creationId xmlns:a16="http://schemas.microsoft.com/office/drawing/2014/main" id="{B566E60F-C0F0-B985-A7F0-903F7C1EA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147112" y="4501036"/>
            <a:ext cx="1683805" cy="1723705"/>
          </a:xfrm>
          <a:custGeom>
            <a:avLst/>
            <a:gdLst>
              <a:gd name="connsiteX0" fmla="*/ 1399384 w 1683805"/>
              <a:gd name="connsiteY0" fmla="*/ 0 h 1723705"/>
              <a:gd name="connsiteX1" fmla="*/ 1683805 w 1683805"/>
              <a:gd name="connsiteY1" fmla="*/ 0 h 1723705"/>
              <a:gd name="connsiteX2" fmla="*/ 1683805 w 1683805"/>
              <a:gd name="connsiteY2" fmla="*/ 1723705 h 1723705"/>
              <a:gd name="connsiteX3" fmla="*/ 0 w 1683805"/>
              <a:gd name="connsiteY3" fmla="*/ 1723705 h 1723705"/>
              <a:gd name="connsiteX4" fmla="*/ 0 w 1683805"/>
              <a:gd name="connsiteY4" fmla="*/ 1402480 h 1723705"/>
              <a:gd name="connsiteX5" fmla="*/ 1399384 w 1683805"/>
              <a:gd name="connsiteY5" fmla="*/ 1403247 h 1723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3805" h="1723705">
                <a:moveTo>
                  <a:pt x="1399384" y="0"/>
                </a:moveTo>
                <a:lnTo>
                  <a:pt x="1683805" y="0"/>
                </a:lnTo>
                <a:lnTo>
                  <a:pt x="1683805" y="1723705"/>
                </a:lnTo>
                <a:lnTo>
                  <a:pt x="0" y="1723705"/>
                </a:lnTo>
                <a:lnTo>
                  <a:pt x="0" y="1402480"/>
                </a:lnTo>
                <a:lnTo>
                  <a:pt x="1399384" y="1403247"/>
                </a:lnTo>
                <a:close/>
              </a:path>
            </a:pathLst>
          </a:custGeom>
          <a:solidFill>
            <a:schemeClr val="tx2">
              <a:lumMod val="75000"/>
            </a:schemeClr>
          </a:solidFill>
          <a:ln w="0">
            <a:noFill/>
            <a:prstDash val="solid"/>
            <a:round/>
            <a:headEnd/>
            <a:tailEnd/>
          </a:ln>
        </p:spPr>
        <p:txBody>
          <a:bodyPr/>
          <a:lstStyle/>
          <a:p>
            <a:endParaRPr lang="es-MX"/>
          </a:p>
        </p:txBody>
      </p:sp>
      <p:pic>
        <p:nvPicPr>
          <p:cNvPr id="4" name="Picture 2" descr="No hay ninguna descripción de la foto disponible.">
            <a:extLst>
              <a:ext uri="{FF2B5EF4-FFF2-40B4-BE49-F238E27FC236}">
                <a16:creationId xmlns:a16="http://schemas.microsoft.com/office/drawing/2014/main" id="{77C71AB0-6996-BF52-3983-E226CA6E11B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6E3437EC-D0A8-4C43-649C-DF55506CCA45}"/>
              </a:ext>
            </a:extLst>
          </p:cNvPr>
          <p:cNvSpPr txBox="1"/>
          <p:nvPr/>
        </p:nvSpPr>
        <p:spPr>
          <a:xfrm>
            <a:off x="725711" y="1166842"/>
            <a:ext cx="6369269" cy="4524315"/>
          </a:xfrm>
          <a:prstGeom prst="rect">
            <a:avLst/>
          </a:prstGeom>
          <a:noFill/>
        </p:spPr>
        <p:txBody>
          <a:bodyPr wrap="square" rtlCol="0">
            <a:spAutoFit/>
          </a:bodyPr>
          <a:lstStyle/>
          <a:p>
            <a:pPr algn="just"/>
            <a:r>
              <a:rPr lang="es-MX" sz="2400" dirty="0">
                <a:solidFill>
                  <a:schemeClr val="bg1"/>
                </a:solidFill>
              </a:rPr>
              <a:t>En muchos países, hay políticas de cero tolerencia e incluso pena de muerte a este grupo de personas, con leyes discriminatorias que penalizan las relaciones entre personas del mismo sexo y transgénero.</a:t>
            </a:r>
          </a:p>
          <a:p>
            <a:pPr algn="just"/>
            <a:endParaRPr lang="es-MX" sz="2400" dirty="0">
              <a:solidFill>
                <a:schemeClr val="bg1"/>
              </a:solidFill>
            </a:endParaRPr>
          </a:p>
          <a:p>
            <a:pPr algn="just"/>
            <a:r>
              <a:rPr lang="es-MX" sz="2400" dirty="0">
                <a:solidFill>
                  <a:schemeClr val="bg1"/>
                </a:solidFill>
              </a:rPr>
              <a:t>En cuanto a estas últimas, no tienen acceso al reconocimiento de su identidad por parte de la normatividad jurídica.</a:t>
            </a:r>
          </a:p>
          <a:p>
            <a:endParaRPr lang="es-MX" sz="2400" dirty="0">
              <a:solidFill>
                <a:schemeClr val="bg1"/>
              </a:solidFill>
            </a:endParaRPr>
          </a:p>
          <a:p>
            <a:endParaRPr lang="es-MX" sz="2400" dirty="0">
              <a:solidFill>
                <a:schemeClr val="bg1"/>
              </a:solidFill>
            </a:endParaRPr>
          </a:p>
          <a:p>
            <a:endParaRPr lang="es-MX" sz="2400" dirty="0">
              <a:solidFill>
                <a:schemeClr val="bg1"/>
              </a:solidFill>
            </a:endParaRPr>
          </a:p>
        </p:txBody>
      </p:sp>
    </p:spTree>
    <p:extLst>
      <p:ext uri="{BB962C8B-B14F-4D97-AF65-F5344CB8AC3E}">
        <p14:creationId xmlns:p14="http://schemas.microsoft.com/office/powerpoint/2010/main" val="1875437227"/>
      </p:ext>
    </p:extLst>
  </p:cSld>
  <p:clrMapOvr>
    <a:overrideClrMapping bg1="dk1" tx1="lt1" bg2="dk2" tx2="lt2" accent1="accent1" accent2="accent2" accent3="accent3" accent4="accent4" accent5="accent5" accent6="accent6" hlink="hlink" folHlink="folHlink"/>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983AE27-7004-D1BB-8DC3-9852E3B3F20B}"/>
              </a:ext>
            </a:extLst>
          </p:cNvPr>
          <p:cNvSpPr>
            <a:spLocks noGrp="1"/>
          </p:cNvSpPr>
          <p:nvPr>
            <p:ph type="title"/>
          </p:nvPr>
        </p:nvSpPr>
        <p:spPr>
          <a:xfrm>
            <a:off x="723900" y="1600200"/>
            <a:ext cx="3855720" cy="2829910"/>
          </a:xfrm>
        </p:spPr>
        <p:txBody>
          <a:bodyPr/>
          <a:lstStyle/>
          <a:p>
            <a:pPr algn="ctr"/>
            <a:r>
              <a:rPr lang="es-MX" dirty="0"/>
              <a:t>CONCEPTOS</a:t>
            </a:r>
            <a:br>
              <a:rPr lang="es-MX" dirty="0"/>
            </a:br>
            <a:br>
              <a:rPr lang="es-MX" dirty="0"/>
            </a:br>
            <a:r>
              <a:rPr lang="es-MX" dirty="0"/>
              <a:t>COMUNIDAD LGBTQ+</a:t>
            </a:r>
          </a:p>
        </p:txBody>
      </p:sp>
      <p:sp>
        <p:nvSpPr>
          <p:cNvPr id="3" name="Marcador de contenido 2">
            <a:extLst>
              <a:ext uri="{FF2B5EF4-FFF2-40B4-BE49-F238E27FC236}">
                <a16:creationId xmlns:a16="http://schemas.microsoft.com/office/drawing/2014/main" id="{3C31651F-11FC-7595-FDFE-296BE81441B3}"/>
              </a:ext>
            </a:extLst>
          </p:cNvPr>
          <p:cNvSpPr>
            <a:spLocks noGrp="1"/>
          </p:cNvSpPr>
          <p:nvPr>
            <p:ph idx="1"/>
          </p:nvPr>
        </p:nvSpPr>
        <p:spPr>
          <a:xfrm>
            <a:off x="6096000" y="1600200"/>
            <a:ext cx="5646946" cy="4115019"/>
          </a:xfrm>
        </p:spPr>
        <p:txBody>
          <a:bodyPr/>
          <a:lstStyle/>
          <a:p>
            <a:pPr algn="just"/>
            <a:r>
              <a:rPr lang="es-MX" sz="2400" dirty="0"/>
              <a:t>Son las siglas que identifican las palabras lesbiana, gay, bisexual y transgénero. El signo de + representa las demás formas de orientación.</a:t>
            </a:r>
          </a:p>
          <a:p>
            <a:pPr marL="0" indent="0" algn="just">
              <a:buNone/>
            </a:pPr>
            <a:endParaRPr lang="es-MX" sz="2400" dirty="0"/>
          </a:p>
          <a:p>
            <a:pPr algn="just"/>
            <a:r>
              <a:rPr lang="es-MX" sz="2400" dirty="0"/>
              <a:t>Comunidad, como el grupo minoritario que encabeza el movimiento LGBTQ+ conformado por la lucha de los derechos de igualdad.</a:t>
            </a:r>
          </a:p>
          <a:p>
            <a:endParaRPr lang="es-MX" dirty="0"/>
          </a:p>
          <a:p>
            <a:endParaRPr lang="es-MX" dirty="0"/>
          </a:p>
        </p:txBody>
      </p:sp>
      <p:pic>
        <p:nvPicPr>
          <p:cNvPr id="5" name="Picture 2" descr="No hay ninguna descripción de la foto disponible.">
            <a:extLst>
              <a:ext uri="{FF2B5EF4-FFF2-40B4-BE49-F238E27FC236}">
                <a16:creationId xmlns:a16="http://schemas.microsoft.com/office/drawing/2014/main" id="{273F61F9-3ED7-EDCA-A921-69305968A3A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377921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3">
            <a:extLst>
              <a:ext uri="{FF2B5EF4-FFF2-40B4-BE49-F238E27FC236}">
                <a16:creationId xmlns:a16="http://schemas.microsoft.com/office/drawing/2014/main" id="{F37F4BB3-73B4-F06D-D917-43945C065006}"/>
              </a:ext>
            </a:extLst>
          </p:cNvPr>
          <p:cNvGraphicFramePr>
            <a:graphicFrameLocks noGrp="1"/>
          </p:cNvGraphicFramePr>
          <p:nvPr>
            <p:extLst>
              <p:ext uri="{D42A27DB-BD31-4B8C-83A1-F6EECF244321}">
                <p14:modId xmlns:p14="http://schemas.microsoft.com/office/powerpoint/2010/main" val="2114425065"/>
              </p:ext>
            </p:extLst>
          </p:nvPr>
        </p:nvGraphicFramePr>
        <p:xfrm>
          <a:off x="1273833" y="660400"/>
          <a:ext cx="10003766" cy="5466082"/>
        </p:xfrm>
        <a:graphic>
          <a:graphicData uri="http://schemas.openxmlformats.org/drawingml/2006/table">
            <a:tbl>
              <a:tblPr firstRow="1" bandRow="1"/>
              <a:tblGrid>
                <a:gridCol w="1709277">
                  <a:extLst>
                    <a:ext uri="{9D8B030D-6E8A-4147-A177-3AD203B41FA5}">
                      <a16:colId xmlns:a16="http://schemas.microsoft.com/office/drawing/2014/main" val="821619865"/>
                    </a:ext>
                  </a:extLst>
                </a:gridCol>
                <a:gridCol w="3796394">
                  <a:extLst>
                    <a:ext uri="{9D8B030D-6E8A-4147-A177-3AD203B41FA5}">
                      <a16:colId xmlns:a16="http://schemas.microsoft.com/office/drawing/2014/main" val="3667937330"/>
                    </a:ext>
                  </a:extLst>
                </a:gridCol>
                <a:gridCol w="1997154">
                  <a:extLst>
                    <a:ext uri="{9D8B030D-6E8A-4147-A177-3AD203B41FA5}">
                      <a16:colId xmlns:a16="http://schemas.microsoft.com/office/drawing/2014/main" val="81817418"/>
                    </a:ext>
                  </a:extLst>
                </a:gridCol>
                <a:gridCol w="2500941">
                  <a:extLst>
                    <a:ext uri="{9D8B030D-6E8A-4147-A177-3AD203B41FA5}">
                      <a16:colId xmlns:a16="http://schemas.microsoft.com/office/drawing/2014/main" val="1053495693"/>
                    </a:ext>
                  </a:extLst>
                </a:gridCol>
              </a:tblGrid>
              <a:tr h="648518">
                <a:tc>
                  <a:txBody>
                    <a:bodyPr/>
                    <a:lstStyle>
                      <a:lvl1pPr marL="0" algn="l" defTabSz="914400" rtl="0" eaLnBrk="1" latinLnBrk="0" hangingPunct="1">
                        <a:defRPr sz="1800" b="1" kern="1200">
                          <a:solidFill>
                            <a:schemeClr val="lt1"/>
                          </a:solidFill>
                          <a:latin typeface="Rockwell" panose="02060603020205020403"/>
                        </a:defRPr>
                      </a:lvl1pPr>
                      <a:lvl2pPr marL="457200" algn="l" defTabSz="914400" rtl="0" eaLnBrk="1" latinLnBrk="0" hangingPunct="1">
                        <a:defRPr sz="1800" b="1" kern="1200">
                          <a:solidFill>
                            <a:schemeClr val="lt1"/>
                          </a:solidFill>
                          <a:latin typeface="Rockwell" panose="02060603020205020403"/>
                        </a:defRPr>
                      </a:lvl2pPr>
                      <a:lvl3pPr marL="914400" algn="l" defTabSz="914400" rtl="0" eaLnBrk="1" latinLnBrk="0" hangingPunct="1">
                        <a:defRPr sz="1800" b="1" kern="1200">
                          <a:solidFill>
                            <a:schemeClr val="lt1"/>
                          </a:solidFill>
                          <a:latin typeface="Rockwell" panose="02060603020205020403"/>
                        </a:defRPr>
                      </a:lvl3pPr>
                      <a:lvl4pPr marL="1371600" algn="l" defTabSz="914400" rtl="0" eaLnBrk="1" latinLnBrk="0" hangingPunct="1">
                        <a:defRPr sz="1800" b="1" kern="1200">
                          <a:solidFill>
                            <a:schemeClr val="lt1"/>
                          </a:solidFill>
                          <a:latin typeface="Rockwell" panose="02060603020205020403"/>
                        </a:defRPr>
                      </a:lvl4pPr>
                      <a:lvl5pPr marL="1828800" algn="l" defTabSz="914400" rtl="0" eaLnBrk="1" latinLnBrk="0" hangingPunct="1">
                        <a:defRPr sz="1800" b="1" kern="1200">
                          <a:solidFill>
                            <a:schemeClr val="lt1"/>
                          </a:solidFill>
                          <a:latin typeface="Rockwell" panose="02060603020205020403"/>
                        </a:defRPr>
                      </a:lvl5pPr>
                      <a:lvl6pPr marL="2286000" algn="l" defTabSz="914400" rtl="0" eaLnBrk="1" latinLnBrk="0" hangingPunct="1">
                        <a:defRPr sz="1800" b="1" kern="1200">
                          <a:solidFill>
                            <a:schemeClr val="lt1"/>
                          </a:solidFill>
                          <a:latin typeface="Rockwell" panose="02060603020205020403"/>
                        </a:defRPr>
                      </a:lvl6pPr>
                      <a:lvl7pPr marL="2743200" algn="l" defTabSz="914400" rtl="0" eaLnBrk="1" latinLnBrk="0" hangingPunct="1">
                        <a:defRPr sz="1800" b="1" kern="1200">
                          <a:solidFill>
                            <a:schemeClr val="lt1"/>
                          </a:solidFill>
                          <a:latin typeface="Rockwell" panose="02060603020205020403"/>
                        </a:defRPr>
                      </a:lvl7pPr>
                      <a:lvl8pPr marL="3200400" algn="l" defTabSz="914400" rtl="0" eaLnBrk="1" latinLnBrk="0" hangingPunct="1">
                        <a:defRPr sz="1800" b="1" kern="1200">
                          <a:solidFill>
                            <a:schemeClr val="lt1"/>
                          </a:solidFill>
                          <a:latin typeface="Rockwell" panose="02060603020205020403"/>
                        </a:defRPr>
                      </a:lvl8pPr>
                      <a:lvl9pPr marL="3657600" algn="l" defTabSz="914400" rtl="0" eaLnBrk="1" latinLnBrk="0" hangingPunct="1">
                        <a:defRPr sz="1800" b="1" kern="1200">
                          <a:solidFill>
                            <a:schemeClr val="lt1"/>
                          </a:solidFill>
                          <a:latin typeface="Rockwell" panose="02060603020205020403"/>
                        </a:defRPr>
                      </a:lvl9pPr>
                    </a:lstStyle>
                    <a:p>
                      <a:pPr algn="ctr"/>
                      <a:r>
                        <a:rPr lang="es-MX" dirty="0">
                          <a:solidFill>
                            <a:srgbClr val="7030A0"/>
                          </a:solidFill>
                          <a:latin typeface="KATECELEBRATION" panose="02000603000000000000" pitchFamily="2" charset="0"/>
                          <a:ea typeface="KATECELEBRATION" panose="02000603000000000000" pitchFamily="2" charset="0"/>
                        </a:rPr>
                        <a:t>LGBT O LGBTTTI</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D34817"/>
                    </a:solidFill>
                  </a:tcPr>
                </a:tc>
                <a:tc>
                  <a:txBody>
                    <a:bodyPr/>
                    <a:lstStyle>
                      <a:lvl1pPr marL="0" algn="l" defTabSz="914400" rtl="0" eaLnBrk="1" latinLnBrk="0" hangingPunct="1">
                        <a:defRPr sz="1800" b="1" kern="1200">
                          <a:solidFill>
                            <a:schemeClr val="lt1"/>
                          </a:solidFill>
                          <a:latin typeface="Rockwell" panose="02060603020205020403"/>
                        </a:defRPr>
                      </a:lvl1pPr>
                      <a:lvl2pPr marL="457200" algn="l" defTabSz="914400" rtl="0" eaLnBrk="1" latinLnBrk="0" hangingPunct="1">
                        <a:defRPr sz="1800" b="1" kern="1200">
                          <a:solidFill>
                            <a:schemeClr val="lt1"/>
                          </a:solidFill>
                          <a:latin typeface="Rockwell" panose="02060603020205020403"/>
                        </a:defRPr>
                      </a:lvl2pPr>
                      <a:lvl3pPr marL="914400" algn="l" defTabSz="914400" rtl="0" eaLnBrk="1" latinLnBrk="0" hangingPunct="1">
                        <a:defRPr sz="1800" b="1" kern="1200">
                          <a:solidFill>
                            <a:schemeClr val="lt1"/>
                          </a:solidFill>
                          <a:latin typeface="Rockwell" panose="02060603020205020403"/>
                        </a:defRPr>
                      </a:lvl3pPr>
                      <a:lvl4pPr marL="1371600" algn="l" defTabSz="914400" rtl="0" eaLnBrk="1" latinLnBrk="0" hangingPunct="1">
                        <a:defRPr sz="1800" b="1" kern="1200">
                          <a:solidFill>
                            <a:schemeClr val="lt1"/>
                          </a:solidFill>
                          <a:latin typeface="Rockwell" panose="02060603020205020403"/>
                        </a:defRPr>
                      </a:lvl4pPr>
                      <a:lvl5pPr marL="1828800" algn="l" defTabSz="914400" rtl="0" eaLnBrk="1" latinLnBrk="0" hangingPunct="1">
                        <a:defRPr sz="1800" b="1" kern="1200">
                          <a:solidFill>
                            <a:schemeClr val="lt1"/>
                          </a:solidFill>
                          <a:latin typeface="Rockwell" panose="02060603020205020403"/>
                        </a:defRPr>
                      </a:lvl5pPr>
                      <a:lvl6pPr marL="2286000" algn="l" defTabSz="914400" rtl="0" eaLnBrk="1" latinLnBrk="0" hangingPunct="1">
                        <a:defRPr sz="1800" b="1" kern="1200">
                          <a:solidFill>
                            <a:schemeClr val="lt1"/>
                          </a:solidFill>
                          <a:latin typeface="Rockwell" panose="02060603020205020403"/>
                        </a:defRPr>
                      </a:lvl6pPr>
                      <a:lvl7pPr marL="2743200" algn="l" defTabSz="914400" rtl="0" eaLnBrk="1" latinLnBrk="0" hangingPunct="1">
                        <a:defRPr sz="1800" b="1" kern="1200">
                          <a:solidFill>
                            <a:schemeClr val="lt1"/>
                          </a:solidFill>
                          <a:latin typeface="Rockwell" panose="02060603020205020403"/>
                        </a:defRPr>
                      </a:lvl7pPr>
                      <a:lvl8pPr marL="3200400" algn="l" defTabSz="914400" rtl="0" eaLnBrk="1" latinLnBrk="0" hangingPunct="1">
                        <a:defRPr sz="1800" b="1" kern="1200">
                          <a:solidFill>
                            <a:schemeClr val="lt1"/>
                          </a:solidFill>
                          <a:latin typeface="Rockwell" panose="02060603020205020403"/>
                        </a:defRPr>
                      </a:lvl8pPr>
                      <a:lvl9pPr marL="3657600" algn="l" defTabSz="914400" rtl="0" eaLnBrk="1" latinLnBrk="0" hangingPunct="1">
                        <a:defRPr sz="1800" b="1" kern="1200">
                          <a:solidFill>
                            <a:schemeClr val="lt1"/>
                          </a:solidFill>
                          <a:latin typeface="Rockwell" panose="02060603020205020403"/>
                        </a:defRPr>
                      </a:lvl9pPr>
                    </a:lstStyle>
                    <a:p>
                      <a:pPr algn="ctr"/>
                      <a:r>
                        <a:rPr lang="es-MX" dirty="0">
                          <a:solidFill>
                            <a:srgbClr val="7030A0"/>
                          </a:solidFill>
                          <a:latin typeface="KATECELEBRATION" panose="02000603000000000000" pitchFamily="2" charset="0"/>
                          <a:ea typeface="KATECELEBRATION" panose="02000603000000000000" pitchFamily="2" charset="0"/>
                        </a:rPr>
                        <a:t>DEFINICIÓN</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D34817"/>
                    </a:solidFill>
                  </a:tcPr>
                </a:tc>
                <a:tc>
                  <a:txBody>
                    <a:bodyPr/>
                    <a:lstStyle>
                      <a:lvl1pPr marL="0" algn="l" defTabSz="914400" rtl="0" eaLnBrk="1" latinLnBrk="0" hangingPunct="1">
                        <a:defRPr sz="1800" b="1" kern="1200">
                          <a:solidFill>
                            <a:schemeClr val="lt1"/>
                          </a:solidFill>
                          <a:latin typeface="Rockwell" panose="02060603020205020403"/>
                        </a:defRPr>
                      </a:lvl1pPr>
                      <a:lvl2pPr marL="457200" algn="l" defTabSz="914400" rtl="0" eaLnBrk="1" latinLnBrk="0" hangingPunct="1">
                        <a:defRPr sz="1800" b="1" kern="1200">
                          <a:solidFill>
                            <a:schemeClr val="lt1"/>
                          </a:solidFill>
                          <a:latin typeface="Rockwell" panose="02060603020205020403"/>
                        </a:defRPr>
                      </a:lvl2pPr>
                      <a:lvl3pPr marL="914400" algn="l" defTabSz="914400" rtl="0" eaLnBrk="1" latinLnBrk="0" hangingPunct="1">
                        <a:defRPr sz="1800" b="1" kern="1200">
                          <a:solidFill>
                            <a:schemeClr val="lt1"/>
                          </a:solidFill>
                          <a:latin typeface="Rockwell" panose="02060603020205020403"/>
                        </a:defRPr>
                      </a:lvl3pPr>
                      <a:lvl4pPr marL="1371600" algn="l" defTabSz="914400" rtl="0" eaLnBrk="1" latinLnBrk="0" hangingPunct="1">
                        <a:defRPr sz="1800" b="1" kern="1200">
                          <a:solidFill>
                            <a:schemeClr val="lt1"/>
                          </a:solidFill>
                          <a:latin typeface="Rockwell" panose="02060603020205020403"/>
                        </a:defRPr>
                      </a:lvl4pPr>
                      <a:lvl5pPr marL="1828800" algn="l" defTabSz="914400" rtl="0" eaLnBrk="1" latinLnBrk="0" hangingPunct="1">
                        <a:defRPr sz="1800" b="1" kern="1200">
                          <a:solidFill>
                            <a:schemeClr val="lt1"/>
                          </a:solidFill>
                          <a:latin typeface="Rockwell" panose="02060603020205020403"/>
                        </a:defRPr>
                      </a:lvl5pPr>
                      <a:lvl6pPr marL="2286000" algn="l" defTabSz="914400" rtl="0" eaLnBrk="1" latinLnBrk="0" hangingPunct="1">
                        <a:defRPr sz="1800" b="1" kern="1200">
                          <a:solidFill>
                            <a:schemeClr val="lt1"/>
                          </a:solidFill>
                          <a:latin typeface="Rockwell" panose="02060603020205020403"/>
                        </a:defRPr>
                      </a:lvl6pPr>
                      <a:lvl7pPr marL="2743200" algn="l" defTabSz="914400" rtl="0" eaLnBrk="1" latinLnBrk="0" hangingPunct="1">
                        <a:defRPr sz="1800" b="1" kern="1200">
                          <a:solidFill>
                            <a:schemeClr val="lt1"/>
                          </a:solidFill>
                          <a:latin typeface="Rockwell" panose="02060603020205020403"/>
                        </a:defRPr>
                      </a:lvl7pPr>
                      <a:lvl8pPr marL="3200400" algn="l" defTabSz="914400" rtl="0" eaLnBrk="1" latinLnBrk="0" hangingPunct="1">
                        <a:defRPr sz="1800" b="1" kern="1200">
                          <a:solidFill>
                            <a:schemeClr val="lt1"/>
                          </a:solidFill>
                          <a:latin typeface="Rockwell" panose="02060603020205020403"/>
                        </a:defRPr>
                      </a:lvl8pPr>
                      <a:lvl9pPr marL="3657600" algn="l" defTabSz="914400" rtl="0" eaLnBrk="1" latinLnBrk="0" hangingPunct="1">
                        <a:defRPr sz="1800" b="1" kern="1200">
                          <a:solidFill>
                            <a:schemeClr val="lt1"/>
                          </a:solidFill>
                          <a:latin typeface="Rockwell" panose="02060603020205020403"/>
                        </a:defRPr>
                      </a:lvl9pPr>
                    </a:lstStyle>
                    <a:p>
                      <a:pPr algn="ctr"/>
                      <a:r>
                        <a:rPr lang="es-MX" dirty="0">
                          <a:solidFill>
                            <a:srgbClr val="7030A0"/>
                          </a:solidFill>
                          <a:latin typeface="KATECELEBRATION" panose="02000603000000000000" pitchFamily="2" charset="0"/>
                          <a:ea typeface="KATECELEBRATION" panose="02000603000000000000" pitchFamily="2" charset="0"/>
                        </a:rPr>
                        <a:t>IDENTIDAD DE GÉNERO</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D34817"/>
                    </a:solidFill>
                  </a:tcPr>
                </a:tc>
                <a:tc>
                  <a:txBody>
                    <a:bodyPr/>
                    <a:lstStyle>
                      <a:lvl1pPr marL="0" algn="l" defTabSz="914400" rtl="0" eaLnBrk="1" latinLnBrk="0" hangingPunct="1">
                        <a:defRPr sz="1800" b="1" kern="1200">
                          <a:solidFill>
                            <a:schemeClr val="lt1"/>
                          </a:solidFill>
                          <a:latin typeface="Rockwell" panose="02060603020205020403"/>
                        </a:defRPr>
                      </a:lvl1pPr>
                      <a:lvl2pPr marL="457200" algn="l" defTabSz="914400" rtl="0" eaLnBrk="1" latinLnBrk="0" hangingPunct="1">
                        <a:defRPr sz="1800" b="1" kern="1200">
                          <a:solidFill>
                            <a:schemeClr val="lt1"/>
                          </a:solidFill>
                          <a:latin typeface="Rockwell" panose="02060603020205020403"/>
                        </a:defRPr>
                      </a:lvl2pPr>
                      <a:lvl3pPr marL="914400" algn="l" defTabSz="914400" rtl="0" eaLnBrk="1" latinLnBrk="0" hangingPunct="1">
                        <a:defRPr sz="1800" b="1" kern="1200">
                          <a:solidFill>
                            <a:schemeClr val="lt1"/>
                          </a:solidFill>
                          <a:latin typeface="Rockwell" panose="02060603020205020403"/>
                        </a:defRPr>
                      </a:lvl3pPr>
                      <a:lvl4pPr marL="1371600" algn="l" defTabSz="914400" rtl="0" eaLnBrk="1" latinLnBrk="0" hangingPunct="1">
                        <a:defRPr sz="1800" b="1" kern="1200">
                          <a:solidFill>
                            <a:schemeClr val="lt1"/>
                          </a:solidFill>
                          <a:latin typeface="Rockwell" panose="02060603020205020403"/>
                        </a:defRPr>
                      </a:lvl4pPr>
                      <a:lvl5pPr marL="1828800" algn="l" defTabSz="914400" rtl="0" eaLnBrk="1" latinLnBrk="0" hangingPunct="1">
                        <a:defRPr sz="1800" b="1" kern="1200">
                          <a:solidFill>
                            <a:schemeClr val="lt1"/>
                          </a:solidFill>
                          <a:latin typeface="Rockwell" panose="02060603020205020403"/>
                        </a:defRPr>
                      </a:lvl5pPr>
                      <a:lvl6pPr marL="2286000" algn="l" defTabSz="914400" rtl="0" eaLnBrk="1" latinLnBrk="0" hangingPunct="1">
                        <a:defRPr sz="1800" b="1" kern="1200">
                          <a:solidFill>
                            <a:schemeClr val="lt1"/>
                          </a:solidFill>
                          <a:latin typeface="Rockwell" panose="02060603020205020403"/>
                        </a:defRPr>
                      </a:lvl6pPr>
                      <a:lvl7pPr marL="2743200" algn="l" defTabSz="914400" rtl="0" eaLnBrk="1" latinLnBrk="0" hangingPunct="1">
                        <a:defRPr sz="1800" b="1" kern="1200">
                          <a:solidFill>
                            <a:schemeClr val="lt1"/>
                          </a:solidFill>
                          <a:latin typeface="Rockwell" panose="02060603020205020403"/>
                        </a:defRPr>
                      </a:lvl7pPr>
                      <a:lvl8pPr marL="3200400" algn="l" defTabSz="914400" rtl="0" eaLnBrk="1" latinLnBrk="0" hangingPunct="1">
                        <a:defRPr sz="1800" b="1" kern="1200">
                          <a:solidFill>
                            <a:schemeClr val="lt1"/>
                          </a:solidFill>
                          <a:latin typeface="Rockwell" panose="02060603020205020403"/>
                        </a:defRPr>
                      </a:lvl8pPr>
                      <a:lvl9pPr marL="3657600" algn="l" defTabSz="914400" rtl="0" eaLnBrk="1" latinLnBrk="0" hangingPunct="1">
                        <a:defRPr sz="1800" b="1" kern="1200">
                          <a:solidFill>
                            <a:schemeClr val="lt1"/>
                          </a:solidFill>
                          <a:latin typeface="Rockwell" panose="02060603020205020403"/>
                        </a:defRPr>
                      </a:lvl9pPr>
                    </a:lstStyle>
                    <a:p>
                      <a:pPr algn="ctr"/>
                      <a:r>
                        <a:rPr lang="es-MX" dirty="0">
                          <a:solidFill>
                            <a:srgbClr val="7030A0"/>
                          </a:solidFill>
                          <a:latin typeface="KATECELEBRATION" panose="02000603000000000000" pitchFamily="2" charset="0"/>
                          <a:ea typeface="KATECELEBRATION" panose="02000603000000000000" pitchFamily="2" charset="0"/>
                        </a:rPr>
                        <a:t>ORIENTACIÓN SEXUAL</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D34817"/>
                    </a:solidFill>
                  </a:tcPr>
                </a:tc>
                <a:extLst>
                  <a:ext uri="{0D108BD9-81ED-4DB2-BD59-A6C34878D82A}">
                    <a16:rowId xmlns:a16="http://schemas.microsoft.com/office/drawing/2014/main" val="674963698"/>
                  </a:ext>
                </a:extLst>
              </a:tr>
              <a:tr h="1204391">
                <a:tc>
                  <a:txBody>
                    <a:bodyPr/>
                    <a:lstStyle>
                      <a:lvl1pPr marL="0" algn="l" defTabSz="914400" rtl="0" eaLnBrk="1" latinLnBrk="0" hangingPunct="1">
                        <a:defRPr sz="1800" kern="1200">
                          <a:solidFill>
                            <a:schemeClr val="dk1"/>
                          </a:solidFill>
                          <a:latin typeface="Rockwell" panose="02060603020205020403"/>
                        </a:defRPr>
                      </a:lvl1pPr>
                      <a:lvl2pPr marL="457200" algn="l" defTabSz="914400" rtl="0" eaLnBrk="1" latinLnBrk="0" hangingPunct="1">
                        <a:defRPr sz="1800" kern="1200">
                          <a:solidFill>
                            <a:schemeClr val="dk1"/>
                          </a:solidFill>
                          <a:latin typeface="Rockwell" panose="02060603020205020403"/>
                        </a:defRPr>
                      </a:lvl2pPr>
                      <a:lvl3pPr marL="914400" algn="l" defTabSz="914400" rtl="0" eaLnBrk="1" latinLnBrk="0" hangingPunct="1">
                        <a:defRPr sz="1800" kern="1200">
                          <a:solidFill>
                            <a:schemeClr val="dk1"/>
                          </a:solidFill>
                          <a:latin typeface="Rockwell" panose="02060603020205020403"/>
                        </a:defRPr>
                      </a:lvl3pPr>
                      <a:lvl4pPr marL="1371600" algn="l" defTabSz="914400" rtl="0" eaLnBrk="1" latinLnBrk="0" hangingPunct="1">
                        <a:defRPr sz="1800" kern="1200">
                          <a:solidFill>
                            <a:schemeClr val="dk1"/>
                          </a:solidFill>
                          <a:latin typeface="Rockwell" panose="02060603020205020403"/>
                        </a:defRPr>
                      </a:lvl4pPr>
                      <a:lvl5pPr marL="1828800" algn="l" defTabSz="914400" rtl="0" eaLnBrk="1" latinLnBrk="0" hangingPunct="1">
                        <a:defRPr sz="1800" kern="1200">
                          <a:solidFill>
                            <a:schemeClr val="dk1"/>
                          </a:solidFill>
                          <a:latin typeface="Rockwell" panose="02060603020205020403"/>
                        </a:defRPr>
                      </a:lvl5pPr>
                      <a:lvl6pPr marL="2286000" algn="l" defTabSz="914400" rtl="0" eaLnBrk="1" latinLnBrk="0" hangingPunct="1">
                        <a:defRPr sz="1800" kern="1200">
                          <a:solidFill>
                            <a:schemeClr val="dk1"/>
                          </a:solidFill>
                          <a:latin typeface="Rockwell" panose="02060603020205020403"/>
                        </a:defRPr>
                      </a:lvl6pPr>
                      <a:lvl7pPr marL="2743200" algn="l" defTabSz="914400" rtl="0" eaLnBrk="1" latinLnBrk="0" hangingPunct="1">
                        <a:defRPr sz="1800" kern="1200">
                          <a:solidFill>
                            <a:schemeClr val="dk1"/>
                          </a:solidFill>
                          <a:latin typeface="Rockwell" panose="02060603020205020403"/>
                        </a:defRPr>
                      </a:lvl7pPr>
                      <a:lvl8pPr marL="3200400" algn="l" defTabSz="914400" rtl="0" eaLnBrk="1" latinLnBrk="0" hangingPunct="1">
                        <a:defRPr sz="1800" kern="1200">
                          <a:solidFill>
                            <a:schemeClr val="dk1"/>
                          </a:solidFill>
                          <a:latin typeface="Rockwell" panose="02060603020205020403"/>
                        </a:defRPr>
                      </a:lvl8pPr>
                      <a:lvl9pPr marL="3657600" algn="l" defTabSz="914400" rtl="0" eaLnBrk="1" latinLnBrk="0" hangingPunct="1">
                        <a:defRPr sz="1800" kern="1200">
                          <a:solidFill>
                            <a:schemeClr val="dk1"/>
                          </a:solidFill>
                          <a:latin typeface="Rockwell" panose="02060603020205020403"/>
                        </a:defRPr>
                      </a:lvl9pPr>
                    </a:lstStyle>
                    <a:p>
                      <a:endParaRPr lang="es-MX" dirty="0">
                        <a:latin typeface="KATECELEBRATION" panose="02000603000000000000" pitchFamily="2" charset="0"/>
                        <a:ea typeface="KATECELEBRATION" panose="02000603000000000000" pitchFamily="2" charset="0"/>
                      </a:endParaRPr>
                    </a:p>
                    <a:p>
                      <a:r>
                        <a:rPr lang="es-MX" dirty="0">
                          <a:latin typeface="KATECELEBRATION" panose="02000603000000000000" pitchFamily="2" charset="0"/>
                          <a:ea typeface="KATECELEBRATION" panose="02000603000000000000" pitchFamily="2" charset="0"/>
                        </a:rPr>
                        <a:t>Lesbiana</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40000"/>
                      </a:srgbClr>
                    </a:solidFill>
                  </a:tcPr>
                </a:tc>
                <a:tc>
                  <a:txBody>
                    <a:bodyPr/>
                    <a:lstStyle>
                      <a:lvl1pPr marL="0" algn="l" defTabSz="914400" rtl="0" eaLnBrk="1" latinLnBrk="0" hangingPunct="1">
                        <a:defRPr sz="1800" kern="1200">
                          <a:solidFill>
                            <a:schemeClr val="dk1"/>
                          </a:solidFill>
                          <a:latin typeface="Rockwell" panose="02060603020205020403"/>
                        </a:defRPr>
                      </a:lvl1pPr>
                      <a:lvl2pPr marL="457200" algn="l" defTabSz="914400" rtl="0" eaLnBrk="1" latinLnBrk="0" hangingPunct="1">
                        <a:defRPr sz="1800" kern="1200">
                          <a:solidFill>
                            <a:schemeClr val="dk1"/>
                          </a:solidFill>
                          <a:latin typeface="Rockwell" panose="02060603020205020403"/>
                        </a:defRPr>
                      </a:lvl2pPr>
                      <a:lvl3pPr marL="914400" algn="l" defTabSz="914400" rtl="0" eaLnBrk="1" latinLnBrk="0" hangingPunct="1">
                        <a:defRPr sz="1800" kern="1200">
                          <a:solidFill>
                            <a:schemeClr val="dk1"/>
                          </a:solidFill>
                          <a:latin typeface="Rockwell" panose="02060603020205020403"/>
                        </a:defRPr>
                      </a:lvl3pPr>
                      <a:lvl4pPr marL="1371600" algn="l" defTabSz="914400" rtl="0" eaLnBrk="1" latinLnBrk="0" hangingPunct="1">
                        <a:defRPr sz="1800" kern="1200">
                          <a:solidFill>
                            <a:schemeClr val="dk1"/>
                          </a:solidFill>
                          <a:latin typeface="Rockwell" panose="02060603020205020403"/>
                        </a:defRPr>
                      </a:lvl4pPr>
                      <a:lvl5pPr marL="1828800" algn="l" defTabSz="914400" rtl="0" eaLnBrk="1" latinLnBrk="0" hangingPunct="1">
                        <a:defRPr sz="1800" kern="1200">
                          <a:solidFill>
                            <a:schemeClr val="dk1"/>
                          </a:solidFill>
                          <a:latin typeface="Rockwell" panose="02060603020205020403"/>
                        </a:defRPr>
                      </a:lvl5pPr>
                      <a:lvl6pPr marL="2286000" algn="l" defTabSz="914400" rtl="0" eaLnBrk="1" latinLnBrk="0" hangingPunct="1">
                        <a:defRPr sz="1800" kern="1200">
                          <a:solidFill>
                            <a:schemeClr val="dk1"/>
                          </a:solidFill>
                          <a:latin typeface="Rockwell" panose="02060603020205020403"/>
                        </a:defRPr>
                      </a:lvl6pPr>
                      <a:lvl7pPr marL="2743200" algn="l" defTabSz="914400" rtl="0" eaLnBrk="1" latinLnBrk="0" hangingPunct="1">
                        <a:defRPr sz="1800" kern="1200">
                          <a:solidFill>
                            <a:schemeClr val="dk1"/>
                          </a:solidFill>
                          <a:latin typeface="Rockwell" panose="02060603020205020403"/>
                        </a:defRPr>
                      </a:lvl7pPr>
                      <a:lvl8pPr marL="3200400" algn="l" defTabSz="914400" rtl="0" eaLnBrk="1" latinLnBrk="0" hangingPunct="1">
                        <a:defRPr sz="1800" kern="1200">
                          <a:solidFill>
                            <a:schemeClr val="dk1"/>
                          </a:solidFill>
                          <a:latin typeface="Rockwell" panose="02060603020205020403"/>
                        </a:defRPr>
                      </a:lvl8pPr>
                      <a:lvl9pPr marL="3657600" algn="l" defTabSz="914400" rtl="0" eaLnBrk="1" latinLnBrk="0" hangingPunct="1">
                        <a:defRPr sz="1800" kern="1200">
                          <a:solidFill>
                            <a:schemeClr val="dk1"/>
                          </a:solidFill>
                          <a:latin typeface="Rockwell" panose="02060603020205020403"/>
                        </a:defRPr>
                      </a:lvl9pPr>
                    </a:lstStyle>
                    <a:p>
                      <a:r>
                        <a:rPr lang="es-MX" dirty="0">
                          <a:latin typeface="KATECELEBRATION" panose="02000603000000000000" pitchFamily="2" charset="0"/>
                          <a:ea typeface="KATECELEBRATION" panose="02000603000000000000" pitchFamily="2" charset="0"/>
                        </a:rPr>
                        <a:t>Su nombre proviene de las amazonas guerreras que vivían en la isla de Lesbos mencionadas en la mitología griega.</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40000"/>
                      </a:srgbClr>
                    </a:solidFill>
                  </a:tcPr>
                </a:tc>
                <a:tc>
                  <a:txBody>
                    <a:bodyPr/>
                    <a:lstStyle>
                      <a:lvl1pPr marL="0" algn="l" defTabSz="914400" rtl="0" eaLnBrk="1" latinLnBrk="0" hangingPunct="1">
                        <a:defRPr sz="1800" kern="1200">
                          <a:solidFill>
                            <a:schemeClr val="dk1"/>
                          </a:solidFill>
                          <a:latin typeface="Rockwell" panose="02060603020205020403"/>
                        </a:defRPr>
                      </a:lvl1pPr>
                      <a:lvl2pPr marL="457200" algn="l" defTabSz="914400" rtl="0" eaLnBrk="1" latinLnBrk="0" hangingPunct="1">
                        <a:defRPr sz="1800" kern="1200">
                          <a:solidFill>
                            <a:schemeClr val="dk1"/>
                          </a:solidFill>
                          <a:latin typeface="Rockwell" panose="02060603020205020403"/>
                        </a:defRPr>
                      </a:lvl2pPr>
                      <a:lvl3pPr marL="914400" algn="l" defTabSz="914400" rtl="0" eaLnBrk="1" latinLnBrk="0" hangingPunct="1">
                        <a:defRPr sz="1800" kern="1200">
                          <a:solidFill>
                            <a:schemeClr val="dk1"/>
                          </a:solidFill>
                          <a:latin typeface="Rockwell" panose="02060603020205020403"/>
                        </a:defRPr>
                      </a:lvl3pPr>
                      <a:lvl4pPr marL="1371600" algn="l" defTabSz="914400" rtl="0" eaLnBrk="1" latinLnBrk="0" hangingPunct="1">
                        <a:defRPr sz="1800" kern="1200">
                          <a:solidFill>
                            <a:schemeClr val="dk1"/>
                          </a:solidFill>
                          <a:latin typeface="Rockwell" panose="02060603020205020403"/>
                        </a:defRPr>
                      </a:lvl4pPr>
                      <a:lvl5pPr marL="1828800" algn="l" defTabSz="914400" rtl="0" eaLnBrk="1" latinLnBrk="0" hangingPunct="1">
                        <a:defRPr sz="1800" kern="1200">
                          <a:solidFill>
                            <a:schemeClr val="dk1"/>
                          </a:solidFill>
                          <a:latin typeface="Rockwell" panose="02060603020205020403"/>
                        </a:defRPr>
                      </a:lvl5pPr>
                      <a:lvl6pPr marL="2286000" algn="l" defTabSz="914400" rtl="0" eaLnBrk="1" latinLnBrk="0" hangingPunct="1">
                        <a:defRPr sz="1800" kern="1200">
                          <a:solidFill>
                            <a:schemeClr val="dk1"/>
                          </a:solidFill>
                          <a:latin typeface="Rockwell" panose="02060603020205020403"/>
                        </a:defRPr>
                      </a:lvl6pPr>
                      <a:lvl7pPr marL="2743200" algn="l" defTabSz="914400" rtl="0" eaLnBrk="1" latinLnBrk="0" hangingPunct="1">
                        <a:defRPr sz="1800" kern="1200">
                          <a:solidFill>
                            <a:schemeClr val="dk1"/>
                          </a:solidFill>
                          <a:latin typeface="Rockwell" panose="02060603020205020403"/>
                        </a:defRPr>
                      </a:lvl7pPr>
                      <a:lvl8pPr marL="3200400" algn="l" defTabSz="914400" rtl="0" eaLnBrk="1" latinLnBrk="0" hangingPunct="1">
                        <a:defRPr sz="1800" kern="1200">
                          <a:solidFill>
                            <a:schemeClr val="dk1"/>
                          </a:solidFill>
                          <a:latin typeface="Rockwell" panose="02060603020205020403"/>
                        </a:defRPr>
                      </a:lvl8pPr>
                      <a:lvl9pPr marL="3657600" algn="l" defTabSz="914400" rtl="0" eaLnBrk="1" latinLnBrk="0" hangingPunct="1">
                        <a:defRPr sz="1800" kern="1200">
                          <a:solidFill>
                            <a:schemeClr val="dk1"/>
                          </a:solidFill>
                          <a:latin typeface="Rockwell" panose="02060603020205020403"/>
                        </a:defRPr>
                      </a:lvl9pPr>
                    </a:lstStyle>
                    <a:p>
                      <a:pPr algn="ctr"/>
                      <a:endParaRPr lang="es-MX" dirty="0">
                        <a:latin typeface="KATECELEBRATION" panose="02000603000000000000" pitchFamily="2" charset="0"/>
                        <a:ea typeface="KATECELEBRATION" panose="02000603000000000000" pitchFamily="2" charset="0"/>
                      </a:endParaRPr>
                    </a:p>
                    <a:p>
                      <a:pPr algn="ctr"/>
                      <a:endParaRPr lang="es-MX" dirty="0">
                        <a:latin typeface="KATECELEBRATION" panose="02000603000000000000" pitchFamily="2" charset="0"/>
                        <a:ea typeface="KATECELEBRATION" panose="02000603000000000000" pitchFamily="2" charset="0"/>
                      </a:endParaRPr>
                    </a:p>
                    <a:p>
                      <a:pPr algn="ctr"/>
                      <a:r>
                        <a:rPr lang="es-MX" dirty="0">
                          <a:latin typeface="KATECELEBRATION" panose="02000603000000000000" pitchFamily="2" charset="0"/>
                          <a:ea typeface="KATECELEBRATION" panose="02000603000000000000" pitchFamily="2" charset="0"/>
                        </a:rPr>
                        <a:t>Femenina</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40000"/>
                      </a:srgbClr>
                    </a:solidFill>
                  </a:tcPr>
                </a:tc>
                <a:tc>
                  <a:txBody>
                    <a:bodyPr/>
                    <a:lstStyle>
                      <a:lvl1pPr marL="0" algn="l" defTabSz="914400" rtl="0" eaLnBrk="1" latinLnBrk="0" hangingPunct="1">
                        <a:defRPr sz="1800" kern="1200">
                          <a:solidFill>
                            <a:schemeClr val="dk1"/>
                          </a:solidFill>
                          <a:latin typeface="Rockwell" panose="02060603020205020403"/>
                        </a:defRPr>
                      </a:lvl1pPr>
                      <a:lvl2pPr marL="457200" algn="l" defTabSz="914400" rtl="0" eaLnBrk="1" latinLnBrk="0" hangingPunct="1">
                        <a:defRPr sz="1800" kern="1200">
                          <a:solidFill>
                            <a:schemeClr val="dk1"/>
                          </a:solidFill>
                          <a:latin typeface="Rockwell" panose="02060603020205020403"/>
                        </a:defRPr>
                      </a:lvl2pPr>
                      <a:lvl3pPr marL="914400" algn="l" defTabSz="914400" rtl="0" eaLnBrk="1" latinLnBrk="0" hangingPunct="1">
                        <a:defRPr sz="1800" kern="1200">
                          <a:solidFill>
                            <a:schemeClr val="dk1"/>
                          </a:solidFill>
                          <a:latin typeface="Rockwell" panose="02060603020205020403"/>
                        </a:defRPr>
                      </a:lvl3pPr>
                      <a:lvl4pPr marL="1371600" algn="l" defTabSz="914400" rtl="0" eaLnBrk="1" latinLnBrk="0" hangingPunct="1">
                        <a:defRPr sz="1800" kern="1200">
                          <a:solidFill>
                            <a:schemeClr val="dk1"/>
                          </a:solidFill>
                          <a:latin typeface="Rockwell" panose="02060603020205020403"/>
                        </a:defRPr>
                      </a:lvl4pPr>
                      <a:lvl5pPr marL="1828800" algn="l" defTabSz="914400" rtl="0" eaLnBrk="1" latinLnBrk="0" hangingPunct="1">
                        <a:defRPr sz="1800" kern="1200">
                          <a:solidFill>
                            <a:schemeClr val="dk1"/>
                          </a:solidFill>
                          <a:latin typeface="Rockwell" panose="02060603020205020403"/>
                        </a:defRPr>
                      </a:lvl5pPr>
                      <a:lvl6pPr marL="2286000" algn="l" defTabSz="914400" rtl="0" eaLnBrk="1" latinLnBrk="0" hangingPunct="1">
                        <a:defRPr sz="1800" kern="1200">
                          <a:solidFill>
                            <a:schemeClr val="dk1"/>
                          </a:solidFill>
                          <a:latin typeface="Rockwell" panose="02060603020205020403"/>
                        </a:defRPr>
                      </a:lvl6pPr>
                      <a:lvl7pPr marL="2743200" algn="l" defTabSz="914400" rtl="0" eaLnBrk="1" latinLnBrk="0" hangingPunct="1">
                        <a:defRPr sz="1800" kern="1200">
                          <a:solidFill>
                            <a:schemeClr val="dk1"/>
                          </a:solidFill>
                          <a:latin typeface="Rockwell" panose="02060603020205020403"/>
                        </a:defRPr>
                      </a:lvl7pPr>
                      <a:lvl8pPr marL="3200400" algn="l" defTabSz="914400" rtl="0" eaLnBrk="1" latinLnBrk="0" hangingPunct="1">
                        <a:defRPr sz="1800" kern="1200">
                          <a:solidFill>
                            <a:schemeClr val="dk1"/>
                          </a:solidFill>
                          <a:latin typeface="Rockwell" panose="02060603020205020403"/>
                        </a:defRPr>
                      </a:lvl8pPr>
                      <a:lvl9pPr marL="3657600" algn="l" defTabSz="914400" rtl="0" eaLnBrk="1" latinLnBrk="0" hangingPunct="1">
                        <a:defRPr sz="1800" kern="1200">
                          <a:solidFill>
                            <a:schemeClr val="dk1"/>
                          </a:solidFill>
                          <a:latin typeface="Rockwell" panose="02060603020205020403"/>
                        </a:defRPr>
                      </a:lvl9pPr>
                    </a:lstStyle>
                    <a:p>
                      <a:pPr algn="ctr"/>
                      <a:endParaRPr lang="es-MX" dirty="0">
                        <a:latin typeface="KATECELEBRATION" panose="02000603000000000000" pitchFamily="2" charset="0"/>
                        <a:ea typeface="KATECELEBRATION" panose="02000603000000000000" pitchFamily="2" charset="0"/>
                      </a:endParaRPr>
                    </a:p>
                    <a:p>
                      <a:pPr algn="ctr"/>
                      <a:endParaRPr lang="es-MX" dirty="0">
                        <a:latin typeface="KATECELEBRATION" panose="02000603000000000000" pitchFamily="2" charset="0"/>
                        <a:ea typeface="KATECELEBRATION" panose="02000603000000000000" pitchFamily="2" charset="0"/>
                      </a:endParaRPr>
                    </a:p>
                    <a:p>
                      <a:pPr algn="ctr"/>
                      <a:r>
                        <a:rPr lang="es-MX" dirty="0">
                          <a:latin typeface="KATECELEBRATION" panose="02000603000000000000" pitchFamily="2" charset="0"/>
                          <a:ea typeface="KATECELEBRATION" panose="02000603000000000000" pitchFamily="2" charset="0"/>
                        </a:rPr>
                        <a:t>Atracción hacia el mismo sexo</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40000"/>
                      </a:srgbClr>
                    </a:solidFill>
                  </a:tcPr>
                </a:tc>
                <a:extLst>
                  <a:ext uri="{0D108BD9-81ED-4DB2-BD59-A6C34878D82A}">
                    <a16:rowId xmlns:a16="http://schemas.microsoft.com/office/drawing/2014/main" val="2514734072"/>
                  </a:ext>
                </a:extLst>
              </a:tr>
              <a:tr h="1204391">
                <a:tc>
                  <a:txBody>
                    <a:bodyPr/>
                    <a:lstStyle>
                      <a:lvl1pPr marL="0" algn="l" defTabSz="914400" rtl="0" eaLnBrk="1" latinLnBrk="0" hangingPunct="1">
                        <a:defRPr sz="1800" kern="1200">
                          <a:solidFill>
                            <a:schemeClr val="dk1"/>
                          </a:solidFill>
                          <a:latin typeface="Rockwell" panose="02060603020205020403"/>
                        </a:defRPr>
                      </a:lvl1pPr>
                      <a:lvl2pPr marL="457200" algn="l" defTabSz="914400" rtl="0" eaLnBrk="1" latinLnBrk="0" hangingPunct="1">
                        <a:defRPr sz="1800" kern="1200">
                          <a:solidFill>
                            <a:schemeClr val="dk1"/>
                          </a:solidFill>
                          <a:latin typeface="Rockwell" panose="02060603020205020403"/>
                        </a:defRPr>
                      </a:lvl2pPr>
                      <a:lvl3pPr marL="914400" algn="l" defTabSz="914400" rtl="0" eaLnBrk="1" latinLnBrk="0" hangingPunct="1">
                        <a:defRPr sz="1800" kern="1200">
                          <a:solidFill>
                            <a:schemeClr val="dk1"/>
                          </a:solidFill>
                          <a:latin typeface="Rockwell" panose="02060603020205020403"/>
                        </a:defRPr>
                      </a:lvl3pPr>
                      <a:lvl4pPr marL="1371600" algn="l" defTabSz="914400" rtl="0" eaLnBrk="1" latinLnBrk="0" hangingPunct="1">
                        <a:defRPr sz="1800" kern="1200">
                          <a:solidFill>
                            <a:schemeClr val="dk1"/>
                          </a:solidFill>
                          <a:latin typeface="Rockwell" panose="02060603020205020403"/>
                        </a:defRPr>
                      </a:lvl4pPr>
                      <a:lvl5pPr marL="1828800" algn="l" defTabSz="914400" rtl="0" eaLnBrk="1" latinLnBrk="0" hangingPunct="1">
                        <a:defRPr sz="1800" kern="1200">
                          <a:solidFill>
                            <a:schemeClr val="dk1"/>
                          </a:solidFill>
                          <a:latin typeface="Rockwell" panose="02060603020205020403"/>
                        </a:defRPr>
                      </a:lvl5pPr>
                      <a:lvl6pPr marL="2286000" algn="l" defTabSz="914400" rtl="0" eaLnBrk="1" latinLnBrk="0" hangingPunct="1">
                        <a:defRPr sz="1800" kern="1200">
                          <a:solidFill>
                            <a:schemeClr val="dk1"/>
                          </a:solidFill>
                          <a:latin typeface="Rockwell" panose="02060603020205020403"/>
                        </a:defRPr>
                      </a:lvl6pPr>
                      <a:lvl7pPr marL="2743200" algn="l" defTabSz="914400" rtl="0" eaLnBrk="1" latinLnBrk="0" hangingPunct="1">
                        <a:defRPr sz="1800" kern="1200">
                          <a:solidFill>
                            <a:schemeClr val="dk1"/>
                          </a:solidFill>
                          <a:latin typeface="Rockwell" panose="02060603020205020403"/>
                        </a:defRPr>
                      </a:lvl7pPr>
                      <a:lvl8pPr marL="3200400" algn="l" defTabSz="914400" rtl="0" eaLnBrk="1" latinLnBrk="0" hangingPunct="1">
                        <a:defRPr sz="1800" kern="1200">
                          <a:solidFill>
                            <a:schemeClr val="dk1"/>
                          </a:solidFill>
                          <a:latin typeface="Rockwell" panose="02060603020205020403"/>
                        </a:defRPr>
                      </a:lvl8pPr>
                      <a:lvl9pPr marL="3657600" algn="l" defTabSz="914400" rtl="0" eaLnBrk="1" latinLnBrk="0" hangingPunct="1">
                        <a:defRPr sz="1800" kern="1200">
                          <a:solidFill>
                            <a:schemeClr val="dk1"/>
                          </a:solidFill>
                          <a:latin typeface="Rockwell" panose="02060603020205020403"/>
                        </a:defRPr>
                      </a:lvl9pPr>
                    </a:lstStyle>
                    <a:p>
                      <a:endParaRPr lang="es-MX" dirty="0">
                        <a:latin typeface="KATECELEBRATION" panose="02000603000000000000" pitchFamily="2" charset="0"/>
                        <a:ea typeface="KATECELEBRATION" panose="02000603000000000000" pitchFamily="2" charset="0"/>
                      </a:endParaRPr>
                    </a:p>
                    <a:p>
                      <a:r>
                        <a:rPr lang="es-MX" dirty="0">
                          <a:latin typeface="KATECELEBRATION" panose="02000603000000000000" pitchFamily="2" charset="0"/>
                          <a:ea typeface="KATECELEBRATION" panose="02000603000000000000" pitchFamily="2" charset="0"/>
                        </a:rPr>
                        <a:t>Gay</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20000"/>
                      </a:srgbClr>
                    </a:solidFill>
                  </a:tcPr>
                </a:tc>
                <a:tc>
                  <a:txBody>
                    <a:bodyPr/>
                    <a:lstStyle>
                      <a:lvl1pPr marL="0" algn="l" defTabSz="914400" rtl="0" eaLnBrk="1" latinLnBrk="0" hangingPunct="1">
                        <a:defRPr sz="1800" kern="1200">
                          <a:solidFill>
                            <a:schemeClr val="dk1"/>
                          </a:solidFill>
                          <a:latin typeface="Rockwell" panose="02060603020205020403"/>
                        </a:defRPr>
                      </a:lvl1pPr>
                      <a:lvl2pPr marL="457200" algn="l" defTabSz="914400" rtl="0" eaLnBrk="1" latinLnBrk="0" hangingPunct="1">
                        <a:defRPr sz="1800" kern="1200">
                          <a:solidFill>
                            <a:schemeClr val="dk1"/>
                          </a:solidFill>
                          <a:latin typeface="Rockwell" panose="02060603020205020403"/>
                        </a:defRPr>
                      </a:lvl2pPr>
                      <a:lvl3pPr marL="914400" algn="l" defTabSz="914400" rtl="0" eaLnBrk="1" latinLnBrk="0" hangingPunct="1">
                        <a:defRPr sz="1800" kern="1200">
                          <a:solidFill>
                            <a:schemeClr val="dk1"/>
                          </a:solidFill>
                          <a:latin typeface="Rockwell" panose="02060603020205020403"/>
                        </a:defRPr>
                      </a:lvl3pPr>
                      <a:lvl4pPr marL="1371600" algn="l" defTabSz="914400" rtl="0" eaLnBrk="1" latinLnBrk="0" hangingPunct="1">
                        <a:defRPr sz="1800" kern="1200">
                          <a:solidFill>
                            <a:schemeClr val="dk1"/>
                          </a:solidFill>
                          <a:latin typeface="Rockwell" panose="02060603020205020403"/>
                        </a:defRPr>
                      </a:lvl4pPr>
                      <a:lvl5pPr marL="1828800" algn="l" defTabSz="914400" rtl="0" eaLnBrk="1" latinLnBrk="0" hangingPunct="1">
                        <a:defRPr sz="1800" kern="1200">
                          <a:solidFill>
                            <a:schemeClr val="dk1"/>
                          </a:solidFill>
                          <a:latin typeface="Rockwell" panose="02060603020205020403"/>
                        </a:defRPr>
                      </a:lvl5pPr>
                      <a:lvl6pPr marL="2286000" algn="l" defTabSz="914400" rtl="0" eaLnBrk="1" latinLnBrk="0" hangingPunct="1">
                        <a:defRPr sz="1800" kern="1200">
                          <a:solidFill>
                            <a:schemeClr val="dk1"/>
                          </a:solidFill>
                          <a:latin typeface="Rockwell" panose="02060603020205020403"/>
                        </a:defRPr>
                      </a:lvl6pPr>
                      <a:lvl7pPr marL="2743200" algn="l" defTabSz="914400" rtl="0" eaLnBrk="1" latinLnBrk="0" hangingPunct="1">
                        <a:defRPr sz="1800" kern="1200">
                          <a:solidFill>
                            <a:schemeClr val="dk1"/>
                          </a:solidFill>
                          <a:latin typeface="Rockwell" panose="02060603020205020403"/>
                        </a:defRPr>
                      </a:lvl7pPr>
                      <a:lvl8pPr marL="3200400" algn="l" defTabSz="914400" rtl="0" eaLnBrk="1" latinLnBrk="0" hangingPunct="1">
                        <a:defRPr sz="1800" kern="1200">
                          <a:solidFill>
                            <a:schemeClr val="dk1"/>
                          </a:solidFill>
                          <a:latin typeface="Rockwell" panose="02060603020205020403"/>
                        </a:defRPr>
                      </a:lvl8pPr>
                      <a:lvl9pPr marL="3657600" algn="l" defTabSz="914400" rtl="0" eaLnBrk="1" latinLnBrk="0" hangingPunct="1">
                        <a:defRPr sz="1800" kern="1200">
                          <a:solidFill>
                            <a:schemeClr val="dk1"/>
                          </a:solidFill>
                          <a:latin typeface="Rockwell" panose="02060603020205020403"/>
                        </a:defRPr>
                      </a:lvl9pPr>
                    </a:lstStyle>
                    <a:p>
                      <a:r>
                        <a:rPr lang="es-MX" dirty="0">
                          <a:latin typeface="KATECELEBRATION" panose="02000603000000000000" pitchFamily="2" charset="0"/>
                          <a:ea typeface="KATECELEBRATION" panose="02000603000000000000" pitchFamily="2" charset="0"/>
                        </a:rPr>
                        <a:t>Sinónimo de alegre o feliz, en el S. XVI en Inglaterra.</a:t>
                      </a:r>
                    </a:p>
                    <a:p>
                      <a:r>
                        <a:rPr lang="es-MX" dirty="0">
                          <a:latin typeface="KATECELEBRATION" panose="02000603000000000000" pitchFamily="2" charset="0"/>
                          <a:ea typeface="KATECELEBRATION" panose="02000603000000000000" pitchFamily="2" charset="0"/>
                        </a:rPr>
                        <a:t>Refiere a personas Homosexuales (hombres).</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20000"/>
                      </a:srgbClr>
                    </a:solidFill>
                  </a:tcPr>
                </a:tc>
                <a:tc>
                  <a:txBody>
                    <a:bodyPr/>
                    <a:lstStyle>
                      <a:lvl1pPr marL="0" algn="l" defTabSz="914400" rtl="0" eaLnBrk="1" latinLnBrk="0" hangingPunct="1">
                        <a:defRPr sz="1800" kern="1200">
                          <a:solidFill>
                            <a:schemeClr val="dk1"/>
                          </a:solidFill>
                          <a:latin typeface="Rockwell" panose="02060603020205020403"/>
                        </a:defRPr>
                      </a:lvl1pPr>
                      <a:lvl2pPr marL="457200" algn="l" defTabSz="914400" rtl="0" eaLnBrk="1" latinLnBrk="0" hangingPunct="1">
                        <a:defRPr sz="1800" kern="1200">
                          <a:solidFill>
                            <a:schemeClr val="dk1"/>
                          </a:solidFill>
                          <a:latin typeface="Rockwell" panose="02060603020205020403"/>
                        </a:defRPr>
                      </a:lvl2pPr>
                      <a:lvl3pPr marL="914400" algn="l" defTabSz="914400" rtl="0" eaLnBrk="1" latinLnBrk="0" hangingPunct="1">
                        <a:defRPr sz="1800" kern="1200">
                          <a:solidFill>
                            <a:schemeClr val="dk1"/>
                          </a:solidFill>
                          <a:latin typeface="Rockwell" panose="02060603020205020403"/>
                        </a:defRPr>
                      </a:lvl3pPr>
                      <a:lvl4pPr marL="1371600" algn="l" defTabSz="914400" rtl="0" eaLnBrk="1" latinLnBrk="0" hangingPunct="1">
                        <a:defRPr sz="1800" kern="1200">
                          <a:solidFill>
                            <a:schemeClr val="dk1"/>
                          </a:solidFill>
                          <a:latin typeface="Rockwell" panose="02060603020205020403"/>
                        </a:defRPr>
                      </a:lvl4pPr>
                      <a:lvl5pPr marL="1828800" algn="l" defTabSz="914400" rtl="0" eaLnBrk="1" latinLnBrk="0" hangingPunct="1">
                        <a:defRPr sz="1800" kern="1200">
                          <a:solidFill>
                            <a:schemeClr val="dk1"/>
                          </a:solidFill>
                          <a:latin typeface="Rockwell" panose="02060603020205020403"/>
                        </a:defRPr>
                      </a:lvl5pPr>
                      <a:lvl6pPr marL="2286000" algn="l" defTabSz="914400" rtl="0" eaLnBrk="1" latinLnBrk="0" hangingPunct="1">
                        <a:defRPr sz="1800" kern="1200">
                          <a:solidFill>
                            <a:schemeClr val="dk1"/>
                          </a:solidFill>
                          <a:latin typeface="Rockwell" panose="02060603020205020403"/>
                        </a:defRPr>
                      </a:lvl6pPr>
                      <a:lvl7pPr marL="2743200" algn="l" defTabSz="914400" rtl="0" eaLnBrk="1" latinLnBrk="0" hangingPunct="1">
                        <a:defRPr sz="1800" kern="1200">
                          <a:solidFill>
                            <a:schemeClr val="dk1"/>
                          </a:solidFill>
                          <a:latin typeface="Rockwell" panose="02060603020205020403"/>
                        </a:defRPr>
                      </a:lvl7pPr>
                      <a:lvl8pPr marL="3200400" algn="l" defTabSz="914400" rtl="0" eaLnBrk="1" latinLnBrk="0" hangingPunct="1">
                        <a:defRPr sz="1800" kern="1200">
                          <a:solidFill>
                            <a:schemeClr val="dk1"/>
                          </a:solidFill>
                          <a:latin typeface="Rockwell" panose="02060603020205020403"/>
                        </a:defRPr>
                      </a:lvl8pPr>
                      <a:lvl9pPr marL="3657600" algn="l" defTabSz="914400" rtl="0" eaLnBrk="1" latinLnBrk="0" hangingPunct="1">
                        <a:defRPr sz="1800" kern="1200">
                          <a:solidFill>
                            <a:schemeClr val="dk1"/>
                          </a:solidFill>
                          <a:latin typeface="Rockwell" panose="02060603020205020403"/>
                        </a:defRPr>
                      </a:lvl9pPr>
                    </a:lstStyle>
                    <a:p>
                      <a:pPr algn="ctr"/>
                      <a:endParaRPr lang="es-MX" dirty="0">
                        <a:latin typeface="KATECELEBRATION" panose="02000603000000000000" pitchFamily="2" charset="0"/>
                        <a:ea typeface="KATECELEBRATION" panose="02000603000000000000" pitchFamily="2" charset="0"/>
                      </a:endParaRPr>
                    </a:p>
                    <a:p>
                      <a:pPr algn="ctr"/>
                      <a:r>
                        <a:rPr lang="es-MX" dirty="0">
                          <a:latin typeface="KATECELEBRATION" panose="02000603000000000000" pitchFamily="2" charset="0"/>
                          <a:ea typeface="KATECELEBRATION" panose="02000603000000000000" pitchFamily="2" charset="0"/>
                        </a:rPr>
                        <a:t>Masculino</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20000"/>
                      </a:srgbClr>
                    </a:solidFill>
                  </a:tcPr>
                </a:tc>
                <a:tc>
                  <a:txBody>
                    <a:bodyPr/>
                    <a:lstStyle>
                      <a:lvl1pPr marL="0" algn="l" defTabSz="914400" rtl="0" eaLnBrk="1" latinLnBrk="0" hangingPunct="1">
                        <a:defRPr sz="1800" kern="1200">
                          <a:solidFill>
                            <a:schemeClr val="dk1"/>
                          </a:solidFill>
                          <a:latin typeface="Rockwell" panose="02060603020205020403"/>
                        </a:defRPr>
                      </a:lvl1pPr>
                      <a:lvl2pPr marL="457200" algn="l" defTabSz="914400" rtl="0" eaLnBrk="1" latinLnBrk="0" hangingPunct="1">
                        <a:defRPr sz="1800" kern="1200">
                          <a:solidFill>
                            <a:schemeClr val="dk1"/>
                          </a:solidFill>
                          <a:latin typeface="Rockwell" panose="02060603020205020403"/>
                        </a:defRPr>
                      </a:lvl2pPr>
                      <a:lvl3pPr marL="914400" algn="l" defTabSz="914400" rtl="0" eaLnBrk="1" latinLnBrk="0" hangingPunct="1">
                        <a:defRPr sz="1800" kern="1200">
                          <a:solidFill>
                            <a:schemeClr val="dk1"/>
                          </a:solidFill>
                          <a:latin typeface="Rockwell" panose="02060603020205020403"/>
                        </a:defRPr>
                      </a:lvl3pPr>
                      <a:lvl4pPr marL="1371600" algn="l" defTabSz="914400" rtl="0" eaLnBrk="1" latinLnBrk="0" hangingPunct="1">
                        <a:defRPr sz="1800" kern="1200">
                          <a:solidFill>
                            <a:schemeClr val="dk1"/>
                          </a:solidFill>
                          <a:latin typeface="Rockwell" panose="02060603020205020403"/>
                        </a:defRPr>
                      </a:lvl4pPr>
                      <a:lvl5pPr marL="1828800" algn="l" defTabSz="914400" rtl="0" eaLnBrk="1" latinLnBrk="0" hangingPunct="1">
                        <a:defRPr sz="1800" kern="1200">
                          <a:solidFill>
                            <a:schemeClr val="dk1"/>
                          </a:solidFill>
                          <a:latin typeface="Rockwell" panose="02060603020205020403"/>
                        </a:defRPr>
                      </a:lvl5pPr>
                      <a:lvl6pPr marL="2286000" algn="l" defTabSz="914400" rtl="0" eaLnBrk="1" latinLnBrk="0" hangingPunct="1">
                        <a:defRPr sz="1800" kern="1200">
                          <a:solidFill>
                            <a:schemeClr val="dk1"/>
                          </a:solidFill>
                          <a:latin typeface="Rockwell" panose="02060603020205020403"/>
                        </a:defRPr>
                      </a:lvl6pPr>
                      <a:lvl7pPr marL="2743200" algn="l" defTabSz="914400" rtl="0" eaLnBrk="1" latinLnBrk="0" hangingPunct="1">
                        <a:defRPr sz="1800" kern="1200">
                          <a:solidFill>
                            <a:schemeClr val="dk1"/>
                          </a:solidFill>
                          <a:latin typeface="Rockwell" panose="02060603020205020403"/>
                        </a:defRPr>
                      </a:lvl7pPr>
                      <a:lvl8pPr marL="3200400" algn="l" defTabSz="914400" rtl="0" eaLnBrk="1" latinLnBrk="0" hangingPunct="1">
                        <a:defRPr sz="1800" kern="1200">
                          <a:solidFill>
                            <a:schemeClr val="dk1"/>
                          </a:solidFill>
                          <a:latin typeface="Rockwell" panose="02060603020205020403"/>
                        </a:defRPr>
                      </a:lvl8pPr>
                      <a:lvl9pPr marL="3657600" algn="l" defTabSz="914400" rtl="0" eaLnBrk="1" latinLnBrk="0" hangingPunct="1">
                        <a:defRPr sz="1800" kern="1200">
                          <a:solidFill>
                            <a:schemeClr val="dk1"/>
                          </a:solidFill>
                          <a:latin typeface="Rockwell" panose="02060603020205020403"/>
                        </a:defRPr>
                      </a:lvl9pPr>
                    </a:lstStyle>
                    <a:p>
                      <a:pPr algn="ctr"/>
                      <a:endParaRPr lang="es-MX" dirty="0">
                        <a:latin typeface="KATECELEBRATION" panose="02000603000000000000" pitchFamily="2" charset="0"/>
                        <a:ea typeface="KATECELEBRATION" panose="02000603000000000000" pitchFamily="2" charset="0"/>
                      </a:endParaRPr>
                    </a:p>
                    <a:p>
                      <a:pPr algn="ctr"/>
                      <a:r>
                        <a:rPr lang="es-MX" dirty="0">
                          <a:latin typeface="KATECELEBRATION" panose="02000603000000000000" pitchFamily="2" charset="0"/>
                          <a:ea typeface="KATECELEBRATION" panose="02000603000000000000" pitchFamily="2" charset="0"/>
                        </a:rPr>
                        <a:t>Atracción hacia el mismo sexo</a:t>
                      </a:r>
                    </a:p>
                    <a:p>
                      <a:pPr algn="ctr"/>
                      <a:endParaRPr lang="es-MX" dirty="0">
                        <a:latin typeface="KATECELEBRATION" panose="02000603000000000000" pitchFamily="2" charset="0"/>
                        <a:ea typeface="KATECELEBRATION" panose="02000603000000000000" pitchFamily="2"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20000"/>
                      </a:srgbClr>
                    </a:solidFill>
                  </a:tcPr>
                </a:tc>
                <a:extLst>
                  <a:ext uri="{0D108BD9-81ED-4DB2-BD59-A6C34878D82A}">
                    <a16:rowId xmlns:a16="http://schemas.microsoft.com/office/drawing/2014/main" val="2797883041"/>
                  </a:ext>
                </a:extLst>
              </a:tr>
              <a:tr h="1204391">
                <a:tc>
                  <a:txBody>
                    <a:bodyPr/>
                    <a:lstStyle>
                      <a:lvl1pPr marL="0" algn="l" defTabSz="914400" rtl="0" eaLnBrk="1" latinLnBrk="0" hangingPunct="1">
                        <a:defRPr sz="1800" kern="1200">
                          <a:solidFill>
                            <a:schemeClr val="dk1"/>
                          </a:solidFill>
                          <a:latin typeface="Rockwell" panose="02060603020205020403"/>
                        </a:defRPr>
                      </a:lvl1pPr>
                      <a:lvl2pPr marL="457200" algn="l" defTabSz="914400" rtl="0" eaLnBrk="1" latinLnBrk="0" hangingPunct="1">
                        <a:defRPr sz="1800" kern="1200">
                          <a:solidFill>
                            <a:schemeClr val="dk1"/>
                          </a:solidFill>
                          <a:latin typeface="Rockwell" panose="02060603020205020403"/>
                        </a:defRPr>
                      </a:lvl2pPr>
                      <a:lvl3pPr marL="914400" algn="l" defTabSz="914400" rtl="0" eaLnBrk="1" latinLnBrk="0" hangingPunct="1">
                        <a:defRPr sz="1800" kern="1200">
                          <a:solidFill>
                            <a:schemeClr val="dk1"/>
                          </a:solidFill>
                          <a:latin typeface="Rockwell" panose="02060603020205020403"/>
                        </a:defRPr>
                      </a:lvl3pPr>
                      <a:lvl4pPr marL="1371600" algn="l" defTabSz="914400" rtl="0" eaLnBrk="1" latinLnBrk="0" hangingPunct="1">
                        <a:defRPr sz="1800" kern="1200">
                          <a:solidFill>
                            <a:schemeClr val="dk1"/>
                          </a:solidFill>
                          <a:latin typeface="Rockwell" panose="02060603020205020403"/>
                        </a:defRPr>
                      </a:lvl4pPr>
                      <a:lvl5pPr marL="1828800" algn="l" defTabSz="914400" rtl="0" eaLnBrk="1" latinLnBrk="0" hangingPunct="1">
                        <a:defRPr sz="1800" kern="1200">
                          <a:solidFill>
                            <a:schemeClr val="dk1"/>
                          </a:solidFill>
                          <a:latin typeface="Rockwell" panose="02060603020205020403"/>
                        </a:defRPr>
                      </a:lvl5pPr>
                      <a:lvl6pPr marL="2286000" algn="l" defTabSz="914400" rtl="0" eaLnBrk="1" latinLnBrk="0" hangingPunct="1">
                        <a:defRPr sz="1800" kern="1200">
                          <a:solidFill>
                            <a:schemeClr val="dk1"/>
                          </a:solidFill>
                          <a:latin typeface="Rockwell" panose="02060603020205020403"/>
                        </a:defRPr>
                      </a:lvl6pPr>
                      <a:lvl7pPr marL="2743200" algn="l" defTabSz="914400" rtl="0" eaLnBrk="1" latinLnBrk="0" hangingPunct="1">
                        <a:defRPr sz="1800" kern="1200">
                          <a:solidFill>
                            <a:schemeClr val="dk1"/>
                          </a:solidFill>
                          <a:latin typeface="Rockwell" panose="02060603020205020403"/>
                        </a:defRPr>
                      </a:lvl7pPr>
                      <a:lvl8pPr marL="3200400" algn="l" defTabSz="914400" rtl="0" eaLnBrk="1" latinLnBrk="0" hangingPunct="1">
                        <a:defRPr sz="1800" kern="1200">
                          <a:solidFill>
                            <a:schemeClr val="dk1"/>
                          </a:solidFill>
                          <a:latin typeface="Rockwell" panose="02060603020205020403"/>
                        </a:defRPr>
                      </a:lvl8pPr>
                      <a:lvl9pPr marL="3657600" algn="l" defTabSz="914400" rtl="0" eaLnBrk="1" latinLnBrk="0" hangingPunct="1">
                        <a:defRPr sz="1800" kern="1200">
                          <a:solidFill>
                            <a:schemeClr val="dk1"/>
                          </a:solidFill>
                          <a:latin typeface="Rockwell" panose="02060603020205020403"/>
                        </a:defRPr>
                      </a:lvl9pPr>
                    </a:lstStyle>
                    <a:p>
                      <a:endParaRPr lang="es-MX" dirty="0">
                        <a:latin typeface="KATECELEBRATION" panose="02000603000000000000" pitchFamily="2" charset="0"/>
                        <a:ea typeface="KATECELEBRATION" panose="02000603000000000000" pitchFamily="2" charset="0"/>
                      </a:endParaRPr>
                    </a:p>
                    <a:p>
                      <a:r>
                        <a:rPr lang="es-MX" dirty="0">
                          <a:latin typeface="KATECELEBRATION" panose="02000603000000000000" pitchFamily="2" charset="0"/>
                          <a:ea typeface="KATECELEBRATION" panose="02000603000000000000" pitchFamily="2" charset="0"/>
                        </a:rPr>
                        <a:t>Bisexual</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40000"/>
                      </a:srgbClr>
                    </a:solidFill>
                  </a:tcPr>
                </a:tc>
                <a:tc>
                  <a:txBody>
                    <a:bodyPr/>
                    <a:lstStyle>
                      <a:lvl1pPr marL="0" algn="l" defTabSz="914400" rtl="0" eaLnBrk="1" latinLnBrk="0" hangingPunct="1">
                        <a:defRPr sz="1800" kern="1200">
                          <a:solidFill>
                            <a:schemeClr val="dk1"/>
                          </a:solidFill>
                          <a:latin typeface="Rockwell" panose="02060603020205020403"/>
                        </a:defRPr>
                      </a:lvl1pPr>
                      <a:lvl2pPr marL="457200" algn="l" defTabSz="914400" rtl="0" eaLnBrk="1" latinLnBrk="0" hangingPunct="1">
                        <a:defRPr sz="1800" kern="1200">
                          <a:solidFill>
                            <a:schemeClr val="dk1"/>
                          </a:solidFill>
                          <a:latin typeface="Rockwell" panose="02060603020205020403"/>
                        </a:defRPr>
                      </a:lvl2pPr>
                      <a:lvl3pPr marL="914400" algn="l" defTabSz="914400" rtl="0" eaLnBrk="1" latinLnBrk="0" hangingPunct="1">
                        <a:defRPr sz="1800" kern="1200">
                          <a:solidFill>
                            <a:schemeClr val="dk1"/>
                          </a:solidFill>
                          <a:latin typeface="Rockwell" panose="02060603020205020403"/>
                        </a:defRPr>
                      </a:lvl3pPr>
                      <a:lvl4pPr marL="1371600" algn="l" defTabSz="914400" rtl="0" eaLnBrk="1" latinLnBrk="0" hangingPunct="1">
                        <a:defRPr sz="1800" kern="1200">
                          <a:solidFill>
                            <a:schemeClr val="dk1"/>
                          </a:solidFill>
                          <a:latin typeface="Rockwell" panose="02060603020205020403"/>
                        </a:defRPr>
                      </a:lvl4pPr>
                      <a:lvl5pPr marL="1828800" algn="l" defTabSz="914400" rtl="0" eaLnBrk="1" latinLnBrk="0" hangingPunct="1">
                        <a:defRPr sz="1800" kern="1200">
                          <a:solidFill>
                            <a:schemeClr val="dk1"/>
                          </a:solidFill>
                          <a:latin typeface="Rockwell" panose="02060603020205020403"/>
                        </a:defRPr>
                      </a:lvl5pPr>
                      <a:lvl6pPr marL="2286000" algn="l" defTabSz="914400" rtl="0" eaLnBrk="1" latinLnBrk="0" hangingPunct="1">
                        <a:defRPr sz="1800" kern="1200">
                          <a:solidFill>
                            <a:schemeClr val="dk1"/>
                          </a:solidFill>
                          <a:latin typeface="Rockwell" panose="02060603020205020403"/>
                        </a:defRPr>
                      </a:lvl6pPr>
                      <a:lvl7pPr marL="2743200" algn="l" defTabSz="914400" rtl="0" eaLnBrk="1" latinLnBrk="0" hangingPunct="1">
                        <a:defRPr sz="1800" kern="1200">
                          <a:solidFill>
                            <a:schemeClr val="dk1"/>
                          </a:solidFill>
                          <a:latin typeface="Rockwell" panose="02060603020205020403"/>
                        </a:defRPr>
                      </a:lvl7pPr>
                      <a:lvl8pPr marL="3200400" algn="l" defTabSz="914400" rtl="0" eaLnBrk="1" latinLnBrk="0" hangingPunct="1">
                        <a:defRPr sz="1800" kern="1200">
                          <a:solidFill>
                            <a:schemeClr val="dk1"/>
                          </a:solidFill>
                          <a:latin typeface="Rockwell" panose="02060603020205020403"/>
                        </a:defRPr>
                      </a:lvl8pPr>
                      <a:lvl9pPr marL="3657600" algn="l" defTabSz="914400" rtl="0" eaLnBrk="1" latinLnBrk="0" hangingPunct="1">
                        <a:defRPr sz="1800" kern="1200">
                          <a:solidFill>
                            <a:schemeClr val="dk1"/>
                          </a:solidFill>
                          <a:latin typeface="Rockwell" panose="02060603020205020403"/>
                        </a:defRPr>
                      </a:lvl9pPr>
                    </a:lstStyle>
                    <a:p>
                      <a:r>
                        <a:rPr lang="es-MX" sz="1800" b="0" i="0" kern="1200" dirty="0">
                          <a:solidFill>
                            <a:schemeClr val="dk1"/>
                          </a:solidFill>
                          <a:effectLst/>
                          <a:latin typeface="KATECELEBRATION" panose="02000603000000000000" pitchFamily="2" charset="0"/>
                          <a:ea typeface="KATECELEBRATION" panose="02000603000000000000" pitchFamily="2" charset="0"/>
                          <a:cs typeface="+mn-cs"/>
                        </a:rPr>
                        <a:t>Personas que se sienten atraídos por personas del sexo contrario y también por los que comparten su mismo sexo.</a:t>
                      </a:r>
                      <a:endParaRPr lang="es-MX" dirty="0">
                        <a:latin typeface="KATECELEBRATION" panose="02000603000000000000" pitchFamily="2" charset="0"/>
                        <a:ea typeface="KATECELEBRATION" panose="02000603000000000000" pitchFamily="2"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40000"/>
                      </a:srgbClr>
                    </a:solidFill>
                  </a:tcPr>
                </a:tc>
                <a:tc>
                  <a:txBody>
                    <a:bodyPr/>
                    <a:lstStyle>
                      <a:lvl1pPr marL="0" algn="l" defTabSz="914400" rtl="0" eaLnBrk="1" latinLnBrk="0" hangingPunct="1">
                        <a:defRPr sz="1800" kern="1200">
                          <a:solidFill>
                            <a:schemeClr val="dk1"/>
                          </a:solidFill>
                          <a:latin typeface="Rockwell" panose="02060603020205020403"/>
                        </a:defRPr>
                      </a:lvl1pPr>
                      <a:lvl2pPr marL="457200" algn="l" defTabSz="914400" rtl="0" eaLnBrk="1" latinLnBrk="0" hangingPunct="1">
                        <a:defRPr sz="1800" kern="1200">
                          <a:solidFill>
                            <a:schemeClr val="dk1"/>
                          </a:solidFill>
                          <a:latin typeface="Rockwell" panose="02060603020205020403"/>
                        </a:defRPr>
                      </a:lvl2pPr>
                      <a:lvl3pPr marL="914400" algn="l" defTabSz="914400" rtl="0" eaLnBrk="1" latinLnBrk="0" hangingPunct="1">
                        <a:defRPr sz="1800" kern="1200">
                          <a:solidFill>
                            <a:schemeClr val="dk1"/>
                          </a:solidFill>
                          <a:latin typeface="Rockwell" panose="02060603020205020403"/>
                        </a:defRPr>
                      </a:lvl3pPr>
                      <a:lvl4pPr marL="1371600" algn="l" defTabSz="914400" rtl="0" eaLnBrk="1" latinLnBrk="0" hangingPunct="1">
                        <a:defRPr sz="1800" kern="1200">
                          <a:solidFill>
                            <a:schemeClr val="dk1"/>
                          </a:solidFill>
                          <a:latin typeface="Rockwell" panose="02060603020205020403"/>
                        </a:defRPr>
                      </a:lvl4pPr>
                      <a:lvl5pPr marL="1828800" algn="l" defTabSz="914400" rtl="0" eaLnBrk="1" latinLnBrk="0" hangingPunct="1">
                        <a:defRPr sz="1800" kern="1200">
                          <a:solidFill>
                            <a:schemeClr val="dk1"/>
                          </a:solidFill>
                          <a:latin typeface="Rockwell" panose="02060603020205020403"/>
                        </a:defRPr>
                      </a:lvl5pPr>
                      <a:lvl6pPr marL="2286000" algn="l" defTabSz="914400" rtl="0" eaLnBrk="1" latinLnBrk="0" hangingPunct="1">
                        <a:defRPr sz="1800" kern="1200">
                          <a:solidFill>
                            <a:schemeClr val="dk1"/>
                          </a:solidFill>
                          <a:latin typeface="Rockwell" panose="02060603020205020403"/>
                        </a:defRPr>
                      </a:lvl6pPr>
                      <a:lvl7pPr marL="2743200" algn="l" defTabSz="914400" rtl="0" eaLnBrk="1" latinLnBrk="0" hangingPunct="1">
                        <a:defRPr sz="1800" kern="1200">
                          <a:solidFill>
                            <a:schemeClr val="dk1"/>
                          </a:solidFill>
                          <a:latin typeface="Rockwell" panose="02060603020205020403"/>
                        </a:defRPr>
                      </a:lvl7pPr>
                      <a:lvl8pPr marL="3200400" algn="l" defTabSz="914400" rtl="0" eaLnBrk="1" latinLnBrk="0" hangingPunct="1">
                        <a:defRPr sz="1800" kern="1200">
                          <a:solidFill>
                            <a:schemeClr val="dk1"/>
                          </a:solidFill>
                          <a:latin typeface="Rockwell" panose="02060603020205020403"/>
                        </a:defRPr>
                      </a:lvl8pPr>
                      <a:lvl9pPr marL="3657600" algn="l" defTabSz="914400" rtl="0" eaLnBrk="1" latinLnBrk="0" hangingPunct="1">
                        <a:defRPr sz="1800" kern="1200">
                          <a:solidFill>
                            <a:schemeClr val="dk1"/>
                          </a:solidFill>
                          <a:latin typeface="Rockwell" panose="02060603020205020403"/>
                        </a:defRPr>
                      </a:lvl9pPr>
                    </a:lstStyle>
                    <a:p>
                      <a:pPr algn="ctr"/>
                      <a:endParaRPr lang="es-MX" dirty="0">
                        <a:latin typeface="KATECELEBRATION" panose="02000603000000000000" pitchFamily="2" charset="0"/>
                        <a:ea typeface="KATECELEBRATION" panose="02000603000000000000" pitchFamily="2" charset="0"/>
                      </a:endParaRPr>
                    </a:p>
                    <a:p>
                      <a:pPr algn="ctr"/>
                      <a:r>
                        <a:rPr lang="es-MX" dirty="0">
                          <a:latin typeface="KATECELEBRATION" panose="02000603000000000000" pitchFamily="2" charset="0"/>
                          <a:ea typeface="KATECELEBRATION" panose="02000603000000000000" pitchFamily="2" charset="0"/>
                        </a:rPr>
                        <a:t>Femenino o Masculino</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40000"/>
                      </a:srgbClr>
                    </a:solidFill>
                  </a:tcPr>
                </a:tc>
                <a:tc>
                  <a:txBody>
                    <a:bodyPr/>
                    <a:lstStyle>
                      <a:lvl1pPr marL="0" algn="l" defTabSz="914400" rtl="0" eaLnBrk="1" latinLnBrk="0" hangingPunct="1">
                        <a:defRPr sz="1800" kern="1200">
                          <a:solidFill>
                            <a:schemeClr val="dk1"/>
                          </a:solidFill>
                          <a:latin typeface="Rockwell" panose="02060603020205020403"/>
                        </a:defRPr>
                      </a:lvl1pPr>
                      <a:lvl2pPr marL="457200" algn="l" defTabSz="914400" rtl="0" eaLnBrk="1" latinLnBrk="0" hangingPunct="1">
                        <a:defRPr sz="1800" kern="1200">
                          <a:solidFill>
                            <a:schemeClr val="dk1"/>
                          </a:solidFill>
                          <a:latin typeface="Rockwell" panose="02060603020205020403"/>
                        </a:defRPr>
                      </a:lvl2pPr>
                      <a:lvl3pPr marL="914400" algn="l" defTabSz="914400" rtl="0" eaLnBrk="1" latinLnBrk="0" hangingPunct="1">
                        <a:defRPr sz="1800" kern="1200">
                          <a:solidFill>
                            <a:schemeClr val="dk1"/>
                          </a:solidFill>
                          <a:latin typeface="Rockwell" panose="02060603020205020403"/>
                        </a:defRPr>
                      </a:lvl3pPr>
                      <a:lvl4pPr marL="1371600" algn="l" defTabSz="914400" rtl="0" eaLnBrk="1" latinLnBrk="0" hangingPunct="1">
                        <a:defRPr sz="1800" kern="1200">
                          <a:solidFill>
                            <a:schemeClr val="dk1"/>
                          </a:solidFill>
                          <a:latin typeface="Rockwell" panose="02060603020205020403"/>
                        </a:defRPr>
                      </a:lvl4pPr>
                      <a:lvl5pPr marL="1828800" algn="l" defTabSz="914400" rtl="0" eaLnBrk="1" latinLnBrk="0" hangingPunct="1">
                        <a:defRPr sz="1800" kern="1200">
                          <a:solidFill>
                            <a:schemeClr val="dk1"/>
                          </a:solidFill>
                          <a:latin typeface="Rockwell" panose="02060603020205020403"/>
                        </a:defRPr>
                      </a:lvl5pPr>
                      <a:lvl6pPr marL="2286000" algn="l" defTabSz="914400" rtl="0" eaLnBrk="1" latinLnBrk="0" hangingPunct="1">
                        <a:defRPr sz="1800" kern="1200">
                          <a:solidFill>
                            <a:schemeClr val="dk1"/>
                          </a:solidFill>
                          <a:latin typeface="Rockwell" panose="02060603020205020403"/>
                        </a:defRPr>
                      </a:lvl6pPr>
                      <a:lvl7pPr marL="2743200" algn="l" defTabSz="914400" rtl="0" eaLnBrk="1" latinLnBrk="0" hangingPunct="1">
                        <a:defRPr sz="1800" kern="1200">
                          <a:solidFill>
                            <a:schemeClr val="dk1"/>
                          </a:solidFill>
                          <a:latin typeface="Rockwell" panose="02060603020205020403"/>
                        </a:defRPr>
                      </a:lvl7pPr>
                      <a:lvl8pPr marL="3200400" algn="l" defTabSz="914400" rtl="0" eaLnBrk="1" latinLnBrk="0" hangingPunct="1">
                        <a:defRPr sz="1800" kern="1200">
                          <a:solidFill>
                            <a:schemeClr val="dk1"/>
                          </a:solidFill>
                          <a:latin typeface="Rockwell" panose="02060603020205020403"/>
                        </a:defRPr>
                      </a:lvl8pPr>
                      <a:lvl9pPr marL="3657600" algn="l" defTabSz="914400" rtl="0" eaLnBrk="1" latinLnBrk="0" hangingPunct="1">
                        <a:defRPr sz="1800" kern="1200">
                          <a:solidFill>
                            <a:schemeClr val="dk1"/>
                          </a:solidFill>
                          <a:latin typeface="Rockwell" panose="02060603020205020403"/>
                        </a:defRPr>
                      </a:lvl9pPr>
                    </a:lstStyle>
                    <a:p>
                      <a:pPr algn="ctr"/>
                      <a:endParaRPr lang="es-MX" dirty="0">
                        <a:latin typeface="KATECELEBRATION" panose="02000603000000000000" pitchFamily="2" charset="0"/>
                        <a:ea typeface="KATECELEBRATION" panose="02000603000000000000" pitchFamily="2" charset="0"/>
                      </a:endParaRPr>
                    </a:p>
                    <a:p>
                      <a:pPr algn="ctr"/>
                      <a:r>
                        <a:rPr lang="es-MX" dirty="0">
                          <a:latin typeface="KATECELEBRATION" panose="02000603000000000000" pitchFamily="2" charset="0"/>
                          <a:ea typeface="KATECELEBRATION" panose="02000603000000000000" pitchFamily="2" charset="0"/>
                        </a:rPr>
                        <a:t>Atracción por ambos sexos</a:t>
                      </a:r>
                    </a:p>
                    <a:p>
                      <a:pPr algn="ctr"/>
                      <a:endParaRPr lang="es-MX" dirty="0">
                        <a:latin typeface="KATECELEBRATION" panose="02000603000000000000" pitchFamily="2" charset="0"/>
                        <a:ea typeface="KATECELEBRATION" panose="02000603000000000000" pitchFamily="2"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40000"/>
                      </a:srgbClr>
                    </a:solidFill>
                  </a:tcPr>
                </a:tc>
                <a:extLst>
                  <a:ext uri="{0D108BD9-81ED-4DB2-BD59-A6C34878D82A}">
                    <a16:rowId xmlns:a16="http://schemas.microsoft.com/office/drawing/2014/main" val="1674821026"/>
                  </a:ext>
                </a:extLst>
              </a:tr>
              <a:tr h="1204391">
                <a:tc>
                  <a:txBody>
                    <a:bodyPr/>
                    <a:lstStyle>
                      <a:lvl1pPr marL="0" algn="l" defTabSz="914400" rtl="0" eaLnBrk="1" latinLnBrk="0" hangingPunct="1">
                        <a:defRPr sz="1800" kern="1200">
                          <a:solidFill>
                            <a:schemeClr val="dk1"/>
                          </a:solidFill>
                          <a:latin typeface="Rockwell" panose="02060603020205020403"/>
                        </a:defRPr>
                      </a:lvl1pPr>
                      <a:lvl2pPr marL="457200" algn="l" defTabSz="914400" rtl="0" eaLnBrk="1" latinLnBrk="0" hangingPunct="1">
                        <a:defRPr sz="1800" kern="1200">
                          <a:solidFill>
                            <a:schemeClr val="dk1"/>
                          </a:solidFill>
                          <a:latin typeface="Rockwell" panose="02060603020205020403"/>
                        </a:defRPr>
                      </a:lvl2pPr>
                      <a:lvl3pPr marL="914400" algn="l" defTabSz="914400" rtl="0" eaLnBrk="1" latinLnBrk="0" hangingPunct="1">
                        <a:defRPr sz="1800" kern="1200">
                          <a:solidFill>
                            <a:schemeClr val="dk1"/>
                          </a:solidFill>
                          <a:latin typeface="Rockwell" panose="02060603020205020403"/>
                        </a:defRPr>
                      </a:lvl3pPr>
                      <a:lvl4pPr marL="1371600" algn="l" defTabSz="914400" rtl="0" eaLnBrk="1" latinLnBrk="0" hangingPunct="1">
                        <a:defRPr sz="1800" kern="1200">
                          <a:solidFill>
                            <a:schemeClr val="dk1"/>
                          </a:solidFill>
                          <a:latin typeface="Rockwell" panose="02060603020205020403"/>
                        </a:defRPr>
                      </a:lvl4pPr>
                      <a:lvl5pPr marL="1828800" algn="l" defTabSz="914400" rtl="0" eaLnBrk="1" latinLnBrk="0" hangingPunct="1">
                        <a:defRPr sz="1800" kern="1200">
                          <a:solidFill>
                            <a:schemeClr val="dk1"/>
                          </a:solidFill>
                          <a:latin typeface="Rockwell" panose="02060603020205020403"/>
                        </a:defRPr>
                      </a:lvl5pPr>
                      <a:lvl6pPr marL="2286000" algn="l" defTabSz="914400" rtl="0" eaLnBrk="1" latinLnBrk="0" hangingPunct="1">
                        <a:defRPr sz="1800" kern="1200">
                          <a:solidFill>
                            <a:schemeClr val="dk1"/>
                          </a:solidFill>
                          <a:latin typeface="Rockwell" panose="02060603020205020403"/>
                        </a:defRPr>
                      </a:lvl6pPr>
                      <a:lvl7pPr marL="2743200" algn="l" defTabSz="914400" rtl="0" eaLnBrk="1" latinLnBrk="0" hangingPunct="1">
                        <a:defRPr sz="1800" kern="1200">
                          <a:solidFill>
                            <a:schemeClr val="dk1"/>
                          </a:solidFill>
                          <a:latin typeface="Rockwell" panose="02060603020205020403"/>
                        </a:defRPr>
                      </a:lvl7pPr>
                      <a:lvl8pPr marL="3200400" algn="l" defTabSz="914400" rtl="0" eaLnBrk="1" latinLnBrk="0" hangingPunct="1">
                        <a:defRPr sz="1800" kern="1200">
                          <a:solidFill>
                            <a:schemeClr val="dk1"/>
                          </a:solidFill>
                          <a:latin typeface="Rockwell" panose="02060603020205020403"/>
                        </a:defRPr>
                      </a:lvl8pPr>
                      <a:lvl9pPr marL="3657600" algn="l" defTabSz="914400" rtl="0" eaLnBrk="1" latinLnBrk="0" hangingPunct="1">
                        <a:defRPr sz="1800" kern="1200">
                          <a:solidFill>
                            <a:schemeClr val="dk1"/>
                          </a:solidFill>
                          <a:latin typeface="Rockwell" panose="02060603020205020403"/>
                        </a:defRPr>
                      </a:lvl9pPr>
                    </a:lstStyle>
                    <a:p>
                      <a:endParaRPr lang="es-MX" dirty="0">
                        <a:latin typeface="KATECELEBRATION" panose="02000603000000000000" pitchFamily="2" charset="0"/>
                        <a:ea typeface="KATECELEBRATION" panose="02000603000000000000" pitchFamily="2" charset="0"/>
                      </a:endParaRPr>
                    </a:p>
                    <a:p>
                      <a:r>
                        <a:rPr lang="es-MX" dirty="0">
                          <a:latin typeface="KATECELEBRATION" panose="02000603000000000000" pitchFamily="2" charset="0"/>
                          <a:ea typeface="KATECELEBRATION" panose="02000603000000000000" pitchFamily="2" charset="0"/>
                        </a:rPr>
                        <a:t>Trasvesti</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20000"/>
                      </a:srgbClr>
                    </a:solidFill>
                  </a:tcPr>
                </a:tc>
                <a:tc>
                  <a:txBody>
                    <a:bodyPr/>
                    <a:lstStyle>
                      <a:lvl1pPr marL="0" algn="l" defTabSz="914400" rtl="0" eaLnBrk="1" latinLnBrk="0" hangingPunct="1">
                        <a:defRPr sz="1800" kern="1200">
                          <a:solidFill>
                            <a:schemeClr val="dk1"/>
                          </a:solidFill>
                          <a:latin typeface="Rockwell" panose="02060603020205020403"/>
                        </a:defRPr>
                      </a:lvl1pPr>
                      <a:lvl2pPr marL="457200" algn="l" defTabSz="914400" rtl="0" eaLnBrk="1" latinLnBrk="0" hangingPunct="1">
                        <a:defRPr sz="1800" kern="1200">
                          <a:solidFill>
                            <a:schemeClr val="dk1"/>
                          </a:solidFill>
                          <a:latin typeface="Rockwell" panose="02060603020205020403"/>
                        </a:defRPr>
                      </a:lvl2pPr>
                      <a:lvl3pPr marL="914400" algn="l" defTabSz="914400" rtl="0" eaLnBrk="1" latinLnBrk="0" hangingPunct="1">
                        <a:defRPr sz="1800" kern="1200">
                          <a:solidFill>
                            <a:schemeClr val="dk1"/>
                          </a:solidFill>
                          <a:latin typeface="Rockwell" panose="02060603020205020403"/>
                        </a:defRPr>
                      </a:lvl3pPr>
                      <a:lvl4pPr marL="1371600" algn="l" defTabSz="914400" rtl="0" eaLnBrk="1" latinLnBrk="0" hangingPunct="1">
                        <a:defRPr sz="1800" kern="1200">
                          <a:solidFill>
                            <a:schemeClr val="dk1"/>
                          </a:solidFill>
                          <a:latin typeface="Rockwell" panose="02060603020205020403"/>
                        </a:defRPr>
                      </a:lvl4pPr>
                      <a:lvl5pPr marL="1828800" algn="l" defTabSz="914400" rtl="0" eaLnBrk="1" latinLnBrk="0" hangingPunct="1">
                        <a:defRPr sz="1800" kern="1200">
                          <a:solidFill>
                            <a:schemeClr val="dk1"/>
                          </a:solidFill>
                          <a:latin typeface="Rockwell" panose="02060603020205020403"/>
                        </a:defRPr>
                      </a:lvl5pPr>
                      <a:lvl6pPr marL="2286000" algn="l" defTabSz="914400" rtl="0" eaLnBrk="1" latinLnBrk="0" hangingPunct="1">
                        <a:defRPr sz="1800" kern="1200">
                          <a:solidFill>
                            <a:schemeClr val="dk1"/>
                          </a:solidFill>
                          <a:latin typeface="Rockwell" panose="02060603020205020403"/>
                        </a:defRPr>
                      </a:lvl6pPr>
                      <a:lvl7pPr marL="2743200" algn="l" defTabSz="914400" rtl="0" eaLnBrk="1" latinLnBrk="0" hangingPunct="1">
                        <a:defRPr sz="1800" kern="1200">
                          <a:solidFill>
                            <a:schemeClr val="dk1"/>
                          </a:solidFill>
                          <a:latin typeface="Rockwell" panose="02060603020205020403"/>
                        </a:defRPr>
                      </a:lvl7pPr>
                      <a:lvl8pPr marL="3200400" algn="l" defTabSz="914400" rtl="0" eaLnBrk="1" latinLnBrk="0" hangingPunct="1">
                        <a:defRPr sz="1800" kern="1200">
                          <a:solidFill>
                            <a:schemeClr val="dk1"/>
                          </a:solidFill>
                          <a:latin typeface="Rockwell" panose="02060603020205020403"/>
                        </a:defRPr>
                      </a:lvl8pPr>
                      <a:lvl9pPr marL="3657600" algn="l" defTabSz="914400" rtl="0" eaLnBrk="1" latinLnBrk="0" hangingPunct="1">
                        <a:defRPr sz="1800" kern="1200">
                          <a:solidFill>
                            <a:schemeClr val="dk1"/>
                          </a:solidFill>
                          <a:latin typeface="Rockwell" panose="02060603020205020403"/>
                        </a:defRPr>
                      </a:lvl9pPr>
                    </a:lstStyle>
                    <a:p>
                      <a:r>
                        <a:rPr lang="es-MX" sz="1800" b="0" i="0" kern="1200" dirty="0">
                          <a:solidFill>
                            <a:schemeClr val="dk1"/>
                          </a:solidFill>
                          <a:effectLst/>
                          <a:latin typeface="KATECELEBRATION" panose="02000603000000000000" pitchFamily="2" charset="0"/>
                          <a:ea typeface="KATECELEBRATION" panose="02000603000000000000" pitchFamily="2" charset="0"/>
                          <a:cs typeface="+mn-cs"/>
                        </a:rPr>
                        <a:t>Son personas que asumen el vestuario y la sexualidad del género opuesto.</a:t>
                      </a:r>
                      <a:endParaRPr lang="es-MX" dirty="0">
                        <a:latin typeface="KATECELEBRATION" panose="02000603000000000000" pitchFamily="2" charset="0"/>
                        <a:ea typeface="KATECELEBRATION" panose="02000603000000000000" pitchFamily="2"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20000"/>
                      </a:srgbClr>
                    </a:solidFill>
                  </a:tcPr>
                </a:tc>
                <a:tc>
                  <a:txBody>
                    <a:bodyPr/>
                    <a:lstStyle>
                      <a:lvl1pPr marL="0" algn="l" defTabSz="914400" rtl="0" eaLnBrk="1" latinLnBrk="0" hangingPunct="1">
                        <a:defRPr sz="1800" kern="1200">
                          <a:solidFill>
                            <a:schemeClr val="dk1"/>
                          </a:solidFill>
                          <a:latin typeface="Rockwell" panose="02060603020205020403"/>
                        </a:defRPr>
                      </a:lvl1pPr>
                      <a:lvl2pPr marL="457200" algn="l" defTabSz="914400" rtl="0" eaLnBrk="1" latinLnBrk="0" hangingPunct="1">
                        <a:defRPr sz="1800" kern="1200">
                          <a:solidFill>
                            <a:schemeClr val="dk1"/>
                          </a:solidFill>
                          <a:latin typeface="Rockwell" panose="02060603020205020403"/>
                        </a:defRPr>
                      </a:lvl2pPr>
                      <a:lvl3pPr marL="914400" algn="l" defTabSz="914400" rtl="0" eaLnBrk="1" latinLnBrk="0" hangingPunct="1">
                        <a:defRPr sz="1800" kern="1200">
                          <a:solidFill>
                            <a:schemeClr val="dk1"/>
                          </a:solidFill>
                          <a:latin typeface="Rockwell" panose="02060603020205020403"/>
                        </a:defRPr>
                      </a:lvl3pPr>
                      <a:lvl4pPr marL="1371600" algn="l" defTabSz="914400" rtl="0" eaLnBrk="1" latinLnBrk="0" hangingPunct="1">
                        <a:defRPr sz="1800" kern="1200">
                          <a:solidFill>
                            <a:schemeClr val="dk1"/>
                          </a:solidFill>
                          <a:latin typeface="Rockwell" panose="02060603020205020403"/>
                        </a:defRPr>
                      </a:lvl4pPr>
                      <a:lvl5pPr marL="1828800" algn="l" defTabSz="914400" rtl="0" eaLnBrk="1" latinLnBrk="0" hangingPunct="1">
                        <a:defRPr sz="1800" kern="1200">
                          <a:solidFill>
                            <a:schemeClr val="dk1"/>
                          </a:solidFill>
                          <a:latin typeface="Rockwell" panose="02060603020205020403"/>
                        </a:defRPr>
                      </a:lvl5pPr>
                      <a:lvl6pPr marL="2286000" algn="l" defTabSz="914400" rtl="0" eaLnBrk="1" latinLnBrk="0" hangingPunct="1">
                        <a:defRPr sz="1800" kern="1200">
                          <a:solidFill>
                            <a:schemeClr val="dk1"/>
                          </a:solidFill>
                          <a:latin typeface="Rockwell" panose="02060603020205020403"/>
                        </a:defRPr>
                      </a:lvl6pPr>
                      <a:lvl7pPr marL="2743200" algn="l" defTabSz="914400" rtl="0" eaLnBrk="1" latinLnBrk="0" hangingPunct="1">
                        <a:defRPr sz="1800" kern="1200">
                          <a:solidFill>
                            <a:schemeClr val="dk1"/>
                          </a:solidFill>
                          <a:latin typeface="Rockwell" panose="02060603020205020403"/>
                        </a:defRPr>
                      </a:lvl7pPr>
                      <a:lvl8pPr marL="3200400" algn="l" defTabSz="914400" rtl="0" eaLnBrk="1" latinLnBrk="0" hangingPunct="1">
                        <a:defRPr sz="1800" kern="1200">
                          <a:solidFill>
                            <a:schemeClr val="dk1"/>
                          </a:solidFill>
                          <a:latin typeface="Rockwell" panose="02060603020205020403"/>
                        </a:defRPr>
                      </a:lvl8pPr>
                      <a:lvl9pPr marL="3657600" algn="l" defTabSz="914400" rtl="0" eaLnBrk="1" latinLnBrk="0" hangingPunct="1">
                        <a:defRPr sz="1800" kern="1200">
                          <a:solidFill>
                            <a:schemeClr val="dk1"/>
                          </a:solidFill>
                          <a:latin typeface="Rockwell" panose="02060603020205020403"/>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s-MX" dirty="0">
                        <a:latin typeface="KATECELEBRATION" panose="02000603000000000000" pitchFamily="2" charset="0"/>
                        <a:ea typeface="KATECELEBRATION" panose="02000603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s-MX" dirty="0">
                          <a:latin typeface="KATECELEBRATION" panose="02000603000000000000" pitchFamily="2" charset="0"/>
                          <a:ea typeface="KATECELEBRATION" panose="02000603000000000000" pitchFamily="2" charset="0"/>
                        </a:rPr>
                        <a:t>Femenino o Masculino</a:t>
                      </a:r>
                    </a:p>
                    <a:p>
                      <a:pPr algn="ctr"/>
                      <a:endParaRPr lang="es-MX" dirty="0">
                        <a:latin typeface="KATECELEBRATION" panose="02000603000000000000" pitchFamily="2" charset="0"/>
                        <a:ea typeface="KATECELEBRATION" panose="02000603000000000000" pitchFamily="2"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20000"/>
                      </a:srgbClr>
                    </a:solidFill>
                  </a:tcPr>
                </a:tc>
                <a:tc>
                  <a:txBody>
                    <a:bodyPr/>
                    <a:lstStyle>
                      <a:lvl1pPr marL="0" algn="l" defTabSz="914400" rtl="0" eaLnBrk="1" latinLnBrk="0" hangingPunct="1">
                        <a:defRPr sz="1800" kern="1200">
                          <a:solidFill>
                            <a:schemeClr val="dk1"/>
                          </a:solidFill>
                          <a:latin typeface="Rockwell" panose="02060603020205020403"/>
                        </a:defRPr>
                      </a:lvl1pPr>
                      <a:lvl2pPr marL="457200" algn="l" defTabSz="914400" rtl="0" eaLnBrk="1" latinLnBrk="0" hangingPunct="1">
                        <a:defRPr sz="1800" kern="1200">
                          <a:solidFill>
                            <a:schemeClr val="dk1"/>
                          </a:solidFill>
                          <a:latin typeface="Rockwell" panose="02060603020205020403"/>
                        </a:defRPr>
                      </a:lvl2pPr>
                      <a:lvl3pPr marL="914400" algn="l" defTabSz="914400" rtl="0" eaLnBrk="1" latinLnBrk="0" hangingPunct="1">
                        <a:defRPr sz="1800" kern="1200">
                          <a:solidFill>
                            <a:schemeClr val="dk1"/>
                          </a:solidFill>
                          <a:latin typeface="Rockwell" panose="02060603020205020403"/>
                        </a:defRPr>
                      </a:lvl3pPr>
                      <a:lvl4pPr marL="1371600" algn="l" defTabSz="914400" rtl="0" eaLnBrk="1" latinLnBrk="0" hangingPunct="1">
                        <a:defRPr sz="1800" kern="1200">
                          <a:solidFill>
                            <a:schemeClr val="dk1"/>
                          </a:solidFill>
                          <a:latin typeface="Rockwell" panose="02060603020205020403"/>
                        </a:defRPr>
                      </a:lvl4pPr>
                      <a:lvl5pPr marL="1828800" algn="l" defTabSz="914400" rtl="0" eaLnBrk="1" latinLnBrk="0" hangingPunct="1">
                        <a:defRPr sz="1800" kern="1200">
                          <a:solidFill>
                            <a:schemeClr val="dk1"/>
                          </a:solidFill>
                          <a:latin typeface="Rockwell" panose="02060603020205020403"/>
                        </a:defRPr>
                      </a:lvl5pPr>
                      <a:lvl6pPr marL="2286000" algn="l" defTabSz="914400" rtl="0" eaLnBrk="1" latinLnBrk="0" hangingPunct="1">
                        <a:defRPr sz="1800" kern="1200">
                          <a:solidFill>
                            <a:schemeClr val="dk1"/>
                          </a:solidFill>
                          <a:latin typeface="Rockwell" panose="02060603020205020403"/>
                        </a:defRPr>
                      </a:lvl6pPr>
                      <a:lvl7pPr marL="2743200" algn="l" defTabSz="914400" rtl="0" eaLnBrk="1" latinLnBrk="0" hangingPunct="1">
                        <a:defRPr sz="1800" kern="1200">
                          <a:solidFill>
                            <a:schemeClr val="dk1"/>
                          </a:solidFill>
                          <a:latin typeface="Rockwell" panose="02060603020205020403"/>
                        </a:defRPr>
                      </a:lvl7pPr>
                      <a:lvl8pPr marL="3200400" algn="l" defTabSz="914400" rtl="0" eaLnBrk="1" latinLnBrk="0" hangingPunct="1">
                        <a:defRPr sz="1800" kern="1200">
                          <a:solidFill>
                            <a:schemeClr val="dk1"/>
                          </a:solidFill>
                          <a:latin typeface="Rockwell" panose="02060603020205020403"/>
                        </a:defRPr>
                      </a:lvl8pPr>
                      <a:lvl9pPr marL="3657600" algn="l" defTabSz="914400" rtl="0" eaLnBrk="1" latinLnBrk="0" hangingPunct="1">
                        <a:defRPr sz="1800" kern="1200">
                          <a:solidFill>
                            <a:schemeClr val="dk1"/>
                          </a:solidFill>
                          <a:latin typeface="Rockwell" panose="02060603020205020403"/>
                        </a:defRPr>
                      </a:lvl9pPr>
                    </a:lstStyle>
                    <a:p>
                      <a:pPr algn="ctr"/>
                      <a:r>
                        <a:rPr lang="es-MX" dirty="0">
                          <a:latin typeface="KATECELEBRATION" panose="02000603000000000000" pitchFamily="2" charset="0"/>
                          <a:ea typeface="KATECELEBRATION" panose="02000603000000000000" pitchFamily="2" charset="0"/>
                        </a:rPr>
                        <a:t>Heterosexual,</a:t>
                      </a:r>
                    </a:p>
                    <a:p>
                      <a:pPr algn="ctr"/>
                      <a:r>
                        <a:rPr lang="es-MX" dirty="0">
                          <a:latin typeface="KATECELEBRATION" panose="02000603000000000000" pitchFamily="2" charset="0"/>
                          <a:ea typeface="KATECELEBRATION" panose="02000603000000000000" pitchFamily="2" charset="0"/>
                        </a:rPr>
                        <a:t>Homosexual o Bisexual</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20000"/>
                      </a:srgbClr>
                    </a:solidFill>
                  </a:tcPr>
                </a:tc>
                <a:extLst>
                  <a:ext uri="{0D108BD9-81ED-4DB2-BD59-A6C34878D82A}">
                    <a16:rowId xmlns:a16="http://schemas.microsoft.com/office/drawing/2014/main" val="959881840"/>
                  </a:ext>
                </a:extLst>
              </a:tr>
            </a:tbl>
          </a:graphicData>
        </a:graphic>
      </p:graphicFrame>
      <p:sp>
        <p:nvSpPr>
          <p:cNvPr id="3" name="CuadroTexto 2">
            <a:extLst>
              <a:ext uri="{FF2B5EF4-FFF2-40B4-BE49-F238E27FC236}">
                <a16:creationId xmlns:a16="http://schemas.microsoft.com/office/drawing/2014/main" id="{B5D83CC6-A731-3440-4434-2DD2530035EB}"/>
              </a:ext>
            </a:extLst>
          </p:cNvPr>
          <p:cNvSpPr txBox="1"/>
          <p:nvPr/>
        </p:nvSpPr>
        <p:spPr>
          <a:xfrm>
            <a:off x="7671757" y="6258314"/>
            <a:ext cx="4688707" cy="343017"/>
          </a:xfrm>
          <a:prstGeom prst="rect">
            <a:avLst/>
          </a:prstGeom>
          <a:noFill/>
        </p:spPr>
        <p:txBody>
          <a:bodyPr wrap="square" rtlCol="0">
            <a:spAutoFit/>
          </a:bodyPr>
          <a:lstStyle/>
          <a:p>
            <a:pPr defTabSz="914400"/>
            <a:r>
              <a:rPr lang="es-MX" sz="1600" dirty="0">
                <a:solidFill>
                  <a:prstClr val="black"/>
                </a:solidFill>
                <a:latin typeface="KATECELEBRATION" panose="02000603000000000000" pitchFamily="2" charset="0"/>
                <a:ea typeface="KATECELEBRATION" panose="02000603000000000000" pitchFamily="2" charset="0"/>
              </a:rPr>
              <a:t>Https://www.significados.com/lgbt</a:t>
            </a:r>
          </a:p>
        </p:txBody>
      </p:sp>
    </p:spTree>
    <p:extLst>
      <p:ext uri="{BB962C8B-B14F-4D97-AF65-F5344CB8AC3E}">
        <p14:creationId xmlns:p14="http://schemas.microsoft.com/office/powerpoint/2010/main" val="41450453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89B8EF7-21C3-B0B4-B97D-D8ACEA37E563}"/>
              </a:ext>
            </a:extLst>
          </p:cNvPr>
          <p:cNvSpPr>
            <a:spLocks noGrp="1"/>
          </p:cNvSpPr>
          <p:nvPr>
            <p:ph type="title"/>
          </p:nvPr>
        </p:nvSpPr>
        <p:spPr>
          <a:xfrm>
            <a:off x="1371600" y="685800"/>
            <a:ext cx="5080000" cy="808708"/>
          </a:xfrm>
        </p:spPr>
        <p:txBody>
          <a:bodyPr>
            <a:normAutofit/>
          </a:bodyPr>
          <a:lstStyle/>
          <a:p>
            <a:r>
              <a:rPr lang="es-MX" sz="4800"/>
              <a:t>VULNERABILIDAD</a:t>
            </a:r>
          </a:p>
        </p:txBody>
      </p:sp>
      <p:sp>
        <p:nvSpPr>
          <p:cNvPr id="3" name="Marcador de contenido 2">
            <a:extLst>
              <a:ext uri="{FF2B5EF4-FFF2-40B4-BE49-F238E27FC236}">
                <a16:creationId xmlns:a16="http://schemas.microsoft.com/office/drawing/2014/main" id="{C0120764-93F8-66FC-2120-32C47DE8805A}"/>
              </a:ext>
            </a:extLst>
          </p:cNvPr>
          <p:cNvSpPr>
            <a:spLocks noGrp="1"/>
          </p:cNvSpPr>
          <p:nvPr>
            <p:ph idx="1"/>
          </p:nvPr>
        </p:nvSpPr>
        <p:spPr>
          <a:xfrm>
            <a:off x="1701800" y="1790700"/>
            <a:ext cx="8788400" cy="4114800"/>
          </a:xfrm>
          <a:ln>
            <a:solidFill>
              <a:schemeClr val="tx1"/>
            </a:solidFill>
          </a:ln>
        </p:spPr>
        <p:txBody>
          <a:bodyPr>
            <a:normAutofit lnSpcReduction="10000"/>
          </a:bodyPr>
          <a:lstStyle/>
          <a:p>
            <a:pPr algn="just"/>
            <a:r>
              <a:rPr lang="es-MX" sz="2400"/>
              <a:t>Se relaciona con la posibilidad de ser herido física o moralmente.</a:t>
            </a:r>
          </a:p>
          <a:p>
            <a:pPr algn="just"/>
            <a:r>
              <a:rPr lang="es-MX" sz="2400"/>
              <a:t>Del latín “vulnerabilis”, vulns= herida y del suflijo –abilis= posibilidad.</a:t>
            </a:r>
          </a:p>
          <a:p>
            <a:pPr algn="just"/>
            <a:r>
              <a:rPr lang="es-MX" sz="2400"/>
              <a:t>Mayor probabilidad de salir herido</a:t>
            </a:r>
          </a:p>
          <a:p>
            <a:pPr algn="just"/>
            <a:r>
              <a:rPr lang="es-MX" sz="2400"/>
              <a:t>Es la situación en la que se coloca una persona, sistema u objeto de sufrir un riesgo de herida. Una situación de peligro inminente de daño. Este riesgo de daño puede ser proveniente de eventos naturales, de otras personas, de condiciones sociales, condiciones políticas, condiciones ideológicas o culturales, cuestiones de caráter económico, etc.</a:t>
            </a:r>
          </a:p>
        </p:txBody>
      </p:sp>
      <p:pic>
        <p:nvPicPr>
          <p:cNvPr id="4" name="Picture 2" descr="No hay ninguna descripción de la foto disponible.">
            <a:extLst>
              <a:ext uri="{FF2B5EF4-FFF2-40B4-BE49-F238E27FC236}">
                <a16:creationId xmlns:a16="http://schemas.microsoft.com/office/drawing/2014/main" id="{3EAA6DD3-EED8-E68D-DC21-504BAFD417B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006684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3">
            <a:extLst>
              <a:ext uri="{FF2B5EF4-FFF2-40B4-BE49-F238E27FC236}">
                <a16:creationId xmlns:a16="http://schemas.microsoft.com/office/drawing/2014/main" id="{A6C5FF41-6F1B-62D8-02EE-875CC353DF3E}"/>
              </a:ext>
            </a:extLst>
          </p:cNvPr>
          <p:cNvGraphicFramePr>
            <a:graphicFrameLocks noGrp="1"/>
          </p:cNvGraphicFramePr>
          <p:nvPr>
            <p:extLst>
              <p:ext uri="{D42A27DB-BD31-4B8C-83A1-F6EECF244321}">
                <p14:modId xmlns:p14="http://schemas.microsoft.com/office/powerpoint/2010/main" val="2459340599"/>
              </p:ext>
            </p:extLst>
          </p:nvPr>
        </p:nvGraphicFramePr>
        <p:xfrm>
          <a:off x="1273833" y="777240"/>
          <a:ext cx="9644333" cy="5303520"/>
        </p:xfrm>
        <a:graphic>
          <a:graphicData uri="http://schemas.openxmlformats.org/drawingml/2006/table">
            <a:tbl>
              <a:tblPr firstRow="1" bandRow="1"/>
              <a:tblGrid>
                <a:gridCol w="1647863">
                  <a:extLst>
                    <a:ext uri="{9D8B030D-6E8A-4147-A177-3AD203B41FA5}">
                      <a16:colId xmlns:a16="http://schemas.microsoft.com/office/drawing/2014/main" val="821619865"/>
                    </a:ext>
                  </a:extLst>
                </a:gridCol>
                <a:gridCol w="3659990">
                  <a:extLst>
                    <a:ext uri="{9D8B030D-6E8A-4147-A177-3AD203B41FA5}">
                      <a16:colId xmlns:a16="http://schemas.microsoft.com/office/drawing/2014/main" val="3667937330"/>
                    </a:ext>
                  </a:extLst>
                </a:gridCol>
                <a:gridCol w="1925397">
                  <a:extLst>
                    <a:ext uri="{9D8B030D-6E8A-4147-A177-3AD203B41FA5}">
                      <a16:colId xmlns:a16="http://schemas.microsoft.com/office/drawing/2014/main" val="81817418"/>
                    </a:ext>
                  </a:extLst>
                </a:gridCol>
                <a:gridCol w="2411083">
                  <a:extLst>
                    <a:ext uri="{9D8B030D-6E8A-4147-A177-3AD203B41FA5}">
                      <a16:colId xmlns:a16="http://schemas.microsoft.com/office/drawing/2014/main" val="1053495693"/>
                    </a:ext>
                  </a:extLst>
                </a:gridCol>
              </a:tblGrid>
              <a:tr h="361078">
                <a:tc>
                  <a:txBody>
                    <a:bodyPr/>
                    <a:lstStyle>
                      <a:lvl1pPr marL="0" algn="l" defTabSz="914400" rtl="0" eaLnBrk="1" latinLnBrk="0" hangingPunct="1">
                        <a:defRPr sz="1800" b="1" kern="1200">
                          <a:solidFill>
                            <a:schemeClr val="lt1"/>
                          </a:solidFill>
                          <a:latin typeface="Rockwell" panose="02060603020205020403"/>
                        </a:defRPr>
                      </a:lvl1pPr>
                      <a:lvl2pPr marL="457200" algn="l" defTabSz="914400" rtl="0" eaLnBrk="1" latinLnBrk="0" hangingPunct="1">
                        <a:defRPr sz="1800" b="1" kern="1200">
                          <a:solidFill>
                            <a:schemeClr val="lt1"/>
                          </a:solidFill>
                          <a:latin typeface="Rockwell" panose="02060603020205020403"/>
                        </a:defRPr>
                      </a:lvl2pPr>
                      <a:lvl3pPr marL="914400" algn="l" defTabSz="914400" rtl="0" eaLnBrk="1" latinLnBrk="0" hangingPunct="1">
                        <a:defRPr sz="1800" b="1" kern="1200">
                          <a:solidFill>
                            <a:schemeClr val="lt1"/>
                          </a:solidFill>
                          <a:latin typeface="Rockwell" panose="02060603020205020403"/>
                        </a:defRPr>
                      </a:lvl3pPr>
                      <a:lvl4pPr marL="1371600" algn="l" defTabSz="914400" rtl="0" eaLnBrk="1" latinLnBrk="0" hangingPunct="1">
                        <a:defRPr sz="1800" b="1" kern="1200">
                          <a:solidFill>
                            <a:schemeClr val="lt1"/>
                          </a:solidFill>
                          <a:latin typeface="Rockwell" panose="02060603020205020403"/>
                        </a:defRPr>
                      </a:lvl4pPr>
                      <a:lvl5pPr marL="1828800" algn="l" defTabSz="914400" rtl="0" eaLnBrk="1" latinLnBrk="0" hangingPunct="1">
                        <a:defRPr sz="1800" b="1" kern="1200">
                          <a:solidFill>
                            <a:schemeClr val="lt1"/>
                          </a:solidFill>
                          <a:latin typeface="Rockwell" panose="02060603020205020403"/>
                        </a:defRPr>
                      </a:lvl5pPr>
                      <a:lvl6pPr marL="2286000" algn="l" defTabSz="914400" rtl="0" eaLnBrk="1" latinLnBrk="0" hangingPunct="1">
                        <a:defRPr sz="1800" b="1" kern="1200">
                          <a:solidFill>
                            <a:schemeClr val="lt1"/>
                          </a:solidFill>
                          <a:latin typeface="Rockwell" panose="02060603020205020403"/>
                        </a:defRPr>
                      </a:lvl6pPr>
                      <a:lvl7pPr marL="2743200" algn="l" defTabSz="914400" rtl="0" eaLnBrk="1" latinLnBrk="0" hangingPunct="1">
                        <a:defRPr sz="1800" b="1" kern="1200">
                          <a:solidFill>
                            <a:schemeClr val="lt1"/>
                          </a:solidFill>
                          <a:latin typeface="Rockwell" panose="02060603020205020403"/>
                        </a:defRPr>
                      </a:lvl7pPr>
                      <a:lvl8pPr marL="3200400" algn="l" defTabSz="914400" rtl="0" eaLnBrk="1" latinLnBrk="0" hangingPunct="1">
                        <a:defRPr sz="1800" b="1" kern="1200">
                          <a:solidFill>
                            <a:schemeClr val="lt1"/>
                          </a:solidFill>
                          <a:latin typeface="Rockwell" panose="02060603020205020403"/>
                        </a:defRPr>
                      </a:lvl8pPr>
                      <a:lvl9pPr marL="3657600" algn="l" defTabSz="914400" rtl="0" eaLnBrk="1" latinLnBrk="0" hangingPunct="1">
                        <a:defRPr sz="1800" b="1" kern="1200">
                          <a:solidFill>
                            <a:schemeClr val="lt1"/>
                          </a:solidFill>
                          <a:latin typeface="Rockwell" panose="02060603020205020403"/>
                        </a:defRPr>
                      </a:lvl9pPr>
                    </a:lstStyle>
                    <a:p>
                      <a:pPr algn="ctr"/>
                      <a:r>
                        <a:rPr lang="es-MX" dirty="0">
                          <a:solidFill>
                            <a:srgbClr val="7030A0"/>
                          </a:solidFill>
                          <a:latin typeface="KATECELEBRATION" panose="02000603000000000000" pitchFamily="2" charset="0"/>
                          <a:ea typeface="KATECELEBRATION" panose="02000603000000000000" pitchFamily="2" charset="0"/>
                        </a:rPr>
                        <a:t>LGBT O LGBTTTI</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D34817"/>
                    </a:solidFill>
                  </a:tcPr>
                </a:tc>
                <a:tc>
                  <a:txBody>
                    <a:bodyPr/>
                    <a:lstStyle>
                      <a:lvl1pPr marL="0" algn="l" defTabSz="914400" rtl="0" eaLnBrk="1" latinLnBrk="0" hangingPunct="1">
                        <a:defRPr sz="1800" b="1" kern="1200">
                          <a:solidFill>
                            <a:schemeClr val="lt1"/>
                          </a:solidFill>
                          <a:latin typeface="Rockwell" panose="02060603020205020403"/>
                        </a:defRPr>
                      </a:lvl1pPr>
                      <a:lvl2pPr marL="457200" algn="l" defTabSz="914400" rtl="0" eaLnBrk="1" latinLnBrk="0" hangingPunct="1">
                        <a:defRPr sz="1800" b="1" kern="1200">
                          <a:solidFill>
                            <a:schemeClr val="lt1"/>
                          </a:solidFill>
                          <a:latin typeface="Rockwell" panose="02060603020205020403"/>
                        </a:defRPr>
                      </a:lvl2pPr>
                      <a:lvl3pPr marL="914400" algn="l" defTabSz="914400" rtl="0" eaLnBrk="1" latinLnBrk="0" hangingPunct="1">
                        <a:defRPr sz="1800" b="1" kern="1200">
                          <a:solidFill>
                            <a:schemeClr val="lt1"/>
                          </a:solidFill>
                          <a:latin typeface="Rockwell" panose="02060603020205020403"/>
                        </a:defRPr>
                      </a:lvl3pPr>
                      <a:lvl4pPr marL="1371600" algn="l" defTabSz="914400" rtl="0" eaLnBrk="1" latinLnBrk="0" hangingPunct="1">
                        <a:defRPr sz="1800" b="1" kern="1200">
                          <a:solidFill>
                            <a:schemeClr val="lt1"/>
                          </a:solidFill>
                          <a:latin typeface="Rockwell" panose="02060603020205020403"/>
                        </a:defRPr>
                      </a:lvl4pPr>
                      <a:lvl5pPr marL="1828800" algn="l" defTabSz="914400" rtl="0" eaLnBrk="1" latinLnBrk="0" hangingPunct="1">
                        <a:defRPr sz="1800" b="1" kern="1200">
                          <a:solidFill>
                            <a:schemeClr val="lt1"/>
                          </a:solidFill>
                          <a:latin typeface="Rockwell" panose="02060603020205020403"/>
                        </a:defRPr>
                      </a:lvl5pPr>
                      <a:lvl6pPr marL="2286000" algn="l" defTabSz="914400" rtl="0" eaLnBrk="1" latinLnBrk="0" hangingPunct="1">
                        <a:defRPr sz="1800" b="1" kern="1200">
                          <a:solidFill>
                            <a:schemeClr val="lt1"/>
                          </a:solidFill>
                          <a:latin typeface="Rockwell" panose="02060603020205020403"/>
                        </a:defRPr>
                      </a:lvl6pPr>
                      <a:lvl7pPr marL="2743200" algn="l" defTabSz="914400" rtl="0" eaLnBrk="1" latinLnBrk="0" hangingPunct="1">
                        <a:defRPr sz="1800" b="1" kern="1200">
                          <a:solidFill>
                            <a:schemeClr val="lt1"/>
                          </a:solidFill>
                          <a:latin typeface="Rockwell" panose="02060603020205020403"/>
                        </a:defRPr>
                      </a:lvl7pPr>
                      <a:lvl8pPr marL="3200400" algn="l" defTabSz="914400" rtl="0" eaLnBrk="1" latinLnBrk="0" hangingPunct="1">
                        <a:defRPr sz="1800" b="1" kern="1200">
                          <a:solidFill>
                            <a:schemeClr val="lt1"/>
                          </a:solidFill>
                          <a:latin typeface="Rockwell" panose="02060603020205020403"/>
                        </a:defRPr>
                      </a:lvl8pPr>
                      <a:lvl9pPr marL="3657600" algn="l" defTabSz="914400" rtl="0" eaLnBrk="1" latinLnBrk="0" hangingPunct="1">
                        <a:defRPr sz="1800" b="1" kern="1200">
                          <a:solidFill>
                            <a:schemeClr val="lt1"/>
                          </a:solidFill>
                          <a:latin typeface="Rockwell" panose="02060603020205020403"/>
                        </a:defRPr>
                      </a:lvl9pPr>
                    </a:lstStyle>
                    <a:p>
                      <a:pPr algn="ctr"/>
                      <a:r>
                        <a:rPr lang="es-MX" dirty="0">
                          <a:solidFill>
                            <a:srgbClr val="7030A0"/>
                          </a:solidFill>
                          <a:latin typeface="KATECELEBRATION" panose="02000603000000000000" pitchFamily="2" charset="0"/>
                          <a:ea typeface="KATECELEBRATION" panose="02000603000000000000" pitchFamily="2" charset="0"/>
                        </a:rPr>
                        <a:t>DEFINICIÓN</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D34817"/>
                    </a:solidFill>
                  </a:tcPr>
                </a:tc>
                <a:tc>
                  <a:txBody>
                    <a:bodyPr/>
                    <a:lstStyle>
                      <a:lvl1pPr marL="0" algn="l" defTabSz="914400" rtl="0" eaLnBrk="1" latinLnBrk="0" hangingPunct="1">
                        <a:defRPr sz="1800" b="1" kern="1200">
                          <a:solidFill>
                            <a:schemeClr val="lt1"/>
                          </a:solidFill>
                          <a:latin typeface="Rockwell" panose="02060603020205020403"/>
                        </a:defRPr>
                      </a:lvl1pPr>
                      <a:lvl2pPr marL="457200" algn="l" defTabSz="914400" rtl="0" eaLnBrk="1" latinLnBrk="0" hangingPunct="1">
                        <a:defRPr sz="1800" b="1" kern="1200">
                          <a:solidFill>
                            <a:schemeClr val="lt1"/>
                          </a:solidFill>
                          <a:latin typeface="Rockwell" panose="02060603020205020403"/>
                        </a:defRPr>
                      </a:lvl2pPr>
                      <a:lvl3pPr marL="914400" algn="l" defTabSz="914400" rtl="0" eaLnBrk="1" latinLnBrk="0" hangingPunct="1">
                        <a:defRPr sz="1800" b="1" kern="1200">
                          <a:solidFill>
                            <a:schemeClr val="lt1"/>
                          </a:solidFill>
                          <a:latin typeface="Rockwell" panose="02060603020205020403"/>
                        </a:defRPr>
                      </a:lvl3pPr>
                      <a:lvl4pPr marL="1371600" algn="l" defTabSz="914400" rtl="0" eaLnBrk="1" latinLnBrk="0" hangingPunct="1">
                        <a:defRPr sz="1800" b="1" kern="1200">
                          <a:solidFill>
                            <a:schemeClr val="lt1"/>
                          </a:solidFill>
                          <a:latin typeface="Rockwell" panose="02060603020205020403"/>
                        </a:defRPr>
                      </a:lvl4pPr>
                      <a:lvl5pPr marL="1828800" algn="l" defTabSz="914400" rtl="0" eaLnBrk="1" latinLnBrk="0" hangingPunct="1">
                        <a:defRPr sz="1800" b="1" kern="1200">
                          <a:solidFill>
                            <a:schemeClr val="lt1"/>
                          </a:solidFill>
                          <a:latin typeface="Rockwell" panose="02060603020205020403"/>
                        </a:defRPr>
                      </a:lvl5pPr>
                      <a:lvl6pPr marL="2286000" algn="l" defTabSz="914400" rtl="0" eaLnBrk="1" latinLnBrk="0" hangingPunct="1">
                        <a:defRPr sz="1800" b="1" kern="1200">
                          <a:solidFill>
                            <a:schemeClr val="lt1"/>
                          </a:solidFill>
                          <a:latin typeface="Rockwell" panose="02060603020205020403"/>
                        </a:defRPr>
                      </a:lvl6pPr>
                      <a:lvl7pPr marL="2743200" algn="l" defTabSz="914400" rtl="0" eaLnBrk="1" latinLnBrk="0" hangingPunct="1">
                        <a:defRPr sz="1800" b="1" kern="1200">
                          <a:solidFill>
                            <a:schemeClr val="lt1"/>
                          </a:solidFill>
                          <a:latin typeface="Rockwell" panose="02060603020205020403"/>
                        </a:defRPr>
                      </a:lvl7pPr>
                      <a:lvl8pPr marL="3200400" algn="l" defTabSz="914400" rtl="0" eaLnBrk="1" latinLnBrk="0" hangingPunct="1">
                        <a:defRPr sz="1800" b="1" kern="1200">
                          <a:solidFill>
                            <a:schemeClr val="lt1"/>
                          </a:solidFill>
                          <a:latin typeface="Rockwell" panose="02060603020205020403"/>
                        </a:defRPr>
                      </a:lvl8pPr>
                      <a:lvl9pPr marL="3657600" algn="l" defTabSz="914400" rtl="0" eaLnBrk="1" latinLnBrk="0" hangingPunct="1">
                        <a:defRPr sz="1800" b="1" kern="1200">
                          <a:solidFill>
                            <a:schemeClr val="lt1"/>
                          </a:solidFill>
                          <a:latin typeface="Rockwell" panose="02060603020205020403"/>
                        </a:defRPr>
                      </a:lvl9pPr>
                    </a:lstStyle>
                    <a:p>
                      <a:pPr algn="ctr"/>
                      <a:r>
                        <a:rPr lang="es-MX" dirty="0">
                          <a:solidFill>
                            <a:srgbClr val="7030A0"/>
                          </a:solidFill>
                          <a:latin typeface="KATECELEBRATION" panose="02000603000000000000" pitchFamily="2" charset="0"/>
                          <a:ea typeface="KATECELEBRATION" panose="02000603000000000000" pitchFamily="2" charset="0"/>
                        </a:rPr>
                        <a:t>IDENTIDAD DE GÉNERO</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D34817"/>
                    </a:solidFill>
                  </a:tcPr>
                </a:tc>
                <a:tc>
                  <a:txBody>
                    <a:bodyPr/>
                    <a:lstStyle>
                      <a:lvl1pPr marL="0" algn="l" defTabSz="914400" rtl="0" eaLnBrk="1" latinLnBrk="0" hangingPunct="1">
                        <a:defRPr sz="1800" b="1" kern="1200">
                          <a:solidFill>
                            <a:schemeClr val="lt1"/>
                          </a:solidFill>
                          <a:latin typeface="Rockwell" panose="02060603020205020403"/>
                        </a:defRPr>
                      </a:lvl1pPr>
                      <a:lvl2pPr marL="457200" algn="l" defTabSz="914400" rtl="0" eaLnBrk="1" latinLnBrk="0" hangingPunct="1">
                        <a:defRPr sz="1800" b="1" kern="1200">
                          <a:solidFill>
                            <a:schemeClr val="lt1"/>
                          </a:solidFill>
                          <a:latin typeface="Rockwell" panose="02060603020205020403"/>
                        </a:defRPr>
                      </a:lvl2pPr>
                      <a:lvl3pPr marL="914400" algn="l" defTabSz="914400" rtl="0" eaLnBrk="1" latinLnBrk="0" hangingPunct="1">
                        <a:defRPr sz="1800" b="1" kern="1200">
                          <a:solidFill>
                            <a:schemeClr val="lt1"/>
                          </a:solidFill>
                          <a:latin typeface="Rockwell" panose="02060603020205020403"/>
                        </a:defRPr>
                      </a:lvl3pPr>
                      <a:lvl4pPr marL="1371600" algn="l" defTabSz="914400" rtl="0" eaLnBrk="1" latinLnBrk="0" hangingPunct="1">
                        <a:defRPr sz="1800" b="1" kern="1200">
                          <a:solidFill>
                            <a:schemeClr val="lt1"/>
                          </a:solidFill>
                          <a:latin typeface="Rockwell" panose="02060603020205020403"/>
                        </a:defRPr>
                      </a:lvl4pPr>
                      <a:lvl5pPr marL="1828800" algn="l" defTabSz="914400" rtl="0" eaLnBrk="1" latinLnBrk="0" hangingPunct="1">
                        <a:defRPr sz="1800" b="1" kern="1200">
                          <a:solidFill>
                            <a:schemeClr val="lt1"/>
                          </a:solidFill>
                          <a:latin typeface="Rockwell" panose="02060603020205020403"/>
                        </a:defRPr>
                      </a:lvl5pPr>
                      <a:lvl6pPr marL="2286000" algn="l" defTabSz="914400" rtl="0" eaLnBrk="1" latinLnBrk="0" hangingPunct="1">
                        <a:defRPr sz="1800" b="1" kern="1200">
                          <a:solidFill>
                            <a:schemeClr val="lt1"/>
                          </a:solidFill>
                          <a:latin typeface="Rockwell" panose="02060603020205020403"/>
                        </a:defRPr>
                      </a:lvl6pPr>
                      <a:lvl7pPr marL="2743200" algn="l" defTabSz="914400" rtl="0" eaLnBrk="1" latinLnBrk="0" hangingPunct="1">
                        <a:defRPr sz="1800" b="1" kern="1200">
                          <a:solidFill>
                            <a:schemeClr val="lt1"/>
                          </a:solidFill>
                          <a:latin typeface="Rockwell" panose="02060603020205020403"/>
                        </a:defRPr>
                      </a:lvl7pPr>
                      <a:lvl8pPr marL="3200400" algn="l" defTabSz="914400" rtl="0" eaLnBrk="1" latinLnBrk="0" hangingPunct="1">
                        <a:defRPr sz="1800" b="1" kern="1200">
                          <a:solidFill>
                            <a:schemeClr val="lt1"/>
                          </a:solidFill>
                          <a:latin typeface="Rockwell" panose="02060603020205020403"/>
                        </a:defRPr>
                      </a:lvl8pPr>
                      <a:lvl9pPr marL="3657600" algn="l" defTabSz="914400" rtl="0" eaLnBrk="1" latinLnBrk="0" hangingPunct="1">
                        <a:defRPr sz="1800" b="1" kern="1200">
                          <a:solidFill>
                            <a:schemeClr val="lt1"/>
                          </a:solidFill>
                          <a:latin typeface="Rockwell" panose="02060603020205020403"/>
                        </a:defRPr>
                      </a:lvl9pPr>
                    </a:lstStyle>
                    <a:p>
                      <a:pPr algn="ctr"/>
                      <a:r>
                        <a:rPr lang="es-MX" dirty="0">
                          <a:solidFill>
                            <a:srgbClr val="7030A0"/>
                          </a:solidFill>
                          <a:latin typeface="KATECELEBRATION" panose="02000603000000000000" pitchFamily="2" charset="0"/>
                          <a:ea typeface="KATECELEBRATION" panose="02000603000000000000" pitchFamily="2" charset="0"/>
                        </a:rPr>
                        <a:t>ORIENTACIÓN SEXUAL</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D34817"/>
                    </a:solidFill>
                  </a:tcPr>
                </a:tc>
                <a:extLst>
                  <a:ext uri="{0D108BD9-81ED-4DB2-BD59-A6C34878D82A}">
                    <a16:rowId xmlns:a16="http://schemas.microsoft.com/office/drawing/2014/main" val="674963698"/>
                  </a:ext>
                </a:extLst>
              </a:tr>
              <a:tr h="825322">
                <a:tc>
                  <a:txBody>
                    <a:bodyPr/>
                    <a:lstStyle>
                      <a:lvl1pPr marL="0" algn="l" defTabSz="914400" rtl="0" eaLnBrk="1" latinLnBrk="0" hangingPunct="1">
                        <a:defRPr sz="1800" kern="1200">
                          <a:solidFill>
                            <a:schemeClr val="dk1"/>
                          </a:solidFill>
                          <a:latin typeface="Rockwell" panose="02060603020205020403"/>
                        </a:defRPr>
                      </a:lvl1pPr>
                      <a:lvl2pPr marL="457200" algn="l" defTabSz="914400" rtl="0" eaLnBrk="1" latinLnBrk="0" hangingPunct="1">
                        <a:defRPr sz="1800" kern="1200">
                          <a:solidFill>
                            <a:schemeClr val="dk1"/>
                          </a:solidFill>
                          <a:latin typeface="Rockwell" panose="02060603020205020403"/>
                        </a:defRPr>
                      </a:lvl2pPr>
                      <a:lvl3pPr marL="914400" algn="l" defTabSz="914400" rtl="0" eaLnBrk="1" latinLnBrk="0" hangingPunct="1">
                        <a:defRPr sz="1800" kern="1200">
                          <a:solidFill>
                            <a:schemeClr val="dk1"/>
                          </a:solidFill>
                          <a:latin typeface="Rockwell" panose="02060603020205020403"/>
                        </a:defRPr>
                      </a:lvl3pPr>
                      <a:lvl4pPr marL="1371600" algn="l" defTabSz="914400" rtl="0" eaLnBrk="1" latinLnBrk="0" hangingPunct="1">
                        <a:defRPr sz="1800" kern="1200">
                          <a:solidFill>
                            <a:schemeClr val="dk1"/>
                          </a:solidFill>
                          <a:latin typeface="Rockwell" panose="02060603020205020403"/>
                        </a:defRPr>
                      </a:lvl4pPr>
                      <a:lvl5pPr marL="1828800" algn="l" defTabSz="914400" rtl="0" eaLnBrk="1" latinLnBrk="0" hangingPunct="1">
                        <a:defRPr sz="1800" kern="1200">
                          <a:solidFill>
                            <a:schemeClr val="dk1"/>
                          </a:solidFill>
                          <a:latin typeface="Rockwell" panose="02060603020205020403"/>
                        </a:defRPr>
                      </a:lvl5pPr>
                      <a:lvl6pPr marL="2286000" algn="l" defTabSz="914400" rtl="0" eaLnBrk="1" latinLnBrk="0" hangingPunct="1">
                        <a:defRPr sz="1800" kern="1200">
                          <a:solidFill>
                            <a:schemeClr val="dk1"/>
                          </a:solidFill>
                          <a:latin typeface="Rockwell" panose="02060603020205020403"/>
                        </a:defRPr>
                      </a:lvl6pPr>
                      <a:lvl7pPr marL="2743200" algn="l" defTabSz="914400" rtl="0" eaLnBrk="1" latinLnBrk="0" hangingPunct="1">
                        <a:defRPr sz="1800" kern="1200">
                          <a:solidFill>
                            <a:schemeClr val="dk1"/>
                          </a:solidFill>
                          <a:latin typeface="Rockwell" panose="02060603020205020403"/>
                        </a:defRPr>
                      </a:lvl7pPr>
                      <a:lvl8pPr marL="3200400" algn="l" defTabSz="914400" rtl="0" eaLnBrk="1" latinLnBrk="0" hangingPunct="1">
                        <a:defRPr sz="1800" kern="1200">
                          <a:solidFill>
                            <a:schemeClr val="dk1"/>
                          </a:solidFill>
                          <a:latin typeface="Rockwell" panose="02060603020205020403"/>
                        </a:defRPr>
                      </a:lvl8pPr>
                      <a:lvl9pPr marL="3657600" algn="l" defTabSz="914400" rtl="0" eaLnBrk="1" latinLnBrk="0" hangingPunct="1">
                        <a:defRPr sz="1800" kern="1200">
                          <a:solidFill>
                            <a:schemeClr val="dk1"/>
                          </a:solidFill>
                          <a:latin typeface="Rockwell" panose="02060603020205020403"/>
                        </a:defRPr>
                      </a:lvl9pPr>
                    </a:lstStyle>
                    <a:p>
                      <a:endParaRPr lang="es-MX" dirty="0">
                        <a:latin typeface="KATECELEBRATION" panose="02000603000000000000" pitchFamily="2" charset="0"/>
                        <a:ea typeface="KATECELEBRATION" panose="02000603000000000000" pitchFamily="2" charset="0"/>
                      </a:endParaRPr>
                    </a:p>
                    <a:p>
                      <a:r>
                        <a:rPr lang="es-MX" dirty="0">
                          <a:latin typeface="KATECELEBRATION" panose="02000603000000000000" pitchFamily="2" charset="0"/>
                          <a:ea typeface="KATECELEBRATION" panose="02000603000000000000" pitchFamily="2" charset="0"/>
                        </a:rPr>
                        <a:t>Transgénero</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40000"/>
                      </a:srgbClr>
                    </a:solidFill>
                  </a:tcPr>
                </a:tc>
                <a:tc>
                  <a:txBody>
                    <a:bodyPr/>
                    <a:lstStyle>
                      <a:lvl1pPr marL="0" algn="l" defTabSz="914400" rtl="0" eaLnBrk="1" latinLnBrk="0" hangingPunct="1">
                        <a:defRPr sz="1800" kern="1200">
                          <a:solidFill>
                            <a:schemeClr val="dk1"/>
                          </a:solidFill>
                          <a:latin typeface="Rockwell" panose="02060603020205020403"/>
                        </a:defRPr>
                      </a:lvl1pPr>
                      <a:lvl2pPr marL="457200" algn="l" defTabSz="914400" rtl="0" eaLnBrk="1" latinLnBrk="0" hangingPunct="1">
                        <a:defRPr sz="1800" kern="1200">
                          <a:solidFill>
                            <a:schemeClr val="dk1"/>
                          </a:solidFill>
                          <a:latin typeface="Rockwell" panose="02060603020205020403"/>
                        </a:defRPr>
                      </a:lvl2pPr>
                      <a:lvl3pPr marL="914400" algn="l" defTabSz="914400" rtl="0" eaLnBrk="1" latinLnBrk="0" hangingPunct="1">
                        <a:defRPr sz="1800" kern="1200">
                          <a:solidFill>
                            <a:schemeClr val="dk1"/>
                          </a:solidFill>
                          <a:latin typeface="Rockwell" panose="02060603020205020403"/>
                        </a:defRPr>
                      </a:lvl3pPr>
                      <a:lvl4pPr marL="1371600" algn="l" defTabSz="914400" rtl="0" eaLnBrk="1" latinLnBrk="0" hangingPunct="1">
                        <a:defRPr sz="1800" kern="1200">
                          <a:solidFill>
                            <a:schemeClr val="dk1"/>
                          </a:solidFill>
                          <a:latin typeface="Rockwell" panose="02060603020205020403"/>
                        </a:defRPr>
                      </a:lvl4pPr>
                      <a:lvl5pPr marL="1828800" algn="l" defTabSz="914400" rtl="0" eaLnBrk="1" latinLnBrk="0" hangingPunct="1">
                        <a:defRPr sz="1800" kern="1200">
                          <a:solidFill>
                            <a:schemeClr val="dk1"/>
                          </a:solidFill>
                          <a:latin typeface="Rockwell" panose="02060603020205020403"/>
                        </a:defRPr>
                      </a:lvl5pPr>
                      <a:lvl6pPr marL="2286000" algn="l" defTabSz="914400" rtl="0" eaLnBrk="1" latinLnBrk="0" hangingPunct="1">
                        <a:defRPr sz="1800" kern="1200">
                          <a:solidFill>
                            <a:schemeClr val="dk1"/>
                          </a:solidFill>
                          <a:latin typeface="Rockwell" panose="02060603020205020403"/>
                        </a:defRPr>
                      </a:lvl6pPr>
                      <a:lvl7pPr marL="2743200" algn="l" defTabSz="914400" rtl="0" eaLnBrk="1" latinLnBrk="0" hangingPunct="1">
                        <a:defRPr sz="1800" kern="1200">
                          <a:solidFill>
                            <a:schemeClr val="dk1"/>
                          </a:solidFill>
                          <a:latin typeface="Rockwell" panose="02060603020205020403"/>
                        </a:defRPr>
                      </a:lvl7pPr>
                      <a:lvl8pPr marL="3200400" algn="l" defTabSz="914400" rtl="0" eaLnBrk="1" latinLnBrk="0" hangingPunct="1">
                        <a:defRPr sz="1800" kern="1200">
                          <a:solidFill>
                            <a:schemeClr val="dk1"/>
                          </a:solidFill>
                          <a:latin typeface="Rockwell" panose="02060603020205020403"/>
                        </a:defRPr>
                      </a:lvl8pPr>
                      <a:lvl9pPr marL="3657600" algn="l" defTabSz="914400" rtl="0" eaLnBrk="1" latinLnBrk="0" hangingPunct="1">
                        <a:defRPr sz="1800" kern="1200">
                          <a:solidFill>
                            <a:schemeClr val="dk1"/>
                          </a:solidFill>
                          <a:latin typeface="Rockwell" panose="02060603020205020403"/>
                        </a:defRPr>
                      </a:lvl9pPr>
                    </a:lstStyle>
                    <a:p>
                      <a:r>
                        <a:rPr lang="es-MX" dirty="0">
                          <a:latin typeface="KATECELEBRATION" panose="02000603000000000000" pitchFamily="2" charset="0"/>
                          <a:ea typeface="KATECELEBRATION" panose="02000603000000000000" pitchFamily="2" charset="0"/>
                        </a:rPr>
                        <a:t>Son personas que no se identifican con su sexo biológico e identidad sexual, sin embargo no cambian físicamente.</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40000"/>
                      </a:srgbClr>
                    </a:solidFill>
                  </a:tcPr>
                </a:tc>
                <a:tc>
                  <a:txBody>
                    <a:bodyPr/>
                    <a:lstStyle>
                      <a:lvl1pPr marL="0" algn="l" defTabSz="914400" rtl="0" eaLnBrk="1" latinLnBrk="0" hangingPunct="1">
                        <a:defRPr sz="1800" kern="1200">
                          <a:solidFill>
                            <a:schemeClr val="dk1"/>
                          </a:solidFill>
                          <a:latin typeface="Rockwell" panose="02060603020205020403"/>
                        </a:defRPr>
                      </a:lvl1pPr>
                      <a:lvl2pPr marL="457200" algn="l" defTabSz="914400" rtl="0" eaLnBrk="1" latinLnBrk="0" hangingPunct="1">
                        <a:defRPr sz="1800" kern="1200">
                          <a:solidFill>
                            <a:schemeClr val="dk1"/>
                          </a:solidFill>
                          <a:latin typeface="Rockwell" panose="02060603020205020403"/>
                        </a:defRPr>
                      </a:lvl2pPr>
                      <a:lvl3pPr marL="914400" algn="l" defTabSz="914400" rtl="0" eaLnBrk="1" latinLnBrk="0" hangingPunct="1">
                        <a:defRPr sz="1800" kern="1200">
                          <a:solidFill>
                            <a:schemeClr val="dk1"/>
                          </a:solidFill>
                          <a:latin typeface="Rockwell" panose="02060603020205020403"/>
                        </a:defRPr>
                      </a:lvl3pPr>
                      <a:lvl4pPr marL="1371600" algn="l" defTabSz="914400" rtl="0" eaLnBrk="1" latinLnBrk="0" hangingPunct="1">
                        <a:defRPr sz="1800" kern="1200">
                          <a:solidFill>
                            <a:schemeClr val="dk1"/>
                          </a:solidFill>
                          <a:latin typeface="Rockwell" panose="02060603020205020403"/>
                        </a:defRPr>
                      </a:lvl4pPr>
                      <a:lvl5pPr marL="1828800" algn="l" defTabSz="914400" rtl="0" eaLnBrk="1" latinLnBrk="0" hangingPunct="1">
                        <a:defRPr sz="1800" kern="1200">
                          <a:solidFill>
                            <a:schemeClr val="dk1"/>
                          </a:solidFill>
                          <a:latin typeface="Rockwell" panose="02060603020205020403"/>
                        </a:defRPr>
                      </a:lvl5pPr>
                      <a:lvl6pPr marL="2286000" algn="l" defTabSz="914400" rtl="0" eaLnBrk="1" latinLnBrk="0" hangingPunct="1">
                        <a:defRPr sz="1800" kern="1200">
                          <a:solidFill>
                            <a:schemeClr val="dk1"/>
                          </a:solidFill>
                          <a:latin typeface="Rockwell" panose="02060603020205020403"/>
                        </a:defRPr>
                      </a:lvl6pPr>
                      <a:lvl7pPr marL="2743200" algn="l" defTabSz="914400" rtl="0" eaLnBrk="1" latinLnBrk="0" hangingPunct="1">
                        <a:defRPr sz="1800" kern="1200">
                          <a:solidFill>
                            <a:schemeClr val="dk1"/>
                          </a:solidFill>
                          <a:latin typeface="Rockwell" panose="02060603020205020403"/>
                        </a:defRPr>
                      </a:lvl7pPr>
                      <a:lvl8pPr marL="3200400" algn="l" defTabSz="914400" rtl="0" eaLnBrk="1" latinLnBrk="0" hangingPunct="1">
                        <a:defRPr sz="1800" kern="1200">
                          <a:solidFill>
                            <a:schemeClr val="dk1"/>
                          </a:solidFill>
                          <a:latin typeface="Rockwell" panose="02060603020205020403"/>
                        </a:defRPr>
                      </a:lvl8pPr>
                      <a:lvl9pPr marL="3657600" algn="l" defTabSz="914400" rtl="0" eaLnBrk="1" latinLnBrk="0" hangingPunct="1">
                        <a:defRPr sz="1800" kern="1200">
                          <a:solidFill>
                            <a:schemeClr val="dk1"/>
                          </a:solidFill>
                          <a:latin typeface="Rockwell" panose="02060603020205020403"/>
                        </a:defRPr>
                      </a:lvl9pPr>
                    </a:lstStyle>
                    <a:p>
                      <a:pPr algn="ctr"/>
                      <a:endParaRPr lang="es-MX" dirty="0">
                        <a:latin typeface="KATECELEBRATION" panose="02000603000000000000" pitchFamily="2" charset="0"/>
                        <a:ea typeface="KATECELEBRATION" panose="02000603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s-MX" dirty="0">
                          <a:latin typeface="KATECELEBRATION" panose="02000603000000000000" pitchFamily="2" charset="0"/>
                          <a:ea typeface="KATECELEBRATION" panose="02000603000000000000" pitchFamily="2" charset="0"/>
                        </a:rPr>
                        <a:t>Femenino o Masculino</a:t>
                      </a:r>
                    </a:p>
                    <a:p>
                      <a:pPr algn="ctr"/>
                      <a:endParaRPr lang="es-MX" dirty="0">
                        <a:latin typeface="KATECELEBRATION" panose="02000603000000000000" pitchFamily="2" charset="0"/>
                        <a:ea typeface="KATECELEBRATION" panose="02000603000000000000" pitchFamily="2" charset="0"/>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40000"/>
                      </a:srgbClr>
                    </a:solidFill>
                  </a:tcPr>
                </a:tc>
                <a:tc>
                  <a:txBody>
                    <a:bodyPr/>
                    <a:lstStyle>
                      <a:lvl1pPr marL="0" algn="l" defTabSz="914400" rtl="0" eaLnBrk="1" latinLnBrk="0" hangingPunct="1">
                        <a:defRPr sz="1800" kern="1200">
                          <a:solidFill>
                            <a:schemeClr val="dk1"/>
                          </a:solidFill>
                          <a:latin typeface="Rockwell" panose="02060603020205020403"/>
                        </a:defRPr>
                      </a:lvl1pPr>
                      <a:lvl2pPr marL="457200" algn="l" defTabSz="914400" rtl="0" eaLnBrk="1" latinLnBrk="0" hangingPunct="1">
                        <a:defRPr sz="1800" kern="1200">
                          <a:solidFill>
                            <a:schemeClr val="dk1"/>
                          </a:solidFill>
                          <a:latin typeface="Rockwell" panose="02060603020205020403"/>
                        </a:defRPr>
                      </a:lvl2pPr>
                      <a:lvl3pPr marL="914400" algn="l" defTabSz="914400" rtl="0" eaLnBrk="1" latinLnBrk="0" hangingPunct="1">
                        <a:defRPr sz="1800" kern="1200">
                          <a:solidFill>
                            <a:schemeClr val="dk1"/>
                          </a:solidFill>
                          <a:latin typeface="Rockwell" panose="02060603020205020403"/>
                        </a:defRPr>
                      </a:lvl3pPr>
                      <a:lvl4pPr marL="1371600" algn="l" defTabSz="914400" rtl="0" eaLnBrk="1" latinLnBrk="0" hangingPunct="1">
                        <a:defRPr sz="1800" kern="1200">
                          <a:solidFill>
                            <a:schemeClr val="dk1"/>
                          </a:solidFill>
                          <a:latin typeface="Rockwell" panose="02060603020205020403"/>
                        </a:defRPr>
                      </a:lvl4pPr>
                      <a:lvl5pPr marL="1828800" algn="l" defTabSz="914400" rtl="0" eaLnBrk="1" latinLnBrk="0" hangingPunct="1">
                        <a:defRPr sz="1800" kern="1200">
                          <a:solidFill>
                            <a:schemeClr val="dk1"/>
                          </a:solidFill>
                          <a:latin typeface="Rockwell" panose="02060603020205020403"/>
                        </a:defRPr>
                      </a:lvl5pPr>
                      <a:lvl6pPr marL="2286000" algn="l" defTabSz="914400" rtl="0" eaLnBrk="1" latinLnBrk="0" hangingPunct="1">
                        <a:defRPr sz="1800" kern="1200">
                          <a:solidFill>
                            <a:schemeClr val="dk1"/>
                          </a:solidFill>
                          <a:latin typeface="Rockwell" panose="02060603020205020403"/>
                        </a:defRPr>
                      </a:lvl6pPr>
                      <a:lvl7pPr marL="2743200" algn="l" defTabSz="914400" rtl="0" eaLnBrk="1" latinLnBrk="0" hangingPunct="1">
                        <a:defRPr sz="1800" kern="1200">
                          <a:solidFill>
                            <a:schemeClr val="dk1"/>
                          </a:solidFill>
                          <a:latin typeface="Rockwell" panose="02060603020205020403"/>
                        </a:defRPr>
                      </a:lvl7pPr>
                      <a:lvl8pPr marL="3200400" algn="l" defTabSz="914400" rtl="0" eaLnBrk="1" latinLnBrk="0" hangingPunct="1">
                        <a:defRPr sz="1800" kern="1200">
                          <a:solidFill>
                            <a:schemeClr val="dk1"/>
                          </a:solidFill>
                          <a:latin typeface="Rockwell" panose="02060603020205020403"/>
                        </a:defRPr>
                      </a:lvl8pPr>
                      <a:lvl9pPr marL="3657600" algn="l" defTabSz="914400" rtl="0" eaLnBrk="1" latinLnBrk="0" hangingPunct="1">
                        <a:defRPr sz="1800" kern="1200">
                          <a:solidFill>
                            <a:schemeClr val="dk1"/>
                          </a:solidFill>
                          <a:latin typeface="Rockwell" panose="02060603020205020403"/>
                        </a:defRPr>
                      </a:lvl9pPr>
                    </a:lstStyle>
                    <a:p>
                      <a:pPr algn="ctr"/>
                      <a:r>
                        <a:rPr lang="es-MX" dirty="0">
                          <a:latin typeface="KATECELEBRATION" panose="02000603000000000000" pitchFamily="2" charset="0"/>
                          <a:ea typeface="KATECELEBRATION" panose="02000603000000000000" pitchFamily="2" charset="0"/>
                        </a:rPr>
                        <a:t>Heterosexual,</a:t>
                      </a:r>
                    </a:p>
                    <a:p>
                      <a:pPr algn="ctr"/>
                      <a:r>
                        <a:rPr lang="es-MX" dirty="0">
                          <a:latin typeface="KATECELEBRATION" panose="02000603000000000000" pitchFamily="2" charset="0"/>
                          <a:ea typeface="KATECELEBRATION" panose="02000603000000000000" pitchFamily="2" charset="0"/>
                        </a:rPr>
                        <a:t>Homosexual o Bisexual</a:t>
                      </a:r>
                    </a:p>
                    <a:p>
                      <a:pPr algn="ctr"/>
                      <a:endParaRPr lang="es-MX" dirty="0">
                        <a:latin typeface="KATECELEBRATION" panose="02000603000000000000" pitchFamily="2" charset="0"/>
                        <a:ea typeface="KATECELEBRATION" panose="02000603000000000000" pitchFamily="2" charset="0"/>
                      </a:endParaRPr>
                    </a:p>
                    <a:p>
                      <a:pPr algn="ctr"/>
                      <a:endParaRPr lang="es-MX" dirty="0">
                        <a:latin typeface="KATECELEBRATION" panose="02000603000000000000" pitchFamily="2" charset="0"/>
                        <a:ea typeface="KATECELEBRATION" panose="02000603000000000000" pitchFamily="2" charset="0"/>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40000"/>
                      </a:srgbClr>
                    </a:solidFill>
                  </a:tcPr>
                </a:tc>
                <a:extLst>
                  <a:ext uri="{0D108BD9-81ED-4DB2-BD59-A6C34878D82A}">
                    <a16:rowId xmlns:a16="http://schemas.microsoft.com/office/drawing/2014/main" val="1704387583"/>
                  </a:ext>
                </a:extLst>
              </a:tr>
              <a:tr h="1289566">
                <a:tc>
                  <a:txBody>
                    <a:bodyPr/>
                    <a:lstStyle>
                      <a:lvl1pPr marL="0" algn="l" defTabSz="914400" rtl="0" eaLnBrk="1" latinLnBrk="0" hangingPunct="1">
                        <a:defRPr sz="1800" kern="1200">
                          <a:solidFill>
                            <a:schemeClr val="dk1"/>
                          </a:solidFill>
                          <a:latin typeface="Rockwell" panose="02060603020205020403"/>
                        </a:defRPr>
                      </a:lvl1pPr>
                      <a:lvl2pPr marL="457200" algn="l" defTabSz="914400" rtl="0" eaLnBrk="1" latinLnBrk="0" hangingPunct="1">
                        <a:defRPr sz="1800" kern="1200">
                          <a:solidFill>
                            <a:schemeClr val="dk1"/>
                          </a:solidFill>
                          <a:latin typeface="Rockwell" panose="02060603020205020403"/>
                        </a:defRPr>
                      </a:lvl2pPr>
                      <a:lvl3pPr marL="914400" algn="l" defTabSz="914400" rtl="0" eaLnBrk="1" latinLnBrk="0" hangingPunct="1">
                        <a:defRPr sz="1800" kern="1200">
                          <a:solidFill>
                            <a:schemeClr val="dk1"/>
                          </a:solidFill>
                          <a:latin typeface="Rockwell" panose="02060603020205020403"/>
                        </a:defRPr>
                      </a:lvl3pPr>
                      <a:lvl4pPr marL="1371600" algn="l" defTabSz="914400" rtl="0" eaLnBrk="1" latinLnBrk="0" hangingPunct="1">
                        <a:defRPr sz="1800" kern="1200">
                          <a:solidFill>
                            <a:schemeClr val="dk1"/>
                          </a:solidFill>
                          <a:latin typeface="Rockwell" panose="02060603020205020403"/>
                        </a:defRPr>
                      </a:lvl4pPr>
                      <a:lvl5pPr marL="1828800" algn="l" defTabSz="914400" rtl="0" eaLnBrk="1" latinLnBrk="0" hangingPunct="1">
                        <a:defRPr sz="1800" kern="1200">
                          <a:solidFill>
                            <a:schemeClr val="dk1"/>
                          </a:solidFill>
                          <a:latin typeface="Rockwell" panose="02060603020205020403"/>
                        </a:defRPr>
                      </a:lvl5pPr>
                      <a:lvl6pPr marL="2286000" algn="l" defTabSz="914400" rtl="0" eaLnBrk="1" latinLnBrk="0" hangingPunct="1">
                        <a:defRPr sz="1800" kern="1200">
                          <a:solidFill>
                            <a:schemeClr val="dk1"/>
                          </a:solidFill>
                          <a:latin typeface="Rockwell" panose="02060603020205020403"/>
                        </a:defRPr>
                      </a:lvl6pPr>
                      <a:lvl7pPr marL="2743200" algn="l" defTabSz="914400" rtl="0" eaLnBrk="1" latinLnBrk="0" hangingPunct="1">
                        <a:defRPr sz="1800" kern="1200">
                          <a:solidFill>
                            <a:schemeClr val="dk1"/>
                          </a:solidFill>
                          <a:latin typeface="Rockwell" panose="02060603020205020403"/>
                        </a:defRPr>
                      </a:lvl7pPr>
                      <a:lvl8pPr marL="3200400" algn="l" defTabSz="914400" rtl="0" eaLnBrk="1" latinLnBrk="0" hangingPunct="1">
                        <a:defRPr sz="1800" kern="1200">
                          <a:solidFill>
                            <a:schemeClr val="dk1"/>
                          </a:solidFill>
                          <a:latin typeface="Rockwell" panose="02060603020205020403"/>
                        </a:defRPr>
                      </a:lvl8pPr>
                      <a:lvl9pPr marL="3657600" algn="l" defTabSz="914400" rtl="0" eaLnBrk="1" latinLnBrk="0" hangingPunct="1">
                        <a:defRPr sz="1800" kern="1200">
                          <a:solidFill>
                            <a:schemeClr val="dk1"/>
                          </a:solidFill>
                          <a:latin typeface="Rockwell" panose="02060603020205020403"/>
                        </a:defRPr>
                      </a:lvl9pPr>
                    </a:lstStyle>
                    <a:p>
                      <a:endParaRPr lang="es-MX" dirty="0">
                        <a:latin typeface="KATECELEBRATION" panose="02000603000000000000" pitchFamily="2" charset="0"/>
                        <a:ea typeface="KATECELEBRATION" panose="02000603000000000000" pitchFamily="2" charset="0"/>
                      </a:endParaRPr>
                    </a:p>
                    <a:p>
                      <a:r>
                        <a:rPr lang="es-MX" dirty="0">
                          <a:latin typeface="KATECELEBRATION" panose="02000603000000000000" pitchFamily="2" charset="0"/>
                          <a:ea typeface="KATECELEBRATION" panose="02000603000000000000" pitchFamily="2" charset="0"/>
                        </a:rPr>
                        <a:t>Transexual</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20000"/>
                      </a:srgbClr>
                    </a:solidFill>
                  </a:tcPr>
                </a:tc>
                <a:tc>
                  <a:txBody>
                    <a:bodyPr/>
                    <a:lstStyle>
                      <a:lvl1pPr marL="0" algn="l" defTabSz="914400" rtl="0" eaLnBrk="1" latinLnBrk="0" hangingPunct="1">
                        <a:defRPr sz="1800" kern="1200">
                          <a:solidFill>
                            <a:schemeClr val="dk1"/>
                          </a:solidFill>
                          <a:latin typeface="Rockwell" panose="02060603020205020403"/>
                        </a:defRPr>
                      </a:lvl1pPr>
                      <a:lvl2pPr marL="457200" algn="l" defTabSz="914400" rtl="0" eaLnBrk="1" latinLnBrk="0" hangingPunct="1">
                        <a:defRPr sz="1800" kern="1200">
                          <a:solidFill>
                            <a:schemeClr val="dk1"/>
                          </a:solidFill>
                          <a:latin typeface="Rockwell" panose="02060603020205020403"/>
                        </a:defRPr>
                      </a:lvl2pPr>
                      <a:lvl3pPr marL="914400" algn="l" defTabSz="914400" rtl="0" eaLnBrk="1" latinLnBrk="0" hangingPunct="1">
                        <a:defRPr sz="1800" kern="1200">
                          <a:solidFill>
                            <a:schemeClr val="dk1"/>
                          </a:solidFill>
                          <a:latin typeface="Rockwell" panose="02060603020205020403"/>
                        </a:defRPr>
                      </a:lvl3pPr>
                      <a:lvl4pPr marL="1371600" algn="l" defTabSz="914400" rtl="0" eaLnBrk="1" latinLnBrk="0" hangingPunct="1">
                        <a:defRPr sz="1800" kern="1200">
                          <a:solidFill>
                            <a:schemeClr val="dk1"/>
                          </a:solidFill>
                          <a:latin typeface="Rockwell" panose="02060603020205020403"/>
                        </a:defRPr>
                      </a:lvl4pPr>
                      <a:lvl5pPr marL="1828800" algn="l" defTabSz="914400" rtl="0" eaLnBrk="1" latinLnBrk="0" hangingPunct="1">
                        <a:defRPr sz="1800" kern="1200">
                          <a:solidFill>
                            <a:schemeClr val="dk1"/>
                          </a:solidFill>
                          <a:latin typeface="Rockwell" panose="02060603020205020403"/>
                        </a:defRPr>
                      </a:lvl5pPr>
                      <a:lvl6pPr marL="2286000" algn="l" defTabSz="914400" rtl="0" eaLnBrk="1" latinLnBrk="0" hangingPunct="1">
                        <a:defRPr sz="1800" kern="1200">
                          <a:solidFill>
                            <a:schemeClr val="dk1"/>
                          </a:solidFill>
                          <a:latin typeface="Rockwell" panose="02060603020205020403"/>
                        </a:defRPr>
                      </a:lvl6pPr>
                      <a:lvl7pPr marL="2743200" algn="l" defTabSz="914400" rtl="0" eaLnBrk="1" latinLnBrk="0" hangingPunct="1">
                        <a:defRPr sz="1800" kern="1200">
                          <a:solidFill>
                            <a:schemeClr val="dk1"/>
                          </a:solidFill>
                          <a:latin typeface="Rockwell" panose="02060603020205020403"/>
                        </a:defRPr>
                      </a:lvl7pPr>
                      <a:lvl8pPr marL="3200400" algn="l" defTabSz="914400" rtl="0" eaLnBrk="1" latinLnBrk="0" hangingPunct="1">
                        <a:defRPr sz="1800" kern="1200">
                          <a:solidFill>
                            <a:schemeClr val="dk1"/>
                          </a:solidFill>
                          <a:latin typeface="Rockwell" panose="02060603020205020403"/>
                        </a:defRPr>
                      </a:lvl8pPr>
                      <a:lvl9pPr marL="3657600" algn="l" defTabSz="914400" rtl="0" eaLnBrk="1" latinLnBrk="0" hangingPunct="1">
                        <a:defRPr sz="1800" kern="1200">
                          <a:solidFill>
                            <a:schemeClr val="dk1"/>
                          </a:solidFill>
                          <a:latin typeface="Rockwell" panose="02060603020205020403"/>
                        </a:defRPr>
                      </a:lvl9pPr>
                    </a:lstStyle>
                    <a:p>
                      <a:r>
                        <a:rPr lang="es-MX" dirty="0">
                          <a:latin typeface="KATECELEBRATION" panose="02000603000000000000" pitchFamily="2" charset="0"/>
                          <a:ea typeface="KATECELEBRATION" panose="02000603000000000000" pitchFamily="2" charset="0"/>
                        </a:rPr>
                        <a:t>Son personas cuya identidad de género está en discordancia con su sexo biológico e identidad sexual. Por ello se someten a procedimientos hormonales y quirúrgicos para homogeneizar este aspecto.</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20000"/>
                      </a:srgbClr>
                    </a:solidFill>
                  </a:tcPr>
                </a:tc>
                <a:tc>
                  <a:txBody>
                    <a:bodyPr/>
                    <a:lstStyle>
                      <a:lvl1pPr marL="0" algn="l" defTabSz="914400" rtl="0" eaLnBrk="1" latinLnBrk="0" hangingPunct="1">
                        <a:defRPr sz="1800" kern="1200">
                          <a:solidFill>
                            <a:schemeClr val="dk1"/>
                          </a:solidFill>
                          <a:latin typeface="Rockwell" panose="02060603020205020403"/>
                        </a:defRPr>
                      </a:lvl1pPr>
                      <a:lvl2pPr marL="457200" algn="l" defTabSz="914400" rtl="0" eaLnBrk="1" latinLnBrk="0" hangingPunct="1">
                        <a:defRPr sz="1800" kern="1200">
                          <a:solidFill>
                            <a:schemeClr val="dk1"/>
                          </a:solidFill>
                          <a:latin typeface="Rockwell" panose="02060603020205020403"/>
                        </a:defRPr>
                      </a:lvl2pPr>
                      <a:lvl3pPr marL="914400" algn="l" defTabSz="914400" rtl="0" eaLnBrk="1" latinLnBrk="0" hangingPunct="1">
                        <a:defRPr sz="1800" kern="1200">
                          <a:solidFill>
                            <a:schemeClr val="dk1"/>
                          </a:solidFill>
                          <a:latin typeface="Rockwell" panose="02060603020205020403"/>
                        </a:defRPr>
                      </a:lvl3pPr>
                      <a:lvl4pPr marL="1371600" algn="l" defTabSz="914400" rtl="0" eaLnBrk="1" latinLnBrk="0" hangingPunct="1">
                        <a:defRPr sz="1800" kern="1200">
                          <a:solidFill>
                            <a:schemeClr val="dk1"/>
                          </a:solidFill>
                          <a:latin typeface="Rockwell" panose="02060603020205020403"/>
                        </a:defRPr>
                      </a:lvl4pPr>
                      <a:lvl5pPr marL="1828800" algn="l" defTabSz="914400" rtl="0" eaLnBrk="1" latinLnBrk="0" hangingPunct="1">
                        <a:defRPr sz="1800" kern="1200">
                          <a:solidFill>
                            <a:schemeClr val="dk1"/>
                          </a:solidFill>
                          <a:latin typeface="Rockwell" panose="02060603020205020403"/>
                        </a:defRPr>
                      </a:lvl5pPr>
                      <a:lvl6pPr marL="2286000" algn="l" defTabSz="914400" rtl="0" eaLnBrk="1" latinLnBrk="0" hangingPunct="1">
                        <a:defRPr sz="1800" kern="1200">
                          <a:solidFill>
                            <a:schemeClr val="dk1"/>
                          </a:solidFill>
                          <a:latin typeface="Rockwell" panose="02060603020205020403"/>
                        </a:defRPr>
                      </a:lvl6pPr>
                      <a:lvl7pPr marL="2743200" algn="l" defTabSz="914400" rtl="0" eaLnBrk="1" latinLnBrk="0" hangingPunct="1">
                        <a:defRPr sz="1800" kern="1200">
                          <a:solidFill>
                            <a:schemeClr val="dk1"/>
                          </a:solidFill>
                          <a:latin typeface="Rockwell" panose="02060603020205020403"/>
                        </a:defRPr>
                      </a:lvl7pPr>
                      <a:lvl8pPr marL="3200400" algn="l" defTabSz="914400" rtl="0" eaLnBrk="1" latinLnBrk="0" hangingPunct="1">
                        <a:defRPr sz="1800" kern="1200">
                          <a:solidFill>
                            <a:schemeClr val="dk1"/>
                          </a:solidFill>
                          <a:latin typeface="Rockwell" panose="02060603020205020403"/>
                        </a:defRPr>
                      </a:lvl8pPr>
                      <a:lvl9pPr marL="3657600" algn="l" defTabSz="914400" rtl="0" eaLnBrk="1" latinLnBrk="0" hangingPunct="1">
                        <a:defRPr sz="1800" kern="1200">
                          <a:solidFill>
                            <a:schemeClr val="dk1"/>
                          </a:solidFill>
                          <a:latin typeface="Rockwell" panose="02060603020205020403"/>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s-MX" dirty="0">
                        <a:latin typeface="KATECELEBRATION" panose="02000603000000000000" pitchFamily="2" charset="0"/>
                        <a:ea typeface="KATECELEBRATION" panose="02000603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s-MX" dirty="0">
                          <a:latin typeface="KATECELEBRATION" panose="02000603000000000000" pitchFamily="2" charset="0"/>
                          <a:ea typeface="KATECELEBRATION" panose="02000603000000000000" pitchFamily="2" charset="0"/>
                        </a:rPr>
                        <a:t>Femenino o Masculino</a:t>
                      </a:r>
                    </a:p>
                    <a:p>
                      <a:pPr algn="ctr"/>
                      <a:endParaRPr lang="es-MX" dirty="0">
                        <a:latin typeface="KATECELEBRATION" panose="02000603000000000000" pitchFamily="2" charset="0"/>
                        <a:ea typeface="KATECELEBRATION" panose="02000603000000000000" pitchFamily="2"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20000"/>
                      </a:srgbClr>
                    </a:solidFill>
                  </a:tcPr>
                </a:tc>
                <a:tc>
                  <a:txBody>
                    <a:bodyPr/>
                    <a:lstStyle>
                      <a:lvl1pPr marL="0" algn="l" defTabSz="914400" rtl="0" eaLnBrk="1" latinLnBrk="0" hangingPunct="1">
                        <a:defRPr sz="1800" kern="1200">
                          <a:solidFill>
                            <a:schemeClr val="dk1"/>
                          </a:solidFill>
                          <a:latin typeface="Rockwell" panose="02060603020205020403"/>
                        </a:defRPr>
                      </a:lvl1pPr>
                      <a:lvl2pPr marL="457200" algn="l" defTabSz="914400" rtl="0" eaLnBrk="1" latinLnBrk="0" hangingPunct="1">
                        <a:defRPr sz="1800" kern="1200">
                          <a:solidFill>
                            <a:schemeClr val="dk1"/>
                          </a:solidFill>
                          <a:latin typeface="Rockwell" panose="02060603020205020403"/>
                        </a:defRPr>
                      </a:lvl2pPr>
                      <a:lvl3pPr marL="914400" algn="l" defTabSz="914400" rtl="0" eaLnBrk="1" latinLnBrk="0" hangingPunct="1">
                        <a:defRPr sz="1800" kern="1200">
                          <a:solidFill>
                            <a:schemeClr val="dk1"/>
                          </a:solidFill>
                          <a:latin typeface="Rockwell" panose="02060603020205020403"/>
                        </a:defRPr>
                      </a:lvl3pPr>
                      <a:lvl4pPr marL="1371600" algn="l" defTabSz="914400" rtl="0" eaLnBrk="1" latinLnBrk="0" hangingPunct="1">
                        <a:defRPr sz="1800" kern="1200">
                          <a:solidFill>
                            <a:schemeClr val="dk1"/>
                          </a:solidFill>
                          <a:latin typeface="Rockwell" panose="02060603020205020403"/>
                        </a:defRPr>
                      </a:lvl4pPr>
                      <a:lvl5pPr marL="1828800" algn="l" defTabSz="914400" rtl="0" eaLnBrk="1" latinLnBrk="0" hangingPunct="1">
                        <a:defRPr sz="1800" kern="1200">
                          <a:solidFill>
                            <a:schemeClr val="dk1"/>
                          </a:solidFill>
                          <a:latin typeface="Rockwell" panose="02060603020205020403"/>
                        </a:defRPr>
                      </a:lvl5pPr>
                      <a:lvl6pPr marL="2286000" algn="l" defTabSz="914400" rtl="0" eaLnBrk="1" latinLnBrk="0" hangingPunct="1">
                        <a:defRPr sz="1800" kern="1200">
                          <a:solidFill>
                            <a:schemeClr val="dk1"/>
                          </a:solidFill>
                          <a:latin typeface="Rockwell" panose="02060603020205020403"/>
                        </a:defRPr>
                      </a:lvl6pPr>
                      <a:lvl7pPr marL="2743200" algn="l" defTabSz="914400" rtl="0" eaLnBrk="1" latinLnBrk="0" hangingPunct="1">
                        <a:defRPr sz="1800" kern="1200">
                          <a:solidFill>
                            <a:schemeClr val="dk1"/>
                          </a:solidFill>
                          <a:latin typeface="Rockwell" panose="02060603020205020403"/>
                        </a:defRPr>
                      </a:lvl7pPr>
                      <a:lvl8pPr marL="3200400" algn="l" defTabSz="914400" rtl="0" eaLnBrk="1" latinLnBrk="0" hangingPunct="1">
                        <a:defRPr sz="1800" kern="1200">
                          <a:solidFill>
                            <a:schemeClr val="dk1"/>
                          </a:solidFill>
                          <a:latin typeface="Rockwell" panose="02060603020205020403"/>
                        </a:defRPr>
                      </a:lvl8pPr>
                      <a:lvl9pPr marL="3657600" algn="l" defTabSz="914400" rtl="0" eaLnBrk="1" latinLnBrk="0" hangingPunct="1">
                        <a:defRPr sz="1800" kern="1200">
                          <a:solidFill>
                            <a:schemeClr val="dk1"/>
                          </a:solidFill>
                          <a:latin typeface="Rockwell" panose="02060603020205020403"/>
                        </a:defRPr>
                      </a:lvl9pPr>
                    </a:lstStyle>
                    <a:p>
                      <a:pPr algn="ctr"/>
                      <a:r>
                        <a:rPr lang="es-MX" dirty="0">
                          <a:latin typeface="KATECELEBRATION" panose="02000603000000000000" pitchFamily="2" charset="0"/>
                          <a:ea typeface="KATECELEBRATION" panose="02000603000000000000" pitchFamily="2" charset="0"/>
                        </a:rPr>
                        <a:t>Heterosexual,</a:t>
                      </a:r>
                    </a:p>
                    <a:p>
                      <a:pPr algn="ctr"/>
                      <a:r>
                        <a:rPr lang="es-MX" dirty="0">
                          <a:latin typeface="KATECELEBRATION" panose="02000603000000000000" pitchFamily="2" charset="0"/>
                          <a:ea typeface="KATECELEBRATION" panose="02000603000000000000" pitchFamily="2" charset="0"/>
                        </a:rPr>
                        <a:t>Homosexual o Bisexual</a:t>
                      </a:r>
                    </a:p>
                    <a:p>
                      <a:pPr algn="ctr"/>
                      <a:endParaRPr lang="es-MX" dirty="0">
                        <a:latin typeface="KATECELEBRATION" panose="02000603000000000000" pitchFamily="2" charset="0"/>
                        <a:ea typeface="KATECELEBRATION" panose="02000603000000000000" pitchFamily="2"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20000"/>
                      </a:srgbClr>
                    </a:solidFill>
                  </a:tcPr>
                </a:tc>
                <a:extLst>
                  <a:ext uri="{0D108BD9-81ED-4DB2-BD59-A6C34878D82A}">
                    <a16:rowId xmlns:a16="http://schemas.microsoft.com/office/drawing/2014/main" val="329088531"/>
                  </a:ext>
                </a:extLst>
              </a:tr>
              <a:tr h="670574">
                <a:tc>
                  <a:txBody>
                    <a:bodyPr/>
                    <a:lstStyle>
                      <a:lvl1pPr marL="0" algn="l" defTabSz="914400" rtl="0" eaLnBrk="1" latinLnBrk="0" hangingPunct="1">
                        <a:defRPr sz="1800" kern="1200">
                          <a:solidFill>
                            <a:schemeClr val="dk1"/>
                          </a:solidFill>
                          <a:latin typeface="Rockwell" panose="02060603020205020403"/>
                        </a:defRPr>
                      </a:lvl1pPr>
                      <a:lvl2pPr marL="457200" algn="l" defTabSz="914400" rtl="0" eaLnBrk="1" latinLnBrk="0" hangingPunct="1">
                        <a:defRPr sz="1800" kern="1200">
                          <a:solidFill>
                            <a:schemeClr val="dk1"/>
                          </a:solidFill>
                          <a:latin typeface="Rockwell" panose="02060603020205020403"/>
                        </a:defRPr>
                      </a:lvl2pPr>
                      <a:lvl3pPr marL="914400" algn="l" defTabSz="914400" rtl="0" eaLnBrk="1" latinLnBrk="0" hangingPunct="1">
                        <a:defRPr sz="1800" kern="1200">
                          <a:solidFill>
                            <a:schemeClr val="dk1"/>
                          </a:solidFill>
                          <a:latin typeface="Rockwell" panose="02060603020205020403"/>
                        </a:defRPr>
                      </a:lvl3pPr>
                      <a:lvl4pPr marL="1371600" algn="l" defTabSz="914400" rtl="0" eaLnBrk="1" latinLnBrk="0" hangingPunct="1">
                        <a:defRPr sz="1800" kern="1200">
                          <a:solidFill>
                            <a:schemeClr val="dk1"/>
                          </a:solidFill>
                          <a:latin typeface="Rockwell" panose="02060603020205020403"/>
                        </a:defRPr>
                      </a:lvl4pPr>
                      <a:lvl5pPr marL="1828800" algn="l" defTabSz="914400" rtl="0" eaLnBrk="1" latinLnBrk="0" hangingPunct="1">
                        <a:defRPr sz="1800" kern="1200">
                          <a:solidFill>
                            <a:schemeClr val="dk1"/>
                          </a:solidFill>
                          <a:latin typeface="Rockwell" panose="02060603020205020403"/>
                        </a:defRPr>
                      </a:lvl5pPr>
                      <a:lvl6pPr marL="2286000" algn="l" defTabSz="914400" rtl="0" eaLnBrk="1" latinLnBrk="0" hangingPunct="1">
                        <a:defRPr sz="1800" kern="1200">
                          <a:solidFill>
                            <a:schemeClr val="dk1"/>
                          </a:solidFill>
                          <a:latin typeface="Rockwell" panose="02060603020205020403"/>
                        </a:defRPr>
                      </a:lvl6pPr>
                      <a:lvl7pPr marL="2743200" algn="l" defTabSz="914400" rtl="0" eaLnBrk="1" latinLnBrk="0" hangingPunct="1">
                        <a:defRPr sz="1800" kern="1200">
                          <a:solidFill>
                            <a:schemeClr val="dk1"/>
                          </a:solidFill>
                          <a:latin typeface="Rockwell" panose="02060603020205020403"/>
                        </a:defRPr>
                      </a:lvl7pPr>
                      <a:lvl8pPr marL="3200400" algn="l" defTabSz="914400" rtl="0" eaLnBrk="1" latinLnBrk="0" hangingPunct="1">
                        <a:defRPr sz="1800" kern="1200">
                          <a:solidFill>
                            <a:schemeClr val="dk1"/>
                          </a:solidFill>
                          <a:latin typeface="Rockwell" panose="02060603020205020403"/>
                        </a:defRPr>
                      </a:lvl8pPr>
                      <a:lvl9pPr marL="3657600" algn="l" defTabSz="914400" rtl="0" eaLnBrk="1" latinLnBrk="0" hangingPunct="1">
                        <a:defRPr sz="1800" kern="1200">
                          <a:solidFill>
                            <a:schemeClr val="dk1"/>
                          </a:solidFill>
                          <a:latin typeface="Rockwell" panose="02060603020205020403"/>
                        </a:defRPr>
                      </a:lvl9pPr>
                    </a:lstStyle>
                    <a:p>
                      <a:endParaRPr lang="es-MX" dirty="0">
                        <a:latin typeface="KATECELEBRATION" panose="02000603000000000000" pitchFamily="2" charset="0"/>
                        <a:ea typeface="KATECELEBRATION" panose="02000603000000000000" pitchFamily="2" charset="0"/>
                      </a:endParaRPr>
                    </a:p>
                    <a:p>
                      <a:r>
                        <a:rPr lang="es-MX" dirty="0">
                          <a:latin typeface="KATECELEBRATION" panose="02000603000000000000" pitchFamily="2" charset="0"/>
                          <a:ea typeface="KATECELEBRATION" panose="02000603000000000000" pitchFamily="2" charset="0"/>
                        </a:rPr>
                        <a:t>Intersexual</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40000"/>
                      </a:srgbClr>
                    </a:solidFill>
                  </a:tcPr>
                </a:tc>
                <a:tc>
                  <a:txBody>
                    <a:bodyPr/>
                    <a:lstStyle>
                      <a:lvl1pPr marL="0" algn="l" defTabSz="914400" rtl="0" eaLnBrk="1" latinLnBrk="0" hangingPunct="1">
                        <a:defRPr sz="1800" kern="1200">
                          <a:solidFill>
                            <a:schemeClr val="dk1"/>
                          </a:solidFill>
                          <a:latin typeface="Rockwell" panose="02060603020205020403"/>
                        </a:defRPr>
                      </a:lvl1pPr>
                      <a:lvl2pPr marL="457200" algn="l" defTabSz="914400" rtl="0" eaLnBrk="1" latinLnBrk="0" hangingPunct="1">
                        <a:defRPr sz="1800" kern="1200">
                          <a:solidFill>
                            <a:schemeClr val="dk1"/>
                          </a:solidFill>
                          <a:latin typeface="Rockwell" panose="02060603020205020403"/>
                        </a:defRPr>
                      </a:lvl2pPr>
                      <a:lvl3pPr marL="914400" algn="l" defTabSz="914400" rtl="0" eaLnBrk="1" latinLnBrk="0" hangingPunct="1">
                        <a:defRPr sz="1800" kern="1200">
                          <a:solidFill>
                            <a:schemeClr val="dk1"/>
                          </a:solidFill>
                          <a:latin typeface="Rockwell" panose="02060603020205020403"/>
                        </a:defRPr>
                      </a:lvl3pPr>
                      <a:lvl4pPr marL="1371600" algn="l" defTabSz="914400" rtl="0" eaLnBrk="1" latinLnBrk="0" hangingPunct="1">
                        <a:defRPr sz="1800" kern="1200">
                          <a:solidFill>
                            <a:schemeClr val="dk1"/>
                          </a:solidFill>
                          <a:latin typeface="Rockwell" panose="02060603020205020403"/>
                        </a:defRPr>
                      </a:lvl4pPr>
                      <a:lvl5pPr marL="1828800" algn="l" defTabSz="914400" rtl="0" eaLnBrk="1" latinLnBrk="0" hangingPunct="1">
                        <a:defRPr sz="1800" kern="1200">
                          <a:solidFill>
                            <a:schemeClr val="dk1"/>
                          </a:solidFill>
                          <a:latin typeface="Rockwell" panose="02060603020205020403"/>
                        </a:defRPr>
                      </a:lvl5pPr>
                      <a:lvl6pPr marL="2286000" algn="l" defTabSz="914400" rtl="0" eaLnBrk="1" latinLnBrk="0" hangingPunct="1">
                        <a:defRPr sz="1800" kern="1200">
                          <a:solidFill>
                            <a:schemeClr val="dk1"/>
                          </a:solidFill>
                          <a:latin typeface="Rockwell" panose="02060603020205020403"/>
                        </a:defRPr>
                      </a:lvl6pPr>
                      <a:lvl7pPr marL="2743200" algn="l" defTabSz="914400" rtl="0" eaLnBrk="1" latinLnBrk="0" hangingPunct="1">
                        <a:defRPr sz="1800" kern="1200">
                          <a:solidFill>
                            <a:schemeClr val="dk1"/>
                          </a:solidFill>
                          <a:latin typeface="Rockwell" panose="02060603020205020403"/>
                        </a:defRPr>
                      </a:lvl7pPr>
                      <a:lvl8pPr marL="3200400" algn="l" defTabSz="914400" rtl="0" eaLnBrk="1" latinLnBrk="0" hangingPunct="1">
                        <a:defRPr sz="1800" kern="1200">
                          <a:solidFill>
                            <a:schemeClr val="dk1"/>
                          </a:solidFill>
                          <a:latin typeface="Rockwell" panose="02060603020205020403"/>
                        </a:defRPr>
                      </a:lvl8pPr>
                      <a:lvl9pPr marL="3657600" algn="l" defTabSz="914400" rtl="0" eaLnBrk="1" latinLnBrk="0" hangingPunct="1">
                        <a:defRPr sz="1800" kern="1200">
                          <a:solidFill>
                            <a:schemeClr val="dk1"/>
                          </a:solidFill>
                          <a:latin typeface="Rockwell" panose="02060603020205020403"/>
                        </a:defRPr>
                      </a:lvl9pPr>
                    </a:lstStyle>
                    <a:p>
                      <a:r>
                        <a:rPr lang="es-MX" dirty="0">
                          <a:latin typeface="KATECELEBRATION" panose="02000603000000000000" pitchFamily="2" charset="0"/>
                          <a:ea typeface="KATECELEBRATION" panose="02000603000000000000" pitchFamily="2" charset="0"/>
                        </a:rPr>
                        <a:t>Personas que tienen genitales de ambos sexos.</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40000"/>
                      </a:srgbClr>
                    </a:solidFill>
                  </a:tcPr>
                </a:tc>
                <a:tc>
                  <a:txBody>
                    <a:bodyPr/>
                    <a:lstStyle>
                      <a:lvl1pPr marL="0" algn="l" defTabSz="914400" rtl="0" eaLnBrk="1" latinLnBrk="0" hangingPunct="1">
                        <a:defRPr sz="1800" kern="1200">
                          <a:solidFill>
                            <a:schemeClr val="dk1"/>
                          </a:solidFill>
                          <a:latin typeface="Rockwell" panose="02060603020205020403"/>
                        </a:defRPr>
                      </a:lvl1pPr>
                      <a:lvl2pPr marL="457200" algn="l" defTabSz="914400" rtl="0" eaLnBrk="1" latinLnBrk="0" hangingPunct="1">
                        <a:defRPr sz="1800" kern="1200">
                          <a:solidFill>
                            <a:schemeClr val="dk1"/>
                          </a:solidFill>
                          <a:latin typeface="Rockwell" panose="02060603020205020403"/>
                        </a:defRPr>
                      </a:lvl2pPr>
                      <a:lvl3pPr marL="914400" algn="l" defTabSz="914400" rtl="0" eaLnBrk="1" latinLnBrk="0" hangingPunct="1">
                        <a:defRPr sz="1800" kern="1200">
                          <a:solidFill>
                            <a:schemeClr val="dk1"/>
                          </a:solidFill>
                          <a:latin typeface="Rockwell" panose="02060603020205020403"/>
                        </a:defRPr>
                      </a:lvl3pPr>
                      <a:lvl4pPr marL="1371600" algn="l" defTabSz="914400" rtl="0" eaLnBrk="1" latinLnBrk="0" hangingPunct="1">
                        <a:defRPr sz="1800" kern="1200">
                          <a:solidFill>
                            <a:schemeClr val="dk1"/>
                          </a:solidFill>
                          <a:latin typeface="Rockwell" panose="02060603020205020403"/>
                        </a:defRPr>
                      </a:lvl4pPr>
                      <a:lvl5pPr marL="1828800" algn="l" defTabSz="914400" rtl="0" eaLnBrk="1" latinLnBrk="0" hangingPunct="1">
                        <a:defRPr sz="1800" kern="1200">
                          <a:solidFill>
                            <a:schemeClr val="dk1"/>
                          </a:solidFill>
                          <a:latin typeface="Rockwell" panose="02060603020205020403"/>
                        </a:defRPr>
                      </a:lvl5pPr>
                      <a:lvl6pPr marL="2286000" algn="l" defTabSz="914400" rtl="0" eaLnBrk="1" latinLnBrk="0" hangingPunct="1">
                        <a:defRPr sz="1800" kern="1200">
                          <a:solidFill>
                            <a:schemeClr val="dk1"/>
                          </a:solidFill>
                          <a:latin typeface="Rockwell" panose="02060603020205020403"/>
                        </a:defRPr>
                      </a:lvl6pPr>
                      <a:lvl7pPr marL="2743200" algn="l" defTabSz="914400" rtl="0" eaLnBrk="1" latinLnBrk="0" hangingPunct="1">
                        <a:defRPr sz="1800" kern="1200">
                          <a:solidFill>
                            <a:schemeClr val="dk1"/>
                          </a:solidFill>
                          <a:latin typeface="Rockwell" panose="02060603020205020403"/>
                        </a:defRPr>
                      </a:lvl7pPr>
                      <a:lvl8pPr marL="3200400" algn="l" defTabSz="914400" rtl="0" eaLnBrk="1" latinLnBrk="0" hangingPunct="1">
                        <a:defRPr sz="1800" kern="1200">
                          <a:solidFill>
                            <a:schemeClr val="dk1"/>
                          </a:solidFill>
                          <a:latin typeface="Rockwell" panose="02060603020205020403"/>
                        </a:defRPr>
                      </a:lvl8pPr>
                      <a:lvl9pPr marL="3657600" algn="l" defTabSz="914400" rtl="0" eaLnBrk="1" latinLnBrk="0" hangingPunct="1">
                        <a:defRPr sz="1800" kern="1200">
                          <a:solidFill>
                            <a:schemeClr val="dk1"/>
                          </a:solidFill>
                          <a:latin typeface="Rockwell" panose="02060603020205020403"/>
                        </a:defRPr>
                      </a:lvl9pPr>
                    </a:lstStyle>
                    <a:p>
                      <a:pPr algn="ctr"/>
                      <a:endParaRPr lang="es-MX" dirty="0">
                        <a:latin typeface="KATECELEBRATION" panose="02000603000000000000" pitchFamily="2" charset="0"/>
                        <a:ea typeface="KATECELEBRATION" panose="02000603000000000000" pitchFamily="2" charset="0"/>
                      </a:endParaRPr>
                    </a:p>
                    <a:p>
                      <a:pPr algn="ctr"/>
                      <a:r>
                        <a:rPr lang="es-MX" dirty="0">
                          <a:latin typeface="KATECELEBRATION" panose="02000603000000000000" pitchFamily="2" charset="0"/>
                          <a:ea typeface="KATECELEBRATION" panose="02000603000000000000" pitchFamily="2" charset="0"/>
                        </a:rPr>
                        <a:t>Femenino o Masculino</a:t>
                      </a:r>
                    </a:p>
                    <a:p>
                      <a:pPr algn="ctr"/>
                      <a:endParaRPr lang="es-MX" dirty="0">
                        <a:latin typeface="KATECELEBRATION" panose="02000603000000000000" pitchFamily="2" charset="0"/>
                        <a:ea typeface="KATECELEBRATION" panose="02000603000000000000" pitchFamily="2"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40000"/>
                      </a:srgbClr>
                    </a:solidFill>
                  </a:tcPr>
                </a:tc>
                <a:tc>
                  <a:txBody>
                    <a:bodyPr/>
                    <a:lstStyle>
                      <a:lvl1pPr marL="0" algn="l" defTabSz="914400" rtl="0" eaLnBrk="1" latinLnBrk="0" hangingPunct="1">
                        <a:defRPr sz="1800" kern="1200">
                          <a:solidFill>
                            <a:schemeClr val="dk1"/>
                          </a:solidFill>
                          <a:latin typeface="Rockwell" panose="02060603020205020403"/>
                        </a:defRPr>
                      </a:lvl1pPr>
                      <a:lvl2pPr marL="457200" algn="l" defTabSz="914400" rtl="0" eaLnBrk="1" latinLnBrk="0" hangingPunct="1">
                        <a:defRPr sz="1800" kern="1200">
                          <a:solidFill>
                            <a:schemeClr val="dk1"/>
                          </a:solidFill>
                          <a:latin typeface="Rockwell" panose="02060603020205020403"/>
                        </a:defRPr>
                      </a:lvl2pPr>
                      <a:lvl3pPr marL="914400" algn="l" defTabSz="914400" rtl="0" eaLnBrk="1" latinLnBrk="0" hangingPunct="1">
                        <a:defRPr sz="1800" kern="1200">
                          <a:solidFill>
                            <a:schemeClr val="dk1"/>
                          </a:solidFill>
                          <a:latin typeface="Rockwell" panose="02060603020205020403"/>
                        </a:defRPr>
                      </a:lvl3pPr>
                      <a:lvl4pPr marL="1371600" algn="l" defTabSz="914400" rtl="0" eaLnBrk="1" latinLnBrk="0" hangingPunct="1">
                        <a:defRPr sz="1800" kern="1200">
                          <a:solidFill>
                            <a:schemeClr val="dk1"/>
                          </a:solidFill>
                          <a:latin typeface="Rockwell" panose="02060603020205020403"/>
                        </a:defRPr>
                      </a:lvl4pPr>
                      <a:lvl5pPr marL="1828800" algn="l" defTabSz="914400" rtl="0" eaLnBrk="1" latinLnBrk="0" hangingPunct="1">
                        <a:defRPr sz="1800" kern="1200">
                          <a:solidFill>
                            <a:schemeClr val="dk1"/>
                          </a:solidFill>
                          <a:latin typeface="Rockwell" panose="02060603020205020403"/>
                        </a:defRPr>
                      </a:lvl5pPr>
                      <a:lvl6pPr marL="2286000" algn="l" defTabSz="914400" rtl="0" eaLnBrk="1" latinLnBrk="0" hangingPunct="1">
                        <a:defRPr sz="1800" kern="1200">
                          <a:solidFill>
                            <a:schemeClr val="dk1"/>
                          </a:solidFill>
                          <a:latin typeface="Rockwell" panose="02060603020205020403"/>
                        </a:defRPr>
                      </a:lvl6pPr>
                      <a:lvl7pPr marL="2743200" algn="l" defTabSz="914400" rtl="0" eaLnBrk="1" latinLnBrk="0" hangingPunct="1">
                        <a:defRPr sz="1800" kern="1200">
                          <a:solidFill>
                            <a:schemeClr val="dk1"/>
                          </a:solidFill>
                          <a:latin typeface="Rockwell" panose="02060603020205020403"/>
                        </a:defRPr>
                      </a:lvl7pPr>
                      <a:lvl8pPr marL="3200400" algn="l" defTabSz="914400" rtl="0" eaLnBrk="1" latinLnBrk="0" hangingPunct="1">
                        <a:defRPr sz="1800" kern="1200">
                          <a:solidFill>
                            <a:schemeClr val="dk1"/>
                          </a:solidFill>
                          <a:latin typeface="Rockwell" panose="02060603020205020403"/>
                        </a:defRPr>
                      </a:lvl8pPr>
                      <a:lvl9pPr marL="3657600" algn="l" defTabSz="914400" rtl="0" eaLnBrk="1" latinLnBrk="0" hangingPunct="1">
                        <a:defRPr sz="1800" kern="1200">
                          <a:solidFill>
                            <a:schemeClr val="dk1"/>
                          </a:solidFill>
                          <a:latin typeface="Rockwell" panose="02060603020205020403"/>
                        </a:defRPr>
                      </a:lvl9pPr>
                    </a:lstStyle>
                    <a:p>
                      <a:pPr algn="ctr"/>
                      <a:r>
                        <a:rPr lang="es-MX" dirty="0">
                          <a:latin typeface="KATECELEBRATION" panose="02000603000000000000" pitchFamily="2" charset="0"/>
                          <a:ea typeface="KATECELEBRATION" panose="02000603000000000000" pitchFamily="2" charset="0"/>
                        </a:rPr>
                        <a:t>Heterosexual,</a:t>
                      </a:r>
                    </a:p>
                    <a:p>
                      <a:pPr algn="ctr"/>
                      <a:r>
                        <a:rPr lang="es-MX" dirty="0">
                          <a:latin typeface="KATECELEBRATION" panose="02000603000000000000" pitchFamily="2" charset="0"/>
                          <a:ea typeface="KATECELEBRATION" panose="02000603000000000000" pitchFamily="2" charset="0"/>
                        </a:rPr>
                        <a:t>Homosexual o Bisexual</a:t>
                      </a:r>
                    </a:p>
                    <a:p>
                      <a:pPr algn="ctr"/>
                      <a:endParaRPr lang="es-MX" dirty="0">
                        <a:latin typeface="KATECELEBRATION" panose="02000603000000000000" pitchFamily="2" charset="0"/>
                        <a:ea typeface="KATECELEBRATION" panose="02000603000000000000" pitchFamily="2"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34817">
                        <a:tint val="40000"/>
                      </a:srgbClr>
                    </a:solidFill>
                  </a:tcPr>
                </a:tc>
                <a:extLst>
                  <a:ext uri="{0D108BD9-81ED-4DB2-BD59-A6C34878D82A}">
                    <a16:rowId xmlns:a16="http://schemas.microsoft.com/office/drawing/2014/main" val="2892720245"/>
                  </a:ext>
                </a:extLst>
              </a:tr>
            </a:tbl>
          </a:graphicData>
        </a:graphic>
      </p:graphicFrame>
      <p:sp>
        <p:nvSpPr>
          <p:cNvPr id="3" name="CuadroTexto 2">
            <a:extLst>
              <a:ext uri="{FF2B5EF4-FFF2-40B4-BE49-F238E27FC236}">
                <a16:creationId xmlns:a16="http://schemas.microsoft.com/office/drawing/2014/main" id="{32687639-8C70-FF18-CBA1-519C61817C88}"/>
              </a:ext>
            </a:extLst>
          </p:cNvPr>
          <p:cNvSpPr txBox="1"/>
          <p:nvPr/>
        </p:nvSpPr>
        <p:spPr>
          <a:xfrm>
            <a:off x="7671758" y="6262777"/>
            <a:ext cx="4520242" cy="338554"/>
          </a:xfrm>
          <a:prstGeom prst="rect">
            <a:avLst/>
          </a:prstGeom>
          <a:noFill/>
        </p:spPr>
        <p:txBody>
          <a:bodyPr wrap="square" rtlCol="0">
            <a:spAutoFit/>
          </a:bodyPr>
          <a:lstStyle/>
          <a:p>
            <a:pPr defTabSz="914400"/>
            <a:r>
              <a:rPr lang="es-MX" sz="1600" dirty="0">
                <a:solidFill>
                  <a:prstClr val="black"/>
                </a:solidFill>
                <a:latin typeface="KATECELEBRATION" panose="02000603000000000000" pitchFamily="2" charset="0"/>
                <a:ea typeface="KATECELEBRATION" panose="02000603000000000000" pitchFamily="2" charset="0"/>
              </a:rPr>
              <a:t>Https://www.significados.com/lgbt</a:t>
            </a:r>
          </a:p>
        </p:txBody>
      </p:sp>
    </p:spTree>
    <p:extLst>
      <p:ext uri="{BB962C8B-B14F-4D97-AF65-F5344CB8AC3E}">
        <p14:creationId xmlns:p14="http://schemas.microsoft.com/office/powerpoint/2010/main" val="38651116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4551B6-D70A-70E9-15C8-D35B5750A834}"/>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AE9772CD-FE20-7CB4-E244-B161C407E52D}"/>
              </a:ext>
            </a:extLst>
          </p:cNvPr>
          <p:cNvSpPr>
            <a:spLocks noGrp="1"/>
          </p:cNvSpPr>
          <p:nvPr>
            <p:ph type="title"/>
          </p:nvPr>
        </p:nvSpPr>
        <p:spPr>
          <a:xfrm>
            <a:off x="723900" y="1600200"/>
            <a:ext cx="3855720" cy="2829910"/>
          </a:xfrm>
        </p:spPr>
        <p:txBody>
          <a:bodyPr/>
          <a:lstStyle/>
          <a:p>
            <a:pPr algn="ctr"/>
            <a:r>
              <a:rPr lang="es-MX" dirty="0"/>
              <a:t>CONCEPTOS</a:t>
            </a:r>
            <a:br>
              <a:rPr lang="es-MX" dirty="0"/>
            </a:br>
            <a:br>
              <a:rPr lang="es-MX" dirty="0"/>
            </a:br>
            <a:r>
              <a:rPr lang="es-MX" dirty="0"/>
              <a:t>COMUNIDAD LGBTQ+</a:t>
            </a:r>
          </a:p>
        </p:txBody>
      </p:sp>
      <p:sp>
        <p:nvSpPr>
          <p:cNvPr id="3" name="Marcador de contenido 2">
            <a:extLst>
              <a:ext uri="{FF2B5EF4-FFF2-40B4-BE49-F238E27FC236}">
                <a16:creationId xmlns:a16="http://schemas.microsoft.com/office/drawing/2014/main" id="{F4F05C2A-40FF-0FE9-8F8E-A4DB935C41BF}"/>
              </a:ext>
            </a:extLst>
          </p:cNvPr>
          <p:cNvSpPr>
            <a:spLocks noGrp="1"/>
          </p:cNvSpPr>
          <p:nvPr>
            <p:ph idx="1"/>
          </p:nvPr>
        </p:nvSpPr>
        <p:spPr>
          <a:xfrm>
            <a:off x="6096000" y="1371490"/>
            <a:ext cx="5646946" cy="4115019"/>
          </a:xfrm>
        </p:spPr>
        <p:txBody>
          <a:bodyPr>
            <a:normAutofit lnSpcReduction="10000"/>
          </a:bodyPr>
          <a:lstStyle/>
          <a:p>
            <a:r>
              <a:rPr lang="es-MX" sz="2400" dirty="0"/>
              <a:t>3. Distinción sexual de las personas que no sienten identificadas parcial o totalmente con el género con el que nacieron o la persona que se ubica en este supuesto.</a:t>
            </a:r>
          </a:p>
          <a:p>
            <a:pPr marL="0" indent="0">
              <a:buNone/>
            </a:pPr>
            <a:endParaRPr lang="es-MX" sz="2400" dirty="0"/>
          </a:p>
          <a:p>
            <a:r>
              <a:rPr lang="es-MX" sz="2400" dirty="0"/>
              <a:t>4. Queer, se utiliza el término para designar a las personas que rechazan todo tipo de clasificación del sistema binario entre hombre y mujer (antes utilizado como un término despectivo para estas personas)</a:t>
            </a:r>
          </a:p>
          <a:p>
            <a:endParaRPr lang="es-MX" sz="2400" dirty="0"/>
          </a:p>
          <a:p>
            <a:endParaRPr lang="es-MX" dirty="0"/>
          </a:p>
        </p:txBody>
      </p:sp>
      <p:pic>
        <p:nvPicPr>
          <p:cNvPr id="5" name="Picture 2" descr="No hay ninguna descripción de la foto disponible.">
            <a:extLst>
              <a:ext uri="{FF2B5EF4-FFF2-40B4-BE49-F238E27FC236}">
                <a16:creationId xmlns:a16="http://schemas.microsoft.com/office/drawing/2014/main" id="{E27AA525-48E3-BF72-B11F-C73B2B77173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629077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578C1506-6DE0-CEC8-2877-DE09D23292C1}"/>
              </a:ext>
            </a:extLst>
          </p:cNvPr>
          <p:cNvSpPr>
            <a:spLocks noGrp="1"/>
          </p:cNvSpPr>
          <p:nvPr>
            <p:ph type="subTitle" idx="1"/>
          </p:nvPr>
        </p:nvSpPr>
        <p:spPr>
          <a:xfrm>
            <a:off x="1834293" y="1542441"/>
            <a:ext cx="8523413" cy="4067503"/>
          </a:xfrm>
        </p:spPr>
        <p:txBody>
          <a:bodyPr>
            <a:normAutofit/>
          </a:bodyPr>
          <a:lstStyle/>
          <a:p>
            <a:pPr algn="just"/>
            <a:r>
              <a:rPr lang="es-MX" dirty="0"/>
              <a:t>Con la reforma de 2011, al art. 1 de la CPEUM se abre el control de la convencionalidad al que están obligadas todas las autoridades.</a:t>
            </a:r>
          </a:p>
          <a:p>
            <a:pPr algn="just"/>
            <a:endParaRPr lang="es-MX" sz="1000" dirty="0"/>
          </a:p>
          <a:p>
            <a:pPr algn="just"/>
            <a:r>
              <a:rPr lang="es-MX" dirty="0"/>
              <a:t>En el tema que nos toca, debemos recordar que ha sido el TEPJF, quien a través de acciones afirmativas ha logrado ampliar el acceso de las minorías a aquellos derechos que les han sido vulnerados.</a:t>
            </a:r>
          </a:p>
          <a:p>
            <a:pPr algn="just"/>
            <a:endParaRPr lang="es-MX" sz="1000" dirty="0"/>
          </a:p>
          <a:p>
            <a:pPr algn="just"/>
            <a:r>
              <a:rPr lang="es-MX" dirty="0"/>
              <a:t>A partir del 2020, este grupo de vulnerabilidad ha sido reforzado en cuanto al ejercicio de sus derechos político electorales, con el acuerdo INE/CG18/2021</a:t>
            </a:r>
          </a:p>
          <a:p>
            <a:pPr algn="l"/>
            <a:endParaRPr lang="es-MX" dirty="0"/>
          </a:p>
          <a:p>
            <a:pPr algn="l"/>
            <a:endParaRPr lang="es-MX" dirty="0"/>
          </a:p>
          <a:p>
            <a:endParaRPr lang="es-MX" dirty="0"/>
          </a:p>
        </p:txBody>
      </p:sp>
      <p:pic>
        <p:nvPicPr>
          <p:cNvPr id="4" name="Picture 2" descr="No hay ninguna descripción de la foto disponible.">
            <a:extLst>
              <a:ext uri="{FF2B5EF4-FFF2-40B4-BE49-F238E27FC236}">
                <a16:creationId xmlns:a16="http://schemas.microsoft.com/office/drawing/2014/main" id="{3521DE02-D06A-2524-CDA4-0B5AB3996DF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544877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511094-E4F0-C444-FE5D-7B45B494C7CF}"/>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108F2279-7B17-75F8-22FA-A838D4142568}"/>
              </a:ext>
            </a:extLst>
          </p:cNvPr>
          <p:cNvSpPr>
            <a:spLocks noGrp="1"/>
          </p:cNvSpPr>
          <p:nvPr>
            <p:ph type="subTitle" idx="1"/>
          </p:nvPr>
        </p:nvSpPr>
        <p:spPr>
          <a:xfrm>
            <a:off x="1894489" y="1497725"/>
            <a:ext cx="8403021" cy="4193628"/>
          </a:xfrm>
        </p:spPr>
        <p:txBody>
          <a:bodyPr>
            <a:normAutofit fontScale="92500" lnSpcReduction="10000"/>
          </a:bodyPr>
          <a:lstStyle/>
          <a:p>
            <a:pPr algn="l"/>
            <a:r>
              <a:rPr lang="es-MX" dirty="0"/>
              <a:t>En este Acuerdo se establecen los lineamientos de las cuotas para indigenas, afromexicanos, discapacitados y la comunidad LGBTTTIQ+ .</a:t>
            </a:r>
          </a:p>
          <a:p>
            <a:pPr algn="l"/>
            <a:endParaRPr lang="es-MX" sz="1000" dirty="0"/>
          </a:p>
          <a:p>
            <a:pPr algn="l"/>
            <a:r>
              <a:rPr lang="es-MX" dirty="0"/>
              <a:t>Se basa en 3 elementos: la población, la identificación y el sustento legal. (No. de personas, carta de la comunidad y autoridades que respalden la información.</a:t>
            </a:r>
          </a:p>
          <a:p>
            <a:pPr algn="l"/>
            <a:endParaRPr lang="es-MX" sz="1100" dirty="0"/>
          </a:p>
          <a:p>
            <a:pPr algn="l"/>
            <a:r>
              <a:rPr lang="es-MX" dirty="0"/>
              <a:t>Para el caso del grupo vulnerable del que estamos hablando, el problema radica en que no hay una institución que determine su sexualidad y este solo hecho constituye una violación a sus derechos humanos.</a:t>
            </a:r>
          </a:p>
          <a:p>
            <a:pPr algn="l"/>
            <a:endParaRPr lang="es-MX" sz="1100" dirty="0"/>
          </a:p>
          <a:p>
            <a:pPr algn="l"/>
            <a:r>
              <a:rPr lang="es-MX" dirty="0"/>
              <a:t>No cuentan con un instrumento internacional que vincule a México.</a:t>
            </a:r>
          </a:p>
          <a:p>
            <a:pPr algn="l"/>
            <a:r>
              <a:rPr lang="es-MX" sz="900" dirty="0"/>
              <a:t>(Creando oportunidades en el presente, A.C., Acuerdos, lineamientos y resoluciones que reivindican los derechos políticos de la comunidad LGBTTTIQ+ durante el proceso electoral 2020-2021, TEPJF, p.9, 2021)</a:t>
            </a:r>
          </a:p>
          <a:p>
            <a:pPr algn="l"/>
            <a:endParaRPr lang="es-MX" dirty="0"/>
          </a:p>
          <a:p>
            <a:pPr algn="l"/>
            <a:endParaRPr lang="es-MX" dirty="0"/>
          </a:p>
          <a:p>
            <a:pPr algn="l"/>
            <a:endParaRPr lang="es-MX" dirty="0"/>
          </a:p>
          <a:p>
            <a:pPr algn="l"/>
            <a:endParaRPr lang="es-MX" dirty="0"/>
          </a:p>
          <a:p>
            <a:pPr algn="l"/>
            <a:endParaRPr lang="es-MX" dirty="0"/>
          </a:p>
          <a:p>
            <a:pPr algn="l"/>
            <a:endParaRPr lang="es-MX" dirty="0"/>
          </a:p>
          <a:p>
            <a:endParaRPr lang="es-MX" dirty="0"/>
          </a:p>
        </p:txBody>
      </p:sp>
      <p:pic>
        <p:nvPicPr>
          <p:cNvPr id="2" name="Picture 2" descr="No hay ninguna descripción de la foto disponible.">
            <a:extLst>
              <a:ext uri="{FF2B5EF4-FFF2-40B4-BE49-F238E27FC236}">
                <a16:creationId xmlns:a16="http://schemas.microsoft.com/office/drawing/2014/main" id="{516029A2-1E92-B411-0675-5AE545CB56E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421687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362DFFC-4DCC-48EE-B781-94D04B95F1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76"/>
            <a:ext cx="5303520" cy="685762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sp>
        <p:nvSpPr>
          <p:cNvPr id="2" name="Título 1">
            <a:extLst>
              <a:ext uri="{FF2B5EF4-FFF2-40B4-BE49-F238E27FC236}">
                <a16:creationId xmlns:a16="http://schemas.microsoft.com/office/drawing/2014/main" id="{E6BCA2A1-4034-86E3-E929-568C4500F54E}"/>
              </a:ext>
            </a:extLst>
          </p:cNvPr>
          <p:cNvSpPr>
            <a:spLocks noGrp="1"/>
          </p:cNvSpPr>
          <p:nvPr>
            <p:ph type="title"/>
          </p:nvPr>
        </p:nvSpPr>
        <p:spPr>
          <a:xfrm>
            <a:off x="640081" y="791570"/>
            <a:ext cx="4018839" cy="5262390"/>
          </a:xfrm>
        </p:spPr>
        <p:txBody>
          <a:bodyPr anchor="ctr">
            <a:normAutofit/>
          </a:bodyPr>
          <a:lstStyle/>
          <a:p>
            <a:pPr algn="r"/>
            <a:r>
              <a:rPr lang="es-MX" sz="5400">
                <a:solidFill>
                  <a:schemeClr val="bg2"/>
                </a:solidFill>
              </a:rPr>
              <a:t>CASOS RELEVANTES</a:t>
            </a:r>
          </a:p>
        </p:txBody>
      </p:sp>
      <p:sp>
        <p:nvSpPr>
          <p:cNvPr id="11" name="Rectangle 10">
            <a:extLst>
              <a:ext uri="{FF2B5EF4-FFF2-40B4-BE49-F238E27FC236}">
                <a16:creationId xmlns:a16="http://schemas.microsoft.com/office/drawing/2014/main" id="{18B8B265-E68C-4B64-9238-781F0102C5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03520" y="376"/>
            <a:ext cx="228600"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sp>
        <p:nvSpPr>
          <p:cNvPr id="3" name="Marcador de contenido 2">
            <a:extLst>
              <a:ext uri="{FF2B5EF4-FFF2-40B4-BE49-F238E27FC236}">
                <a16:creationId xmlns:a16="http://schemas.microsoft.com/office/drawing/2014/main" id="{412D8330-AC3F-FADB-5A7D-00363E3E8ADE}"/>
              </a:ext>
            </a:extLst>
          </p:cNvPr>
          <p:cNvSpPr>
            <a:spLocks noGrp="1"/>
          </p:cNvSpPr>
          <p:nvPr>
            <p:ph idx="1"/>
          </p:nvPr>
        </p:nvSpPr>
        <p:spPr>
          <a:xfrm>
            <a:off x="6011399" y="533400"/>
            <a:ext cx="4892308" cy="6324600"/>
          </a:xfrm>
        </p:spPr>
        <p:txBody>
          <a:bodyPr anchor="ctr">
            <a:normAutofit/>
          </a:bodyPr>
          <a:lstStyle/>
          <a:p>
            <a:r>
              <a:rPr lang="es-MX" sz="1800" dirty="0"/>
              <a:t>SUP-RAP-726/2017. Acc. Afirmativa.</a:t>
            </a:r>
          </a:p>
          <a:p>
            <a:r>
              <a:rPr lang="es-MX" sz="1800" dirty="0"/>
              <a:t>SUP-REC-277/2020. Casillero en la boleta y listas de personas no binarias (Ags)</a:t>
            </a:r>
          </a:p>
          <a:p>
            <a:r>
              <a:rPr lang="es-MX" sz="1800" dirty="0"/>
              <a:t>SUP-JDC-1263/2022 Personas no binarias para ser aut. Elect. Locales</a:t>
            </a:r>
          </a:p>
          <a:p>
            <a:r>
              <a:rPr lang="es-MX" sz="1800" dirty="0"/>
              <a:t>SUP-REC-181/2021 y Acum</a:t>
            </a:r>
          </a:p>
          <a:p>
            <a:r>
              <a:rPr lang="es-MX" sz="1800" dirty="0"/>
              <a:t>SDF-JDC-263/2015. Correción de datos en credencial para votar con sentencia de juicio especial de levantamiento de acta para la concordancia sexo-genérica.</a:t>
            </a:r>
          </a:p>
          <a:p>
            <a:r>
              <a:rPr lang="es-MX" sz="1800" dirty="0"/>
              <a:t>SUP-JDC-304/2018. Lineamientos en materia de paridad de género por parte del OPLE de Oaxaca, por el que la postulación de las personas de esta comunidad se hara conforme al género al que la persona se autoadscriba.</a:t>
            </a:r>
          </a:p>
          <a:p>
            <a:endParaRPr lang="es-MX" sz="1800" dirty="0"/>
          </a:p>
        </p:txBody>
      </p:sp>
      <p:pic>
        <p:nvPicPr>
          <p:cNvPr id="4" name="Picture 2" descr="No hay ninguna descripción de la foto disponible.">
            <a:extLst>
              <a:ext uri="{FF2B5EF4-FFF2-40B4-BE49-F238E27FC236}">
                <a16:creationId xmlns:a16="http://schemas.microsoft.com/office/drawing/2014/main" id="{5BC2FD5D-D615-01C7-8423-97E640E93F3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994142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C10039F-38E1-81B5-675D-0ECE3444D75D}"/>
              </a:ext>
            </a:extLst>
          </p:cNvPr>
          <p:cNvSpPr>
            <a:spLocks noGrp="1"/>
          </p:cNvSpPr>
          <p:nvPr>
            <p:ph type="title"/>
          </p:nvPr>
        </p:nvSpPr>
        <p:spPr>
          <a:xfrm>
            <a:off x="891149" y="1151507"/>
            <a:ext cx="9612971" cy="1850481"/>
          </a:xfrm>
        </p:spPr>
        <p:txBody>
          <a:bodyPr>
            <a:normAutofit fontScale="90000"/>
          </a:bodyPr>
          <a:lstStyle/>
          <a:p>
            <a:r>
              <a:rPr lang="es-MX" dirty="0">
                <a:solidFill>
                  <a:srgbClr val="C00000"/>
                </a:solidFill>
              </a:rPr>
              <a:t>PERSONAS en prisión preventiva</a:t>
            </a:r>
          </a:p>
        </p:txBody>
      </p:sp>
      <p:sp>
        <p:nvSpPr>
          <p:cNvPr id="3" name="Marcador de texto 2">
            <a:extLst>
              <a:ext uri="{FF2B5EF4-FFF2-40B4-BE49-F238E27FC236}">
                <a16:creationId xmlns:a16="http://schemas.microsoft.com/office/drawing/2014/main" id="{1C7D4D66-7C3F-5002-F6A5-205795CFA0C7}"/>
              </a:ext>
            </a:extLst>
          </p:cNvPr>
          <p:cNvSpPr>
            <a:spLocks noGrp="1"/>
          </p:cNvSpPr>
          <p:nvPr>
            <p:ph type="body" idx="1"/>
          </p:nvPr>
        </p:nvSpPr>
        <p:spPr/>
        <p:txBody>
          <a:bodyPr>
            <a:normAutofit/>
          </a:bodyPr>
          <a:lstStyle/>
          <a:p>
            <a:r>
              <a:rPr lang="es-MX" sz="3200" dirty="0"/>
              <a:t>Derechos Político Electorales</a:t>
            </a:r>
          </a:p>
        </p:txBody>
      </p:sp>
      <p:pic>
        <p:nvPicPr>
          <p:cNvPr id="4" name="Picture 2" descr="No hay ninguna descripción de la foto disponible.">
            <a:extLst>
              <a:ext uri="{FF2B5EF4-FFF2-40B4-BE49-F238E27FC236}">
                <a16:creationId xmlns:a16="http://schemas.microsoft.com/office/drawing/2014/main" id="{DCB75ECF-CD83-D96D-C626-6758FBB3E4B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162011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92CC83F-C69E-12C6-3BD8-545878CA6878}"/>
              </a:ext>
            </a:extLst>
          </p:cNvPr>
          <p:cNvSpPr>
            <a:spLocks noGrp="1"/>
          </p:cNvSpPr>
          <p:nvPr>
            <p:ph type="ctrTitle"/>
          </p:nvPr>
        </p:nvSpPr>
        <p:spPr>
          <a:xfrm>
            <a:off x="4264190" y="401088"/>
            <a:ext cx="6831673" cy="1254291"/>
          </a:xfrm>
        </p:spPr>
        <p:txBody>
          <a:bodyPr/>
          <a:lstStyle/>
          <a:p>
            <a:r>
              <a:rPr lang="es-MX" sz="6000" dirty="0"/>
              <a:t>CONSIDERACIONES</a:t>
            </a:r>
          </a:p>
        </p:txBody>
      </p:sp>
      <p:sp>
        <p:nvSpPr>
          <p:cNvPr id="3" name="Subtítulo 2">
            <a:extLst>
              <a:ext uri="{FF2B5EF4-FFF2-40B4-BE49-F238E27FC236}">
                <a16:creationId xmlns:a16="http://schemas.microsoft.com/office/drawing/2014/main" id="{A6F5661F-329E-D067-0062-9F8F62BB245A}"/>
              </a:ext>
            </a:extLst>
          </p:cNvPr>
          <p:cNvSpPr>
            <a:spLocks noGrp="1"/>
          </p:cNvSpPr>
          <p:nvPr>
            <p:ph type="subTitle" idx="1"/>
          </p:nvPr>
        </p:nvSpPr>
        <p:spPr>
          <a:xfrm>
            <a:off x="1781503" y="1828801"/>
            <a:ext cx="8828689" cy="3499944"/>
          </a:xfrm>
        </p:spPr>
        <p:txBody>
          <a:bodyPr/>
          <a:lstStyle/>
          <a:p>
            <a:pPr algn="l"/>
            <a:r>
              <a:rPr lang="es-MX" dirty="0"/>
              <a:t>Referirnos a personas privadas de la libertad, en un primer momento se entendería que se ubican en esa situación por la posible comisión de un delito.</a:t>
            </a:r>
          </a:p>
          <a:p>
            <a:pPr algn="l"/>
            <a:r>
              <a:rPr lang="es-MX" dirty="0"/>
              <a:t>Sin embargo, resulta necesario atender que por este hecho no deben ser tratadas de modo injusto o discriminatorio.</a:t>
            </a:r>
          </a:p>
          <a:p>
            <a:pPr algn="l"/>
            <a:r>
              <a:rPr lang="es-MX"/>
              <a:t>El cumplimiento de una pena privativa de libertad no trae aparejada la perdida de sus derechos humanos, en los cuales van incluidos los derechos político electorales.</a:t>
            </a:r>
          </a:p>
        </p:txBody>
      </p:sp>
      <p:pic>
        <p:nvPicPr>
          <p:cNvPr id="4" name="Picture 2" descr="No hay ninguna descripción de la foto disponible.">
            <a:extLst>
              <a:ext uri="{FF2B5EF4-FFF2-40B4-BE49-F238E27FC236}">
                <a16:creationId xmlns:a16="http://schemas.microsoft.com/office/drawing/2014/main" id="{B87B4BA0-D4BC-2A73-3D22-E65DAEC960B4}"/>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454714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4BB1650-B616-4EFB-9FB7-5D93104B5A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03756C95-1411-A5FF-9E91-41457A27F047}"/>
              </a:ext>
            </a:extLst>
          </p:cNvPr>
          <p:cNvSpPr>
            <a:spLocks noGrp="1"/>
          </p:cNvSpPr>
          <p:nvPr>
            <p:ph idx="1"/>
          </p:nvPr>
        </p:nvSpPr>
        <p:spPr>
          <a:xfrm>
            <a:off x="1188720" y="1188720"/>
            <a:ext cx="5369029" cy="4480560"/>
          </a:xfrm>
        </p:spPr>
        <p:txBody>
          <a:bodyPr anchor="ctr">
            <a:normAutofit lnSpcReduction="10000"/>
          </a:bodyPr>
          <a:lstStyle/>
          <a:p>
            <a:pPr algn="just"/>
            <a:r>
              <a:rPr lang="es-MX" sz="2400" dirty="0"/>
              <a:t>En el ámbito del derecho internacional, las personas privadas de la libertad son aquellas que encuentran limitantes en el ejercicio de ciertos derechos, por disposiciones derivadas del Estado.</a:t>
            </a:r>
          </a:p>
          <a:p>
            <a:pPr algn="just"/>
            <a:r>
              <a:rPr lang="es-MX" sz="2400" dirty="0"/>
              <a:t>Sin embargo, la pena de prisión no trae implícita la suspensión del derecho a votar y cualquier medida que restrinja su ejercicio deberá ajustarse a los criterios de necesidad, adecuación y proporcionalidad.</a:t>
            </a:r>
          </a:p>
        </p:txBody>
      </p:sp>
      <p:sp>
        <p:nvSpPr>
          <p:cNvPr id="11" name="Rectangle 10">
            <a:extLst>
              <a:ext uri="{FF2B5EF4-FFF2-40B4-BE49-F238E27FC236}">
                <a16:creationId xmlns:a16="http://schemas.microsoft.com/office/drawing/2014/main" id="{BB47C962-A905-4168-832D-BF622B381E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527850" y="0"/>
            <a:ext cx="4664149"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6">
            <a:extLst>
              <a:ext uri="{FF2B5EF4-FFF2-40B4-BE49-F238E27FC236}">
                <a16:creationId xmlns:a16="http://schemas.microsoft.com/office/drawing/2014/main" id="{B0CAA55C-9F48-4F94-95AA-5635394974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7983434" y="640080"/>
            <a:ext cx="2296028" cy="3674981"/>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bg2"/>
          </a:solidFill>
          <a:ln w="0">
            <a:noFill/>
            <a:prstDash val="solid"/>
            <a:round/>
            <a:headEnd/>
            <a:tailEnd/>
          </a:ln>
        </p:spPr>
        <p:txBody>
          <a:bodyPr/>
          <a:lstStyle/>
          <a:p>
            <a:endParaRPr lang="es-MX"/>
          </a:p>
        </p:txBody>
      </p:sp>
      <p:sp>
        <p:nvSpPr>
          <p:cNvPr id="2" name="Título 1">
            <a:extLst>
              <a:ext uri="{FF2B5EF4-FFF2-40B4-BE49-F238E27FC236}">
                <a16:creationId xmlns:a16="http://schemas.microsoft.com/office/drawing/2014/main" id="{E9295DE8-C849-4083-170A-6EECAD4EA16A}"/>
              </a:ext>
            </a:extLst>
          </p:cNvPr>
          <p:cNvSpPr>
            <a:spLocks noGrp="1"/>
          </p:cNvSpPr>
          <p:nvPr>
            <p:ph type="title"/>
          </p:nvPr>
        </p:nvSpPr>
        <p:spPr>
          <a:xfrm>
            <a:off x="8444975" y="2477570"/>
            <a:ext cx="3668973" cy="1526878"/>
          </a:xfrm>
        </p:spPr>
        <p:txBody>
          <a:bodyPr>
            <a:normAutofit/>
          </a:bodyPr>
          <a:lstStyle/>
          <a:p>
            <a:r>
              <a:rPr lang="es-MX" sz="4000" dirty="0">
                <a:solidFill>
                  <a:schemeClr val="bg2"/>
                </a:solidFill>
              </a:rPr>
              <a:t>MARCO INTERNACIONAL</a:t>
            </a:r>
          </a:p>
        </p:txBody>
      </p:sp>
      <p:pic>
        <p:nvPicPr>
          <p:cNvPr id="4" name="Picture 2" descr="No hay ninguna descripción de la foto disponible.">
            <a:extLst>
              <a:ext uri="{FF2B5EF4-FFF2-40B4-BE49-F238E27FC236}">
                <a16:creationId xmlns:a16="http://schemas.microsoft.com/office/drawing/2014/main" id="{09C974BF-E0F7-71BC-00EA-8201023A623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479947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C9A7DD16-3708-8A04-9D0F-44D5E9ED44B8}"/>
              </a:ext>
            </a:extLst>
          </p:cNvPr>
          <p:cNvSpPr>
            <a:spLocks noGrp="1"/>
          </p:cNvSpPr>
          <p:nvPr>
            <p:ph type="subTitle" idx="1"/>
          </p:nvPr>
        </p:nvSpPr>
        <p:spPr>
          <a:xfrm>
            <a:off x="1894489" y="1711783"/>
            <a:ext cx="8403021" cy="3434433"/>
          </a:xfrm>
        </p:spPr>
        <p:txBody>
          <a:bodyPr/>
          <a:lstStyle/>
          <a:p>
            <a:pPr algn="l"/>
            <a:r>
              <a:rPr lang="es-MX" dirty="0"/>
              <a:t>Al respeto de este grupo de vulnerabilidad existen dos posicionamientos:</a:t>
            </a:r>
          </a:p>
          <a:p>
            <a:pPr marL="457200" indent="-457200" algn="l">
              <a:buAutoNum type="alphaUcParenR"/>
            </a:pPr>
            <a:r>
              <a:rPr lang="es-MX" dirty="0"/>
              <a:t>El criterio de la SCJN sobre la restrición de derechos establecido a nivel constitucional.</a:t>
            </a:r>
          </a:p>
          <a:p>
            <a:pPr marL="457200" indent="-457200" algn="l">
              <a:buAutoNum type="alphaUcParenR"/>
            </a:pPr>
            <a:r>
              <a:rPr lang="es-MX" dirty="0"/>
              <a:t>Los criterios sustentados por diversos Tribunales colegiados y el TEPJF, susten datos en la presunción de inocencia y el sufragio universal.</a:t>
            </a:r>
          </a:p>
        </p:txBody>
      </p:sp>
      <p:pic>
        <p:nvPicPr>
          <p:cNvPr id="2" name="Picture 2" descr="No hay ninguna descripción de la foto disponible.">
            <a:extLst>
              <a:ext uri="{FF2B5EF4-FFF2-40B4-BE49-F238E27FC236}">
                <a16:creationId xmlns:a16="http://schemas.microsoft.com/office/drawing/2014/main" id="{591336C2-92BD-54BF-049B-240E76E7522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870880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BCCA5EA-687E-36C8-BDA9-B5D9DC13530D}"/>
              </a:ext>
            </a:extLst>
          </p:cNvPr>
          <p:cNvSpPr>
            <a:spLocks noGrp="1"/>
          </p:cNvSpPr>
          <p:nvPr>
            <p:ph type="title"/>
          </p:nvPr>
        </p:nvSpPr>
        <p:spPr>
          <a:xfrm>
            <a:off x="1380565" y="542364"/>
            <a:ext cx="9601200" cy="1485900"/>
          </a:xfrm>
        </p:spPr>
        <p:txBody>
          <a:bodyPr/>
          <a:lstStyle/>
          <a:p>
            <a:r>
              <a:rPr lang="es-MX" dirty="0"/>
              <a:t>LIMITACIÓN A LOS DERECHOS POLITICO ELECTORALES </a:t>
            </a:r>
          </a:p>
        </p:txBody>
      </p:sp>
      <p:sp>
        <p:nvSpPr>
          <p:cNvPr id="3" name="Marcador de contenido 2">
            <a:extLst>
              <a:ext uri="{FF2B5EF4-FFF2-40B4-BE49-F238E27FC236}">
                <a16:creationId xmlns:a16="http://schemas.microsoft.com/office/drawing/2014/main" id="{A0840E36-FFB6-E694-1CAB-391D93BB51BC}"/>
              </a:ext>
            </a:extLst>
          </p:cNvPr>
          <p:cNvSpPr>
            <a:spLocks noGrp="1"/>
          </p:cNvSpPr>
          <p:nvPr>
            <p:ph idx="1"/>
          </p:nvPr>
        </p:nvSpPr>
        <p:spPr>
          <a:xfrm>
            <a:off x="1371599" y="2028263"/>
            <a:ext cx="10011387" cy="4287373"/>
          </a:xfrm>
        </p:spPr>
        <p:txBody>
          <a:bodyPr>
            <a:normAutofit fontScale="92500"/>
          </a:bodyPr>
          <a:lstStyle/>
          <a:p>
            <a:r>
              <a:rPr lang="es-MX" sz="2400" dirty="0"/>
              <a:t>POR LO QUE HACE AL SUFRAGIO ACTIVO:</a:t>
            </a:r>
          </a:p>
          <a:p>
            <a:pPr marL="0" indent="0" algn="just">
              <a:buNone/>
            </a:pPr>
            <a:r>
              <a:rPr lang="es-MX" sz="2400" dirty="0"/>
              <a:t>…la suspensión de los derechos o prerrogativas del ciudadano por estar sujeto a un proceso criminal por delito que merezca pena corporal, a contar desde la fecha del auto de formal prisión no es absoluta ni categórica, ya que, las citadas disposiciones establecen las bases para admitir que, aun cuando el ciudadano haya sido sujeto a proceso penal, al habérsele otorgado la libertad caucional y materialmente no se le hubiere recluido a prisión, no hay razones válidas para justificar la suspensión de sus derechos políticoelectorales; pues resulta innegable que, salvo la limitación referida, al no haberse privado la libertad personal del sujeto y al operar en su favor la presunción de inocencia, debe continuar con el uso y goce de sus derechos.</a:t>
            </a:r>
          </a:p>
          <a:p>
            <a:pPr marL="0" indent="0" algn="just">
              <a:buNone/>
            </a:pPr>
            <a:r>
              <a:rPr lang="es-MX" sz="1300" dirty="0"/>
              <a:t>Jurisprudencia 39/2013. SUSPENSIÓN DE LOS DERECHOS POLÍTICOELECTORALES DEL CIUDADANO PREVISTA EN LA FRACCIÓN II DEL ARTÍCULO 38 CONSTITUCIONAL. SÓLO PROCEDE CUANDO SE PRIVE DE LA LIBERTAD.</a:t>
            </a:r>
          </a:p>
          <a:p>
            <a:pPr marL="0" indent="0" algn="just">
              <a:buNone/>
            </a:pPr>
            <a:endParaRPr lang="es-MX" sz="2400" dirty="0"/>
          </a:p>
        </p:txBody>
      </p:sp>
      <p:pic>
        <p:nvPicPr>
          <p:cNvPr id="4" name="Picture 2" descr="No hay ninguna descripción de la foto disponible.">
            <a:extLst>
              <a:ext uri="{FF2B5EF4-FFF2-40B4-BE49-F238E27FC236}">
                <a16:creationId xmlns:a16="http://schemas.microsoft.com/office/drawing/2014/main" id="{C2203DD6-24AB-4AC1-F268-FA6BBE9A6EE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57137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A97F59D-628C-4053-B41F-489D0045FD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sp useBgFill="1">
        <p:nvSpPr>
          <p:cNvPr id="12" name="Rectangle 11">
            <a:extLst>
              <a:ext uri="{FF2B5EF4-FFF2-40B4-BE49-F238E27FC236}">
                <a16:creationId xmlns:a16="http://schemas.microsoft.com/office/drawing/2014/main" id="{E4BB1650-B616-4EFB-9FB7-5D93104B5A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4C0B02BB-C774-570E-9252-2068A6B175FD}"/>
              </a:ext>
            </a:extLst>
          </p:cNvPr>
          <p:cNvSpPr>
            <a:spLocks noGrp="1"/>
          </p:cNvSpPr>
          <p:nvPr>
            <p:ph idx="1"/>
          </p:nvPr>
        </p:nvSpPr>
        <p:spPr>
          <a:xfrm>
            <a:off x="1188720" y="1188720"/>
            <a:ext cx="5369029" cy="4480560"/>
          </a:xfrm>
        </p:spPr>
        <p:txBody>
          <a:bodyPr vert="horz" lIns="91440" tIns="45720" rIns="91440" bIns="45720" rtlCol="0" anchor="ctr">
            <a:normAutofit fontScale="92500"/>
          </a:bodyPr>
          <a:lstStyle/>
          <a:p>
            <a:pPr algn="just"/>
            <a:r>
              <a:rPr lang="en-US" sz="2600" dirty="0"/>
              <a:t>Situación en que se colocan </a:t>
            </a:r>
            <a:r>
              <a:rPr lang="en-US" sz="2600" dirty="0" err="1"/>
              <a:t>ciertas</a:t>
            </a:r>
            <a:r>
              <a:rPr lang="en-US" sz="2600" dirty="0"/>
              <a:t> personas o grupo de personas que ponen en riesgo su estabilidad, bienestar físico y emocional y que en adición son objeto de discriminación dentro de su propio grupo, personas y autoridades.</a:t>
            </a:r>
          </a:p>
          <a:p>
            <a:pPr algn="just"/>
            <a:r>
              <a:rPr lang="en-US" sz="2600" dirty="0"/>
              <a:t>Este concepto, nos permite generar una perspectiva </a:t>
            </a:r>
            <a:r>
              <a:rPr lang="en-US" sz="2600" dirty="0" err="1"/>
              <a:t>objetiva</a:t>
            </a:r>
            <a:r>
              <a:rPr lang="en-US" sz="2600" dirty="0"/>
              <a:t> </a:t>
            </a:r>
            <a:r>
              <a:rPr lang="en-US" sz="2600" dirty="0" err="1"/>
              <a:t>respecto</a:t>
            </a:r>
            <a:r>
              <a:rPr lang="en-US" sz="2600" dirty="0"/>
              <a:t> a diversos grupos de personas o grupos que por esta circunstancia se van visto desfavorecidos.</a:t>
            </a:r>
          </a:p>
          <a:p>
            <a:pPr marL="0">
              <a:buFont typeface="Franklin Gothic Book" panose="020B0503020102020204" pitchFamily="34" charset="0"/>
              <a:buNone/>
            </a:pPr>
            <a:endParaRPr lang="en-US" dirty="0"/>
          </a:p>
        </p:txBody>
      </p:sp>
      <p:sp>
        <p:nvSpPr>
          <p:cNvPr id="14" name="Rectangle 13">
            <a:extLst>
              <a:ext uri="{FF2B5EF4-FFF2-40B4-BE49-F238E27FC236}">
                <a16:creationId xmlns:a16="http://schemas.microsoft.com/office/drawing/2014/main" id="{BB47C962-A905-4168-832D-BF622B381E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527850" y="0"/>
            <a:ext cx="4664149"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6">
            <a:extLst>
              <a:ext uri="{FF2B5EF4-FFF2-40B4-BE49-F238E27FC236}">
                <a16:creationId xmlns:a16="http://schemas.microsoft.com/office/drawing/2014/main" id="{B0CAA55C-9F48-4F94-95AA-5635394974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7983434" y="640080"/>
            <a:ext cx="2296028" cy="3674981"/>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bg2"/>
          </a:solidFill>
          <a:ln w="0">
            <a:noFill/>
            <a:prstDash val="solid"/>
            <a:round/>
            <a:headEnd/>
            <a:tailEnd/>
          </a:ln>
        </p:spPr>
        <p:txBody>
          <a:bodyPr/>
          <a:lstStyle/>
          <a:p>
            <a:endParaRPr lang="es-MX"/>
          </a:p>
        </p:txBody>
      </p:sp>
      <p:sp>
        <p:nvSpPr>
          <p:cNvPr id="2" name="Título 1">
            <a:extLst>
              <a:ext uri="{FF2B5EF4-FFF2-40B4-BE49-F238E27FC236}">
                <a16:creationId xmlns:a16="http://schemas.microsoft.com/office/drawing/2014/main" id="{A0A23E9F-BDA1-8C39-8ED5-780E88157D29}"/>
              </a:ext>
            </a:extLst>
          </p:cNvPr>
          <p:cNvSpPr>
            <a:spLocks noGrp="1"/>
          </p:cNvSpPr>
          <p:nvPr>
            <p:ph type="title"/>
          </p:nvPr>
        </p:nvSpPr>
        <p:spPr>
          <a:xfrm>
            <a:off x="8523027" y="1252181"/>
            <a:ext cx="3132162" cy="4302457"/>
          </a:xfrm>
        </p:spPr>
        <p:txBody>
          <a:bodyPr vert="horz" lIns="91440" tIns="45720" rIns="91440" bIns="45720" rtlCol="0" anchor="t">
            <a:normAutofit/>
          </a:bodyPr>
          <a:lstStyle/>
          <a:p>
            <a:pPr>
              <a:lnSpc>
                <a:spcPct val="89000"/>
              </a:lnSpc>
            </a:pPr>
            <a:r>
              <a:rPr lang="en-US" sz="3100" dirty="0">
                <a:solidFill>
                  <a:schemeClr val="bg2"/>
                </a:solidFill>
              </a:rPr>
              <a:t>VULNERABILIDAD</a:t>
            </a:r>
          </a:p>
        </p:txBody>
      </p:sp>
      <p:pic>
        <p:nvPicPr>
          <p:cNvPr id="5" name="Picture 2" descr="No hay ninguna descripción de la foto disponible.">
            <a:extLst>
              <a:ext uri="{FF2B5EF4-FFF2-40B4-BE49-F238E27FC236}">
                <a16:creationId xmlns:a16="http://schemas.microsoft.com/office/drawing/2014/main" id="{C064994F-B8F3-5840-80BB-0357B92CDAD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392012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1B5AA8-8427-C1B5-E165-D8FF5B64AADE}"/>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6C682C0D-6950-BD88-04BB-88EADDD20606}"/>
              </a:ext>
            </a:extLst>
          </p:cNvPr>
          <p:cNvSpPr>
            <a:spLocks noGrp="1"/>
          </p:cNvSpPr>
          <p:nvPr>
            <p:ph type="title"/>
          </p:nvPr>
        </p:nvSpPr>
        <p:spPr>
          <a:xfrm>
            <a:off x="1380565" y="542364"/>
            <a:ext cx="9601200" cy="1485900"/>
          </a:xfrm>
        </p:spPr>
        <p:txBody>
          <a:bodyPr/>
          <a:lstStyle/>
          <a:p>
            <a:r>
              <a:rPr lang="es-MX" dirty="0"/>
              <a:t>LIMITACIÓN A LOS DERECHOS POLITICO ELECTORALES </a:t>
            </a:r>
          </a:p>
        </p:txBody>
      </p:sp>
      <p:sp>
        <p:nvSpPr>
          <p:cNvPr id="3" name="Marcador de contenido 2">
            <a:extLst>
              <a:ext uri="{FF2B5EF4-FFF2-40B4-BE49-F238E27FC236}">
                <a16:creationId xmlns:a16="http://schemas.microsoft.com/office/drawing/2014/main" id="{790BDA27-A763-215E-6D1A-750798D24C7C}"/>
              </a:ext>
            </a:extLst>
          </p:cNvPr>
          <p:cNvSpPr>
            <a:spLocks noGrp="1"/>
          </p:cNvSpPr>
          <p:nvPr>
            <p:ph idx="1"/>
          </p:nvPr>
        </p:nvSpPr>
        <p:spPr>
          <a:xfrm>
            <a:off x="1371599" y="2028263"/>
            <a:ext cx="10011387" cy="4287373"/>
          </a:xfrm>
        </p:spPr>
        <p:txBody>
          <a:bodyPr>
            <a:normAutofit/>
          </a:bodyPr>
          <a:lstStyle/>
          <a:p>
            <a:pPr marL="0" indent="0" algn="just">
              <a:buNone/>
            </a:pPr>
            <a:r>
              <a:rPr lang="es-MX" sz="2200" dirty="0"/>
              <a:t>Por lo anterior, congruentes con la presunción de inocencia reconocida en la Constitución Federal como derecho fundamental y recogida en los citados instrumentos internacionales, aprobados y ratificados en términos del artículo 133 de la Constitución Política de los Estados Unidos Mexicanos, la suspensión de derechos consistente en la restricción particular y transitoria del ejercicio de los derechos del ciudadano relativos a la participación política, debe basarse en criterios objetivos y razonables. Por tanto, tal situación resulta suficiente para considerar que, mientras no se le prive de la libertad y, por ende, se le impida el ejercicio de sus derechos y prerrogativas constitucionales, tampoco hay razones que justifiquen la suspensión o merma en el derecho político-electoral de votar del ciudadano..</a:t>
            </a:r>
          </a:p>
          <a:p>
            <a:pPr marL="0" indent="0" algn="just">
              <a:buNone/>
            </a:pPr>
            <a:r>
              <a:rPr lang="es-MX" sz="1300" dirty="0"/>
              <a:t>Jurisprudencia 39/2013. SUSPENSIÓN DE LOS DERECHOS POLÍTICOELECTORALES DEL CIUDADANO PREVISTA EN LA FRACCIÓN II DEL ARTÍCULO 38 CONSTITUCIONAL. SÓLO PROCEDE CUANDO SE PRIVE DE LA LIBERTAD.</a:t>
            </a:r>
          </a:p>
          <a:p>
            <a:pPr marL="0" indent="0" algn="just">
              <a:buNone/>
            </a:pPr>
            <a:endParaRPr lang="es-MX" sz="2400" dirty="0"/>
          </a:p>
        </p:txBody>
      </p:sp>
      <p:pic>
        <p:nvPicPr>
          <p:cNvPr id="4" name="Picture 2" descr="No hay ninguna descripción de la foto disponible.">
            <a:extLst>
              <a:ext uri="{FF2B5EF4-FFF2-40B4-BE49-F238E27FC236}">
                <a16:creationId xmlns:a16="http://schemas.microsoft.com/office/drawing/2014/main" id="{0107264C-42D8-04FF-9A90-8AB6D51350C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844462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2812C54-7AEF-4ABB-826E-221F51CB0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58D23EB6-981B-ADC8-9C95-FB3DA54A7C2D}"/>
              </a:ext>
            </a:extLst>
          </p:cNvPr>
          <p:cNvSpPr>
            <a:spLocks noGrp="1"/>
          </p:cNvSpPr>
          <p:nvPr>
            <p:ph type="title"/>
          </p:nvPr>
        </p:nvSpPr>
        <p:spPr>
          <a:xfrm>
            <a:off x="9199981" y="334292"/>
            <a:ext cx="2182701" cy="656308"/>
          </a:xfrm>
        </p:spPr>
        <p:txBody>
          <a:bodyPr>
            <a:noAutofit/>
          </a:bodyPr>
          <a:lstStyle/>
          <a:p>
            <a:r>
              <a:rPr lang="es-MX" sz="5400" dirty="0"/>
              <a:t>SCJN</a:t>
            </a:r>
          </a:p>
        </p:txBody>
      </p:sp>
      <p:sp>
        <p:nvSpPr>
          <p:cNvPr id="11" name="Rectangle 10">
            <a:extLst>
              <a:ext uri="{FF2B5EF4-FFF2-40B4-BE49-F238E27FC236}">
                <a16:creationId xmlns:a16="http://schemas.microsoft.com/office/drawing/2014/main" id="{891F40E4-8A76-44CF-91EC-9073673526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6"/>
            <a:ext cx="304441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sp>
        <p:nvSpPr>
          <p:cNvPr id="13" name="Rectangle 12">
            <a:extLst>
              <a:ext uri="{FF2B5EF4-FFF2-40B4-BE49-F238E27FC236}">
                <a16:creationId xmlns:a16="http://schemas.microsoft.com/office/drawing/2014/main" id="{72171013-D973-4187-9CF2-EE098EEF81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81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sp>
        <p:nvSpPr>
          <p:cNvPr id="3" name="Marcador de contenido 2">
            <a:extLst>
              <a:ext uri="{FF2B5EF4-FFF2-40B4-BE49-F238E27FC236}">
                <a16:creationId xmlns:a16="http://schemas.microsoft.com/office/drawing/2014/main" id="{A79CFDA1-2058-C317-9A7D-F804AC6B020E}"/>
              </a:ext>
            </a:extLst>
          </p:cNvPr>
          <p:cNvSpPr>
            <a:spLocks noGrp="1"/>
          </p:cNvSpPr>
          <p:nvPr>
            <p:ph idx="1"/>
          </p:nvPr>
        </p:nvSpPr>
        <p:spPr>
          <a:xfrm>
            <a:off x="3363864" y="2286000"/>
            <a:ext cx="7705164" cy="2214282"/>
          </a:xfrm>
        </p:spPr>
        <p:txBody>
          <a:bodyPr>
            <a:normAutofit/>
          </a:bodyPr>
          <a:lstStyle/>
          <a:p>
            <a:pPr algn="just"/>
            <a:r>
              <a:rPr lang="es-MX" sz="2400" dirty="0"/>
              <a:t>Jurisprudencia 33/2011 DERECHO AL VOTO. SE SUSPENDE POR EL DICTADO DEL AUTO DE FORMAL PRISIÓN O DE VINCULACIÓN A PROCESO, SÓLO CUANDO EL PROCESADO ESTÉ EFECTIVAMENTE PRIVADO DE SU LIBERTAD.</a:t>
            </a:r>
          </a:p>
        </p:txBody>
      </p:sp>
      <p:pic>
        <p:nvPicPr>
          <p:cNvPr id="4" name="Picture 2" descr="No hay ninguna descripción de la foto disponible.">
            <a:extLst>
              <a:ext uri="{FF2B5EF4-FFF2-40B4-BE49-F238E27FC236}">
                <a16:creationId xmlns:a16="http://schemas.microsoft.com/office/drawing/2014/main" id="{B7481AD7-5A64-CDE7-BA05-488951BCC61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252094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0A29C3-1D7E-AA93-8782-32053CB1B0EA}"/>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A494D7A5-557D-3B08-A93E-AC82111AD54F}"/>
              </a:ext>
            </a:extLst>
          </p:cNvPr>
          <p:cNvSpPr>
            <a:spLocks noGrp="1"/>
          </p:cNvSpPr>
          <p:nvPr>
            <p:ph type="title"/>
          </p:nvPr>
        </p:nvSpPr>
        <p:spPr>
          <a:xfrm>
            <a:off x="1371600" y="364402"/>
            <a:ext cx="9601200" cy="1485900"/>
          </a:xfrm>
        </p:spPr>
        <p:txBody>
          <a:bodyPr/>
          <a:lstStyle/>
          <a:p>
            <a:r>
              <a:rPr lang="es-MX" dirty="0"/>
              <a:t>LIMITACIÓN A LOS DERECHOS POLITICO ELECTORALES </a:t>
            </a:r>
          </a:p>
        </p:txBody>
      </p:sp>
      <p:sp>
        <p:nvSpPr>
          <p:cNvPr id="3" name="Marcador de contenido 2">
            <a:extLst>
              <a:ext uri="{FF2B5EF4-FFF2-40B4-BE49-F238E27FC236}">
                <a16:creationId xmlns:a16="http://schemas.microsoft.com/office/drawing/2014/main" id="{9CEBA003-5767-8202-1644-9EBAD4C10459}"/>
              </a:ext>
            </a:extLst>
          </p:cNvPr>
          <p:cNvSpPr>
            <a:spLocks noGrp="1"/>
          </p:cNvSpPr>
          <p:nvPr>
            <p:ph idx="1"/>
          </p:nvPr>
        </p:nvSpPr>
        <p:spPr>
          <a:xfrm>
            <a:off x="1380565" y="1850302"/>
            <a:ext cx="10011387" cy="4287373"/>
          </a:xfrm>
        </p:spPr>
        <p:txBody>
          <a:bodyPr>
            <a:noAutofit/>
          </a:bodyPr>
          <a:lstStyle/>
          <a:p>
            <a:pPr>
              <a:lnSpc>
                <a:spcPct val="100000"/>
              </a:lnSpc>
            </a:pPr>
            <a:r>
              <a:rPr lang="es-MX" sz="2400" dirty="0">
                <a:solidFill>
                  <a:srgbClr val="C00000"/>
                </a:solidFill>
              </a:rPr>
              <a:t>POR LO QUE HACE AL SUFRAGIO PASIVO:</a:t>
            </a:r>
          </a:p>
          <a:p>
            <a:pPr marL="0" indent="0" algn="just">
              <a:lnSpc>
                <a:spcPct val="100000"/>
              </a:lnSpc>
              <a:buNone/>
            </a:pPr>
            <a:r>
              <a:rPr lang="es-MX" sz="2400" dirty="0"/>
              <a:t>La suspensión del derecho al voto pasivo.</a:t>
            </a:r>
          </a:p>
          <a:p>
            <a:pPr marL="0" indent="0" algn="just">
              <a:lnSpc>
                <a:spcPct val="100000"/>
              </a:lnSpc>
              <a:buNone/>
            </a:pPr>
            <a:r>
              <a:rPr lang="es-MX" sz="2400" dirty="0"/>
              <a:t>1. SUP-JDC-670/2009. Caso Godoy. La suspensión del derecho al voto pasivo, por estar prófugo de la justicia. (Suspensión del derecho al voto pasivo por estar prófugo de la justicia).</a:t>
            </a:r>
          </a:p>
          <a:p>
            <a:pPr marL="0" indent="0" algn="just">
              <a:lnSpc>
                <a:spcPct val="100000"/>
              </a:lnSpc>
              <a:buNone/>
            </a:pPr>
            <a:r>
              <a:rPr lang="es-MX" sz="2400" dirty="0"/>
              <a:t>2. SUP-JDC-98/2010. Caso Orozco. La tutela del derecho al voto pasivo por estar sujeto a proceso en libertad. (Derecho al voto pasivo por estar sujeto a proceso en libertad).</a:t>
            </a:r>
          </a:p>
          <a:p>
            <a:pPr marL="0" indent="0" algn="just">
              <a:lnSpc>
                <a:spcPct val="100000"/>
              </a:lnSpc>
              <a:buNone/>
            </a:pPr>
            <a:r>
              <a:rPr lang="es-MX" sz="2400" dirty="0"/>
              <a:t>3. SUP-JDC-157/2010. Caso Sánchez. La suspensión del derecho a ser votado (Cancelación de registro por estar privado de la libertad).</a:t>
            </a:r>
          </a:p>
        </p:txBody>
      </p:sp>
      <p:pic>
        <p:nvPicPr>
          <p:cNvPr id="4" name="Picture 2" descr="No hay ninguna descripción de la foto disponible.">
            <a:extLst>
              <a:ext uri="{FF2B5EF4-FFF2-40B4-BE49-F238E27FC236}">
                <a16:creationId xmlns:a16="http://schemas.microsoft.com/office/drawing/2014/main" id="{EF1CBE54-92ED-EE4F-FE93-CAB58B43788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792492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FEBEC3-AABD-3297-82EE-894BD19F14B5}"/>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DE9F1951-6765-DE16-CDC1-F71987F72FFF}"/>
              </a:ext>
            </a:extLst>
          </p:cNvPr>
          <p:cNvSpPr>
            <a:spLocks noGrp="1"/>
          </p:cNvSpPr>
          <p:nvPr>
            <p:ph type="title"/>
          </p:nvPr>
        </p:nvSpPr>
        <p:spPr>
          <a:xfrm>
            <a:off x="1371599" y="424718"/>
            <a:ext cx="9601200" cy="1485900"/>
          </a:xfrm>
        </p:spPr>
        <p:txBody>
          <a:bodyPr/>
          <a:lstStyle/>
          <a:p>
            <a:r>
              <a:rPr lang="es-MX" dirty="0"/>
              <a:t>LIMITACIÓN A LOS DERECHOS POLITICO ELECTORALES </a:t>
            </a:r>
          </a:p>
        </p:txBody>
      </p:sp>
      <p:sp>
        <p:nvSpPr>
          <p:cNvPr id="3" name="Marcador de contenido 2">
            <a:extLst>
              <a:ext uri="{FF2B5EF4-FFF2-40B4-BE49-F238E27FC236}">
                <a16:creationId xmlns:a16="http://schemas.microsoft.com/office/drawing/2014/main" id="{137C8C02-7CFB-4D68-AF4A-584C1D8D88F9}"/>
              </a:ext>
            </a:extLst>
          </p:cNvPr>
          <p:cNvSpPr>
            <a:spLocks noGrp="1"/>
          </p:cNvSpPr>
          <p:nvPr>
            <p:ph idx="1"/>
          </p:nvPr>
        </p:nvSpPr>
        <p:spPr>
          <a:xfrm>
            <a:off x="1371600" y="1881451"/>
            <a:ext cx="10011387" cy="4551831"/>
          </a:xfrm>
        </p:spPr>
        <p:txBody>
          <a:bodyPr>
            <a:noAutofit/>
          </a:bodyPr>
          <a:lstStyle/>
          <a:p>
            <a:pPr>
              <a:lnSpc>
                <a:spcPct val="100000"/>
              </a:lnSpc>
            </a:pPr>
            <a:r>
              <a:rPr lang="es-MX" sz="2400" dirty="0">
                <a:solidFill>
                  <a:srgbClr val="C00000"/>
                </a:solidFill>
              </a:rPr>
              <a:t>POR LO QUE HACE AL SUFRAGIO PASIVO:</a:t>
            </a:r>
          </a:p>
          <a:p>
            <a:pPr marL="0" indent="0" algn="just">
              <a:lnSpc>
                <a:spcPct val="100000"/>
              </a:lnSpc>
              <a:buNone/>
            </a:pPr>
            <a:r>
              <a:rPr lang="es-MX" sz="2400" dirty="0"/>
              <a:t>La suspensión del derecho al voto pasivo.</a:t>
            </a:r>
          </a:p>
          <a:p>
            <a:pPr marL="0" indent="0" algn="just">
              <a:lnSpc>
                <a:spcPct val="100000"/>
              </a:lnSpc>
              <a:buNone/>
            </a:pPr>
            <a:r>
              <a:rPr lang="es-MX" sz="2400" dirty="0"/>
              <a:t>4. SUP-JDC-4982/2011. Caso Guevara. La tutela del derecho al voto pasivo (candidato electo).</a:t>
            </a:r>
          </a:p>
          <a:p>
            <a:pPr marL="0" indent="0" algn="just">
              <a:lnSpc>
                <a:spcPct val="100000"/>
              </a:lnSpc>
              <a:buNone/>
            </a:pPr>
            <a:r>
              <a:rPr lang="es-MX" sz="2400" dirty="0"/>
              <a:t>5. SUP-REC-168/2012. La tutela del derecho al voto pasivo por tener una sanción administrativa sub judice. (Suspensión solo procede por resolución</a:t>
            </a:r>
          </a:p>
          <a:p>
            <a:pPr marL="0" indent="0" algn="just">
              <a:lnSpc>
                <a:spcPct val="100000"/>
              </a:lnSpc>
              <a:buNone/>
            </a:pPr>
            <a:r>
              <a:rPr lang="es-MX" sz="2400" dirty="0"/>
              <a:t>Firme).</a:t>
            </a:r>
          </a:p>
          <a:p>
            <a:pPr marL="0" indent="0" algn="just">
              <a:lnSpc>
                <a:spcPct val="100000"/>
              </a:lnSpc>
              <a:buNone/>
            </a:pPr>
            <a:r>
              <a:rPr lang="es-MX" sz="2400" dirty="0"/>
              <a:t>6. SUP-REC-58/2013. Caso Arias y Cruz. La restitución del derecho a ser votado por haber cumplido con la sanción penal. (restitución derecho voto pasivo).</a:t>
            </a:r>
          </a:p>
        </p:txBody>
      </p:sp>
      <p:pic>
        <p:nvPicPr>
          <p:cNvPr id="4" name="Picture 2" descr="No hay ninguna descripción de la foto disponible.">
            <a:extLst>
              <a:ext uri="{FF2B5EF4-FFF2-40B4-BE49-F238E27FC236}">
                <a16:creationId xmlns:a16="http://schemas.microsoft.com/office/drawing/2014/main" id="{434D6D77-2F6F-1F54-316A-946D6FBE6C7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023981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405609-BE8C-CAD7-7642-52D872E623EE}"/>
              </a:ext>
            </a:extLst>
          </p:cNvPr>
          <p:cNvSpPr>
            <a:spLocks noGrp="1"/>
          </p:cNvSpPr>
          <p:nvPr>
            <p:ph type="title"/>
          </p:nvPr>
        </p:nvSpPr>
        <p:spPr>
          <a:xfrm>
            <a:off x="2689412" y="355024"/>
            <a:ext cx="7401714" cy="1143324"/>
          </a:xfrm>
        </p:spPr>
        <p:txBody>
          <a:bodyPr/>
          <a:lstStyle/>
          <a:p>
            <a:r>
              <a:rPr lang="es-MX" dirty="0"/>
              <a:t>CASO RELEVANTE</a:t>
            </a:r>
          </a:p>
        </p:txBody>
      </p:sp>
      <p:sp>
        <p:nvSpPr>
          <p:cNvPr id="3" name="Marcador de texto 2">
            <a:extLst>
              <a:ext uri="{FF2B5EF4-FFF2-40B4-BE49-F238E27FC236}">
                <a16:creationId xmlns:a16="http://schemas.microsoft.com/office/drawing/2014/main" id="{2D8D4DC8-B534-3329-0047-B4A1A63963AC}"/>
              </a:ext>
            </a:extLst>
          </p:cNvPr>
          <p:cNvSpPr>
            <a:spLocks noGrp="1"/>
          </p:cNvSpPr>
          <p:nvPr>
            <p:ph type="body" idx="1"/>
          </p:nvPr>
        </p:nvSpPr>
        <p:spPr>
          <a:xfrm>
            <a:off x="1231190" y="2532205"/>
            <a:ext cx="9326101" cy="2761130"/>
          </a:xfrm>
        </p:spPr>
        <p:txBody>
          <a:bodyPr>
            <a:normAutofit/>
          </a:bodyPr>
          <a:lstStyle/>
          <a:p>
            <a:pPr algn="just"/>
            <a:r>
              <a:rPr lang="es-MX" sz="2800" dirty="0"/>
              <a:t>SUP-JDC- 352/2018 Y SUP-JDC-353/2018</a:t>
            </a:r>
          </a:p>
          <a:p>
            <a:pPr algn="just"/>
            <a:r>
              <a:rPr lang="es-MX" sz="2800" dirty="0"/>
              <a:t>La SS sustenta la tesis de que las personas en prisión que no han sido sentenciadas y se encuentran amparadas bajo la presunción de inocencia tienen derecho a votar.</a:t>
            </a:r>
          </a:p>
          <a:p>
            <a:pPr algn="l"/>
            <a:endParaRPr lang="es-MX" dirty="0"/>
          </a:p>
        </p:txBody>
      </p:sp>
    </p:spTree>
    <p:extLst>
      <p:ext uri="{BB962C8B-B14F-4D97-AF65-F5344CB8AC3E}">
        <p14:creationId xmlns:p14="http://schemas.microsoft.com/office/powerpoint/2010/main" val="133841714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403C32-1A54-364E-7D71-2D3DAA0F5134}"/>
              </a:ext>
            </a:extLst>
          </p:cNvPr>
          <p:cNvSpPr>
            <a:spLocks noGrp="1"/>
          </p:cNvSpPr>
          <p:nvPr>
            <p:ph type="ctrTitle"/>
          </p:nvPr>
        </p:nvSpPr>
        <p:spPr>
          <a:xfrm>
            <a:off x="3628788" y="551324"/>
            <a:ext cx="4933907" cy="1086237"/>
          </a:xfrm>
        </p:spPr>
        <p:txBody>
          <a:bodyPr/>
          <a:lstStyle/>
          <a:p>
            <a:r>
              <a:rPr lang="es-MX" dirty="0"/>
              <a:t>tesis</a:t>
            </a:r>
          </a:p>
        </p:txBody>
      </p:sp>
      <p:sp>
        <p:nvSpPr>
          <p:cNvPr id="3" name="Subtítulo 2">
            <a:extLst>
              <a:ext uri="{FF2B5EF4-FFF2-40B4-BE49-F238E27FC236}">
                <a16:creationId xmlns:a16="http://schemas.microsoft.com/office/drawing/2014/main" id="{2975E918-FF76-3946-C4A4-BFA2AC1939E8}"/>
              </a:ext>
            </a:extLst>
          </p:cNvPr>
          <p:cNvSpPr>
            <a:spLocks noGrp="1"/>
          </p:cNvSpPr>
          <p:nvPr>
            <p:ph type="subTitle" idx="1"/>
          </p:nvPr>
        </p:nvSpPr>
        <p:spPr>
          <a:xfrm>
            <a:off x="1936376" y="1637562"/>
            <a:ext cx="8301318" cy="3902626"/>
          </a:xfrm>
        </p:spPr>
        <p:txBody>
          <a:bodyPr>
            <a:normAutofit lnSpcReduction="10000"/>
          </a:bodyPr>
          <a:lstStyle/>
          <a:p>
            <a:pPr algn="l"/>
            <a:r>
              <a:rPr lang="es-MX" dirty="0"/>
              <a:t>Tesis X/2011. SUSPENSIÓN DE DERECHOS POLÍTICOELECTORALES. SE ACTUALIZA POR ESTAR PRÓFUGO DE LA JUSTICIA.</a:t>
            </a:r>
          </a:p>
          <a:p>
            <a:pPr algn="l"/>
            <a:r>
              <a:rPr lang="es-MX" dirty="0"/>
              <a:t>Tesis XXVII/2012 que tiene el rubro: SUSPENSIÓN DE DERECHOS</a:t>
            </a:r>
          </a:p>
          <a:p>
            <a:pPr algn="l"/>
            <a:r>
              <a:rPr lang="es-MX" dirty="0"/>
              <a:t>POLÍTICO-ELECTORALES DEL CIUDADANO. TRATÁNDOSE DE SANCIONES ADMINISTRATIVAS, SÓLO PROCEDE CUANDO EXISTA RESOLUCIÓN FIRME.</a:t>
            </a:r>
          </a:p>
          <a:p>
            <a:pPr algn="l"/>
            <a:r>
              <a:rPr lang="es-MX" dirty="0"/>
              <a:t>Tesis XLVI/2014. TUTELA JUDICIAL. LA SUSPENSIÓN TEMPORAL</a:t>
            </a:r>
          </a:p>
          <a:p>
            <a:pPr algn="l"/>
            <a:r>
              <a:rPr lang="es-MX" dirty="0"/>
              <a:t>DE LOS DERECHOS POLÍTICOS ELECTORALES NO CONSTITUYE UN IMPEDIMENTO PARA ACCEDER A LA MISMA.</a:t>
            </a:r>
          </a:p>
        </p:txBody>
      </p:sp>
    </p:spTree>
    <p:extLst>
      <p:ext uri="{BB962C8B-B14F-4D97-AF65-F5344CB8AC3E}">
        <p14:creationId xmlns:p14="http://schemas.microsoft.com/office/powerpoint/2010/main" val="377632281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AF5870-338D-5D1E-B966-5AA1B984394A}"/>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308CF69F-8A09-02B9-8B5C-4786BB61D886}"/>
              </a:ext>
            </a:extLst>
          </p:cNvPr>
          <p:cNvSpPr>
            <a:spLocks noGrp="1"/>
          </p:cNvSpPr>
          <p:nvPr>
            <p:ph type="title"/>
          </p:nvPr>
        </p:nvSpPr>
        <p:spPr>
          <a:xfrm>
            <a:off x="2689412" y="355024"/>
            <a:ext cx="7401714" cy="1143324"/>
          </a:xfrm>
        </p:spPr>
        <p:txBody>
          <a:bodyPr/>
          <a:lstStyle/>
          <a:p>
            <a:r>
              <a:rPr lang="es-MX" dirty="0"/>
              <a:t>conclusiones</a:t>
            </a:r>
          </a:p>
        </p:txBody>
      </p:sp>
      <p:sp>
        <p:nvSpPr>
          <p:cNvPr id="3" name="Marcador de texto 2">
            <a:extLst>
              <a:ext uri="{FF2B5EF4-FFF2-40B4-BE49-F238E27FC236}">
                <a16:creationId xmlns:a16="http://schemas.microsoft.com/office/drawing/2014/main" id="{EB79C148-EB58-7873-1121-D01CFB0C7EF8}"/>
              </a:ext>
            </a:extLst>
          </p:cNvPr>
          <p:cNvSpPr>
            <a:spLocks noGrp="1"/>
          </p:cNvSpPr>
          <p:nvPr>
            <p:ph type="body" idx="1"/>
          </p:nvPr>
        </p:nvSpPr>
        <p:spPr>
          <a:xfrm>
            <a:off x="1428414" y="1498348"/>
            <a:ext cx="8988575" cy="4034118"/>
          </a:xfrm>
        </p:spPr>
        <p:txBody>
          <a:bodyPr>
            <a:normAutofit fontScale="92500" lnSpcReduction="10000"/>
          </a:bodyPr>
          <a:lstStyle/>
          <a:p>
            <a:pPr algn="l"/>
            <a:endParaRPr lang="es-MX" dirty="0"/>
          </a:p>
          <a:p>
            <a:pPr algn="just"/>
            <a:r>
              <a:rPr lang="es-MX" dirty="0"/>
              <a:t>- La privación preventiva de libertad es una práctica que despoja a</a:t>
            </a:r>
          </a:p>
          <a:p>
            <a:pPr algn="just"/>
            <a:r>
              <a:rPr lang="es-MX" dirty="0"/>
              <a:t>las personas de su status jurídico de ciudadanía, privándolas de sus derechos políticos y de su participación en las decisiones relevantes de la nación, lo cual, termina por despojarlas y excluirlas totalmente de la comunidad.</a:t>
            </a:r>
          </a:p>
          <a:p>
            <a:pPr algn="just"/>
            <a:r>
              <a:rPr lang="es-MX" dirty="0"/>
              <a:t>- Vulnerabilidad, pérdida del reconocimiento de identidad y ejercicio de derechos.</a:t>
            </a:r>
          </a:p>
          <a:p>
            <a:pPr algn="just"/>
            <a:r>
              <a:rPr lang="es-MX" dirty="0"/>
              <a:t>- En algunos casos, las personas que sí tienen el derecho a votar porque no han sido sentenciadas, sino que tienen la presunción de inocencia, se encuentran en condiciones que materialmente les impiden votar.</a:t>
            </a:r>
          </a:p>
        </p:txBody>
      </p:sp>
    </p:spTree>
    <p:extLst>
      <p:ext uri="{BB962C8B-B14F-4D97-AF65-F5344CB8AC3E}">
        <p14:creationId xmlns:p14="http://schemas.microsoft.com/office/powerpoint/2010/main" val="390431138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27CC13-7297-666C-5DFE-5DBD98916C39}"/>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BA7A1345-4C72-6114-DD16-98418B5159D6}"/>
              </a:ext>
            </a:extLst>
          </p:cNvPr>
          <p:cNvSpPr>
            <a:spLocks noGrp="1"/>
          </p:cNvSpPr>
          <p:nvPr>
            <p:ph type="title"/>
          </p:nvPr>
        </p:nvSpPr>
        <p:spPr>
          <a:xfrm>
            <a:off x="891149" y="1151507"/>
            <a:ext cx="9612971" cy="1850481"/>
          </a:xfrm>
        </p:spPr>
        <p:txBody>
          <a:bodyPr>
            <a:normAutofit/>
          </a:bodyPr>
          <a:lstStyle/>
          <a:p>
            <a:r>
              <a:rPr lang="es-MX" dirty="0">
                <a:solidFill>
                  <a:srgbClr val="C00000"/>
                </a:solidFill>
              </a:rPr>
              <a:t>PERSONAS migrantes</a:t>
            </a:r>
          </a:p>
        </p:txBody>
      </p:sp>
      <p:sp>
        <p:nvSpPr>
          <p:cNvPr id="3" name="Marcador de texto 2">
            <a:extLst>
              <a:ext uri="{FF2B5EF4-FFF2-40B4-BE49-F238E27FC236}">
                <a16:creationId xmlns:a16="http://schemas.microsoft.com/office/drawing/2014/main" id="{CDA80943-D0DF-5D42-6479-D08E86757B31}"/>
              </a:ext>
            </a:extLst>
          </p:cNvPr>
          <p:cNvSpPr>
            <a:spLocks noGrp="1"/>
          </p:cNvSpPr>
          <p:nvPr>
            <p:ph type="body" idx="1"/>
          </p:nvPr>
        </p:nvSpPr>
        <p:spPr/>
        <p:txBody>
          <a:bodyPr>
            <a:normAutofit/>
          </a:bodyPr>
          <a:lstStyle/>
          <a:p>
            <a:r>
              <a:rPr lang="es-MX" sz="3200" dirty="0"/>
              <a:t>Derechos Político Electorales</a:t>
            </a:r>
          </a:p>
        </p:txBody>
      </p:sp>
      <p:pic>
        <p:nvPicPr>
          <p:cNvPr id="4" name="Picture 2" descr="No hay ninguna descripción de la foto disponible.">
            <a:extLst>
              <a:ext uri="{FF2B5EF4-FFF2-40B4-BE49-F238E27FC236}">
                <a16:creationId xmlns:a16="http://schemas.microsoft.com/office/drawing/2014/main" id="{16853C3E-4AC9-58FE-0B4A-3FCEB9BB71F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526316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60FABB-B83B-1996-872A-C477C4B44E9B}"/>
              </a:ext>
            </a:extLst>
          </p:cNvPr>
          <p:cNvSpPr>
            <a:spLocks noGrp="1"/>
          </p:cNvSpPr>
          <p:nvPr>
            <p:ph type="title"/>
          </p:nvPr>
        </p:nvSpPr>
        <p:spPr>
          <a:xfrm>
            <a:off x="688041" y="1922930"/>
            <a:ext cx="3855720" cy="2157884"/>
          </a:xfrm>
        </p:spPr>
        <p:txBody>
          <a:bodyPr/>
          <a:lstStyle/>
          <a:p>
            <a:r>
              <a:rPr lang="es-MX" dirty="0"/>
              <a:t>PERSONAS MIGRANTES</a:t>
            </a:r>
          </a:p>
        </p:txBody>
      </p:sp>
      <p:sp>
        <p:nvSpPr>
          <p:cNvPr id="3" name="Marcador de contenido 2">
            <a:extLst>
              <a:ext uri="{FF2B5EF4-FFF2-40B4-BE49-F238E27FC236}">
                <a16:creationId xmlns:a16="http://schemas.microsoft.com/office/drawing/2014/main" id="{40D18EA6-CF70-7991-9239-0028E30A5196}"/>
              </a:ext>
            </a:extLst>
          </p:cNvPr>
          <p:cNvSpPr>
            <a:spLocks noGrp="1"/>
          </p:cNvSpPr>
          <p:nvPr>
            <p:ph idx="1"/>
          </p:nvPr>
        </p:nvSpPr>
        <p:spPr>
          <a:xfrm>
            <a:off x="5827059" y="841375"/>
            <a:ext cx="5212080" cy="5175250"/>
          </a:xfrm>
        </p:spPr>
        <p:txBody>
          <a:bodyPr>
            <a:normAutofit lnSpcReduction="10000"/>
          </a:bodyPr>
          <a:lstStyle/>
          <a:p>
            <a:pPr algn="just"/>
            <a:r>
              <a:rPr lang="es-MX" sz="2400" dirty="0"/>
              <a:t>Se utiliza para toda persona que se traslada fuera de su lugar de orígen ya sea dentro de su país o fuera de èl de manera temporal o permanente.</a:t>
            </a:r>
          </a:p>
          <a:p>
            <a:pPr algn="just"/>
            <a:r>
              <a:rPr lang="es-MX" sz="2400" dirty="0"/>
              <a:t>De acuerdo al INE, Es aquella persona que cambia su residencia habitual desde una unidad político – administrativa hacia otra, o que se muda de un país a otro, en un período determinado. La Ley de Migración lo define como el individuo que sale, transita o llega al territorio de un Estado distinto al de su residencia por cualquier tipo de motivación.</a:t>
            </a:r>
          </a:p>
        </p:txBody>
      </p:sp>
      <p:pic>
        <p:nvPicPr>
          <p:cNvPr id="5" name="Picture 2" descr="No hay ninguna descripción de la foto disponible.">
            <a:extLst>
              <a:ext uri="{FF2B5EF4-FFF2-40B4-BE49-F238E27FC236}">
                <a16:creationId xmlns:a16="http://schemas.microsoft.com/office/drawing/2014/main" id="{6BEAFAA9-739F-E5D2-1203-4AEB7CE8B73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999384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4BB1650-B616-4EFB-9FB7-5D93104B5A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313917A8-524D-3602-E638-1339EEDF7ED0}"/>
              </a:ext>
            </a:extLst>
          </p:cNvPr>
          <p:cNvSpPr>
            <a:spLocks noGrp="1"/>
          </p:cNvSpPr>
          <p:nvPr>
            <p:ph idx="1"/>
          </p:nvPr>
        </p:nvSpPr>
        <p:spPr>
          <a:xfrm>
            <a:off x="1158498" y="984324"/>
            <a:ext cx="5934472" cy="4889351"/>
          </a:xfrm>
        </p:spPr>
        <p:txBody>
          <a:bodyPr anchor="ctr">
            <a:normAutofit/>
          </a:bodyPr>
          <a:lstStyle/>
          <a:p>
            <a:pPr algn="just"/>
            <a:r>
              <a:rPr lang="es-MX" sz="2400" dirty="0"/>
              <a:t>México es un país que por sus condiciones vive un proceso migratorio fuerte, tanto al interior de su territorio como fuera de sus fronteras.</a:t>
            </a:r>
          </a:p>
          <a:p>
            <a:pPr algn="just"/>
            <a:r>
              <a:rPr lang="es-MX" sz="2400" dirty="0"/>
              <a:t>La migración obedece a distintas circunstancias o condiciones como lo son las situaciones sociales y económicas.</a:t>
            </a:r>
          </a:p>
          <a:p>
            <a:pPr algn="just"/>
            <a:r>
              <a:rPr lang="es-MX" sz="2400" dirty="0"/>
              <a:t>Son personas que se colocan en una situación de muy alta vulnerabilidad derivada de problemas sociales, políticos, violencia, discriminación e inseguridad.</a:t>
            </a:r>
          </a:p>
        </p:txBody>
      </p:sp>
      <p:sp>
        <p:nvSpPr>
          <p:cNvPr id="11" name="Rectangle 10">
            <a:extLst>
              <a:ext uri="{FF2B5EF4-FFF2-40B4-BE49-F238E27FC236}">
                <a16:creationId xmlns:a16="http://schemas.microsoft.com/office/drawing/2014/main" id="{BB47C962-A905-4168-832D-BF622B381E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527850" y="0"/>
            <a:ext cx="4664149"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6">
            <a:extLst>
              <a:ext uri="{FF2B5EF4-FFF2-40B4-BE49-F238E27FC236}">
                <a16:creationId xmlns:a16="http://schemas.microsoft.com/office/drawing/2014/main" id="{B0CAA55C-9F48-4F94-95AA-5635394974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7983434" y="640080"/>
            <a:ext cx="2296028" cy="3674981"/>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bg2"/>
          </a:solidFill>
          <a:ln w="0">
            <a:noFill/>
            <a:prstDash val="solid"/>
            <a:round/>
            <a:headEnd/>
            <a:tailEnd/>
          </a:ln>
        </p:spPr>
        <p:txBody>
          <a:bodyPr/>
          <a:lstStyle/>
          <a:p>
            <a:endParaRPr lang="es-MX"/>
          </a:p>
        </p:txBody>
      </p:sp>
      <p:sp>
        <p:nvSpPr>
          <p:cNvPr id="2" name="Título 1">
            <a:extLst>
              <a:ext uri="{FF2B5EF4-FFF2-40B4-BE49-F238E27FC236}">
                <a16:creationId xmlns:a16="http://schemas.microsoft.com/office/drawing/2014/main" id="{BECE6F99-5B7A-70B8-95B2-C93D2141DF46}"/>
              </a:ext>
            </a:extLst>
          </p:cNvPr>
          <p:cNvSpPr>
            <a:spLocks noGrp="1"/>
          </p:cNvSpPr>
          <p:nvPr>
            <p:ph type="title"/>
          </p:nvPr>
        </p:nvSpPr>
        <p:spPr>
          <a:xfrm>
            <a:off x="8397611" y="1915463"/>
            <a:ext cx="3389730" cy="4302457"/>
          </a:xfrm>
        </p:spPr>
        <p:txBody>
          <a:bodyPr>
            <a:normAutofit/>
          </a:bodyPr>
          <a:lstStyle/>
          <a:p>
            <a:r>
              <a:rPr lang="es-MX" sz="3000" dirty="0">
                <a:solidFill>
                  <a:srgbClr val="C00000"/>
                </a:solidFill>
              </a:rPr>
              <a:t>CONSIDERACIONES</a:t>
            </a:r>
          </a:p>
        </p:txBody>
      </p:sp>
      <p:pic>
        <p:nvPicPr>
          <p:cNvPr id="4" name="Picture 2" descr="No hay ninguna descripción de la foto disponible.">
            <a:extLst>
              <a:ext uri="{FF2B5EF4-FFF2-40B4-BE49-F238E27FC236}">
                <a16:creationId xmlns:a16="http://schemas.microsoft.com/office/drawing/2014/main" id="{7782DF9D-5F82-167D-51D4-2752D7247B5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15653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8C89EA62-F38E-4285-A105-C5E1BD36009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10" name="Freeform 6">
              <a:extLst>
                <a:ext uri="{FF2B5EF4-FFF2-40B4-BE49-F238E27FC236}">
                  <a16:creationId xmlns:a16="http://schemas.microsoft.com/office/drawing/2014/main" id="{2CF6E46A-CCCD-4728-B011-E147B23629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txBody>
            <a:bodyPr/>
            <a:lstStyle/>
            <a:p>
              <a:endParaRPr lang="es-MX"/>
            </a:p>
          </p:txBody>
        </p:sp>
        <p:sp>
          <p:nvSpPr>
            <p:cNvPr id="11" name="Freeform 6">
              <a:extLst>
                <a:ext uri="{FF2B5EF4-FFF2-40B4-BE49-F238E27FC236}">
                  <a16:creationId xmlns:a16="http://schemas.microsoft.com/office/drawing/2014/main" id="{2E2C684B-30C9-4689-A529-EBF1B8ADB2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txBody>
            <a:bodyPr/>
            <a:lstStyle/>
            <a:p>
              <a:endParaRPr lang="es-MX"/>
            </a:p>
          </p:txBody>
        </p:sp>
      </p:grpSp>
      <p:sp useBgFill="1">
        <p:nvSpPr>
          <p:cNvPr id="13" name="Rectangle 12">
            <a:extLst>
              <a:ext uri="{FF2B5EF4-FFF2-40B4-BE49-F238E27FC236}">
                <a16:creationId xmlns:a16="http://schemas.microsoft.com/office/drawing/2014/main" id="{CC30DECA-E52C-4D56-96B9-718590A2E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5" name="Group 14">
            <a:extLst>
              <a:ext uri="{FF2B5EF4-FFF2-40B4-BE49-F238E27FC236}">
                <a16:creationId xmlns:a16="http://schemas.microsoft.com/office/drawing/2014/main" id="{7A046A95-1E4D-4EAE-9146-822CF94F040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16" name="Freeform 6">
              <a:extLst>
                <a:ext uri="{FF2B5EF4-FFF2-40B4-BE49-F238E27FC236}">
                  <a16:creationId xmlns:a16="http://schemas.microsoft.com/office/drawing/2014/main" id="{E94C9933-93E1-43FF-8BC2-8F0B7794D3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txBody>
            <a:bodyPr/>
            <a:lstStyle/>
            <a:p>
              <a:endParaRPr lang="es-MX"/>
            </a:p>
          </p:txBody>
        </p:sp>
        <p:sp>
          <p:nvSpPr>
            <p:cNvPr id="17" name="Freeform 6">
              <a:extLst>
                <a:ext uri="{FF2B5EF4-FFF2-40B4-BE49-F238E27FC236}">
                  <a16:creationId xmlns:a16="http://schemas.microsoft.com/office/drawing/2014/main" id="{B3AA8CBD-7A2E-4084-A09F-484D166581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txBody>
            <a:bodyPr/>
            <a:lstStyle/>
            <a:p>
              <a:endParaRPr lang="es-MX"/>
            </a:p>
          </p:txBody>
        </p:sp>
      </p:grpSp>
      <p:sp>
        <p:nvSpPr>
          <p:cNvPr id="2" name="Título 1">
            <a:extLst>
              <a:ext uri="{FF2B5EF4-FFF2-40B4-BE49-F238E27FC236}">
                <a16:creationId xmlns:a16="http://schemas.microsoft.com/office/drawing/2014/main" id="{688C119C-60C9-BB36-4838-32A9B28E3D6E}"/>
              </a:ext>
            </a:extLst>
          </p:cNvPr>
          <p:cNvSpPr>
            <a:spLocks noGrp="1"/>
          </p:cNvSpPr>
          <p:nvPr>
            <p:ph type="title"/>
          </p:nvPr>
        </p:nvSpPr>
        <p:spPr>
          <a:xfrm>
            <a:off x="4685972" y="261097"/>
            <a:ext cx="6589294" cy="1357520"/>
          </a:xfrm>
        </p:spPr>
        <p:txBody>
          <a:bodyPr vert="horz" lIns="91440" tIns="45720" rIns="91440" bIns="45720" rtlCol="0" anchor="b">
            <a:normAutofit/>
          </a:bodyPr>
          <a:lstStyle/>
          <a:p>
            <a:pPr algn="l"/>
            <a:r>
              <a:rPr lang="en-US" sz="6000" dirty="0"/>
              <a:t>DISCRIMINACIÓN</a:t>
            </a:r>
          </a:p>
        </p:txBody>
      </p:sp>
      <p:sp>
        <p:nvSpPr>
          <p:cNvPr id="3" name="Marcador de texto 2">
            <a:extLst>
              <a:ext uri="{FF2B5EF4-FFF2-40B4-BE49-F238E27FC236}">
                <a16:creationId xmlns:a16="http://schemas.microsoft.com/office/drawing/2014/main" id="{EE4A6079-B8C3-3911-33CD-D02D8FC951FA}"/>
              </a:ext>
            </a:extLst>
          </p:cNvPr>
          <p:cNvSpPr>
            <a:spLocks noGrp="1"/>
          </p:cNvSpPr>
          <p:nvPr>
            <p:ph type="body" idx="1"/>
          </p:nvPr>
        </p:nvSpPr>
        <p:spPr>
          <a:xfrm>
            <a:off x="2835516" y="2148240"/>
            <a:ext cx="6829184" cy="3162185"/>
          </a:xfrm>
        </p:spPr>
        <p:txBody>
          <a:bodyPr vert="horz" lIns="91440" tIns="45720" rIns="91440" bIns="45720" rtlCol="0">
            <a:normAutofit/>
          </a:bodyPr>
          <a:lstStyle/>
          <a:p>
            <a:pPr algn="just"/>
            <a:r>
              <a:rPr lang="en-US" sz="2600" dirty="0"/>
              <a:t>Dar un trato distinto o diferente a una persona o grupo de personas por cuestión prejuicios raciales, religiosos, sexuales, políticos o por la simple manifestación de ideas o creencias que resulten distintas a las propias. </a:t>
            </a:r>
          </a:p>
          <a:p>
            <a:pPr algn="l"/>
            <a:endParaRPr lang="en-US" sz="2300" dirty="0"/>
          </a:p>
          <a:p>
            <a:pPr algn="l"/>
            <a:r>
              <a:rPr lang="en-US" sz="800" dirty="0"/>
              <a:t>(Diccionario de Asilo, Discriminación Ciudadanía, diccionario.cear-esuxkadi.org. p.1)</a:t>
            </a:r>
          </a:p>
          <a:p>
            <a:pPr algn="l"/>
            <a:endParaRPr lang="en-US" sz="2300" dirty="0"/>
          </a:p>
          <a:p>
            <a:pPr algn="l"/>
            <a:endParaRPr lang="en-US" sz="2300" dirty="0"/>
          </a:p>
        </p:txBody>
      </p:sp>
      <p:pic>
        <p:nvPicPr>
          <p:cNvPr id="4" name="Picture 2" descr="No hay ninguna descripción de la foto disponible.">
            <a:extLst>
              <a:ext uri="{FF2B5EF4-FFF2-40B4-BE49-F238E27FC236}">
                <a16:creationId xmlns:a16="http://schemas.microsoft.com/office/drawing/2014/main" id="{C6495AD5-A51E-2484-72F6-2ECF12250B1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387501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3F29F119-E445-D711-DABF-83A22C41ED34}"/>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55DD52D-7E72-1C86-DD84-B2FF356AEB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D62DF82F-2808-F8A3-66F0-C160CCDD55AC}"/>
              </a:ext>
            </a:extLst>
          </p:cNvPr>
          <p:cNvSpPr>
            <a:spLocks noGrp="1"/>
          </p:cNvSpPr>
          <p:nvPr>
            <p:ph idx="1"/>
          </p:nvPr>
        </p:nvSpPr>
        <p:spPr>
          <a:xfrm>
            <a:off x="1158498" y="984324"/>
            <a:ext cx="5934472" cy="4889351"/>
          </a:xfrm>
        </p:spPr>
        <p:txBody>
          <a:bodyPr anchor="ctr">
            <a:normAutofit/>
          </a:bodyPr>
          <a:lstStyle/>
          <a:p>
            <a:pPr algn="just"/>
            <a:r>
              <a:rPr lang="es-MX" sz="2400" dirty="0"/>
              <a:t>Están expuestos a práticas discriminatorias que en muchas ocasiones se refuerzan por las leyes, regulaciones y políticas migratorias.</a:t>
            </a:r>
          </a:p>
          <a:p>
            <a:pPr algn="just"/>
            <a:r>
              <a:rPr lang="es-MX" sz="2400" dirty="0"/>
              <a:t>Uno de los factores más comunes es el desempleo.</a:t>
            </a:r>
          </a:p>
          <a:p>
            <a:pPr algn="just"/>
            <a:r>
              <a:rPr lang="es-MX" sz="2400" dirty="0"/>
              <a:t>Una cuestión muy importante es que estas personas tienen restringidos sus derechos políticos, sociales y económicos por encontrarse restringidos al país de origen y a la ciudadanía. Y no contar con la documentación necesaria.</a:t>
            </a:r>
          </a:p>
        </p:txBody>
      </p:sp>
      <p:sp>
        <p:nvSpPr>
          <p:cNvPr id="11" name="Rectangle 10">
            <a:extLst>
              <a:ext uri="{FF2B5EF4-FFF2-40B4-BE49-F238E27FC236}">
                <a16:creationId xmlns:a16="http://schemas.microsoft.com/office/drawing/2014/main" id="{5D44FF17-DF9E-E9DA-7F14-A8D944BF5C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527850" y="0"/>
            <a:ext cx="4664149"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6">
            <a:extLst>
              <a:ext uri="{FF2B5EF4-FFF2-40B4-BE49-F238E27FC236}">
                <a16:creationId xmlns:a16="http://schemas.microsoft.com/office/drawing/2014/main" id="{3A75ACA7-EDDE-5A45-8D88-A4176E40F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7983434" y="640080"/>
            <a:ext cx="2296028" cy="3674981"/>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bg2"/>
          </a:solidFill>
          <a:ln w="0">
            <a:noFill/>
            <a:prstDash val="solid"/>
            <a:round/>
            <a:headEnd/>
            <a:tailEnd/>
          </a:ln>
        </p:spPr>
        <p:txBody>
          <a:bodyPr/>
          <a:lstStyle/>
          <a:p>
            <a:endParaRPr lang="es-MX"/>
          </a:p>
        </p:txBody>
      </p:sp>
      <p:sp>
        <p:nvSpPr>
          <p:cNvPr id="2" name="Título 1">
            <a:extLst>
              <a:ext uri="{FF2B5EF4-FFF2-40B4-BE49-F238E27FC236}">
                <a16:creationId xmlns:a16="http://schemas.microsoft.com/office/drawing/2014/main" id="{374BF11B-CDD6-0D1B-0C85-00BBCEEE8956}"/>
              </a:ext>
            </a:extLst>
          </p:cNvPr>
          <p:cNvSpPr>
            <a:spLocks noGrp="1"/>
          </p:cNvSpPr>
          <p:nvPr>
            <p:ph type="title"/>
          </p:nvPr>
        </p:nvSpPr>
        <p:spPr>
          <a:xfrm>
            <a:off x="8397611" y="1915463"/>
            <a:ext cx="3389730" cy="4302457"/>
          </a:xfrm>
        </p:spPr>
        <p:txBody>
          <a:bodyPr>
            <a:normAutofit/>
          </a:bodyPr>
          <a:lstStyle/>
          <a:p>
            <a:r>
              <a:rPr lang="es-MX" sz="3000" dirty="0">
                <a:solidFill>
                  <a:srgbClr val="C00000"/>
                </a:solidFill>
              </a:rPr>
              <a:t>CONSIDERACIONES</a:t>
            </a:r>
          </a:p>
        </p:txBody>
      </p:sp>
      <p:pic>
        <p:nvPicPr>
          <p:cNvPr id="4" name="Picture 2" descr="No hay ninguna descripción de la foto disponible.">
            <a:extLst>
              <a:ext uri="{FF2B5EF4-FFF2-40B4-BE49-F238E27FC236}">
                <a16:creationId xmlns:a16="http://schemas.microsoft.com/office/drawing/2014/main" id="{2A67D1C8-D5EC-39B2-D2D6-8F251211DD6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930985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3DE0CAC-C762-3A99-F5C6-6190CA2F71ED}"/>
              </a:ext>
            </a:extLst>
          </p:cNvPr>
          <p:cNvSpPr>
            <a:spLocks noGrp="1"/>
          </p:cNvSpPr>
          <p:nvPr>
            <p:ph type="title"/>
          </p:nvPr>
        </p:nvSpPr>
        <p:spPr>
          <a:xfrm>
            <a:off x="1371600" y="526676"/>
            <a:ext cx="2967318" cy="927847"/>
          </a:xfrm>
        </p:spPr>
        <p:txBody>
          <a:bodyPr>
            <a:noAutofit/>
          </a:bodyPr>
          <a:lstStyle/>
          <a:p>
            <a:r>
              <a:rPr lang="es-MX" sz="5400" dirty="0"/>
              <a:t>LOGROS</a:t>
            </a:r>
          </a:p>
        </p:txBody>
      </p:sp>
      <p:sp>
        <p:nvSpPr>
          <p:cNvPr id="3" name="Marcador de contenido 2">
            <a:extLst>
              <a:ext uri="{FF2B5EF4-FFF2-40B4-BE49-F238E27FC236}">
                <a16:creationId xmlns:a16="http://schemas.microsoft.com/office/drawing/2014/main" id="{1693671B-30CB-EAB1-761A-215853738982}"/>
              </a:ext>
            </a:extLst>
          </p:cNvPr>
          <p:cNvSpPr>
            <a:spLocks noGrp="1"/>
          </p:cNvSpPr>
          <p:nvPr>
            <p:ph idx="1"/>
          </p:nvPr>
        </p:nvSpPr>
        <p:spPr>
          <a:xfrm>
            <a:off x="1371600" y="1613647"/>
            <a:ext cx="9601200" cy="4253753"/>
          </a:xfrm>
        </p:spPr>
        <p:txBody>
          <a:bodyPr>
            <a:normAutofit fontScale="92500" lnSpcReduction="10000"/>
          </a:bodyPr>
          <a:lstStyle/>
          <a:p>
            <a:pPr algn="just"/>
            <a:r>
              <a:rPr lang="es-MX" sz="2400" dirty="0"/>
              <a:t>Reconocimiento de la doble nacionalidad, el voto en el extranjero y la tramitación de la credencial para votar en las distintas embajadas.</a:t>
            </a:r>
          </a:p>
          <a:p>
            <a:pPr algn="just"/>
            <a:r>
              <a:rPr lang="es-MX" sz="2400" dirty="0"/>
              <a:t>SUP-REC-88/2020. </a:t>
            </a:r>
            <a:r>
              <a:rPr lang="es-MX" sz="2400"/>
              <a:t>Se revoca el decreto legislativo por el que se suprimía la diputación migrante en la CDMX.</a:t>
            </a:r>
            <a:endParaRPr lang="es-MX" sz="2400" dirty="0"/>
          </a:p>
          <a:p>
            <a:pPr algn="just"/>
            <a:r>
              <a:rPr lang="es-MX" sz="2400" dirty="0"/>
              <a:t>Acciones afirmativas. SUP-REC-21/2021. Modificación de criterios en la postulación de candidaturas a diputaciones federales para que, entre otras cuestiones, se implementaran acciones afirmativas para las personas mexicanas migrantes y residentes en el extranjero.</a:t>
            </a:r>
          </a:p>
          <a:p>
            <a:pPr algn="just"/>
            <a:r>
              <a:rPr lang="es-MX" sz="2400" dirty="0"/>
              <a:t>SUP-JDC-346/2021 Y ACUMULADOS.</a:t>
            </a:r>
          </a:p>
          <a:p>
            <a:pPr marL="0" indent="0" algn="just">
              <a:buNone/>
            </a:pPr>
            <a:r>
              <a:rPr lang="es-MX" sz="2400" dirty="0"/>
              <a:t>La finalidad de la acción afirmativa es que sean efectivamente las personas mexicanas residentes en el extranjero quienes representen a nuestros migrantes.</a:t>
            </a:r>
          </a:p>
          <a:p>
            <a:pPr marL="0" indent="0">
              <a:buNone/>
            </a:pPr>
            <a:endParaRPr lang="es-MX" sz="2400" dirty="0"/>
          </a:p>
        </p:txBody>
      </p:sp>
      <p:pic>
        <p:nvPicPr>
          <p:cNvPr id="4" name="Picture 2" descr="No hay ninguna descripción de la foto disponible.">
            <a:extLst>
              <a:ext uri="{FF2B5EF4-FFF2-40B4-BE49-F238E27FC236}">
                <a16:creationId xmlns:a16="http://schemas.microsoft.com/office/drawing/2014/main" id="{766C753E-A193-2014-577A-3399A107456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412402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83DAFF-9DAC-9CE9-391D-55A64D6A66AA}"/>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6DB8AC91-E3D9-3705-4982-5C8F718E6EB7}"/>
              </a:ext>
            </a:extLst>
          </p:cNvPr>
          <p:cNvSpPr>
            <a:spLocks noGrp="1"/>
          </p:cNvSpPr>
          <p:nvPr>
            <p:ph type="title"/>
          </p:nvPr>
        </p:nvSpPr>
        <p:spPr>
          <a:xfrm>
            <a:off x="1371600" y="526676"/>
            <a:ext cx="2967318" cy="927847"/>
          </a:xfrm>
        </p:spPr>
        <p:txBody>
          <a:bodyPr>
            <a:noAutofit/>
          </a:bodyPr>
          <a:lstStyle/>
          <a:p>
            <a:r>
              <a:rPr lang="es-MX" sz="5400" dirty="0"/>
              <a:t>LOGROS</a:t>
            </a:r>
          </a:p>
        </p:txBody>
      </p:sp>
      <p:sp>
        <p:nvSpPr>
          <p:cNvPr id="3" name="Marcador de contenido 2">
            <a:extLst>
              <a:ext uri="{FF2B5EF4-FFF2-40B4-BE49-F238E27FC236}">
                <a16:creationId xmlns:a16="http://schemas.microsoft.com/office/drawing/2014/main" id="{81D959FF-73DE-19DE-315C-C77764F2BD4A}"/>
              </a:ext>
            </a:extLst>
          </p:cNvPr>
          <p:cNvSpPr>
            <a:spLocks noGrp="1"/>
          </p:cNvSpPr>
          <p:nvPr>
            <p:ph idx="1"/>
          </p:nvPr>
        </p:nvSpPr>
        <p:spPr>
          <a:xfrm>
            <a:off x="1371600" y="1739153"/>
            <a:ext cx="9601200" cy="4253753"/>
          </a:xfrm>
        </p:spPr>
        <p:txBody>
          <a:bodyPr>
            <a:normAutofit/>
          </a:bodyPr>
          <a:lstStyle/>
          <a:p>
            <a:pPr marL="0" indent="0" algn="just">
              <a:buNone/>
            </a:pPr>
            <a:r>
              <a:rPr lang="es-MX" sz="2400" dirty="0"/>
              <a:t>Las personas que integran la comunidad migrante conforman un grupo en situación de vulnerabilidad, con subrepresentación e invisibilización, pues están expuestas a discriminación tanto en el país que residen como en su país de origen, por lo que deben ser representadas por personas en igualdad de circunstancias. </a:t>
            </a:r>
          </a:p>
          <a:p>
            <a:pPr marL="0" indent="0" algn="just">
              <a:buNone/>
            </a:pPr>
            <a:r>
              <a:rPr lang="es-MX" sz="2400" dirty="0"/>
              <a:t>El que únicamente personas mexicanas residentes en el extranjero sean las beneficiarias de la acción afirmativa, contribuye a su visibilización y representación evitando que mediante la postulación de personas que se autoadscriban como tales, sin serlo, los representen.</a:t>
            </a:r>
          </a:p>
          <a:p>
            <a:pPr marL="0" indent="0">
              <a:buNone/>
            </a:pPr>
            <a:endParaRPr lang="es-MX" sz="2400" dirty="0"/>
          </a:p>
        </p:txBody>
      </p:sp>
      <p:pic>
        <p:nvPicPr>
          <p:cNvPr id="4" name="Picture 2" descr="No hay ninguna descripción de la foto disponible.">
            <a:extLst>
              <a:ext uri="{FF2B5EF4-FFF2-40B4-BE49-F238E27FC236}">
                <a16:creationId xmlns:a16="http://schemas.microsoft.com/office/drawing/2014/main" id="{13D5D0A7-8B14-0ABA-F4E3-1985A0B7830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05390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A97F59D-628C-4053-B41F-489D0045FD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sp>
        <p:nvSpPr>
          <p:cNvPr id="11" name="Rectangle 10">
            <a:extLst>
              <a:ext uri="{FF2B5EF4-FFF2-40B4-BE49-F238E27FC236}">
                <a16:creationId xmlns:a16="http://schemas.microsoft.com/office/drawing/2014/main" id="{A14902AA-4E7E-4D93-A756-AC2EF9AAF9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376"/>
            <a:ext cx="12191998"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13" name="Freeform 6">
            <a:extLst>
              <a:ext uri="{FF2B5EF4-FFF2-40B4-BE49-F238E27FC236}">
                <a16:creationId xmlns:a16="http://schemas.microsoft.com/office/drawing/2014/main" id="{AE0AE5A0-0098-4DC4-82DC-CCE4071B65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671285" y="626654"/>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accent1">
              <a:lumMod val="75000"/>
            </a:schemeClr>
          </a:solidFill>
          <a:ln w="0">
            <a:noFill/>
            <a:prstDash val="solid"/>
            <a:round/>
            <a:headEnd/>
            <a:tailEnd/>
          </a:ln>
        </p:spPr>
        <p:txBody>
          <a:bodyPr/>
          <a:lstStyle/>
          <a:p>
            <a:endParaRPr lang="es-MX"/>
          </a:p>
        </p:txBody>
      </p:sp>
      <p:sp useBgFill="1">
        <p:nvSpPr>
          <p:cNvPr id="15" name="Rectangle 14">
            <a:extLst>
              <a:ext uri="{FF2B5EF4-FFF2-40B4-BE49-F238E27FC236}">
                <a16:creationId xmlns:a16="http://schemas.microsoft.com/office/drawing/2014/main" id="{B6D28670-6E3D-4F4B-AD22-EFA33BF3CA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6632" y="1010265"/>
            <a:ext cx="11115368" cy="5847734"/>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6223A541-2EAE-176A-EE60-CCDD1923F358}"/>
              </a:ext>
            </a:extLst>
          </p:cNvPr>
          <p:cNvSpPr>
            <a:spLocks noGrp="1"/>
          </p:cNvSpPr>
          <p:nvPr>
            <p:ph type="ctrTitle"/>
          </p:nvPr>
        </p:nvSpPr>
        <p:spPr>
          <a:xfrm>
            <a:off x="1371600" y="1281916"/>
            <a:ext cx="9601200" cy="1485900"/>
          </a:xfrm>
        </p:spPr>
        <p:txBody>
          <a:bodyPr vert="horz" lIns="91440" tIns="45720" rIns="91440" bIns="45720" rtlCol="0" anchor="t">
            <a:normAutofit/>
          </a:bodyPr>
          <a:lstStyle/>
          <a:p>
            <a:pPr algn="l"/>
            <a:r>
              <a:rPr lang="en-US" sz="4400" dirty="0"/>
              <a:t>SEGREGACIÓN</a:t>
            </a:r>
          </a:p>
        </p:txBody>
      </p:sp>
      <p:sp>
        <p:nvSpPr>
          <p:cNvPr id="3" name="Subtítulo 2">
            <a:extLst>
              <a:ext uri="{FF2B5EF4-FFF2-40B4-BE49-F238E27FC236}">
                <a16:creationId xmlns:a16="http://schemas.microsoft.com/office/drawing/2014/main" id="{00F5B7A8-5C69-4627-C0E1-22DEF40D3F21}"/>
              </a:ext>
            </a:extLst>
          </p:cNvPr>
          <p:cNvSpPr>
            <a:spLocks noGrp="1"/>
          </p:cNvSpPr>
          <p:nvPr>
            <p:ph type="subTitle" idx="1"/>
          </p:nvPr>
        </p:nvSpPr>
        <p:spPr>
          <a:xfrm>
            <a:off x="2563147" y="2471974"/>
            <a:ext cx="7772400" cy="2946779"/>
          </a:xfrm>
          <a:ln>
            <a:solidFill>
              <a:schemeClr val="tx1"/>
            </a:solidFill>
          </a:ln>
        </p:spPr>
        <p:txBody>
          <a:bodyPr vert="horz" lIns="91440" tIns="45720" rIns="91440" bIns="45720" rtlCol="0">
            <a:normAutofit/>
          </a:bodyPr>
          <a:lstStyle/>
          <a:p>
            <a:pPr indent="-384048" algn="just">
              <a:lnSpc>
                <a:spcPct val="94000"/>
              </a:lnSpc>
              <a:spcAft>
                <a:spcPts val="200"/>
              </a:spcAft>
            </a:pPr>
            <a:endParaRPr lang="en-US" sz="2100" dirty="0"/>
          </a:p>
          <a:p>
            <a:pPr indent="-384048" algn="just">
              <a:lnSpc>
                <a:spcPct val="94000"/>
              </a:lnSpc>
              <a:spcAft>
                <a:spcPts val="200"/>
              </a:spcAft>
            </a:pPr>
            <a:r>
              <a:rPr lang="en-US" sz="2100" dirty="0"/>
              <a:t>Como conceptualización teórica, “el grado en el que dos o más grupos sociales viven de manera separada el uno del otro, en partes distintas del espacio urbano” </a:t>
            </a:r>
          </a:p>
          <a:p>
            <a:pPr indent="-384048" algn="just">
              <a:lnSpc>
                <a:spcPct val="94000"/>
              </a:lnSpc>
              <a:spcAft>
                <a:spcPts val="200"/>
              </a:spcAft>
            </a:pPr>
            <a:r>
              <a:rPr lang="en-US" sz="800" dirty="0"/>
              <a:t>(Massey &amp;Denton, The Dimensions of Residendial Segregation, 1988, p.282).</a:t>
            </a:r>
          </a:p>
          <a:p>
            <a:pPr indent="-384048" algn="just">
              <a:lnSpc>
                <a:spcPct val="94000"/>
              </a:lnSpc>
              <a:spcAft>
                <a:spcPts val="200"/>
              </a:spcAft>
            </a:pPr>
            <a:endParaRPr lang="en-US" sz="2100" dirty="0"/>
          </a:p>
          <a:p>
            <a:pPr indent="-384048" algn="just">
              <a:lnSpc>
                <a:spcPct val="94000"/>
              </a:lnSpc>
              <a:spcAft>
                <a:spcPts val="200"/>
              </a:spcAft>
            </a:pPr>
            <a:r>
              <a:rPr lang="en-US" sz="2100" dirty="0"/>
              <a:t>Implica el hecho de apartar o separar a quienes (personas o grupo de personas) resulten diferentes o desiguales dentro de una colectividad o grupo.</a:t>
            </a:r>
          </a:p>
          <a:p>
            <a:pPr indent="-384048" algn="l">
              <a:lnSpc>
                <a:spcPct val="94000"/>
              </a:lnSpc>
              <a:spcAft>
                <a:spcPts val="200"/>
              </a:spcAft>
            </a:pPr>
            <a:endParaRPr lang="en-US" sz="2100" dirty="0"/>
          </a:p>
          <a:p>
            <a:pPr indent="-384048" algn="l">
              <a:lnSpc>
                <a:spcPct val="94000"/>
              </a:lnSpc>
              <a:spcAft>
                <a:spcPts val="200"/>
              </a:spcAft>
            </a:pPr>
            <a:endParaRPr lang="en-US" sz="2100" dirty="0"/>
          </a:p>
        </p:txBody>
      </p:sp>
      <p:pic>
        <p:nvPicPr>
          <p:cNvPr id="4" name="Picture 2" descr="No hay ninguna descripción de la foto disponible.">
            <a:extLst>
              <a:ext uri="{FF2B5EF4-FFF2-40B4-BE49-F238E27FC236}">
                <a16:creationId xmlns:a16="http://schemas.microsoft.com/office/drawing/2014/main" id="{7E315A71-614F-FE76-D25F-A959E8805E8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1916029"/>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257D1A9-C006-0640-6A0E-2255BB58A3E8}"/>
              </a:ext>
            </a:extLst>
          </p:cNvPr>
          <p:cNvSpPr>
            <a:spLocks noGrp="1"/>
          </p:cNvSpPr>
          <p:nvPr>
            <p:ph type="ctrTitle"/>
          </p:nvPr>
        </p:nvSpPr>
        <p:spPr>
          <a:xfrm>
            <a:off x="4302729" y="450942"/>
            <a:ext cx="7254271" cy="1086238"/>
          </a:xfrm>
        </p:spPr>
        <p:txBody>
          <a:bodyPr/>
          <a:lstStyle/>
          <a:p>
            <a:r>
              <a:rPr lang="es-MX" sz="5400" dirty="0"/>
              <a:t>INTERSECIONALIDAD</a:t>
            </a:r>
          </a:p>
        </p:txBody>
      </p:sp>
      <p:sp>
        <p:nvSpPr>
          <p:cNvPr id="3" name="Subtítulo 2">
            <a:extLst>
              <a:ext uri="{FF2B5EF4-FFF2-40B4-BE49-F238E27FC236}">
                <a16:creationId xmlns:a16="http://schemas.microsoft.com/office/drawing/2014/main" id="{856A224C-91C2-134F-960C-0A5D79398A16}"/>
              </a:ext>
            </a:extLst>
          </p:cNvPr>
          <p:cNvSpPr>
            <a:spLocks noGrp="1"/>
          </p:cNvSpPr>
          <p:nvPr>
            <p:ph type="subTitle" idx="1"/>
          </p:nvPr>
        </p:nvSpPr>
        <p:spPr>
          <a:xfrm>
            <a:off x="2806906" y="2235200"/>
            <a:ext cx="6831673" cy="2387600"/>
          </a:xfrm>
        </p:spPr>
        <p:txBody>
          <a:bodyPr>
            <a:normAutofit/>
          </a:bodyPr>
          <a:lstStyle/>
          <a:p>
            <a:pPr algn="just"/>
            <a:r>
              <a:rPr lang="es-MX" sz="2600" dirty="0"/>
              <a:t>Herramienta diseñada para poder explorar lo que ocurre entre los grupos coexistentes y su correlación con los elementos discriminatorios que los conecta (género, abusos, opresión, raza, supremacía, etc.)</a:t>
            </a:r>
          </a:p>
          <a:p>
            <a:pPr algn="l"/>
            <a:endParaRPr lang="es-MX" sz="2600" dirty="0"/>
          </a:p>
          <a:p>
            <a:pPr algn="l"/>
            <a:endParaRPr lang="es-MX" sz="2600" dirty="0"/>
          </a:p>
        </p:txBody>
      </p:sp>
      <p:pic>
        <p:nvPicPr>
          <p:cNvPr id="4" name="Picture 2" descr="No hay ninguna descripción de la foto disponible.">
            <a:extLst>
              <a:ext uri="{FF2B5EF4-FFF2-40B4-BE49-F238E27FC236}">
                <a16:creationId xmlns:a16="http://schemas.microsoft.com/office/drawing/2014/main" id="{71F80117-734D-F9C6-04D1-ADF5A4BC83C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382987" y="5976"/>
            <a:ext cx="808708" cy="808708"/>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1153133"/>
      </p:ext>
    </p:extLst>
  </p:cSld>
  <p:clrMapOvr>
    <a:masterClrMapping/>
  </p:clrMapOvr>
</p:sld>
</file>

<file path=ppt/theme/theme1.xml><?xml version="1.0" encoding="utf-8"?>
<a:theme xmlns:a="http://schemas.openxmlformats.org/drawingml/2006/main" name="Recorte">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Recorte</Template>
  <TotalTime>7867</TotalTime>
  <Words>6113</Words>
  <Application>Microsoft Office PowerPoint</Application>
  <PresentationFormat>Panorámica</PresentationFormat>
  <Paragraphs>372</Paragraphs>
  <Slides>72</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72</vt:i4>
      </vt:variant>
    </vt:vector>
  </HeadingPairs>
  <TitlesOfParts>
    <vt:vector size="76" baseType="lpstr">
      <vt:lpstr>Franklin Gothic Book</vt:lpstr>
      <vt:lpstr>KATECELEBRATION</vt:lpstr>
      <vt:lpstr>Wingdings</vt:lpstr>
      <vt:lpstr>Recorte</vt:lpstr>
      <vt:lpstr>DIPLOMADO EN DERECHOS HUMANOS POLÍTICO ELECTORALES</vt:lpstr>
      <vt:lpstr>DERECHOS DE OTROS GRUPOS VULNERABLES</vt:lpstr>
      <vt:lpstr>TEMAS A TRATAR</vt:lpstr>
      <vt:lpstr>CONCEPTOS APLICABLES</vt:lpstr>
      <vt:lpstr>VULNERABILIDAD</vt:lpstr>
      <vt:lpstr>VULNERABILIDAD</vt:lpstr>
      <vt:lpstr>DISCRIMINACIÓN</vt:lpstr>
      <vt:lpstr>SEGREGACIÓN</vt:lpstr>
      <vt:lpstr>INTERSECIONALIDAD</vt:lpstr>
      <vt:lpstr>POBREZA</vt:lpstr>
      <vt:lpstr>GRUPOS VULNERABLES</vt:lpstr>
      <vt:lpstr>GRUPOS VULNERABLES</vt:lpstr>
      <vt:lpstr>FACTORES PARA DETERMINAR LA VULNERABILIDAD EN ESTOS GRUPOS</vt:lpstr>
      <vt:lpstr>Posibles causales</vt:lpstr>
      <vt:lpstr>¿Cuáles son?</vt:lpstr>
      <vt:lpstr>PERSONAS CON DISCAPACIDAD</vt:lpstr>
      <vt:lpstr>CONSIDERACIONES</vt:lpstr>
      <vt:lpstr>TIPOS DE DISCAPACIDAD</vt:lpstr>
      <vt:lpstr>TIPOS DE DISCAPACIDAD</vt:lpstr>
      <vt:lpstr>CONTEXTO JURÍDICO PCd</vt:lpstr>
      <vt:lpstr>marco internacional</vt:lpstr>
      <vt:lpstr>marco internacional</vt:lpstr>
      <vt:lpstr>MÉXICO</vt:lpstr>
      <vt:lpstr>Presentación de PowerPoint</vt:lpstr>
      <vt:lpstr>MARCO NORMATIVO</vt:lpstr>
      <vt:lpstr> INE 2017</vt:lpstr>
      <vt:lpstr> INE 2022</vt:lpstr>
      <vt:lpstr>tepjf</vt:lpstr>
      <vt:lpstr>Respecto al ejercicio del voto activo</vt:lpstr>
      <vt:lpstr>Respecto al ejercicio del voto pasivo</vt:lpstr>
      <vt:lpstr>Respecto al ejercicio del voto pasivo</vt:lpstr>
      <vt:lpstr>PERSONAS JÓVENES</vt:lpstr>
      <vt:lpstr>Presentación de PowerPoint</vt:lpstr>
      <vt:lpstr>Presentación de PowerPoint</vt:lpstr>
      <vt:lpstr>REALIDADES</vt:lpstr>
      <vt:lpstr>PERSONAS EN SITUACIÓN DE CALLE</vt:lpstr>
      <vt:lpstr>Presentación de PowerPoint</vt:lpstr>
      <vt:lpstr>CLASIFICACIÓN</vt:lpstr>
      <vt:lpstr>CLASIFICACIÓN</vt:lpstr>
      <vt:lpstr>CONSIDERACIONES</vt:lpstr>
      <vt:lpstr>CONSIDERACIONES</vt:lpstr>
      <vt:lpstr>CONSIDERACIONES</vt:lpstr>
      <vt:lpstr>CONSIDERACIONES</vt:lpstr>
      <vt:lpstr>CASO RELEVANTE</vt:lpstr>
      <vt:lpstr>PERSONAS DE LA COMUNIDAD LGBTQ+</vt:lpstr>
      <vt:lpstr>CONSIDERACIONES</vt:lpstr>
      <vt:lpstr>CONSIDERACIONES</vt:lpstr>
      <vt:lpstr>CONCEPTOS  COMUNIDAD LGBTQ+</vt:lpstr>
      <vt:lpstr>Presentación de PowerPoint</vt:lpstr>
      <vt:lpstr>Presentación de PowerPoint</vt:lpstr>
      <vt:lpstr>CONCEPTOS  COMUNIDAD LGBTQ+</vt:lpstr>
      <vt:lpstr>Presentación de PowerPoint</vt:lpstr>
      <vt:lpstr>Presentación de PowerPoint</vt:lpstr>
      <vt:lpstr>CASOS RELEVANTES</vt:lpstr>
      <vt:lpstr>PERSONAS en prisión preventiva</vt:lpstr>
      <vt:lpstr>CONSIDERACIONES</vt:lpstr>
      <vt:lpstr>MARCO INTERNACIONAL</vt:lpstr>
      <vt:lpstr>Presentación de PowerPoint</vt:lpstr>
      <vt:lpstr>LIMITACIÓN A LOS DERECHOS POLITICO ELECTORALES </vt:lpstr>
      <vt:lpstr>LIMITACIÓN A LOS DERECHOS POLITICO ELECTORALES </vt:lpstr>
      <vt:lpstr>SCJN</vt:lpstr>
      <vt:lpstr>LIMITACIÓN A LOS DERECHOS POLITICO ELECTORALES </vt:lpstr>
      <vt:lpstr>LIMITACIÓN A LOS DERECHOS POLITICO ELECTORALES </vt:lpstr>
      <vt:lpstr>CASO RELEVANTE</vt:lpstr>
      <vt:lpstr>tesis</vt:lpstr>
      <vt:lpstr>conclusiones</vt:lpstr>
      <vt:lpstr>PERSONAS migrantes</vt:lpstr>
      <vt:lpstr>PERSONAS MIGRANTES</vt:lpstr>
      <vt:lpstr>CONSIDERACIONES</vt:lpstr>
      <vt:lpstr>CONSIDERACIONES</vt:lpstr>
      <vt:lpstr>LOGROS</vt:lpstr>
      <vt:lpstr>LOGROS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DIPLOMADO EN DERECHOS HUMANOS POLÍTICO ELECTORALES</dc:title>
  <dc:creator>NOÉ CORZO CORRAL</dc:creator>
  <cp:lastModifiedBy>María de Lourdes Gabriela Cossío Deschamps</cp:lastModifiedBy>
  <cp:revision>4</cp:revision>
  <dcterms:created xsi:type="dcterms:W3CDTF">2024-02-06T19:38:30Z</dcterms:created>
  <dcterms:modified xsi:type="dcterms:W3CDTF">2025-02-05T01:39:05Z</dcterms:modified>
</cp:coreProperties>
</file>