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3.xml" ContentType="application/vnd.openxmlformats-officedocument.themeOverride+xml"/>
  <Override PartName="/ppt/theme/themeOverride4.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1.xml" ContentType="application/vnd.openxmlformats-officedocument.presentationml.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theme/themeOverride4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 id="2147483693" r:id="rId2"/>
    <p:sldMasterId id="2147483705" r:id="rId3"/>
  </p:sldMasterIdLst>
  <p:notesMasterIdLst>
    <p:notesMasterId r:id="rId83"/>
  </p:notesMasterIdLst>
  <p:sldIdLst>
    <p:sldId id="355" r:id="rId4"/>
    <p:sldId id="428" r:id="rId5"/>
    <p:sldId id="510" r:id="rId6"/>
    <p:sldId id="602" r:id="rId7"/>
    <p:sldId id="430" r:id="rId8"/>
    <p:sldId id="587" r:id="rId9"/>
    <p:sldId id="490" r:id="rId10"/>
    <p:sldId id="501" r:id="rId11"/>
    <p:sldId id="586" r:id="rId12"/>
    <p:sldId id="483" r:id="rId13"/>
    <p:sldId id="588" r:id="rId14"/>
    <p:sldId id="452" r:id="rId15"/>
    <p:sldId id="482" r:id="rId16"/>
    <p:sldId id="542" r:id="rId17"/>
    <p:sldId id="585" r:id="rId18"/>
    <p:sldId id="470" r:id="rId19"/>
    <p:sldId id="589" r:id="rId20"/>
    <p:sldId id="530" r:id="rId21"/>
    <p:sldId id="590" r:id="rId22"/>
    <p:sldId id="532" r:id="rId23"/>
    <p:sldId id="467" r:id="rId24"/>
    <p:sldId id="591" r:id="rId25"/>
    <p:sldId id="541" r:id="rId26"/>
    <p:sldId id="485" r:id="rId27"/>
    <p:sldId id="486" r:id="rId28"/>
    <p:sldId id="444" r:id="rId29"/>
    <p:sldId id="446" r:id="rId30"/>
    <p:sldId id="447" r:id="rId31"/>
    <p:sldId id="448" r:id="rId32"/>
    <p:sldId id="449" r:id="rId33"/>
    <p:sldId id="450" r:id="rId34"/>
    <p:sldId id="526" r:id="rId35"/>
    <p:sldId id="533" r:id="rId36"/>
    <p:sldId id="592" r:id="rId37"/>
    <p:sldId id="543" r:id="rId38"/>
    <p:sldId id="487" r:id="rId39"/>
    <p:sldId id="557" r:id="rId40"/>
    <p:sldId id="527" r:id="rId41"/>
    <p:sldId id="575" r:id="rId42"/>
    <p:sldId id="576" r:id="rId43"/>
    <p:sldId id="577" r:id="rId44"/>
    <p:sldId id="566" r:id="rId45"/>
    <p:sldId id="573" r:id="rId46"/>
    <p:sldId id="593" r:id="rId47"/>
    <p:sldId id="578" r:id="rId48"/>
    <p:sldId id="567" r:id="rId49"/>
    <p:sldId id="489" r:id="rId50"/>
    <p:sldId id="560" r:id="rId51"/>
    <p:sldId id="570" r:id="rId52"/>
    <p:sldId id="563" r:id="rId53"/>
    <p:sldId id="564" r:id="rId54"/>
    <p:sldId id="562" r:id="rId55"/>
    <p:sldId id="561" r:id="rId56"/>
    <p:sldId id="583" r:id="rId57"/>
    <p:sldId id="584" r:id="rId58"/>
    <p:sldId id="595" r:id="rId59"/>
    <p:sldId id="597" r:id="rId60"/>
    <p:sldId id="579" r:id="rId61"/>
    <p:sldId id="594" r:id="rId62"/>
    <p:sldId id="572" r:id="rId63"/>
    <p:sldId id="598" r:id="rId64"/>
    <p:sldId id="600" r:id="rId65"/>
    <p:sldId id="603" r:id="rId66"/>
    <p:sldId id="605" r:id="rId67"/>
    <p:sldId id="492" r:id="rId68"/>
    <p:sldId id="493" r:id="rId69"/>
    <p:sldId id="380" r:id="rId70"/>
    <p:sldId id="472" r:id="rId71"/>
    <p:sldId id="473" r:id="rId72"/>
    <p:sldId id="384" r:id="rId73"/>
    <p:sldId id="601" r:id="rId74"/>
    <p:sldId id="599" r:id="rId75"/>
    <p:sldId id="607" r:id="rId76"/>
    <p:sldId id="608" r:id="rId77"/>
    <p:sldId id="609" r:id="rId78"/>
    <p:sldId id="606" r:id="rId79"/>
    <p:sldId id="294" r:id="rId80"/>
    <p:sldId id="596" r:id="rId81"/>
    <p:sldId id="429" r:id="rId8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er Reyes Guevara" initials="ARG" lastIdx="4" clrIdx="0">
    <p:extLst>
      <p:ext uri="{19B8F6BF-5375-455C-9EA6-DF929625EA0E}">
        <p15:presenceInfo xmlns:p15="http://schemas.microsoft.com/office/powerpoint/2012/main" userId="S::alexander.reyes@te.gob.mx::d322d8c3-cd63-4e12-a149-eb452b06ae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AE23F4-69AF-48A6-95B1-745FD5F7FB4E}" v="1" dt="2023-03-31T20:00:52.106"/>
  </p1510:revLst>
</p1510:revInfo>
</file>

<file path=ppt/tableStyles.xml><?xml version="1.0" encoding="utf-8"?>
<a:tblStyleLst xmlns:a="http://schemas.openxmlformats.org/drawingml/2006/main" def="{90651C3A-4460-11DB-9652-00E08161165F}">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156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commentAuthors" Target="commentAuthors.xml"/><Relationship Id="rId89" Type="http://schemas.microsoft.com/office/2016/11/relationships/changesInfo" Target="changesInfos/changesInfo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microsoft.com/office/2015/10/relationships/revisionInfo" Target="revisionInfo.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theme" Target="theme/theme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Reyes Guevara" userId="d322d8c3-cd63-4e12-a149-eb452b06ae43" providerId="ADAL" clId="{C9AE23F4-69AF-48A6-95B1-745FD5F7FB4E}"/>
    <pc:docChg chg="undo custSel addSld modSld">
      <pc:chgData name="Alexander Reyes Guevara" userId="d322d8c3-cd63-4e12-a149-eb452b06ae43" providerId="ADAL" clId="{C9AE23F4-69AF-48A6-95B1-745FD5F7FB4E}" dt="2023-03-31T20:14:28.586" v="908" actId="20577"/>
      <pc:docMkLst>
        <pc:docMk/>
      </pc:docMkLst>
      <pc:sldChg chg="modSp mod">
        <pc:chgData name="Alexander Reyes Guevara" userId="d322d8c3-cd63-4e12-a149-eb452b06ae43" providerId="ADAL" clId="{C9AE23F4-69AF-48A6-95B1-745FD5F7FB4E}" dt="2023-03-31T19:33:58.785" v="7" actId="20577"/>
        <pc:sldMkLst>
          <pc:docMk/>
          <pc:sldMk cId="2095062662" sldId="572"/>
        </pc:sldMkLst>
        <pc:spChg chg="mod">
          <ac:chgData name="Alexander Reyes Guevara" userId="d322d8c3-cd63-4e12-a149-eb452b06ae43" providerId="ADAL" clId="{C9AE23F4-69AF-48A6-95B1-745FD5F7FB4E}" dt="2023-03-31T19:33:58.785" v="7" actId="20577"/>
          <ac:spMkLst>
            <pc:docMk/>
            <pc:sldMk cId="2095062662" sldId="572"/>
            <ac:spMk id="2" creationId="{7EF26DF9-A5B3-49C2-A9C9-26D007D1FE8B}"/>
          </ac:spMkLst>
        </pc:spChg>
      </pc:sldChg>
      <pc:sldChg chg="addSp modSp mod">
        <pc:chgData name="Alexander Reyes Guevara" userId="d322d8c3-cd63-4e12-a149-eb452b06ae43" providerId="ADAL" clId="{C9AE23F4-69AF-48A6-95B1-745FD5F7FB4E}" dt="2023-03-31T20:00:52.106" v="697" actId="20577"/>
        <pc:sldMkLst>
          <pc:docMk/>
          <pc:sldMk cId="3567081499" sldId="599"/>
        </pc:sldMkLst>
        <pc:spChg chg="mod">
          <ac:chgData name="Alexander Reyes Guevara" userId="d322d8c3-cd63-4e12-a149-eb452b06ae43" providerId="ADAL" clId="{C9AE23F4-69AF-48A6-95B1-745FD5F7FB4E}" dt="2023-03-31T19:35:04.577" v="23" actId="20577"/>
          <ac:spMkLst>
            <pc:docMk/>
            <pc:sldMk cId="3567081499" sldId="599"/>
            <ac:spMk id="4" creationId="{A0923B12-8874-41F6-8B93-F66E823B5912}"/>
          </ac:spMkLst>
        </pc:spChg>
        <pc:spChg chg="mod">
          <ac:chgData name="Alexander Reyes Guevara" userId="d322d8c3-cd63-4e12-a149-eb452b06ae43" providerId="ADAL" clId="{C9AE23F4-69AF-48A6-95B1-745FD5F7FB4E}" dt="2023-03-31T19:59:37.323" v="691" actId="1076"/>
          <ac:spMkLst>
            <pc:docMk/>
            <pc:sldMk cId="3567081499" sldId="599"/>
            <ac:spMk id="6" creationId="{599D968B-1021-4E49-AC59-3C18A909269C}"/>
          </ac:spMkLst>
        </pc:spChg>
        <pc:spChg chg="add mod">
          <ac:chgData name="Alexander Reyes Guevara" userId="d322d8c3-cd63-4e12-a149-eb452b06ae43" providerId="ADAL" clId="{C9AE23F4-69AF-48A6-95B1-745FD5F7FB4E}" dt="2023-03-31T20:00:52.106" v="697" actId="20577"/>
          <ac:spMkLst>
            <pc:docMk/>
            <pc:sldMk cId="3567081499" sldId="599"/>
            <ac:spMk id="8" creationId="{D75EC4C8-BE5B-4B3A-81A5-5FD63A602BFE}"/>
          </ac:spMkLst>
        </pc:spChg>
      </pc:sldChg>
      <pc:sldChg chg="delSp modSp mod">
        <pc:chgData name="Alexander Reyes Guevara" userId="d322d8c3-cd63-4e12-a149-eb452b06ae43" providerId="ADAL" clId="{C9AE23F4-69AF-48A6-95B1-745FD5F7FB4E}" dt="2023-03-31T19:45:40.639" v="469" actId="1076"/>
        <pc:sldMkLst>
          <pc:docMk/>
          <pc:sldMk cId="3733009871" sldId="600"/>
        </pc:sldMkLst>
        <pc:spChg chg="mod">
          <ac:chgData name="Alexander Reyes Guevara" userId="d322d8c3-cd63-4e12-a149-eb452b06ae43" providerId="ADAL" clId="{C9AE23F4-69AF-48A6-95B1-745FD5F7FB4E}" dt="2023-03-31T19:45:40.639" v="469" actId="1076"/>
          <ac:spMkLst>
            <pc:docMk/>
            <pc:sldMk cId="3733009871" sldId="600"/>
            <ac:spMk id="2" creationId="{7EF26DF9-A5B3-49C2-A9C9-26D007D1FE8B}"/>
          </ac:spMkLst>
        </pc:spChg>
        <pc:spChg chg="mod">
          <ac:chgData name="Alexander Reyes Guevara" userId="d322d8c3-cd63-4e12-a149-eb452b06ae43" providerId="ADAL" clId="{C9AE23F4-69AF-48A6-95B1-745FD5F7FB4E}" dt="2023-03-31T19:45:38.650" v="468" actId="1076"/>
          <ac:spMkLst>
            <pc:docMk/>
            <pc:sldMk cId="3733009871" sldId="600"/>
            <ac:spMk id="4" creationId="{A0923B12-8874-41F6-8B93-F66E823B5912}"/>
          </ac:spMkLst>
        </pc:spChg>
        <pc:spChg chg="del">
          <ac:chgData name="Alexander Reyes Guevara" userId="d322d8c3-cd63-4e12-a149-eb452b06ae43" providerId="ADAL" clId="{C9AE23F4-69AF-48A6-95B1-745FD5F7FB4E}" dt="2023-03-31T19:43:38.281" v="459" actId="478"/>
          <ac:spMkLst>
            <pc:docMk/>
            <pc:sldMk cId="3733009871" sldId="600"/>
            <ac:spMk id="5" creationId="{446F1A5D-96AD-4BA4-AF75-98A9D52FB391}"/>
          </ac:spMkLst>
        </pc:spChg>
      </pc:sldChg>
      <pc:sldChg chg="delSp modSp mod">
        <pc:chgData name="Alexander Reyes Guevara" userId="d322d8c3-cd63-4e12-a149-eb452b06ae43" providerId="ADAL" clId="{C9AE23F4-69AF-48A6-95B1-745FD5F7FB4E}" dt="2023-03-31T19:42:54.461" v="455" actId="20577"/>
        <pc:sldMkLst>
          <pc:docMk/>
          <pc:sldMk cId="3721170404" sldId="605"/>
        </pc:sldMkLst>
        <pc:spChg chg="mod">
          <ac:chgData name="Alexander Reyes Guevara" userId="d322d8c3-cd63-4e12-a149-eb452b06ae43" providerId="ADAL" clId="{C9AE23F4-69AF-48A6-95B1-745FD5F7FB4E}" dt="2023-03-31T19:42:54.461" v="455" actId="20577"/>
          <ac:spMkLst>
            <pc:docMk/>
            <pc:sldMk cId="3721170404" sldId="605"/>
            <ac:spMk id="2" creationId="{7EF26DF9-A5B3-49C2-A9C9-26D007D1FE8B}"/>
          </ac:spMkLst>
        </pc:spChg>
        <pc:spChg chg="del">
          <ac:chgData name="Alexander Reyes Guevara" userId="d322d8c3-cd63-4e12-a149-eb452b06ae43" providerId="ADAL" clId="{C9AE23F4-69AF-48A6-95B1-745FD5F7FB4E}" dt="2023-03-31T19:42:31.408" v="451" actId="478"/>
          <ac:spMkLst>
            <pc:docMk/>
            <pc:sldMk cId="3721170404" sldId="605"/>
            <ac:spMk id="5" creationId="{446F1A5D-96AD-4BA4-AF75-98A9D52FB391}"/>
          </ac:spMkLst>
        </pc:spChg>
      </pc:sldChg>
      <pc:sldChg chg="add">
        <pc:chgData name="Alexander Reyes Guevara" userId="d322d8c3-cd63-4e12-a149-eb452b06ae43" providerId="ADAL" clId="{C9AE23F4-69AF-48A6-95B1-745FD5F7FB4E}" dt="2023-03-31T19:34:43.237" v="8" actId="2890"/>
        <pc:sldMkLst>
          <pc:docMk/>
          <pc:sldMk cId="2766758287" sldId="606"/>
        </pc:sldMkLst>
      </pc:sldChg>
      <pc:sldChg chg="modSp add mod">
        <pc:chgData name="Alexander Reyes Guevara" userId="d322d8c3-cd63-4e12-a149-eb452b06ae43" providerId="ADAL" clId="{C9AE23F4-69AF-48A6-95B1-745FD5F7FB4E}" dt="2023-03-31T20:04:47.128" v="723" actId="313"/>
        <pc:sldMkLst>
          <pc:docMk/>
          <pc:sldMk cId="3822743279" sldId="607"/>
        </pc:sldMkLst>
        <pc:spChg chg="mod">
          <ac:chgData name="Alexander Reyes Guevara" userId="d322d8c3-cd63-4e12-a149-eb452b06ae43" providerId="ADAL" clId="{C9AE23F4-69AF-48A6-95B1-745FD5F7FB4E}" dt="2023-03-31T20:04:47.128" v="723" actId="313"/>
          <ac:spMkLst>
            <pc:docMk/>
            <pc:sldMk cId="3822743279" sldId="607"/>
            <ac:spMk id="6" creationId="{599D968B-1021-4E49-AC59-3C18A909269C}"/>
          </ac:spMkLst>
        </pc:spChg>
      </pc:sldChg>
      <pc:sldChg chg="modSp add mod">
        <pc:chgData name="Alexander Reyes Guevara" userId="d322d8c3-cd63-4e12-a149-eb452b06ae43" providerId="ADAL" clId="{C9AE23F4-69AF-48A6-95B1-745FD5F7FB4E}" dt="2023-03-31T20:14:28.586" v="908" actId="20577"/>
        <pc:sldMkLst>
          <pc:docMk/>
          <pc:sldMk cId="1935331024" sldId="608"/>
        </pc:sldMkLst>
        <pc:spChg chg="mod">
          <ac:chgData name="Alexander Reyes Guevara" userId="d322d8c3-cd63-4e12-a149-eb452b06ae43" providerId="ADAL" clId="{C9AE23F4-69AF-48A6-95B1-745FD5F7FB4E}" dt="2023-03-31T20:14:28.586" v="908" actId="20577"/>
          <ac:spMkLst>
            <pc:docMk/>
            <pc:sldMk cId="1935331024" sldId="608"/>
            <ac:spMk id="6" creationId="{599D968B-1021-4E49-AC59-3C18A909269C}"/>
          </ac:spMkLst>
        </pc:spChg>
      </pc:sldChg>
      <pc:sldChg chg="modSp add mod">
        <pc:chgData name="Alexander Reyes Guevara" userId="d322d8c3-cd63-4e12-a149-eb452b06ae43" providerId="ADAL" clId="{C9AE23F4-69AF-48A6-95B1-745FD5F7FB4E}" dt="2023-03-31T20:12:38.967" v="870" actId="20577"/>
        <pc:sldMkLst>
          <pc:docMk/>
          <pc:sldMk cId="1563319765" sldId="609"/>
        </pc:sldMkLst>
        <pc:spChg chg="mod">
          <ac:chgData name="Alexander Reyes Guevara" userId="d322d8c3-cd63-4e12-a149-eb452b06ae43" providerId="ADAL" clId="{C9AE23F4-69AF-48A6-95B1-745FD5F7FB4E}" dt="2023-03-31T20:12:38.967" v="870" actId="20577"/>
          <ac:spMkLst>
            <pc:docMk/>
            <pc:sldMk cId="1563319765" sldId="609"/>
            <ac:spMk id="6" creationId="{599D968B-1021-4E49-AC59-3C18A909269C}"/>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1-02-22T15:32:43.335" idx="4">
    <p:pos x="10" y="10"/>
    <p:text/>
    <p:extLst>
      <p:ext uri="{C676402C-5697-4E1C-873F-D02D1690AC5C}">
        <p15:threadingInfo xmlns:p15="http://schemas.microsoft.com/office/powerpoint/2012/main" timeZoneBias="36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208EFF-7030-4BC0-9F10-E82D095D4749}" type="doc">
      <dgm:prSet loTypeId="urn:microsoft.com/office/officeart/2009/3/layout/IncreasingArrowsProcess" loCatId="process" qsTypeId="urn:microsoft.com/office/officeart/2005/8/quickstyle/simple1" qsCatId="simple" csTypeId="urn:microsoft.com/office/officeart/2005/8/colors/colorful5" csCatId="colorful" phldr="1"/>
      <dgm:spPr/>
      <dgm:t>
        <a:bodyPr/>
        <a:lstStyle/>
        <a:p>
          <a:endParaRPr lang="es-MX"/>
        </a:p>
      </dgm:t>
    </dgm:pt>
    <dgm:pt modelId="{3596D078-F3EF-4C46-AE57-12BC3991D9F1}">
      <dgm:prSet phldrT="[Texto]" custT="1"/>
      <dgm:spPr/>
      <dgm:t>
        <a:bodyPr/>
        <a:lstStyle/>
        <a:p>
          <a:r>
            <a:rPr lang="es-MX" sz="2400" dirty="0"/>
            <a:t>Idea de democracia</a:t>
          </a:r>
        </a:p>
      </dgm:t>
    </dgm:pt>
    <dgm:pt modelId="{A841BED9-CDC3-4642-9F8B-9F6E61C35C6C}" type="parTrans" cxnId="{1174BD28-F72E-49F8-9463-27CEAF4371A0}">
      <dgm:prSet/>
      <dgm:spPr/>
      <dgm:t>
        <a:bodyPr/>
        <a:lstStyle/>
        <a:p>
          <a:endParaRPr lang="es-MX"/>
        </a:p>
      </dgm:t>
    </dgm:pt>
    <dgm:pt modelId="{E6D4BB9E-8E6A-4764-AB13-ECEE33B7636D}" type="sibTrans" cxnId="{1174BD28-F72E-49F8-9463-27CEAF4371A0}">
      <dgm:prSet/>
      <dgm:spPr/>
      <dgm:t>
        <a:bodyPr/>
        <a:lstStyle/>
        <a:p>
          <a:endParaRPr lang="es-MX"/>
        </a:p>
      </dgm:t>
    </dgm:pt>
    <dgm:pt modelId="{014F68DF-EF41-43FD-BE88-9FDACE521C6D}">
      <dgm:prSet phldrT="[Texto]" custT="1"/>
      <dgm:spPr/>
      <dgm:t>
        <a:bodyPr/>
        <a:lstStyle/>
        <a:p>
          <a:r>
            <a:rPr lang="es-MX" sz="2400" dirty="0"/>
            <a:t>Partidos políticos en México</a:t>
          </a:r>
        </a:p>
      </dgm:t>
    </dgm:pt>
    <dgm:pt modelId="{FC8697FB-75B9-4923-AFC0-8BD8EBC267B2}" type="parTrans" cxnId="{4CAA2188-0CA1-4358-B54E-C4097CF431C5}">
      <dgm:prSet/>
      <dgm:spPr/>
      <dgm:t>
        <a:bodyPr/>
        <a:lstStyle/>
        <a:p>
          <a:endParaRPr lang="es-MX"/>
        </a:p>
      </dgm:t>
    </dgm:pt>
    <dgm:pt modelId="{0859821C-9607-4A06-93E8-D172F7FA1EA3}" type="sibTrans" cxnId="{4CAA2188-0CA1-4358-B54E-C4097CF431C5}">
      <dgm:prSet/>
      <dgm:spPr/>
      <dgm:t>
        <a:bodyPr/>
        <a:lstStyle/>
        <a:p>
          <a:endParaRPr lang="es-MX"/>
        </a:p>
      </dgm:t>
    </dgm:pt>
    <dgm:pt modelId="{A40850B3-40C5-4AE8-A4B4-CFC76CBF2212}">
      <dgm:prSet phldrT="[Texto]" custT="1"/>
      <dgm:spPr/>
      <dgm:t>
        <a:bodyPr/>
        <a:lstStyle/>
        <a:p>
          <a:r>
            <a:rPr lang="es-MX" sz="1600" dirty="0"/>
            <a:t>Derechos políticos y partidos</a:t>
          </a:r>
        </a:p>
      </dgm:t>
    </dgm:pt>
    <dgm:pt modelId="{248ED561-7ACC-43FB-8DFB-D3D8DDC8EEFC}" type="parTrans" cxnId="{EBFA1129-4C77-472F-A2EC-BC0F5A61C482}">
      <dgm:prSet/>
      <dgm:spPr/>
      <dgm:t>
        <a:bodyPr/>
        <a:lstStyle/>
        <a:p>
          <a:endParaRPr lang="es-MX"/>
        </a:p>
      </dgm:t>
    </dgm:pt>
    <dgm:pt modelId="{7DBE97EC-8DC8-4FBA-9E05-3E6224C0D1B3}" type="sibTrans" cxnId="{EBFA1129-4C77-472F-A2EC-BC0F5A61C482}">
      <dgm:prSet/>
      <dgm:spPr/>
      <dgm:t>
        <a:bodyPr/>
        <a:lstStyle/>
        <a:p>
          <a:endParaRPr lang="es-MX"/>
        </a:p>
      </dgm:t>
    </dgm:pt>
    <dgm:pt modelId="{DEDEC1F4-092D-44DC-BBB3-4FC71C7215CB}">
      <dgm:prSet phldrT="[Texto]" custT="1"/>
      <dgm:spPr/>
      <dgm:t>
        <a:bodyPr/>
        <a:lstStyle/>
        <a:p>
          <a:r>
            <a:rPr lang="es-MX" sz="1800" dirty="0"/>
            <a:t>Postulación de candidaturas</a:t>
          </a:r>
        </a:p>
      </dgm:t>
    </dgm:pt>
    <dgm:pt modelId="{FD317D1C-C640-4639-BD05-2B06998F8EDB}" type="parTrans" cxnId="{C793CF28-9146-4CBE-884C-D0D0CF2AE9BA}">
      <dgm:prSet/>
      <dgm:spPr/>
      <dgm:t>
        <a:bodyPr/>
        <a:lstStyle/>
        <a:p>
          <a:endParaRPr lang="es-MX"/>
        </a:p>
      </dgm:t>
    </dgm:pt>
    <dgm:pt modelId="{4966664E-6A74-4774-9A13-1A11AC5291C7}" type="sibTrans" cxnId="{C793CF28-9146-4CBE-884C-D0D0CF2AE9BA}">
      <dgm:prSet/>
      <dgm:spPr/>
      <dgm:t>
        <a:bodyPr/>
        <a:lstStyle/>
        <a:p>
          <a:endParaRPr lang="es-MX"/>
        </a:p>
      </dgm:t>
    </dgm:pt>
    <dgm:pt modelId="{6BCE07D7-4236-4FBB-8D17-CA7103FBA8F4}" type="pres">
      <dgm:prSet presAssocID="{60208EFF-7030-4BC0-9F10-E82D095D4749}" presName="Name0" presStyleCnt="0">
        <dgm:presLayoutVars>
          <dgm:chMax val="5"/>
          <dgm:chPref val="5"/>
          <dgm:dir/>
          <dgm:animLvl val="lvl"/>
        </dgm:presLayoutVars>
      </dgm:prSet>
      <dgm:spPr/>
    </dgm:pt>
    <dgm:pt modelId="{5CB2B7E6-59EC-46C6-A831-9A3707467145}" type="pres">
      <dgm:prSet presAssocID="{3596D078-F3EF-4C46-AE57-12BC3991D9F1}" presName="parentText1" presStyleLbl="node1" presStyleIdx="0" presStyleCnt="4">
        <dgm:presLayoutVars>
          <dgm:chMax/>
          <dgm:chPref val="3"/>
          <dgm:bulletEnabled val="1"/>
        </dgm:presLayoutVars>
      </dgm:prSet>
      <dgm:spPr/>
    </dgm:pt>
    <dgm:pt modelId="{7B92B565-4378-473D-A853-DF3C07B83331}" type="pres">
      <dgm:prSet presAssocID="{014F68DF-EF41-43FD-BE88-9FDACE521C6D}" presName="parentText2" presStyleLbl="node1" presStyleIdx="1" presStyleCnt="4">
        <dgm:presLayoutVars>
          <dgm:chMax/>
          <dgm:chPref val="3"/>
          <dgm:bulletEnabled val="1"/>
        </dgm:presLayoutVars>
      </dgm:prSet>
      <dgm:spPr/>
    </dgm:pt>
    <dgm:pt modelId="{33DCCE37-8154-44E3-975D-4EB19F2EA2B3}" type="pres">
      <dgm:prSet presAssocID="{A40850B3-40C5-4AE8-A4B4-CFC76CBF2212}" presName="parentText3" presStyleLbl="node1" presStyleIdx="2" presStyleCnt="4">
        <dgm:presLayoutVars>
          <dgm:chMax/>
          <dgm:chPref val="3"/>
          <dgm:bulletEnabled val="1"/>
        </dgm:presLayoutVars>
      </dgm:prSet>
      <dgm:spPr/>
    </dgm:pt>
    <dgm:pt modelId="{5BA734A0-6D54-47C6-AB45-3EC00AC8D889}" type="pres">
      <dgm:prSet presAssocID="{DEDEC1F4-092D-44DC-BBB3-4FC71C7215CB}" presName="parentText4" presStyleLbl="node1" presStyleIdx="3" presStyleCnt="4" custScaleX="124801" custLinFactNeighborX="-11570">
        <dgm:presLayoutVars>
          <dgm:chMax/>
          <dgm:chPref val="3"/>
          <dgm:bulletEnabled val="1"/>
        </dgm:presLayoutVars>
      </dgm:prSet>
      <dgm:spPr/>
    </dgm:pt>
  </dgm:ptLst>
  <dgm:cxnLst>
    <dgm:cxn modelId="{5828BD1A-8B8E-4B05-B812-D235876C4DB2}" type="presOf" srcId="{A40850B3-40C5-4AE8-A4B4-CFC76CBF2212}" destId="{33DCCE37-8154-44E3-975D-4EB19F2EA2B3}" srcOrd="0" destOrd="0" presId="urn:microsoft.com/office/officeart/2009/3/layout/IncreasingArrowsProcess"/>
    <dgm:cxn modelId="{1174BD28-F72E-49F8-9463-27CEAF4371A0}" srcId="{60208EFF-7030-4BC0-9F10-E82D095D4749}" destId="{3596D078-F3EF-4C46-AE57-12BC3991D9F1}" srcOrd="0" destOrd="0" parTransId="{A841BED9-CDC3-4642-9F8B-9F6E61C35C6C}" sibTransId="{E6D4BB9E-8E6A-4764-AB13-ECEE33B7636D}"/>
    <dgm:cxn modelId="{C793CF28-9146-4CBE-884C-D0D0CF2AE9BA}" srcId="{60208EFF-7030-4BC0-9F10-E82D095D4749}" destId="{DEDEC1F4-092D-44DC-BBB3-4FC71C7215CB}" srcOrd="3" destOrd="0" parTransId="{FD317D1C-C640-4639-BD05-2B06998F8EDB}" sibTransId="{4966664E-6A74-4774-9A13-1A11AC5291C7}"/>
    <dgm:cxn modelId="{EBFA1129-4C77-472F-A2EC-BC0F5A61C482}" srcId="{60208EFF-7030-4BC0-9F10-E82D095D4749}" destId="{A40850B3-40C5-4AE8-A4B4-CFC76CBF2212}" srcOrd="2" destOrd="0" parTransId="{248ED561-7ACC-43FB-8DFB-D3D8DDC8EEFC}" sibTransId="{7DBE97EC-8DC8-4FBA-9E05-3E6224C0D1B3}"/>
    <dgm:cxn modelId="{CDF8286C-A9BA-41AF-8420-FA144DE5FFE1}" type="presOf" srcId="{014F68DF-EF41-43FD-BE88-9FDACE521C6D}" destId="{7B92B565-4378-473D-A853-DF3C07B83331}" srcOrd="0" destOrd="0" presId="urn:microsoft.com/office/officeart/2009/3/layout/IncreasingArrowsProcess"/>
    <dgm:cxn modelId="{6B696B74-B5DC-444A-A37D-E7E09040A36A}" type="presOf" srcId="{DEDEC1F4-092D-44DC-BBB3-4FC71C7215CB}" destId="{5BA734A0-6D54-47C6-AB45-3EC00AC8D889}" srcOrd="0" destOrd="0" presId="urn:microsoft.com/office/officeart/2009/3/layout/IncreasingArrowsProcess"/>
    <dgm:cxn modelId="{4CAA2188-0CA1-4358-B54E-C4097CF431C5}" srcId="{60208EFF-7030-4BC0-9F10-E82D095D4749}" destId="{014F68DF-EF41-43FD-BE88-9FDACE521C6D}" srcOrd="1" destOrd="0" parTransId="{FC8697FB-75B9-4923-AFC0-8BD8EBC267B2}" sibTransId="{0859821C-9607-4A06-93E8-D172F7FA1EA3}"/>
    <dgm:cxn modelId="{2F3855D6-2C1B-42CA-8697-0C6928FE99F6}" type="presOf" srcId="{60208EFF-7030-4BC0-9F10-E82D095D4749}" destId="{6BCE07D7-4236-4FBB-8D17-CA7103FBA8F4}" srcOrd="0" destOrd="0" presId="urn:microsoft.com/office/officeart/2009/3/layout/IncreasingArrowsProcess"/>
    <dgm:cxn modelId="{81CF0FF2-EEE1-4BC2-ADBE-08CA809D3268}" type="presOf" srcId="{3596D078-F3EF-4C46-AE57-12BC3991D9F1}" destId="{5CB2B7E6-59EC-46C6-A831-9A3707467145}" srcOrd="0" destOrd="0" presId="urn:microsoft.com/office/officeart/2009/3/layout/IncreasingArrowsProcess"/>
    <dgm:cxn modelId="{8BBAC7F7-2C25-4F0A-B074-B8F7DC46B7C2}" type="presParOf" srcId="{6BCE07D7-4236-4FBB-8D17-CA7103FBA8F4}" destId="{5CB2B7E6-59EC-46C6-A831-9A3707467145}" srcOrd="0" destOrd="0" presId="urn:microsoft.com/office/officeart/2009/3/layout/IncreasingArrowsProcess"/>
    <dgm:cxn modelId="{112464E2-B1E9-4EBC-B099-E89310826621}" type="presParOf" srcId="{6BCE07D7-4236-4FBB-8D17-CA7103FBA8F4}" destId="{7B92B565-4378-473D-A853-DF3C07B83331}" srcOrd="1" destOrd="0" presId="urn:microsoft.com/office/officeart/2009/3/layout/IncreasingArrowsProcess"/>
    <dgm:cxn modelId="{2AF2148E-AF1C-4C98-8F00-14AA53A6C1A3}" type="presParOf" srcId="{6BCE07D7-4236-4FBB-8D17-CA7103FBA8F4}" destId="{33DCCE37-8154-44E3-975D-4EB19F2EA2B3}" srcOrd="2" destOrd="0" presId="urn:microsoft.com/office/officeart/2009/3/layout/IncreasingArrowsProcess"/>
    <dgm:cxn modelId="{8AFC33C0-745C-4BE2-8589-ABE71A0F4C72}" type="presParOf" srcId="{6BCE07D7-4236-4FBB-8D17-CA7103FBA8F4}" destId="{5BA734A0-6D54-47C6-AB45-3EC00AC8D889}" srcOrd="3" destOrd="0" presId="urn:microsoft.com/office/officeart/2009/3/layout/IncreasingArrows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839A1B-E763-4ABB-94AA-6652A0890EC6}" type="doc">
      <dgm:prSet loTypeId="urn:microsoft.com/office/officeart/2009/3/layout/CircleRelationship" loCatId="relationship" qsTypeId="urn:microsoft.com/office/officeart/2005/8/quickstyle/simple1" qsCatId="simple" csTypeId="urn:microsoft.com/office/officeart/2005/8/colors/colorful1" csCatId="colorful" phldr="1"/>
      <dgm:spPr/>
      <dgm:t>
        <a:bodyPr/>
        <a:lstStyle/>
        <a:p>
          <a:endParaRPr lang="es-MX"/>
        </a:p>
      </dgm:t>
    </dgm:pt>
    <dgm:pt modelId="{6AB546D2-0C24-466C-B700-20E851C63B3C}">
      <dgm:prSet phldrT="[Texto]" custT="1"/>
      <dgm:spPr/>
      <dgm:t>
        <a:bodyPr/>
        <a:lstStyle/>
        <a:p>
          <a:r>
            <a:rPr lang="es-MX" sz="2000" dirty="0"/>
            <a:t>Democracia</a:t>
          </a:r>
        </a:p>
      </dgm:t>
    </dgm:pt>
    <dgm:pt modelId="{7E999467-E662-4D26-9C03-B25F558F9852}" type="parTrans" cxnId="{D2352918-34AA-4CE4-B5FB-9EE00E6CB134}">
      <dgm:prSet/>
      <dgm:spPr/>
      <dgm:t>
        <a:bodyPr/>
        <a:lstStyle/>
        <a:p>
          <a:endParaRPr lang="es-MX"/>
        </a:p>
      </dgm:t>
    </dgm:pt>
    <dgm:pt modelId="{F66E6709-B0C1-4415-926D-B1249A6DA44D}" type="sibTrans" cxnId="{D2352918-34AA-4CE4-B5FB-9EE00E6CB134}">
      <dgm:prSet/>
      <dgm:spPr/>
      <dgm:t>
        <a:bodyPr/>
        <a:lstStyle/>
        <a:p>
          <a:endParaRPr lang="es-MX"/>
        </a:p>
      </dgm:t>
    </dgm:pt>
    <dgm:pt modelId="{F8061443-6CF3-4947-9E5A-316C6B039519}">
      <dgm:prSet phldrT="[Texto]" custT="1"/>
      <dgm:spPr/>
      <dgm:t>
        <a:bodyPr/>
        <a:lstStyle/>
        <a:p>
          <a:r>
            <a:rPr lang="es-MX" sz="1400" dirty="0"/>
            <a:t>Cultura democrática</a:t>
          </a:r>
        </a:p>
      </dgm:t>
    </dgm:pt>
    <dgm:pt modelId="{3207D83C-EF66-4519-ADBD-F70AB7F6E8D1}" type="parTrans" cxnId="{34D912AA-AEAE-4797-B4A2-1FA324BA4009}">
      <dgm:prSet/>
      <dgm:spPr/>
      <dgm:t>
        <a:bodyPr/>
        <a:lstStyle/>
        <a:p>
          <a:endParaRPr lang="es-MX"/>
        </a:p>
      </dgm:t>
    </dgm:pt>
    <dgm:pt modelId="{2DF730A6-BD73-4DDA-9A63-50746B506F3D}" type="sibTrans" cxnId="{34D912AA-AEAE-4797-B4A2-1FA324BA4009}">
      <dgm:prSet/>
      <dgm:spPr/>
      <dgm:t>
        <a:bodyPr/>
        <a:lstStyle/>
        <a:p>
          <a:endParaRPr lang="es-MX"/>
        </a:p>
      </dgm:t>
    </dgm:pt>
    <dgm:pt modelId="{F3B11D73-8218-4287-A533-0B8D675461CB}">
      <dgm:prSet phldrT="[Texto]" custT="1"/>
      <dgm:spPr/>
      <dgm:t>
        <a:bodyPr/>
        <a:lstStyle/>
        <a:p>
          <a:r>
            <a:rPr lang="es-MX" sz="1800" dirty="0"/>
            <a:t>Cambio político</a:t>
          </a:r>
        </a:p>
      </dgm:t>
    </dgm:pt>
    <dgm:pt modelId="{78A7B2C9-2CD5-4C76-B57E-4C80081471A0}" type="parTrans" cxnId="{5F3D94E7-FEF1-43D3-9360-784FA98A9781}">
      <dgm:prSet/>
      <dgm:spPr/>
      <dgm:t>
        <a:bodyPr/>
        <a:lstStyle/>
        <a:p>
          <a:endParaRPr lang="es-MX"/>
        </a:p>
      </dgm:t>
    </dgm:pt>
    <dgm:pt modelId="{D9016C0C-2724-44FE-83FA-6407A5B453AB}" type="sibTrans" cxnId="{5F3D94E7-FEF1-43D3-9360-784FA98A9781}">
      <dgm:prSet/>
      <dgm:spPr/>
      <dgm:t>
        <a:bodyPr/>
        <a:lstStyle/>
        <a:p>
          <a:endParaRPr lang="es-MX"/>
        </a:p>
      </dgm:t>
    </dgm:pt>
    <dgm:pt modelId="{52EDB5BC-D6A6-45C0-B5BD-9B1B0E65D2FF}">
      <dgm:prSet phldrT="[Texto]" custT="1"/>
      <dgm:spPr/>
      <dgm:t>
        <a:bodyPr/>
        <a:lstStyle/>
        <a:p>
          <a:r>
            <a:rPr lang="es-MX" sz="1600" dirty="0"/>
            <a:t>Temas electorales</a:t>
          </a:r>
        </a:p>
      </dgm:t>
    </dgm:pt>
    <dgm:pt modelId="{0F1F8444-550A-40BF-BC7B-B8AC803B5F4D}" type="parTrans" cxnId="{363E6B21-0A69-4C65-99FA-AA1750574455}">
      <dgm:prSet/>
      <dgm:spPr/>
      <dgm:t>
        <a:bodyPr/>
        <a:lstStyle/>
        <a:p>
          <a:endParaRPr lang="es-MX"/>
        </a:p>
      </dgm:t>
    </dgm:pt>
    <dgm:pt modelId="{2C33623A-F286-4EC7-913B-789E864B320B}" type="sibTrans" cxnId="{363E6B21-0A69-4C65-99FA-AA1750574455}">
      <dgm:prSet/>
      <dgm:spPr/>
      <dgm:t>
        <a:bodyPr/>
        <a:lstStyle/>
        <a:p>
          <a:endParaRPr lang="es-MX"/>
        </a:p>
      </dgm:t>
    </dgm:pt>
    <dgm:pt modelId="{0AE37DBC-6DB2-4783-B4E6-EDC31CD6B80A}">
      <dgm:prSet phldrT="[Texto]" custT="1"/>
      <dgm:spPr/>
      <dgm:t>
        <a:bodyPr/>
        <a:lstStyle/>
        <a:p>
          <a:r>
            <a:rPr lang="es-MX" sz="1600" dirty="0"/>
            <a:t>Participación Ciudadana</a:t>
          </a:r>
        </a:p>
      </dgm:t>
    </dgm:pt>
    <dgm:pt modelId="{438FCA81-0265-4674-8160-BCF30B2C4F2E}" type="parTrans" cxnId="{6D100B92-7D63-4333-BF78-908661278CED}">
      <dgm:prSet/>
      <dgm:spPr/>
      <dgm:t>
        <a:bodyPr/>
        <a:lstStyle/>
        <a:p>
          <a:endParaRPr lang="es-MX"/>
        </a:p>
      </dgm:t>
    </dgm:pt>
    <dgm:pt modelId="{938E8433-8F00-45B4-9FEA-206F1B74C87C}" type="sibTrans" cxnId="{6D100B92-7D63-4333-BF78-908661278CED}">
      <dgm:prSet/>
      <dgm:spPr/>
      <dgm:t>
        <a:bodyPr/>
        <a:lstStyle/>
        <a:p>
          <a:endParaRPr lang="es-MX"/>
        </a:p>
      </dgm:t>
    </dgm:pt>
    <dgm:pt modelId="{87A51610-3081-4824-B9F4-0A1979F5D0B1}">
      <dgm:prSet phldrT="[Texto]" custT="1"/>
      <dgm:spPr/>
      <dgm:t>
        <a:bodyPr/>
        <a:lstStyle/>
        <a:p>
          <a:r>
            <a:rPr lang="es-MX" sz="1200" dirty="0"/>
            <a:t>Partidos Políticos</a:t>
          </a:r>
        </a:p>
      </dgm:t>
    </dgm:pt>
    <dgm:pt modelId="{0529377D-1A1D-437A-98F3-875C214909F8}" type="parTrans" cxnId="{1E2D50EA-226D-4495-9466-1852DC7558B3}">
      <dgm:prSet/>
      <dgm:spPr/>
      <dgm:t>
        <a:bodyPr/>
        <a:lstStyle/>
        <a:p>
          <a:endParaRPr lang="es-MX"/>
        </a:p>
      </dgm:t>
    </dgm:pt>
    <dgm:pt modelId="{C8AA6BD5-1341-406F-B081-BC49F11F8582}" type="sibTrans" cxnId="{1E2D50EA-226D-4495-9466-1852DC7558B3}">
      <dgm:prSet/>
      <dgm:spPr/>
      <dgm:t>
        <a:bodyPr/>
        <a:lstStyle/>
        <a:p>
          <a:endParaRPr lang="es-MX"/>
        </a:p>
      </dgm:t>
    </dgm:pt>
    <dgm:pt modelId="{FA2C3E48-B7D1-4DC3-827C-45D1959512EB}">
      <dgm:prSet/>
      <dgm:spPr/>
    </dgm:pt>
    <dgm:pt modelId="{79461DB2-F0D3-4883-8B9D-3D21C3F7B871}" type="parTrans" cxnId="{F7999261-753F-45BD-8BE3-D2124A576E6F}">
      <dgm:prSet/>
      <dgm:spPr/>
      <dgm:t>
        <a:bodyPr/>
        <a:lstStyle/>
        <a:p>
          <a:endParaRPr lang="es-MX"/>
        </a:p>
      </dgm:t>
    </dgm:pt>
    <dgm:pt modelId="{0A890EF5-B91F-4DEC-858A-3E80209DD4EB}" type="sibTrans" cxnId="{F7999261-753F-45BD-8BE3-D2124A576E6F}">
      <dgm:prSet/>
      <dgm:spPr/>
      <dgm:t>
        <a:bodyPr/>
        <a:lstStyle/>
        <a:p>
          <a:endParaRPr lang="es-MX"/>
        </a:p>
      </dgm:t>
    </dgm:pt>
    <dgm:pt modelId="{FF9FCE0B-52E1-45D5-8B0B-87C63BDED26A}" type="pres">
      <dgm:prSet presAssocID="{75839A1B-E763-4ABB-94AA-6652A0890EC6}" presName="Name0" presStyleCnt="0">
        <dgm:presLayoutVars>
          <dgm:chMax val="1"/>
          <dgm:chPref val="1"/>
        </dgm:presLayoutVars>
      </dgm:prSet>
      <dgm:spPr/>
    </dgm:pt>
    <dgm:pt modelId="{748A1966-B00E-4885-91E3-35D93E66D98B}" type="pres">
      <dgm:prSet presAssocID="{6AB546D2-0C24-466C-B700-20E851C63B3C}" presName="Parent" presStyleLbl="node0" presStyleIdx="0" presStyleCnt="1" custLinFactNeighborX="1314">
        <dgm:presLayoutVars>
          <dgm:chMax val="5"/>
          <dgm:chPref val="5"/>
        </dgm:presLayoutVars>
      </dgm:prSet>
      <dgm:spPr/>
    </dgm:pt>
    <dgm:pt modelId="{7D89A10E-D261-41DF-B4FE-A72CA5800FE4}" type="pres">
      <dgm:prSet presAssocID="{6AB546D2-0C24-466C-B700-20E851C63B3C}" presName="Accent2" presStyleLbl="node1" presStyleIdx="0" presStyleCnt="19"/>
      <dgm:spPr/>
    </dgm:pt>
    <dgm:pt modelId="{55460BDD-7E8A-41C3-A46F-F41241BD4617}" type="pres">
      <dgm:prSet presAssocID="{6AB546D2-0C24-466C-B700-20E851C63B3C}" presName="Accent3" presStyleLbl="node1" presStyleIdx="1" presStyleCnt="19"/>
      <dgm:spPr/>
    </dgm:pt>
    <dgm:pt modelId="{B4BD416A-4566-4E19-863A-8E22A8432407}" type="pres">
      <dgm:prSet presAssocID="{6AB546D2-0C24-466C-B700-20E851C63B3C}" presName="Accent4" presStyleLbl="node1" presStyleIdx="2" presStyleCnt="19" custLinFactX="-100000" custLinFactNeighborX="-106563" custLinFactNeighborY="-7026"/>
      <dgm:spPr/>
    </dgm:pt>
    <dgm:pt modelId="{AC5562E7-9BE9-4073-B48E-58CA88D5ECD3}" type="pres">
      <dgm:prSet presAssocID="{6AB546D2-0C24-466C-B700-20E851C63B3C}" presName="Accent5" presStyleLbl="node1" presStyleIdx="3" presStyleCnt="19"/>
      <dgm:spPr/>
    </dgm:pt>
    <dgm:pt modelId="{BF675856-6A32-47E7-95AD-FDF5B585389B}" type="pres">
      <dgm:prSet presAssocID="{6AB546D2-0C24-466C-B700-20E851C63B3C}" presName="Accent6" presStyleLbl="node1" presStyleIdx="4" presStyleCnt="19" custScaleX="170683" custScaleY="178085"/>
      <dgm:spPr/>
    </dgm:pt>
    <dgm:pt modelId="{D9B0DFE7-9DFC-4131-96AC-9A77DF4C26A4}" type="pres">
      <dgm:prSet presAssocID="{F8061443-6CF3-4947-9E5A-316C6B039519}" presName="Child1" presStyleLbl="node1" presStyleIdx="5" presStyleCnt="19" custScaleX="120286" custScaleY="113615">
        <dgm:presLayoutVars>
          <dgm:chMax val="0"/>
          <dgm:chPref val="0"/>
        </dgm:presLayoutVars>
      </dgm:prSet>
      <dgm:spPr/>
    </dgm:pt>
    <dgm:pt modelId="{1A21CAAC-6BE8-4953-88A9-C463A8FDDE4F}" type="pres">
      <dgm:prSet presAssocID="{F8061443-6CF3-4947-9E5A-316C6B039519}" presName="Accent7" presStyleCnt="0"/>
      <dgm:spPr/>
    </dgm:pt>
    <dgm:pt modelId="{51A68A8E-8664-4B46-A362-2FCA5A0F9809}" type="pres">
      <dgm:prSet presAssocID="{F8061443-6CF3-4947-9E5A-316C6B039519}" presName="AccentHold1" presStyleLbl="node1" presStyleIdx="6" presStyleCnt="19"/>
      <dgm:spPr/>
    </dgm:pt>
    <dgm:pt modelId="{14A44EA5-F662-433F-B7AD-BA5273A6D873}" type="pres">
      <dgm:prSet presAssocID="{F8061443-6CF3-4947-9E5A-316C6B039519}" presName="Accent8" presStyleCnt="0"/>
      <dgm:spPr/>
    </dgm:pt>
    <dgm:pt modelId="{F150BC5D-215C-4FD5-9EEE-33FCEB6AD738}" type="pres">
      <dgm:prSet presAssocID="{F8061443-6CF3-4947-9E5A-316C6B039519}" presName="AccentHold2" presStyleLbl="node1" presStyleIdx="7" presStyleCnt="19" custLinFactNeighborX="1225" custLinFactNeighborY="7372"/>
      <dgm:spPr/>
    </dgm:pt>
    <dgm:pt modelId="{78A2446C-2BE4-4921-8C4A-FC096865BA77}" type="pres">
      <dgm:prSet presAssocID="{F3B11D73-8218-4287-A533-0B8D675461CB}" presName="Child2" presStyleLbl="node1" presStyleIdx="8" presStyleCnt="19">
        <dgm:presLayoutVars>
          <dgm:chMax val="0"/>
          <dgm:chPref val="0"/>
        </dgm:presLayoutVars>
      </dgm:prSet>
      <dgm:spPr/>
    </dgm:pt>
    <dgm:pt modelId="{A79DD5EC-D110-485D-9D40-1CE7A4CE2FD7}" type="pres">
      <dgm:prSet presAssocID="{F3B11D73-8218-4287-A533-0B8D675461CB}" presName="Accent9" presStyleCnt="0"/>
      <dgm:spPr/>
    </dgm:pt>
    <dgm:pt modelId="{30F84C82-FEB9-4465-9F4D-1E16DC123871}" type="pres">
      <dgm:prSet presAssocID="{F3B11D73-8218-4287-A533-0B8D675461CB}" presName="AccentHold1" presStyleLbl="node1" presStyleIdx="9" presStyleCnt="19" custLinFactNeighborX="-5625" custLinFactNeighborY="-2634"/>
      <dgm:spPr/>
    </dgm:pt>
    <dgm:pt modelId="{5DBF41FE-D3C3-4ABB-B935-E3A626393D0D}" type="pres">
      <dgm:prSet presAssocID="{F3B11D73-8218-4287-A533-0B8D675461CB}" presName="Accent10" presStyleCnt="0"/>
      <dgm:spPr/>
    </dgm:pt>
    <dgm:pt modelId="{3B354F54-395C-4D62-839F-78D1B983553A}" type="pres">
      <dgm:prSet presAssocID="{F3B11D73-8218-4287-A533-0B8D675461CB}" presName="AccentHold2" presStyleLbl="node1" presStyleIdx="10" presStyleCnt="19"/>
      <dgm:spPr/>
    </dgm:pt>
    <dgm:pt modelId="{83712F5E-34EE-4B54-9766-28BAE831F294}" type="pres">
      <dgm:prSet presAssocID="{F3B11D73-8218-4287-A533-0B8D675461CB}" presName="Accent11" presStyleCnt="0"/>
      <dgm:spPr/>
    </dgm:pt>
    <dgm:pt modelId="{A40041F6-0A2A-45B0-B7F8-101CE909D1C8}" type="pres">
      <dgm:prSet presAssocID="{F3B11D73-8218-4287-A533-0B8D675461CB}" presName="AccentHold3" presStyleLbl="node1" presStyleIdx="11" presStyleCnt="19" custLinFactY="-100000" custLinFactNeighborX="-15379" custLinFactNeighborY="-123311"/>
      <dgm:spPr/>
    </dgm:pt>
    <dgm:pt modelId="{726F60EC-270E-4E69-8DDD-301980A6EA6A}" type="pres">
      <dgm:prSet presAssocID="{52EDB5BC-D6A6-45C0-B5BD-9B1B0E65D2FF}" presName="Child3" presStyleLbl="node1" presStyleIdx="12" presStyleCnt="19" custScaleX="114897" custScaleY="116679">
        <dgm:presLayoutVars>
          <dgm:chMax val="0"/>
          <dgm:chPref val="0"/>
        </dgm:presLayoutVars>
      </dgm:prSet>
      <dgm:spPr/>
    </dgm:pt>
    <dgm:pt modelId="{E55B97B6-7ACE-41F8-AF59-B1AD10926CB4}" type="pres">
      <dgm:prSet presAssocID="{52EDB5BC-D6A6-45C0-B5BD-9B1B0E65D2FF}" presName="Accent12" presStyleCnt="0"/>
      <dgm:spPr/>
    </dgm:pt>
    <dgm:pt modelId="{F73691F2-4334-46DD-A9D5-14625A9859BF}" type="pres">
      <dgm:prSet presAssocID="{52EDB5BC-D6A6-45C0-B5BD-9B1B0E65D2FF}" presName="AccentHold1" presStyleLbl="node1" presStyleIdx="13" presStyleCnt="19"/>
      <dgm:spPr/>
    </dgm:pt>
    <dgm:pt modelId="{E75A1B98-4656-4251-AA00-C6AE25E8697B}" type="pres">
      <dgm:prSet presAssocID="{0AE37DBC-6DB2-4783-B4E6-EDC31CD6B80A}" presName="Child4" presStyleLbl="node1" presStyleIdx="14" presStyleCnt="19" custScaleX="185930" custScaleY="176451" custLinFactNeighborY="2466">
        <dgm:presLayoutVars>
          <dgm:chMax val="0"/>
          <dgm:chPref val="0"/>
        </dgm:presLayoutVars>
      </dgm:prSet>
      <dgm:spPr/>
    </dgm:pt>
    <dgm:pt modelId="{F9351343-EBEC-4F7F-BC69-DEFAE1EEF45A}" type="pres">
      <dgm:prSet presAssocID="{0AE37DBC-6DB2-4783-B4E6-EDC31CD6B80A}" presName="Accent13" presStyleCnt="0"/>
      <dgm:spPr/>
    </dgm:pt>
    <dgm:pt modelId="{66038DCE-CB0B-468A-AD8C-03C88B5091BA}" type="pres">
      <dgm:prSet presAssocID="{0AE37DBC-6DB2-4783-B4E6-EDC31CD6B80A}" presName="AccentHold1" presStyleLbl="node1" presStyleIdx="15" presStyleCnt="19" custScaleX="307807" custScaleY="340843" custLinFactX="120810" custLinFactNeighborX="200000" custLinFactNeighborY="-43604"/>
      <dgm:spPr/>
    </dgm:pt>
    <dgm:pt modelId="{86E582C9-87E4-4DAC-9D40-1E734AC7ADE2}" type="pres">
      <dgm:prSet presAssocID="{87A51610-3081-4824-B9F4-0A1979F5D0B1}" presName="Child5" presStyleLbl="node1" presStyleIdx="16" presStyleCnt="19">
        <dgm:presLayoutVars>
          <dgm:chMax val="0"/>
          <dgm:chPref val="0"/>
        </dgm:presLayoutVars>
      </dgm:prSet>
      <dgm:spPr/>
    </dgm:pt>
    <dgm:pt modelId="{244114EB-317C-48BF-908E-55631E717A69}" type="pres">
      <dgm:prSet presAssocID="{87A51610-3081-4824-B9F4-0A1979F5D0B1}" presName="Accent15" presStyleCnt="0"/>
      <dgm:spPr/>
    </dgm:pt>
    <dgm:pt modelId="{9B7D379C-D997-4CE9-8B5C-350175A1675F}" type="pres">
      <dgm:prSet presAssocID="{87A51610-3081-4824-B9F4-0A1979F5D0B1}" presName="AccentHold2" presStyleLbl="node1" presStyleIdx="17" presStyleCnt="19"/>
      <dgm:spPr/>
    </dgm:pt>
    <dgm:pt modelId="{299C8560-172B-4802-96A9-8168602F946F}" type="pres">
      <dgm:prSet presAssocID="{87A51610-3081-4824-B9F4-0A1979F5D0B1}" presName="Accent16" presStyleCnt="0"/>
      <dgm:spPr/>
    </dgm:pt>
    <dgm:pt modelId="{E4C25C0A-5B6F-41A4-A9FE-39BEA8343702}" type="pres">
      <dgm:prSet presAssocID="{87A51610-3081-4824-B9F4-0A1979F5D0B1}" presName="AccentHold3" presStyleLbl="node1" presStyleIdx="18" presStyleCnt="19"/>
      <dgm:spPr/>
    </dgm:pt>
  </dgm:ptLst>
  <dgm:cxnLst>
    <dgm:cxn modelId="{93D8160E-FC07-4F10-8C0F-8167976FB9B5}" type="presOf" srcId="{F3B11D73-8218-4287-A533-0B8D675461CB}" destId="{78A2446C-2BE4-4921-8C4A-FC096865BA77}" srcOrd="0" destOrd="0" presId="urn:microsoft.com/office/officeart/2009/3/layout/CircleRelationship"/>
    <dgm:cxn modelId="{D2352918-34AA-4CE4-B5FB-9EE00E6CB134}" srcId="{75839A1B-E763-4ABB-94AA-6652A0890EC6}" destId="{6AB546D2-0C24-466C-B700-20E851C63B3C}" srcOrd="0" destOrd="0" parTransId="{7E999467-E662-4D26-9C03-B25F558F9852}" sibTransId="{F66E6709-B0C1-4415-926D-B1249A6DA44D}"/>
    <dgm:cxn modelId="{D2648A1B-3CFF-45CC-942E-38A8033BCC4A}" type="presOf" srcId="{6AB546D2-0C24-466C-B700-20E851C63B3C}" destId="{748A1966-B00E-4885-91E3-35D93E66D98B}" srcOrd="0" destOrd="0" presId="urn:microsoft.com/office/officeart/2009/3/layout/CircleRelationship"/>
    <dgm:cxn modelId="{363E6B21-0A69-4C65-99FA-AA1750574455}" srcId="{6AB546D2-0C24-466C-B700-20E851C63B3C}" destId="{52EDB5BC-D6A6-45C0-B5BD-9B1B0E65D2FF}" srcOrd="2" destOrd="0" parTransId="{0F1F8444-550A-40BF-BC7B-B8AC803B5F4D}" sibTransId="{2C33623A-F286-4EC7-913B-789E864B320B}"/>
    <dgm:cxn modelId="{223A0C39-C1A1-4406-918D-C97726F5A753}" type="presOf" srcId="{0AE37DBC-6DB2-4783-B4E6-EDC31CD6B80A}" destId="{E75A1B98-4656-4251-AA00-C6AE25E8697B}" srcOrd="0" destOrd="0" presId="urn:microsoft.com/office/officeart/2009/3/layout/CircleRelationship"/>
    <dgm:cxn modelId="{F7999261-753F-45BD-8BE3-D2124A576E6F}" srcId="{75839A1B-E763-4ABB-94AA-6652A0890EC6}" destId="{FA2C3E48-B7D1-4DC3-827C-45D1959512EB}" srcOrd="1" destOrd="0" parTransId="{79461DB2-F0D3-4883-8B9D-3D21C3F7B871}" sibTransId="{0A890EF5-B91F-4DEC-858A-3E80209DD4EB}"/>
    <dgm:cxn modelId="{4AEFE242-E0E7-48B2-A189-C2A0767DC88A}" type="presOf" srcId="{75839A1B-E763-4ABB-94AA-6652A0890EC6}" destId="{FF9FCE0B-52E1-45D5-8B0B-87C63BDED26A}" srcOrd="0" destOrd="0" presId="urn:microsoft.com/office/officeart/2009/3/layout/CircleRelationship"/>
    <dgm:cxn modelId="{395EFD73-96B5-499A-829A-021C464A6BFC}" type="presOf" srcId="{F8061443-6CF3-4947-9E5A-316C6B039519}" destId="{D9B0DFE7-9DFC-4131-96AC-9A77DF4C26A4}" srcOrd="0" destOrd="0" presId="urn:microsoft.com/office/officeart/2009/3/layout/CircleRelationship"/>
    <dgm:cxn modelId="{9AC59C8E-7AE8-4327-93F5-F6F2FB2580EC}" type="presOf" srcId="{52EDB5BC-D6A6-45C0-B5BD-9B1B0E65D2FF}" destId="{726F60EC-270E-4E69-8DDD-301980A6EA6A}" srcOrd="0" destOrd="0" presId="urn:microsoft.com/office/officeart/2009/3/layout/CircleRelationship"/>
    <dgm:cxn modelId="{6D100B92-7D63-4333-BF78-908661278CED}" srcId="{6AB546D2-0C24-466C-B700-20E851C63B3C}" destId="{0AE37DBC-6DB2-4783-B4E6-EDC31CD6B80A}" srcOrd="3" destOrd="0" parTransId="{438FCA81-0265-4674-8160-BCF30B2C4F2E}" sibTransId="{938E8433-8F00-45B4-9FEA-206F1B74C87C}"/>
    <dgm:cxn modelId="{34D912AA-AEAE-4797-B4A2-1FA324BA4009}" srcId="{6AB546D2-0C24-466C-B700-20E851C63B3C}" destId="{F8061443-6CF3-4947-9E5A-316C6B039519}" srcOrd="0" destOrd="0" parTransId="{3207D83C-EF66-4519-ADBD-F70AB7F6E8D1}" sibTransId="{2DF730A6-BD73-4DDA-9A63-50746B506F3D}"/>
    <dgm:cxn modelId="{5F3D94E7-FEF1-43D3-9360-784FA98A9781}" srcId="{6AB546D2-0C24-466C-B700-20E851C63B3C}" destId="{F3B11D73-8218-4287-A533-0B8D675461CB}" srcOrd="1" destOrd="0" parTransId="{78A7B2C9-2CD5-4C76-B57E-4C80081471A0}" sibTransId="{D9016C0C-2724-44FE-83FA-6407A5B453AB}"/>
    <dgm:cxn modelId="{1E2D50EA-226D-4495-9466-1852DC7558B3}" srcId="{6AB546D2-0C24-466C-B700-20E851C63B3C}" destId="{87A51610-3081-4824-B9F4-0A1979F5D0B1}" srcOrd="4" destOrd="0" parTransId="{0529377D-1A1D-437A-98F3-875C214909F8}" sibTransId="{C8AA6BD5-1341-406F-B081-BC49F11F8582}"/>
    <dgm:cxn modelId="{6F3791EC-ED9C-493F-9224-26EE3F9F2C8C}" type="presOf" srcId="{87A51610-3081-4824-B9F4-0A1979F5D0B1}" destId="{86E582C9-87E4-4DAC-9D40-1E734AC7ADE2}" srcOrd="0" destOrd="0" presId="urn:microsoft.com/office/officeart/2009/3/layout/CircleRelationship"/>
    <dgm:cxn modelId="{ACD24DA9-AB8A-4A68-BEC0-5385A90835D4}" type="presParOf" srcId="{FF9FCE0B-52E1-45D5-8B0B-87C63BDED26A}" destId="{748A1966-B00E-4885-91E3-35D93E66D98B}" srcOrd="0" destOrd="0" presId="urn:microsoft.com/office/officeart/2009/3/layout/CircleRelationship"/>
    <dgm:cxn modelId="{12FB32F7-F787-4706-AC76-AF26566D3916}" type="presParOf" srcId="{FF9FCE0B-52E1-45D5-8B0B-87C63BDED26A}" destId="{7D89A10E-D261-41DF-B4FE-A72CA5800FE4}" srcOrd="1" destOrd="0" presId="urn:microsoft.com/office/officeart/2009/3/layout/CircleRelationship"/>
    <dgm:cxn modelId="{7E1000E8-0E78-43E1-9953-58BD8641AA46}" type="presParOf" srcId="{FF9FCE0B-52E1-45D5-8B0B-87C63BDED26A}" destId="{55460BDD-7E8A-41C3-A46F-F41241BD4617}" srcOrd="2" destOrd="0" presId="urn:microsoft.com/office/officeart/2009/3/layout/CircleRelationship"/>
    <dgm:cxn modelId="{E3210F86-FD9F-4D28-A14E-BF94C987AC43}" type="presParOf" srcId="{FF9FCE0B-52E1-45D5-8B0B-87C63BDED26A}" destId="{B4BD416A-4566-4E19-863A-8E22A8432407}" srcOrd="3" destOrd="0" presId="urn:microsoft.com/office/officeart/2009/3/layout/CircleRelationship"/>
    <dgm:cxn modelId="{E2BD95C8-48FF-42CD-BE8A-792E04C9007A}" type="presParOf" srcId="{FF9FCE0B-52E1-45D5-8B0B-87C63BDED26A}" destId="{AC5562E7-9BE9-4073-B48E-58CA88D5ECD3}" srcOrd="4" destOrd="0" presId="urn:microsoft.com/office/officeart/2009/3/layout/CircleRelationship"/>
    <dgm:cxn modelId="{270EB3B9-2755-44DE-87CE-D83FDF6CAF90}" type="presParOf" srcId="{FF9FCE0B-52E1-45D5-8B0B-87C63BDED26A}" destId="{BF675856-6A32-47E7-95AD-FDF5B585389B}" srcOrd="5" destOrd="0" presId="urn:microsoft.com/office/officeart/2009/3/layout/CircleRelationship"/>
    <dgm:cxn modelId="{5C82E154-F1DB-4904-AF1B-91AC6E629421}" type="presParOf" srcId="{FF9FCE0B-52E1-45D5-8B0B-87C63BDED26A}" destId="{D9B0DFE7-9DFC-4131-96AC-9A77DF4C26A4}" srcOrd="6" destOrd="0" presId="urn:microsoft.com/office/officeart/2009/3/layout/CircleRelationship"/>
    <dgm:cxn modelId="{2E386689-E8D8-4A6B-803D-21B4805D7D3F}" type="presParOf" srcId="{FF9FCE0B-52E1-45D5-8B0B-87C63BDED26A}" destId="{1A21CAAC-6BE8-4953-88A9-C463A8FDDE4F}" srcOrd="7" destOrd="0" presId="urn:microsoft.com/office/officeart/2009/3/layout/CircleRelationship"/>
    <dgm:cxn modelId="{03B7C4DD-599C-4540-9847-EB287659546B}" type="presParOf" srcId="{1A21CAAC-6BE8-4953-88A9-C463A8FDDE4F}" destId="{51A68A8E-8664-4B46-A362-2FCA5A0F9809}" srcOrd="0" destOrd="0" presId="urn:microsoft.com/office/officeart/2009/3/layout/CircleRelationship"/>
    <dgm:cxn modelId="{F090E57F-4164-4FDA-A38E-25AFDEF1DF3C}" type="presParOf" srcId="{FF9FCE0B-52E1-45D5-8B0B-87C63BDED26A}" destId="{14A44EA5-F662-433F-B7AD-BA5273A6D873}" srcOrd="8" destOrd="0" presId="urn:microsoft.com/office/officeart/2009/3/layout/CircleRelationship"/>
    <dgm:cxn modelId="{86E941AC-B736-4D82-A432-72CAA2D8E390}" type="presParOf" srcId="{14A44EA5-F662-433F-B7AD-BA5273A6D873}" destId="{F150BC5D-215C-4FD5-9EEE-33FCEB6AD738}" srcOrd="0" destOrd="0" presId="urn:microsoft.com/office/officeart/2009/3/layout/CircleRelationship"/>
    <dgm:cxn modelId="{88B92EA1-0538-4D38-B76F-6C6A96D31FD0}" type="presParOf" srcId="{FF9FCE0B-52E1-45D5-8B0B-87C63BDED26A}" destId="{78A2446C-2BE4-4921-8C4A-FC096865BA77}" srcOrd="9" destOrd="0" presId="urn:microsoft.com/office/officeart/2009/3/layout/CircleRelationship"/>
    <dgm:cxn modelId="{17113412-C88A-4CC9-899C-5BDAA6B184A1}" type="presParOf" srcId="{FF9FCE0B-52E1-45D5-8B0B-87C63BDED26A}" destId="{A79DD5EC-D110-485D-9D40-1CE7A4CE2FD7}" srcOrd="10" destOrd="0" presId="urn:microsoft.com/office/officeart/2009/3/layout/CircleRelationship"/>
    <dgm:cxn modelId="{01DBDE62-1527-40CF-80E7-E0EF635617AD}" type="presParOf" srcId="{A79DD5EC-D110-485D-9D40-1CE7A4CE2FD7}" destId="{30F84C82-FEB9-4465-9F4D-1E16DC123871}" srcOrd="0" destOrd="0" presId="urn:microsoft.com/office/officeart/2009/3/layout/CircleRelationship"/>
    <dgm:cxn modelId="{9207EAEC-3281-4C48-833D-5BBFDA590280}" type="presParOf" srcId="{FF9FCE0B-52E1-45D5-8B0B-87C63BDED26A}" destId="{5DBF41FE-D3C3-4ABB-B935-E3A626393D0D}" srcOrd="11" destOrd="0" presId="urn:microsoft.com/office/officeart/2009/3/layout/CircleRelationship"/>
    <dgm:cxn modelId="{6230A735-1E66-44E3-B235-F6524951289E}" type="presParOf" srcId="{5DBF41FE-D3C3-4ABB-B935-E3A626393D0D}" destId="{3B354F54-395C-4D62-839F-78D1B983553A}" srcOrd="0" destOrd="0" presId="urn:microsoft.com/office/officeart/2009/3/layout/CircleRelationship"/>
    <dgm:cxn modelId="{1D856093-4BE1-406D-A1EC-3D9B38EC625B}" type="presParOf" srcId="{FF9FCE0B-52E1-45D5-8B0B-87C63BDED26A}" destId="{83712F5E-34EE-4B54-9766-28BAE831F294}" srcOrd="12" destOrd="0" presId="urn:microsoft.com/office/officeart/2009/3/layout/CircleRelationship"/>
    <dgm:cxn modelId="{27AB24AD-4EB8-4605-A3EB-5544E570AD1F}" type="presParOf" srcId="{83712F5E-34EE-4B54-9766-28BAE831F294}" destId="{A40041F6-0A2A-45B0-B7F8-101CE909D1C8}" srcOrd="0" destOrd="0" presId="urn:microsoft.com/office/officeart/2009/3/layout/CircleRelationship"/>
    <dgm:cxn modelId="{87E4D7EC-9531-497E-A40C-3C093AF46E37}" type="presParOf" srcId="{FF9FCE0B-52E1-45D5-8B0B-87C63BDED26A}" destId="{726F60EC-270E-4E69-8DDD-301980A6EA6A}" srcOrd="13" destOrd="0" presId="urn:microsoft.com/office/officeart/2009/3/layout/CircleRelationship"/>
    <dgm:cxn modelId="{AFF71178-190B-4C11-AABA-A0BB41B7245F}" type="presParOf" srcId="{FF9FCE0B-52E1-45D5-8B0B-87C63BDED26A}" destId="{E55B97B6-7ACE-41F8-AF59-B1AD10926CB4}" srcOrd="14" destOrd="0" presId="urn:microsoft.com/office/officeart/2009/3/layout/CircleRelationship"/>
    <dgm:cxn modelId="{6FEC3321-E052-4AE6-AB03-9D91F8275F71}" type="presParOf" srcId="{E55B97B6-7ACE-41F8-AF59-B1AD10926CB4}" destId="{F73691F2-4334-46DD-A9D5-14625A9859BF}" srcOrd="0" destOrd="0" presId="urn:microsoft.com/office/officeart/2009/3/layout/CircleRelationship"/>
    <dgm:cxn modelId="{5AE16FA8-43DA-443E-B0AD-B604ECC063BC}" type="presParOf" srcId="{FF9FCE0B-52E1-45D5-8B0B-87C63BDED26A}" destId="{E75A1B98-4656-4251-AA00-C6AE25E8697B}" srcOrd="15" destOrd="0" presId="urn:microsoft.com/office/officeart/2009/3/layout/CircleRelationship"/>
    <dgm:cxn modelId="{E6FCCD3F-B742-447B-A93B-8886CFAF908C}" type="presParOf" srcId="{FF9FCE0B-52E1-45D5-8B0B-87C63BDED26A}" destId="{F9351343-EBEC-4F7F-BC69-DEFAE1EEF45A}" srcOrd="16" destOrd="0" presId="urn:microsoft.com/office/officeart/2009/3/layout/CircleRelationship"/>
    <dgm:cxn modelId="{81C8C823-EAA6-4F22-A4B1-4AE464CACE21}" type="presParOf" srcId="{F9351343-EBEC-4F7F-BC69-DEFAE1EEF45A}" destId="{66038DCE-CB0B-468A-AD8C-03C88B5091BA}" srcOrd="0" destOrd="0" presId="urn:microsoft.com/office/officeart/2009/3/layout/CircleRelationship"/>
    <dgm:cxn modelId="{4B70BB38-DB9C-4923-9BAD-06E21221FB33}" type="presParOf" srcId="{FF9FCE0B-52E1-45D5-8B0B-87C63BDED26A}" destId="{86E582C9-87E4-4DAC-9D40-1E734AC7ADE2}" srcOrd="17" destOrd="0" presId="urn:microsoft.com/office/officeart/2009/3/layout/CircleRelationship"/>
    <dgm:cxn modelId="{26C5957D-02D6-45E6-B368-92B90DF24DCC}" type="presParOf" srcId="{FF9FCE0B-52E1-45D5-8B0B-87C63BDED26A}" destId="{244114EB-317C-48BF-908E-55631E717A69}" srcOrd="18" destOrd="0" presId="urn:microsoft.com/office/officeart/2009/3/layout/CircleRelationship"/>
    <dgm:cxn modelId="{D2C08425-2B40-4AD6-8BF7-D2272E83CD06}" type="presParOf" srcId="{244114EB-317C-48BF-908E-55631E717A69}" destId="{9B7D379C-D997-4CE9-8B5C-350175A1675F}" srcOrd="0" destOrd="0" presId="urn:microsoft.com/office/officeart/2009/3/layout/CircleRelationship"/>
    <dgm:cxn modelId="{27D19DFC-0B48-41D5-8CD9-8ACEABCD56AD}" type="presParOf" srcId="{FF9FCE0B-52E1-45D5-8B0B-87C63BDED26A}" destId="{299C8560-172B-4802-96A9-8168602F946F}" srcOrd="19" destOrd="0" presId="urn:microsoft.com/office/officeart/2009/3/layout/CircleRelationship"/>
    <dgm:cxn modelId="{1BF2962C-4046-41E5-A1CA-7A4EF97BE97C}" type="presParOf" srcId="{299C8560-172B-4802-96A9-8168602F946F}" destId="{E4C25C0A-5B6F-41A4-A9FE-39BEA8343702}"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A4BBB1-6F9B-4242-A5D8-976CEEEE0E94}" type="doc">
      <dgm:prSet loTypeId="urn:microsoft.com/office/officeart/2005/8/layout/hProcess9" loCatId="process" qsTypeId="urn:microsoft.com/office/officeart/2005/8/quickstyle/simple1" qsCatId="simple" csTypeId="urn:microsoft.com/office/officeart/2005/8/colors/colorful5" csCatId="colorful" phldr="1"/>
      <dgm:spPr/>
    </dgm:pt>
    <dgm:pt modelId="{93A627F0-C6E7-4B92-A1BD-55D58D74B0FA}">
      <dgm:prSet phldrT="[Texto]"/>
      <dgm:spPr/>
      <dgm:t>
        <a:bodyPr/>
        <a:lstStyle/>
        <a:p>
          <a:r>
            <a:rPr lang="es-MX" dirty="0"/>
            <a:t>Regímenes autoritarios</a:t>
          </a:r>
        </a:p>
      </dgm:t>
    </dgm:pt>
    <dgm:pt modelId="{E73829A0-4E40-4B7E-B766-4B57D1C07B5D}" type="parTrans" cxnId="{CF257F85-4611-47C9-9072-40B68664E4F4}">
      <dgm:prSet/>
      <dgm:spPr/>
      <dgm:t>
        <a:bodyPr/>
        <a:lstStyle/>
        <a:p>
          <a:endParaRPr lang="es-MX"/>
        </a:p>
      </dgm:t>
    </dgm:pt>
    <dgm:pt modelId="{F3FF78DD-84D0-487D-83EC-59A6CFFEF017}" type="sibTrans" cxnId="{CF257F85-4611-47C9-9072-40B68664E4F4}">
      <dgm:prSet/>
      <dgm:spPr/>
      <dgm:t>
        <a:bodyPr/>
        <a:lstStyle/>
        <a:p>
          <a:endParaRPr lang="es-MX"/>
        </a:p>
      </dgm:t>
    </dgm:pt>
    <dgm:pt modelId="{C56600E0-F95D-43B6-B0FF-367603D91FA8}">
      <dgm:prSet phldrT="[Texto]"/>
      <dgm:spPr/>
      <dgm:t>
        <a:bodyPr/>
        <a:lstStyle/>
        <a:p>
          <a:r>
            <a:rPr lang="es-MX" dirty="0"/>
            <a:t>Gobernanza</a:t>
          </a:r>
        </a:p>
      </dgm:t>
    </dgm:pt>
    <dgm:pt modelId="{2C1CFCD8-36FE-4136-A2B9-E0723AA86C6D}" type="parTrans" cxnId="{A90046BA-CB91-4181-A26D-400120F32665}">
      <dgm:prSet/>
      <dgm:spPr/>
      <dgm:t>
        <a:bodyPr/>
        <a:lstStyle/>
        <a:p>
          <a:endParaRPr lang="es-MX"/>
        </a:p>
      </dgm:t>
    </dgm:pt>
    <dgm:pt modelId="{8B480212-3923-41FE-B5E4-46C26BBEA67D}" type="sibTrans" cxnId="{A90046BA-CB91-4181-A26D-400120F32665}">
      <dgm:prSet/>
      <dgm:spPr/>
      <dgm:t>
        <a:bodyPr/>
        <a:lstStyle/>
        <a:p>
          <a:endParaRPr lang="es-MX"/>
        </a:p>
      </dgm:t>
    </dgm:pt>
    <dgm:pt modelId="{3D3B428C-D469-4C99-9D6C-2D0DFD1B53AC}">
      <dgm:prSet phldrT="[Texto]"/>
      <dgm:spPr/>
      <dgm:t>
        <a:bodyPr/>
        <a:lstStyle/>
        <a:p>
          <a:r>
            <a:rPr lang="es-MX" dirty="0" err="1"/>
            <a:t>Complejización</a:t>
          </a:r>
          <a:r>
            <a:rPr lang="es-MX" dirty="0"/>
            <a:t> de la democracia</a:t>
          </a:r>
        </a:p>
      </dgm:t>
    </dgm:pt>
    <dgm:pt modelId="{89DAB715-790C-4B75-A99E-1CF0B488F79A}" type="parTrans" cxnId="{49D5F19C-269C-45B5-B41D-5B2BC407F500}">
      <dgm:prSet/>
      <dgm:spPr/>
      <dgm:t>
        <a:bodyPr/>
        <a:lstStyle/>
        <a:p>
          <a:endParaRPr lang="es-MX"/>
        </a:p>
      </dgm:t>
    </dgm:pt>
    <dgm:pt modelId="{E8D6B013-ABAA-4C9C-A417-2980B4FC26A1}" type="sibTrans" cxnId="{49D5F19C-269C-45B5-B41D-5B2BC407F500}">
      <dgm:prSet/>
      <dgm:spPr/>
      <dgm:t>
        <a:bodyPr/>
        <a:lstStyle/>
        <a:p>
          <a:endParaRPr lang="es-MX"/>
        </a:p>
      </dgm:t>
    </dgm:pt>
    <dgm:pt modelId="{3C1BE869-B38F-4214-B616-A2EA0C23D9BA}">
      <dgm:prSet/>
      <dgm:spPr/>
      <dgm:t>
        <a:bodyPr/>
        <a:lstStyle/>
        <a:p>
          <a:r>
            <a:rPr lang="es-MX" dirty="0"/>
            <a:t>Gobernabilidad</a:t>
          </a:r>
        </a:p>
      </dgm:t>
    </dgm:pt>
    <dgm:pt modelId="{4755D70B-DCFA-48C5-8E33-9719F015056B}" type="parTrans" cxnId="{86CF2715-74DC-4A6F-8A00-EFA3C2C1D1DF}">
      <dgm:prSet/>
      <dgm:spPr/>
      <dgm:t>
        <a:bodyPr/>
        <a:lstStyle/>
        <a:p>
          <a:endParaRPr lang="es-MX"/>
        </a:p>
      </dgm:t>
    </dgm:pt>
    <dgm:pt modelId="{C26868DB-7450-4263-9B54-AFB1FF9B6167}" type="sibTrans" cxnId="{86CF2715-74DC-4A6F-8A00-EFA3C2C1D1DF}">
      <dgm:prSet/>
      <dgm:spPr/>
      <dgm:t>
        <a:bodyPr/>
        <a:lstStyle/>
        <a:p>
          <a:endParaRPr lang="es-MX"/>
        </a:p>
      </dgm:t>
    </dgm:pt>
    <dgm:pt modelId="{0A8C7E9F-5F52-489C-BE89-73C5C214CB61}">
      <dgm:prSet/>
      <dgm:spPr/>
      <dgm:t>
        <a:bodyPr/>
        <a:lstStyle/>
        <a:p>
          <a:r>
            <a:rPr lang="es-MX"/>
            <a:t>Transición a la democracia</a:t>
          </a:r>
          <a:endParaRPr lang="es-MX" dirty="0"/>
        </a:p>
      </dgm:t>
    </dgm:pt>
    <dgm:pt modelId="{AC721E86-703F-468B-81A1-306EE1380EBB}" type="parTrans" cxnId="{4AC2B02C-1949-46C6-9882-039926F847B4}">
      <dgm:prSet/>
      <dgm:spPr/>
      <dgm:t>
        <a:bodyPr/>
        <a:lstStyle/>
        <a:p>
          <a:endParaRPr lang="es-MX"/>
        </a:p>
      </dgm:t>
    </dgm:pt>
    <dgm:pt modelId="{3C609539-2EA6-4A5F-992F-7040BEE3546E}" type="sibTrans" cxnId="{4AC2B02C-1949-46C6-9882-039926F847B4}">
      <dgm:prSet/>
      <dgm:spPr/>
      <dgm:t>
        <a:bodyPr/>
        <a:lstStyle/>
        <a:p>
          <a:endParaRPr lang="es-MX"/>
        </a:p>
      </dgm:t>
    </dgm:pt>
    <dgm:pt modelId="{A27A5118-A1D1-45C5-BAFB-055707E64B8B}" type="pres">
      <dgm:prSet presAssocID="{98A4BBB1-6F9B-4242-A5D8-976CEEEE0E94}" presName="CompostProcess" presStyleCnt="0">
        <dgm:presLayoutVars>
          <dgm:dir/>
          <dgm:resizeHandles val="exact"/>
        </dgm:presLayoutVars>
      </dgm:prSet>
      <dgm:spPr/>
    </dgm:pt>
    <dgm:pt modelId="{F684A7A3-2095-4141-8599-472FD4AAE031}" type="pres">
      <dgm:prSet presAssocID="{98A4BBB1-6F9B-4242-A5D8-976CEEEE0E94}" presName="arrow" presStyleLbl="bgShp" presStyleIdx="0" presStyleCnt="1"/>
      <dgm:spPr/>
    </dgm:pt>
    <dgm:pt modelId="{6D04C560-3731-4776-9818-7B6DC5416127}" type="pres">
      <dgm:prSet presAssocID="{98A4BBB1-6F9B-4242-A5D8-976CEEEE0E94}" presName="linearProcess" presStyleCnt="0"/>
      <dgm:spPr/>
    </dgm:pt>
    <dgm:pt modelId="{C8EE532D-C3BD-4B31-AE3C-4D71C171176E}" type="pres">
      <dgm:prSet presAssocID="{93A627F0-C6E7-4B92-A1BD-55D58D74B0FA}" presName="textNode" presStyleLbl="node1" presStyleIdx="0" presStyleCnt="5">
        <dgm:presLayoutVars>
          <dgm:bulletEnabled val="1"/>
        </dgm:presLayoutVars>
      </dgm:prSet>
      <dgm:spPr/>
    </dgm:pt>
    <dgm:pt modelId="{C3B5447A-4CC2-4988-BBEC-37DE9FD209E3}" type="pres">
      <dgm:prSet presAssocID="{F3FF78DD-84D0-487D-83EC-59A6CFFEF017}" presName="sibTrans" presStyleCnt="0"/>
      <dgm:spPr/>
    </dgm:pt>
    <dgm:pt modelId="{D79D917F-2F8A-4DB7-AA26-2E534629550F}" type="pres">
      <dgm:prSet presAssocID="{0A8C7E9F-5F52-489C-BE89-73C5C214CB61}" presName="textNode" presStyleLbl="node1" presStyleIdx="1" presStyleCnt="5">
        <dgm:presLayoutVars>
          <dgm:bulletEnabled val="1"/>
        </dgm:presLayoutVars>
      </dgm:prSet>
      <dgm:spPr/>
    </dgm:pt>
    <dgm:pt modelId="{EFCB124B-6E5D-4194-8CCA-B69CA848E29C}" type="pres">
      <dgm:prSet presAssocID="{3C609539-2EA6-4A5F-992F-7040BEE3546E}" presName="sibTrans" presStyleCnt="0"/>
      <dgm:spPr/>
    </dgm:pt>
    <dgm:pt modelId="{0E996EFA-009C-4A2F-8C9E-7E2B623DA047}" type="pres">
      <dgm:prSet presAssocID="{3C1BE869-B38F-4214-B616-A2EA0C23D9BA}" presName="textNode" presStyleLbl="node1" presStyleIdx="2" presStyleCnt="5">
        <dgm:presLayoutVars>
          <dgm:bulletEnabled val="1"/>
        </dgm:presLayoutVars>
      </dgm:prSet>
      <dgm:spPr/>
    </dgm:pt>
    <dgm:pt modelId="{F5F96424-B8BB-439E-8B19-6AB3C81F3C88}" type="pres">
      <dgm:prSet presAssocID="{C26868DB-7450-4263-9B54-AFB1FF9B6167}" presName="sibTrans" presStyleCnt="0"/>
      <dgm:spPr/>
    </dgm:pt>
    <dgm:pt modelId="{1DD41856-90DF-4126-BB92-860C5FF25CF8}" type="pres">
      <dgm:prSet presAssocID="{C56600E0-F95D-43B6-B0FF-367603D91FA8}" presName="textNode" presStyleLbl="node1" presStyleIdx="3" presStyleCnt="5">
        <dgm:presLayoutVars>
          <dgm:bulletEnabled val="1"/>
        </dgm:presLayoutVars>
      </dgm:prSet>
      <dgm:spPr/>
    </dgm:pt>
    <dgm:pt modelId="{A4432C45-C26F-4FC7-A6F6-66DA9E429C0E}" type="pres">
      <dgm:prSet presAssocID="{8B480212-3923-41FE-B5E4-46C26BBEA67D}" presName="sibTrans" presStyleCnt="0"/>
      <dgm:spPr/>
    </dgm:pt>
    <dgm:pt modelId="{B2C7A56C-4AC4-4FB5-AEB8-1457564658AF}" type="pres">
      <dgm:prSet presAssocID="{3D3B428C-D469-4C99-9D6C-2D0DFD1B53AC}" presName="textNode" presStyleLbl="node1" presStyleIdx="4" presStyleCnt="5">
        <dgm:presLayoutVars>
          <dgm:bulletEnabled val="1"/>
        </dgm:presLayoutVars>
      </dgm:prSet>
      <dgm:spPr/>
    </dgm:pt>
  </dgm:ptLst>
  <dgm:cxnLst>
    <dgm:cxn modelId="{86CF2715-74DC-4A6F-8A00-EFA3C2C1D1DF}" srcId="{98A4BBB1-6F9B-4242-A5D8-976CEEEE0E94}" destId="{3C1BE869-B38F-4214-B616-A2EA0C23D9BA}" srcOrd="2" destOrd="0" parTransId="{4755D70B-DCFA-48C5-8E33-9719F015056B}" sibTransId="{C26868DB-7450-4263-9B54-AFB1FF9B6167}"/>
    <dgm:cxn modelId="{FB9CFA26-9053-43CE-B0F0-22E6A2577236}" type="presOf" srcId="{93A627F0-C6E7-4B92-A1BD-55D58D74B0FA}" destId="{C8EE532D-C3BD-4B31-AE3C-4D71C171176E}" srcOrd="0" destOrd="0" presId="urn:microsoft.com/office/officeart/2005/8/layout/hProcess9"/>
    <dgm:cxn modelId="{CC13242B-A181-4B8C-97DB-39AA57F2756F}" type="presOf" srcId="{3C1BE869-B38F-4214-B616-A2EA0C23D9BA}" destId="{0E996EFA-009C-4A2F-8C9E-7E2B623DA047}" srcOrd="0" destOrd="0" presId="urn:microsoft.com/office/officeart/2005/8/layout/hProcess9"/>
    <dgm:cxn modelId="{4AC2B02C-1949-46C6-9882-039926F847B4}" srcId="{98A4BBB1-6F9B-4242-A5D8-976CEEEE0E94}" destId="{0A8C7E9F-5F52-489C-BE89-73C5C214CB61}" srcOrd="1" destOrd="0" parTransId="{AC721E86-703F-468B-81A1-306EE1380EBB}" sibTransId="{3C609539-2EA6-4A5F-992F-7040BEE3546E}"/>
    <dgm:cxn modelId="{6698894E-1585-4878-958C-7A0DD79B41AD}" type="presOf" srcId="{98A4BBB1-6F9B-4242-A5D8-976CEEEE0E94}" destId="{A27A5118-A1D1-45C5-BAFB-055707E64B8B}" srcOrd="0" destOrd="0" presId="urn:microsoft.com/office/officeart/2005/8/layout/hProcess9"/>
    <dgm:cxn modelId="{1925957B-D7A0-4194-A214-FCA1825A155C}" type="presOf" srcId="{3D3B428C-D469-4C99-9D6C-2D0DFD1B53AC}" destId="{B2C7A56C-4AC4-4FB5-AEB8-1457564658AF}" srcOrd="0" destOrd="0" presId="urn:microsoft.com/office/officeart/2005/8/layout/hProcess9"/>
    <dgm:cxn modelId="{CF257F85-4611-47C9-9072-40B68664E4F4}" srcId="{98A4BBB1-6F9B-4242-A5D8-976CEEEE0E94}" destId="{93A627F0-C6E7-4B92-A1BD-55D58D74B0FA}" srcOrd="0" destOrd="0" parTransId="{E73829A0-4E40-4B7E-B766-4B57D1C07B5D}" sibTransId="{F3FF78DD-84D0-487D-83EC-59A6CFFEF017}"/>
    <dgm:cxn modelId="{613A2B98-1CDC-4679-A2D6-E69BC5BADA69}" type="presOf" srcId="{0A8C7E9F-5F52-489C-BE89-73C5C214CB61}" destId="{D79D917F-2F8A-4DB7-AA26-2E534629550F}" srcOrd="0" destOrd="0" presId="urn:microsoft.com/office/officeart/2005/8/layout/hProcess9"/>
    <dgm:cxn modelId="{49D5F19C-269C-45B5-B41D-5B2BC407F500}" srcId="{98A4BBB1-6F9B-4242-A5D8-976CEEEE0E94}" destId="{3D3B428C-D469-4C99-9D6C-2D0DFD1B53AC}" srcOrd="4" destOrd="0" parTransId="{89DAB715-790C-4B75-A99E-1CF0B488F79A}" sibTransId="{E8D6B013-ABAA-4C9C-A417-2980B4FC26A1}"/>
    <dgm:cxn modelId="{A90046BA-CB91-4181-A26D-400120F32665}" srcId="{98A4BBB1-6F9B-4242-A5D8-976CEEEE0E94}" destId="{C56600E0-F95D-43B6-B0FF-367603D91FA8}" srcOrd="3" destOrd="0" parTransId="{2C1CFCD8-36FE-4136-A2B9-E0723AA86C6D}" sibTransId="{8B480212-3923-41FE-B5E4-46C26BBEA67D}"/>
    <dgm:cxn modelId="{D5120ACF-EAA5-4373-8CF9-A34B04836114}" type="presOf" srcId="{C56600E0-F95D-43B6-B0FF-367603D91FA8}" destId="{1DD41856-90DF-4126-BB92-860C5FF25CF8}" srcOrd="0" destOrd="0" presId="urn:microsoft.com/office/officeart/2005/8/layout/hProcess9"/>
    <dgm:cxn modelId="{2A2C85E5-F108-4877-9685-F75D6C16BB1A}" type="presParOf" srcId="{A27A5118-A1D1-45C5-BAFB-055707E64B8B}" destId="{F684A7A3-2095-4141-8599-472FD4AAE031}" srcOrd="0" destOrd="0" presId="urn:microsoft.com/office/officeart/2005/8/layout/hProcess9"/>
    <dgm:cxn modelId="{8AEB5BA9-7835-442E-8B4D-27B22A38AACF}" type="presParOf" srcId="{A27A5118-A1D1-45C5-BAFB-055707E64B8B}" destId="{6D04C560-3731-4776-9818-7B6DC5416127}" srcOrd="1" destOrd="0" presId="urn:microsoft.com/office/officeart/2005/8/layout/hProcess9"/>
    <dgm:cxn modelId="{9848891C-73F2-4108-A39E-9BD0C06FAED2}" type="presParOf" srcId="{6D04C560-3731-4776-9818-7B6DC5416127}" destId="{C8EE532D-C3BD-4B31-AE3C-4D71C171176E}" srcOrd="0" destOrd="0" presId="urn:microsoft.com/office/officeart/2005/8/layout/hProcess9"/>
    <dgm:cxn modelId="{FF4492BD-A685-4935-8970-7C241AEE6B38}" type="presParOf" srcId="{6D04C560-3731-4776-9818-7B6DC5416127}" destId="{C3B5447A-4CC2-4988-BBEC-37DE9FD209E3}" srcOrd="1" destOrd="0" presId="urn:microsoft.com/office/officeart/2005/8/layout/hProcess9"/>
    <dgm:cxn modelId="{C650C5AC-95FD-4996-9ECA-449001413E7A}" type="presParOf" srcId="{6D04C560-3731-4776-9818-7B6DC5416127}" destId="{D79D917F-2F8A-4DB7-AA26-2E534629550F}" srcOrd="2" destOrd="0" presId="urn:microsoft.com/office/officeart/2005/8/layout/hProcess9"/>
    <dgm:cxn modelId="{C5EA4FE3-581B-4490-A8C4-C54B9C39FD37}" type="presParOf" srcId="{6D04C560-3731-4776-9818-7B6DC5416127}" destId="{EFCB124B-6E5D-4194-8CCA-B69CA848E29C}" srcOrd="3" destOrd="0" presId="urn:microsoft.com/office/officeart/2005/8/layout/hProcess9"/>
    <dgm:cxn modelId="{2E0FAFE2-3236-46A2-A34E-AA57312A26E6}" type="presParOf" srcId="{6D04C560-3731-4776-9818-7B6DC5416127}" destId="{0E996EFA-009C-4A2F-8C9E-7E2B623DA047}" srcOrd="4" destOrd="0" presId="urn:microsoft.com/office/officeart/2005/8/layout/hProcess9"/>
    <dgm:cxn modelId="{2BDFCF7A-6ECE-4586-AAF5-E2ED9F08932F}" type="presParOf" srcId="{6D04C560-3731-4776-9818-7B6DC5416127}" destId="{F5F96424-B8BB-439E-8B19-6AB3C81F3C88}" srcOrd="5" destOrd="0" presId="urn:microsoft.com/office/officeart/2005/8/layout/hProcess9"/>
    <dgm:cxn modelId="{9FE2DAAD-ACFA-498C-B3FD-A7F03A19FE25}" type="presParOf" srcId="{6D04C560-3731-4776-9818-7B6DC5416127}" destId="{1DD41856-90DF-4126-BB92-860C5FF25CF8}" srcOrd="6" destOrd="0" presId="urn:microsoft.com/office/officeart/2005/8/layout/hProcess9"/>
    <dgm:cxn modelId="{47B150E5-DF8E-4CD2-9CF5-4E1E05C29390}" type="presParOf" srcId="{6D04C560-3731-4776-9818-7B6DC5416127}" destId="{A4432C45-C26F-4FC7-A6F6-66DA9E429C0E}" srcOrd="7" destOrd="0" presId="urn:microsoft.com/office/officeart/2005/8/layout/hProcess9"/>
    <dgm:cxn modelId="{9AC8310E-478F-4F73-AEAD-D6669304B0BC}" type="presParOf" srcId="{6D04C560-3731-4776-9818-7B6DC5416127}" destId="{B2C7A56C-4AC4-4FB5-AEB8-1457564658AF}"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1A7491-F995-4143-A506-0B0797BF4FE0}" type="doc">
      <dgm:prSet loTypeId="urn:microsoft.com/office/officeart/2005/8/layout/hProcess9" loCatId="process" qsTypeId="urn:microsoft.com/office/officeart/2005/8/quickstyle/simple5" qsCatId="simple" csTypeId="urn:microsoft.com/office/officeart/2005/8/colors/accent1_2" csCatId="accent1" phldr="1"/>
      <dgm:spPr/>
    </dgm:pt>
    <dgm:pt modelId="{498C020D-A9A9-4D1B-BBFD-FF4DEF0687B5}">
      <dgm:prSet phldrT="[Texto]"/>
      <dgm:spPr/>
      <dgm:t>
        <a:bodyPr/>
        <a:lstStyle/>
        <a:p>
          <a:r>
            <a:rPr lang="es-MX" dirty="0"/>
            <a:t>Tolerancia</a:t>
          </a:r>
        </a:p>
      </dgm:t>
    </dgm:pt>
    <dgm:pt modelId="{D444FBEA-3C77-4E83-9D14-76249A6B0973}" type="parTrans" cxnId="{8172EE4F-3A5F-4575-95F6-43E27D0B42EE}">
      <dgm:prSet/>
      <dgm:spPr/>
      <dgm:t>
        <a:bodyPr/>
        <a:lstStyle/>
        <a:p>
          <a:endParaRPr lang="es-MX"/>
        </a:p>
      </dgm:t>
    </dgm:pt>
    <dgm:pt modelId="{F1495FBE-D3E0-4A90-A6D7-8E56CFD48139}" type="sibTrans" cxnId="{8172EE4F-3A5F-4575-95F6-43E27D0B42EE}">
      <dgm:prSet/>
      <dgm:spPr/>
      <dgm:t>
        <a:bodyPr/>
        <a:lstStyle/>
        <a:p>
          <a:endParaRPr lang="es-MX"/>
        </a:p>
      </dgm:t>
    </dgm:pt>
    <dgm:pt modelId="{98FA0F1F-62B3-4B6D-98A8-0420F22847D4}">
      <dgm:prSet phldrT="[Texto]"/>
      <dgm:spPr/>
      <dgm:t>
        <a:bodyPr/>
        <a:lstStyle/>
        <a:p>
          <a:r>
            <a:rPr lang="es-MX" dirty="0"/>
            <a:t>Constitucionalización indirecta</a:t>
          </a:r>
        </a:p>
      </dgm:t>
    </dgm:pt>
    <dgm:pt modelId="{05EF698B-4EF8-424A-815C-2159B9951324}" type="parTrans" cxnId="{6016865E-FA38-4704-A4C5-C5EB886E156D}">
      <dgm:prSet/>
      <dgm:spPr/>
      <dgm:t>
        <a:bodyPr/>
        <a:lstStyle/>
        <a:p>
          <a:endParaRPr lang="es-MX"/>
        </a:p>
      </dgm:t>
    </dgm:pt>
    <dgm:pt modelId="{D3D5841F-69A2-4CFA-A467-EA327F39C384}" type="sibTrans" cxnId="{6016865E-FA38-4704-A4C5-C5EB886E156D}">
      <dgm:prSet/>
      <dgm:spPr/>
      <dgm:t>
        <a:bodyPr/>
        <a:lstStyle/>
        <a:p>
          <a:endParaRPr lang="es-MX"/>
        </a:p>
      </dgm:t>
    </dgm:pt>
    <dgm:pt modelId="{4ED5BF2A-B5C9-4329-B6CD-E16C6676E4DD}">
      <dgm:prSet phldrT="[Texto]"/>
      <dgm:spPr/>
      <dgm:t>
        <a:bodyPr/>
        <a:lstStyle/>
        <a:p>
          <a:r>
            <a:rPr lang="es-MX" dirty="0"/>
            <a:t>Regulación formal legal</a:t>
          </a:r>
        </a:p>
      </dgm:t>
    </dgm:pt>
    <dgm:pt modelId="{96E2C68D-7695-4CAB-8DAB-7F325242A305}" type="parTrans" cxnId="{A95204A3-0F9C-4C5F-843E-E81250BC6F23}">
      <dgm:prSet/>
      <dgm:spPr/>
      <dgm:t>
        <a:bodyPr/>
        <a:lstStyle/>
        <a:p>
          <a:endParaRPr lang="es-MX"/>
        </a:p>
      </dgm:t>
    </dgm:pt>
    <dgm:pt modelId="{F9F2FCA7-CD30-41FC-9534-ED2D5392BF0C}" type="sibTrans" cxnId="{A95204A3-0F9C-4C5F-843E-E81250BC6F23}">
      <dgm:prSet/>
      <dgm:spPr/>
      <dgm:t>
        <a:bodyPr/>
        <a:lstStyle/>
        <a:p>
          <a:endParaRPr lang="es-MX"/>
        </a:p>
      </dgm:t>
    </dgm:pt>
    <dgm:pt modelId="{A1EB7149-6DA2-4EB7-860A-E718B62CA875}">
      <dgm:prSet/>
      <dgm:spPr/>
      <dgm:t>
        <a:bodyPr/>
        <a:lstStyle/>
        <a:p>
          <a:r>
            <a:rPr lang="es-MX" dirty="0"/>
            <a:t>Constitucionalización semántica</a:t>
          </a:r>
        </a:p>
      </dgm:t>
    </dgm:pt>
    <dgm:pt modelId="{EE9454D5-2CF2-441E-8369-C129AC285119}" type="parTrans" cxnId="{03D0EE75-11D0-4931-9C13-FFE9B8FDA710}">
      <dgm:prSet/>
      <dgm:spPr/>
      <dgm:t>
        <a:bodyPr/>
        <a:lstStyle/>
        <a:p>
          <a:endParaRPr lang="es-MX"/>
        </a:p>
      </dgm:t>
    </dgm:pt>
    <dgm:pt modelId="{15615B96-3D6E-4AC3-99D6-D1F95D8D9B2C}" type="sibTrans" cxnId="{03D0EE75-11D0-4931-9C13-FFE9B8FDA710}">
      <dgm:prSet/>
      <dgm:spPr/>
      <dgm:t>
        <a:bodyPr/>
        <a:lstStyle/>
        <a:p>
          <a:endParaRPr lang="es-MX"/>
        </a:p>
      </dgm:t>
    </dgm:pt>
    <dgm:pt modelId="{1A1F2672-0BA0-4C6A-8C94-242EEB3187B5}">
      <dgm:prSet/>
      <dgm:spPr/>
      <dgm:t>
        <a:bodyPr/>
        <a:lstStyle/>
        <a:p>
          <a:r>
            <a:rPr lang="es-MX" dirty="0"/>
            <a:t>Reconocimiento constitucional pleno</a:t>
          </a:r>
        </a:p>
      </dgm:t>
    </dgm:pt>
    <dgm:pt modelId="{5E0ECB64-1CD3-4E95-B442-8E4D9AA24DD0}" type="parTrans" cxnId="{18BCBFF8-7886-4B70-9AFF-A1BF966A7A4F}">
      <dgm:prSet/>
      <dgm:spPr/>
      <dgm:t>
        <a:bodyPr/>
        <a:lstStyle/>
        <a:p>
          <a:endParaRPr lang="es-MX"/>
        </a:p>
      </dgm:t>
    </dgm:pt>
    <dgm:pt modelId="{160C60C7-08BF-4B11-90F3-5198BB8C2094}" type="sibTrans" cxnId="{18BCBFF8-7886-4B70-9AFF-A1BF966A7A4F}">
      <dgm:prSet/>
      <dgm:spPr/>
      <dgm:t>
        <a:bodyPr/>
        <a:lstStyle/>
        <a:p>
          <a:endParaRPr lang="es-MX"/>
        </a:p>
      </dgm:t>
    </dgm:pt>
    <dgm:pt modelId="{16AE27BC-B473-4E88-AC5D-39A63FCC4E09}">
      <dgm:prSet/>
      <dgm:spPr/>
      <dgm:t>
        <a:bodyPr/>
        <a:lstStyle/>
        <a:p>
          <a:r>
            <a:rPr lang="es-MX" dirty="0"/>
            <a:t>México Independiente (Liberales y conservadores)</a:t>
          </a:r>
        </a:p>
      </dgm:t>
    </dgm:pt>
    <dgm:pt modelId="{9209789B-5C21-43F5-8854-0D48F94E4B4C}" type="parTrans" cxnId="{2726311F-9FD8-4C0A-AE59-4A56294AD995}">
      <dgm:prSet/>
      <dgm:spPr/>
      <dgm:t>
        <a:bodyPr/>
        <a:lstStyle/>
        <a:p>
          <a:endParaRPr lang="es-MX"/>
        </a:p>
      </dgm:t>
    </dgm:pt>
    <dgm:pt modelId="{6102F7F1-E61C-4935-85A7-8118718C98B6}" type="sibTrans" cxnId="{2726311F-9FD8-4C0A-AE59-4A56294AD995}">
      <dgm:prSet/>
      <dgm:spPr/>
      <dgm:t>
        <a:bodyPr/>
        <a:lstStyle/>
        <a:p>
          <a:endParaRPr lang="es-MX"/>
        </a:p>
      </dgm:t>
    </dgm:pt>
    <dgm:pt modelId="{10D88F2F-B0C6-4003-8C0C-AC75D6214C07}">
      <dgm:prSet/>
      <dgm:spPr/>
      <dgm:t>
        <a:bodyPr/>
        <a:lstStyle/>
        <a:p>
          <a:r>
            <a:rPr lang="es-MX" dirty="0"/>
            <a:t>No hay reconocimiento formal</a:t>
          </a:r>
        </a:p>
      </dgm:t>
    </dgm:pt>
    <dgm:pt modelId="{E0CE2697-1533-4020-83B8-04B79B892459}" type="parTrans" cxnId="{935AF36D-4755-4DF1-AB74-C6901A9FC5E0}">
      <dgm:prSet/>
      <dgm:spPr/>
      <dgm:t>
        <a:bodyPr/>
        <a:lstStyle/>
        <a:p>
          <a:endParaRPr lang="es-MX"/>
        </a:p>
      </dgm:t>
    </dgm:pt>
    <dgm:pt modelId="{85B8C456-610F-4C0E-B1A1-B05AC73985BA}" type="sibTrans" cxnId="{935AF36D-4755-4DF1-AB74-C6901A9FC5E0}">
      <dgm:prSet/>
      <dgm:spPr/>
      <dgm:t>
        <a:bodyPr/>
        <a:lstStyle/>
        <a:p>
          <a:endParaRPr lang="es-MX"/>
        </a:p>
      </dgm:t>
    </dgm:pt>
    <dgm:pt modelId="{93058FC6-B28B-4B37-9357-F434F2442763}">
      <dgm:prSet/>
      <dgm:spPr/>
      <dgm:t>
        <a:bodyPr/>
        <a:lstStyle/>
        <a:p>
          <a:r>
            <a:rPr lang="es-MX" dirty="0"/>
            <a:t>Constitución de 1857</a:t>
          </a:r>
        </a:p>
      </dgm:t>
    </dgm:pt>
    <dgm:pt modelId="{38BB7EEB-5158-4CA8-934E-E99F7ABC8C71}" type="parTrans" cxnId="{96BDFB30-F548-4EFC-810F-781844D63502}">
      <dgm:prSet/>
      <dgm:spPr/>
      <dgm:t>
        <a:bodyPr/>
        <a:lstStyle/>
        <a:p>
          <a:endParaRPr lang="es-MX"/>
        </a:p>
      </dgm:t>
    </dgm:pt>
    <dgm:pt modelId="{1E614136-0A03-4CE5-8B15-EE0521A5F5DE}" type="sibTrans" cxnId="{96BDFB30-F548-4EFC-810F-781844D63502}">
      <dgm:prSet/>
      <dgm:spPr/>
      <dgm:t>
        <a:bodyPr/>
        <a:lstStyle/>
        <a:p>
          <a:endParaRPr lang="es-MX"/>
        </a:p>
      </dgm:t>
    </dgm:pt>
    <dgm:pt modelId="{342AD392-875F-45D8-85F6-3C99F87B235F}">
      <dgm:prSet/>
      <dgm:spPr/>
      <dgm:t>
        <a:bodyPr/>
        <a:lstStyle/>
        <a:p>
          <a:r>
            <a:rPr lang="es-MX" dirty="0"/>
            <a:t>Derecho de asociación</a:t>
          </a:r>
        </a:p>
      </dgm:t>
    </dgm:pt>
    <dgm:pt modelId="{0839D444-BFDB-4446-95EB-0A028AC3BBB4}" type="parTrans" cxnId="{AC281955-F392-4283-85ED-CD6C1E98479D}">
      <dgm:prSet/>
      <dgm:spPr/>
      <dgm:t>
        <a:bodyPr/>
        <a:lstStyle/>
        <a:p>
          <a:endParaRPr lang="es-MX"/>
        </a:p>
      </dgm:t>
    </dgm:pt>
    <dgm:pt modelId="{5914975C-05CA-4A6E-A33E-E3642EFFCBFB}" type="sibTrans" cxnId="{AC281955-F392-4283-85ED-CD6C1E98479D}">
      <dgm:prSet/>
      <dgm:spPr/>
      <dgm:t>
        <a:bodyPr/>
        <a:lstStyle/>
        <a:p>
          <a:endParaRPr lang="es-MX"/>
        </a:p>
      </dgm:t>
    </dgm:pt>
    <dgm:pt modelId="{37249EA4-6AB0-4FBE-998C-2CAE0F46B0AC}">
      <dgm:prSet/>
      <dgm:spPr/>
      <dgm:t>
        <a:bodyPr/>
        <a:lstStyle/>
        <a:p>
          <a:r>
            <a:rPr lang="es-MX" dirty="0"/>
            <a:t>Ley Electoral de 1911</a:t>
          </a:r>
        </a:p>
      </dgm:t>
    </dgm:pt>
    <dgm:pt modelId="{7355C4BC-7F82-45B6-B446-72B2118E3B1A}" type="parTrans" cxnId="{F24A9182-1DDC-40DE-9204-07955056CADD}">
      <dgm:prSet/>
      <dgm:spPr/>
      <dgm:t>
        <a:bodyPr/>
        <a:lstStyle/>
        <a:p>
          <a:endParaRPr lang="es-MX"/>
        </a:p>
      </dgm:t>
    </dgm:pt>
    <dgm:pt modelId="{E137DCE3-582E-47CA-85E9-75B154B1D4CC}" type="sibTrans" cxnId="{F24A9182-1DDC-40DE-9204-07955056CADD}">
      <dgm:prSet/>
      <dgm:spPr/>
      <dgm:t>
        <a:bodyPr/>
        <a:lstStyle/>
        <a:p>
          <a:endParaRPr lang="es-MX"/>
        </a:p>
      </dgm:t>
    </dgm:pt>
    <dgm:pt modelId="{A402C522-8C9E-4251-BBCB-3C387FF02888}">
      <dgm:prSet/>
      <dgm:spPr/>
      <dgm:t>
        <a:bodyPr/>
        <a:lstStyle/>
        <a:p>
          <a:r>
            <a:rPr lang="es-MX" dirty="0"/>
            <a:t>Inicia la regulación de los partidos políticos</a:t>
          </a:r>
        </a:p>
      </dgm:t>
    </dgm:pt>
    <dgm:pt modelId="{E38EB4F7-93E5-4540-B13B-E95265E0CCFE}" type="parTrans" cxnId="{0EF7ECD8-FAE0-46E2-B0E2-00B604357F32}">
      <dgm:prSet/>
      <dgm:spPr/>
      <dgm:t>
        <a:bodyPr/>
        <a:lstStyle/>
        <a:p>
          <a:endParaRPr lang="es-MX"/>
        </a:p>
      </dgm:t>
    </dgm:pt>
    <dgm:pt modelId="{78336261-D267-475B-9C22-E71923E20028}" type="sibTrans" cxnId="{0EF7ECD8-FAE0-46E2-B0E2-00B604357F32}">
      <dgm:prSet/>
      <dgm:spPr/>
      <dgm:t>
        <a:bodyPr/>
        <a:lstStyle/>
        <a:p>
          <a:endParaRPr lang="es-MX"/>
        </a:p>
      </dgm:t>
    </dgm:pt>
    <dgm:pt modelId="{6D4C7D91-E1D9-4514-BED4-C0A5E07EDF13}">
      <dgm:prSet/>
      <dgm:spPr/>
      <dgm:t>
        <a:bodyPr/>
        <a:lstStyle/>
        <a:p>
          <a:r>
            <a:rPr lang="es-MX" dirty="0"/>
            <a:t>Reforma de 1963</a:t>
          </a:r>
        </a:p>
      </dgm:t>
    </dgm:pt>
    <dgm:pt modelId="{B4C957D7-2E5B-4087-B6B0-351695C7C539}" type="parTrans" cxnId="{0EC5A74E-4CAA-4DAD-BD91-58269B91B15C}">
      <dgm:prSet/>
      <dgm:spPr/>
      <dgm:t>
        <a:bodyPr/>
        <a:lstStyle/>
        <a:p>
          <a:endParaRPr lang="es-MX"/>
        </a:p>
      </dgm:t>
    </dgm:pt>
    <dgm:pt modelId="{42D68744-DB05-4EAE-9E88-91D01337C31F}" type="sibTrans" cxnId="{0EC5A74E-4CAA-4DAD-BD91-58269B91B15C}">
      <dgm:prSet/>
      <dgm:spPr/>
      <dgm:t>
        <a:bodyPr/>
        <a:lstStyle/>
        <a:p>
          <a:endParaRPr lang="es-MX"/>
        </a:p>
      </dgm:t>
    </dgm:pt>
    <dgm:pt modelId="{8597E2A0-266C-4756-85A9-C2E282A63ACF}">
      <dgm:prSet/>
      <dgm:spPr/>
      <dgm:t>
        <a:bodyPr/>
        <a:lstStyle/>
        <a:p>
          <a:r>
            <a:rPr lang="es-MX" dirty="0"/>
            <a:t>Se introduce la palabra partido</a:t>
          </a:r>
        </a:p>
      </dgm:t>
    </dgm:pt>
    <dgm:pt modelId="{A0C0E460-ED59-4F7F-A6D2-F315DAFEA883}" type="parTrans" cxnId="{36B325F5-C3DB-429E-BCB6-5DB3539BB128}">
      <dgm:prSet/>
      <dgm:spPr/>
      <dgm:t>
        <a:bodyPr/>
        <a:lstStyle/>
        <a:p>
          <a:endParaRPr lang="es-MX"/>
        </a:p>
      </dgm:t>
    </dgm:pt>
    <dgm:pt modelId="{8D0D29E7-3456-46E4-A926-246631AAF383}" type="sibTrans" cxnId="{36B325F5-C3DB-429E-BCB6-5DB3539BB128}">
      <dgm:prSet/>
      <dgm:spPr/>
      <dgm:t>
        <a:bodyPr/>
        <a:lstStyle/>
        <a:p>
          <a:endParaRPr lang="es-MX"/>
        </a:p>
      </dgm:t>
    </dgm:pt>
    <dgm:pt modelId="{9F0E73B5-0A5B-46C2-A3E0-20621774FDEA}">
      <dgm:prSet/>
      <dgm:spPr/>
      <dgm:t>
        <a:bodyPr/>
        <a:lstStyle/>
        <a:p>
          <a:r>
            <a:rPr lang="es-MX" dirty="0"/>
            <a:t>Reforma política de 1977</a:t>
          </a:r>
        </a:p>
      </dgm:t>
    </dgm:pt>
    <dgm:pt modelId="{87AFDE2C-FDC0-471A-95E0-8477F839A40B}" type="parTrans" cxnId="{8CF67234-1BA3-4473-BC7B-578BF8340E27}">
      <dgm:prSet/>
      <dgm:spPr/>
      <dgm:t>
        <a:bodyPr/>
        <a:lstStyle/>
        <a:p>
          <a:endParaRPr lang="es-MX"/>
        </a:p>
      </dgm:t>
    </dgm:pt>
    <dgm:pt modelId="{94A5AA63-1FE9-4FCA-8779-2C292F36F723}" type="sibTrans" cxnId="{8CF67234-1BA3-4473-BC7B-578BF8340E27}">
      <dgm:prSet/>
      <dgm:spPr/>
      <dgm:t>
        <a:bodyPr/>
        <a:lstStyle/>
        <a:p>
          <a:endParaRPr lang="es-MX"/>
        </a:p>
      </dgm:t>
    </dgm:pt>
    <dgm:pt modelId="{B90EE63D-984A-4D14-A13D-4E2E933B28AA}">
      <dgm:prSet/>
      <dgm:spPr/>
      <dgm:t>
        <a:bodyPr/>
        <a:lstStyle/>
        <a:p>
          <a:r>
            <a:rPr lang="es-MX" dirty="0"/>
            <a:t>Reconocimiento constitucional de los partidos políticos</a:t>
          </a:r>
        </a:p>
      </dgm:t>
    </dgm:pt>
    <dgm:pt modelId="{C4B53372-F820-428F-858D-6E2158D27040}" type="parTrans" cxnId="{1F21B9E6-E112-47B0-9D19-C8AAE93E2764}">
      <dgm:prSet/>
      <dgm:spPr/>
      <dgm:t>
        <a:bodyPr/>
        <a:lstStyle/>
        <a:p>
          <a:endParaRPr lang="es-MX"/>
        </a:p>
      </dgm:t>
    </dgm:pt>
    <dgm:pt modelId="{C4EC0E63-5151-45D7-A9B6-C40AC6ABD47E}" type="sibTrans" cxnId="{1F21B9E6-E112-47B0-9D19-C8AAE93E2764}">
      <dgm:prSet/>
      <dgm:spPr/>
      <dgm:t>
        <a:bodyPr/>
        <a:lstStyle/>
        <a:p>
          <a:endParaRPr lang="es-MX"/>
        </a:p>
      </dgm:t>
    </dgm:pt>
    <dgm:pt modelId="{9E9C7FB7-A2CF-4D01-8D7C-F6A2865F21B1}" type="pres">
      <dgm:prSet presAssocID="{C51A7491-F995-4143-A506-0B0797BF4FE0}" presName="CompostProcess" presStyleCnt="0">
        <dgm:presLayoutVars>
          <dgm:dir/>
          <dgm:resizeHandles val="exact"/>
        </dgm:presLayoutVars>
      </dgm:prSet>
      <dgm:spPr/>
    </dgm:pt>
    <dgm:pt modelId="{DB2154AE-7B94-4454-878F-409EA1B944D4}" type="pres">
      <dgm:prSet presAssocID="{C51A7491-F995-4143-A506-0B0797BF4FE0}" presName="arrow" presStyleLbl="bgShp" presStyleIdx="0" presStyleCnt="1"/>
      <dgm:spPr/>
    </dgm:pt>
    <dgm:pt modelId="{31E51E7A-910A-43DE-9276-6611A50F7201}" type="pres">
      <dgm:prSet presAssocID="{C51A7491-F995-4143-A506-0B0797BF4FE0}" presName="linearProcess" presStyleCnt="0"/>
      <dgm:spPr/>
    </dgm:pt>
    <dgm:pt modelId="{DD098315-FC5B-484F-AFC9-8AA558899B5A}" type="pres">
      <dgm:prSet presAssocID="{498C020D-A9A9-4D1B-BBFD-FF4DEF0687B5}" presName="textNode" presStyleLbl="node1" presStyleIdx="0" presStyleCnt="5">
        <dgm:presLayoutVars>
          <dgm:bulletEnabled val="1"/>
        </dgm:presLayoutVars>
      </dgm:prSet>
      <dgm:spPr/>
    </dgm:pt>
    <dgm:pt modelId="{FB8E6725-37B9-46EA-AEC9-0B86773500A8}" type="pres">
      <dgm:prSet presAssocID="{F1495FBE-D3E0-4A90-A6D7-8E56CFD48139}" presName="sibTrans" presStyleCnt="0"/>
      <dgm:spPr/>
    </dgm:pt>
    <dgm:pt modelId="{4DB88C8C-7798-4116-9426-3E8BB47B8DD3}" type="pres">
      <dgm:prSet presAssocID="{98FA0F1F-62B3-4B6D-98A8-0420F22847D4}" presName="textNode" presStyleLbl="node1" presStyleIdx="1" presStyleCnt="5">
        <dgm:presLayoutVars>
          <dgm:bulletEnabled val="1"/>
        </dgm:presLayoutVars>
      </dgm:prSet>
      <dgm:spPr/>
    </dgm:pt>
    <dgm:pt modelId="{DFFAC4EE-C43B-4BDC-9657-64E17303C9E2}" type="pres">
      <dgm:prSet presAssocID="{D3D5841F-69A2-4CFA-A467-EA327F39C384}" presName="sibTrans" presStyleCnt="0"/>
      <dgm:spPr/>
    </dgm:pt>
    <dgm:pt modelId="{3A035415-BD15-449C-A3E8-296F691F7256}" type="pres">
      <dgm:prSet presAssocID="{4ED5BF2A-B5C9-4329-B6CD-E16C6676E4DD}" presName="textNode" presStyleLbl="node1" presStyleIdx="2" presStyleCnt="5">
        <dgm:presLayoutVars>
          <dgm:bulletEnabled val="1"/>
        </dgm:presLayoutVars>
      </dgm:prSet>
      <dgm:spPr/>
    </dgm:pt>
    <dgm:pt modelId="{17E1C0DF-C7A5-4E87-BA85-03D3BD75E69D}" type="pres">
      <dgm:prSet presAssocID="{F9F2FCA7-CD30-41FC-9534-ED2D5392BF0C}" presName="sibTrans" presStyleCnt="0"/>
      <dgm:spPr/>
    </dgm:pt>
    <dgm:pt modelId="{CA42F391-1816-4AA7-A1DC-3346E9AAF5F1}" type="pres">
      <dgm:prSet presAssocID="{A1EB7149-6DA2-4EB7-860A-E718B62CA875}" presName="textNode" presStyleLbl="node1" presStyleIdx="3" presStyleCnt="5" custLinFactNeighborX="63299" custLinFactNeighborY="0">
        <dgm:presLayoutVars>
          <dgm:bulletEnabled val="1"/>
        </dgm:presLayoutVars>
      </dgm:prSet>
      <dgm:spPr/>
    </dgm:pt>
    <dgm:pt modelId="{741383ED-D33B-4742-997E-72F3EFC1A030}" type="pres">
      <dgm:prSet presAssocID="{15615B96-3D6E-4AC3-99D6-D1F95D8D9B2C}" presName="sibTrans" presStyleCnt="0"/>
      <dgm:spPr/>
    </dgm:pt>
    <dgm:pt modelId="{2D4A16D5-91E0-408F-BFC4-A2763257BE0D}" type="pres">
      <dgm:prSet presAssocID="{1A1F2672-0BA0-4C6A-8C94-242EEB3187B5}" presName="textNode" presStyleLbl="node1" presStyleIdx="4" presStyleCnt="5">
        <dgm:presLayoutVars>
          <dgm:bulletEnabled val="1"/>
        </dgm:presLayoutVars>
      </dgm:prSet>
      <dgm:spPr/>
    </dgm:pt>
  </dgm:ptLst>
  <dgm:cxnLst>
    <dgm:cxn modelId="{9CDCAF01-9155-49C9-806E-0B296ABB5D28}" type="presOf" srcId="{C51A7491-F995-4143-A506-0B0797BF4FE0}" destId="{9E9C7FB7-A2CF-4D01-8D7C-F6A2865F21B1}" srcOrd="0" destOrd="0" presId="urn:microsoft.com/office/officeart/2005/8/layout/hProcess9"/>
    <dgm:cxn modelId="{094AAD0E-E057-497C-B5ED-7B76C0F04943}" type="presOf" srcId="{98FA0F1F-62B3-4B6D-98A8-0420F22847D4}" destId="{4DB88C8C-7798-4116-9426-3E8BB47B8DD3}" srcOrd="0" destOrd="0" presId="urn:microsoft.com/office/officeart/2005/8/layout/hProcess9"/>
    <dgm:cxn modelId="{5BBCC417-7605-4A02-A7E4-2647EB6AD033}" type="presOf" srcId="{10D88F2F-B0C6-4003-8C0C-AC75D6214C07}" destId="{DD098315-FC5B-484F-AFC9-8AA558899B5A}" srcOrd="0" destOrd="2" presId="urn:microsoft.com/office/officeart/2005/8/layout/hProcess9"/>
    <dgm:cxn modelId="{7C45D118-BB08-4928-B66C-7F7BC3C520D3}" type="presOf" srcId="{4ED5BF2A-B5C9-4329-B6CD-E16C6676E4DD}" destId="{3A035415-BD15-449C-A3E8-296F691F7256}" srcOrd="0" destOrd="0" presId="urn:microsoft.com/office/officeart/2005/8/layout/hProcess9"/>
    <dgm:cxn modelId="{2726311F-9FD8-4C0A-AE59-4A56294AD995}" srcId="{498C020D-A9A9-4D1B-BBFD-FF4DEF0687B5}" destId="{16AE27BC-B473-4E88-AC5D-39A63FCC4E09}" srcOrd="0" destOrd="0" parTransId="{9209789B-5C21-43F5-8854-0D48F94E4B4C}" sibTransId="{6102F7F1-E61C-4935-85A7-8118718C98B6}"/>
    <dgm:cxn modelId="{A256EC21-2B9D-4F9D-A08A-93253A9A72F6}" type="presOf" srcId="{93058FC6-B28B-4B37-9357-F434F2442763}" destId="{4DB88C8C-7798-4116-9426-3E8BB47B8DD3}" srcOrd="0" destOrd="1" presId="urn:microsoft.com/office/officeart/2005/8/layout/hProcess9"/>
    <dgm:cxn modelId="{B922B326-1FEF-47DF-BFC7-3E08FB7168C4}" type="presOf" srcId="{A402C522-8C9E-4251-BBCB-3C387FF02888}" destId="{3A035415-BD15-449C-A3E8-296F691F7256}" srcOrd="0" destOrd="2" presId="urn:microsoft.com/office/officeart/2005/8/layout/hProcess9"/>
    <dgm:cxn modelId="{96BDFB30-F548-4EFC-810F-781844D63502}" srcId="{98FA0F1F-62B3-4B6D-98A8-0420F22847D4}" destId="{93058FC6-B28B-4B37-9357-F434F2442763}" srcOrd="0" destOrd="0" parTransId="{38BB7EEB-5158-4CA8-934E-E99F7ABC8C71}" sibTransId="{1E614136-0A03-4CE5-8B15-EE0521A5F5DE}"/>
    <dgm:cxn modelId="{8CF67234-1BA3-4473-BC7B-578BF8340E27}" srcId="{1A1F2672-0BA0-4C6A-8C94-242EEB3187B5}" destId="{9F0E73B5-0A5B-46C2-A3E0-20621774FDEA}" srcOrd="0" destOrd="0" parTransId="{87AFDE2C-FDC0-471A-95E0-8477F839A40B}" sibTransId="{94A5AA63-1FE9-4FCA-8779-2C292F36F723}"/>
    <dgm:cxn modelId="{4687BB34-B4E3-4402-9C99-B89264BAA6C3}" type="presOf" srcId="{9F0E73B5-0A5B-46C2-A3E0-20621774FDEA}" destId="{2D4A16D5-91E0-408F-BFC4-A2763257BE0D}" srcOrd="0" destOrd="1" presId="urn:microsoft.com/office/officeart/2005/8/layout/hProcess9"/>
    <dgm:cxn modelId="{C766B33A-CE8A-4A82-AC45-3B7C2E8B2B4F}" type="presOf" srcId="{6D4C7D91-E1D9-4514-BED4-C0A5E07EDF13}" destId="{CA42F391-1816-4AA7-A1DC-3346E9AAF5F1}" srcOrd="0" destOrd="1" presId="urn:microsoft.com/office/officeart/2005/8/layout/hProcess9"/>
    <dgm:cxn modelId="{99A01E3F-4AD7-4834-BC58-34E839382E5E}" type="presOf" srcId="{498C020D-A9A9-4D1B-BBFD-FF4DEF0687B5}" destId="{DD098315-FC5B-484F-AFC9-8AA558899B5A}" srcOrd="0" destOrd="0" presId="urn:microsoft.com/office/officeart/2005/8/layout/hProcess9"/>
    <dgm:cxn modelId="{6016865E-FA38-4704-A4C5-C5EB886E156D}" srcId="{C51A7491-F995-4143-A506-0B0797BF4FE0}" destId="{98FA0F1F-62B3-4B6D-98A8-0420F22847D4}" srcOrd="1" destOrd="0" parTransId="{05EF698B-4EF8-424A-815C-2159B9951324}" sibTransId="{D3D5841F-69A2-4CFA-A467-EA327F39C384}"/>
    <dgm:cxn modelId="{935AF36D-4755-4DF1-AB74-C6901A9FC5E0}" srcId="{498C020D-A9A9-4D1B-BBFD-FF4DEF0687B5}" destId="{10D88F2F-B0C6-4003-8C0C-AC75D6214C07}" srcOrd="1" destOrd="0" parTransId="{E0CE2697-1533-4020-83B8-04B79B892459}" sibTransId="{85B8C456-610F-4C0E-B1A1-B05AC73985BA}"/>
    <dgm:cxn modelId="{0EC5A74E-4CAA-4DAD-BD91-58269B91B15C}" srcId="{A1EB7149-6DA2-4EB7-860A-E718B62CA875}" destId="{6D4C7D91-E1D9-4514-BED4-C0A5E07EDF13}" srcOrd="0" destOrd="0" parTransId="{B4C957D7-2E5B-4087-B6B0-351695C7C539}" sibTransId="{42D68744-DB05-4EAE-9E88-91D01337C31F}"/>
    <dgm:cxn modelId="{EB68364F-12D6-4882-AF77-A6D8330EA742}" type="presOf" srcId="{16AE27BC-B473-4E88-AC5D-39A63FCC4E09}" destId="{DD098315-FC5B-484F-AFC9-8AA558899B5A}" srcOrd="0" destOrd="1" presId="urn:microsoft.com/office/officeart/2005/8/layout/hProcess9"/>
    <dgm:cxn modelId="{8172EE4F-3A5F-4575-95F6-43E27D0B42EE}" srcId="{C51A7491-F995-4143-A506-0B0797BF4FE0}" destId="{498C020D-A9A9-4D1B-BBFD-FF4DEF0687B5}" srcOrd="0" destOrd="0" parTransId="{D444FBEA-3C77-4E83-9D14-76249A6B0973}" sibTransId="{F1495FBE-D3E0-4A90-A6D7-8E56CFD48139}"/>
    <dgm:cxn modelId="{AC281955-F392-4283-85ED-CD6C1E98479D}" srcId="{98FA0F1F-62B3-4B6D-98A8-0420F22847D4}" destId="{342AD392-875F-45D8-85F6-3C99F87B235F}" srcOrd="1" destOrd="0" parTransId="{0839D444-BFDB-4446-95EB-0A028AC3BBB4}" sibTransId="{5914975C-05CA-4A6E-A33E-E3642EFFCBFB}"/>
    <dgm:cxn modelId="{03D0EE75-11D0-4931-9C13-FFE9B8FDA710}" srcId="{C51A7491-F995-4143-A506-0B0797BF4FE0}" destId="{A1EB7149-6DA2-4EB7-860A-E718B62CA875}" srcOrd="3" destOrd="0" parTransId="{EE9454D5-2CF2-441E-8369-C129AC285119}" sibTransId="{15615B96-3D6E-4AC3-99D6-D1F95D8D9B2C}"/>
    <dgm:cxn modelId="{F8128156-6D96-4822-BA29-8426B5C0E4B3}" type="presOf" srcId="{1A1F2672-0BA0-4C6A-8C94-242EEB3187B5}" destId="{2D4A16D5-91E0-408F-BFC4-A2763257BE0D}" srcOrd="0" destOrd="0" presId="urn:microsoft.com/office/officeart/2005/8/layout/hProcess9"/>
    <dgm:cxn modelId="{F24A9182-1DDC-40DE-9204-07955056CADD}" srcId="{4ED5BF2A-B5C9-4329-B6CD-E16C6676E4DD}" destId="{37249EA4-6AB0-4FBE-998C-2CAE0F46B0AC}" srcOrd="0" destOrd="0" parTransId="{7355C4BC-7F82-45B6-B446-72B2118E3B1A}" sibTransId="{E137DCE3-582E-47CA-85E9-75B154B1D4CC}"/>
    <dgm:cxn modelId="{43B5C48F-45B1-4369-A860-85DF81F56CBE}" type="presOf" srcId="{342AD392-875F-45D8-85F6-3C99F87B235F}" destId="{4DB88C8C-7798-4116-9426-3E8BB47B8DD3}" srcOrd="0" destOrd="2" presId="urn:microsoft.com/office/officeart/2005/8/layout/hProcess9"/>
    <dgm:cxn modelId="{DE31759F-2321-4935-A896-2F383289668B}" type="presOf" srcId="{A1EB7149-6DA2-4EB7-860A-E718B62CA875}" destId="{CA42F391-1816-4AA7-A1DC-3346E9AAF5F1}" srcOrd="0" destOrd="0" presId="urn:microsoft.com/office/officeart/2005/8/layout/hProcess9"/>
    <dgm:cxn modelId="{A95204A3-0F9C-4C5F-843E-E81250BC6F23}" srcId="{C51A7491-F995-4143-A506-0B0797BF4FE0}" destId="{4ED5BF2A-B5C9-4329-B6CD-E16C6676E4DD}" srcOrd="2" destOrd="0" parTransId="{96E2C68D-7695-4CAB-8DAB-7F325242A305}" sibTransId="{F9F2FCA7-CD30-41FC-9534-ED2D5392BF0C}"/>
    <dgm:cxn modelId="{7D37B8CA-72C3-42F1-9160-EEBAC9123C79}" type="presOf" srcId="{37249EA4-6AB0-4FBE-998C-2CAE0F46B0AC}" destId="{3A035415-BD15-449C-A3E8-296F691F7256}" srcOrd="0" destOrd="1" presId="urn:microsoft.com/office/officeart/2005/8/layout/hProcess9"/>
    <dgm:cxn modelId="{847DCED7-C5EE-4667-8B5A-9EF00BB49CB4}" type="presOf" srcId="{B90EE63D-984A-4D14-A13D-4E2E933B28AA}" destId="{2D4A16D5-91E0-408F-BFC4-A2763257BE0D}" srcOrd="0" destOrd="2" presId="urn:microsoft.com/office/officeart/2005/8/layout/hProcess9"/>
    <dgm:cxn modelId="{0EF7ECD8-FAE0-46E2-B0E2-00B604357F32}" srcId="{4ED5BF2A-B5C9-4329-B6CD-E16C6676E4DD}" destId="{A402C522-8C9E-4251-BBCB-3C387FF02888}" srcOrd="1" destOrd="0" parTransId="{E38EB4F7-93E5-4540-B13B-E95265E0CCFE}" sibTransId="{78336261-D267-475B-9C22-E71923E20028}"/>
    <dgm:cxn modelId="{1F21B9E6-E112-47B0-9D19-C8AAE93E2764}" srcId="{1A1F2672-0BA0-4C6A-8C94-242EEB3187B5}" destId="{B90EE63D-984A-4D14-A13D-4E2E933B28AA}" srcOrd="1" destOrd="0" parTransId="{C4B53372-F820-428F-858D-6E2158D27040}" sibTransId="{C4EC0E63-5151-45D7-A9B6-C40AC6ABD47E}"/>
    <dgm:cxn modelId="{36B325F5-C3DB-429E-BCB6-5DB3539BB128}" srcId="{A1EB7149-6DA2-4EB7-860A-E718B62CA875}" destId="{8597E2A0-266C-4756-85A9-C2E282A63ACF}" srcOrd="1" destOrd="0" parTransId="{A0C0E460-ED59-4F7F-A6D2-F315DAFEA883}" sibTransId="{8D0D29E7-3456-46E4-A926-246631AAF383}"/>
    <dgm:cxn modelId="{18BCBFF8-7886-4B70-9AFF-A1BF966A7A4F}" srcId="{C51A7491-F995-4143-A506-0B0797BF4FE0}" destId="{1A1F2672-0BA0-4C6A-8C94-242EEB3187B5}" srcOrd="4" destOrd="0" parTransId="{5E0ECB64-1CD3-4E95-B442-8E4D9AA24DD0}" sibTransId="{160C60C7-08BF-4B11-90F3-5198BB8C2094}"/>
    <dgm:cxn modelId="{9C98FEFC-6E55-4E80-96F3-925D038CDE51}" type="presOf" srcId="{8597E2A0-266C-4756-85A9-C2E282A63ACF}" destId="{CA42F391-1816-4AA7-A1DC-3346E9AAF5F1}" srcOrd="0" destOrd="2" presId="urn:microsoft.com/office/officeart/2005/8/layout/hProcess9"/>
    <dgm:cxn modelId="{0E7CC8CB-8020-48B0-BEEB-D4BE58BC784F}" type="presParOf" srcId="{9E9C7FB7-A2CF-4D01-8D7C-F6A2865F21B1}" destId="{DB2154AE-7B94-4454-878F-409EA1B944D4}" srcOrd="0" destOrd="0" presId="urn:microsoft.com/office/officeart/2005/8/layout/hProcess9"/>
    <dgm:cxn modelId="{D800BF38-726A-4C5E-933A-BD0B9FB2B4FF}" type="presParOf" srcId="{9E9C7FB7-A2CF-4D01-8D7C-F6A2865F21B1}" destId="{31E51E7A-910A-43DE-9276-6611A50F7201}" srcOrd="1" destOrd="0" presId="urn:microsoft.com/office/officeart/2005/8/layout/hProcess9"/>
    <dgm:cxn modelId="{67EBAE25-7C85-455A-8587-EC5E716A4119}" type="presParOf" srcId="{31E51E7A-910A-43DE-9276-6611A50F7201}" destId="{DD098315-FC5B-484F-AFC9-8AA558899B5A}" srcOrd="0" destOrd="0" presId="urn:microsoft.com/office/officeart/2005/8/layout/hProcess9"/>
    <dgm:cxn modelId="{CA30B7C7-422F-4A07-958E-D2ED5F4290A7}" type="presParOf" srcId="{31E51E7A-910A-43DE-9276-6611A50F7201}" destId="{FB8E6725-37B9-46EA-AEC9-0B86773500A8}" srcOrd="1" destOrd="0" presId="urn:microsoft.com/office/officeart/2005/8/layout/hProcess9"/>
    <dgm:cxn modelId="{FD740CC2-948C-4F24-B8CA-FAEA9AE55BC3}" type="presParOf" srcId="{31E51E7A-910A-43DE-9276-6611A50F7201}" destId="{4DB88C8C-7798-4116-9426-3E8BB47B8DD3}" srcOrd="2" destOrd="0" presId="urn:microsoft.com/office/officeart/2005/8/layout/hProcess9"/>
    <dgm:cxn modelId="{09E349AB-CBBF-4A5F-984D-AE3EB7C12F1E}" type="presParOf" srcId="{31E51E7A-910A-43DE-9276-6611A50F7201}" destId="{DFFAC4EE-C43B-4BDC-9657-64E17303C9E2}" srcOrd="3" destOrd="0" presId="urn:microsoft.com/office/officeart/2005/8/layout/hProcess9"/>
    <dgm:cxn modelId="{03F97464-1B68-4BD9-86E5-0C3732C6512F}" type="presParOf" srcId="{31E51E7A-910A-43DE-9276-6611A50F7201}" destId="{3A035415-BD15-449C-A3E8-296F691F7256}" srcOrd="4" destOrd="0" presId="urn:microsoft.com/office/officeart/2005/8/layout/hProcess9"/>
    <dgm:cxn modelId="{E42F1BF9-7094-49E0-A437-4356230C6724}" type="presParOf" srcId="{31E51E7A-910A-43DE-9276-6611A50F7201}" destId="{17E1C0DF-C7A5-4E87-BA85-03D3BD75E69D}" srcOrd="5" destOrd="0" presId="urn:microsoft.com/office/officeart/2005/8/layout/hProcess9"/>
    <dgm:cxn modelId="{1DB5F650-B4AC-4371-BEEE-4BF116CE8C3A}" type="presParOf" srcId="{31E51E7A-910A-43DE-9276-6611A50F7201}" destId="{CA42F391-1816-4AA7-A1DC-3346E9AAF5F1}" srcOrd="6" destOrd="0" presId="urn:microsoft.com/office/officeart/2005/8/layout/hProcess9"/>
    <dgm:cxn modelId="{71C3C74E-FAD6-40F6-98EE-96053C5C5CF7}" type="presParOf" srcId="{31E51E7A-910A-43DE-9276-6611A50F7201}" destId="{741383ED-D33B-4742-997E-72F3EFC1A030}" srcOrd="7" destOrd="0" presId="urn:microsoft.com/office/officeart/2005/8/layout/hProcess9"/>
    <dgm:cxn modelId="{6C7ADD3C-10EA-4162-89D1-4419A560649A}" type="presParOf" srcId="{31E51E7A-910A-43DE-9276-6611A50F7201}" destId="{2D4A16D5-91E0-408F-BFC4-A2763257BE0D}"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51A7491-F995-4143-A506-0B0797BF4FE0}" type="doc">
      <dgm:prSet loTypeId="urn:microsoft.com/office/officeart/2005/8/layout/hProcess9" loCatId="process" qsTypeId="urn:microsoft.com/office/officeart/2005/8/quickstyle/simple5" qsCatId="simple" csTypeId="urn:microsoft.com/office/officeart/2005/8/colors/accent1_2" csCatId="accent1" phldr="1"/>
      <dgm:spPr/>
    </dgm:pt>
    <dgm:pt modelId="{498C020D-A9A9-4D1B-BBFD-FF4DEF0687B5}">
      <dgm:prSet phldrT="[Texto]"/>
      <dgm:spPr/>
      <dgm:t>
        <a:bodyPr/>
        <a:lstStyle/>
        <a:p>
          <a:r>
            <a:rPr lang="es-MX" dirty="0"/>
            <a:t>De elecciones </a:t>
          </a:r>
          <a:r>
            <a:rPr lang="es-MX" dirty="0" err="1"/>
            <a:t>semi-competitivas</a:t>
          </a:r>
          <a:r>
            <a:rPr lang="es-MX" dirty="0"/>
            <a:t> a competitivas</a:t>
          </a:r>
        </a:p>
      </dgm:t>
    </dgm:pt>
    <dgm:pt modelId="{D444FBEA-3C77-4E83-9D14-76249A6B0973}" type="parTrans" cxnId="{8172EE4F-3A5F-4575-95F6-43E27D0B42EE}">
      <dgm:prSet/>
      <dgm:spPr/>
      <dgm:t>
        <a:bodyPr/>
        <a:lstStyle/>
        <a:p>
          <a:endParaRPr lang="es-MX"/>
        </a:p>
      </dgm:t>
    </dgm:pt>
    <dgm:pt modelId="{F1495FBE-D3E0-4A90-A6D7-8E56CFD48139}" type="sibTrans" cxnId="{8172EE4F-3A5F-4575-95F6-43E27D0B42EE}">
      <dgm:prSet/>
      <dgm:spPr/>
      <dgm:t>
        <a:bodyPr/>
        <a:lstStyle/>
        <a:p>
          <a:endParaRPr lang="es-MX"/>
        </a:p>
      </dgm:t>
    </dgm:pt>
    <dgm:pt modelId="{98FA0F1F-62B3-4B6D-98A8-0420F22847D4}">
      <dgm:prSet phldrT="[Texto]"/>
      <dgm:spPr/>
      <dgm:t>
        <a:bodyPr/>
        <a:lstStyle/>
        <a:p>
          <a:r>
            <a:rPr lang="es-MX" dirty="0"/>
            <a:t>Metamorfosis del sistema</a:t>
          </a:r>
        </a:p>
        <a:p>
          <a:pPr>
            <a:buNone/>
          </a:pPr>
          <a:r>
            <a:rPr lang="es-MX" dirty="0"/>
            <a:t>o adaptabilidad de los partidos</a:t>
          </a:r>
        </a:p>
      </dgm:t>
    </dgm:pt>
    <dgm:pt modelId="{05EF698B-4EF8-424A-815C-2159B9951324}" type="parTrans" cxnId="{6016865E-FA38-4704-A4C5-C5EB886E156D}">
      <dgm:prSet/>
      <dgm:spPr/>
      <dgm:t>
        <a:bodyPr/>
        <a:lstStyle/>
        <a:p>
          <a:endParaRPr lang="es-MX"/>
        </a:p>
      </dgm:t>
    </dgm:pt>
    <dgm:pt modelId="{D3D5841F-69A2-4CFA-A467-EA327F39C384}" type="sibTrans" cxnId="{6016865E-FA38-4704-A4C5-C5EB886E156D}">
      <dgm:prSet/>
      <dgm:spPr/>
      <dgm:t>
        <a:bodyPr/>
        <a:lstStyle/>
        <a:p>
          <a:endParaRPr lang="es-MX"/>
        </a:p>
      </dgm:t>
    </dgm:pt>
    <dgm:pt modelId="{4ED5BF2A-B5C9-4329-B6CD-E16C6676E4DD}">
      <dgm:prSet phldrT="[Texto]"/>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MX" dirty="0"/>
            <a:t>¿Nueva etapa?</a:t>
          </a:r>
        </a:p>
      </dgm:t>
    </dgm:pt>
    <dgm:pt modelId="{96E2C68D-7695-4CAB-8DAB-7F325242A305}" type="parTrans" cxnId="{A95204A3-0F9C-4C5F-843E-E81250BC6F23}">
      <dgm:prSet/>
      <dgm:spPr/>
      <dgm:t>
        <a:bodyPr/>
        <a:lstStyle/>
        <a:p>
          <a:endParaRPr lang="es-MX"/>
        </a:p>
      </dgm:t>
    </dgm:pt>
    <dgm:pt modelId="{F9F2FCA7-CD30-41FC-9534-ED2D5392BF0C}" type="sibTrans" cxnId="{A95204A3-0F9C-4C5F-843E-E81250BC6F23}">
      <dgm:prSet/>
      <dgm:spPr/>
      <dgm:t>
        <a:bodyPr/>
        <a:lstStyle/>
        <a:p>
          <a:endParaRPr lang="es-MX"/>
        </a:p>
      </dgm:t>
    </dgm:pt>
    <dgm:pt modelId="{16AE27BC-B473-4E88-AC5D-39A63FCC4E09}">
      <dgm:prSet/>
      <dgm:spPr/>
      <dgm:t>
        <a:bodyPr/>
        <a:lstStyle/>
        <a:p>
          <a:r>
            <a:rPr lang="es-MX" dirty="0"/>
            <a:t>A partir de la Reforma 1989</a:t>
          </a:r>
        </a:p>
      </dgm:t>
    </dgm:pt>
    <dgm:pt modelId="{9209789B-5C21-43F5-8854-0D48F94E4B4C}" type="parTrans" cxnId="{2726311F-9FD8-4C0A-AE59-4A56294AD995}">
      <dgm:prSet/>
      <dgm:spPr/>
      <dgm:t>
        <a:bodyPr/>
        <a:lstStyle/>
        <a:p>
          <a:endParaRPr lang="es-MX"/>
        </a:p>
      </dgm:t>
    </dgm:pt>
    <dgm:pt modelId="{6102F7F1-E61C-4935-85A7-8118718C98B6}" type="sibTrans" cxnId="{2726311F-9FD8-4C0A-AE59-4A56294AD995}">
      <dgm:prSet/>
      <dgm:spPr/>
      <dgm:t>
        <a:bodyPr/>
        <a:lstStyle/>
        <a:p>
          <a:endParaRPr lang="es-MX"/>
        </a:p>
      </dgm:t>
    </dgm:pt>
    <dgm:pt modelId="{10D88F2F-B0C6-4003-8C0C-AC75D6214C07}">
      <dgm:prSet/>
      <dgm:spPr/>
      <dgm:t>
        <a:bodyPr/>
        <a:lstStyle/>
        <a:p>
          <a:r>
            <a:rPr lang="es-MX" dirty="0"/>
            <a:t>Autoridades electorales</a:t>
          </a:r>
        </a:p>
      </dgm:t>
    </dgm:pt>
    <dgm:pt modelId="{E0CE2697-1533-4020-83B8-04B79B892459}" type="parTrans" cxnId="{935AF36D-4755-4DF1-AB74-C6901A9FC5E0}">
      <dgm:prSet/>
      <dgm:spPr/>
      <dgm:t>
        <a:bodyPr/>
        <a:lstStyle/>
        <a:p>
          <a:endParaRPr lang="es-MX"/>
        </a:p>
      </dgm:t>
    </dgm:pt>
    <dgm:pt modelId="{85B8C456-610F-4C0E-B1A1-B05AC73985BA}" type="sibTrans" cxnId="{935AF36D-4755-4DF1-AB74-C6901A9FC5E0}">
      <dgm:prSet/>
      <dgm:spPr/>
      <dgm:t>
        <a:bodyPr/>
        <a:lstStyle/>
        <a:p>
          <a:endParaRPr lang="es-MX"/>
        </a:p>
      </dgm:t>
    </dgm:pt>
    <dgm:pt modelId="{93058FC6-B28B-4B37-9357-F434F2442763}">
      <dgm:prSet/>
      <dgm:spPr/>
      <dgm:t>
        <a:bodyPr/>
        <a:lstStyle/>
        <a:p>
          <a:r>
            <a:rPr lang="es-MX" dirty="0"/>
            <a:t>Reforma constitucional y legal 2007-2008</a:t>
          </a:r>
        </a:p>
      </dgm:t>
    </dgm:pt>
    <dgm:pt modelId="{38BB7EEB-5158-4CA8-934E-E99F7ABC8C71}" type="parTrans" cxnId="{96BDFB30-F548-4EFC-810F-781844D63502}">
      <dgm:prSet/>
      <dgm:spPr/>
      <dgm:t>
        <a:bodyPr/>
        <a:lstStyle/>
        <a:p>
          <a:endParaRPr lang="es-MX"/>
        </a:p>
      </dgm:t>
    </dgm:pt>
    <dgm:pt modelId="{1E614136-0A03-4CE5-8B15-EE0521A5F5DE}" type="sibTrans" cxnId="{96BDFB30-F548-4EFC-810F-781844D63502}">
      <dgm:prSet/>
      <dgm:spPr/>
      <dgm:t>
        <a:bodyPr/>
        <a:lstStyle/>
        <a:p>
          <a:endParaRPr lang="es-MX"/>
        </a:p>
      </dgm:t>
    </dgm:pt>
    <dgm:pt modelId="{342AD392-875F-45D8-85F6-3C99F87B235F}">
      <dgm:prSet/>
      <dgm:spPr/>
      <dgm:t>
        <a:bodyPr/>
        <a:lstStyle/>
        <a:p>
          <a:r>
            <a:rPr lang="es-MX" dirty="0"/>
            <a:t>Sistema competitivo</a:t>
          </a:r>
        </a:p>
      </dgm:t>
    </dgm:pt>
    <dgm:pt modelId="{0839D444-BFDB-4446-95EB-0A028AC3BBB4}" type="parTrans" cxnId="{AC281955-F392-4283-85ED-CD6C1E98479D}">
      <dgm:prSet/>
      <dgm:spPr/>
      <dgm:t>
        <a:bodyPr/>
        <a:lstStyle/>
        <a:p>
          <a:endParaRPr lang="es-MX"/>
        </a:p>
      </dgm:t>
    </dgm:pt>
    <dgm:pt modelId="{5914975C-05CA-4A6E-A33E-E3642EFFCBFB}" type="sibTrans" cxnId="{AC281955-F392-4283-85ED-CD6C1E98479D}">
      <dgm:prSet/>
      <dgm:spPr/>
      <dgm:t>
        <a:bodyPr/>
        <a:lstStyle/>
        <a:p>
          <a:endParaRPr lang="es-MX"/>
        </a:p>
      </dgm:t>
    </dgm:pt>
    <dgm:pt modelId="{37249EA4-6AB0-4FBE-998C-2CAE0F46B0AC}">
      <dgm:prSet/>
      <dgm:spPr/>
      <dgm:t>
        <a:bodyPr/>
        <a:lstStyle/>
        <a:p>
          <a:pPr marL="114300" lvl="1" indent="0" defTabSz="622300">
            <a:lnSpc>
              <a:spcPct val="90000"/>
            </a:lnSpc>
            <a:spcBef>
              <a:spcPct val="0"/>
            </a:spcBef>
            <a:spcAft>
              <a:spcPct val="15000"/>
            </a:spcAft>
          </a:pPr>
          <a:r>
            <a:rPr lang="es-MX" dirty="0"/>
            <a:t>Próxima elección</a:t>
          </a:r>
        </a:p>
      </dgm:t>
    </dgm:pt>
    <dgm:pt modelId="{7355C4BC-7F82-45B6-B446-72B2118E3B1A}" type="parTrans" cxnId="{F24A9182-1DDC-40DE-9204-07955056CADD}">
      <dgm:prSet/>
      <dgm:spPr/>
      <dgm:t>
        <a:bodyPr/>
        <a:lstStyle/>
        <a:p>
          <a:endParaRPr lang="es-MX"/>
        </a:p>
      </dgm:t>
    </dgm:pt>
    <dgm:pt modelId="{E137DCE3-582E-47CA-85E9-75B154B1D4CC}" type="sibTrans" cxnId="{F24A9182-1DDC-40DE-9204-07955056CADD}">
      <dgm:prSet/>
      <dgm:spPr/>
      <dgm:t>
        <a:bodyPr/>
        <a:lstStyle/>
        <a:p>
          <a:endParaRPr lang="es-MX"/>
        </a:p>
      </dgm:t>
    </dgm:pt>
    <dgm:pt modelId="{A402C522-8C9E-4251-BBCB-3C387FF02888}">
      <dgm:prSet/>
      <dgm:spPr/>
      <dgm:t>
        <a:bodyPr/>
        <a:lstStyle/>
        <a:p>
          <a:pPr marL="114300" lvl="1" indent="0" defTabSz="622300">
            <a:lnSpc>
              <a:spcPct val="90000"/>
            </a:lnSpc>
            <a:spcBef>
              <a:spcPct val="0"/>
            </a:spcBef>
            <a:spcAft>
              <a:spcPct val="15000"/>
            </a:spcAft>
          </a:pPr>
          <a:r>
            <a:rPr lang="es-MX" dirty="0"/>
            <a:t>Reforma electoral</a:t>
          </a:r>
        </a:p>
      </dgm:t>
    </dgm:pt>
    <dgm:pt modelId="{E38EB4F7-93E5-4540-B13B-E95265E0CCFE}" type="parTrans" cxnId="{0EF7ECD8-FAE0-46E2-B0E2-00B604357F32}">
      <dgm:prSet/>
      <dgm:spPr/>
      <dgm:t>
        <a:bodyPr/>
        <a:lstStyle/>
        <a:p>
          <a:endParaRPr lang="es-MX"/>
        </a:p>
      </dgm:t>
    </dgm:pt>
    <dgm:pt modelId="{78336261-D267-475B-9C22-E71923E20028}" type="sibTrans" cxnId="{0EF7ECD8-FAE0-46E2-B0E2-00B604357F32}">
      <dgm:prSet/>
      <dgm:spPr/>
      <dgm:t>
        <a:bodyPr/>
        <a:lstStyle/>
        <a:p>
          <a:endParaRPr lang="es-MX"/>
        </a:p>
      </dgm:t>
    </dgm:pt>
    <dgm:pt modelId="{B6646FA7-05D8-492A-9A50-DE2C6989C9A5}">
      <dgm:prSet/>
      <dgm:spPr/>
      <dgm:t>
        <a:bodyPr/>
        <a:lstStyle/>
        <a:p>
          <a:r>
            <a:rPr lang="es-MX" dirty="0"/>
            <a:t>Profesionalización electoral</a:t>
          </a:r>
        </a:p>
      </dgm:t>
    </dgm:pt>
    <dgm:pt modelId="{1ABB0339-6B14-42F0-BDD4-0C2E0F17EBA1}" type="parTrans" cxnId="{D21D3118-11E8-4EB8-902E-FEC1FDDBE3F1}">
      <dgm:prSet/>
      <dgm:spPr/>
      <dgm:t>
        <a:bodyPr/>
        <a:lstStyle/>
        <a:p>
          <a:endParaRPr lang="es-MX"/>
        </a:p>
      </dgm:t>
    </dgm:pt>
    <dgm:pt modelId="{625DC785-0E91-4AA2-985A-1F89C7757D7B}" type="sibTrans" cxnId="{D21D3118-11E8-4EB8-902E-FEC1FDDBE3F1}">
      <dgm:prSet/>
      <dgm:spPr/>
      <dgm:t>
        <a:bodyPr/>
        <a:lstStyle/>
        <a:p>
          <a:endParaRPr lang="es-MX"/>
        </a:p>
      </dgm:t>
    </dgm:pt>
    <dgm:pt modelId="{064B7269-5D34-4A51-B288-623B34419817}">
      <dgm:prSet/>
      <dgm:spPr/>
      <dgm:t>
        <a:bodyPr/>
        <a:lstStyle/>
        <a:p>
          <a:r>
            <a:rPr lang="es-MX" dirty="0"/>
            <a:t>Reglas para la equidad en la contienda</a:t>
          </a:r>
        </a:p>
      </dgm:t>
    </dgm:pt>
    <dgm:pt modelId="{8121294B-CE2A-4F3B-9565-6B9D61988708}" type="parTrans" cxnId="{2C97ADA8-C2DA-4F0A-AA0B-556A5CB9716A}">
      <dgm:prSet/>
      <dgm:spPr/>
      <dgm:t>
        <a:bodyPr/>
        <a:lstStyle/>
        <a:p>
          <a:endParaRPr lang="es-MX"/>
        </a:p>
      </dgm:t>
    </dgm:pt>
    <dgm:pt modelId="{7795AED5-C393-4759-AF8A-716E576082A9}" type="sibTrans" cxnId="{2C97ADA8-C2DA-4F0A-AA0B-556A5CB9716A}">
      <dgm:prSet/>
      <dgm:spPr/>
      <dgm:t>
        <a:bodyPr/>
        <a:lstStyle/>
        <a:p>
          <a:endParaRPr lang="es-MX"/>
        </a:p>
      </dgm:t>
    </dgm:pt>
    <dgm:pt modelId="{07C51C62-4A74-4451-A929-762F63C1E027}">
      <dgm:prSet/>
      <dgm:spPr/>
      <dgm:t>
        <a:bodyPr/>
        <a:lstStyle/>
        <a:p>
          <a:r>
            <a:rPr lang="es-MX" dirty="0"/>
            <a:t>Coaliciones</a:t>
          </a:r>
        </a:p>
      </dgm:t>
    </dgm:pt>
    <dgm:pt modelId="{EBAC2A51-F572-44F6-BF56-530B7BAAA080}" type="parTrans" cxnId="{70691165-CA50-41E6-BABC-9067AC3AC959}">
      <dgm:prSet/>
      <dgm:spPr/>
      <dgm:t>
        <a:bodyPr/>
        <a:lstStyle/>
        <a:p>
          <a:endParaRPr lang="es-MX"/>
        </a:p>
      </dgm:t>
    </dgm:pt>
    <dgm:pt modelId="{13CA63C5-F644-4E01-86E5-4213D508A17E}" type="sibTrans" cxnId="{70691165-CA50-41E6-BABC-9067AC3AC959}">
      <dgm:prSet/>
      <dgm:spPr/>
      <dgm:t>
        <a:bodyPr/>
        <a:lstStyle/>
        <a:p>
          <a:endParaRPr lang="es-MX"/>
        </a:p>
      </dgm:t>
    </dgm:pt>
    <dgm:pt modelId="{D37A5A8F-B966-4CED-BA47-A8B47B63D10A}">
      <dgm:prSet/>
      <dgm:spPr/>
      <dgm:t>
        <a:bodyPr/>
        <a:lstStyle/>
        <a:p>
          <a:r>
            <a:rPr lang="es-MX" dirty="0"/>
            <a:t>Flexibilización de posturas políticas</a:t>
          </a:r>
        </a:p>
      </dgm:t>
    </dgm:pt>
    <dgm:pt modelId="{E81C1D9A-4812-4C49-B3AB-3988EEAE1E93}" type="parTrans" cxnId="{FF8AD0B8-E66D-468F-8ED5-3C040D8543F5}">
      <dgm:prSet/>
      <dgm:spPr/>
      <dgm:t>
        <a:bodyPr/>
        <a:lstStyle/>
        <a:p>
          <a:endParaRPr lang="es-MX"/>
        </a:p>
      </dgm:t>
    </dgm:pt>
    <dgm:pt modelId="{CAF12BBB-0160-4E1D-8D7B-43167524D336}" type="sibTrans" cxnId="{FF8AD0B8-E66D-468F-8ED5-3C040D8543F5}">
      <dgm:prSet/>
      <dgm:spPr/>
      <dgm:t>
        <a:bodyPr/>
        <a:lstStyle/>
        <a:p>
          <a:endParaRPr lang="es-MX"/>
        </a:p>
      </dgm:t>
    </dgm:pt>
    <dgm:pt modelId="{5C83FB60-FF58-4F6C-9AE9-D7917FB9E5A9}">
      <dgm:prSet/>
      <dgm:spPr/>
      <dgm:t>
        <a:bodyPr/>
        <a:lstStyle/>
        <a:p>
          <a:r>
            <a:rPr lang="es-MX" dirty="0"/>
            <a:t>Relatividad de la fuerza política</a:t>
          </a:r>
        </a:p>
      </dgm:t>
    </dgm:pt>
    <dgm:pt modelId="{2D0055CB-2CB4-4758-84DE-B2DB1D11860F}" type="parTrans" cxnId="{7376F348-13C3-4BBF-9B28-F528B9789FD5}">
      <dgm:prSet/>
      <dgm:spPr/>
      <dgm:t>
        <a:bodyPr/>
        <a:lstStyle/>
        <a:p>
          <a:endParaRPr lang="es-MX"/>
        </a:p>
      </dgm:t>
    </dgm:pt>
    <dgm:pt modelId="{89000785-AA94-4485-B0DF-003A80A000DA}" type="sibTrans" cxnId="{7376F348-13C3-4BBF-9B28-F528B9789FD5}">
      <dgm:prSet/>
      <dgm:spPr/>
      <dgm:t>
        <a:bodyPr/>
        <a:lstStyle/>
        <a:p>
          <a:endParaRPr lang="es-MX"/>
        </a:p>
      </dgm:t>
    </dgm:pt>
    <dgm:pt modelId="{4342E935-907F-4931-9DB1-A0DE6D1E349F}">
      <dgm:prSet/>
      <dgm:spPr/>
      <dgm:t>
        <a:bodyPr/>
        <a:lstStyle/>
        <a:p>
          <a:pPr marL="114300" lvl="1" indent="0" defTabSz="622300">
            <a:lnSpc>
              <a:spcPct val="90000"/>
            </a:lnSpc>
            <a:spcBef>
              <a:spcPct val="0"/>
            </a:spcBef>
            <a:spcAft>
              <a:spcPct val="15000"/>
            </a:spcAft>
          </a:pPr>
          <a:r>
            <a:rPr lang="es-MX" dirty="0"/>
            <a:t>Complejidad democrática</a:t>
          </a:r>
        </a:p>
      </dgm:t>
    </dgm:pt>
    <dgm:pt modelId="{05943C4A-35F6-465C-AF15-01E64D83F2C6}" type="parTrans" cxnId="{E47EEF67-89A2-4A40-83C6-0419C352501F}">
      <dgm:prSet/>
      <dgm:spPr/>
      <dgm:t>
        <a:bodyPr/>
        <a:lstStyle/>
        <a:p>
          <a:endParaRPr lang="es-MX"/>
        </a:p>
      </dgm:t>
    </dgm:pt>
    <dgm:pt modelId="{DA498B65-8440-4274-991B-159908C6A5D6}" type="sibTrans" cxnId="{E47EEF67-89A2-4A40-83C6-0419C352501F}">
      <dgm:prSet/>
      <dgm:spPr/>
      <dgm:t>
        <a:bodyPr/>
        <a:lstStyle/>
        <a:p>
          <a:endParaRPr lang="es-MX"/>
        </a:p>
      </dgm:t>
    </dgm:pt>
    <dgm:pt modelId="{BA29FEA4-C5B4-45F1-B55A-F05CA8715E03}">
      <dgm:prSet/>
      <dgm:spPr/>
      <dgm:t>
        <a:bodyPr/>
        <a:lstStyle/>
        <a:p>
          <a:pPr marL="114300" lvl="1" indent="0" defTabSz="622300">
            <a:lnSpc>
              <a:spcPct val="90000"/>
            </a:lnSpc>
            <a:spcBef>
              <a:spcPct val="0"/>
            </a:spcBef>
            <a:spcAft>
              <a:spcPct val="15000"/>
            </a:spcAft>
          </a:pPr>
          <a:endParaRPr lang="es-MX" dirty="0"/>
        </a:p>
      </dgm:t>
    </dgm:pt>
    <dgm:pt modelId="{E548B65A-5924-4649-B9F6-E6034470618F}" type="parTrans" cxnId="{066F0219-068D-4075-8AE7-532574C53FEC}">
      <dgm:prSet/>
      <dgm:spPr/>
      <dgm:t>
        <a:bodyPr/>
        <a:lstStyle/>
        <a:p>
          <a:endParaRPr lang="es-MX"/>
        </a:p>
      </dgm:t>
    </dgm:pt>
    <dgm:pt modelId="{5C149663-31D4-459E-BDFE-1F2910C3F266}" type="sibTrans" cxnId="{066F0219-068D-4075-8AE7-532574C53FEC}">
      <dgm:prSet/>
      <dgm:spPr/>
      <dgm:t>
        <a:bodyPr/>
        <a:lstStyle/>
        <a:p>
          <a:endParaRPr lang="es-MX"/>
        </a:p>
      </dgm:t>
    </dgm:pt>
    <dgm:pt modelId="{7A4FF06B-3F35-4903-BA27-671F8061968D}">
      <dgm:prSet/>
      <dgm:spPr/>
      <dgm:t>
        <a:bodyPr/>
        <a:lstStyle/>
        <a:p>
          <a:pPr marL="114300" lvl="1" indent="0" defTabSz="622300">
            <a:lnSpc>
              <a:spcPct val="90000"/>
            </a:lnSpc>
            <a:spcBef>
              <a:spcPct val="0"/>
            </a:spcBef>
            <a:spcAft>
              <a:spcPct val="15000"/>
            </a:spcAft>
          </a:pPr>
          <a:r>
            <a:rPr lang="es-MX" dirty="0"/>
            <a:t>Retroceso</a:t>
          </a:r>
        </a:p>
      </dgm:t>
    </dgm:pt>
    <dgm:pt modelId="{97C064D7-1BD8-4CE6-B9B1-BC03FDC428AE}" type="parTrans" cxnId="{5F6D27B7-3AE8-43B4-988A-3C57A7D845F4}">
      <dgm:prSet/>
      <dgm:spPr/>
      <dgm:t>
        <a:bodyPr/>
        <a:lstStyle/>
        <a:p>
          <a:endParaRPr lang="es-MX"/>
        </a:p>
      </dgm:t>
    </dgm:pt>
    <dgm:pt modelId="{A90503FD-205A-4874-9701-14332B7C816C}" type="sibTrans" cxnId="{5F6D27B7-3AE8-43B4-988A-3C57A7D845F4}">
      <dgm:prSet/>
      <dgm:spPr/>
      <dgm:t>
        <a:bodyPr/>
        <a:lstStyle/>
        <a:p>
          <a:endParaRPr lang="es-MX"/>
        </a:p>
      </dgm:t>
    </dgm:pt>
    <dgm:pt modelId="{9E9C7FB7-A2CF-4D01-8D7C-F6A2865F21B1}" type="pres">
      <dgm:prSet presAssocID="{C51A7491-F995-4143-A506-0B0797BF4FE0}" presName="CompostProcess" presStyleCnt="0">
        <dgm:presLayoutVars>
          <dgm:dir/>
          <dgm:resizeHandles val="exact"/>
        </dgm:presLayoutVars>
      </dgm:prSet>
      <dgm:spPr/>
    </dgm:pt>
    <dgm:pt modelId="{DB2154AE-7B94-4454-878F-409EA1B944D4}" type="pres">
      <dgm:prSet presAssocID="{C51A7491-F995-4143-A506-0B0797BF4FE0}" presName="arrow" presStyleLbl="bgShp" presStyleIdx="0" presStyleCnt="1"/>
      <dgm:spPr/>
    </dgm:pt>
    <dgm:pt modelId="{31E51E7A-910A-43DE-9276-6611A50F7201}" type="pres">
      <dgm:prSet presAssocID="{C51A7491-F995-4143-A506-0B0797BF4FE0}" presName="linearProcess" presStyleCnt="0"/>
      <dgm:spPr/>
    </dgm:pt>
    <dgm:pt modelId="{DD098315-FC5B-484F-AFC9-8AA558899B5A}" type="pres">
      <dgm:prSet presAssocID="{498C020D-A9A9-4D1B-BBFD-FF4DEF0687B5}" presName="textNode" presStyleLbl="node1" presStyleIdx="0" presStyleCnt="3">
        <dgm:presLayoutVars>
          <dgm:bulletEnabled val="1"/>
        </dgm:presLayoutVars>
      </dgm:prSet>
      <dgm:spPr/>
    </dgm:pt>
    <dgm:pt modelId="{FB8E6725-37B9-46EA-AEC9-0B86773500A8}" type="pres">
      <dgm:prSet presAssocID="{F1495FBE-D3E0-4A90-A6D7-8E56CFD48139}" presName="sibTrans" presStyleCnt="0"/>
      <dgm:spPr/>
    </dgm:pt>
    <dgm:pt modelId="{4DB88C8C-7798-4116-9426-3E8BB47B8DD3}" type="pres">
      <dgm:prSet presAssocID="{98FA0F1F-62B3-4B6D-98A8-0420F22847D4}" presName="textNode" presStyleLbl="node1" presStyleIdx="1" presStyleCnt="3">
        <dgm:presLayoutVars>
          <dgm:bulletEnabled val="1"/>
        </dgm:presLayoutVars>
      </dgm:prSet>
      <dgm:spPr/>
    </dgm:pt>
    <dgm:pt modelId="{DFFAC4EE-C43B-4BDC-9657-64E17303C9E2}" type="pres">
      <dgm:prSet presAssocID="{D3D5841F-69A2-4CFA-A467-EA327F39C384}" presName="sibTrans" presStyleCnt="0"/>
      <dgm:spPr/>
    </dgm:pt>
    <dgm:pt modelId="{3A035415-BD15-449C-A3E8-296F691F7256}" type="pres">
      <dgm:prSet presAssocID="{4ED5BF2A-B5C9-4329-B6CD-E16C6676E4DD}" presName="textNode" presStyleLbl="node1" presStyleIdx="2" presStyleCnt="3" custLinFactNeighborX="-21499">
        <dgm:presLayoutVars>
          <dgm:bulletEnabled val="1"/>
        </dgm:presLayoutVars>
      </dgm:prSet>
      <dgm:spPr/>
    </dgm:pt>
  </dgm:ptLst>
  <dgm:cxnLst>
    <dgm:cxn modelId="{9CDCAF01-9155-49C9-806E-0B296ABB5D28}" type="presOf" srcId="{C51A7491-F995-4143-A506-0B0797BF4FE0}" destId="{9E9C7FB7-A2CF-4D01-8D7C-F6A2865F21B1}" srcOrd="0" destOrd="0" presId="urn:microsoft.com/office/officeart/2005/8/layout/hProcess9"/>
    <dgm:cxn modelId="{094AAD0E-E057-497C-B5ED-7B76C0F04943}" type="presOf" srcId="{98FA0F1F-62B3-4B6D-98A8-0420F22847D4}" destId="{4DB88C8C-7798-4116-9426-3E8BB47B8DD3}" srcOrd="0" destOrd="0" presId="urn:microsoft.com/office/officeart/2005/8/layout/hProcess9"/>
    <dgm:cxn modelId="{5BBCC417-7605-4A02-A7E4-2647EB6AD033}" type="presOf" srcId="{10D88F2F-B0C6-4003-8C0C-AC75D6214C07}" destId="{DD098315-FC5B-484F-AFC9-8AA558899B5A}" srcOrd="0" destOrd="2" presId="urn:microsoft.com/office/officeart/2005/8/layout/hProcess9"/>
    <dgm:cxn modelId="{D21D3118-11E8-4EB8-902E-FEC1FDDBE3F1}" srcId="{498C020D-A9A9-4D1B-BBFD-FF4DEF0687B5}" destId="{B6646FA7-05D8-492A-9A50-DE2C6989C9A5}" srcOrd="2" destOrd="0" parTransId="{1ABB0339-6B14-42F0-BDD4-0C2E0F17EBA1}" sibTransId="{625DC785-0E91-4AA2-985A-1F89C7757D7B}"/>
    <dgm:cxn modelId="{7C45D118-BB08-4928-B66C-7F7BC3C520D3}" type="presOf" srcId="{4ED5BF2A-B5C9-4329-B6CD-E16C6676E4DD}" destId="{3A035415-BD15-449C-A3E8-296F691F7256}" srcOrd="0" destOrd="0" presId="urn:microsoft.com/office/officeart/2005/8/layout/hProcess9"/>
    <dgm:cxn modelId="{066F0219-068D-4075-8AE7-532574C53FEC}" srcId="{4ED5BF2A-B5C9-4329-B6CD-E16C6676E4DD}" destId="{BA29FEA4-C5B4-45F1-B55A-F05CA8715E03}" srcOrd="4" destOrd="0" parTransId="{E548B65A-5924-4649-B9F6-E6034470618F}" sibTransId="{5C149663-31D4-459E-BDFE-1F2910C3F266}"/>
    <dgm:cxn modelId="{6EBEE819-24F9-4C57-AD47-235D6AFCED9D}" type="presOf" srcId="{4342E935-907F-4931-9DB1-A0DE6D1E349F}" destId="{3A035415-BD15-449C-A3E8-296F691F7256}" srcOrd="0" destOrd="3" presId="urn:microsoft.com/office/officeart/2005/8/layout/hProcess9"/>
    <dgm:cxn modelId="{07ED4D1C-ABC0-4768-A1A7-D4A6C36C5171}" type="presOf" srcId="{064B7269-5D34-4A51-B288-623B34419817}" destId="{DD098315-FC5B-484F-AFC9-8AA558899B5A}" srcOrd="0" destOrd="4" presId="urn:microsoft.com/office/officeart/2005/8/layout/hProcess9"/>
    <dgm:cxn modelId="{2726311F-9FD8-4C0A-AE59-4A56294AD995}" srcId="{498C020D-A9A9-4D1B-BBFD-FF4DEF0687B5}" destId="{16AE27BC-B473-4E88-AC5D-39A63FCC4E09}" srcOrd="0" destOrd="0" parTransId="{9209789B-5C21-43F5-8854-0D48F94E4B4C}" sibTransId="{6102F7F1-E61C-4935-85A7-8118718C98B6}"/>
    <dgm:cxn modelId="{A256EC21-2B9D-4F9D-A08A-93253A9A72F6}" type="presOf" srcId="{93058FC6-B28B-4B37-9357-F434F2442763}" destId="{4DB88C8C-7798-4116-9426-3E8BB47B8DD3}" srcOrd="0" destOrd="1" presId="urn:microsoft.com/office/officeart/2005/8/layout/hProcess9"/>
    <dgm:cxn modelId="{B922B326-1FEF-47DF-BFC7-3E08FB7168C4}" type="presOf" srcId="{A402C522-8C9E-4251-BBCB-3C387FF02888}" destId="{3A035415-BD15-449C-A3E8-296F691F7256}" srcOrd="0" destOrd="2" presId="urn:microsoft.com/office/officeart/2005/8/layout/hProcess9"/>
    <dgm:cxn modelId="{96BDFB30-F548-4EFC-810F-781844D63502}" srcId="{98FA0F1F-62B3-4B6D-98A8-0420F22847D4}" destId="{93058FC6-B28B-4B37-9357-F434F2442763}" srcOrd="0" destOrd="0" parTransId="{38BB7EEB-5158-4CA8-934E-E99F7ABC8C71}" sibTransId="{1E614136-0A03-4CE5-8B15-EE0521A5F5DE}"/>
    <dgm:cxn modelId="{99A01E3F-4AD7-4834-BC58-34E839382E5E}" type="presOf" srcId="{498C020D-A9A9-4D1B-BBFD-FF4DEF0687B5}" destId="{DD098315-FC5B-484F-AFC9-8AA558899B5A}" srcOrd="0" destOrd="0" presId="urn:microsoft.com/office/officeart/2005/8/layout/hProcess9"/>
    <dgm:cxn modelId="{6016865E-FA38-4704-A4C5-C5EB886E156D}" srcId="{C51A7491-F995-4143-A506-0B0797BF4FE0}" destId="{98FA0F1F-62B3-4B6D-98A8-0420F22847D4}" srcOrd="1" destOrd="0" parTransId="{05EF698B-4EF8-424A-815C-2159B9951324}" sibTransId="{D3D5841F-69A2-4CFA-A467-EA327F39C384}"/>
    <dgm:cxn modelId="{734E4560-D3B2-43B1-8503-B76A8C5A6006}" type="presOf" srcId="{BA29FEA4-C5B4-45F1-B55A-F05CA8715E03}" destId="{3A035415-BD15-449C-A3E8-296F691F7256}" srcOrd="0" destOrd="5" presId="urn:microsoft.com/office/officeart/2005/8/layout/hProcess9"/>
    <dgm:cxn modelId="{70691165-CA50-41E6-BABC-9067AC3AC959}" srcId="{98FA0F1F-62B3-4B6D-98A8-0420F22847D4}" destId="{07C51C62-4A74-4451-A929-762F63C1E027}" srcOrd="2" destOrd="0" parTransId="{EBAC2A51-F572-44F6-BF56-530B7BAAA080}" sibTransId="{13CA63C5-F644-4E01-86E5-4213D508A17E}"/>
    <dgm:cxn modelId="{E47EEF67-89A2-4A40-83C6-0419C352501F}" srcId="{4ED5BF2A-B5C9-4329-B6CD-E16C6676E4DD}" destId="{4342E935-907F-4931-9DB1-A0DE6D1E349F}" srcOrd="2" destOrd="0" parTransId="{05943C4A-35F6-465C-AF15-01E64D83F2C6}" sibTransId="{DA498B65-8440-4274-991B-159908C6A5D6}"/>
    <dgm:cxn modelId="{7376F348-13C3-4BBF-9B28-F528B9789FD5}" srcId="{98FA0F1F-62B3-4B6D-98A8-0420F22847D4}" destId="{5C83FB60-FF58-4F6C-9AE9-D7917FB9E5A9}" srcOrd="3" destOrd="0" parTransId="{2D0055CB-2CB4-4758-84DE-B2DB1D11860F}" sibTransId="{89000785-AA94-4485-B0DF-003A80A000DA}"/>
    <dgm:cxn modelId="{935AF36D-4755-4DF1-AB74-C6901A9FC5E0}" srcId="{498C020D-A9A9-4D1B-BBFD-FF4DEF0687B5}" destId="{10D88F2F-B0C6-4003-8C0C-AC75D6214C07}" srcOrd="1" destOrd="0" parTransId="{E0CE2697-1533-4020-83B8-04B79B892459}" sibTransId="{85B8C456-610F-4C0E-B1A1-B05AC73985BA}"/>
    <dgm:cxn modelId="{EB68364F-12D6-4882-AF77-A6D8330EA742}" type="presOf" srcId="{16AE27BC-B473-4E88-AC5D-39A63FCC4E09}" destId="{DD098315-FC5B-484F-AFC9-8AA558899B5A}" srcOrd="0" destOrd="1" presId="urn:microsoft.com/office/officeart/2005/8/layout/hProcess9"/>
    <dgm:cxn modelId="{8172EE4F-3A5F-4575-95F6-43E27D0B42EE}" srcId="{C51A7491-F995-4143-A506-0B0797BF4FE0}" destId="{498C020D-A9A9-4D1B-BBFD-FF4DEF0687B5}" srcOrd="0" destOrd="0" parTransId="{D444FBEA-3C77-4E83-9D14-76249A6B0973}" sibTransId="{F1495FBE-D3E0-4A90-A6D7-8E56CFD48139}"/>
    <dgm:cxn modelId="{AC281955-F392-4283-85ED-CD6C1E98479D}" srcId="{98FA0F1F-62B3-4B6D-98A8-0420F22847D4}" destId="{342AD392-875F-45D8-85F6-3C99F87B235F}" srcOrd="1" destOrd="0" parTransId="{0839D444-BFDB-4446-95EB-0A028AC3BBB4}" sibTransId="{5914975C-05CA-4A6E-A33E-E3642EFFCBFB}"/>
    <dgm:cxn modelId="{F24A9182-1DDC-40DE-9204-07955056CADD}" srcId="{4ED5BF2A-B5C9-4329-B6CD-E16C6676E4DD}" destId="{37249EA4-6AB0-4FBE-998C-2CAE0F46B0AC}" srcOrd="0" destOrd="0" parTransId="{7355C4BC-7F82-45B6-B446-72B2118E3B1A}" sibTransId="{E137DCE3-582E-47CA-85E9-75B154B1D4CC}"/>
    <dgm:cxn modelId="{43B5C48F-45B1-4369-A860-85DF81F56CBE}" type="presOf" srcId="{342AD392-875F-45D8-85F6-3C99F87B235F}" destId="{4DB88C8C-7798-4116-9426-3E8BB47B8DD3}" srcOrd="0" destOrd="2" presId="urn:microsoft.com/office/officeart/2005/8/layout/hProcess9"/>
    <dgm:cxn modelId="{B1411F97-CB4D-49BB-9A35-62797F052AC8}" type="presOf" srcId="{B6646FA7-05D8-492A-9A50-DE2C6989C9A5}" destId="{DD098315-FC5B-484F-AFC9-8AA558899B5A}" srcOrd="0" destOrd="3" presId="urn:microsoft.com/office/officeart/2005/8/layout/hProcess9"/>
    <dgm:cxn modelId="{A95204A3-0F9C-4C5F-843E-E81250BC6F23}" srcId="{C51A7491-F995-4143-A506-0B0797BF4FE0}" destId="{4ED5BF2A-B5C9-4329-B6CD-E16C6676E4DD}" srcOrd="2" destOrd="0" parTransId="{96E2C68D-7695-4CAB-8DAB-7F325242A305}" sibTransId="{F9F2FCA7-CD30-41FC-9534-ED2D5392BF0C}"/>
    <dgm:cxn modelId="{112AFBA4-5AFA-4E3D-8849-0E11D30404CA}" type="presOf" srcId="{07C51C62-4A74-4451-A929-762F63C1E027}" destId="{4DB88C8C-7798-4116-9426-3E8BB47B8DD3}" srcOrd="0" destOrd="3" presId="urn:microsoft.com/office/officeart/2005/8/layout/hProcess9"/>
    <dgm:cxn modelId="{2C97ADA8-C2DA-4F0A-AA0B-556A5CB9716A}" srcId="{498C020D-A9A9-4D1B-BBFD-FF4DEF0687B5}" destId="{064B7269-5D34-4A51-B288-623B34419817}" srcOrd="3" destOrd="0" parTransId="{8121294B-CE2A-4F3B-9565-6B9D61988708}" sibTransId="{7795AED5-C393-4759-AF8A-716E576082A9}"/>
    <dgm:cxn modelId="{5F6D27B7-3AE8-43B4-988A-3C57A7D845F4}" srcId="{4ED5BF2A-B5C9-4329-B6CD-E16C6676E4DD}" destId="{7A4FF06B-3F35-4903-BA27-671F8061968D}" srcOrd="3" destOrd="0" parTransId="{97C064D7-1BD8-4CE6-B9B1-BC03FDC428AE}" sibTransId="{A90503FD-205A-4874-9701-14332B7C816C}"/>
    <dgm:cxn modelId="{FF8AD0B8-E66D-468F-8ED5-3C040D8543F5}" srcId="{98FA0F1F-62B3-4B6D-98A8-0420F22847D4}" destId="{D37A5A8F-B966-4CED-BA47-A8B47B63D10A}" srcOrd="4" destOrd="0" parTransId="{E81C1D9A-4812-4C49-B3AB-3988EEAE1E93}" sibTransId="{CAF12BBB-0160-4E1D-8D7B-43167524D336}"/>
    <dgm:cxn modelId="{93D0EABD-5C48-46B6-85EC-C5710312C085}" type="presOf" srcId="{D37A5A8F-B966-4CED-BA47-A8B47B63D10A}" destId="{4DB88C8C-7798-4116-9426-3E8BB47B8DD3}" srcOrd="0" destOrd="5" presId="urn:microsoft.com/office/officeart/2005/8/layout/hProcess9"/>
    <dgm:cxn modelId="{7D37B8CA-72C3-42F1-9160-EEBAC9123C79}" type="presOf" srcId="{37249EA4-6AB0-4FBE-998C-2CAE0F46B0AC}" destId="{3A035415-BD15-449C-A3E8-296F691F7256}" srcOrd="0" destOrd="1" presId="urn:microsoft.com/office/officeart/2005/8/layout/hProcess9"/>
    <dgm:cxn modelId="{AFE66DD1-4C7A-4AC1-A41E-A042CFD2B186}" type="presOf" srcId="{7A4FF06B-3F35-4903-BA27-671F8061968D}" destId="{3A035415-BD15-449C-A3E8-296F691F7256}" srcOrd="0" destOrd="4" presId="urn:microsoft.com/office/officeart/2005/8/layout/hProcess9"/>
    <dgm:cxn modelId="{0EF7ECD8-FAE0-46E2-B0E2-00B604357F32}" srcId="{4ED5BF2A-B5C9-4329-B6CD-E16C6676E4DD}" destId="{A402C522-8C9E-4251-BBCB-3C387FF02888}" srcOrd="1" destOrd="0" parTransId="{E38EB4F7-93E5-4540-B13B-E95265E0CCFE}" sibTransId="{78336261-D267-475B-9C22-E71923E20028}"/>
    <dgm:cxn modelId="{421E26E7-6DB8-4865-961D-6BD8D9AE1610}" type="presOf" srcId="{5C83FB60-FF58-4F6C-9AE9-D7917FB9E5A9}" destId="{4DB88C8C-7798-4116-9426-3E8BB47B8DD3}" srcOrd="0" destOrd="4" presId="urn:microsoft.com/office/officeart/2005/8/layout/hProcess9"/>
    <dgm:cxn modelId="{0E7CC8CB-8020-48B0-BEEB-D4BE58BC784F}" type="presParOf" srcId="{9E9C7FB7-A2CF-4D01-8D7C-F6A2865F21B1}" destId="{DB2154AE-7B94-4454-878F-409EA1B944D4}" srcOrd="0" destOrd="0" presId="urn:microsoft.com/office/officeart/2005/8/layout/hProcess9"/>
    <dgm:cxn modelId="{D800BF38-726A-4C5E-933A-BD0B9FB2B4FF}" type="presParOf" srcId="{9E9C7FB7-A2CF-4D01-8D7C-F6A2865F21B1}" destId="{31E51E7A-910A-43DE-9276-6611A50F7201}" srcOrd="1" destOrd="0" presId="urn:microsoft.com/office/officeart/2005/8/layout/hProcess9"/>
    <dgm:cxn modelId="{67EBAE25-7C85-455A-8587-EC5E716A4119}" type="presParOf" srcId="{31E51E7A-910A-43DE-9276-6611A50F7201}" destId="{DD098315-FC5B-484F-AFC9-8AA558899B5A}" srcOrd="0" destOrd="0" presId="urn:microsoft.com/office/officeart/2005/8/layout/hProcess9"/>
    <dgm:cxn modelId="{CA30B7C7-422F-4A07-958E-D2ED5F4290A7}" type="presParOf" srcId="{31E51E7A-910A-43DE-9276-6611A50F7201}" destId="{FB8E6725-37B9-46EA-AEC9-0B86773500A8}" srcOrd="1" destOrd="0" presId="urn:microsoft.com/office/officeart/2005/8/layout/hProcess9"/>
    <dgm:cxn modelId="{FD740CC2-948C-4F24-B8CA-FAEA9AE55BC3}" type="presParOf" srcId="{31E51E7A-910A-43DE-9276-6611A50F7201}" destId="{4DB88C8C-7798-4116-9426-3E8BB47B8DD3}" srcOrd="2" destOrd="0" presId="urn:microsoft.com/office/officeart/2005/8/layout/hProcess9"/>
    <dgm:cxn modelId="{09E349AB-CBBF-4A5F-984D-AE3EB7C12F1E}" type="presParOf" srcId="{31E51E7A-910A-43DE-9276-6611A50F7201}" destId="{DFFAC4EE-C43B-4BDC-9657-64E17303C9E2}" srcOrd="3" destOrd="0" presId="urn:microsoft.com/office/officeart/2005/8/layout/hProcess9"/>
    <dgm:cxn modelId="{03F97464-1B68-4BD9-86E5-0C3732C6512F}" type="presParOf" srcId="{31E51E7A-910A-43DE-9276-6611A50F7201}" destId="{3A035415-BD15-449C-A3E8-296F691F7256}"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156D8C2-1879-4B2A-8A21-D583745DE84D}" type="doc">
      <dgm:prSet loTypeId="urn:microsoft.com/office/officeart/2005/8/layout/hProcess4" loCatId="process" qsTypeId="urn:microsoft.com/office/officeart/2005/8/quickstyle/simple1" qsCatId="simple" csTypeId="urn:microsoft.com/office/officeart/2005/8/colors/colorful5" csCatId="colorful" phldr="1"/>
      <dgm:spPr/>
      <dgm:t>
        <a:bodyPr/>
        <a:lstStyle/>
        <a:p>
          <a:endParaRPr lang="es-MX"/>
        </a:p>
      </dgm:t>
    </dgm:pt>
    <dgm:pt modelId="{9F319230-A0BE-4741-BA23-4866602B5371}">
      <dgm:prSet phldrT="[Texto]"/>
      <dgm:spPr/>
      <dgm:t>
        <a:bodyPr/>
        <a:lstStyle/>
        <a:p>
          <a:r>
            <a:rPr lang="es-MX" dirty="0"/>
            <a:t>Primera etapa</a:t>
          </a:r>
        </a:p>
      </dgm:t>
    </dgm:pt>
    <dgm:pt modelId="{451BC78C-A3F6-43E7-B85A-8D1173CD5A31}" type="parTrans" cxnId="{0835D68A-C572-485C-87CE-60EA323EF003}">
      <dgm:prSet/>
      <dgm:spPr/>
      <dgm:t>
        <a:bodyPr/>
        <a:lstStyle/>
        <a:p>
          <a:endParaRPr lang="es-MX"/>
        </a:p>
      </dgm:t>
    </dgm:pt>
    <dgm:pt modelId="{648731D5-6186-4004-925C-89BD8A646425}" type="sibTrans" cxnId="{0835D68A-C572-485C-87CE-60EA323EF003}">
      <dgm:prSet/>
      <dgm:spPr/>
      <dgm:t>
        <a:bodyPr/>
        <a:lstStyle/>
        <a:p>
          <a:endParaRPr lang="es-MX"/>
        </a:p>
      </dgm:t>
    </dgm:pt>
    <dgm:pt modelId="{8E3F7A0B-4FD3-4AA6-8129-E75F17111EA3}">
      <dgm:prSet phldrT="[Texto]"/>
      <dgm:spPr/>
      <dgm:t>
        <a:bodyPr/>
        <a:lstStyle/>
        <a:p>
          <a:r>
            <a:rPr lang="es-MX" dirty="0"/>
            <a:t>No se podían dirimir controversias en tribunales</a:t>
          </a:r>
        </a:p>
      </dgm:t>
    </dgm:pt>
    <dgm:pt modelId="{B279DD62-3059-4F82-9716-AE4445DB6F25}" type="parTrans" cxnId="{EBAA2FD2-2069-488D-ADBF-7A1EACA55BF7}">
      <dgm:prSet/>
      <dgm:spPr/>
      <dgm:t>
        <a:bodyPr/>
        <a:lstStyle/>
        <a:p>
          <a:endParaRPr lang="es-MX"/>
        </a:p>
      </dgm:t>
    </dgm:pt>
    <dgm:pt modelId="{1B9DBC9E-949D-4331-8246-111CAAABA215}" type="sibTrans" cxnId="{EBAA2FD2-2069-488D-ADBF-7A1EACA55BF7}">
      <dgm:prSet/>
      <dgm:spPr/>
      <dgm:t>
        <a:bodyPr/>
        <a:lstStyle/>
        <a:p>
          <a:endParaRPr lang="es-MX"/>
        </a:p>
      </dgm:t>
    </dgm:pt>
    <dgm:pt modelId="{64259B6C-1535-49D9-B174-E8C78D32C42E}">
      <dgm:prSet phldrT="[Texto]"/>
      <dgm:spPr/>
      <dgm:t>
        <a:bodyPr/>
        <a:lstStyle/>
        <a:p>
          <a:r>
            <a:rPr lang="es-MX" dirty="0"/>
            <a:t>Segunda etapa</a:t>
          </a:r>
        </a:p>
      </dgm:t>
    </dgm:pt>
    <dgm:pt modelId="{2E2B5D1F-2EBC-4D1E-B13F-6B0FB9D4DC02}" type="parTrans" cxnId="{B8E92E12-6119-4519-A7B1-0CD966197192}">
      <dgm:prSet/>
      <dgm:spPr/>
      <dgm:t>
        <a:bodyPr/>
        <a:lstStyle/>
        <a:p>
          <a:endParaRPr lang="es-MX"/>
        </a:p>
      </dgm:t>
    </dgm:pt>
    <dgm:pt modelId="{28EC9DA3-59EF-417F-97EC-98BD6D55D7B7}" type="sibTrans" cxnId="{B8E92E12-6119-4519-A7B1-0CD966197192}">
      <dgm:prSet/>
      <dgm:spPr/>
      <dgm:t>
        <a:bodyPr/>
        <a:lstStyle/>
        <a:p>
          <a:endParaRPr lang="es-MX"/>
        </a:p>
      </dgm:t>
    </dgm:pt>
    <dgm:pt modelId="{70ADDC8A-FD40-4C95-B146-E7CF3C85632C}">
      <dgm:prSet phldrT="[Texto]"/>
      <dgm:spPr/>
      <dgm:t>
        <a:bodyPr/>
        <a:lstStyle/>
        <a:p>
          <a:r>
            <a:rPr lang="es-MX" dirty="0"/>
            <a:t>Mecanismos de tutela parcial</a:t>
          </a:r>
        </a:p>
      </dgm:t>
    </dgm:pt>
    <dgm:pt modelId="{7C4DD6E8-222B-4014-8981-5AED243B4740}" type="parTrans" cxnId="{036B4A7B-2726-4A5F-9DAE-B3D00E572C04}">
      <dgm:prSet/>
      <dgm:spPr/>
      <dgm:t>
        <a:bodyPr/>
        <a:lstStyle/>
        <a:p>
          <a:endParaRPr lang="es-MX"/>
        </a:p>
      </dgm:t>
    </dgm:pt>
    <dgm:pt modelId="{1ADF6F19-73DD-4141-8FD0-EB44AE01F56F}" type="sibTrans" cxnId="{036B4A7B-2726-4A5F-9DAE-B3D00E572C04}">
      <dgm:prSet/>
      <dgm:spPr/>
      <dgm:t>
        <a:bodyPr/>
        <a:lstStyle/>
        <a:p>
          <a:endParaRPr lang="es-MX"/>
        </a:p>
      </dgm:t>
    </dgm:pt>
    <dgm:pt modelId="{C40082B4-51C1-4518-8888-1E4D2951D4EC}">
      <dgm:prSet phldrT="[Texto]"/>
      <dgm:spPr/>
      <dgm:t>
        <a:bodyPr/>
        <a:lstStyle/>
        <a:p>
          <a:r>
            <a:rPr lang="es-MX" dirty="0"/>
            <a:t>Tercera etapa</a:t>
          </a:r>
        </a:p>
      </dgm:t>
    </dgm:pt>
    <dgm:pt modelId="{018EBC80-D789-44C5-88CB-60D7E6D6B244}" type="parTrans" cxnId="{EA1A05DB-E7A5-4316-BD45-B53089D73C4C}">
      <dgm:prSet/>
      <dgm:spPr/>
      <dgm:t>
        <a:bodyPr/>
        <a:lstStyle/>
        <a:p>
          <a:endParaRPr lang="es-MX"/>
        </a:p>
      </dgm:t>
    </dgm:pt>
    <dgm:pt modelId="{D3538FC2-BF65-456B-AAD7-9F38FCDEB2ED}" type="sibTrans" cxnId="{EA1A05DB-E7A5-4316-BD45-B53089D73C4C}">
      <dgm:prSet/>
      <dgm:spPr/>
      <dgm:t>
        <a:bodyPr/>
        <a:lstStyle/>
        <a:p>
          <a:endParaRPr lang="es-MX"/>
        </a:p>
      </dgm:t>
    </dgm:pt>
    <dgm:pt modelId="{29F02E15-BF07-4C81-9DF8-6CAAD1DC0677}">
      <dgm:prSet phldrT="[Texto]"/>
      <dgm:spPr/>
      <dgm:t>
        <a:bodyPr/>
        <a:lstStyle/>
        <a:p>
          <a:r>
            <a:rPr lang="es-MX" dirty="0"/>
            <a:t>Control administrativo (POS)</a:t>
          </a:r>
        </a:p>
      </dgm:t>
    </dgm:pt>
    <dgm:pt modelId="{1C4E82CE-011F-4331-B752-3FA2409E9F2A}" type="parTrans" cxnId="{43D3A938-0AAE-4EA9-80EF-E592CAD60F1C}">
      <dgm:prSet/>
      <dgm:spPr/>
      <dgm:t>
        <a:bodyPr/>
        <a:lstStyle/>
        <a:p>
          <a:endParaRPr lang="es-MX"/>
        </a:p>
      </dgm:t>
    </dgm:pt>
    <dgm:pt modelId="{5F05FFCE-5965-4888-9703-B2CAEA89DEDD}" type="sibTrans" cxnId="{43D3A938-0AAE-4EA9-80EF-E592CAD60F1C}">
      <dgm:prSet/>
      <dgm:spPr/>
      <dgm:t>
        <a:bodyPr/>
        <a:lstStyle/>
        <a:p>
          <a:endParaRPr lang="es-MX"/>
        </a:p>
      </dgm:t>
    </dgm:pt>
    <dgm:pt modelId="{4B400615-E5AA-4B95-833C-5ABBCE3655D8}">
      <dgm:prSet/>
      <dgm:spPr/>
      <dgm:t>
        <a:bodyPr/>
        <a:lstStyle/>
        <a:p>
          <a:r>
            <a:rPr lang="es-MX" dirty="0"/>
            <a:t>Cuarta etapa</a:t>
          </a:r>
        </a:p>
      </dgm:t>
    </dgm:pt>
    <dgm:pt modelId="{A04CF4A2-16B1-4C56-BC8E-9C0889054DC7}" type="parTrans" cxnId="{58D66188-35C6-41FB-952A-B5664546B1D2}">
      <dgm:prSet/>
      <dgm:spPr/>
      <dgm:t>
        <a:bodyPr/>
        <a:lstStyle/>
        <a:p>
          <a:endParaRPr lang="es-MX"/>
        </a:p>
      </dgm:t>
    </dgm:pt>
    <dgm:pt modelId="{6E291025-5A73-428D-820C-B3D7B0F9F55E}" type="sibTrans" cxnId="{58D66188-35C6-41FB-952A-B5664546B1D2}">
      <dgm:prSet/>
      <dgm:spPr/>
      <dgm:t>
        <a:bodyPr/>
        <a:lstStyle/>
        <a:p>
          <a:endParaRPr lang="es-MX"/>
        </a:p>
      </dgm:t>
    </dgm:pt>
    <dgm:pt modelId="{DFD7D8D6-EFBD-4444-A80D-964D25D47D08}">
      <dgm:prSet/>
      <dgm:spPr/>
      <dgm:t>
        <a:bodyPr/>
        <a:lstStyle/>
        <a:p>
          <a:r>
            <a:rPr lang="es-MX" dirty="0"/>
            <a:t>Tutela mediante revisión estatutaria</a:t>
          </a:r>
        </a:p>
      </dgm:t>
    </dgm:pt>
    <dgm:pt modelId="{5DCEE93D-4EC8-45DB-9583-A6622EA430D2}" type="parTrans" cxnId="{4C479617-03E6-4ECE-89B3-4493EBEF67BA}">
      <dgm:prSet/>
      <dgm:spPr/>
      <dgm:t>
        <a:bodyPr/>
        <a:lstStyle/>
        <a:p>
          <a:endParaRPr lang="es-MX"/>
        </a:p>
      </dgm:t>
    </dgm:pt>
    <dgm:pt modelId="{180A0EA2-0468-408F-90EE-6591A90D53F9}" type="sibTrans" cxnId="{4C479617-03E6-4ECE-89B3-4493EBEF67BA}">
      <dgm:prSet/>
      <dgm:spPr/>
      <dgm:t>
        <a:bodyPr/>
        <a:lstStyle/>
        <a:p>
          <a:endParaRPr lang="es-MX"/>
        </a:p>
      </dgm:t>
    </dgm:pt>
    <dgm:pt modelId="{5B316100-6F26-4A13-94EE-F94178A7F543}">
      <dgm:prSet/>
      <dgm:spPr/>
      <dgm:t>
        <a:bodyPr/>
        <a:lstStyle/>
        <a:p>
          <a:r>
            <a:rPr lang="es-MX" dirty="0"/>
            <a:t>Quinta etapa</a:t>
          </a:r>
        </a:p>
      </dgm:t>
    </dgm:pt>
    <dgm:pt modelId="{4D6D399A-69FE-4E23-A02C-86C598988604}" type="parTrans" cxnId="{6F61223A-87D4-4246-B1E0-E05C90D77005}">
      <dgm:prSet/>
      <dgm:spPr/>
      <dgm:t>
        <a:bodyPr/>
        <a:lstStyle/>
        <a:p>
          <a:endParaRPr lang="es-MX"/>
        </a:p>
      </dgm:t>
    </dgm:pt>
    <dgm:pt modelId="{4983473F-F099-4432-8FDE-3003BB723AC2}" type="sibTrans" cxnId="{6F61223A-87D4-4246-B1E0-E05C90D77005}">
      <dgm:prSet/>
      <dgm:spPr/>
      <dgm:t>
        <a:bodyPr/>
        <a:lstStyle/>
        <a:p>
          <a:endParaRPr lang="es-MX"/>
        </a:p>
      </dgm:t>
    </dgm:pt>
    <dgm:pt modelId="{49347D7D-5421-4317-8BFB-182DE53546DF}">
      <dgm:prSet/>
      <dgm:spPr/>
      <dgm:t>
        <a:bodyPr/>
        <a:lstStyle/>
        <a:p>
          <a:r>
            <a:rPr lang="es-MX" dirty="0"/>
            <a:t>Procedencia JDC</a:t>
          </a:r>
        </a:p>
      </dgm:t>
    </dgm:pt>
    <dgm:pt modelId="{F71C129D-21B0-455B-BA2F-CF43A305E9D9}" type="parTrans" cxnId="{F8E0A2DD-8DF8-4281-A889-D07DEF0796E2}">
      <dgm:prSet/>
      <dgm:spPr/>
      <dgm:t>
        <a:bodyPr/>
        <a:lstStyle/>
        <a:p>
          <a:endParaRPr lang="es-MX"/>
        </a:p>
      </dgm:t>
    </dgm:pt>
    <dgm:pt modelId="{0DB92DBB-0485-43C1-94F3-FD22FDAB6F03}" type="sibTrans" cxnId="{F8E0A2DD-8DF8-4281-A889-D07DEF0796E2}">
      <dgm:prSet/>
      <dgm:spPr/>
      <dgm:t>
        <a:bodyPr/>
        <a:lstStyle/>
        <a:p>
          <a:endParaRPr lang="es-MX"/>
        </a:p>
      </dgm:t>
    </dgm:pt>
    <dgm:pt modelId="{2D80A0B0-19BB-41CB-B486-39EA7715746F}" type="pres">
      <dgm:prSet presAssocID="{7156D8C2-1879-4B2A-8A21-D583745DE84D}" presName="Name0" presStyleCnt="0">
        <dgm:presLayoutVars>
          <dgm:dir/>
          <dgm:animLvl val="lvl"/>
          <dgm:resizeHandles val="exact"/>
        </dgm:presLayoutVars>
      </dgm:prSet>
      <dgm:spPr/>
    </dgm:pt>
    <dgm:pt modelId="{DAB33ADA-C57F-4419-A4E2-3DC167EA7C8B}" type="pres">
      <dgm:prSet presAssocID="{7156D8C2-1879-4B2A-8A21-D583745DE84D}" presName="tSp" presStyleCnt="0"/>
      <dgm:spPr/>
    </dgm:pt>
    <dgm:pt modelId="{B3C6C0A7-7B83-4526-8BA0-48C4DC0D48C6}" type="pres">
      <dgm:prSet presAssocID="{7156D8C2-1879-4B2A-8A21-D583745DE84D}" presName="bSp" presStyleCnt="0"/>
      <dgm:spPr/>
    </dgm:pt>
    <dgm:pt modelId="{0DDD8A52-F21C-4210-8046-AADD9706C302}" type="pres">
      <dgm:prSet presAssocID="{7156D8C2-1879-4B2A-8A21-D583745DE84D}" presName="process" presStyleCnt="0"/>
      <dgm:spPr/>
    </dgm:pt>
    <dgm:pt modelId="{B92ADCC5-0001-445D-B564-1FD72763DEAE}" type="pres">
      <dgm:prSet presAssocID="{9F319230-A0BE-4741-BA23-4866602B5371}" presName="composite1" presStyleCnt="0"/>
      <dgm:spPr/>
    </dgm:pt>
    <dgm:pt modelId="{9D2B2483-7B3F-4104-A725-CD3615304D2B}" type="pres">
      <dgm:prSet presAssocID="{9F319230-A0BE-4741-BA23-4866602B5371}" presName="dummyNode1" presStyleLbl="node1" presStyleIdx="0" presStyleCnt="5"/>
      <dgm:spPr/>
    </dgm:pt>
    <dgm:pt modelId="{954E065E-3EE7-435F-9A16-270199C720B8}" type="pres">
      <dgm:prSet presAssocID="{9F319230-A0BE-4741-BA23-4866602B5371}" presName="childNode1" presStyleLbl="bgAcc1" presStyleIdx="0" presStyleCnt="5">
        <dgm:presLayoutVars>
          <dgm:bulletEnabled val="1"/>
        </dgm:presLayoutVars>
      </dgm:prSet>
      <dgm:spPr/>
    </dgm:pt>
    <dgm:pt modelId="{D4F6481E-C44A-4221-8A8E-7312576C228D}" type="pres">
      <dgm:prSet presAssocID="{9F319230-A0BE-4741-BA23-4866602B5371}" presName="childNode1tx" presStyleLbl="bgAcc1" presStyleIdx="0" presStyleCnt="5">
        <dgm:presLayoutVars>
          <dgm:bulletEnabled val="1"/>
        </dgm:presLayoutVars>
      </dgm:prSet>
      <dgm:spPr/>
    </dgm:pt>
    <dgm:pt modelId="{0DE3F4F1-76CB-428B-AF61-27A1FA90F372}" type="pres">
      <dgm:prSet presAssocID="{9F319230-A0BE-4741-BA23-4866602B5371}" presName="parentNode1" presStyleLbl="node1" presStyleIdx="0" presStyleCnt="5">
        <dgm:presLayoutVars>
          <dgm:chMax val="1"/>
          <dgm:bulletEnabled val="1"/>
        </dgm:presLayoutVars>
      </dgm:prSet>
      <dgm:spPr/>
    </dgm:pt>
    <dgm:pt modelId="{F07B7854-3040-4206-953D-9C24751CD6C9}" type="pres">
      <dgm:prSet presAssocID="{9F319230-A0BE-4741-BA23-4866602B5371}" presName="connSite1" presStyleCnt="0"/>
      <dgm:spPr/>
    </dgm:pt>
    <dgm:pt modelId="{881EAA4B-C420-40F3-9C6E-E3C9BF1EE161}" type="pres">
      <dgm:prSet presAssocID="{648731D5-6186-4004-925C-89BD8A646425}" presName="Name9" presStyleLbl="sibTrans2D1" presStyleIdx="0" presStyleCnt="4"/>
      <dgm:spPr/>
    </dgm:pt>
    <dgm:pt modelId="{F7C0AC78-38B3-4147-A405-97050A846C91}" type="pres">
      <dgm:prSet presAssocID="{64259B6C-1535-49D9-B174-E8C78D32C42E}" presName="composite2" presStyleCnt="0"/>
      <dgm:spPr/>
    </dgm:pt>
    <dgm:pt modelId="{05F9F14E-FEDE-43ED-A000-CF8FE6D81CE4}" type="pres">
      <dgm:prSet presAssocID="{64259B6C-1535-49D9-B174-E8C78D32C42E}" presName="dummyNode2" presStyleLbl="node1" presStyleIdx="0" presStyleCnt="5"/>
      <dgm:spPr/>
    </dgm:pt>
    <dgm:pt modelId="{9DE28565-6846-4916-9A04-3810F9D00CFB}" type="pres">
      <dgm:prSet presAssocID="{64259B6C-1535-49D9-B174-E8C78D32C42E}" presName="childNode2" presStyleLbl="bgAcc1" presStyleIdx="1" presStyleCnt="5">
        <dgm:presLayoutVars>
          <dgm:bulletEnabled val="1"/>
        </dgm:presLayoutVars>
      </dgm:prSet>
      <dgm:spPr/>
    </dgm:pt>
    <dgm:pt modelId="{CB37646E-72ED-46B3-86C7-EFB68FB7FA92}" type="pres">
      <dgm:prSet presAssocID="{64259B6C-1535-49D9-B174-E8C78D32C42E}" presName="childNode2tx" presStyleLbl="bgAcc1" presStyleIdx="1" presStyleCnt="5">
        <dgm:presLayoutVars>
          <dgm:bulletEnabled val="1"/>
        </dgm:presLayoutVars>
      </dgm:prSet>
      <dgm:spPr/>
    </dgm:pt>
    <dgm:pt modelId="{CFD9A9D6-C95B-4ECA-B00E-16897D13AD1C}" type="pres">
      <dgm:prSet presAssocID="{64259B6C-1535-49D9-B174-E8C78D32C42E}" presName="parentNode2" presStyleLbl="node1" presStyleIdx="1" presStyleCnt="5">
        <dgm:presLayoutVars>
          <dgm:chMax val="0"/>
          <dgm:bulletEnabled val="1"/>
        </dgm:presLayoutVars>
      </dgm:prSet>
      <dgm:spPr/>
    </dgm:pt>
    <dgm:pt modelId="{41CF106B-5A09-4C5D-AC83-6F9E59E6D822}" type="pres">
      <dgm:prSet presAssocID="{64259B6C-1535-49D9-B174-E8C78D32C42E}" presName="connSite2" presStyleCnt="0"/>
      <dgm:spPr/>
    </dgm:pt>
    <dgm:pt modelId="{5CF39D5B-B92A-4CEF-AA09-20427F006561}" type="pres">
      <dgm:prSet presAssocID="{28EC9DA3-59EF-417F-97EC-98BD6D55D7B7}" presName="Name18" presStyleLbl="sibTrans2D1" presStyleIdx="1" presStyleCnt="4"/>
      <dgm:spPr/>
    </dgm:pt>
    <dgm:pt modelId="{B31DA71E-4D72-4ADF-8B67-6B27539BC3E3}" type="pres">
      <dgm:prSet presAssocID="{C40082B4-51C1-4518-8888-1E4D2951D4EC}" presName="composite1" presStyleCnt="0"/>
      <dgm:spPr/>
    </dgm:pt>
    <dgm:pt modelId="{56783933-2A3C-42FA-8E03-658E7DAB4E02}" type="pres">
      <dgm:prSet presAssocID="{C40082B4-51C1-4518-8888-1E4D2951D4EC}" presName="dummyNode1" presStyleLbl="node1" presStyleIdx="1" presStyleCnt="5"/>
      <dgm:spPr/>
    </dgm:pt>
    <dgm:pt modelId="{C63073FD-2EFE-4930-8C6C-AB7CCAB03405}" type="pres">
      <dgm:prSet presAssocID="{C40082B4-51C1-4518-8888-1E4D2951D4EC}" presName="childNode1" presStyleLbl="bgAcc1" presStyleIdx="2" presStyleCnt="5">
        <dgm:presLayoutVars>
          <dgm:bulletEnabled val="1"/>
        </dgm:presLayoutVars>
      </dgm:prSet>
      <dgm:spPr/>
    </dgm:pt>
    <dgm:pt modelId="{9BE2CC8D-854C-4ADA-A752-BAF6EB131F08}" type="pres">
      <dgm:prSet presAssocID="{C40082B4-51C1-4518-8888-1E4D2951D4EC}" presName="childNode1tx" presStyleLbl="bgAcc1" presStyleIdx="2" presStyleCnt="5">
        <dgm:presLayoutVars>
          <dgm:bulletEnabled val="1"/>
        </dgm:presLayoutVars>
      </dgm:prSet>
      <dgm:spPr/>
    </dgm:pt>
    <dgm:pt modelId="{409745FC-8D0D-4B0F-BA54-004F162DDFDB}" type="pres">
      <dgm:prSet presAssocID="{C40082B4-51C1-4518-8888-1E4D2951D4EC}" presName="parentNode1" presStyleLbl="node1" presStyleIdx="2" presStyleCnt="5">
        <dgm:presLayoutVars>
          <dgm:chMax val="1"/>
          <dgm:bulletEnabled val="1"/>
        </dgm:presLayoutVars>
      </dgm:prSet>
      <dgm:spPr/>
    </dgm:pt>
    <dgm:pt modelId="{03BB3353-46EF-4F16-908C-DC5E30752FE2}" type="pres">
      <dgm:prSet presAssocID="{C40082B4-51C1-4518-8888-1E4D2951D4EC}" presName="connSite1" presStyleCnt="0"/>
      <dgm:spPr/>
    </dgm:pt>
    <dgm:pt modelId="{AE213D5A-1AE2-4E5C-B17E-724DFC6F1587}" type="pres">
      <dgm:prSet presAssocID="{D3538FC2-BF65-456B-AAD7-9F38FCDEB2ED}" presName="Name9" presStyleLbl="sibTrans2D1" presStyleIdx="2" presStyleCnt="4"/>
      <dgm:spPr/>
    </dgm:pt>
    <dgm:pt modelId="{4F9BFB78-8CC1-4117-BECC-B12E8CEF9A96}" type="pres">
      <dgm:prSet presAssocID="{4B400615-E5AA-4B95-833C-5ABBCE3655D8}" presName="composite2" presStyleCnt="0"/>
      <dgm:spPr/>
    </dgm:pt>
    <dgm:pt modelId="{9824909D-26B3-4777-92A1-228DD7A97879}" type="pres">
      <dgm:prSet presAssocID="{4B400615-E5AA-4B95-833C-5ABBCE3655D8}" presName="dummyNode2" presStyleLbl="node1" presStyleIdx="2" presStyleCnt="5"/>
      <dgm:spPr/>
    </dgm:pt>
    <dgm:pt modelId="{7E123F72-CC4D-4130-BA46-834FCF455C91}" type="pres">
      <dgm:prSet presAssocID="{4B400615-E5AA-4B95-833C-5ABBCE3655D8}" presName="childNode2" presStyleLbl="bgAcc1" presStyleIdx="3" presStyleCnt="5">
        <dgm:presLayoutVars>
          <dgm:bulletEnabled val="1"/>
        </dgm:presLayoutVars>
      </dgm:prSet>
      <dgm:spPr/>
    </dgm:pt>
    <dgm:pt modelId="{33F61DC4-B11B-4187-ACE2-1B0F22B12408}" type="pres">
      <dgm:prSet presAssocID="{4B400615-E5AA-4B95-833C-5ABBCE3655D8}" presName="childNode2tx" presStyleLbl="bgAcc1" presStyleIdx="3" presStyleCnt="5">
        <dgm:presLayoutVars>
          <dgm:bulletEnabled val="1"/>
        </dgm:presLayoutVars>
      </dgm:prSet>
      <dgm:spPr/>
    </dgm:pt>
    <dgm:pt modelId="{9455004E-FF70-4A1B-AF4F-1302918319E4}" type="pres">
      <dgm:prSet presAssocID="{4B400615-E5AA-4B95-833C-5ABBCE3655D8}" presName="parentNode2" presStyleLbl="node1" presStyleIdx="3" presStyleCnt="5">
        <dgm:presLayoutVars>
          <dgm:chMax val="0"/>
          <dgm:bulletEnabled val="1"/>
        </dgm:presLayoutVars>
      </dgm:prSet>
      <dgm:spPr/>
    </dgm:pt>
    <dgm:pt modelId="{98813B80-7155-4D69-AF95-7EB603CD6033}" type="pres">
      <dgm:prSet presAssocID="{4B400615-E5AA-4B95-833C-5ABBCE3655D8}" presName="connSite2" presStyleCnt="0"/>
      <dgm:spPr/>
    </dgm:pt>
    <dgm:pt modelId="{448A5A94-6B29-46E5-BEE4-217EAFDF36FB}" type="pres">
      <dgm:prSet presAssocID="{6E291025-5A73-428D-820C-B3D7B0F9F55E}" presName="Name18" presStyleLbl="sibTrans2D1" presStyleIdx="3" presStyleCnt="4"/>
      <dgm:spPr/>
    </dgm:pt>
    <dgm:pt modelId="{70CDFDF2-C85C-4D7D-89C7-33B268243D66}" type="pres">
      <dgm:prSet presAssocID="{5B316100-6F26-4A13-94EE-F94178A7F543}" presName="composite1" presStyleCnt="0"/>
      <dgm:spPr/>
    </dgm:pt>
    <dgm:pt modelId="{11031DA0-7F7E-4316-BE98-64EAC055BA6E}" type="pres">
      <dgm:prSet presAssocID="{5B316100-6F26-4A13-94EE-F94178A7F543}" presName="dummyNode1" presStyleLbl="node1" presStyleIdx="3" presStyleCnt="5"/>
      <dgm:spPr/>
    </dgm:pt>
    <dgm:pt modelId="{95D1EBBD-6C9D-4374-97DA-92E664EEF290}" type="pres">
      <dgm:prSet presAssocID="{5B316100-6F26-4A13-94EE-F94178A7F543}" presName="childNode1" presStyleLbl="bgAcc1" presStyleIdx="4" presStyleCnt="5">
        <dgm:presLayoutVars>
          <dgm:bulletEnabled val="1"/>
        </dgm:presLayoutVars>
      </dgm:prSet>
      <dgm:spPr/>
    </dgm:pt>
    <dgm:pt modelId="{CA5EA1D2-B21F-4923-A744-28E37C622389}" type="pres">
      <dgm:prSet presAssocID="{5B316100-6F26-4A13-94EE-F94178A7F543}" presName="childNode1tx" presStyleLbl="bgAcc1" presStyleIdx="4" presStyleCnt="5">
        <dgm:presLayoutVars>
          <dgm:bulletEnabled val="1"/>
        </dgm:presLayoutVars>
      </dgm:prSet>
      <dgm:spPr/>
    </dgm:pt>
    <dgm:pt modelId="{362E9630-880A-407E-B3CD-AE70E0672604}" type="pres">
      <dgm:prSet presAssocID="{5B316100-6F26-4A13-94EE-F94178A7F543}" presName="parentNode1" presStyleLbl="node1" presStyleIdx="4" presStyleCnt="5">
        <dgm:presLayoutVars>
          <dgm:chMax val="1"/>
          <dgm:bulletEnabled val="1"/>
        </dgm:presLayoutVars>
      </dgm:prSet>
      <dgm:spPr/>
    </dgm:pt>
    <dgm:pt modelId="{5B742D7B-0DF7-413E-A195-01848E9F6D20}" type="pres">
      <dgm:prSet presAssocID="{5B316100-6F26-4A13-94EE-F94178A7F543}" presName="connSite1" presStyleCnt="0"/>
      <dgm:spPr/>
    </dgm:pt>
  </dgm:ptLst>
  <dgm:cxnLst>
    <dgm:cxn modelId="{50FFE000-894D-4F76-BCB7-BF53A62156EE}" type="presOf" srcId="{648731D5-6186-4004-925C-89BD8A646425}" destId="{881EAA4B-C420-40F3-9C6E-E3C9BF1EE161}" srcOrd="0" destOrd="0" presId="urn:microsoft.com/office/officeart/2005/8/layout/hProcess4"/>
    <dgm:cxn modelId="{F056E70F-DAB2-4978-B0C3-11AE529E9B17}" type="presOf" srcId="{C40082B4-51C1-4518-8888-1E4D2951D4EC}" destId="{409745FC-8D0D-4B0F-BA54-004F162DDFDB}" srcOrd="0" destOrd="0" presId="urn:microsoft.com/office/officeart/2005/8/layout/hProcess4"/>
    <dgm:cxn modelId="{B8E92E12-6119-4519-A7B1-0CD966197192}" srcId="{7156D8C2-1879-4B2A-8A21-D583745DE84D}" destId="{64259B6C-1535-49D9-B174-E8C78D32C42E}" srcOrd="1" destOrd="0" parTransId="{2E2B5D1F-2EBC-4D1E-B13F-6B0FB9D4DC02}" sibTransId="{28EC9DA3-59EF-417F-97EC-98BD6D55D7B7}"/>
    <dgm:cxn modelId="{4C479617-03E6-4ECE-89B3-4493EBEF67BA}" srcId="{4B400615-E5AA-4B95-833C-5ABBCE3655D8}" destId="{DFD7D8D6-EFBD-4444-A80D-964D25D47D08}" srcOrd="0" destOrd="0" parTransId="{5DCEE93D-4EC8-45DB-9583-A6622EA430D2}" sibTransId="{180A0EA2-0468-408F-90EE-6591A90D53F9}"/>
    <dgm:cxn modelId="{D7ED4318-4597-4CAE-8469-3E348072AFEB}" type="presOf" srcId="{9F319230-A0BE-4741-BA23-4866602B5371}" destId="{0DE3F4F1-76CB-428B-AF61-27A1FA90F372}" srcOrd="0" destOrd="0" presId="urn:microsoft.com/office/officeart/2005/8/layout/hProcess4"/>
    <dgm:cxn modelId="{7C726418-C1D4-4FB1-B21E-0E6D6597372E}" type="presOf" srcId="{7156D8C2-1879-4B2A-8A21-D583745DE84D}" destId="{2D80A0B0-19BB-41CB-B486-39EA7715746F}" srcOrd="0" destOrd="0" presId="urn:microsoft.com/office/officeart/2005/8/layout/hProcess4"/>
    <dgm:cxn modelId="{B3020B1A-263F-4597-9650-A4D5A9D2CDE5}" type="presOf" srcId="{28EC9DA3-59EF-417F-97EC-98BD6D55D7B7}" destId="{5CF39D5B-B92A-4CEF-AA09-20427F006561}" srcOrd="0" destOrd="0" presId="urn:microsoft.com/office/officeart/2005/8/layout/hProcess4"/>
    <dgm:cxn modelId="{4F35E92D-0D40-490E-B109-B4DF363F70D0}" type="presOf" srcId="{4B400615-E5AA-4B95-833C-5ABBCE3655D8}" destId="{9455004E-FF70-4A1B-AF4F-1302918319E4}" srcOrd="0" destOrd="0" presId="urn:microsoft.com/office/officeart/2005/8/layout/hProcess4"/>
    <dgm:cxn modelId="{E189B636-B30E-4D93-9D33-581DB9419568}" type="presOf" srcId="{29F02E15-BF07-4C81-9DF8-6CAAD1DC0677}" destId="{C63073FD-2EFE-4930-8C6C-AB7CCAB03405}" srcOrd="0" destOrd="0" presId="urn:microsoft.com/office/officeart/2005/8/layout/hProcess4"/>
    <dgm:cxn modelId="{43D3A938-0AAE-4EA9-80EF-E592CAD60F1C}" srcId="{C40082B4-51C1-4518-8888-1E4D2951D4EC}" destId="{29F02E15-BF07-4C81-9DF8-6CAAD1DC0677}" srcOrd="0" destOrd="0" parTransId="{1C4E82CE-011F-4331-B752-3FA2409E9F2A}" sibTransId="{5F05FFCE-5965-4888-9703-B2CAEA89DEDD}"/>
    <dgm:cxn modelId="{6F61223A-87D4-4246-B1E0-E05C90D77005}" srcId="{7156D8C2-1879-4B2A-8A21-D583745DE84D}" destId="{5B316100-6F26-4A13-94EE-F94178A7F543}" srcOrd="4" destOrd="0" parTransId="{4D6D399A-69FE-4E23-A02C-86C598988604}" sibTransId="{4983473F-F099-4432-8FDE-3003BB723AC2}"/>
    <dgm:cxn modelId="{A344D941-BFB7-4FDC-A1A9-4783D2DB9C62}" type="presOf" srcId="{64259B6C-1535-49D9-B174-E8C78D32C42E}" destId="{CFD9A9D6-C95B-4ECA-B00E-16897D13AD1C}" srcOrd="0" destOrd="0" presId="urn:microsoft.com/office/officeart/2005/8/layout/hProcess4"/>
    <dgm:cxn modelId="{B1BEFD4A-330B-4A33-BCC7-37B4EEEB408D}" type="presOf" srcId="{49347D7D-5421-4317-8BFB-182DE53546DF}" destId="{CA5EA1D2-B21F-4923-A744-28E37C622389}" srcOrd="1" destOrd="0" presId="urn:microsoft.com/office/officeart/2005/8/layout/hProcess4"/>
    <dgm:cxn modelId="{24C6A774-276A-4864-89FC-363FF9849972}" type="presOf" srcId="{DFD7D8D6-EFBD-4444-A80D-964D25D47D08}" destId="{7E123F72-CC4D-4130-BA46-834FCF455C91}" srcOrd="0" destOrd="0" presId="urn:microsoft.com/office/officeart/2005/8/layout/hProcess4"/>
    <dgm:cxn modelId="{72EB8B78-60A2-4957-B977-19C5B369AB85}" type="presOf" srcId="{5B316100-6F26-4A13-94EE-F94178A7F543}" destId="{362E9630-880A-407E-B3CD-AE70E0672604}" srcOrd="0" destOrd="0" presId="urn:microsoft.com/office/officeart/2005/8/layout/hProcess4"/>
    <dgm:cxn modelId="{F41E9A58-C53A-4E1B-8E32-3D1A90AE48AA}" type="presOf" srcId="{29F02E15-BF07-4C81-9DF8-6CAAD1DC0677}" destId="{9BE2CC8D-854C-4ADA-A752-BAF6EB131F08}" srcOrd="1" destOrd="0" presId="urn:microsoft.com/office/officeart/2005/8/layout/hProcess4"/>
    <dgm:cxn modelId="{036B4A7B-2726-4A5F-9DAE-B3D00E572C04}" srcId="{64259B6C-1535-49D9-B174-E8C78D32C42E}" destId="{70ADDC8A-FD40-4C95-B146-E7CF3C85632C}" srcOrd="0" destOrd="0" parTransId="{7C4DD6E8-222B-4014-8981-5AED243B4740}" sibTransId="{1ADF6F19-73DD-4141-8FD0-EB44AE01F56F}"/>
    <dgm:cxn modelId="{2F15CB81-9781-4620-8CB7-6621549ED0EF}" type="presOf" srcId="{DFD7D8D6-EFBD-4444-A80D-964D25D47D08}" destId="{33F61DC4-B11B-4187-ACE2-1B0F22B12408}" srcOrd="1" destOrd="0" presId="urn:microsoft.com/office/officeart/2005/8/layout/hProcess4"/>
    <dgm:cxn modelId="{58D66188-35C6-41FB-952A-B5664546B1D2}" srcId="{7156D8C2-1879-4B2A-8A21-D583745DE84D}" destId="{4B400615-E5AA-4B95-833C-5ABBCE3655D8}" srcOrd="3" destOrd="0" parTransId="{A04CF4A2-16B1-4C56-BC8E-9C0889054DC7}" sibTransId="{6E291025-5A73-428D-820C-B3D7B0F9F55E}"/>
    <dgm:cxn modelId="{0835D68A-C572-485C-87CE-60EA323EF003}" srcId="{7156D8C2-1879-4B2A-8A21-D583745DE84D}" destId="{9F319230-A0BE-4741-BA23-4866602B5371}" srcOrd="0" destOrd="0" parTransId="{451BC78C-A3F6-43E7-B85A-8D1173CD5A31}" sibTransId="{648731D5-6186-4004-925C-89BD8A646425}"/>
    <dgm:cxn modelId="{F4425A90-3A56-438F-99E6-10FD7D48CE13}" type="presOf" srcId="{8E3F7A0B-4FD3-4AA6-8129-E75F17111EA3}" destId="{D4F6481E-C44A-4221-8A8E-7312576C228D}" srcOrd="1" destOrd="0" presId="urn:microsoft.com/office/officeart/2005/8/layout/hProcess4"/>
    <dgm:cxn modelId="{81308C9D-00D9-4336-B5DE-FB8548437A95}" type="presOf" srcId="{70ADDC8A-FD40-4C95-B146-E7CF3C85632C}" destId="{CB37646E-72ED-46B3-86C7-EFB68FB7FA92}" srcOrd="1" destOrd="0" presId="urn:microsoft.com/office/officeart/2005/8/layout/hProcess4"/>
    <dgm:cxn modelId="{DC3326A7-3B55-4A85-AF3A-9A3087F8E66A}" type="presOf" srcId="{8E3F7A0B-4FD3-4AA6-8129-E75F17111EA3}" destId="{954E065E-3EE7-435F-9A16-270199C720B8}" srcOrd="0" destOrd="0" presId="urn:microsoft.com/office/officeart/2005/8/layout/hProcess4"/>
    <dgm:cxn modelId="{756EDFA8-6F50-4C36-A0CD-797EFEB33601}" type="presOf" srcId="{6E291025-5A73-428D-820C-B3D7B0F9F55E}" destId="{448A5A94-6B29-46E5-BEE4-217EAFDF36FB}" srcOrd="0" destOrd="0" presId="urn:microsoft.com/office/officeart/2005/8/layout/hProcess4"/>
    <dgm:cxn modelId="{684A67CF-1C98-448F-BEF8-5C05E2DCFA8D}" type="presOf" srcId="{49347D7D-5421-4317-8BFB-182DE53546DF}" destId="{95D1EBBD-6C9D-4374-97DA-92E664EEF290}" srcOrd="0" destOrd="0" presId="urn:microsoft.com/office/officeart/2005/8/layout/hProcess4"/>
    <dgm:cxn modelId="{EBAA2FD2-2069-488D-ADBF-7A1EACA55BF7}" srcId="{9F319230-A0BE-4741-BA23-4866602B5371}" destId="{8E3F7A0B-4FD3-4AA6-8129-E75F17111EA3}" srcOrd="0" destOrd="0" parTransId="{B279DD62-3059-4F82-9716-AE4445DB6F25}" sibTransId="{1B9DBC9E-949D-4331-8246-111CAAABA215}"/>
    <dgm:cxn modelId="{EA1A05DB-E7A5-4316-BD45-B53089D73C4C}" srcId="{7156D8C2-1879-4B2A-8A21-D583745DE84D}" destId="{C40082B4-51C1-4518-8888-1E4D2951D4EC}" srcOrd="2" destOrd="0" parTransId="{018EBC80-D789-44C5-88CB-60D7E6D6B244}" sibTransId="{D3538FC2-BF65-456B-AAD7-9F38FCDEB2ED}"/>
    <dgm:cxn modelId="{F8E0A2DD-8DF8-4281-A889-D07DEF0796E2}" srcId="{5B316100-6F26-4A13-94EE-F94178A7F543}" destId="{49347D7D-5421-4317-8BFB-182DE53546DF}" srcOrd="0" destOrd="0" parTransId="{F71C129D-21B0-455B-BA2F-CF43A305E9D9}" sibTransId="{0DB92DBB-0485-43C1-94F3-FD22FDAB6F03}"/>
    <dgm:cxn modelId="{A91EAAE0-C111-4117-BF19-7F240A638A6A}" type="presOf" srcId="{D3538FC2-BF65-456B-AAD7-9F38FCDEB2ED}" destId="{AE213D5A-1AE2-4E5C-B17E-724DFC6F1587}" srcOrd="0" destOrd="0" presId="urn:microsoft.com/office/officeart/2005/8/layout/hProcess4"/>
    <dgm:cxn modelId="{9A738FFA-7602-4394-82DA-CBC1B4792FBE}" type="presOf" srcId="{70ADDC8A-FD40-4C95-B146-E7CF3C85632C}" destId="{9DE28565-6846-4916-9A04-3810F9D00CFB}" srcOrd="0" destOrd="0" presId="urn:microsoft.com/office/officeart/2005/8/layout/hProcess4"/>
    <dgm:cxn modelId="{D748EC44-0252-438F-A37E-47B047C4D668}" type="presParOf" srcId="{2D80A0B0-19BB-41CB-B486-39EA7715746F}" destId="{DAB33ADA-C57F-4419-A4E2-3DC167EA7C8B}" srcOrd="0" destOrd="0" presId="urn:microsoft.com/office/officeart/2005/8/layout/hProcess4"/>
    <dgm:cxn modelId="{F19F6707-A721-4951-AD6F-0CACD008482D}" type="presParOf" srcId="{2D80A0B0-19BB-41CB-B486-39EA7715746F}" destId="{B3C6C0A7-7B83-4526-8BA0-48C4DC0D48C6}" srcOrd="1" destOrd="0" presId="urn:microsoft.com/office/officeart/2005/8/layout/hProcess4"/>
    <dgm:cxn modelId="{C7276BD1-8883-4DFB-A50A-EF7B442C126D}" type="presParOf" srcId="{2D80A0B0-19BB-41CB-B486-39EA7715746F}" destId="{0DDD8A52-F21C-4210-8046-AADD9706C302}" srcOrd="2" destOrd="0" presId="urn:microsoft.com/office/officeart/2005/8/layout/hProcess4"/>
    <dgm:cxn modelId="{BEBE81DE-28C7-45BB-BFC9-30F2CC6C8D87}" type="presParOf" srcId="{0DDD8A52-F21C-4210-8046-AADD9706C302}" destId="{B92ADCC5-0001-445D-B564-1FD72763DEAE}" srcOrd="0" destOrd="0" presId="urn:microsoft.com/office/officeart/2005/8/layout/hProcess4"/>
    <dgm:cxn modelId="{4412021A-FFEC-4E6B-A967-EF50E7478ADE}" type="presParOf" srcId="{B92ADCC5-0001-445D-B564-1FD72763DEAE}" destId="{9D2B2483-7B3F-4104-A725-CD3615304D2B}" srcOrd="0" destOrd="0" presId="urn:microsoft.com/office/officeart/2005/8/layout/hProcess4"/>
    <dgm:cxn modelId="{1F0A2E0F-4736-46A9-8EFB-9C4A62DB5603}" type="presParOf" srcId="{B92ADCC5-0001-445D-B564-1FD72763DEAE}" destId="{954E065E-3EE7-435F-9A16-270199C720B8}" srcOrd="1" destOrd="0" presId="urn:microsoft.com/office/officeart/2005/8/layout/hProcess4"/>
    <dgm:cxn modelId="{98A2B67F-DA1E-4FFC-9119-BDD53B7321EC}" type="presParOf" srcId="{B92ADCC5-0001-445D-B564-1FD72763DEAE}" destId="{D4F6481E-C44A-4221-8A8E-7312576C228D}" srcOrd="2" destOrd="0" presId="urn:microsoft.com/office/officeart/2005/8/layout/hProcess4"/>
    <dgm:cxn modelId="{47C98A8E-6EDF-42D6-88AF-55C2FEE06EBD}" type="presParOf" srcId="{B92ADCC5-0001-445D-B564-1FD72763DEAE}" destId="{0DE3F4F1-76CB-428B-AF61-27A1FA90F372}" srcOrd="3" destOrd="0" presId="urn:microsoft.com/office/officeart/2005/8/layout/hProcess4"/>
    <dgm:cxn modelId="{52995525-3B88-46DB-A29B-5198DFD3D584}" type="presParOf" srcId="{B92ADCC5-0001-445D-B564-1FD72763DEAE}" destId="{F07B7854-3040-4206-953D-9C24751CD6C9}" srcOrd="4" destOrd="0" presId="urn:microsoft.com/office/officeart/2005/8/layout/hProcess4"/>
    <dgm:cxn modelId="{73A5FFC9-3808-4078-9A86-10E40E7EA51B}" type="presParOf" srcId="{0DDD8A52-F21C-4210-8046-AADD9706C302}" destId="{881EAA4B-C420-40F3-9C6E-E3C9BF1EE161}" srcOrd="1" destOrd="0" presId="urn:microsoft.com/office/officeart/2005/8/layout/hProcess4"/>
    <dgm:cxn modelId="{60E439F4-4937-4957-83C8-99F634E645EA}" type="presParOf" srcId="{0DDD8A52-F21C-4210-8046-AADD9706C302}" destId="{F7C0AC78-38B3-4147-A405-97050A846C91}" srcOrd="2" destOrd="0" presId="urn:microsoft.com/office/officeart/2005/8/layout/hProcess4"/>
    <dgm:cxn modelId="{6E4CFFB5-4197-446A-BF89-2C7A67824F1B}" type="presParOf" srcId="{F7C0AC78-38B3-4147-A405-97050A846C91}" destId="{05F9F14E-FEDE-43ED-A000-CF8FE6D81CE4}" srcOrd="0" destOrd="0" presId="urn:microsoft.com/office/officeart/2005/8/layout/hProcess4"/>
    <dgm:cxn modelId="{238878A5-608E-4C00-B329-F1FE06E12BF9}" type="presParOf" srcId="{F7C0AC78-38B3-4147-A405-97050A846C91}" destId="{9DE28565-6846-4916-9A04-3810F9D00CFB}" srcOrd="1" destOrd="0" presId="urn:microsoft.com/office/officeart/2005/8/layout/hProcess4"/>
    <dgm:cxn modelId="{0A9A69A0-38B0-4927-A53D-F1D513D80765}" type="presParOf" srcId="{F7C0AC78-38B3-4147-A405-97050A846C91}" destId="{CB37646E-72ED-46B3-86C7-EFB68FB7FA92}" srcOrd="2" destOrd="0" presId="urn:microsoft.com/office/officeart/2005/8/layout/hProcess4"/>
    <dgm:cxn modelId="{A4880AFF-FAF4-4E48-B318-2BABCE4425DA}" type="presParOf" srcId="{F7C0AC78-38B3-4147-A405-97050A846C91}" destId="{CFD9A9D6-C95B-4ECA-B00E-16897D13AD1C}" srcOrd="3" destOrd="0" presId="urn:microsoft.com/office/officeart/2005/8/layout/hProcess4"/>
    <dgm:cxn modelId="{3ED8058A-2AEB-4566-805F-A298D74CBBC6}" type="presParOf" srcId="{F7C0AC78-38B3-4147-A405-97050A846C91}" destId="{41CF106B-5A09-4C5D-AC83-6F9E59E6D822}" srcOrd="4" destOrd="0" presId="urn:microsoft.com/office/officeart/2005/8/layout/hProcess4"/>
    <dgm:cxn modelId="{9720FEB8-0748-4DD4-84AF-FEF1A3A50382}" type="presParOf" srcId="{0DDD8A52-F21C-4210-8046-AADD9706C302}" destId="{5CF39D5B-B92A-4CEF-AA09-20427F006561}" srcOrd="3" destOrd="0" presId="urn:microsoft.com/office/officeart/2005/8/layout/hProcess4"/>
    <dgm:cxn modelId="{752D6E6B-68BB-425E-AA71-F43D45DFF6D2}" type="presParOf" srcId="{0DDD8A52-F21C-4210-8046-AADD9706C302}" destId="{B31DA71E-4D72-4ADF-8B67-6B27539BC3E3}" srcOrd="4" destOrd="0" presId="urn:microsoft.com/office/officeart/2005/8/layout/hProcess4"/>
    <dgm:cxn modelId="{87D36CAE-D458-42B1-84A4-5B43CE60B28C}" type="presParOf" srcId="{B31DA71E-4D72-4ADF-8B67-6B27539BC3E3}" destId="{56783933-2A3C-42FA-8E03-658E7DAB4E02}" srcOrd="0" destOrd="0" presId="urn:microsoft.com/office/officeart/2005/8/layout/hProcess4"/>
    <dgm:cxn modelId="{F9CCB55E-9D45-41E1-8B17-6D3F4B87019D}" type="presParOf" srcId="{B31DA71E-4D72-4ADF-8B67-6B27539BC3E3}" destId="{C63073FD-2EFE-4930-8C6C-AB7CCAB03405}" srcOrd="1" destOrd="0" presId="urn:microsoft.com/office/officeart/2005/8/layout/hProcess4"/>
    <dgm:cxn modelId="{8526DF3C-88BF-4B30-BB05-259AD3657960}" type="presParOf" srcId="{B31DA71E-4D72-4ADF-8B67-6B27539BC3E3}" destId="{9BE2CC8D-854C-4ADA-A752-BAF6EB131F08}" srcOrd="2" destOrd="0" presId="urn:microsoft.com/office/officeart/2005/8/layout/hProcess4"/>
    <dgm:cxn modelId="{043CE078-00E7-4BEF-BEEF-1B7AF7E715DB}" type="presParOf" srcId="{B31DA71E-4D72-4ADF-8B67-6B27539BC3E3}" destId="{409745FC-8D0D-4B0F-BA54-004F162DDFDB}" srcOrd="3" destOrd="0" presId="urn:microsoft.com/office/officeart/2005/8/layout/hProcess4"/>
    <dgm:cxn modelId="{2EC341CB-8B9A-4CDA-9856-7CB29B3F2930}" type="presParOf" srcId="{B31DA71E-4D72-4ADF-8B67-6B27539BC3E3}" destId="{03BB3353-46EF-4F16-908C-DC5E30752FE2}" srcOrd="4" destOrd="0" presId="urn:microsoft.com/office/officeart/2005/8/layout/hProcess4"/>
    <dgm:cxn modelId="{8E7F5F94-770B-4405-ADC8-C9C2932BF43D}" type="presParOf" srcId="{0DDD8A52-F21C-4210-8046-AADD9706C302}" destId="{AE213D5A-1AE2-4E5C-B17E-724DFC6F1587}" srcOrd="5" destOrd="0" presId="urn:microsoft.com/office/officeart/2005/8/layout/hProcess4"/>
    <dgm:cxn modelId="{13449CD6-C5A3-4258-9995-27C38564342C}" type="presParOf" srcId="{0DDD8A52-F21C-4210-8046-AADD9706C302}" destId="{4F9BFB78-8CC1-4117-BECC-B12E8CEF9A96}" srcOrd="6" destOrd="0" presId="urn:microsoft.com/office/officeart/2005/8/layout/hProcess4"/>
    <dgm:cxn modelId="{08BD7A7A-226E-4DF9-BA12-C9C295591B5F}" type="presParOf" srcId="{4F9BFB78-8CC1-4117-BECC-B12E8CEF9A96}" destId="{9824909D-26B3-4777-92A1-228DD7A97879}" srcOrd="0" destOrd="0" presId="urn:microsoft.com/office/officeart/2005/8/layout/hProcess4"/>
    <dgm:cxn modelId="{DCE62702-A7C7-497E-AB3C-64CC000AD6C9}" type="presParOf" srcId="{4F9BFB78-8CC1-4117-BECC-B12E8CEF9A96}" destId="{7E123F72-CC4D-4130-BA46-834FCF455C91}" srcOrd="1" destOrd="0" presId="urn:microsoft.com/office/officeart/2005/8/layout/hProcess4"/>
    <dgm:cxn modelId="{7BEE2D5B-FD54-49E0-9507-5286044F0441}" type="presParOf" srcId="{4F9BFB78-8CC1-4117-BECC-B12E8CEF9A96}" destId="{33F61DC4-B11B-4187-ACE2-1B0F22B12408}" srcOrd="2" destOrd="0" presId="urn:microsoft.com/office/officeart/2005/8/layout/hProcess4"/>
    <dgm:cxn modelId="{337596E4-2762-4975-A5EF-5676FF33F2E4}" type="presParOf" srcId="{4F9BFB78-8CC1-4117-BECC-B12E8CEF9A96}" destId="{9455004E-FF70-4A1B-AF4F-1302918319E4}" srcOrd="3" destOrd="0" presId="urn:microsoft.com/office/officeart/2005/8/layout/hProcess4"/>
    <dgm:cxn modelId="{8D92F0C3-78DE-401E-8955-E4C666752C90}" type="presParOf" srcId="{4F9BFB78-8CC1-4117-BECC-B12E8CEF9A96}" destId="{98813B80-7155-4D69-AF95-7EB603CD6033}" srcOrd="4" destOrd="0" presId="urn:microsoft.com/office/officeart/2005/8/layout/hProcess4"/>
    <dgm:cxn modelId="{355D360E-67E0-4B29-BCF3-72BF8334FF87}" type="presParOf" srcId="{0DDD8A52-F21C-4210-8046-AADD9706C302}" destId="{448A5A94-6B29-46E5-BEE4-217EAFDF36FB}" srcOrd="7" destOrd="0" presId="urn:microsoft.com/office/officeart/2005/8/layout/hProcess4"/>
    <dgm:cxn modelId="{17B53C28-FAC5-4634-8156-836E8F9F9472}" type="presParOf" srcId="{0DDD8A52-F21C-4210-8046-AADD9706C302}" destId="{70CDFDF2-C85C-4D7D-89C7-33B268243D66}" srcOrd="8" destOrd="0" presId="urn:microsoft.com/office/officeart/2005/8/layout/hProcess4"/>
    <dgm:cxn modelId="{7E82AB6C-03F4-40EA-B22E-D12F639B552F}" type="presParOf" srcId="{70CDFDF2-C85C-4D7D-89C7-33B268243D66}" destId="{11031DA0-7F7E-4316-BE98-64EAC055BA6E}" srcOrd="0" destOrd="0" presId="urn:microsoft.com/office/officeart/2005/8/layout/hProcess4"/>
    <dgm:cxn modelId="{B676A28B-58B9-444E-80E5-118F2743183C}" type="presParOf" srcId="{70CDFDF2-C85C-4D7D-89C7-33B268243D66}" destId="{95D1EBBD-6C9D-4374-97DA-92E664EEF290}" srcOrd="1" destOrd="0" presId="urn:microsoft.com/office/officeart/2005/8/layout/hProcess4"/>
    <dgm:cxn modelId="{55A53FB5-4DCB-4679-91D9-D5915DF2344F}" type="presParOf" srcId="{70CDFDF2-C85C-4D7D-89C7-33B268243D66}" destId="{CA5EA1D2-B21F-4923-A744-28E37C622389}" srcOrd="2" destOrd="0" presId="urn:microsoft.com/office/officeart/2005/8/layout/hProcess4"/>
    <dgm:cxn modelId="{84A862CF-FB31-45FC-A7ED-AB84BA7A2791}" type="presParOf" srcId="{70CDFDF2-C85C-4D7D-89C7-33B268243D66}" destId="{362E9630-880A-407E-B3CD-AE70E0672604}" srcOrd="3" destOrd="0" presId="urn:microsoft.com/office/officeart/2005/8/layout/hProcess4"/>
    <dgm:cxn modelId="{3E9807D1-2B13-4863-961C-AC2E2DE4F018}" type="presParOf" srcId="{70CDFDF2-C85C-4D7D-89C7-33B268243D66}" destId="{5B742D7B-0DF7-413E-A195-01848E9F6D20}"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AE144EF-E7B6-4509-A576-BCFB8E1B09AF}"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s-MX"/>
        </a:p>
      </dgm:t>
    </dgm:pt>
    <dgm:pt modelId="{8F28C419-4418-4C92-B1B3-D5654747B204}">
      <dgm:prSet custT="1"/>
      <dgm:spPr>
        <a:solidFill>
          <a:srgbClr val="DEDCF0"/>
        </a:solidFill>
        <a:ln>
          <a:solidFill>
            <a:srgbClr val="7030A0"/>
          </a:solidFill>
        </a:ln>
      </dgm:spPr>
      <dgm:t>
        <a:bodyPr/>
        <a:lstStyle/>
        <a:p>
          <a:pPr algn="just" rtl="0"/>
          <a:r>
            <a:rPr lang="es-MX" sz="1600" dirty="0">
              <a:solidFill>
                <a:schemeClr val="tx1"/>
              </a:solidFill>
            </a:rPr>
            <a:t>Declaración de principios, programa de acción y estatutos</a:t>
          </a:r>
        </a:p>
      </dgm:t>
    </dgm:pt>
    <dgm:pt modelId="{B8CDB550-66AA-4AB0-8664-7D44BC50A442}" type="parTrans" cxnId="{082FD47E-D017-4779-A3D2-03BA4E6A1D4C}">
      <dgm:prSet/>
      <dgm:spPr/>
      <dgm:t>
        <a:bodyPr/>
        <a:lstStyle/>
        <a:p>
          <a:endParaRPr lang="es-MX" sz="1600"/>
        </a:p>
      </dgm:t>
    </dgm:pt>
    <dgm:pt modelId="{EB0221D0-D5E2-426F-8F61-94BECA3F69D7}" type="sibTrans" cxnId="{082FD47E-D017-4779-A3D2-03BA4E6A1D4C}">
      <dgm:prSet/>
      <dgm:spPr/>
      <dgm:t>
        <a:bodyPr/>
        <a:lstStyle/>
        <a:p>
          <a:endParaRPr lang="es-MX" sz="1600"/>
        </a:p>
      </dgm:t>
    </dgm:pt>
    <dgm:pt modelId="{661BDF2D-9AAB-4F68-A24E-0FFB49E46CFD}">
      <dgm:prSet custT="1"/>
      <dgm:spPr>
        <a:solidFill>
          <a:srgbClr val="DEDCF0"/>
        </a:solidFill>
        <a:ln>
          <a:solidFill>
            <a:srgbClr val="7030A0"/>
          </a:solidFill>
        </a:ln>
      </dgm:spPr>
      <dgm:t>
        <a:bodyPr/>
        <a:lstStyle/>
        <a:p>
          <a:pPr algn="just"/>
          <a:r>
            <a:rPr lang="es-MX" altLang="es-MX" sz="1600" dirty="0">
              <a:solidFill>
                <a:schemeClr val="tx1"/>
              </a:solidFill>
            </a:rPr>
            <a:t>Militantes</a:t>
          </a:r>
          <a:r>
            <a:rPr lang="en-US" altLang="es-MX" sz="1600" dirty="0">
              <a:solidFill>
                <a:schemeClr val="tx1"/>
              </a:solidFill>
            </a:rPr>
            <a:t> en </a:t>
          </a:r>
          <a:r>
            <a:rPr lang="es-MX" altLang="es-MX" sz="1600" dirty="0">
              <a:solidFill>
                <a:schemeClr val="tx1"/>
              </a:solidFill>
            </a:rPr>
            <a:t>cuando</a:t>
          </a:r>
          <a:r>
            <a:rPr lang="en-US" altLang="es-MX" sz="1600" dirty="0">
              <a:solidFill>
                <a:schemeClr val="tx1"/>
              </a:solidFill>
            </a:rPr>
            <a:t> </a:t>
          </a:r>
          <a:r>
            <a:rPr lang="es-MX" altLang="es-MX" sz="1600" dirty="0">
              <a:solidFill>
                <a:schemeClr val="tx1"/>
              </a:solidFill>
            </a:rPr>
            <a:t>menos</a:t>
          </a:r>
          <a:r>
            <a:rPr lang="en-US" altLang="es-MX" sz="1600" dirty="0">
              <a:solidFill>
                <a:schemeClr val="tx1"/>
              </a:solidFill>
            </a:rPr>
            <a:t> dos </a:t>
          </a:r>
          <a:r>
            <a:rPr lang="es-MX" altLang="es-MX" sz="1600" dirty="0">
              <a:solidFill>
                <a:schemeClr val="tx1"/>
              </a:solidFill>
            </a:rPr>
            <a:t>terceras</a:t>
          </a:r>
          <a:r>
            <a:rPr lang="en-US" altLang="es-MX" sz="1600" dirty="0">
              <a:solidFill>
                <a:schemeClr val="tx1"/>
              </a:solidFill>
            </a:rPr>
            <a:t> </a:t>
          </a:r>
          <a:r>
            <a:rPr lang="es-MX" altLang="es-MX" sz="1600" dirty="0">
              <a:solidFill>
                <a:schemeClr val="tx1"/>
              </a:solidFill>
            </a:rPr>
            <a:t>partes</a:t>
          </a:r>
          <a:r>
            <a:rPr lang="en-US" altLang="es-MX" sz="1600" dirty="0">
              <a:solidFill>
                <a:schemeClr val="tx1"/>
              </a:solidFill>
            </a:rPr>
            <a:t> de los </a:t>
          </a:r>
          <a:r>
            <a:rPr lang="es-MX" altLang="es-MX" sz="1600" dirty="0">
              <a:solidFill>
                <a:schemeClr val="tx1"/>
              </a:solidFill>
            </a:rPr>
            <a:t>municipios</a:t>
          </a:r>
          <a:r>
            <a:rPr lang="en-US" altLang="es-MX" sz="1600" dirty="0">
              <a:solidFill>
                <a:schemeClr val="tx1"/>
              </a:solidFill>
            </a:rPr>
            <a:t> de la </a:t>
          </a:r>
          <a:r>
            <a:rPr lang="es-MX" altLang="es-MX" sz="1600" dirty="0">
              <a:solidFill>
                <a:schemeClr val="tx1"/>
              </a:solidFill>
            </a:rPr>
            <a:t>entidad</a:t>
          </a:r>
          <a:r>
            <a:rPr lang="en-US" altLang="es-MX" sz="1600" dirty="0">
              <a:solidFill>
                <a:schemeClr val="tx1"/>
              </a:solidFill>
            </a:rPr>
            <a:t> (</a:t>
          </a:r>
          <a:r>
            <a:rPr lang="en-US" altLang="es-MX" sz="1600" dirty="0" err="1">
              <a:solidFill>
                <a:schemeClr val="tx1"/>
              </a:solidFill>
            </a:rPr>
            <a:t>alcaldías</a:t>
          </a:r>
          <a:r>
            <a:rPr lang="en-US" altLang="es-MX" sz="1600" dirty="0">
              <a:solidFill>
                <a:schemeClr val="tx1"/>
              </a:solidFill>
            </a:rPr>
            <a:t> </a:t>
          </a:r>
          <a:r>
            <a:rPr lang="es-MX" altLang="es-MX" sz="1600" dirty="0">
              <a:solidFill>
                <a:schemeClr val="tx1"/>
              </a:solidFill>
            </a:rPr>
            <a:t>para</a:t>
          </a:r>
          <a:r>
            <a:rPr lang="en-US" altLang="es-MX" sz="1600" dirty="0">
              <a:solidFill>
                <a:schemeClr val="tx1"/>
              </a:solidFill>
            </a:rPr>
            <a:t> el </a:t>
          </a:r>
          <a:r>
            <a:rPr lang="es-MX" altLang="es-MX" sz="1600" dirty="0">
              <a:solidFill>
                <a:schemeClr val="tx1"/>
              </a:solidFill>
            </a:rPr>
            <a:t>caso</a:t>
          </a:r>
          <a:r>
            <a:rPr lang="en-US" altLang="es-MX" sz="1600" dirty="0">
              <a:solidFill>
                <a:schemeClr val="tx1"/>
              </a:solidFill>
            </a:rPr>
            <a:t> de CDMX)</a:t>
          </a:r>
          <a:endParaRPr lang="es-MX" sz="1600" dirty="0">
            <a:solidFill>
              <a:schemeClr val="tx1"/>
            </a:solidFill>
          </a:endParaRPr>
        </a:p>
      </dgm:t>
    </dgm:pt>
    <dgm:pt modelId="{83EC2D61-8649-45D6-9E42-38D19108847C}" type="parTrans" cxnId="{BA92A3C3-5DD9-47FD-B9C1-F48E4DAE0F33}">
      <dgm:prSet/>
      <dgm:spPr/>
      <dgm:t>
        <a:bodyPr/>
        <a:lstStyle/>
        <a:p>
          <a:endParaRPr lang="es-MX" sz="1600"/>
        </a:p>
      </dgm:t>
    </dgm:pt>
    <dgm:pt modelId="{CC402B41-7894-48C5-BEAB-06ADE92A2EC1}" type="sibTrans" cxnId="{BA92A3C3-5DD9-47FD-B9C1-F48E4DAE0F33}">
      <dgm:prSet/>
      <dgm:spPr/>
      <dgm:t>
        <a:bodyPr/>
        <a:lstStyle/>
        <a:p>
          <a:endParaRPr lang="es-MX" sz="1600"/>
        </a:p>
      </dgm:t>
    </dgm:pt>
    <dgm:pt modelId="{C1FDEB41-F13F-4753-BA93-BEF6488FBDFA}">
      <dgm:prSet custT="1"/>
      <dgm:spPr>
        <a:solidFill>
          <a:srgbClr val="DEDCF0"/>
        </a:solidFill>
        <a:ln>
          <a:solidFill>
            <a:srgbClr val="7030A0"/>
          </a:solidFill>
        </a:ln>
      </dgm:spPr>
      <dgm:t>
        <a:bodyPr/>
        <a:lstStyle/>
        <a:p>
          <a:pPr algn="just"/>
          <a:r>
            <a:rPr lang="es-MX" sz="1600" dirty="0">
              <a:solidFill>
                <a:schemeClr val="tx1"/>
              </a:solidFill>
              <a:ea typeface="ＭＳ Ｐゴシック" charset="-128"/>
            </a:rPr>
            <a:t>Bajo ninguna circunstancia, el número total de sus militantes podrá ser inferior al </a:t>
          </a:r>
          <a:r>
            <a:rPr lang="es-MX" sz="1600" b="1" dirty="0">
              <a:solidFill>
                <a:schemeClr val="tx1"/>
              </a:solidFill>
              <a:ea typeface="ＭＳ Ｐゴシック" charset="-128"/>
            </a:rPr>
            <a:t>0.26% </a:t>
          </a:r>
          <a:r>
            <a:rPr lang="es-MX" sz="1600" dirty="0">
              <a:solidFill>
                <a:schemeClr val="tx1"/>
              </a:solidFill>
              <a:ea typeface="ＭＳ Ｐゴシック" charset="-128"/>
            </a:rPr>
            <a:t>del padrón electoral que se haya utilizado en la elección </a:t>
          </a:r>
          <a:r>
            <a:rPr lang="es-MX" sz="1600" b="1" dirty="0">
              <a:solidFill>
                <a:schemeClr val="tx1"/>
              </a:solidFill>
              <a:ea typeface="ＭＳ Ｐゴシック" charset="-128"/>
            </a:rPr>
            <a:t>local</a:t>
          </a:r>
          <a:r>
            <a:rPr lang="es-MX" sz="1600" dirty="0">
              <a:solidFill>
                <a:schemeClr val="tx1"/>
              </a:solidFill>
              <a:ea typeface="ＭＳ Ｐゴシック" charset="-128"/>
            </a:rPr>
            <a:t> ordinaria inmediata anterior</a:t>
          </a:r>
          <a:endParaRPr lang="es-MX" sz="1600" dirty="0">
            <a:solidFill>
              <a:schemeClr val="tx1"/>
            </a:solidFill>
          </a:endParaRPr>
        </a:p>
      </dgm:t>
    </dgm:pt>
    <dgm:pt modelId="{8E594A15-56C6-49BC-9859-AE4FDB467A03}" type="parTrans" cxnId="{4B398999-0E71-44EE-8C4F-989409AA8C0F}">
      <dgm:prSet/>
      <dgm:spPr/>
      <dgm:t>
        <a:bodyPr/>
        <a:lstStyle/>
        <a:p>
          <a:endParaRPr lang="es-MX" sz="1600"/>
        </a:p>
      </dgm:t>
    </dgm:pt>
    <dgm:pt modelId="{32132B18-516E-4C8D-8062-2AB34CE7FB86}" type="sibTrans" cxnId="{4B398999-0E71-44EE-8C4F-989409AA8C0F}">
      <dgm:prSet/>
      <dgm:spPr/>
      <dgm:t>
        <a:bodyPr/>
        <a:lstStyle/>
        <a:p>
          <a:endParaRPr lang="es-MX" sz="1600"/>
        </a:p>
      </dgm:t>
    </dgm:pt>
    <dgm:pt modelId="{9A4ED75D-5EC2-47C6-B0BA-530F559816CD}">
      <dgm:prSet custT="1"/>
      <dgm:spPr>
        <a:solidFill>
          <a:srgbClr val="DEDCF0"/>
        </a:solidFill>
        <a:ln>
          <a:solidFill>
            <a:srgbClr val="7030A0"/>
          </a:solidFill>
        </a:ln>
      </dgm:spPr>
      <dgm:t>
        <a:bodyPr/>
        <a:lstStyle/>
        <a:p>
          <a:pPr algn="just"/>
          <a:r>
            <a:rPr lang="es-MX" sz="1600" dirty="0">
              <a:solidFill>
                <a:schemeClr val="tx1"/>
              </a:solidFill>
              <a:ea typeface="ＭＳ Ｐゴシック" charset="-128"/>
            </a:rPr>
            <a:t>Los militantes deben contar con </a:t>
          </a:r>
          <a:r>
            <a:rPr lang="es-MX" sz="1600" b="1" dirty="0">
              <a:solidFill>
                <a:schemeClr val="tx1"/>
              </a:solidFill>
              <a:ea typeface="ＭＳ Ｐゴシック" charset="-128"/>
            </a:rPr>
            <a:t>credencial para votar </a:t>
          </a:r>
          <a:r>
            <a:rPr lang="es-MX" sz="1600" dirty="0">
              <a:solidFill>
                <a:schemeClr val="tx1"/>
              </a:solidFill>
              <a:ea typeface="ＭＳ Ｐゴシック" charset="-128"/>
            </a:rPr>
            <a:t>de los </a:t>
          </a:r>
          <a:r>
            <a:rPr lang="es-MX" sz="1600" b="1" dirty="0">
              <a:solidFill>
                <a:schemeClr val="tx1"/>
              </a:solidFill>
              <a:ea typeface="ＭＳ Ｐゴシック" charset="-128"/>
            </a:rPr>
            <a:t>municipios o alcaldías </a:t>
          </a:r>
          <a:r>
            <a:rPr lang="es-MX" sz="1600" dirty="0">
              <a:solidFill>
                <a:schemeClr val="tx1"/>
              </a:solidFill>
              <a:ea typeface="ＭＳ Ｐゴシック" charset="-128"/>
            </a:rPr>
            <a:t>según sea el caso</a:t>
          </a:r>
          <a:endParaRPr lang="es-MX" sz="1600" dirty="0">
            <a:solidFill>
              <a:schemeClr val="tx1"/>
            </a:solidFill>
          </a:endParaRPr>
        </a:p>
      </dgm:t>
    </dgm:pt>
    <dgm:pt modelId="{7BBFF501-385B-438E-93DC-F372516D241A}" type="parTrans" cxnId="{C99E1B33-F254-421F-9D16-258B78D8EE5D}">
      <dgm:prSet/>
      <dgm:spPr/>
      <dgm:t>
        <a:bodyPr/>
        <a:lstStyle/>
        <a:p>
          <a:endParaRPr lang="es-MX" sz="1600"/>
        </a:p>
      </dgm:t>
    </dgm:pt>
    <dgm:pt modelId="{27F60103-3706-480C-B115-CE3EF20B8234}" type="sibTrans" cxnId="{C99E1B33-F254-421F-9D16-258B78D8EE5D}">
      <dgm:prSet/>
      <dgm:spPr/>
      <dgm:t>
        <a:bodyPr/>
        <a:lstStyle/>
        <a:p>
          <a:endParaRPr lang="es-MX" sz="1600"/>
        </a:p>
      </dgm:t>
    </dgm:pt>
    <dgm:pt modelId="{C9385281-3654-4EED-B767-7A300FA0DC4D}" type="pres">
      <dgm:prSet presAssocID="{FAE144EF-E7B6-4509-A576-BCFB8E1B09AF}" presName="matrix" presStyleCnt="0">
        <dgm:presLayoutVars>
          <dgm:chMax val="1"/>
          <dgm:dir/>
          <dgm:resizeHandles val="exact"/>
        </dgm:presLayoutVars>
      </dgm:prSet>
      <dgm:spPr/>
    </dgm:pt>
    <dgm:pt modelId="{6898F8FC-A646-42DC-B358-9122B5F85285}" type="pres">
      <dgm:prSet presAssocID="{FAE144EF-E7B6-4509-A576-BCFB8E1B09AF}" presName="diamond" presStyleLbl="bgShp" presStyleIdx="0" presStyleCnt="1"/>
      <dgm:spPr/>
    </dgm:pt>
    <dgm:pt modelId="{C1D7FFBD-1176-48B2-9BF7-D1284683B182}" type="pres">
      <dgm:prSet presAssocID="{FAE144EF-E7B6-4509-A576-BCFB8E1B09AF}" presName="quad1" presStyleLbl="node1" presStyleIdx="0" presStyleCnt="4" custScaleX="263558" custScaleY="119154" custLinFactNeighborX="-74495" custLinFactNeighborY="-5322">
        <dgm:presLayoutVars>
          <dgm:chMax val="0"/>
          <dgm:chPref val="0"/>
          <dgm:bulletEnabled val="1"/>
        </dgm:presLayoutVars>
      </dgm:prSet>
      <dgm:spPr/>
    </dgm:pt>
    <dgm:pt modelId="{7C478D8B-1335-4783-B618-ECC2278D86F3}" type="pres">
      <dgm:prSet presAssocID="{FAE144EF-E7B6-4509-A576-BCFB8E1B09AF}" presName="quad2" presStyleLbl="node1" presStyleIdx="1" presStyleCnt="4" custScaleX="206668" custScaleY="119154" custLinFactNeighborX="67654" custLinFactNeighborY="-5322">
        <dgm:presLayoutVars>
          <dgm:chMax val="0"/>
          <dgm:chPref val="0"/>
          <dgm:bulletEnabled val="1"/>
        </dgm:presLayoutVars>
      </dgm:prSet>
      <dgm:spPr/>
    </dgm:pt>
    <dgm:pt modelId="{485EEA7F-B96A-4D54-BCAF-C0A78A62339A}" type="pres">
      <dgm:prSet presAssocID="{FAE144EF-E7B6-4509-A576-BCFB8E1B09AF}" presName="quad3" presStyleLbl="node1" presStyleIdx="2" presStyleCnt="4" custScaleX="260910" custScaleY="117438" custLinFactNeighborX="-73522" custLinFactNeighborY="11891">
        <dgm:presLayoutVars>
          <dgm:chMax val="0"/>
          <dgm:chPref val="0"/>
          <dgm:bulletEnabled val="1"/>
        </dgm:presLayoutVars>
      </dgm:prSet>
      <dgm:spPr/>
    </dgm:pt>
    <dgm:pt modelId="{0AFB6A41-14EA-4148-95F9-918011EE9028}" type="pres">
      <dgm:prSet presAssocID="{FAE144EF-E7B6-4509-A576-BCFB8E1B09AF}" presName="quad4" presStyleLbl="node1" presStyleIdx="3" presStyleCnt="4" custScaleX="206667" custScaleY="119131" custLinFactNeighborX="66093" custLinFactNeighborY="10843">
        <dgm:presLayoutVars>
          <dgm:chMax val="0"/>
          <dgm:chPref val="0"/>
          <dgm:bulletEnabled val="1"/>
        </dgm:presLayoutVars>
      </dgm:prSet>
      <dgm:spPr/>
    </dgm:pt>
  </dgm:ptLst>
  <dgm:cxnLst>
    <dgm:cxn modelId="{C99E1B33-F254-421F-9D16-258B78D8EE5D}" srcId="{FAE144EF-E7B6-4509-A576-BCFB8E1B09AF}" destId="{9A4ED75D-5EC2-47C6-B0BA-530F559816CD}" srcOrd="3" destOrd="0" parTransId="{7BBFF501-385B-438E-93DC-F372516D241A}" sibTransId="{27F60103-3706-480C-B115-CE3EF20B8234}"/>
    <dgm:cxn modelId="{A579D959-A8EC-466D-822A-ECC03450E46D}" type="presOf" srcId="{661BDF2D-9AAB-4F68-A24E-0FFB49E46CFD}" destId="{7C478D8B-1335-4783-B618-ECC2278D86F3}" srcOrd="0" destOrd="0" presId="urn:microsoft.com/office/officeart/2005/8/layout/matrix3"/>
    <dgm:cxn modelId="{082FD47E-D017-4779-A3D2-03BA4E6A1D4C}" srcId="{FAE144EF-E7B6-4509-A576-BCFB8E1B09AF}" destId="{8F28C419-4418-4C92-B1B3-D5654747B204}" srcOrd="0" destOrd="0" parTransId="{B8CDB550-66AA-4AB0-8664-7D44BC50A442}" sibTransId="{EB0221D0-D5E2-426F-8F61-94BECA3F69D7}"/>
    <dgm:cxn modelId="{B5066590-6B96-4068-B6A9-D0461C8C5BFA}" type="presOf" srcId="{9A4ED75D-5EC2-47C6-B0BA-530F559816CD}" destId="{0AFB6A41-14EA-4148-95F9-918011EE9028}" srcOrd="0" destOrd="0" presId="urn:microsoft.com/office/officeart/2005/8/layout/matrix3"/>
    <dgm:cxn modelId="{4B398999-0E71-44EE-8C4F-989409AA8C0F}" srcId="{FAE144EF-E7B6-4509-A576-BCFB8E1B09AF}" destId="{C1FDEB41-F13F-4753-BA93-BEF6488FBDFA}" srcOrd="2" destOrd="0" parTransId="{8E594A15-56C6-49BC-9859-AE4FDB467A03}" sibTransId="{32132B18-516E-4C8D-8062-2AB34CE7FB86}"/>
    <dgm:cxn modelId="{47918FC3-0196-4003-B517-476F7755E319}" type="presOf" srcId="{8F28C419-4418-4C92-B1B3-D5654747B204}" destId="{C1D7FFBD-1176-48B2-9BF7-D1284683B182}" srcOrd="0" destOrd="0" presId="urn:microsoft.com/office/officeart/2005/8/layout/matrix3"/>
    <dgm:cxn modelId="{BA92A3C3-5DD9-47FD-B9C1-F48E4DAE0F33}" srcId="{FAE144EF-E7B6-4509-A576-BCFB8E1B09AF}" destId="{661BDF2D-9AAB-4F68-A24E-0FFB49E46CFD}" srcOrd="1" destOrd="0" parTransId="{83EC2D61-8649-45D6-9E42-38D19108847C}" sibTransId="{CC402B41-7894-48C5-BEAB-06ADE92A2EC1}"/>
    <dgm:cxn modelId="{BC417AD2-080F-454F-97A5-C753A2F97D95}" type="presOf" srcId="{FAE144EF-E7B6-4509-A576-BCFB8E1B09AF}" destId="{C9385281-3654-4EED-B767-7A300FA0DC4D}" srcOrd="0" destOrd="0" presId="urn:microsoft.com/office/officeart/2005/8/layout/matrix3"/>
    <dgm:cxn modelId="{4C79CAF9-0B9A-435A-B469-BBEAFF89FB8B}" type="presOf" srcId="{C1FDEB41-F13F-4753-BA93-BEF6488FBDFA}" destId="{485EEA7F-B96A-4D54-BCAF-C0A78A62339A}" srcOrd="0" destOrd="0" presId="urn:microsoft.com/office/officeart/2005/8/layout/matrix3"/>
    <dgm:cxn modelId="{10E3D114-A8B8-4179-A169-A5AD47C34CEA}" type="presParOf" srcId="{C9385281-3654-4EED-B767-7A300FA0DC4D}" destId="{6898F8FC-A646-42DC-B358-9122B5F85285}" srcOrd="0" destOrd="0" presId="urn:microsoft.com/office/officeart/2005/8/layout/matrix3"/>
    <dgm:cxn modelId="{4BF1318D-8EAF-44E2-91E8-39BE8F7A5D15}" type="presParOf" srcId="{C9385281-3654-4EED-B767-7A300FA0DC4D}" destId="{C1D7FFBD-1176-48B2-9BF7-D1284683B182}" srcOrd="1" destOrd="0" presId="urn:microsoft.com/office/officeart/2005/8/layout/matrix3"/>
    <dgm:cxn modelId="{0FEB6D24-0BA6-4DEF-BBE5-D9B9ECC521CB}" type="presParOf" srcId="{C9385281-3654-4EED-B767-7A300FA0DC4D}" destId="{7C478D8B-1335-4783-B618-ECC2278D86F3}" srcOrd="2" destOrd="0" presId="urn:microsoft.com/office/officeart/2005/8/layout/matrix3"/>
    <dgm:cxn modelId="{9E65ADA3-110E-4EB7-BDB3-711B98F48AC2}" type="presParOf" srcId="{C9385281-3654-4EED-B767-7A300FA0DC4D}" destId="{485EEA7F-B96A-4D54-BCAF-C0A78A62339A}" srcOrd="3" destOrd="0" presId="urn:microsoft.com/office/officeart/2005/8/layout/matrix3"/>
    <dgm:cxn modelId="{6EF4910E-7315-42BE-9E9E-F99F4C0BB95D}" type="presParOf" srcId="{C9385281-3654-4EED-B767-7A300FA0DC4D}" destId="{0AFB6A41-14EA-4148-95F9-918011EE9028}" srcOrd="4" destOrd="0" presId="urn:microsoft.com/office/officeart/2005/8/layout/matrix3"/>
  </dgm:cxnLst>
  <dgm:bg>
    <a:solidFill>
      <a:srgbClr val="DEDCF0"/>
    </a:solidFill>
  </dgm:bg>
  <dgm:whole>
    <a:ln>
      <a:solidFill>
        <a:srgbClr val="7030A0"/>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B2B7E6-59EC-46C6-A831-9A3707467145}">
      <dsp:nvSpPr>
        <dsp:cNvPr id="0" name=""/>
        <dsp:cNvSpPr/>
      </dsp:nvSpPr>
      <dsp:spPr>
        <a:xfrm>
          <a:off x="-123707" y="1360864"/>
          <a:ext cx="6467404" cy="941586"/>
        </a:xfrm>
        <a:prstGeom prst="rightArrow">
          <a:avLst>
            <a:gd name="adj1" fmla="val 50000"/>
            <a:gd name="adj2" fmla="val 5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149477" numCol="1" spcCol="1270" anchor="ctr" anchorCtr="0">
          <a:noAutofit/>
        </a:bodyPr>
        <a:lstStyle/>
        <a:p>
          <a:pPr marL="0" lvl="0" indent="0" algn="l" defTabSz="1066800">
            <a:lnSpc>
              <a:spcPct val="90000"/>
            </a:lnSpc>
            <a:spcBef>
              <a:spcPct val="0"/>
            </a:spcBef>
            <a:spcAft>
              <a:spcPct val="35000"/>
            </a:spcAft>
            <a:buNone/>
          </a:pPr>
          <a:r>
            <a:rPr lang="es-MX" sz="2400" kern="1200" dirty="0"/>
            <a:t>Idea de democracia</a:t>
          </a:r>
        </a:p>
      </dsp:txBody>
      <dsp:txXfrm>
        <a:off x="-123707" y="1596261"/>
        <a:ext cx="6232008" cy="470793"/>
      </dsp:txXfrm>
    </dsp:sp>
    <dsp:sp modelId="{7B92B565-4378-473D-A853-DF3C07B83331}">
      <dsp:nvSpPr>
        <dsp:cNvPr id="0" name=""/>
        <dsp:cNvSpPr/>
      </dsp:nvSpPr>
      <dsp:spPr>
        <a:xfrm>
          <a:off x="1367029" y="1674537"/>
          <a:ext cx="4976667" cy="941586"/>
        </a:xfrm>
        <a:prstGeom prst="rightArrow">
          <a:avLst>
            <a:gd name="adj1" fmla="val 50000"/>
            <a:gd name="adj2" fmla="val 5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149477" numCol="1" spcCol="1270" anchor="ctr" anchorCtr="0">
          <a:noAutofit/>
        </a:bodyPr>
        <a:lstStyle/>
        <a:p>
          <a:pPr marL="0" lvl="0" indent="0" algn="l" defTabSz="1066800">
            <a:lnSpc>
              <a:spcPct val="90000"/>
            </a:lnSpc>
            <a:spcBef>
              <a:spcPct val="0"/>
            </a:spcBef>
            <a:spcAft>
              <a:spcPct val="35000"/>
            </a:spcAft>
            <a:buNone/>
          </a:pPr>
          <a:r>
            <a:rPr lang="es-MX" sz="2400" kern="1200" dirty="0"/>
            <a:t>Partidos políticos en México</a:t>
          </a:r>
        </a:p>
      </dsp:txBody>
      <dsp:txXfrm>
        <a:off x="1367029" y="1909934"/>
        <a:ext cx="4741271" cy="470793"/>
      </dsp:txXfrm>
    </dsp:sp>
    <dsp:sp modelId="{33DCCE37-8154-44E3-975D-4EB19F2EA2B3}">
      <dsp:nvSpPr>
        <dsp:cNvPr id="0" name=""/>
        <dsp:cNvSpPr/>
      </dsp:nvSpPr>
      <dsp:spPr>
        <a:xfrm>
          <a:off x="2857766" y="1988399"/>
          <a:ext cx="3485930" cy="941586"/>
        </a:xfrm>
        <a:prstGeom prst="rightArrow">
          <a:avLst>
            <a:gd name="adj1" fmla="val 50000"/>
            <a:gd name="adj2" fmla="val 5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149477" numCol="1" spcCol="1270" anchor="ctr" anchorCtr="0">
          <a:noAutofit/>
        </a:bodyPr>
        <a:lstStyle/>
        <a:p>
          <a:pPr marL="0" lvl="0" indent="0" algn="l" defTabSz="711200">
            <a:lnSpc>
              <a:spcPct val="90000"/>
            </a:lnSpc>
            <a:spcBef>
              <a:spcPct val="0"/>
            </a:spcBef>
            <a:spcAft>
              <a:spcPct val="35000"/>
            </a:spcAft>
            <a:buNone/>
          </a:pPr>
          <a:r>
            <a:rPr lang="es-MX" sz="1600" kern="1200" dirty="0"/>
            <a:t>Derechos políticos y partidos</a:t>
          </a:r>
        </a:p>
      </dsp:txBody>
      <dsp:txXfrm>
        <a:off x="2857766" y="2223796"/>
        <a:ext cx="3250534" cy="470793"/>
      </dsp:txXfrm>
    </dsp:sp>
    <dsp:sp modelId="{5BA734A0-6D54-47C6-AB45-3EC00AC8D889}">
      <dsp:nvSpPr>
        <dsp:cNvPr id="0" name=""/>
        <dsp:cNvSpPr/>
      </dsp:nvSpPr>
      <dsp:spPr>
        <a:xfrm>
          <a:off x="3870244" y="2302073"/>
          <a:ext cx="2490022" cy="941586"/>
        </a:xfrm>
        <a:prstGeom prst="rightArrow">
          <a:avLst>
            <a:gd name="adj1" fmla="val 50000"/>
            <a:gd name="adj2" fmla="val 5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49477" numCol="1" spcCol="1270" anchor="ctr" anchorCtr="0">
          <a:noAutofit/>
        </a:bodyPr>
        <a:lstStyle/>
        <a:p>
          <a:pPr marL="0" lvl="0" indent="0" algn="l" defTabSz="800100">
            <a:lnSpc>
              <a:spcPct val="90000"/>
            </a:lnSpc>
            <a:spcBef>
              <a:spcPct val="0"/>
            </a:spcBef>
            <a:spcAft>
              <a:spcPct val="35000"/>
            </a:spcAft>
            <a:buNone/>
          </a:pPr>
          <a:r>
            <a:rPr lang="es-MX" sz="1800" kern="1200" dirty="0"/>
            <a:t>Postulación de candidaturas</a:t>
          </a:r>
        </a:p>
      </dsp:txBody>
      <dsp:txXfrm>
        <a:off x="3870244" y="2537470"/>
        <a:ext cx="2254626" cy="470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A1966-B00E-4885-91E3-35D93E66D98B}">
      <dsp:nvSpPr>
        <dsp:cNvPr id="0" name=""/>
        <dsp:cNvSpPr/>
      </dsp:nvSpPr>
      <dsp:spPr>
        <a:xfrm>
          <a:off x="2082023" y="836981"/>
          <a:ext cx="3180946" cy="318149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MX" sz="2000" kern="1200" dirty="0"/>
            <a:t>Democracia</a:t>
          </a:r>
        </a:p>
      </dsp:txBody>
      <dsp:txXfrm>
        <a:off x="2547862" y="1302900"/>
        <a:ext cx="2249268" cy="2249655"/>
      </dsp:txXfrm>
    </dsp:sp>
    <dsp:sp modelId="{7D89A10E-D261-41DF-B4FE-A72CA5800FE4}">
      <dsp:nvSpPr>
        <dsp:cNvPr id="0" name=""/>
        <dsp:cNvSpPr/>
      </dsp:nvSpPr>
      <dsp:spPr>
        <a:xfrm>
          <a:off x="3018326" y="3781966"/>
          <a:ext cx="256433" cy="256406"/>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460BDD-7E8A-41C3-A46F-F41241BD4617}">
      <dsp:nvSpPr>
        <dsp:cNvPr id="0" name=""/>
        <dsp:cNvSpPr/>
      </dsp:nvSpPr>
      <dsp:spPr>
        <a:xfrm>
          <a:off x="5426057" y="2128112"/>
          <a:ext cx="256433" cy="25640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BD416A-4566-4E19-863A-8E22A8432407}">
      <dsp:nvSpPr>
        <dsp:cNvPr id="0" name=""/>
        <dsp:cNvSpPr/>
      </dsp:nvSpPr>
      <dsp:spPr>
        <a:xfrm>
          <a:off x="3470136" y="4029974"/>
          <a:ext cx="353655" cy="35419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5562E7-9BE9-4073-B48E-58CA88D5ECD3}">
      <dsp:nvSpPr>
        <dsp:cNvPr id="0" name=""/>
        <dsp:cNvSpPr/>
      </dsp:nvSpPr>
      <dsp:spPr>
        <a:xfrm>
          <a:off x="3090101" y="1194586"/>
          <a:ext cx="256433" cy="25640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675856-6A32-47E7-95AD-FDF5B585389B}">
      <dsp:nvSpPr>
        <dsp:cNvPr id="0" name=""/>
        <dsp:cNvSpPr/>
      </dsp:nvSpPr>
      <dsp:spPr>
        <a:xfrm>
          <a:off x="2192329" y="2561854"/>
          <a:ext cx="437687" cy="456622"/>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B0DFE7-9DFC-4131-96AC-9A77DF4C26A4}">
      <dsp:nvSpPr>
        <dsp:cNvPr id="0" name=""/>
        <dsp:cNvSpPr/>
      </dsp:nvSpPr>
      <dsp:spPr>
        <a:xfrm>
          <a:off x="914638" y="1323147"/>
          <a:ext cx="1555608" cy="146950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a:t>Cultura democrática</a:t>
          </a:r>
        </a:p>
      </dsp:txBody>
      <dsp:txXfrm>
        <a:off x="1142452" y="1538351"/>
        <a:ext cx="1099980" cy="1039094"/>
      </dsp:txXfrm>
    </dsp:sp>
    <dsp:sp modelId="{51A68A8E-8664-4B46-A362-2FCA5A0F9809}">
      <dsp:nvSpPr>
        <dsp:cNvPr id="0" name=""/>
        <dsp:cNvSpPr/>
      </dsp:nvSpPr>
      <dsp:spPr>
        <a:xfrm>
          <a:off x="3497914" y="1205957"/>
          <a:ext cx="353655" cy="35419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50BC5D-215C-4FD5-9EEE-33FCEB6AD738}">
      <dsp:nvSpPr>
        <dsp:cNvPr id="0" name=""/>
        <dsp:cNvSpPr/>
      </dsp:nvSpPr>
      <dsp:spPr>
        <a:xfrm>
          <a:off x="1175664" y="3130393"/>
          <a:ext cx="639451" cy="63959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A2446C-2BE4-4921-8C4A-FC096865BA77}">
      <dsp:nvSpPr>
        <dsp:cNvPr id="0" name=""/>
        <dsp:cNvSpPr/>
      </dsp:nvSpPr>
      <dsp:spPr>
        <a:xfrm>
          <a:off x="5548075" y="802869"/>
          <a:ext cx="1293258" cy="129340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t>Cambio político</a:t>
          </a:r>
        </a:p>
      </dsp:txBody>
      <dsp:txXfrm>
        <a:off x="5737468" y="992284"/>
        <a:ext cx="914472" cy="914575"/>
      </dsp:txXfrm>
    </dsp:sp>
    <dsp:sp modelId="{30F84C82-FEB9-4465-9F4D-1E16DC123871}">
      <dsp:nvSpPr>
        <dsp:cNvPr id="0" name=""/>
        <dsp:cNvSpPr/>
      </dsp:nvSpPr>
      <dsp:spPr>
        <a:xfrm>
          <a:off x="4950718" y="1686131"/>
          <a:ext cx="353655" cy="354194"/>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354F54-395C-4D62-839F-78D1B983553A}">
      <dsp:nvSpPr>
        <dsp:cNvPr id="0" name=""/>
        <dsp:cNvSpPr/>
      </dsp:nvSpPr>
      <dsp:spPr>
        <a:xfrm>
          <a:off x="924447" y="3844504"/>
          <a:ext cx="256433" cy="256406"/>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0041F6-0A2A-45B0-B7F8-101CE909D1C8}">
      <dsp:nvSpPr>
        <dsp:cNvPr id="0" name=""/>
        <dsp:cNvSpPr/>
      </dsp:nvSpPr>
      <dsp:spPr>
        <a:xfrm>
          <a:off x="3440207" y="2906923"/>
          <a:ext cx="256433" cy="25640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6F60EC-270E-4E69-8DDD-301980A6EA6A}">
      <dsp:nvSpPr>
        <dsp:cNvPr id="0" name=""/>
        <dsp:cNvSpPr/>
      </dsp:nvSpPr>
      <dsp:spPr>
        <a:xfrm>
          <a:off x="6059878" y="2929896"/>
          <a:ext cx="1485915" cy="1509132"/>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Temas electorales</a:t>
          </a:r>
        </a:p>
      </dsp:txBody>
      <dsp:txXfrm>
        <a:off x="6277485" y="3150903"/>
        <a:ext cx="1050701" cy="1067118"/>
      </dsp:txXfrm>
    </dsp:sp>
    <dsp:sp modelId="{F73691F2-4334-46DD-A9D5-14625A9859BF}">
      <dsp:nvSpPr>
        <dsp:cNvPr id="0" name=""/>
        <dsp:cNvSpPr/>
      </dsp:nvSpPr>
      <dsp:spPr>
        <a:xfrm>
          <a:off x="5791458" y="2992846"/>
          <a:ext cx="256433" cy="25640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5A1B98-4656-4251-AA00-C6AE25E8697B}">
      <dsp:nvSpPr>
        <dsp:cNvPr id="0" name=""/>
        <dsp:cNvSpPr/>
      </dsp:nvSpPr>
      <dsp:spPr>
        <a:xfrm>
          <a:off x="1888476" y="3650277"/>
          <a:ext cx="2404555" cy="2282226"/>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Participación Ciudadana</a:t>
          </a:r>
        </a:p>
      </dsp:txBody>
      <dsp:txXfrm>
        <a:off x="2240615" y="3984501"/>
        <a:ext cx="1700277" cy="1613778"/>
      </dsp:txXfrm>
    </dsp:sp>
    <dsp:sp modelId="{66038DCE-CB0B-468A-AD8C-03C88B5091BA}">
      <dsp:nvSpPr>
        <dsp:cNvPr id="0" name=""/>
        <dsp:cNvSpPr/>
      </dsp:nvSpPr>
      <dsp:spPr>
        <a:xfrm>
          <a:off x="4155272" y="3680338"/>
          <a:ext cx="789319" cy="87394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E582C9-87E4-4DAC-9D40-1E734AC7ADE2}">
      <dsp:nvSpPr>
        <dsp:cNvPr id="0" name=""/>
        <dsp:cNvSpPr/>
      </dsp:nvSpPr>
      <dsp:spPr>
        <a:xfrm>
          <a:off x="3677352" y="-247205"/>
          <a:ext cx="1293258" cy="129340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dirty="0"/>
            <a:t>Partidos Políticos</a:t>
          </a:r>
        </a:p>
      </dsp:txBody>
      <dsp:txXfrm>
        <a:off x="3866745" y="-57790"/>
        <a:ext cx="914472" cy="914575"/>
      </dsp:txXfrm>
    </dsp:sp>
    <dsp:sp modelId="{9B7D379C-D997-4CE9-8B5C-350175A1675F}">
      <dsp:nvSpPr>
        <dsp:cNvPr id="0" name=""/>
        <dsp:cNvSpPr/>
      </dsp:nvSpPr>
      <dsp:spPr>
        <a:xfrm>
          <a:off x="2082638" y="1154789"/>
          <a:ext cx="256433" cy="25640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C25C0A-5B6F-41A4-A9FE-39BEA8343702}">
      <dsp:nvSpPr>
        <dsp:cNvPr id="0" name=""/>
        <dsp:cNvSpPr/>
      </dsp:nvSpPr>
      <dsp:spPr>
        <a:xfrm>
          <a:off x="5068486" y="71171"/>
          <a:ext cx="256433" cy="25640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4A7A3-2095-4141-8599-472FD4AAE031}">
      <dsp:nvSpPr>
        <dsp:cNvPr id="0" name=""/>
        <dsp:cNvSpPr/>
      </dsp:nvSpPr>
      <dsp:spPr>
        <a:xfrm>
          <a:off x="568234" y="0"/>
          <a:ext cx="6439988" cy="4106602"/>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EE532D-C3BD-4B31-AE3C-4D71C171176E}">
      <dsp:nvSpPr>
        <dsp:cNvPr id="0" name=""/>
        <dsp:cNvSpPr/>
      </dsp:nvSpPr>
      <dsp:spPr>
        <a:xfrm>
          <a:off x="3329" y="1231980"/>
          <a:ext cx="1455730" cy="16426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dirty="0"/>
            <a:t>Regímenes autoritarios</a:t>
          </a:r>
        </a:p>
      </dsp:txBody>
      <dsp:txXfrm>
        <a:off x="74392" y="1303043"/>
        <a:ext cx="1313604" cy="1500514"/>
      </dsp:txXfrm>
    </dsp:sp>
    <dsp:sp modelId="{D79D917F-2F8A-4DB7-AA26-2E534629550F}">
      <dsp:nvSpPr>
        <dsp:cNvPr id="0" name=""/>
        <dsp:cNvSpPr/>
      </dsp:nvSpPr>
      <dsp:spPr>
        <a:xfrm>
          <a:off x="1531846" y="1231980"/>
          <a:ext cx="1455730" cy="164264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t>Transición a la democracia</a:t>
          </a:r>
          <a:endParaRPr lang="es-MX" sz="1500" kern="1200" dirty="0"/>
        </a:p>
      </dsp:txBody>
      <dsp:txXfrm>
        <a:off x="1602909" y="1303043"/>
        <a:ext cx="1313604" cy="1500514"/>
      </dsp:txXfrm>
    </dsp:sp>
    <dsp:sp modelId="{0E996EFA-009C-4A2F-8C9E-7E2B623DA047}">
      <dsp:nvSpPr>
        <dsp:cNvPr id="0" name=""/>
        <dsp:cNvSpPr/>
      </dsp:nvSpPr>
      <dsp:spPr>
        <a:xfrm>
          <a:off x="3060363" y="1231980"/>
          <a:ext cx="1455730" cy="164264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dirty="0"/>
            <a:t>Gobernabilidad</a:t>
          </a:r>
        </a:p>
      </dsp:txBody>
      <dsp:txXfrm>
        <a:off x="3131426" y="1303043"/>
        <a:ext cx="1313604" cy="1500514"/>
      </dsp:txXfrm>
    </dsp:sp>
    <dsp:sp modelId="{1DD41856-90DF-4126-BB92-860C5FF25CF8}">
      <dsp:nvSpPr>
        <dsp:cNvPr id="0" name=""/>
        <dsp:cNvSpPr/>
      </dsp:nvSpPr>
      <dsp:spPr>
        <a:xfrm>
          <a:off x="4588880" y="1231980"/>
          <a:ext cx="1455730" cy="164264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dirty="0"/>
            <a:t>Gobernanza</a:t>
          </a:r>
        </a:p>
      </dsp:txBody>
      <dsp:txXfrm>
        <a:off x="4659943" y="1303043"/>
        <a:ext cx="1313604" cy="1500514"/>
      </dsp:txXfrm>
    </dsp:sp>
    <dsp:sp modelId="{B2C7A56C-4AC4-4FB5-AEB8-1457564658AF}">
      <dsp:nvSpPr>
        <dsp:cNvPr id="0" name=""/>
        <dsp:cNvSpPr/>
      </dsp:nvSpPr>
      <dsp:spPr>
        <a:xfrm>
          <a:off x="6117397" y="1231980"/>
          <a:ext cx="1455730" cy="164264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dirty="0" err="1"/>
            <a:t>Complejización</a:t>
          </a:r>
          <a:r>
            <a:rPr lang="es-MX" sz="1500" kern="1200" dirty="0"/>
            <a:t> de la democracia</a:t>
          </a:r>
        </a:p>
      </dsp:txBody>
      <dsp:txXfrm>
        <a:off x="6188460" y="1303043"/>
        <a:ext cx="1313604" cy="15005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154AE-7B94-4454-878F-409EA1B944D4}">
      <dsp:nvSpPr>
        <dsp:cNvPr id="0" name=""/>
        <dsp:cNvSpPr/>
      </dsp:nvSpPr>
      <dsp:spPr>
        <a:xfrm>
          <a:off x="601928" y="0"/>
          <a:ext cx="6821856" cy="4064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D098315-FC5B-484F-AFC9-8AA558899B5A}">
      <dsp:nvSpPr>
        <dsp:cNvPr id="0" name=""/>
        <dsp:cNvSpPr/>
      </dsp:nvSpPr>
      <dsp:spPr>
        <a:xfrm>
          <a:off x="3526" y="1219199"/>
          <a:ext cx="1542050"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MX" sz="1100" kern="1200" dirty="0"/>
            <a:t>Tolerancia</a:t>
          </a:r>
        </a:p>
        <a:p>
          <a:pPr marL="57150" lvl="1" indent="-57150" algn="l" defTabSz="400050">
            <a:lnSpc>
              <a:spcPct val="90000"/>
            </a:lnSpc>
            <a:spcBef>
              <a:spcPct val="0"/>
            </a:spcBef>
            <a:spcAft>
              <a:spcPct val="15000"/>
            </a:spcAft>
            <a:buChar char="•"/>
          </a:pPr>
          <a:r>
            <a:rPr lang="es-MX" sz="900" kern="1200" dirty="0"/>
            <a:t>México Independiente (Liberales y conservadores)</a:t>
          </a:r>
        </a:p>
        <a:p>
          <a:pPr marL="57150" lvl="1" indent="-57150" algn="l" defTabSz="400050">
            <a:lnSpc>
              <a:spcPct val="90000"/>
            </a:lnSpc>
            <a:spcBef>
              <a:spcPct val="0"/>
            </a:spcBef>
            <a:spcAft>
              <a:spcPct val="15000"/>
            </a:spcAft>
            <a:buChar char="•"/>
          </a:pPr>
          <a:r>
            <a:rPr lang="es-MX" sz="900" kern="1200" dirty="0"/>
            <a:t>No hay reconocimiento formal</a:t>
          </a:r>
        </a:p>
      </dsp:txBody>
      <dsp:txXfrm>
        <a:off x="78803" y="1294476"/>
        <a:ext cx="1391496" cy="1475046"/>
      </dsp:txXfrm>
    </dsp:sp>
    <dsp:sp modelId="{4DB88C8C-7798-4116-9426-3E8BB47B8DD3}">
      <dsp:nvSpPr>
        <dsp:cNvPr id="0" name=""/>
        <dsp:cNvSpPr/>
      </dsp:nvSpPr>
      <dsp:spPr>
        <a:xfrm>
          <a:off x="1622679" y="1219199"/>
          <a:ext cx="1542050"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MX" sz="1100" kern="1200" dirty="0"/>
            <a:t>Constitucionalización indirecta</a:t>
          </a:r>
        </a:p>
        <a:p>
          <a:pPr marL="57150" lvl="1" indent="-57150" algn="l" defTabSz="400050">
            <a:lnSpc>
              <a:spcPct val="90000"/>
            </a:lnSpc>
            <a:spcBef>
              <a:spcPct val="0"/>
            </a:spcBef>
            <a:spcAft>
              <a:spcPct val="15000"/>
            </a:spcAft>
            <a:buChar char="•"/>
          </a:pPr>
          <a:r>
            <a:rPr lang="es-MX" sz="900" kern="1200" dirty="0"/>
            <a:t>Constitución de 1857</a:t>
          </a:r>
        </a:p>
        <a:p>
          <a:pPr marL="57150" lvl="1" indent="-57150" algn="l" defTabSz="400050">
            <a:lnSpc>
              <a:spcPct val="90000"/>
            </a:lnSpc>
            <a:spcBef>
              <a:spcPct val="0"/>
            </a:spcBef>
            <a:spcAft>
              <a:spcPct val="15000"/>
            </a:spcAft>
            <a:buChar char="•"/>
          </a:pPr>
          <a:r>
            <a:rPr lang="es-MX" sz="900" kern="1200" dirty="0"/>
            <a:t>Derecho de asociación</a:t>
          </a:r>
        </a:p>
      </dsp:txBody>
      <dsp:txXfrm>
        <a:off x="1697956" y="1294476"/>
        <a:ext cx="1391496" cy="1475046"/>
      </dsp:txXfrm>
    </dsp:sp>
    <dsp:sp modelId="{3A035415-BD15-449C-A3E8-296F691F7256}">
      <dsp:nvSpPr>
        <dsp:cNvPr id="0" name=""/>
        <dsp:cNvSpPr/>
      </dsp:nvSpPr>
      <dsp:spPr>
        <a:xfrm>
          <a:off x="3241831" y="1219199"/>
          <a:ext cx="1542050"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MX" sz="1100" kern="1200" dirty="0"/>
            <a:t>Regulación formal legal</a:t>
          </a:r>
        </a:p>
        <a:p>
          <a:pPr marL="57150" lvl="1" indent="-57150" algn="l" defTabSz="400050">
            <a:lnSpc>
              <a:spcPct val="90000"/>
            </a:lnSpc>
            <a:spcBef>
              <a:spcPct val="0"/>
            </a:spcBef>
            <a:spcAft>
              <a:spcPct val="15000"/>
            </a:spcAft>
            <a:buChar char="•"/>
          </a:pPr>
          <a:r>
            <a:rPr lang="es-MX" sz="900" kern="1200" dirty="0"/>
            <a:t>Ley Electoral de 1911</a:t>
          </a:r>
        </a:p>
        <a:p>
          <a:pPr marL="57150" lvl="1" indent="-57150" algn="l" defTabSz="400050">
            <a:lnSpc>
              <a:spcPct val="90000"/>
            </a:lnSpc>
            <a:spcBef>
              <a:spcPct val="0"/>
            </a:spcBef>
            <a:spcAft>
              <a:spcPct val="15000"/>
            </a:spcAft>
            <a:buChar char="•"/>
          </a:pPr>
          <a:r>
            <a:rPr lang="es-MX" sz="900" kern="1200" dirty="0"/>
            <a:t>Inicia la regulación de los partidos políticos</a:t>
          </a:r>
        </a:p>
      </dsp:txBody>
      <dsp:txXfrm>
        <a:off x="3317108" y="1294476"/>
        <a:ext cx="1391496" cy="1475046"/>
      </dsp:txXfrm>
    </dsp:sp>
    <dsp:sp modelId="{CA42F391-1816-4AA7-A1DC-3346E9AAF5F1}">
      <dsp:nvSpPr>
        <dsp:cNvPr id="0" name=""/>
        <dsp:cNvSpPr/>
      </dsp:nvSpPr>
      <dsp:spPr>
        <a:xfrm>
          <a:off x="4909789" y="1219199"/>
          <a:ext cx="1542050"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MX" sz="1100" kern="1200" dirty="0"/>
            <a:t>Constitucionalización semántica</a:t>
          </a:r>
        </a:p>
        <a:p>
          <a:pPr marL="57150" lvl="1" indent="-57150" algn="l" defTabSz="400050">
            <a:lnSpc>
              <a:spcPct val="90000"/>
            </a:lnSpc>
            <a:spcBef>
              <a:spcPct val="0"/>
            </a:spcBef>
            <a:spcAft>
              <a:spcPct val="15000"/>
            </a:spcAft>
            <a:buChar char="•"/>
          </a:pPr>
          <a:r>
            <a:rPr lang="es-MX" sz="900" kern="1200" dirty="0"/>
            <a:t>Reforma de 1963</a:t>
          </a:r>
        </a:p>
        <a:p>
          <a:pPr marL="57150" lvl="1" indent="-57150" algn="l" defTabSz="400050">
            <a:lnSpc>
              <a:spcPct val="90000"/>
            </a:lnSpc>
            <a:spcBef>
              <a:spcPct val="0"/>
            </a:spcBef>
            <a:spcAft>
              <a:spcPct val="15000"/>
            </a:spcAft>
            <a:buChar char="•"/>
          </a:pPr>
          <a:r>
            <a:rPr lang="es-MX" sz="900" kern="1200" dirty="0"/>
            <a:t>Se introduce la palabra partido</a:t>
          </a:r>
        </a:p>
      </dsp:txBody>
      <dsp:txXfrm>
        <a:off x="4985066" y="1294476"/>
        <a:ext cx="1391496" cy="1475046"/>
      </dsp:txXfrm>
    </dsp:sp>
    <dsp:sp modelId="{2D4A16D5-91E0-408F-BFC4-A2763257BE0D}">
      <dsp:nvSpPr>
        <dsp:cNvPr id="0" name=""/>
        <dsp:cNvSpPr/>
      </dsp:nvSpPr>
      <dsp:spPr>
        <a:xfrm>
          <a:off x="6480137" y="1219199"/>
          <a:ext cx="1542050"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MX" sz="1100" kern="1200" dirty="0"/>
            <a:t>Reconocimiento constitucional pleno</a:t>
          </a:r>
        </a:p>
        <a:p>
          <a:pPr marL="57150" lvl="1" indent="-57150" algn="l" defTabSz="400050">
            <a:lnSpc>
              <a:spcPct val="90000"/>
            </a:lnSpc>
            <a:spcBef>
              <a:spcPct val="0"/>
            </a:spcBef>
            <a:spcAft>
              <a:spcPct val="15000"/>
            </a:spcAft>
            <a:buChar char="•"/>
          </a:pPr>
          <a:r>
            <a:rPr lang="es-MX" sz="900" kern="1200" dirty="0"/>
            <a:t>Reforma política de 1977</a:t>
          </a:r>
        </a:p>
        <a:p>
          <a:pPr marL="57150" lvl="1" indent="-57150" algn="l" defTabSz="400050">
            <a:lnSpc>
              <a:spcPct val="90000"/>
            </a:lnSpc>
            <a:spcBef>
              <a:spcPct val="0"/>
            </a:spcBef>
            <a:spcAft>
              <a:spcPct val="15000"/>
            </a:spcAft>
            <a:buChar char="•"/>
          </a:pPr>
          <a:r>
            <a:rPr lang="es-MX" sz="900" kern="1200" dirty="0"/>
            <a:t>Reconocimiento constitucional de los partidos políticos</a:t>
          </a:r>
        </a:p>
      </dsp:txBody>
      <dsp:txXfrm>
        <a:off x="6555414" y="1294476"/>
        <a:ext cx="1391496" cy="14750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154AE-7B94-4454-878F-409EA1B944D4}">
      <dsp:nvSpPr>
        <dsp:cNvPr id="0" name=""/>
        <dsp:cNvSpPr/>
      </dsp:nvSpPr>
      <dsp:spPr>
        <a:xfrm>
          <a:off x="601928" y="0"/>
          <a:ext cx="6821856" cy="4064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D098315-FC5B-484F-AFC9-8AA558899B5A}">
      <dsp:nvSpPr>
        <dsp:cNvPr id="0" name=""/>
        <dsp:cNvSpPr/>
      </dsp:nvSpPr>
      <dsp:spPr>
        <a:xfrm>
          <a:off x="8621" y="1219199"/>
          <a:ext cx="2583276"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MX" sz="1300" kern="1200" dirty="0"/>
            <a:t>De elecciones </a:t>
          </a:r>
          <a:r>
            <a:rPr lang="es-MX" sz="1300" kern="1200" dirty="0" err="1"/>
            <a:t>semi-competitivas</a:t>
          </a:r>
          <a:r>
            <a:rPr lang="es-MX" sz="1300" kern="1200" dirty="0"/>
            <a:t> a competitivas</a:t>
          </a:r>
        </a:p>
        <a:p>
          <a:pPr marL="57150" lvl="1" indent="-57150" algn="l" defTabSz="444500">
            <a:lnSpc>
              <a:spcPct val="90000"/>
            </a:lnSpc>
            <a:spcBef>
              <a:spcPct val="0"/>
            </a:spcBef>
            <a:spcAft>
              <a:spcPct val="15000"/>
            </a:spcAft>
            <a:buChar char="•"/>
          </a:pPr>
          <a:r>
            <a:rPr lang="es-MX" sz="1000" kern="1200" dirty="0"/>
            <a:t>A partir de la Reforma 1989</a:t>
          </a:r>
        </a:p>
        <a:p>
          <a:pPr marL="57150" lvl="1" indent="-57150" algn="l" defTabSz="444500">
            <a:lnSpc>
              <a:spcPct val="90000"/>
            </a:lnSpc>
            <a:spcBef>
              <a:spcPct val="0"/>
            </a:spcBef>
            <a:spcAft>
              <a:spcPct val="15000"/>
            </a:spcAft>
            <a:buChar char="•"/>
          </a:pPr>
          <a:r>
            <a:rPr lang="es-MX" sz="1000" kern="1200" dirty="0"/>
            <a:t>Autoridades electorales</a:t>
          </a:r>
        </a:p>
        <a:p>
          <a:pPr marL="57150" lvl="1" indent="-57150" algn="l" defTabSz="444500">
            <a:lnSpc>
              <a:spcPct val="90000"/>
            </a:lnSpc>
            <a:spcBef>
              <a:spcPct val="0"/>
            </a:spcBef>
            <a:spcAft>
              <a:spcPct val="15000"/>
            </a:spcAft>
            <a:buChar char="•"/>
          </a:pPr>
          <a:r>
            <a:rPr lang="es-MX" sz="1000" kern="1200" dirty="0"/>
            <a:t>Profesionalización electoral</a:t>
          </a:r>
        </a:p>
        <a:p>
          <a:pPr marL="57150" lvl="1" indent="-57150" algn="l" defTabSz="444500">
            <a:lnSpc>
              <a:spcPct val="90000"/>
            </a:lnSpc>
            <a:spcBef>
              <a:spcPct val="0"/>
            </a:spcBef>
            <a:spcAft>
              <a:spcPct val="15000"/>
            </a:spcAft>
            <a:buChar char="•"/>
          </a:pPr>
          <a:r>
            <a:rPr lang="es-MX" sz="1000" kern="1200" dirty="0"/>
            <a:t>Reglas para la equidad en la contienda</a:t>
          </a:r>
        </a:p>
      </dsp:txBody>
      <dsp:txXfrm>
        <a:off x="87976" y="1298554"/>
        <a:ext cx="2424566" cy="1466890"/>
      </dsp:txXfrm>
    </dsp:sp>
    <dsp:sp modelId="{4DB88C8C-7798-4116-9426-3E8BB47B8DD3}">
      <dsp:nvSpPr>
        <dsp:cNvPr id="0" name=""/>
        <dsp:cNvSpPr/>
      </dsp:nvSpPr>
      <dsp:spPr>
        <a:xfrm>
          <a:off x="2721218" y="1219199"/>
          <a:ext cx="2583276"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MX" sz="1300" kern="1200" dirty="0"/>
            <a:t>Metamorfosis del sistema</a:t>
          </a:r>
        </a:p>
        <a:p>
          <a:pPr marL="0" lvl="0" indent="0" algn="l" defTabSz="577850">
            <a:lnSpc>
              <a:spcPct val="90000"/>
            </a:lnSpc>
            <a:spcBef>
              <a:spcPct val="0"/>
            </a:spcBef>
            <a:spcAft>
              <a:spcPct val="35000"/>
            </a:spcAft>
            <a:buNone/>
          </a:pPr>
          <a:r>
            <a:rPr lang="es-MX" sz="1300" kern="1200" dirty="0"/>
            <a:t>o adaptabilidad de los partidos</a:t>
          </a:r>
        </a:p>
        <a:p>
          <a:pPr marL="57150" lvl="1" indent="-57150" algn="l" defTabSz="444500">
            <a:lnSpc>
              <a:spcPct val="90000"/>
            </a:lnSpc>
            <a:spcBef>
              <a:spcPct val="0"/>
            </a:spcBef>
            <a:spcAft>
              <a:spcPct val="15000"/>
            </a:spcAft>
            <a:buChar char="•"/>
          </a:pPr>
          <a:r>
            <a:rPr lang="es-MX" sz="1000" kern="1200" dirty="0"/>
            <a:t>Reforma constitucional y legal 2007-2008</a:t>
          </a:r>
        </a:p>
        <a:p>
          <a:pPr marL="57150" lvl="1" indent="-57150" algn="l" defTabSz="444500">
            <a:lnSpc>
              <a:spcPct val="90000"/>
            </a:lnSpc>
            <a:spcBef>
              <a:spcPct val="0"/>
            </a:spcBef>
            <a:spcAft>
              <a:spcPct val="15000"/>
            </a:spcAft>
            <a:buChar char="•"/>
          </a:pPr>
          <a:r>
            <a:rPr lang="es-MX" sz="1000" kern="1200" dirty="0"/>
            <a:t>Sistema competitivo</a:t>
          </a:r>
        </a:p>
        <a:p>
          <a:pPr marL="57150" lvl="1" indent="-57150" algn="l" defTabSz="444500">
            <a:lnSpc>
              <a:spcPct val="90000"/>
            </a:lnSpc>
            <a:spcBef>
              <a:spcPct val="0"/>
            </a:spcBef>
            <a:spcAft>
              <a:spcPct val="15000"/>
            </a:spcAft>
            <a:buChar char="•"/>
          </a:pPr>
          <a:r>
            <a:rPr lang="es-MX" sz="1000" kern="1200" dirty="0"/>
            <a:t>Coaliciones</a:t>
          </a:r>
        </a:p>
        <a:p>
          <a:pPr marL="57150" lvl="1" indent="-57150" algn="l" defTabSz="444500">
            <a:lnSpc>
              <a:spcPct val="90000"/>
            </a:lnSpc>
            <a:spcBef>
              <a:spcPct val="0"/>
            </a:spcBef>
            <a:spcAft>
              <a:spcPct val="15000"/>
            </a:spcAft>
            <a:buChar char="•"/>
          </a:pPr>
          <a:r>
            <a:rPr lang="es-MX" sz="1000" kern="1200" dirty="0"/>
            <a:t>Relatividad de la fuerza política</a:t>
          </a:r>
        </a:p>
        <a:p>
          <a:pPr marL="57150" lvl="1" indent="-57150" algn="l" defTabSz="444500">
            <a:lnSpc>
              <a:spcPct val="90000"/>
            </a:lnSpc>
            <a:spcBef>
              <a:spcPct val="0"/>
            </a:spcBef>
            <a:spcAft>
              <a:spcPct val="15000"/>
            </a:spcAft>
            <a:buChar char="•"/>
          </a:pPr>
          <a:r>
            <a:rPr lang="es-MX" sz="1000" kern="1200" dirty="0"/>
            <a:t>Flexibilización de posturas políticas</a:t>
          </a:r>
        </a:p>
      </dsp:txBody>
      <dsp:txXfrm>
        <a:off x="2800573" y="1298554"/>
        <a:ext cx="2424566" cy="1466890"/>
      </dsp:txXfrm>
    </dsp:sp>
    <dsp:sp modelId="{3A035415-BD15-449C-A3E8-296F691F7256}">
      <dsp:nvSpPr>
        <dsp:cNvPr id="0" name=""/>
        <dsp:cNvSpPr/>
      </dsp:nvSpPr>
      <dsp:spPr>
        <a:xfrm>
          <a:off x="5406013" y="1219199"/>
          <a:ext cx="2583276"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s-MX" sz="1300" kern="1200" dirty="0"/>
            <a:t>¿Nueva etapa?</a:t>
          </a:r>
        </a:p>
        <a:p>
          <a:pPr marL="114300" lvl="1" indent="0" algn="l" defTabSz="622300">
            <a:lnSpc>
              <a:spcPct val="90000"/>
            </a:lnSpc>
            <a:spcBef>
              <a:spcPct val="0"/>
            </a:spcBef>
            <a:spcAft>
              <a:spcPct val="15000"/>
            </a:spcAft>
            <a:buChar char="•"/>
          </a:pPr>
          <a:r>
            <a:rPr lang="es-MX" sz="1000" kern="1200" dirty="0"/>
            <a:t>Próxima elección</a:t>
          </a:r>
        </a:p>
        <a:p>
          <a:pPr marL="114300" lvl="1" indent="0" algn="l" defTabSz="622300">
            <a:lnSpc>
              <a:spcPct val="90000"/>
            </a:lnSpc>
            <a:spcBef>
              <a:spcPct val="0"/>
            </a:spcBef>
            <a:spcAft>
              <a:spcPct val="15000"/>
            </a:spcAft>
            <a:buChar char="•"/>
          </a:pPr>
          <a:r>
            <a:rPr lang="es-MX" sz="1000" kern="1200" dirty="0"/>
            <a:t>Reforma electoral</a:t>
          </a:r>
        </a:p>
        <a:p>
          <a:pPr marL="114300" lvl="1" indent="0" algn="l" defTabSz="622300">
            <a:lnSpc>
              <a:spcPct val="90000"/>
            </a:lnSpc>
            <a:spcBef>
              <a:spcPct val="0"/>
            </a:spcBef>
            <a:spcAft>
              <a:spcPct val="15000"/>
            </a:spcAft>
            <a:buChar char="•"/>
          </a:pPr>
          <a:r>
            <a:rPr lang="es-MX" sz="1000" kern="1200" dirty="0"/>
            <a:t>Complejidad democrática</a:t>
          </a:r>
        </a:p>
        <a:p>
          <a:pPr marL="114300" lvl="1" indent="0" algn="l" defTabSz="622300">
            <a:lnSpc>
              <a:spcPct val="90000"/>
            </a:lnSpc>
            <a:spcBef>
              <a:spcPct val="0"/>
            </a:spcBef>
            <a:spcAft>
              <a:spcPct val="15000"/>
            </a:spcAft>
            <a:buChar char="•"/>
          </a:pPr>
          <a:r>
            <a:rPr lang="es-MX" sz="1000" kern="1200" dirty="0"/>
            <a:t>Retroceso</a:t>
          </a:r>
        </a:p>
        <a:p>
          <a:pPr marL="114300" lvl="1" indent="0" algn="l" defTabSz="622300">
            <a:lnSpc>
              <a:spcPct val="90000"/>
            </a:lnSpc>
            <a:spcBef>
              <a:spcPct val="0"/>
            </a:spcBef>
            <a:spcAft>
              <a:spcPct val="15000"/>
            </a:spcAft>
            <a:buChar char="•"/>
          </a:pPr>
          <a:endParaRPr lang="es-MX" sz="1000" kern="1200" dirty="0"/>
        </a:p>
      </dsp:txBody>
      <dsp:txXfrm>
        <a:off x="5485368" y="1298554"/>
        <a:ext cx="2424566" cy="14668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E065E-3EE7-435F-9A16-270199C720B8}">
      <dsp:nvSpPr>
        <dsp:cNvPr id="0" name=""/>
        <dsp:cNvSpPr/>
      </dsp:nvSpPr>
      <dsp:spPr>
        <a:xfrm>
          <a:off x="161" y="2136668"/>
          <a:ext cx="1350131" cy="111357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a:lnSpc>
              <a:spcPct val="90000"/>
            </a:lnSpc>
            <a:spcBef>
              <a:spcPct val="0"/>
            </a:spcBef>
            <a:spcAft>
              <a:spcPct val="15000"/>
            </a:spcAft>
            <a:buChar char="•"/>
          </a:pPr>
          <a:r>
            <a:rPr lang="es-MX" sz="1300" kern="1200" dirty="0"/>
            <a:t>No se podían dirimir controversias en tribunales</a:t>
          </a:r>
        </a:p>
      </dsp:txBody>
      <dsp:txXfrm>
        <a:off x="25787" y="2162294"/>
        <a:ext cx="1298879" cy="823700"/>
      </dsp:txXfrm>
    </dsp:sp>
    <dsp:sp modelId="{881EAA4B-C420-40F3-9C6E-E3C9BF1EE161}">
      <dsp:nvSpPr>
        <dsp:cNvPr id="0" name=""/>
        <dsp:cNvSpPr/>
      </dsp:nvSpPr>
      <dsp:spPr>
        <a:xfrm>
          <a:off x="774281" y="2457128"/>
          <a:ext cx="1407338" cy="1407338"/>
        </a:xfrm>
        <a:prstGeom prst="leftCircularArrow">
          <a:avLst>
            <a:gd name="adj1" fmla="val 2579"/>
            <a:gd name="adj2" fmla="val 313076"/>
            <a:gd name="adj3" fmla="val 2088587"/>
            <a:gd name="adj4" fmla="val 9024489"/>
            <a:gd name="adj5" fmla="val 3008"/>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E3F4F1-76CB-428B-AF61-27A1FA90F372}">
      <dsp:nvSpPr>
        <dsp:cNvPr id="0" name=""/>
        <dsp:cNvSpPr/>
      </dsp:nvSpPr>
      <dsp:spPr>
        <a:xfrm>
          <a:off x="300191" y="3011621"/>
          <a:ext cx="1200116" cy="47724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MX" sz="1400" kern="1200" dirty="0"/>
            <a:t>Primera etapa</a:t>
          </a:r>
        </a:p>
      </dsp:txBody>
      <dsp:txXfrm>
        <a:off x="314169" y="3025599"/>
        <a:ext cx="1172160" cy="449290"/>
      </dsp:txXfrm>
    </dsp:sp>
    <dsp:sp modelId="{9DE28565-6846-4916-9A04-3810F9D00CFB}">
      <dsp:nvSpPr>
        <dsp:cNvPr id="0" name=""/>
        <dsp:cNvSpPr/>
      </dsp:nvSpPr>
      <dsp:spPr>
        <a:xfrm>
          <a:off x="1673113" y="2136668"/>
          <a:ext cx="1350131" cy="111357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a:lnSpc>
              <a:spcPct val="90000"/>
            </a:lnSpc>
            <a:spcBef>
              <a:spcPct val="0"/>
            </a:spcBef>
            <a:spcAft>
              <a:spcPct val="15000"/>
            </a:spcAft>
            <a:buChar char="•"/>
          </a:pPr>
          <a:r>
            <a:rPr lang="es-MX" sz="1300" kern="1200" dirty="0"/>
            <a:t>Mecanismos de tutela parcial</a:t>
          </a:r>
        </a:p>
      </dsp:txBody>
      <dsp:txXfrm>
        <a:off x="1698739" y="2400918"/>
        <a:ext cx="1298879" cy="823700"/>
      </dsp:txXfrm>
    </dsp:sp>
    <dsp:sp modelId="{5CF39D5B-B92A-4CEF-AA09-20427F006561}">
      <dsp:nvSpPr>
        <dsp:cNvPr id="0" name=""/>
        <dsp:cNvSpPr/>
      </dsp:nvSpPr>
      <dsp:spPr>
        <a:xfrm>
          <a:off x="2435982" y="1478784"/>
          <a:ext cx="1579855" cy="1579855"/>
        </a:xfrm>
        <a:prstGeom prst="circularArrow">
          <a:avLst>
            <a:gd name="adj1" fmla="val 2297"/>
            <a:gd name="adj2" fmla="val 277077"/>
            <a:gd name="adj3" fmla="val 19547412"/>
            <a:gd name="adj4" fmla="val 12575511"/>
            <a:gd name="adj5" fmla="val 2680"/>
          </a:avLst>
        </a:prstGeom>
        <a:solidFill>
          <a:schemeClr val="accent5">
            <a:hueOff val="-2252848"/>
            <a:satOff val="-5806"/>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D9A9D6-C95B-4ECA-B00E-16897D13AD1C}">
      <dsp:nvSpPr>
        <dsp:cNvPr id="0" name=""/>
        <dsp:cNvSpPr/>
      </dsp:nvSpPr>
      <dsp:spPr>
        <a:xfrm>
          <a:off x="1973143" y="1898045"/>
          <a:ext cx="1200116" cy="477246"/>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MX" sz="1400" kern="1200" dirty="0"/>
            <a:t>Segunda etapa</a:t>
          </a:r>
        </a:p>
      </dsp:txBody>
      <dsp:txXfrm>
        <a:off x="1987121" y="1912023"/>
        <a:ext cx="1172160" cy="449290"/>
      </dsp:txXfrm>
    </dsp:sp>
    <dsp:sp modelId="{C63073FD-2EFE-4930-8C6C-AB7CCAB03405}">
      <dsp:nvSpPr>
        <dsp:cNvPr id="0" name=""/>
        <dsp:cNvSpPr/>
      </dsp:nvSpPr>
      <dsp:spPr>
        <a:xfrm>
          <a:off x="3346065" y="2136668"/>
          <a:ext cx="1350131" cy="111357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a:lnSpc>
              <a:spcPct val="90000"/>
            </a:lnSpc>
            <a:spcBef>
              <a:spcPct val="0"/>
            </a:spcBef>
            <a:spcAft>
              <a:spcPct val="15000"/>
            </a:spcAft>
            <a:buChar char="•"/>
          </a:pPr>
          <a:r>
            <a:rPr lang="es-MX" sz="1300" kern="1200" dirty="0"/>
            <a:t>Control administrativo (POS)</a:t>
          </a:r>
        </a:p>
      </dsp:txBody>
      <dsp:txXfrm>
        <a:off x="3371691" y="2162294"/>
        <a:ext cx="1298879" cy="823700"/>
      </dsp:txXfrm>
    </dsp:sp>
    <dsp:sp modelId="{AE213D5A-1AE2-4E5C-B17E-724DFC6F1587}">
      <dsp:nvSpPr>
        <dsp:cNvPr id="0" name=""/>
        <dsp:cNvSpPr/>
      </dsp:nvSpPr>
      <dsp:spPr>
        <a:xfrm>
          <a:off x="4120185" y="2457128"/>
          <a:ext cx="1407338" cy="1407338"/>
        </a:xfrm>
        <a:prstGeom prst="leftCircularArrow">
          <a:avLst>
            <a:gd name="adj1" fmla="val 2579"/>
            <a:gd name="adj2" fmla="val 313076"/>
            <a:gd name="adj3" fmla="val 2088587"/>
            <a:gd name="adj4" fmla="val 9024489"/>
            <a:gd name="adj5" fmla="val 3008"/>
          </a:avLst>
        </a:prstGeom>
        <a:solidFill>
          <a:schemeClr val="accent5">
            <a:hueOff val="-4505695"/>
            <a:satOff val="-11613"/>
            <a:lumOff val="-784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9745FC-8D0D-4B0F-BA54-004F162DDFDB}">
      <dsp:nvSpPr>
        <dsp:cNvPr id="0" name=""/>
        <dsp:cNvSpPr/>
      </dsp:nvSpPr>
      <dsp:spPr>
        <a:xfrm>
          <a:off x="3646095" y="3011621"/>
          <a:ext cx="1200116" cy="477246"/>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MX" sz="1400" kern="1200" dirty="0"/>
            <a:t>Tercera etapa</a:t>
          </a:r>
        </a:p>
      </dsp:txBody>
      <dsp:txXfrm>
        <a:off x="3660073" y="3025599"/>
        <a:ext cx="1172160" cy="449290"/>
      </dsp:txXfrm>
    </dsp:sp>
    <dsp:sp modelId="{7E123F72-CC4D-4130-BA46-834FCF455C91}">
      <dsp:nvSpPr>
        <dsp:cNvPr id="0" name=""/>
        <dsp:cNvSpPr/>
      </dsp:nvSpPr>
      <dsp:spPr>
        <a:xfrm>
          <a:off x="5019017" y="2136668"/>
          <a:ext cx="1350131" cy="111357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a:lnSpc>
              <a:spcPct val="90000"/>
            </a:lnSpc>
            <a:spcBef>
              <a:spcPct val="0"/>
            </a:spcBef>
            <a:spcAft>
              <a:spcPct val="15000"/>
            </a:spcAft>
            <a:buChar char="•"/>
          </a:pPr>
          <a:r>
            <a:rPr lang="es-MX" sz="1300" kern="1200" dirty="0"/>
            <a:t>Tutela mediante revisión estatutaria</a:t>
          </a:r>
        </a:p>
      </dsp:txBody>
      <dsp:txXfrm>
        <a:off x="5044643" y="2400918"/>
        <a:ext cx="1298879" cy="823700"/>
      </dsp:txXfrm>
    </dsp:sp>
    <dsp:sp modelId="{448A5A94-6B29-46E5-BEE4-217EAFDF36FB}">
      <dsp:nvSpPr>
        <dsp:cNvPr id="0" name=""/>
        <dsp:cNvSpPr/>
      </dsp:nvSpPr>
      <dsp:spPr>
        <a:xfrm>
          <a:off x="5781886" y="1478784"/>
          <a:ext cx="1579855" cy="1579855"/>
        </a:xfrm>
        <a:prstGeom prst="circularArrow">
          <a:avLst>
            <a:gd name="adj1" fmla="val 2297"/>
            <a:gd name="adj2" fmla="val 277077"/>
            <a:gd name="adj3" fmla="val 19547412"/>
            <a:gd name="adj4" fmla="val 12575511"/>
            <a:gd name="adj5" fmla="val 268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55004E-FF70-4A1B-AF4F-1302918319E4}">
      <dsp:nvSpPr>
        <dsp:cNvPr id="0" name=""/>
        <dsp:cNvSpPr/>
      </dsp:nvSpPr>
      <dsp:spPr>
        <a:xfrm>
          <a:off x="5319047" y="1898045"/>
          <a:ext cx="1200116" cy="477246"/>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MX" sz="1400" kern="1200" dirty="0"/>
            <a:t>Cuarta etapa</a:t>
          </a:r>
        </a:p>
      </dsp:txBody>
      <dsp:txXfrm>
        <a:off x="5333025" y="1912023"/>
        <a:ext cx="1172160" cy="449290"/>
      </dsp:txXfrm>
    </dsp:sp>
    <dsp:sp modelId="{95D1EBBD-6C9D-4374-97DA-92E664EEF290}">
      <dsp:nvSpPr>
        <dsp:cNvPr id="0" name=""/>
        <dsp:cNvSpPr/>
      </dsp:nvSpPr>
      <dsp:spPr>
        <a:xfrm>
          <a:off x="6691969" y="2136668"/>
          <a:ext cx="1350131" cy="111357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a:lnSpc>
              <a:spcPct val="90000"/>
            </a:lnSpc>
            <a:spcBef>
              <a:spcPct val="0"/>
            </a:spcBef>
            <a:spcAft>
              <a:spcPct val="15000"/>
            </a:spcAft>
            <a:buChar char="•"/>
          </a:pPr>
          <a:r>
            <a:rPr lang="es-MX" sz="1300" kern="1200" dirty="0"/>
            <a:t>Procedencia JDC</a:t>
          </a:r>
        </a:p>
      </dsp:txBody>
      <dsp:txXfrm>
        <a:off x="6717595" y="2162294"/>
        <a:ext cx="1298879" cy="823700"/>
      </dsp:txXfrm>
    </dsp:sp>
    <dsp:sp modelId="{362E9630-880A-407E-B3CD-AE70E0672604}">
      <dsp:nvSpPr>
        <dsp:cNvPr id="0" name=""/>
        <dsp:cNvSpPr/>
      </dsp:nvSpPr>
      <dsp:spPr>
        <a:xfrm>
          <a:off x="6991999" y="3011621"/>
          <a:ext cx="1200116" cy="477246"/>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MX" sz="1400" kern="1200" dirty="0"/>
            <a:t>Quinta etapa</a:t>
          </a:r>
        </a:p>
      </dsp:txBody>
      <dsp:txXfrm>
        <a:off x="7005977" y="3025599"/>
        <a:ext cx="1172160" cy="4492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8F8FC-A646-42DC-B358-9122B5F85285}">
      <dsp:nvSpPr>
        <dsp:cNvPr id="0" name=""/>
        <dsp:cNvSpPr/>
      </dsp:nvSpPr>
      <dsp:spPr>
        <a:xfrm>
          <a:off x="1999513" y="0"/>
          <a:ext cx="3744242" cy="3744242"/>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D7FFBD-1176-48B2-9BF7-D1284683B182}">
      <dsp:nvSpPr>
        <dsp:cNvPr id="0" name=""/>
        <dsp:cNvSpPr/>
      </dsp:nvSpPr>
      <dsp:spPr>
        <a:xfrm>
          <a:off x="73218" y="138139"/>
          <a:ext cx="3848617" cy="1739951"/>
        </a:xfrm>
        <a:prstGeom prst="roundRect">
          <a:avLst/>
        </a:prstGeom>
        <a:solidFill>
          <a:srgbClr val="DEDCF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rtl="0">
            <a:lnSpc>
              <a:spcPct val="90000"/>
            </a:lnSpc>
            <a:spcBef>
              <a:spcPct val="0"/>
            </a:spcBef>
            <a:spcAft>
              <a:spcPct val="35000"/>
            </a:spcAft>
            <a:buNone/>
          </a:pPr>
          <a:r>
            <a:rPr lang="es-MX" sz="1600" kern="1200" dirty="0">
              <a:solidFill>
                <a:schemeClr val="tx1"/>
              </a:solidFill>
            </a:rPr>
            <a:t>Declaración de principios, programa de acción y estatutos</a:t>
          </a:r>
        </a:p>
      </dsp:txBody>
      <dsp:txXfrm>
        <a:off x="158155" y="223076"/>
        <a:ext cx="3678743" cy="1570077"/>
      </dsp:txXfrm>
    </dsp:sp>
    <dsp:sp modelId="{7C478D8B-1335-4783-B618-ECC2278D86F3}">
      <dsp:nvSpPr>
        <dsp:cNvPr id="0" name=""/>
        <dsp:cNvSpPr/>
      </dsp:nvSpPr>
      <dsp:spPr>
        <a:xfrm>
          <a:off x="4136906" y="138139"/>
          <a:ext cx="3017878" cy="1739951"/>
        </a:xfrm>
        <a:prstGeom prst="roundRect">
          <a:avLst/>
        </a:prstGeom>
        <a:solidFill>
          <a:srgbClr val="DEDCF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altLang="es-MX" sz="1600" kern="1200" dirty="0">
              <a:solidFill>
                <a:schemeClr val="tx1"/>
              </a:solidFill>
            </a:rPr>
            <a:t>Militantes</a:t>
          </a:r>
          <a:r>
            <a:rPr lang="en-US" altLang="es-MX" sz="1600" kern="1200" dirty="0">
              <a:solidFill>
                <a:schemeClr val="tx1"/>
              </a:solidFill>
            </a:rPr>
            <a:t> en </a:t>
          </a:r>
          <a:r>
            <a:rPr lang="es-MX" altLang="es-MX" sz="1600" kern="1200" dirty="0">
              <a:solidFill>
                <a:schemeClr val="tx1"/>
              </a:solidFill>
            </a:rPr>
            <a:t>cuando</a:t>
          </a:r>
          <a:r>
            <a:rPr lang="en-US" altLang="es-MX" sz="1600" kern="1200" dirty="0">
              <a:solidFill>
                <a:schemeClr val="tx1"/>
              </a:solidFill>
            </a:rPr>
            <a:t> </a:t>
          </a:r>
          <a:r>
            <a:rPr lang="es-MX" altLang="es-MX" sz="1600" kern="1200" dirty="0">
              <a:solidFill>
                <a:schemeClr val="tx1"/>
              </a:solidFill>
            </a:rPr>
            <a:t>menos</a:t>
          </a:r>
          <a:r>
            <a:rPr lang="en-US" altLang="es-MX" sz="1600" kern="1200" dirty="0">
              <a:solidFill>
                <a:schemeClr val="tx1"/>
              </a:solidFill>
            </a:rPr>
            <a:t> dos </a:t>
          </a:r>
          <a:r>
            <a:rPr lang="es-MX" altLang="es-MX" sz="1600" kern="1200" dirty="0">
              <a:solidFill>
                <a:schemeClr val="tx1"/>
              </a:solidFill>
            </a:rPr>
            <a:t>terceras</a:t>
          </a:r>
          <a:r>
            <a:rPr lang="en-US" altLang="es-MX" sz="1600" kern="1200" dirty="0">
              <a:solidFill>
                <a:schemeClr val="tx1"/>
              </a:solidFill>
            </a:rPr>
            <a:t> </a:t>
          </a:r>
          <a:r>
            <a:rPr lang="es-MX" altLang="es-MX" sz="1600" kern="1200" dirty="0">
              <a:solidFill>
                <a:schemeClr val="tx1"/>
              </a:solidFill>
            </a:rPr>
            <a:t>partes</a:t>
          </a:r>
          <a:r>
            <a:rPr lang="en-US" altLang="es-MX" sz="1600" kern="1200" dirty="0">
              <a:solidFill>
                <a:schemeClr val="tx1"/>
              </a:solidFill>
            </a:rPr>
            <a:t> de los </a:t>
          </a:r>
          <a:r>
            <a:rPr lang="es-MX" altLang="es-MX" sz="1600" kern="1200" dirty="0">
              <a:solidFill>
                <a:schemeClr val="tx1"/>
              </a:solidFill>
            </a:rPr>
            <a:t>municipios</a:t>
          </a:r>
          <a:r>
            <a:rPr lang="en-US" altLang="es-MX" sz="1600" kern="1200" dirty="0">
              <a:solidFill>
                <a:schemeClr val="tx1"/>
              </a:solidFill>
            </a:rPr>
            <a:t> de la </a:t>
          </a:r>
          <a:r>
            <a:rPr lang="es-MX" altLang="es-MX" sz="1600" kern="1200" dirty="0">
              <a:solidFill>
                <a:schemeClr val="tx1"/>
              </a:solidFill>
            </a:rPr>
            <a:t>entidad</a:t>
          </a:r>
          <a:r>
            <a:rPr lang="en-US" altLang="es-MX" sz="1600" kern="1200" dirty="0">
              <a:solidFill>
                <a:schemeClr val="tx1"/>
              </a:solidFill>
            </a:rPr>
            <a:t> (</a:t>
          </a:r>
          <a:r>
            <a:rPr lang="en-US" altLang="es-MX" sz="1600" kern="1200" dirty="0" err="1">
              <a:solidFill>
                <a:schemeClr val="tx1"/>
              </a:solidFill>
            </a:rPr>
            <a:t>alcaldías</a:t>
          </a:r>
          <a:r>
            <a:rPr lang="en-US" altLang="es-MX" sz="1600" kern="1200" dirty="0">
              <a:solidFill>
                <a:schemeClr val="tx1"/>
              </a:solidFill>
            </a:rPr>
            <a:t> </a:t>
          </a:r>
          <a:r>
            <a:rPr lang="es-MX" altLang="es-MX" sz="1600" kern="1200" dirty="0">
              <a:solidFill>
                <a:schemeClr val="tx1"/>
              </a:solidFill>
            </a:rPr>
            <a:t>para</a:t>
          </a:r>
          <a:r>
            <a:rPr lang="en-US" altLang="es-MX" sz="1600" kern="1200" dirty="0">
              <a:solidFill>
                <a:schemeClr val="tx1"/>
              </a:solidFill>
            </a:rPr>
            <a:t> el </a:t>
          </a:r>
          <a:r>
            <a:rPr lang="es-MX" altLang="es-MX" sz="1600" kern="1200" dirty="0">
              <a:solidFill>
                <a:schemeClr val="tx1"/>
              </a:solidFill>
            </a:rPr>
            <a:t>caso</a:t>
          </a:r>
          <a:r>
            <a:rPr lang="en-US" altLang="es-MX" sz="1600" kern="1200" dirty="0">
              <a:solidFill>
                <a:schemeClr val="tx1"/>
              </a:solidFill>
            </a:rPr>
            <a:t> de CDMX)</a:t>
          </a:r>
          <a:endParaRPr lang="es-MX" sz="1600" kern="1200" dirty="0">
            <a:solidFill>
              <a:schemeClr val="tx1"/>
            </a:solidFill>
          </a:endParaRPr>
        </a:p>
      </dsp:txBody>
      <dsp:txXfrm>
        <a:off x="4221843" y="223076"/>
        <a:ext cx="2848004" cy="1570077"/>
      </dsp:txXfrm>
    </dsp:sp>
    <dsp:sp modelId="{485EEA7F-B96A-4D54-BCAF-C0A78A62339A}">
      <dsp:nvSpPr>
        <dsp:cNvPr id="0" name=""/>
        <dsp:cNvSpPr/>
      </dsp:nvSpPr>
      <dsp:spPr>
        <a:xfrm>
          <a:off x="106760" y="1974603"/>
          <a:ext cx="3809949" cy="1714893"/>
        </a:xfrm>
        <a:prstGeom prst="roundRect">
          <a:avLst/>
        </a:prstGeom>
        <a:solidFill>
          <a:srgbClr val="DEDCF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ea typeface="ＭＳ Ｐゴシック" charset="-128"/>
            </a:rPr>
            <a:t>Bajo ninguna circunstancia, el número total de sus militantes podrá ser inferior al </a:t>
          </a:r>
          <a:r>
            <a:rPr lang="es-MX" sz="1600" b="1" kern="1200" dirty="0">
              <a:solidFill>
                <a:schemeClr val="tx1"/>
              </a:solidFill>
              <a:ea typeface="ＭＳ Ｐゴシック" charset="-128"/>
            </a:rPr>
            <a:t>0.26% </a:t>
          </a:r>
          <a:r>
            <a:rPr lang="es-MX" sz="1600" kern="1200" dirty="0">
              <a:solidFill>
                <a:schemeClr val="tx1"/>
              </a:solidFill>
              <a:ea typeface="ＭＳ Ｐゴシック" charset="-128"/>
            </a:rPr>
            <a:t>del padrón electoral que se haya utilizado en la elección </a:t>
          </a:r>
          <a:r>
            <a:rPr lang="es-MX" sz="1600" b="1" kern="1200" dirty="0">
              <a:solidFill>
                <a:schemeClr val="tx1"/>
              </a:solidFill>
              <a:ea typeface="ＭＳ Ｐゴシック" charset="-128"/>
            </a:rPr>
            <a:t>local</a:t>
          </a:r>
          <a:r>
            <a:rPr lang="es-MX" sz="1600" kern="1200" dirty="0">
              <a:solidFill>
                <a:schemeClr val="tx1"/>
              </a:solidFill>
              <a:ea typeface="ＭＳ Ｐゴシック" charset="-128"/>
            </a:rPr>
            <a:t> ordinaria inmediata anterior</a:t>
          </a:r>
          <a:endParaRPr lang="es-MX" sz="1600" kern="1200" dirty="0">
            <a:solidFill>
              <a:schemeClr val="tx1"/>
            </a:solidFill>
          </a:endParaRPr>
        </a:p>
      </dsp:txBody>
      <dsp:txXfrm>
        <a:off x="190474" y="2058317"/>
        <a:ext cx="3642521" cy="1547465"/>
      </dsp:txXfrm>
    </dsp:sp>
    <dsp:sp modelId="{0AFB6A41-14EA-4148-95F9-918011EE9028}">
      <dsp:nvSpPr>
        <dsp:cNvPr id="0" name=""/>
        <dsp:cNvSpPr/>
      </dsp:nvSpPr>
      <dsp:spPr>
        <a:xfrm>
          <a:off x="4114119" y="1946939"/>
          <a:ext cx="3017863" cy="1739615"/>
        </a:xfrm>
        <a:prstGeom prst="roundRect">
          <a:avLst/>
        </a:prstGeom>
        <a:solidFill>
          <a:srgbClr val="DEDCF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ea typeface="ＭＳ Ｐゴシック" charset="-128"/>
            </a:rPr>
            <a:t>Los militantes deben contar con </a:t>
          </a:r>
          <a:r>
            <a:rPr lang="es-MX" sz="1600" b="1" kern="1200" dirty="0">
              <a:solidFill>
                <a:schemeClr val="tx1"/>
              </a:solidFill>
              <a:ea typeface="ＭＳ Ｐゴシック" charset="-128"/>
            </a:rPr>
            <a:t>credencial para votar </a:t>
          </a:r>
          <a:r>
            <a:rPr lang="es-MX" sz="1600" kern="1200" dirty="0">
              <a:solidFill>
                <a:schemeClr val="tx1"/>
              </a:solidFill>
              <a:ea typeface="ＭＳ Ｐゴシック" charset="-128"/>
            </a:rPr>
            <a:t>de los </a:t>
          </a:r>
          <a:r>
            <a:rPr lang="es-MX" sz="1600" b="1" kern="1200" dirty="0">
              <a:solidFill>
                <a:schemeClr val="tx1"/>
              </a:solidFill>
              <a:ea typeface="ＭＳ Ｐゴシック" charset="-128"/>
            </a:rPr>
            <a:t>municipios o alcaldías </a:t>
          </a:r>
          <a:r>
            <a:rPr lang="es-MX" sz="1600" kern="1200" dirty="0">
              <a:solidFill>
                <a:schemeClr val="tx1"/>
              </a:solidFill>
              <a:ea typeface="ＭＳ Ｐゴシック" charset="-128"/>
            </a:rPr>
            <a:t>según sea el caso</a:t>
          </a:r>
          <a:endParaRPr lang="es-MX" sz="1600" kern="1200" dirty="0">
            <a:solidFill>
              <a:schemeClr val="tx1"/>
            </a:solidFill>
          </a:endParaRPr>
        </a:p>
      </dsp:txBody>
      <dsp:txXfrm>
        <a:off x="4199040" y="2031860"/>
        <a:ext cx="2848021" cy="1569773"/>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691DAB-DEB2-45D3-B182-D8E6C8B0C456}" type="datetimeFigureOut">
              <a:rPr lang="es-MX" smtClean="0"/>
              <a:t>30/03/2023</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5A823-2392-412A-AF02-E94C0D07401A}" type="slidenum">
              <a:rPr lang="es-MX" smtClean="0"/>
              <a:t>‹Nº›</a:t>
            </a:fld>
            <a:endParaRPr lang="es-MX"/>
          </a:p>
        </p:txBody>
      </p:sp>
    </p:spTree>
    <p:extLst>
      <p:ext uri="{BB962C8B-B14F-4D97-AF65-F5344CB8AC3E}">
        <p14:creationId xmlns:p14="http://schemas.microsoft.com/office/powerpoint/2010/main" val="4088021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Marcador de imagen de diapositiva">
            <a:extLst>
              <a:ext uri="{FF2B5EF4-FFF2-40B4-BE49-F238E27FC236}">
                <a16:creationId xmlns:a16="http://schemas.microsoft.com/office/drawing/2014/main" id="{7B965B40-5C37-42F9-A72C-EADAE1188F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2 Marcador de notas">
            <a:extLst>
              <a:ext uri="{FF2B5EF4-FFF2-40B4-BE49-F238E27FC236}">
                <a16:creationId xmlns:a16="http://schemas.microsoft.com/office/drawing/2014/main" id="{702E6762-4B9C-443B-9CC9-4B7DACF2C6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8196" name="3 Marcador de número de diapositiva">
            <a:extLst>
              <a:ext uri="{FF2B5EF4-FFF2-40B4-BE49-F238E27FC236}">
                <a16:creationId xmlns:a16="http://schemas.microsoft.com/office/drawing/2014/main" id="{D59DF2C7-30C7-461A-9454-C0F032D6AC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EBF152C5-AF8C-44E6-9B69-287BE3A120C5}" type="slidenum">
              <a:rPr kumimoji="0" lang="es-ES" altLang="es-MX"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auto" latinLnBrk="0" hangingPunct="1">
                <a:lnSpc>
                  <a:spcPct val="100000"/>
                </a:lnSpc>
                <a:spcBef>
                  <a:spcPct val="0"/>
                </a:spcBef>
                <a:spcAft>
                  <a:spcPts val="0"/>
                </a:spcAft>
                <a:buClrTx/>
                <a:buSzTx/>
                <a:buFontTx/>
                <a:buNone/>
                <a:tabLst/>
                <a:defRPr/>
              </a:pPr>
              <a:t>67</a:t>
            </a:fld>
            <a:endParaRPr kumimoji="0" lang="es-ES" altLang="es-MX"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Marcador de imagen de diapositiva">
            <a:extLst>
              <a:ext uri="{FF2B5EF4-FFF2-40B4-BE49-F238E27FC236}">
                <a16:creationId xmlns:a16="http://schemas.microsoft.com/office/drawing/2014/main" id="{7B965B40-5C37-42F9-A72C-EADAE1188F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2 Marcador de notas">
            <a:extLst>
              <a:ext uri="{FF2B5EF4-FFF2-40B4-BE49-F238E27FC236}">
                <a16:creationId xmlns:a16="http://schemas.microsoft.com/office/drawing/2014/main" id="{702E6762-4B9C-443B-9CC9-4B7DACF2C6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8196" name="3 Marcador de número de diapositiva">
            <a:extLst>
              <a:ext uri="{FF2B5EF4-FFF2-40B4-BE49-F238E27FC236}">
                <a16:creationId xmlns:a16="http://schemas.microsoft.com/office/drawing/2014/main" id="{D59DF2C7-30C7-461A-9454-C0F032D6AC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BF152C5-AF8C-44E6-9B69-287BE3A120C5}" type="slidenum">
              <a:rPr lang="es-ES" altLang="es-MX" smtClean="0">
                <a:latin typeface="Arial" panose="020B0604020202020204" pitchFamily="34" charset="0"/>
                <a:ea typeface="MS PGothic" panose="020B0600070205080204" pitchFamily="34" charset="-128"/>
              </a:rPr>
              <a:pPr>
                <a:spcBef>
                  <a:spcPct val="0"/>
                </a:spcBef>
              </a:pPr>
              <a:t>68</a:t>
            </a:fld>
            <a:endParaRPr lang="es-ES" altLang="es-MX">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844457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Marcador de imagen de diapositiva">
            <a:extLst>
              <a:ext uri="{FF2B5EF4-FFF2-40B4-BE49-F238E27FC236}">
                <a16:creationId xmlns:a16="http://schemas.microsoft.com/office/drawing/2014/main" id="{7B965B40-5C37-42F9-A72C-EADAE1188F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2 Marcador de notas">
            <a:extLst>
              <a:ext uri="{FF2B5EF4-FFF2-40B4-BE49-F238E27FC236}">
                <a16:creationId xmlns:a16="http://schemas.microsoft.com/office/drawing/2014/main" id="{702E6762-4B9C-443B-9CC9-4B7DACF2C6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8196" name="3 Marcador de número de diapositiva">
            <a:extLst>
              <a:ext uri="{FF2B5EF4-FFF2-40B4-BE49-F238E27FC236}">
                <a16:creationId xmlns:a16="http://schemas.microsoft.com/office/drawing/2014/main" id="{D59DF2C7-30C7-461A-9454-C0F032D6AC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BF152C5-AF8C-44E6-9B69-287BE3A120C5}" type="slidenum">
              <a:rPr lang="es-ES" altLang="es-MX" smtClean="0">
                <a:latin typeface="Arial" panose="020B0604020202020204" pitchFamily="34" charset="0"/>
                <a:ea typeface="MS PGothic" panose="020B0600070205080204" pitchFamily="34" charset="-128"/>
              </a:rPr>
              <a:pPr>
                <a:spcBef>
                  <a:spcPct val="0"/>
                </a:spcBef>
              </a:pPr>
              <a:t>69</a:t>
            </a:fld>
            <a:endParaRPr lang="es-ES" altLang="es-MX">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551201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02220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781193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382895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531277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826154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2554707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90147EF-1DF8-47A3-915D-70CE16069538}" type="datetimeFigureOut">
              <a:rPr lang="es-MX" smtClean="0"/>
              <a:t>29/03/2023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709221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90147EF-1DF8-47A3-915D-70CE16069538}" type="datetimeFigureOut">
              <a:rPr lang="es-MX" smtClean="0"/>
              <a:t>29/03/2023</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4477726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90147EF-1DF8-47A3-915D-70CE16069538}" type="datetimeFigureOut">
              <a:rPr lang="es-MX" smtClean="0"/>
              <a:t>29/03/2023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0335400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147EF-1DF8-47A3-915D-70CE16069538}" type="datetimeFigureOut">
              <a:rPr lang="es-MX" smtClean="0"/>
              <a:t>29/03/2023</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4582713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29/03/2023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386908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2681671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29/03/2023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5036325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3634172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256778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4042873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72185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7918118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90147EF-1DF8-47A3-915D-70CE16069538}" type="datetimeFigureOut">
              <a:rPr lang="es-MX" smtClean="0"/>
              <a:t>29/03/2023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5675782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1"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90147EF-1DF8-47A3-915D-70CE16069538}" type="datetimeFigureOut">
              <a:rPr lang="es-MX" smtClean="0"/>
              <a:t>29/03/2023</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5152087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90147EF-1DF8-47A3-915D-70CE16069538}" type="datetimeFigureOut">
              <a:rPr lang="es-MX" smtClean="0"/>
              <a:t>29/03/2023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1019549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147EF-1DF8-47A3-915D-70CE16069538}" type="datetimeFigureOut">
              <a:rPr lang="es-MX" smtClean="0"/>
              <a:t>29/03/2023</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43034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819566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29/03/2023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1555531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29/03/2023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9017789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1474482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29/03/2023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154916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90147EF-1DF8-47A3-915D-70CE16069538}" type="datetimeFigureOut">
              <a:rPr lang="es-MX" smtClean="0"/>
              <a:t>29/03/2023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773522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90147EF-1DF8-47A3-915D-70CE16069538}" type="datetimeFigureOut">
              <a:rPr lang="es-MX" smtClean="0"/>
              <a:t>29/03/2023</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400207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90147EF-1DF8-47A3-915D-70CE16069538}" type="datetimeFigureOut">
              <a:rPr lang="es-MX" smtClean="0"/>
              <a:t>29/03/2023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843460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147EF-1DF8-47A3-915D-70CE16069538}" type="datetimeFigureOut">
              <a:rPr lang="es-MX" smtClean="0"/>
              <a:t>29/03/2023</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479587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29/03/2023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933937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29/03/2023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677067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147EF-1DF8-47A3-915D-70CE16069538}" type="datetimeFigureOut">
              <a:rPr lang="es-MX" smtClean="0"/>
              <a:t>29/03/2023</a:t>
            </a:fld>
            <a:endParaRPr lang="es-MX"/>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21905D-CCA0-4734-8C98-4D3E2F13E2D8}" type="slidenum">
              <a:rPr lang="es-MX" smtClean="0"/>
              <a:t>‹Nº›</a:t>
            </a:fld>
            <a:endParaRPr lang="es-MX"/>
          </a:p>
        </p:txBody>
      </p:sp>
    </p:spTree>
    <p:extLst>
      <p:ext uri="{BB962C8B-B14F-4D97-AF65-F5344CB8AC3E}">
        <p14:creationId xmlns:p14="http://schemas.microsoft.com/office/powerpoint/2010/main" val="113012108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5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147EF-1DF8-47A3-915D-70CE16069538}" type="datetimeFigureOut">
              <a:rPr lang="es-MX" smtClean="0"/>
              <a:t>29/03/2023</a:t>
            </a:fld>
            <a:endParaRPr lang="es-MX"/>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21905D-CCA0-4734-8C98-4D3E2F13E2D8}" type="slidenum">
              <a:rPr lang="es-MX" smtClean="0"/>
              <a:t>‹Nº›</a:t>
            </a:fld>
            <a:endParaRPr lang="es-MX"/>
          </a:p>
        </p:txBody>
      </p:sp>
    </p:spTree>
    <p:extLst>
      <p:ext uri="{BB962C8B-B14F-4D97-AF65-F5344CB8AC3E}">
        <p14:creationId xmlns:p14="http://schemas.microsoft.com/office/powerpoint/2010/main" val="219467022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5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90147EF-1DF8-47A3-915D-70CE16069538}" type="datetimeFigureOut">
              <a:rPr lang="es-MX" smtClean="0"/>
              <a:t>29/03/2023</a:t>
            </a:fld>
            <a:endParaRPr lang="es-MX"/>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D21905D-CCA0-4734-8C98-4D3E2F13E2D8}" type="slidenum">
              <a:rPr lang="es-MX" smtClean="0"/>
              <a:t>‹Nº›</a:t>
            </a:fld>
            <a:endParaRPr lang="es-MX"/>
          </a:p>
        </p:txBody>
      </p:sp>
    </p:spTree>
    <p:extLst>
      <p:ext uri="{BB962C8B-B14F-4D97-AF65-F5344CB8AC3E}">
        <p14:creationId xmlns:p14="http://schemas.microsoft.com/office/powerpoint/2010/main" val="39111400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themeOverride" Target="../theme/themeOverride9.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0.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9.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slideLayout" Target="../slideLayouts/slideLayout18.xml"/><Relationship Id="rId1" Type="http://schemas.openxmlformats.org/officeDocument/2006/relationships/themeOverride" Target="../theme/themeOverride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hyperlink" Target="http://www.scielo.org.mx/scielo.php?script=sci_arttext&amp;pid=S0185-16162013000200008"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hyperlink" Target="https://www.te.gob.mx/sites/default/files/Parte1.pdf" TargetMode="External"/><Relationship Id="rId2" Type="http://schemas.openxmlformats.org/officeDocument/2006/relationships/image" Target="../media/image19.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13.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4.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5.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6.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8.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9.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0.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1.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2.xml"/></Relationships>
</file>

<file path=ppt/slides/_rels/slide4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slideLayout" Target="../slideLayouts/slideLayout18.xml"/><Relationship Id="rId1" Type="http://schemas.openxmlformats.org/officeDocument/2006/relationships/themeOverride" Target="../theme/themeOverride23.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4.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comments" Target="../comments/comment1.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6.xml"/><Relationship Id="rId6" Type="http://schemas.openxmlformats.org/officeDocument/2006/relationships/hyperlink" Target="https://www.te.gob.mx/publicaciones/sites/default/files/archivos_libros/57_proteccion.pdf" TargetMode="External"/><Relationship Id="rId5" Type="http://schemas.openxmlformats.org/officeDocument/2006/relationships/image" Target="../media/image25.png"/><Relationship Id="rId4" Type="http://schemas.openxmlformats.org/officeDocument/2006/relationships/image" Target="../media/image24.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4.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8.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9.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0.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1.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2.xml"/><Relationship Id="rId4" Type="http://schemas.openxmlformats.org/officeDocument/2006/relationships/hyperlink" Target="https://www.te.gob.mx/blog/delamata/front/articles/article/139"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3.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4.xml"/><Relationship Id="rId4" Type="http://schemas.openxmlformats.org/officeDocument/2006/relationships/hyperlink" Target="https://www.te.gob.mx/blog/delamata/front/articles/article/155"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3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6.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7.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8.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9.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0.xml"/></Relationships>
</file>

<file path=ppt/slides/_rels/slide65.xml.rels><?xml version="1.0" encoding="UTF-8" standalone="yes"?>
<Relationships xmlns="http://schemas.openxmlformats.org/package/2006/relationships"><Relationship Id="rId2" Type="http://schemas.openxmlformats.org/officeDocument/2006/relationships/hyperlink" Target="https://www.te.gob.mx/IUSEapp/tesisjur.aspx?idtesis=XXXVII/99&amp;tpoBusqueda=S&amp;sWord=registro,partido,politico,local" TargetMode="Externa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hyperlink" Target="https://www.iecm.mx/www/marconormativo/docs/CodigodeProcedimientosElectoralesdelaCiudaddeMexico.pdf" TargetMode="Externa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hyperlink" Target="http://portales.te.gob.mx/consultareforma2014/node/2938"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hyperlink" Target="http://www.te.gob.mx/iuse/tesisjur.aspx?idTesis=CLV/2002"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6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5.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hyperlink" Target="http://portales.te.gob.mx/consultareforma2014/node/2938" TargetMode="External"/><Relationship Id="rId1" Type="http://schemas.openxmlformats.org/officeDocument/2006/relationships/slideLayout" Target="../slideLayouts/slideLayout1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1.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2.xml"/><Relationship Id="rId4" Type="http://schemas.openxmlformats.org/officeDocument/2006/relationships/hyperlink" Target="https://www.te.gob.mx/sentenciasHTML/convertir/expediente/SUP-JDC-26-2000"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3.xml"/></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4.xml"/></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5.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6.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themeOverride" Target="../theme/themeOverride47.xml"/><Relationship Id="rId5" Type="http://schemas.openxmlformats.org/officeDocument/2006/relationships/hyperlink" Target="mailto:alexander.reyes@te.gob.mx" TargetMode="External"/><Relationship Id="rId4" Type="http://schemas.openxmlformats.org/officeDocument/2006/relationships/image" Target="../media/image31.tiff"/></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8.xml"/><Relationship Id="rId5" Type="http://schemas.openxmlformats.org/officeDocument/2006/relationships/hyperlink" Target="https://www.te.gob.mx/blog/delamata/front/articles/article/279" TargetMode="External"/><Relationship Id="rId4" Type="http://schemas.openxmlformats.org/officeDocument/2006/relationships/image" Target="../media/image32.png"/></Relationships>
</file>

<file path=ppt/slides/_rels/slide79.xml.rels><?xml version="1.0" encoding="UTF-8" standalone="yes"?>
<Relationships xmlns="http://schemas.openxmlformats.org/package/2006/relationships"><Relationship Id="rId3" Type="http://schemas.openxmlformats.org/officeDocument/2006/relationships/hyperlink" Target="http://www.te.gob.mx/eje/" TargetMode="External"/><Relationship Id="rId2" Type="http://schemas.openxmlformats.org/officeDocument/2006/relationships/hyperlink" Target="http://www.te.gob.mx/"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6.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75EDFC0A-938F-4998-8DE5-0D9C1435FD9A}"/>
              </a:ext>
            </a:extLst>
          </p:cNvPr>
          <p:cNvSpPr>
            <a:spLocks noChangeArrowheads="1"/>
          </p:cNvSpPr>
          <p:nvPr/>
        </p:nvSpPr>
        <p:spPr bwMode="auto">
          <a:xfrm>
            <a:off x="1670178" y="1910187"/>
            <a:ext cx="5829300" cy="1696948"/>
          </a:xfrm>
          <a:prstGeom prst="rect">
            <a:avLst/>
          </a:prstGeom>
          <a:solidFill>
            <a:srgbClr val="2A2559"/>
          </a:solidFill>
          <a:ln>
            <a:noFill/>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s-ES_tradnl" altLang="es-MX" sz="3300" b="1" dirty="0">
                <a:solidFill>
                  <a:prstClr val="white"/>
                </a:solidFill>
                <a:effectLst>
                  <a:outerShdw blurRad="38100" dist="38100" dir="2700000" algn="tl">
                    <a:srgbClr val="000000">
                      <a:alpha val="43137"/>
                    </a:srgbClr>
                  </a:outerShdw>
                </a:effectLst>
                <a:latin typeface="Helvetica Neue" charset="0"/>
                <a:ea typeface="ＭＳ Ｐゴシック" panose="020B0600070205080204" pitchFamily="34" charset="-128"/>
              </a:rPr>
              <a:t>Partidos políticos locales: restricciones a sus candidaturas</a:t>
            </a:r>
            <a:endParaRPr lang="es-ES_tradnl" altLang="es-MX" sz="3300" dirty="0">
              <a:solidFill>
                <a:prstClr val="white"/>
              </a:solidFill>
              <a:effectLst>
                <a:outerShdw blurRad="38100" dist="38100" dir="2700000" algn="tl">
                  <a:srgbClr val="000000">
                    <a:alpha val="43137"/>
                  </a:srgbClr>
                </a:outerShdw>
              </a:effectLst>
              <a:latin typeface="Helvetica Neue" charset="0"/>
              <a:ea typeface="ＭＳ Ｐゴシック" panose="020B0600070205080204" pitchFamily="34" charset="-128"/>
            </a:endParaRPr>
          </a:p>
        </p:txBody>
      </p:sp>
      <p:sp>
        <p:nvSpPr>
          <p:cNvPr id="2" name="CuadroTexto 1">
            <a:extLst>
              <a:ext uri="{FF2B5EF4-FFF2-40B4-BE49-F238E27FC236}">
                <a16:creationId xmlns:a16="http://schemas.microsoft.com/office/drawing/2014/main" id="{AFD880E2-8478-4DCA-BD72-B2450DE23A65}"/>
              </a:ext>
            </a:extLst>
          </p:cNvPr>
          <p:cNvSpPr txBox="1"/>
          <p:nvPr/>
        </p:nvSpPr>
        <p:spPr>
          <a:xfrm>
            <a:off x="1670182" y="3855446"/>
            <a:ext cx="3594895" cy="623248"/>
          </a:xfrm>
          <a:prstGeom prst="rect">
            <a:avLst/>
          </a:prstGeom>
          <a:noFill/>
        </p:spPr>
        <p:txBody>
          <a:bodyPr wrap="none" rtlCol="0">
            <a:spAutoFit/>
          </a:bodyPr>
          <a:lstStyle/>
          <a:p>
            <a:r>
              <a:rPr lang="es-MX" sz="1725" b="1" dirty="0">
                <a:solidFill>
                  <a:srgbClr val="2A2559"/>
                </a:solidFill>
                <a:latin typeface="Helvetica Neue"/>
              </a:rPr>
              <a:t>Investigador:</a:t>
            </a:r>
          </a:p>
          <a:p>
            <a:pPr marL="257168" indent="-257168">
              <a:buFont typeface="Arial" panose="020B0604020202020204" pitchFamily="34" charset="0"/>
              <a:buChar char="•"/>
            </a:pPr>
            <a:r>
              <a:rPr lang="es-MX" sz="1725" dirty="0">
                <a:solidFill>
                  <a:prstClr val="black"/>
                </a:solidFill>
                <a:latin typeface="Helvetica Neue"/>
              </a:rPr>
              <a:t>Mtro. Alexander Reyes Guevara</a:t>
            </a:r>
          </a:p>
        </p:txBody>
      </p:sp>
      <p:sp>
        <p:nvSpPr>
          <p:cNvPr id="3" name="Rectángulo 2">
            <a:extLst>
              <a:ext uri="{FF2B5EF4-FFF2-40B4-BE49-F238E27FC236}">
                <a16:creationId xmlns:a16="http://schemas.microsoft.com/office/drawing/2014/main" id="{8F8B3AA6-747A-4958-9C79-1C530B3DE9E3}"/>
              </a:ext>
            </a:extLst>
          </p:cNvPr>
          <p:cNvSpPr/>
          <p:nvPr/>
        </p:nvSpPr>
        <p:spPr>
          <a:xfrm>
            <a:off x="5644263" y="4820485"/>
            <a:ext cx="1819729" cy="300082"/>
          </a:xfrm>
          <a:prstGeom prst="rect">
            <a:avLst/>
          </a:prstGeom>
        </p:spPr>
        <p:txBody>
          <a:bodyPr wrap="none">
            <a:spAutoFit/>
          </a:bodyPr>
          <a:lstStyle/>
          <a:p>
            <a:r>
              <a:rPr lang="es-MX" sz="1350" i="1" dirty="0">
                <a:solidFill>
                  <a:prstClr val="black"/>
                </a:solidFill>
                <a:latin typeface="Helvetica Neue"/>
              </a:rPr>
              <a:t>31 de marzo de 2023</a:t>
            </a:r>
          </a:p>
        </p:txBody>
      </p:sp>
    </p:spTree>
    <p:extLst>
      <p:ext uri="{BB962C8B-B14F-4D97-AF65-F5344CB8AC3E}">
        <p14:creationId xmlns:p14="http://schemas.microsoft.com/office/powerpoint/2010/main" val="3939034817"/>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935337" y="1335295"/>
            <a:ext cx="6060347" cy="4708981"/>
          </a:xfrm>
          <a:prstGeom prst="rect">
            <a:avLst/>
          </a:prstGeom>
        </p:spPr>
        <p:txBody>
          <a:bodyPr wrap="square">
            <a:spAutoFit/>
          </a:bodyPr>
          <a:lstStyle/>
          <a:p>
            <a:pPr algn="just"/>
            <a:r>
              <a:rPr lang="es-MX" sz="2000" dirty="0"/>
              <a:t>La democracia no se reduce: </a:t>
            </a:r>
          </a:p>
          <a:p>
            <a:pPr marL="257175" indent="-257175" algn="just">
              <a:buFont typeface="Arial" panose="020B0604020202020204" pitchFamily="34" charset="0"/>
              <a:buChar char="•"/>
            </a:pPr>
            <a:r>
              <a:rPr lang="es-MX" sz="2000" dirty="0"/>
              <a:t>Un simple método de elección de gobernantes</a:t>
            </a:r>
          </a:p>
          <a:p>
            <a:pPr marL="257175" indent="-257175" algn="just">
              <a:buFont typeface="Arial" panose="020B0604020202020204" pitchFamily="34" charset="0"/>
              <a:buChar char="•"/>
            </a:pPr>
            <a:r>
              <a:rPr lang="es-MX" sz="2000" dirty="0"/>
              <a:t>Ciudadanía reducida a masa o elector</a:t>
            </a:r>
          </a:p>
          <a:p>
            <a:pPr marL="257175" indent="-257175" algn="just">
              <a:buFont typeface="Arial" panose="020B0604020202020204" pitchFamily="34" charset="0"/>
              <a:buChar char="•"/>
            </a:pPr>
            <a:r>
              <a:rPr lang="es-MX" sz="2000" dirty="0"/>
              <a:t>Mayorías o minorías </a:t>
            </a:r>
          </a:p>
          <a:p>
            <a:pPr marL="257175" indent="-257175" algn="just">
              <a:buFont typeface="Arial" panose="020B0604020202020204" pitchFamily="34" charset="0"/>
              <a:buChar char="•"/>
            </a:pPr>
            <a:r>
              <a:rPr lang="es-MX" sz="2000" dirty="0"/>
              <a:t>A un ejercicio periódico de la ciudadanía (MPC)</a:t>
            </a:r>
          </a:p>
          <a:p>
            <a:pPr marL="257175" indent="-257175" algn="just">
              <a:buFont typeface="Arial" panose="020B0604020202020204" pitchFamily="34" charset="0"/>
              <a:buChar char="•"/>
            </a:pPr>
            <a:r>
              <a:rPr lang="es-MX" sz="2000" dirty="0"/>
              <a:t>Ciertos grupos (ensanchamiento)</a:t>
            </a:r>
          </a:p>
          <a:p>
            <a:pPr marL="257175" indent="-257175" algn="just">
              <a:buFont typeface="Arial" panose="020B0604020202020204" pitchFamily="34" charset="0"/>
              <a:buChar char="•"/>
            </a:pPr>
            <a:r>
              <a:rPr lang="es-MX" sz="2000" dirty="0"/>
              <a:t>Procesos electorales</a:t>
            </a:r>
          </a:p>
          <a:p>
            <a:pPr marL="257175" indent="-257175" algn="just">
              <a:buFont typeface="Arial" panose="020B0604020202020204" pitchFamily="34" charset="0"/>
              <a:buChar char="•"/>
            </a:pPr>
            <a:r>
              <a:rPr lang="es-MX" sz="2000" dirty="0"/>
              <a:t>Rotación de elites</a:t>
            </a:r>
          </a:p>
          <a:p>
            <a:pPr marL="257175" indent="-257175" algn="just">
              <a:buFont typeface="Arial" panose="020B0604020202020204" pitchFamily="34" charset="0"/>
              <a:buChar char="•"/>
            </a:pPr>
            <a:r>
              <a:rPr lang="es-MX" sz="2000" dirty="0"/>
              <a:t>Partidos políticos</a:t>
            </a:r>
          </a:p>
          <a:p>
            <a:pPr marL="257175" indent="-257175" algn="just">
              <a:buFont typeface="Arial" panose="020B0604020202020204" pitchFamily="34" charset="0"/>
              <a:buChar char="•"/>
            </a:pPr>
            <a:r>
              <a:rPr lang="es-MX" sz="2000" dirty="0"/>
              <a:t>La lucha por el poder político</a:t>
            </a:r>
          </a:p>
          <a:p>
            <a:pPr marL="257175" indent="-257175" algn="just">
              <a:buFont typeface="Arial" panose="020B0604020202020204" pitchFamily="34" charset="0"/>
              <a:buChar char="•"/>
            </a:pPr>
            <a:r>
              <a:rPr lang="es-MX" sz="2000" dirty="0"/>
              <a:t>Relación vertical</a:t>
            </a:r>
          </a:p>
          <a:p>
            <a:pPr marL="257175" indent="-257175" algn="just">
              <a:buFont typeface="Arial" panose="020B0604020202020204" pitchFamily="34" charset="0"/>
              <a:buChar char="•"/>
            </a:pPr>
            <a:r>
              <a:rPr lang="es-MX" sz="2000" dirty="0"/>
              <a:t>Desconocimiento de otros métodos de elección (SNI)</a:t>
            </a:r>
          </a:p>
          <a:p>
            <a:pPr marL="257175" indent="-257175" algn="just">
              <a:buFont typeface="Arial" panose="020B0604020202020204" pitchFamily="34" charset="0"/>
              <a:buChar char="•"/>
            </a:pPr>
            <a:r>
              <a:rPr lang="es-MX" sz="2000" dirty="0"/>
              <a:t>Política (polémica) en el espacio público (construcción acuerdos)</a:t>
            </a:r>
          </a:p>
          <a:p>
            <a:pPr marL="257175" indent="-257175" algn="just">
              <a:buFont typeface="Arial" panose="020B0604020202020204" pitchFamily="34" charset="0"/>
              <a:buChar char="•"/>
            </a:pPr>
            <a:r>
              <a:rPr lang="es-MX" sz="2000" dirty="0"/>
              <a:t>Estática (construcción contante)</a:t>
            </a:r>
          </a:p>
        </p:txBody>
      </p:sp>
      <p:sp>
        <p:nvSpPr>
          <p:cNvPr id="3" name="CuadroTexto 2">
            <a:extLst>
              <a:ext uri="{FF2B5EF4-FFF2-40B4-BE49-F238E27FC236}">
                <a16:creationId xmlns:a16="http://schemas.microsoft.com/office/drawing/2014/main" id="{46CFC405-72E5-4C0F-A12E-13BF67AA1A25}"/>
              </a:ext>
            </a:extLst>
          </p:cNvPr>
          <p:cNvSpPr txBox="1"/>
          <p:nvPr/>
        </p:nvSpPr>
        <p:spPr>
          <a:xfrm>
            <a:off x="5583072" y="692426"/>
            <a:ext cx="3036082" cy="830997"/>
          </a:xfrm>
          <a:prstGeom prst="rect">
            <a:avLst/>
          </a:prstGeom>
          <a:noFill/>
        </p:spPr>
        <p:txBody>
          <a:bodyPr wrap="square" rtlCol="0">
            <a:spAutoFit/>
          </a:bodyPr>
          <a:lstStyle/>
          <a:p>
            <a:pPr algn="ctr"/>
            <a:r>
              <a:rPr lang="es-MX" sz="2400" b="1" dirty="0" err="1">
                <a:solidFill>
                  <a:srgbClr val="2A2559"/>
                </a:solidFill>
                <a:latin typeface="Helvetica Neue"/>
              </a:rPr>
              <a:t>Complejización</a:t>
            </a:r>
            <a:r>
              <a:rPr lang="es-MX" sz="2400" b="1" dirty="0">
                <a:solidFill>
                  <a:srgbClr val="2A2559"/>
                </a:solidFill>
                <a:latin typeface="Helvetica Neue"/>
              </a:rPr>
              <a:t> de la Democracia</a:t>
            </a:r>
          </a:p>
        </p:txBody>
      </p:sp>
    </p:spTree>
    <p:extLst>
      <p:ext uri="{BB962C8B-B14F-4D97-AF65-F5344CB8AC3E}">
        <p14:creationId xmlns:p14="http://schemas.microsoft.com/office/powerpoint/2010/main" val="276243400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378133" y="699871"/>
            <a:ext cx="5029453" cy="722897"/>
          </a:xfrm>
        </p:spPr>
        <p:txBody>
          <a:bodyPr>
            <a:noAutofit/>
          </a:bodyPr>
          <a:lstStyle/>
          <a:p>
            <a:pPr algn="ctr"/>
            <a:r>
              <a:rPr lang="es-MX" sz="1875" b="1" dirty="0">
                <a:solidFill>
                  <a:srgbClr val="2A2559"/>
                </a:solidFill>
                <a:latin typeface="Helvetica Neue"/>
                <a:ea typeface="+mn-ea"/>
                <a:cs typeface="+mn-cs"/>
              </a:rPr>
              <a:t>TIPOS DE DEMOCRACIA E INSTRUMENTOS DE PARTICIPACIÓN CIUDADANA</a:t>
            </a:r>
            <a:endParaRPr lang="es-MX" sz="1800" dirty="0"/>
          </a:p>
        </p:txBody>
      </p:sp>
      <p:sp>
        <p:nvSpPr>
          <p:cNvPr id="3" name="1 Título"/>
          <p:cNvSpPr txBox="1">
            <a:spLocks/>
          </p:cNvSpPr>
          <p:nvPr/>
        </p:nvSpPr>
        <p:spPr>
          <a:xfrm>
            <a:off x="1817694" y="2132856"/>
            <a:ext cx="5086350" cy="552078"/>
          </a:xfrm>
          <a:prstGeom prst="rect">
            <a:avLst/>
          </a:prstGeom>
        </p:spPr>
        <p:txBody>
          <a:bodyPr vert="horz" lIns="68580" tIns="34290" rIns="68580" bIns="3429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s-MX" sz="3000" dirty="0"/>
          </a:p>
        </p:txBody>
      </p:sp>
      <p:graphicFrame>
        <p:nvGraphicFramePr>
          <p:cNvPr id="7" name="Tabla 7">
            <a:extLst>
              <a:ext uri="{FF2B5EF4-FFF2-40B4-BE49-F238E27FC236}">
                <a16:creationId xmlns:a16="http://schemas.microsoft.com/office/drawing/2014/main" id="{103C76EA-6F24-5674-BFE5-083C941E737A}"/>
              </a:ext>
            </a:extLst>
          </p:cNvPr>
          <p:cNvGraphicFramePr>
            <a:graphicFrameLocks noGrp="1"/>
          </p:cNvGraphicFramePr>
          <p:nvPr/>
        </p:nvGraphicFramePr>
        <p:xfrm>
          <a:off x="345439" y="1435577"/>
          <a:ext cx="6878320" cy="5303520"/>
        </p:xfrm>
        <a:graphic>
          <a:graphicData uri="http://schemas.openxmlformats.org/drawingml/2006/table">
            <a:tbl>
              <a:tblPr firstRow="1" bandRow="1">
                <a:tableStyleId>{5C22544A-7EE6-4342-B048-85BDC9FD1C3A}</a:tableStyleId>
              </a:tblPr>
              <a:tblGrid>
                <a:gridCol w="1627694">
                  <a:extLst>
                    <a:ext uri="{9D8B030D-6E8A-4147-A177-3AD203B41FA5}">
                      <a16:colId xmlns:a16="http://schemas.microsoft.com/office/drawing/2014/main" val="3368112173"/>
                    </a:ext>
                  </a:extLst>
                </a:gridCol>
                <a:gridCol w="1545184">
                  <a:extLst>
                    <a:ext uri="{9D8B030D-6E8A-4147-A177-3AD203B41FA5}">
                      <a16:colId xmlns:a16="http://schemas.microsoft.com/office/drawing/2014/main" val="1907150333"/>
                    </a:ext>
                  </a:extLst>
                </a:gridCol>
                <a:gridCol w="1852721">
                  <a:extLst>
                    <a:ext uri="{9D8B030D-6E8A-4147-A177-3AD203B41FA5}">
                      <a16:colId xmlns:a16="http://schemas.microsoft.com/office/drawing/2014/main" val="1495602233"/>
                    </a:ext>
                  </a:extLst>
                </a:gridCol>
                <a:gridCol w="1852721">
                  <a:extLst>
                    <a:ext uri="{9D8B030D-6E8A-4147-A177-3AD203B41FA5}">
                      <a16:colId xmlns:a16="http://schemas.microsoft.com/office/drawing/2014/main" val="3406606669"/>
                    </a:ext>
                  </a:extLst>
                </a:gridCol>
              </a:tblGrid>
              <a:tr h="370840">
                <a:tc>
                  <a:txBody>
                    <a:bodyPr/>
                    <a:lstStyle/>
                    <a:p>
                      <a:pPr algn="ctr"/>
                      <a:r>
                        <a:rPr lang="es-MX" sz="1400" dirty="0">
                          <a:latin typeface="Arial" panose="020B0604020202020204" pitchFamily="34" charset="0"/>
                          <a:cs typeface="Arial" panose="020B0604020202020204" pitchFamily="34" charset="0"/>
                        </a:rPr>
                        <a:t>Representativa</a:t>
                      </a:r>
                    </a:p>
                  </a:txBody>
                  <a:tcPr/>
                </a:tc>
                <a:tc>
                  <a:txBody>
                    <a:bodyPr/>
                    <a:lstStyle/>
                    <a:p>
                      <a:pPr algn="ctr"/>
                      <a:r>
                        <a:rPr lang="es-MX" sz="1400" dirty="0">
                          <a:latin typeface="Arial" panose="020B0604020202020204" pitchFamily="34" charset="0"/>
                          <a:cs typeface="Arial" panose="020B0604020202020204" pitchFamily="34" charset="0"/>
                        </a:rPr>
                        <a:t>Directa</a:t>
                      </a:r>
                    </a:p>
                  </a:txBody>
                  <a:tcPr/>
                </a:tc>
                <a:tc>
                  <a:txBody>
                    <a:bodyPr/>
                    <a:lstStyle/>
                    <a:p>
                      <a:pPr algn="ctr"/>
                      <a:r>
                        <a:rPr lang="es-MX" sz="1400" dirty="0">
                          <a:latin typeface="Arial" panose="020B0604020202020204" pitchFamily="34" charset="0"/>
                          <a:cs typeface="Arial" panose="020B0604020202020204" pitchFamily="34" charset="0"/>
                        </a:rPr>
                        <a:t>Participativa</a:t>
                      </a:r>
                    </a:p>
                  </a:txBody>
                  <a:tcPr/>
                </a:tc>
                <a:tc>
                  <a:txBody>
                    <a:bodyPr/>
                    <a:lstStyle/>
                    <a:p>
                      <a:pPr algn="ctr"/>
                      <a:r>
                        <a:rPr lang="es-MX" sz="1400" dirty="0">
                          <a:latin typeface="Arial" panose="020B0604020202020204" pitchFamily="34" charset="0"/>
                          <a:cs typeface="Arial" panose="020B0604020202020204" pitchFamily="34" charset="0"/>
                        </a:rPr>
                        <a:t>Gestión, evaluación y control</a:t>
                      </a:r>
                    </a:p>
                  </a:txBody>
                  <a:tcPr/>
                </a:tc>
                <a:extLst>
                  <a:ext uri="{0D108BD9-81ED-4DB2-BD59-A6C34878D82A}">
                    <a16:rowId xmlns:a16="http://schemas.microsoft.com/office/drawing/2014/main" val="1983534658"/>
                  </a:ext>
                </a:extLst>
              </a:tr>
              <a:tr h="370840">
                <a:tc>
                  <a:txBody>
                    <a:bodyPr/>
                    <a:lstStyle/>
                    <a:p>
                      <a:pPr algn="ctr"/>
                      <a:r>
                        <a:rPr lang="es-MX" sz="1400" dirty="0">
                          <a:latin typeface="Arial" panose="020B0604020202020204" pitchFamily="34" charset="0"/>
                          <a:cs typeface="Arial" panose="020B0604020202020204" pitchFamily="34" charset="0"/>
                        </a:rPr>
                        <a:t>Voto libre y  secreto</a:t>
                      </a:r>
                    </a:p>
                  </a:txBody>
                  <a:tcPr>
                    <a:solidFill>
                      <a:schemeClr val="accent1"/>
                    </a:solidFill>
                  </a:tcPr>
                </a:tc>
                <a:tc>
                  <a:txBody>
                    <a:bodyPr/>
                    <a:lstStyle/>
                    <a:p>
                      <a:pPr marL="0" indent="0" algn="ctr">
                        <a:buNone/>
                      </a:pPr>
                      <a:r>
                        <a:rPr lang="es-MX" sz="1400" b="1" dirty="0">
                          <a:latin typeface="Arial" panose="020B0604020202020204" pitchFamily="34" charset="0"/>
                          <a:cs typeface="Arial" panose="020B0604020202020204" pitchFamily="34" charset="0"/>
                        </a:rPr>
                        <a:t>Iniciativa Ciudadana </a:t>
                      </a:r>
                    </a:p>
                  </a:txBody>
                  <a:tcPr>
                    <a:solidFill>
                      <a:srgbClr val="FFC000"/>
                    </a:solidFill>
                  </a:tcPr>
                </a:tc>
                <a:tc>
                  <a:txBody>
                    <a:bodyPr/>
                    <a:lstStyle/>
                    <a:p>
                      <a:pPr marL="0" indent="0" algn="ctr">
                        <a:buNone/>
                      </a:pPr>
                      <a:r>
                        <a:rPr lang="es-MX" sz="1400" dirty="0">
                          <a:latin typeface="Arial" panose="020B0604020202020204" pitchFamily="34" charset="0"/>
                          <a:cs typeface="Arial" panose="020B0604020202020204" pitchFamily="34" charset="0"/>
                        </a:rPr>
                        <a:t>Colaboración Ciudadana</a:t>
                      </a:r>
                    </a:p>
                  </a:txBody>
                  <a:tcPr>
                    <a:solidFill>
                      <a:srgbClr val="92D050"/>
                    </a:solidFill>
                  </a:tcPr>
                </a:tc>
                <a:tc>
                  <a:txBody>
                    <a:bodyPr/>
                    <a:lstStyle/>
                    <a:p>
                      <a:pPr algn="ctr"/>
                      <a:r>
                        <a:rPr lang="es-MX" sz="1400" dirty="0">
                          <a:latin typeface="Arial" panose="020B0604020202020204" pitchFamily="34" charset="0"/>
                          <a:cs typeface="Arial" panose="020B0604020202020204" pitchFamily="34" charset="0"/>
                        </a:rPr>
                        <a:t>Audiencia Pública </a:t>
                      </a:r>
                    </a:p>
                  </a:txBody>
                  <a:tcPr>
                    <a:solidFill>
                      <a:srgbClr val="00B0F0"/>
                    </a:solidFill>
                  </a:tcPr>
                </a:tc>
                <a:extLst>
                  <a:ext uri="{0D108BD9-81ED-4DB2-BD59-A6C34878D82A}">
                    <a16:rowId xmlns:a16="http://schemas.microsoft.com/office/drawing/2014/main" val="1452171890"/>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indent="0" algn="ctr">
                        <a:buNone/>
                      </a:pPr>
                      <a:r>
                        <a:rPr lang="es-MX" sz="1400" b="1" dirty="0">
                          <a:latin typeface="Arial" panose="020B0604020202020204" pitchFamily="34" charset="0"/>
                          <a:cs typeface="Arial" panose="020B0604020202020204" pitchFamily="34" charset="0"/>
                        </a:rPr>
                        <a:t>Referéndum </a:t>
                      </a:r>
                    </a:p>
                  </a:txBody>
                  <a:tcPr>
                    <a:solidFill>
                      <a:srgbClr val="FFC000"/>
                    </a:solidFill>
                  </a:tcPr>
                </a:tc>
                <a:tc>
                  <a:txBody>
                    <a:bodyPr/>
                    <a:lstStyle/>
                    <a:p>
                      <a:pPr marL="0" indent="0" algn="ctr">
                        <a:buNone/>
                      </a:pPr>
                      <a:r>
                        <a:rPr lang="es-MX" sz="1400" dirty="0">
                          <a:latin typeface="Arial" panose="020B0604020202020204" pitchFamily="34" charset="0"/>
                          <a:cs typeface="Arial" panose="020B0604020202020204" pitchFamily="34" charset="0"/>
                        </a:rPr>
                        <a:t>Asamblea Ciudadana </a:t>
                      </a:r>
                    </a:p>
                  </a:txBody>
                  <a:tcPr>
                    <a:solidFill>
                      <a:srgbClr val="92D050"/>
                    </a:solidFill>
                  </a:tcPr>
                </a:tc>
                <a:tc>
                  <a:txBody>
                    <a:bodyPr/>
                    <a:lstStyle/>
                    <a:p>
                      <a:pPr algn="ctr"/>
                      <a:r>
                        <a:rPr lang="es-MX" sz="1400" dirty="0">
                          <a:latin typeface="Arial" panose="020B0604020202020204" pitchFamily="34" charset="0"/>
                          <a:cs typeface="Arial" panose="020B0604020202020204" pitchFamily="34" charset="0"/>
                        </a:rPr>
                        <a:t>Consulta Pública</a:t>
                      </a:r>
                    </a:p>
                  </a:txBody>
                  <a:tcPr>
                    <a:solidFill>
                      <a:srgbClr val="00B0F0"/>
                    </a:solidFill>
                  </a:tcPr>
                </a:tc>
                <a:extLst>
                  <a:ext uri="{0D108BD9-81ED-4DB2-BD59-A6C34878D82A}">
                    <a16:rowId xmlns:a16="http://schemas.microsoft.com/office/drawing/2014/main" val="3634684947"/>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indent="0" algn="ctr">
                        <a:buNone/>
                      </a:pPr>
                      <a:r>
                        <a:rPr lang="es-MX" sz="1400" b="1" dirty="0">
                          <a:latin typeface="Arial" panose="020B0604020202020204" pitchFamily="34" charset="0"/>
                          <a:cs typeface="Arial" panose="020B0604020202020204" pitchFamily="34" charset="0"/>
                        </a:rPr>
                        <a:t>Plebiscito </a:t>
                      </a:r>
                    </a:p>
                  </a:txBody>
                  <a:tcPr>
                    <a:solidFill>
                      <a:srgbClr val="FFC000"/>
                    </a:solidFill>
                  </a:tcPr>
                </a:tc>
                <a:tc>
                  <a:txBody>
                    <a:bodyPr/>
                    <a:lstStyle/>
                    <a:p>
                      <a:pPr marL="0" indent="0" algn="ctr">
                        <a:buNone/>
                      </a:pPr>
                      <a:r>
                        <a:rPr lang="es-MX" sz="1400" dirty="0">
                          <a:latin typeface="Arial" panose="020B0604020202020204" pitchFamily="34" charset="0"/>
                          <a:cs typeface="Arial" panose="020B0604020202020204" pitchFamily="34" charset="0"/>
                        </a:rPr>
                        <a:t>Comisiones de Participación Comunitaria </a:t>
                      </a:r>
                    </a:p>
                  </a:txBody>
                  <a:tcPr>
                    <a:solidFill>
                      <a:srgbClr val="92D050"/>
                    </a:solidFill>
                  </a:tcPr>
                </a:tc>
                <a:tc>
                  <a:txBody>
                    <a:bodyPr/>
                    <a:lstStyle/>
                    <a:p>
                      <a:pPr algn="ctr"/>
                      <a:r>
                        <a:rPr lang="es-MX" sz="1400" dirty="0">
                          <a:latin typeface="Arial" panose="020B0604020202020204" pitchFamily="34" charset="0"/>
                          <a:cs typeface="Arial" panose="020B0604020202020204" pitchFamily="34" charset="0"/>
                        </a:rPr>
                        <a:t>Difusión Pública y Rendición de Cuentas</a:t>
                      </a:r>
                    </a:p>
                  </a:txBody>
                  <a:tcPr>
                    <a:solidFill>
                      <a:srgbClr val="00B0F0"/>
                    </a:solidFill>
                  </a:tcPr>
                </a:tc>
                <a:extLst>
                  <a:ext uri="{0D108BD9-81ED-4DB2-BD59-A6C34878D82A}">
                    <a16:rowId xmlns:a16="http://schemas.microsoft.com/office/drawing/2014/main" val="3807323227"/>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indent="0" algn="ctr">
                        <a:buNone/>
                      </a:pPr>
                      <a:r>
                        <a:rPr lang="es-MX" sz="1400" dirty="0">
                          <a:latin typeface="Arial" panose="020B0604020202020204" pitchFamily="34" charset="0"/>
                          <a:cs typeface="Arial" panose="020B0604020202020204" pitchFamily="34" charset="0"/>
                        </a:rPr>
                        <a:t>Consulta Ciudadana  </a:t>
                      </a:r>
                    </a:p>
                  </a:txBody>
                  <a:tcPr>
                    <a:solidFill>
                      <a:srgbClr val="FFC000"/>
                    </a:solidFill>
                  </a:tcPr>
                </a:tc>
                <a:tc>
                  <a:txBody>
                    <a:bodyPr/>
                    <a:lstStyle/>
                    <a:p>
                      <a:pPr marL="0" indent="0" algn="ctr">
                        <a:buNone/>
                      </a:pPr>
                      <a:r>
                        <a:rPr lang="es-MX" sz="1400" dirty="0">
                          <a:latin typeface="Arial" panose="020B0604020202020204" pitchFamily="34" charset="0"/>
                          <a:cs typeface="Arial" panose="020B0604020202020204" pitchFamily="34" charset="0"/>
                        </a:rPr>
                        <a:t>Organizaciones Ciudadanas</a:t>
                      </a:r>
                    </a:p>
                  </a:txBody>
                  <a:tcPr>
                    <a:solidFill>
                      <a:srgbClr val="92D050"/>
                    </a:solidFill>
                  </a:tcPr>
                </a:tc>
                <a:tc>
                  <a:txBody>
                    <a:bodyPr/>
                    <a:lstStyle/>
                    <a:p>
                      <a:pPr algn="ctr"/>
                      <a:r>
                        <a:rPr lang="es-MX" sz="1400" dirty="0">
                          <a:latin typeface="Arial" panose="020B0604020202020204" pitchFamily="34" charset="0"/>
                          <a:cs typeface="Arial" panose="020B0604020202020204" pitchFamily="34" charset="0"/>
                        </a:rPr>
                        <a:t>Observatorios Ciudadanos</a:t>
                      </a:r>
                    </a:p>
                  </a:txBody>
                  <a:tcPr>
                    <a:solidFill>
                      <a:srgbClr val="00B0F0"/>
                    </a:solidFill>
                  </a:tcPr>
                </a:tc>
                <a:extLst>
                  <a:ext uri="{0D108BD9-81ED-4DB2-BD59-A6C34878D82A}">
                    <a16:rowId xmlns:a16="http://schemas.microsoft.com/office/drawing/2014/main" val="887033069"/>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indent="0" algn="ctr">
                        <a:buNone/>
                      </a:pPr>
                      <a:r>
                        <a:rPr lang="es-MX" sz="1400" dirty="0">
                          <a:latin typeface="Arial" panose="020B0604020202020204" pitchFamily="34" charset="0"/>
                          <a:cs typeface="Arial" panose="020B0604020202020204" pitchFamily="34" charset="0"/>
                        </a:rPr>
                        <a:t>Consulta Popular</a:t>
                      </a:r>
                    </a:p>
                  </a:txBody>
                  <a:tcPr>
                    <a:solidFill>
                      <a:srgbClr val="FFC000"/>
                    </a:solidFill>
                  </a:tcPr>
                </a:tc>
                <a:tc>
                  <a:txBody>
                    <a:bodyPr/>
                    <a:lstStyle/>
                    <a:p>
                      <a:pPr marL="0" indent="0" algn="ctr">
                        <a:buNone/>
                      </a:pPr>
                      <a:r>
                        <a:rPr lang="es-MX" sz="1400" dirty="0">
                          <a:latin typeface="Arial" panose="020B0604020202020204" pitchFamily="34" charset="0"/>
                          <a:cs typeface="Arial" panose="020B0604020202020204" pitchFamily="34" charset="0"/>
                        </a:rPr>
                        <a:t>Coordinadora de Participación Comunitaria </a:t>
                      </a:r>
                    </a:p>
                  </a:txBody>
                  <a:tcPr>
                    <a:solidFill>
                      <a:srgbClr val="92D050"/>
                    </a:solidFill>
                  </a:tcPr>
                </a:tc>
                <a:tc>
                  <a:txBody>
                    <a:bodyPr/>
                    <a:lstStyle/>
                    <a:p>
                      <a:pPr algn="ctr"/>
                      <a:r>
                        <a:rPr lang="es-MX" sz="1400" dirty="0">
                          <a:latin typeface="Arial" panose="020B0604020202020204" pitchFamily="34" charset="0"/>
                          <a:cs typeface="Arial" panose="020B0604020202020204" pitchFamily="34" charset="0"/>
                        </a:rPr>
                        <a:t>Recorridos Barriales; </a:t>
                      </a:r>
                    </a:p>
                    <a:p>
                      <a:pPr marL="0" indent="0" algn="ctr">
                        <a:buNone/>
                      </a:pPr>
                      <a:endParaRPr lang="es-MX" sz="1400" dirty="0">
                        <a:latin typeface="Arial" panose="020B0604020202020204" pitchFamily="34" charset="0"/>
                        <a:cs typeface="Arial" panose="020B0604020202020204" pitchFamily="34" charset="0"/>
                      </a:endParaRPr>
                    </a:p>
                  </a:txBody>
                  <a:tcPr>
                    <a:solidFill>
                      <a:srgbClr val="00B0F0"/>
                    </a:solidFill>
                  </a:tcPr>
                </a:tc>
                <a:extLst>
                  <a:ext uri="{0D108BD9-81ED-4DB2-BD59-A6C34878D82A}">
                    <a16:rowId xmlns:a16="http://schemas.microsoft.com/office/drawing/2014/main" val="3445845999"/>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400" b="1" dirty="0">
                          <a:latin typeface="Arial" panose="020B0604020202020204" pitchFamily="34" charset="0"/>
                          <a:cs typeface="Arial" panose="020B0604020202020204" pitchFamily="34" charset="0"/>
                        </a:rPr>
                        <a:t>Revocación del Mandato</a:t>
                      </a:r>
                    </a:p>
                  </a:txBody>
                  <a:tcPr>
                    <a:solidFill>
                      <a:srgbClr val="FFC000"/>
                    </a:solidFill>
                  </a:tcPr>
                </a:tc>
                <a:tc>
                  <a:txBody>
                    <a:bodyPr/>
                    <a:lstStyle/>
                    <a:p>
                      <a:pPr algn="ctr"/>
                      <a:r>
                        <a:rPr lang="es-MX" sz="1400" b="1" dirty="0">
                          <a:latin typeface="Arial" panose="020B0604020202020204" pitchFamily="34" charset="0"/>
                          <a:cs typeface="Arial" panose="020B0604020202020204" pitchFamily="34" charset="0"/>
                        </a:rPr>
                        <a:t>Presupuesto Participativo</a:t>
                      </a:r>
                    </a:p>
                  </a:txBody>
                  <a:tcPr>
                    <a:solidFill>
                      <a:srgbClr val="92D050"/>
                    </a:solidFill>
                  </a:tcPr>
                </a:tc>
                <a:tc>
                  <a:txBody>
                    <a:bodyPr/>
                    <a:lstStyle/>
                    <a:p>
                      <a:pPr algn="ctr"/>
                      <a:r>
                        <a:rPr lang="es-MX" sz="1400" dirty="0">
                          <a:latin typeface="Arial" panose="020B0604020202020204" pitchFamily="34" charset="0"/>
                          <a:cs typeface="Arial" panose="020B0604020202020204" pitchFamily="34" charset="0"/>
                        </a:rPr>
                        <a:t>Red de Contralorías Ciudadanas</a:t>
                      </a:r>
                    </a:p>
                  </a:txBody>
                  <a:tcPr>
                    <a:solidFill>
                      <a:srgbClr val="00B0F0"/>
                    </a:solidFill>
                  </a:tcPr>
                </a:tc>
                <a:extLst>
                  <a:ext uri="{0D108BD9-81ED-4DB2-BD59-A6C34878D82A}">
                    <a16:rowId xmlns:a16="http://schemas.microsoft.com/office/drawing/2014/main" val="3774939818"/>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MX" sz="1400" dirty="0">
                        <a:latin typeface="Arial" panose="020B0604020202020204" pitchFamily="34" charset="0"/>
                        <a:cs typeface="Arial" panose="020B0604020202020204" pitchFamily="34" charset="0"/>
                      </a:endParaRPr>
                    </a:p>
                  </a:txBody>
                  <a:tcPr>
                    <a:noFill/>
                  </a:tcPr>
                </a:tc>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400" dirty="0">
                          <a:latin typeface="Arial" panose="020B0604020202020204" pitchFamily="34" charset="0"/>
                          <a:cs typeface="Arial" panose="020B0604020202020204" pitchFamily="34" charset="0"/>
                        </a:rPr>
                        <a:t>Silla Ciudadana</a:t>
                      </a:r>
                    </a:p>
                    <a:p>
                      <a:pPr algn="ctr"/>
                      <a:endParaRPr lang="es-MX" sz="1400" dirty="0">
                        <a:latin typeface="Arial" panose="020B0604020202020204" pitchFamily="34" charset="0"/>
                        <a:cs typeface="Arial" panose="020B0604020202020204" pitchFamily="34" charset="0"/>
                      </a:endParaRPr>
                    </a:p>
                  </a:txBody>
                  <a:tcPr>
                    <a:solidFill>
                      <a:srgbClr val="00B0F0"/>
                    </a:solidFill>
                  </a:tcPr>
                </a:tc>
                <a:extLst>
                  <a:ext uri="{0D108BD9-81ED-4DB2-BD59-A6C34878D82A}">
                    <a16:rowId xmlns:a16="http://schemas.microsoft.com/office/drawing/2014/main" val="926572527"/>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MX" sz="1400" dirty="0">
                        <a:latin typeface="Arial" panose="020B0604020202020204" pitchFamily="34" charset="0"/>
                        <a:cs typeface="Arial" panose="020B0604020202020204" pitchFamily="34" charset="0"/>
                      </a:endParaRPr>
                    </a:p>
                  </a:txBody>
                  <a:tcPr>
                    <a:noFill/>
                  </a:tcPr>
                </a:tc>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algn="ctr"/>
                      <a:r>
                        <a:rPr lang="es-MX" sz="1400" dirty="0">
                          <a:latin typeface="Arial" panose="020B0604020202020204" pitchFamily="34" charset="0"/>
                          <a:cs typeface="Arial" panose="020B0604020202020204" pitchFamily="34" charset="0"/>
                        </a:rPr>
                        <a:t>Parlamento abierto</a:t>
                      </a:r>
                    </a:p>
                    <a:p>
                      <a:pPr algn="ctr"/>
                      <a:endParaRPr lang="es-MX" sz="1400" dirty="0">
                        <a:latin typeface="Arial" panose="020B0604020202020204" pitchFamily="34" charset="0"/>
                        <a:cs typeface="Arial" panose="020B0604020202020204" pitchFamily="34" charset="0"/>
                      </a:endParaRPr>
                    </a:p>
                  </a:txBody>
                  <a:tcPr>
                    <a:solidFill>
                      <a:srgbClr val="00B0F0"/>
                    </a:solidFill>
                  </a:tcPr>
                </a:tc>
                <a:extLst>
                  <a:ext uri="{0D108BD9-81ED-4DB2-BD59-A6C34878D82A}">
                    <a16:rowId xmlns:a16="http://schemas.microsoft.com/office/drawing/2014/main" val="3671563985"/>
                  </a:ext>
                </a:extLst>
              </a:tr>
            </a:tbl>
          </a:graphicData>
        </a:graphic>
      </p:graphicFrame>
      <p:graphicFrame>
        <p:nvGraphicFramePr>
          <p:cNvPr id="8" name="Tabla 8">
            <a:extLst>
              <a:ext uri="{FF2B5EF4-FFF2-40B4-BE49-F238E27FC236}">
                <a16:creationId xmlns:a16="http://schemas.microsoft.com/office/drawing/2014/main" id="{9AE9E474-F932-0947-A927-96E6F9C14582}"/>
              </a:ext>
            </a:extLst>
          </p:cNvPr>
          <p:cNvGraphicFramePr>
            <a:graphicFrameLocks noGrp="1"/>
          </p:cNvGraphicFramePr>
          <p:nvPr/>
        </p:nvGraphicFramePr>
        <p:xfrm>
          <a:off x="7295826" y="1435577"/>
          <a:ext cx="1686560" cy="3749386"/>
        </p:xfrm>
        <a:graphic>
          <a:graphicData uri="http://schemas.openxmlformats.org/drawingml/2006/table">
            <a:tbl>
              <a:tblPr firstRow="1" bandRow="1">
                <a:tableStyleId>{5C22544A-7EE6-4342-B048-85BDC9FD1C3A}</a:tableStyleId>
              </a:tblPr>
              <a:tblGrid>
                <a:gridCol w="1686560">
                  <a:extLst>
                    <a:ext uri="{9D8B030D-6E8A-4147-A177-3AD203B41FA5}">
                      <a16:colId xmlns:a16="http://schemas.microsoft.com/office/drawing/2014/main" val="1003662603"/>
                    </a:ext>
                  </a:extLst>
                </a:gridCol>
              </a:tblGrid>
              <a:tr h="729939">
                <a:tc>
                  <a:txBody>
                    <a:bodyPr/>
                    <a:lstStyle/>
                    <a:p>
                      <a:pPr algn="ctr"/>
                      <a:r>
                        <a:rPr lang="es-MX" sz="1400" dirty="0">
                          <a:latin typeface="Arial" panose="020B0604020202020204" pitchFamily="34" charset="0"/>
                          <a:cs typeface="Arial" panose="020B0604020202020204" pitchFamily="34" charset="0"/>
                        </a:rPr>
                        <a:t>Modalidades de participación</a:t>
                      </a:r>
                    </a:p>
                    <a:p>
                      <a:pPr algn="ctr"/>
                      <a:endParaRPr lang="es-MX"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06105662"/>
                  </a:ext>
                </a:extLst>
              </a:tr>
              <a:tr h="517041">
                <a:tc>
                  <a:txBody>
                    <a:bodyPr/>
                    <a:lstStyle/>
                    <a:p>
                      <a:pPr algn="ctr"/>
                      <a:r>
                        <a:rPr lang="es-MX" sz="1400" dirty="0">
                          <a:latin typeface="Arial" panose="020B0604020202020204" pitchFamily="34" charset="0"/>
                          <a:cs typeface="Arial" panose="020B0604020202020204" pitchFamily="34" charset="0"/>
                        </a:rPr>
                        <a:t>Institucionalizada</a:t>
                      </a:r>
                    </a:p>
                    <a:p>
                      <a:pPr algn="ctr"/>
                      <a:endParaRPr lang="es-MX" sz="1400" dirty="0">
                        <a:latin typeface="Arial" panose="020B0604020202020204" pitchFamily="34" charset="0"/>
                        <a:cs typeface="Arial" panose="020B0604020202020204" pitchFamily="34" charset="0"/>
                      </a:endParaRPr>
                    </a:p>
                  </a:txBody>
                  <a:tcPr>
                    <a:solidFill>
                      <a:srgbClr val="B2ADDD"/>
                    </a:solidFill>
                  </a:tcPr>
                </a:tc>
                <a:extLst>
                  <a:ext uri="{0D108BD9-81ED-4DB2-BD59-A6C34878D82A}">
                    <a16:rowId xmlns:a16="http://schemas.microsoft.com/office/drawing/2014/main" val="1694263469"/>
                  </a:ext>
                </a:extLst>
              </a:tr>
              <a:tr h="518506">
                <a:tc>
                  <a:txBody>
                    <a:bodyPr/>
                    <a:lstStyle/>
                    <a:p>
                      <a:pPr algn="ctr"/>
                      <a:r>
                        <a:rPr lang="es-MX" sz="1400" dirty="0">
                          <a:latin typeface="Arial" panose="020B0604020202020204" pitchFamily="34" charset="0"/>
                          <a:cs typeface="Arial" panose="020B0604020202020204" pitchFamily="34" charset="0"/>
                        </a:rPr>
                        <a:t>No institucionalizada</a:t>
                      </a:r>
                    </a:p>
                  </a:txBody>
                  <a:tcPr>
                    <a:solidFill>
                      <a:srgbClr val="B2ADDD"/>
                    </a:solidFill>
                  </a:tcPr>
                </a:tc>
                <a:extLst>
                  <a:ext uri="{0D108BD9-81ED-4DB2-BD59-A6C34878D82A}">
                    <a16:rowId xmlns:a16="http://schemas.microsoft.com/office/drawing/2014/main" val="3135779631"/>
                  </a:ext>
                </a:extLst>
              </a:tr>
              <a:tr h="721588">
                <a:tc>
                  <a:txBody>
                    <a:bodyPr/>
                    <a:lstStyle/>
                    <a:p>
                      <a:pPr algn="ctr"/>
                      <a:r>
                        <a:rPr lang="es-MX" sz="1400" dirty="0">
                          <a:latin typeface="Arial" panose="020B0604020202020204" pitchFamily="34" charset="0"/>
                          <a:cs typeface="Arial" panose="020B0604020202020204" pitchFamily="34" charset="0"/>
                        </a:rPr>
                        <a:t>Sectorial</a:t>
                      </a:r>
                    </a:p>
                    <a:p>
                      <a:pPr algn="ctr"/>
                      <a:endParaRPr lang="es-MX" sz="1400" dirty="0">
                        <a:latin typeface="Arial" panose="020B0604020202020204" pitchFamily="34" charset="0"/>
                        <a:cs typeface="Arial" panose="020B0604020202020204" pitchFamily="34" charset="0"/>
                      </a:endParaRPr>
                    </a:p>
                    <a:p>
                      <a:pPr algn="ctr"/>
                      <a:endParaRPr lang="es-MX" sz="1400" dirty="0">
                        <a:latin typeface="Arial" panose="020B0604020202020204" pitchFamily="34" charset="0"/>
                        <a:cs typeface="Arial" panose="020B0604020202020204" pitchFamily="34" charset="0"/>
                      </a:endParaRPr>
                    </a:p>
                  </a:txBody>
                  <a:tcPr>
                    <a:solidFill>
                      <a:srgbClr val="B2ADDD"/>
                    </a:solidFill>
                  </a:tcPr>
                </a:tc>
                <a:extLst>
                  <a:ext uri="{0D108BD9-81ED-4DB2-BD59-A6C34878D82A}">
                    <a16:rowId xmlns:a16="http://schemas.microsoft.com/office/drawing/2014/main" val="1691750662"/>
                  </a:ext>
                </a:extLst>
              </a:tr>
              <a:tr h="517041">
                <a:tc>
                  <a:txBody>
                    <a:bodyPr/>
                    <a:lstStyle/>
                    <a:p>
                      <a:pPr algn="ctr"/>
                      <a:r>
                        <a:rPr lang="es-MX" sz="1400" dirty="0">
                          <a:latin typeface="Arial" panose="020B0604020202020204" pitchFamily="34" charset="0"/>
                          <a:cs typeface="Arial" panose="020B0604020202020204" pitchFamily="34" charset="0"/>
                        </a:rPr>
                        <a:t>Temática </a:t>
                      </a:r>
                    </a:p>
                    <a:p>
                      <a:pPr algn="ctr"/>
                      <a:endParaRPr lang="es-MX" sz="1400" dirty="0">
                        <a:latin typeface="Arial" panose="020B0604020202020204" pitchFamily="34" charset="0"/>
                        <a:cs typeface="Arial" panose="020B0604020202020204" pitchFamily="34" charset="0"/>
                      </a:endParaRPr>
                    </a:p>
                  </a:txBody>
                  <a:tcPr>
                    <a:solidFill>
                      <a:srgbClr val="B2ADDD"/>
                    </a:solidFill>
                  </a:tcPr>
                </a:tc>
                <a:extLst>
                  <a:ext uri="{0D108BD9-81ED-4DB2-BD59-A6C34878D82A}">
                    <a16:rowId xmlns:a16="http://schemas.microsoft.com/office/drawing/2014/main" val="3192380387"/>
                  </a:ext>
                </a:extLst>
              </a:tr>
              <a:tr h="721588">
                <a:tc>
                  <a:txBody>
                    <a:bodyPr/>
                    <a:lstStyle/>
                    <a:p>
                      <a:pPr algn="ctr"/>
                      <a:r>
                        <a:rPr lang="es-MX" sz="1400" dirty="0">
                          <a:latin typeface="Arial" panose="020B0604020202020204" pitchFamily="34" charset="0"/>
                          <a:cs typeface="Arial" panose="020B0604020202020204" pitchFamily="34" charset="0"/>
                        </a:rPr>
                        <a:t>Comunitaria</a:t>
                      </a:r>
                    </a:p>
                    <a:p>
                      <a:pPr algn="ctr"/>
                      <a:endParaRPr lang="es-MX" sz="1400" dirty="0">
                        <a:latin typeface="Arial" panose="020B0604020202020204" pitchFamily="34" charset="0"/>
                        <a:cs typeface="Arial" panose="020B0604020202020204" pitchFamily="34" charset="0"/>
                      </a:endParaRPr>
                    </a:p>
                    <a:p>
                      <a:pPr algn="ctr"/>
                      <a:endParaRPr lang="es-MX" sz="1400" dirty="0">
                        <a:latin typeface="Arial" panose="020B0604020202020204" pitchFamily="34" charset="0"/>
                        <a:cs typeface="Arial" panose="020B0604020202020204" pitchFamily="34" charset="0"/>
                      </a:endParaRPr>
                    </a:p>
                  </a:txBody>
                  <a:tcPr>
                    <a:solidFill>
                      <a:srgbClr val="B2ADDD"/>
                    </a:solidFill>
                  </a:tcPr>
                </a:tc>
                <a:extLst>
                  <a:ext uri="{0D108BD9-81ED-4DB2-BD59-A6C34878D82A}">
                    <a16:rowId xmlns:a16="http://schemas.microsoft.com/office/drawing/2014/main" val="1354021753"/>
                  </a:ext>
                </a:extLst>
              </a:tr>
            </a:tbl>
          </a:graphicData>
        </a:graphic>
      </p:graphicFrame>
    </p:spTree>
    <p:extLst>
      <p:ext uri="{BB962C8B-B14F-4D97-AF65-F5344CB8AC3E}">
        <p14:creationId xmlns:p14="http://schemas.microsoft.com/office/powerpoint/2010/main" val="3886884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47289AD-89E2-44B0-A7D3-31B0142F9E8C}"/>
              </a:ext>
            </a:extLst>
          </p:cNvPr>
          <p:cNvPicPr>
            <a:picLocks noChangeAspect="1"/>
          </p:cNvPicPr>
          <p:nvPr/>
        </p:nvPicPr>
        <p:blipFill>
          <a:blip r:embed="rId4"/>
          <a:stretch>
            <a:fillRect/>
          </a:stretch>
        </p:blipFill>
        <p:spPr>
          <a:xfrm>
            <a:off x="1117403" y="940144"/>
            <a:ext cx="4266004" cy="755779"/>
          </a:xfrm>
          <a:prstGeom prst="rect">
            <a:avLst/>
          </a:prstGeom>
        </p:spPr>
      </p:pic>
      <p:pic>
        <p:nvPicPr>
          <p:cNvPr id="7" name="Imagen 6">
            <a:extLst>
              <a:ext uri="{FF2B5EF4-FFF2-40B4-BE49-F238E27FC236}">
                <a16:creationId xmlns:a16="http://schemas.microsoft.com/office/drawing/2014/main" id="{CA2F11D8-8BF9-42D7-8DD2-1D389E67CBDD}"/>
              </a:ext>
            </a:extLst>
          </p:cNvPr>
          <p:cNvPicPr>
            <a:picLocks noChangeAspect="1"/>
          </p:cNvPicPr>
          <p:nvPr/>
        </p:nvPicPr>
        <p:blipFill>
          <a:blip r:embed="rId5"/>
          <a:stretch>
            <a:fillRect/>
          </a:stretch>
        </p:blipFill>
        <p:spPr>
          <a:xfrm>
            <a:off x="960968" y="1742852"/>
            <a:ext cx="3365897" cy="4337923"/>
          </a:xfrm>
          <a:prstGeom prst="rect">
            <a:avLst/>
          </a:prstGeom>
        </p:spPr>
      </p:pic>
      <p:pic>
        <p:nvPicPr>
          <p:cNvPr id="4" name="Imagen 3">
            <a:extLst>
              <a:ext uri="{FF2B5EF4-FFF2-40B4-BE49-F238E27FC236}">
                <a16:creationId xmlns:a16="http://schemas.microsoft.com/office/drawing/2014/main" id="{37CC1AD1-96FD-4746-B4FE-1DC3D86BF0FB}"/>
              </a:ext>
            </a:extLst>
          </p:cNvPr>
          <p:cNvPicPr>
            <a:picLocks noChangeAspect="1"/>
          </p:cNvPicPr>
          <p:nvPr/>
        </p:nvPicPr>
        <p:blipFill>
          <a:blip r:embed="rId6"/>
          <a:stretch>
            <a:fillRect/>
          </a:stretch>
        </p:blipFill>
        <p:spPr>
          <a:xfrm>
            <a:off x="4470127" y="1772239"/>
            <a:ext cx="632891" cy="957410"/>
          </a:xfrm>
          <a:prstGeom prst="rect">
            <a:avLst/>
          </a:prstGeom>
        </p:spPr>
      </p:pic>
      <p:pic>
        <p:nvPicPr>
          <p:cNvPr id="3" name="Imagen 2">
            <a:extLst>
              <a:ext uri="{FF2B5EF4-FFF2-40B4-BE49-F238E27FC236}">
                <a16:creationId xmlns:a16="http://schemas.microsoft.com/office/drawing/2014/main" id="{DF3D940B-9432-422C-9096-499573A1CB13}"/>
              </a:ext>
            </a:extLst>
          </p:cNvPr>
          <p:cNvPicPr>
            <a:picLocks noChangeAspect="1"/>
          </p:cNvPicPr>
          <p:nvPr/>
        </p:nvPicPr>
        <p:blipFill>
          <a:blip r:embed="rId7"/>
          <a:stretch>
            <a:fillRect/>
          </a:stretch>
        </p:blipFill>
        <p:spPr>
          <a:xfrm>
            <a:off x="4494800" y="2773787"/>
            <a:ext cx="635308" cy="1035618"/>
          </a:xfrm>
          <a:prstGeom prst="rect">
            <a:avLst/>
          </a:prstGeom>
        </p:spPr>
      </p:pic>
      <p:pic>
        <p:nvPicPr>
          <p:cNvPr id="8" name="Imagen 7">
            <a:extLst>
              <a:ext uri="{FF2B5EF4-FFF2-40B4-BE49-F238E27FC236}">
                <a16:creationId xmlns:a16="http://schemas.microsoft.com/office/drawing/2014/main" id="{3107AE2B-D96C-42B7-BA1B-36C93422CDF4}"/>
              </a:ext>
            </a:extLst>
          </p:cNvPr>
          <p:cNvPicPr>
            <a:picLocks noChangeAspect="1"/>
          </p:cNvPicPr>
          <p:nvPr/>
        </p:nvPicPr>
        <p:blipFill>
          <a:blip r:embed="rId8"/>
          <a:stretch>
            <a:fillRect/>
          </a:stretch>
        </p:blipFill>
        <p:spPr>
          <a:xfrm>
            <a:off x="5174488" y="1774982"/>
            <a:ext cx="1274907" cy="2034423"/>
          </a:xfrm>
          <a:prstGeom prst="rect">
            <a:avLst/>
          </a:prstGeom>
        </p:spPr>
      </p:pic>
      <p:pic>
        <p:nvPicPr>
          <p:cNvPr id="5" name="Imagen 4" descr="Diagrama&#10;&#10;Descripción generada automáticamente">
            <a:extLst>
              <a:ext uri="{FF2B5EF4-FFF2-40B4-BE49-F238E27FC236}">
                <a16:creationId xmlns:a16="http://schemas.microsoft.com/office/drawing/2014/main" id="{3531BA67-1CDF-4DD6-A5A8-7353969EB899}"/>
              </a:ext>
            </a:extLst>
          </p:cNvPr>
          <p:cNvPicPr>
            <a:picLocks noChangeAspect="1"/>
          </p:cNvPicPr>
          <p:nvPr/>
        </p:nvPicPr>
        <p:blipFill>
          <a:blip r:embed="rId9"/>
          <a:stretch>
            <a:fillRect/>
          </a:stretch>
        </p:blipFill>
        <p:spPr>
          <a:xfrm>
            <a:off x="6520865" y="1774982"/>
            <a:ext cx="1371829" cy="2034423"/>
          </a:xfrm>
          <a:prstGeom prst="rect">
            <a:avLst/>
          </a:prstGeom>
        </p:spPr>
      </p:pic>
      <p:pic>
        <p:nvPicPr>
          <p:cNvPr id="2" name="Imagen 1">
            <a:extLst>
              <a:ext uri="{FF2B5EF4-FFF2-40B4-BE49-F238E27FC236}">
                <a16:creationId xmlns:a16="http://schemas.microsoft.com/office/drawing/2014/main" id="{3EA1C9E3-4F7A-4128-AE8B-5496AA2E9532}"/>
              </a:ext>
            </a:extLst>
          </p:cNvPr>
          <p:cNvPicPr>
            <a:picLocks noChangeAspect="1"/>
          </p:cNvPicPr>
          <p:nvPr/>
        </p:nvPicPr>
        <p:blipFill>
          <a:blip r:embed="rId10"/>
          <a:stretch>
            <a:fillRect/>
          </a:stretch>
        </p:blipFill>
        <p:spPr>
          <a:xfrm>
            <a:off x="4470127" y="3879635"/>
            <a:ext cx="1604102" cy="2201140"/>
          </a:xfrm>
          <a:prstGeom prst="rect">
            <a:avLst/>
          </a:prstGeom>
        </p:spPr>
      </p:pic>
      <p:pic>
        <p:nvPicPr>
          <p:cNvPr id="10" name="Imagen 9">
            <a:extLst>
              <a:ext uri="{FF2B5EF4-FFF2-40B4-BE49-F238E27FC236}">
                <a16:creationId xmlns:a16="http://schemas.microsoft.com/office/drawing/2014/main" id="{15C080B9-4557-495A-9B5D-2B56EA45345F}"/>
              </a:ext>
            </a:extLst>
          </p:cNvPr>
          <p:cNvPicPr>
            <a:picLocks noChangeAspect="1"/>
          </p:cNvPicPr>
          <p:nvPr/>
        </p:nvPicPr>
        <p:blipFill>
          <a:blip r:embed="rId11"/>
          <a:stretch>
            <a:fillRect/>
          </a:stretch>
        </p:blipFill>
        <p:spPr>
          <a:xfrm>
            <a:off x="6186196" y="3899307"/>
            <a:ext cx="1677618" cy="2162485"/>
          </a:xfrm>
          <a:prstGeom prst="rect">
            <a:avLst/>
          </a:prstGeom>
        </p:spPr>
      </p:pic>
    </p:spTree>
    <p:extLst>
      <p:ext uri="{BB962C8B-B14F-4D97-AF65-F5344CB8AC3E}">
        <p14:creationId xmlns:p14="http://schemas.microsoft.com/office/powerpoint/2010/main" val="2374433213"/>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8C93FD4-E220-4033-9439-28E254D07B34}"/>
              </a:ext>
            </a:extLst>
          </p:cNvPr>
          <p:cNvSpPr txBox="1"/>
          <p:nvPr/>
        </p:nvSpPr>
        <p:spPr>
          <a:xfrm>
            <a:off x="5498415" y="801013"/>
            <a:ext cx="3233220" cy="830997"/>
          </a:xfrm>
          <a:prstGeom prst="rect">
            <a:avLst/>
          </a:prstGeom>
          <a:noFill/>
        </p:spPr>
        <p:txBody>
          <a:bodyPr wrap="square" rtlCol="0">
            <a:spAutoFit/>
          </a:bodyPr>
          <a:lstStyle/>
          <a:p>
            <a:pPr algn="ctr"/>
            <a:r>
              <a:rPr lang="es-MX" sz="2400" b="1" dirty="0">
                <a:solidFill>
                  <a:srgbClr val="2A2559"/>
                </a:solidFill>
                <a:latin typeface="Helvetica Neue"/>
              </a:rPr>
              <a:t>Crisis de la Democracia</a:t>
            </a:r>
          </a:p>
        </p:txBody>
      </p:sp>
      <p:sp>
        <p:nvSpPr>
          <p:cNvPr id="3" name="CuadroTexto 2">
            <a:extLst>
              <a:ext uri="{FF2B5EF4-FFF2-40B4-BE49-F238E27FC236}">
                <a16:creationId xmlns:a16="http://schemas.microsoft.com/office/drawing/2014/main" id="{6EE6D3E7-95E3-4132-8E76-8213AB103278}"/>
              </a:ext>
            </a:extLst>
          </p:cNvPr>
          <p:cNvSpPr txBox="1"/>
          <p:nvPr/>
        </p:nvSpPr>
        <p:spPr>
          <a:xfrm>
            <a:off x="951801" y="978674"/>
            <a:ext cx="4907823" cy="5078313"/>
          </a:xfrm>
          <a:prstGeom prst="rect">
            <a:avLst/>
          </a:prstGeom>
          <a:noFill/>
        </p:spPr>
        <p:txBody>
          <a:bodyPr wrap="square" rtlCol="0">
            <a:spAutoFit/>
          </a:bodyPr>
          <a:lstStyle/>
          <a:p>
            <a:r>
              <a:rPr lang="es-MX" dirty="0"/>
              <a:t>A tomar en cuenta:</a:t>
            </a:r>
          </a:p>
          <a:p>
            <a:pPr marL="214313" indent="-214313">
              <a:buFont typeface="Arial" panose="020B0604020202020204" pitchFamily="34" charset="0"/>
              <a:buChar char="•"/>
            </a:pPr>
            <a:r>
              <a:rPr lang="es-MX" dirty="0"/>
              <a:t>Que se esta entendiendo por democracia</a:t>
            </a:r>
          </a:p>
          <a:p>
            <a:pPr marL="214313" indent="-214313">
              <a:buFont typeface="Arial" panose="020B0604020202020204" pitchFamily="34" charset="0"/>
              <a:buChar char="•"/>
            </a:pPr>
            <a:r>
              <a:rPr lang="es-MX" dirty="0"/>
              <a:t>Que elementos se analizan</a:t>
            </a:r>
          </a:p>
          <a:p>
            <a:pPr marL="214313" indent="-214313">
              <a:buFont typeface="Arial" panose="020B0604020202020204" pitchFamily="34" charset="0"/>
              <a:buChar char="•"/>
            </a:pPr>
            <a:r>
              <a:rPr lang="es-MX" dirty="0"/>
              <a:t>Diagnóstico del que se parte</a:t>
            </a:r>
          </a:p>
          <a:p>
            <a:pPr marL="214313" indent="-214313">
              <a:buFont typeface="Arial" panose="020B0604020202020204" pitchFamily="34" charset="0"/>
              <a:buChar char="•"/>
            </a:pPr>
            <a:r>
              <a:rPr lang="es-MX" dirty="0"/>
              <a:t>Si es un análisis comparado, qué se compara</a:t>
            </a:r>
          </a:p>
          <a:p>
            <a:pPr marL="214313" indent="-214313">
              <a:buFont typeface="Arial" panose="020B0604020202020204" pitchFamily="34" charset="0"/>
              <a:buChar char="•"/>
            </a:pPr>
            <a:r>
              <a:rPr lang="es-MX" dirty="0"/>
              <a:t>Cuáles son sus enemigos</a:t>
            </a:r>
          </a:p>
          <a:p>
            <a:pPr marL="214313" indent="-214313">
              <a:buFont typeface="Arial" panose="020B0604020202020204" pitchFamily="34" charset="0"/>
              <a:buChar char="•"/>
            </a:pPr>
            <a:r>
              <a:rPr lang="es-MX" dirty="0"/>
              <a:t>Inevitables riesgos por su naturaleza </a:t>
            </a:r>
          </a:p>
          <a:p>
            <a:pPr marL="214313" indent="-214313">
              <a:buFont typeface="Arial" panose="020B0604020202020204" pitchFamily="34" charset="0"/>
              <a:buChar char="•"/>
            </a:pPr>
            <a:r>
              <a:rPr lang="es-MX" dirty="0"/>
              <a:t>Maximización de sus problemáticas</a:t>
            </a:r>
          </a:p>
          <a:p>
            <a:pPr marL="214313" indent="-214313">
              <a:buFont typeface="Arial" panose="020B0604020202020204" pitchFamily="34" charset="0"/>
              <a:buChar char="•"/>
            </a:pPr>
            <a:r>
              <a:rPr lang="es-MX" dirty="0"/>
              <a:t>Que efectos se buscan de la democracia</a:t>
            </a:r>
          </a:p>
          <a:p>
            <a:pPr marL="214313" indent="-214313">
              <a:buFont typeface="Arial" panose="020B0604020202020204" pitchFamily="34" charset="0"/>
              <a:buChar char="•"/>
            </a:pPr>
            <a:r>
              <a:rPr lang="es-MX" dirty="0"/>
              <a:t>¿Realmente el disgusto es hacia la democracia?</a:t>
            </a:r>
          </a:p>
          <a:p>
            <a:endParaRPr lang="es-MX" dirty="0"/>
          </a:p>
          <a:p>
            <a:r>
              <a:rPr lang="es-MX" dirty="0"/>
              <a:t>Desde mi perspectiva</a:t>
            </a:r>
          </a:p>
          <a:p>
            <a:pPr marL="214313" indent="-214313">
              <a:buFont typeface="Arial" panose="020B0604020202020204" pitchFamily="34" charset="0"/>
              <a:buChar char="•"/>
            </a:pPr>
            <a:r>
              <a:rPr lang="es-MX" dirty="0"/>
              <a:t>Nuevos y viejos riesgos</a:t>
            </a:r>
          </a:p>
          <a:p>
            <a:pPr marL="214313" indent="-214313">
              <a:buFont typeface="Arial" panose="020B0604020202020204" pitchFamily="34" charset="0"/>
              <a:buChar char="•"/>
            </a:pPr>
            <a:r>
              <a:rPr lang="es-MX" dirty="0"/>
              <a:t>Regresiones o cambios negativos</a:t>
            </a:r>
          </a:p>
          <a:p>
            <a:pPr marL="214313" indent="-214313">
              <a:buFont typeface="Arial" panose="020B0604020202020204" pitchFamily="34" charset="0"/>
              <a:buChar char="•"/>
            </a:pPr>
            <a:r>
              <a:rPr lang="es-MX" dirty="0"/>
              <a:t>Límites al poder</a:t>
            </a:r>
          </a:p>
          <a:p>
            <a:pPr marL="214313" indent="-214313">
              <a:buFont typeface="Arial" panose="020B0604020202020204" pitchFamily="34" charset="0"/>
              <a:buChar char="•"/>
            </a:pPr>
            <a:r>
              <a:rPr lang="es-MX" dirty="0"/>
              <a:t>Participación ciudadana</a:t>
            </a:r>
          </a:p>
          <a:p>
            <a:pPr marL="214313" indent="-214313">
              <a:buFont typeface="Arial" panose="020B0604020202020204" pitchFamily="34" charset="0"/>
              <a:buChar char="•"/>
            </a:pPr>
            <a:r>
              <a:rPr lang="es-MX" dirty="0"/>
              <a:t>Efecto de la democracia en la ciudadanía</a:t>
            </a:r>
          </a:p>
          <a:p>
            <a:pPr marL="214313" indent="-214313">
              <a:buFont typeface="Arial" panose="020B0604020202020204" pitchFamily="34" charset="0"/>
              <a:buChar char="•"/>
            </a:pPr>
            <a:r>
              <a:rPr lang="es-MX" dirty="0"/>
              <a:t>Deliberación</a:t>
            </a:r>
          </a:p>
        </p:txBody>
      </p:sp>
    </p:spTree>
    <p:extLst>
      <p:ext uri="{BB962C8B-B14F-4D97-AF65-F5344CB8AC3E}">
        <p14:creationId xmlns:p14="http://schemas.microsoft.com/office/powerpoint/2010/main" val="1489170638"/>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994113" y="1804343"/>
            <a:ext cx="6060347" cy="3970318"/>
          </a:xfrm>
          <a:prstGeom prst="rect">
            <a:avLst/>
          </a:prstGeom>
        </p:spPr>
        <p:txBody>
          <a:bodyPr wrap="square">
            <a:spAutoFit/>
          </a:bodyPr>
          <a:lstStyle/>
          <a:p>
            <a:pPr algn="just"/>
            <a:r>
              <a:rPr lang="es-MX" dirty="0"/>
              <a:t>La democracia mexicana enfrenta los siguientes problemas: </a:t>
            </a:r>
          </a:p>
          <a:p>
            <a:pPr marL="257175" indent="-257175" algn="just">
              <a:buFont typeface="Arial" panose="020B0604020202020204" pitchFamily="34" charset="0"/>
              <a:buChar char="•"/>
            </a:pPr>
            <a:r>
              <a:rPr lang="es-MX" dirty="0"/>
              <a:t>Calidad de vida (economía)</a:t>
            </a:r>
          </a:p>
          <a:p>
            <a:pPr marL="257175" indent="-257175" algn="just">
              <a:buFont typeface="Arial" panose="020B0604020202020204" pitchFamily="34" charset="0"/>
              <a:buChar char="•"/>
            </a:pPr>
            <a:r>
              <a:rPr lang="es-MX" dirty="0"/>
              <a:t>Gobernabilidad</a:t>
            </a:r>
          </a:p>
          <a:p>
            <a:pPr marL="257175" indent="-257175" algn="just">
              <a:buFont typeface="Arial" panose="020B0604020202020204" pitchFamily="34" charset="0"/>
              <a:buChar char="•"/>
            </a:pPr>
            <a:r>
              <a:rPr lang="es-MX" dirty="0"/>
              <a:t>Corrupción (transparencia/tolerancia)</a:t>
            </a:r>
          </a:p>
          <a:p>
            <a:pPr marL="257175" indent="-257175" algn="just">
              <a:buFont typeface="Arial" panose="020B0604020202020204" pitchFamily="34" charset="0"/>
              <a:buChar char="•"/>
            </a:pPr>
            <a:r>
              <a:rPr lang="es-MX" dirty="0"/>
              <a:t>La cultura de la legalidad</a:t>
            </a:r>
          </a:p>
          <a:p>
            <a:pPr marL="257175" indent="-257175" algn="just">
              <a:buFont typeface="Arial" panose="020B0604020202020204" pitchFamily="34" charset="0"/>
              <a:buChar char="•"/>
            </a:pPr>
            <a:r>
              <a:rPr lang="es-MX" dirty="0"/>
              <a:t>Elites (políticas, económico, medios, sindicatos, etc.)</a:t>
            </a:r>
          </a:p>
          <a:p>
            <a:pPr marL="257175" indent="-257175" algn="just">
              <a:buFont typeface="Arial" panose="020B0604020202020204" pitchFamily="34" charset="0"/>
              <a:buChar char="•"/>
            </a:pPr>
            <a:r>
              <a:rPr lang="es-MX" dirty="0"/>
              <a:t>Violencia</a:t>
            </a:r>
          </a:p>
          <a:p>
            <a:pPr marL="257175" indent="-257175" algn="just">
              <a:buFont typeface="Arial" panose="020B0604020202020204" pitchFamily="34" charset="0"/>
              <a:buChar char="•"/>
            </a:pPr>
            <a:r>
              <a:rPr lang="es-MX" dirty="0"/>
              <a:t>Daños al tejido social</a:t>
            </a:r>
          </a:p>
          <a:p>
            <a:pPr marL="257175" indent="-257175" algn="just">
              <a:buFont typeface="Arial" panose="020B0604020202020204" pitchFamily="34" charset="0"/>
              <a:buChar char="•"/>
            </a:pPr>
            <a:r>
              <a:rPr lang="es-MX" dirty="0"/>
              <a:t>Justicia</a:t>
            </a:r>
          </a:p>
          <a:p>
            <a:pPr marL="257175" indent="-257175" algn="just">
              <a:buFont typeface="Arial" panose="020B0604020202020204" pitchFamily="34" charset="0"/>
              <a:buChar char="•"/>
            </a:pPr>
            <a:r>
              <a:rPr lang="es-MX" dirty="0"/>
              <a:t>Desigualdad (ejercicio de derechos)</a:t>
            </a:r>
          </a:p>
          <a:p>
            <a:pPr marL="257175" indent="-257175" algn="just">
              <a:buFont typeface="Arial" panose="020B0604020202020204" pitchFamily="34" charset="0"/>
              <a:buChar char="•"/>
            </a:pPr>
            <a:r>
              <a:rPr lang="es-MX" dirty="0"/>
              <a:t>Desprestigio de la política</a:t>
            </a:r>
          </a:p>
          <a:p>
            <a:pPr marL="257175" indent="-257175" algn="just">
              <a:buFont typeface="Arial" panose="020B0604020202020204" pitchFamily="34" charset="0"/>
              <a:buChar char="•"/>
            </a:pPr>
            <a:r>
              <a:rPr lang="es-MX" dirty="0"/>
              <a:t>Participación ciudadana y/o política</a:t>
            </a:r>
          </a:p>
          <a:p>
            <a:pPr marL="257175" indent="-257175" algn="just">
              <a:buFont typeface="Arial" panose="020B0604020202020204" pitchFamily="34" charset="0"/>
              <a:buChar char="•"/>
            </a:pPr>
            <a:r>
              <a:rPr lang="es-MX" dirty="0"/>
              <a:t>Partidos políticos</a:t>
            </a:r>
          </a:p>
          <a:p>
            <a:pPr marL="257175" indent="-257175" algn="just">
              <a:buFont typeface="Arial" panose="020B0604020202020204" pitchFamily="34" charset="0"/>
              <a:buChar char="•"/>
            </a:pPr>
            <a:r>
              <a:rPr lang="es-MX" dirty="0"/>
              <a:t>Desconfianza</a:t>
            </a:r>
          </a:p>
        </p:txBody>
      </p:sp>
      <p:sp>
        <p:nvSpPr>
          <p:cNvPr id="3" name="CuadroTexto 2">
            <a:extLst>
              <a:ext uri="{FF2B5EF4-FFF2-40B4-BE49-F238E27FC236}">
                <a16:creationId xmlns:a16="http://schemas.microsoft.com/office/drawing/2014/main" id="{46CFC405-72E5-4C0F-A12E-13BF67AA1A25}"/>
              </a:ext>
            </a:extLst>
          </p:cNvPr>
          <p:cNvSpPr txBox="1"/>
          <p:nvPr/>
        </p:nvSpPr>
        <p:spPr>
          <a:xfrm>
            <a:off x="5536419" y="813724"/>
            <a:ext cx="3036082" cy="830997"/>
          </a:xfrm>
          <a:prstGeom prst="rect">
            <a:avLst/>
          </a:prstGeom>
          <a:noFill/>
        </p:spPr>
        <p:txBody>
          <a:bodyPr wrap="square" rtlCol="0">
            <a:spAutoFit/>
          </a:bodyPr>
          <a:lstStyle/>
          <a:p>
            <a:pPr algn="ctr"/>
            <a:r>
              <a:rPr lang="es-MX" sz="2400" b="1" dirty="0">
                <a:solidFill>
                  <a:srgbClr val="2A2559"/>
                </a:solidFill>
                <a:latin typeface="Helvetica Neue"/>
              </a:rPr>
              <a:t>Problemáticas de la Democracia</a:t>
            </a:r>
          </a:p>
        </p:txBody>
      </p:sp>
    </p:spTree>
    <p:extLst>
      <p:ext uri="{BB962C8B-B14F-4D97-AF65-F5344CB8AC3E}">
        <p14:creationId xmlns:p14="http://schemas.microsoft.com/office/powerpoint/2010/main" val="2545219006"/>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EF1C961A-3E42-4049-B3C0-4E192EA61663}"/>
              </a:ext>
            </a:extLst>
          </p:cNvPr>
          <p:cNvSpPr>
            <a:spLocks noChangeArrowheads="1"/>
          </p:cNvSpPr>
          <p:nvPr/>
        </p:nvSpPr>
        <p:spPr bwMode="auto">
          <a:xfrm>
            <a:off x="1657350" y="2877743"/>
            <a:ext cx="5829300" cy="110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2700" b="1" dirty="0">
                <a:solidFill>
                  <a:srgbClr val="2A2559"/>
                </a:solidFill>
                <a:latin typeface="Helvetica Neue" charset="0"/>
                <a:ea typeface="ＭＳ Ｐゴシック" panose="020B0600070205080204" pitchFamily="34" charset="-128"/>
              </a:rPr>
              <a:t>Consideraciones en torno a los Partidos Políticos</a:t>
            </a:r>
            <a:endParaRPr lang="es-ES" altLang="es-MX" sz="2700" b="1" dirty="0">
              <a:solidFill>
                <a:srgbClr val="2A2559"/>
              </a:solidFill>
              <a:latin typeface="Helvetica Neue" charset="0"/>
              <a:ea typeface="ＭＳ Ｐゴシック" panose="020B0600070205080204" pitchFamily="34" charset="-128"/>
            </a:endParaRPr>
          </a:p>
        </p:txBody>
      </p:sp>
    </p:spTree>
    <p:extLst>
      <p:ext uri="{BB962C8B-B14F-4D97-AF65-F5344CB8AC3E}">
        <p14:creationId xmlns:p14="http://schemas.microsoft.com/office/powerpoint/2010/main" val="2601220588"/>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499607" y="1375845"/>
            <a:ext cx="7964906" cy="4770537"/>
          </a:xfrm>
          <a:prstGeom prst="rect">
            <a:avLst/>
          </a:prstGeom>
        </p:spPr>
        <p:txBody>
          <a:bodyPr wrap="square">
            <a:spAutoFit/>
          </a:bodyPr>
          <a:lstStyle/>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Diccionario panhispánico del español jurídico.</a:t>
            </a:r>
            <a:r>
              <a:rPr lang="es-MX" sz="1600" dirty="0">
                <a:solidFill>
                  <a:prstClr val="black"/>
                </a:solidFill>
                <a:latin typeface="Arial" panose="020B0604020202020204" pitchFamily="34" charset="0"/>
                <a:cs typeface="Arial" panose="020B0604020202020204" pitchFamily="34" charset="0"/>
              </a:rPr>
              <a:t> Asociación de base privada que cumple funciones públicas, es expresión del pluralismo político e instrumento de participación, concurre a la formación de la voluntad popular y crea la representación política a través de la presentación de programas y candidaturas electorales. </a:t>
            </a:r>
          </a:p>
          <a:p>
            <a:pPr marL="214313" indent="-214313" algn="just" defTabSz="342900">
              <a:buFont typeface="Arial" panose="020B0604020202020204" pitchFamily="34" charset="0"/>
              <a:buChar char="•"/>
            </a:pPr>
            <a:r>
              <a:rPr lang="es-MX" sz="1600" b="1" dirty="0" err="1">
                <a:solidFill>
                  <a:prstClr val="black"/>
                </a:solidFill>
                <a:latin typeface="Arial" panose="020B0604020202020204" pitchFamily="34" charset="0"/>
                <a:cs typeface="Arial" panose="020B0604020202020204" pitchFamily="34" charset="0"/>
              </a:rPr>
              <a:t>Angelo</a:t>
            </a:r>
            <a:r>
              <a:rPr lang="es-MX" sz="1600" b="1" dirty="0">
                <a:solidFill>
                  <a:prstClr val="black"/>
                </a:solidFill>
                <a:latin typeface="Arial" panose="020B0604020202020204" pitchFamily="34" charset="0"/>
                <a:cs typeface="Arial" panose="020B0604020202020204" pitchFamily="34" charset="0"/>
              </a:rPr>
              <a:t> </a:t>
            </a:r>
            <a:r>
              <a:rPr lang="es-MX" sz="1600" b="1" dirty="0" err="1">
                <a:solidFill>
                  <a:prstClr val="black"/>
                </a:solidFill>
                <a:latin typeface="Arial" panose="020B0604020202020204" pitchFamily="34" charset="0"/>
                <a:cs typeface="Arial" panose="020B0604020202020204" pitchFamily="34" charset="0"/>
              </a:rPr>
              <a:t>Panebianco</a:t>
            </a:r>
            <a:r>
              <a:rPr lang="es-MX" sz="1600" b="1" dirty="0">
                <a:solidFill>
                  <a:prstClr val="black"/>
                </a:solidFill>
                <a:latin typeface="Arial" panose="020B0604020202020204" pitchFamily="34" charset="0"/>
                <a:cs typeface="Arial" panose="020B0604020202020204" pitchFamily="34" charset="0"/>
              </a:rPr>
              <a:t>. </a:t>
            </a:r>
            <a:r>
              <a:rPr lang="es-MX" sz="1600" dirty="0">
                <a:solidFill>
                  <a:prstClr val="black"/>
                </a:solidFill>
                <a:latin typeface="Arial" panose="020B0604020202020204" pitchFamily="34" charset="0"/>
                <a:cs typeface="Arial" panose="020B0604020202020204" pitchFamily="34" charset="0"/>
              </a:rPr>
              <a:t>El partido es una estructura que responde y se adapta a una multiplicidad de demandas, por parte de sus distintos jugadores y que trata de mantener el equilibrio  conciliando aquellas demandas</a:t>
            </a:r>
          </a:p>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Klaus </a:t>
            </a:r>
            <a:r>
              <a:rPr lang="es-MX" sz="1600" b="1" dirty="0" err="1">
                <a:solidFill>
                  <a:prstClr val="black"/>
                </a:solidFill>
                <a:latin typeface="Arial" panose="020B0604020202020204" pitchFamily="34" charset="0"/>
                <a:cs typeface="Arial" panose="020B0604020202020204" pitchFamily="34" charset="0"/>
              </a:rPr>
              <a:t>von</a:t>
            </a:r>
            <a:r>
              <a:rPr lang="es-MX" sz="1600" b="1" dirty="0">
                <a:solidFill>
                  <a:prstClr val="black"/>
                </a:solidFill>
                <a:latin typeface="Arial" panose="020B0604020202020204" pitchFamily="34" charset="0"/>
                <a:cs typeface="Arial" panose="020B0604020202020204" pitchFamily="34" charset="0"/>
              </a:rPr>
              <a:t> </a:t>
            </a:r>
            <a:r>
              <a:rPr lang="es-MX" sz="1600" b="1" dirty="0" err="1">
                <a:solidFill>
                  <a:prstClr val="black"/>
                </a:solidFill>
                <a:latin typeface="Arial" panose="020B0604020202020204" pitchFamily="34" charset="0"/>
                <a:cs typeface="Arial" panose="020B0604020202020204" pitchFamily="34" charset="0"/>
              </a:rPr>
              <a:t>Beyme</a:t>
            </a:r>
            <a:r>
              <a:rPr lang="es-MX" sz="1600" b="1" dirty="0">
                <a:solidFill>
                  <a:prstClr val="black"/>
                </a:solidFill>
                <a:latin typeface="Arial" panose="020B0604020202020204" pitchFamily="34" charset="0"/>
                <a:cs typeface="Arial" panose="020B0604020202020204" pitchFamily="34" charset="0"/>
              </a:rPr>
              <a:t>.</a:t>
            </a:r>
            <a:r>
              <a:rPr lang="es-MX" sz="1600" dirty="0">
                <a:solidFill>
                  <a:prstClr val="black"/>
                </a:solidFill>
                <a:latin typeface="Arial" panose="020B0604020202020204" pitchFamily="34" charset="0"/>
                <a:cs typeface="Arial" panose="020B0604020202020204" pitchFamily="34" charset="0"/>
              </a:rPr>
              <a:t> Los partidos son sobre todo organizaciones ideológicas que se han estabilizado a lo largo de conflictos diversos sobre el dogma.</a:t>
            </a:r>
          </a:p>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Max Webber. </a:t>
            </a:r>
            <a:r>
              <a:rPr lang="es-MX" sz="1600" dirty="0">
                <a:solidFill>
                  <a:prstClr val="black"/>
                </a:solidFill>
                <a:latin typeface="Arial" panose="020B0604020202020204" pitchFamily="34" charset="0"/>
                <a:cs typeface="Arial" panose="020B0604020202020204" pitchFamily="34" charset="0"/>
              </a:rPr>
              <a:t>Llamamos partidos a las formas de “socialización” que se descansando en un reclutamiento (formalmente) libre, tienen como fin proporcionar poder a sus dirigentes dentro de una asociación y otorgar por ese medio a sus miembros activos, determinadas probabilidades ideales o materiales (la realización de fines objetivos o el logro de ventajas personales o ambas cosas).</a:t>
            </a:r>
          </a:p>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Josep </a:t>
            </a:r>
            <a:r>
              <a:rPr lang="es-MX" sz="1600" b="1" dirty="0" err="1">
                <a:solidFill>
                  <a:prstClr val="black"/>
                </a:solidFill>
                <a:latin typeface="Arial" panose="020B0604020202020204" pitchFamily="34" charset="0"/>
                <a:cs typeface="Arial" panose="020B0604020202020204" pitchFamily="34" charset="0"/>
              </a:rPr>
              <a:t>Palombara</a:t>
            </a:r>
            <a:r>
              <a:rPr lang="es-MX" sz="1600" b="1" dirty="0">
                <a:solidFill>
                  <a:prstClr val="black"/>
                </a:solidFill>
                <a:latin typeface="Arial" panose="020B0604020202020204" pitchFamily="34" charset="0"/>
                <a:cs typeface="Arial" panose="020B0604020202020204" pitchFamily="34" charset="0"/>
              </a:rPr>
              <a:t> y Myron Weiner. </a:t>
            </a:r>
            <a:r>
              <a:rPr lang="es-MX" sz="1600" dirty="0">
                <a:solidFill>
                  <a:prstClr val="black"/>
                </a:solidFill>
                <a:latin typeface="Arial" panose="020B0604020202020204" pitchFamily="34" charset="0"/>
                <a:cs typeface="Arial" panose="020B0604020202020204" pitchFamily="34" charset="0"/>
              </a:rPr>
              <a:t>Una organización duradera, cuya esperanza de vida es superior a la de sus dirigentes. Una organización dotada de relaciones regulares y diversificadas con el nivel nacional. Dirigentes locales y nacionales que toman y ejercen el poder solos o en coalición. </a:t>
            </a:r>
          </a:p>
        </p:txBody>
      </p:sp>
      <p:sp>
        <p:nvSpPr>
          <p:cNvPr id="3" name="CuadroTexto 2">
            <a:extLst>
              <a:ext uri="{FF2B5EF4-FFF2-40B4-BE49-F238E27FC236}">
                <a16:creationId xmlns:a16="http://schemas.microsoft.com/office/drawing/2014/main" id="{46CFC405-72E5-4C0F-A12E-13BF67AA1A25}"/>
              </a:ext>
            </a:extLst>
          </p:cNvPr>
          <p:cNvSpPr txBox="1"/>
          <p:nvPr/>
        </p:nvSpPr>
        <p:spPr>
          <a:xfrm>
            <a:off x="5531068" y="784788"/>
            <a:ext cx="3036082" cy="461665"/>
          </a:xfrm>
          <a:prstGeom prst="rect">
            <a:avLst/>
          </a:prstGeom>
          <a:noFill/>
        </p:spPr>
        <p:txBody>
          <a:bodyPr wrap="square" rtlCol="0">
            <a:spAutoFit/>
          </a:bodyPr>
          <a:lstStyle/>
          <a:p>
            <a:pPr algn="ctr" defTabSz="342900"/>
            <a:r>
              <a:rPr lang="es-MX" sz="2400" b="1" dirty="0">
                <a:solidFill>
                  <a:srgbClr val="2A2559"/>
                </a:solidFill>
                <a:latin typeface="Helvetica Neue"/>
              </a:rPr>
              <a:t>Definición</a:t>
            </a:r>
          </a:p>
        </p:txBody>
      </p:sp>
    </p:spTree>
    <p:extLst>
      <p:ext uri="{BB962C8B-B14F-4D97-AF65-F5344CB8AC3E}">
        <p14:creationId xmlns:p14="http://schemas.microsoft.com/office/powerpoint/2010/main" val="1437032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412266" y="1056454"/>
            <a:ext cx="7964906" cy="5016758"/>
          </a:xfrm>
          <a:prstGeom prst="rect">
            <a:avLst/>
          </a:prstGeom>
        </p:spPr>
        <p:txBody>
          <a:bodyPr wrap="square">
            <a:spAutoFit/>
          </a:bodyPr>
          <a:lstStyle/>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Giovanni Sartori.</a:t>
            </a:r>
            <a:r>
              <a:rPr lang="es-MX" sz="1600" dirty="0">
                <a:solidFill>
                  <a:prstClr val="black"/>
                </a:solidFill>
                <a:latin typeface="Arial" panose="020B0604020202020204" pitchFamily="34" charset="0"/>
                <a:cs typeface="Arial" panose="020B0604020202020204" pitchFamily="34" charset="0"/>
              </a:rPr>
              <a:t> Se conceptualizan a través de tres ideas básicas: i) es diferente a una facción, en tanto no concibe un antagonismo al poder político; </a:t>
            </a:r>
            <a:r>
              <a:rPr lang="es-MX" sz="1600" dirty="0" err="1">
                <a:solidFill>
                  <a:prstClr val="black"/>
                </a:solidFill>
                <a:latin typeface="Arial" panose="020B0604020202020204" pitchFamily="34" charset="0"/>
                <a:cs typeface="Arial" panose="020B0604020202020204" pitchFamily="34" charset="0"/>
              </a:rPr>
              <a:t>ii</a:t>
            </a:r>
            <a:r>
              <a:rPr lang="es-MX" sz="1600" dirty="0">
                <a:solidFill>
                  <a:prstClr val="black"/>
                </a:solidFill>
                <a:latin typeface="Arial" panose="020B0604020202020204" pitchFamily="34" charset="0"/>
                <a:cs typeface="Arial" panose="020B0604020202020204" pitchFamily="34" charset="0"/>
              </a:rPr>
              <a:t>) es parte de un todo, en tanto representa un aspecto y a un grupo específico de la sociedad; y </a:t>
            </a:r>
            <a:r>
              <a:rPr lang="es-MX" sz="1600" dirty="0" err="1">
                <a:solidFill>
                  <a:prstClr val="black"/>
                </a:solidFill>
                <a:latin typeface="Arial" panose="020B0604020202020204" pitchFamily="34" charset="0"/>
                <a:cs typeface="Arial" panose="020B0604020202020204" pitchFamily="34" charset="0"/>
              </a:rPr>
              <a:t>iii</a:t>
            </a:r>
            <a:r>
              <a:rPr lang="es-MX" sz="1600" dirty="0">
                <a:solidFill>
                  <a:prstClr val="black"/>
                </a:solidFill>
                <a:latin typeface="Arial" panose="020B0604020202020204" pitchFamily="34" charset="0"/>
                <a:cs typeface="Arial" panose="020B0604020202020204" pitchFamily="34" charset="0"/>
              </a:rPr>
              <a:t>) es un conducto de expresión, ya que como canal de expresión biunívoca, los partidos terminan por expresar ante el gobierno las inquietudes de la población y ante la población las decisiones del gobierno. Los partidos son considerados como los principales actores que compiten por el poder y por tal razón existen en aquellos países donde ésta contienda se procesa en el campo estrictamente electoral.</a:t>
            </a:r>
          </a:p>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Museo legislativo.</a:t>
            </a:r>
            <a:r>
              <a:rPr lang="es-MX" sz="1600" dirty="0">
                <a:solidFill>
                  <a:prstClr val="black"/>
                </a:solidFill>
                <a:latin typeface="Arial" panose="020B0604020202020204" pitchFamily="34" charset="0"/>
                <a:cs typeface="Arial" panose="020B0604020202020204" pitchFamily="34" charset="0"/>
              </a:rPr>
              <a:t> Una organización de ciudadanas y ciudadanos que basados en determinados principios teóricos y unidos por un mismo interés, generan un programa de gobierno, para que mediante su participación en procesos electorales y una vez que consigan el apoyo de la sociedad o de una buena parte de ella, logren el objetivo de la toda de poder y el control de los aparatos de dirección social, formando así un gobierno.  </a:t>
            </a:r>
          </a:p>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Ley General de Partidos Políticos. </a:t>
            </a:r>
            <a:r>
              <a:rPr lang="es-MX" sz="1600" dirty="0">
                <a:solidFill>
                  <a:prstClr val="black"/>
                </a:solidFill>
                <a:latin typeface="Arial" panose="020B0604020202020204" pitchFamily="34" charset="0"/>
                <a:cs typeface="Arial" panose="020B0604020202020204" pitchFamily="34" charset="0"/>
              </a:rPr>
              <a:t>Los partidos políticos son entidades de interés público con personalidad jurídica y patrimonio propios, con registro ante el  Instituto Nacional Electoral o ante los Organismos Públicos Locales, y tienen como fin promover la participación del pueblo en la vida democrática, contribuir a la integración de los órganos de representación política y, como organizaciones de ciudadanos, hacer posible el acceso de éstos al ejercicio del poder público.</a:t>
            </a:r>
          </a:p>
        </p:txBody>
      </p:sp>
      <p:sp>
        <p:nvSpPr>
          <p:cNvPr id="4" name="CuadroTexto 3">
            <a:extLst>
              <a:ext uri="{FF2B5EF4-FFF2-40B4-BE49-F238E27FC236}">
                <a16:creationId xmlns:a16="http://schemas.microsoft.com/office/drawing/2014/main" id="{D71DD086-D18B-433A-8C5F-9DE24AA2753B}"/>
              </a:ext>
            </a:extLst>
          </p:cNvPr>
          <p:cNvSpPr txBox="1"/>
          <p:nvPr/>
        </p:nvSpPr>
        <p:spPr>
          <a:xfrm>
            <a:off x="6102220" y="594789"/>
            <a:ext cx="1905093" cy="461665"/>
          </a:xfrm>
          <a:prstGeom prst="rect">
            <a:avLst/>
          </a:prstGeom>
          <a:noFill/>
        </p:spPr>
        <p:txBody>
          <a:bodyPr wrap="square" rtlCol="0">
            <a:spAutoFit/>
          </a:bodyPr>
          <a:lstStyle/>
          <a:p>
            <a:pPr algn="ctr" defTabSz="342900"/>
            <a:r>
              <a:rPr lang="es-MX" sz="2400" b="1" dirty="0">
                <a:solidFill>
                  <a:srgbClr val="2A2559"/>
                </a:solidFill>
                <a:latin typeface="Helvetica Neue"/>
              </a:rPr>
              <a:t>Definición</a:t>
            </a:r>
          </a:p>
        </p:txBody>
      </p:sp>
    </p:spTree>
    <p:extLst>
      <p:ext uri="{BB962C8B-B14F-4D97-AF65-F5344CB8AC3E}">
        <p14:creationId xmlns:p14="http://schemas.microsoft.com/office/powerpoint/2010/main" val="796224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6CFC405-72E5-4C0F-A12E-13BF67AA1A25}"/>
              </a:ext>
            </a:extLst>
          </p:cNvPr>
          <p:cNvSpPr txBox="1"/>
          <p:nvPr/>
        </p:nvSpPr>
        <p:spPr>
          <a:xfrm>
            <a:off x="543217" y="701350"/>
            <a:ext cx="3381927" cy="854354"/>
          </a:xfrm>
          <a:prstGeom prst="rect">
            <a:avLst/>
          </a:prstGeom>
        </p:spPr>
        <p:txBody>
          <a:bodyPr vert="horz" lIns="68580" tIns="34290" rIns="68580" bIns="34290" rtlCol="0" anchor="ctr">
            <a:normAutofit/>
          </a:bodyPr>
          <a:lstStyle/>
          <a:p>
            <a:pPr defTabSz="685800">
              <a:lnSpc>
                <a:spcPct val="90000"/>
              </a:lnSpc>
              <a:spcBef>
                <a:spcPct val="0"/>
              </a:spcBef>
              <a:spcAft>
                <a:spcPts val="450"/>
              </a:spcAft>
            </a:pPr>
            <a:r>
              <a:rPr lang="en-US" sz="2700" b="1" dirty="0" err="1">
                <a:solidFill>
                  <a:prstClr val="white"/>
                </a:solidFill>
                <a:latin typeface="Calibri Light" panose="020F0302020204030204"/>
              </a:rPr>
              <a:t>Definición</a:t>
            </a:r>
            <a:endParaRPr lang="en-US" sz="2700" b="1" dirty="0">
              <a:solidFill>
                <a:prstClr val="white"/>
              </a:solidFill>
              <a:latin typeface="Calibri Light" panose="020F0302020204030204"/>
            </a:endParaRPr>
          </a:p>
        </p:txBody>
      </p:sp>
      <p:sp>
        <p:nvSpPr>
          <p:cNvPr id="2" name="Rectángulo 1">
            <a:extLst>
              <a:ext uri="{FF2B5EF4-FFF2-40B4-BE49-F238E27FC236}">
                <a16:creationId xmlns:a16="http://schemas.microsoft.com/office/drawing/2014/main" id="{7EF26DF9-A5B3-49C2-A9C9-26D007D1FE8B}"/>
              </a:ext>
            </a:extLst>
          </p:cNvPr>
          <p:cNvSpPr/>
          <p:nvPr/>
        </p:nvSpPr>
        <p:spPr>
          <a:xfrm>
            <a:off x="515720" y="1762892"/>
            <a:ext cx="3369341" cy="1814323"/>
          </a:xfrm>
          <a:prstGeom prst="rect">
            <a:avLst/>
          </a:prstGeom>
        </p:spPr>
        <p:txBody>
          <a:bodyPr vert="horz" lIns="68580" tIns="34290" rIns="68580" bIns="34290" rtlCol="0" anchor="t">
            <a:normAutofit/>
          </a:bodyPr>
          <a:lstStyle/>
          <a:p>
            <a:pPr indent="-171450" algn="just" defTabSz="685800">
              <a:lnSpc>
                <a:spcPct val="90000"/>
              </a:lnSpc>
              <a:spcAft>
                <a:spcPts val="450"/>
              </a:spcAft>
              <a:buFont typeface="Arial" panose="020B0604020202020204" pitchFamily="34" charset="0"/>
              <a:buChar char="•"/>
            </a:pPr>
            <a:r>
              <a:rPr lang="en-US" b="1" dirty="0">
                <a:solidFill>
                  <a:prstClr val="white"/>
                </a:solidFill>
                <a:latin typeface="Calibri" panose="020F0502020204030204"/>
              </a:rPr>
              <a:t>La </a:t>
            </a:r>
            <a:r>
              <a:rPr lang="en-US" b="1" dirty="0" err="1">
                <a:solidFill>
                  <a:prstClr val="white"/>
                </a:solidFill>
                <a:latin typeface="Calibri" panose="020F0502020204030204"/>
              </a:rPr>
              <a:t>dificultad</a:t>
            </a:r>
            <a:r>
              <a:rPr lang="en-US" b="1" dirty="0">
                <a:solidFill>
                  <a:prstClr val="white"/>
                </a:solidFill>
                <a:latin typeface="Calibri" panose="020F0502020204030204"/>
              </a:rPr>
              <a:t> de </a:t>
            </a:r>
            <a:r>
              <a:rPr lang="en-US" b="1" dirty="0" err="1">
                <a:solidFill>
                  <a:prstClr val="white"/>
                </a:solidFill>
                <a:latin typeface="Calibri" panose="020F0502020204030204"/>
              </a:rPr>
              <a:t>definir</a:t>
            </a:r>
            <a:r>
              <a:rPr lang="en-US" b="1" dirty="0">
                <a:solidFill>
                  <a:prstClr val="white"/>
                </a:solidFill>
                <a:latin typeface="Calibri" panose="020F0502020204030204"/>
              </a:rPr>
              <a:t> a los </a:t>
            </a:r>
            <a:r>
              <a:rPr lang="en-US" b="1" dirty="0" err="1">
                <a:solidFill>
                  <a:prstClr val="white"/>
                </a:solidFill>
                <a:latin typeface="Calibri" panose="020F0502020204030204"/>
              </a:rPr>
              <a:t>partidos</a:t>
            </a:r>
            <a:r>
              <a:rPr lang="en-US" b="1" dirty="0">
                <a:solidFill>
                  <a:prstClr val="white"/>
                </a:solidFill>
                <a:latin typeface="Calibri" panose="020F0502020204030204"/>
              </a:rPr>
              <a:t> </a:t>
            </a:r>
            <a:r>
              <a:rPr lang="en-US" b="1" dirty="0" err="1">
                <a:solidFill>
                  <a:prstClr val="white"/>
                </a:solidFill>
                <a:latin typeface="Calibri" panose="020F0502020204030204"/>
              </a:rPr>
              <a:t>políticos</a:t>
            </a:r>
            <a:r>
              <a:rPr lang="en-US" b="1" dirty="0">
                <a:solidFill>
                  <a:prstClr val="white"/>
                </a:solidFill>
                <a:latin typeface="Calibri" panose="020F0502020204030204"/>
              </a:rPr>
              <a:t> </a:t>
            </a:r>
            <a:r>
              <a:rPr lang="en-US" b="1" dirty="0" err="1">
                <a:solidFill>
                  <a:prstClr val="white"/>
                </a:solidFill>
                <a:latin typeface="Calibri" panose="020F0502020204030204"/>
              </a:rPr>
              <a:t>parte</a:t>
            </a:r>
            <a:r>
              <a:rPr lang="en-US" b="1" dirty="0">
                <a:solidFill>
                  <a:prstClr val="white"/>
                </a:solidFill>
                <a:latin typeface="Calibri" panose="020F0502020204030204"/>
              </a:rPr>
              <a:t> de la </a:t>
            </a:r>
            <a:r>
              <a:rPr lang="en-US" b="1" dirty="0" err="1">
                <a:solidFill>
                  <a:prstClr val="white"/>
                </a:solidFill>
                <a:latin typeface="Calibri" panose="020F0502020204030204"/>
              </a:rPr>
              <a:t>complejidad</a:t>
            </a:r>
            <a:r>
              <a:rPr lang="en-US" b="1" dirty="0">
                <a:solidFill>
                  <a:prstClr val="white"/>
                </a:solidFill>
                <a:latin typeface="Calibri" panose="020F0502020204030204"/>
              </a:rPr>
              <a:t> de </a:t>
            </a:r>
            <a:r>
              <a:rPr lang="en-US" b="1" dirty="0" err="1">
                <a:solidFill>
                  <a:prstClr val="white"/>
                </a:solidFill>
                <a:latin typeface="Calibri" panose="020F0502020204030204"/>
              </a:rPr>
              <a:t>su</a:t>
            </a:r>
            <a:r>
              <a:rPr lang="en-US" b="1" dirty="0">
                <a:solidFill>
                  <a:prstClr val="white"/>
                </a:solidFill>
                <a:latin typeface="Calibri" panose="020F0502020204030204"/>
              </a:rPr>
              <a:t> </a:t>
            </a:r>
            <a:r>
              <a:rPr lang="en-US" b="1" dirty="0" err="1">
                <a:solidFill>
                  <a:prstClr val="white"/>
                </a:solidFill>
                <a:latin typeface="Calibri" panose="020F0502020204030204"/>
              </a:rPr>
              <a:t>desarrollo</a:t>
            </a:r>
            <a:r>
              <a:rPr lang="en-US" b="1" dirty="0">
                <a:solidFill>
                  <a:prstClr val="white"/>
                </a:solidFill>
                <a:latin typeface="Calibri" panose="020F0502020204030204"/>
              </a:rPr>
              <a:t> </a:t>
            </a:r>
            <a:r>
              <a:rPr lang="en-US" b="1" dirty="0" err="1">
                <a:solidFill>
                  <a:prstClr val="white"/>
                </a:solidFill>
                <a:latin typeface="Calibri" panose="020F0502020204030204"/>
              </a:rPr>
              <a:t>histórico</a:t>
            </a:r>
            <a:r>
              <a:rPr lang="en-US" b="1" dirty="0">
                <a:solidFill>
                  <a:prstClr val="white"/>
                </a:solidFill>
                <a:latin typeface="Calibri" panose="020F0502020204030204"/>
              </a:rPr>
              <a:t>, </a:t>
            </a:r>
            <a:r>
              <a:rPr lang="en-US" b="1" dirty="0" err="1">
                <a:solidFill>
                  <a:prstClr val="white"/>
                </a:solidFill>
                <a:latin typeface="Calibri" panose="020F0502020204030204"/>
              </a:rPr>
              <a:t>contexto</a:t>
            </a:r>
            <a:r>
              <a:rPr lang="en-US" b="1" dirty="0">
                <a:solidFill>
                  <a:prstClr val="white"/>
                </a:solidFill>
                <a:latin typeface="Calibri" panose="020F0502020204030204"/>
              </a:rPr>
              <a:t>, </a:t>
            </a:r>
            <a:r>
              <a:rPr lang="en-US" b="1" dirty="0" err="1">
                <a:solidFill>
                  <a:prstClr val="white"/>
                </a:solidFill>
                <a:latin typeface="Calibri" panose="020F0502020204030204"/>
              </a:rPr>
              <a:t>particularidades</a:t>
            </a:r>
            <a:r>
              <a:rPr lang="en-US" b="1" dirty="0">
                <a:solidFill>
                  <a:prstClr val="white"/>
                </a:solidFill>
                <a:latin typeface="Calibri" panose="020F0502020204030204"/>
              </a:rPr>
              <a:t>, </a:t>
            </a:r>
            <a:r>
              <a:rPr lang="en-US" b="1" dirty="0" err="1">
                <a:solidFill>
                  <a:prstClr val="white"/>
                </a:solidFill>
                <a:latin typeface="Calibri" panose="020F0502020204030204"/>
              </a:rPr>
              <a:t>enfoque</a:t>
            </a:r>
            <a:r>
              <a:rPr lang="en-US" b="1" dirty="0">
                <a:solidFill>
                  <a:prstClr val="white"/>
                </a:solidFill>
                <a:latin typeface="Calibri" panose="020F0502020204030204"/>
              </a:rPr>
              <a:t> de </a:t>
            </a:r>
            <a:r>
              <a:rPr lang="en-US" b="1" dirty="0" err="1">
                <a:solidFill>
                  <a:prstClr val="white"/>
                </a:solidFill>
                <a:latin typeface="Calibri" panose="020F0502020204030204"/>
              </a:rPr>
              <a:t>análisis</a:t>
            </a:r>
            <a:r>
              <a:rPr lang="en-US" b="1" dirty="0">
                <a:solidFill>
                  <a:prstClr val="white"/>
                </a:solidFill>
                <a:latin typeface="Calibri" panose="020F0502020204030204"/>
              </a:rPr>
              <a:t>, etc., no son lo </a:t>
            </a:r>
            <a:r>
              <a:rPr lang="en-US" b="1" dirty="0" err="1">
                <a:solidFill>
                  <a:prstClr val="white"/>
                </a:solidFill>
                <a:latin typeface="Calibri" panose="020F0502020204030204"/>
              </a:rPr>
              <a:t>mismo</a:t>
            </a:r>
            <a:r>
              <a:rPr lang="en-US" b="1" dirty="0">
                <a:solidFill>
                  <a:prstClr val="white"/>
                </a:solidFill>
                <a:latin typeface="Calibri" panose="020F0502020204030204"/>
              </a:rPr>
              <a:t> </a:t>
            </a:r>
            <a:r>
              <a:rPr lang="en-US" b="1" dirty="0" err="1">
                <a:solidFill>
                  <a:prstClr val="white"/>
                </a:solidFill>
                <a:latin typeface="Calibri" panose="020F0502020204030204"/>
              </a:rPr>
              <a:t>en</a:t>
            </a:r>
            <a:r>
              <a:rPr lang="en-US" b="1" dirty="0">
                <a:solidFill>
                  <a:prstClr val="white"/>
                </a:solidFill>
                <a:latin typeface="Calibri" panose="020F0502020204030204"/>
              </a:rPr>
              <a:t> </a:t>
            </a:r>
            <a:r>
              <a:rPr lang="en-US" b="1" dirty="0" err="1">
                <a:solidFill>
                  <a:prstClr val="white"/>
                </a:solidFill>
                <a:latin typeface="Calibri" panose="020F0502020204030204"/>
              </a:rPr>
              <a:t>todo</a:t>
            </a:r>
            <a:r>
              <a:rPr lang="en-US" b="1" dirty="0">
                <a:solidFill>
                  <a:prstClr val="white"/>
                </a:solidFill>
                <a:latin typeface="Calibri" panose="020F0502020204030204"/>
              </a:rPr>
              <a:t> </a:t>
            </a:r>
            <a:r>
              <a:rPr lang="en-US" b="1" dirty="0" err="1">
                <a:solidFill>
                  <a:prstClr val="white"/>
                </a:solidFill>
                <a:latin typeface="Calibri" panose="020F0502020204030204"/>
              </a:rPr>
              <a:t>tiempo</a:t>
            </a:r>
            <a:r>
              <a:rPr lang="en-US" b="1" dirty="0">
                <a:solidFill>
                  <a:prstClr val="white"/>
                </a:solidFill>
                <a:latin typeface="Calibri" panose="020F0502020204030204"/>
              </a:rPr>
              <a:t> y </a:t>
            </a:r>
            <a:r>
              <a:rPr lang="en-US" b="1" dirty="0" err="1">
                <a:solidFill>
                  <a:prstClr val="white"/>
                </a:solidFill>
                <a:latin typeface="Calibri" panose="020F0502020204030204"/>
              </a:rPr>
              <a:t>lugar</a:t>
            </a:r>
            <a:r>
              <a:rPr lang="en-US" b="1" dirty="0">
                <a:solidFill>
                  <a:prstClr val="white"/>
                </a:solidFill>
                <a:latin typeface="Calibri" panose="020F0502020204030204"/>
              </a:rPr>
              <a:t>.</a:t>
            </a:r>
          </a:p>
        </p:txBody>
      </p:sp>
      <p:sp>
        <p:nvSpPr>
          <p:cNvPr id="1112" name="Oval 86">
            <a:extLst>
              <a:ext uri="{FF2B5EF4-FFF2-40B4-BE49-F238E27FC236}">
                <a16:creationId xmlns:a16="http://schemas.microsoft.com/office/drawing/2014/main" id="{07977D39-626F-40D7-B00F-16E02602D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2211" y="1005083"/>
            <a:ext cx="1515618" cy="1515618"/>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5" name="Picture 16" descr="REINO UNIDO - El Electoral">
            <a:extLst>
              <a:ext uri="{FF2B5EF4-FFF2-40B4-BE49-F238E27FC236}">
                <a16:creationId xmlns:a16="http://schemas.microsoft.com/office/drawing/2014/main" id="{70C8E83C-4B2F-4536-9F3D-7506E44301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635" r="-2" b="-2"/>
          <a:stretch/>
        </p:blipFill>
        <p:spPr bwMode="auto">
          <a:xfrm>
            <a:off x="4072066" y="885039"/>
            <a:ext cx="1695907" cy="1695907"/>
          </a:xfrm>
          <a:custGeom>
            <a:avLst/>
            <a:gdLst/>
            <a:ahLst/>
            <a:cxnLst/>
            <a:rect l="l" t="t" r="r" b="b"/>
            <a:pathLst>
              <a:path w="1956816" h="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a:noFill/>
          <a:extLst>
            <a:ext uri="{909E8E84-426E-40DD-AFC4-6F175D3DCCD1}">
              <a14:hiddenFill xmlns:a14="http://schemas.microsoft.com/office/drawing/2010/main">
                <a:solidFill>
                  <a:srgbClr val="FFFFFF"/>
                </a:solidFill>
              </a14:hiddenFill>
            </a:ext>
          </a:extLst>
        </p:spPr>
      </p:pic>
      <p:sp>
        <p:nvSpPr>
          <p:cNvPr id="1113" name="Freeform: Shape 88">
            <a:extLst>
              <a:ext uri="{FF2B5EF4-FFF2-40B4-BE49-F238E27FC236}">
                <a16:creationId xmlns:a16="http://schemas.microsoft.com/office/drawing/2014/main" id="{B905CDE4-B751-4B3E-B625-6E59F8903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6199" y="857251"/>
            <a:ext cx="3057801" cy="2583946"/>
          </a:xfrm>
          <a:custGeom>
            <a:avLst/>
            <a:gdLst>
              <a:gd name="connsiteX0" fmla="*/ 250035 w 4077068"/>
              <a:gd name="connsiteY0" fmla="*/ 0 h 3445261"/>
              <a:gd name="connsiteX1" fmla="*/ 4077068 w 4077068"/>
              <a:gd name="connsiteY1" fmla="*/ 0 h 3445261"/>
              <a:gd name="connsiteX2" fmla="*/ 4077068 w 4077068"/>
              <a:gd name="connsiteY2" fmla="*/ 2743040 h 3445261"/>
              <a:gd name="connsiteX3" fmla="*/ 4074154 w 4077068"/>
              <a:gd name="connsiteY3" fmla="*/ 2746247 h 3445261"/>
              <a:gd name="connsiteX4" fmla="*/ 2386584 w 4077068"/>
              <a:gd name="connsiteY4" fmla="*/ 3445261 h 3445261"/>
              <a:gd name="connsiteX5" fmla="*/ 0 w 4077068"/>
              <a:gd name="connsiteY5" fmla="*/ 1058677 h 3445261"/>
              <a:gd name="connsiteX6" fmla="*/ 187550 w 4077068"/>
              <a:gd name="connsiteY6" fmla="*/ 129711 h 344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7068" h="3445261">
                <a:moveTo>
                  <a:pt x="250035" y="0"/>
                </a:moveTo>
                <a:lnTo>
                  <a:pt x="4077068" y="0"/>
                </a:lnTo>
                <a:lnTo>
                  <a:pt x="4077068" y="2743040"/>
                </a:lnTo>
                <a:lnTo>
                  <a:pt x="4074154" y="2746247"/>
                </a:lnTo>
                <a:cubicBezTo>
                  <a:pt x="3642267" y="3178134"/>
                  <a:pt x="3045621" y="3445261"/>
                  <a:pt x="2386584" y="3445261"/>
                </a:cubicBezTo>
                <a:cubicBezTo>
                  <a:pt x="1068510" y="3445261"/>
                  <a:pt x="0" y="2376751"/>
                  <a:pt x="0" y="1058677"/>
                </a:cubicBezTo>
                <a:cubicBezTo>
                  <a:pt x="0" y="729159"/>
                  <a:pt x="66782" y="415238"/>
                  <a:pt x="187550" y="129711"/>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1114" name="Oval 90">
            <a:extLst>
              <a:ext uri="{FF2B5EF4-FFF2-40B4-BE49-F238E27FC236}">
                <a16:creationId xmlns:a16="http://schemas.microsoft.com/office/drawing/2014/main" id="{08108C16-F4C0-44AA-999D-17BD39219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1071" y="2770309"/>
            <a:ext cx="2304288" cy="2304288"/>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1028" name="Picture 4" descr="Por qué solo cuentan dos partidos políticos en EE.UU.?">
            <a:extLst>
              <a:ext uri="{FF2B5EF4-FFF2-40B4-BE49-F238E27FC236}">
                <a16:creationId xmlns:a16="http://schemas.microsoft.com/office/drawing/2014/main" id="{3B6E6868-4FD1-4E21-89C2-D5D5A9D2B90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055" r="23947" b="3"/>
          <a:stretch/>
        </p:blipFill>
        <p:spPr bwMode="auto">
          <a:xfrm>
            <a:off x="4146893" y="2608734"/>
            <a:ext cx="2579477" cy="2579477"/>
          </a:xfrm>
          <a:custGeom>
            <a:avLst/>
            <a:gdLst/>
            <a:ahLst/>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a:noFill/>
          <a:extLst>
            <a:ext uri="{909E8E84-426E-40DD-AFC4-6F175D3DCCD1}">
              <a14:hiddenFill xmlns:a14="http://schemas.microsoft.com/office/drawing/2010/main">
                <a:solidFill>
                  <a:srgbClr val="FFFFFF"/>
                </a:solidFill>
              </a14:hiddenFill>
            </a:ext>
          </a:extLst>
        </p:spPr>
      </p:pic>
      <p:pic>
        <p:nvPicPr>
          <p:cNvPr id="1036" name="Picture 12" descr="Partido Comunista de la Federación Rusa - Wikipedia, la enciclopedia libre">
            <a:extLst>
              <a:ext uri="{FF2B5EF4-FFF2-40B4-BE49-F238E27FC236}">
                <a16:creationId xmlns:a16="http://schemas.microsoft.com/office/drawing/2014/main" id="{6F0790F6-D798-41E5-A1DF-42B6800E6AC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913" r="-2" b="15392"/>
          <a:stretch/>
        </p:blipFill>
        <p:spPr bwMode="auto">
          <a:xfrm>
            <a:off x="5912151" y="789241"/>
            <a:ext cx="3243646" cy="2719966"/>
          </a:xfrm>
          <a:custGeom>
            <a:avLst/>
            <a:gdLst/>
            <a:ahLst/>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a:noFill/>
          <a:extLst>
            <a:ext uri="{909E8E84-426E-40DD-AFC4-6F175D3DCCD1}">
              <a14:hiddenFill xmlns:a14="http://schemas.microsoft.com/office/drawing/2010/main">
                <a:solidFill>
                  <a:srgbClr val="FFFFFF"/>
                </a:solidFill>
              </a14:hiddenFill>
            </a:ext>
          </a:extLst>
        </p:spPr>
      </p:pic>
      <p:sp>
        <p:nvSpPr>
          <p:cNvPr id="1115" name="Freeform: Shape 92">
            <a:extLst>
              <a:ext uri="{FF2B5EF4-FFF2-40B4-BE49-F238E27FC236}">
                <a16:creationId xmlns:a16="http://schemas.microsoft.com/office/drawing/2014/main" id="{CDC29AC1-2821-4FCC-B597-88DAF39C3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39872" y="4310314"/>
            <a:ext cx="3210834" cy="1690435"/>
          </a:xfrm>
          <a:custGeom>
            <a:avLst/>
            <a:gdLst>
              <a:gd name="connsiteX0" fmla="*/ 2140556 w 4281112"/>
              <a:gd name="connsiteY0" fmla="*/ 0 h 2253913"/>
              <a:gd name="connsiteX1" fmla="*/ 4281112 w 4281112"/>
              <a:gd name="connsiteY1" fmla="*/ 2140556 h 2253913"/>
              <a:gd name="connsiteX2" fmla="*/ 4275388 w 4281112"/>
              <a:gd name="connsiteY2" fmla="*/ 2253913 h 2253913"/>
              <a:gd name="connsiteX3" fmla="*/ 5724 w 4281112"/>
              <a:gd name="connsiteY3" fmla="*/ 2253913 h 2253913"/>
              <a:gd name="connsiteX4" fmla="*/ 0 w 4281112"/>
              <a:gd name="connsiteY4" fmla="*/ 2140556 h 2253913"/>
              <a:gd name="connsiteX5" fmla="*/ 2140556 w 4281112"/>
              <a:gd name="connsiteY5" fmla="*/ 0 h 225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1112" h="2253913">
                <a:moveTo>
                  <a:pt x="2140556" y="0"/>
                </a:moveTo>
                <a:cubicBezTo>
                  <a:pt x="3322752" y="0"/>
                  <a:pt x="4281112" y="958360"/>
                  <a:pt x="4281112" y="2140556"/>
                </a:cubicBezTo>
                <a:lnTo>
                  <a:pt x="4275388" y="2253913"/>
                </a:lnTo>
                <a:lnTo>
                  <a:pt x="5724" y="2253913"/>
                </a:lnTo>
                <a:lnTo>
                  <a:pt x="0" y="2140556"/>
                </a:lnTo>
                <a:cubicBezTo>
                  <a:pt x="0" y="958360"/>
                  <a:pt x="958360" y="0"/>
                  <a:pt x="214055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1032" name="Picture 8" descr="Partidos políticos chilenos del siglo XIX - Memoria Chilena, Biblioteca  Nacional de Chile">
            <a:extLst>
              <a:ext uri="{FF2B5EF4-FFF2-40B4-BE49-F238E27FC236}">
                <a16:creationId xmlns:a16="http://schemas.microsoft.com/office/drawing/2014/main" id="{5B23397A-FE91-40A5-B3FD-72772CB3D6F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5119" r="-1" b="41321"/>
          <a:stretch/>
        </p:blipFill>
        <p:spPr bwMode="auto">
          <a:xfrm>
            <a:off x="875775" y="4223215"/>
            <a:ext cx="4055990" cy="2144390"/>
          </a:xfrm>
          <a:custGeom>
            <a:avLst/>
            <a:gdLst/>
            <a:ahLst/>
            <a:cxnLst/>
            <a:rect l="l" t="t" r="r" b="b"/>
            <a:pathLst>
              <a:path w="3950208" h="2088462">
                <a:moveTo>
                  <a:pt x="1975104" y="0"/>
                </a:moveTo>
                <a:cubicBezTo>
                  <a:pt x="3065924" y="0"/>
                  <a:pt x="3950208" y="884284"/>
                  <a:pt x="3950208" y="1975104"/>
                </a:cubicBezTo>
                <a:lnTo>
                  <a:pt x="3944484" y="2088462"/>
                </a:lnTo>
                <a:lnTo>
                  <a:pt x="5724" y="2088462"/>
                </a:lnTo>
                <a:lnTo>
                  <a:pt x="0" y="1975104"/>
                </a:lnTo>
                <a:cubicBezTo>
                  <a:pt x="0" y="884284"/>
                  <a:pt x="884284" y="0"/>
                  <a:pt x="1975104" y="0"/>
                </a:cubicBezTo>
                <a:close/>
              </a:path>
            </a:pathLst>
          </a:custGeom>
          <a:noFill/>
          <a:extLst>
            <a:ext uri="{909E8E84-426E-40DD-AFC4-6F175D3DCCD1}">
              <a14:hiddenFill xmlns:a14="http://schemas.microsoft.com/office/drawing/2010/main">
                <a:solidFill>
                  <a:srgbClr val="FFFFFF"/>
                </a:solidFill>
              </a14:hiddenFill>
            </a:ext>
          </a:extLst>
        </p:spPr>
      </p:pic>
      <p:sp>
        <p:nvSpPr>
          <p:cNvPr id="1116" name="Freeform: Shape 94">
            <a:extLst>
              <a:ext uri="{FF2B5EF4-FFF2-40B4-BE49-F238E27FC236}">
                <a16:creationId xmlns:a16="http://schemas.microsoft.com/office/drawing/2014/main" id="{C8F10CB3-3B5E-4C7A-98CF-B87454DD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6277" y="3832371"/>
            <a:ext cx="2504969" cy="2168380"/>
          </a:xfrm>
          <a:custGeom>
            <a:avLst/>
            <a:gdLst>
              <a:gd name="connsiteX0" fmla="*/ 2002536 w 3339958"/>
              <a:gd name="connsiteY0" fmla="*/ 0 h 2891173"/>
              <a:gd name="connsiteX1" fmla="*/ 3276335 w 3339958"/>
              <a:gd name="connsiteY1" fmla="*/ 457282 h 2891173"/>
              <a:gd name="connsiteX2" fmla="*/ 3339958 w 3339958"/>
              <a:gd name="connsiteY2" fmla="*/ 515107 h 2891173"/>
              <a:gd name="connsiteX3" fmla="*/ 3339958 w 3339958"/>
              <a:gd name="connsiteY3" fmla="*/ 2891173 h 2891173"/>
              <a:gd name="connsiteX4" fmla="*/ 209954 w 3339958"/>
              <a:gd name="connsiteY4" fmla="*/ 2891173 h 2891173"/>
              <a:gd name="connsiteX5" fmla="*/ 157369 w 3339958"/>
              <a:gd name="connsiteY5" fmla="*/ 2782014 h 2891173"/>
              <a:gd name="connsiteX6" fmla="*/ 0 w 3339958"/>
              <a:gd name="connsiteY6" fmla="*/ 2002536 h 2891173"/>
              <a:gd name="connsiteX7" fmla="*/ 2002536 w 3339958"/>
              <a:gd name="connsiteY7" fmla="*/ 0 h 28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9958" h="2891173">
                <a:moveTo>
                  <a:pt x="2002536" y="0"/>
                </a:moveTo>
                <a:cubicBezTo>
                  <a:pt x="2486398" y="0"/>
                  <a:pt x="2930179" y="171609"/>
                  <a:pt x="3276335" y="457282"/>
                </a:cubicBezTo>
                <a:lnTo>
                  <a:pt x="3339958" y="515107"/>
                </a:lnTo>
                <a:lnTo>
                  <a:pt x="3339958" y="2891173"/>
                </a:lnTo>
                <a:lnTo>
                  <a:pt x="209954" y="2891173"/>
                </a:lnTo>
                <a:lnTo>
                  <a:pt x="157369" y="2782014"/>
                </a:lnTo>
                <a:cubicBezTo>
                  <a:pt x="56036" y="2542434"/>
                  <a:pt x="0" y="2279029"/>
                  <a:pt x="0" y="2002536"/>
                </a:cubicBezTo>
                <a:cubicBezTo>
                  <a:pt x="0" y="896566"/>
                  <a:pt x="896566" y="0"/>
                  <a:pt x="200253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dirty="0">
              <a:solidFill>
                <a:prstClr val="white"/>
              </a:solidFill>
              <a:latin typeface="Calibri" panose="020F0502020204030204"/>
            </a:endParaRPr>
          </a:p>
        </p:txBody>
      </p:sp>
      <p:pic>
        <p:nvPicPr>
          <p:cNvPr id="1034" name="Picture 10" descr="Partido Comunista de Cuba - EcuRed">
            <a:extLst>
              <a:ext uri="{FF2B5EF4-FFF2-40B4-BE49-F238E27FC236}">
                <a16:creationId xmlns:a16="http://schemas.microsoft.com/office/drawing/2014/main" id="{B1559F8E-A325-4B72-B9A8-E62306019B2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0918" r="-1" b="14839"/>
          <a:stretch/>
        </p:blipFill>
        <p:spPr bwMode="auto">
          <a:xfrm>
            <a:off x="6533726" y="3764361"/>
            <a:ext cx="2607520" cy="2236389"/>
          </a:xfrm>
          <a:custGeom>
            <a:avLst/>
            <a:gdLst/>
            <a:ahLst/>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045447"/>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89547" y="1777094"/>
            <a:ext cx="7964906" cy="3693319"/>
          </a:xfrm>
          <a:prstGeom prst="rect">
            <a:avLst/>
          </a:prstGeom>
        </p:spPr>
        <p:txBody>
          <a:bodyPr wrap="square">
            <a:spAutoFit/>
          </a:bodyPr>
          <a:lstStyle/>
          <a:p>
            <a:pPr algn="just" defTabSz="342900"/>
            <a:r>
              <a:rPr lang="es-MX" sz="1950" dirty="0">
                <a:solidFill>
                  <a:prstClr val="black"/>
                </a:solidFill>
                <a:latin typeface="Calibri" panose="020F0502020204030204"/>
              </a:rPr>
              <a:t>I.- Representación de la sociedad: </a:t>
            </a:r>
          </a:p>
          <a:p>
            <a:pPr algn="just" defTabSz="342900"/>
            <a:r>
              <a:rPr lang="es-MX" sz="1950" dirty="0">
                <a:solidFill>
                  <a:prstClr val="black"/>
                </a:solidFill>
                <a:latin typeface="Calibri" panose="020F0502020204030204"/>
              </a:rPr>
              <a:t>1.- Articulación de demandas sociales (captar, procesar y canalizar)</a:t>
            </a:r>
          </a:p>
          <a:p>
            <a:pPr algn="just" defTabSz="342900"/>
            <a:r>
              <a:rPr lang="es-MX" sz="1950" dirty="0">
                <a:solidFill>
                  <a:prstClr val="black"/>
                </a:solidFill>
                <a:latin typeface="Calibri" panose="020F0502020204030204"/>
              </a:rPr>
              <a:t>2.- Agregación de intereses (agenda y políticas públicas) </a:t>
            </a:r>
          </a:p>
          <a:p>
            <a:pPr algn="just" defTabSz="342900"/>
            <a:r>
              <a:rPr lang="es-MX" sz="1950" dirty="0">
                <a:solidFill>
                  <a:prstClr val="black"/>
                </a:solidFill>
                <a:latin typeface="Calibri" panose="020F0502020204030204"/>
              </a:rPr>
              <a:t>3.- Reclutamiento político, movilización y participación (circuito electoral interno y externo)</a:t>
            </a:r>
          </a:p>
          <a:p>
            <a:pPr algn="just" defTabSz="342900"/>
            <a:r>
              <a:rPr lang="es-MX" sz="1950" dirty="0">
                <a:solidFill>
                  <a:prstClr val="black"/>
                </a:solidFill>
                <a:latin typeface="Calibri" panose="020F0502020204030204"/>
              </a:rPr>
              <a:t>4.- Socialización política (acción en diferentes arenas)</a:t>
            </a:r>
          </a:p>
          <a:p>
            <a:pPr algn="just" defTabSz="342900"/>
            <a:r>
              <a:rPr lang="es-MX" sz="1950" dirty="0">
                <a:solidFill>
                  <a:prstClr val="black"/>
                </a:solidFill>
                <a:latin typeface="Calibri" panose="020F0502020204030204"/>
              </a:rPr>
              <a:t>II.- Operación del régimen político: </a:t>
            </a:r>
          </a:p>
          <a:p>
            <a:pPr marL="385763" indent="-385763" algn="just" defTabSz="342900">
              <a:buFontTx/>
              <a:buAutoNum type="arabicPeriod"/>
            </a:pPr>
            <a:r>
              <a:rPr lang="es-MX" sz="1950" dirty="0">
                <a:solidFill>
                  <a:prstClr val="black"/>
                </a:solidFill>
                <a:latin typeface="Calibri" panose="020F0502020204030204"/>
              </a:rPr>
              <a:t>Proyección hacia cargos públicos  (funcionarios y representantes)</a:t>
            </a:r>
          </a:p>
          <a:p>
            <a:pPr marL="385763" indent="-385763" algn="just" defTabSz="342900">
              <a:buFontTx/>
              <a:buAutoNum type="arabicPeriod"/>
            </a:pPr>
            <a:r>
              <a:rPr lang="es-MX" sz="1950" dirty="0">
                <a:solidFill>
                  <a:prstClr val="black"/>
                </a:solidFill>
                <a:latin typeface="Calibri" panose="020F0502020204030204"/>
              </a:rPr>
              <a:t>Competencia por el poder público (competencia-oposición)</a:t>
            </a:r>
          </a:p>
          <a:p>
            <a:pPr marL="385763" indent="-385763" algn="just" defTabSz="342900">
              <a:buFontTx/>
              <a:buAutoNum type="arabicPeriod"/>
            </a:pPr>
            <a:r>
              <a:rPr lang="es-MX" sz="1950" dirty="0">
                <a:solidFill>
                  <a:prstClr val="black"/>
                </a:solidFill>
                <a:latin typeface="Calibri" panose="020F0502020204030204"/>
              </a:rPr>
              <a:t>Producción de políticas (ejecutivo o legislativo)</a:t>
            </a:r>
          </a:p>
          <a:p>
            <a:pPr marL="385763" indent="-385763" algn="just" defTabSz="342900">
              <a:buFontTx/>
              <a:buAutoNum type="arabicPeriod"/>
            </a:pPr>
            <a:r>
              <a:rPr lang="es-MX" sz="1950" dirty="0">
                <a:solidFill>
                  <a:prstClr val="black"/>
                </a:solidFill>
                <a:latin typeface="Calibri" panose="020F0502020204030204"/>
              </a:rPr>
              <a:t>Formación de gobierno (solos o coaliciones) </a:t>
            </a:r>
          </a:p>
          <a:p>
            <a:pPr marL="385763" indent="-385763" algn="just" defTabSz="342900">
              <a:buFontTx/>
              <a:buAutoNum type="arabicPeriod"/>
            </a:pPr>
            <a:r>
              <a:rPr lang="es-MX" sz="1950" dirty="0">
                <a:solidFill>
                  <a:prstClr val="black"/>
                </a:solidFill>
                <a:latin typeface="Calibri" panose="020F0502020204030204"/>
              </a:rPr>
              <a:t>Ejercicio de oposición (peso y contrapeso)</a:t>
            </a:r>
            <a:endParaRPr lang="es-MX" sz="1950" dirty="0">
              <a:solidFill>
                <a:prstClr val="black"/>
              </a:solidFill>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46CFC405-72E5-4C0F-A12E-13BF67AA1A25}"/>
              </a:ext>
            </a:extLst>
          </p:cNvPr>
          <p:cNvSpPr txBox="1"/>
          <p:nvPr/>
        </p:nvSpPr>
        <p:spPr>
          <a:xfrm>
            <a:off x="5518371" y="691482"/>
            <a:ext cx="3036082" cy="830997"/>
          </a:xfrm>
          <a:prstGeom prst="rect">
            <a:avLst/>
          </a:prstGeom>
          <a:noFill/>
        </p:spPr>
        <p:txBody>
          <a:bodyPr wrap="square" rtlCol="0">
            <a:spAutoFit/>
          </a:bodyPr>
          <a:lstStyle/>
          <a:p>
            <a:pPr algn="ctr" defTabSz="342900"/>
            <a:r>
              <a:rPr lang="es-MX" sz="2400" b="1" dirty="0">
                <a:solidFill>
                  <a:srgbClr val="2A2559"/>
                </a:solidFill>
                <a:latin typeface="Helvetica Neue"/>
              </a:rPr>
              <a:t>Conceptualización práctica</a:t>
            </a:r>
          </a:p>
        </p:txBody>
      </p:sp>
    </p:spTree>
    <p:extLst>
      <p:ext uri="{BB962C8B-B14F-4D97-AF65-F5344CB8AC3E}">
        <p14:creationId xmlns:p14="http://schemas.microsoft.com/office/powerpoint/2010/main" val="2273855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F724077B-5779-4DC3-A3BB-C6A0927FF01C}"/>
              </a:ext>
            </a:extLst>
          </p:cNvPr>
          <p:cNvGraphicFramePr/>
          <p:nvPr>
            <p:extLst>
              <p:ext uri="{D42A27DB-BD31-4B8C-83A1-F6EECF244321}">
                <p14:modId xmlns:p14="http://schemas.microsoft.com/office/powerpoint/2010/main" val="2990533208"/>
              </p:ext>
            </p:extLst>
          </p:nvPr>
        </p:nvGraphicFramePr>
        <p:xfrm>
          <a:off x="1338298" y="1138884"/>
          <a:ext cx="6467404" cy="46045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1 Título">
            <a:extLst>
              <a:ext uri="{FF2B5EF4-FFF2-40B4-BE49-F238E27FC236}">
                <a16:creationId xmlns:a16="http://schemas.microsoft.com/office/drawing/2014/main" id="{82D907BA-AAFF-409B-ADE6-15C4D4F40577}"/>
              </a:ext>
            </a:extLst>
          </p:cNvPr>
          <p:cNvSpPr txBox="1">
            <a:spLocks/>
          </p:cNvSpPr>
          <p:nvPr/>
        </p:nvSpPr>
        <p:spPr>
          <a:xfrm>
            <a:off x="3491880" y="838356"/>
            <a:ext cx="4293096" cy="432904"/>
          </a:xfrm>
          <a:prstGeom prst="rect">
            <a:avLst/>
          </a:prstGeom>
          <a:scene3d>
            <a:camera prst="orthographicFront"/>
            <a:lightRig rig="threePt" dir="t"/>
          </a:scene3d>
          <a:sp3d>
            <a:bevelT prst="convex"/>
          </a:sp3d>
        </p:spPr>
        <p:txBody>
          <a:bodyPr/>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algn="r"/>
            <a:r>
              <a:rPr lang="es-MX" sz="2100" b="1" kern="0" dirty="0">
                <a:solidFill>
                  <a:prstClr val="white"/>
                </a:solidFill>
                <a:latin typeface="Calibri Light" panose="020F0302020204030204"/>
              </a:rPr>
              <a:t>Construcción del Objeto de Estudio</a:t>
            </a:r>
          </a:p>
        </p:txBody>
      </p:sp>
      <p:sp>
        <p:nvSpPr>
          <p:cNvPr id="4" name="Rectángulo 3">
            <a:extLst>
              <a:ext uri="{FF2B5EF4-FFF2-40B4-BE49-F238E27FC236}">
                <a16:creationId xmlns:a16="http://schemas.microsoft.com/office/drawing/2014/main" id="{93539B11-61A9-4C8B-8763-98371C8427DA}"/>
              </a:ext>
            </a:extLst>
          </p:cNvPr>
          <p:cNvSpPr/>
          <p:nvPr/>
        </p:nvSpPr>
        <p:spPr>
          <a:xfrm>
            <a:off x="1338298" y="1114592"/>
            <a:ext cx="5570109" cy="1061829"/>
          </a:xfrm>
          <a:prstGeom prst="rect">
            <a:avLst/>
          </a:prstGeom>
        </p:spPr>
        <p:txBody>
          <a:bodyPr wrap="square">
            <a:spAutoFit/>
          </a:bodyPr>
          <a:lstStyle/>
          <a:p>
            <a:pPr algn="just"/>
            <a:r>
              <a:rPr lang="es-MX" b="1" dirty="0">
                <a:solidFill>
                  <a:srgbClr val="000000"/>
                </a:solidFill>
                <a:latin typeface="Arial" panose="020B0604020202020204" pitchFamily="34" charset="0"/>
                <a:cs typeface="Arial" panose="020B0604020202020204" pitchFamily="34" charset="0"/>
              </a:rPr>
              <a:t>Construcción del objeto de estudio</a:t>
            </a:r>
          </a:p>
          <a:p>
            <a:pPr algn="just"/>
            <a:endParaRPr lang="es-MX" dirty="0">
              <a:solidFill>
                <a:srgbClr val="000000"/>
              </a:solidFill>
              <a:latin typeface="Arial" panose="020B0604020202020204" pitchFamily="34" charset="0"/>
              <a:cs typeface="Arial" panose="020B0604020202020204" pitchFamily="34" charset="0"/>
            </a:endParaRPr>
          </a:p>
          <a:p>
            <a:pPr algn="just"/>
            <a:r>
              <a:rPr lang="es-MX" sz="1350" dirty="0">
                <a:solidFill>
                  <a:srgbClr val="000000"/>
                </a:solidFill>
                <a:latin typeface="Arial" panose="020B0604020202020204" pitchFamily="34" charset="0"/>
                <a:cs typeface="Arial" panose="020B0604020202020204" pitchFamily="34" charset="0"/>
              </a:rPr>
              <a:t>La realidad social, debe ser pensada como una totalidad compleja, volátil y permanente a la vez, de corto y de largo plazo. </a:t>
            </a:r>
          </a:p>
        </p:txBody>
      </p:sp>
      <p:sp>
        <p:nvSpPr>
          <p:cNvPr id="5" name="Rectángulo 4">
            <a:extLst>
              <a:ext uri="{FF2B5EF4-FFF2-40B4-BE49-F238E27FC236}">
                <a16:creationId xmlns:a16="http://schemas.microsoft.com/office/drawing/2014/main" id="{940F342F-0D43-426E-B30D-8804D9F1D11D}"/>
              </a:ext>
            </a:extLst>
          </p:cNvPr>
          <p:cNvSpPr/>
          <p:nvPr/>
        </p:nvSpPr>
        <p:spPr>
          <a:xfrm>
            <a:off x="1441492" y="4681580"/>
            <a:ext cx="5805264" cy="715581"/>
          </a:xfrm>
          <a:prstGeom prst="rect">
            <a:avLst/>
          </a:prstGeom>
        </p:spPr>
        <p:txBody>
          <a:bodyPr wrap="square">
            <a:spAutoFit/>
          </a:bodyPr>
          <a:lstStyle/>
          <a:p>
            <a:pPr algn="just"/>
            <a:r>
              <a:rPr lang="es-MX" sz="1350" dirty="0">
                <a:solidFill>
                  <a:srgbClr val="000000"/>
                </a:solidFill>
                <a:latin typeface="Arial" panose="020B0604020202020204" pitchFamily="34" charset="0"/>
                <a:cs typeface="Arial" panose="020B0604020202020204" pitchFamily="34" charset="0"/>
              </a:rPr>
              <a:t>Esta totalidad, para ser conocida debe ser desarmada, porque uno de los mecanismos más importantes del conocimiento es la descomposición del todo, pero sin perder de vista al conjunto. </a:t>
            </a:r>
          </a:p>
        </p:txBody>
      </p:sp>
      <p:sp>
        <p:nvSpPr>
          <p:cNvPr id="6" name="CuadroTexto 5">
            <a:extLst>
              <a:ext uri="{FF2B5EF4-FFF2-40B4-BE49-F238E27FC236}">
                <a16:creationId xmlns:a16="http://schemas.microsoft.com/office/drawing/2014/main" id="{CF2A82EB-FDFD-4115-923A-086528765027}"/>
              </a:ext>
            </a:extLst>
          </p:cNvPr>
          <p:cNvSpPr txBox="1"/>
          <p:nvPr/>
        </p:nvSpPr>
        <p:spPr>
          <a:xfrm>
            <a:off x="931773" y="6387490"/>
            <a:ext cx="5400600" cy="230832"/>
          </a:xfrm>
          <a:prstGeom prst="rect">
            <a:avLst/>
          </a:prstGeom>
          <a:noFill/>
        </p:spPr>
        <p:txBody>
          <a:bodyPr wrap="square" rtlCol="0">
            <a:spAutoFit/>
          </a:bodyPr>
          <a:lstStyle/>
          <a:p>
            <a:r>
              <a:rPr lang="es-MX" sz="900" dirty="0">
                <a:solidFill>
                  <a:prstClr val="black"/>
                </a:solidFill>
                <a:latin typeface="Calibri" panose="020F0502020204030204"/>
              </a:rPr>
              <a:t>Fuente: </a:t>
            </a:r>
            <a:r>
              <a:rPr lang="es-MX" sz="900" dirty="0">
                <a:solidFill>
                  <a:prstClr val="black"/>
                </a:solidFill>
                <a:latin typeface="Calibri" panose="020F0502020204030204"/>
                <a:hlinkClick r:id="rId9"/>
              </a:rPr>
              <a:t>http://www.scielo.org.mx/scielo.php?script=sci_arttext&amp;pid=S0185-16162013000200008</a:t>
            </a:r>
            <a:endParaRPr lang="es-MX" sz="900" dirty="0">
              <a:solidFill>
                <a:prstClr val="black"/>
              </a:solidFill>
              <a:latin typeface="Calibri" panose="020F0502020204030204"/>
            </a:endParaRPr>
          </a:p>
        </p:txBody>
      </p:sp>
    </p:spTree>
    <p:extLst>
      <p:ext uri="{BB962C8B-B14F-4D97-AF65-F5344CB8AC3E}">
        <p14:creationId xmlns:p14="http://schemas.microsoft.com/office/powerpoint/2010/main" val="1783324447"/>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7" name="Rectangle 7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97662" y="1067531"/>
            <a:ext cx="8579095" cy="138319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3" name="CuadroTexto 2">
            <a:extLst>
              <a:ext uri="{FF2B5EF4-FFF2-40B4-BE49-F238E27FC236}">
                <a16:creationId xmlns:a16="http://schemas.microsoft.com/office/drawing/2014/main" id="{46CFC405-72E5-4C0F-A12E-13BF67AA1A25}"/>
              </a:ext>
            </a:extLst>
          </p:cNvPr>
          <p:cNvSpPr txBox="1"/>
          <p:nvPr/>
        </p:nvSpPr>
        <p:spPr>
          <a:xfrm>
            <a:off x="409763" y="1182409"/>
            <a:ext cx="8354891" cy="697835"/>
          </a:xfrm>
          <a:prstGeom prst="rect">
            <a:avLst/>
          </a:prstGeom>
        </p:spPr>
        <p:txBody>
          <a:bodyPr vert="horz" lIns="68580" tIns="34290" rIns="68580" bIns="34290" rtlCol="0" anchor="b">
            <a:normAutofit/>
          </a:bodyPr>
          <a:lstStyle/>
          <a:p>
            <a:pPr algn="ctr" defTabSz="685800">
              <a:lnSpc>
                <a:spcPct val="90000"/>
              </a:lnSpc>
              <a:spcBef>
                <a:spcPct val="0"/>
              </a:spcBef>
              <a:spcAft>
                <a:spcPts val="450"/>
              </a:spcAft>
            </a:pPr>
            <a:r>
              <a:rPr lang="en-US" sz="2550" b="1" dirty="0" err="1">
                <a:solidFill>
                  <a:srgbClr val="FFFFFF"/>
                </a:solidFill>
                <a:latin typeface="Calibri Light" panose="020F0302020204030204"/>
              </a:rPr>
              <a:t>Evolución</a:t>
            </a:r>
            <a:r>
              <a:rPr lang="en-US" sz="2550" b="1" dirty="0">
                <a:solidFill>
                  <a:srgbClr val="FFFFFF"/>
                </a:solidFill>
                <a:latin typeface="Calibri Light" panose="020F0302020204030204"/>
              </a:rPr>
              <a:t> de los </a:t>
            </a:r>
            <a:r>
              <a:rPr lang="en-US" sz="2550" b="1" dirty="0" err="1">
                <a:solidFill>
                  <a:srgbClr val="FFFFFF"/>
                </a:solidFill>
                <a:latin typeface="Calibri Light" panose="020F0302020204030204"/>
              </a:rPr>
              <a:t>partidos</a:t>
            </a:r>
            <a:r>
              <a:rPr lang="en-US" sz="2550" b="1" dirty="0">
                <a:solidFill>
                  <a:srgbClr val="FFFFFF"/>
                </a:solidFill>
                <a:latin typeface="Calibri Light" panose="020F0302020204030204"/>
              </a:rPr>
              <a:t> y del </a:t>
            </a:r>
            <a:r>
              <a:rPr lang="en-US" sz="2550" b="1" dirty="0" err="1">
                <a:solidFill>
                  <a:srgbClr val="FFFFFF"/>
                </a:solidFill>
                <a:latin typeface="Calibri Light" panose="020F0302020204030204"/>
              </a:rPr>
              <a:t>sistema</a:t>
            </a:r>
            <a:r>
              <a:rPr lang="en-US" sz="2550" b="1" dirty="0">
                <a:solidFill>
                  <a:srgbClr val="FFFFFF"/>
                </a:solidFill>
                <a:latin typeface="Calibri Light" panose="020F0302020204030204"/>
              </a:rPr>
              <a:t> de </a:t>
            </a:r>
            <a:r>
              <a:rPr lang="en-US" sz="2550" b="1" dirty="0" err="1">
                <a:solidFill>
                  <a:srgbClr val="FFFFFF"/>
                </a:solidFill>
                <a:latin typeface="Calibri Light" panose="020F0302020204030204"/>
              </a:rPr>
              <a:t>partidos</a:t>
            </a:r>
            <a:r>
              <a:rPr lang="en-US" sz="2550" b="1" dirty="0">
                <a:solidFill>
                  <a:srgbClr val="FFFFFF"/>
                </a:solidFill>
                <a:latin typeface="Calibri Light" panose="020F0302020204030204"/>
              </a:rPr>
              <a:t> </a:t>
            </a:r>
            <a:r>
              <a:rPr lang="en-US" sz="2550" b="1" dirty="0" err="1">
                <a:solidFill>
                  <a:srgbClr val="FFFFFF"/>
                </a:solidFill>
                <a:latin typeface="Calibri Light" panose="020F0302020204030204"/>
              </a:rPr>
              <a:t>en</a:t>
            </a:r>
            <a:r>
              <a:rPr lang="en-US" sz="2550" b="1" dirty="0">
                <a:solidFill>
                  <a:srgbClr val="FFFFFF"/>
                </a:solidFill>
                <a:latin typeface="Calibri Light" panose="020F0302020204030204"/>
              </a:rPr>
              <a:t> México</a:t>
            </a:r>
          </a:p>
        </p:txBody>
      </p:sp>
      <p:cxnSp>
        <p:nvCxnSpPr>
          <p:cNvPr id="2058" name="Straight Connector 7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72559" y="1998969"/>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Imagen 4" descr="Un periódico con la imagen de una pintura de un hombre&#10;&#10;Descripción generada automáticamente con confianza baja">
            <a:extLst>
              <a:ext uri="{FF2B5EF4-FFF2-40B4-BE49-F238E27FC236}">
                <a16:creationId xmlns:a16="http://schemas.microsoft.com/office/drawing/2014/main" id="{4B0246CA-F542-4FDF-A6AC-23B98028C92F}"/>
              </a:ext>
            </a:extLst>
          </p:cNvPr>
          <p:cNvPicPr>
            <a:picLocks noChangeAspect="1"/>
          </p:cNvPicPr>
          <p:nvPr/>
        </p:nvPicPr>
        <p:blipFill>
          <a:blip r:embed="rId2"/>
          <a:stretch>
            <a:fillRect/>
          </a:stretch>
        </p:blipFill>
        <p:spPr>
          <a:xfrm>
            <a:off x="1421411" y="2677363"/>
            <a:ext cx="1813383" cy="3113105"/>
          </a:xfrm>
          <a:prstGeom prst="rect">
            <a:avLst/>
          </a:prstGeom>
        </p:spPr>
      </p:pic>
      <p:cxnSp>
        <p:nvCxnSpPr>
          <p:cNvPr id="2059" name="Straight Connector 74">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87209" y="2804877"/>
            <a:ext cx="0" cy="27432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2050" name="Picture 2" descr="Cuáles son los partidos políticos de México - Grupo Milenio">
            <a:extLst>
              <a:ext uri="{FF2B5EF4-FFF2-40B4-BE49-F238E27FC236}">
                <a16:creationId xmlns:a16="http://schemas.microsoft.com/office/drawing/2014/main" id="{F9AC253A-AB1F-4232-9BB0-20CE1BB4441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33805" y="2944649"/>
            <a:ext cx="4091938" cy="2463658"/>
          </a:xfrm>
          <a:prstGeom prst="rect">
            <a:avLst/>
          </a:prstGeom>
          <a:noFill/>
          <a:extLst>
            <a:ext uri="{909E8E84-426E-40DD-AFC4-6F175D3DCCD1}">
              <a14:hiddenFill xmlns:a14="http://schemas.microsoft.com/office/drawing/2010/main">
                <a:solidFill>
                  <a:srgbClr val="FFFFFF"/>
                </a:solidFill>
              </a14:hiddenFill>
            </a:ext>
          </a:extLst>
        </p:spPr>
      </p:pic>
      <p:sp>
        <p:nvSpPr>
          <p:cNvPr id="2" name="Flecha: a la derecha con bandas 1">
            <a:extLst>
              <a:ext uri="{FF2B5EF4-FFF2-40B4-BE49-F238E27FC236}">
                <a16:creationId xmlns:a16="http://schemas.microsoft.com/office/drawing/2014/main" id="{534A84E3-BFC8-4514-85F9-A407E8E666DC}"/>
              </a:ext>
            </a:extLst>
          </p:cNvPr>
          <p:cNvSpPr/>
          <p:nvPr/>
        </p:nvSpPr>
        <p:spPr>
          <a:xfrm>
            <a:off x="3414474" y="3535578"/>
            <a:ext cx="1515095" cy="109357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s-MX" sz="1350">
              <a:solidFill>
                <a:prstClr val="white"/>
              </a:solidFill>
              <a:latin typeface="Calibri" panose="020F0502020204030204"/>
            </a:endParaRPr>
          </a:p>
        </p:txBody>
      </p:sp>
    </p:spTree>
    <p:extLst>
      <p:ext uri="{BB962C8B-B14F-4D97-AF65-F5344CB8AC3E}">
        <p14:creationId xmlns:p14="http://schemas.microsoft.com/office/powerpoint/2010/main" val="2857492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6CFC405-72E5-4C0F-A12E-13BF67AA1A25}"/>
              </a:ext>
            </a:extLst>
          </p:cNvPr>
          <p:cNvSpPr txBox="1"/>
          <p:nvPr/>
        </p:nvSpPr>
        <p:spPr>
          <a:xfrm>
            <a:off x="4482060" y="1335294"/>
            <a:ext cx="3036082" cy="380873"/>
          </a:xfrm>
          <a:prstGeom prst="rect">
            <a:avLst/>
          </a:prstGeom>
          <a:noFill/>
        </p:spPr>
        <p:txBody>
          <a:bodyPr wrap="square" rtlCol="0">
            <a:spAutoFit/>
          </a:bodyPr>
          <a:lstStyle/>
          <a:p>
            <a:pPr algn="ctr" defTabSz="342900"/>
            <a:r>
              <a:rPr lang="es-MX" sz="1875" b="1" dirty="0">
                <a:solidFill>
                  <a:srgbClr val="2A2559"/>
                </a:solidFill>
                <a:latin typeface="Helvetica Neue"/>
              </a:rPr>
              <a:t>EVOLUCIÓN</a:t>
            </a:r>
          </a:p>
        </p:txBody>
      </p:sp>
      <p:pic>
        <p:nvPicPr>
          <p:cNvPr id="4" name="Imagen 3">
            <a:extLst>
              <a:ext uri="{FF2B5EF4-FFF2-40B4-BE49-F238E27FC236}">
                <a16:creationId xmlns:a16="http://schemas.microsoft.com/office/drawing/2014/main" id="{034DDC9D-D31A-4834-85E3-E6529AD5B5BA}"/>
              </a:ext>
            </a:extLst>
          </p:cNvPr>
          <p:cNvPicPr>
            <a:picLocks noChangeAspect="1"/>
          </p:cNvPicPr>
          <p:nvPr/>
        </p:nvPicPr>
        <p:blipFill>
          <a:blip r:embed="rId2"/>
          <a:stretch>
            <a:fillRect/>
          </a:stretch>
        </p:blipFill>
        <p:spPr>
          <a:xfrm>
            <a:off x="470750" y="2225607"/>
            <a:ext cx="8022620" cy="2406786"/>
          </a:xfrm>
          <a:prstGeom prst="rect">
            <a:avLst/>
          </a:prstGeom>
        </p:spPr>
      </p:pic>
    </p:spTree>
    <p:extLst>
      <p:ext uri="{BB962C8B-B14F-4D97-AF65-F5344CB8AC3E}">
        <p14:creationId xmlns:p14="http://schemas.microsoft.com/office/powerpoint/2010/main" val="1267243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4AD8C76A-D49C-4505-A406-2ACF107F2CB2}"/>
              </a:ext>
            </a:extLst>
          </p:cNvPr>
          <p:cNvGraphicFramePr/>
          <p:nvPr>
            <p:extLst>
              <p:ext uri="{D42A27DB-BD31-4B8C-83A1-F6EECF244321}">
                <p14:modId xmlns:p14="http://schemas.microsoft.com/office/powerpoint/2010/main" val="1012779140"/>
              </p:ext>
            </p:extLst>
          </p:nvPr>
        </p:nvGraphicFramePr>
        <p:xfrm>
          <a:off x="559143" y="1750712"/>
          <a:ext cx="802571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a:extLst>
              <a:ext uri="{FF2B5EF4-FFF2-40B4-BE49-F238E27FC236}">
                <a16:creationId xmlns:a16="http://schemas.microsoft.com/office/drawing/2014/main" id="{4782A586-1359-4F2E-8731-733F7545A7B0}"/>
              </a:ext>
            </a:extLst>
          </p:cNvPr>
          <p:cNvSpPr txBox="1"/>
          <p:nvPr/>
        </p:nvSpPr>
        <p:spPr>
          <a:xfrm>
            <a:off x="4443067" y="749109"/>
            <a:ext cx="4141790" cy="830997"/>
          </a:xfrm>
          <a:prstGeom prst="rect">
            <a:avLst/>
          </a:prstGeom>
          <a:noFill/>
        </p:spPr>
        <p:txBody>
          <a:bodyPr wrap="square" rtlCol="0">
            <a:spAutoFit/>
          </a:bodyPr>
          <a:lstStyle/>
          <a:p>
            <a:pPr algn="ctr" defTabSz="342900"/>
            <a:r>
              <a:rPr lang="es-MX" sz="2400" b="1" dirty="0">
                <a:solidFill>
                  <a:srgbClr val="2A2559"/>
                </a:solidFill>
                <a:latin typeface="Helvetica Neue"/>
              </a:rPr>
              <a:t>Evolución del sistema </a:t>
            </a:r>
          </a:p>
          <a:p>
            <a:pPr algn="ctr" defTabSz="342900"/>
            <a:r>
              <a:rPr lang="es-MX" sz="2400" b="1" dirty="0">
                <a:solidFill>
                  <a:srgbClr val="2A2559"/>
                </a:solidFill>
                <a:latin typeface="Helvetica Neue"/>
              </a:rPr>
              <a:t>de partidos</a:t>
            </a:r>
          </a:p>
        </p:txBody>
      </p:sp>
    </p:spTree>
    <p:extLst>
      <p:ext uri="{BB962C8B-B14F-4D97-AF65-F5344CB8AC3E}">
        <p14:creationId xmlns:p14="http://schemas.microsoft.com/office/powerpoint/2010/main" val="394825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AC61753-80F8-4B43-9FC4-E0F6E207576B}"/>
              </a:ext>
            </a:extLst>
          </p:cNvPr>
          <p:cNvSpPr txBox="1"/>
          <p:nvPr/>
        </p:nvSpPr>
        <p:spPr>
          <a:xfrm>
            <a:off x="4443067" y="749109"/>
            <a:ext cx="4141790" cy="830997"/>
          </a:xfrm>
          <a:prstGeom prst="rect">
            <a:avLst/>
          </a:prstGeom>
          <a:noFill/>
        </p:spPr>
        <p:txBody>
          <a:bodyPr wrap="square" rtlCol="0">
            <a:spAutoFit/>
          </a:bodyPr>
          <a:lstStyle/>
          <a:p>
            <a:pPr algn="ctr" defTabSz="342900"/>
            <a:r>
              <a:rPr lang="es-MX" sz="2400" b="1" dirty="0">
                <a:solidFill>
                  <a:srgbClr val="2A2559"/>
                </a:solidFill>
                <a:latin typeface="Helvetica Neue"/>
              </a:rPr>
              <a:t>Evolución del sistema </a:t>
            </a:r>
          </a:p>
          <a:p>
            <a:pPr algn="ctr" defTabSz="342900"/>
            <a:r>
              <a:rPr lang="es-MX" sz="2400" b="1" dirty="0">
                <a:solidFill>
                  <a:srgbClr val="2A2559"/>
                </a:solidFill>
                <a:latin typeface="Helvetica Neue"/>
              </a:rPr>
              <a:t>de partidos</a:t>
            </a:r>
          </a:p>
        </p:txBody>
      </p:sp>
      <p:graphicFrame>
        <p:nvGraphicFramePr>
          <p:cNvPr id="2" name="Diagrama 1">
            <a:extLst>
              <a:ext uri="{FF2B5EF4-FFF2-40B4-BE49-F238E27FC236}">
                <a16:creationId xmlns:a16="http://schemas.microsoft.com/office/drawing/2014/main" id="{4AD8C76A-D49C-4505-A406-2ACF107F2CB2}"/>
              </a:ext>
            </a:extLst>
          </p:cNvPr>
          <p:cNvGraphicFramePr/>
          <p:nvPr>
            <p:extLst>
              <p:ext uri="{D42A27DB-BD31-4B8C-83A1-F6EECF244321}">
                <p14:modId xmlns:p14="http://schemas.microsoft.com/office/powerpoint/2010/main" val="3094737713"/>
              </p:ext>
            </p:extLst>
          </p:nvPr>
        </p:nvGraphicFramePr>
        <p:xfrm>
          <a:off x="559143" y="1580106"/>
          <a:ext cx="802571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02BC62DA-987F-4816-A009-B23F459AA6F9}"/>
              </a:ext>
            </a:extLst>
          </p:cNvPr>
          <p:cNvSpPr txBox="1"/>
          <p:nvPr/>
        </p:nvSpPr>
        <p:spPr>
          <a:xfrm>
            <a:off x="559143" y="4840588"/>
            <a:ext cx="4777273" cy="1200329"/>
          </a:xfrm>
          <a:prstGeom prst="rect">
            <a:avLst/>
          </a:prstGeom>
          <a:noFill/>
        </p:spPr>
        <p:txBody>
          <a:bodyPr wrap="square">
            <a:spAutoFit/>
          </a:bodyPr>
          <a:lstStyle/>
          <a:p>
            <a:pPr algn="just"/>
            <a:r>
              <a:rPr lang="es-MX" sz="1200" dirty="0"/>
              <a:t>Sistema de partidos: </a:t>
            </a:r>
            <a:r>
              <a:rPr lang="es-MX" sz="1200" b="1" dirty="0"/>
              <a:t>es el conjunto de partidos en un determinado Estado y los elementos que caracterizan su estructura</a:t>
            </a:r>
            <a:r>
              <a:rPr lang="es-MX" sz="1200" dirty="0"/>
              <a:t>: la cantidad de partidos; las relaciones entre sí, considerando su magnitud como sus fuerzas relacionales y, en tercer lugar, las ubicaciones respectivas, ideológicas y estratégicas, como elementos para determinar las formas de interacción, así como las relaciones con el contexto en todos sus ámbitos.</a:t>
            </a:r>
          </a:p>
        </p:txBody>
      </p:sp>
    </p:spTree>
    <p:extLst>
      <p:ext uri="{BB962C8B-B14F-4D97-AF65-F5344CB8AC3E}">
        <p14:creationId xmlns:p14="http://schemas.microsoft.com/office/powerpoint/2010/main" val="560523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0791B09-2715-4977-826B-A0A5F69A689F}"/>
              </a:ext>
            </a:extLst>
          </p:cNvPr>
          <p:cNvSpPr/>
          <p:nvPr/>
        </p:nvSpPr>
        <p:spPr>
          <a:xfrm>
            <a:off x="856288" y="1536174"/>
            <a:ext cx="4144921" cy="3785652"/>
          </a:xfrm>
          <a:prstGeom prst="rect">
            <a:avLst/>
          </a:prstGeom>
        </p:spPr>
        <p:txBody>
          <a:bodyPr wrap="square">
            <a:spAutoFit/>
          </a:bodyPr>
          <a:lstStyle/>
          <a:p>
            <a:pPr algn="just" defTabSz="342900"/>
            <a:r>
              <a:rPr lang="es-MX" sz="1500" dirty="0">
                <a:solidFill>
                  <a:prstClr val="black"/>
                </a:solidFill>
                <a:latin typeface="Arial" panose="020B0604020202020204" pitchFamily="34" charset="0"/>
                <a:cs typeface="Arial" panose="020B0604020202020204" pitchFamily="34" charset="0"/>
              </a:rPr>
              <a:t>El aporte de Madero a la historia política de México es fundamental, la lucha electoral a partir de 1910 se hará siempre mediante un instrumento básico de la democracia: estructuras organizadas en partidos políticos.</a:t>
            </a:r>
          </a:p>
          <a:p>
            <a:pPr algn="just" defTabSz="342900"/>
            <a:r>
              <a:rPr lang="es-MX" sz="1500" dirty="0">
                <a:solidFill>
                  <a:prstClr val="black"/>
                </a:solidFill>
                <a:latin typeface="Arial" panose="020B0604020202020204" pitchFamily="34" charset="0"/>
                <a:cs typeface="Arial" panose="020B0604020202020204" pitchFamily="34" charset="0"/>
              </a:rPr>
              <a:t>Para Álvaro Arreola es posible afirmar que, con la propuesta de Francisco I. Madero, plasmada en la Ley Electoral de 1911, se inicia un proceso de reinstitucionalización electoral. </a:t>
            </a:r>
          </a:p>
          <a:p>
            <a:pPr algn="just" defTabSz="342900"/>
            <a:r>
              <a:rPr lang="es-MX" sz="1500" dirty="0">
                <a:solidFill>
                  <a:prstClr val="black"/>
                </a:solidFill>
                <a:latin typeface="Arial" panose="020B0604020202020204" pitchFamily="34" charset="0"/>
                <a:cs typeface="Arial" panose="020B0604020202020204" pitchFamily="34" charset="0"/>
              </a:rPr>
              <a:t>Así, la figura de los partidos políticos fue contemplada por primera vez en la Ley Electoral de 1911; y por primera ocasión en la Constitución Política de los estados Unidos Mexicanos hasta 1977, es decir, sesenta y seis años más tarde.</a:t>
            </a:r>
          </a:p>
        </p:txBody>
      </p:sp>
      <p:pic>
        <p:nvPicPr>
          <p:cNvPr id="2" name="Imagen 1">
            <a:extLst>
              <a:ext uri="{FF2B5EF4-FFF2-40B4-BE49-F238E27FC236}">
                <a16:creationId xmlns:a16="http://schemas.microsoft.com/office/drawing/2014/main" id="{BAAD0E76-3823-478E-B9CC-CC202BE276C6}"/>
              </a:ext>
            </a:extLst>
          </p:cNvPr>
          <p:cNvPicPr>
            <a:picLocks noChangeAspect="1"/>
          </p:cNvPicPr>
          <p:nvPr/>
        </p:nvPicPr>
        <p:blipFill>
          <a:blip r:embed="rId2"/>
          <a:stretch>
            <a:fillRect/>
          </a:stretch>
        </p:blipFill>
        <p:spPr>
          <a:xfrm>
            <a:off x="5501775" y="1681969"/>
            <a:ext cx="2785937" cy="3856194"/>
          </a:xfrm>
          <a:prstGeom prst="rect">
            <a:avLst/>
          </a:prstGeom>
        </p:spPr>
      </p:pic>
      <p:sp>
        <p:nvSpPr>
          <p:cNvPr id="4" name="Rectángulo 3">
            <a:extLst>
              <a:ext uri="{FF2B5EF4-FFF2-40B4-BE49-F238E27FC236}">
                <a16:creationId xmlns:a16="http://schemas.microsoft.com/office/drawing/2014/main" id="{91E1F5C1-150A-49DE-9304-5AFDCC789B3D}"/>
              </a:ext>
            </a:extLst>
          </p:cNvPr>
          <p:cNvSpPr/>
          <p:nvPr/>
        </p:nvSpPr>
        <p:spPr>
          <a:xfrm>
            <a:off x="1303539" y="6420035"/>
            <a:ext cx="4303541" cy="276999"/>
          </a:xfrm>
          <a:prstGeom prst="rect">
            <a:avLst/>
          </a:prstGeom>
        </p:spPr>
        <p:txBody>
          <a:bodyPr wrap="square">
            <a:spAutoFit/>
          </a:bodyPr>
          <a:lstStyle/>
          <a:p>
            <a:pPr defTabSz="342900"/>
            <a:r>
              <a:rPr lang="es-MX" sz="1200" dirty="0">
                <a:solidFill>
                  <a:prstClr val="black"/>
                </a:solidFill>
                <a:latin typeface="Arial" panose="020B0604020202020204" pitchFamily="34" charset="0"/>
                <a:cs typeface="Arial" panose="020B0604020202020204" pitchFamily="34" charset="0"/>
              </a:rPr>
              <a:t>Consulta: </a:t>
            </a:r>
            <a:r>
              <a:rPr lang="es-MX" sz="1200" dirty="0">
                <a:solidFill>
                  <a:prstClr val="black"/>
                </a:solidFill>
                <a:latin typeface="Calibri" panose="020F0502020204030204"/>
                <a:hlinkClick r:id="rId3"/>
              </a:rPr>
              <a:t>https://www.te.gob.mx/sites/default/files/Parte1.pdf</a:t>
            </a:r>
            <a:endParaRPr lang="es-MX" sz="1200" dirty="0">
              <a:solidFill>
                <a:prstClr val="black"/>
              </a:solidFill>
              <a:latin typeface="Calibri" panose="020F0502020204030204"/>
            </a:endParaRPr>
          </a:p>
        </p:txBody>
      </p:sp>
      <p:sp>
        <p:nvSpPr>
          <p:cNvPr id="7" name="CuadroTexto 6">
            <a:extLst>
              <a:ext uri="{FF2B5EF4-FFF2-40B4-BE49-F238E27FC236}">
                <a16:creationId xmlns:a16="http://schemas.microsoft.com/office/drawing/2014/main" id="{E0B75E82-A03B-48CB-9DDA-8635AF170223}"/>
              </a:ext>
            </a:extLst>
          </p:cNvPr>
          <p:cNvSpPr txBox="1"/>
          <p:nvPr/>
        </p:nvSpPr>
        <p:spPr>
          <a:xfrm>
            <a:off x="5318449" y="696784"/>
            <a:ext cx="3351043" cy="461665"/>
          </a:xfrm>
          <a:prstGeom prst="rect">
            <a:avLst/>
          </a:prstGeom>
          <a:noFill/>
        </p:spPr>
        <p:txBody>
          <a:bodyPr wrap="square" rtlCol="0">
            <a:spAutoFit/>
          </a:bodyPr>
          <a:lstStyle/>
          <a:p>
            <a:pPr algn="ctr" defTabSz="342900"/>
            <a:r>
              <a:rPr lang="es-MX" sz="2400" b="1" dirty="0">
                <a:solidFill>
                  <a:srgbClr val="2A2559"/>
                </a:solidFill>
                <a:latin typeface="Helvetica Neue"/>
              </a:rPr>
              <a:t>Ley Electoral de 1911 </a:t>
            </a:r>
          </a:p>
        </p:txBody>
      </p:sp>
    </p:spTree>
    <p:extLst>
      <p:ext uri="{BB962C8B-B14F-4D97-AF65-F5344CB8AC3E}">
        <p14:creationId xmlns:p14="http://schemas.microsoft.com/office/powerpoint/2010/main" val="923700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0791B09-2715-4977-826B-A0A5F69A689F}"/>
              </a:ext>
            </a:extLst>
          </p:cNvPr>
          <p:cNvSpPr/>
          <p:nvPr/>
        </p:nvSpPr>
        <p:spPr>
          <a:xfrm>
            <a:off x="781629" y="1574646"/>
            <a:ext cx="7580741" cy="3785652"/>
          </a:xfrm>
          <a:prstGeom prst="rect">
            <a:avLst/>
          </a:prstGeom>
        </p:spPr>
        <p:txBody>
          <a:bodyPr wrap="square">
            <a:spAutoFit/>
          </a:bodyPr>
          <a:lstStyle/>
          <a:p>
            <a:pPr algn="just" defTabSz="342900"/>
            <a:r>
              <a:rPr lang="es-MX" sz="2000" dirty="0">
                <a:solidFill>
                  <a:prstClr val="black"/>
                </a:solidFill>
                <a:latin typeface="Arial" panose="020B0604020202020204" pitchFamily="34" charset="0"/>
                <a:cs typeface="Arial" panose="020B0604020202020204" pitchFamily="34" charset="0"/>
              </a:rPr>
              <a:t>Las siguientes leyes electorales son eslabones del paso de un sistema de partido hegemónico no competitivo, a uno de corte pluralista limitado (hasta cinco partidos) e, incluso, en algunos momentos extremo (más de cinco partidos políticos), y competitivo. </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1916 (Congreso constituyente)</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1918 (Candidatos independientes)</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1946 (Partidos políticos nacionales)*</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1951 (Partido hegemónico)</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1963 (Prerrogativas y diputados de partido)**</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1973 (Flexibilizó RP)***</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1977 (Proceso de liberalización)</a:t>
            </a:r>
          </a:p>
        </p:txBody>
      </p:sp>
      <p:sp>
        <p:nvSpPr>
          <p:cNvPr id="7" name="CuadroTexto 6">
            <a:extLst>
              <a:ext uri="{FF2B5EF4-FFF2-40B4-BE49-F238E27FC236}">
                <a16:creationId xmlns:a16="http://schemas.microsoft.com/office/drawing/2014/main" id="{E0B75E82-A03B-48CB-9DDA-8635AF170223}"/>
              </a:ext>
            </a:extLst>
          </p:cNvPr>
          <p:cNvSpPr txBox="1"/>
          <p:nvPr/>
        </p:nvSpPr>
        <p:spPr>
          <a:xfrm>
            <a:off x="5005000" y="704033"/>
            <a:ext cx="3368843" cy="830997"/>
          </a:xfrm>
          <a:prstGeom prst="rect">
            <a:avLst/>
          </a:prstGeom>
          <a:noFill/>
        </p:spPr>
        <p:txBody>
          <a:bodyPr wrap="square" rtlCol="0">
            <a:spAutoFit/>
          </a:bodyPr>
          <a:lstStyle/>
          <a:p>
            <a:pPr algn="ctr" defTabSz="342900"/>
            <a:r>
              <a:rPr lang="es-MX" sz="2400" b="1" dirty="0">
                <a:solidFill>
                  <a:srgbClr val="2A2559"/>
                </a:solidFill>
                <a:latin typeface="Helvetica Neue"/>
              </a:rPr>
              <a:t>Leyes Electorales </a:t>
            </a:r>
          </a:p>
          <a:p>
            <a:pPr algn="ctr" defTabSz="342900"/>
            <a:r>
              <a:rPr lang="es-MX" sz="2400" b="1" dirty="0">
                <a:solidFill>
                  <a:srgbClr val="2A2559"/>
                </a:solidFill>
                <a:latin typeface="Helvetica Neue"/>
              </a:rPr>
              <a:t>en México</a:t>
            </a:r>
          </a:p>
        </p:txBody>
      </p:sp>
      <p:sp>
        <p:nvSpPr>
          <p:cNvPr id="5" name="CuadroTexto 4">
            <a:extLst>
              <a:ext uri="{FF2B5EF4-FFF2-40B4-BE49-F238E27FC236}">
                <a16:creationId xmlns:a16="http://schemas.microsoft.com/office/drawing/2014/main" id="{04584063-4384-4BEB-87AE-4D86B06F9FE8}"/>
              </a:ext>
            </a:extLst>
          </p:cNvPr>
          <p:cNvSpPr txBox="1"/>
          <p:nvPr/>
        </p:nvSpPr>
        <p:spPr>
          <a:xfrm>
            <a:off x="781629" y="5507636"/>
            <a:ext cx="5309118" cy="646331"/>
          </a:xfrm>
          <a:prstGeom prst="rect">
            <a:avLst/>
          </a:prstGeom>
          <a:noFill/>
        </p:spPr>
        <p:txBody>
          <a:bodyPr wrap="square">
            <a:spAutoFit/>
          </a:bodyPr>
          <a:lstStyle/>
          <a:p>
            <a:r>
              <a:rPr lang="es-MX" sz="1200" dirty="0"/>
              <a:t>* PNR (1929-1938) – PRM (1938-1946) – PRI (1946-¿?)</a:t>
            </a:r>
          </a:p>
          <a:p>
            <a:r>
              <a:rPr lang="es-MX" sz="1200" dirty="0"/>
              <a:t>** 2.5% del total de la votación y 0.5% por ciento extra, hasta un total de 20</a:t>
            </a:r>
          </a:p>
          <a:p>
            <a:r>
              <a:rPr lang="es-MX" sz="1200" dirty="0"/>
              <a:t>***1.5% y hasta 25 diputados</a:t>
            </a:r>
          </a:p>
        </p:txBody>
      </p:sp>
    </p:spTree>
    <p:extLst>
      <p:ext uri="{BB962C8B-B14F-4D97-AF65-F5344CB8AC3E}">
        <p14:creationId xmlns:p14="http://schemas.microsoft.com/office/powerpoint/2010/main" val="20158362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0791B09-2715-4977-826B-A0A5F69A689F}"/>
              </a:ext>
            </a:extLst>
          </p:cNvPr>
          <p:cNvSpPr/>
          <p:nvPr/>
        </p:nvSpPr>
        <p:spPr>
          <a:xfrm>
            <a:off x="569167" y="1360403"/>
            <a:ext cx="8005666" cy="4524315"/>
          </a:xfrm>
          <a:prstGeom prst="rect">
            <a:avLst/>
          </a:prstGeom>
        </p:spPr>
        <p:txBody>
          <a:bodyPr wrap="square">
            <a:spAutoFit/>
          </a:bodyPr>
          <a:lstStyle/>
          <a:p>
            <a:pPr algn="just" defTabSz="342900"/>
            <a:r>
              <a:rPr lang="es-MX" dirty="0">
                <a:solidFill>
                  <a:prstClr val="black"/>
                </a:solidFill>
                <a:latin typeface="Arial" panose="020B0604020202020204" pitchFamily="34" charset="0"/>
                <a:cs typeface="Arial" panose="020B0604020202020204" pitchFamily="34" charset="0"/>
              </a:rPr>
              <a:t>La reforma política fue puesta en marcha por los ideólogos del Estado con el afán de salvar los tropiezos del sistema político mexicano. La reforma política de 1977 -con la cual se inicia de hecho la construcción de la alternancia política-, fue producto tanto de presiones sociales como de una concesión del Estado. A partir de entonces gradualmente comenzaron a existir partidos políticos en plural, distintos y auténticos (Bolívar 135, 2004). </a:t>
            </a:r>
          </a:p>
          <a:p>
            <a:pPr algn="just" defTabSz="342900"/>
            <a:r>
              <a:rPr lang="es-MX" dirty="0">
                <a:solidFill>
                  <a:prstClr val="black"/>
                </a:solidFill>
                <a:latin typeface="Arial" panose="020B0604020202020204" pitchFamily="34" charset="0"/>
                <a:cs typeface="Arial" panose="020B0604020202020204" pitchFamily="34" charset="0"/>
              </a:rPr>
              <a:t>Con la reforma política se buscó el perfeccionamiento de las instituciones vigentes, en tres aspectos esenciales:</a:t>
            </a:r>
          </a:p>
          <a:p>
            <a:pPr marL="257175" indent="-257175" algn="just" defTabSz="342900">
              <a:buFont typeface="+mj-lt"/>
              <a:buAutoNum type="alphaLcParenR"/>
            </a:pPr>
            <a:r>
              <a:rPr lang="es-MX" dirty="0">
                <a:solidFill>
                  <a:prstClr val="black"/>
                </a:solidFill>
                <a:latin typeface="Arial" panose="020B0604020202020204" pitchFamily="34" charset="0"/>
                <a:cs typeface="Arial" panose="020B0604020202020204" pitchFamily="34" charset="0"/>
              </a:rPr>
              <a:t>La institucionalización de las diversas corrientes de opinión existentes en el país por medio de organizaciones políticas eficientes y adecuadamente integradas a los procesos de toma de decisión;</a:t>
            </a:r>
          </a:p>
          <a:p>
            <a:pPr marL="257175" indent="-257175" algn="just" defTabSz="342900">
              <a:buFont typeface="+mj-lt"/>
              <a:buAutoNum type="alphaLcParenR"/>
            </a:pPr>
            <a:r>
              <a:rPr lang="es-MX" dirty="0">
                <a:solidFill>
                  <a:prstClr val="black"/>
                </a:solidFill>
                <a:latin typeface="Arial" panose="020B0604020202020204" pitchFamily="34" charset="0"/>
                <a:cs typeface="Arial" panose="020B0604020202020204" pitchFamily="34" charset="0"/>
              </a:rPr>
              <a:t>La reestructura de los órganos de representación popular para que reflejen de mejor manera la composición plural de la sociedad que representan; y</a:t>
            </a:r>
          </a:p>
          <a:p>
            <a:pPr marL="257175" indent="-257175" algn="just" defTabSz="342900">
              <a:buFont typeface="+mj-lt"/>
              <a:buAutoNum type="alphaLcParenR"/>
            </a:pPr>
            <a:r>
              <a:rPr lang="es-MX" dirty="0">
                <a:solidFill>
                  <a:prstClr val="black"/>
                </a:solidFill>
                <a:latin typeface="Arial" panose="020B0604020202020204" pitchFamily="34" charset="0"/>
                <a:cs typeface="Arial" panose="020B0604020202020204" pitchFamily="34" charset="0"/>
              </a:rPr>
              <a:t>El funcionamiento más democrático de los procesos electorales abiertos a la acción de un mayor número de partidos.</a:t>
            </a:r>
          </a:p>
        </p:txBody>
      </p:sp>
      <p:sp>
        <p:nvSpPr>
          <p:cNvPr id="5" name="CuadroTexto 4">
            <a:extLst>
              <a:ext uri="{FF2B5EF4-FFF2-40B4-BE49-F238E27FC236}">
                <a16:creationId xmlns:a16="http://schemas.microsoft.com/office/drawing/2014/main" id="{9AC61753-80F8-4B43-9FC4-E0F6E207576B}"/>
              </a:ext>
            </a:extLst>
          </p:cNvPr>
          <p:cNvSpPr txBox="1"/>
          <p:nvPr/>
        </p:nvSpPr>
        <p:spPr>
          <a:xfrm>
            <a:off x="447417" y="890645"/>
            <a:ext cx="8609120" cy="380873"/>
          </a:xfrm>
          <a:prstGeom prst="rect">
            <a:avLst/>
          </a:prstGeom>
          <a:noFill/>
        </p:spPr>
        <p:txBody>
          <a:bodyPr wrap="square" rtlCol="0">
            <a:spAutoFit/>
          </a:bodyPr>
          <a:lstStyle/>
          <a:p>
            <a:pPr algn="ctr" defTabSz="342900"/>
            <a:r>
              <a:rPr lang="es-MX" sz="1875" b="1" dirty="0">
                <a:solidFill>
                  <a:srgbClr val="2A2559"/>
                </a:solidFill>
                <a:latin typeface="Helvetica Neue"/>
              </a:rPr>
              <a:t>Ley Federal de Organizaciones Políticas y Procesos Electorales 1977 (1/3)</a:t>
            </a:r>
          </a:p>
        </p:txBody>
      </p:sp>
    </p:spTree>
    <p:extLst>
      <p:ext uri="{BB962C8B-B14F-4D97-AF65-F5344CB8AC3E}">
        <p14:creationId xmlns:p14="http://schemas.microsoft.com/office/powerpoint/2010/main" val="12033614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0791B09-2715-4977-826B-A0A5F69A689F}"/>
              </a:ext>
            </a:extLst>
          </p:cNvPr>
          <p:cNvSpPr/>
          <p:nvPr/>
        </p:nvSpPr>
        <p:spPr>
          <a:xfrm>
            <a:off x="656564" y="1554614"/>
            <a:ext cx="7830871" cy="4093428"/>
          </a:xfrm>
          <a:prstGeom prst="rect">
            <a:avLst/>
          </a:prstGeom>
        </p:spPr>
        <p:txBody>
          <a:bodyPr wrap="square">
            <a:spAutoFit/>
          </a:bodyPr>
          <a:lstStyle/>
          <a:p>
            <a:pPr algn="just" defTabSz="342900"/>
            <a:r>
              <a:rPr lang="es-MX" sz="2000" dirty="0">
                <a:solidFill>
                  <a:prstClr val="black"/>
                </a:solidFill>
                <a:latin typeface="Arial" panose="020B0604020202020204" pitchFamily="34" charset="0"/>
                <a:cs typeface="Arial" panose="020B0604020202020204" pitchFamily="34" charset="0"/>
              </a:rPr>
              <a:t>Respecto a su contenido, en términos generales y respecto a nuestro interés la LOPPE señalaba:</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Los nuevos partidos políticos debían alcanzar para acceder al reparto de escaños el 1.5% de la votación nacional, sino se conseguía el porcentaje en tres elecciones consecutivas los partidos perderían su registro (Becerra y Woldenberg 135, 2005). </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Además de elegir 300 diputados por la fórmula de mayoría relativa y 100 diputados por la formula proporcional. La regla de decisión de asignación por representación proporcional convirtió al sistema electoral mexicano en un sistema mixto, que hasta hoy día se sigue practicando, se combinan elementos de representación proporcional y de mayoría en la elección de los órganos legislativos. </a:t>
            </a:r>
          </a:p>
        </p:txBody>
      </p:sp>
      <p:sp>
        <p:nvSpPr>
          <p:cNvPr id="4" name="CuadroTexto 3">
            <a:extLst>
              <a:ext uri="{FF2B5EF4-FFF2-40B4-BE49-F238E27FC236}">
                <a16:creationId xmlns:a16="http://schemas.microsoft.com/office/drawing/2014/main" id="{F708C45A-D1C8-4994-A079-A144F4BCE3E6}"/>
              </a:ext>
            </a:extLst>
          </p:cNvPr>
          <p:cNvSpPr txBox="1"/>
          <p:nvPr/>
        </p:nvSpPr>
        <p:spPr>
          <a:xfrm>
            <a:off x="5430416" y="816000"/>
            <a:ext cx="2829663" cy="461665"/>
          </a:xfrm>
          <a:prstGeom prst="rect">
            <a:avLst/>
          </a:prstGeom>
          <a:noFill/>
        </p:spPr>
        <p:txBody>
          <a:bodyPr wrap="square" rtlCol="0">
            <a:spAutoFit/>
          </a:bodyPr>
          <a:lstStyle/>
          <a:p>
            <a:pPr algn="ctr" defTabSz="342900"/>
            <a:r>
              <a:rPr lang="es-MX" sz="2400" b="1" dirty="0">
                <a:solidFill>
                  <a:srgbClr val="2A2559"/>
                </a:solidFill>
                <a:latin typeface="Helvetica Neue"/>
              </a:rPr>
              <a:t>LOPPE 1977 (2/3)</a:t>
            </a:r>
          </a:p>
        </p:txBody>
      </p:sp>
    </p:spTree>
    <p:extLst>
      <p:ext uri="{BB962C8B-B14F-4D97-AF65-F5344CB8AC3E}">
        <p14:creationId xmlns:p14="http://schemas.microsoft.com/office/powerpoint/2010/main" val="1215917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0791B09-2715-4977-826B-A0A5F69A689F}"/>
              </a:ext>
            </a:extLst>
          </p:cNvPr>
          <p:cNvSpPr/>
          <p:nvPr/>
        </p:nvSpPr>
        <p:spPr>
          <a:xfrm>
            <a:off x="737118" y="1341742"/>
            <a:ext cx="7644260" cy="4524315"/>
          </a:xfrm>
          <a:prstGeom prst="rect">
            <a:avLst/>
          </a:prstGeom>
        </p:spPr>
        <p:txBody>
          <a:bodyPr wrap="square">
            <a:spAutoFit/>
          </a:bodyPr>
          <a:lstStyle/>
          <a:p>
            <a:pPr algn="just" defTabSz="342900"/>
            <a:r>
              <a:rPr lang="es-MX" dirty="0">
                <a:solidFill>
                  <a:prstClr val="black"/>
                </a:solidFill>
                <a:latin typeface="Arial" panose="020B0604020202020204" pitchFamily="34" charset="0"/>
                <a:cs typeface="Arial" panose="020B0604020202020204" pitchFamily="34" charset="0"/>
              </a:rPr>
              <a:t>La Ley de 1977 permitiría que los nuevos partidos políticos pudiesen acceder a su registro de manera más fácil, al obtener un porcentaje mínimo en las elecciones. La flexibilización de los requisitos permitió el registro del Partido Comunista Mexicano, el Partido Socialista de los Trabajadores, el Partido Demócrata Mexicano, el Partido Revolucionario de los Trabajadores, el Partido Socialdemócrata y el Partido Mexicano de los Trabajadores.</a:t>
            </a:r>
          </a:p>
          <a:p>
            <a:pPr algn="just" defTabSz="342900"/>
            <a:r>
              <a:rPr lang="es-MX" dirty="0">
                <a:solidFill>
                  <a:prstClr val="black"/>
                </a:solidFill>
                <a:latin typeface="Arial" panose="020B0604020202020204" pitchFamily="34" charset="0"/>
                <a:cs typeface="Arial" panose="020B0604020202020204" pitchFamily="34" charset="0"/>
              </a:rPr>
              <a:t>En suma, el objetivo de la reforma plasmada en esta ley consistió en que la representación política se ensanchara de tal manera que el mosaico ideológico nacional de las distintas corrientes políticas fuera captado en los órganos de representación nacional (Córdova 657, 2008). </a:t>
            </a:r>
          </a:p>
          <a:p>
            <a:pPr algn="just" defTabSz="342900"/>
            <a:r>
              <a:rPr lang="es-MX" dirty="0">
                <a:solidFill>
                  <a:prstClr val="black"/>
                </a:solidFill>
                <a:latin typeface="Arial" panose="020B0604020202020204" pitchFamily="34" charset="0"/>
                <a:cs typeface="Arial" panose="020B0604020202020204" pitchFamily="34" charset="0"/>
              </a:rPr>
              <a:t>Así, a partir de 1977 se inició y se configuró la estructura del cambio y del camino hacia una dirección democratizadora, acompañada de </a:t>
            </a:r>
            <a:r>
              <a:rPr lang="es-MX" b="1" dirty="0">
                <a:solidFill>
                  <a:prstClr val="black"/>
                </a:solidFill>
                <a:latin typeface="Arial" panose="020B0604020202020204" pitchFamily="34" charset="0"/>
                <a:cs typeface="Arial" panose="020B0604020202020204" pitchFamily="34" charset="0"/>
              </a:rPr>
              <a:t>fortalecimiento de los partidos con presencia electoral, capaces de entablar negociaciones y participar en la realización de reformas electorales.</a:t>
            </a:r>
          </a:p>
        </p:txBody>
      </p:sp>
      <p:sp>
        <p:nvSpPr>
          <p:cNvPr id="4" name="CuadroTexto 3">
            <a:extLst>
              <a:ext uri="{FF2B5EF4-FFF2-40B4-BE49-F238E27FC236}">
                <a16:creationId xmlns:a16="http://schemas.microsoft.com/office/drawing/2014/main" id="{D32C7D40-E527-49E1-87B0-C37433E64D57}"/>
              </a:ext>
            </a:extLst>
          </p:cNvPr>
          <p:cNvSpPr txBox="1"/>
          <p:nvPr/>
        </p:nvSpPr>
        <p:spPr>
          <a:xfrm>
            <a:off x="5626360" y="722694"/>
            <a:ext cx="2755018" cy="461665"/>
          </a:xfrm>
          <a:prstGeom prst="rect">
            <a:avLst/>
          </a:prstGeom>
          <a:noFill/>
        </p:spPr>
        <p:txBody>
          <a:bodyPr wrap="square" rtlCol="0">
            <a:spAutoFit/>
          </a:bodyPr>
          <a:lstStyle/>
          <a:p>
            <a:pPr algn="ctr" defTabSz="342900"/>
            <a:r>
              <a:rPr lang="es-MX" sz="2400" b="1" dirty="0">
                <a:solidFill>
                  <a:srgbClr val="2A2559"/>
                </a:solidFill>
                <a:latin typeface="Helvetica Neue"/>
              </a:rPr>
              <a:t>LOPPE 1977 (3/3)</a:t>
            </a:r>
          </a:p>
        </p:txBody>
      </p:sp>
    </p:spTree>
    <p:extLst>
      <p:ext uri="{BB962C8B-B14F-4D97-AF65-F5344CB8AC3E}">
        <p14:creationId xmlns:p14="http://schemas.microsoft.com/office/powerpoint/2010/main" val="16969046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AC61753-80F8-4B43-9FC4-E0F6E207576B}"/>
              </a:ext>
            </a:extLst>
          </p:cNvPr>
          <p:cNvSpPr txBox="1"/>
          <p:nvPr/>
        </p:nvSpPr>
        <p:spPr>
          <a:xfrm>
            <a:off x="3676261" y="802167"/>
            <a:ext cx="5006296" cy="400110"/>
          </a:xfrm>
          <a:prstGeom prst="rect">
            <a:avLst/>
          </a:prstGeom>
          <a:noFill/>
        </p:spPr>
        <p:txBody>
          <a:bodyPr wrap="square" rtlCol="0">
            <a:spAutoFit/>
          </a:bodyPr>
          <a:lstStyle/>
          <a:p>
            <a:pPr algn="ctr" defTabSz="342900"/>
            <a:r>
              <a:rPr lang="es-MX" sz="2000" b="1" dirty="0">
                <a:solidFill>
                  <a:srgbClr val="2A2559"/>
                </a:solidFill>
                <a:latin typeface="Helvetica Neue"/>
              </a:rPr>
              <a:t>Comparativo Reformas Electorales (1/3)</a:t>
            </a:r>
          </a:p>
        </p:txBody>
      </p:sp>
      <p:graphicFrame>
        <p:nvGraphicFramePr>
          <p:cNvPr id="2" name="Tabla 1">
            <a:extLst>
              <a:ext uri="{FF2B5EF4-FFF2-40B4-BE49-F238E27FC236}">
                <a16:creationId xmlns:a16="http://schemas.microsoft.com/office/drawing/2014/main" id="{6FE78638-CDED-43B9-B39F-CE4D8C2CB6DE}"/>
              </a:ext>
            </a:extLst>
          </p:cNvPr>
          <p:cNvGraphicFramePr>
            <a:graphicFrameLocks noGrp="1"/>
          </p:cNvGraphicFramePr>
          <p:nvPr>
            <p:extLst>
              <p:ext uri="{D42A27DB-BD31-4B8C-83A1-F6EECF244321}">
                <p14:modId xmlns:p14="http://schemas.microsoft.com/office/powerpoint/2010/main" val="184620130"/>
              </p:ext>
            </p:extLst>
          </p:nvPr>
        </p:nvGraphicFramePr>
        <p:xfrm>
          <a:off x="879592" y="1361773"/>
          <a:ext cx="7384815" cy="4488520"/>
        </p:xfrm>
        <a:graphic>
          <a:graphicData uri="http://schemas.openxmlformats.org/drawingml/2006/table">
            <a:tbl>
              <a:tblPr firstRow="1" firstCol="1" bandRow="1">
                <a:tableStyleId>{C083E6E3-FA7D-4D7B-A595-EF9225AFEA82}</a:tableStyleId>
              </a:tblPr>
              <a:tblGrid>
                <a:gridCol w="813020">
                  <a:extLst>
                    <a:ext uri="{9D8B030D-6E8A-4147-A177-3AD203B41FA5}">
                      <a16:colId xmlns:a16="http://schemas.microsoft.com/office/drawing/2014/main" val="1614296620"/>
                    </a:ext>
                  </a:extLst>
                </a:gridCol>
                <a:gridCol w="1268721">
                  <a:extLst>
                    <a:ext uri="{9D8B030D-6E8A-4147-A177-3AD203B41FA5}">
                      <a16:colId xmlns:a16="http://schemas.microsoft.com/office/drawing/2014/main" val="2669544273"/>
                    </a:ext>
                  </a:extLst>
                </a:gridCol>
                <a:gridCol w="1295545">
                  <a:extLst>
                    <a:ext uri="{9D8B030D-6E8A-4147-A177-3AD203B41FA5}">
                      <a16:colId xmlns:a16="http://schemas.microsoft.com/office/drawing/2014/main" val="3183141500"/>
                    </a:ext>
                  </a:extLst>
                </a:gridCol>
                <a:gridCol w="1086806">
                  <a:extLst>
                    <a:ext uri="{9D8B030D-6E8A-4147-A177-3AD203B41FA5}">
                      <a16:colId xmlns:a16="http://schemas.microsoft.com/office/drawing/2014/main" val="1561976989"/>
                    </a:ext>
                  </a:extLst>
                </a:gridCol>
                <a:gridCol w="1697094">
                  <a:extLst>
                    <a:ext uri="{9D8B030D-6E8A-4147-A177-3AD203B41FA5}">
                      <a16:colId xmlns:a16="http://schemas.microsoft.com/office/drawing/2014/main" val="1693597569"/>
                    </a:ext>
                  </a:extLst>
                </a:gridCol>
                <a:gridCol w="1223629">
                  <a:extLst>
                    <a:ext uri="{9D8B030D-6E8A-4147-A177-3AD203B41FA5}">
                      <a16:colId xmlns:a16="http://schemas.microsoft.com/office/drawing/2014/main" val="2800005539"/>
                    </a:ext>
                  </a:extLst>
                </a:gridCol>
              </a:tblGrid>
              <a:tr h="383421">
                <a:tc gridSpan="6">
                  <a:txBody>
                    <a:bodyPr/>
                    <a:lstStyle/>
                    <a:p>
                      <a:pPr algn="ctr">
                        <a:lnSpc>
                          <a:spcPct val="107000"/>
                        </a:lnSpc>
                        <a:spcAft>
                          <a:spcPts val="0"/>
                        </a:spcAft>
                      </a:pPr>
                      <a:r>
                        <a:rPr lang="es-MX" sz="1100" dirty="0">
                          <a:effectLst/>
                        </a:rPr>
                        <a:t>COMPARATIVO REFORMAS ELECTORALES </a:t>
                      </a:r>
                    </a:p>
                    <a:p>
                      <a:pPr algn="ctr">
                        <a:lnSpc>
                          <a:spcPct val="107000"/>
                        </a:lnSpc>
                        <a:spcAft>
                          <a:spcPts val="0"/>
                        </a:spcAft>
                      </a:pPr>
                      <a:r>
                        <a:rPr lang="es-MX" sz="1100" dirty="0">
                          <a:effectLst/>
                        </a:rPr>
                        <a:t> </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2122161911"/>
                  </a:ext>
                </a:extLst>
              </a:tr>
              <a:tr h="383421">
                <a:tc>
                  <a:txBody>
                    <a:bodyPr/>
                    <a:lstStyle/>
                    <a:p>
                      <a:pPr algn="ctr">
                        <a:lnSpc>
                          <a:spcPct val="107000"/>
                        </a:lnSpc>
                        <a:spcAft>
                          <a:spcPts val="0"/>
                        </a:spcAft>
                      </a:pPr>
                      <a:r>
                        <a:rPr lang="es-MX" sz="1100" dirty="0">
                          <a:effectLst/>
                        </a:rPr>
                        <a:t>Reforma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Autoridad encargada</a:t>
                      </a:r>
                      <a:endParaRPr lang="es-MX"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Circunscripción y distribución</a:t>
                      </a:r>
                      <a:endParaRPr lang="es-MX"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Cargos</a:t>
                      </a:r>
                      <a:endParaRPr lang="es-MX"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Umbral</a:t>
                      </a:r>
                      <a:endParaRPr lang="es-MX"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Fórmula</a:t>
                      </a:r>
                      <a:endParaRPr lang="es-MX"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extLst>
                  <a:ext uri="{0D108BD9-81ED-4DB2-BD59-A6C34878D82A}">
                    <a16:rowId xmlns:a16="http://schemas.microsoft.com/office/drawing/2014/main" val="81616672"/>
                  </a:ext>
                </a:extLst>
              </a:tr>
              <a:tr h="595004">
                <a:tc>
                  <a:txBody>
                    <a:bodyPr/>
                    <a:lstStyle/>
                    <a:p>
                      <a:pPr algn="just">
                        <a:lnSpc>
                          <a:spcPct val="107000"/>
                        </a:lnSpc>
                        <a:spcAft>
                          <a:spcPts val="0"/>
                        </a:spcAft>
                      </a:pPr>
                      <a:r>
                        <a:rPr lang="es-MX" sz="1100">
                          <a:effectLst/>
                        </a:rPr>
                        <a:t>Antes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A cargo de ayuntamientos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196 distritos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Diputados de MR</a:t>
                      </a:r>
                    </a:p>
                    <a:p>
                      <a:pPr algn="just">
                        <a:lnSpc>
                          <a:spcPct val="107000"/>
                        </a:lnSpc>
                        <a:spcAft>
                          <a:spcPts val="0"/>
                        </a:spcAft>
                      </a:pPr>
                      <a:r>
                        <a:rPr lang="es-MX" sz="1100">
                          <a:effectLst/>
                        </a:rPr>
                        <a:t> </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 5 diputados por 1.5% votación nacional</a:t>
                      </a:r>
                    </a:p>
                    <a:p>
                      <a:pPr algn="just">
                        <a:lnSpc>
                          <a:spcPct val="107000"/>
                        </a:lnSpc>
                        <a:spcAft>
                          <a:spcPts val="0"/>
                        </a:spcAft>
                      </a:pPr>
                      <a:r>
                        <a:rPr lang="es-MX" sz="1100">
                          <a:effectLst/>
                        </a:rPr>
                        <a:t>1 más por cada 0.5% </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Diputados de partido</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extLst>
                  <a:ext uri="{0D108BD9-81ED-4DB2-BD59-A6C34878D82A}">
                    <a16:rowId xmlns:a16="http://schemas.microsoft.com/office/drawing/2014/main" val="3852640356"/>
                  </a:ext>
                </a:extLst>
              </a:tr>
              <a:tr h="776726">
                <a:tc>
                  <a:txBody>
                    <a:bodyPr/>
                    <a:lstStyle/>
                    <a:p>
                      <a:pPr algn="just">
                        <a:lnSpc>
                          <a:spcPct val="107000"/>
                        </a:lnSpc>
                        <a:spcAft>
                          <a:spcPts val="0"/>
                        </a:spcAft>
                      </a:pPr>
                      <a:r>
                        <a:rPr lang="es-MX" sz="1100">
                          <a:effectLst/>
                        </a:rPr>
                        <a:t>1977</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Comisión Federal Electoral</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300 distritos uninominales</a:t>
                      </a:r>
                    </a:p>
                    <a:p>
                      <a:pPr algn="just">
                        <a:lnSpc>
                          <a:spcPct val="107000"/>
                        </a:lnSpc>
                        <a:spcAft>
                          <a:spcPts val="0"/>
                        </a:spcAft>
                      </a:pPr>
                      <a:r>
                        <a:rPr lang="es-MX" sz="1100">
                          <a:effectLst/>
                        </a:rPr>
                        <a:t>Circunscripciones plurinominales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Diputados de MR</a:t>
                      </a:r>
                    </a:p>
                    <a:p>
                      <a:pPr algn="just">
                        <a:lnSpc>
                          <a:spcPct val="107000"/>
                        </a:lnSpc>
                        <a:spcAft>
                          <a:spcPts val="0"/>
                        </a:spcAft>
                      </a:pPr>
                      <a:r>
                        <a:rPr lang="es-MX" sz="1100">
                          <a:effectLst/>
                        </a:rPr>
                        <a:t>Diputados de RP</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1 diputado por 5% votación efectiva</a:t>
                      </a:r>
                    </a:p>
                    <a:p>
                      <a:pPr algn="just">
                        <a:lnSpc>
                          <a:spcPct val="107000"/>
                        </a:lnSpc>
                        <a:spcAft>
                          <a:spcPts val="0"/>
                        </a:spcAft>
                      </a:pPr>
                      <a:r>
                        <a:rPr lang="es-MX" sz="1100">
                          <a:effectLst/>
                        </a:rPr>
                        <a:t>Formula de representatividad</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Porcentaje mínimo</a:t>
                      </a:r>
                    </a:p>
                    <a:p>
                      <a:pPr algn="just">
                        <a:lnSpc>
                          <a:spcPct val="107000"/>
                        </a:lnSpc>
                        <a:spcAft>
                          <a:spcPts val="0"/>
                        </a:spcAft>
                      </a:pPr>
                      <a:r>
                        <a:rPr lang="es-MX" sz="1100">
                          <a:effectLst/>
                        </a:rPr>
                        <a:t>Cociente rectificado</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extLst>
                  <a:ext uri="{0D108BD9-81ED-4DB2-BD59-A6C34878D82A}">
                    <a16:rowId xmlns:a16="http://schemas.microsoft.com/office/drawing/2014/main" val="394616426"/>
                  </a:ext>
                </a:extLst>
              </a:tr>
              <a:tr h="2349948">
                <a:tc>
                  <a:txBody>
                    <a:bodyPr/>
                    <a:lstStyle/>
                    <a:p>
                      <a:pPr algn="just">
                        <a:lnSpc>
                          <a:spcPct val="107000"/>
                        </a:lnSpc>
                        <a:spcAft>
                          <a:spcPts val="0"/>
                        </a:spcAft>
                      </a:pPr>
                      <a:r>
                        <a:rPr lang="es-MX" sz="1100">
                          <a:effectLst/>
                        </a:rPr>
                        <a:t>1986</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dirty="0">
                          <a:effectLst/>
                        </a:rPr>
                        <a:t>Comisión Federal Electoral</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300 distritos uninominales</a:t>
                      </a:r>
                    </a:p>
                    <a:p>
                      <a:pPr algn="just">
                        <a:lnSpc>
                          <a:spcPct val="107000"/>
                        </a:lnSpc>
                        <a:spcAft>
                          <a:spcPts val="0"/>
                        </a:spcAft>
                      </a:pPr>
                      <a:r>
                        <a:rPr lang="es-MX" sz="1100">
                          <a:effectLst/>
                        </a:rPr>
                        <a:t>5 circunscripciones plurinominales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dirty="0">
                          <a:effectLst/>
                        </a:rPr>
                        <a:t>Diputados MR</a:t>
                      </a:r>
                    </a:p>
                    <a:p>
                      <a:pPr algn="just">
                        <a:lnSpc>
                          <a:spcPct val="107000"/>
                        </a:lnSpc>
                        <a:spcAft>
                          <a:spcPts val="0"/>
                        </a:spcAft>
                      </a:pPr>
                      <a:r>
                        <a:rPr lang="es-MX" sz="1100" dirty="0">
                          <a:effectLst/>
                        </a:rPr>
                        <a:t>Diputados RP</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dirty="0">
                          <a:effectLst/>
                        </a:rPr>
                        <a:t>Ningún partido más del 70% diputados</a:t>
                      </a:r>
                    </a:p>
                    <a:p>
                      <a:pPr algn="just">
                        <a:lnSpc>
                          <a:spcPct val="107000"/>
                        </a:lnSpc>
                        <a:spcAft>
                          <a:spcPts val="0"/>
                        </a:spcAft>
                      </a:pPr>
                      <a:r>
                        <a:rPr lang="es-MX" sz="1100" dirty="0">
                          <a:effectLst/>
                        </a:rPr>
                        <a:t>Partido con el 50 – 70% votación total, obtiene porcentaje de diputados para alcanzar mayoría.</a:t>
                      </a:r>
                    </a:p>
                    <a:p>
                      <a:pPr algn="just">
                        <a:lnSpc>
                          <a:spcPct val="107000"/>
                        </a:lnSpc>
                        <a:spcAft>
                          <a:spcPts val="0"/>
                        </a:spcAft>
                      </a:pPr>
                      <a:r>
                        <a:rPr lang="es-MX" sz="1100" dirty="0">
                          <a:effectLst/>
                        </a:rPr>
                        <a:t>Partido mayoritario sin plurinominales de contar con más del 51% de la votación o 251 diputados.</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dirty="0">
                          <a:effectLst/>
                        </a:rPr>
                        <a:t>Porcentaje mínimo</a:t>
                      </a:r>
                    </a:p>
                    <a:p>
                      <a:pPr algn="just">
                        <a:lnSpc>
                          <a:spcPct val="107000"/>
                        </a:lnSpc>
                        <a:spcAft>
                          <a:spcPts val="0"/>
                        </a:spcAft>
                      </a:pPr>
                      <a:r>
                        <a:rPr lang="es-MX" sz="1100" dirty="0">
                          <a:effectLst/>
                        </a:rPr>
                        <a:t>Cociente rectificado</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extLst>
                  <a:ext uri="{0D108BD9-81ED-4DB2-BD59-A6C34878D82A}">
                    <a16:rowId xmlns:a16="http://schemas.microsoft.com/office/drawing/2014/main" val="3531391333"/>
                  </a:ext>
                </a:extLst>
              </a:tr>
            </a:tbl>
          </a:graphicData>
        </a:graphic>
      </p:graphicFrame>
    </p:spTree>
    <p:extLst>
      <p:ext uri="{BB962C8B-B14F-4D97-AF65-F5344CB8AC3E}">
        <p14:creationId xmlns:p14="http://schemas.microsoft.com/office/powerpoint/2010/main" val="1563551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EF1C961A-3E42-4049-B3C0-4E192EA61663}"/>
              </a:ext>
            </a:extLst>
          </p:cNvPr>
          <p:cNvSpPr>
            <a:spLocks noChangeArrowheads="1"/>
          </p:cNvSpPr>
          <p:nvPr/>
        </p:nvSpPr>
        <p:spPr bwMode="auto">
          <a:xfrm>
            <a:off x="940642" y="1086266"/>
            <a:ext cx="7262716" cy="110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2700" b="1" dirty="0">
                <a:solidFill>
                  <a:srgbClr val="2A2559"/>
                </a:solidFill>
                <a:latin typeface="Helvetica Neue" charset="0"/>
                <a:ea typeface="ＭＳ Ｐゴシック" panose="020B0600070205080204" pitchFamily="34" charset="-128"/>
              </a:rPr>
              <a:t>¿Pueden los partidos políticos locales postular candidaturas a cargos federales?</a:t>
            </a:r>
            <a:endParaRPr lang="es-ES" altLang="es-MX" sz="2700" b="1" dirty="0">
              <a:solidFill>
                <a:srgbClr val="2A2559"/>
              </a:solidFill>
              <a:latin typeface="Helvetica Neue" charset="0"/>
              <a:ea typeface="ＭＳ Ｐゴシック" panose="020B0600070205080204" pitchFamily="34" charset="-128"/>
            </a:endParaRPr>
          </a:p>
        </p:txBody>
      </p:sp>
      <p:sp>
        <p:nvSpPr>
          <p:cNvPr id="6" name="CuadroTexto 5">
            <a:extLst>
              <a:ext uri="{FF2B5EF4-FFF2-40B4-BE49-F238E27FC236}">
                <a16:creationId xmlns:a16="http://schemas.microsoft.com/office/drawing/2014/main" id="{3E886DAD-6E77-4040-A49D-0AA79AD5164D}"/>
              </a:ext>
            </a:extLst>
          </p:cNvPr>
          <p:cNvSpPr txBox="1"/>
          <p:nvPr/>
        </p:nvSpPr>
        <p:spPr>
          <a:xfrm>
            <a:off x="1660849" y="2568466"/>
            <a:ext cx="5822302" cy="2862322"/>
          </a:xfrm>
          <a:prstGeom prst="rect">
            <a:avLst/>
          </a:prstGeom>
          <a:noFill/>
        </p:spPr>
        <p:txBody>
          <a:bodyPr wrap="square">
            <a:spAutoFit/>
          </a:bodyPr>
          <a:lstStyle/>
          <a:p>
            <a:pPr algn="just"/>
            <a:r>
              <a:rPr lang="es-MX" dirty="0"/>
              <a:t>Es cierto que en la base I del artículo 41 citado se establece, que los partidos políticos son entidades de interés público; que tienen como fin promover la vida democrática y que, como organizaciones de ciudadanos, contribuir a la integración de órganos de representación política y hacer posible el acceso de éstos al ejercicio del poder público. Sin embargo, ello no quiere decir que los partidos políticos estatales, por el simple hecho de serlo y porque la constitución los dota de las citadas características, puedan participar en las elecciones federales.</a:t>
            </a:r>
          </a:p>
        </p:txBody>
      </p:sp>
    </p:spTree>
    <p:extLst>
      <p:ext uri="{BB962C8B-B14F-4D97-AF65-F5344CB8AC3E}">
        <p14:creationId xmlns:p14="http://schemas.microsoft.com/office/powerpoint/2010/main" val="1546021199"/>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a:extLst>
              <a:ext uri="{FF2B5EF4-FFF2-40B4-BE49-F238E27FC236}">
                <a16:creationId xmlns:a16="http://schemas.microsoft.com/office/drawing/2014/main" id="{1F499154-C287-4A39-BC77-026204AABE43}"/>
              </a:ext>
            </a:extLst>
          </p:cNvPr>
          <p:cNvGraphicFramePr>
            <a:graphicFrameLocks noGrp="1"/>
          </p:cNvGraphicFramePr>
          <p:nvPr>
            <p:extLst>
              <p:ext uri="{D42A27DB-BD31-4B8C-83A1-F6EECF244321}">
                <p14:modId xmlns:p14="http://schemas.microsoft.com/office/powerpoint/2010/main" val="632143015"/>
              </p:ext>
            </p:extLst>
          </p:nvPr>
        </p:nvGraphicFramePr>
        <p:xfrm>
          <a:off x="989044" y="1324948"/>
          <a:ext cx="7165912" cy="4711958"/>
        </p:xfrm>
        <a:graphic>
          <a:graphicData uri="http://schemas.openxmlformats.org/drawingml/2006/table">
            <a:tbl>
              <a:tblPr firstRow="1" firstCol="1" bandRow="1">
                <a:tableStyleId>{C083E6E3-FA7D-4D7B-A595-EF9225AFEA82}</a:tableStyleId>
              </a:tblPr>
              <a:tblGrid>
                <a:gridCol w="788921">
                  <a:extLst>
                    <a:ext uri="{9D8B030D-6E8A-4147-A177-3AD203B41FA5}">
                      <a16:colId xmlns:a16="http://schemas.microsoft.com/office/drawing/2014/main" val="3698253026"/>
                    </a:ext>
                  </a:extLst>
                </a:gridCol>
                <a:gridCol w="1231112">
                  <a:extLst>
                    <a:ext uri="{9D8B030D-6E8A-4147-A177-3AD203B41FA5}">
                      <a16:colId xmlns:a16="http://schemas.microsoft.com/office/drawing/2014/main" val="113657389"/>
                    </a:ext>
                  </a:extLst>
                </a:gridCol>
                <a:gridCol w="1398842">
                  <a:extLst>
                    <a:ext uri="{9D8B030D-6E8A-4147-A177-3AD203B41FA5}">
                      <a16:colId xmlns:a16="http://schemas.microsoft.com/office/drawing/2014/main" val="3073558536"/>
                    </a:ext>
                  </a:extLst>
                </a:gridCol>
                <a:gridCol w="1020303">
                  <a:extLst>
                    <a:ext uri="{9D8B030D-6E8A-4147-A177-3AD203B41FA5}">
                      <a16:colId xmlns:a16="http://schemas.microsoft.com/office/drawing/2014/main" val="597892488"/>
                    </a:ext>
                  </a:extLst>
                </a:gridCol>
                <a:gridCol w="1539377">
                  <a:extLst>
                    <a:ext uri="{9D8B030D-6E8A-4147-A177-3AD203B41FA5}">
                      <a16:colId xmlns:a16="http://schemas.microsoft.com/office/drawing/2014/main" val="2173039700"/>
                    </a:ext>
                  </a:extLst>
                </a:gridCol>
                <a:gridCol w="1187357">
                  <a:extLst>
                    <a:ext uri="{9D8B030D-6E8A-4147-A177-3AD203B41FA5}">
                      <a16:colId xmlns:a16="http://schemas.microsoft.com/office/drawing/2014/main" val="4057677940"/>
                    </a:ext>
                  </a:extLst>
                </a:gridCol>
              </a:tblGrid>
              <a:tr h="388577">
                <a:tc>
                  <a:txBody>
                    <a:bodyPr/>
                    <a:lstStyle/>
                    <a:p>
                      <a:pPr algn="ctr">
                        <a:lnSpc>
                          <a:spcPct val="107000"/>
                        </a:lnSpc>
                        <a:spcAft>
                          <a:spcPts val="0"/>
                        </a:spcAft>
                      </a:pPr>
                      <a:r>
                        <a:rPr lang="es-MX" sz="1100" dirty="0">
                          <a:effectLst/>
                        </a:rPr>
                        <a:t>Reforma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Autoridad encargada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Circunscripción y distribución</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Cargos</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Umbral</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Fórmula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extLst>
                  <a:ext uri="{0D108BD9-81ED-4DB2-BD59-A6C34878D82A}">
                    <a16:rowId xmlns:a16="http://schemas.microsoft.com/office/drawing/2014/main" val="2958767912"/>
                  </a:ext>
                </a:extLst>
              </a:tr>
              <a:tr h="2979445">
                <a:tc>
                  <a:txBody>
                    <a:bodyPr/>
                    <a:lstStyle/>
                    <a:p>
                      <a:pPr algn="just">
                        <a:lnSpc>
                          <a:spcPct val="107000"/>
                        </a:lnSpc>
                        <a:spcAft>
                          <a:spcPts val="0"/>
                        </a:spcAft>
                      </a:pPr>
                      <a:r>
                        <a:rPr lang="es-MX" sz="1100" dirty="0">
                          <a:effectLst/>
                        </a:rPr>
                        <a:t>1989 – 1990</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dirty="0">
                          <a:effectLst/>
                        </a:rPr>
                        <a:t>Instituto Federal Electoral</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dirty="0">
                          <a:effectLst/>
                        </a:rPr>
                        <a:t>300 distritos uninominales</a:t>
                      </a:r>
                    </a:p>
                    <a:p>
                      <a:pPr algn="just">
                        <a:lnSpc>
                          <a:spcPct val="107000"/>
                        </a:lnSpc>
                        <a:spcAft>
                          <a:spcPts val="0"/>
                        </a:spcAft>
                      </a:pPr>
                      <a:r>
                        <a:rPr lang="es-MX" sz="1100" dirty="0">
                          <a:effectLst/>
                        </a:rPr>
                        <a:t>5 circunscripciones plurinominales</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dirty="0">
                          <a:effectLst/>
                        </a:rPr>
                        <a:t>Diputados MR</a:t>
                      </a:r>
                    </a:p>
                    <a:p>
                      <a:pPr algn="just">
                        <a:lnSpc>
                          <a:spcPct val="107000"/>
                        </a:lnSpc>
                        <a:spcAft>
                          <a:spcPts val="0"/>
                        </a:spcAft>
                      </a:pPr>
                      <a:r>
                        <a:rPr lang="es-MX" sz="1100" dirty="0">
                          <a:effectLst/>
                        </a:rPr>
                        <a:t>Diputados RP</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dirty="0">
                          <a:effectLst/>
                        </a:rPr>
                        <a:t>Partido con 35% votación le son asignados diputados necesarios para obtener 50%.</a:t>
                      </a:r>
                    </a:p>
                    <a:p>
                      <a:pPr algn="just">
                        <a:lnSpc>
                          <a:spcPct val="107000"/>
                        </a:lnSpc>
                        <a:spcAft>
                          <a:spcPts val="0"/>
                        </a:spcAft>
                      </a:pPr>
                      <a:r>
                        <a:rPr lang="es-MX" sz="1100" dirty="0">
                          <a:effectLst/>
                        </a:rPr>
                        <a:t>Por cada punto porcentual por encima de 35% se asigna dos diputados de RP, hasta 75%.</a:t>
                      </a:r>
                    </a:p>
                    <a:p>
                      <a:pPr algn="just">
                        <a:lnSpc>
                          <a:spcPct val="107000"/>
                        </a:lnSpc>
                        <a:spcAft>
                          <a:spcPts val="0"/>
                        </a:spcAft>
                      </a:pPr>
                      <a:r>
                        <a:rPr lang="es-MX" sz="1100" dirty="0">
                          <a:effectLst/>
                        </a:rPr>
                        <a:t>Diputados de RP solo contendiendo en 200 distritos y obteniendo 1.5% de la votación.</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dirty="0">
                          <a:effectLst/>
                        </a:rPr>
                        <a:t>Cláusula de gobernabilidad Escala móvil</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extLst>
                  <a:ext uri="{0D108BD9-81ED-4DB2-BD59-A6C34878D82A}">
                    <a16:rowId xmlns:a16="http://schemas.microsoft.com/office/drawing/2014/main" val="1083605713"/>
                  </a:ext>
                </a:extLst>
              </a:tr>
              <a:tr h="1343936">
                <a:tc>
                  <a:txBody>
                    <a:bodyPr/>
                    <a:lstStyle/>
                    <a:p>
                      <a:pPr algn="just">
                        <a:lnSpc>
                          <a:spcPct val="107000"/>
                        </a:lnSpc>
                        <a:spcAft>
                          <a:spcPts val="0"/>
                        </a:spcAft>
                      </a:pPr>
                      <a:r>
                        <a:rPr lang="es-MX" sz="1100">
                          <a:effectLst/>
                        </a:rPr>
                        <a:t>1993</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a:effectLst/>
                        </a:rPr>
                        <a:t>Instituto Federal Electoral</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a:effectLst/>
                        </a:rPr>
                        <a:t>300 distritos uninominales</a:t>
                      </a:r>
                    </a:p>
                    <a:p>
                      <a:pPr algn="just">
                        <a:lnSpc>
                          <a:spcPct val="107000"/>
                        </a:lnSpc>
                        <a:spcAft>
                          <a:spcPts val="0"/>
                        </a:spcAft>
                      </a:pPr>
                      <a:r>
                        <a:rPr lang="es-MX" sz="1100">
                          <a:effectLst/>
                        </a:rPr>
                        <a:t>5 circunscripciones plurinominales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a:effectLst/>
                        </a:rPr>
                        <a:t>Senadores MR</a:t>
                      </a:r>
                    </a:p>
                    <a:p>
                      <a:pPr algn="just">
                        <a:lnSpc>
                          <a:spcPct val="107000"/>
                        </a:lnSpc>
                        <a:spcAft>
                          <a:spcPts val="0"/>
                        </a:spcAft>
                      </a:pPr>
                      <a:r>
                        <a:rPr lang="es-MX" sz="1100">
                          <a:effectLst/>
                        </a:rPr>
                        <a:t>Senadores RP</a:t>
                      </a:r>
                    </a:p>
                    <a:p>
                      <a:pPr algn="just">
                        <a:lnSpc>
                          <a:spcPct val="107000"/>
                        </a:lnSpc>
                        <a:spcAft>
                          <a:spcPts val="0"/>
                        </a:spcAft>
                      </a:pPr>
                      <a:r>
                        <a:rPr lang="es-MX" sz="1100">
                          <a:effectLst/>
                        </a:rPr>
                        <a:t>Diputados MR</a:t>
                      </a:r>
                    </a:p>
                    <a:p>
                      <a:pPr algn="just">
                        <a:lnSpc>
                          <a:spcPct val="107000"/>
                        </a:lnSpc>
                        <a:spcAft>
                          <a:spcPts val="0"/>
                        </a:spcAft>
                      </a:pPr>
                      <a:r>
                        <a:rPr lang="es-MX" sz="1100">
                          <a:effectLst/>
                        </a:rPr>
                        <a:t>Diputados RP</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a:effectLst/>
                        </a:rPr>
                        <a:t>Pasan de 64 a 128 Senadores</a:t>
                      </a:r>
                    </a:p>
                    <a:p>
                      <a:pPr algn="just">
                        <a:lnSpc>
                          <a:spcPct val="107000"/>
                        </a:lnSpc>
                        <a:spcAft>
                          <a:spcPts val="0"/>
                        </a:spcAft>
                      </a:pPr>
                      <a:r>
                        <a:rPr lang="es-MX" sz="1100">
                          <a:effectLst/>
                        </a:rPr>
                        <a:t>32 de primera minoría</a:t>
                      </a:r>
                    </a:p>
                    <a:p>
                      <a:pPr algn="just">
                        <a:lnSpc>
                          <a:spcPct val="107000"/>
                        </a:lnSpc>
                        <a:spcAft>
                          <a:spcPts val="0"/>
                        </a:spcAft>
                      </a:pPr>
                      <a:r>
                        <a:rPr lang="es-MX" sz="1100">
                          <a:effectLst/>
                        </a:rPr>
                        <a:t>32 de RP</a:t>
                      </a:r>
                    </a:p>
                    <a:p>
                      <a:pPr algn="just">
                        <a:lnSpc>
                          <a:spcPct val="107000"/>
                        </a:lnSpc>
                        <a:spcAft>
                          <a:spcPts val="0"/>
                        </a:spcAft>
                      </a:pPr>
                      <a:r>
                        <a:rPr lang="es-MX" sz="1100">
                          <a:effectLst/>
                        </a:rPr>
                        <a:t>Máximo 300 escaños por ambos principios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dirty="0">
                          <a:effectLst/>
                        </a:rPr>
                        <a:t>Cláusula de 60%</a:t>
                      </a:r>
                    </a:p>
                    <a:p>
                      <a:pPr algn="just">
                        <a:lnSpc>
                          <a:spcPct val="107000"/>
                        </a:lnSpc>
                        <a:spcAft>
                          <a:spcPts val="0"/>
                        </a:spcAft>
                      </a:pPr>
                      <a:r>
                        <a:rPr lang="es-MX" sz="1100" dirty="0">
                          <a:effectLst/>
                        </a:rPr>
                        <a:t> </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extLst>
                  <a:ext uri="{0D108BD9-81ED-4DB2-BD59-A6C34878D82A}">
                    <a16:rowId xmlns:a16="http://schemas.microsoft.com/office/drawing/2014/main" val="1876172418"/>
                  </a:ext>
                </a:extLst>
              </a:tr>
            </a:tbl>
          </a:graphicData>
        </a:graphic>
      </p:graphicFrame>
      <p:sp>
        <p:nvSpPr>
          <p:cNvPr id="9" name="CuadroTexto 8">
            <a:extLst>
              <a:ext uri="{FF2B5EF4-FFF2-40B4-BE49-F238E27FC236}">
                <a16:creationId xmlns:a16="http://schemas.microsoft.com/office/drawing/2014/main" id="{2CA464DB-DEEC-49D8-BD17-46F7BC0BD0F4}"/>
              </a:ext>
            </a:extLst>
          </p:cNvPr>
          <p:cNvSpPr txBox="1"/>
          <p:nvPr/>
        </p:nvSpPr>
        <p:spPr>
          <a:xfrm>
            <a:off x="3480318" y="730790"/>
            <a:ext cx="5157383" cy="400110"/>
          </a:xfrm>
          <a:prstGeom prst="rect">
            <a:avLst/>
          </a:prstGeom>
          <a:noFill/>
        </p:spPr>
        <p:txBody>
          <a:bodyPr wrap="square" rtlCol="0">
            <a:spAutoFit/>
          </a:bodyPr>
          <a:lstStyle/>
          <a:p>
            <a:pPr algn="ctr" defTabSz="342900"/>
            <a:r>
              <a:rPr lang="es-MX" sz="2000" b="1" dirty="0">
                <a:solidFill>
                  <a:srgbClr val="2A2559"/>
                </a:solidFill>
                <a:latin typeface="Helvetica Neue"/>
              </a:rPr>
              <a:t>Comparativo Reformas Electorales (2/3)</a:t>
            </a:r>
          </a:p>
        </p:txBody>
      </p:sp>
    </p:spTree>
    <p:extLst>
      <p:ext uri="{BB962C8B-B14F-4D97-AF65-F5344CB8AC3E}">
        <p14:creationId xmlns:p14="http://schemas.microsoft.com/office/powerpoint/2010/main" val="2673374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70739C1F-BD01-425A-99D2-8B22C7AAF9B5}"/>
              </a:ext>
            </a:extLst>
          </p:cNvPr>
          <p:cNvGraphicFramePr>
            <a:graphicFrameLocks noGrp="1"/>
          </p:cNvGraphicFramePr>
          <p:nvPr>
            <p:extLst>
              <p:ext uri="{D42A27DB-BD31-4B8C-83A1-F6EECF244321}">
                <p14:modId xmlns:p14="http://schemas.microsoft.com/office/powerpoint/2010/main" val="2250148156"/>
              </p:ext>
            </p:extLst>
          </p:nvPr>
        </p:nvGraphicFramePr>
        <p:xfrm>
          <a:off x="1251468" y="1444915"/>
          <a:ext cx="6641063" cy="4648676"/>
        </p:xfrm>
        <a:graphic>
          <a:graphicData uri="http://schemas.openxmlformats.org/drawingml/2006/table">
            <a:tbl>
              <a:tblPr firstRow="1" firstCol="1" bandRow="1">
                <a:tableStyleId>{C083E6E3-FA7D-4D7B-A595-EF9225AFEA82}</a:tableStyleId>
              </a:tblPr>
              <a:tblGrid>
                <a:gridCol w="731139">
                  <a:extLst>
                    <a:ext uri="{9D8B030D-6E8A-4147-A177-3AD203B41FA5}">
                      <a16:colId xmlns:a16="http://schemas.microsoft.com/office/drawing/2014/main" val="2009067430"/>
                    </a:ext>
                  </a:extLst>
                </a:gridCol>
                <a:gridCol w="1140944">
                  <a:extLst>
                    <a:ext uri="{9D8B030D-6E8A-4147-A177-3AD203B41FA5}">
                      <a16:colId xmlns:a16="http://schemas.microsoft.com/office/drawing/2014/main" val="3016430720"/>
                    </a:ext>
                  </a:extLst>
                </a:gridCol>
                <a:gridCol w="1296386">
                  <a:extLst>
                    <a:ext uri="{9D8B030D-6E8A-4147-A177-3AD203B41FA5}">
                      <a16:colId xmlns:a16="http://schemas.microsoft.com/office/drawing/2014/main" val="3635182239"/>
                    </a:ext>
                  </a:extLst>
                </a:gridCol>
                <a:gridCol w="938345">
                  <a:extLst>
                    <a:ext uri="{9D8B030D-6E8A-4147-A177-3AD203B41FA5}">
                      <a16:colId xmlns:a16="http://schemas.microsoft.com/office/drawing/2014/main" val="3586022297"/>
                    </a:ext>
                  </a:extLst>
                </a:gridCol>
                <a:gridCol w="1433857">
                  <a:extLst>
                    <a:ext uri="{9D8B030D-6E8A-4147-A177-3AD203B41FA5}">
                      <a16:colId xmlns:a16="http://schemas.microsoft.com/office/drawing/2014/main" val="354339348"/>
                    </a:ext>
                  </a:extLst>
                </a:gridCol>
                <a:gridCol w="1100392">
                  <a:extLst>
                    <a:ext uri="{9D8B030D-6E8A-4147-A177-3AD203B41FA5}">
                      <a16:colId xmlns:a16="http://schemas.microsoft.com/office/drawing/2014/main" val="3272456235"/>
                    </a:ext>
                  </a:extLst>
                </a:gridCol>
              </a:tblGrid>
              <a:tr h="365487">
                <a:tc>
                  <a:txBody>
                    <a:bodyPr/>
                    <a:lstStyle/>
                    <a:p>
                      <a:pPr algn="ctr">
                        <a:lnSpc>
                          <a:spcPct val="107000"/>
                        </a:lnSpc>
                        <a:spcAft>
                          <a:spcPts val="0"/>
                        </a:spcAft>
                      </a:pPr>
                      <a:r>
                        <a:rPr lang="es-MX" sz="1100" dirty="0">
                          <a:effectLst/>
                        </a:rPr>
                        <a:t>Reforma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Autoridad encargada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Circunscripción y distribución</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Cargos</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Umbral</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Fórmula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extLst>
                  <a:ext uri="{0D108BD9-81ED-4DB2-BD59-A6C34878D82A}">
                    <a16:rowId xmlns:a16="http://schemas.microsoft.com/office/drawing/2014/main" val="411375679"/>
                  </a:ext>
                </a:extLst>
              </a:tr>
              <a:tr h="1677669">
                <a:tc>
                  <a:txBody>
                    <a:bodyPr/>
                    <a:lstStyle/>
                    <a:p>
                      <a:pPr algn="just">
                        <a:lnSpc>
                          <a:spcPct val="107000"/>
                        </a:lnSpc>
                        <a:spcAft>
                          <a:spcPts val="0"/>
                        </a:spcAft>
                      </a:pPr>
                      <a:r>
                        <a:rPr lang="es-MX" sz="1100" dirty="0">
                          <a:effectLst/>
                        </a:rPr>
                        <a:t>1996</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dirty="0">
                          <a:effectLst/>
                        </a:rPr>
                        <a:t>Instituto Federal Electoral</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dirty="0">
                          <a:effectLst/>
                        </a:rPr>
                        <a:t>300 distritos uninominales</a:t>
                      </a:r>
                    </a:p>
                    <a:p>
                      <a:pPr algn="just">
                        <a:lnSpc>
                          <a:spcPct val="107000"/>
                        </a:lnSpc>
                        <a:spcAft>
                          <a:spcPts val="0"/>
                        </a:spcAft>
                      </a:pPr>
                      <a:r>
                        <a:rPr lang="es-MX" sz="1100" dirty="0">
                          <a:effectLst/>
                        </a:rPr>
                        <a:t>5 circunscripciones plurinominales </a:t>
                      </a:r>
                    </a:p>
                    <a:p>
                      <a:pPr algn="just">
                        <a:lnSpc>
                          <a:spcPct val="107000"/>
                        </a:lnSpc>
                        <a:spcAft>
                          <a:spcPts val="0"/>
                        </a:spcAft>
                      </a:pPr>
                      <a:r>
                        <a:rPr lang="es-MX" sz="1100" dirty="0">
                          <a:effectLst/>
                        </a:rPr>
                        <a:t>1 sola circunscripción de RP para el Senado</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dirty="0">
                          <a:effectLst/>
                        </a:rPr>
                        <a:t>Senadores RP</a:t>
                      </a:r>
                    </a:p>
                    <a:p>
                      <a:pPr algn="just">
                        <a:lnSpc>
                          <a:spcPct val="107000"/>
                        </a:lnSpc>
                        <a:spcAft>
                          <a:spcPts val="0"/>
                        </a:spcAft>
                      </a:pPr>
                      <a:r>
                        <a:rPr lang="es-MX" sz="1100" dirty="0">
                          <a:effectLst/>
                        </a:rPr>
                        <a:t>Senadores MR</a:t>
                      </a:r>
                    </a:p>
                    <a:p>
                      <a:pPr algn="just">
                        <a:lnSpc>
                          <a:spcPct val="107000"/>
                        </a:lnSpc>
                        <a:spcAft>
                          <a:spcPts val="0"/>
                        </a:spcAft>
                      </a:pPr>
                      <a:r>
                        <a:rPr lang="es-MX" sz="1100" dirty="0">
                          <a:effectLst/>
                        </a:rPr>
                        <a:t>Diputados MR</a:t>
                      </a:r>
                    </a:p>
                    <a:p>
                      <a:pPr algn="just">
                        <a:lnSpc>
                          <a:spcPct val="107000"/>
                        </a:lnSpc>
                        <a:spcAft>
                          <a:spcPts val="0"/>
                        </a:spcAft>
                      </a:pPr>
                      <a:r>
                        <a:rPr lang="es-MX" sz="1100" dirty="0">
                          <a:effectLst/>
                        </a:rPr>
                        <a:t>Diputados RP</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dirty="0">
                          <a:effectLst/>
                        </a:rPr>
                        <a:t>3 senadores por estado</a:t>
                      </a:r>
                    </a:p>
                    <a:p>
                      <a:pPr algn="just">
                        <a:lnSpc>
                          <a:spcPct val="107000"/>
                        </a:lnSpc>
                        <a:spcAft>
                          <a:spcPts val="0"/>
                        </a:spcAft>
                      </a:pPr>
                      <a:r>
                        <a:rPr lang="es-MX" sz="1100" dirty="0">
                          <a:effectLst/>
                        </a:rPr>
                        <a:t>1 por RP</a:t>
                      </a:r>
                    </a:p>
                    <a:p>
                      <a:pPr algn="just">
                        <a:lnSpc>
                          <a:spcPct val="107000"/>
                        </a:lnSpc>
                        <a:spcAft>
                          <a:spcPts val="0"/>
                        </a:spcAft>
                      </a:pPr>
                      <a:r>
                        <a:rPr lang="es-MX" sz="1100" dirty="0">
                          <a:effectLst/>
                        </a:rPr>
                        <a:t>Límite a la sobrerrepresentación del 8%</a:t>
                      </a:r>
                    </a:p>
                    <a:p>
                      <a:pPr algn="just">
                        <a:lnSpc>
                          <a:spcPct val="107000"/>
                        </a:lnSpc>
                        <a:spcAft>
                          <a:spcPts val="0"/>
                        </a:spcAft>
                      </a:pPr>
                      <a:r>
                        <a:rPr lang="es-MX" sz="1100" dirty="0">
                          <a:effectLst/>
                        </a:rPr>
                        <a:t>Máximo 300 diputados por ambos principios</a:t>
                      </a:r>
                      <a:endParaRPr lang="es-MX" sz="1100" dirty="0">
                        <a:effectLst/>
                        <a:latin typeface="Arial" panose="020B060402020202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dirty="0">
                          <a:effectLst/>
                        </a:rPr>
                        <a:t>Cociente Hare</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extLst>
                  <a:ext uri="{0D108BD9-81ED-4DB2-BD59-A6C34878D82A}">
                    <a16:rowId xmlns:a16="http://schemas.microsoft.com/office/drawing/2014/main" val="466194703"/>
                  </a:ext>
                </a:extLst>
              </a:tr>
              <a:tr h="1302760">
                <a:tc>
                  <a:txBody>
                    <a:bodyPr/>
                    <a:lstStyle/>
                    <a:p>
                      <a:pPr algn="just">
                        <a:lnSpc>
                          <a:spcPct val="107000"/>
                        </a:lnSpc>
                        <a:spcAft>
                          <a:spcPts val="0"/>
                        </a:spcAft>
                      </a:pPr>
                      <a:r>
                        <a:rPr lang="es-MX" sz="1100">
                          <a:effectLst/>
                        </a:rPr>
                        <a:t>2007-2008</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Instituto Federal Electoral</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300 distritos uninominales</a:t>
                      </a:r>
                    </a:p>
                    <a:p>
                      <a:pPr algn="just">
                        <a:lnSpc>
                          <a:spcPct val="107000"/>
                        </a:lnSpc>
                        <a:spcAft>
                          <a:spcPts val="0"/>
                        </a:spcAft>
                      </a:pPr>
                      <a:r>
                        <a:rPr lang="es-MX" sz="1100">
                          <a:effectLst/>
                        </a:rPr>
                        <a:t>5 circunscripciones plurinominales</a:t>
                      </a:r>
                    </a:p>
                    <a:p>
                      <a:pPr algn="just">
                        <a:lnSpc>
                          <a:spcPct val="107000"/>
                        </a:lnSpc>
                        <a:spcAft>
                          <a:spcPts val="0"/>
                        </a:spcAft>
                      </a:pPr>
                      <a:r>
                        <a:rPr lang="es-MX" sz="1100">
                          <a:effectLst/>
                        </a:rPr>
                        <a:t>1 sola circunscripción de RP para el Senado</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Senadores RP</a:t>
                      </a:r>
                    </a:p>
                    <a:p>
                      <a:pPr algn="just">
                        <a:lnSpc>
                          <a:spcPct val="107000"/>
                        </a:lnSpc>
                        <a:spcAft>
                          <a:spcPts val="0"/>
                        </a:spcAft>
                      </a:pPr>
                      <a:r>
                        <a:rPr lang="es-MX" sz="1100">
                          <a:effectLst/>
                        </a:rPr>
                        <a:t>Senadores MR</a:t>
                      </a:r>
                    </a:p>
                    <a:p>
                      <a:pPr algn="just">
                        <a:lnSpc>
                          <a:spcPct val="107000"/>
                        </a:lnSpc>
                        <a:spcAft>
                          <a:spcPts val="0"/>
                        </a:spcAft>
                      </a:pPr>
                      <a:r>
                        <a:rPr lang="es-MX" sz="1100">
                          <a:effectLst/>
                        </a:rPr>
                        <a:t>Diputados MR</a:t>
                      </a:r>
                    </a:p>
                    <a:p>
                      <a:pPr algn="just">
                        <a:lnSpc>
                          <a:spcPct val="107000"/>
                        </a:lnSpc>
                        <a:spcAft>
                          <a:spcPts val="0"/>
                        </a:spcAft>
                      </a:pPr>
                      <a:r>
                        <a:rPr lang="es-MX" sz="1100">
                          <a:effectLst/>
                        </a:rPr>
                        <a:t>Diputados RP</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Límite a la sobre/sub representación del 8%</a:t>
                      </a:r>
                    </a:p>
                    <a:p>
                      <a:pPr algn="just">
                        <a:lnSpc>
                          <a:spcPct val="107000"/>
                        </a:lnSpc>
                        <a:spcAft>
                          <a:spcPts val="0"/>
                        </a:spcAft>
                      </a:pPr>
                      <a:r>
                        <a:rPr lang="es-MX" sz="1100">
                          <a:effectLst/>
                        </a:rPr>
                        <a:t>Máximo 300 diputados por ambos principios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Cociente Hare</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extLst>
                  <a:ext uri="{0D108BD9-81ED-4DB2-BD59-A6C34878D82A}">
                    <a16:rowId xmlns:a16="http://schemas.microsoft.com/office/drawing/2014/main" val="3318408583"/>
                  </a:ext>
                </a:extLst>
              </a:tr>
              <a:tr h="1302760">
                <a:tc>
                  <a:txBody>
                    <a:bodyPr/>
                    <a:lstStyle/>
                    <a:p>
                      <a:pPr algn="just">
                        <a:lnSpc>
                          <a:spcPct val="107000"/>
                        </a:lnSpc>
                        <a:spcAft>
                          <a:spcPts val="0"/>
                        </a:spcAft>
                      </a:pPr>
                      <a:r>
                        <a:rPr lang="es-MX" sz="1100">
                          <a:effectLst/>
                        </a:rPr>
                        <a:t>2014</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Instituto Nacional Electoral</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300 distritos uninominales</a:t>
                      </a:r>
                    </a:p>
                    <a:p>
                      <a:pPr algn="just">
                        <a:lnSpc>
                          <a:spcPct val="107000"/>
                        </a:lnSpc>
                        <a:spcAft>
                          <a:spcPts val="0"/>
                        </a:spcAft>
                      </a:pPr>
                      <a:r>
                        <a:rPr lang="es-MX" sz="1100">
                          <a:effectLst/>
                        </a:rPr>
                        <a:t>5 circunscripciones plurinominales</a:t>
                      </a:r>
                    </a:p>
                    <a:p>
                      <a:pPr algn="just">
                        <a:lnSpc>
                          <a:spcPct val="107000"/>
                        </a:lnSpc>
                        <a:spcAft>
                          <a:spcPts val="0"/>
                        </a:spcAft>
                      </a:pPr>
                      <a:r>
                        <a:rPr lang="es-MX" sz="1100">
                          <a:effectLst/>
                        </a:rPr>
                        <a:t>1 sola circunscripción de RP para el Senado</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Senadores RP</a:t>
                      </a:r>
                    </a:p>
                    <a:p>
                      <a:pPr algn="just">
                        <a:lnSpc>
                          <a:spcPct val="107000"/>
                        </a:lnSpc>
                        <a:spcAft>
                          <a:spcPts val="0"/>
                        </a:spcAft>
                      </a:pPr>
                      <a:r>
                        <a:rPr lang="es-MX" sz="1100">
                          <a:effectLst/>
                        </a:rPr>
                        <a:t>Senadores MR</a:t>
                      </a:r>
                    </a:p>
                    <a:p>
                      <a:pPr algn="just">
                        <a:lnSpc>
                          <a:spcPct val="107000"/>
                        </a:lnSpc>
                        <a:spcAft>
                          <a:spcPts val="0"/>
                        </a:spcAft>
                      </a:pPr>
                      <a:r>
                        <a:rPr lang="es-MX" sz="1100">
                          <a:effectLst/>
                        </a:rPr>
                        <a:t>Diputados MR</a:t>
                      </a:r>
                    </a:p>
                    <a:p>
                      <a:pPr algn="just">
                        <a:lnSpc>
                          <a:spcPct val="107000"/>
                        </a:lnSpc>
                        <a:spcAft>
                          <a:spcPts val="0"/>
                        </a:spcAft>
                      </a:pPr>
                      <a:r>
                        <a:rPr lang="es-MX" sz="1100">
                          <a:effectLst/>
                        </a:rPr>
                        <a:t>Diputados RP</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Límite a la sobre/sub representación del 8%</a:t>
                      </a:r>
                    </a:p>
                    <a:p>
                      <a:pPr algn="just">
                        <a:lnSpc>
                          <a:spcPct val="107000"/>
                        </a:lnSpc>
                        <a:spcAft>
                          <a:spcPts val="0"/>
                        </a:spcAft>
                      </a:pPr>
                      <a:r>
                        <a:rPr lang="es-MX" sz="1100">
                          <a:effectLst/>
                        </a:rPr>
                        <a:t>Máximo 300 diputados por ambos principios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dirty="0">
                          <a:effectLst/>
                        </a:rPr>
                        <a:t>Cociente Hare</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extLst>
                  <a:ext uri="{0D108BD9-81ED-4DB2-BD59-A6C34878D82A}">
                    <a16:rowId xmlns:a16="http://schemas.microsoft.com/office/drawing/2014/main" val="937686327"/>
                  </a:ext>
                </a:extLst>
              </a:tr>
            </a:tbl>
          </a:graphicData>
        </a:graphic>
      </p:graphicFrame>
      <p:sp>
        <p:nvSpPr>
          <p:cNvPr id="8" name="CuadroTexto 7">
            <a:extLst>
              <a:ext uri="{FF2B5EF4-FFF2-40B4-BE49-F238E27FC236}">
                <a16:creationId xmlns:a16="http://schemas.microsoft.com/office/drawing/2014/main" id="{8E9A630D-AE5E-4868-BEC6-20C5F60B0141}"/>
              </a:ext>
            </a:extLst>
          </p:cNvPr>
          <p:cNvSpPr txBox="1"/>
          <p:nvPr/>
        </p:nvSpPr>
        <p:spPr>
          <a:xfrm>
            <a:off x="3657600" y="764409"/>
            <a:ext cx="5071189" cy="400110"/>
          </a:xfrm>
          <a:prstGeom prst="rect">
            <a:avLst/>
          </a:prstGeom>
          <a:noFill/>
        </p:spPr>
        <p:txBody>
          <a:bodyPr wrap="square" rtlCol="0">
            <a:spAutoFit/>
          </a:bodyPr>
          <a:lstStyle/>
          <a:p>
            <a:pPr algn="ctr" defTabSz="342900"/>
            <a:r>
              <a:rPr lang="es-MX" sz="2000" b="1" dirty="0">
                <a:solidFill>
                  <a:srgbClr val="2A2559"/>
                </a:solidFill>
                <a:latin typeface="Helvetica Neue"/>
              </a:rPr>
              <a:t>Comparativo Reformas Electorales (3/3)</a:t>
            </a:r>
          </a:p>
        </p:txBody>
      </p:sp>
    </p:spTree>
    <p:extLst>
      <p:ext uri="{BB962C8B-B14F-4D97-AF65-F5344CB8AC3E}">
        <p14:creationId xmlns:p14="http://schemas.microsoft.com/office/powerpoint/2010/main" val="810120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6CFC405-72E5-4C0F-A12E-13BF67AA1A25}"/>
              </a:ext>
            </a:extLst>
          </p:cNvPr>
          <p:cNvSpPr txBox="1"/>
          <p:nvPr/>
        </p:nvSpPr>
        <p:spPr>
          <a:xfrm>
            <a:off x="5471105" y="859433"/>
            <a:ext cx="3036082" cy="707886"/>
          </a:xfrm>
          <a:prstGeom prst="rect">
            <a:avLst/>
          </a:prstGeom>
          <a:noFill/>
        </p:spPr>
        <p:txBody>
          <a:bodyPr wrap="square" rtlCol="0">
            <a:spAutoFit/>
          </a:bodyPr>
          <a:lstStyle/>
          <a:p>
            <a:pPr algn="ctr" defTabSz="342900"/>
            <a:r>
              <a:rPr lang="es-MX" sz="2000" b="1" dirty="0">
                <a:solidFill>
                  <a:srgbClr val="2A2559"/>
                </a:solidFill>
                <a:latin typeface="Helvetica Neue"/>
              </a:rPr>
              <a:t>Reformas electorales y partidos políticos</a:t>
            </a:r>
          </a:p>
        </p:txBody>
      </p:sp>
      <p:pic>
        <p:nvPicPr>
          <p:cNvPr id="5" name="Imagen 4">
            <a:extLst>
              <a:ext uri="{FF2B5EF4-FFF2-40B4-BE49-F238E27FC236}">
                <a16:creationId xmlns:a16="http://schemas.microsoft.com/office/drawing/2014/main" id="{FDC333C3-3AF2-468E-8D02-CC2824E9F579}"/>
              </a:ext>
            </a:extLst>
          </p:cNvPr>
          <p:cNvPicPr>
            <a:picLocks noChangeAspect="1"/>
          </p:cNvPicPr>
          <p:nvPr/>
        </p:nvPicPr>
        <p:blipFill>
          <a:blip r:embed="rId2"/>
          <a:stretch>
            <a:fillRect/>
          </a:stretch>
        </p:blipFill>
        <p:spPr>
          <a:xfrm>
            <a:off x="614519" y="1890037"/>
            <a:ext cx="7914962" cy="3764314"/>
          </a:xfrm>
          <a:prstGeom prst="rect">
            <a:avLst/>
          </a:prstGeom>
        </p:spPr>
      </p:pic>
    </p:spTree>
    <p:extLst>
      <p:ext uri="{BB962C8B-B14F-4D97-AF65-F5344CB8AC3E}">
        <p14:creationId xmlns:p14="http://schemas.microsoft.com/office/powerpoint/2010/main" val="26087299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6CFC405-72E5-4C0F-A12E-13BF67AA1A25}"/>
              </a:ext>
            </a:extLst>
          </p:cNvPr>
          <p:cNvSpPr txBox="1"/>
          <p:nvPr/>
        </p:nvSpPr>
        <p:spPr>
          <a:xfrm>
            <a:off x="4776576" y="706935"/>
            <a:ext cx="4232444" cy="830997"/>
          </a:xfrm>
          <a:prstGeom prst="rect">
            <a:avLst/>
          </a:prstGeom>
          <a:noFill/>
        </p:spPr>
        <p:txBody>
          <a:bodyPr wrap="square" rtlCol="0">
            <a:spAutoFit/>
          </a:bodyPr>
          <a:lstStyle/>
          <a:p>
            <a:pPr algn="ctr" defTabSz="342900"/>
            <a:r>
              <a:rPr lang="es-MX" sz="2400" b="1" dirty="0">
                <a:solidFill>
                  <a:srgbClr val="2A2559"/>
                </a:solidFill>
                <a:latin typeface="Helvetica Neue"/>
              </a:rPr>
              <a:t>Evolución del Sistema de Partidos</a:t>
            </a:r>
          </a:p>
        </p:txBody>
      </p:sp>
      <p:pic>
        <p:nvPicPr>
          <p:cNvPr id="1026" name="Picture 2" descr="Imagen">
            <a:extLst>
              <a:ext uri="{FF2B5EF4-FFF2-40B4-BE49-F238E27FC236}">
                <a16:creationId xmlns:a16="http://schemas.microsoft.com/office/drawing/2014/main" id="{4B2E3D93-7B05-4887-8E72-E660D1A3B0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084" y="1537931"/>
            <a:ext cx="8207831" cy="4613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315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5" name="Rectangle 51">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latin typeface="Calibri" panose="020F0502020204030204"/>
            </a:endParaRPr>
          </a:p>
        </p:txBody>
      </p:sp>
      <p:sp>
        <p:nvSpPr>
          <p:cNvPr id="116" name="Rectangle 53">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11576" y="1348605"/>
            <a:ext cx="515604" cy="51560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117" name="Freeform: Shape 55">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857250"/>
            <a:ext cx="2126518" cy="1110628"/>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endParaRPr lang="en-US" sz="1350" dirty="0">
              <a:solidFill>
                <a:prstClr val="white"/>
              </a:solidFill>
              <a:latin typeface="Calibri" panose="020F0502020204030204"/>
            </a:endParaRPr>
          </a:p>
        </p:txBody>
      </p:sp>
      <p:sp>
        <p:nvSpPr>
          <p:cNvPr id="118" name="Freeform: Shape 57">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054495" y="666998"/>
            <a:ext cx="1370729" cy="1032742"/>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latin typeface="Calibri" panose="020F0502020204030204"/>
            </a:endParaRPr>
          </a:p>
        </p:txBody>
      </p:sp>
      <p:sp>
        <p:nvSpPr>
          <p:cNvPr id="119" name="Rectangle 59">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7990350" y="1173860"/>
            <a:ext cx="484026" cy="48402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120" name="Isosceles Triangle 61">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6568" y="5443876"/>
            <a:ext cx="1120885" cy="556874"/>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pic>
        <p:nvPicPr>
          <p:cNvPr id="4" name="Imagen 3" descr="Tabla&#10;&#10;Descripción generada automáticamente">
            <a:extLst>
              <a:ext uri="{FF2B5EF4-FFF2-40B4-BE49-F238E27FC236}">
                <a16:creationId xmlns:a16="http://schemas.microsoft.com/office/drawing/2014/main" id="{8120373E-4B01-485E-B262-EAFE50AB408D}"/>
              </a:ext>
            </a:extLst>
          </p:cNvPr>
          <p:cNvPicPr>
            <a:picLocks noChangeAspect="1"/>
          </p:cNvPicPr>
          <p:nvPr/>
        </p:nvPicPr>
        <p:blipFill rotWithShape="1">
          <a:blip r:embed="rId2"/>
          <a:srcRect r="1151" b="2"/>
          <a:stretch/>
        </p:blipFill>
        <p:spPr>
          <a:xfrm>
            <a:off x="307451" y="429209"/>
            <a:ext cx="8529099" cy="6095178"/>
          </a:xfrm>
          <a:prstGeom prst="rect">
            <a:avLst/>
          </a:prstGeom>
          <a:ln>
            <a:noFill/>
          </a:ln>
        </p:spPr>
      </p:pic>
      <p:sp>
        <p:nvSpPr>
          <p:cNvPr id="121" name="Isosceles Triangle 63">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5473" y="5697108"/>
            <a:ext cx="611177" cy="303643"/>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10" name="CuadroTexto 9">
            <a:extLst>
              <a:ext uri="{FF2B5EF4-FFF2-40B4-BE49-F238E27FC236}">
                <a16:creationId xmlns:a16="http://schemas.microsoft.com/office/drawing/2014/main" id="{CEEA923E-EDE1-48F7-AFF8-1D561E36A14C}"/>
              </a:ext>
            </a:extLst>
          </p:cNvPr>
          <p:cNvSpPr txBox="1"/>
          <p:nvPr/>
        </p:nvSpPr>
        <p:spPr>
          <a:xfrm>
            <a:off x="5274586" y="126950"/>
            <a:ext cx="3561963" cy="400110"/>
          </a:xfrm>
          <a:prstGeom prst="rect">
            <a:avLst/>
          </a:prstGeom>
          <a:noFill/>
        </p:spPr>
        <p:txBody>
          <a:bodyPr wrap="square" rtlCol="0">
            <a:spAutoFit/>
          </a:bodyPr>
          <a:lstStyle/>
          <a:p>
            <a:pPr algn="ctr" defTabSz="342900"/>
            <a:r>
              <a:rPr lang="es-MX" sz="2000" b="1" dirty="0">
                <a:solidFill>
                  <a:srgbClr val="2A2559"/>
                </a:solidFill>
                <a:latin typeface="Helvetica Neue"/>
              </a:rPr>
              <a:t>Proceso Electoral Federal</a:t>
            </a:r>
          </a:p>
        </p:txBody>
      </p:sp>
    </p:spTree>
    <p:extLst>
      <p:ext uri="{BB962C8B-B14F-4D97-AF65-F5344CB8AC3E}">
        <p14:creationId xmlns:p14="http://schemas.microsoft.com/office/powerpoint/2010/main" val="9097485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5" name="Rectangle 51">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latin typeface="Calibri" panose="020F0502020204030204"/>
            </a:endParaRPr>
          </a:p>
        </p:txBody>
      </p:sp>
      <p:sp>
        <p:nvSpPr>
          <p:cNvPr id="116" name="Rectangle 53">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11576" y="1348605"/>
            <a:ext cx="515604" cy="51560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117" name="Freeform: Shape 55">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857250"/>
            <a:ext cx="2126518" cy="1110628"/>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endParaRPr lang="en-US" sz="1350" dirty="0">
              <a:solidFill>
                <a:prstClr val="white"/>
              </a:solidFill>
              <a:latin typeface="Calibri" panose="020F0502020204030204"/>
            </a:endParaRPr>
          </a:p>
        </p:txBody>
      </p:sp>
      <p:sp>
        <p:nvSpPr>
          <p:cNvPr id="118" name="Freeform: Shape 57">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054495" y="666998"/>
            <a:ext cx="1370729" cy="1032742"/>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latin typeface="Calibri" panose="020F0502020204030204"/>
            </a:endParaRPr>
          </a:p>
        </p:txBody>
      </p:sp>
      <p:sp>
        <p:nvSpPr>
          <p:cNvPr id="119" name="Rectangle 59">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7990350" y="1173860"/>
            <a:ext cx="484026" cy="48402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120" name="Isosceles Triangle 61">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6568" y="5443876"/>
            <a:ext cx="1120885" cy="556874"/>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121" name="Isosceles Triangle 63">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5473" y="5697108"/>
            <a:ext cx="611177" cy="303643"/>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pic>
        <p:nvPicPr>
          <p:cNvPr id="3" name="Imagen 2">
            <a:extLst>
              <a:ext uri="{FF2B5EF4-FFF2-40B4-BE49-F238E27FC236}">
                <a16:creationId xmlns:a16="http://schemas.microsoft.com/office/drawing/2014/main" id="{715845CB-2915-47B6-8468-B0DF4AC37140}"/>
              </a:ext>
            </a:extLst>
          </p:cNvPr>
          <p:cNvPicPr>
            <a:picLocks noChangeAspect="1"/>
          </p:cNvPicPr>
          <p:nvPr/>
        </p:nvPicPr>
        <p:blipFill>
          <a:blip r:embed="rId2"/>
          <a:stretch>
            <a:fillRect/>
          </a:stretch>
        </p:blipFill>
        <p:spPr>
          <a:xfrm>
            <a:off x="439340" y="527060"/>
            <a:ext cx="8265319" cy="6051706"/>
          </a:xfrm>
          <a:prstGeom prst="rect">
            <a:avLst/>
          </a:prstGeom>
        </p:spPr>
      </p:pic>
      <p:sp>
        <p:nvSpPr>
          <p:cNvPr id="10" name="CuadroTexto 9">
            <a:extLst>
              <a:ext uri="{FF2B5EF4-FFF2-40B4-BE49-F238E27FC236}">
                <a16:creationId xmlns:a16="http://schemas.microsoft.com/office/drawing/2014/main" id="{22D8E4FF-F444-490B-9208-C153DFD20BF9}"/>
              </a:ext>
            </a:extLst>
          </p:cNvPr>
          <p:cNvSpPr txBox="1"/>
          <p:nvPr/>
        </p:nvSpPr>
        <p:spPr>
          <a:xfrm>
            <a:off x="4954556" y="126950"/>
            <a:ext cx="3881994" cy="400110"/>
          </a:xfrm>
          <a:prstGeom prst="rect">
            <a:avLst/>
          </a:prstGeom>
          <a:noFill/>
        </p:spPr>
        <p:txBody>
          <a:bodyPr wrap="square" rtlCol="0">
            <a:spAutoFit/>
          </a:bodyPr>
          <a:lstStyle/>
          <a:p>
            <a:pPr algn="ctr" defTabSz="342900"/>
            <a:r>
              <a:rPr lang="es-MX" sz="2000" b="1" dirty="0">
                <a:solidFill>
                  <a:srgbClr val="2A2559"/>
                </a:solidFill>
                <a:latin typeface="Helvetica Neue"/>
              </a:rPr>
              <a:t>Procesos Electorales Locales</a:t>
            </a:r>
          </a:p>
        </p:txBody>
      </p:sp>
    </p:spTree>
    <p:extLst>
      <p:ext uri="{BB962C8B-B14F-4D97-AF65-F5344CB8AC3E}">
        <p14:creationId xmlns:p14="http://schemas.microsoft.com/office/powerpoint/2010/main" val="14601993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BC41352-D62E-4518-AAE1-2E0A1E08B5AC}"/>
              </a:ext>
            </a:extLst>
          </p:cNvPr>
          <p:cNvSpPr txBox="1"/>
          <p:nvPr/>
        </p:nvSpPr>
        <p:spPr>
          <a:xfrm>
            <a:off x="4571999" y="731282"/>
            <a:ext cx="4017849" cy="707886"/>
          </a:xfrm>
          <a:prstGeom prst="rect">
            <a:avLst/>
          </a:prstGeom>
          <a:noFill/>
        </p:spPr>
        <p:txBody>
          <a:bodyPr wrap="square" rtlCol="0">
            <a:spAutoFit/>
          </a:bodyPr>
          <a:lstStyle/>
          <a:p>
            <a:pPr algn="ctr" defTabSz="342900"/>
            <a:r>
              <a:rPr lang="es-MX" sz="2000" b="1" dirty="0">
                <a:solidFill>
                  <a:srgbClr val="2A2559"/>
                </a:solidFill>
                <a:latin typeface="Helvetica Neue"/>
              </a:rPr>
              <a:t>¿Hacia dónde van </a:t>
            </a:r>
          </a:p>
          <a:p>
            <a:pPr algn="ctr" defTabSz="342900"/>
            <a:r>
              <a:rPr lang="es-MX" sz="2000" b="1" dirty="0">
                <a:solidFill>
                  <a:srgbClr val="2A2559"/>
                </a:solidFill>
                <a:latin typeface="Helvetica Neue"/>
              </a:rPr>
              <a:t>los Partidos Políticos?</a:t>
            </a:r>
          </a:p>
        </p:txBody>
      </p:sp>
      <p:sp>
        <p:nvSpPr>
          <p:cNvPr id="5" name="CuadroTexto 4">
            <a:extLst>
              <a:ext uri="{FF2B5EF4-FFF2-40B4-BE49-F238E27FC236}">
                <a16:creationId xmlns:a16="http://schemas.microsoft.com/office/drawing/2014/main" id="{2CE6C726-8D5C-4C22-AB74-ABB7125C006D}"/>
              </a:ext>
            </a:extLst>
          </p:cNvPr>
          <p:cNvSpPr txBox="1"/>
          <p:nvPr/>
        </p:nvSpPr>
        <p:spPr>
          <a:xfrm>
            <a:off x="3695076" y="2375003"/>
            <a:ext cx="539646" cy="507831"/>
          </a:xfrm>
          <a:prstGeom prst="rect">
            <a:avLst/>
          </a:prstGeom>
          <a:noFill/>
        </p:spPr>
        <p:txBody>
          <a:bodyPr wrap="square" rtlCol="0">
            <a:spAutoFit/>
          </a:bodyPr>
          <a:lstStyle/>
          <a:p>
            <a:pPr defTabSz="342900"/>
            <a:r>
              <a:rPr lang="es-MX" sz="1350" dirty="0">
                <a:solidFill>
                  <a:prstClr val="white"/>
                </a:solidFill>
                <a:latin typeface="Calibri" panose="020F0502020204030204"/>
              </a:rPr>
              <a:t>Tipos</a:t>
            </a:r>
          </a:p>
        </p:txBody>
      </p:sp>
      <p:sp>
        <p:nvSpPr>
          <p:cNvPr id="6" name="CuadroTexto 5">
            <a:extLst>
              <a:ext uri="{FF2B5EF4-FFF2-40B4-BE49-F238E27FC236}">
                <a16:creationId xmlns:a16="http://schemas.microsoft.com/office/drawing/2014/main" id="{9384AEBE-2F3E-4871-86A7-E6860EF89F95}"/>
              </a:ext>
            </a:extLst>
          </p:cNvPr>
          <p:cNvSpPr txBox="1"/>
          <p:nvPr/>
        </p:nvSpPr>
        <p:spPr>
          <a:xfrm>
            <a:off x="3817077" y="3753427"/>
            <a:ext cx="1056806" cy="507831"/>
          </a:xfrm>
          <a:prstGeom prst="rect">
            <a:avLst/>
          </a:prstGeom>
          <a:noFill/>
        </p:spPr>
        <p:txBody>
          <a:bodyPr wrap="square" rtlCol="0">
            <a:spAutoFit/>
          </a:bodyPr>
          <a:lstStyle/>
          <a:p>
            <a:pPr defTabSz="342900"/>
            <a:r>
              <a:rPr lang="es-MX" sz="1350" dirty="0">
                <a:solidFill>
                  <a:prstClr val="white"/>
                </a:solidFill>
                <a:latin typeface="Calibri" panose="020F0502020204030204"/>
              </a:rPr>
              <a:t>Cambio de valoración</a:t>
            </a:r>
          </a:p>
        </p:txBody>
      </p:sp>
      <p:sp>
        <p:nvSpPr>
          <p:cNvPr id="7" name="Rectángulo 6">
            <a:extLst>
              <a:ext uri="{FF2B5EF4-FFF2-40B4-BE49-F238E27FC236}">
                <a16:creationId xmlns:a16="http://schemas.microsoft.com/office/drawing/2014/main" id="{EC4BA3D5-9995-4B5D-B87E-22EA511BEA2A}"/>
              </a:ext>
            </a:extLst>
          </p:cNvPr>
          <p:cNvSpPr/>
          <p:nvPr/>
        </p:nvSpPr>
        <p:spPr>
          <a:xfrm>
            <a:off x="797667" y="1614380"/>
            <a:ext cx="7548663" cy="4278094"/>
          </a:xfrm>
          <a:prstGeom prst="rect">
            <a:avLst/>
          </a:prstGeom>
        </p:spPr>
        <p:txBody>
          <a:bodyPr wrap="square">
            <a:spAutoFit/>
          </a:bodyPr>
          <a:lstStyle/>
          <a:p>
            <a:pPr defTabSz="342900"/>
            <a:r>
              <a:rPr lang="es-MX" sz="1600" dirty="0">
                <a:solidFill>
                  <a:srgbClr val="000000"/>
                </a:solidFill>
                <a:latin typeface="verdana" panose="020B0604030504040204" pitchFamily="34" charset="0"/>
              </a:rPr>
              <a:t>Elementos para repensar</a:t>
            </a:r>
          </a:p>
          <a:p>
            <a:pPr marL="257175" indent="-257175" defTabSz="342900">
              <a:buFont typeface="Arial" panose="020B0604020202020204" pitchFamily="34" charset="0"/>
              <a:buChar char="•"/>
            </a:pPr>
            <a:endParaRPr lang="es-MX" sz="1600" dirty="0">
              <a:solidFill>
                <a:srgbClr val="000000"/>
              </a:solidFill>
              <a:latin typeface="verdana" panose="020B0604030504040204" pitchFamily="34" charset="0"/>
              <a:cs typeface="Arial" panose="020B0604020202020204" pitchFamily="34" charset="0"/>
            </a:endParaRP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Distancia entre la ciudadanía y los partidos políticos</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Falta de propuestas sólidas y soluciones reales</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Democracia interna (Ley de hierro de la oligarquía de Michels)</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Corrupción</a:t>
            </a:r>
          </a:p>
          <a:p>
            <a:pPr marL="257175" indent="-257175" defTabSz="342900">
              <a:buFont typeface="Arial" panose="020B0604020202020204" pitchFamily="34" charset="0"/>
              <a:buChar char="•"/>
            </a:pPr>
            <a:r>
              <a:rPr lang="es-MX" sz="1600" i="1" dirty="0">
                <a:solidFill>
                  <a:srgbClr val="000000"/>
                </a:solidFill>
                <a:latin typeface="verdana" panose="020B0604030504040204" pitchFamily="34" charset="0"/>
                <a:cs typeface="Arial" panose="020B0604020202020204" pitchFamily="34" charset="0"/>
              </a:rPr>
              <a:t>Culpa in vigilando</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Calidad de sus candidaturas (chapulines, famosos, familia)</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Alianzas electorales (traición a la ideología)</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Número de partidos y opciones reales de acceso al poder</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Comunicación política (ataques, calumnia, polarización)</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Financiamiento</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Candidaturas Independientes</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Internet, Redes Sociales </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Mecanismos de Participación Ciudadana</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Devaluación de las funciones clásicas de los partidos (representatividad y operatividad del sistema político)</a:t>
            </a:r>
          </a:p>
        </p:txBody>
      </p:sp>
    </p:spTree>
    <p:extLst>
      <p:ext uri="{BB962C8B-B14F-4D97-AF65-F5344CB8AC3E}">
        <p14:creationId xmlns:p14="http://schemas.microsoft.com/office/powerpoint/2010/main" val="6609357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EF1C961A-3E42-4049-B3C0-4E192EA61663}"/>
              </a:ext>
            </a:extLst>
          </p:cNvPr>
          <p:cNvSpPr>
            <a:spLocks noChangeArrowheads="1"/>
          </p:cNvSpPr>
          <p:nvPr/>
        </p:nvSpPr>
        <p:spPr bwMode="auto">
          <a:xfrm>
            <a:off x="2063523" y="2877740"/>
            <a:ext cx="5016953" cy="110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2700" b="1" dirty="0">
                <a:solidFill>
                  <a:srgbClr val="2A2559"/>
                </a:solidFill>
                <a:latin typeface="Helvetica Neue" charset="0"/>
                <a:ea typeface="ＭＳ Ｐゴシック" panose="020B0600070205080204" pitchFamily="34" charset="-128"/>
              </a:rPr>
              <a:t>Partidos políticos y tutela derechos político-electorales</a:t>
            </a:r>
            <a:endParaRPr lang="es-ES" altLang="es-MX" sz="2700" b="1" dirty="0">
              <a:solidFill>
                <a:srgbClr val="2A2559"/>
              </a:solidFill>
              <a:latin typeface="Helvetica Neue" charset="0"/>
              <a:ea typeface="ＭＳ Ｐゴシック" panose="020B0600070205080204" pitchFamily="34" charset="-128"/>
            </a:endParaRPr>
          </a:p>
        </p:txBody>
      </p:sp>
    </p:spTree>
    <p:extLst>
      <p:ext uri="{BB962C8B-B14F-4D97-AF65-F5344CB8AC3E}">
        <p14:creationId xmlns:p14="http://schemas.microsoft.com/office/powerpoint/2010/main" val="299322143"/>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89547" y="1767756"/>
            <a:ext cx="7964906" cy="4093428"/>
          </a:xfrm>
          <a:prstGeom prst="rect">
            <a:avLst/>
          </a:prstGeom>
        </p:spPr>
        <p:txBody>
          <a:bodyPr wrap="square">
            <a:spAutoFit/>
          </a:bodyPr>
          <a:lstStyle/>
          <a:p>
            <a:pPr marL="257168" indent="-257168" algn="just">
              <a:buFont typeface="Arial" panose="020B0604020202020204" pitchFamily="34" charset="0"/>
              <a:buChar char="•"/>
            </a:pPr>
            <a:r>
              <a:rPr lang="es-MX" sz="2000" dirty="0"/>
              <a:t>En México, el establecimiento de los mecanismos de protección de los derechos políticos, ha tenido una historia peculiar.</a:t>
            </a:r>
          </a:p>
          <a:p>
            <a:pPr marL="257168" indent="-257168" algn="just">
              <a:buFont typeface="Arial" panose="020B0604020202020204" pitchFamily="34" charset="0"/>
              <a:buChar char="•"/>
            </a:pPr>
            <a:r>
              <a:rPr lang="es-MX" sz="2000" dirty="0"/>
              <a:t>Entre 1874 y 1877 procedía el juicio de amparo para tutelar los derechos político-electorales. (Tesis Iglesias)</a:t>
            </a:r>
          </a:p>
          <a:p>
            <a:pPr marL="257168" indent="-257168" algn="just">
              <a:buFont typeface="Arial" panose="020B0604020202020204" pitchFamily="34" charset="0"/>
              <a:buChar char="•"/>
            </a:pPr>
            <a:r>
              <a:rPr lang="es-MX" sz="2000" dirty="0"/>
              <a:t>Posteriormente, el criterio anterior fue modificado cuando el Ministro Vallarta distinguió entre los derechos del hombre y los derechos políticos. Esta distinción sirvió para considerar al juicio de amparo como un medio de defensa exclusivo de los derechos del hombre y para que las controversias sobre violaciones a los derechos político-electorales quedaran excluidas.</a:t>
            </a:r>
          </a:p>
          <a:p>
            <a:pPr marL="257168" indent="-257168" algn="just">
              <a:buFont typeface="Arial" panose="020B0604020202020204" pitchFamily="34" charset="0"/>
              <a:buChar char="•"/>
            </a:pPr>
            <a:r>
              <a:rPr lang="es-MX" sz="2000" dirty="0"/>
              <a:t>Así, ha prevalecido la jurisprudencia que señala “La violación de los derechos políticos no da lugar al juicio de amparo, porque no se trata de garantías individuales.” (Tesis P.J/ 219/1920)</a:t>
            </a:r>
          </a:p>
        </p:txBody>
      </p:sp>
      <p:sp>
        <p:nvSpPr>
          <p:cNvPr id="3" name="CuadroTexto 2">
            <a:extLst>
              <a:ext uri="{FF2B5EF4-FFF2-40B4-BE49-F238E27FC236}">
                <a16:creationId xmlns:a16="http://schemas.microsoft.com/office/drawing/2014/main" id="{46CFC405-72E5-4C0F-A12E-13BF67AA1A25}"/>
              </a:ext>
            </a:extLst>
          </p:cNvPr>
          <p:cNvSpPr txBox="1"/>
          <p:nvPr/>
        </p:nvSpPr>
        <p:spPr>
          <a:xfrm>
            <a:off x="5518372" y="776190"/>
            <a:ext cx="3036082" cy="830997"/>
          </a:xfrm>
          <a:prstGeom prst="rect">
            <a:avLst/>
          </a:prstGeom>
          <a:noFill/>
        </p:spPr>
        <p:txBody>
          <a:bodyPr wrap="square" rtlCol="0">
            <a:spAutoFit/>
          </a:bodyPr>
          <a:lstStyle/>
          <a:p>
            <a:pPr algn="ctr"/>
            <a:r>
              <a:rPr lang="es-MX" sz="2400" b="1" dirty="0">
                <a:solidFill>
                  <a:srgbClr val="2A2559"/>
                </a:solidFill>
                <a:latin typeface="Helvetica Neue"/>
              </a:rPr>
              <a:t>Tutela de los </a:t>
            </a:r>
          </a:p>
          <a:p>
            <a:pPr algn="ctr"/>
            <a:r>
              <a:rPr lang="es-MX" sz="2400" b="1" dirty="0">
                <a:solidFill>
                  <a:srgbClr val="2A2559"/>
                </a:solidFill>
                <a:latin typeface="Helvetica Neue"/>
              </a:rPr>
              <a:t>Derechos Políticos</a:t>
            </a:r>
          </a:p>
        </p:txBody>
      </p:sp>
    </p:spTree>
    <p:extLst>
      <p:ext uri="{BB962C8B-B14F-4D97-AF65-F5344CB8AC3E}">
        <p14:creationId xmlns:p14="http://schemas.microsoft.com/office/powerpoint/2010/main" val="2311526773"/>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89548" y="1898382"/>
            <a:ext cx="7964906" cy="3477875"/>
          </a:xfrm>
          <a:prstGeom prst="rect">
            <a:avLst/>
          </a:prstGeom>
        </p:spPr>
        <p:txBody>
          <a:bodyPr wrap="square">
            <a:spAutoFit/>
          </a:bodyPr>
          <a:lstStyle/>
          <a:p>
            <a:pPr marL="257168" indent="-257168" algn="just">
              <a:buFont typeface="Arial" panose="020B0604020202020204" pitchFamily="34" charset="0"/>
              <a:buChar char="•"/>
            </a:pPr>
            <a:r>
              <a:rPr lang="es-MX" sz="2000" dirty="0"/>
              <a:t>En razón de una falta del reconocimiento general de los derechos políticos como derechos humanos, en la década de los noventa, ciudadanos mexicanos recurrieron a instancias internacionales para presionar al gobierno en este sentido. Como respuesta, la Comisión Interamericana de Derechos Humanos realizó diversas recomendaciones al Estado mexicano para que éste creara mecanismos institucionales y legales que protegieran los derechos político-electorales de sus ciudadanos (Bustillo 2015, 22-24).</a:t>
            </a:r>
          </a:p>
          <a:p>
            <a:pPr marL="257168" indent="-257168" algn="just">
              <a:buFont typeface="Arial" panose="020B0604020202020204" pitchFamily="34" charset="0"/>
              <a:buChar char="•"/>
            </a:pPr>
            <a:endParaRPr lang="es-MX" sz="2000" dirty="0"/>
          </a:p>
          <a:p>
            <a:pPr marL="257168" indent="-257168" algn="just">
              <a:buFont typeface="Arial" panose="020B0604020202020204" pitchFamily="34" charset="0"/>
              <a:buChar char="•"/>
            </a:pPr>
            <a:r>
              <a:rPr lang="es-MX" sz="2000" dirty="0"/>
              <a:t>De alguna forma, las recomendaciones fueron precedentes que influyeron a la reforma político-electoral de 1996.</a:t>
            </a:r>
          </a:p>
        </p:txBody>
      </p:sp>
      <p:sp>
        <p:nvSpPr>
          <p:cNvPr id="5" name="CuadroTexto 4">
            <a:extLst>
              <a:ext uri="{FF2B5EF4-FFF2-40B4-BE49-F238E27FC236}">
                <a16:creationId xmlns:a16="http://schemas.microsoft.com/office/drawing/2014/main" id="{6DF531CE-205C-440A-95A9-330BF05A5998}"/>
              </a:ext>
            </a:extLst>
          </p:cNvPr>
          <p:cNvSpPr txBox="1"/>
          <p:nvPr/>
        </p:nvSpPr>
        <p:spPr>
          <a:xfrm>
            <a:off x="5518372" y="776190"/>
            <a:ext cx="3036082" cy="830997"/>
          </a:xfrm>
          <a:prstGeom prst="rect">
            <a:avLst/>
          </a:prstGeom>
          <a:noFill/>
        </p:spPr>
        <p:txBody>
          <a:bodyPr wrap="square" rtlCol="0">
            <a:spAutoFit/>
          </a:bodyPr>
          <a:lstStyle/>
          <a:p>
            <a:pPr algn="ctr"/>
            <a:r>
              <a:rPr lang="es-MX" sz="2400" b="1" dirty="0">
                <a:solidFill>
                  <a:srgbClr val="2A2559"/>
                </a:solidFill>
                <a:latin typeface="Helvetica Neue"/>
              </a:rPr>
              <a:t>Tutela de los </a:t>
            </a:r>
          </a:p>
          <a:p>
            <a:pPr algn="ctr"/>
            <a:r>
              <a:rPr lang="es-MX" sz="2400" b="1" dirty="0">
                <a:solidFill>
                  <a:srgbClr val="2A2559"/>
                </a:solidFill>
                <a:latin typeface="Helvetica Neue"/>
              </a:rPr>
              <a:t>Derechos Políticos</a:t>
            </a:r>
          </a:p>
        </p:txBody>
      </p:sp>
    </p:spTree>
    <p:extLst>
      <p:ext uri="{BB962C8B-B14F-4D97-AF65-F5344CB8AC3E}">
        <p14:creationId xmlns:p14="http://schemas.microsoft.com/office/powerpoint/2010/main" val="2196324116"/>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EF1C961A-3E42-4049-B3C0-4E192EA61663}"/>
              </a:ext>
            </a:extLst>
          </p:cNvPr>
          <p:cNvSpPr>
            <a:spLocks noChangeArrowheads="1"/>
          </p:cNvSpPr>
          <p:nvPr/>
        </p:nvSpPr>
        <p:spPr bwMode="auto">
          <a:xfrm>
            <a:off x="1657350" y="2877743"/>
            <a:ext cx="5829300" cy="110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2700" b="1" dirty="0">
                <a:solidFill>
                  <a:srgbClr val="2A2559"/>
                </a:solidFill>
                <a:latin typeface="Helvetica Neue" charset="0"/>
                <a:ea typeface="ＭＳ Ｐゴシック" panose="020B0600070205080204" pitchFamily="34" charset="-128"/>
              </a:rPr>
              <a:t>¿Qué viene a su mente cuando escuchan la palabra Democracia?</a:t>
            </a:r>
            <a:endParaRPr lang="es-ES" altLang="es-MX" sz="2700" b="1" dirty="0">
              <a:solidFill>
                <a:srgbClr val="2A2559"/>
              </a:solidFill>
              <a:latin typeface="Helvetica Neue" charset="0"/>
              <a:ea typeface="ＭＳ Ｐゴシック" panose="020B0600070205080204" pitchFamily="34" charset="-128"/>
            </a:endParaRPr>
          </a:p>
        </p:txBody>
      </p:sp>
    </p:spTree>
    <p:extLst>
      <p:ext uri="{BB962C8B-B14F-4D97-AF65-F5344CB8AC3E}">
        <p14:creationId xmlns:p14="http://schemas.microsoft.com/office/powerpoint/2010/main" val="4062369852"/>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89547" y="1833068"/>
            <a:ext cx="7964906" cy="3785652"/>
          </a:xfrm>
          <a:prstGeom prst="rect">
            <a:avLst/>
          </a:prstGeom>
        </p:spPr>
        <p:txBody>
          <a:bodyPr wrap="square">
            <a:spAutoFit/>
          </a:bodyPr>
          <a:lstStyle/>
          <a:p>
            <a:pPr marL="257168" indent="-257168" algn="just">
              <a:buFont typeface="Arial" panose="020B0604020202020204" pitchFamily="34" charset="0"/>
              <a:buChar char="•"/>
            </a:pPr>
            <a:r>
              <a:rPr lang="es-MX" sz="2000" dirty="0"/>
              <a:t>Ante la falta de mecanismos para la protección de los derechos político-electorales, hubo distintos intentos legislativos orientados a tutelarlos, sin embargo, el mayor avance se dio con las reformas constitucionales y legales de 1996. </a:t>
            </a:r>
          </a:p>
          <a:p>
            <a:pPr marL="257168" indent="-257168" algn="just">
              <a:buFont typeface="Arial" panose="020B0604020202020204" pitchFamily="34" charset="0"/>
              <a:buChar char="•"/>
            </a:pPr>
            <a:r>
              <a:rPr lang="es-MX" sz="2000" dirty="0"/>
              <a:t>Éstas, además de incluir la autonomía plena del Instituto Federal Electoral (IFE) , ahora Instituto Nacional Electoral (INE), establecieron la incorporación del Tribunal Electoral al Poder Judicial de la Federación (TEPJF); la fijación de las bases constitucionales del derecho electoral en las entidades federativas (Castillo 2006, 128); y la creación de la Ley General del Sistema de Medios de Impugnación en Materia Electoral (LGSMIME), que incluyó el juicio para la protección de los derechos político-electorales (JDC). (Bustillo 2015, 22-24)</a:t>
            </a:r>
          </a:p>
        </p:txBody>
      </p:sp>
      <p:sp>
        <p:nvSpPr>
          <p:cNvPr id="5" name="CuadroTexto 4">
            <a:extLst>
              <a:ext uri="{FF2B5EF4-FFF2-40B4-BE49-F238E27FC236}">
                <a16:creationId xmlns:a16="http://schemas.microsoft.com/office/drawing/2014/main" id="{4A122B2D-F832-4ED0-8491-A73360259997}"/>
              </a:ext>
            </a:extLst>
          </p:cNvPr>
          <p:cNvSpPr txBox="1"/>
          <p:nvPr/>
        </p:nvSpPr>
        <p:spPr>
          <a:xfrm>
            <a:off x="5518372" y="776190"/>
            <a:ext cx="3036082" cy="830997"/>
          </a:xfrm>
          <a:prstGeom prst="rect">
            <a:avLst/>
          </a:prstGeom>
          <a:noFill/>
        </p:spPr>
        <p:txBody>
          <a:bodyPr wrap="square" rtlCol="0">
            <a:spAutoFit/>
          </a:bodyPr>
          <a:lstStyle/>
          <a:p>
            <a:pPr algn="ctr"/>
            <a:r>
              <a:rPr lang="es-MX" sz="2400" b="1" dirty="0">
                <a:solidFill>
                  <a:srgbClr val="2A2559"/>
                </a:solidFill>
                <a:latin typeface="Helvetica Neue"/>
              </a:rPr>
              <a:t>Tutela de los </a:t>
            </a:r>
          </a:p>
          <a:p>
            <a:pPr algn="ctr"/>
            <a:r>
              <a:rPr lang="es-MX" sz="2400" b="1" dirty="0">
                <a:solidFill>
                  <a:srgbClr val="2A2559"/>
                </a:solidFill>
                <a:latin typeface="Helvetica Neue"/>
              </a:rPr>
              <a:t>Derechos Políticos</a:t>
            </a:r>
          </a:p>
        </p:txBody>
      </p:sp>
    </p:spTree>
    <p:extLst>
      <p:ext uri="{BB962C8B-B14F-4D97-AF65-F5344CB8AC3E}">
        <p14:creationId xmlns:p14="http://schemas.microsoft.com/office/powerpoint/2010/main" val="2445892855"/>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89547" y="1786417"/>
            <a:ext cx="7964906" cy="4093428"/>
          </a:xfrm>
          <a:prstGeom prst="rect">
            <a:avLst/>
          </a:prstGeom>
        </p:spPr>
        <p:txBody>
          <a:bodyPr wrap="square">
            <a:spAutoFit/>
          </a:bodyPr>
          <a:lstStyle/>
          <a:p>
            <a:pPr marL="257168" indent="-257168" algn="just">
              <a:buFont typeface="Arial" panose="020B0604020202020204" pitchFamily="34" charset="0"/>
              <a:buChar char="•"/>
            </a:pPr>
            <a:r>
              <a:rPr lang="es-MX" sz="2000" dirty="0"/>
              <a:t>El objeto del juicio para la protección de los derechos político-electorales del ciudadano se expresa en el contenido del artículo 99 de la CPEUM, al señalarse que entre las diversas competencias del TEPJF se encuentra la de resolver en forma definitiva e inatacable, </a:t>
            </a:r>
            <a:r>
              <a:rPr lang="es-MX" sz="2000" b="1" dirty="0"/>
              <a:t>“las impugnaciones de actos y resoluciones que violen los derechos político-electorales de los ciudadanos de votar, ser votado y de afiliación libre y pacífica para tomar parte en los asuntos políticos del país”.</a:t>
            </a:r>
          </a:p>
          <a:p>
            <a:pPr marL="257168" indent="-257168" algn="just">
              <a:buFont typeface="Arial" panose="020B0604020202020204" pitchFamily="34" charset="0"/>
              <a:buChar char="•"/>
            </a:pPr>
            <a:r>
              <a:rPr lang="es-MX" sz="2000" dirty="0"/>
              <a:t>A pesar de los avances, aparecieron nuevos retos que exigían ampliar la tutela de los derechos políticos a través del JDC. </a:t>
            </a:r>
            <a:r>
              <a:rPr lang="es-MX" sz="2000" b="1" dirty="0"/>
              <a:t>Uno de esos desafíos consistió en determinar la procedencia de este juicio para tutelar los derechos de los ciudadanos (o afiliados) por violaciones cometidas por los partidos políticos, debido a que la normatividad electoral de 1996 no había establecido de manera expresa dicha protección.</a:t>
            </a:r>
          </a:p>
        </p:txBody>
      </p:sp>
      <p:sp>
        <p:nvSpPr>
          <p:cNvPr id="5" name="CuadroTexto 4">
            <a:extLst>
              <a:ext uri="{FF2B5EF4-FFF2-40B4-BE49-F238E27FC236}">
                <a16:creationId xmlns:a16="http://schemas.microsoft.com/office/drawing/2014/main" id="{147653A7-CF42-4AD0-B0DA-DDEA140091EC}"/>
              </a:ext>
            </a:extLst>
          </p:cNvPr>
          <p:cNvSpPr txBox="1"/>
          <p:nvPr/>
        </p:nvSpPr>
        <p:spPr>
          <a:xfrm>
            <a:off x="5518372" y="776190"/>
            <a:ext cx="3036082" cy="830997"/>
          </a:xfrm>
          <a:prstGeom prst="rect">
            <a:avLst/>
          </a:prstGeom>
          <a:noFill/>
        </p:spPr>
        <p:txBody>
          <a:bodyPr wrap="square" rtlCol="0">
            <a:spAutoFit/>
          </a:bodyPr>
          <a:lstStyle/>
          <a:p>
            <a:pPr algn="ctr"/>
            <a:r>
              <a:rPr lang="es-MX" sz="2400" b="1" dirty="0">
                <a:solidFill>
                  <a:srgbClr val="2A2559"/>
                </a:solidFill>
                <a:latin typeface="Helvetica Neue"/>
              </a:rPr>
              <a:t>Tutela de los </a:t>
            </a:r>
          </a:p>
          <a:p>
            <a:pPr algn="ctr"/>
            <a:r>
              <a:rPr lang="es-MX" sz="2400" b="1" dirty="0">
                <a:solidFill>
                  <a:srgbClr val="2A2559"/>
                </a:solidFill>
                <a:latin typeface="Helvetica Neue"/>
              </a:rPr>
              <a:t>Derechos Políticos</a:t>
            </a:r>
          </a:p>
        </p:txBody>
      </p:sp>
    </p:spTree>
    <p:extLst>
      <p:ext uri="{BB962C8B-B14F-4D97-AF65-F5344CB8AC3E}">
        <p14:creationId xmlns:p14="http://schemas.microsoft.com/office/powerpoint/2010/main" val="3829022533"/>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697538"/>
            <a:ext cx="8111359" cy="4154984"/>
          </a:xfrm>
          <a:prstGeom prst="rect">
            <a:avLst/>
          </a:prstGeom>
        </p:spPr>
        <p:txBody>
          <a:bodyPr wrap="square">
            <a:spAutoFit/>
          </a:bodyPr>
          <a:lstStyle/>
          <a:p>
            <a:pPr algn="just"/>
            <a:r>
              <a:rPr lang="es-MX" sz="2200" dirty="0"/>
              <a:t>Para llegar al estadio actual, se deben comprender dos aspectos complementarios, estos son: </a:t>
            </a:r>
          </a:p>
          <a:p>
            <a:pPr marL="342892" indent="-342892" algn="just">
              <a:buAutoNum type="alphaLcParenR"/>
            </a:pPr>
            <a:r>
              <a:rPr lang="es-MX" sz="2200" dirty="0"/>
              <a:t>Como se entienden jurídicamente a los partidos políticos. A este respecto se debe tomar en cuenta la reforma política de 1977 (reconocimiento como entidades de interés público), la de 1996 (creación del JDC), la de 2007 (posibilidad para que las autoridades intervengan en los asuntos internos), la de 2014 (Ley General), así como, </a:t>
            </a:r>
            <a:r>
              <a:rPr lang="es-MX" sz="2200" b="1" dirty="0"/>
              <a:t>la jurisprudencia del TEPJF</a:t>
            </a:r>
            <a:r>
              <a:rPr lang="es-MX" sz="2200" dirty="0"/>
              <a:t>.*</a:t>
            </a:r>
          </a:p>
          <a:p>
            <a:pPr marL="342892" indent="-342892" algn="just">
              <a:buAutoNum type="alphaLcParenR"/>
            </a:pPr>
            <a:r>
              <a:rPr lang="es-MX" sz="2200" dirty="0"/>
              <a:t>Los mecanismos para hacer justiciables los derechos políticos de los militantes. En este aspecto, se debe tomar en cuenta la evolución de la procedencia del Juicio para la protección de los derechos político-electorales (JDC).</a:t>
            </a:r>
          </a:p>
        </p:txBody>
      </p:sp>
      <p:sp>
        <p:nvSpPr>
          <p:cNvPr id="5" name="CuadroTexto 4">
            <a:extLst>
              <a:ext uri="{FF2B5EF4-FFF2-40B4-BE49-F238E27FC236}">
                <a16:creationId xmlns:a16="http://schemas.microsoft.com/office/drawing/2014/main" id="{4F821BAD-F460-4159-8854-95BDDAE86257}"/>
              </a:ext>
            </a:extLst>
          </p:cNvPr>
          <p:cNvSpPr txBox="1"/>
          <p:nvPr/>
        </p:nvSpPr>
        <p:spPr>
          <a:xfrm>
            <a:off x="5747656" y="776190"/>
            <a:ext cx="2806797" cy="830997"/>
          </a:xfrm>
          <a:prstGeom prst="rect">
            <a:avLst/>
          </a:prstGeom>
          <a:noFill/>
        </p:spPr>
        <p:txBody>
          <a:bodyPr wrap="square" rtlCol="0">
            <a:spAutoFit/>
          </a:bodyPr>
          <a:lstStyle/>
          <a:p>
            <a:pPr algn="ctr"/>
            <a:r>
              <a:rPr lang="es-MX" sz="2400" b="1" dirty="0">
                <a:solidFill>
                  <a:srgbClr val="2A2559"/>
                </a:solidFill>
                <a:latin typeface="Helvetica Neue"/>
              </a:rPr>
              <a:t>Partidos Políticos y JDC</a:t>
            </a:r>
          </a:p>
        </p:txBody>
      </p:sp>
      <p:sp>
        <p:nvSpPr>
          <p:cNvPr id="6" name="CuadroTexto 5">
            <a:extLst>
              <a:ext uri="{FF2B5EF4-FFF2-40B4-BE49-F238E27FC236}">
                <a16:creationId xmlns:a16="http://schemas.microsoft.com/office/drawing/2014/main" id="{EF162F2A-B2ED-4360-BF54-8C7EB46D6A7D}"/>
              </a:ext>
            </a:extLst>
          </p:cNvPr>
          <p:cNvSpPr txBox="1"/>
          <p:nvPr/>
        </p:nvSpPr>
        <p:spPr>
          <a:xfrm>
            <a:off x="1123654" y="6351629"/>
            <a:ext cx="1544901" cy="369332"/>
          </a:xfrm>
          <a:prstGeom prst="rect">
            <a:avLst/>
          </a:prstGeom>
          <a:noFill/>
        </p:spPr>
        <p:txBody>
          <a:bodyPr wrap="square">
            <a:spAutoFit/>
          </a:bodyPr>
          <a:lstStyle/>
          <a:p>
            <a:r>
              <a:rPr lang="es-MX" sz="1800" dirty="0"/>
              <a:t>* OJO: Plan B</a:t>
            </a:r>
          </a:p>
        </p:txBody>
      </p:sp>
    </p:spTree>
    <p:extLst>
      <p:ext uri="{BB962C8B-B14F-4D97-AF65-F5344CB8AC3E}">
        <p14:creationId xmlns:p14="http://schemas.microsoft.com/office/powerpoint/2010/main" val="4070354550"/>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BE2CB36B-A262-46E3-8F81-C637DDBCD648}"/>
              </a:ext>
            </a:extLst>
          </p:cNvPr>
          <p:cNvSpPr txBox="1"/>
          <p:nvPr/>
        </p:nvSpPr>
        <p:spPr>
          <a:xfrm>
            <a:off x="886810" y="1896960"/>
            <a:ext cx="7370380" cy="3693319"/>
          </a:xfrm>
          <a:prstGeom prst="rect">
            <a:avLst/>
          </a:prstGeom>
          <a:noFill/>
        </p:spPr>
        <p:txBody>
          <a:bodyPr wrap="square">
            <a:spAutoFit/>
          </a:bodyPr>
          <a:lstStyle/>
          <a:p>
            <a:pPr algn="just"/>
            <a:r>
              <a:rPr lang="es-MX" dirty="0"/>
              <a:t>La improcedencia en su momento se sustento en la tesis jurisprudencial s3elj 15/2001. </a:t>
            </a:r>
            <a:r>
              <a:rPr lang="es-MX" b="1" dirty="0"/>
              <a:t>JUICIO PARA LA PROTECCIÓN DE LOS DERECHOS POLÍTICOS—ELECTORALES DEL CIUDADANO. ES IMPROCEDENTE CONTRA ACTOS DE PARTIDOS POLÍTICOS. </a:t>
            </a:r>
            <a:r>
              <a:rPr lang="es-MX" dirty="0"/>
              <a:t>En dicha jurisprudencia se interpreto el término “autoridad” como órgano del Estado, por lo que se excluyó a los Partidos Políticos. </a:t>
            </a:r>
          </a:p>
          <a:p>
            <a:pPr algn="just"/>
            <a:r>
              <a:rPr lang="es-MX" dirty="0"/>
              <a:t> “[…] el juicio para la protección de los derechos político-electorales del ciudadano procede solamente contra actos de la autoridad electoral, por lo que los partidos políticos no pueden ser sujetos pasivos de dicho juicio. Las normas constitucionales citadas no disponen expresa o implícitamente, que los partidos políticos son parte pasiva de tal medio de impugnación. […] En consecuencia, en este juicio el sujeto pasivo es exclusivamente una autoridad, por lo que es improcedente contra actos de partidos políticos.  </a:t>
            </a:r>
          </a:p>
        </p:txBody>
      </p:sp>
      <p:sp>
        <p:nvSpPr>
          <p:cNvPr id="7" name="CuadroTexto 6">
            <a:extLst>
              <a:ext uri="{FF2B5EF4-FFF2-40B4-BE49-F238E27FC236}">
                <a16:creationId xmlns:a16="http://schemas.microsoft.com/office/drawing/2014/main" id="{FC2A2053-3248-47E6-B455-41461FAB975C}"/>
              </a:ext>
            </a:extLst>
          </p:cNvPr>
          <p:cNvSpPr txBox="1"/>
          <p:nvPr/>
        </p:nvSpPr>
        <p:spPr>
          <a:xfrm>
            <a:off x="5747656" y="776190"/>
            <a:ext cx="2806797" cy="830997"/>
          </a:xfrm>
          <a:prstGeom prst="rect">
            <a:avLst/>
          </a:prstGeom>
          <a:noFill/>
        </p:spPr>
        <p:txBody>
          <a:bodyPr wrap="square" rtlCol="0">
            <a:spAutoFit/>
          </a:bodyPr>
          <a:lstStyle/>
          <a:p>
            <a:pPr algn="ctr"/>
            <a:r>
              <a:rPr lang="es-MX" sz="2400" b="1" dirty="0">
                <a:solidFill>
                  <a:srgbClr val="2A2559"/>
                </a:solidFill>
                <a:latin typeface="Helvetica Neue"/>
              </a:rPr>
              <a:t>Partidos Políticos y JDC</a:t>
            </a:r>
          </a:p>
        </p:txBody>
      </p:sp>
    </p:spTree>
    <p:extLst>
      <p:ext uri="{BB962C8B-B14F-4D97-AF65-F5344CB8AC3E}">
        <p14:creationId xmlns:p14="http://schemas.microsoft.com/office/powerpoint/2010/main" val="1293650372"/>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697537"/>
            <a:ext cx="8111359" cy="4031873"/>
          </a:xfrm>
          <a:prstGeom prst="rect">
            <a:avLst/>
          </a:prstGeom>
        </p:spPr>
        <p:txBody>
          <a:bodyPr wrap="square">
            <a:spAutoFit/>
          </a:bodyPr>
          <a:lstStyle/>
          <a:p>
            <a:pPr algn="just"/>
            <a:r>
              <a:rPr lang="es-MX" sz="1600" dirty="0"/>
              <a:t>No obstante, en la sentencia SUP-JDC-84/2003 la Sala Superior consideró que el propio texto constitucional en su artículo 17 establece que el acceso a la jurisdicción debe ser completo, y de la única manera que se puede lograr una protección completa a los derechos político-electorales del ciudadano es que, </a:t>
            </a:r>
            <a:r>
              <a:rPr lang="es-MX" sz="1600" b="1" dirty="0"/>
              <a:t>independientemente del agente que los vulnere, tal situación apartada del estado de derecho pueda ser corregida por la jurisdicción</a:t>
            </a:r>
            <a:r>
              <a:rPr lang="es-MX" sz="1600" dirty="0"/>
              <a:t>, porque solo de esta forma se puede lograr una justicia integral en este punto.</a:t>
            </a:r>
          </a:p>
          <a:p>
            <a:pPr algn="just"/>
            <a:r>
              <a:rPr lang="es-MX" sz="1600" dirty="0"/>
              <a:t>Asimismo señaló que, el sistema de medios de impugnación en materia electoral no sólo garantiza el goce y disfrute de los derechos político-electorales del ciudadano, frente a los actos y resoluciones provenientes de autoridades, pues, no establece ningún límite o excepción respecto a la extensión de dichos derechos como objeto de la tutela, a la forma en que ésta se lleve a cabo, o a la calidad o naturaleza jurídica o política del sujeto activo de la infracción, por lo que </a:t>
            </a:r>
            <a:r>
              <a:rPr lang="es-MX" sz="1600" b="1" dirty="0"/>
              <a:t>su cobertura no comprende únicamente los actos y resoluciones de las autoridades, sino también los de cualquiera otra entidad que, por sus características formales o materiales, pueda colocarse en una situación preponderante frente a los ciudadanos</a:t>
            </a:r>
            <a:r>
              <a:rPr lang="es-MX" sz="1600" dirty="0"/>
              <a:t>, que propicie condiciones jurídicas o materiales en las que se puedan conculcar tales derechos fundamentales.</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4702628" y="761957"/>
            <a:ext cx="3707958" cy="830997"/>
          </a:xfrm>
          <a:prstGeom prst="rect">
            <a:avLst/>
          </a:prstGeom>
          <a:noFill/>
        </p:spPr>
        <p:txBody>
          <a:bodyPr wrap="square" rtlCol="0">
            <a:spAutoFit/>
          </a:bodyPr>
          <a:lstStyle/>
          <a:p>
            <a:pPr algn="ctr"/>
            <a:r>
              <a:rPr lang="es-MX" sz="2400" b="1" dirty="0">
                <a:solidFill>
                  <a:srgbClr val="2A2559"/>
                </a:solidFill>
                <a:latin typeface="Helvetica Neue"/>
              </a:rPr>
              <a:t>Control jurisdiccional de los actos partidistas</a:t>
            </a:r>
          </a:p>
        </p:txBody>
      </p:sp>
    </p:spTree>
    <p:extLst>
      <p:ext uri="{BB962C8B-B14F-4D97-AF65-F5344CB8AC3E}">
        <p14:creationId xmlns:p14="http://schemas.microsoft.com/office/powerpoint/2010/main" val="2355624791"/>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622054" y="1790846"/>
            <a:ext cx="7899891" cy="3785652"/>
          </a:xfrm>
          <a:prstGeom prst="rect">
            <a:avLst/>
          </a:prstGeom>
        </p:spPr>
        <p:txBody>
          <a:bodyPr wrap="square">
            <a:spAutoFit/>
          </a:bodyPr>
          <a:lstStyle/>
          <a:p>
            <a:pPr algn="just"/>
            <a:r>
              <a:rPr lang="es-MX" sz="2400" dirty="0"/>
              <a:t>En este sentido, Orozco Henríquez señala que:</a:t>
            </a:r>
          </a:p>
          <a:p>
            <a:pPr algn="just"/>
            <a:endParaRPr lang="es-MX" sz="2400" dirty="0"/>
          </a:p>
          <a:p>
            <a:pPr algn="just"/>
            <a:r>
              <a:rPr lang="es-MX" sz="2400" dirty="0"/>
              <a:t>“…si los partidos políticos ejercen un poder político real susceptible de violar derechos fundamentales político-electorales del ciudadano -particularmente de sus afiliados-, con riesgo de que tal violación devenga en irreparable si no es combatida oportunamente, no habría justificación alguna para excluir a los actos internos partidarios del control jurisdiccional en cuanto a su constitucionalidad y legalidad (Orozco 2006, 160)”.</a:t>
            </a:r>
          </a:p>
        </p:txBody>
      </p:sp>
      <p:sp>
        <p:nvSpPr>
          <p:cNvPr id="5" name="CuadroTexto 4">
            <a:extLst>
              <a:ext uri="{FF2B5EF4-FFF2-40B4-BE49-F238E27FC236}">
                <a16:creationId xmlns:a16="http://schemas.microsoft.com/office/drawing/2014/main" id="{0177AE1A-AE29-414D-B865-A3E5850A38FB}"/>
              </a:ext>
            </a:extLst>
          </p:cNvPr>
          <p:cNvSpPr txBox="1"/>
          <p:nvPr/>
        </p:nvSpPr>
        <p:spPr>
          <a:xfrm>
            <a:off x="4702628" y="761957"/>
            <a:ext cx="3707958" cy="830997"/>
          </a:xfrm>
          <a:prstGeom prst="rect">
            <a:avLst/>
          </a:prstGeom>
          <a:noFill/>
        </p:spPr>
        <p:txBody>
          <a:bodyPr wrap="square" rtlCol="0">
            <a:spAutoFit/>
          </a:bodyPr>
          <a:lstStyle/>
          <a:p>
            <a:pPr algn="ctr"/>
            <a:r>
              <a:rPr lang="es-MX" sz="2400" b="1" dirty="0">
                <a:solidFill>
                  <a:srgbClr val="2A2559"/>
                </a:solidFill>
                <a:latin typeface="Helvetica Neue"/>
              </a:rPr>
              <a:t>Control jurisdiccional de los actos partidistas</a:t>
            </a:r>
          </a:p>
        </p:txBody>
      </p:sp>
    </p:spTree>
    <p:extLst>
      <p:ext uri="{BB962C8B-B14F-4D97-AF65-F5344CB8AC3E}">
        <p14:creationId xmlns:p14="http://schemas.microsoft.com/office/powerpoint/2010/main" val="947835736"/>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688209"/>
            <a:ext cx="8111359" cy="4093428"/>
          </a:xfrm>
          <a:prstGeom prst="rect">
            <a:avLst/>
          </a:prstGeom>
        </p:spPr>
        <p:txBody>
          <a:bodyPr wrap="square">
            <a:spAutoFit/>
          </a:bodyPr>
          <a:lstStyle/>
          <a:p>
            <a:pPr algn="just"/>
            <a:r>
              <a:rPr lang="es-MX" sz="2000" dirty="0"/>
              <a:t>Según se desprende de una de las consideraciones de la sentencia recaída en la acción de inconstitucionalidad 61/2008 y sus acumuladas 62/2008, 63/2008, 64/2008 y 65/2008, en el tema VIII del análisis de los conceptos de invalidez, relativo a los “Requisitos de elegibilidad en los estatutos de los partidos políticos”, se señala que </a:t>
            </a:r>
            <a:r>
              <a:rPr lang="es-MX" sz="2000" b="1" dirty="0"/>
              <a:t>“la democracia interna en un partido supone la adopción de los principios del sistema político en el interior de la organización”</a:t>
            </a:r>
            <a:r>
              <a:rPr lang="es-MX" sz="2000" dirty="0"/>
              <a:t>.</a:t>
            </a:r>
          </a:p>
          <a:p>
            <a:pPr algn="just"/>
            <a:r>
              <a:rPr lang="es-MX" sz="2000" dirty="0"/>
              <a:t>Por lo tanto, </a:t>
            </a:r>
            <a:r>
              <a:rPr lang="es-MX" sz="2000" b="1" dirty="0"/>
              <a:t>los partidos no están facultados para limitar los derechos fundamentales en sus estatutos</a:t>
            </a:r>
            <a:r>
              <a:rPr lang="es-MX" sz="2000" dirty="0"/>
              <a:t>, es decir, para reducir su alcance, preferir una inclusión selectiva o incluso inventar “nuevos derechos”, sino sólo para crear las reglas y los procedimientos internos que permitan la realización de todos esos derechos constitucionalizados, en los términos predeterminados por el Constituyente federal.</a:t>
            </a:r>
          </a:p>
        </p:txBody>
      </p:sp>
      <p:sp>
        <p:nvSpPr>
          <p:cNvPr id="4" name="CuadroTexto 3">
            <a:extLst>
              <a:ext uri="{FF2B5EF4-FFF2-40B4-BE49-F238E27FC236}">
                <a16:creationId xmlns:a16="http://schemas.microsoft.com/office/drawing/2014/main" id="{2B1AAE6E-5EEF-4F0D-B4E4-A76452EC04D5}"/>
              </a:ext>
            </a:extLst>
          </p:cNvPr>
          <p:cNvSpPr txBox="1"/>
          <p:nvPr/>
        </p:nvSpPr>
        <p:spPr>
          <a:xfrm>
            <a:off x="4702628" y="761957"/>
            <a:ext cx="3707958" cy="830997"/>
          </a:xfrm>
          <a:prstGeom prst="rect">
            <a:avLst/>
          </a:prstGeom>
          <a:noFill/>
        </p:spPr>
        <p:txBody>
          <a:bodyPr wrap="square" rtlCol="0">
            <a:spAutoFit/>
          </a:bodyPr>
          <a:lstStyle/>
          <a:p>
            <a:pPr algn="ctr"/>
            <a:r>
              <a:rPr lang="es-MX" sz="2400" b="1" dirty="0">
                <a:solidFill>
                  <a:srgbClr val="2A2559"/>
                </a:solidFill>
                <a:latin typeface="Helvetica Neue"/>
              </a:rPr>
              <a:t>Control jurisdiccional de los actos partidistas</a:t>
            </a:r>
          </a:p>
        </p:txBody>
      </p:sp>
    </p:spTree>
    <p:extLst>
      <p:ext uri="{BB962C8B-B14F-4D97-AF65-F5344CB8AC3E}">
        <p14:creationId xmlns:p14="http://schemas.microsoft.com/office/powerpoint/2010/main" val="1917309356"/>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B4DC2E4-89B1-4F78-A30E-D964E304920B}"/>
              </a:ext>
            </a:extLst>
          </p:cNvPr>
          <p:cNvSpPr txBox="1"/>
          <p:nvPr/>
        </p:nvSpPr>
        <p:spPr>
          <a:xfrm>
            <a:off x="5169159" y="733967"/>
            <a:ext cx="3372056" cy="830997"/>
          </a:xfrm>
          <a:prstGeom prst="rect">
            <a:avLst/>
          </a:prstGeom>
          <a:noFill/>
        </p:spPr>
        <p:txBody>
          <a:bodyPr wrap="square" rtlCol="0">
            <a:spAutoFit/>
          </a:bodyPr>
          <a:lstStyle/>
          <a:p>
            <a:pPr algn="ctr"/>
            <a:r>
              <a:rPr lang="es-MX" sz="2400" b="1" dirty="0">
                <a:solidFill>
                  <a:srgbClr val="2A2559"/>
                </a:solidFill>
                <a:latin typeface="Helvetica Neue"/>
              </a:rPr>
              <a:t>Partidos políticos y procedencia del JDC</a:t>
            </a:r>
          </a:p>
        </p:txBody>
      </p:sp>
      <p:graphicFrame>
        <p:nvGraphicFramePr>
          <p:cNvPr id="4" name="Diagrama 3">
            <a:extLst>
              <a:ext uri="{FF2B5EF4-FFF2-40B4-BE49-F238E27FC236}">
                <a16:creationId xmlns:a16="http://schemas.microsoft.com/office/drawing/2014/main" id="{4B6A99E4-0F18-43C9-BF6C-5474CE41FF02}"/>
              </a:ext>
            </a:extLst>
          </p:cNvPr>
          <p:cNvGraphicFramePr/>
          <p:nvPr>
            <p:extLst>
              <p:ext uri="{D42A27DB-BD31-4B8C-83A1-F6EECF244321}">
                <p14:modId xmlns:p14="http://schemas.microsoft.com/office/powerpoint/2010/main" val="232104860"/>
              </p:ext>
            </p:extLst>
          </p:nvPr>
        </p:nvGraphicFramePr>
        <p:xfrm>
          <a:off x="494522" y="1007707"/>
          <a:ext cx="8192278" cy="53869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uadroTexto 6">
            <a:extLst>
              <a:ext uri="{FF2B5EF4-FFF2-40B4-BE49-F238E27FC236}">
                <a16:creationId xmlns:a16="http://schemas.microsoft.com/office/drawing/2014/main" id="{3AC7FC9D-3EEE-4D06-9885-ADA91FFAB04D}"/>
              </a:ext>
            </a:extLst>
          </p:cNvPr>
          <p:cNvSpPr txBox="1"/>
          <p:nvPr/>
        </p:nvSpPr>
        <p:spPr>
          <a:xfrm>
            <a:off x="681135" y="5048628"/>
            <a:ext cx="3041779" cy="954107"/>
          </a:xfrm>
          <a:prstGeom prst="rect">
            <a:avLst/>
          </a:prstGeom>
          <a:noFill/>
        </p:spPr>
        <p:txBody>
          <a:bodyPr wrap="square">
            <a:spAutoFit/>
          </a:bodyPr>
          <a:lstStyle/>
          <a:p>
            <a:r>
              <a:rPr lang="es-MX" sz="1400" dirty="0"/>
              <a:t>Cuarta etapa.</a:t>
            </a:r>
          </a:p>
          <a:p>
            <a:pPr marL="342900" indent="-342900">
              <a:buAutoNum type="arabicPeriod"/>
            </a:pPr>
            <a:r>
              <a:rPr lang="es-MX" sz="1400" dirty="0"/>
              <a:t>En el texto original de estatutos</a:t>
            </a:r>
          </a:p>
          <a:p>
            <a:pPr marL="342900" indent="-342900">
              <a:buAutoNum type="arabicPeriod"/>
            </a:pPr>
            <a:r>
              <a:rPr lang="es-MX" sz="1400" dirty="0"/>
              <a:t>Modificaciones a los estatutos</a:t>
            </a:r>
          </a:p>
          <a:p>
            <a:pPr marL="342900" indent="-342900">
              <a:buAutoNum type="arabicPeriod"/>
            </a:pPr>
            <a:r>
              <a:rPr lang="es-MX" sz="1400" dirty="0"/>
              <a:t>Contra primer acto de aplicación</a:t>
            </a:r>
          </a:p>
        </p:txBody>
      </p:sp>
      <p:sp>
        <p:nvSpPr>
          <p:cNvPr id="9" name="CuadroTexto 8">
            <a:extLst>
              <a:ext uri="{FF2B5EF4-FFF2-40B4-BE49-F238E27FC236}">
                <a16:creationId xmlns:a16="http://schemas.microsoft.com/office/drawing/2014/main" id="{98BF3342-58B3-422B-8B15-CABDEB57B2A4}"/>
              </a:ext>
            </a:extLst>
          </p:cNvPr>
          <p:cNvSpPr txBox="1"/>
          <p:nvPr/>
        </p:nvSpPr>
        <p:spPr>
          <a:xfrm>
            <a:off x="475861" y="6353553"/>
            <a:ext cx="6885992" cy="461665"/>
          </a:xfrm>
          <a:prstGeom prst="rect">
            <a:avLst/>
          </a:prstGeom>
          <a:noFill/>
        </p:spPr>
        <p:txBody>
          <a:bodyPr wrap="square">
            <a:spAutoFit/>
          </a:bodyPr>
          <a:lstStyle/>
          <a:p>
            <a:r>
              <a:rPr lang="es-MX" sz="1200" dirty="0">
                <a:solidFill>
                  <a:srgbClr val="333333"/>
                </a:solidFill>
                <a:latin typeface="Myriad Pro"/>
              </a:rPr>
              <a:t>Sobre la tutela de derechos político-electorales derivadas de actos legislativos se recomienda: </a:t>
            </a:r>
          </a:p>
          <a:p>
            <a:r>
              <a:rPr lang="es-MX" sz="1200" b="0" i="0" dirty="0">
                <a:solidFill>
                  <a:srgbClr val="333333"/>
                </a:solidFill>
                <a:effectLst/>
                <a:latin typeface="Myriad Pro"/>
              </a:rPr>
              <a:t>¿Es razonable que exista ese tipo de control con motivo de actos de órganos parlamentarios?</a:t>
            </a:r>
            <a:endParaRPr lang="es-MX" sz="1200" dirty="0"/>
          </a:p>
        </p:txBody>
      </p:sp>
    </p:spTree>
    <p:extLst>
      <p:ext uri="{BB962C8B-B14F-4D97-AF65-F5344CB8AC3E}">
        <p14:creationId xmlns:p14="http://schemas.microsoft.com/office/powerpoint/2010/main" val="3882825439"/>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2" y="1801633"/>
            <a:ext cx="8111359" cy="3000821"/>
          </a:xfrm>
          <a:prstGeom prst="rect">
            <a:avLst/>
          </a:prstGeom>
        </p:spPr>
        <p:txBody>
          <a:bodyPr wrap="square">
            <a:spAutoFit/>
          </a:bodyPr>
          <a:lstStyle/>
          <a:p>
            <a:pPr algn="just"/>
            <a:r>
              <a:rPr lang="es-MX" sz="2100" dirty="0"/>
              <a:t>A partir de la jurisprudencia 3/2003, de rubro </a:t>
            </a:r>
            <a:r>
              <a:rPr lang="es-MX" sz="2100" b="1" dirty="0"/>
              <a:t>JUICIO PARA LA PROTECCIÓN DE LOS DERECHOS POLÍTICO-ELECTORALES DEL CIUDADANO. PROCEDE CONTRA ACTOS DEFINITIVOS E IRREPARABLES DE LOS PARTIDOS POLÍTICOS</a:t>
            </a:r>
            <a:r>
              <a:rPr lang="es-MX" sz="2100" dirty="0"/>
              <a:t>, el TEPJF conoce de las controversias </a:t>
            </a:r>
            <a:r>
              <a:rPr lang="es-MX" sz="2100" dirty="0" err="1"/>
              <a:t>intrapartidistas</a:t>
            </a:r>
            <a:r>
              <a:rPr lang="es-MX" sz="2100" dirty="0"/>
              <a:t> y establece criterios, entre otros aspectos, relativos a derechos de los afiliados a los partidos políticos. </a:t>
            </a:r>
          </a:p>
          <a:p>
            <a:pPr algn="just"/>
            <a:r>
              <a:rPr lang="es-MX" sz="2100" dirty="0"/>
              <a:t>Es necesaria la intervención del Tribunal porque muchos aspectos acerca de los derechos de los afiliados de los partidos políticos no se encontraban o se encuentran desarrollados en el texto legal. </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794382" y="889845"/>
            <a:ext cx="3036082" cy="461665"/>
          </a:xfrm>
          <a:prstGeom prst="rect">
            <a:avLst/>
          </a:prstGeom>
          <a:noFill/>
        </p:spPr>
        <p:txBody>
          <a:bodyPr wrap="square" rtlCol="0">
            <a:spAutoFit/>
          </a:bodyPr>
          <a:lstStyle/>
          <a:p>
            <a:pPr algn="ctr"/>
            <a:r>
              <a:rPr lang="es-MX" sz="2400" b="1" dirty="0">
                <a:solidFill>
                  <a:srgbClr val="2A2559"/>
                </a:solidFill>
                <a:latin typeface="Helvetica Neue"/>
              </a:rPr>
              <a:t>Procedencia JDC</a:t>
            </a:r>
          </a:p>
        </p:txBody>
      </p:sp>
    </p:spTree>
    <p:extLst>
      <p:ext uri="{BB962C8B-B14F-4D97-AF65-F5344CB8AC3E}">
        <p14:creationId xmlns:p14="http://schemas.microsoft.com/office/powerpoint/2010/main" val="2031127351"/>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2" y="1786415"/>
            <a:ext cx="8111359" cy="3647152"/>
          </a:xfrm>
          <a:prstGeom prst="rect">
            <a:avLst/>
          </a:prstGeom>
        </p:spPr>
        <p:txBody>
          <a:bodyPr wrap="square">
            <a:spAutoFit/>
          </a:bodyPr>
          <a:lstStyle/>
          <a:p>
            <a:pPr algn="just"/>
            <a:r>
              <a:rPr lang="es-MX" sz="2100" dirty="0"/>
              <a:t>Posterior a la citada resolución de 2003, llegó un conjunto de asuntos de los que conoció el TEPJF relativos a los derechos políticos de los militantes, los cuales se pueden agrupar en los siguientes temas: </a:t>
            </a:r>
          </a:p>
          <a:p>
            <a:pPr marL="342892" indent="-342892" algn="just">
              <a:buFont typeface="Arial" panose="020B0604020202020204" pitchFamily="34" charset="0"/>
              <a:buChar char="•"/>
            </a:pPr>
            <a:r>
              <a:rPr lang="es-MX" sz="2100" dirty="0"/>
              <a:t>Democracia interna (SUP-JDC-781/2002) (Jurisprudencia 3/2005); </a:t>
            </a:r>
          </a:p>
          <a:p>
            <a:pPr marL="342892" indent="-342892" algn="just">
              <a:buFont typeface="Arial" panose="020B0604020202020204" pitchFamily="34" charset="0"/>
              <a:buChar char="•"/>
            </a:pPr>
            <a:r>
              <a:rPr lang="es-MX" sz="2100" dirty="0"/>
              <a:t>Definición y aprobación de estatutos (SUP-JDC-2638/2008 y SUP-JDC 2639/2008); </a:t>
            </a:r>
          </a:p>
          <a:p>
            <a:pPr marL="342892" indent="-342892" algn="just">
              <a:buFont typeface="Arial" panose="020B0604020202020204" pitchFamily="34" charset="0"/>
              <a:buChar char="•"/>
            </a:pPr>
            <a:r>
              <a:rPr lang="es-MX" sz="2100" dirty="0"/>
              <a:t>Elección de dirigentes partidistas (SUP-JDC-2642/2008 y SUP-JDC-2663/2008); </a:t>
            </a:r>
          </a:p>
          <a:p>
            <a:pPr marL="342892" indent="-342892" algn="just">
              <a:buFont typeface="Arial" panose="020B0604020202020204" pitchFamily="34" charset="0"/>
              <a:buChar char="•"/>
            </a:pPr>
            <a:r>
              <a:rPr lang="es-MX" sz="2100" dirty="0"/>
              <a:t>Designación de candidatos (SUP-JDC-592/2007); y </a:t>
            </a:r>
          </a:p>
          <a:p>
            <a:pPr marL="342892" indent="-342892" algn="just">
              <a:buFont typeface="Arial" panose="020B0604020202020204" pitchFamily="34" charset="0"/>
              <a:buChar char="•"/>
            </a:pPr>
            <a:r>
              <a:rPr lang="es-MX" sz="2100" dirty="0"/>
              <a:t>Facultades disciplinarias de los partidos políticos (SUP-JDC-329/2008 y SUP-JDC-333/2008). </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439819" y="1293804"/>
            <a:ext cx="3036082" cy="380873"/>
          </a:xfrm>
          <a:prstGeom prst="rect">
            <a:avLst/>
          </a:prstGeom>
          <a:noFill/>
        </p:spPr>
        <p:txBody>
          <a:bodyPr wrap="square" rtlCol="0">
            <a:spAutoFit/>
          </a:bodyPr>
          <a:lstStyle/>
          <a:p>
            <a:pPr algn="ctr"/>
            <a:r>
              <a:rPr lang="es-MX" sz="1875" b="1" dirty="0">
                <a:solidFill>
                  <a:srgbClr val="2A2559"/>
                </a:solidFill>
                <a:latin typeface="Helvetica Neue"/>
              </a:rPr>
              <a:t>Jurisprudencia TEPJF</a:t>
            </a:r>
          </a:p>
        </p:txBody>
      </p:sp>
    </p:spTree>
    <p:extLst>
      <p:ext uri="{BB962C8B-B14F-4D97-AF65-F5344CB8AC3E}">
        <p14:creationId xmlns:p14="http://schemas.microsoft.com/office/powerpoint/2010/main" val="260328956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BC41352-D62E-4518-AAE1-2E0A1E08B5AC}"/>
              </a:ext>
            </a:extLst>
          </p:cNvPr>
          <p:cNvSpPr txBox="1"/>
          <p:nvPr/>
        </p:nvSpPr>
        <p:spPr>
          <a:xfrm>
            <a:off x="6362700" y="637392"/>
            <a:ext cx="2137488" cy="477054"/>
          </a:xfrm>
          <a:prstGeom prst="rect">
            <a:avLst/>
          </a:prstGeom>
          <a:noFill/>
        </p:spPr>
        <p:txBody>
          <a:bodyPr wrap="square" rtlCol="0">
            <a:spAutoFit/>
          </a:bodyPr>
          <a:lstStyle/>
          <a:p>
            <a:pPr algn="ctr"/>
            <a:r>
              <a:rPr lang="es-MX" sz="2500" b="1" dirty="0">
                <a:solidFill>
                  <a:srgbClr val="2A2559"/>
                </a:solidFill>
                <a:latin typeface="Helvetica Neue"/>
              </a:rPr>
              <a:t>Democracia</a:t>
            </a:r>
          </a:p>
        </p:txBody>
      </p:sp>
      <p:graphicFrame>
        <p:nvGraphicFramePr>
          <p:cNvPr id="3" name="Diagrama 2">
            <a:extLst>
              <a:ext uri="{FF2B5EF4-FFF2-40B4-BE49-F238E27FC236}">
                <a16:creationId xmlns:a16="http://schemas.microsoft.com/office/drawing/2014/main" id="{0BC7991D-D8E1-4908-A87B-E280564662A4}"/>
              </a:ext>
            </a:extLst>
          </p:cNvPr>
          <p:cNvGraphicFramePr/>
          <p:nvPr>
            <p:extLst>
              <p:ext uri="{D42A27DB-BD31-4B8C-83A1-F6EECF244321}">
                <p14:modId xmlns:p14="http://schemas.microsoft.com/office/powerpoint/2010/main" val="863162769"/>
              </p:ext>
            </p:extLst>
          </p:nvPr>
        </p:nvGraphicFramePr>
        <p:xfrm>
          <a:off x="341784" y="724849"/>
          <a:ext cx="8460432" cy="56852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a:extLst>
              <a:ext uri="{FF2B5EF4-FFF2-40B4-BE49-F238E27FC236}">
                <a16:creationId xmlns:a16="http://schemas.microsoft.com/office/drawing/2014/main" id="{B2D1871B-1266-47CE-ADDB-6B556D40502C}"/>
              </a:ext>
            </a:extLst>
          </p:cNvPr>
          <p:cNvSpPr txBox="1"/>
          <p:nvPr/>
        </p:nvSpPr>
        <p:spPr>
          <a:xfrm>
            <a:off x="1352090" y="3959427"/>
            <a:ext cx="934237" cy="461665"/>
          </a:xfrm>
          <a:prstGeom prst="rect">
            <a:avLst/>
          </a:prstGeom>
          <a:noFill/>
        </p:spPr>
        <p:txBody>
          <a:bodyPr wrap="square" rtlCol="0">
            <a:spAutoFit/>
          </a:bodyPr>
          <a:lstStyle/>
          <a:p>
            <a:pPr algn="ctr"/>
            <a:r>
              <a:rPr lang="es-MX" sz="1200" dirty="0"/>
              <a:t>Grupos vulnerables</a:t>
            </a:r>
          </a:p>
        </p:txBody>
      </p:sp>
      <p:sp>
        <p:nvSpPr>
          <p:cNvPr id="5" name="CuadroTexto 4">
            <a:extLst>
              <a:ext uri="{FF2B5EF4-FFF2-40B4-BE49-F238E27FC236}">
                <a16:creationId xmlns:a16="http://schemas.microsoft.com/office/drawing/2014/main" id="{2CE6C726-8D5C-4C22-AB74-ABB7125C006D}"/>
              </a:ext>
            </a:extLst>
          </p:cNvPr>
          <p:cNvSpPr txBox="1"/>
          <p:nvPr/>
        </p:nvSpPr>
        <p:spPr>
          <a:xfrm>
            <a:off x="3550444" y="1877169"/>
            <a:ext cx="719528" cy="369332"/>
          </a:xfrm>
          <a:prstGeom prst="rect">
            <a:avLst/>
          </a:prstGeom>
          <a:noFill/>
        </p:spPr>
        <p:txBody>
          <a:bodyPr wrap="square" rtlCol="0">
            <a:spAutoFit/>
          </a:bodyPr>
          <a:lstStyle/>
          <a:p>
            <a:r>
              <a:rPr lang="es-MX" dirty="0">
                <a:solidFill>
                  <a:schemeClr val="bg1"/>
                </a:solidFill>
              </a:rPr>
              <a:t>Tipos</a:t>
            </a:r>
          </a:p>
        </p:txBody>
      </p:sp>
      <p:sp>
        <p:nvSpPr>
          <p:cNvPr id="6" name="CuadroTexto 5">
            <a:extLst>
              <a:ext uri="{FF2B5EF4-FFF2-40B4-BE49-F238E27FC236}">
                <a16:creationId xmlns:a16="http://schemas.microsoft.com/office/drawing/2014/main" id="{9384AEBE-2F3E-4871-86A7-E6860EF89F95}"/>
              </a:ext>
            </a:extLst>
          </p:cNvPr>
          <p:cNvSpPr txBox="1"/>
          <p:nvPr/>
        </p:nvSpPr>
        <p:spPr>
          <a:xfrm>
            <a:off x="6221187" y="2539908"/>
            <a:ext cx="1408159" cy="523220"/>
          </a:xfrm>
          <a:prstGeom prst="rect">
            <a:avLst/>
          </a:prstGeom>
          <a:noFill/>
        </p:spPr>
        <p:txBody>
          <a:bodyPr wrap="square" rtlCol="0">
            <a:spAutoFit/>
          </a:bodyPr>
          <a:lstStyle/>
          <a:p>
            <a:pPr algn="ctr"/>
            <a:r>
              <a:rPr lang="es-MX" sz="1400" dirty="0"/>
              <a:t>Liberalización y democratización </a:t>
            </a:r>
          </a:p>
        </p:txBody>
      </p:sp>
      <p:sp>
        <p:nvSpPr>
          <p:cNvPr id="7" name="CuadroTexto 6">
            <a:extLst>
              <a:ext uri="{FF2B5EF4-FFF2-40B4-BE49-F238E27FC236}">
                <a16:creationId xmlns:a16="http://schemas.microsoft.com/office/drawing/2014/main" id="{105FC38F-F33D-4290-85C5-5FC4D46D6A34}"/>
              </a:ext>
            </a:extLst>
          </p:cNvPr>
          <p:cNvSpPr txBox="1"/>
          <p:nvPr/>
        </p:nvSpPr>
        <p:spPr>
          <a:xfrm>
            <a:off x="4785533" y="2349507"/>
            <a:ext cx="719528" cy="276999"/>
          </a:xfrm>
          <a:prstGeom prst="rect">
            <a:avLst/>
          </a:prstGeom>
          <a:noFill/>
        </p:spPr>
        <p:txBody>
          <a:bodyPr wrap="square" rtlCol="0">
            <a:spAutoFit/>
          </a:bodyPr>
          <a:lstStyle/>
          <a:p>
            <a:pPr algn="ctr"/>
            <a:r>
              <a:rPr lang="es-MX" sz="1200" dirty="0">
                <a:solidFill>
                  <a:schemeClr val="bg1"/>
                </a:solidFill>
              </a:rPr>
              <a:t>Voto</a:t>
            </a:r>
          </a:p>
        </p:txBody>
      </p:sp>
      <p:sp>
        <p:nvSpPr>
          <p:cNvPr id="8" name="CuadroTexto 7">
            <a:extLst>
              <a:ext uri="{FF2B5EF4-FFF2-40B4-BE49-F238E27FC236}">
                <a16:creationId xmlns:a16="http://schemas.microsoft.com/office/drawing/2014/main" id="{734DBBFF-26EF-4BE7-A3A4-3C7AD484D4C5}"/>
              </a:ext>
            </a:extLst>
          </p:cNvPr>
          <p:cNvSpPr txBox="1"/>
          <p:nvPr/>
        </p:nvSpPr>
        <p:spPr>
          <a:xfrm>
            <a:off x="3704796" y="3439781"/>
            <a:ext cx="1666174" cy="646331"/>
          </a:xfrm>
          <a:prstGeom prst="rect">
            <a:avLst/>
          </a:prstGeom>
          <a:noFill/>
        </p:spPr>
        <p:txBody>
          <a:bodyPr wrap="square" rtlCol="0">
            <a:spAutoFit/>
          </a:bodyPr>
          <a:lstStyle/>
          <a:p>
            <a:pPr marL="171450" indent="-171450" algn="ctr">
              <a:buFont typeface="Arial" panose="020B0604020202020204" pitchFamily="34" charset="0"/>
              <a:buChar char="•"/>
            </a:pPr>
            <a:r>
              <a:rPr lang="es-MX" sz="1200" dirty="0">
                <a:solidFill>
                  <a:schemeClr val="bg1"/>
                </a:solidFill>
              </a:rPr>
              <a:t>Instituciones</a:t>
            </a:r>
          </a:p>
          <a:p>
            <a:pPr marL="171450" indent="-171450" algn="ctr">
              <a:buFont typeface="Arial" panose="020B0604020202020204" pitchFamily="34" charset="0"/>
              <a:buChar char="•"/>
            </a:pPr>
            <a:r>
              <a:rPr lang="es-MX" sz="1200" dirty="0">
                <a:solidFill>
                  <a:schemeClr val="bg1"/>
                </a:solidFill>
              </a:rPr>
              <a:t>Normas</a:t>
            </a:r>
          </a:p>
          <a:p>
            <a:pPr marL="171450" indent="-171450" algn="ctr">
              <a:buFont typeface="Arial" panose="020B0604020202020204" pitchFamily="34" charset="0"/>
              <a:buChar char="•"/>
            </a:pPr>
            <a:r>
              <a:rPr lang="es-MX" sz="1200" dirty="0">
                <a:solidFill>
                  <a:schemeClr val="bg1"/>
                </a:solidFill>
              </a:rPr>
              <a:t>Procedimientos</a:t>
            </a:r>
          </a:p>
        </p:txBody>
      </p:sp>
      <p:sp>
        <p:nvSpPr>
          <p:cNvPr id="10" name="CuadroTexto 9">
            <a:extLst>
              <a:ext uri="{FF2B5EF4-FFF2-40B4-BE49-F238E27FC236}">
                <a16:creationId xmlns:a16="http://schemas.microsoft.com/office/drawing/2014/main" id="{E53DEC61-DC36-4E31-91AE-D772FAB56FC6}"/>
              </a:ext>
            </a:extLst>
          </p:cNvPr>
          <p:cNvSpPr txBox="1"/>
          <p:nvPr/>
        </p:nvSpPr>
        <p:spPr>
          <a:xfrm>
            <a:off x="2458237" y="3362807"/>
            <a:ext cx="665584" cy="276999"/>
          </a:xfrm>
          <a:prstGeom prst="rect">
            <a:avLst/>
          </a:prstGeom>
          <a:noFill/>
        </p:spPr>
        <p:txBody>
          <a:bodyPr wrap="square" rtlCol="0">
            <a:spAutoFit/>
          </a:bodyPr>
          <a:lstStyle/>
          <a:p>
            <a:pPr algn="ctr"/>
            <a:r>
              <a:rPr lang="es-MX" sz="1200" dirty="0">
                <a:solidFill>
                  <a:schemeClr val="bg1"/>
                </a:solidFill>
              </a:rPr>
              <a:t>Calidad</a:t>
            </a:r>
          </a:p>
        </p:txBody>
      </p:sp>
      <p:sp>
        <p:nvSpPr>
          <p:cNvPr id="12" name="CuadroTexto 11">
            <a:extLst>
              <a:ext uri="{FF2B5EF4-FFF2-40B4-BE49-F238E27FC236}">
                <a16:creationId xmlns:a16="http://schemas.microsoft.com/office/drawing/2014/main" id="{0BA0C57C-B216-475B-893E-C163C5059F29}"/>
              </a:ext>
            </a:extLst>
          </p:cNvPr>
          <p:cNvSpPr txBox="1"/>
          <p:nvPr/>
        </p:nvSpPr>
        <p:spPr>
          <a:xfrm>
            <a:off x="6221187" y="4878187"/>
            <a:ext cx="849289" cy="461665"/>
          </a:xfrm>
          <a:prstGeom prst="rect">
            <a:avLst/>
          </a:prstGeom>
          <a:noFill/>
        </p:spPr>
        <p:txBody>
          <a:bodyPr wrap="square" rtlCol="0">
            <a:spAutoFit/>
          </a:bodyPr>
          <a:lstStyle/>
          <a:p>
            <a:pPr algn="ctr"/>
            <a:r>
              <a:rPr lang="es-MX" sz="1200" dirty="0"/>
              <a:t>Integridad electoral</a:t>
            </a:r>
          </a:p>
        </p:txBody>
      </p:sp>
      <p:sp>
        <p:nvSpPr>
          <p:cNvPr id="13" name="CuadroTexto 12">
            <a:extLst>
              <a:ext uri="{FF2B5EF4-FFF2-40B4-BE49-F238E27FC236}">
                <a16:creationId xmlns:a16="http://schemas.microsoft.com/office/drawing/2014/main" id="{3C49D3FE-15DB-47D4-BF26-24BFAF748531}"/>
              </a:ext>
            </a:extLst>
          </p:cNvPr>
          <p:cNvSpPr txBox="1"/>
          <p:nvPr/>
        </p:nvSpPr>
        <p:spPr>
          <a:xfrm>
            <a:off x="4387667" y="4692062"/>
            <a:ext cx="1002353" cy="276999"/>
          </a:xfrm>
          <a:prstGeom prst="rect">
            <a:avLst/>
          </a:prstGeom>
          <a:noFill/>
        </p:spPr>
        <p:txBody>
          <a:bodyPr wrap="square" rtlCol="0">
            <a:spAutoFit/>
          </a:bodyPr>
          <a:lstStyle/>
          <a:p>
            <a:pPr algn="ctr"/>
            <a:r>
              <a:rPr lang="es-MX" sz="1200" dirty="0">
                <a:solidFill>
                  <a:schemeClr val="bg1"/>
                </a:solidFill>
              </a:rPr>
              <a:t>Gobernanza</a:t>
            </a:r>
          </a:p>
        </p:txBody>
      </p:sp>
      <p:sp>
        <p:nvSpPr>
          <p:cNvPr id="14" name="Elipse 13">
            <a:extLst>
              <a:ext uri="{FF2B5EF4-FFF2-40B4-BE49-F238E27FC236}">
                <a16:creationId xmlns:a16="http://schemas.microsoft.com/office/drawing/2014/main" id="{0659DC1D-CB0E-45DA-861E-53DDF097F0B9}"/>
              </a:ext>
            </a:extLst>
          </p:cNvPr>
          <p:cNvSpPr/>
          <p:nvPr/>
        </p:nvSpPr>
        <p:spPr>
          <a:xfrm>
            <a:off x="3715650" y="4692062"/>
            <a:ext cx="256433" cy="256406"/>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5" name="CuadroTexto 14">
            <a:extLst>
              <a:ext uri="{FF2B5EF4-FFF2-40B4-BE49-F238E27FC236}">
                <a16:creationId xmlns:a16="http://schemas.microsoft.com/office/drawing/2014/main" id="{B5F7D70A-08A5-4EA1-82E3-F79DA7C8DC13}"/>
              </a:ext>
            </a:extLst>
          </p:cNvPr>
          <p:cNvSpPr txBox="1"/>
          <p:nvPr/>
        </p:nvSpPr>
        <p:spPr>
          <a:xfrm>
            <a:off x="2841513" y="4692062"/>
            <a:ext cx="1002353" cy="276999"/>
          </a:xfrm>
          <a:prstGeom prst="rect">
            <a:avLst/>
          </a:prstGeom>
          <a:noFill/>
        </p:spPr>
        <p:txBody>
          <a:bodyPr wrap="square" rtlCol="0">
            <a:spAutoFit/>
          </a:bodyPr>
          <a:lstStyle/>
          <a:p>
            <a:pPr algn="ctr"/>
            <a:r>
              <a:rPr lang="es-MX" sz="1200" dirty="0">
                <a:solidFill>
                  <a:schemeClr val="bg1"/>
                </a:solidFill>
              </a:rPr>
              <a:t>Ciudadanía</a:t>
            </a:r>
          </a:p>
        </p:txBody>
      </p:sp>
    </p:spTree>
    <p:extLst>
      <p:ext uri="{BB962C8B-B14F-4D97-AF65-F5344CB8AC3E}">
        <p14:creationId xmlns:p14="http://schemas.microsoft.com/office/powerpoint/2010/main" val="38191277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923B12-8874-41F6-8B93-F66E823B5912}"/>
              </a:ext>
            </a:extLst>
          </p:cNvPr>
          <p:cNvSpPr txBox="1"/>
          <p:nvPr/>
        </p:nvSpPr>
        <p:spPr>
          <a:xfrm>
            <a:off x="5611239" y="696645"/>
            <a:ext cx="3415168" cy="830997"/>
          </a:xfrm>
          <a:prstGeom prst="rect">
            <a:avLst/>
          </a:prstGeom>
          <a:noFill/>
        </p:spPr>
        <p:txBody>
          <a:bodyPr wrap="square" rtlCol="0">
            <a:spAutoFit/>
          </a:bodyPr>
          <a:lstStyle/>
          <a:p>
            <a:pPr algn="ctr"/>
            <a:r>
              <a:rPr lang="es-MX" sz="2400" b="1" dirty="0">
                <a:solidFill>
                  <a:srgbClr val="2A2559"/>
                </a:solidFill>
                <a:latin typeface="Helvetica Neue"/>
              </a:rPr>
              <a:t>Algunos criterios relevantes</a:t>
            </a:r>
          </a:p>
        </p:txBody>
      </p:sp>
      <p:pic>
        <p:nvPicPr>
          <p:cNvPr id="5" name="Imagen 4">
            <a:extLst>
              <a:ext uri="{FF2B5EF4-FFF2-40B4-BE49-F238E27FC236}">
                <a16:creationId xmlns:a16="http://schemas.microsoft.com/office/drawing/2014/main" id="{59159B93-F294-473B-A937-71E83193D93C}"/>
              </a:ext>
            </a:extLst>
          </p:cNvPr>
          <p:cNvPicPr>
            <a:picLocks noChangeAspect="1"/>
          </p:cNvPicPr>
          <p:nvPr/>
        </p:nvPicPr>
        <p:blipFill>
          <a:blip r:embed="rId4"/>
          <a:stretch>
            <a:fillRect/>
          </a:stretch>
        </p:blipFill>
        <p:spPr>
          <a:xfrm>
            <a:off x="2047659" y="1527642"/>
            <a:ext cx="5173486" cy="1168905"/>
          </a:xfrm>
          <a:prstGeom prst="rect">
            <a:avLst/>
          </a:prstGeom>
        </p:spPr>
      </p:pic>
      <p:pic>
        <p:nvPicPr>
          <p:cNvPr id="7" name="Imagen 6">
            <a:extLst>
              <a:ext uri="{FF2B5EF4-FFF2-40B4-BE49-F238E27FC236}">
                <a16:creationId xmlns:a16="http://schemas.microsoft.com/office/drawing/2014/main" id="{87B548D3-0989-4E3F-A6AB-7445CFFD4D9A}"/>
              </a:ext>
            </a:extLst>
          </p:cNvPr>
          <p:cNvPicPr>
            <a:picLocks noChangeAspect="1"/>
          </p:cNvPicPr>
          <p:nvPr/>
        </p:nvPicPr>
        <p:blipFill>
          <a:blip r:embed="rId5"/>
          <a:stretch>
            <a:fillRect/>
          </a:stretch>
        </p:blipFill>
        <p:spPr>
          <a:xfrm>
            <a:off x="2047659" y="2696546"/>
            <a:ext cx="5173486" cy="3393263"/>
          </a:xfrm>
          <a:prstGeom prst="rect">
            <a:avLst/>
          </a:prstGeom>
        </p:spPr>
      </p:pic>
      <p:sp>
        <p:nvSpPr>
          <p:cNvPr id="9" name="CuadroTexto 8">
            <a:extLst>
              <a:ext uri="{FF2B5EF4-FFF2-40B4-BE49-F238E27FC236}">
                <a16:creationId xmlns:a16="http://schemas.microsoft.com/office/drawing/2014/main" id="{5D4A16EF-5CD8-4441-97D0-6382301B573D}"/>
              </a:ext>
            </a:extLst>
          </p:cNvPr>
          <p:cNvSpPr txBox="1"/>
          <p:nvPr/>
        </p:nvSpPr>
        <p:spPr>
          <a:xfrm>
            <a:off x="182401" y="4156206"/>
            <a:ext cx="1865258" cy="1131079"/>
          </a:xfrm>
          <a:prstGeom prst="rect">
            <a:avLst/>
          </a:prstGeom>
          <a:noFill/>
        </p:spPr>
        <p:txBody>
          <a:bodyPr wrap="square">
            <a:spAutoFit/>
          </a:bodyPr>
          <a:lstStyle/>
          <a:p>
            <a:r>
              <a:rPr lang="es-MX" sz="1350" dirty="0"/>
              <a:t>Fuente: </a:t>
            </a:r>
            <a:r>
              <a:rPr lang="es-MX" sz="1350" dirty="0">
                <a:hlinkClick r:id="rId6"/>
              </a:rPr>
              <a:t>https://www.te.gob.mx/publicaciones/sites/default/files//archivos_libros/57_proteccion.pdf</a:t>
            </a:r>
            <a:r>
              <a:rPr lang="es-MX" sz="1350" dirty="0"/>
              <a:t> </a:t>
            </a:r>
          </a:p>
        </p:txBody>
      </p:sp>
    </p:spTree>
    <p:extLst>
      <p:ext uri="{BB962C8B-B14F-4D97-AF65-F5344CB8AC3E}">
        <p14:creationId xmlns:p14="http://schemas.microsoft.com/office/powerpoint/2010/main" val="3829728046"/>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59159B93-F294-473B-A937-71E83193D93C}"/>
              </a:ext>
            </a:extLst>
          </p:cNvPr>
          <p:cNvPicPr>
            <a:picLocks noChangeAspect="1"/>
          </p:cNvPicPr>
          <p:nvPr/>
        </p:nvPicPr>
        <p:blipFill>
          <a:blip r:embed="rId4"/>
          <a:stretch>
            <a:fillRect/>
          </a:stretch>
        </p:blipFill>
        <p:spPr>
          <a:xfrm>
            <a:off x="2394083" y="1651596"/>
            <a:ext cx="4716726" cy="1065704"/>
          </a:xfrm>
          <a:prstGeom prst="rect">
            <a:avLst/>
          </a:prstGeom>
        </p:spPr>
      </p:pic>
      <p:pic>
        <p:nvPicPr>
          <p:cNvPr id="3" name="Imagen 2">
            <a:extLst>
              <a:ext uri="{FF2B5EF4-FFF2-40B4-BE49-F238E27FC236}">
                <a16:creationId xmlns:a16="http://schemas.microsoft.com/office/drawing/2014/main" id="{BD7B9BC8-D492-4C96-A946-A262D343CEE7}"/>
              </a:ext>
            </a:extLst>
          </p:cNvPr>
          <p:cNvPicPr>
            <a:picLocks noChangeAspect="1"/>
          </p:cNvPicPr>
          <p:nvPr/>
        </p:nvPicPr>
        <p:blipFill>
          <a:blip r:embed="rId5"/>
          <a:stretch>
            <a:fillRect/>
          </a:stretch>
        </p:blipFill>
        <p:spPr>
          <a:xfrm>
            <a:off x="2394083" y="1912834"/>
            <a:ext cx="4716726" cy="2592422"/>
          </a:xfrm>
          <a:prstGeom prst="rect">
            <a:avLst/>
          </a:prstGeom>
        </p:spPr>
      </p:pic>
      <p:pic>
        <p:nvPicPr>
          <p:cNvPr id="8" name="Imagen 7">
            <a:extLst>
              <a:ext uri="{FF2B5EF4-FFF2-40B4-BE49-F238E27FC236}">
                <a16:creationId xmlns:a16="http://schemas.microsoft.com/office/drawing/2014/main" id="{545E82D0-7D0A-45FF-9BA0-5D869E7D0FB8}"/>
              </a:ext>
            </a:extLst>
          </p:cNvPr>
          <p:cNvPicPr>
            <a:picLocks noChangeAspect="1"/>
          </p:cNvPicPr>
          <p:nvPr/>
        </p:nvPicPr>
        <p:blipFill>
          <a:blip r:embed="rId6"/>
          <a:stretch>
            <a:fillRect/>
          </a:stretch>
        </p:blipFill>
        <p:spPr>
          <a:xfrm>
            <a:off x="2394086" y="4481522"/>
            <a:ext cx="4716725" cy="1449773"/>
          </a:xfrm>
          <a:prstGeom prst="rect">
            <a:avLst/>
          </a:prstGeom>
        </p:spPr>
      </p:pic>
      <p:sp>
        <p:nvSpPr>
          <p:cNvPr id="6" name="CuadroTexto 5">
            <a:extLst>
              <a:ext uri="{FF2B5EF4-FFF2-40B4-BE49-F238E27FC236}">
                <a16:creationId xmlns:a16="http://schemas.microsoft.com/office/drawing/2014/main" id="{420C0C53-AB64-47CE-B0A1-17AE288F4439}"/>
              </a:ext>
            </a:extLst>
          </p:cNvPr>
          <p:cNvSpPr txBox="1"/>
          <p:nvPr/>
        </p:nvSpPr>
        <p:spPr>
          <a:xfrm>
            <a:off x="5611239" y="696645"/>
            <a:ext cx="3415168" cy="830997"/>
          </a:xfrm>
          <a:prstGeom prst="rect">
            <a:avLst/>
          </a:prstGeom>
          <a:noFill/>
        </p:spPr>
        <p:txBody>
          <a:bodyPr wrap="square" rtlCol="0">
            <a:spAutoFit/>
          </a:bodyPr>
          <a:lstStyle/>
          <a:p>
            <a:pPr algn="ctr"/>
            <a:r>
              <a:rPr lang="es-MX" sz="2400" b="1" dirty="0">
                <a:solidFill>
                  <a:srgbClr val="2A2559"/>
                </a:solidFill>
                <a:latin typeface="Helvetica Neue"/>
              </a:rPr>
              <a:t>Algunos criterios relevantes</a:t>
            </a:r>
          </a:p>
        </p:txBody>
      </p:sp>
    </p:spTree>
    <p:extLst>
      <p:ext uri="{BB962C8B-B14F-4D97-AF65-F5344CB8AC3E}">
        <p14:creationId xmlns:p14="http://schemas.microsoft.com/office/powerpoint/2010/main" val="1713840172"/>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2" y="1651594"/>
            <a:ext cx="8111359" cy="3647152"/>
          </a:xfrm>
          <a:prstGeom prst="rect">
            <a:avLst/>
          </a:prstGeom>
        </p:spPr>
        <p:txBody>
          <a:bodyPr wrap="square">
            <a:spAutoFit/>
          </a:bodyPr>
          <a:lstStyle/>
          <a:p>
            <a:pPr algn="just"/>
            <a:r>
              <a:rPr lang="es-MX" sz="1650" b="1" dirty="0"/>
              <a:t>PARTIDOS POLÍTICOS. DEBEN IMPLEMENTAR MECANISMOS PARA LA SOLUCIÓN DE SUS CONFLICTOS INTERNOS, CUANDO EN LA NORMATIVA PARTIDARIA NO SE PREVEA ESPECÍFICAMENTE UN MEDIO IMPUGNATIVO.- </a:t>
            </a:r>
            <a:r>
              <a:rPr lang="es-MX" sz="1650" dirty="0"/>
              <a:t>[…]el derecho a la </a:t>
            </a:r>
            <a:r>
              <a:rPr lang="es-MX" sz="1650" dirty="0" err="1"/>
              <a:t>auto-organización</a:t>
            </a:r>
            <a:r>
              <a:rPr lang="es-MX" sz="1650" dirty="0"/>
              <a:t> de los partidos políticos, como principio de base constitucional, implica la potestad de establecer su propio régimen de organización al interior de su estructura orgánica, así como el deber de implementar procedimientos o mecanismos de </a:t>
            </a:r>
            <a:r>
              <a:rPr lang="es-MX" sz="1650" dirty="0" err="1"/>
              <a:t>auto-composición</a:t>
            </a:r>
            <a:r>
              <a:rPr lang="es-MX" sz="1650" dirty="0"/>
              <a:t> que posibiliten la solución de sus conflictos internos y garanticen los derechos de la militancia. Por tanto, cuando en la normativa interna no se prevea de manera específica un medio de impugnación para controvertir ciertas determinaciones partidistas, los partidos políticos deben implementar mecanismos para la solución de sus conflictos internos, a fin de garantizar que toda controversia se resuelva por los órganos colegiados responsables de la impartición de justicia </a:t>
            </a:r>
            <a:r>
              <a:rPr lang="es-MX" sz="1650" dirty="0" err="1"/>
              <a:t>intrapartidaria</a:t>
            </a:r>
            <a:r>
              <a:rPr lang="es-MX" sz="1650" dirty="0"/>
              <a:t>, de forma independiente, objetiva e imparcial en la toma de sus decisiones, con lo cual se salvaguarda el derecho de la militancia de acceder a la justicia partidaria antes de acudir a las instancias jurisdiccionales y el de </a:t>
            </a:r>
            <a:r>
              <a:rPr lang="es-MX" sz="1650" dirty="0" err="1"/>
              <a:t>auto-organización</a:t>
            </a:r>
            <a:r>
              <a:rPr lang="es-MX" sz="1650" dirty="0"/>
              <a:t> de los partidos políticos.</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430489" y="1178381"/>
            <a:ext cx="3036082" cy="380873"/>
          </a:xfrm>
          <a:prstGeom prst="rect">
            <a:avLst/>
          </a:prstGeom>
          <a:noFill/>
        </p:spPr>
        <p:txBody>
          <a:bodyPr wrap="square" rtlCol="0">
            <a:spAutoFit/>
          </a:bodyPr>
          <a:lstStyle/>
          <a:p>
            <a:pPr algn="ctr"/>
            <a:r>
              <a:rPr lang="es-MX" sz="1875" b="1" dirty="0">
                <a:solidFill>
                  <a:srgbClr val="2A2559"/>
                </a:solidFill>
                <a:latin typeface="Helvetica Neue"/>
              </a:rPr>
              <a:t>Jurisprudencia 41/2016</a:t>
            </a:r>
          </a:p>
        </p:txBody>
      </p:sp>
    </p:spTree>
    <p:extLst>
      <p:ext uri="{BB962C8B-B14F-4D97-AF65-F5344CB8AC3E}">
        <p14:creationId xmlns:p14="http://schemas.microsoft.com/office/powerpoint/2010/main" val="3585903970"/>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2" y="1524632"/>
            <a:ext cx="8111359" cy="4524315"/>
          </a:xfrm>
          <a:prstGeom prst="rect">
            <a:avLst/>
          </a:prstGeom>
        </p:spPr>
        <p:txBody>
          <a:bodyPr wrap="square">
            <a:spAutoFit/>
          </a:bodyPr>
          <a:lstStyle/>
          <a:p>
            <a:pPr algn="just"/>
            <a:r>
              <a:rPr lang="es-MX" b="1" dirty="0"/>
              <a:t>Jurisprudencia 39/2015</a:t>
            </a:r>
          </a:p>
          <a:p>
            <a:pPr algn="just"/>
            <a:r>
              <a:rPr lang="es-MX" dirty="0"/>
              <a:t>RENUNCIA. LAS AUTORIDADES Y ÓRGANOS PARTIDISTAS DEBEN CONFIRMAR SU AUTENTICIDAD.</a:t>
            </a:r>
          </a:p>
          <a:p>
            <a:pPr algn="just"/>
            <a:endParaRPr lang="es-MX" b="1" dirty="0"/>
          </a:p>
          <a:p>
            <a:pPr algn="just"/>
            <a:r>
              <a:rPr lang="es-MX" b="1" dirty="0"/>
              <a:t>Jurisprudencia 24/2015</a:t>
            </a:r>
          </a:p>
          <a:p>
            <a:pPr algn="just"/>
            <a:r>
              <a:rPr lang="es-MX" dirty="0"/>
              <a:t>CANDIDATOS A CARGOS PARTIDISTAS. LA SUSTITUCIÓN POR RENUNCIA DEBE CUMPLIR CON LAS NORMAS INTERNAS DEL PARTIDO, AUN CUANDO SU PROCESO DE ELECCIÓN LO ORGANICE EL INSTITUTO NACIONAL ELECTORAL.</a:t>
            </a:r>
          </a:p>
          <a:p>
            <a:pPr algn="just"/>
            <a:endParaRPr lang="es-MX" b="1" dirty="0"/>
          </a:p>
          <a:p>
            <a:pPr algn="just"/>
            <a:r>
              <a:rPr lang="es-MX" b="1" dirty="0"/>
              <a:t>Jurisprudencia 10/2015</a:t>
            </a:r>
          </a:p>
          <a:p>
            <a:pPr algn="just"/>
            <a:r>
              <a:rPr lang="es-MX" dirty="0"/>
              <a:t>ACCIÓN TUITIVA DE INTERÉS DIFUSO. LA MILITANCIA PUEDE EJERCERLA PARA IMPUGNAR ACTOS O RESOLUCIONES EMITIDOS POR LOS ÓRGANOS INTRAPARTIDISTAS (NORMATIVA DEL PARTIDO DE LA REVOLUCIÓN DEMOCRÁTICA).</a:t>
            </a:r>
          </a:p>
          <a:p>
            <a:pPr algn="just"/>
            <a:endParaRPr lang="es-MX" b="1" dirty="0"/>
          </a:p>
          <a:p>
            <a:pPr algn="just"/>
            <a:r>
              <a:rPr lang="es-MX" b="1" dirty="0"/>
              <a:t>Jurisprudencia 20/2013</a:t>
            </a:r>
          </a:p>
          <a:p>
            <a:pPr algn="just"/>
            <a:r>
              <a:rPr lang="es-MX" dirty="0"/>
              <a:t>GARANTÍA DE AUDIENCIA. DEBE OTORGARSE POR LOS PARTIDOS POLÍTICOS.</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059682" y="923008"/>
            <a:ext cx="3567999" cy="461665"/>
          </a:xfrm>
          <a:prstGeom prst="rect">
            <a:avLst/>
          </a:prstGeom>
          <a:noFill/>
        </p:spPr>
        <p:txBody>
          <a:bodyPr wrap="square" rtlCol="0">
            <a:spAutoFit/>
          </a:bodyPr>
          <a:lstStyle/>
          <a:p>
            <a:pPr algn="ctr"/>
            <a:r>
              <a:rPr lang="es-MX" sz="2400" b="1" dirty="0">
                <a:solidFill>
                  <a:srgbClr val="2A2559"/>
                </a:solidFill>
                <a:latin typeface="Helvetica Neue"/>
              </a:rPr>
              <a:t>Tesis y Jurisprudencia</a:t>
            </a:r>
          </a:p>
        </p:txBody>
      </p:sp>
    </p:spTree>
    <p:extLst>
      <p:ext uri="{BB962C8B-B14F-4D97-AF65-F5344CB8AC3E}">
        <p14:creationId xmlns:p14="http://schemas.microsoft.com/office/powerpoint/2010/main" val="881318794"/>
      </p:ext>
    </p:extLst>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2" y="1507962"/>
            <a:ext cx="8111359" cy="4524315"/>
          </a:xfrm>
          <a:prstGeom prst="rect">
            <a:avLst/>
          </a:prstGeom>
        </p:spPr>
        <p:txBody>
          <a:bodyPr wrap="square">
            <a:spAutoFit/>
          </a:bodyPr>
          <a:lstStyle/>
          <a:p>
            <a:pPr algn="just"/>
            <a:r>
              <a:rPr lang="es-MX" b="1" dirty="0"/>
              <a:t>Jurisprudencia 15/2013</a:t>
            </a:r>
          </a:p>
          <a:p>
            <a:pPr algn="just"/>
            <a:r>
              <a:rPr lang="es-MX" dirty="0"/>
              <a:t>CANDIDATOS. LOS MILITANTES TIENEN INTERÉS JURÍDICO PARA IMPUGNAR EL PROCEDIMIENTO INTRAPARTIDISTA DE SELECCIÓN (NORMATIVA DEL PARTIDO ACCIÓN NACIONAL).</a:t>
            </a:r>
          </a:p>
          <a:p>
            <a:pPr algn="just"/>
            <a:endParaRPr lang="es-MX" b="1" dirty="0"/>
          </a:p>
          <a:p>
            <a:pPr algn="just"/>
            <a:r>
              <a:rPr lang="es-MX" b="1" dirty="0"/>
              <a:t>Jurisprudencia 15/2012</a:t>
            </a:r>
          </a:p>
          <a:p>
            <a:pPr algn="just"/>
            <a:r>
              <a:rPr lang="es-MX" dirty="0"/>
              <a:t>REGISTRO DE CANDIDATOS. LOS MILITANTES DEBEN IMPUGNAR OPORTUNAMENTE LOS ACTOS PARTIDISTAS QUE LO SUSTENTAN.</a:t>
            </a:r>
          </a:p>
          <a:p>
            <a:pPr algn="just"/>
            <a:endParaRPr lang="es-MX" b="1" dirty="0"/>
          </a:p>
          <a:p>
            <a:pPr algn="just"/>
            <a:r>
              <a:rPr lang="es-MX" b="1" dirty="0"/>
              <a:t>Jurisprudencia 5/2008</a:t>
            </a:r>
          </a:p>
          <a:p>
            <a:pPr algn="just"/>
            <a:r>
              <a:rPr lang="es-MX" dirty="0"/>
              <a:t>PETICIÓN. EL DERECHO IMPONE A TODO ÓRGANO O FUNCIONARIO DE LOS PARTIDOS POLÍTICOS EL DEBER DE RESPUESTA A LOS MILITANTES.</a:t>
            </a:r>
          </a:p>
          <a:p>
            <a:pPr algn="just"/>
            <a:endParaRPr lang="es-MX" b="1" dirty="0"/>
          </a:p>
          <a:p>
            <a:pPr algn="just"/>
            <a:r>
              <a:rPr lang="es-MX" b="1" dirty="0"/>
              <a:t>Jurisprudencia 3/2005</a:t>
            </a:r>
          </a:p>
          <a:p>
            <a:pPr algn="just"/>
            <a:r>
              <a:rPr lang="es-MX" dirty="0"/>
              <a:t>ESTATUTOS DE LOS PARTIDOS POLÍTICOS. ELEMENTOS MÍNIMOS PARA CONSIDERARLOS DEMOCRÁTICOS.</a:t>
            </a:r>
          </a:p>
        </p:txBody>
      </p:sp>
      <p:sp>
        <p:nvSpPr>
          <p:cNvPr id="4" name="CuadroTexto 3">
            <a:extLst>
              <a:ext uri="{FF2B5EF4-FFF2-40B4-BE49-F238E27FC236}">
                <a16:creationId xmlns:a16="http://schemas.microsoft.com/office/drawing/2014/main" id="{E17439CD-85D0-407C-9A17-10C8EC2999D1}"/>
              </a:ext>
            </a:extLst>
          </p:cNvPr>
          <p:cNvSpPr txBox="1"/>
          <p:nvPr/>
        </p:nvSpPr>
        <p:spPr>
          <a:xfrm>
            <a:off x="5059682" y="825723"/>
            <a:ext cx="3567999" cy="461665"/>
          </a:xfrm>
          <a:prstGeom prst="rect">
            <a:avLst/>
          </a:prstGeom>
          <a:noFill/>
        </p:spPr>
        <p:txBody>
          <a:bodyPr wrap="square" rtlCol="0">
            <a:spAutoFit/>
          </a:bodyPr>
          <a:lstStyle/>
          <a:p>
            <a:pPr algn="ctr"/>
            <a:r>
              <a:rPr lang="es-MX" sz="2400" b="1" dirty="0">
                <a:solidFill>
                  <a:srgbClr val="2A2559"/>
                </a:solidFill>
                <a:latin typeface="Helvetica Neue"/>
              </a:rPr>
              <a:t>Tesis y Jurisprudencia</a:t>
            </a:r>
          </a:p>
        </p:txBody>
      </p:sp>
    </p:spTree>
    <p:extLst>
      <p:ext uri="{BB962C8B-B14F-4D97-AF65-F5344CB8AC3E}">
        <p14:creationId xmlns:p14="http://schemas.microsoft.com/office/powerpoint/2010/main" val="293780101"/>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211242"/>
            <a:ext cx="8111359" cy="5078313"/>
          </a:xfrm>
          <a:prstGeom prst="rect">
            <a:avLst/>
          </a:prstGeom>
        </p:spPr>
        <p:txBody>
          <a:bodyPr wrap="square">
            <a:spAutoFit/>
          </a:bodyPr>
          <a:lstStyle/>
          <a:p>
            <a:pPr algn="just"/>
            <a:r>
              <a:rPr lang="es-MX" b="1" dirty="0"/>
              <a:t>Tesis V/2021</a:t>
            </a:r>
          </a:p>
          <a:p>
            <a:pPr algn="just"/>
            <a:r>
              <a:rPr lang="es-MX" dirty="0"/>
              <a:t>DERECHOS INTRAPARTIDISTAS. SU RESTITUCIÓN IMPONE A LOS ÓRGANOS DEL PARTIDO EL DEBER DE REESTABLECER O RETROTRAER LAS COSAS AL ESTADO QUE GUARDABAN ANTES DE LA VIOLACIÓN.</a:t>
            </a:r>
          </a:p>
          <a:p>
            <a:pPr algn="just"/>
            <a:endParaRPr lang="es-MX" dirty="0"/>
          </a:p>
          <a:p>
            <a:pPr algn="just"/>
            <a:r>
              <a:rPr lang="es-MX" b="1" dirty="0"/>
              <a:t>Tesis LXXVII/2015</a:t>
            </a:r>
          </a:p>
          <a:p>
            <a:pPr algn="just"/>
            <a:r>
              <a:rPr lang="es-MX" dirty="0"/>
              <a:t>PRINCIPIO PRO PERSONA. LOS PARTIDOS POLÍTICOS ESTÁN OBLIGADOS A OBSERVARLO EN FAVOR DE MILITANTES INTEGRANTES DE COMUNIDADES INDÍGENAS.</a:t>
            </a:r>
          </a:p>
          <a:p>
            <a:pPr algn="just"/>
            <a:endParaRPr lang="es-MX" b="1" dirty="0"/>
          </a:p>
          <a:p>
            <a:pPr algn="just"/>
            <a:r>
              <a:rPr lang="es-MX" b="1" dirty="0"/>
              <a:t>Tesis XXXIV/2013. </a:t>
            </a:r>
          </a:p>
          <a:p>
            <a:pPr algn="just"/>
            <a:r>
              <a:rPr lang="es-MX" dirty="0"/>
              <a:t>ACCESO A LA JUSTICIA PRONTA Y EXPEDITA. DEBE PREVALECER ANTE LA AUSENCIA DE PLAZO PARA RESOLVER UN MEDIO DE IMPUGNACIÓN INTRAPARTIDARIO.</a:t>
            </a:r>
          </a:p>
          <a:p>
            <a:pPr algn="just"/>
            <a:endParaRPr lang="es-MX" b="1" dirty="0"/>
          </a:p>
          <a:p>
            <a:pPr algn="just"/>
            <a:r>
              <a:rPr lang="es-MX" b="1" dirty="0"/>
              <a:t>Tesis XLII/2013</a:t>
            </a:r>
          </a:p>
          <a:p>
            <a:pPr algn="just"/>
            <a:r>
              <a:rPr lang="es-MX" dirty="0"/>
              <a:t>PROCEDIMIENTOS O MECANISMOS DE AUTOCOMPOSICIÓN INTRAPARTIDISTAS. DEBEN PRIVILEGIARSE CUANDO ASÍ LO ESTIME EL ÓRGANO DE DIRECCIÓN DE UN PARTIDO POLÍTICO PARA LA SOLUCIÓN DE UN CONFLICTO.</a:t>
            </a:r>
          </a:p>
        </p:txBody>
      </p:sp>
      <p:sp>
        <p:nvSpPr>
          <p:cNvPr id="4" name="CuadroTexto 3">
            <a:extLst>
              <a:ext uri="{FF2B5EF4-FFF2-40B4-BE49-F238E27FC236}">
                <a16:creationId xmlns:a16="http://schemas.microsoft.com/office/drawing/2014/main" id="{DB649149-991A-4E62-ABFD-ADC53EDB69E4}"/>
              </a:ext>
            </a:extLst>
          </p:cNvPr>
          <p:cNvSpPr txBox="1"/>
          <p:nvPr/>
        </p:nvSpPr>
        <p:spPr>
          <a:xfrm>
            <a:off x="5059680" y="749577"/>
            <a:ext cx="3567999" cy="461665"/>
          </a:xfrm>
          <a:prstGeom prst="rect">
            <a:avLst/>
          </a:prstGeom>
          <a:noFill/>
        </p:spPr>
        <p:txBody>
          <a:bodyPr wrap="square" rtlCol="0">
            <a:spAutoFit/>
          </a:bodyPr>
          <a:lstStyle/>
          <a:p>
            <a:pPr algn="ctr"/>
            <a:r>
              <a:rPr lang="es-MX" sz="2400" b="1" dirty="0">
                <a:solidFill>
                  <a:srgbClr val="2A2559"/>
                </a:solidFill>
                <a:latin typeface="Helvetica Neue"/>
              </a:rPr>
              <a:t>Tesis y Jurisprudencia</a:t>
            </a:r>
          </a:p>
        </p:txBody>
      </p:sp>
    </p:spTree>
    <p:extLst>
      <p:ext uri="{BB962C8B-B14F-4D97-AF65-F5344CB8AC3E}">
        <p14:creationId xmlns:p14="http://schemas.microsoft.com/office/powerpoint/2010/main" val="1501963566"/>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006663"/>
            <a:ext cx="8111359" cy="5016758"/>
          </a:xfrm>
          <a:prstGeom prst="rect">
            <a:avLst/>
          </a:prstGeom>
        </p:spPr>
        <p:txBody>
          <a:bodyPr wrap="square">
            <a:spAutoFit/>
          </a:bodyPr>
          <a:lstStyle/>
          <a:p>
            <a:pPr algn="just"/>
            <a:r>
              <a:rPr lang="es-MX" sz="1600" b="1" dirty="0"/>
              <a:t>LGPP.</a:t>
            </a:r>
          </a:p>
          <a:p>
            <a:pPr algn="just"/>
            <a:r>
              <a:rPr lang="es-MX" sz="1600" b="1" dirty="0"/>
              <a:t>Artículo 5.</a:t>
            </a:r>
          </a:p>
          <a:p>
            <a:pPr algn="just"/>
            <a:r>
              <a:rPr lang="es-MX" sz="1600" dirty="0"/>
              <a:t>2. </a:t>
            </a:r>
            <a:r>
              <a:rPr lang="es-MX" sz="1600" b="1" dirty="0"/>
              <a:t>Las autoridades electorales competentes</a:t>
            </a:r>
            <a:r>
              <a:rPr lang="es-MX" sz="1600" dirty="0"/>
              <a:t>, al resolver los conflictos internos de los Partidos Políticos, entidades de interés público, </a:t>
            </a:r>
            <a:r>
              <a:rPr lang="es-MX" sz="1600" b="1" dirty="0"/>
              <a:t>deben respetar los principios de autodeterminación y autoorganización </a:t>
            </a:r>
            <a:r>
              <a:rPr lang="es-MX" sz="1600" dirty="0"/>
              <a:t>que rigen su vida interna, como garantía del derecho de sus militantes y afiliados a participar de manera libre en la toma de decisiones.</a:t>
            </a:r>
            <a:endParaRPr lang="es-MX" sz="1600" b="1" dirty="0"/>
          </a:p>
          <a:p>
            <a:pPr algn="just"/>
            <a:r>
              <a:rPr lang="es-MX" sz="1600" dirty="0"/>
              <a:t>3. Los Partidos Políticos, en ejercicio de su autodeterminación y autoorganización, tienen en todo momento el derecho a elegir a sus dirigentes y a sus candidaturas conforme a los procedimientos señalados en sus documentos básicos,</a:t>
            </a:r>
            <a:r>
              <a:rPr lang="es-MX" sz="1600" b="1" dirty="0"/>
              <a:t> sin la intervención de ninguna autoridad electoral.</a:t>
            </a:r>
          </a:p>
          <a:p>
            <a:pPr algn="just"/>
            <a:endParaRPr lang="es-MX" sz="1600" dirty="0"/>
          </a:p>
          <a:p>
            <a:pPr algn="just"/>
            <a:r>
              <a:rPr lang="es-MX" sz="1600" b="1" dirty="0"/>
              <a:t>Artículo 23.</a:t>
            </a:r>
          </a:p>
          <a:p>
            <a:pPr algn="just"/>
            <a:r>
              <a:rPr lang="es-MX" sz="1600" dirty="0"/>
              <a:t>c) Regular su vida interna y determinar su organización interior y los procedimientos correspondientes, </a:t>
            </a:r>
            <a:r>
              <a:rPr lang="es-MX" sz="1600" b="1" dirty="0"/>
              <a:t>sin la intervención de ninguna autoridad electoral </a:t>
            </a:r>
            <a:r>
              <a:rPr lang="es-MX" sz="1600" dirty="0"/>
              <a:t>o de cualquier otra índole. </a:t>
            </a:r>
          </a:p>
          <a:p>
            <a:pPr algn="just"/>
            <a:endParaRPr lang="es-MX" sz="1600" dirty="0"/>
          </a:p>
          <a:p>
            <a:pPr algn="just"/>
            <a:r>
              <a:rPr lang="es-MX" sz="1600" b="1" dirty="0"/>
              <a:t>Artículo 34.</a:t>
            </a:r>
          </a:p>
          <a:p>
            <a:pPr algn="just"/>
            <a:r>
              <a:rPr lang="es-MX" sz="1600" dirty="0"/>
              <a:t>a) La elaboración y modificación de sus documentos básicos, las cuales en ningún caso se podrán hacer una vez iniciado el proceso electoral. </a:t>
            </a:r>
            <a:r>
              <a:rPr lang="es-MX" sz="1600" b="1" dirty="0"/>
              <a:t>Las autoridades electorales están impedidas para ordenar a los Partidos Políticos </a:t>
            </a:r>
            <a:r>
              <a:rPr lang="es-MX" sz="1600" dirty="0"/>
              <a:t>la modificación de sus documentos básicos;</a:t>
            </a:r>
          </a:p>
        </p:txBody>
      </p:sp>
      <p:sp>
        <p:nvSpPr>
          <p:cNvPr id="4" name="CuadroTexto 3">
            <a:extLst>
              <a:ext uri="{FF2B5EF4-FFF2-40B4-BE49-F238E27FC236}">
                <a16:creationId xmlns:a16="http://schemas.microsoft.com/office/drawing/2014/main" id="{DB649149-991A-4E62-ABFD-ADC53EDB69E4}"/>
              </a:ext>
            </a:extLst>
          </p:cNvPr>
          <p:cNvSpPr txBox="1"/>
          <p:nvPr/>
        </p:nvSpPr>
        <p:spPr>
          <a:xfrm>
            <a:off x="6204856" y="674932"/>
            <a:ext cx="1946961" cy="461665"/>
          </a:xfrm>
          <a:prstGeom prst="rect">
            <a:avLst/>
          </a:prstGeom>
          <a:noFill/>
        </p:spPr>
        <p:txBody>
          <a:bodyPr wrap="square" rtlCol="0">
            <a:spAutoFit/>
          </a:bodyPr>
          <a:lstStyle/>
          <a:p>
            <a:pPr algn="ctr"/>
            <a:r>
              <a:rPr lang="es-MX" sz="2400" b="1" dirty="0">
                <a:solidFill>
                  <a:srgbClr val="2A2559"/>
                </a:solidFill>
                <a:latin typeface="Helvetica Neue"/>
              </a:rPr>
              <a:t>Plan B</a:t>
            </a:r>
          </a:p>
        </p:txBody>
      </p:sp>
      <p:sp>
        <p:nvSpPr>
          <p:cNvPr id="5" name="CuadroTexto 4">
            <a:extLst>
              <a:ext uri="{FF2B5EF4-FFF2-40B4-BE49-F238E27FC236}">
                <a16:creationId xmlns:a16="http://schemas.microsoft.com/office/drawing/2014/main" id="{387194E7-7A13-45A3-B3AF-C49302A22C23}"/>
              </a:ext>
            </a:extLst>
          </p:cNvPr>
          <p:cNvSpPr txBox="1"/>
          <p:nvPr/>
        </p:nvSpPr>
        <p:spPr>
          <a:xfrm>
            <a:off x="777536" y="6355152"/>
            <a:ext cx="4382293" cy="276999"/>
          </a:xfrm>
          <a:prstGeom prst="rect">
            <a:avLst/>
          </a:prstGeom>
          <a:noFill/>
        </p:spPr>
        <p:txBody>
          <a:bodyPr wrap="square">
            <a:spAutoFit/>
          </a:bodyPr>
          <a:lstStyle/>
          <a:p>
            <a:r>
              <a:rPr lang="es-MX" sz="1200" dirty="0">
                <a:hlinkClick r:id="rId4"/>
              </a:rPr>
              <a:t>https://www.te.gob.mx/blog/delamata/front/articles/article/139</a:t>
            </a:r>
            <a:r>
              <a:rPr lang="es-MX" sz="1200" dirty="0"/>
              <a:t> </a:t>
            </a:r>
          </a:p>
        </p:txBody>
      </p:sp>
    </p:spTree>
    <p:extLst>
      <p:ext uri="{BB962C8B-B14F-4D97-AF65-F5344CB8AC3E}">
        <p14:creationId xmlns:p14="http://schemas.microsoft.com/office/powerpoint/2010/main" val="3557132454"/>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006663"/>
            <a:ext cx="8111359" cy="5016758"/>
          </a:xfrm>
          <a:prstGeom prst="rect">
            <a:avLst/>
          </a:prstGeom>
        </p:spPr>
        <p:txBody>
          <a:bodyPr wrap="square">
            <a:spAutoFit/>
          </a:bodyPr>
          <a:lstStyle/>
          <a:p>
            <a:pPr algn="just"/>
            <a:r>
              <a:rPr lang="es-MX" sz="1600" b="1" dirty="0"/>
              <a:t>A tomar en cuenta:</a:t>
            </a:r>
          </a:p>
          <a:p>
            <a:pPr algn="just"/>
            <a:endParaRPr lang="es-MX" sz="1600" b="1" dirty="0"/>
          </a:p>
          <a:p>
            <a:pPr algn="just"/>
            <a:r>
              <a:rPr lang="es-MX" sz="1600" dirty="0"/>
              <a:t>Artículo 1o. En los Estados Unidos Mexicanos todas las personas </a:t>
            </a:r>
            <a:r>
              <a:rPr lang="es-MX" sz="1600" b="1" dirty="0"/>
              <a:t>gozarán de los derechos humanos </a:t>
            </a:r>
            <a:r>
              <a:rPr lang="es-MX" sz="1600" dirty="0"/>
              <a:t>reconocidos en esta Constitución </a:t>
            </a:r>
            <a:r>
              <a:rPr lang="es-MX" sz="1600" b="1" dirty="0"/>
              <a:t>y en los tratados internacionales </a:t>
            </a:r>
            <a:r>
              <a:rPr lang="es-MX" sz="1600" dirty="0"/>
              <a:t>de los que el Estado Mexicano sea parte, así como de las garantías para su protección, cuyo ejercicio no podrá restringirse ni suspenderse, salvo en los casos y bajo las condiciones que esta Constitución establece.</a:t>
            </a:r>
          </a:p>
          <a:p>
            <a:pPr algn="just"/>
            <a:r>
              <a:rPr lang="es-MX" sz="1600" dirty="0"/>
              <a:t>Las normas relativas a los derechos humanos se interpretarán de conformidad con esta Constitución y con los tratados internacionales de la materia </a:t>
            </a:r>
            <a:r>
              <a:rPr lang="es-MX" sz="1600" b="1" dirty="0"/>
              <a:t>favoreciendo en todo tiempo a las personas la protección más amplia.</a:t>
            </a:r>
          </a:p>
          <a:p>
            <a:pPr algn="just"/>
            <a:r>
              <a:rPr lang="es-MX" sz="1600" b="1" dirty="0"/>
              <a:t>Todas las autoridades, en el ámbito de sus competencias, tienen la obligación de promover, respetar, proteger y garantizar los derechos humanos </a:t>
            </a:r>
            <a:r>
              <a:rPr lang="es-MX" sz="1600" dirty="0"/>
              <a:t>de conformidad con los principios de universalidad, interdependencia, indivisibilidad y progresividad.</a:t>
            </a:r>
          </a:p>
          <a:p>
            <a:pPr algn="just"/>
            <a:endParaRPr lang="es-MX" sz="1600" dirty="0"/>
          </a:p>
          <a:p>
            <a:pPr algn="just"/>
            <a:r>
              <a:rPr lang="es-MX" sz="1600" dirty="0"/>
              <a:t>Artículo 133. Esta Constitución, las leyes del Congreso de la Unión que emanen de ella y todos los tratados que estén de acuerdo con la misma, celebrados y que se celebren por el Presidente de la República, con aprobación del Senado, serán la Ley Suprema de toda la Unión. Los jueces de cada entidad federativa se arreglarán a dicha Constitución, leyes y tratados, a pesar de las disposiciones en contrario que pueda haber en las Constituciones o leyes de las entidades federativas.</a:t>
            </a:r>
          </a:p>
        </p:txBody>
      </p:sp>
      <p:sp>
        <p:nvSpPr>
          <p:cNvPr id="4" name="CuadroTexto 3">
            <a:extLst>
              <a:ext uri="{FF2B5EF4-FFF2-40B4-BE49-F238E27FC236}">
                <a16:creationId xmlns:a16="http://schemas.microsoft.com/office/drawing/2014/main" id="{DB649149-991A-4E62-ABFD-ADC53EDB69E4}"/>
              </a:ext>
            </a:extLst>
          </p:cNvPr>
          <p:cNvSpPr txBox="1"/>
          <p:nvPr/>
        </p:nvSpPr>
        <p:spPr>
          <a:xfrm>
            <a:off x="6204856" y="674932"/>
            <a:ext cx="1946961" cy="461665"/>
          </a:xfrm>
          <a:prstGeom prst="rect">
            <a:avLst/>
          </a:prstGeom>
          <a:noFill/>
        </p:spPr>
        <p:txBody>
          <a:bodyPr wrap="square" rtlCol="0">
            <a:spAutoFit/>
          </a:bodyPr>
          <a:lstStyle/>
          <a:p>
            <a:pPr algn="ctr"/>
            <a:r>
              <a:rPr lang="es-MX" sz="2400" b="1" dirty="0">
                <a:solidFill>
                  <a:srgbClr val="2A2559"/>
                </a:solidFill>
                <a:latin typeface="Helvetica Neue"/>
              </a:rPr>
              <a:t>Plan B</a:t>
            </a:r>
          </a:p>
        </p:txBody>
      </p:sp>
    </p:spTree>
    <p:extLst>
      <p:ext uri="{BB962C8B-B14F-4D97-AF65-F5344CB8AC3E}">
        <p14:creationId xmlns:p14="http://schemas.microsoft.com/office/powerpoint/2010/main" val="1679285411"/>
      </p:ext>
    </p:extLst>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651590"/>
            <a:ext cx="8111359" cy="3554819"/>
          </a:xfrm>
          <a:prstGeom prst="rect">
            <a:avLst/>
          </a:prstGeom>
        </p:spPr>
        <p:txBody>
          <a:bodyPr wrap="square">
            <a:spAutoFit/>
          </a:bodyPr>
          <a:lstStyle/>
          <a:p>
            <a:pPr algn="just"/>
            <a:r>
              <a:rPr lang="es-MX" sz="1500" b="1" dirty="0"/>
              <a:t>TRIBUNAL ELECTORAL DEL PODER JUDICIAL DE LA FEDERACIÓN. ESTÁ FACULTADO CONSTITUCIONALMENTE PARA EXIGIR EL CUMPLIMIENTO DE TODAS SUS RESOLUCIONES.-   </a:t>
            </a:r>
            <a:r>
              <a:rPr lang="es-MX" sz="1500" dirty="0"/>
              <a:t>la función de los tribunales no se reduce a la dilucidación de controversias de manera pronta, completa e imparcial, sino que para que ésta se vea cabalmente satisfecha es menester, de acuerdo a lo establecido en el segundo párrafo de este precepto, que se ocupen de vigilar y proveer lo necesario para que se lleve a cabo la plena ejecución de sus resoluciones. Por otra parte, si el cumplimiento de las resoluciones corre a cargo de autoridades, éstas deben proceder a su inmediato acatamiento, ya que en términos del artículo 128 de la Constitución Política de los Estados Unidos Mexicanos, </a:t>
            </a:r>
            <a:r>
              <a:rPr lang="es-MX" sz="1500" b="1" dirty="0"/>
              <a:t>todo funcionario público rinde protesta de guardar la Constitución y las leyes que de ella emanen, de manera que el acatamiento de los fallos contribuye a que se haga efectiva la garantía individual de acceso a la justicia</a:t>
            </a:r>
            <a:r>
              <a:rPr lang="es-MX" sz="1500" dirty="0"/>
              <a:t>. De lo contrario, el incumplimiento de esta obligación produce una conculcación a la ley fundamental, que se traduce en causa de responsabilidad de carácter administrativo, penal o político, en términos de los artículos 5, apartado 1, de la Ley General del Sistema de Medios de Impugnación en Materia Electoral; 212, en relación con el artículo 225, fracción VIII, del Código Penal Federal y 108 de la Constitución Política de los Estados Unidos Mexicanos.</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4917233" y="883257"/>
            <a:ext cx="3642644" cy="461665"/>
          </a:xfrm>
          <a:prstGeom prst="rect">
            <a:avLst/>
          </a:prstGeom>
          <a:noFill/>
        </p:spPr>
        <p:txBody>
          <a:bodyPr wrap="square" rtlCol="0">
            <a:spAutoFit/>
          </a:bodyPr>
          <a:lstStyle/>
          <a:p>
            <a:pPr algn="ctr"/>
            <a:r>
              <a:rPr lang="es-MX" sz="2400" b="1" dirty="0">
                <a:solidFill>
                  <a:srgbClr val="2A2559"/>
                </a:solidFill>
                <a:latin typeface="Helvetica Neue"/>
              </a:rPr>
              <a:t>Jurisprudencia 24/2001</a:t>
            </a:r>
          </a:p>
        </p:txBody>
      </p:sp>
      <p:sp>
        <p:nvSpPr>
          <p:cNvPr id="5" name="CuadroTexto 4">
            <a:extLst>
              <a:ext uri="{FF2B5EF4-FFF2-40B4-BE49-F238E27FC236}">
                <a16:creationId xmlns:a16="http://schemas.microsoft.com/office/drawing/2014/main" id="{6C43D615-D8B5-44E7-820D-3B8FEB1D6A2B}"/>
              </a:ext>
            </a:extLst>
          </p:cNvPr>
          <p:cNvSpPr txBox="1"/>
          <p:nvPr/>
        </p:nvSpPr>
        <p:spPr>
          <a:xfrm>
            <a:off x="153714" y="5564197"/>
            <a:ext cx="7803930" cy="300082"/>
          </a:xfrm>
          <a:prstGeom prst="rect">
            <a:avLst/>
          </a:prstGeom>
          <a:noFill/>
        </p:spPr>
        <p:txBody>
          <a:bodyPr wrap="square">
            <a:spAutoFit/>
          </a:bodyPr>
          <a:lstStyle/>
          <a:p>
            <a:r>
              <a:rPr lang="es-MX" sz="1350" dirty="0"/>
              <a:t>¿Se cumplen las sentencias electorales? </a:t>
            </a:r>
            <a:r>
              <a:rPr lang="es-MX" sz="1350" dirty="0">
                <a:hlinkClick r:id="rId4"/>
              </a:rPr>
              <a:t>https://www.te.gob.mx/blog/delamata/front/articles/article/155</a:t>
            </a:r>
            <a:r>
              <a:rPr lang="es-MX" sz="1350" dirty="0"/>
              <a:t> </a:t>
            </a:r>
          </a:p>
        </p:txBody>
      </p:sp>
    </p:spTree>
    <p:extLst>
      <p:ext uri="{BB962C8B-B14F-4D97-AF65-F5344CB8AC3E}">
        <p14:creationId xmlns:p14="http://schemas.microsoft.com/office/powerpoint/2010/main" val="1443727071"/>
      </p:ext>
    </p:extLst>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EF1C961A-3E42-4049-B3C0-4E192EA61663}"/>
              </a:ext>
            </a:extLst>
          </p:cNvPr>
          <p:cNvSpPr>
            <a:spLocks noChangeArrowheads="1"/>
          </p:cNvSpPr>
          <p:nvPr/>
        </p:nvSpPr>
        <p:spPr bwMode="auto">
          <a:xfrm>
            <a:off x="2063523" y="2877740"/>
            <a:ext cx="5016953" cy="110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2700" b="1" dirty="0">
                <a:solidFill>
                  <a:srgbClr val="2A2559"/>
                </a:solidFill>
                <a:latin typeface="Helvetica Neue" charset="0"/>
                <a:ea typeface="ＭＳ Ｐゴシック" panose="020B0600070205080204" pitchFamily="34" charset="-128"/>
              </a:rPr>
              <a:t>Partidos políticos locales y la restricción para postular candidatos federales</a:t>
            </a:r>
            <a:endParaRPr lang="es-ES" altLang="es-MX" sz="2700" b="1" dirty="0">
              <a:solidFill>
                <a:srgbClr val="2A2559"/>
              </a:solidFill>
              <a:latin typeface="Helvetica Neue" charset="0"/>
              <a:ea typeface="ＭＳ Ｐゴシック" panose="020B0600070205080204" pitchFamily="34" charset="-128"/>
            </a:endParaRPr>
          </a:p>
        </p:txBody>
      </p:sp>
    </p:spTree>
    <p:extLst>
      <p:ext uri="{BB962C8B-B14F-4D97-AF65-F5344CB8AC3E}">
        <p14:creationId xmlns:p14="http://schemas.microsoft.com/office/powerpoint/2010/main" val="1996897068"/>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BC41352-D62E-4518-AAE1-2E0A1E08B5AC}"/>
              </a:ext>
            </a:extLst>
          </p:cNvPr>
          <p:cNvSpPr txBox="1"/>
          <p:nvPr/>
        </p:nvSpPr>
        <p:spPr>
          <a:xfrm>
            <a:off x="4572000" y="637392"/>
            <a:ext cx="3928188" cy="477054"/>
          </a:xfrm>
          <a:prstGeom prst="rect">
            <a:avLst/>
          </a:prstGeom>
          <a:noFill/>
        </p:spPr>
        <p:txBody>
          <a:bodyPr wrap="square" rtlCol="0">
            <a:spAutoFit/>
          </a:bodyPr>
          <a:lstStyle/>
          <a:p>
            <a:pPr algn="ctr"/>
            <a:r>
              <a:rPr lang="es-MX" sz="2500" b="1" dirty="0">
                <a:solidFill>
                  <a:srgbClr val="2A2559"/>
                </a:solidFill>
                <a:latin typeface="Helvetica Neue"/>
              </a:rPr>
              <a:t>Democracia</a:t>
            </a:r>
          </a:p>
        </p:txBody>
      </p:sp>
      <p:sp>
        <p:nvSpPr>
          <p:cNvPr id="5" name="CuadroTexto 4">
            <a:extLst>
              <a:ext uri="{FF2B5EF4-FFF2-40B4-BE49-F238E27FC236}">
                <a16:creationId xmlns:a16="http://schemas.microsoft.com/office/drawing/2014/main" id="{2CE6C726-8D5C-4C22-AB74-ABB7125C006D}"/>
              </a:ext>
            </a:extLst>
          </p:cNvPr>
          <p:cNvSpPr txBox="1"/>
          <p:nvPr/>
        </p:nvSpPr>
        <p:spPr>
          <a:xfrm>
            <a:off x="3356115" y="1827728"/>
            <a:ext cx="719528" cy="369332"/>
          </a:xfrm>
          <a:prstGeom prst="rect">
            <a:avLst/>
          </a:prstGeom>
          <a:noFill/>
        </p:spPr>
        <p:txBody>
          <a:bodyPr wrap="square" rtlCol="0">
            <a:spAutoFit/>
          </a:bodyPr>
          <a:lstStyle/>
          <a:p>
            <a:r>
              <a:rPr lang="es-MX" dirty="0">
                <a:solidFill>
                  <a:schemeClr val="bg1"/>
                </a:solidFill>
              </a:rPr>
              <a:t>Tipos</a:t>
            </a:r>
          </a:p>
        </p:txBody>
      </p:sp>
      <p:sp>
        <p:nvSpPr>
          <p:cNvPr id="7" name="CuadroTexto 6">
            <a:extLst>
              <a:ext uri="{FF2B5EF4-FFF2-40B4-BE49-F238E27FC236}">
                <a16:creationId xmlns:a16="http://schemas.microsoft.com/office/drawing/2014/main" id="{105FC38F-F33D-4290-85C5-5FC4D46D6A34}"/>
              </a:ext>
            </a:extLst>
          </p:cNvPr>
          <p:cNvSpPr txBox="1"/>
          <p:nvPr/>
        </p:nvSpPr>
        <p:spPr>
          <a:xfrm>
            <a:off x="4785533" y="2349507"/>
            <a:ext cx="719528" cy="276999"/>
          </a:xfrm>
          <a:prstGeom prst="rect">
            <a:avLst/>
          </a:prstGeom>
          <a:noFill/>
        </p:spPr>
        <p:txBody>
          <a:bodyPr wrap="square" rtlCol="0">
            <a:spAutoFit/>
          </a:bodyPr>
          <a:lstStyle/>
          <a:p>
            <a:pPr algn="ctr"/>
            <a:r>
              <a:rPr lang="es-MX" sz="1200" dirty="0">
                <a:solidFill>
                  <a:schemeClr val="bg1"/>
                </a:solidFill>
              </a:rPr>
              <a:t>Grecia</a:t>
            </a:r>
          </a:p>
        </p:txBody>
      </p:sp>
      <p:sp>
        <p:nvSpPr>
          <p:cNvPr id="8" name="CuadroTexto 7">
            <a:extLst>
              <a:ext uri="{FF2B5EF4-FFF2-40B4-BE49-F238E27FC236}">
                <a16:creationId xmlns:a16="http://schemas.microsoft.com/office/drawing/2014/main" id="{734DBBFF-26EF-4BE7-A3A4-3C7AD484D4C5}"/>
              </a:ext>
            </a:extLst>
          </p:cNvPr>
          <p:cNvSpPr txBox="1"/>
          <p:nvPr/>
        </p:nvSpPr>
        <p:spPr>
          <a:xfrm>
            <a:off x="3356115" y="3398821"/>
            <a:ext cx="1666174" cy="646331"/>
          </a:xfrm>
          <a:prstGeom prst="rect">
            <a:avLst/>
          </a:prstGeom>
          <a:noFill/>
        </p:spPr>
        <p:txBody>
          <a:bodyPr wrap="square" rtlCol="0">
            <a:spAutoFit/>
          </a:bodyPr>
          <a:lstStyle/>
          <a:p>
            <a:pPr marL="171450" indent="-171450" algn="ctr">
              <a:buFont typeface="Arial" panose="020B0604020202020204" pitchFamily="34" charset="0"/>
              <a:buChar char="•"/>
            </a:pPr>
            <a:r>
              <a:rPr lang="es-MX" sz="1200" dirty="0">
                <a:solidFill>
                  <a:schemeClr val="bg1"/>
                </a:solidFill>
              </a:rPr>
              <a:t>Fuente de autoridad</a:t>
            </a:r>
          </a:p>
          <a:p>
            <a:pPr marL="171450" indent="-171450" algn="ctr">
              <a:buFont typeface="Arial" panose="020B0604020202020204" pitchFamily="34" charset="0"/>
              <a:buChar char="•"/>
            </a:pPr>
            <a:r>
              <a:rPr lang="es-MX" sz="1200" dirty="0">
                <a:solidFill>
                  <a:schemeClr val="bg1"/>
                </a:solidFill>
              </a:rPr>
              <a:t>Procedimiento</a:t>
            </a:r>
          </a:p>
          <a:p>
            <a:pPr marL="171450" indent="-171450" algn="ctr">
              <a:buFont typeface="Arial" panose="020B0604020202020204" pitchFamily="34" charset="0"/>
              <a:buChar char="•"/>
            </a:pPr>
            <a:r>
              <a:rPr lang="es-MX" sz="1200" dirty="0">
                <a:solidFill>
                  <a:schemeClr val="bg1"/>
                </a:solidFill>
              </a:rPr>
              <a:t>Propósito</a:t>
            </a:r>
          </a:p>
        </p:txBody>
      </p:sp>
      <p:sp>
        <p:nvSpPr>
          <p:cNvPr id="10" name="CuadroTexto 9">
            <a:extLst>
              <a:ext uri="{FF2B5EF4-FFF2-40B4-BE49-F238E27FC236}">
                <a16:creationId xmlns:a16="http://schemas.microsoft.com/office/drawing/2014/main" id="{E53DEC61-DC36-4E31-91AE-D772FAB56FC6}"/>
              </a:ext>
            </a:extLst>
          </p:cNvPr>
          <p:cNvSpPr txBox="1"/>
          <p:nvPr/>
        </p:nvSpPr>
        <p:spPr>
          <a:xfrm>
            <a:off x="2105812" y="3290500"/>
            <a:ext cx="665584" cy="276999"/>
          </a:xfrm>
          <a:prstGeom prst="rect">
            <a:avLst/>
          </a:prstGeom>
          <a:noFill/>
        </p:spPr>
        <p:txBody>
          <a:bodyPr wrap="square" rtlCol="0">
            <a:spAutoFit/>
          </a:bodyPr>
          <a:lstStyle/>
          <a:p>
            <a:pPr algn="ctr"/>
            <a:r>
              <a:rPr lang="es-MX" sz="1200" dirty="0">
                <a:solidFill>
                  <a:schemeClr val="bg1"/>
                </a:solidFill>
              </a:rPr>
              <a:t>Calidad</a:t>
            </a:r>
          </a:p>
        </p:txBody>
      </p:sp>
      <p:sp>
        <p:nvSpPr>
          <p:cNvPr id="13" name="CuadroTexto 12">
            <a:extLst>
              <a:ext uri="{FF2B5EF4-FFF2-40B4-BE49-F238E27FC236}">
                <a16:creationId xmlns:a16="http://schemas.microsoft.com/office/drawing/2014/main" id="{3C49D3FE-15DB-47D4-BF26-24BFAF748531}"/>
              </a:ext>
            </a:extLst>
          </p:cNvPr>
          <p:cNvSpPr txBox="1"/>
          <p:nvPr/>
        </p:nvSpPr>
        <p:spPr>
          <a:xfrm>
            <a:off x="3267619" y="4731992"/>
            <a:ext cx="1002353" cy="276999"/>
          </a:xfrm>
          <a:prstGeom prst="rect">
            <a:avLst/>
          </a:prstGeom>
          <a:noFill/>
        </p:spPr>
        <p:txBody>
          <a:bodyPr wrap="square" rtlCol="0">
            <a:spAutoFit/>
          </a:bodyPr>
          <a:lstStyle/>
          <a:p>
            <a:pPr algn="ctr"/>
            <a:r>
              <a:rPr lang="es-MX" sz="1200" dirty="0">
                <a:solidFill>
                  <a:schemeClr val="bg1"/>
                </a:solidFill>
              </a:rPr>
              <a:t>Gobernanza</a:t>
            </a:r>
          </a:p>
        </p:txBody>
      </p:sp>
      <p:graphicFrame>
        <p:nvGraphicFramePr>
          <p:cNvPr id="11" name="Diagrama 10">
            <a:extLst>
              <a:ext uri="{FF2B5EF4-FFF2-40B4-BE49-F238E27FC236}">
                <a16:creationId xmlns:a16="http://schemas.microsoft.com/office/drawing/2014/main" id="{1324AE59-1000-486B-A74C-7DFD05984A8D}"/>
              </a:ext>
            </a:extLst>
          </p:cNvPr>
          <p:cNvGraphicFramePr/>
          <p:nvPr>
            <p:extLst>
              <p:ext uri="{D42A27DB-BD31-4B8C-83A1-F6EECF244321}">
                <p14:modId xmlns:p14="http://schemas.microsoft.com/office/powerpoint/2010/main" val="146195165"/>
              </p:ext>
            </p:extLst>
          </p:nvPr>
        </p:nvGraphicFramePr>
        <p:xfrm>
          <a:off x="699796" y="1258500"/>
          <a:ext cx="7576457" cy="4106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CuadroTexto 13">
            <a:extLst>
              <a:ext uri="{FF2B5EF4-FFF2-40B4-BE49-F238E27FC236}">
                <a16:creationId xmlns:a16="http://schemas.microsoft.com/office/drawing/2014/main" id="{74C2F985-2BD2-440F-AA10-50C9D5D5324B}"/>
              </a:ext>
            </a:extLst>
          </p:cNvPr>
          <p:cNvSpPr txBox="1"/>
          <p:nvPr/>
        </p:nvSpPr>
        <p:spPr>
          <a:xfrm>
            <a:off x="981668" y="4537670"/>
            <a:ext cx="1666174" cy="1754326"/>
          </a:xfrm>
          <a:prstGeom prst="rect">
            <a:avLst/>
          </a:prstGeom>
          <a:noFill/>
        </p:spPr>
        <p:txBody>
          <a:bodyPr wrap="square" rtlCol="0">
            <a:spAutoFit/>
          </a:bodyPr>
          <a:lstStyle/>
          <a:p>
            <a:r>
              <a:rPr lang="es-MX" sz="1200" dirty="0"/>
              <a:t>Evolución teórica</a:t>
            </a:r>
          </a:p>
          <a:p>
            <a:pPr marL="171450" indent="-171450">
              <a:buFont typeface="Arial" panose="020B0604020202020204" pitchFamily="34" charset="0"/>
              <a:buChar char="•"/>
            </a:pPr>
            <a:r>
              <a:rPr lang="es-MX" sz="1200" dirty="0"/>
              <a:t>Schumpeter</a:t>
            </a:r>
          </a:p>
          <a:p>
            <a:pPr marL="171450" indent="-171450">
              <a:buFont typeface="Arial" panose="020B0604020202020204" pitchFamily="34" charset="0"/>
              <a:buChar char="•"/>
            </a:pPr>
            <a:r>
              <a:rPr lang="es-MX" sz="1200" dirty="0"/>
              <a:t>Dahl</a:t>
            </a:r>
          </a:p>
          <a:p>
            <a:pPr marL="171450" indent="-171450">
              <a:buFont typeface="Arial" panose="020B0604020202020204" pitchFamily="34" charset="0"/>
              <a:buChar char="•"/>
            </a:pPr>
            <a:r>
              <a:rPr lang="es-MX" sz="1200" dirty="0"/>
              <a:t>Bobbio</a:t>
            </a:r>
          </a:p>
          <a:p>
            <a:pPr marL="171450" indent="-171450">
              <a:buFont typeface="Arial" panose="020B0604020202020204" pitchFamily="34" charset="0"/>
              <a:buChar char="•"/>
            </a:pPr>
            <a:r>
              <a:rPr lang="es-MX" sz="1200" dirty="0"/>
              <a:t>Huntington</a:t>
            </a:r>
          </a:p>
          <a:p>
            <a:pPr marL="171450" indent="-171450">
              <a:buFont typeface="Arial" panose="020B0604020202020204" pitchFamily="34" charset="0"/>
              <a:buChar char="•"/>
            </a:pPr>
            <a:r>
              <a:rPr lang="es-MX" sz="1200" dirty="0" err="1"/>
              <a:t>Boaventura</a:t>
            </a:r>
            <a:r>
              <a:rPr lang="es-MX" sz="1200" dirty="0"/>
              <a:t> de Sousa</a:t>
            </a:r>
          </a:p>
          <a:p>
            <a:pPr marL="171450" indent="-171450">
              <a:buFont typeface="Arial" panose="020B0604020202020204" pitchFamily="34" charset="0"/>
              <a:buChar char="•"/>
            </a:pPr>
            <a:r>
              <a:rPr lang="es-MX" sz="1200" dirty="0" err="1"/>
              <a:t>Kymlicka</a:t>
            </a:r>
            <a:endParaRPr lang="es-MX" sz="1200" dirty="0"/>
          </a:p>
          <a:p>
            <a:pPr marL="171450" indent="-171450">
              <a:buFont typeface="Arial" panose="020B0604020202020204" pitchFamily="34" charset="0"/>
              <a:buChar char="•"/>
            </a:pPr>
            <a:r>
              <a:rPr lang="es-MX" sz="1200" dirty="0"/>
              <a:t>Touraine</a:t>
            </a:r>
          </a:p>
          <a:p>
            <a:pPr marL="171450" indent="-171450">
              <a:buFont typeface="Arial" panose="020B0604020202020204" pitchFamily="34" charset="0"/>
              <a:buChar char="•"/>
            </a:pPr>
            <a:r>
              <a:rPr lang="es-MX" sz="1200" dirty="0"/>
              <a:t>Habermas</a:t>
            </a:r>
          </a:p>
        </p:txBody>
      </p:sp>
    </p:spTree>
    <p:extLst>
      <p:ext uri="{BB962C8B-B14F-4D97-AF65-F5344CB8AC3E}">
        <p14:creationId xmlns:p14="http://schemas.microsoft.com/office/powerpoint/2010/main" val="19759783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1156996" y="1940135"/>
            <a:ext cx="7318905" cy="3170099"/>
          </a:xfrm>
          <a:prstGeom prst="rect">
            <a:avLst/>
          </a:prstGeom>
        </p:spPr>
        <p:txBody>
          <a:bodyPr wrap="square">
            <a:spAutoFit/>
          </a:bodyPr>
          <a:lstStyle/>
          <a:p>
            <a:pPr marL="342900" indent="-342900" algn="just">
              <a:buFontTx/>
              <a:buAutoNum type="arabicPeriod"/>
            </a:pPr>
            <a:r>
              <a:rPr lang="es-MX" sz="4000" dirty="0"/>
              <a:t>Federalista</a:t>
            </a:r>
          </a:p>
          <a:p>
            <a:pPr marL="342900" indent="-342900" algn="just">
              <a:buAutoNum type="arabicPeriod"/>
            </a:pPr>
            <a:r>
              <a:rPr lang="es-MX" sz="4000" dirty="0"/>
              <a:t>Constitucional </a:t>
            </a:r>
          </a:p>
          <a:p>
            <a:pPr marL="342900" indent="-342900" algn="just">
              <a:buAutoNum type="arabicPeriod"/>
            </a:pPr>
            <a:r>
              <a:rPr lang="es-MX" sz="4000" dirty="0"/>
              <a:t>Representatividad</a:t>
            </a:r>
          </a:p>
          <a:p>
            <a:pPr marL="342900" indent="-342900" algn="just">
              <a:buAutoNum type="arabicPeriod"/>
            </a:pPr>
            <a:r>
              <a:rPr lang="es-MX" sz="4000" dirty="0"/>
              <a:t>Requisitos de cargos federales</a:t>
            </a:r>
          </a:p>
          <a:p>
            <a:pPr marL="342900" indent="-342900" algn="just">
              <a:buAutoNum type="arabicPeriod"/>
            </a:pPr>
            <a:r>
              <a:rPr lang="es-MX" sz="4000" dirty="0"/>
              <a:t>Jurisprudencial</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439819" y="1060537"/>
            <a:ext cx="3036082" cy="461665"/>
          </a:xfrm>
          <a:prstGeom prst="rect">
            <a:avLst/>
          </a:prstGeom>
          <a:noFill/>
        </p:spPr>
        <p:txBody>
          <a:bodyPr wrap="square" rtlCol="0">
            <a:spAutoFit/>
          </a:bodyPr>
          <a:lstStyle/>
          <a:p>
            <a:pPr algn="ctr"/>
            <a:r>
              <a:rPr lang="es-MX" sz="2400" b="1" dirty="0">
                <a:solidFill>
                  <a:srgbClr val="2A2559"/>
                </a:solidFill>
                <a:latin typeface="Helvetica Neue"/>
              </a:rPr>
              <a:t>Argumentos</a:t>
            </a:r>
          </a:p>
        </p:txBody>
      </p:sp>
    </p:spTree>
    <p:extLst>
      <p:ext uri="{BB962C8B-B14F-4D97-AF65-F5344CB8AC3E}">
        <p14:creationId xmlns:p14="http://schemas.microsoft.com/office/powerpoint/2010/main" val="2095062662"/>
      </p:ext>
    </p:extLst>
  </p:cSld>
  <p:clrMapOvr>
    <a:overrideClrMapping bg1="lt1" tx1="dk1" bg2="lt2" tx2="dk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653143" y="1416252"/>
            <a:ext cx="7822758" cy="4770537"/>
          </a:xfrm>
          <a:prstGeom prst="rect">
            <a:avLst/>
          </a:prstGeom>
        </p:spPr>
        <p:txBody>
          <a:bodyPr wrap="square">
            <a:spAutoFit/>
          </a:bodyPr>
          <a:lstStyle/>
          <a:p>
            <a:pPr algn="just"/>
            <a:r>
              <a:rPr lang="es-MX" sz="1600" dirty="0"/>
              <a:t>Artículo 40. Es voluntad del pueblo mexicano constituirse en una República representativa, democrática, laica y federal, compuesta por Estados libres y soberanos en todo lo concerniente a su régimen interior, y por la Ciudad de México, unidos en una federación establecida según los principios de esta ley fundamental.</a:t>
            </a:r>
          </a:p>
          <a:p>
            <a:pPr marL="342900" indent="-342900" algn="just">
              <a:buAutoNum type="arabicPeriod"/>
            </a:pPr>
            <a:endParaRPr lang="es-MX" sz="1600" dirty="0"/>
          </a:p>
          <a:p>
            <a:pPr algn="just"/>
            <a:r>
              <a:rPr lang="es-MX" sz="1600" dirty="0"/>
              <a:t>Artículo 41. El pueblo ejerce su soberanía por medio de los Poderes de la Unión, en los casos de la competencia de éstos, y por los de los Estados y la Ciudad de México, en lo que toca a sus regímenes interiores, en los términos respectivamente establecidos por la presente Constitución Federal y las particulares de cada Estado y de la Ciudad de México, las que en ningún caso podrán contravenir las estipulaciones del Pacto Federal.</a:t>
            </a:r>
          </a:p>
          <a:p>
            <a:pPr algn="just"/>
            <a:endParaRPr lang="es-MX" sz="1600" dirty="0"/>
          </a:p>
          <a:p>
            <a:pPr algn="just"/>
            <a:r>
              <a:rPr lang="es-MX" sz="1600" dirty="0"/>
              <a:t>Artículo 116. </a:t>
            </a:r>
          </a:p>
          <a:p>
            <a:pPr algn="just"/>
            <a:r>
              <a:rPr lang="es-MX" sz="1600" dirty="0"/>
              <a:t>Los poderes de los estados se organizarán conforme a la Constitución de cada uno de ellos, con sujeción a las siguientes normas:</a:t>
            </a:r>
          </a:p>
          <a:p>
            <a:pPr algn="just"/>
            <a:r>
              <a:rPr lang="es-MX" sz="1600" dirty="0"/>
              <a:t>IV. De conformidad con las bases establecidas en esta Constitución y las leyes generales en la materia, las Constituciones y leyes de los Estados en materia electoral, garantizarán que:</a:t>
            </a:r>
          </a:p>
          <a:p>
            <a:pPr algn="just"/>
            <a:r>
              <a:rPr lang="es-MX" sz="1600" dirty="0"/>
              <a:t>e) [Los partidos políticos locales] tengan reconocido el derecho para solicitar el registro de candidatos a cargos de elección popular, con excepción de lo dispuesto en el artículo 2°., apartado A, fracciones III y VII, de esta Constitución.</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439819" y="836602"/>
            <a:ext cx="3036082" cy="461665"/>
          </a:xfrm>
          <a:prstGeom prst="rect">
            <a:avLst/>
          </a:prstGeom>
          <a:noFill/>
        </p:spPr>
        <p:txBody>
          <a:bodyPr wrap="square" rtlCol="0">
            <a:spAutoFit/>
          </a:bodyPr>
          <a:lstStyle/>
          <a:p>
            <a:pPr algn="ctr"/>
            <a:r>
              <a:rPr lang="es-MX" sz="2400" b="1" dirty="0">
                <a:solidFill>
                  <a:srgbClr val="2A2559"/>
                </a:solidFill>
                <a:latin typeface="Helvetica Neue"/>
              </a:rPr>
              <a:t>Federalismo</a:t>
            </a:r>
          </a:p>
        </p:txBody>
      </p:sp>
      <p:sp>
        <p:nvSpPr>
          <p:cNvPr id="5" name="CuadroTexto 4">
            <a:extLst>
              <a:ext uri="{FF2B5EF4-FFF2-40B4-BE49-F238E27FC236}">
                <a16:creationId xmlns:a16="http://schemas.microsoft.com/office/drawing/2014/main" id="{446F1A5D-96AD-4BA4-AF75-98A9D52FB391}"/>
              </a:ext>
            </a:extLst>
          </p:cNvPr>
          <p:cNvSpPr txBox="1"/>
          <p:nvPr/>
        </p:nvSpPr>
        <p:spPr>
          <a:xfrm>
            <a:off x="111967" y="6304775"/>
            <a:ext cx="7318905" cy="461665"/>
          </a:xfrm>
          <a:prstGeom prst="rect">
            <a:avLst/>
          </a:prstGeom>
          <a:noFill/>
        </p:spPr>
        <p:txBody>
          <a:bodyPr wrap="square">
            <a:spAutoFit/>
          </a:bodyPr>
          <a:lstStyle/>
          <a:p>
            <a:pPr algn="just"/>
            <a:r>
              <a:rPr lang="es-MX" sz="1200" dirty="0"/>
              <a:t>El federalismo es un sistema organizativo que se caracteriza por la unión de estados soberanos, basada en la no-centralización, en el gobierno compartido y en el respeto a la diversidad.</a:t>
            </a:r>
          </a:p>
        </p:txBody>
      </p:sp>
    </p:spTree>
    <p:extLst>
      <p:ext uri="{BB962C8B-B14F-4D97-AF65-F5344CB8AC3E}">
        <p14:creationId xmlns:p14="http://schemas.microsoft.com/office/powerpoint/2010/main" val="3025903637"/>
      </p:ext>
    </p:extLst>
  </p:cSld>
  <p:clrMapOvr>
    <a:overrideClrMapping bg1="lt1" tx1="dk1" bg2="lt2" tx2="dk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54636" y="1137957"/>
            <a:ext cx="8319541" cy="5078313"/>
          </a:xfrm>
          <a:prstGeom prst="rect">
            <a:avLst/>
          </a:prstGeom>
        </p:spPr>
        <p:txBody>
          <a:bodyPr wrap="square">
            <a:spAutoFit/>
          </a:bodyPr>
          <a:lstStyle/>
          <a:p>
            <a:pPr algn="just"/>
            <a:r>
              <a:rPr lang="es-MX" dirty="0"/>
              <a:t>El sistema federal implica, esencialmente, una forma de organización política que hace compatibles la existencia de entidades o estados individuales (estados libres y soberanos según el texto constitucional) con la de un poder distinto al de aquellos, dotado de facultades para bastarse por sí mismo en la esfera de sus funciones (los Poderes de la Unión, según el propio ordenamiento).</a:t>
            </a:r>
          </a:p>
          <a:p>
            <a:pPr algn="just"/>
            <a:endParaRPr lang="es-MX" dirty="0"/>
          </a:p>
          <a:p>
            <a:pPr algn="just"/>
            <a:r>
              <a:rPr lang="es-MX" dirty="0"/>
              <a:t>Los artículos señalados permiten advertir que:</a:t>
            </a:r>
          </a:p>
          <a:p>
            <a:pPr marL="285750" indent="-285750" algn="just">
              <a:buFont typeface="Arial" panose="020B0604020202020204" pitchFamily="34" charset="0"/>
              <a:buChar char="•"/>
            </a:pPr>
            <a:r>
              <a:rPr lang="es-MX" dirty="0"/>
              <a:t>Existe un orden federal y otro estatal</a:t>
            </a:r>
          </a:p>
          <a:p>
            <a:pPr marL="285750" indent="-285750" algn="just">
              <a:buFont typeface="Arial" panose="020B0604020202020204" pitchFamily="34" charset="0"/>
              <a:buChar char="•"/>
            </a:pPr>
            <a:r>
              <a:rPr lang="es-MX" dirty="0"/>
              <a:t>La soberanía se ejerce por los poderes de la unión y los estados </a:t>
            </a:r>
          </a:p>
          <a:p>
            <a:pPr marL="285750" indent="-285750" algn="just">
              <a:buFont typeface="Arial" panose="020B0604020202020204" pitchFamily="34" charset="0"/>
              <a:buChar char="•"/>
            </a:pPr>
            <a:r>
              <a:rPr lang="es-MX" dirty="0"/>
              <a:t>Las entidades se dan libremente su propia constitución (autonomía)</a:t>
            </a:r>
          </a:p>
          <a:p>
            <a:pPr marL="285750" indent="-285750" algn="just">
              <a:buFont typeface="Arial" panose="020B0604020202020204" pitchFamily="34" charset="0"/>
              <a:buChar char="•"/>
            </a:pPr>
            <a:r>
              <a:rPr lang="es-MX" dirty="0"/>
              <a:t>La Constitución federal establece prohibiciones y obligaciones</a:t>
            </a:r>
          </a:p>
          <a:p>
            <a:pPr marL="285750" indent="-285750" algn="just">
              <a:buFont typeface="Arial" panose="020B0604020202020204" pitchFamily="34" charset="0"/>
              <a:buChar char="•"/>
            </a:pPr>
            <a:r>
              <a:rPr lang="es-MX" dirty="0"/>
              <a:t>Los estados tienen obligaciones y restricciones en materia electoral</a:t>
            </a:r>
          </a:p>
          <a:p>
            <a:pPr marL="285750" indent="-285750" algn="just">
              <a:buFont typeface="Arial" panose="020B0604020202020204" pitchFamily="34" charset="0"/>
              <a:buChar char="•"/>
            </a:pPr>
            <a:r>
              <a:rPr lang="es-MX" dirty="0"/>
              <a:t>En materia electoral hay competencia local y federal</a:t>
            </a:r>
          </a:p>
          <a:p>
            <a:pPr marL="285750" indent="-285750" algn="just">
              <a:buFont typeface="Arial" panose="020B0604020202020204" pitchFamily="34" charset="0"/>
              <a:buChar char="•"/>
            </a:pPr>
            <a:r>
              <a:rPr lang="es-MX" dirty="0"/>
              <a:t>Constitucionalmente se garantiza a la ciudadanía la participación y la tutela efectiva de los derechos político-electorales en otros ordenes de gobierno (local y municipal)</a:t>
            </a:r>
          </a:p>
          <a:p>
            <a:pPr marL="285750" indent="-285750" algn="just">
              <a:buFont typeface="Arial" panose="020B0604020202020204" pitchFamily="34" charset="0"/>
              <a:buChar char="•"/>
            </a:pPr>
            <a:r>
              <a:rPr lang="es-MX" dirty="0"/>
              <a:t>Los partidos políticos locales tienen como propósito reafirmar el federalismo, de lo contrario, carecería de sentido su naturaleza (Pudiéramos decir que podría ahorrarse dicha figura). </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634691" y="641730"/>
            <a:ext cx="3036082" cy="461665"/>
          </a:xfrm>
          <a:prstGeom prst="rect">
            <a:avLst/>
          </a:prstGeom>
          <a:noFill/>
        </p:spPr>
        <p:txBody>
          <a:bodyPr wrap="square" rtlCol="0">
            <a:spAutoFit/>
          </a:bodyPr>
          <a:lstStyle/>
          <a:p>
            <a:pPr algn="ctr"/>
            <a:r>
              <a:rPr lang="es-MX" sz="2400" b="1" dirty="0">
                <a:solidFill>
                  <a:srgbClr val="2A2559"/>
                </a:solidFill>
                <a:latin typeface="Helvetica Neue"/>
              </a:rPr>
              <a:t>Federalismo</a:t>
            </a:r>
          </a:p>
        </p:txBody>
      </p:sp>
    </p:spTree>
    <p:extLst>
      <p:ext uri="{BB962C8B-B14F-4D97-AF65-F5344CB8AC3E}">
        <p14:creationId xmlns:p14="http://schemas.microsoft.com/office/powerpoint/2010/main" val="3733009871"/>
      </p:ext>
    </p:extLst>
  </p:cSld>
  <p:clrMapOvr>
    <a:overrideClrMapping bg1="lt1" tx1="dk1" bg2="lt2" tx2="dk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653143" y="1416252"/>
            <a:ext cx="7822758" cy="4770537"/>
          </a:xfrm>
          <a:prstGeom prst="rect">
            <a:avLst/>
          </a:prstGeom>
        </p:spPr>
        <p:txBody>
          <a:bodyPr wrap="square">
            <a:spAutoFit/>
          </a:bodyPr>
          <a:lstStyle/>
          <a:p>
            <a:pPr algn="just"/>
            <a:r>
              <a:rPr lang="es-MX" dirty="0"/>
              <a:t>Artículo 41</a:t>
            </a:r>
          </a:p>
          <a:p>
            <a:pPr algn="just"/>
            <a:r>
              <a:rPr lang="es-MX" dirty="0"/>
              <a:t>Base I. Los partidos políticos son entidades de interés público; la ley determinará las normas y requisitos para su registro legal, las formas específicas de su intervención en el proceso electoral y los derechos, obligaciones y prerrogativas que les corresponden. </a:t>
            </a:r>
          </a:p>
          <a:p>
            <a:pPr algn="just"/>
            <a:endParaRPr lang="es-MX" dirty="0"/>
          </a:p>
          <a:p>
            <a:pPr algn="just"/>
            <a:r>
              <a:rPr lang="es-MX" dirty="0"/>
              <a:t>Cuarto párrafo. </a:t>
            </a:r>
          </a:p>
          <a:p>
            <a:pPr algn="just"/>
            <a:r>
              <a:rPr lang="es-MX" dirty="0"/>
              <a:t>Los partidos políticos nacionales tendrán derecho a participar en las elecciones de las entidades federativas y municipales. </a:t>
            </a:r>
          </a:p>
          <a:p>
            <a:pPr algn="just"/>
            <a:endParaRPr lang="es-MX" dirty="0"/>
          </a:p>
          <a:p>
            <a:pPr algn="just"/>
            <a:r>
              <a:rPr lang="es-MX" dirty="0"/>
              <a:t>Artículo 116. </a:t>
            </a:r>
          </a:p>
          <a:p>
            <a:pPr algn="just"/>
            <a:r>
              <a:rPr lang="es-MX" dirty="0"/>
              <a:t>f) […] El partido político local que no obtenga, al menos, el tres por ciento del total de la votación válida emitida en cualquiera de las elecciones que se celebren para la renovación del Poder Ejecutivo o Legislativo locales, le será cancelado el registro. Esta disposición no será aplicable para los partidos políticos nacionales que participen en las elecciones locales;</a:t>
            </a:r>
          </a:p>
          <a:p>
            <a:pPr algn="just"/>
            <a:endParaRPr lang="es-MX" sz="1600" dirty="0"/>
          </a:p>
        </p:txBody>
      </p:sp>
      <p:sp>
        <p:nvSpPr>
          <p:cNvPr id="4" name="CuadroTexto 3">
            <a:extLst>
              <a:ext uri="{FF2B5EF4-FFF2-40B4-BE49-F238E27FC236}">
                <a16:creationId xmlns:a16="http://schemas.microsoft.com/office/drawing/2014/main" id="{A0923B12-8874-41F6-8B93-F66E823B5912}"/>
              </a:ext>
            </a:extLst>
          </p:cNvPr>
          <p:cNvSpPr txBox="1"/>
          <p:nvPr/>
        </p:nvSpPr>
        <p:spPr>
          <a:xfrm>
            <a:off x="5439819" y="836602"/>
            <a:ext cx="3036082" cy="461665"/>
          </a:xfrm>
          <a:prstGeom prst="rect">
            <a:avLst/>
          </a:prstGeom>
          <a:noFill/>
        </p:spPr>
        <p:txBody>
          <a:bodyPr wrap="square" rtlCol="0">
            <a:spAutoFit/>
          </a:bodyPr>
          <a:lstStyle/>
          <a:p>
            <a:pPr algn="ctr"/>
            <a:r>
              <a:rPr lang="es-MX" sz="2400" b="1" dirty="0">
                <a:solidFill>
                  <a:srgbClr val="2A2559"/>
                </a:solidFill>
                <a:latin typeface="Helvetica Neue"/>
              </a:rPr>
              <a:t>Constitucional</a:t>
            </a:r>
          </a:p>
        </p:txBody>
      </p:sp>
    </p:spTree>
    <p:extLst>
      <p:ext uri="{BB962C8B-B14F-4D97-AF65-F5344CB8AC3E}">
        <p14:creationId xmlns:p14="http://schemas.microsoft.com/office/powerpoint/2010/main" val="3197871248"/>
      </p:ext>
    </p:extLst>
  </p:cSld>
  <p:clrMapOvr>
    <a:overrideClrMapping bg1="lt1" tx1="dk1" bg2="lt2" tx2="dk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668099" y="1443841"/>
            <a:ext cx="7822758" cy="3970318"/>
          </a:xfrm>
          <a:prstGeom prst="rect">
            <a:avLst/>
          </a:prstGeom>
        </p:spPr>
        <p:txBody>
          <a:bodyPr wrap="square">
            <a:spAutoFit/>
          </a:bodyPr>
          <a:lstStyle/>
          <a:p>
            <a:pPr algn="just"/>
            <a:r>
              <a:rPr lang="es-MX" dirty="0"/>
              <a:t>Los artículos señalados permiten advertir que:</a:t>
            </a:r>
          </a:p>
          <a:p>
            <a:pPr marL="285750" indent="-285750" algn="just">
              <a:buFont typeface="Arial" panose="020B0604020202020204" pitchFamily="34" charset="0"/>
              <a:buChar char="•"/>
            </a:pPr>
            <a:r>
              <a:rPr lang="es-MX" dirty="0"/>
              <a:t>La ley determina las formas específicas de su intervención en el proceso electoral y los derechos, obligaciones y prerrogativas que les corresponden.  (partidos políticos nacionales y locales)</a:t>
            </a:r>
          </a:p>
          <a:p>
            <a:pPr marL="285750" indent="-285750" algn="just">
              <a:buFont typeface="Arial" panose="020B0604020202020204" pitchFamily="34" charset="0"/>
              <a:buChar char="•"/>
            </a:pPr>
            <a:r>
              <a:rPr lang="es-MX" dirty="0"/>
              <a:t>Los partidos políticos nacionales –expresamente- pueden participar en las elecciones locales y municipales </a:t>
            </a:r>
          </a:p>
          <a:p>
            <a:pPr marL="285750" indent="-285750" algn="just">
              <a:buFont typeface="Arial" panose="020B0604020202020204" pitchFamily="34" charset="0"/>
              <a:buChar char="•"/>
            </a:pPr>
            <a:r>
              <a:rPr lang="es-MX" dirty="0"/>
              <a:t>Las Constituciones y leyes locales deben regular en los términos en la Constitución federal sin contravenirla. (no pueden regular más allá de lo estrictamente señalado en los artículos 41 y 116)</a:t>
            </a:r>
          </a:p>
          <a:p>
            <a:pPr algn="just"/>
            <a:endParaRPr lang="es-MX" dirty="0"/>
          </a:p>
          <a:p>
            <a:pPr algn="just"/>
            <a:r>
              <a:rPr lang="es-MX" dirty="0"/>
              <a:t>POR LO ANTERIOR, SE ORTORGA RECONOCIMIENTO A LOS PARTIDOS POLÍTICOS LOCALES -OTORGANDOLES DERECHOS, OBLIGACIONES Y PRERROGATIVAS-, SIN EMBARGO, CONTRARIO A LOS PARTIDOS POLÍTICOS NACIONALES, NO SE LES OTORGA EL DERECHO A PARTICIPAR EN LAS ELECCIONES FEDERALES. </a:t>
            </a:r>
          </a:p>
        </p:txBody>
      </p:sp>
      <p:sp>
        <p:nvSpPr>
          <p:cNvPr id="6" name="CuadroTexto 5">
            <a:extLst>
              <a:ext uri="{FF2B5EF4-FFF2-40B4-BE49-F238E27FC236}">
                <a16:creationId xmlns:a16="http://schemas.microsoft.com/office/drawing/2014/main" id="{FE53142E-1B52-40CE-834D-BFC423A678C0}"/>
              </a:ext>
            </a:extLst>
          </p:cNvPr>
          <p:cNvSpPr txBox="1"/>
          <p:nvPr/>
        </p:nvSpPr>
        <p:spPr>
          <a:xfrm>
            <a:off x="5439819" y="836602"/>
            <a:ext cx="3036082" cy="461665"/>
          </a:xfrm>
          <a:prstGeom prst="rect">
            <a:avLst/>
          </a:prstGeom>
          <a:noFill/>
        </p:spPr>
        <p:txBody>
          <a:bodyPr wrap="square" rtlCol="0">
            <a:spAutoFit/>
          </a:bodyPr>
          <a:lstStyle/>
          <a:p>
            <a:pPr algn="ctr"/>
            <a:r>
              <a:rPr lang="es-MX" sz="2400" b="1" dirty="0">
                <a:solidFill>
                  <a:srgbClr val="2A2559"/>
                </a:solidFill>
                <a:latin typeface="Helvetica Neue"/>
              </a:rPr>
              <a:t>Constitucional</a:t>
            </a:r>
          </a:p>
        </p:txBody>
      </p:sp>
    </p:spTree>
    <p:extLst>
      <p:ext uri="{BB962C8B-B14F-4D97-AF65-F5344CB8AC3E}">
        <p14:creationId xmlns:p14="http://schemas.microsoft.com/office/powerpoint/2010/main" val="3721170404"/>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EB78AF-1A0A-4DED-AD9B-022A47EDA5B3}"/>
              </a:ext>
            </a:extLst>
          </p:cNvPr>
          <p:cNvSpPr/>
          <p:nvPr/>
        </p:nvSpPr>
        <p:spPr>
          <a:xfrm>
            <a:off x="735717" y="891208"/>
            <a:ext cx="7270229" cy="5355312"/>
          </a:xfrm>
          <a:prstGeom prst="rect">
            <a:avLst/>
          </a:prstGeom>
        </p:spPr>
        <p:txBody>
          <a:bodyPr wrap="square">
            <a:spAutoFit/>
          </a:bodyPr>
          <a:lstStyle/>
          <a:p>
            <a:pPr algn="just"/>
            <a:r>
              <a:rPr lang="es-MX" dirty="0">
                <a:latin typeface="Arial" panose="020B0604020202020204" pitchFamily="34" charset="0"/>
                <a:cs typeface="Arial" panose="020B0604020202020204" pitchFamily="34" charset="0"/>
                <a:hlinkClick r:id="rId2"/>
              </a:rPr>
              <a:t>Tesis XXXVII/99</a:t>
            </a:r>
            <a:endParaRPr lang="es-MX" dirty="0">
              <a:latin typeface="Arial" panose="020B0604020202020204" pitchFamily="34" charset="0"/>
              <a:cs typeface="Arial" panose="020B0604020202020204" pitchFamily="34" charset="0"/>
            </a:endParaRPr>
          </a:p>
          <a:p>
            <a:pPr algn="just"/>
            <a:endParaRPr lang="es-MX" dirty="0">
              <a:latin typeface="Arial" panose="020B0604020202020204" pitchFamily="34" charset="0"/>
              <a:cs typeface="Arial" panose="020B0604020202020204" pitchFamily="34" charset="0"/>
            </a:endParaRPr>
          </a:p>
          <a:p>
            <a:pPr algn="just"/>
            <a:r>
              <a:rPr lang="es-MX" dirty="0">
                <a:latin typeface="Arial" panose="020B0604020202020204" pitchFamily="34" charset="0"/>
                <a:cs typeface="Arial" panose="020B0604020202020204" pitchFamily="34" charset="0"/>
              </a:rPr>
              <a:t>“[…] </a:t>
            </a:r>
            <a:r>
              <a:rPr lang="es-MX" b="1" dirty="0">
                <a:latin typeface="Arial" panose="020B0604020202020204" pitchFamily="34" charset="0"/>
                <a:cs typeface="Arial" panose="020B0604020202020204" pitchFamily="34" charset="0"/>
              </a:rPr>
              <a:t>Una de las bases constitucionales que deben observar y acatar los Estados al emitir sus leyes electorales, es la prevista en el artículo 41 de la Carta Magna, consistente en que los partidos políticos nacionales pueden participar en las elecciones estatales y municipales. </a:t>
            </a:r>
            <a:r>
              <a:rPr lang="es-MX" dirty="0">
                <a:latin typeface="Arial" panose="020B0604020202020204" pitchFamily="34" charset="0"/>
                <a:cs typeface="Arial" panose="020B0604020202020204" pitchFamily="34" charset="0"/>
              </a:rPr>
              <a:t>Con esta última disposición, se abre la posibilidad de que dichos institutos políticos se vinculen a las actividades político-electorales de las entidades federativas, en los términos fijados en sus legislaciones (en cuanto no se opongan a la ley fundamental), y de este modo se pueden encontrar inmersos en cualquiera de las etapas del proceso electoral, desde la integración de los órganos electorales, administrativos o jurisdiccionales, hasta la etapa de resultados y declaraciones de mayoría y validez de las elecciones; en las relaciones que surjan con el otorgamiento de financiamiento público estatal; en la participación en el funcionamiento y desarrollo de actividades de los órganos electorales fuera del proceso electoral, o en cualquier actividad de esta materia regida por la legislación electoral local.</a:t>
            </a:r>
          </a:p>
        </p:txBody>
      </p:sp>
      <p:sp>
        <p:nvSpPr>
          <p:cNvPr id="5" name="CuadroTexto 4">
            <a:extLst>
              <a:ext uri="{FF2B5EF4-FFF2-40B4-BE49-F238E27FC236}">
                <a16:creationId xmlns:a16="http://schemas.microsoft.com/office/drawing/2014/main" id="{2CCDD355-EEFF-4B3D-B8F9-6641090BE508}"/>
              </a:ext>
            </a:extLst>
          </p:cNvPr>
          <p:cNvSpPr txBox="1"/>
          <p:nvPr/>
        </p:nvSpPr>
        <p:spPr>
          <a:xfrm>
            <a:off x="4370832" y="689788"/>
            <a:ext cx="4500880" cy="861774"/>
          </a:xfrm>
          <a:prstGeom prst="rect">
            <a:avLst/>
          </a:prstGeom>
          <a:noFill/>
        </p:spPr>
        <p:txBody>
          <a:bodyPr wrap="square" rtlCol="0">
            <a:spAutoFit/>
          </a:bodyPr>
          <a:lstStyle/>
          <a:p>
            <a:pPr algn="ctr"/>
            <a:r>
              <a:rPr lang="es-MX" sz="2500" b="1" dirty="0">
                <a:solidFill>
                  <a:srgbClr val="2A2559"/>
                </a:solidFill>
                <a:latin typeface="Helvetica Neue"/>
              </a:rPr>
              <a:t>Pérdida de registro.</a:t>
            </a:r>
          </a:p>
          <a:p>
            <a:pPr algn="ctr"/>
            <a:r>
              <a:rPr lang="es-MX" sz="2500" b="1" dirty="0">
                <a:solidFill>
                  <a:srgbClr val="2A2559"/>
                </a:solidFill>
                <a:latin typeface="Helvetica Neue"/>
              </a:rPr>
              <a:t>Federal - Local</a:t>
            </a:r>
          </a:p>
        </p:txBody>
      </p:sp>
    </p:spTree>
    <p:extLst>
      <p:ext uri="{BB962C8B-B14F-4D97-AF65-F5344CB8AC3E}">
        <p14:creationId xmlns:p14="http://schemas.microsoft.com/office/powerpoint/2010/main" val="27072608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B365CF9-B795-4A86-9B5C-2E91A256914E}"/>
              </a:ext>
            </a:extLst>
          </p:cNvPr>
          <p:cNvSpPr txBox="1"/>
          <p:nvPr/>
        </p:nvSpPr>
        <p:spPr>
          <a:xfrm>
            <a:off x="771993" y="1582340"/>
            <a:ext cx="7600013" cy="3970318"/>
          </a:xfrm>
          <a:prstGeom prst="rect">
            <a:avLst/>
          </a:prstGeom>
          <a:noFill/>
        </p:spPr>
        <p:txBody>
          <a:bodyPr wrap="square" rtlCol="0">
            <a:spAutoFit/>
          </a:bodyPr>
          <a:lstStyle/>
          <a:p>
            <a:pPr algn="just"/>
            <a:r>
              <a:rPr lang="es-MX" dirty="0">
                <a:latin typeface="Arial" panose="020B0604020202020204" pitchFamily="34" charset="0"/>
                <a:cs typeface="Arial" panose="020B0604020202020204" pitchFamily="34" charset="0"/>
                <a:hlinkClick r:id="rId2"/>
              </a:rPr>
              <a:t>Código de Instituciones y Procedimientos Electoral de la Ciudad de México. Articulo 354, párrafo ocho y nueve. </a:t>
            </a:r>
            <a:endParaRPr lang="es-MX" dirty="0">
              <a:latin typeface="Arial" panose="020B0604020202020204" pitchFamily="34" charset="0"/>
              <a:cs typeface="Arial" panose="020B0604020202020204" pitchFamily="34" charset="0"/>
            </a:endParaRPr>
          </a:p>
          <a:p>
            <a:pPr algn="just"/>
            <a:r>
              <a:rPr lang="es-MX" dirty="0">
                <a:latin typeface="Arial" panose="020B0604020202020204" pitchFamily="34" charset="0"/>
                <a:cs typeface="Arial" panose="020B0604020202020204" pitchFamily="34" charset="0"/>
              </a:rPr>
              <a:t>Si un Partido Político nacional pierde su registro por no haber alcanzado el porcentaje mínimo de votación en el último proceso electoral ordinario federal, podrá optar por el registro como Partido Político local en la Ciudad de México, en cuya elección inmediata anterior hubiere obtenido por lo menos el tres por ciento de la votación valida emitida y hubiere postulado candidatos propios en, al menos, la mitad de los distritos, condición con la cual se le tendrá por cumplido y acreditado el requisito del número mínimo de militantes con que debe contar, establecido en el artículo 265, fracciones I y II de este Código. </a:t>
            </a:r>
          </a:p>
          <a:p>
            <a:pPr algn="just"/>
            <a:r>
              <a:rPr lang="es-MX" dirty="0">
                <a:latin typeface="Arial" panose="020B0604020202020204" pitchFamily="34" charset="0"/>
                <a:cs typeface="Arial" panose="020B0604020202020204" pitchFamily="34" charset="0"/>
              </a:rPr>
              <a:t>El Partido Político que pierda su registro le será cancelado el mismo y perderá todos los derechos y prerrogativas que establece este Código o las leyes locales respectivas, según corresponda.</a:t>
            </a:r>
          </a:p>
        </p:txBody>
      </p:sp>
      <p:sp>
        <p:nvSpPr>
          <p:cNvPr id="5" name="CuadroTexto 4">
            <a:extLst>
              <a:ext uri="{FF2B5EF4-FFF2-40B4-BE49-F238E27FC236}">
                <a16:creationId xmlns:a16="http://schemas.microsoft.com/office/drawing/2014/main" id="{6CE96450-5A59-4FFF-921B-91E5CAEB6814}"/>
              </a:ext>
            </a:extLst>
          </p:cNvPr>
          <p:cNvSpPr txBox="1"/>
          <p:nvPr/>
        </p:nvSpPr>
        <p:spPr>
          <a:xfrm>
            <a:off x="4370832" y="689788"/>
            <a:ext cx="4500880" cy="861774"/>
          </a:xfrm>
          <a:prstGeom prst="rect">
            <a:avLst/>
          </a:prstGeom>
          <a:noFill/>
        </p:spPr>
        <p:txBody>
          <a:bodyPr wrap="square" rtlCol="0">
            <a:spAutoFit/>
          </a:bodyPr>
          <a:lstStyle/>
          <a:p>
            <a:pPr algn="ctr"/>
            <a:r>
              <a:rPr lang="es-MX" sz="2500" b="1" dirty="0">
                <a:solidFill>
                  <a:srgbClr val="2A2559"/>
                </a:solidFill>
                <a:latin typeface="Helvetica Neue"/>
              </a:rPr>
              <a:t>Pérdida de registro.</a:t>
            </a:r>
          </a:p>
          <a:p>
            <a:pPr algn="ctr"/>
            <a:r>
              <a:rPr lang="es-MX" sz="2500" b="1" dirty="0">
                <a:solidFill>
                  <a:srgbClr val="2A2559"/>
                </a:solidFill>
                <a:latin typeface="Helvetica Neue"/>
              </a:rPr>
              <a:t>Federal - Local</a:t>
            </a:r>
          </a:p>
        </p:txBody>
      </p:sp>
    </p:spTree>
    <p:extLst>
      <p:ext uri="{BB962C8B-B14F-4D97-AF65-F5344CB8AC3E}">
        <p14:creationId xmlns:p14="http://schemas.microsoft.com/office/powerpoint/2010/main" val="29231320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2 CuadroTexto">
            <a:extLst>
              <a:ext uri="{FF2B5EF4-FFF2-40B4-BE49-F238E27FC236}">
                <a16:creationId xmlns:a16="http://schemas.microsoft.com/office/drawing/2014/main" id="{A6C22765-217E-4284-A34A-F23D350267EA}"/>
              </a:ext>
            </a:extLst>
          </p:cNvPr>
          <p:cNvSpPr txBox="1">
            <a:spLocks noChangeArrowheads="1"/>
          </p:cNvSpPr>
          <p:nvPr/>
        </p:nvSpPr>
        <p:spPr bwMode="auto">
          <a:xfrm>
            <a:off x="385763" y="795338"/>
            <a:ext cx="83708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altLang="es-MX" sz="15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Se deberá informar tal propósito al INE en enero del año siguiente al de la elección de Presidente e informar mensualmente sobre el origen y destino de los recursos dentro de los primeros diez días de cada mes. </a:t>
            </a:r>
            <a:r>
              <a:rPr kumimoji="0" lang="es-MX" altLang="es-MX" sz="15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hlinkClick r:id="rId3"/>
              </a:rPr>
              <a:t>11 LGPP</a:t>
            </a:r>
            <a:r>
              <a:rPr kumimoji="0" lang="es-MX" altLang="es-MX" sz="15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altLang="es-MX" sz="15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7171" name="1 Rectángulo">
            <a:extLst>
              <a:ext uri="{FF2B5EF4-FFF2-40B4-BE49-F238E27FC236}">
                <a16:creationId xmlns:a16="http://schemas.microsoft.com/office/drawing/2014/main" id="{C28FA7BE-9CC5-431F-BC0C-26AD4068A0BD}"/>
              </a:ext>
            </a:extLst>
          </p:cNvPr>
          <p:cNvSpPr>
            <a:spLocks noChangeArrowheads="1"/>
          </p:cNvSpPr>
          <p:nvPr/>
        </p:nvSpPr>
        <p:spPr bwMode="auto">
          <a:xfrm>
            <a:off x="3349625" y="34925"/>
            <a:ext cx="5557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altLang="es-MX" sz="2000" b="1"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rPr>
              <a:t>Registro de Partido Político Nacional (1)</a:t>
            </a:r>
            <a:endParaRPr kumimoji="0" lang="es-ES" altLang="es-MX" sz="2000" b="1"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endParaRPr>
          </a:p>
        </p:txBody>
      </p:sp>
      <p:grpSp>
        <p:nvGrpSpPr>
          <p:cNvPr id="7172" name="6 Grupo">
            <a:extLst>
              <a:ext uri="{FF2B5EF4-FFF2-40B4-BE49-F238E27FC236}">
                <a16:creationId xmlns:a16="http://schemas.microsoft.com/office/drawing/2014/main" id="{A99DD4A8-73BA-4330-9628-D095752999EC}"/>
              </a:ext>
            </a:extLst>
          </p:cNvPr>
          <p:cNvGrpSpPr>
            <a:grpSpLocks/>
          </p:cNvGrpSpPr>
          <p:nvPr/>
        </p:nvGrpSpPr>
        <p:grpSpPr bwMode="auto">
          <a:xfrm>
            <a:off x="180848" y="1626933"/>
            <a:ext cx="8726615" cy="5128599"/>
            <a:chOff x="7596" y="1124744"/>
            <a:chExt cx="9224989" cy="5252667"/>
          </a:xfrm>
        </p:grpSpPr>
        <p:sp>
          <p:nvSpPr>
            <p:cNvPr id="7173" name="Rectangle 6">
              <a:extLst>
                <a:ext uri="{FF2B5EF4-FFF2-40B4-BE49-F238E27FC236}">
                  <a16:creationId xmlns:a16="http://schemas.microsoft.com/office/drawing/2014/main" id="{6710FFD1-B301-4F8C-9A82-B88F3F3D3FEA}"/>
                </a:ext>
              </a:extLst>
            </p:cNvPr>
            <p:cNvSpPr>
              <a:spLocks noChangeArrowheads="1"/>
            </p:cNvSpPr>
            <p:nvPr/>
          </p:nvSpPr>
          <p:spPr bwMode="auto">
            <a:xfrm>
              <a:off x="3851275" y="1124744"/>
              <a:ext cx="2714625" cy="1169551"/>
            </a:xfrm>
            <a:prstGeom prst="rect">
              <a:avLst/>
            </a:prstGeom>
            <a:noFill/>
            <a:ln w="9525">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just" defTabSz="457200" rtl="0" eaLnBrk="1" fontAlgn="auto" latinLnBrk="0" hangingPunct="1">
                <a:lnSpc>
                  <a:spcPct val="100000"/>
                </a:lnSpc>
                <a:spcBef>
                  <a:spcPts val="0"/>
                </a:spcBef>
                <a:spcAft>
                  <a:spcPts val="0"/>
                </a:spcAft>
                <a:buClr>
                  <a:srgbClr val="04502E"/>
                </a:buClr>
                <a:buSzPct val="111000"/>
                <a:buFont typeface="Wingdings" panose="05000000000000000000" pitchFamily="2" charset="2"/>
                <a:buChar char="§"/>
                <a:tabLst/>
                <a:defRPr/>
              </a:pPr>
              <a:r>
                <a:rPr kumimoji="0" lang="es-ES"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Declaración de principios.</a:t>
              </a:r>
            </a:p>
            <a:p>
              <a:pPr marL="0" marR="0" lvl="0" indent="0" algn="just" defTabSz="457200" rtl="0" eaLnBrk="1" fontAlgn="auto" latinLnBrk="0" hangingPunct="1">
                <a:lnSpc>
                  <a:spcPct val="100000"/>
                </a:lnSpc>
                <a:spcBef>
                  <a:spcPts val="0"/>
                </a:spcBef>
                <a:spcAft>
                  <a:spcPts val="0"/>
                </a:spcAft>
                <a:buClr>
                  <a:srgbClr val="04502E"/>
                </a:buClr>
                <a:buSzPct val="111000"/>
                <a:buFont typeface="Wingdings" panose="05000000000000000000" pitchFamily="2" charset="2"/>
                <a:buChar char="§"/>
                <a:tabLst/>
                <a:defRPr/>
              </a:pPr>
              <a:endParaRPr kumimoji="0" lang="es-ES"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just" defTabSz="457200" rtl="0" eaLnBrk="1" fontAlgn="auto" latinLnBrk="0" hangingPunct="1">
                <a:lnSpc>
                  <a:spcPct val="100000"/>
                </a:lnSpc>
                <a:spcBef>
                  <a:spcPts val="0"/>
                </a:spcBef>
                <a:spcAft>
                  <a:spcPts val="0"/>
                </a:spcAft>
                <a:buClr>
                  <a:srgbClr val="04502E"/>
                </a:buClr>
                <a:buSzPct val="111000"/>
                <a:buFont typeface="Wingdings" panose="05000000000000000000" pitchFamily="2" charset="2"/>
                <a:buChar char="§"/>
                <a:tabLst/>
                <a:defRPr/>
              </a:pPr>
              <a:r>
                <a:rPr kumimoji="0" lang="es-ES"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Programa de acción.</a:t>
              </a:r>
            </a:p>
            <a:p>
              <a:pPr marL="0" marR="0" lvl="0" indent="0" algn="just" defTabSz="457200" rtl="0" eaLnBrk="1" fontAlgn="auto" latinLnBrk="0" hangingPunct="1">
                <a:lnSpc>
                  <a:spcPct val="100000"/>
                </a:lnSpc>
                <a:spcBef>
                  <a:spcPts val="0"/>
                </a:spcBef>
                <a:spcAft>
                  <a:spcPts val="0"/>
                </a:spcAft>
                <a:buClr>
                  <a:srgbClr val="04502E"/>
                </a:buClr>
                <a:buSzPct val="111000"/>
                <a:buFont typeface="Wingdings" panose="05000000000000000000" pitchFamily="2" charset="2"/>
                <a:buChar char="§"/>
                <a:tabLst/>
                <a:defRPr/>
              </a:pPr>
              <a:endParaRPr kumimoji="0" lang="es-ES"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just" defTabSz="457200" rtl="0" eaLnBrk="1" fontAlgn="auto" latinLnBrk="0" hangingPunct="1">
                <a:lnSpc>
                  <a:spcPct val="100000"/>
                </a:lnSpc>
                <a:spcBef>
                  <a:spcPts val="0"/>
                </a:spcBef>
                <a:spcAft>
                  <a:spcPts val="0"/>
                </a:spcAft>
                <a:buClr>
                  <a:srgbClr val="04502E"/>
                </a:buClr>
                <a:buSzPct val="111000"/>
                <a:buFont typeface="Wingdings" panose="05000000000000000000" pitchFamily="2" charset="2"/>
                <a:buChar char="§"/>
                <a:tabLst/>
                <a:defRPr/>
              </a:pPr>
              <a:r>
                <a:rPr kumimoji="0" lang="es-ES"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Estatuto.  </a:t>
              </a:r>
            </a:p>
          </p:txBody>
        </p:sp>
        <p:sp>
          <p:nvSpPr>
            <p:cNvPr id="9" name="Text Box 8">
              <a:extLst>
                <a:ext uri="{FF2B5EF4-FFF2-40B4-BE49-F238E27FC236}">
                  <a16:creationId xmlns:a16="http://schemas.microsoft.com/office/drawing/2014/main" id="{565B626F-69FB-4B52-A60E-844D6830CC71}"/>
                </a:ext>
              </a:extLst>
            </p:cNvPr>
            <p:cNvSpPr txBox="1">
              <a:spLocks noChangeArrowheads="1"/>
            </p:cNvSpPr>
            <p:nvPr/>
          </p:nvSpPr>
          <p:spPr bwMode="auto">
            <a:xfrm>
              <a:off x="2205988" y="2685669"/>
              <a:ext cx="1213311" cy="308243"/>
            </a:xfrm>
            <a:prstGeom prst="rect">
              <a:avLst/>
            </a:prstGeom>
            <a:noFill/>
            <a:ln w="28575" algn="ctr">
              <a:solidFill>
                <a:srgbClr val="7030A0"/>
              </a:solidFill>
              <a:miter lim="800000"/>
              <a:headEnd/>
              <a:tailEnd/>
            </a:ln>
          </p:spPr>
          <p:txBody>
            <a:bodyPr>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2. Afiliados </a:t>
              </a:r>
              <a:endParaRPr kumimoji="0" lang="es-ES"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endParaRPr>
            </a:p>
          </p:txBody>
        </p:sp>
        <p:sp>
          <p:nvSpPr>
            <p:cNvPr id="10" name="Rectangle 10">
              <a:extLst>
                <a:ext uri="{FF2B5EF4-FFF2-40B4-BE49-F238E27FC236}">
                  <a16:creationId xmlns:a16="http://schemas.microsoft.com/office/drawing/2014/main" id="{75779D49-DDEC-4CD5-8107-92715909249D}"/>
                </a:ext>
              </a:extLst>
            </p:cNvPr>
            <p:cNvSpPr>
              <a:spLocks noChangeArrowheads="1"/>
            </p:cNvSpPr>
            <p:nvPr/>
          </p:nvSpPr>
          <p:spPr bwMode="auto">
            <a:xfrm>
              <a:off x="3924425" y="2420437"/>
              <a:ext cx="4727382" cy="1077057"/>
            </a:xfrm>
            <a:prstGeom prst="rect">
              <a:avLst/>
            </a:prstGeom>
            <a:noFill/>
            <a:ln w="9525">
              <a:solidFill>
                <a:srgbClr val="7030A0"/>
              </a:solidFill>
              <a:miter lim="800000"/>
              <a:headEnd/>
              <a:tailEnd/>
            </a:ln>
          </p:spPr>
          <p:txBody>
            <a:bodyPr>
              <a:spAutoFit/>
            </a:bodyPr>
            <a:lstStyle/>
            <a:p>
              <a:pPr marL="0" marR="0" lvl="0" indent="0" algn="just" defTabSz="457200" rtl="0" eaLnBrk="1" fontAlgn="auto" latinLnBrk="0" hangingPunct="1">
                <a:lnSpc>
                  <a:spcPct val="100000"/>
                </a:lnSpc>
                <a:spcBef>
                  <a:spcPts val="0"/>
                </a:spcBef>
                <a:spcAft>
                  <a:spcPts val="0"/>
                </a:spcAft>
                <a:buClr>
                  <a:srgbClr val="04502E"/>
                </a:buClr>
                <a:buSzPct val="110000"/>
                <a:buFont typeface="Wingdings" pitchFamily="2" charset="2"/>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 3,000 afiliados en por lo menos </a:t>
              </a: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20 entidades.</a:t>
              </a:r>
            </a:p>
            <a:p>
              <a:pPr marL="0" marR="0" lvl="0" indent="0" algn="just" defTabSz="457200" rtl="0" eaLnBrk="1" fontAlgn="auto" latinLnBrk="0" hangingPunct="1">
                <a:lnSpc>
                  <a:spcPct val="100000"/>
                </a:lnSpc>
                <a:spcBef>
                  <a:spcPts val="0"/>
                </a:spcBef>
                <a:spcAft>
                  <a:spcPts val="0"/>
                </a:spcAft>
                <a:buClr>
                  <a:srgbClr val="04502E"/>
                </a:buClr>
                <a:buSzPct val="110000"/>
                <a:buFont typeface="Wingdings" pitchFamily="2" charset="2"/>
                <a:buChar char="§"/>
                <a:tabLst/>
                <a:defRPr/>
              </a:pP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2550" marR="0" lvl="0" indent="-82550" algn="just" defTabSz="457200" rtl="0" eaLnBrk="1" fontAlgn="auto" latinLnBrk="0" hangingPunct="1">
                <a:lnSpc>
                  <a:spcPct val="100000"/>
                </a:lnSpc>
                <a:spcBef>
                  <a:spcPts val="0"/>
                </a:spcBef>
                <a:spcAft>
                  <a:spcPts val="0"/>
                </a:spcAft>
                <a:buClr>
                  <a:srgbClr val="04502E"/>
                </a:buClr>
                <a:buSzPct val="110000"/>
                <a:buFont typeface="Wingdings" pitchFamily="2" charset="2"/>
                <a:buChar char="§"/>
                <a:tabLst/>
                <a:defRPr/>
              </a:pP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 300 afiliados, </a:t>
              </a: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en por lo menos </a:t>
              </a: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200 distritos </a:t>
              </a: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electorales uninominales.</a:t>
              </a:r>
            </a:p>
          </p:txBody>
        </p:sp>
        <p:sp>
          <p:nvSpPr>
            <p:cNvPr id="11" name="10 Rectángulo">
              <a:extLst>
                <a:ext uri="{FF2B5EF4-FFF2-40B4-BE49-F238E27FC236}">
                  <a16:creationId xmlns:a16="http://schemas.microsoft.com/office/drawing/2014/main" id="{C417FD3B-D622-4A7F-8F7F-91F9DABE124A}"/>
                </a:ext>
              </a:extLst>
            </p:cNvPr>
            <p:cNvSpPr/>
            <p:nvPr/>
          </p:nvSpPr>
          <p:spPr>
            <a:xfrm>
              <a:off x="1907275" y="1556641"/>
              <a:ext cx="1572438" cy="571683"/>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1. Documentos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básicos</a:t>
              </a:r>
            </a:p>
          </p:txBody>
        </p:sp>
        <p:sp>
          <p:nvSpPr>
            <p:cNvPr id="12" name="11 Rectángulo">
              <a:extLst>
                <a:ext uri="{FF2B5EF4-FFF2-40B4-BE49-F238E27FC236}">
                  <a16:creationId xmlns:a16="http://schemas.microsoft.com/office/drawing/2014/main" id="{5D757583-E0BA-42A4-B919-7CB2E836DC79}"/>
                </a:ext>
              </a:extLst>
            </p:cNvPr>
            <p:cNvSpPr/>
            <p:nvPr/>
          </p:nvSpPr>
          <p:spPr>
            <a:xfrm>
              <a:off x="7596" y="2873841"/>
              <a:ext cx="1547265" cy="1080640"/>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Requisitos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altLang="es-MX" sz="1600" b="0" i="0" u="none" strike="noStrike" kern="1200" cap="none" spc="0" normalizeH="0" baseline="0" noProof="0" dirty="0">
                  <a:ln>
                    <a:noFill/>
                  </a:ln>
                  <a:solidFill>
                    <a:prstClr val="white"/>
                  </a:solidFill>
                  <a:effectLst/>
                  <a:uLnTx/>
                  <a:uFillTx/>
                  <a:latin typeface="Calibri" panose="020F0502020204030204"/>
                  <a:ea typeface="+mn-ea"/>
                  <a:cs typeface="+mn-cs"/>
                  <a:hlinkClick r:id="rId3"/>
                </a:rPr>
                <a:t>10.2  y 12 LGPP</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endParaRPr>
            </a:p>
          </p:txBody>
        </p:sp>
        <p:sp>
          <p:nvSpPr>
            <p:cNvPr id="7178" name="16 Cerrar llave">
              <a:extLst>
                <a:ext uri="{FF2B5EF4-FFF2-40B4-BE49-F238E27FC236}">
                  <a16:creationId xmlns:a16="http://schemas.microsoft.com/office/drawing/2014/main" id="{B7B68834-3266-4594-A167-E04A34901B20}"/>
                </a:ext>
              </a:extLst>
            </p:cNvPr>
            <p:cNvSpPr>
              <a:spLocks/>
            </p:cNvSpPr>
            <p:nvPr/>
          </p:nvSpPr>
          <p:spPr bwMode="auto">
            <a:xfrm rot="10800000">
              <a:off x="1619249" y="1268412"/>
              <a:ext cx="217487" cy="4347927"/>
            </a:xfrm>
            <a:prstGeom prst="rightBrace">
              <a:avLst>
                <a:gd name="adj1" fmla="val 80707"/>
                <a:gd name="adj2" fmla="val 49426"/>
              </a:avLst>
            </a:prstGeom>
            <a:noFill/>
            <a:ln w="57150" algn="ctr">
              <a:solidFill>
                <a:srgbClr val="7030A0"/>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altLang="es-MX" sz="1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7179" name="16 Cerrar llave">
              <a:extLst>
                <a:ext uri="{FF2B5EF4-FFF2-40B4-BE49-F238E27FC236}">
                  <a16:creationId xmlns:a16="http://schemas.microsoft.com/office/drawing/2014/main" id="{16C6D577-3BF8-4DFE-AC97-D0EF3F8DF071}"/>
                </a:ext>
              </a:extLst>
            </p:cNvPr>
            <p:cNvSpPr>
              <a:spLocks/>
            </p:cNvSpPr>
            <p:nvPr/>
          </p:nvSpPr>
          <p:spPr bwMode="auto">
            <a:xfrm rot="10800000">
              <a:off x="3563937" y="1125537"/>
              <a:ext cx="132163" cy="1155649"/>
            </a:xfrm>
            <a:prstGeom prst="rightBrace">
              <a:avLst>
                <a:gd name="adj1" fmla="val 80681"/>
                <a:gd name="adj2" fmla="val 49426"/>
              </a:avLst>
            </a:prstGeom>
            <a:noFill/>
            <a:ln w="38100" algn="ctr">
              <a:solidFill>
                <a:srgbClr val="7030A0"/>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altLang="es-MX" sz="1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7180" name="16 Cerrar llave">
              <a:extLst>
                <a:ext uri="{FF2B5EF4-FFF2-40B4-BE49-F238E27FC236}">
                  <a16:creationId xmlns:a16="http://schemas.microsoft.com/office/drawing/2014/main" id="{15A705D6-69E4-4610-A599-85BBBA81C49C}"/>
                </a:ext>
              </a:extLst>
            </p:cNvPr>
            <p:cNvSpPr>
              <a:spLocks/>
            </p:cNvSpPr>
            <p:nvPr/>
          </p:nvSpPr>
          <p:spPr bwMode="auto">
            <a:xfrm rot="10800000">
              <a:off x="3630017" y="2420888"/>
              <a:ext cx="76795" cy="954107"/>
            </a:xfrm>
            <a:prstGeom prst="rightBrace">
              <a:avLst>
                <a:gd name="adj1" fmla="val 80757"/>
                <a:gd name="adj2" fmla="val 50060"/>
              </a:avLst>
            </a:prstGeom>
            <a:noFill/>
            <a:ln w="38100" algn="ctr">
              <a:solidFill>
                <a:srgbClr val="7030A0"/>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altLang="es-MX" sz="1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6" name="Text Box 8">
              <a:extLst>
                <a:ext uri="{FF2B5EF4-FFF2-40B4-BE49-F238E27FC236}">
                  <a16:creationId xmlns:a16="http://schemas.microsoft.com/office/drawing/2014/main" id="{07A98BDB-14FB-47C0-B551-78AB44A0CB54}"/>
                </a:ext>
              </a:extLst>
            </p:cNvPr>
            <p:cNvSpPr txBox="1">
              <a:spLocks noChangeArrowheads="1"/>
            </p:cNvSpPr>
            <p:nvPr/>
          </p:nvSpPr>
          <p:spPr bwMode="auto">
            <a:xfrm>
              <a:off x="1905597" y="3583516"/>
              <a:ext cx="7320141" cy="833329"/>
            </a:xfrm>
            <a:prstGeom prst="rect">
              <a:avLst/>
            </a:prstGeom>
            <a:noFill/>
            <a:ln w="28575" algn="ctr">
              <a:solidFill>
                <a:srgbClr val="7030A0"/>
              </a:solidFill>
              <a:miter lim="800000"/>
              <a:headEnd/>
              <a:tailEnd/>
            </a:ln>
          </p:spPr>
          <p:txBody>
            <a:bodyPr>
              <a:spAutoFit/>
            </a:bodyPr>
            <a:lstStyle/>
            <a:p>
              <a:pPr marL="177800" marR="0" lvl="0" indent="-177800" algn="just" defTabSz="457200" rtl="0" eaLnBrk="1" fontAlgn="auto" latinLnBrk="0" hangingPunct="1">
                <a:lnSpc>
                  <a:spcPct val="100000"/>
                </a:lnSpc>
                <a:spcBef>
                  <a:spcPct val="50000"/>
                </a:spcBef>
                <a:spcAft>
                  <a:spcPts val="0"/>
                </a:spcAft>
                <a:buClrTx/>
                <a:buSzTx/>
                <a:buFontTx/>
                <a:buNone/>
                <a:tabLst/>
                <a:defRPr/>
              </a:pP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3. </a:t>
              </a:r>
              <a:r>
                <a:rPr kumimoji="0" lang="es-ES"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El número total de afiliados en el país </a:t>
              </a:r>
              <a:r>
                <a:rPr kumimoji="0" lang="es-ES" sz="14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no puede ser inferior </a:t>
              </a:r>
              <a:r>
                <a:rPr kumimoji="0" lang="es-ES"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al </a:t>
              </a:r>
              <a:r>
                <a:rPr kumimoji="0" lang="es-ES" sz="14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0.26% del padrón electoral federal</a:t>
              </a:r>
              <a:r>
                <a:rPr kumimoji="0" lang="es-ES"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 utilizado en la elección federal ordinaria inmediata anterior a la presentación de la solicitud.</a:t>
              </a:r>
            </a:p>
          </p:txBody>
        </p:sp>
        <p:sp>
          <p:nvSpPr>
            <p:cNvPr id="17" name="Text Box 8">
              <a:extLst>
                <a:ext uri="{FF2B5EF4-FFF2-40B4-BE49-F238E27FC236}">
                  <a16:creationId xmlns:a16="http://schemas.microsoft.com/office/drawing/2014/main" id="{D23C4B47-2348-4BA4-9E1F-B885CA0BC322}"/>
                </a:ext>
              </a:extLst>
            </p:cNvPr>
            <p:cNvSpPr txBox="1">
              <a:spLocks noChangeArrowheads="1"/>
            </p:cNvSpPr>
            <p:nvPr/>
          </p:nvSpPr>
          <p:spPr bwMode="auto">
            <a:xfrm>
              <a:off x="1914122" y="4495770"/>
              <a:ext cx="7318463" cy="591396"/>
            </a:xfrm>
            <a:prstGeom prst="rect">
              <a:avLst/>
            </a:prstGeom>
            <a:noFill/>
            <a:ln w="28575" algn="ctr">
              <a:solidFill>
                <a:srgbClr val="7030A0"/>
              </a:solidFill>
              <a:miter lim="800000"/>
              <a:headEnd/>
              <a:tailEnd/>
            </a:ln>
          </p:spPr>
          <p:txBody>
            <a:bodyPr>
              <a:spAutoFit/>
            </a:bodyPr>
            <a:lstStyle/>
            <a:p>
              <a:pPr marL="177800" marR="0" lvl="0" indent="-177800" algn="just" defTabSz="457200" rtl="0" eaLnBrk="1" fontAlgn="auto" latinLnBrk="0" hangingPunct="1">
                <a:lnSpc>
                  <a:spcPct val="100000"/>
                </a:lnSpc>
                <a:spcBef>
                  <a:spcPct val="50000"/>
                </a:spcBef>
                <a:spcAft>
                  <a:spcPts val="0"/>
                </a:spcAft>
                <a:buClrTx/>
                <a:buSzTx/>
                <a:buFontTx/>
                <a:buNone/>
                <a:tabLst/>
                <a:defRPr/>
              </a:pP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4. Realización de </a:t>
              </a:r>
              <a:r>
                <a:rPr kumimoji="0" lang="es-MX" sz="14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asambleas </a:t>
              </a: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en entidades federativas o distritos electorales y una a nivel </a:t>
              </a:r>
              <a:r>
                <a:rPr kumimoji="0" lang="es-MX" sz="14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nacional,</a:t>
              </a: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 certificadas por el INE.</a:t>
              </a:r>
              <a:endParaRPr kumimoji="0" lang="es-ES"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endParaRPr>
            </a:p>
          </p:txBody>
        </p:sp>
        <p:sp>
          <p:nvSpPr>
            <p:cNvPr id="7183" name="14 Rectángulo">
              <a:extLst>
                <a:ext uri="{FF2B5EF4-FFF2-40B4-BE49-F238E27FC236}">
                  <a16:creationId xmlns:a16="http://schemas.microsoft.com/office/drawing/2014/main" id="{06806F40-34EA-4DB0-9976-5719DB5B5A90}"/>
                </a:ext>
              </a:extLst>
            </p:cNvPr>
            <p:cNvSpPr>
              <a:spLocks noChangeArrowheads="1"/>
            </p:cNvSpPr>
            <p:nvPr/>
          </p:nvSpPr>
          <p:spPr bwMode="auto">
            <a:xfrm>
              <a:off x="1901125" y="5162536"/>
              <a:ext cx="7331460" cy="347445"/>
            </a:xfrm>
            <a:prstGeom prst="rect">
              <a:avLst/>
            </a:prstGeom>
            <a:solidFill>
              <a:schemeClr val="bg1">
                <a:alpha val="54117"/>
              </a:schemeClr>
            </a:solidFill>
            <a:ln w="25400" algn="ctr">
              <a:solidFill>
                <a:srgbClr val="7030A0"/>
              </a:solidFill>
              <a:round/>
              <a:headEnd/>
              <a:tailEnd/>
            </a:ln>
          </p:spPr>
          <p:txBody>
            <a:bodyPr wrap="square" anchor="ct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5. Los militantes deben contar con </a:t>
              </a:r>
              <a:r>
                <a:rPr kumimoji="0" lang="es-MX" altLang="es-MX" sz="14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credencial</a:t>
              </a:r>
              <a:r>
                <a:rPr kumimoji="0" lang="es-MX"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para votar en </a:t>
              </a:r>
              <a:r>
                <a:rPr kumimoji="0" lang="es-MX" altLang="es-MX" sz="14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dicha entid</a:t>
              </a:r>
              <a:r>
                <a:rPr kumimoji="0" lang="es-MX"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ad o distrito.</a:t>
              </a:r>
            </a:p>
          </p:txBody>
        </p:sp>
        <p:sp>
          <p:nvSpPr>
            <p:cNvPr id="7184" name="1 CuadroTexto">
              <a:extLst>
                <a:ext uri="{FF2B5EF4-FFF2-40B4-BE49-F238E27FC236}">
                  <a16:creationId xmlns:a16="http://schemas.microsoft.com/office/drawing/2014/main" id="{E71323CB-4BE4-46C4-A2A8-144F1484E3AD}"/>
                </a:ext>
              </a:extLst>
            </p:cNvPr>
            <p:cNvSpPr txBox="1">
              <a:spLocks noChangeArrowheads="1"/>
            </p:cNvSpPr>
            <p:nvPr/>
          </p:nvSpPr>
          <p:spPr bwMode="auto">
            <a:xfrm>
              <a:off x="38907" y="5915745"/>
              <a:ext cx="7848600" cy="461666"/>
            </a:xfrm>
            <a:prstGeom prst="rect">
              <a:avLst/>
            </a:prstGeom>
            <a:noFill/>
            <a:ln w="9525">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altLang="es-MX" sz="1200" b="0" i="1"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t>Tesis </a:t>
              </a:r>
              <a:r>
                <a:rPr kumimoji="0" lang="es-MX" altLang="es-MX" sz="1200" b="0" i="1"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hlinkClick r:id="rId4"/>
                </a:rPr>
                <a:t>CLV/2002</a:t>
              </a:r>
              <a:r>
                <a:rPr kumimoji="0" lang="es-MX" altLang="es-MX" sz="1200" b="0" i="1"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t> Validez de las asambleas estatales o distritales. Asistentes deben pertenecer a la entidad o distrito electoral uninominal en que se celebren.</a:t>
              </a:r>
            </a:p>
          </p:txBody>
        </p:sp>
      </p:grpSp>
      <p:sp>
        <p:nvSpPr>
          <p:cNvPr id="18" name="CuadroTexto 17">
            <a:extLst>
              <a:ext uri="{FF2B5EF4-FFF2-40B4-BE49-F238E27FC236}">
                <a16:creationId xmlns:a16="http://schemas.microsoft.com/office/drawing/2014/main" id="{82710E38-2FCC-485B-BC5A-911F8E7CAD49}"/>
              </a:ext>
            </a:extLst>
          </p:cNvPr>
          <p:cNvSpPr txBox="1"/>
          <p:nvPr/>
        </p:nvSpPr>
        <p:spPr>
          <a:xfrm>
            <a:off x="3471863" y="102467"/>
            <a:ext cx="5284787" cy="4770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500" b="1" i="0" u="none" strike="noStrike" kern="1200" cap="none" spc="0" normalizeH="0" baseline="0" noProof="0" dirty="0">
                <a:ln>
                  <a:noFill/>
                </a:ln>
                <a:solidFill>
                  <a:srgbClr val="2A2559"/>
                </a:solidFill>
                <a:effectLst/>
                <a:uLnTx/>
                <a:uFillTx/>
                <a:latin typeface="Helvetica Neue"/>
                <a:ea typeface="+mn-ea"/>
                <a:cs typeface="+mn-cs"/>
              </a:rPr>
              <a:t>Representatividad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1 Rectángulo">
            <a:extLst>
              <a:ext uri="{FF2B5EF4-FFF2-40B4-BE49-F238E27FC236}">
                <a16:creationId xmlns:a16="http://schemas.microsoft.com/office/drawing/2014/main" id="{C28FA7BE-9CC5-431F-BC0C-26AD4068A0BD}"/>
              </a:ext>
            </a:extLst>
          </p:cNvPr>
          <p:cNvSpPr>
            <a:spLocks noChangeArrowheads="1"/>
          </p:cNvSpPr>
          <p:nvPr/>
        </p:nvSpPr>
        <p:spPr bwMode="auto">
          <a:xfrm>
            <a:off x="3349625" y="34925"/>
            <a:ext cx="5557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2000" b="1" dirty="0">
                <a:solidFill>
                  <a:schemeClr val="bg1"/>
                </a:solidFill>
              </a:rPr>
              <a:t>Registro de Partido Político Nacional (1)</a:t>
            </a:r>
            <a:endParaRPr lang="es-ES" altLang="es-MX" sz="2000" b="1" dirty="0">
              <a:solidFill>
                <a:schemeClr val="bg1"/>
              </a:solidFill>
            </a:endParaRPr>
          </a:p>
        </p:txBody>
      </p:sp>
      <p:pic>
        <p:nvPicPr>
          <p:cNvPr id="3" name="Imagen 2">
            <a:extLst>
              <a:ext uri="{FF2B5EF4-FFF2-40B4-BE49-F238E27FC236}">
                <a16:creationId xmlns:a16="http://schemas.microsoft.com/office/drawing/2014/main" id="{1842502D-588B-4ACA-9D35-B0FEF6148AEE}"/>
              </a:ext>
            </a:extLst>
          </p:cNvPr>
          <p:cNvPicPr>
            <a:picLocks noChangeAspect="1"/>
          </p:cNvPicPr>
          <p:nvPr/>
        </p:nvPicPr>
        <p:blipFill>
          <a:blip r:embed="rId3"/>
          <a:stretch>
            <a:fillRect/>
          </a:stretch>
        </p:blipFill>
        <p:spPr>
          <a:xfrm>
            <a:off x="650353" y="3665241"/>
            <a:ext cx="8106297" cy="1758654"/>
          </a:xfrm>
          <a:prstGeom prst="rect">
            <a:avLst/>
          </a:prstGeom>
        </p:spPr>
      </p:pic>
      <p:pic>
        <p:nvPicPr>
          <p:cNvPr id="4" name="Imagen 3">
            <a:extLst>
              <a:ext uri="{FF2B5EF4-FFF2-40B4-BE49-F238E27FC236}">
                <a16:creationId xmlns:a16="http://schemas.microsoft.com/office/drawing/2014/main" id="{E7184DFE-55BB-404A-AC4E-DDA502261DE0}"/>
              </a:ext>
            </a:extLst>
          </p:cNvPr>
          <p:cNvPicPr>
            <a:picLocks noChangeAspect="1"/>
          </p:cNvPicPr>
          <p:nvPr/>
        </p:nvPicPr>
        <p:blipFill>
          <a:blip r:embed="rId4"/>
          <a:stretch>
            <a:fillRect/>
          </a:stretch>
        </p:blipFill>
        <p:spPr>
          <a:xfrm>
            <a:off x="650353" y="1017818"/>
            <a:ext cx="8106297" cy="2174941"/>
          </a:xfrm>
          <a:prstGeom prst="rect">
            <a:avLst/>
          </a:prstGeom>
        </p:spPr>
      </p:pic>
      <p:sp>
        <p:nvSpPr>
          <p:cNvPr id="6" name="CuadroTexto 5">
            <a:extLst>
              <a:ext uri="{FF2B5EF4-FFF2-40B4-BE49-F238E27FC236}">
                <a16:creationId xmlns:a16="http://schemas.microsoft.com/office/drawing/2014/main" id="{A69CB8D9-CB06-4937-9F6E-F5CF7322E055}"/>
              </a:ext>
            </a:extLst>
          </p:cNvPr>
          <p:cNvSpPr txBox="1"/>
          <p:nvPr/>
        </p:nvSpPr>
        <p:spPr>
          <a:xfrm>
            <a:off x="3471863" y="102467"/>
            <a:ext cx="5284787" cy="4770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500" b="1" i="0" u="none" strike="noStrike" kern="1200" cap="none" spc="0" normalizeH="0" baseline="0" noProof="0" dirty="0">
                <a:ln>
                  <a:noFill/>
                </a:ln>
                <a:solidFill>
                  <a:srgbClr val="2A2559"/>
                </a:solidFill>
                <a:effectLst/>
                <a:uLnTx/>
                <a:uFillTx/>
                <a:latin typeface="Helvetica Neue"/>
                <a:ea typeface="+mn-ea"/>
                <a:cs typeface="+mn-cs"/>
              </a:rPr>
              <a:t>Representatividad</a:t>
            </a:r>
          </a:p>
        </p:txBody>
      </p:sp>
    </p:spTree>
    <p:extLst>
      <p:ext uri="{BB962C8B-B14F-4D97-AF65-F5344CB8AC3E}">
        <p14:creationId xmlns:p14="http://schemas.microsoft.com/office/powerpoint/2010/main" val="18297267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1 Rectángulo">
            <a:extLst>
              <a:ext uri="{FF2B5EF4-FFF2-40B4-BE49-F238E27FC236}">
                <a16:creationId xmlns:a16="http://schemas.microsoft.com/office/drawing/2014/main" id="{C28FA7BE-9CC5-431F-BC0C-26AD4068A0BD}"/>
              </a:ext>
            </a:extLst>
          </p:cNvPr>
          <p:cNvSpPr>
            <a:spLocks noChangeArrowheads="1"/>
          </p:cNvSpPr>
          <p:nvPr/>
        </p:nvSpPr>
        <p:spPr bwMode="auto">
          <a:xfrm>
            <a:off x="3349625" y="34925"/>
            <a:ext cx="5557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2000" b="1">
                <a:solidFill>
                  <a:schemeClr val="bg1"/>
                </a:solidFill>
              </a:rPr>
              <a:t>Registro de Partido Político Nacional (1)</a:t>
            </a:r>
            <a:endParaRPr lang="es-ES" altLang="es-MX" sz="2000" b="1" dirty="0">
              <a:solidFill>
                <a:schemeClr val="bg1"/>
              </a:solidFill>
            </a:endParaRPr>
          </a:p>
        </p:txBody>
      </p:sp>
      <p:pic>
        <p:nvPicPr>
          <p:cNvPr id="2" name="Imagen 1">
            <a:extLst>
              <a:ext uri="{FF2B5EF4-FFF2-40B4-BE49-F238E27FC236}">
                <a16:creationId xmlns:a16="http://schemas.microsoft.com/office/drawing/2014/main" id="{20DB4C47-C6D2-46F4-ADDE-4B145855B092}"/>
              </a:ext>
            </a:extLst>
          </p:cNvPr>
          <p:cNvPicPr>
            <a:picLocks noChangeAspect="1"/>
          </p:cNvPicPr>
          <p:nvPr/>
        </p:nvPicPr>
        <p:blipFill>
          <a:blip r:embed="rId3">
            <a:duotone>
              <a:prstClr val="black"/>
              <a:schemeClr val="accent3">
                <a:tint val="45000"/>
                <a:satMod val="400000"/>
              </a:schemeClr>
            </a:duotone>
          </a:blip>
          <a:stretch>
            <a:fillRect/>
          </a:stretch>
        </p:blipFill>
        <p:spPr>
          <a:xfrm>
            <a:off x="377230" y="1752483"/>
            <a:ext cx="8389539" cy="3353033"/>
          </a:xfrm>
          <a:prstGeom prst="rect">
            <a:avLst/>
          </a:prstGeom>
        </p:spPr>
      </p:pic>
      <p:sp>
        <p:nvSpPr>
          <p:cNvPr id="5" name="CuadroTexto 4">
            <a:extLst>
              <a:ext uri="{FF2B5EF4-FFF2-40B4-BE49-F238E27FC236}">
                <a16:creationId xmlns:a16="http://schemas.microsoft.com/office/drawing/2014/main" id="{003C7768-7006-4564-8E8A-C4044D289803}"/>
              </a:ext>
            </a:extLst>
          </p:cNvPr>
          <p:cNvSpPr txBox="1"/>
          <p:nvPr/>
        </p:nvSpPr>
        <p:spPr>
          <a:xfrm>
            <a:off x="3471863" y="102467"/>
            <a:ext cx="5284787" cy="4770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500" b="1" i="0" u="none" strike="noStrike" kern="1200" cap="none" spc="0" normalizeH="0" baseline="0" noProof="0" dirty="0">
                <a:ln>
                  <a:noFill/>
                </a:ln>
                <a:solidFill>
                  <a:srgbClr val="2A2559"/>
                </a:solidFill>
                <a:effectLst/>
                <a:uLnTx/>
                <a:uFillTx/>
                <a:latin typeface="Helvetica Neue"/>
                <a:ea typeface="+mn-ea"/>
                <a:cs typeface="+mn-cs"/>
              </a:rPr>
              <a:t>Representatividad</a:t>
            </a:r>
          </a:p>
        </p:txBody>
      </p:sp>
    </p:spTree>
    <p:extLst>
      <p:ext uri="{BB962C8B-B14F-4D97-AF65-F5344CB8AC3E}">
        <p14:creationId xmlns:p14="http://schemas.microsoft.com/office/powerpoint/2010/main" val="1074131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766276" y="1593882"/>
            <a:ext cx="7611448" cy="4247317"/>
          </a:xfrm>
          <a:prstGeom prst="rect">
            <a:avLst/>
          </a:prstGeom>
        </p:spPr>
        <p:txBody>
          <a:bodyPr wrap="square">
            <a:spAutoFit/>
          </a:bodyPr>
          <a:lstStyle/>
          <a:p>
            <a:pPr algn="just"/>
            <a:r>
              <a:rPr lang="es-MX" b="1" dirty="0"/>
              <a:t>Arnaldo Córdova: </a:t>
            </a:r>
          </a:p>
          <a:p>
            <a:pPr algn="just"/>
            <a:endParaRPr lang="es-MX" dirty="0"/>
          </a:p>
          <a:p>
            <a:pPr algn="just"/>
            <a:r>
              <a:rPr lang="es-MX" dirty="0"/>
              <a:t>No creo que teóricamente hayamos agregado mucho al concepto de la democracia, y no lo creo porque, en mi opinión, no hay concepto más simple y transparente como el de la democracia. La que se ha encargado de revolucionar las ideas ha sido la cambiante vida política de los pueblos modernos. No hemos agregado nuevos horizontes de pensamiento. Más bien hemos llenado de contenido real lo que los grandes pensadores clásicos nos anticiparon. </a:t>
            </a:r>
          </a:p>
          <a:p>
            <a:pPr algn="just"/>
            <a:r>
              <a:rPr lang="es-MX" dirty="0"/>
              <a:t>Pero, pensando en positivo, podríamos tal vez concluir en que, existiendo de cualquier forma aquella vieja disidencia entre lo real y lo ideal, lo empírico y lo teórico, la teoría y el concepto son, a fin de cuentas, una necesidad </a:t>
            </a:r>
            <a:r>
              <a:rPr lang="es-MX" dirty="0" err="1"/>
              <a:t>ineliminable</a:t>
            </a:r>
            <a:r>
              <a:rPr lang="es-MX" dirty="0"/>
              <a:t> de la misma realidad política, social, económica y cultural. Volviendo al punto, no podemos pensar la democracia sino como concepto cada vez más perfectible y omnicomprensivo de una realidad siempre cambiante y más y más complicada y difusa. </a:t>
            </a:r>
          </a:p>
        </p:txBody>
      </p:sp>
      <p:sp>
        <p:nvSpPr>
          <p:cNvPr id="4" name="CuadroTexto 3">
            <a:extLst>
              <a:ext uri="{FF2B5EF4-FFF2-40B4-BE49-F238E27FC236}">
                <a16:creationId xmlns:a16="http://schemas.microsoft.com/office/drawing/2014/main" id="{37D8AEF6-B484-4C16-9BC8-8D2D2FCA4EDD}"/>
              </a:ext>
            </a:extLst>
          </p:cNvPr>
          <p:cNvSpPr txBox="1"/>
          <p:nvPr/>
        </p:nvSpPr>
        <p:spPr>
          <a:xfrm>
            <a:off x="5359137" y="762885"/>
            <a:ext cx="3036082" cy="830997"/>
          </a:xfrm>
          <a:prstGeom prst="rect">
            <a:avLst/>
          </a:prstGeom>
          <a:noFill/>
        </p:spPr>
        <p:txBody>
          <a:bodyPr wrap="square" rtlCol="0">
            <a:spAutoFit/>
          </a:bodyPr>
          <a:lstStyle/>
          <a:p>
            <a:pPr algn="ctr"/>
            <a:r>
              <a:rPr lang="es-MX" sz="2400" b="1" dirty="0" err="1">
                <a:solidFill>
                  <a:srgbClr val="2A2559"/>
                </a:solidFill>
                <a:latin typeface="Helvetica Neue"/>
              </a:rPr>
              <a:t>Complejización</a:t>
            </a:r>
            <a:r>
              <a:rPr lang="es-MX" sz="2400" b="1" dirty="0">
                <a:solidFill>
                  <a:srgbClr val="2A2559"/>
                </a:solidFill>
                <a:latin typeface="Helvetica Neue"/>
              </a:rPr>
              <a:t> de la Democracia</a:t>
            </a:r>
          </a:p>
        </p:txBody>
      </p:sp>
    </p:spTree>
    <p:extLst>
      <p:ext uri="{BB962C8B-B14F-4D97-AF65-F5344CB8AC3E}">
        <p14:creationId xmlns:p14="http://schemas.microsoft.com/office/powerpoint/2010/main" val="1029773414"/>
      </p:ext>
    </p:extLst>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2 CuadroTexto">
            <a:extLst>
              <a:ext uri="{FF2B5EF4-FFF2-40B4-BE49-F238E27FC236}">
                <a16:creationId xmlns:a16="http://schemas.microsoft.com/office/drawing/2014/main" id="{06AC1BA2-E56F-4E37-BC54-51C483DB337F}"/>
              </a:ext>
            </a:extLst>
          </p:cNvPr>
          <p:cNvSpPr txBox="1">
            <a:spLocks noChangeArrowheads="1"/>
          </p:cNvSpPr>
          <p:nvPr/>
        </p:nvSpPr>
        <p:spPr bwMode="auto">
          <a:xfrm>
            <a:off x="395288" y="835025"/>
            <a:ext cx="83518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altLang="es-MX" sz="16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Se deberá informar tal propósito al OPLE que corresponda, en enero del año siguiente al de la elección de Gobernador o Jefe de Gobierno del DF, e informar mensualmente sobre el origen y destino de los recursos dentro de los primeros días de cada mes.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altLang="es-MX" sz="16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hlinkClick r:id="rId2"/>
              </a:rPr>
              <a:t>11 LGPP</a:t>
            </a:r>
            <a:r>
              <a:rPr kumimoji="0" lang="es-MX" altLang="es-MX" sz="16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p>
        </p:txBody>
      </p:sp>
      <p:sp>
        <p:nvSpPr>
          <p:cNvPr id="12291" name="1 CuadroTexto">
            <a:extLst>
              <a:ext uri="{FF2B5EF4-FFF2-40B4-BE49-F238E27FC236}">
                <a16:creationId xmlns:a16="http://schemas.microsoft.com/office/drawing/2014/main" id="{CCB0BDA0-0A92-49AC-8974-5556E6359F42}"/>
              </a:ext>
            </a:extLst>
          </p:cNvPr>
          <p:cNvSpPr txBox="1">
            <a:spLocks noChangeArrowheads="1"/>
          </p:cNvSpPr>
          <p:nvPr/>
        </p:nvSpPr>
        <p:spPr bwMode="auto">
          <a:xfrm>
            <a:off x="3779838" y="1812925"/>
            <a:ext cx="192881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t>Requisitos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altLang="es-MX" sz="1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hlinkClick r:id="rId2"/>
              </a:rPr>
              <a:t>10.2 LGPP</a:t>
            </a:r>
            <a:endParaRPr kumimoji="0" lang="es-MX" altLang="es-MX" sz="1400" b="1"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graphicFrame>
        <p:nvGraphicFramePr>
          <p:cNvPr id="10" name="9 Diagrama">
            <a:extLst>
              <a:ext uri="{FF2B5EF4-FFF2-40B4-BE49-F238E27FC236}">
                <a16:creationId xmlns:a16="http://schemas.microsoft.com/office/drawing/2014/main" id="{BEBB13BC-B4EC-40B3-9224-DB0085EFAC1F}"/>
              </a:ext>
            </a:extLst>
          </p:cNvPr>
          <p:cNvGraphicFramePr/>
          <p:nvPr/>
        </p:nvGraphicFramePr>
        <p:xfrm>
          <a:off x="908049" y="2336701"/>
          <a:ext cx="7327900" cy="3744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293" name="Rectángulo 1">
            <a:extLst>
              <a:ext uri="{FF2B5EF4-FFF2-40B4-BE49-F238E27FC236}">
                <a16:creationId xmlns:a16="http://schemas.microsoft.com/office/drawing/2014/main" id="{15601D99-FA9D-4FF9-AF6E-E499DE1D00E7}"/>
              </a:ext>
            </a:extLst>
          </p:cNvPr>
          <p:cNvSpPr>
            <a:spLocks noChangeArrowheads="1"/>
          </p:cNvSpPr>
          <p:nvPr/>
        </p:nvSpPr>
        <p:spPr bwMode="auto">
          <a:xfrm>
            <a:off x="4537075" y="41275"/>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altLang="es-MX" sz="1800" b="1"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rPr>
              <a:t>Registro de Partido Político Local (1)</a:t>
            </a:r>
            <a:endParaRPr kumimoji="0" lang="es-ES" altLang="es-MX" sz="1800" b="1"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endParaRPr>
          </a:p>
        </p:txBody>
      </p:sp>
      <p:sp>
        <p:nvSpPr>
          <p:cNvPr id="8" name="CuadroTexto 7">
            <a:extLst>
              <a:ext uri="{FF2B5EF4-FFF2-40B4-BE49-F238E27FC236}">
                <a16:creationId xmlns:a16="http://schemas.microsoft.com/office/drawing/2014/main" id="{A76E0509-0DE4-4CD3-8C3E-AA1D70938A7F}"/>
              </a:ext>
            </a:extLst>
          </p:cNvPr>
          <p:cNvSpPr txBox="1"/>
          <p:nvPr/>
        </p:nvSpPr>
        <p:spPr>
          <a:xfrm>
            <a:off x="3471863" y="102467"/>
            <a:ext cx="5284787" cy="4770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500" b="1" i="0" u="none" strike="noStrike" kern="1200" cap="none" spc="0" normalizeH="0" baseline="0" noProof="0" dirty="0">
                <a:ln>
                  <a:noFill/>
                </a:ln>
                <a:solidFill>
                  <a:srgbClr val="2A2559"/>
                </a:solidFill>
                <a:effectLst/>
                <a:uLnTx/>
                <a:uFillTx/>
                <a:latin typeface="Helvetica Neue"/>
                <a:ea typeface="+mn-ea"/>
                <a:cs typeface="+mn-cs"/>
              </a:rPr>
              <a:t>Representatividad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653143" y="1594902"/>
            <a:ext cx="7822758" cy="3785652"/>
          </a:xfrm>
          <a:prstGeom prst="rect">
            <a:avLst/>
          </a:prstGeom>
        </p:spPr>
        <p:txBody>
          <a:bodyPr wrap="square">
            <a:spAutoFit/>
          </a:bodyPr>
          <a:lstStyle/>
          <a:p>
            <a:pPr algn="just"/>
            <a:r>
              <a:rPr lang="es-MX" sz="2400" dirty="0"/>
              <a:t>Para ser diputado federal o senador de la república, los artículos 50 a 59 constitucionales establecen una serie de requisitos y procedimientos que evidencian, que el partido político que postula candidatos a esos cargos tiene una cobertura amplia, a nivel nacional, y no una mínima, regional, municipal o estatal, pues quienes logran obtener dichos cargos, representan a la nación y no a un grupo regional, municipal o estatal; lo contrario rompería el sistema sobre el que descansan la estructura y la composición del Congreso de la Unión.</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439819" y="836602"/>
            <a:ext cx="3036082" cy="461665"/>
          </a:xfrm>
          <a:prstGeom prst="rect">
            <a:avLst/>
          </a:prstGeom>
          <a:noFill/>
        </p:spPr>
        <p:txBody>
          <a:bodyPr wrap="square" rtlCol="0">
            <a:spAutoFit/>
          </a:bodyPr>
          <a:lstStyle/>
          <a:p>
            <a:pPr algn="ctr"/>
            <a:r>
              <a:rPr lang="es-MX" sz="2400" b="1" dirty="0">
                <a:solidFill>
                  <a:srgbClr val="2A2559"/>
                </a:solidFill>
                <a:latin typeface="Helvetica Neue"/>
              </a:rPr>
              <a:t>Requisitos</a:t>
            </a:r>
          </a:p>
        </p:txBody>
      </p:sp>
    </p:spTree>
    <p:extLst>
      <p:ext uri="{BB962C8B-B14F-4D97-AF65-F5344CB8AC3E}">
        <p14:creationId xmlns:p14="http://schemas.microsoft.com/office/powerpoint/2010/main" val="1027750656"/>
      </p:ext>
    </p:extLst>
  </p:cSld>
  <p:clrMapOvr>
    <a:overrideClrMapping bg1="lt1" tx1="dk1" bg2="lt2" tx2="dk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923B12-8874-41F6-8B93-F66E823B5912}"/>
              </a:ext>
            </a:extLst>
          </p:cNvPr>
          <p:cNvSpPr txBox="1"/>
          <p:nvPr/>
        </p:nvSpPr>
        <p:spPr>
          <a:xfrm>
            <a:off x="4833257" y="836602"/>
            <a:ext cx="3642644" cy="461665"/>
          </a:xfrm>
          <a:prstGeom prst="rect">
            <a:avLst/>
          </a:prstGeom>
          <a:noFill/>
        </p:spPr>
        <p:txBody>
          <a:bodyPr wrap="square" rtlCol="0">
            <a:spAutoFit/>
          </a:bodyPr>
          <a:lstStyle/>
          <a:p>
            <a:pPr algn="ctr"/>
            <a:r>
              <a:rPr lang="es-MX" sz="2400" b="1" dirty="0">
                <a:solidFill>
                  <a:srgbClr val="2A2559"/>
                </a:solidFill>
                <a:latin typeface="Helvetica Neue"/>
              </a:rPr>
              <a:t>SUP-JDC-26/2000</a:t>
            </a:r>
          </a:p>
        </p:txBody>
      </p:sp>
      <p:sp>
        <p:nvSpPr>
          <p:cNvPr id="6" name="CuadroTexto 5">
            <a:extLst>
              <a:ext uri="{FF2B5EF4-FFF2-40B4-BE49-F238E27FC236}">
                <a16:creationId xmlns:a16="http://schemas.microsoft.com/office/drawing/2014/main" id="{599D968B-1021-4E49-AC59-3C18A909269C}"/>
              </a:ext>
            </a:extLst>
          </p:cNvPr>
          <p:cNvSpPr txBox="1"/>
          <p:nvPr/>
        </p:nvSpPr>
        <p:spPr>
          <a:xfrm>
            <a:off x="694171" y="1220084"/>
            <a:ext cx="7781730" cy="4801314"/>
          </a:xfrm>
          <a:prstGeom prst="rect">
            <a:avLst/>
          </a:prstGeom>
          <a:noFill/>
        </p:spPr>
        <p:txBody>
          <a:bodyPr wrap="square">
            <a:spAutoFit/>
          </a:bodyPr>
          <a:lstStyle/>
          <a:p>
            <a:pPr algn="just"/>
            <a:r>
              <a:rPr lang="es-MX" b="1" dirty="0"/>
              <a:t>¿Qué sucedió?</a:t>
            </a:r>
          </a:p>
          <a:p>
            <a:pPr algn="just"/>
            <a:r>
              <a:rPr lang="es-MX" dirty="0"/>
              <a:t>Un gripo de ciudadanos y ciudadanas, así como, un partido político local consideraba que la CPEUM establecía la facultad absoluta de los partidos políticos, sin distinción alguna, de postular candidaturas para participar en las elecciones. </a:t>
            </a:r>
          </a:p>
          <a:p>
            <a:pPr algn="just"/>
            <a:r>
              <a:rPr lang="es-MX" dirty="0"/>
              <a:t>Desde su perspectiva, el entonces COFIPE infringía dicha disposición al negar a dichos institutos políticos, la posibilidad de postular candidatos en las elecciones federales.</a:t>
            </a:r>
          </a:p>
          <a:p>
            <a:pPr algn="just"/>
            <a:endParaRPr lang="es-MX" dirty="0"/>
          </a:p>
          <a:p>
            <a:pPr algn="just"/>
            <a:r>
              <a:rPr lang="es-MX" b="1" dirty="0"/>
              <a:t>¿Cuáles fueron los razonamientos de la Sala Superior?</a:t>
            </a:r>
          </a:p>
          <a:p>
            <a:pPr algn="just"/>
            <a:r>
              <a:rPr lang="es-MX" dirty="0"/>
              <a:t>El artículo 41 constitucional sí diferencia implícitamente a los partidos políticos nacionales de los partidos políticos estatales, pues si bien es cierto que al referirse a la naturaleza, características esenciales y fines primordiales de los partidos políticos, no hace distinción entre unos y otros, es cierto también que a partir de la base II regula expresamente los derechos y prerrogativas que corresponden a los partidos políticos nacionales, sin que en ninguna parte de dicha base se refiera expresa o implícitamente a los partidos políticos estatales.</a:t>
            </a:r>
          </a:p>
        </p:txBody>
      </p:sp>
      <p:sp>
        <p:nvSpPr>
          <p:cNvPr id="8" name="CuadroTexto 7">
            <a:extLst>
              <a:ext uri="{FF2B5EF4-FFF2-40B4-BE49-F238E27FC236}">
                <a16:creationId xmlns:a16="http://schemas.microsoft.com/office/drawing/2014/main" id="{D75EC4C8-BE5B-4B3A-81A5-5FD63A602BFE}"/>
              </a:ext>
            </a:extLst>
          </p:cNvPr>
          <p:cNvSpPr txBox="1"/>
          <p:nvPr/>
        </p:nvSpPr>
        <p:spPr>
          <a:xfrm>
            <a:off x="0" y="6404880"/>
            <a:ext cx="7781729" cy="369332"/>
          </a:xfrm>
          <a:prstGeom prst="rect">
            <a:avLst/>
          </a:prstGeom>
          <a:noFill/>
        </p:spPr>
        <p:txBody>
          <a:bodyPr wrap="square">
            <a:spAutoFit/>
          </a:bodyPr>
          <a:lstStyle/>
          <a:p>
            <a:r>
              <a:rPr lang="es-MX" dirty="0">
                <a:hlinkClick r:id="rId4"/>
              </a:rPr>
              <a:t>https://www.te.gob.mx/sentenciasHTML/convertir/expediente/SUP-JDC-26-2000</a:t>
            </a:r>
            <a:r>
              <a:rPr lang="es-MX" dirty="0"/>
              <a:t> </a:t>
            </a:r>
          </a:p>
        </p:txBody>
      </p:sp>
    </p:spTree>
    <p:extLst>
      <p:ext uri="{BB962C8B-B14F-4D97-AF65-F5344CB8AC3E}">
        <p14:creationId xmlns:p14="http://schemas.microsoft.com/office/powerpoint/2010/main" val="3567081499"/>
      </p:ext>
    </p:extLst>
  </p:cSld>
  <p:clrMapOvr>
    <a:overrideClrMapping bg1="lt1" tx1="dk1" bg2="lt2" tx2="dk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923B12-8874-41F6-8B93-F66E823B5912}"/>
              </a:ext>
            </a:extLst>
          </p:cNvPr>
          <p:cNvSpPr txBox="1"/>
          <p:nvPr/>
        </p:nvSpPr>
        <p:spPr>
          <a:xfrm>
            <a:off x="4833257" y="836602"/>
            <a:ext cx="3642644" cy="461665"/>
          </a:xfrm>
          <a:prstGeom prst="rect">
            <a:avLst/>
          </a:prstGeom>
          <a:noFill/>
        </p:spPr>
        <p:txBody>
          <a:bodyPr wrap="square" rtlCol="0">
            <a:spAutoFit/>
          </a:bodyPr>
          <a:lstStyle/>
          <a:p>
            <a:pPr algn="ctr"/>
            <a:r>
              <a:rPr lang="es-MX" sz="2400" b="1" dirty="0">
                <a:solidFill>
                  <a:srgbClr val="2A2559"/>
                </a:solidFill>
                <a:latin typeface="Helvetica Neue"/>
              </a:rPr>
              <a:t>SUP-JDC-26/2000</a:t>
            </a:r>
          </a:p>
        </p:txBody>
      </p:sp>
      <p:sp>
        <p:nvSpPr>
          <p:cNvPr id="6" name="CuadroTexto 5">
            <a:extLst>
              <a:ext uri="{FF2B5EF4-FFF2-40B4-BE49-F238E27FC236}">
                <a16:creationId xmlns:a16="http://schemas.microsoft.com/office/drawing/2014/main" id="{599D968B-1021-4E49-AC59-3C18A909269C}"/>
              </a:ext>
            </a:extLst>
          </p:cNvPr>
          <p:cNvSpPr txBox="1"/>
          <p:nvPr/>
        </p:nvSpPr>
        <p:spPr>
          <a:xfrm>
            <a:off x="694171" y="1404750"/>
            <a:ext cx="7781730" cy="4524315"/>
          </a:xfrm>
          <a:prstGeom prst="rect">
            <a:avLst/>
          </a:prstGeom>
          <a:noFill/>
        </p:spPr>
        <p:txBody>
          <a:bodyPr wrap="square">
            <a:spAutoFit/>
          </a:bodyPr>
          <a:lstStyle/>
          <a:p>
            <a:pPr algn="just"/>
            <a:r>
              <a:rPr lang="es-MX" b="1" dirty="0"/>
              <a:t>¿Cuáles fueron los razonamientos de la Sala Superior?</a:t>
            </a:r>
          </a:p>
          <a:p>
            <a:pPr algn="just"/>
            <a:r>
              <a:rPr lang="es-MX" dirty="0"/>
              <a:t>Es verdad que el precepto constitucional prevé el derecho de los partidos políticos de participar en los procesos electorales; sin embargo, tal disposición determina también que esa participación debe ceñirse a lo que determine la ley secundaria.</a:t>
            </a:r>
          </a:p>
          <a:p>
            <a:pPr algn="just"/>
            <a:r>
              <a:rPr lang="es-MX" dirty="0"/>
              <a:t>Asimismo, el proceso electoral federal está regulado por el Código Federal de Instituciones y Procedimientos Electorales y los procesos electorales locales se encuentran regulados por la legislación correspondiente a cada entidad federativa.</a:t>
            </a:r>
          </a:p>
          <a:p>
            <a:pPr algn="just"/>
            <a:r>
              <a:rPr lang="es-MX" dirty="0"/>
              <a:t>En tal orden de ideas, </a:t>
            </a:r>
            <a:r>
              <a:rPr lang="es-MX" b="1" dirty="0"/>
              <a:t>para que los partidos políticos puedan participar en un proceso electoral federal, deberán acatar lo que señala la ley en la materia. </a:t>
            </a:r>
          </a:p>
          <a:p>
            <a:pPr algn="just"/>
            <a:endParaRPr lang="es-MX" dirty="0"/>
          </a:p>
          <a:p>
            <a:pPr algn="just"/>
            <a:r>
              <a:rPr lang="es-MX" dirty="0"/>
              <a:t>NOTA: </a:t>
            </a:r>
          </a:p>
          <a:p>
            <a:pPr algn="just"/>
            <a:r>
              <a:rPr lang="es-MX" dirty="0"/>
              <a:t>Artículo 232. 1. LEGIPE señala que… “Corresponde a los </a:t>
            </a:r>
            <a:r>
              <a:rPr lang="es-MX" b="1" dirty="0"/>
              <a:t>partidos políticos nacionales</a:t>
            </a:r>
            <a:r>
              <a:rPr lang="es-MX" dirty="0"/>
              <a:t> el derecho de solicitar el registro de candidatos a cargos de elección popular […]”.</a:t>
            </a:r>
          </a:p>
        </p:txBody>
      </p:sp>
    </p:spTree>
    <p:extLst>
      <p:ext uri="{BB962C8B-B14F-4D97-AF65-F5344CB8AC3E}">
        <p14:creationId xmlns:p14="http://schemas.microsoft.com/office/powerpoint/2010/main" val="3822743279"/>
      </p:ext>
    </p:extLst>
  </p:cSld>
  <p:clrMapOvr>
    <a:overrideClrMapping bg1="lt1" tx1="dk1" bg2="lt2" tx2="dk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923B12-8874-41F6-8B93-F66E823B5912}"/>
              </a:ext>
            </a:extLst>
          </p:cNvPr>
          <p:cNvSpPr txBox="1"/>
          <p:nvPr/>
        </p:nvSpPr>
        <p:spPr>
          <a:xfrm>
            <a:off x="4833257" y="836602"/>
            <a:ext cx="3642644" cy="461665"/>
          </a:xfrm>
          <a:prstGeom prst="rect">
            <a:avLst/>
          </a:prstGeom>
          <a:noFill/>
        </p:spPr>
        <p:txBody>
          <a:bodyPr wrap="square" rtlCol="0">
            <a:spAutoFit/>
          </a:bodyPr>
          <a:lstStyle/>
          <a:p>
            <a:pPr algn="ctr"/>
            <a:r>
              <a:rPr lang="es-MX" sz="2400" b="1" dirty="0">
                <a:solidFill>
                  <a:srgbClr val="2A2559"/>
                </a:solidFill>
                <a:latin typeface="Helvetica Neue"/>
              </a:rPr>
              <a:t>SUP-JDC-26/2000</a:t>
            </a:r>
          </a:p>
        </p:txBody>
      </p:sp>
      <p:sp>
        <p:nvSpPr>
          <p:cNvPr id="6" name="CuadroTexto 5">
            <a:extLst>
              <a:ext uri="{FF2B5EF4-FFF2-40B4-BE49-F238E27FC236}">
                <a16:creationId xmlns:a16="http://schemas.microsoft.com/office/drawing/2014/main" id="{599D968B-1021-4E49-AC59-3C18A909269C}"/>
              </a:ext>
            </a:extLst>
          </p:cNvPr>
          <p:cNvSpPr txBox="1"/>
          <p:nvPr/>
        </p:nvSpPr>
        <p:spPr>
          <a:xfrm>
            <a:off x="694171" y="1404750"/>
            <a:ext cx="7781730" cy="4524315"/>
          </a:xfrm>
          <a:prstGeom prst="rect">
            <a:avLst/>
          </a:prstGeom>
          <a:noFill/>
        </p:spPr>
        <p:txBody>
          <a:bodyPr wrap="square">
            <a:spAutoFit/>
          </a:bodyPr>
          <a:lstStyle/>
          <a:p>
            <a:pPr algn="just"/>
            <a:r>
              <a:rPr lang="es-MX" b="1" dirty="0"/>
              <a:t>¿Cuáles fueron los razonamientos de la Sala Superior?</a:t>
            </a:r>
          </a:p>
          <a:p>
            <a:pPr algn="just"/>
            <a:r>
              <a:rPr lang="es-MX" dirty="0"/>
              <a:t>[Suponiendo que el artículo 41] constitucional permitiera que los partidos políticos locales puedan participar en los procesos electorales federales, a través de la postulación de candidatos a los cargos de diputados federales, como lo pretende el impugnante, toda vez que ello iría claramente en contra de la posibilidad de que se integraran adecuadamente los órganos de poder público federales [y locales].</a:t>
            </a:r>
          </a:p>
          <a:p>
            <a:pPr algn="just"/>
            <a:endParaRPr lang="es-MX" dirty="0"/>
          </a:p>
          <a:p>
            <a:pPr algn="just"/>
            <a:r>
              <a:rPr lang="es-MX" dirty="0"/>
              <a:t>¿Qué decidió la Sala Superior?</a:t>
            </a:r>
          </a:p>
          <a:p>
            <a:pPr algn="just"/>
            <a:r>
              <a:rPr lang="es-MX" dirty="0"/>
              <a:t>No le asistía la razón a los accionantes, en el sentido de que el artículo 41 de la Constitución Política de los Estados Unidos Mexicanos, al no distinguir expresamente entre partidos políticos nacionales y locales, tenga como consecuencia, que el citado precepto constitucional permita que los partidos políticos locales puedan participar en los procesos electorales federales, a través de la postulación de candidatos a los cargos de diputados federales.</a:t>
            </a:r>
          </a:p>
          <a:p>
            <a:pPr algn="just"/>
            <a:endParaRPr lang="es-MX" dirty="0"/>
          </a:p>
        </p:txBody>
      </p:sp>
    </p:spTree>
    <p:extLst>
      <p:ext uri="{BB962C8B-B14F-4D97-AF65-F5344CB8AC3E}">
        <p14:creationId xmlns:p14="http://schemas.microsoft.com/office/powerpoint/2010/main" val="1935331024"/>
      </p:ext>
    </p:extLst>
  </p:cSld>
  <p:clrMapOvr>
    <a:overrideClrMapping bg1="lt1" tx1="dk1" bg2="lt2" tx2="dk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923B12-8874-41F6-8B93-F66E823B5912}"/>
              </a:ext>
            </a:extLst>
          </p:cNvPr>
          <p:cNvSpPr txBox="1"/>
          <p:nvPr/>
        </p:nvSpPr>
        <p:spPr>
          <a:xfrm>
            <a:off x="4833257" y="836602"/>
            <a:ext cx="3642644" cy="461665"/>
          </a:xfrm>
          <a:prstGeom prst="rect">
            <a:avLst/>
          </a:prstGeom>
          <a:noFill/>
        </p:spPr>
        <p:txBody>
          <a:bodyPr wrap="square" rtlCol="0">
            <a:spAutoFit/>
          </a:bodyPr>
          <a:lstStyle/>
          <a:p>
            <a:pPr algn="ctr"/>
            <a:r>
              <a:rPr lang="es-MX" sz="2400" b="1" dirty="0">
                <a:solidFill>
                  <a:srgbClr val="2A2559"/>
                </a:solidFill>
                <a:latin typeface="Helvetica Neue"/>
              </a:rPr>
              <a:t>SUP-JDC-26/2000</a:t>
            </a:r>
          </a:p>
        </p:txBody>
      </p:sp>
      <p:sp>
        <p:nvSpPr>
          <p:cNvPr id="6" name="CuadroTexto 5">
            <a:extLst>
              <a:ext uri="{FF2B5EF4-FFF2-40B4-BE49-F238E27FC236}">
                <a16:creationId xmlns:a16="http://schemas.microsoft.com/office/drawing/2014/main" id="{599D968B-1021-4E49-AC59-3C18A909269C}"/>
              </a:ext>
            </a:extLst>
          </p:cNvPr>
          <p:cNvSpPr txBox="1"/>
          <p:nvPr/>
        </p:nvSpPr>
        <p:spPr>
          <a:xfrm>
            <a:off x="694171" y="1404750"/>
            <a:ext cx="7781730" cy="4093428"/>
          </a:xfrm>
          <a:prstGeom prst="rect">
            <a:avLst/>
          </a:prstGeom>
          <a:noFill/>
        </p:spPr>
        <p:txBody>
          <a:bodyPr wrap="square">
            <a:spAutoFit/>
          </a:bodyPr>
          <a:lstStyle/>
          <a:p>
            <a:pPr algn="just"/>
            <a:r>
              <a:rPr lang="es-MX" sz="2000" b="1" dirty="0"/>
              <a:t>MUY IMPORTANTE</a:t>
            </a:r>
          </a:p>
          <a:p>
            <a:pPr algn="just"/>
            <a:endParaRPr lang="es-MX" sz="2000" dirty="0"/>
          </a:p>
          <a:p>
            <a:pPr algn="just"/>
            <a:r>
              <a:rPr lang="es-MX" sz="2000" dirty="0"/>
              <a:t>La constitución debe interpretarse siempre como un cuerpo o un conjunto orgánico y sistemático, de carácter fundacional, fundamental y supremo, en cuanto ordenamiento jurídico y moral del país, integrado por reglas y principios racional e inseparablemente vinculados entre sí, en los cuales el significado de cada una de sus disposiciones debe determinarse en armonía con el de los demás; por lo cual ninguna de sus normas debe considerarse aislada, ni superflua, sino como parte de un sistema; y siempre debe preferirse la interpretación que armonice y no la que coloque en pugna a los distintos preceptos y reglas de la Constitución afectando su esencial e imprescindible homogeneidad, cohesión y coherencia.</a:t>
            </a:r>
          </a:p>
        </p:txBody>
      </p:sp>
    </p:spTree>
    <p:extLst>
      <p:ext uri="{BB962C8B-B14F-4D97-AF65-F5344CB8AC3E}">
        <p14:creationId xmlns:p14="http://schemas.microsoft.com/office/powerpoint/2010/main" val="1563319765"/>
      </p:ext>
    </p:extLst>
  </p:cSld>
  <p:clrMapOvr>
    <a:overrideClrMapping bg1="lt1" tx1="dk1" bg2="lt2" tx2="dk2" accent1="accent1" accent2="accent2" accent3="accent3" accent4="accent4" accent5="accent5" accent6="accent6" hlink="hlink" folHlink="folHlink"/>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923B12-8874-41F6-8B93-F66E823B5912}"/>
              </a:ext>
            </a:extLst>
          </p:cNvPr>
          <p:cNvSpPr txBox="1"/>
          <p:nvPr/>
        </p:nvSpPr>
        <p:spPr>
          <a:xfrm>
            <a:off x="4833257" y="836602"/>
            <a:ext cx="3642644" cy="461665"/>
          </a:xfrm>
          <a:prstGeom prst="rect">
            <a:avLst/>
          </a:prstGeom>
          <a:noFill/>
        </p:spPr>
        <p:txBody>
          <a:bodyPr wrap="square" rtlCol="0">
            <a:spAutoFit/>
          </a:bodyPr>
          <a:lstStyle/>
          <a:p>
            <a:pPr algn="ctr"/>
            <a:r>
              <a:rPr lang="es-MX" sz="2400" b="1" dirty="0">
                <a:solidFill>
                  <a:srgbClr val="2A2559"/>
                </a:solidFill>
                <a:latin typeface="Helvetica Neue"/>
              </a:rPr>
              <a:t>Jurisprudencia 14/2000</a:t>
            </a:r>
          </a:p>
        </p:txBody>
      </p:sp>
      <p:sp>
        <p:nvSpPr>
          <p:cNvPr id="6" name="CuadroTexto 5">
            <a:extLst>
              <a:ext uri="{FF2B5EF4-FFF2-40B4-BE49-F238E27FC236}">
                <a16:creationId xmlns:a16="http://schemas.microsoft.com/office/drawing/2014/main" id="{599D968B-1021-4E49-AC59-3C18A909269C}"/>
              </a:ext>
            </a:extLst>
          </p:cNvPr>
          <p:cNvSpPr txBox="1"/>
          <p:nvPr/>
        </p:nvSpPr>
        <p:spPr>
          <a:xfrm>
            <a:off x="694171" y="1404750"/>
            <a:ext cx="7781730" cy="4616648"/>
          </a:xfrm>
          <a:prstGeom prst="rect">
            <a:avLst/>
          </a:prstGeom>
          <a:noFill/>
        </p:spPr>
        <p:txBody>
          <a:bodyPr wrap="square">
            <a:spAutoFit/>
          </a:bodyPr>
          <a:lstStyle/>
          <a:p>
            <a:pPr algn="just"/>
            <a:r>
              <a:rPr lang="es-MX" sz="1400" b="1" dirty="0"/>
              <a:t>PARTIDOS POLÍTICOS ESTATALES. ESTÁN IMPEDIDOS LEGALMENTE PARA PARTICIPAR EN LAS ELECCIONES FEDERALES.- </a:t>
            </a:r>
            <a:r>
              <a:rPr lang="es-MX" sz="1400" dirty="0"/>
              <a:t>En conformidad con el sistema electoral mexicano, no existe base legal alguna que permita a los partidos políticos estatales participar en las elecciones federales. El artículo 41 de la Constitución Política de los Estados Unidos Mexicanos establece respecto a los partidos políticos, que: “... la ley determinará las formas específicas de su intervención en el proceso electoral ...”. En concordancia con dicho precepto, el artículo 175, párrafo 1, del Código Federal de Instituciones y Procedimientos Electorales dispone que: “Corresponde exclusivamente a los partidos políticos nacionales el derecho de solicitar el registro de candidatos a cargos de elección popular”. Por otra parte, para ser diputado federal o senador de la república, los artículos 50 a 59 constitucionales establecen una serie de requisitos y procedimientos que evidencian, que el partido político que postula candidatos a esos cargos tiene una cobertura amplia, a nivel nacional, y no una mínima, regional, municipal o estatal, pues quienes logran obtener dichos cargos, representan a la nación y no a un grupo regional, municipal o estatal; lo contrario rompería el sistema sobre el que descansan la estructura y la composición del Congreso de la Unión. En concordancia con dicho sistema federal, los artículos 41 y 116 del propio ordenamiento delimitan el régimen competencial en los procesos electorales federales y locales. Es cierto que en la base I del artículo 41 citado se establece, que los partidos políticos son entidades de interés público; que tienen como fin promover la vida democrática y que, como organizaciones de ciudadanos, deben hacer posible el acceso de éstos al ejercicio del poder público. Sin embargo, ello no quiere decir que los partidos políticos estatales, por el simple hecho de serlo y porque la constitución los dota de las citadas características, puedan participar en las elecciones federales, en virtud de que por las razones anotadas, tal participación está reservada para los partidos políticos nacionales.</a:t>
            </a:r>
          </a:p>
        </p:txBody>
      </p:sp>
    </p:spTree>
    <p:extLst>
      <p:ext uri="{BB962C8B-B14F-4D97-AF65-F5344CB8AC3E}">
        <p14:creationId xmlns:p14="http://schemas.microsoft.com/office/powerpoint/2010/main" val="2766758287"/>
      </p:ext>
    </p:extLst>
  </p:cSld>
  <p:clrMapOvr>
    <a:overrideClrMapping bg1="lt1" tx1="dk1" bg2="lt2" tx2="dk2" accent1="accent1" accent2="accent2" accent3="accent3" accent4="accent4" accent5="accent5" accent6="accent6" hlink="hlink" folHlink="folHlink"/>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CA5DB21-3472-3747-A75A-6FFFC19350DD}"/>
              </a:ext>
            </a:extLst>
          </p:cNvPr>
          <p:cNvSpPr txBox="1"/>
          <p:nvPr/>
        </p:nvSpPr>
        <p:spPr>
          <a:xfrm>
            <a:off x="1709904" y="2263082"/>
            <a:ext cx="5571056" cy="1107996"/>
          </a:xfrm>
          <a:prstGeom prst="rect">
            <a:avLst/>
          </a:prstGeom>
          <a:noFill/>
        </p:spPr>
        <p:txBody>
          <a:bodyPr wrap="square" rtlCol="0">
            <a:spAutoFit/>
          </a:bodyPr>
          <a:lstStyle/>
          <a:p>
            <a:pPr algn="ctr"/>
            <a:r>
              <a:rPr lang="es-ES" sz="3300" b="1" dirty="0">
                <a:latin typeface="Arial" panose="020B0604020202020204" pitchFamily="34" charset="0"/>
                <a:cs typeface="Arial" panose="020B0604020202020204" pitchFamily="34" charset="0"/>
              </a:rPr>
              <a:t>¡GRACIAS POR SU ATENCIÓN!</a:t>
            </a:r>
          </a:p>
        </p:txBody>
      </p:sp>
      <p:pic>
        <p:nvPicPr>
          <p:cNvPr id="5" name="Imagen 4">
            <a:extLst>
              <a:ext uri="{FF2B5EF4-FFF2-40B4-BE49-F238E27FC236}">
                <a16:creationId xmlns:a16="http://schemas.microsoft.com/office/drawing/2014/main" id="{614B621F-E625-F544-99EA-1169AB5C9E62}"/>
              </a:ext>
            </a:extLst>
          </p:cNvPr>
          <p:cNvPicPr>
            <a:picLocks noChangeAspect="1"/>
          </p:cNvPicPr>
          <p:nvPr/>
        </p:nvPicPr>
        <p:blipFill>
          <a:blip r:embed="rId4"/>
          <a:stretch>
            <a:fillRect/>
          </a:stretch>
        </p:blipFill>
        <p:spPr>
          <a:xfrm>
            <a:off x="4381583" y="4161185"/>
            <a:ext cx="380835" cy="380835"/>
          </a:xfrm>
          <a:prstGeom prst="rect">
            <a:avLst/>
          </a:prstGeom>
        </p:spPr>
      </p:pic>
      <p:sp>
        <p:nvSpPr>
          <p:cNvPr id="6" name="CuadroTexto 5">
            <a:extLst>
              <a:ext uri="{FF2B5EF4-FFF2-40B4-BE49-F238E27FC236}">
                <a16:creationId xmlns:a16="http://schemas.microsoft.com/office/drawing/2014/main" id="{C7E069AC-12DC-AA40-8D38-F6FA24C629F9}"/>
              </a:ext>
            </a:extLst>
          </p:cNvPr>
          <p:cNvSpPr txBox="1"/>
          <p:nvPr/>
        </p:nvSpPr>
        <p:spPr>
          <a:xfrm>
            <a:off x="4859534" y="4241544"/>
            <a:ext cx="2076209" cy="369332"/>
          </a:xfrm>
          <a:prstGeom prst="rect">
            <a:avLst/>
          </a:prstGeom>
          <a:noFill/>
        </p:spPr>
        <p:txBody>
          <a:bodyPr wrap="none" rtlCol="0">
            <a:spAutoFit/>
          </a:bodyPr>
          <a:lstStyle/>
          <a:p>
            <a:r>
              <a:rPr lang="es-ES" b="1" dirty="0">
                <a:latin typeface="Arial" panose="020B0604020202020204" pitchFamily="34" charset="0"/>
                <a:cs typeface="Arial" panose="020B0604020202020204" pitchFamily="34" charset="0"/>
              </a:rPr>
              <a:t>@AxlGatoCohete</a:t>
            </a:r>
          </a:p>
        </p:txBody>
      </p:sp>
      <p:sp>
        <p:nvSpPr>
          <p:cNvPr id="7" name="CuadroTexto 6">
            <a:extLst>
              <a:ext uri="{FF2B5EF4-FFF2-40B4-BE49-F238E27FC236}">
                <a16:creationId xmlns:a16="http://schemas.microsoft.com/office/drawing/2014/main" id="{185B47F3-2640-6947-9F99-03E308AC92F9}"/>
              </a:ext>
            </a:extLst>
          </p:cNvPr>
          <p:cNvSpPr txBox="1"/>
          <p:nvPr/>
        </p:nvSpPr>
        <p:spPr>
          <a:xfrm>
            <a:off x="4234616" y="4768046"/>
            <a:ext cx="3280674" cy="369332"/>
          </a:xfrm>
          <a:prstGeom prst="rect">
            <a:avLst/>
          </a:prstGeom>
          <a:noFill/>
        </p:spPr>
        <p:txBody>
          <a:bodyPr wrap="square" rtlCol="0">
            <a:spAutoFit/>
          </a:bodyPr>
          <a:lstStyle/>
          <a:p>
            <a:r>
              <a:rPr lang="es-ES" b="1" dirty="0">
                <a:latin typeface="Arial" panose="020B0604020202020204" pitchFamily="34" charset="0"/>
                <a:cs typeface="Arial" panose="020B0604020202020204" pitchFamily="34" charset="0"/>
                <a:hlinkClick r:id="rId5"/>
              </a:rPr>
              <a:t>alexander.reyes@te.gob.mx</a:t>
            </a:r>
            <a:r>
              <a:rPr lang="es-ES"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53087960"/>
      </p:ext>
    </p:extLst>
  </p:cSld>
  <p:clrMapOvr>
    <a:overrideClrMapping bg1="lt1" tx1="dk1" bg2="lt2" tx2="dk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7E8D9A9-B2E8-4A65-B88A-2E0057251833}"/>
              </a:ext>
            </a:extLst>
          </p:cNvPr>
          <p:cNvPicPr>
            <a:picLocks noChangeAspect="1"/>
          </p:cNvPicPr>
          <p:nvPr/>
        </p:nvPicPr>
        <p:blipFill>
          <a:blip r:embed="rId4"/>
          <a:stretch>
            <a:fillRect/>
          </a:stretch>
        </p:blipFill>
        <p:spPr>
          <a:xfrm>
            <a:off x="1509091" y="789351"/>
            <a:ext cx="6125818" cy="1496648"/>
          </a:xfrm>
          <a:prstGeom prst="rect">
            <a:avLst/>
          </a:prstGeom>
        </p:spPr>
      </p:pic>
      <p:sp>
        <p:nvSpPr>
          <p:cNvPr id="7" name="CuadroTexto 6">
            <a:extLst>
              <a:ext uri="{FF2B5EF4-FFF2-40B4-BE49-F238E27FC236}">
                <a16:creationId xmlns:a16="http://schemas.microsoft.com/office/drawing/2014/main" id="{A43B1C5B-4FD0-4514-8DA4-950D2552C587}"/>
              </a:ext>
            </a:extLst>
          </p:cNvPr>
          <p:cNvSpPr txBox="1"/>
          <p:nvPr/>
        </p:nvSpPr>
        <p:spPr>
          <a:xfrm>
            <a:off x="559836" y="2529219"/>
            <a:ext cx="8024328" cy="3539430"/>
          </a:xfrm>
          <a:prstGeom prst="rect">
            <a:avLst/>
          </a:prstGeom>
          <a:noFill/>
        </p:spPr>
        <p:txBody>
          <a:bodyPr wrap="square">
            <a:spAutoFit/>
          </a:bodyPr>
          <a:lstStyle/>
          <a:p>
            <a:pPr algn="just"/>
            <a:r>
              <a:rPr lang="es-MX" sz="1600" b="0" i="0" dirty="0">
                <a:solidFill>
                  <a:srgbClr val="333333"/>
                </a:solidFill>
                <a:effectLst/>
                <a:latin typeface="Myriad Pro"/>
              </a:rPr>
              <a:t>A juicio del Magistrado Felipe de la Mata sí, porque:</a:t>
            </a:r>
          </a:p>
          <a:p>
            <a:pPr algn="just"/>
            <a:r>
              <a:rPr lang="es-MX" sz="1600" b="0" i="0" dirty="0">
                <a:solidFill>
                  <a:srgbClr val="333333"/>
                </a:solidFill>
                <a:effectLst/>
                <a:latin typeface="Myriad Pro"/>
              </a:rPr>
              <a:t>a) La </a:t>
            </a:r>
            <a:r>
              <a:rPr lang="es-MX" sz="1600" b="1" i="0" dirty="0">
                <a:solidFill>
                  <a:srgbClr val="333333"/>
                </a:solidFill>
                <a:effectLst/>
                <a:latin typeface="Myriad Pro"/>
              </a:rPr>
              <a:t>Constitución </a:t>
            </a:r>
            <a:r>
              <a:rPr lang="es-MX" sz="1600" b="0" i="0" dirty="0">
                <a:solidFill>
                  <a:srgbClr val="333333"/>
                </a:solidFill>
                <a:effectLst/>
                <a:latin typeface="Myriad Pro"/>
              </a:rPr>
              <a:t>y el Derecho americano establecen la existencia de un sistema integral de medios de impugnación que garanticen la constitucionalidad y convencionalidad de todos los actos, entre ellos, los que impliquen derechos político-electorales.</a:t>
            </a:r>
          </a:p>
          <a:p>
            <a:pPr algn="just"/>
            <a:r>
              <a:rPr lang="es-MX" sz="1600" b="0" i="0" dirty="0">
                <a:solidFill>
                  <a:srgbClr val="333333"/>
                </a:solidFill>
                <a:effectLst/>
                <a:latin typeface="Myriad Pro"/>
              </a:rPr>
              <a:t>b) Con esta decisión el Tribunal no se arroga facultad alguna, la Constitución le faculta, como máxima autoridad para conocer y proteger los derechos político-electorales.</a:t>
            </a:r>
          </a:p>
          <a:p>
            <a:pPr algn="just"/>
            <a:r>
              <a:rPr lang="es-MX" sz="1600" b="0" i="0" dirty="0">
                <a:solidFill>
                  <a:srgbClr val="333333"/>
                </a:solidFill>
                <a:effectLst/>
                <a:latin typeface="Myriad Pro"/>
              </a:rPr>
              <a:t>c) El criterio del tribunal no implica injerencia en temas de naturaleza </a:t>
            </a:r>
            <a:r>
              <a:rPr lang="es-MX" sz="1600" b="1" i="0" dirty="0">
                <a:solidFill>
                  <a:srgbClr val="333333"/>
                </a:solidFill>
                <a:effectLst/>
                <a:latin typeface="Myriad Pro"/>
              </a:rPr>
              <a:t>política</a:t>
            </a:r>
            <a:r>
              <a:rPr lang="es-MX" sz="1600" b="0" i="0" dirty="0">
                <a:solidFill>
                  <a:srgbClr val="333333"/>
                </a:solidFill>
                <a:effectLst/>
                <a:latin typeface="Myriad Pro"/>
              </a:rPr>
              <a:t>, que están y deben seguir en control de los propios órganos legislativos, lo que se revisa es la legalidad de actos jurídicos que inciden y pueden vulnerar derechos político-electorales.</a:t>
            </a:r>
          </a:p>
          <a:p>
            <a:pPr algn="just"/>
            <a:r>
              <a:rPr lang="es-MX" sz="1600" b="0" i="0" dirty="0">
                <a:solidFill>
                  <a:srgbClr val="333333"/>
                </a:solidFill>
                <a:effectLst/>
                <a:latin typeface="Myriad Pro"/>
              </a:rPr>
              <a:t>d) El criterio del Tribunal no atenta contra la soberanía de ningún Poder del Estado, porque lo único que se pretende es garantizar el cumplimiento cabal de la Constitución.</a:t>
            </a:r>
          </a:p>
        </p:txBody>
      </p:sp>
      <p:sp>
        <p:nvSpPr>
          <p:cNvPr id="9" name="CuadroTexto 8">
            <a:extLst>
              <a:ext uri="{FF2B5EF4-FFF2-40B4-BE49-F238E27FC236}">
                <a16:creationId xmlns:a16="http://schemas.microsoft.com/office/drawing/2014/main" id="{FE40DD2F-C3C2-4F98-A58C-F4C22C7A6EF6}"/>
              </a:ext>
            </a:extLst>
          </p:cNvPr>
          <p:cNvSpPr txBox="1"/>
          <p:nvPr/>
        </p:nvSpPr>
        <p:spPr>
          <a:xfrm>
            <a:off x="877077" y="6325865"/>
            <a:ext cx="4572000" cy="276999"/>
          </a:xfrm>
          <a:prstGeom prst="rect">
            <a:avLst/>
          </a:prstGeom>
          <a:noFill/>
        </p:spPr>
        <p:txBody>
          <a:bodyPr wrap="square">
            <a:spAutoFit/>
          </a:bodyPr>
          <a:lstStyle/>
          <a:p>
            <a:r>
              <a:rPr lang="es-MX" sz="1200" dirty="0">
                <a:hlinkClick r:id="rId5"/>
              </a:rPr>
              <a:t>https://www.te.gob.mx/blog/delamata/front/articles/article/279</a:t>
            </a:r>
            <a:r>
              <a:rPr lang="es-MX" sz="1200" dirty="0"/>
              <a:t> </a:t>
            </a:r>
          </a:p>
        </p:txBody>
      </p:sp>
    </p:spTree>
    <p:extLst>
      <p:ext uri="{BB962C8B-B14F-4D97-AF65-F5344CB8AC3E}">
        <p14:creationId xmlns:p14="http://schemas.microsoft.com/office/powerpoint/2010/main" val="567435995"/>
      </p:ext>
    </p:extLst>
  </p:cSld>
  <p:clrMapOvr>
    <a:overrideClrMapping bg1="lt1" tx1="dk1" bg2="lt2" tx2="dk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a:extLst>
              <a:ext uri="{FF2B5EF4-FFF2-40B4-BE49-F238E27FC236}">
                <a16:creationId xmlns:a16="http://schemas.microsoft.com/office/drawing/2014/main" id="{3FDEA354-7A5B-471B-A54A-D341EDB7C32D}"/>
              </a:ext>
            </a:extLst>
          </p:cNvPr>
          <p:cNvSpPr>
            <a:spLocks noChangeArrowheads="1"/>
          </p:cNvSpPr>
          <p:nvPr/>
        </p:nvSpPr>
        <p:spPr bwMode="auto">
          <a:xfrm>
            <a:off x="1425774" y="2296313"/>
            <a:ext cx="6318647" cy="1743063"/>
          </a:xfrm>
          <a:prstGeom prst="flowChartAlternateProcess">
            <a:avLst/>
          </a:prstGeom>
          <a:gradFill rotWithShape="1">
            <a:gsLst>
              <a:gs pos="0">
                <a:schemeClr val="bg1"/>
              </a:gs>
              <a:gs pos="100000">
                <a:srgbClr val="C0C0C0"/>
              </a:gs>
            </a:gsLst>
            <a:lin ang="5400000" scaled="1"/>
          </a:gradFill>
          <a:ln w="9525">
            <a:solidFill>
              <a:srgbClr val="04502E"/>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r>
              <a:rPr lang="es-MX" altLang="es-MX" sz="1200" dirty="0">
                <a:solidFill>
                  <a:prstClr val="black"/>
                </a:solidFill>
                <a:latin typeface="Helvetica Neue"/>
                <a:ea typeface="ＭＳ Ｐゴシック" panose="020B0600070205080204" pitchFamily="34" charset="-128"/>
              </a:rPr>
              <a:t>Podrá utilizarse como cita de textos sin alteraciones, señalando la fuente y con la siguiente leyenda:</a:t>
            </a:r>
          </a:p>
          <a:p>
            <a:pPr algn="just"/>
            <a:endParaRPr lang="es-MX" altLang="es-MX" sz="1200" dirty="0">
              <a:solidFill>
                <a:prstClr val="black"/>
              </a:solidFill>
              <a:latin typeface="Helvetica Neue"/>
              <a:ea typeface="ＭＳ Ｐゴシック" panose="020B0600070205080204" pitchFamily="34" charset="-128"/>
            </a:endParaRPr>
          </a:p>
          <a:p>
            <a:pPr algn="ctr"/>
            <a:r>
              <a:rPr lang="es-MX" altLang="es-MX" sz="1200" dirty="0">
                <a:solidFill>
                  <a:prstClr val="black"/>
                </a:solidFill>
                <a:latin typeface="Helvetica Neue"/>
                <a:ea typeface="ＭＳ Ｐゴシック" panose="020B0600070205080204" pitchFamily="34" charset="-128"/>
              </a:rPr>
              <a:t>Escuela Judicial Electoral. 2022. </a:t>
            </a:r>
            <a:r>
              <a:rPr lang="es-MX" sz="1200" dirty="0">
                <a:solidFill>
                  <a:prstClr val="black"/>
                </a:solidFill>
                <a:latin typeface="Helvetica Neue"/>
                <a:ea typeface="ＭＳ Ｐゴシック" panose="020B0600070205080204" pitchFamily="34" charset="-128"/>
              </a:rPr>
              <a:t>“Justicia </a:t>
            </a:r>
            <a:r>
              <a:rPr lang="es-MX" sz="1200" dirty="0" err="1">
                <a:solidFill>
                  <a:prstClr val="black"/>
                </a:solidFill>
                <a:latin typeface="Helvetica Neue"/>
                <a:ea typeface="ＭＳ Ｐゴシック" panose="020B0600070205080204" pitchFamily="34" charset="-128"/>
              </a:rPr>
              <a:t>Intrapartidista</a:t>
            </a:r>
            <a:r>
              <a:rPr lang="es-MX" sz="1200" dirty="0">
                <a:solidFill>
                  <a:prstClr val="black"/>
                </a:solidFill>
                <a:latin typeface="Helvetica Neue"/>
                <a:ea typeface="ＭＳ Ｐゴシック" panose="020B0600070205080204" pitchFamily="34" charset="-128"/>
              </a:rPr>
              <a:t>. Calidad Democrática de los partidos políticos”</a:t>
            </a:r>
            <a:r>
              <a:rPr lang="es-MX" altLang="es-MX" sz="1200" dirty="0">
                <a:solidFill>
                  <a:prstClr val="black"/>
                </a:solidFill>
                <a:latin typeface="Helvetica Neue"/>
                <a:ea typeface="ＭＳ Ｐゴシック" panose="020B0600070205080204" pitchFamily="34" charset="-128"/>
              </a:rPr>
              <a:t>, material didáctico de apoyo para la capacitación. México: Tribunal Electoral del Poder Judicial de la Federación, febrero.</a:t>
            </a:r>
          </a:p>
          <a:p>
            <a:pPr algn="just"/>
            <a:endParaRPr lang="es-MX" altLang="es-MX" sz="1200" i="1" dirty="0">
              <a:solidFill>
                <a:prstClr val="black"/>
              </a:solidFill>
              <a:latin typeface="Helvetica Neue"/>
              <a:ea typeface="ＭＳ Ｐゴシック" panose="020B0600070205080204" pitchFamily="34" charset="-128"/>
            </a:endParaRPr>
          </a:p>
          <a:p>
            <a:pPr algn="ctr"/>
            <a:r>
              <a:rPr lang="es-MX" altLang="es-MX" sz="1350" b="1" dirty="0">
                <a:solidFill>
                  <a:prstClr val="black"/>
                </a:solidFill>
                <a:latin typeface="Helvetica Neue"/>
                <a:ea typeface="ＭＳ Ｐゴシック" panose="020B0600070205080204" pitchFamily="34" charset="-128"/>
              </a:rPr>
              <a:t>Queda prohibida su reproducción parcial o total sin autorización.</a:t>
            </a:r>
            <a:endParaRPr lang="es-ES" altLang="es-MX" sz="1350" b="1" dirty="0">
              <a:solidFill>
                <a:prstClr val="black"/>
              </a:solidFill>
              <a:latin typeface="Helvetica Neue"/>
              <a:ea typeface="ＭＳ Ｐゴシック" panose="020B0600070205080204" pitchFamily="34" charset="-128"/>
            </a:endParaRPr>
          </a:p>
        </p:txBody>
      </p:sp>
      <p:sp>
        <p:nvSpPr>
          <p:cNvPr id="11" name="Rectangle 3">
            <a:extLst>
              <a:ext uri="{FF2B5EF4-FFF2-40B4-BE49-F238E27FC236}">
                <a16:creationId xmlns:a16="http://schemas.microsoft.com/office/drawing/2014/main" id="{DEF2A1B4-CB4F-403C-B759-5D3060CE7FB3}"/>
              </a:ext>
            </a:extLst>
          </p:cNvPr>
          <p:cNvSpPr>
            <a:spLocks noChangeArrowheads="1"/>
          </p:cNvSpPr>
          <p:nvPr/>
        </p:nvSpPr>
        <p:spPr bwMode="auto">
          <a:xfrm>
            <a:off x="1425778" y="1705472"/>
            <a:ext cx="623768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1350" dirty="0">
                <a:solidFill>
                  <a:prstClr val="black"/>
                </a:solidFill>
                <a:latin typeface="Helvetica Neue"/>
                <a:ea typeface="ＭＳ Ｐゴシック" panose="020B0600070205080204" pitchFamily="34" charset="-128"/>
              </a:rPr>
              <a:t>2022, </a:t>
            </a:r>
            <a:r>
              <a:rPr lang="es-MX" altLang="es-MX" sz="1350" b="1" dirty="0">
                <a:solidFill>
                  <a:prstClr val="black"/>
                </a:solidFill>
                <a:latin typeface="Helvetica Neue"/>
                <a:ea typeface="ＭＳ Ｐゴシック" panose="020B0600070205080204" pitchFamily="34" charset="-128"/>
              </a:rPr>
              <a:t>© </a:t>
            </a:r>
            <a:r>
              <a:rPr lang="es-MX" altLang="es-MX" sz="1350" dirty="0">
                <a:solidFill>
                  <a:prstClr val="black"/>
                </a:solidFill>
                <a:latin typeface="Helvetica Neue"/>
                <a:ea typeface="ＭＳ Ｐゴシック" panose="020B0600070205080204" pitchFamily="34" charset="-128"/>
              </a:rPr>
              <a:t>Derechos Reservados a favor del </a:t>
            </a:r>
          </a:p>
          <a:p>
            <a:pPr algn="ctr"/>
            <a:r>
              <a:rPr lang="es-MX" altLang="es-MX" sz="1350" b="1" dirty="0">
                <a:solidFill>
                  <a:srgbClr val="2A2559"/>
                </a:solidFill>
                <a:latin typeface="Helvetica Neue"/>
                <a:ea typeface="ＭＳ Ｐゴシック" panose="020B0600070205080204" pitchFamily="34" charset="-128"/>
              </a:rPr>
              <a:t>Tribunal Electoral del Poder Judicial de la Federación</a:t>
            </a:r>
            <a:endParaRPr lang="es-ES" altLang="es-MX" sz="1350" b="1" dirty="0">
              <a:solidFill>
                <a:srgbClr val="2A2559"/>
              </a:solidFill>
              <a:latin typeface="Helvetica Neue"/>
              <a:ea typeface="ＭＳ Ｐゴシック" panose="020B0600070205080204" pitchFamily="34" charset="-128"/>
            </a:endParaRPr>
          </a:p>
        </p:txBody>
      </p:sp>
      <p:sp>
        <p:nvSpPr>
          <p:cNvPr id="12" name="Rectangle 16">
            <a:extLst>
              <a:ext uri="{FF2B5EF4-FFF2-40B4-BE49-F238E27FC236}">
                <a16:creationId xmlns:a16="http://schemas.microsoft.com/office/drawing/2014/main" id="{56934676-D8F7-46A4-B42C-0784885A5D29}"/>
              </a:ext>
            </a:extLst>
          </p:cNvPr>
          <p:cNvSpPr>
            <a:spLocks noChangeArrowheads="1"/>
          </p:cNvSpPr>
          <p:nvPr/>
        </p:nvSpPr>
        <p:spPr bwMode="auto">
          <a:xfrm>
            <a:off x="1291233" y="4173487"/>
            <a:ext cx="6561534" cy="113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1350" dirty="0">
                <a:solidFill>
                  <a:prstClr val="black"/>
                </a:solidFill>
                <a:latin typeface="Helvetica Neue"/>
                <a:ea typeface="ＭＳ Ｐゴシック" panose="020B0600070205080204" pitchFamily="34" charset="-128"/>
                <a:hlinkClick r:id="rId2"/>
              </a:rPr>
              <a:t>www.te.gob.mx</a:t>
            </a:r>
            <a:r>
              <a:rPr lang="es-MX" altLang="es-MX" sz="1350" dirty="0">
                <a:solidFill>
                  <a:prstClr val="black"/>
                </a:solidFill>
                <a:latin typeface="Helvetica Neue"/>
                <a:ea typeface="ＭＳ Ｐゴシック" panose="020B0600070205080204" pitchFamily="34" charset="-128"/>
              </a:rPr>
              <a:t> </a:t>
            </a:r>
          </a:p>
          <a:p>
            <a:pPr algn="ctr"/>
            <a:r>
              <a:rPr lang="es-MX" altLang="es-MX" sz="1350" dirty="0">
                <a:solidFill>
                  <a:prstClr val="black"/>
                </a:solidFill>
                <a:latin typeface="Helvetica Neue"/>
                <a:ea typeface="ＭＳ Ｐゴシック" panose="020B0600070205080204" pitchFamily="34" charset="-128"/>
                <a:hlinkClick r:id="rId3"/>
              </a:rPr>
              <a:t>www.te.gob.mx/eje/</a:t>
            </a:r>
            <a:endParaRPr lang="es-MX" altLang="es-MX" sz="1350" dirty="0">
              <a:solidFill>
                <a:prstClr val="black"/>
              </a:solidFill>
              <a:latin typeface="Helvetica Neue"/>
              <a:ea typeface="ＭＳ Ｐゴシック" panose="020B0600070205080204" pitchFamily="34" charset="-128"/>
            </a:endParaRPr>
          </a:p>
          <a:p>
            <a:pPr algn="ctr"/>
            <a:endParaRPr lang="es-MX" altLang="es-MX" sz="1350" dirty="0">
              <a:solidFill>
                <a:prstClr val="black"/>
              </a:solidFill>
              <a:latin typeface="Helvetica Neue"/>
              <a:ea typeface="ＭＳ Ｐゴシック" panose="020B0600070205080204" pitchFamily="34" charset="-128"/>
            </a:endParaRPr>
          </a:p>
          <a:p>
            <a:pPr algn="ctr"/>
            <a:r>
              <a:rPr lang="es-MX" altLang="es-MX" sz="1350" b="1" dirty="0">
                <a:solidFill>
                  <a:prstClr val="black"/>
                </a:solidFill>
                <a:latin typeface="Helvetica Neue"/>
                <a:ea typeface="ＭＳ Ｐゴシック" panose="020B0600070205080204" pitchFamily="34" charset="-128"/>
              </a:rPr>
              <a:t>Facebook:</a:t>
            </a:r>
            <a:r>
              <a:rPr lang="es-MX" altLang="es-MX" sz="1350" dirty="0">
                <a:solidFill>
                  <a:prstClr val="black"/>
                </a:solidFill>
                <a:latin typeface="Helvetica Neue"/>
                <a:ea typeface="ＭＳ Ｐゴシック" panose="020B0600070205080204" pitchFamily="34" charset="-128"/>
              </a:rPr>
              <a:t> Escuela Judicial Electoral</a:t>
            </a:r>
          </a:p>
          <a:p>
            <a:pPr algn="ctr"/>
            <a:r>
              <a:rPr lang="es-MX" altLang="es-MX" sz="1350" b="1" dirty="0">
                <a:solidFill>
                  <a:prstClr val="black"/>
                </a:solidFill>
                <a:latin typeface="Helvetica Neue"/>
                <a:ea typeface="ＭＳ Ｐゴシック" panose="020B0600070205080204" pitchFamily="34" charset="-128"/>
              </a:rPr>
              <a:t>Twitter e Instagram:</a:t>
            </a:r>
            <a:r>
              <a:rPr lang="es-MX" altLang="es-MX" sz="1350" dirty="0">
                <a:solidFill>
                  <a:prstClr val="black"/>
                </a:solidFill>
                <a:latin typeface="Helvetica Neue"/>
                <a:ea typeface="ＭＳ Ｐゴシック" panose="020B0600070205080204" pitchFamily="34" charset="-128"/>
              </a:rPr>
              <a:t> @TEPJF_EJE</a:t>
            </a:r>
            <a:endParaRPr lang="es-ES" altLang="es-MX" sz="1350" dirty="0">
              <a:solidFill>
                <a:prstClr val="black"/>
              </a:solidFill>
              <a:latin typeface="Helvetica Neue"/>
              <a:ea typeface="ＭＳ Ｐゴシック" panose="020B0600070205080204" pitchFamily="34" charset="-128"/>
            </a:endParaRPr>
          </a:p>
        </p:txBody>
      </p:sp>
    </p:spTree>
    <p:extLst>
      <p:ext uri="{BB962C8B-B14F-4D97-AF65-F5344CB8AC3E}">
        <p14:creationId xmlns:p14="http://schemas.microsoft.com/office/powerpoint/2010/main" val="4280478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37D8AEF6-B484-4C16-9BC8-8D2D2FCA4EDD}"/>
              </a:ext>
            </a:extLst>
          </p:cNvPr>
          <p:cNvSpPr txBox="1"/>
          <p:nvPr/>
        </p:nvSpPr>
        <p:spPr>
          <a:xfrm>
            <a:off x="4596229" y="1175891"/>
            <a:ext cx="4001198" cy="2253109"/>
          </a:xfrm>
          <a:prstGeom prst="rect">
            <a:avLst/>
          </a:prstGeom>
        </p:spPr>
        <p:txBody>
          <a:bodyPr vert="horz" lIns="68580" tIns="34290" rIns="68580" bIns="34290" rtlCol="0" anchor="b">
            <a:normAutofit/>
          </a:bodyPr>
          <a:lstStyle/>
          <a:p>
            <a:pPr algn="ctr" defTabSz="685800">
              <a:lnSpc>
                <a:spcPct val="90000"/>
              </a:lnSpc>
              <a:spcBef>
                <a:spcPct val="0"/>
              </a:spcBef>
              <a:spcAft>
                <a:spcPts val="450"/>
              </a:spcAft>
            </a:pPr>
            <a:r>
              <a:rPr lang="en-US" sz="4500" b="1" dirty="0" err="1">
                <a:latin typeface="+mj-lt"/>
                <a:ea typeface="+mj-ea"/>
                <a:cs typeface="+mj-cs"/>
              </a:rPr>
              <a:t>Complejización</a:t>
            </a:r>
            <a:r>
              <a:rPr lang="en-US" sz="4500" b="1" dirty="0">
                <a:latin typeface="+mj-lt"/>
                <a:ea typeface="+mj-ea"/>
                <a:cs typeface="+mj-cs"/>
              </a:rPr>
              <a:t> de la </a:t>
            </a:r>
            <a:r>
              <a:rPr lang="en-US" sz="4500" b="1" dirty="0" err="1">
                <a:latin typeface="+mj-lt"/>
                <a:ea typeface="+mj-ea"/>
                <a:cs typeface="+mj-cs"/>
              </a:rPr>
              <a:t>Democracia</a:t>
            </a:r>
            <a:endParaRPr lang="en-US" sz="4500" b="1" dirty="0">
              <a:latin typeface="+mj-lt"/>
              <a:ea typeface="+mj-ea"/>
              <a:cs typeface="+mj-cs"/>
            </a:endParaRPr>
          </a:p>
        </p:txBody>
      </p:sp>
      <p:pic>
        <p:nvPicPr>
          <p:cNvPr id="3" name="Imagen 2" descr="Gráfico, Gráfico de proyección solar&#10;&#10;Descripción generada automáticamente">
            <a:extLst>
              <a:ext uri="{FF2B5EF4-FFF2-40B4-BE49-F238E27FC236}">
                <a16:creationId xmlns:a16="http://schemas.microsoft.com/office/drawing/2014/main" id="{24D0FDFB-4E49-4465-B359-062F4B0489F2}"/>
              </a:ext>
            </a:extLst>
          </p:cNvPr>
          <p:cNvPicPr>
            <a:picLocks noChangeAspect="1"/>
          </p:cNvPicPr>
          <p:nvPr/>
        </p:nvPicPr>
        <p:blipFill rotWithShape="1">
          <a:blip r:embed="rId4"/>
          <a:srcRect r="2" b="502"/>
          <a:stretch/>
        </p:blipFill>
        <p:spPr>
          <a:xfrm>
            <a:off x="473880" y="1306290"/>
            <a:ext cx="3883687" cy="3883687"/>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12" name="CuadroTexto 11">
            <a:extLst>
              <a:ext uri="{FF2B5EF4-FFF2-40B4-BE49-F238E27FC236}">
                <a16:creationId xmlns:a16="http://schemas.microsoft.com/office/drawing/2014/main" id="{C8400F7A-C46A-413A-814B-E5D0BDF667A3}"/>
              </a:ext>
            </a:extLst>
          </p:cNvPr>
          <p:cNvSpPr txBox="1"/>
          <p:nvPr/>
        </p:nvSpPr>
        <p:spPr>
          <a:xfrm>
            <a:off x="4310828" y="3994919"/>
            <a:ext cx="4572000" cy="2031325"/>
          </a:xfrm>
          <a:prstGeom prst="rect">
            <a:avLst/>
          </a:prstGeom>
          <a:noFill/>
        </p:spPr>
        <p:txBody>
          <a:bodyPr wrap="square">
            <a:spAutoFit/>
          </a:bodyPr>
          <a:lstStyle/>
          <a:p>
            <a:pPr algn="just"/>
            <a:r>
              <a:rPr lang="es-MX" sz="1800" dirty="0"/>
              <a:t>No en el entendido de “dificultar” o “hacer más complicado”, sino para expresar que el análisis actual de la democracia involucra un tratamiento más amplio, más allá de los elementos –teóricos y prácticos- evidentes. Es necesario comprender y materializar sus exigencias.  </a:t>
            </a:r>
          </a:p>
        </p:txBody>
      </p:sp>
    </p:spTree>
    <p:extLst>
      <p:ext uri="{BB962C8B-B14F-4D97-AF65-F5344CB8AC3E}">
        <p14:creationId xmlns:p14="http://schemas.microsoft.com/office/powerpoint/2010/main" val="270653163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632150" y="1653107"/>
            <a:ext cx="7968343" cy="4524315"/>
          </a:xfrm>
          <a:prstGeom prst="rect">
            <a:avLst/>
          </a:prstGeom>
        </p:spPr>
        <p:txBody>
          <a:bodyPr wrap="square">
            <a:spAutoFit/>
          </a:bodyPr>
          <a:lstStyle/>
          <a:p>
            <a:pPr algn="just"/>
            <a:r>
              <a:rPr lang="es-MX" sz="2400" dirty="0"/>
              <a:t>Proceso a través del cual se erigen los elementos fundamentales de un Estado democrático:</a:t>
            </a:r>
          </a:p>
          <a:p>
            <a:pPr marL="257175" indent="-257175" algn="just">
              <a:buFont typeface="Arial" panose="020B0604020202020204" pitchFamily="34" charset="0"/>
              <a:buChar char="•"/>
            </a:pPr>
            <a:r>
              <a:rPr lang="es-MX" sz="2400" dirty="0"/>
              <a:t>Instituciones (legislativas, administrativas y jurisdiccionales)</a:t>
            </a:r>
          </a:p>
          <a:p>
            <a:pPr marL="257175" indent="-257175" algn="just">
              <a:buFont typeface="Arial" panose="020B0604020202020204" pitchFamily="34" charset="0"/>
              <a:buChar char="•"/>
            </a:pPr>
            <a:r>
              <a:rPr lang="es-MX" sz="2400" dirty="0"/>
              <a:t>Normas (limitar poder, derechos, procesos, sanciones)</a:t>
            </a:r>
          </a:p>
          <a:p>
            <a:pPr marL="257175" indent="-257175" algn="just">
              <a:buFont typeface="Arial" panose="020B0604020202020204" pitchFamily="34" charset="0"/>
              <a:buChar char="•"/>
            </a:pPr>
            <a:r>
              <a:rPr lang="es-MX" sz="2400" dirty="0"/>
              <a:t>Procedimientos (que permiten el ejercicio democrático)</a:t>
            </a:r>
          </a:p>
          <a:p>
            <a:pPr algn="just"/>
            <a:r>
              <a:rPr lang="es-MX" sz="2400" dirty="0"/>
              <a:t>Asimismo, se debe contemplar: </a:t>
            </a:r>
          </a:p>
          <a:p>
            <a:pPr marL="257175" indent="-257175" algn="just">
              <a:buFont typeface="Arial" panose="020B0604020202020204" pitchFamily="34" charset="0"/>
              <a:buChar char="•"/>
            </a:pPr>
            <a:r>
              <a:rPr lang="es-MX" sz="2400" dirty="0"/>
              <a:t>El proceso integra, diseño institucional y normativo por medio del cual el ciudadano participa activa y pasivamente </a:t>
            </a:r>
          </a:p>
          <a:p>
            <a:pPr marL="257175" indent="-257175" algn="just">
              <a:buFont typeface="Arial" panose="020B0604020202020204" pitchFamily="34" charset="0"/>
              <a:buChar char="•"/>
            </a:pPr>
            <a:r>
              <a:rPr lang="es-MX" sz="2400" dirty="0"/>
              <a:t>Mecanismos de participación ciudadana</a:t>
            </a:r>
          </a:p>
          <a:p>
            <a:pPr marL="257175" indent="-257175" algn="just">
              <a:buFont typeface="Arial" panose="020B0604020202020204" pitchFamily="34" charset="0"/>
              <a:buChar char="•"/>
            </a:pPr>
            <a:r>
              <a:rPr lang="es-MX" sz="2400" dirty="0"/>
              <a:t>La deliberación y el espacio público </a:t>
            </a:r>
          </a:p>
          <a:p>
            <a:pPr marL="257175" indent="-257175" algn="just">
              <a:buFont typeface="Arial" panose="020B0604020202020204" pitchFamily="34" charset="0"/>
              <a:buChar char="•"/>
            </a:pPr>
            <a:r>
              <a:rPr lang="es-MX" sz="2400" dirty="0"/>
              <a:t>Poder del voto</a:t>
            </a:r>
          </a:p>
          <a:p>
            <a:pPr marL="257175" indent="-257175" algn="just">
              <a:buFont typeface="Arial" panose="020B0604020202020204" pitchFamily="34" charset="0"/>
              <a:buChar char="•"/>
            </a:pPr>
            <a:r>
              <a:rPr lang="es-MX" sz="2400" dirty="0"/>
              <a:t>Construcción constante y legítima del poder político</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564411" y="680578"/>
            <a:ext cx="3036082" cy="830997"/>
          </a:xfrm>
          <a:prstGeom prst="rect">
            <a:avLst/>
          </a:prstGeom>
          <a:noFill/>
        </p:spPr>
        <p:txBody>
          <a:bodyPr wrap="square" rtlCol="0">
            <a:spAutoFit/>
          </a:bodyPr>
          <a:lstStyle/>
          <a:p>
            <a:pPr algn="ctr"/>
            <a:r>
              <a:rPr lang="es-MX" sz="2400" b="1" dirty="0" err="1">
                <a:solidFill>
                  <a:srgbClr val="2A2559"/>
                </a:solidFill>
                <a:latin typeface="Helvetica Neue"/>
              </a:rPr>
              <a:t>Complejización</a:t>
            </a:r>
            <a:r>
              <a:rPr lang="es-MX" sz="2400" b="1" dirty="0">
                <a:solidFill>
                  <a:srgbClr val="2A2559"/>
                </a:solidFill>
                <a:latin typeface="Helvetica Neue"/>
              </a:rPr>
              <a:t> de la Democracia</a:t>
            </a:r>
          </a:p>
        </p:txBody>
      </p:sp>
    </p:spTree>
    <p:extLst>
      <p:ext uri="{BB962C8B-B14F-4D97-AF65-F5344CB8AC3E}">
        <p14:creationId xmlns:p14="http://schemas.microsoft.com/office/powerpoint/2010/main" val="2080177886"/>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Office Theme</Template>
  <TotalTime>6984</TotalTime>
  <Words>8800</Words>
  <Application>Microsoft Office PowerPoint</Application>
  <PresentationFormat>Presentación en pantalla (4:3)</PresentationFormat>
  <Paragraphs>662</Paragraphs>
  <Slides>79</Slides>
  <Notes>3</Notes>
  <HiddenSlides>0</HiddenSlides>
  <MMClips>0</MMClips>
  <ScaleCrop>false</ScaleCrop>
  <HeadingPairs>
    <vt:vector size="6" baseType="variant">
      <vt:variant>
        <vt:lpstr>Fuentes usadas</vt:lpstr>
      </vt:variant>
      <vt:variant>
        <vt:i4>8</vt:i4>
      </vt:variant>
      <vt:variant>
        <vt:lpstr>Tema</vt:lpstr>
      </vt:variant>
      <vt:variant>
        <vt:i4>3</vt:i4>
      </vt:variant>
      <vt:variant>
        <vt:lpstr>Títulos de diapositiva</vt:lpstr>
      </vt:variant>
      <vt:variant>
        <vt:i4>79</vt:i4>
      </vt:variant>
    </vt:vector>
  </HeadingPairs>
  <TitlesOfParts>
    <vt:vector size="90" baseType="lpstr">
      <vt:lpstr>ＭＳ Ｐゴシック</vt:lpstr>
      <vt:lpstr>Arial</vt:lpstr>
      <vt:lpstr>Calibri</vt:lpstr>
      <vt:lpstr>Calibri Light</vt:lpstr>
      <vt:lpstr>Helvetica Neue</vt:lpstr>
      <vt:lpstr>Myriad Pro</vt:lpstr>
      <vt:lpstr>verdana</vt:lpstr>
      <vt:lpstr>Wingdings</vt:lpstr>
      <vt:lpstr>Tema de Office</vt:lpstr>
      <vt:lpstr>1_Tema de Office</vt:lpstr>
      <vt:lpstr>2_Tema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TIPOS DE DEMOCRACIA E INSTRUMENTOS DE PARTICIPACIÓN CIUDADANA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Alexander Reyes Guevara</dc:creator>
  <cp:lastModifiedBy>Alexander Reyes Guevara</cp:lastModifiedBy>
  <cp:revision>6</cp:revision>
  <dcterms:created xsi:type="dcterms:W3CDTF">2021-03-09T21:56:24Z</dcterms:created>
  <dcterms:modified xsi:type="dcterms:W3CDTF">2023-03-31T20:14:37Z</dcterms:modified>
</cp:coreProperties>
</file>