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700310-C386-554F-A619-4E5FC267CE8B}" v="2" dt="2026-05-26T05:02:17.4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231"/>
    <p:restoredTop sz="94610"/>
  </p:normalViewPr>
  <p:slideViewPr>
    <p:cSldViewPr snapToGrid="0" snapToObjects="1">
      <p:cViewPr varScale="1">
        <p:scale>
          <a:sx n="92" d="100"/>
          <a:sy n="92" d="100"/>
        </p:scale>
        <p:origin x="56" y="2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72186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a:effectLst/>
      </p:bgPr>
    </p:bg>
    <p:spTree>
      <p:nvGrpSpPr>
        <p:cNvPr id="1" name=""/>
        <p:cNvGrpSpPr/>
        <p:nvPr/>
      </p:nvGrpSpPr>
      <p:grpSpPr>
        <a:xfrm>
          <a:off x="0" y="0"/>
          <a:ext cx="0" cy="0"/>
          <a:chOff x="0" y="0"/>
          <a:chExt cx="0" cy="0"/>
        </a:xfrm>
      </p:grpSpPr>
      <p:sp>
        <p:nvSpPr>
          <p:cNvPr id="2" name="Shape 0"/>
          <p:cNvSpPr/>
          <p:nvPr/>
        </p:nvSpPr>
        <p:spPr>
          <a:xfrm>
            <a:off x="0" y="0"/>
            <a:ext cx="9144000" cy="164592"/>
          </a:xfrm>
          <a:prstGeom prst="rect">
            <a:avLst/>
          </a:prstGeom>
          <a:solidFill>
            <a:srgbClr val="C9A84C"/>
          </a:solidFill>
          <a:ln w="12700">
            <a:solidFill>
              <a:srgbClr val="C9A84C"/>
            </a:solidFill>
            <a:prstDash val="solid"/>
          </a:ln>
        </p:spPr>
        <p:txBody>
          <a:bodyPr/>
          <a:lstStyle/>
          <a:p>
            <a:endParaRPr lang="es-MX"/>
          </a:p>
        </p:txBody>
      </p:sp>
      <p:sp>
        <p:nvSpPr>
          <p:cNvPr id="3" name="Shape 1"/>
          <p:cNvSpPr/>
          <p:nvPr/>
        </p:nvSpPr>
        <p:spPr>
          <a:xfrm>
            <a:off x="0" y="4974336"/>
            <a:ext cx="9144000" cy="164592"/>
          </a:xfrm>
          <a:prstGeom prst="rect">
            <a:avLst/>
          </a:prstGeom>
          <a:solidFill>
            <a:srgbClr val="B85C38"/>
          </a:solidFill>
          <a:ln w="12700">
            <a:solidFill>
              <a:srgbClr val="B85C38"/>
            </a:solidFill>
            <a:prstDash val="solid"/>
          </a:ln>
        </p:spPr>
        <p:txBody>
          <a:bodyPr/>
          <a:lstStyle/>
          <a:p>
            <a:endParaRPr lang="es-MX"/>
          </a:p>
        </p:txBody>
      </p:sp>
      <p:pic>
        <p:nvPicPr>
          <p:cNvPr id="4" name="Image 0" descr="preencoded.png"/>
          <p:cNvPicPr>
            <a:picLocks noChangeAspect="1"/>
          </p:cNvPicPr>
          <p:nvPr/>
        </p:nvPicPr>
        <p:blipFill>
          <a:blip r:embed="rId3"/>
          <a:stretch>
            <a:fillRect/>
          </a:stretch>
        </p:blipFill>
        <p:spPr>
          <a:xfrm>
            <a:off x="4206240" y="457200"/>
            <a:ext cx="731520" cy="731520"/>
          </a:xfrm>
          <a:prstGeom prst="rect">
            <a:avLst/>
          </a:prstGeom>
        </p:spPr>
      </p:pic>
      <p:sp>
        <p:nvSpPr>
          <p:cNvPr id="5" name="Text 2"/>
          <p:cNvSpPr/>
          <p:nvPr/>
        </p:nvSpPr>
        <p:spPr>
          <a:xfrm>
            <a:off x="457200" y="1280160"/>
            <a:ext cx="8229600" cy="1280160"/>
          </a:xfrm>
          <a:prstGeom prst="rect">
            <a:avLst/>
          </a:prstGeom>
          <a:noFill/>
          <a:ln/>
        </p:spPr>
        <p:txBody>
          <a:bodyPr wrap="square" rtlCol="0" anchor="ctr"/>
          <a:lstStyle/>
          <a:p>
            <a:pPr marL="0" indent="0" algn="ctr">
              <a:buNone/>
            </a:pPr>
            <a:r>
              <a:rPr lang="en-US" sz="3000" b="1" kern="0" spc="100" dirty="0">
                <a:solidFill>
                  <a:srgbClr val="FFFFFF"/>
                </a:solidFill>
                <a:latin typeface="Cambria" pitchFamily="34" charset="0"/>
                <a:ea typeface="Cambria" pitchFamily="34" charset="-122"/>
                <a:cs typeface="Cambria" pitchFamily="34" charset="-120"/>
              </a:rPr>
              <a:t>PONDERACIÓN JURISDICCIONAL</a:t>
            </a:r>
            <a:endParaRPr lang="en-US" sz="3000" dirty="0"/>
          </a:p>
          <a:p>
            <a:pPr marL="0" indent="0" algn="ctr">
              <a:buNone/>
            </a:pPr>
            <a:r>
              <a:rPr lang="en-US" sz="3000" b="1" kern="0" spc="100" dirty="0">
                <a:solidFill>
                  <a:srgbClr val="FFFFFF"/>
                </a:solidFill>
                <a:latin typeface="Cambria" pitchFamily="34" charset="0"/>
                <a:ea typeface="Cambria" pitchFamily="34" charset="-122"/>
                <a:cs typeface="Cambria" pitchFamily="34" charset="-120"/>
              </a:rPr>
              <a:t>EN ACCIONES AFIRMATIVAS</a:t>
            </a:r>
            <a:endParaRPr lang="en-US" sz="3000" dirty="0"/>
          </a:p>
        </p:txBody>
      </p:sp>
      <p:sp>
        <p:nvSpPr>
          <p:cNvPr id="6" name="Text 3"/>
          <p:cNvSpPr/>
          <p:nvPr/>
        </p:nvSpPr>
        <p:spPr>
          <a:xfrm>
            <a:off x="457200" y="2651760"/>
            <a:ext cx="8229600" cy="457200"/>
          </a:xfrm>
          <a:prstGeom prst="rect">
            <a:avLst/>
          </a:prstGeom>
          <a:noFill/>
          <a:ln/>
        </p:spPr>
        <p:txBody>
          <a:bodyPr wrap="square" rtlCol="0" anchor="ctr"/>
          <a:lstStyle/>
          <a:p>
            <a:pPr marL="0" indent="0" algn="ctr">
              <a:buNone/>
            </a:pPr>
            <a:r>
              <a:rPr lang="en-US" sz="1300" i="1" dirty="0">
                <a:solidFill>
                  <a:srgbClr val="E8C96A"/>
                </a:solidFill>
                <a:latin typeface="Calibri" pitchFamily="34" charset="0"/>
                <a:ea typeface="Calibri" pitchFamily="34" charset="-122"/>
                <a:cs typeface="Calibri" pitchFamily="34" charset="-120"/>
              </a:rPr>
              <a:t>Igualdad sustantiva · Técnica procesal · Omisiones institucionales · Adscripción indebida</a:t>
            </a:r>
            <a:endParaRPr lang="en-US" sz="1300" dirty="0"/>
          </a:p>
        </p:txBody>
      </p:sp>
      <p:sp>
        <p:nvSpPr>
          <p:cNvPr id="7" name="Shape 4"/>
          <p:cNvSpPr/>
          <p:nvPr/>
        </p:nvSpPr>
        <p:spPr>
          <a:xfrm>
            <a:off x="2286000" y="3246120"/>
            <a:ext cx="4572000" cy="36576"/>
          </a:xfrm>
          <a:prstGeom prst="rect">
            <a:avLst/>
          </a:prstGeom>
          <a:solidFill>
            <a:srgbClr val="C9A84C"/>
          </a:solidFill>
          <a:ln w="12700">
            <a:solidFill>
              <a:srgbClr val="C9A84C"/>
            </a:solidFill>
            <a:prstDash val="solid"/>
          </a:ln>
        </p:spPr>
        <p:txBody>
          <a:bodyPr/>
          <a:lstStyle/>
          <a:p>
            <a:endParaRPr lang="es-MX"/>
          </a:p>
        </p:txBody>
      </p:sp>
      <p:sp>
        <p:nvSpPr>
          <p:cNvPr id="8" name="Text 5"/>
          <p:cNvSpPr/>
          <p:nvPr/>
        </p:nvSpPr>
        <p:spPr>
          <a:xfrm>
            <a:off x="457200" y="3429000"/>
            <a:ext cx="8229600" cy="320040"/>
          </a:xfrm>
          <a:prstGeom prst="rect">
            <a:avLst/>
          </a:prstGeom>
          <a:noFill/>
          <a:ln/>
        </p:spPr>
        <p:txBody>
          <a:bodyPr wrap="square" rtlCol="0" anchor="ctr"/>
          <a:lstStyle/>
          <a:p>
            <a:pPr marL="0" indent="0" algn="ctr">
              <a:buNone/>
            </a:pPr>
            <a:r>
              <a:rPr lang="en-US" sz="1200" b="1" kern="0" spc="300" dirty="0">
                <a:solidFill>
                  <a:srgbClr val="D4724A"/>
                </a:solidFill>
              </a:rPr>
              <a:t>CLASE 1 DE 2</a:t>
            </a:r>
            <a:endParaRPr lang="en-US" sz="1200" dirty="0"/>
          </a:p>
        </p:txBody>
      </p:sp>
      <p:sp>
        <p:nvSpPr>
          <p:cNvPr id="9" name="Text 6"/>
          <p:cNvSpPr/>
          <p:nvPr/>
        </p:nvSpPr>
        <p:spPr>
          <a:xfrm>
            <a:off x="457200" y="3794760"/>
            <a:ext cx="8229600" cy="274320"/>
          </a:xfrm>
          <a:prstGeom prst="rect">
            <a:avLst/>
          </a:prstGeom>
          <a:noFill/>
          <a:ln/>
        </p:spPr>
        <p:txBody>
          <a:bodyPr wrap="square" rtlCol="0" anchor="ctr"/>
          <a:lstStyle/>
          <a:p>
            <a:pPr marL="0" indent="0" algn="ctr">
              <a:buNone/>
            </a:pPr>
            <a:r>
              <a:rPr lang="en-US" sz="1100" dirty="0">
                <a:solidFill>
                  <a:srgbClr val="E8E4DE"/>
                </a:solidFill>
              </a:rPr>
              <a:t>Diplomado en Acciones Afirmativas y Derecho Electoral</a:t>
            </a:r>
            <a:endParaRPr lang="en-US" sz="1100" dirty="0"/>
          </a:p>
        </p:txBody>
      </p:sp>
      <p:sp>
        <p:nvSpPr>
          <p:cNvPr id="10" name="Text 7"/>
          <p:cNvSpPr/>
          <p:nvPr/>
        </p:nvSpPr>
        <p:spPr>
          <a:xfrm>
            <a:off x="457200" y="4114800"/>
            <a:ext cx="8229600" cy="228600"/>
          </a:xfrm>
          <a:prstGeom prst="rect">
            <a:avLst/>
          </a:prstGeom>
          <a:noFill/>
          <a:ln/>
        </p:spPr>
        <p:txBody>
          <a:bodyPr wrap="square" rtlCol="0" anchor="ctr"/>
          <a:lstStyle/>
          <a:p>
            <a:pPr marL="0" indent="0" algn="ctr">
              <a:buNone/>
            </a:pPr>
            <a:r>
              <a:rPr lang="en-US" sz="1000" i="1" dirty="0">
                <a:solidFill>
                  <a:srgbClr val="E8C96A"/>
                </a:solidFill>
              </a:rPr>
              <a:t>Tribunal Electoral del Poder Judicial de la Federación</a:t>
            </a:r>
          </a:p>
          <a:p>
            <a:pPr marL="0" indent="0" algn="ctr">
              <a:buNone/>
            </a:pPr>
            <a:r>
              <a:rPr lang="en-US" sz="1000" i="1" dirty="0">
                <a:solidFill>
                  <a:srgbClr val="E8C96A"/>
                </a:solidFill>
              </a:rPr>
              <a:t>Profesor Noé Corzo Corral</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4F1EC"/>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3D4F6B"/>
                </a:solidFill>
              </a:rPr>
              <a:t>10 / 35</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3D4F6B"/>
                </a:solidFill>
              </a:rPr>
              <a:t>Diplomado · Acciones Afirmativas</a:t>
            </a:r>
            <a:endParaRPr lang="en-US" sz="900" dirty="0"/>
          </a:p>
        </p:txBody>
      </p:sp>
      <p:sp>
        <p:nvSpPr>
          <p:cNvPr id="4" name="Shape 2"/>
          <p:cNvSpPr/>
          <p:nvPr/>
        </p:nvSpPr>
        <p:spPr>
          <a:xfrm>
            <a:off x="320040" y="182880"/>
            <a:ext cx="2011680" cy="347472"/>
          </a:xfrm>
          <a:prstGeom prst="rect">
            <a:avLst/>
          </a:prstGeom>
          <a:solidFill>
            <a:srgbClr val="B85C38"/>
          </a:solidFill>
          <a:ln w="12700">
            <a:solidFill>
              <a:srgbClr val="B85C38"/>
            </a:solidFill>
            <a:prstDash val="solid"/>
          </a:ln>
        </p:spPr>
        <p:txBody>
          <a:bodyPr/>
          <a:lstStyle/>
          <a:p>
            <a:endParaRPr lang="es-MX"/>
          </a:p>
        </p:txBody>
      </p:sp>
      <p:sp>
        <p:nvSpPr>
          <p:cNvPr id="5" name="Text 3"/>
          <p:cNvSpPr/>
          <p:nvPr/>
        </p:nvSpPr>
        <p:spPr>
          <a:xfrm>
            <a:off x="320040" y="182880"/>
            <a:ext cx="2011680" cy="347472"/>
          </a:xfrm>
          <a:prstGeom prst="rect">
            <a:avLst/>
          </a:prstGeom>
          <a:noFill/>
          <a:ln/>
        </p:spPr>
        <p:txBody>
          <a:bodyPr wrap="square" rtlCol="0" anchor="ctr"/>
          <a:lstStyle/>
          <a:p>
            <a:pPr marL="0" indent="0" algn="ctr">
              <a:buNone/>
            </a:pPr>
            <a:r>
              <a:rPr lang="en-US" sz="1000" b="1" kern="0" spc="100" dirty="0">
                <a:solidFill>
                  <a:srgbClr val="FFFFFF"/>
                </a:solidFill>
              </a:rPr>
              <a:t>CASO HIPOTÉTICO 2</a:t>
            </a:r>
            <a:endParaRPr lang="en-US" sz="1000" dirty="0"/>
          </a:p>
        </p:txBody>
      </p:sp>
      <p:sp>
        <p:nvSpPr>
          <p:cNvPr id="6" name="Text 4"/>
          <p:cNvSpPr/>
          <p:nvPr/>
        </p:nvSpPr>
        <p:spPr>
          <a:xfrm>
            <a:off x="2468880" y="182880"/>
            <a:ext cx="6400800" cy="347472"/>
          </a:xfrm>
          <a:prstGeom prst="rect">
            <a:avLst/>
          </a:prstGeom>
          <a:noFill/>
          <a:ln/>
        </p:spPr>
        <p:txBody>
          <a:bodyPr wrap="square" rtlCol="0" anchor="ctr"/>
          <a:lstStyle/>
          <a:p>
            <a:pPr marL="0" indent="0">
              <a:buNone/>
            </a:pPr>
            <a:r>
              <a:rPr lang="en-US" sz="1600" b="1" dirty="0">
                <a:solidFill>
                  <a:srgbClr val="1B2A4A"/>
                </a:solidFill>
                <a:latin typeface="Cambria" pitchFamily="34" charset="0"/>
                <a:ea typeface="Cambria" pitchFamily="34" charset="-122"/>
                <a:cs typeface="Cambria" pitchFamily="34" charset="-120"/>
              </a:rPr>
              <a:t>Cuota simbólica vs. representación real</a:t>
            </a:r>
            <a:endParaRPr lang="en-US" sz="1600" dirty="0"/>
          </a:p>
        </p:txBody>
      </p:sp>
      <p:sp>
        <p:nvSpPr>
          <p:cNvPr id="7" name="Shape 5"/>
          <p:cNvSpPr/>
          <p:nvPr/>
        </p:nvSpPr>
        <p:spPr>
          <a:xfrm>
            <a:off x="320040" y="594360"/>
            <a:ext cx="8503920" cy="27432"/>
          </a:xfrm>
          <a:prstGeom prst="rect">
            <a:avLst/>
          </a:prstGeom>
          <a:solidFill>
            <a:srgbClr val="C9A84C"/>
          </a:solidFill>
          <a:ln w="12700">
            <a:solidFill>
              <a:srgbClr val="C9A84C"/>
            </a:solidFill>
            <a:prstDash val="solid"/>
          </a:ln>
        </p:spPr>
        <p:txBody>
          <a:bodyPr/>
          <a:lstStyle/>
          <a:p>
            <a:endParaRPr lang="es-MX"/>
          </a:p>
        </p:txBody>
      </p:sp>
      <p:sp>
        <p:nvSpPr>
          <p:cNvPr id="8" name="Shape 6"/>
          <p:cNvSpPr/>
          <p:nvPr/>
        </p:nvSpPr>
        <p:spPr>
          <a:xfrm>
            <a:off x="320040" y="685800"/>
            <a:ext cx="8503920" cy="173736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9" name="Shape 7"/>
          <p:cNvSpPr/>
          <p:nvPr/>
        </p:nvSpPr>
        <p:spPr>
          <a:xfrm>
            <a:off x="320040" y="685800"/>
            <a:ext cx="548640" cy="1737360"/>
          </a:xfrm>
          <a:prstGeom prst="rect">
            <a:avLst/>
          </a:prstGeom>
          <a:solidFill>
            <a:srgbClr val="1B2A4A"/>
          </a:solidFill>
          <a:ln w="12700">
            <a:solidFill>
              <a:srgbClr val="1B2A4A"/>
            </a:solidFill>
            <a:prstDash val="solid"/>
          </a:ln>
        </p:spPr>
        <p:txBody>
          <a:bodyPr/>
          <a:lstStyle/>
          <a:p>
            <a:endParaRPr lang="es-MX"/>
          </a:p>
        </p:txBody>
      </p:sp>
      <p:sp>
        <p:nvSpPr>
          <p:cNvPr id="10" name="Text 8"/>
          <p:cNvSpPr/>
          <p:nvPr/>
        </p:nvSpPr>
        <p:spPr>
          <a:xfrm>
            <a:off x="320040" y="685800"/>
            <a:ext cx="548640" cy="1737360"/>
          </a:xfrm>
          <a:prstGeom prst="rect">
            <a:avLst/>
          </a:prstGeom>
          <a:noFill/>
          <a:ln/>
        </p:spPr>
        <p:txBody>
          <a:bodyPr wrap="square" lIns="0" tIns="0" rIns="0" bIns="0" rtlCol="0" anchor="ctr"/>
          <a:lstStyle/>
          <a:p>
            <a:pPr marL="0" indent="0" algn="ctr">
              <a:buNone/>
            </a:pPr>
            <a:r>
              <a:rPr lang="en-US" sz="1600" dirty="0">
                <a:solidFill>
                  <a:srgbClr val="C9A84C"/>
                </a:solidFill>
              </a:rPr>
              <a:t>▶</a:t>
            </a:r>
            <a:endParaRPr lang="en-US" sz="1600" dirty="0"/>
          </a:p>
        </p:txBody>
      </p:sp>
      <p:sp>
        <p:nvSpPr>
          <p:cNvPr id="11" name="Text 9"/>
          <p:cNvSpPr/>
          <p:nvPr/>
        </p:nvSpPr>
        <p:spPr>
          <a:xfrm>
            <a:off x="1005840" y="804672"/>
            <a:ext cx="7680960" cy="1508760"/>
          </a:xfrm>
          <a:prstGeom prst="rect">
            <a:avLst/>
          </a:prstGeom>
          <a:noFill/>
          <a:ln/>
        </p:spPr>
        <p:txBody>
          <a:bodyPr wrap="square" rtlCol="0" anchor="ctr"/>
          <a:lstStyle/>
          <a:p>
            <a:pPr marL="0" indent="0">
              <a:buNone/>
            </a:pPr>
            <a:r>
              <a:rPr lang="en-US" sz="1250" dirty="0">
                <a:solidFill>
                  <a:srgbClr val="1B2A4A"/>
                </a:solidFill>
              </a:rPr>
              <a:t>Un instituto local ordena que cada partido postule al menos una persona joven en la lista de representación proporcional. Sin embargo, permite que esa candidatura sea ubicada en el último lugar de una lista de 20 posiciones, cuando históricamente ningún partido ha obtenido más de 5 curules por esa vía.</a:t>
            </a:r>
            <a:endParaRPr lang="en-US" sz="1250" dirty="0"/>
          </a:p>
        </p:txBody>
      </p:sp>
      <p:sp>
        <p:nvSpPr>
          <p:cNvPr id="12" name="Shape 10"/>
          <p:cNvSpPr/>
          <p:nvPr/>
        </p:nvSpPr>
        <p:spPr>
          <a:xfrm>
            <a:off x="320040" y="2560320"/>
            <a:ext cx="8503920" cy="365760"/>
          </a:xfrm>
          <a:prstGeom prst="rect">
            <a:avLst/>
          </a:prstGeom>
          <a:solidFill>
            <a:srgbClr val="243454"/>
          </a:solidFill>
          <a:ln w="12700">
            <a:solidFill>
              <a:srgbClr val="243454"/>
            </a:solidFill>
            <a:prstDash val="solid"/>
          </a:ln>
        </p:spPr>
        <p:txBody>
          <a:bodyPr/>
          <a:lstStyle/>
          <a:p>
            <a:endParaRPr lang="es-MX"/>
          </a:p>
        </p:txBody>
      </p:sp>
      <p:sp>
        <p:nvSpPr>
          <p:cNvPr id="13" name="Text 11"/>
          <p:cNvSpPr/>
          <p:nvPr/>
        </p:nvSpPr>
        <p:spPr>
          <a:xfrm>
            <a:off x="411480" y="2560320"/>
            <a:ext cx="8321040" cy="365760"/>
          </a:xfrm>
          <a:prstGeom prst="rect">
            <a:avLst/>
          </a:prstGeom>
          <a:noFill/>
          <a:ln/>
        </p:spPr>
        <p:txBody>
          <a:bodyPr wrap="square" rtlCol="0" anchor="ctr"/>
          <a:lstStyle/>
          <a:p>
            <a:pPr marL="0" indent="0" algn="ctr">
              <a:buNone/>
            </a:pPr>
            <a:r>
              <a:rPr lang="en-US" sz="1100" b="1" dirty="0">
                <a:solidFill>
                  <a:srgbClr val="C9A84C"/>
                </a:solidFill>
              </a:rPr>
              <a:t>ANÁLISIS JURISDICCIONAL</a:t>
            </a:r>
            <a:endParaRPr lang="en-US" sz="1100" dirty="0"/>
          </a:p>
        </p:txBody>
      </p:sp>
      <p:sp>
        <p:nvSpPr>
          <p:cNvPr id="14" name="Text 12"/>
          <p:cNvSpPr/>
          <p:nvPr/>
        </p:nvSpPr>
        <p:spPr>
          <a:xfrm>
            <a:off x="457200" y="3017520"/>
            <a:ext cx="8229600" cy="1280160"/>
          </a:xfrm>
          <a:prstGeom prst="rect">
            <a:avLst/>
          </a:prstGeom>
          <a:noFill/>
          <a:ln/>
        </p:spPr>
        <p:txBody>
          <a:bodyPr wrap="square" rtlCol="0" anchor="t"/>
          <a:lstStyle/>
          <a:p>
            <a:pPr marL="0" indent="0">
              <a:buNone/>
            </a:pPr>
            <a:r>
              <a:rPr lang="en-US" sz="1250" b="1" dirty="0">
                <a:solidFill>
                  <a:srgbClr val="1B2A4A"/>
                </a:solidFill>
              </a:rPr>
              <a:t>Formalmente </a:t>
            </a:r>
            <a:r>
              <a:rPr lang="en-US" sz="1250" dirty="0">
                <a:solidFill>
                  <a:srgbClr val="1B2A4A"/>
                </a:solidFill>
              </a:rPr>
              <a:t>existe una acción afirmativa.  </a:t>
            </a:r>
            <a:r>
              <a:rPr lang="en-US" sz="1250" b="1" dirty="0">
                <a:solidFill>
                  <a:srgbClr val="B85C38"/>
                </a:solidFill>
              </a:rPr>
              <a:t>Materialmente</a:t>
            </a:r>
            <a:r>
              <a:rPr lang="en-US" sz="1250" dirty="0">
                <a:solidFill>
                  <a:srgbClr val="1B2A4A"/>
                </a:solidFill>
              </a:rPr>
              <a:t>, la medida puede ser ineficaz.</a:t>
            </a:r>
            <a:endParaRPr lang="en-US" sz="1250" dirty="0"/>
          </a:p>
          <a:p>
            <a:pPr marL="0" indent="0">
              <a:buNone/>
            </a:pPr>
            <a:endParaRPr lang="en-US" sz="1250" dirty="0"/>
          </a:p>
          <a:p>
            <a:pPr marL="0" indent="0">
              <a:buNone/>
            </a:pPr>
            <a:r>
              <a:rPr lang="en-US" sz="1250" b="1" dirty="0">
                <a:solidFill>
                  <a:srgbClr val="1B2A4A"/>
                </a:solidFill>
              </a:rPr>
              <a:t>El control jurisdiccional debe preguntarse:</a:t>
            </a:r>
            <a:endParaRPr lang="en-US" sz="1250" dirty="0"/>
          </a:p>
          <a:p>
            <a:pPr marL="0" indent="0">
              <a:buNone/>
            </a:pPr>
            <a:r>
              <a:rPr lang="en-US" sz="1250" i="1" dirty="0">
                <a:solidFill>
                  <a:srgbClr val="1B2A4A"/>
                </a:solidFill>
              </a:rPr>
              <a:t>¿La medida produce una oportunidad real de acceso o solo permite cumplir de manera aparente?</a:t>
            </a:r>
            <a:endParaRPr lang="en-US" sz="12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1B2A4A"/>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E8C96A"/>
                </a:solidFill>
              </a:rPr>
              <a:t>11 / 35</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E8C96A"/>
                </a:solidFill>
              </a:rPr>
              <a:t>Diplomado · Acciones Afirmativas</a:t>
            </a:r>
            <a:endParaRPr lang="en-US" sz="900" dirty="0"/>
          </a:p>
        </p:txBody>
      </p:sp>
      <p:sp>
        <p:nvSpPr>
          <p:cNvPr id="4" name="Shape 2"/>
          <p:cNvSpPr/>
          <p:nvPr/>
        </p:nvSpPr>
        <p:spPr>
          <a:xfrm>
            <a:off x="0" y="1645920"/>
            <a:ext cx="9144000" cy="1828800"/>
          </a:xfrm>
          <a:prstGeom prst="rect">
            <a:avLst/>
          </a:prstGeom>
          <a:solidFill>
            <a:srgbClr val="243454"/>
          </a:solidFill>
          <a:ln w="12700">
            <a:solidFill>
              <a:srgbClr val="C9A84C"/>
            </a:solidFill>
            <a:prstDash val="solid"/>
          </a:ln>
        </p:spPr>
        <p:txBody>
          <a:bodyPr/>
          <a:lstStyle/>
          <a:p>
            <a:endParaRPr lang="es-MX"/>
          </a:p>
        </p:txBody>
      </p:sp>
      <p:pic>
        <p:nvPicPr>
          <p:cNvPr id="5" name="Image 0" descr="preencoded.png"/>
          <p:cNvPicPr>
            <a:picLocks noChangeAspect="1"/>
          </p:cNvPicPr>
          <p:nvPr/>
        </p:nvPicPr>
        <p:blipFill>
          <a:blip r:embed="rId3"/>
          <a:stretch>
            <a:fillRect/>
          </a:stretch>
        </p:blipFill>
        <p:spPr>
          <a:xfrm>
            <a:off x="4206240" y="457200"/>
            <a:ext cx="822960" cy="822960"/>
          </a:xfrm>
          <a:prstGeom prst="rect">
            <a:avLst/>
          </a:prstGeom>
        </p:spPr>
      </p:pic>
      <p:sp>
        <p:nvSpPr>
          <p:cNvPr id="6" name="Text 3"/>
          <p:cNvSpPr/>
          <p:nvPr/>
        </p:nvSpPr>
        <p:spPr>
          <a:xfrm>
            <a:off x="457200" y="1737360"/>
            <a:ext cx="8229600" cy="320040"/>
          </a:xfrm>
          <a:prstGeom prst="rect">
            <a:avLst/>
          </a:prstGeom>
          <a:noFill/>
          <a:ln/>
        </p:spPr>
        <p:txBody>
          <a:bodyPr wrap="square" rtlCol="0" anchor="ctr"/>
          <a:lstStyle/>
          <a:p>
            <a:pPr marL="0" indent="0" algn="ctr">
              <a:buNone/>
            </a:pPr>
            <a:r>
              <a:rPr lang="en-US" sz="1100" b="1" kern="0" spc="400" dirty="0">
                <a:solidFill>
                  <a:srgbClr val="C9A84C"/>
                </a:solidFill>
              </a:rPr>
              <a:t>BLOQUE 3</a:t>
            </a:r>
            <a:endParaRPr lang="en-US" sz="1100" dirty="0"/>
          </a:p>
        </p:txBody>
      </p:sp>
      <p:sp>
        <p:nvSpPr>
          <p:cNvPr id="7" name="Text 4"/>
          <p:cNvSpPr/>
          <p:nvPr/>
        </p:nvSpPr>
        <p:spPr>
          <a:xfrm>
            <a:off x="457200" y="2057400"/>
            <a:ext cx="8229600" cy="1188720"/>
          </a:xfrm>
          <a:prstGeom prst="rect">
            <a:avLst/>
          </a:prstGeom>
          <a:noFill/>
          <a:ln/>
        </p:spPr>
        <p:txBody>
          <a:bodyPr wrap="square" rtlCol="0" anchor="ctr"/>
          <a:lstStyle/>
          <a:p>
            <a:pPr marL="0" indent="0" algn="ctr">
              <a:buNone/>
            </a:pPr>
            <a:r>
              <a:rPr lang="en-US" sz="2600" b="1" dirty="0">
                <a:solidFill>
                  <a:srgbClr val="FFFFFF"/>
                </a:solidFill>
                <a:latin typeface="Cambria" pitchFamily="34" charset="0"/>
                <a:ea typeface="Cambria" pitchFamily="34" charset="-122"/>
                <a:cs typeface="Cambria" pitchFamily="34" charset="-120"/>
              </a:rPr>
              <a:t>Ponderación del interés tutelado</a:t>
            </a:r>
            <a:endParaRPr lang="en-US" sz="2600" dirty="0"/>
          </a:p>
          <a:p>
            <a:pPr marL="0" indent="0" algn="ctr">
              <a:buNone/>
            </a:pPr>
            <a:r>
              <a:rPr lang="en-US" sz="2600" b="1" dirty="0">
                <a:solidFill>
                  <a:srgbClr val="FFFFFF"/>
                </a:solidFill>
                <a:latin typeface="Cambria" pitchFamily="34" charset="0"/>
                <a:ea typeface="Cambria" pitchFamily="34" charset="-122"/>
                <a:cs typeface="Cambria" pitchFamily="34" charset="-120"/>
              </a:rPr>
              <a:t>como técnica procesal</a:t>
            </a:r>
            <a:endParaRPr lang="en-US" sz="2600" dirty="0"/>
          </a:p>
        </p:txBody>
      </p:sp>
      <p:sp>
        <p:nvSpPr>
          <p:cNvPr id="8" name="Text 5"/>
          <p:cNvSpPr/>
          <p:nvPr/>
        </p:nvSpPr>
        <p:spPr>
          <a:xfrm>
            <a:off x="457200" y="3383280"/>
            <a:ext cx="8229600" cy="274320"/>
          </a:xfrm>
          <a:prstGeom prst="rect">
            <a:avLst/>
          </a:prstGeom>
          <a:noFill/>
          <a:ln/>
        </p:spPr>
        <p:txBody>
          <a:bodyPr wrap="square" rtlCol="0" anchor="ctr"/>
          <a:lstStyle/>
          <a:p>
            <a:pPr marL="0" indent="0" algn="ctr">
              <a:buNone/>
            </a:pPr>
            <a:r>
              <a:rPr lang="en-US" sz="1200" i="1" dirty="0">
                <a:solidFill>
                  <a:srgbClr val="E8C96A"/>
                </a:solidFill>
              </a:rPr>
              <a:t>Robert Alexy · Mandatos de optimización · Conflicto de principios</a:t>
            </a:r>
            <a:endParaRPr lang="en-US" sz="1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4F1EC"/>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3D4F6B"/>
                </a:solidFill>
              </a:rPr>
              <a:t>12 / 35</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3D4F6B"/>
                </a:solidFill>
              </a:rPr>
              <a:t>Diplomado · Acciones Afirmativas</a:t>
            </a:r>
            <a:endParaRPr lang="en-US" sz="900" dirty="0"/>
          </a:p>
        </p:txBody>
      </p:sp>
      <p:sp>
        <p:nvSpPr>
          <p:cNvPr id="4" name="Text 2"/>
          <p:cNvSpPr/>
          <p:nvPr/>
        </p:nvSpPr>
        <p:spPr>
          <a:xfrm>
            <a:off x="320040" y="228600"/>
            <a:ext cx="8503920" cy="411480"/>
          </a:xfrm>
          <a:prstGeom prst="rect">
            <a:avLst/>
          </a:prstGeom>
          <a:noFill/>
          <a:ln/>
        </p:spPr>
        <p:txBody>
          <a:bodyPr wrap="square" rtlCol="0" anchor="ctr"/>
          <a:lstStyle/>
          <a:p>
            <a:pPr marL="0" indent="0">
              <a:buNone/>
            </a:pPr>
            <a:r>
              <a:rPr lang="en-US" sz="2200" b="1" dirty="0">
                <a:solidFill>
                  <a:srgbClr val="1B2A4A"/>
                </a:solidFill>
                <a:latin typeface="Cambria" pitchFamily="34" charset="0"/>
                <a:ea typeface="Cambria" pitchFamily="34" charset="-122"/>
                <a:cs typeface="Cambria" pitchFamily="34" charset="-120"/>
              </a:rPr>
              <a:t>Estructura mínima de la ponderación</a:t>
            </a:r>
            <a:endParaRPr lang="en-US" sz="2200" dirty="0"/>
          </a:p>
        </p:txBody>
      </p:sp>
      <p:sp>
        <p:nvSpPr>
          <p:cNvPr id="5" name="Shape 3"/>
          <p:cNvSpPr/>
          <p:nvPr/>
        </p:nvSpPr>
        <p:spPr>
          <a:xfrm>
            <a:off x="320040" y="685800"/>
            <a:ext cx="8503920" cy="27432"/>
          </a:xfrm>
          <a:prstGeom prst="rect">
            <a:avLst/>
          </a:prstGeom>
          <a:solidFill>
            <a:srgbClr val="C9A84C"/>
          </a:solidFill>
          <a:ln w="12700">
            <a:solidFill>
              <a:srgbClr val="C9A84C"/>
            </a:solidFill>
            <a:prstDash val="solid"/>
          </a:ln>
        </p:spPr>
        <p:txBody>
          <a:bodyPr/>
          <a:lstStyle/>
          <a:p>
            <a:endParaRPr lang="es-MX"/>
          </a:p>
        </p:txBody>
      </p:sp>
      <p:sp>
        <p:nvSpPr>
          <p:cNvPr id="6" name="Shape 4"/>
          <p:cNvSpPr/>
          <p:nvPr/>
        </p:nvSpPr>
        <p:spPr>
          <a:xfrm>
            <a:off x="320040" y="868680"/>
            <a:ext cx="411480" cy="457200"/>
          </a:xfrm>
          <a:prstGeom prst="rect">
            <a:avLst/>
          </a:prstGeom>
          <a:solidFill>
            <a:srgbClr val="1B2A4A"/>
          </a:solidFill>
          <a:ln w="12700">
            <a:solidFill>
              <a:srgbClr val="000000"/>
            </a:solidFill>
            <a:prstDash val="solid"/>
          </a:ln>
        </p:spPr>
        <p:txBody>
          <a:bodyPr/>
          <a:lstStyle/>
          <a:p>
            <a:endParaRPr lang="es-MX"/>
          </a:p>
        </p:txBody>
      </p:sp>
      <p:sp>
        <p:nvSpPr>
          <p:cNvPr id="7" name="Text 5"/>
          <p:cNvSpPr/>
          <p:nvPr/>
        </p:nvSpPr>
        <p:spPr>
          <a:xfrm>
            <a:off x="320040" y="868680"/>
            <a:ext cx="411480" cy="457200"/>
          </a:xfrm>
          <a:prstGeom prst="rect">
            <a:avLst/>
          </a:prstGeom>
          <a:noFill/>
          <a:ln/>
        </p:spPr>
        <p:txBody>
          <a:bodyPr wrap="square" lIns="0" tIns="0" rIns="0" bIns="0" rtlCol="0" anchor="ctr"/>
          <a:lstStyle/>
          <a:p>
            <a:pPr marL="0" indent="0" algn="ctr">
              <a:buNone/>
            </a:pPr>
            <a:r>
              <a:rPr lang="en-US" sz="1500" b="1" dirty="0">
                <a:solidFill>
                  <a:srgbClr val="FFFFFF"/>
                </a:solidFill>
              </a:rPr>
              <a:t>1</a:t>
            </a:r>
            <a:endParaRPr lang="en-US" sz="1500" dirty="0"/>
          </a:p>
        </p:txBody>
      </p:sp>
      <p:sp>
        <p:nvSpPr>
          <p:cNvPr id="8" name="Shape 6"/>
          <p:cNvSpPr/>
          <p:nvPr/>
        </p:nvSpPr>
        <p:spPr>
          <a:xfrm>
            <a:off x="822960" y="868680"/>
            <a:ext cx="8001000" cy="45720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9" name="Text 7"/>
          <p:cNvSpPr/>
          <p:nvPr/>
        </p:nvSpPr>
        <p:spPr>
          <a:xfrm>
            <a:off x="960120" y="868680"/>
            <a:ext cx="7772400" cy="457200"/>
          </a:xfrm>
          <a:prstGeom prst="rect">
            <a:avLst/>
          </a:prstGeom>
          <a:noFill/>
          <a:ln/>
        </p:spPr>
        <p:txBody>
          <a:bodyPr wrap="square" rtlCol="0" anchor="ctr"/>
          <a:lstStyle/>
          <a:p>
            <a:pPr marL="0" indent="0">
              <a:buNone/>
            </a:pPr>
            <a:r>
              <a:rPr lang="en-US" sz="1300" dirty="0">
                <a:solidFill>
                  <a:srgbClr val="1B2A4A"/>
                </a:solidFill>
              </a:rPr>
              <a:t>Identificar el principio que protege la acción afirmativa</a:t>
            </a:r>
            <a:endParaRPr lang="en-US" sz="1300" dirty="0"/>
          </a:p>
        </p:txBody>
      </p:sp>
      <p:sp>
        <p:nvSpPr>
          <p:cNvPr id="10" name="Shape 8"/>
          <p:cNvSpPr/>
          <p:nvPr/>
        </p:nvSpPr>
        <p:spPr>
          <a:xfrm>
            <a:off x="320040" y="1527048"/>
            <a:ext cx="411480" cy="457200"/>
          </a:xfrm>
          <a:prstGeom prst="rect">
            <a:avLst/>
          </a:prstGeom>
          <a:solidFill>
            <a:srgbClr val="1B2A4A"/>
          </a:solidFill>
          <a:ln w="12700">
            <a:solidFill>
              <a:srgbClr val="000000"/>
            </a:solidFill>
            <a:prstDash val="solid"/>
          </a:ln>
        </p:spPr>
        <p:txBody>
          <a:bodyPr/>
          <a:lstStyle/>
          <a:p>
            <a:endParaRPr lang="es-MX"/>
          </a:p>
        </p:txBody>
      </p:sp>
      <p:sp>
        <p:nvSpPr>
          <p:cNvPr id="11" name="Text 9"/>
          <p:cNvSpPr/>
          <p:nvPr/>
        </p:nvSpPr>
        <p:spPr>
          <a:xfrm>
            <a:off x="320040" y="1527048"/>
            <a:ext cx="411480" cy="457200"/>
          </a:xfrm>
          <a:prstGeom prst="rect">
            <a:avLst/>
          </a:prstGeom>
          <a:noFill/>
          <a:ln/>
        </p:spPr>
        <p:txBody>
          <a:bodyPr wrap="square" lIns="0" tIns="0" rIns="0" bIns="0" rtlCol="0" anchor="ctr"/>
          <a:lstStyle/>
          <a:p>
            <a:pPr marL="0" indent="0" algn="ctr">
              <a:buNone/>
            </a:pPr>
            <a:r>
              <a:rPr lang="en-US" sz="1500" b="1" dirty="0">
                <a:solidFill>
                  <a:srgbClr val="FFFFFF"/>
                </a:solidFill>
              </a:rPr>
              <a:t>2</a:t>
            </a:r>
            <a:endParaRPr lang="en-US" sz="1500" dirty="0"/>
          </a:p>
        </p:txBody>
      </p:sp>
      <p:sp>
        <p:nvSpPr>
          <p:cNvPr id="12" name="Shape 10"/>
          <p:cNvSpPr/>
          <p:nvPr/>
        </p:nvSpPr>
        <p:spPr>
          <a:xfrm>
            <a:off x="822960" y="1527048"/>
            <a:ext cx="8001000" cy="45720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3" name="Text 11"/>
          <p:cNvSpPr/>
          <p:nvPr/>
        </p:nvSpPr>
        <p:spPr>
          <a:xfrm>
            <a:off x="960120" y="1527048"/>
            <a:ext cx="7772400" cy="457200"/>
          </a:xfrm>
          <a:prstGeom prst="rect">
            <a:avLst/>
          </a:prstGeom>
          <a:noFill/>
          <a:ln/>
        </p:spPr>
        <p:txBody>
          <a:bodyPr wrap="square" rtlCol="0" anchor="ctr"/>
          <a:lstStyle/>
          <a:p>
            <a:pPr marL="0" indent="0">
              <a:buNone/>
            </a:pPr>
            <a:r>
              <a:rPr lang="en-US" sz="1300" dirty="0">
                <a:solidFill>
                  <a:srgbClr val="1B2A4A"/>
                </a:solidFill>
              </a:rPr>
              <a:t>Identificar el principio que resulta afectado</a:t>
            </a:r>
            <a:endParaRPr lang="en-US" sz="1300" dirty="0"/>
          </a:p>
        </p:txBody>
      </p:sp>
      <p:sp>
        <p:nvSpPr>
          <p:cNvPr id="14" name="Shape 12"/>
          <p:cNvSpPr/>
          <p:nvPr/>
        </p:nvSpPr>
        <p:spPr>
          <a:xfrm>
            <a:off x="320040" y="2185416"/>
            <a:ext cx="411480" cy="457200"/>
          </a:xfrm>
          <a:prstGeom prst="rect">
            <a:avLst/>
          </a:prstGeom>
          <a:solidFill>
            <a:srgbClr val="B85C38"/>
          </a:solidFill>
          <a:ln w="12700">
            <a:solidFill>
              <a:srgbClr val="000000"/>
            </a:solidFill>
            <a:prstDash val="solid"/>
          </a:ln>
        </p:spPr>
        <p:txBody>
          <a:bodyPr/>
          <a:lstStyle/>
          <a:p>
            <a:endParaRPr lang="es-MX"/>
          </a:p>
        </p:txBody>
      </p:sp>
      <p:sp>
        <p:nvSpPr>
          <p:cNvPr id="15" name="Text 13"/>
          <p:cNvSpPr/>
          <p:nvPr/>
        </p:nvSpPr>
        <p:spPr>
          <a:xfrm>
            <a:off x="320040" y="2185416"/>
            <a:ext cx="411480" cy="457200"/>
          </a:xfrm>
          <a:prstGeom prst="rect">
            <a:avLst/>
          </a:prstGeom>
          <a:noFill/>
          <a:ln/>
        </p:spPr>
        <p:txBody>
          <a:bodyPr wrap="square" lIns="0" tIns="0" rIns="0" bIns="0" rtlCol="0" anchor="ctr"/>
          <a:lstStyle/>
          <a:p>
            <a:pPr marL="0" indent="0" algn="ctr">
              <a:buNone/>
            </a:pPr>
            <a:r>
              <a:rPr lang="en-US" sz="1500" b="1" dirty="0">
                <a:solidFill>
                  <a:srgbClr val="FFFFFF"/>
                </a:solidFill>
              </a:rPr>
              <a:t>3</a:t>
            </a:r>
            <a:endParaRPr lang="en-US" sz="1500" dirty="0"/>
          </a:p>
        </p:txBody>
      </p:sp>
      <p:sp>
        <p:nvSpPr>
          <p:cNvPr id="16" name="Shape 14"/>
          <p:cNvSpPr/>
          <p:nvPr/>
        </p:nvSpPr>
        <p:spPr>
          <a:xfrm>
            <a:off x="822960" y="2185416"/>
            <a:ext cx="8001000" cy="45720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7" name="Text 15"/>
          <p:cNvSpPr/>
          <p:nvPr/>
        </p:nvSpPr>
        <p:spPr>
          <a:xfrm>
            <a:off x="960120" y="2185416"/>
            <a:ext cx="7772400" cy="457200"/>
          </a:xfrm>
          <a:prstGeom prst="rect">
            <a:avLst/>
          </a:prstGeom>
          <a:noFill/>
          <a:ln/>
        </p:spPr>
        <p:txBody>
          <a:bodyPr wrap="square" rtlCol="0" anchor="ctr"/>
          <a:lstStyle/>
          <a:p>
            <a:pPr marL="0" indent="0">
              <a:buNone/>
            </a:pPr>
            <a:r>
              <a:rPr lang="en-US" sz="1300" dirty="0">
                <a:solidFill>
                  <a:srgbClr val="1B2A4A"/>
                </a:solidFill>
              </a:rPr>
              <a:t>Determinar la intensidad de la afectación</a:t>
            </a:r>
            <a:endParaRPr lang="en-US" sz="1300" dirty="0"/>
          </a:p>
        </p:txBody>
      </p:sp>
      <p:sp>
        <p:nvSpPr>
          <p:cNvPr id="18" name="Shape 16"/>
          <p:cNvSpPr/>
          <p:nvPr/>
        </p:nvSpPr>
        <p:spPr>
          <a:xfrm>
            <a:off x="320040" y="2843784"/>
            <a:ext cx="411480" cy="457200"/>
          </a:xfrm>
          <a:prstGeom prst="rect">
            <a:avLst/>
          </a:prstGeom>
          <a:solidFill>
            <a:srgbClr val="B85C38"/>
          </a:solidFill>
          <a:ln w="12700">
            <a:solidFill>
              <a:srgbClr val="000000"/>
            </a:solidFill>
            <a:prstDash val="solid"/>
          </a:ln>
        </p:spPr>
        <p:txBody>
          <a:bodyPr/>
          <a:lstStyle/>
          <a:p>
            <a:endParaRPr lang="es-MX"/>
          </a:p>
        </p:txBody>
      </p:sp>
      <p:sp>
        <p:nvSpPr>
          <p:cNvPr id="19" name="Text 17"/>
          <p:cNvSpPr/>
          <p:nvPr/>
        </p:nvSpPr>
        <p:spPr>
          <a:xfrm>
            <a:off x="320040" y="2843784"/>
            <a:ext cx="411480" cy="457200"/>
          </a:xfrm>
          <a:prstGeom prst="rect">
            <a:avLst/>
          </a:prstGeom>
          <a:noFill/>
          <a:ln/>
        </p:spPr>
        <p:txBody>
          <a:bodyPr wrap="square" lIns="0" tIns="0" rIns="0" bIns="0" rtlCol="0" anchor="ctr"/>
          <a:lstStyle/>
          <a:p>
            <a:pPr marL="0" indent="0" algn="ctr">
              <a:buNone/>
            </a:pPr>
            <a:r>
              <a:rPr lang="en-US" sz="1500" b="1" dirty="0">
                <a:solidFill>
                  <a:srgbClr val="FFFFFF"/>
                </a:solidFill>
              </a:rPr>
              <a:t>4</a:t>
            </a:r>
            <a:endParaRPr lang="en-US" sz="1500" dirty="0"/>
          </a:p>
        </p:txBody>
      </p:sp>
      <p:sp>
        <p:nvSpPr>
          <p:cNvPr id="20" name="Shape 18"/>
          <p:cNvSpPr/>
          <p:nvPr/>
        </p:nvSpPr>
        <p:spPr>
          <a:xfrm>
            <a:off x="822960" y="2843784"/>
            <a:ext cx="8001000" cy="45720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21" name="Text 19"/>
          <p:cNvSpPr/>
          <p:nvPr/>
        </p:nvSpPr>
        <p:spPr>
          <a:xfrm>
            <a:off x="960120" y="2843784"/>
            <a:ext cx="7772400" cy="457200"/>
          </a:xfrm>
          <a:prstGeom prst="rect">
            <a:avLst/>
          </a:prstGeom>
          <a:noFill/>
          <a:ln/>
        </p:spPr>
        <p:txBody>
          <a:bodyPr wrap="square" rtlCol="0" anchor="ctr"/>
          <a:lstStyle/>
          <a:p>
            <a:pPr marL="0" indent="0">
              <a:buNone/>
            </a:pPr>
            <a:r>
              <a:rPr lang="en-US" sz="1300" dirty="0">
                <a:solidFill>
                  <a:srgbClr val="1B2A4A"/>
                </a:solidFill>
              </a:rPr>
              <a:t>Valorar la importancia de satisfacer el principio opuesto</a:t>
            </a:r>
            <a:endParaRPr lang="en-US" sz="1300" dirty="0"/>
          </a:p>
        </p:txBody>
      </p:sp>
      <p:sp>
        <p:nvSpPr>
          <p:cNvPr id="22" name="Shape 20"/>
          <p:cNvSpPr/>
          <p:nvPr/>
        </p:nvSpPr>
        <p:spPr>
          <a:xfrm>
            <a:off x="320040" y="3502152"/>
            <a:ext cx="411480" cy="457200"/>
          </a:xfrm>
          <a:prstGeom prst="rect">
            <a:avLst/>
          </a:prstGeom>
          <a:solidFill>
            <a:srgbClr val="C9A84C"/>
          </a:solidFill>
          <a:ln w="12700">
            <a:solidFill>
              <a:srgbClr val="000000"/>
            </a:solidFill>
            <a:prstDash val="solid"/>
          </a:ln>
        </p:spPr>
        <p:txBody>
          <a:bodyPr/>
          <a:lstStyle/>
          <a:p>
            <a:endParaRPr lang="es-MX"/>
          </a:p>
        </p:txBody>
      </p:sp>
      <p:sp>
        <p:nvSpPr>
          <p:cNvPr id="23" name="Text 21"/>
          <p:cNvSpPr/>
          <p:nvPr/>
        </p:nvSpPr>
        <p:spPr>
          <a:xfrm>
            <a:off x="320040" y="3502152"/>
            <a:ext cx="411480" cy="457200"/>
          </a:xfrm>
          <a:prstGeom prst="rect">
            <a:avLst/>
          </a:prstGeom>
          <a:noFill/>
          <a:ln/>
        </p:spPr>
        <p:txBody>
          <a:bodyPr wrap="square" lIns="0" tIns="0" rIns="0" bIns="0" rtlCol="0" anchor="ctr"/>
          <a:lstStyle/>
          <a:p>
            <a:pPr marL="0" indent="0" algn="ctr">
              <a:buNone/>
            </a:pPr>
            <a:r>
              <a:rPr lang="en-US" sz="1500" b="1" dirty="0">
                <a:solidFill>
                  <a:srgbClr val="FFFFFF"/>
                </a:solidFill>
              </a:rPr>
              <a:t>5</a:t>
            </a:r>
            <a:endParaRPr lang="en-US" sz="1500" dirty="0"/>
          </a:p>
        </p:txBody>
      </p:sp>
      <p:sp>
        <p:nvSpPr>
          <p:cNvPr id="24" name="Shape 22"/>
          <p:cNvSpPr/>
          <p:nvPr/>
        </p:nvSpPr>
        <p:spPr>
          <a:xfrm>
            <a:off x="822960" y="3502152"/>
            <a:ext cx="8001000" cy="45720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25" name="Text 23"/>
          <p:cNvSpPr/>
          <p:nvPr/>
        </p:nvSpPr>
        <p:spPr>
          <a:xfrm>
            <a:off x="960120" y="3502152"/>
            <a:ext cx="7772400" cy="457200"/>
          </a:xfrm>
          <a:prstGeom prst="rect">
            <a:avLst/>
          </a:prstGeom>
          <a:noFill/>
          <a:ln/>
        </p:spPr>
        <p:txBody>
          <a:bodyPr wrap="square" rtlCol="0" anchor="ctr"/>
          <a:lstStyle/>
          <a:p>
            <a:pPr marL="0" indent="0">
              <a:buNone/>
            </a:pPr>
            <a:r>
              <a:rPr lang="en-US" sz="1300" dirty="0">
                <a:solidFill>
                  <a:srgbClr val="1B2A4A"/>
                </a:solidFill>
              </a:rPr>
              <a:t>Examinar si existe una alternativa menos lesiva</a:t>
            </a:r>
            <a:endParaRPr lang="en-US" sz="1300" dirty="0"/>
          </a:p>
        </p:txBody>
      </p:sp>
      <p:sp>
        <p:nvSpPr>
          <p:cNvPr id="26" name="Shape 24"/>
          <p:cNvSpPr/>
          <p:nvPr/>
        </p:nvSpPr>
        <p:spPr>
          <a:xfrm>
            <a:off x="320040" y="4160520"/>
            <a:ext cx="411480" cy="457200"/>
          </a:xfrm>
          <a:prstGeom prst="rect">
            <a:avLst/>
          </a:prstGeom>
          <a:solidFill>
            <a:srgbClr val="C9A84C"/>
          </a:solidFill>
          <a:ln w="12700">
            <a:solidFill>
              <a:srgbClr val="000000"/>
            </a:solidFill>
            <a:prstDash val="solid"/>
          </a:ln>
        </p:spPr>
        <p:txBody>
          <a:bodyPr/>
          <a:lstStyle/>
          <a:p>
            <a:endParaRPr lang="es-MX"/>
          </a:p>
        </p:txBody>
      </p:sp>
      <p:sp>
        <p:nvSpPr>
          <p:cNvPr id="27" name="Text 25"/>
          <p:cNvSpPr/>
          <p:nvPr/>
        </p:nvSpPr>
        <p:spPr>
          <a:xfrm>
            <a:off x="320040" y="4160520"/>
            <a:ext cx="411480" cy="457200"/>
          </a:xfrm>
          <a:prstGeom prst="rect">
            <a:avLst/>
          </a:prstGeom>
          <a:noFill/>
          <a:ln/>
        </p:spPr>
        <p:txBody>
          <a:bodyPr wrap="square" lIns="0" tIns="0" rIns="0" bIns="0" rtlCol="0" anchor="ctr"/>
          <a:lstStyle/>
          <a:p>
            <a:pPr marL="0" indent="0" algn="ctr">
              <a:buNone/>
            </a:pPr>
            <a:r>
              <a:rPr lang="en-US" sz="1500" b="1" dirty="0">
                <a:solidFill>
                  <a:srgbClr val="FFFFFF"/>
                </a:solidFill>
              </a:rPr>
              <a:t>6</a:t>
            </a:r>
            <a:endParaRPr lang="en-US" sz="1500" dirty="0"/>
          </a:p>
        </p:txBody>
      </p:sp>
      <p:sp>
        <p:nvSpPr>
          <p:cNvPr id="28" name="Shape 26"/>
          <p:cNvSpPr/>
          <p:nvPr/>
        </p:nvSpPr>
        <p:spPr>
          <a:xfrm>
            <a:off x="822960" y="4160520"/>
            <a:ext cx="8001000" cy="45720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29" name="Text 27"/>
          <p:cNvSpPr/>
          <p:nvPr/>
        </p:nvSpPr>
        <p:spPr>
          <a:xfrm>
            <a:off x="960120" y="4160520"/>
            <a:ext cx="7772400" cy="457200"/>
          </a:xfrm>
          <a:prstGeom prst="rect">
            <a:avLst/>
          </a:prstGeom>
          <a:noFill/>
          <a:ln/>
        </p:spPr>
        <p:txBody>
          <a:bodyPr wrap="square" rtlCol="0" anchor="ctr"/>
          <a:lstStyle/>
          <a:p>
            <a:pPr marL="0" indent="0">
              <a:buNone/>
            </a:pPr>
            <a:r>
              <a:rPr lang="en-US" sz="1300" dirty="0">
                <a:solidFill>
                  <a:srgbClr val="1B2A4A"/>
                </a:solidFill>
              </a:rPr>
              <a:t>Construir un remedio proporcional</a:t>
            </a:r>
            <a:endParaRPr lang="en-US" sz="1300" dirty="0"/>
          </a:p>
        </p:txBody>
      </p:sp>
      <p:sp>
        <p:nvSpPr>
          <p:cNvPr id="30" name="Shape 28"/>
          <p:cNvSpPr/>
          <p:nvPr/>
        </p:nvSpPr>
        <p:spPr>
          <a:xfrm>
            <a:off x="320040" y="4663440"/>
            <a:ext cx="8503920" cy="274320"/>
          </a:xfrm>
          <a:prstGeom prst="rect">
            <a:avLst/>
          </a:prstGeom>
          <a:solidFill>
            <a:srgbClr val="243454"/>
          </a:solidFill>
          <a:ln w="12700">
            <a:solidFill>
              <a:srgbClr val="243454"/>
            </a:solidFill>
            <a:prstDash val="solid"/>
          </a:ln>
        </p:spPr>
        <p:txBody>
          <a:bodyPr/>
          <a:lstStyle/>
          <a:p>
            <a:endParaRPr lang="es-MX"/>
          </a:p>
        </p:txBody>
      </p:sp>
      <p:sp>
        <p:nvSpPr>
          <p:cNvPr id="31" name="Text 29"/>
          <p:cNvSpPr/>
          <p:nvPr/>
        </p:nvSpPr>
        <p:spPr>
          <a:xfrm>
            <a:off x="457200" y="4681728"/>
            <a:ext cx="8321040" cy="246888"/>
          </a:xfrm>
          <a:prstGeom prst="rect">
            <a:avLst/>
          </a:prstGeom>
          <a:noFill/>
          <a:ln/>
        </p:spPr>
        <p:txBody>
          <a:bodyPr wrap="square" rtlCol="0" anchor="ctr"/>
          <a:lstStyle/>
          <a:p>
            <a:pPr marL="0" indent="0" algn="ctr">
              <a:buNone/>
            </a:pPr>
            <a:r>
              <a:rPr lang="en-US" sz="1000" i="1" dirty="0">
                <a:solidFill>
                  <a:srgbClr val="E8C96A"/>
                </a:solidFill>
              </a:rPr>
              <a:t>Alexy: los principios son mandatos de optimización — deben realizarse en la mayor medida posible dentro de las posibilidades fácticas y jurídicas.</a:t>
            </a:r>
            <a:endParaRPr lang="en-US" sz="1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4F1EC"/>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3D4F6B"/>
                </a:solidFill>
              </a:rPr>
              <a:t>13 / 35</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3D4F6B"/>
                </a:solidFill>
              </a:rPr>
              <a:t>Diplomado · Acciones Afirmativas</a:t>
            </a:r>
            <a:endParaRPr lang="en-US" sz="900" dirty="0"/>
          </a:p>
        </p:txBody>
      </p:sp>
      <p:sp>
        <p:nvSpPr>
          <p:cNvPr id="4" name="Text 2"/>
          <p:cNvSpPr/>
          <p:nvPr/>
        </p:nvSpPr>
        <p:spPr>
          <a:xfrm>
            <a:off x="320040" y="228600"/>
            <a:ext cx="8503920" cy="411480"/>
          </a:xfrm>
          <a:prstGeom prst="rect">
            <a:avLst/>
          </a:prstGeom>
          <a:noFill/>
          <a:ln/>
        </p:spPr>
        <p:txBody>
          <a:bodyPr wrap="square" rtlCol="0" anchor="ctr"/>
          <a:lstStyle/>
          <a:p>
            <a:pPr marL="0" indent="0">
              <a:buNone/>
            </a:pPr>
            <a:r>
              <a:rPr lang="en-US" sz="2200" b="1" dirty="0">
                <a:solidFill>
                  <a:srgbClr val="1B2A4A"/>
                </a:solidFill>
                <a:latin typeface="Cambria" pitchFamily="34" charset="0"/>
                <a:ea typeface="Cambria" pitchFamily="34" charset="-122"/>
                <a:cs typeface="Cambria" pitchFamily="34" charset="-120"/>
              </a:rPr>
              <a:t>Bienes constitucionales en tensión</a:t>
            </a:r>
            <a:endParaRPr lang="en-US" sz="2200" dirty="0"/>
          </a:p>
        </p:txBody>
      </p:sp>
      <p:sp>
        <p:nvSpPr>
          <p:cNvPr id="5" name="Shape 3"/>
          <p:cNvSpPr/>
          <p:nvPr/>
        </p:nvSpPr>
        <p:spPr>
          <a:xfrm>
            <a:off x="320040" y="685800"/>
            <a:ext cx="8503920" cy="27432"/>
          </a:xfrm>
          <a:prstGeom prst="rect">
            <a:avLst/>
          </a:prstGeom>
          <a:solidFill>
            <a:srgbClr val="C9A84C"/>
          </a:solidFill>
          <a:ln w="12700">
            <a:solidFill>
              <a:srgbClr val="C9A84C"/>
            </a:solidFill>
            <a:prstDash val="solid"/>
          </a:ln>
        </p:spPr>
        <p:txBody>
          <a:bodyPr/>
          <a:lstStyle/>
          <a:p>
            <a:endParaRPr lang="es-MX"/>
          </a:p>
        </p:txBody>
      </p:sp>
      <p:sp>
        <p:nvSpPr>
          <p:cNvPr id="6" name="Shape 4"/>
          <p:cNvSpPr/>
          <p:nvPr/>
        </p:nvSpPr>
        <p:spPr>
          <a:xfrm>
            <a:off x="320040" y="822960"/>
            <a:ext cx="3931920" cy="329184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7" name="Shape 5"/>
          <p:cNvSpPr/>
          <p:nvPr/>
        </p:nvSpPr>
        <p:spPr>
          <a:xfrm>
            <a:off x="320040" y="822960"/>
            <a:ext cx="3931920" cy="438912"/>
          </a:xfrm>
          <a:prstGeom prst="rect">
            <a:avLst/>
          </a:prstGeom>
          <a:solidFill>
            <a:srgbClr val="B85C38"/>
          </a:solidFill>
          <a:ln w="12700">
            <a:solidFill>
              <a:srgbClr val="B85C38"/>
            </a:solidFill>
            <a:prstDash val="solid"/>
          </a:ln>
        </p:spPr>
        <p:txBody>
          <a:bodyPr/>
          <a:lstStyle/>
          <a:p>
            <a:endParaRPr lang="es-MX"/>
          </a:p>
        </p:txBody>
      </p:sp>
      <p:sp>
        <p:nvSpPr>
          <p:cNvPr id="8" name="Text 6"/>
          <p:cNvSpPr/>
          <p:nvPr/>
        </p:nvSpPr>
        <p:spPr>
          <a:xfrm>
            <a:off x="411480" y="822960"/>
            <a:ext cx="3749040" cy="438912"/>
          </a:xfrm>
          <a:prstGeom prst="rect">
            <a:avLst/>
          </a:prstGeom>
          <a:noFill/>
          <a:ln/>
        </p:spPr>
        <p:txBody>
          <a:bodyPr wrap="square" rtlCol="0" anchor="ctr"/>
          <a:lstStyle/>
          <a:p>
            <a:pPr marL="0" indent="0" algn="ctr">
              <a:buNone/>
            </a:pPr>
            <a:r>
              <a:rPr lang="en-US" sz="1200" b="1" dirty="0">
                <a:solidFill>
                  <a:srgbClr val="FFFFFF"/>
                </a:solidFill>
              </a:rPr>
              <a:t>INTERÉS TUTELADO</a:t>
            </a:r>
            <a:endParaRPr lang="en-US" sz="1200" dirty="0"/>
          </a:p>
        </p:txBody>
      </p:sp>
      <p:sp>
        <p:nvSpPr>
          <p:cNvPr id="9" name="Text 7"/>
          <p:cNvSpPr/>
          <p:nvPr/>
        </p:nvSpPr>
        <p:spPr>
          <a:xfrm>
            <a:off x="502920" y="1353312"/>
            <a:ext cx="3566160" cy="438912"/>
          </a:xfrm>
          <a:prstGeom prst="rect">
            <a:avLst/>
          </a:prstGeom>
          <a:noFill/>
          <a:ln/>
        </p:spPr>
        <p:txBody>
          <a:bodyPr wrap="square" rtlCol="0" anchor="ctr"/>
          <a:lstStyle/>
          <a:p>
            <a:pPr marL="0" indent="0">
              <a:buNone/>
            </a:pPr>
            <a:r>
              <a:rPr lang="en-US" sz="1250" b="1" dirty="0">
                <a:solidFill>
                  <a:srgbClr val="B85C38"/>
                </a:solidFill>
              </a:rPr>
              <a:t>▸ </a:t>
            </a:r>
            <a:r>
              <a:rPr lang="en-US" sz="1250" dirty="0">
                <a:solidFill>
                  <a:srgbClr val="1B2A4A"/>
                </a:solidFill>
              </a:rPr>
              <a:t>Igualdad sustantiva</a:t>
            </a:r>
            <a:endParaRPr lang="en-US" sz="1250" dirty="0"/>
          </a:p>
        </p:txBody>
      </p:sp>
      <p:sp>
        <p:nvSpPr>
          <p:cNvPr id="10" name="Text 8"/>
          <p:cNvSpPr/>
          <p:nvPr/>
        </p:nvSpPr>
        <p:spPr>
          <a:xfrm>
            <a:off x="502920" y="1883664"/>
            <a:ext cx="3566160" cy="438912"/>
          </a:xfrm>
          <a:prstGeom prst="rect">
            <a:avLst/>
          </a:prstGeom>
          <a:noFill/>
          <a:ln/>
        </p:spPr>
        <p:txBody>
          <a:bodyPr wrap="square" rtlCol="0" anchor="ctr"/>
          <a:lstStyle/>
          <a:p>
            <a:pPr marL="0" indent="0">
              <a:buNone/>
            </a:pPr>
            <a:r>
              <a:rPr lang="en-US" sz="1250" b="1" dirty="0">
                <a:solidFill>
                  <a:srgbClr val="B85C38"/>
                </a:solidFill>
              </a:rPr>
              <a:t>▸ </a:t>
            </a:r>
            <a:r>
              <a:rPr lang="en-US" sz="1250" dirty="0">
                <a:solidFill>
                  <a:srgbClr val="1B2A4A"/>
                </a:solidFill>
              </a:rPr>
              <a:t>Inclusión política</a:t>
            </a:r>
            <a:endParaRPr lang="en-US" sz="1250" dirty="0"/>
          </a:p>
        </p:txBody>
      </p:sp>
      <p:sp>
        <p:nvSpPr>
          <p:cNvPr id="11" name="Text 9"/>
          <p:cNvSpPr/>
          <p:nvPr/>
        </p:nvSpPr>
        <p:spPr>
          <a:xfrm>
            <a:off x="502920" y="2414016"/>
            <a:ext cx="3566160" cy="438912"/>
          </a:xfrm>
          <a:prstGeom prst="rect">
            <a:avLst/>
          </a:prstGeom>
          <a:noFill/>
          <a:ln/>
        </p:spPr>
        <p:txBody>
          <a:bodyPr wrap="square" rtlCol="0" anchor="ctr"/>
          <a:lstStyle/>
          <a:p>
            <a:pPr marL="0" indent="0">
              <a:buNone/>
            </a:pPr>
            <a:r>
              <a:rPr lang="en-US" sz="1250" b="1" dirty="0">
                <a:solidFill>
                  <a:srgbClr val="B85C38"/>
                </a:solidFill>
              </a:rPr>
              <a:t>▸ </a:t>
            </a:r>
            <a:r>
              <a:rPr lang="en-US" sz="1250" dirty="0">
                <a:solidFill>
                  <a:srgbClr val="1B2A4A"/>
                </a:solidFill>
              </a:rPr>
              <a:t>Representación efectiva</a:t>
            </a:r>
            <a:endParaRPr lang="en-US" sz="1250" dirty="0"/>
          </a:p>
        </p:txBody>
      </p:sp>
      <p:sp>
        <p:nvSpPr>
          <p:cNvPr id="12" name="Text 10"/>
          <p:cNvSpPr/>
          <p:nvPr/>
        </p:nvSpPr>
        <p:spPr>
          <a:xfrm>
            <a:off x="502920" y="2944368"/>
            <a:ext cx="3566160" cy="438912"/>
          </a:xfrm>
          <a:prstGeom prst="rect">
            <a:avLst/>
          </a:prstGeom>
          <a:noFill/>
          <a:ln/>
        </p:spPr>
        <p:txBody>
          <a:bodyPr wrap="square" rtlCol="0" anchor="ctr"/>
          <a:lstStyle/>
          <a:p>
            <a:pPr marL="0" indent="0">
              <a:buNone/>
            </a:pPr>
            <a:r>
              <a:rPr lang="en-US" sz="1250" b="1" dirty="0">
                <a:solidFill>
                  <a:srgbClr val="B85C38"/>
                </a:solidFill>
              </a:rPr>
              <a:t>▸ </a:t>
            </a:r>
            <a:r>
              <a:rPr lang="en-US" sz="1250" dirty="0">
                <a:solidFill>
                  <a:srgbClr val="1B2A4A"/>
                </a:solidFill>
              </a:rPr>
              <a:t>Reparación de exclusiones históricas</a:t>
            </a:r>
            <a:endParaRPr lang="en-US" sz="1250" dirty="0"/>
          </a:p>
        </p:txBody>
      </p:sp>
      <p:sp>
        <p:nvSpPr>
          <p:cNvPr id="13" name="Shape 11"/>
          <p:cNvSpPr/>
          <p:nvPr/>
        </p:nvSpPr>
        <p:spPr>
          <a:xfrm>
            <a:off x="4361688" y="2240280"/>
            <a:ext cx="420624" cy="420624"/>
          </a:xfrm>
          <a:prstGeom prst="ellipse">
            <a:avLst/>
          </a:prstGeom>
          <a:solidFill>
            <a:srgbClr val="C9A84C"/>
          </a:solidFill>
          <a:ln w="12700">
            <a:solidFill>
              <a:srgbClr val="C9A84C"/>
            </a:solidFill>
            <a:prstDash val="solid"/>
          </a:ln>
        </p:spPr>
        <p:txBody>
          <a:bodyPr/>
          <a:lstStyle/>
          <a:p>
            <a:endParaRPr lang="es-MX"/>
          </a:p>
        </p:txBody>
      </p:sp>
      <p:sp>
        <p:nvSpPr>
          <p:cNvPr id="14" name="Text 12"/>
          <p:cNvSpPr/>
          <p:nvPr/>
        </p:nvSpPr>
        <p:spPr>
          <a:xfrm>
            <a:off x="4361688" y="2240280"/>
            <a:ext cx="420624" cy="420624"/>
          </a:xfrm>
          <a:prstGeom prst="rect">
            <a:avLst/>
          </a:prstGeom>
          <a:noFill/>
          <a:ln/>
        </p:spPr>
        <p:txBody>
          <a:bodyPr wrap="square" lIns="0" tIns="0" rIns="0" bIns="0" rtlCol="0" anchor="ctr"/>
          <a:lstStyle/>
          <a:p>
            <a:pPr marL="0" indent="0" algn="ctr">
              <a:buNone/>
            </a:pPr>
            <a:r>
              <a:rPr lang="en-US" sz="1300" b="1" dirty="0">
                <a:solidFill>
                  <a:srgbClr val="1B2A4A"/>
                </a:solidFill>
              </a:rPr>
              <a:t>VS</a:t>
            </a:r>
            <a:endParaRPr lang="en-US" sz="1300" dirty="0"/>
          </a:p>
        </p:txBody>
      </p:sp>
      <p:sp>
        <p:nvSpPr>
          <p:cNvPr id="15" name="Shape 13"/>
          <p:cNvSpPr/>
          <p:nvPr/>
        </p:nvSpPr>
        <p:spPr>
          <a:xfrm>
            <a:off x="4892040" y="822960"/>
            <a:ext cx="3931920" cy="329184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6" name="Shape 14"/>
          <p:cNvSpPr/>
          <p:nvPr/>
        </p:nvSpPr>
        <p:spPr>
          <a:xfrm>
            <a:off x="4892040" y="822960"/>
            <a:ext cx="3931920" cy="438912"/>
          </a:xfrm>
          <a:prstGeom prst="rect">
            <a:avLst/>
          </a:prstGeom>
          <a:solidFill>
            <a:srgbClr val="1B2A4A"/>
          </a:solidFill>
          <a:ln w="12700">
            <a:solidFill>
              <a:srgbClr val="1B2A4A"/>
            </a:solidFill>
            <a:prstDash val="solid"/>
          </a:ln>
        </p:spPr>
        <p:txBody>
          <a:bodyPr/>
          <a:lstStyle/>
          <a:p>
            <a:endParaRPr lang="es-MX"/>
          </a:p>
        </p:txBody>
      </p:sp>
      <p:sp>
        <p:nvSpPr>
          <p:cNvPr id="17" name="Text 15"/>
          <p:cNvSpPr/>
          <p:nvPr/>
        </p:nvSpPr>
        <p:spPr>
          <a:xfrm>
            <a:off x="4983480" y="822960"/>
            <a:ext cx="3749040" cy="438912"/>
          </a:xfrm>
          <a:prstGeom prst="rect">
            <a:avLst/>
          </a:prstGeom>
          <a:noFill/>
          <a:ln/>
        </p:spPr>
        <p:txBody>
          <a:bodyPr wrap="square" rtlCol="0" anchor="ctr"/>
          <a:lstStyle/>
          <a:p>
            <a:pPr marL="0" indent="0" algn="ctr">
              <a:buNone/>
            </a:pPr>
            <a:r>
              <a:rPr lang="en-US" sz="1200" b="1" dirty="0">
                <a:solidFill>
                  <a:srgbClr val="C9A84C"/>
                </a:solidFill>
              </a:rPr>
              <a:t>BIENES EN TENSIÓN</a:t>
            </a:r>
            <a:endParaRPr lang="en-US" sz="1200" dirty="0"/>
          </a:p>
        </p:txBody>
      </p:sp>
      <p:sp>
        <p:nvSpPr>
          <p:cNvPr id="18" name="Text 16"/>
          <p:cNvSpPr/>
          <p:nvPr/>
        </p:nvSpPr>
        <p:spPr>
          <a:xfrm>
            <a:off x="5029200" y="1353312"/>
            <a:ext cx="3566160" cy="384048"/>
          </a:xfrm>
          <a:prstGeom prst="rect">
            <a:avLst/>
          </a:prstGeom>
          <a:noFill/>
          <a:ln/>
        </p:spPr>
        <p:txBody>
          <a:bodyPr wrap="square" rtlCol="0" anchor="ctr"/>
          <a:lstStyle/>
          <a:p>
            <a:pPr marL="0" indent="0">
              <a:buNone/>
            </a:pPr>
            <a:r>
              <a:rPr lang="en-US" sz="1150" b="1" dirty="0">
                <a:solidFill>
                  <a:srgbClr val="1B2A4A"/>
                </a:solidFill>
              </a:rPr>
              <a:t>▸ </a:t>
            </a:r>
            <a:r>
              <a:rPr lang="en-US" sz="1150" dirty="0">
                <a:solidFill>
                  <a:srgbClr val="1B2A4A"/>
                </a:solidFill>
              </a:rPr>
              <a:t>Certeza electoral</a:t>
            </a:r>
            <a:endParaRPr lang="en-US" sz="1150" dirty="0"/>
          </a:p>
        </p:txBody>
      </p:sp>
      <p:sp>
        <p:nvSpPr>
          <p:cNvPr id="19" name="Text 17"/>
          <p:cNvSpPr/>
          <p:nvPr/>
        </p:nvSpPr>
        <p:spPr>
          <a:xfrm>
            <a:off x="5029200" y="1792224"/>
            <a:ext cx="3566160" cy="384048"/>
          </a:xfrm>
          <a:prstGeom prst="rect">
            <a:avLst/>
          </a:prstGeom>
          <a:noFill/>
          <a:ln/>
        </p:spPr>
        <p:txBody>
          <a:bodyPr wrap="square" rtlCol="0" anchor="ctr"/>
          <a:lstStyle/>
          <a:p>
            <a:pPr marL="0" indent="0">
              <a:buNone/>
            </a:pPr>
            <a:r>
              <a:rPr lang="en-US" sz="1150" b="1" dirty="0">
                <a:solidFill>
                  <a:srgbClr val="1B2A4A"/>
                </a:solidFill>
              </a:rPr>
              <a:t>▸ </a:t>
            </a:r>
            <a:r>
              <a:rPr lang="en-US" sz="1150" dirty="0">
                <a:solidFill>
                  <a:srgbClr val="1B2A4A"/>
                </a:solidFill>
              </a:rPr>
              <a:t>Seguridad jurídica</a:t>
            </a:r>
            <a:endParaRPr lang="en-US" sz="1150" dirty="0"/>
          </a:p>
        </p:txBody>
      </p:sp>
      <p:sp>
        <p:nvSpPr>
          <p:cNvPr id="20" name="Text 18"/>
          <p:cNvSpPr/>
          <p:nvPr/>
        </p:nvSpPr>
        <p:spPr>
          <a:xfrm>
            <a:off x="5029200" y="2231136"/>
            <a:ext cx="3566160" cy="384048"/>
          </a:xfrm>
          <a:prstGeom prst="rect">
            <a:avLst/>
          </a:prstGeom>
          <a:noFill/>
          <a:ln/>
        </p:spPr>
        <p:txBody>
          <a:bodyPr wrap="square" rtlCol="0" anchor="ctr"/>
          <a:lstStyle/>
          <a:p>
            <a:pPr marL="0" indent="0">
              <a:buNone/>
            </a:pPr>
            <a:r>
              <a:rPr lang="en-US" sz="1150" b="1" dirty="0">
                <a:solidFill>
                  <a:srgbClr val="1B2A4A"/>
                </a:solidFill>
              </a:rPr>
              <a:t>▸ </a:t>
            </a:r>
            <a:r>
              <a:rPr lang="en-US" sz="1150" dirty="0">
                <a:solidFill>
                  <a:srgbClr val="1B2A4A"/>
                </a:solidFill>
              </a:rPr>
              <a:t>Autodeterminación partidista</a:t>
            </a:r>
            <a:endParaRPr lang="en-US" sz="1150" dirty="0"/>
          </a:p>
        </p:txBody>
      </p:sp>
      <p:sp>
        <p:nvSpPr>
          <p:cNvPr id="21" name="Text 19"/>
          <p:cNvSpPr/>
          <p:nvPr/>
        </p:nvSpPr>
        <p:spPr>
          <a:xfrm>
            <a:off x="5029200" y="2670048"/>
            <a:ext cx="3566160" cy="384048"/>
          </a:xfrm>
          <a:prstGeom prst="rect">
            <a:avLst/>
          </a:prstGeom>
          <a:noFill/>
          <a:ln/>
        </p:spPr>
        <p:txBody>
          <a:bodyPr wrap="square" rtlCol="0" anchor="ctr"/>
          <a:lstStyle/>
          <a:p>
            <a:pPr marL="0" indent="0">
              <a:buNone/>
            </a:pPr>
            <a:r>
              <a:rPr lang="en-US" sz="1150" b="1" dirty="0">
                <a:solidFill>
                  <a:srgbClr val="1B2A4A"/>
                </a:solidFill>
              </a:rPr>
              <a:t>▸ </a:t>
            </a:r>
            <a:r>
              <a:rPr lang="en-US" sz="1150" dirty="0">
                <a:solidFill>
                  <a:srgbClr val="1B2A4A"/>
                </a:solidFill>
              </a:rPr>
              <a:t>Derecho adquirido de candidatura</a:t>
            </a:r>
            <a:endParaRPr lang="en-US" sz="1150" dirty="0"/>
          </a:p>
        </p:txBody>
      </p:sp>
      <p:sp>
        <p:nvSpPr>
          <p:cNvPr id="22" name="Text 20"/>
          <p:cNvSpPr/>
          <p:nvPr/>
        </p:nvSpPr>
        <p:spPr>
          <a:xfrm>
            <a:off x="5029200" y="3108960"/>
            <a:ext cx="3566160" cy="384048"/>
          </a:xfrm>
          <a:prstGeom prst="rect">
            <a:avLst/>
          </a:prstGeom>
          <a:noFill/>
          <a:ln/>
        </p:spPr>
        <p:txBody>
          <a:bodyPr wrap="square" rtlCol="0" anchor="ctr"/>
          <a:lstStyle/>
          <a:p>
            <a:pPr marL="0" indent="0">
              <a:buNone/>
            </a:pPr>
            <a:r>
              <a:rPr lang="en-US" sz="1150" b="1" dirty="0">
                <a:solidFill>
                  <a:srgbClr val="1B2A4A"/>
                </a:solidFill>
              </a:rPr>
              <a:t>▸ </a:t>
            </a:r>
            <a:r>
              <a:rPr lang="en-US" sz="1150" dirty="0">
                <a:solidFill>
                  <a:srgbClr val="1B2A4A"/>
                </a:solidFill>
              </a:rPr>
              <a:t>Equidad en la contienda</a:t>
            </a:r>
            <a:endParaRPr lang="en-US" sz="1150" dirty="0"/>
          </a:p>
        </p:txBody>
      </p:sp>
      <p:sp>
        <p:nvSpPr>
          <p:cNvPr id="23" name="Shape 21"/>
          <p:cNvSpPr/>
          <p:nvPr/>
        </p:nvSpPr>
        <p:spPr>
          <a:xfrm>
            <a:off x="320040" y="4251960"/>
            <a:ext cx="8503920" cy="530352"/>
          </a:xfrm>
          <a:prstGeom prst="rect">
            <a:avLst/>
          </a:prstGeom>
          <a:solidFill>
            <a:srgbClr val="1B2A4A"/>
          </a:solidFill>
          <a:ln w="12700">
            <a:solidFill>
              <a:srgbClr val="1B2A4A"/>
            </a:solidFill>
            <a:prstDash val="solid"/>
          </a:ln>
        </p:spPr>
        <p:txBody>
          <a:bodyPr/>
          <a:lstStyle/>
          <a:p>
            <a:endParaRPr lang="es-MX"/>
          </a:p>
        </p:txBody>
      </p:sp>
      <p:sp>
        <p:nvSpPr>
          <p:cNvPr id="24" name="Text 22"/>
          <p:cNvSpPr/>
          <p:nvPr/>
        </p:nvSpPr>
        <p:spPr>
          <a:xfrm>
            <a:off x="457200" y="4270248"/>
            <a:ext cx="8321040" cy="502920"/>
          </a:xfrm>
          <a:prstGeom prst="rect">
            <a:avLst/>
          </a:prstGeom>
          <a:noFill/>
          <a:ln/>
        </p:spPr>
        <p:txBody>
          <a:bodyPr wrap="square" rtlCol="0" anchor="ctr"/>
          <a:lstStyle/>
          <a:p>
            <a:pPr marL="0" indent="0" algn="ctr">
              <a:buNone/>
            </a:pPr>
            <a:r>
              <a:rPr lang="en-US" sz="1100" i="1" dirty="0">
                <a:solidFill>
                  <a:srgbClr val="E8C96A"/>
                </a:solidFill>
              </a:rPr>
              <a:t>La ponderación no es intuitiva. No consiste en decir que un derecho «pesa más» porque parece más importante. Exige justificar racionalmente por qué, en las circunstancias del caso, un principio debe prevalecer o ceder.</a:t>
            </a:r>
            <a:endParaRPr lang="en-US" sz="11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4F1EC"/>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3D4F6B"/>
                </a:solidFill>
              </a:rPr>
              <a:t>14 / 35</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3D4F6B"/>
                </a:solidFill>
              </a:rPr>
              <a:t>Diplomado · Acciones Afirmativas</a:t>
            </a:r>
            <a:endParaRPr lang="en-US" sz="900" dirty="0"/>
          </a:p>
        </p:txBody>
      </p:sp>
      <p:sp>
        <p:nvSpPr>
          <p:cNvPr id="4" name="Shape 2"/>
          <p:cNvSpPr/>
          <p:nvPr/>
        </p:nvSpPr>
        <p:spPr>
          <a:xfrm>
            <a:off x="320040" y="182880"/>
            <a:ext cx="2011680" cy="347472"/>
          </a:xfrm>
          <a:prstGeom prst="rect">
            <a:avLst/>
          </a:prstGeom>
          <a:solidFill>
            <a:srgbClr val="B85C38"/>
          </a:solidFill>
          <a:ln w="12700">
            <a:solidFill>
              <a:srgbClr val="B85C38"/>
            </a:solidFill>
            <a:prstDash val="solid"/>
          </a:ln>
        </p:spPr>
        <p:txBody>
          <a:bodyPr/>
          <a:lstStyle/>
          <a:p>
            <a:endParaRPr lang="es-MX"/>
          </a:p>
        </p:txBody>
      </p:sp>
      <p:sp>
        <p:nvSpPr>
          <p:cNvPr id="5" name="Text 3"/>
          <p:cNvSpPr/>
          <p:nvPr/>
        </p:nvSpPr>
        <p:spPr>
          <a:xfrm>
            <a:off x="320040" y="182880"/>
            <a:ext cx="2011680" cy="347472"/>
          </a:xfrm>
          <a:prstGeom prst="rect">
            <a:avLst/>
          </a:prstGeom>
          <a:noFill/>
          <a:ln/>
        </p:spPr>
        <p:txBody>
          <a:bodyPr wrap="square" rtlCol="0" anchor="ctr"/>
          <a:lstStyle/>
          <a:p>
            <a:pPr marL="0" indent="0" algn="ctr">
              <a:buNone/>
            </a:pPr>
            <a:r>
              <a:rPr lang="en-US" sz="1000" b="1" kern="0" spc="100" dirty="0">
                <a:solidFill>
                  <a:srgbClr val="FFFFFF"/>
                </a:solidFill>
              </a:rPr>
              <a:t>CASO HIPOTÉTICO 3</a:t>
            </a:r>
            <a:endParaRPr lang="en-US" sz="1000" dirty="0"/>
          </a:p>
        </p:txBody>
      </p:sp>
      <p:sp>
        <p:nvSpPr>
          <p:cNvPr id="6" name="Text 4"/>
          <p:cNvSpPr/>
          <p:nvPr/>
        </p:nvSpPr>
        <p:spPr>
          <a:xfrm>
            <a:off x="2468880" y="182880"/>
            <a:ext cx="6400800" cy="347472"/>
          </a:xfrm>
          <a:prstGeom prst="rect">
            <a:avLst/>
          </a:prstGeom>
          <a:noFill/>
          <a:ln/>
        </p:spPr>
        <p:txBody>
          <a:bodyPr wrap="square" rtlCol="0" anchor="ctr"/>
          <a:lstStyle/>
          <a:p>
            <a:pPr marL="0" indent="0">
              <a:buNone/>
            </a:pPr>
            <a:r>
              <a:rPr lang="en-US" sz="1500" b="1" dirty="0">
                <a:solidFill>
                  <a:srgbClr val="1B2A4A"/>
                </a:solidFill>
                <a:latin typeface="Cambria" pitchFamily="34" charset="0"/>
                <a:ea typeface="Cambria" pitchFamily="34" charset="-122"/>
                <a:cs typeface="Cambria" pitchFamily="34" charset="-120"/>
              </a:rPr>
              <a:t>Acción afirmativa vs. autodeterminación partidista</a:t>
            </a:r>
            <a:endParaRPr lang="en-US" sz="1500" dirty="0"/>
          </a:p>
        </p:txBody>
      </p:sp>
      <p:sp>
        <p:nvSpPr>
          <p:cNvPr id="7" name="Shape 5"/>
          <p:cNvSpPr/>
          <p:nvPr/>
        </p:nvSpPr>
        <p:spPr>
          <a:xfrm>
            <a:off x="320040" y="594360"/>
            <a:ext cx="8503920" cy="27432"/>
          </a:xfrm>
          <a:prstGeom prst="rect">
            <a:avLst/>
          </a:prstGeom>
          <a:solidFill>
            <a:srgbClr val="C9A84C"/>
          </a:solidFill>
          <a:ln w="12700">
            <a:solidFill>
              <a:srgbClr val="C9A84C"/>
            </a:solidFill>
            <a:prstDash val="solid"/>
          </a:ln>
        </p:spPr>
        <p:txBody>
          <a:bodyPr/>
          <a:lstStyle/>
          <a:p>
            <a:endParaRPr lang="es-MX"/>
          </a:p>
        </p:txBody>
      </p:sp>
      <p:sp>
        <p:nvSpPr>
          <p:cNvPr id="8" name="Shape 6"/>
          <p:cNvSpPr/>
          <p:nvPr/>
        </p:nvSpPr>
        <p:spPr>
          <a:xfrm>
            <a:off x="320040" y="685800"/>
            <a:ext cx="8503920" cy="155448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9" name="Shape 7"/>
          <p:cNvSpPr/>
          <p:nvPr/>
        </p:nvSpPr>
        <p:spPr>
          <a:xfrm>
            <a:off x="320040" y="685800"/>
            <a:ext cx="548640" cy="1554480"/>
          </a:xfrm>
          <a:prstGeom prst="rect">
            <a:avLst/>
          </a:prstGeom>
          <a:solidFill>
            <a:srgbClr val="1B2A4A"/>
          </a:solidFill>
          <a:ln w="12700">
            <a:solidFill>
              <a:srgbClr val="1B2A4A"/>
            </a:solidFill>
            <a:prstDash val="solid"/>
          </a:ln>
        </p:spPr>
        <p:txBody>
          <a:bodyPr/>
          <a:lstStyle/>
          <a:p>
            <a:endParaRPr lang="es-MX"/>
          </a:p>
        </p:txBody>
      </p:sp>
      <p:sp>
        <p:nvSpPr>
          <p:cNvPr id="10" name="Text 8"/>
          <p:cNvSpPr/>
          <p:nvPr/>
        </p:nvSpPr>
        <p:spPr>
          <a:xfrm>
            <a:off x="320040" y="685800"/>
            <a:ext cx="548640" cy="1554480"/>
          </a:xfrm>
          <a:prstGeom prst="rect">
            <a:avLst/>
          </a:prstGeom>
          <a:noFill/>
          <a:ln/>
        </p:spPr>
        <p:txBody>
          <a:bodyPr wrap="square" lIns="0" tIns="0" rIns="0" bIns="0" rtlCol="0" anchor="ctr"/>
          <a:lstStyle/>
          <a:p>
            <a:pPr marL="0" indent="0" algn="ctr">
              <a:buNone/>
            </a:pPr>
            <a:r>
              <a:rPr lang="en-US" sz="1600" dirty="0">
                <a:solidFill>
                  <a:srgbClr val="C9A84C"/>
                </a:solidFill>
              </a:rPr>
              <a:t>▶</a:t>
            </a:r>
            <a:endParaRPr lang="en-US" sz="1600" dirty="0"/>
          </a:p>
        </p:txBody>
      </p:sp>
      <p:sp>
        <p:nvSpPr>
          <p:cNvPr id="11" name="Text 9"/>
          <p:cNvSpPr/>
          <p:nvPr/>
        </p:nvSpPr>
        <p:spPr>
          <a:xfrm>
            <a:off x="1005840" y="804672"/>
            <a:ext cx="7680960" cy="1325880"/>
          </a:xfrm>
          <a:prstGeom prst="rect">
            <a:avLst/>
          </a:prstGeom>
          <a:noFill/>
          <a:ln/>
        </p:spPr>
        <p:txBody>
          <a:bodyPr wrap="square" rtlCol="0" anchor="ctr"/>
          <a:lstStyle/>
          <a:p>
            <a:pPr marL="0" indent="0">
              <a:buNone/>
            </a:pPr>
            <a:r>
              <a:rPr lang="en-US" sz="1250" dirty="0">
                <a:solidFill>
                  <a:srgbClr val="1B2A4A"/>
                </a:solidFill>
              </a:rPr>
              <a:t>Un partido impugna el acuerdo del instituto que le exige postular una fórmula con personas con discapacidad en representación proporcional. Alega que se vulnera su autodeterminación para definir candidaturas libremente.</a:t>
            </a:r>
            <a:endParaRPr lang="en-US" sz="1250" dirty="0"/>
          </a:p>
        </p:txBody>
      </p:sp>
      <p:sp>
        <p:nvSpPr>
          <p:cNvPr id="12" name="Shape 10"/>
          <p:cNvSpPr/>
          <p:nvPr/>
        </p:nvSpPr>
        <p:spPr>
          <a:xfrm>
            <a:off x="320040" y="2359152"/>
            <a:ext cx="8503920" cy="365760"/>
          </a:xfrm>
          <a:prstGeom prst="rect">
            <a:avLst/>
          </a:prstGeom>
          <a:solidFill>
            <a:srgbClr val="243454"/>
          </a:solidFill>
          <a:ln w="12700">
            <a:solidFill>
              <a:srgbClr val="243454"/>
            </a:solidFill>
            <a:prstDash val="solid"/>
          </a:ln>
        </p:spPr>
        <p:txBody>
          <a:bodyPr/>
          <a:lstStyle/>
          <a:p>
            <a:endParaRPr lang="es-MX"/>
          </a:p>
        </p:txBody>
      </p:sp>
      <p:sp>
        <p:nvSpPr>
          <p:cNvPr id="13" name="Text 11"/>
          <p:cNvSpPr/>
          <p:nvPr/>
        </p:nvSpPr>
        <p:spPr>
          <a:xfrm>
            <a:off x="411480" y="2359152"/>
            <a:ext cx="8321040" cy="365760"/>
          </a:xfrm>
          <a:prstGeom prst="rect">
            <a:avLst/>
          </a:prstGeom>
          <a:noFill/>
          <a:ln/>
        </p:spPr>
        <p:txBody>
          <a:bodyPr wrap="square" rtlCol="0" anchor="ctr"/>
          <a:lstStyle/>
          <a:p>
            <a:pPr marL="0" indent="0" algn="ctr">
              <a:buNone/>
            </a:pPr>
            <a:r>
              <a:rPr lang="en-US" sz="1100" b="1" dirty="0">
                <a:solidFill>
                  <a:srgbClr val="C9A84C"/>
                </a:solidFill>
              </a:rPr>
              <a:t>APLICACIÓN DE LA ESTRUCTURA DE PONDERACIÓN</a:t>
            </a:r>
            <a:endParaRPr lang="en-US" sz="1100" dirty="0"/>
          </a:p>
        </p:txBody>
      </p:sp>
      <p:sp>
        <p:nvSpPr>
          <p:cNvPr id="14" name="Shape 12"/>
          <p:cNvSpPr/>
          <p:nvPr/>
        </p:nvSpPr>
        <p:spPr>
          <a:xfrm>
            <a:off x="320040" y="2816352"/>
            <a:ext cx="1554480" cy="420624"/>
          </a:xfrm>
          <a:prstGeom prst="rect">
            <a:avLst/>
          </a:prstGeom>
          <a:solidFill>
            <a:srgbClr val="B85C38"/>
          </a:solidFill>
          <a:ln w="12700">
            <a:solidFill>
              <a:srgbClr val="B85C38"/>
            </a:solidFill>
            <a:prstDash val="solid"/>
          </a:ln>
        </p:spPr>
        <p:txBody>
          <a:bodyPr/>
          <a:lstStyle/>
          <a:p>
            <a:endParaRPr lang="es-MX"/>
          </a:p>
        </p:txBody>
      </p:sp>
      <p:sp>
        <p:nvSpPr>
          <p:cNvPr id="15" name="Text 13"/>
          <p:cNvSpPr/>
          <p:nvPr/>
        </p:nvSpPr>
        <p:spPr>
          <a:xfrm>
            <a:off x="320040" y="2816352"/>
            <a:ext cx="1554480" cy="420624"/>
          </a:xfrm>
          <a:prstGeom prst="rect">
            <a:avLst/>
          </a:prstGeom>
          <a:noFill/>
          <a:ln/>
        </p:spPr>
        <p:txBody>
          <a:bodyPr wrap="square" lIns="0" tIns="0" rIns="0" bIns="0" rtlCol="0" anchor="ctr"/>
          <a:lstStyle/>
          <a:p>
            <a:pPr marL="0" indent="0" algn="ctr">
              <a:buNone/>
            </a:pPr>
            <a:r>
              <a:rPr lang="en-US" sz="1000" b="1" dirty="0">
                <a:solidFill>
                  <a:srgbClr val="FFFFFF"/>
                </a:solidFill>
              </a:rPr>
              <a:t>Interés tutelado</a:t>
            </a:r>
            <a:endParaRPr lang="en-US" sz="1000" dirty="0"/>
          </a:p>
        </p:txBody>
      </p:sp>
      <p:sp>
        <p:nvSpPr>
          <p:cNvPr id="16" name="Text 14"/>
          <p:cNvSpPr/>
          <p:nvPr/>
        </p:nvSpPr>
        <p:spPr>
          <a:xfrm>
            <a:off x="1965960" y="2816352"/>
            <a:ext cx="6766560" cy="420624"/>
          </a:xfrm>
          <a:prstGeom prst="rect">
            <a:avLst/>
          </a:prstGeom>
          <a:noFill/>
          <a:ln/>
        </p:spPr>
        <p:txBody>
          <a:bodyPr wrap="square" rtlCol="0" anchor="ctr"/>
          <a:lstStyle/>
          <a:p>
            <a:pPr marL="0" indent="0">
              <a:buNone/>
            </a:pPr>
            <a:r>
              <a:rPr lang="en-US" sz="1100" dirty="0">
                <a:solidFill>
                  <a:srgbClr val="1B2A4A"/>
                </a:solidFill>
              </a:rPr>
              <a:t>Representación política de grupo históricamente excluido</a:t>
            </a:r>
            <a:endParaRPr lang="en-US" sz="1100" dirty="0"/>
          </a:p>
        </p:txBody>
      </p:sp>
      <p:sp>
        <p:nvSpPr>
          <p:cNvPr id="17" name="Shape 15"/>
          <p:cNvSpPr/>
          <p:nvPr/>
        </p:nvSpPr>
        <p:spPr>
          <a:xfrm>
            <a:off x="320040" y="3291840"/>
            <a:ext cx="1554480" cy="420624"/>
          </a:xfrm>
          <a:prstGeom prst="rect">
            <a:avLst/>
          </a:prstGeom>
          <a:solidFill>
            <a:srgbClr val="1B2A4A"/>
          </a:solidFill>
          <a:ln w="12700">
            <a:solidFill>
              <a:srgbClr val="1B2A4A"/>
            </a:solidFill>
            <a:prstDash val="solid"/>
          </a:ln>
        </p:spPr>
        <p:txBody>
          <a:bodyPr/>
          <a:lstStyle/>
          <a:p>
            <a:endParaRPr lang="es-MX"/>
          </a:p>
        </p:txBody>
      </p:sp>
      <p:sp>
        <p:nvSpPr>
          <p:cNvPr id="18" name="Text 16"/>
          <p:cNvSpPr/>
          <p:nvPr/>
        </p:nvSpPr>
        <p:spPr>
          <a:xfrm>
            <a:off x="320040" y="3291840"/>
            <a:ext cx="1554480" cy="420624"/>
          </a:xfrm>
          <a:prstGeom prst="rect">
            <a:avLst/>
          </a:prstGeom>
          <a:noFill/>
          <a:ln/>
        </p:spPr>
        <p:txBody>
          <a:bodyPr wrap="square" lIns="0" tIns="0" rIns="0" bIns="0" rtlCol="0" anchor="ctr"/>
          <a:lstStyle/>
          <a:p>
            <a:pPr marL="0" indent="0" algn="ctr">
              <a:buNone/>
            </a:pPr>
            <a:r>
              <a:rPr lang="en-US" sz="1000" b="1" dirty="0">
                <a:solidFill>
                  <a:srgbClr val="FFFFFF"/>
                </a:solidFill>
              </a:rPr>
              <a:t>Interés afectado</a:t>
            </a:r>
            <a:endParaRPr lang="en-US" sz="1000" dirty="0"/>
          </a:p>
        </p:txBody>
      </p:sp>
      <p:sp>
        <p:nvSpPr>
          <p:cNvPr id="19" name="Text 17"/>
          <p:cNvSpPr/>
          <p:nvPr/>
        </p:nvSpPr>
        <p:spPr>
          <a:xfrm>
            <a:off x="1965960" y="3291840"/>
            <a:ext cx="6766560" cy="420624"/>
          </a:xfrm>
          <a:prstGeom prst="rect">
            <a:avLst/>
          </a:prstGeom>
          <a:noFill/>
          <a:ln/>
        </p:spPr>
        <p:txBody>
          <a:bodyPr wrap="square" rtlCol="0" anchor="ctr"/>
          <a:lstStyle/>
          <a:p>
            <a:pPr marL="0" indent="0">
              <a:buNone/>
            </a:pPr>
            <a:r>
              <a:rPr lang="en-US" sz="1100" dirty="0">
                <a:solidFill>
                  <a:srgbClr val="1B2A4A"/>
                </a:solidFill>
              </a:rPr>
              <a:t>Libertad partidista de seleccionar candidaturas</a:t>
            </a:r>
            <a:endParaRPr lang="en-US" sz="1100" dirty="0"/>
          </a:p>
        </p:txBody>
      </p:sp>
      <p:sp>
        <p:nvSpPr>
          <p:cNvPr id="20" name="Shape 18"/>
          <p:cNvSpPr/>
          <p:nvPr/>
        </p:nvSpPr>
        <p:spPr>
          <a:xfrm>
            <a:off x="320040" y="3767328"/>
            <a:ext cx="1554480" cy="420624"/>
          </a:xfrm>
          <a:prstGeom prst="rect">
            <a:avLst/>
          </a:prstGeom>
          <a:solidFill>
            <a:srgbClr val="1A6B3A"/>
          </a:solidFill>
          <a:ln w="12700">
            <a:solidFill>
              <a:srgbClr val="1A6B3A"/>
            </a:solidFill>
            <a:prstDash val="solid"/>
          </a:ln>
        </p:spPr>
        <p:txBody>
          <a:bodyPr/>
          <a:lstStyle/>
          <a:p>
            <a:endParaRPr lang="es-MX"/>
          </a:p>
        </p:txBody>
      </p:sp>
      <p:sp>
        <p:nvSpPr>
          <p:cNvPr id="21" name="Text 19"/>
          <p:cNvSpPr/>
          <p:nvPr/>
        </p:nvSpPr>
        <p:spPr>
          <a:xfrm>
            <a:off x="320040" y="3767328"/>
            <a:ext cx="1554480" cy="420624"/>
          </a:xfrm>
          <a:prstGeom prst="rect">
            <a:avLst/>
          </a:prstGeom>
          <a:noFill/>
          <a:ln/>
        </p:spPr>
        <p:txBody>
          <a:bodyPr wrap="square" lIns="0" tIns="0" rIns="0" bIns="0" rtlCol="0" anchor="ctr"/>
          <a:lstStyle/>
          <a:p>
            <a:pPr marL="0" indent="0" algn="ctr">
              <a:buNone/>
            </a:pPr>
            <a:r>
              <a:rPr lang="en-US" sz="1000" b="1" dirty="0">
                <a:solidFill>
                  <a:srgbClr val="FFFFFF"/>
                </a:solidFill>
              </a:rPr>
              <a:t>Intensidad</a:t>
            </a:r>
            <a:endParaRPr lang="en-US" sz="1000" dirty="0"/>
          </a:p>
        </p:txBody>
      </p:sp>
      <p:sp>
        <p:nvSpPr>
          <p:cNvPr id="22" name="Text 20"/>
          <p:cNvSpPr/>
          <p:nvPr/>
        </p:nvSpPr>
        <p:spPr>
          <a:xfrm>
            <a:off x="1965960" y="3767328"/>
            <a:ext cx="6766560" cy="420624"/>
          </a:xfrm>
          <a:prstGeom prst="rect">
            <a:avLst/>
          </a:prstGeom>
          <a:noFill/>
          <a:ln/>
        </p:spPr>
        <p:txBody>
          <a:bodyPr wrap="square" rtlCol="0" anchor="ctr"/>
          <a:lstStyle/>
          <a:p>
            <a:pPr marL="0" indent="0">
              <a:buNone/>
            </a:pPr>
            <a:r>
              <a:rPr lang="en-US" sz="1100" dirty="0">
                <a:solidFill>
                  <a:srgbClr val="1B2A4A"/>
                </a:solidFill>
              </a:rPr>
              <a:t>Moderada — el partido conserva libertad para seleccionar persona y definir el resto de la lista</a:t>
            </a:r>
            <a:endParaRPr lang="en-US" sz="1100" dirty="0"/>
          </a:p>
        </p:txBody>
      </p:sp>
      <p:sp>
        <p:nvSpPr>
          <p:cNvPr id="23" name="Shape 21"/>
          <p:cNvSpPr/>
          <p:nvPr/>
        </p:nvSpPr>
        <p:spPr>
          <a:xfrm>
            <a:off x="320040" y="4242816"/>
            <a:ext cx="1554480" cy="420624"/>
          </a:xfrm>
          <a:prstGeom prst="rect">
            <a:avLst/>
          </a:prstGeom>
          <a:solidFill>
            <a:srgbClr val="C9A84C"/>
          </a:solidFill>
          <a:ln w="12700">
            <a:solidFill>
              <a:srgbClr val="C9A84C"/>
            </a:solidFill>
            <a:prstDash val="solid"/>
          </a:ln>
        </p:spPr>
        <p:txBody>
          <a:bodyPr/>
          <a:lstStyle/>
          <a:p>
            <a:endParaRPr lang="es-MX"/>
          </a:p>
        </p:txBody>
      </p:sp>
      <p:sp>
        <p:nvSpPr>
          <p:cNvPr id="24" name="Text 22"/>
          <p:cNvSpPr/>
          <p:nvPr/>
        </p:nvSpPr>
        <p:spPr>
          <a:xfrm>
            <a:off x="320040" y="4242816"/>
            <a:ext cx="1554480" cy="420624"/>
          </a:xfrm>
          <a:prstGeom prst="rect">
            <a:avLst/>
          </a:prstGeom>
          <a:noFill/>
          <a:ln/>
        </p:spPr>
        <p:txBody>
          <a:bodyPr wrap="square" lIns="0" tIns="0" rIns="0" bIns="0" rtlCol="0" anchor="ctr"/>
          <a:lstStyle/>
          <a:p>
            <a:pPr marL="0" indent="0" algn="ctr">
              <a:buNone/>
            </a:pPr>
            <a:r>
              <a:rPr lang="en-US" sz="1000" b="1" dirty="0">
                <a:solidFill>
                  <a:srgbClr val="FFFFFF"/>
                </a:solidFill>
              </a:rPr>
              <a:t>Conclusión</a:t>
            </a:r>
            <a:endParaRPr lang="en-US" sz="1000" dirty="0"/>
          </a:p>
        </p:txBody>
      </p:sp>
      <p:sp>
        <p:nvSpPr>
          <p:cNvPr id="25" name="Text 23"/>
          <p:cNvSpPr/>
          <p:nvPr/>
        </p:nvSpPr>
        <p:spPr>
          <a:xfrm>
            <a:off x="1965960" y="4242816"/>
            <a:ext cx="6766560" cy="420624"/>
          </a:xfrm>
          <a:prstGeom prst="rect">
            <a:avLst/>
          </a:prstGeom>
          <a:noFill/>
          <a:ln/>
        </p:spPr>
        <p:txBody>
          <a:bodyPr wrap="square" rtlCol="0" anchor="ctr"/>
          <a:lstStyle/>
          <a:p>
            <a:pPr marL="0" indent="0">
              <a:buNone/>
            </a:pPr>
            <a:r>
              <a:rPr lang="en-US" sz="1100" dirty="0">
                <a:solidFill>
                  <a:srgbClr val="1B2A4A"/>
                </a:solidFill>
              </a:rPr>
              <a:t>Medida válida si está justificada, clara, proporcional y sin requisitos imposibles</a:t>
            </a:r>
            <a:endParaRPr lang="en-US" sz="11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1B2A4A"/>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E8C96A"/>
                </a:solidFill>
              </a:rPr>
              <a:t>15 / 35</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E8C96A"/>
                </a:solidFill>
              </a:rPr>
              <a:t>Diplomado · Acciones Afirmativas</a:t>
            </a:r>
            <a:endParaRPr lang="en-US" sz="900" dirty="0"/>
          </a:p>
        </p:txBody>
      </p:sp>
      <p:sp>
        <p:nvSpPr>
          <p:cNvPr id="4" name="Shape 2"/>
          <p:cNvSpPr/>
          <p:nvPr/>
        </p:nvSpPr>
        <p:spPr>
          <a:xfrm>
            <a:off x="0" y="1645920"/>
            <a:ext cx="9144000" cy="1828800"/>
          </a:xfrm>
          <a:prstGeom prst="rect">
            <a:avLst/>
          </a:prstGeom>
          <a:solidFill>
            <a:srgbClr val="243454"/>
          </a:solidFill>
          <a:ln w="12700">
            <a:solidFill>
              <a:srgbClr val="C9A84C"/>
            </a:solidFill>
            <a:prstDash val="solid"/>
          </a:ln>
        </p:spPr>
        <p:txBody>
          <a:bodyPr/>
          <a:lstStyle/>
          <a:p>
            <a:endParaRPr lang="es-MX"/>
          </a:p>
        </p:txBody>
      </p:sp>
      <p:pic>
        <p:nvPicPr>
          <p:cNvPr id="5" name="Image 0" descr="preencoded.png"/>
          <p:cNvPicPr>
            <a:picLocks noChangeAspect="1"/>
          </p:cNvPicPr>
          <p:nvPr/>
        </p:nvPicPr>
        <p:blipFill>
          <a:blip r:embed="rId3"/>
          <a:stretch>
            <a:fillRect/>
          </a:stretch>
        </p:blipFill>
        <p:spPr>
          <a:xfrm>
            <a:off x="4206240" y="457200"/>
            <a:ext cx="822960" cy="822960"/>
          </a:xfrm>
          <a:prstGeom prst="rect">
            <a:avLst/>
          </a:prstGeom>
        </p:spPr>
      </p:pic>
      <p:sp>
        <p:nvSpPr>
          <p:cNvPr id="6" name="Text 3"/>
          <p:cNvSpPr/>
          <p:nvPr/>
        </p:nvSpPr>
        <p:spPr>
          <a:xfrm>
            <a:off x="457200" y="1737360"/>
            <a:ext cx="8229600" cy="320040"/>
          </a:xfrm>
          <a:prstGeom prst="rect">
            <a:avLst/>
          </a:prstGeom>
          <a:noFill/>
          <a:ln/>
        </p:spPr>
        <p:txBody>
          <a:bodyPr wrap="square" rtlCol="0" anchor="ctr"/>
          <a:lstStyle/>
          <a:p>
            <a:pPr marL="0" indent="0" algn="ctr">
              <a:buNone/>
            </a:pPr>
            <a:r>
              <a:rPr lang="en-US" sz="1100" b="1" kern="0" spc="400" dirty="0">
                <a:solidFill>
                  <a:srgbClr val="C9A84C"/>
                </a:solidFill>
              </a:rPr>
              <a:t>BLOQUE 4</a:t>
            </a:r>
            <a:endParaRPr lang="en-US" sz="1100" dirty="0"/>
          </a:p>
        </p:txBody>
      </p:sp>
      <p:sp>
        <p:nvSpPr>
          <p:cNvPr id="7" name="Text 4"/>
          <p:cNvSpPr/>
          <p:nvPr/>
        </p:nvSpPr>
        <p:spPr>
          <a:xfrm>
            <a:off x="457200" y="2057400"/>
            <a:ext cx="8229600" cy="1188720"/>
          </a:xfrm>
          <a:prstGeom prst="rect">
            <a:avLst/>
          </a:prstGeom>
          <a:noFill/>
          <a:ln/>
        </p:spPr>
        <p:txBody>
          <a:bodyPr wrap="square" rtlCol="0" anchor="ctr"/>
          <a:lstStyle/>
          <a:p>
            <a:pPr marL="0" indent="0" algn="ctr">
              <a:buNone/>
            </a:pPr>
            <a:r>
              <a:rPr lang="en-US" sz="2600" b="1" dirty="0">
                <a:solidFill>
                  <a:srgbClr val="FFFFFF"/>
                </a:solidFill>
                <a:latin typeface="Cambria" pitchFamily="34" charset="0"/>
                <a:ea typeface="Cambria" pitchFamily="34" charset="-122"/>
                <a:cs typeface="Cambria" pitchFamily="34" charset="-120"/>
              </a:rPr>
              <a:t>Temporalidad, certeza y</a:t>
            </a:r>
            <a:endParaRPr lang="en-US" sz="2600" dirty="0"/>
          </a:p>
          <a:p>
            <a:pPr marL="0" indent="0" algn="ctr">
              <a:buNone/>
            </a:pPr>
            <a:r>
              <a:rPr lang="en-US" sz="2600" b="1" dirty="0">
                <a:solidFill>
                  <a:srgbClr val="FFFFFF"/>
                </a:solidFill>
                <a:latin typeface="Cambria" pitchFamily="34" charset="0"/>
                <a:ea typeface="Cambria" pitchFamily="34" charset="-122"/>
                <a:cs typeface="Cambria" pitchFamily="34" charset="-120"/>
              </a:rPr>
              <a:t>seguridad jurídica</a:t>
            </a:r>
            <a:endParaRPr lang="en-US" sz="2600" dirty="0"/>
          </a:p>
        </p:txBody>
      </p:sp>
      <p:sp>
        <p:nvSpPr>
          <p:cNvPr id="8" name="Text 5"/>
          <p:cNvSpPr/>
          <p:nvPr/>
        </p:nvSpPr>
        <p:spPr>
          <a:xfrm>
            <a:off x="457200" y="3383280"/>
            <a:ext cx="8229600" cy="274320"/>
          </a:xfrm>
          <a:prstGeom prst="rect">
            <a:avLst/>
          </a:prstGeom>
          <a:noFill/>
          <a:ln/>
        </p:spPr>
        <p:txBody>
          <a:bodyPr wrap="square" rtlCol="0" anchor="ctr"/>
          <a:lstStyle/>
          <a:p>
            <a:pPr marL="0" indent="0" algn="ctr">
              <a:buNone/>
            </a:pPr>
            <a:r>
              <a:rPr lang="en-US" sz="1200" i="1" dirty="0">
                <a:solidFill>
                  <a:srgbClr val="E8C96A"/>
                </a:solidFill>
              </a:rPr>
              <a:t>J. 17/2024 TEPJF · Implementación razonable · Etapas del proceso electoral</a:t>
            </a:r>
            <a:endParaRPr lang="en-US" sz="1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4F1EC"/>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3D4F6B"/>
                </a:solidFill>
              </a:rPr>
              <a:t>16 / 35</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3D4F6B"/>
                </a:solidFill>
              </a:rPr>
              <a:t>Diplomado · Acciones Afirmativas</a:t>
            </a:r>
            <a:endParaRPr lang="en-US" sz="900" dirty="0"/>
          </a:p>
        </p:txBody>
      </p:sp>
      <p:sp>
        <p:nvSpPr>
          <p:cNvPr id="4" name="Text 2"/>
          <p:cNvSpPr/>
          <p:nvPr/>
        </p:nvSpPr>
        <p:spPr>
          <a:xfrm>
            <a:off x="320040" y="228600"/>
            <a:ext cx="8503920" cy="411480"/>
          </a:xfrm>
          <a:prstGeom prst="rect">
            <a:avLst/>
          </a:prstGeom>
          <a:noFill/>
          <a:ln/>
        </p:spPr>
        <p:txBody>
          <a:bodyPr wrap="square" rtlCol="0" anchor="ctr"/>
          <a:lstStyle/>
          <a:p>
            <a:pPr marL="0" indent="0">
              <a:buNone/>
            </a:pPr>
            <a:r>
              <a:rPr lang="en-US" sz="2000" b="1" dirty="0">
                <a:solidFill>
                  <a:srgbClr val="1B2A4A"/>
                </a:solidFill>
                <a:latin typeface="Cambria" pitchFamily="34" charset="0"/>
                <a:ea typeface="Cambria" pitchFamily="34" charset="-122"/>
                <a:cs typeface="Cambria" pitchFamily="34" charset="-120"/>
              </a:rPr>
              <a:t>Jurisprudencia 17/2024 – Temporalidad razonable</a:t>
            </a:r>
            <a:endParaRPr lang="en-US" sz="2000" dirty="0"/>
          </a:p>
        </p:txBody>
      </p:sp>
      <p:sp>
        <p:nvSpPr>
          <p:cNvPr id="5" name="Shape 3"/>
          <p:cNvSpPr/>
          <p:nvPr/>
        </p:nvSpPr>
        <p:spPr>
          <a:xfrm>
            <a:off x="320040" y="685800"/>
            <a:ext cx="8503920" cy="27432"/>
          </a:xfrm>
          <a:prstGeom prst="rect">
            <a:avLst/>
          </a:prstGeom>
          <a:solidFill>
            <a:srgbClr val="C9A84C"/>
          </a:solidFill>
          <a:ln w="12700">
            <a:solidFill>
              <a:srgbClr val="C9A84C"/>
            </a:solidFill>
            <a:prstDash val="solid"/>
          </a:ln>
        </p:spPr>
        <p:txBody>
          <a:bodyPr/>
          <a:lstStyle/>
          <a:p>
            <a:endParaRPr lang="es-MX"/>
          </a:p>
        </p:txBody>
      </p:sp>
      <p:sp>
        <p:nvSpPr>
          <p:cNvPr id="6" name="Shape 4"/>
          <p:cNvSpPr/>
          <p:nvPr/>
        </p:nvSpPr>
        <p:spPr>
          <a:xfrm>
            <a:off x="457200" y="1691640"/>
            <a:ext cx="8229600" cy="54864"/>
          </a:xfrm>
          <a:prstGeom prst="rect">
            <a:avLst/>
          </a:prstGeom>
          <a:solidFill>
            <a:srgbClr val="1B2A4A"/>
          </a:solidFill>
          <a:ln w="12700">
            <a:solidFill>
              <a:srgbClr val="1B2A4A"/>
            </a:solidFill>
            <a:prstDash val="solid"/>
          </a:ln>
        </p:spPr>
        <p:txBody>
          <a:bodyPr/>
          <a:lstStyle/>
          <a:p>
            <a:endParaRPr lang="es-MX"/>
          </a:p>
        </p:txBody>
      </p:sp>
      <p:sp>
        <p:nvSpPr>
          <p:cNvPr id="7" name="Shape 5"/>
          <p:cNvSpPr/>
          <p:nvPr/>
        </p:nvSpPr>
        <p:spPr>
          <a:xfrm>
            <a:off x="1005840" y="1508760"/>
            <a:ext cx="384048" cy="384048"/>
          </a:xfrm>
          <a:prstGeom prst="ellipse">
            <a:avLst/>
          </a:prstGeom>
          <a:solidFill>
            <a:srgbClr val="1B2A4A"/>
          </a:solidFill>
          <a:ln w="12700">
            <a:solidFill>
              <a:srgbClr val="1B2A4A"/>
            </a:solidFill>
            <a:prstDash val="solid"/>
          </a:ln>
        </p:spPr>
        <p:txBody>
          <a:bodyPr/>
          <a:lstStyle/>
          <a:p>
            <a:endParaRPr lang="es-MX"/>
          </a:p>
        </p:txBody>
      </p:sp>
      <p:sp>
        <p:nvSpPr>
          <p:cNvPr id="8" name="Text 6"/>
          <p:cNvSpPr/>
          <p:nvPr/>
        </p:nvSpPr>
        <p:spPr>
          <a:xfrm>
            <a:off x="548640" y="1901952"/>
            <a:ext cx="1463040" cy="640080"/>
          </a:xfrm>
          <a:prstGeom prst="rect">
            <a:avLst/>
          </a:prstGeom>
          <a:noFill/>
          <a:ln/>
        </p:spPr>
        <p:txBody>
          <a:bodyPr wrap="square" rtlCol="0" anchor="ctr"/>
          <a:lstStyle/>
          <a:p>
            <a:pPr marL="0" indent="0" algn="ctr">
              <a:buNone/>
            </a:pPr>
            <a:r>
              <a:rPr lang="en-US" sz="950" dirty="0">
                <a:solidFill>
                  <a:srgbClr val="1B2A4A"/>
                </a:solidFill>
              </a:rPr>
              <a:t>Inicio del</a:t>
            </a:r>
            <a:endParaRPr lang="en-US" sz="950" dirty="0"/>
          </a:p>
          <a:p>
            <a:pPr marL="0" indent="0" algn="ctr">
              <a:buNone/>
            </a:pPr>
            <a:r>
              <a:rPr lang="en-US" sz="950" dirty="0">
                <a:solidFill>
                  <a:srgbClr val="1B2A4A"/>
                </a:solidFill>
              </a:rPr>
              <a:t>proceso</a:t>
            </a:r>
            <a:endParaRPr lang="en-US" sz="950" dirty="0"/>
          </a:p>
        </p:txBody>
      </p:sp>
      <p:sp>
        <p:nvSpPr>
          <p:cNvPr id="9" name="Shape 7"/>
          <p:cNvSpPr/>
          <p:nvPr/>
        </p:nvSpPr>
        <p:spPr>
          <a:xfrm>
            <a:off x="2926080" y="1508760"/>
            <a:ext cx="384048" cy="384048"/>
          </a:xfrm>
          <a:prstGeom prst="ellipse">
            <a:avLst/>
          </a:prstGeom>
          <a:solidFill>
            <a:srgbClr val="1A6B3A"/>
          </a:solidFill>
          <a:ln w="12700">
            <a:solidFill>
              <a:srgbClr val="1A6B3A"/>
            </a:solidFill>
            <a:prstDash val="solid"/>
          </a:ln>
        </p:spPr>
        <p:txBody>
          <a:bodyPr/>
          <a:lstStyle/>
          <a:p>
            <a:endParaRPr lang="es-MX"/>
          </a:p>
        </p:txBody>
      </p:sp>
      <p:sp>
        <p:nvSpPr>
          <p:cNvPr id="10" name="Text 8"/>
          <p:cNvSpPr/>
          <p:nvPr/>
        </p:nvSpPr>
        <p:spPr>
          <a:xfrm>
            <a:off x="2468880" y="1901952"/>
            <a:ext cx="1463040" cy="640080"/>
          </a:xfrm>
          <a:prstGeom prst="rect">
            <a:avLst/>
          </a:prstGeom>
          <a:noFill/>
          <a:ln/>
        </p:spPr>
        <p:txBody>
          <a:bodyPr wrap="square" rtlCol="0" anchor="ctr"/>
          <a:lstStyle/>
          <a:p>
            <a:pPr marL="0" indent="0" algn="ctr">
              <a:buNone/>
            </a:pPr>
            <a:r>
              <a:rPr lang="en-US" sz="950" b="1" dirty="0">
                <a:solidFill>
                  <a:srgbClr val="1A6B3A"/>
                </a:solidFill>
              </a:rPr>
              <a:t>✓ Mejor</a:t>
            </a:r>
            <a:endParaRPr lang="en-US" sz="950" dirty="0"/>
          </a:p>
          <a:p>
            <a:pPr marL="0" indent="0" algn="ctr">
              <a:buNone/>
            </a:pPr>
            <a:r>
              <a:rPr lang="en-US" sz="950" b="1" dirty="0">
                <a:solidFill>
                  <a:srgbClr val="1A6B3A"/>
                </a:solidFill>
              </a:rPr>
              <a:t>momento</a:t>
            </a:r>
            <a:endParaRPr lang="en-US" sz="950" dirty="0"/>
          </a:p>
        </p:txBody>
      </p:sp>
      <p:sp>
        <p:nvSpPr>
          <p:cNvPr id="11" name="Shape 9"/>
          <p:cNvSpPr/>
          <p:nvPr/>
        </p:nvSpPr>
        <p:spPr>
          <a:xfrm>
            <a:off x="4846320" y="1508760"/>
            <a:ext cx="384048" cy="384048"/>
          </a:xfrm>
          <a:prstGeom prst="ellipse">
            <a:avLst/>
          </a:prstGeom>
          <a:solidFill>
            <a:srgbClr val="B85C38"/>
          </a:solidFill>
          <a:ln w="12700">
            <a:solidFill>
              <a:srgbClr val="B85C38"/>
            </a:solidFill>
            <a:prstDash val="solid"/>
          </a:ln>
        </p:spPr>
        <p:txBody>
          <a:bodyPr/>
          <a:lstStyle/>
          <a:p>
            <a:endParaRPr lang="es-MX"/>
          </a:p>
        </p:txBody>
      </p:sp>
      <p:sp>
        <p:nvSpPr>
          <p:cNvPr id="12" name="Text 10"/>
          <p:cNvSpPr/>
          <p:nvPr/>
        </p:nvSpPr>
        <p:spPr>
          <a:xfrm>
            <a:off x="4389120" y="1901952"/>
            <a:ext cx="1463040" cy="640080"/>
          </a:xfrm>
          <a:prstGeom prst="rect">
            <a:avLst/>
          </a:prstGeom>
          <a:noFill/>
          <a:ln/>
        </p:spPr>
        <p:txBody>
          <a:bodyPr wrap="square" rtlCol="0" anchor="ctr"/>
          <a:lstStyle/>
          <a:p>
            <a:pPr marL="0" indent="0" algn="ctr">
              <a:buNone/>
            </a:pPr>
            <a:r>
              <a:rPr lang="en-US" sz="950" dirty="0">
                <a:solidFill>
                  <a:srgbClr val="B85C38"/>
                </a:solidFill>
              </a:rPr>
              <a:t>Registro de</a:t>
            </a:r>
            <a:endParaRPr lang="en-US" sz="950" dirty="0"/>
          </a:p>
          <a:p>
            <a:pPr marL="0" indent="0" algn="ctr">
              <a:buNone/>
            </a:pPr>
            <a:r>
              <a:rPr lang="en-US" sz="950" dirty="0">
                <a:solidFill>
                  <a:srgbClr val="B85C38"/>
                </a:solidFill>
              </a:rPr>
              <a:t>candidaturas</a:t>
            </a:r>
            <a:endParaRPr lang="en-US" sz="950" dirty="0"/>
          </a:p>
        </p:txBody>
      </p:sp>
      <p:sp>
        <p:nvSpPr>
          <p:cNvPr id="13" name="Shape 11"/>
          <p:cNvSpPr/>
          <p:nvPr/>
        </p:nvSpPr>
        <p:spPr>
          <a:xfrm>
            <a:off x="6766560" y="1508760"/>
            <a:ext cx="384048" cy="384048"/>
          </a:xfrm>
          <a:prstGeom prst="ellipse">
            <a:avLst/>
          </a:prstGeom>
          <a:solidFill>
            <a:srgbClr val="3D4F6B"/>
          </a:solidFill>
          <a:ln w="12700">
            <a:solidFill>
              <a:srgbClr val="3D4F6B"/>
            </a:solidFill>
            <a:prstDash val="solid"/>
          </a:ln>
        </p:spPr>
        <p:txBody>
          <a:bodyPr/>
          <a:lstStyle/>
          <a:p>
            <a:endParaRPr lang="es-MX"/>
          </a:p>
        </p:txBody>
      </p:sp>
      <p:sp>
        <p:nvSpPr>
          <p:cNvPr id="14" name="Text 12"/>
          <p:cNvSpPr/>
          <p:nvPr/>
        </p:nvSpPr>
        <p:spPr>
          <a:xfrm>
            <a:off x="6309360" y="1901952"/>
            <a:ext cx="1463040" cy="640080"/>
          </a:xfrm>
          <a:prstGeom prst="rect">
            <a:avLst/>
          </a:prstGeom>
          <a:noFill/>
          <a:ln/>
        </p:spPr>
        <p:txBody>
          <a:bodyPr wrap="square" rtlCol="0" anchor="ctr"/>
          <a:lstStyle/>
          <a:p>
            <a:pPr marL="0" indent="0" algn="ctr">
              <a:buNone/>
            </a:pPr>
            <a:r>
              <a:rPr lang="en-US" sz="950" dirty="0">
                <a:solidFill>
                  <a:srgbClr val="3D4F6B"/>
                </a:solidFill>
              </a:rPr>
              <a:t>Campañas</a:t>
            </a:r>
            <a:endParaRPr lang="en-US" sz="950" dirty="0"/>
          </a:p>
          <a:p>
            <a:pPr marL="0" indent="0" algn="ctr">
              <a:buNone/>
            </a:pPr>
            <a:r>
              <a:rPr lang="en-US" sz="950" dirty="0">
                <a:solidFill>
                  <a:srgbClr val="3D4F6B"/>
                </a:solidFill>
              </a:rPr>
              <a:t>electorales</a:t>
            </a:r>
            <a:endParaRPr lang="en-US" sz="950" dirty="0"/>
          </a:p>
        </p:txBody>
      </p:sp>
      <p:sp>
        <p:nvSpPr>
          <p:cNvPr id="15" name="Shape 13"/>
          <p:cNvSpPr/>
          <p:nvPr/>
        </p:nvSpPr>
        <p:spPr>
          <a:xfrm>
            <a:off x="8686800" y="1508760"/>
            <a:ext cx="384048" cy="384048"/>
          </a:xfrm>
          <a:prstGeom prst="ellipse">
            <a:avLst/>
          </a:prstGeom>
          <a:solidFill>
            <a:srgbClr val="3D4F6B"/>
          </a:solidFill>
          <a:ln w="12700">
            <a:solidFill>
              <a:srgbClr val="3D4F6B"/>
            </a:solidFill>
            <a:prstDash val="solid"/>
          </a:ln>
        </p:spPr>
        <p:txBody>
          <a:bodyPr/>
          <a:lstStyle/>
          <a:p>
            <a:endParaRPr lang="es-MX"/>
          </a:p>
        </p:txBody>
      </p:sp>
      <p:sp>
        <p:nvSpPr>
          <p:cNvPr id="16" name="Text 14"/>
          <p:cNvSpPr/>
          <p:nvPr/>
        </p:nvSpPr>
        <p:spPr>
          <a:xfrm>
            <a:off x="8229600" y="1901952"/>
            <a:ext cx="1463040" cy="640080"/>
          </a:xfrm>
          <a:prstGeom prst="rect">
            <a:avLst/>
          </a:prstGeom>
          <a:noFill/>
          <a:ln/>
        </p:spPr>
        <p:txBody>
          <a:bodyPr wrap="square" rtlCol="0" anchor="ctr"/>
          <a:lstStyle/>
          <a:p>
            <a:pPr marL="0" indent="0" algn="ctr">
              <a:buNone/>
            </a:pPr>
            <a:r>
              <a:rPr lang="en-US" sz="950" dirty="0">
                <a:solidFill>
                  <a:srgbClr val="3D4F6B"/>
                </a:solidFill>
              </a:rPr>
              <a:t>Jornada</a:t>
            </a:r>
            <a:endParaRPr lang="en-US" sz="950" dirty="0"/>
          </a:p>
          <a:p>
            <a:pPr marL="0" indent="0" algn="ctr">
              <a:buNone/>
            </a:pPr>
            <a:r>
              <a:rPr lang="en-US" sz="950" dirty="0">
                <a:solidFill>
                  <a:srgbClr val="3D4F6B"/>
                </a:solidFill>
              </a:rPr>
              <a:t>electoral</a:t>
            </a:r>
            <a:endParaRPr lang="en-US" sz="950" dirty="0"/>
          </a:p>
        </p:txBody>
      </p:sp>
      <p:sp>
        <p:nvSpPr>
          <p:cNvPr id="17" name="Shape 15"/>
          <p:cNvSpPr/>
          <p:nvPr/>
        </p:nvSpPr>
        <p:spPr>
          <a:xfrm>
            <a:off x="320040" y="2743200"/>
            <a:ext cx="8503920" cy="118872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8" name="Shape 16"/>
          <p:cNvSpPr/>
          <p:nvPr/>
        </p:nvSpPr>
        <p:spPr>
          <a:xfrm>
            <a:off x="320040" y="2743200"/>
            <a:ext cx="1463040" cy="1188720"/>
          </a:xfrm>
          <a:prstGeom prst="rect">
            <a:avLst/>
          </a:prstGeom>
          <a:solidFill>
            <a:srgbClr val="C9A84C"/>
          </a:solidFill>
          <a:ln w="12700">
            <a:solidFill>
              <a:srgbClr val="C9A84C"/>
            </a:solidFill>
            <a:prstDash val="solid"/>
          </a:ln>
        </p:spPr>
        <p:txBody>
          <a:bodyPr/>
          <a:lstStyle/>
          <a:p>
            <a:endParaRPr lang="es-MX"/>
          </a:p>
        </p:txBody>
      </p:sp>
      <p:sp>
        <p:nvSpPr>
          <p:cNvPr id="19" name="Text 17"/>
          <p:cNvSpPr/>
          <p:nvPr/>
        </p:nvSpPr>
        <p:spPr>
          <a:xfrm>
            <a:off x="320040" y="2743200"/>
            <a:ext cx="1463040" cy="1188720"/>
          </a:xfrm>
          <a:prstGeom prst="rect">
            <a:avLst/>
          </a:prstGeom>
          <a:noFill/>
          <a:ln/>
        </p:spPr>
        <p:txBody>
          <a:bodyPr wrap="square" lIns="0" tIns="0" rIns="0" bIns="0" rtlCol="0" anchor="ctr"/>
          <a:lstStyle/>
          <a:p>
            <a:pPr marL="0" indent="0" algn="ctr">
              <a:buNone/>
            </a:pPr>
            <a:r>
              <a:rPr lang="en-US" sz="1500" b="1" dirty="0">
                <a:solidFill>
                  <a:srgbClr val="1B2A4A"/>
                </a:solidFill>
              </a:rPr>
              <a:t>J.</a:t>
            </a:r>
            <a:endParaRPr lang="en-US" sz="1500" dirty="0"/>
          </a:p>
          <a:p>
            <a:pPr marL="0" indent="0" algn="ctr">
              <a:buNone/>
            </a:pPr>
            <a:r>
              <a:rPr lang="en-US" sz="1500" b="1" dirty="0">
                <a:solidFill>
                  <a:srgbClr val="1B2A4A"/>
                </a:solidFill>
              </a:rPr>
              <a:t>17/2024</a:t>
            </a:r>
            <a:endParaRPr lang="en-US" sz="1500" dirty="0"/>
          </a:p>
        </p:txBody>
      </p:sp>
      <p:sp>
        <p:nvSpPr>
          <p:cNvPr id="20" name="Text 18"/>
          <p:cNvSpPr/>
          <p:nvPr/>
        </p:nvSpPr>
        <p:spPr>
          <a:xfrm>
            <a:off x="1920240" y="2816352"/>
            <a:ext cx="6766560" cy="1051560"/>
          </a:xfrm>
          <a:prstGeom prst="rect">
            <a:avLst/>
          </a:prstGeom>
          <a:noFill/>
          <a:ln/>
        </p:spPr>
        <p:txBody>
          <a:bodyPr wrap="square" rtlCol="0" anchor="ctr"/>
          <a:lstStyle/>
          <a:p>
            <a:pPr marL="0" indent="0">
              <a:buNone/>
            </a:pPr>
            <a:r>
              <a:rPr lang="en-US" sz="1200" dirty="0">
                <a:solidFill>
                  <a:srgbClr val="1B2A4A"/>
                </a:solidFill>
              </a:rPr>
              <a:t>Las acciones afirmativas deben implementarse con temporalidad razonable </a:t>
            </a:r>
            <a:r>
              <a:rPr lang="en-US" sz="1200" b="1" dirty="0">
                <a:solidFill>
                  <a:srgbClr val="1B2A4A"/>
                </a:solidFill>
              </a:rPr>
              <a:t>hasta antes del inicio del registro de candidaturas</a:t>
            </a:r>
            <a:r>
              <a:rPr lang="en-US" sz="1200" dirty="0">
                <a:solidFill>
                  <a:srgbClr val="1B2A4A"/>
                </a:solidFill>
              </a:rPr>
              <a:t> para garantizar los principios de certeza y seguridad jurídica.
</a:t>
            </a:r>
            <a:endParaRPr lang="en-US" sz="1200" dirty="0"/>
          </a:p>
          <a:p>
            <a:pPr marL="0" indent="0">
              <a:buNone/>
            </a:pPr>
            <a:r>
              <a:rPr lang="en-US" sz="1200" i="1" dirty="0">
                <a:solidFill>
                  <a:srgbClr val="3D4F6B"/>
                </a:solidFill>
              </a:rPr>
              <a:t>Pueden implementarse una vez iniciado el proceso, siempre que sea antes del registro.</a:t>
            </a:r>
            <a:endParaRPr lang="en-US" sz="1200" dirty="0"/>
          </a:p>
        </p:txBody>
      </p:sp>
      <p:sp>
        <p:nvSpPr>
          <p:cNvPr id="21" name="Shape 19"/>
          <p:cNvSpPr/>
          <p:nvPr/>
        </p:nvSpPr>
        <p:spPr>
          <a:xfrm>
            <a:off x="320040" y="4069080"/>
            <a:ext cx="8503920" cy="365760"/>
          </a:xfrm>
          <a:prstGeom prst="rect">
            <a:avLst/>
          </a:prstGeom>
          <a:solidFill>
            <a:srgbClr val="243454"/>
          </a:solidFill>
          <a:ln w="12700">
            <a:solidFill>
              <a:srgbClr val="243454"/>
            </a:solidFill>
            <a:prstDash val="solid"/>
          </a:ln>
        </p:spPr>
        <p:txBody>
          <a:bodyPr/>
          <a:lstStyle/>
          <a:p>
            <a:endParaRPr lang="es-MX"/>
          </a:p>
        </p:txBody>
      </p:sp>
      <p:sp>
        <p:nvSpPr>
          <p:cNvPr id="22" name="Text 20"/>
          <p:cNvSpPr/>
          <p:nvPr/>
        </p:nvSpPr>
        <p:spPr>
          <a:xfrm>
            <a:off x="457200" y="4087368"/>
            <a:ext cx="8321040" cy="329184"/>
          </a:xfrm>
          <a:prstGeom prst="rect">
            <a:avLst/>
          </a:prstGeom>
          <a:noFill/>
          <a:ln/>
        </p:spPr>
        <p:txBody>
          <a:bodyPr wrap="square" rtlCol="0" anchor="ctr"/>
          <a:lstStyle/>
          <a:p>
            <a:pPr marL="0" indent="0" algn="ctr">
              <a:buNone/>
            </a:pPr>
            <a:r>
              <a:rPr lang="en-US" sz="1150" i="1" dirty="0">
                <a:solidFill>
                  <a:srgbClr val="E8C96A"/>
                </a:solidFill>
              </a:rPr>
              <a:t>La temporalidad es una dimensión de la proporcionalidad, no un tecnicismo procedimental.</a:t>
            </a:r>
            <a:endParaRPr lang="en-US" sz="11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4F1EC"/>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3D4F6B"/>
                </a:solidFill>
              </a:rPr>
              <a:t>17 / 35</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3D4F6B"/>
                </a:solidFill>
              </a:rPr>
              <a:t>Diplomado · Acciones Afirmativas</a:t>
            </a:r>
            <a:endParaRPr lang="en-US" sz="900" dirty="0"/>
          </a:p>
        </p:txBody>
      </p:sp>
      <p:sp>
        <p:nvSpPr>
          <p:cNvPr id="4" name="Shape 2"/>
          <p:cNvSpPr/>
          <p:nvPr/>
        </p:nvSpPr>
        <p:spPr>
          <a:xfrm>
            <a:off x="320040" y="182880"/>
            <a:ext cx="2011680" cy="347472"/>
          </a:xfrm>
          <a:prstGeom prst="rect">
            <a:avLst/>
          </a:prstGeom>
          <a:solidFill>
            <a:srgbClr val="B85C38"/>
          </a:solidFill>
          <a:ln w="12700">
            <a:solidFill>
              <a:srgbClr val="B85C38"/>
            </a:solidFill>
            <a:prstDash val="solid"/>
          </a:ln>
        </p:spPr>
        <p:txBody>
          <a:bodyPr/>
          <a:lstStyle/>
          <a:p>
            <a:endParaRPr lang="es-MX"/>
          </a:p>
        </p:txBody>
      </p:sp>
      <p:sp>
        <p:nvSpPr>
          <p:cNvPr id="5" name="Text 3"/>
          <p:cNvSpPr/>
          <p:nvPr/>
        </p:nvSpPr>
        <p:spPr>
          <a:xfrm>
            <a:off x="320040" y="182880"/>
            <a:ext cx="2011680" cy="347472"/>
          </a:xfrm>
          <a:prstGeom prst="rect">
            <a:avLst/>
          </a:prstGeom>
          <a:noFill/>
          <a:ln/>
        </p:spPr>
        <p:txBody>
          <a:bodyPr wrap="square" rtlCol="0" anchor="ctr"/>
          <a:lstStyle/>
          <a:p>
            <a:pPr marL="0" indent="0" algn="ctr">
              <a:buNone/>
            </a:pPr>
            <a:r>
              <a:rPr lang="en-US" sz="1000" b="1" kern="0" spc="100" dirty="0">
                <a:solidFill>
                  <a:srgbClr val="FFFFFF"/>
                </a:solidFill>
              </a:rPr>
              <a:t>CASO HIPOTÉTICO 4</a:t>
            </a:r>
            <a:endParaRPr lang="en-US" sz="1000" dirty="0"/>
          </a:p>
        </p:txBody>
      </p:sp>
      <p:sp>
        <p:nvSpPr>
          <p:cNvPr id="6" name="Text 4"/>
          <p:cNvSpPr/>
          <p:nvPr/>
        </p:nvSpPr>
        <p:spPr>
          <a:xfrm>
            <a:off x="2468880" y="182880"/>
            <a:ext cx="6400800" cy="347472"/>
          </a:xfrm>
          <a:prstGeom prst="rect">
            <a:avLst/>
          </a:prstGeom>
          <a:noFill/>
          <a:ln/>
        </p:spPr>
        <p:txBody>
          <a:bodyPr wrap="square" rtlCol="0" anchor="ctr"/>
          <a:lstStyle/>
          <a:p>
            <a:pPr marL="0" indent="0">
              <a:buNone/>
            </a:pPr>
            <a:r>
              <a:rPr lang="en-US" sz="1500" b="1" dirty="0">
                <a:solidFill>
                  <a:srgbClr val="1B2A4A"/>
                </a:solidFill>
                <a:latin typeface="Cambria" pitchFamily="34" charset="0"/>
                <a:ea typeface="Cambria" pitchFamily="34" charset="-122"/>
                <a:cs typeface="Cambria" pitchFamily="34" charset="-120"/>
              </a:rPr>
              <a:t>El momento procesal cambia el remedio</a:t>
            </a:r>
            <a:endParaRPr lang="en-US" sz="1500" dirty="0"/>
          </a:p>
        </p:txBody>
      </p:sp>
      <p:sp>
        <p:nvSpPr>
          <p:cNvPr id="7" name="Shape 5"/>
          <p:cNvSpPr/>
          <p:nvPr/>
        </p:nvSpPr>
        <p:spPr>
          <a:xfrm>
            <a:off x="320040" y="594360"/>
            <a:ext cx="8503920" cy="27432"/>
          </a:xfrm>
          <a:prstGeom prst="rect">
            <a:avLst/>
          </a:prstGeom>
          <a:solidFill>
            <a:srgbClr val="C9A84C"/>
          </a:solidFill>
          <a:ln w="12700">
            <a:solidFill>
              <a:srgbClr val="C9A84C"/>
            </a:solidFill>
            <a:prstDash val="solid"/>
          </a:ln>
        </p:spPr>
        <p:txBody>
          <a:bodyPr/>
          <a:lstStyle/>
          <a:p>
            <a:endParaRPr lang="es-MX"/>
          </a:p>
        </p:txBody>
      </p:sp>
      <p:sp>
        <p:nvSpPr>
          <p:cNvPr id="8" name="Shape 6"/>
          <p:cNvSpPr/>
          <p:nvPr/>
        </p:nvSpPr>
        <p:spPr>
          <a:xfrm>
            <a:off x="320040" y="685800"/>
            <a:ext cx="8503920" cy="109728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9" name="Shape 7"/>
          <p:cNvSpPr/>
          <p:nvPr/>
        </p:nvSpPr>
        <p:spPr>
          <a:xfrm>
            <a:off x="320040" y="685800"/>
            <a:ext cx="548640" cy="1097280"/>
          </a:xfrm>
          <a:prstGeom prst="rect">
            <a:avLst/>
          </a:prstGeom>
          <a:solidFill>
            <a:srgbClr val="1B2A4A"/>
          </a:solidFill>
          <a:ln w="12700">
            <a:solidFill>
              <a:srgbClr val="1B2A4A"/>
            </a:solidFill>
            <a:prstDash val="solid"/>
          </a:ln>
        </p:spPr>
        <p:txBody>
          <a:bodyPr/>
          <a:lstStyle/>
          <a:p>
            <a:endParaRPr lang="es-MX"/>
          </a:p>
        </p:txBody>
      </p:sp>
      <p:sp>
        <p:nvSpPr>
          <p:cNvPr id="10" name="Text 8"/>
          <p:cNvSpPr/>
          <p:nvPr/>
        </p:nvSpPr>
        <p:spPr>
          <a:xfrm>
            <a:off x="320040" y="685800"/>
            <a:ext cx="548640" cy="1097280"/>
          </a:xfrm>
          <a:prstGeom prst="rect">
            <a:avLst/>
          </a:prstGeom>
          <a:noFill/>
          <a:ln/>
        </p:spPr>
        <p:txBody>
          <a:bodyPr wrap="square" lIns="0" tIns="0" rIns="0" bIns="0" rtlCol="0" anchor="ctr"/>
          <a:lstStyle/>
          <a:p>
            <a:pPr marL="0" indent="0" algn="ctr">
              <a:buNone/>
            </a:pPr>
            <a:r>
              <a:rPr lang="en-US" sz="1600" dirty="0">
                <a:solidFill>
                  <a:srgbClr val="C9A84C"/>
                </a:solidFill>
              </a:rPr>
              <a:t>▶</a:t>
            </a:r>
            <a:endParaRPr lang="en-US" sz="1600" dirty="0"/>
          </a:p>
        </p:txBody>
      </p:sp>
      <p:sp>
        <p:nvSpPr>
          <p:cNvPr id="11" name="Text 9"/>
          <p:cNvSpPr/>
          <p:nvPr/>
        </p:nvSpPr>
        <p:spPr>
          <a:xfrm>
            <a:off x="1005840" y="777240"/>
            <a:ext cx="7680960" cy="914400"/>
          </a:xfrm>
          <a:prstGeom prst="rect">
            <a:avLst/>
          </a:prstGeom>
          <a:noFill/>
          <a:ln/>
        </p:spPr>
        <p:txBody>
          <a:bodyPr wrap="square" rtlCol="0" anchor="ctr"/>
          <a:lstStyle/>
          <a:p>
            <a:pPr marL="0" indent="0">
              <a:buNone/>
            </a:pPr>
            <a:r>
              <a:rPr lang="en-US" sz="1250" dirty="0">
                <a:solidFill>
                  <a:srgbClr val="1B2A4A"/>
                </a:solidFill>
              </a:rPr>
              <a:t>Un tribunal local advierte que el instituto omitió emitir una acción afirmativa para personas afromexicanas.</a:t>
            </a:r>
            <a:endParaRPr lang="en-US" sz="1250" dirty="0"/>
          </a:p>
        </p:txBody>
      </p:sp>
      <p:sp>
        <p:nvSpPr>
          <p:cNvPr id="12" name="Shape 10"/>
          <p:cNvSpPr/>
          <p:nvPr/>
        </p:nvSpPr>
        <p:spPr>
          <a:xfrm>
            <a:off x="320040" y="1901952"/>
            <a:ext cx="8503920" cy="347472"/>
          </a:xfrm>
          <a:prstGeom prst="rect">
            <a:avLst/>
          </a:prstGeom>
          <a:solidFill>
            <a:srgbClr val="243454"/>
          </a:solidFill>
          <a:ln w="12700">
            <a:solidFill>
              <a:srgbClr val="243454"/>
            </a:solidFill>
            <a:prstDash val="solid"/>
          </a:ln>
        </p:spPr>
        <p:txBody>
          <a:bodyPr/>
          <a:lstStyle/>
          <a:p>
            <a:endParaRPr lang="es-MX"/>
          </a:p>
        </p:txBody>
      </p:sp>
      <p:sp>
        <p:nvSpPr>
          <p:cNvPr id="13" name="Text 11"/>
          <p:cNvSpPr/>
          <p:nvPr/>
        </p:nvSpPr>
        <p:spPr>
          <a:xfrm>
            <a:off x="411480" y="1901952"/>
            <a:ext cx="8321040" cy="347472"/>
          </a:xfrm>
          <a:prstGeom prst="rect">
            <a:avLst/>
          </a:prstGeom>
          <a:noFill/>
          <a:ln/>
        </p:spPr>
        <p:txBody>
          <a:bodyPr wrap="square" rtlCol="0" anchor="ctr"/>
          <a:lstStyle/>
          <a:p>
            <a:pPr marL="0" indent="0" algn="ctr">
              <a:buNone/>
            </a:pPr>
            <a:r>
              <a:rPr lang="en-US" sz="1100" b="1" dirty="0">
                <a:solidFill>
                  <a:srgbClr val="C9A84C"/>
                </a:solidFill>
              </a:rPr>
              <a:t>DOS MOMENTOS PROCESALES — DOS REMEDIOS</a:t>
            </a:r>
            <a:endParaRPr lang="en-US" sz="1100" dirty="0"/>
          </a:p>
        </p:txBody>
      </p:sp>
      <p:sp>
        <p:nvSpPr>
          <p:cNvPr id="14" name="Shape 12"/>
          <p:cNvSpPr/>
          <p:nvPr/>
        </p:nvSpPr>
        <p:spPr>
          <a:xfrm>
            <a:off x="320040" y="2331720"/>
            <a:ext cx="3977640" cy="192024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5" name="Shape 13"/>
          <p:cNvSpPr/>
          <p:nvPr/>
        </p:nvSpPr>
        <p:spPr>
          <a:xfrm>
            <a:off x="320040" y="2331720"/>
            <a:ext cx="3977640" cy="384048"/>
          </a:xfrm>
          <a:prstGeom prst="rect">
            <a:avLst/>
          </a:prstGeom>
          <a:solidFill>
            <a:srgbClr val="1A6B3A"/>
          </a:solidFill>
          <a:ln w="12700">
            <a:solidFill>
              <a:srgbClr val="1A6B3A"/>
            </a:solidFill>
            <a:prstDash val="solid"/>
          </a:ln>
        </p:spPr>
        <p:txBody>
          <a:bodyPr/>
          <a:lstStyle/>
          <a:p>
            <a:endParaRPr lang="es-MX"/>
          </a:p>
        </p:txBody>
      </p:sp>
      <p:sp>
        <p:nvSpPr>
          <p:cNvPr id="16" name="Text 14"/>
          <p:cNvSpPr/>
          <p:nvPr/>
        </p:nvSpPr>
        <p:spPr>
          <a:xfrm>
            <a:off x="411480" y="2331720"/>
            <a:ext cx="3794760" cy="384048"/>
          </a:xfrm>
          <a:prstGeom prst="rect">
            <a:avLst/>
          </a:prstGeom>
          <a:noFill/>
          <a:ln/>
        </p:spPr>
        <p:txBody>
          <a:bodyPr wrap="square" rtlCol="0" anchor="ctr"/>
          <a:lstStyle/>
          <a:p>
            <a:pPr marL="0" indent="0" algn="ctr">
              <a:buNone/>
            </a:pPr>
            <a:r>
              <a:rPr lang="en-US" sz="1200" b="1" dirty="0">
                <a:solidFill>
                  <a:srgbClr val="FFFFFF"/>
                </a:solidFill>
              </a:rPr>
              <a:t>Antes del registro</a:t>
            </a:r>
            <a:endParaRPr lang="en-US" sz="1200" dirty="0"/>
          </a:p>
        </p:txBody>
      </p:sp>
      <p:sp>
        <p:nvSpPr>
          <p:cNvPr id="17" name="Text 15"/>
          <p:cNvSpPr/>
          <p:nvPr/>
        </p:nvSpPr>
        <p:spPr>
          <a:xfrm>
            <a:off x="457200" y="2788920"/>
            <a:ext cx="3703320" cy="1371600"/>
          </a:xfrm>
          <a:prstGeom prst="rect">
            <a:avLst/>
          </a:prstGeom>
          <a:noFill/>
          <a:ln/>
        </p:spPr>
        <p:txBody>
          <a:bodyPr wrap="square" rtlCol="0" anchor="t"/>
          <a:lstStyle/>
          <a:p>
            <a:pPr marL="0" indent="0">
              <a:buNone/>
            </a:pPr>
            <a:r>
              <a:rPr lang="en-US" sz="1200" dirty="0">
                <a:solidFill>
                  <a:srgbClr val="1B2A4A"/>
                </a:solidFill>
              </a:rPr>
              <a:t>La reparación es viable. El tribunal puede ordenar al instituto emitir lineamientos sin alterar candidaturas ya registradas.</a:t>
            </a:r>
            <a:endParaRPr lang="en-US" sz="1200" dirty="0"/>
          </a:p>
        </p:txBody>
      </p:sp>
      <p:sp>
        <p:nvSpPr>
          <p:cNvPr id="18" name="Shape 16"/>
          <p:cNvSpPr/>
          <p:nvPr/>
        </p:nvSpPr>
        <p:spPr>
          <a:xfrm>
            <a:off x="4846320" y="2331720"/>
            <a:ext cx="3977640" cy="192024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9" name="Shape 17"/>
          <p:cNvSpPr/>
          <p:nvPr/>
        </p:nvSpPr>
        <p:spPr>
          <a:xfrm>
            <a:off x="4846320" y="2331720"/>
            <a:ext cx="3977640" cy="384048"/>
          </a:xfrm>
          <a:prstGeom prst="rect">
            <a:avLst/>
          </a:prstGeom>
          <a:solidFill>
            <a:srgbClr val="B85C38"/>
          </a:solidFill>
          <a:ln w="12700">
            <a:solidFill>
              <a:srgbClr val="B85C38"/>
            </a:solidFill>
            <a:prstDash val="solid"/>
          </a:ln>
        </p:spPr>
        <p:txBody>
          <a:bodyPr/>
          <a:lstStyle/>
          <a:p>
            <a:endParaRPr lang="es-MX"/>
          </a:p>
        </p:txBody>
      </p:sp>
      <p:sp>
        <p:nvSpPr>
          <p:cNvPr id="20" name="Text 18"/>
          <p:cNvSpPr/>
          <p:nvPr/>
        </p:nvSpPr>
        <p:spPr>
          <a:xfrm>
            <a:off x="4937760" y="2331720"/>
            <a:ext cx="3794760" cy="384048"/>
          </a:xfrm>
          <a:prstGeom prst="rect">
            <a:avLst/>
          </a:prstGeom>
          <a:noFill/>
          <a:ln/>
        </p:spPr>
        <p:txBody>
          <a:bodyPr wrap="square" rtlCol="0" anchor="ctr"/>
          <a:lstStyle/>
          <a:p>
            <a:pPr marL="0" indent="0" algn="ctr">
              <a:buNone/>
            </a:pPr>
            <a:r>
              <a:rPr lang="en-US" sz="1200" b="1" dirty="0">
                <a:solidFill>
                  <a:srgbClr val="FFFFFF"/>
                </a:solidFill>
              </a:rPr>
              <a:t>Después de la jornada</a:t>
            </a:r>
            <a:endParaRPr lang="en-US" sz="1200" dirty="0"/>
          </a:p>
        </p:txBody>
      </p:sp>
      <p:sp>
        <p:nvSpPr>
          <p:cNvPr id="21" name="Text 19"/>
          <p:cNvSpPr/>
          <p:nvPr/>
        </p:nvSpPr>
        <p:spPr>
          <a:xfrm>
            <a:off x="4983480" y="2788920"/>
            <a:ext cx="3703320" cy="1371600"/>
          </a:xfrm>
          <a:prstGeom prst="rect">
            <a:avLst/>
          </a:prstGeom>
          <a:noFill/>
          <a:ln/>
        </p:spPr>
        <p:txBody>
          <a:bodyPr wrap="square" rtlCol="0" anchor="t"/>
          <a:lstStyle/>
          <a:p>
            <a:pPr marL="0" indent="0">
              <a:buNone/>
            </a:pPr>
            <a:r>
              <a:rPr lang="en-US" sz="1200" dirty="0">
                <a:solidFill>
                  <a:srgbClr val="1B2A4A"/>
                </a:solidFill>
              </a:rPr>
              <a:t>El remedio cambia. La desigualdad existe, pero modificar la integración del órgano electo requiere violación grave, determinante y jurídicamente reparable.</a:t>
            </a:r>
            <a:endParaRPr lang="en-US" sz="1200" dirty="0"/>
          </a:p>
        </p:txBody>
      </p:sp>
      <p:sp>
        <p:nvSpPr>
          <p:cNvPr id="22" name="Shape 20"/>
          <p:cNvSpPr/>
          <p:nvPr/>
        </p:nvSpPr>
        <p:spPr>
          <a:xfrm>
            <a:off x="320040" y="4370832"/>
            <a:ext cx="8503920" cy="347472"/>
          </a:xfrm>
          <a:prstGeom prst="rect">
            <a:avLst/>
          </a:prstGeom>
          <a:solidFill>
            <a:srgbClr val="1B2A4A"/>
          </a:solidFill>
          <a:ln w="12700">
            <a:solidFill>
              <a:srgbClr val="1B2A4A"/>
            </a:solidFill>
            <a:prstDash val="solid"/>
          </a:ln>
        </p:spPr>
        <p:txBody>
          <a:bodyPr/>
          <a:lstStyle/>
          <a:p>
            <a:endParaRPr lang="es-MX"/>
          </a:p>
        </p:txBody>
      </p:sp>
      <p:sp>
        <p:nvSpPr>
          <p:cNvPr id="23" name="Text 21"/>
          <p:cNvSpPr/>
          <p:nvPr/>
        </p:nvSpPr>
        <p:spPr>
          <a:xfrm>
            <a:off x="457200" y="4389120"/>
            <a:ext cx="8321040" cy="320040"/>
          </a:xfrm>
          <a:prstGeom prst="rect">
            <a:avLst/>
          </a:prstGeom>
          <a:noFill/>
          <a:ln/>
        </p:spPr>
        <p:txBody>
          <a:bodyPr wrap="square" rtlCol="0" anchor="ctr"/>
          <a:lstStyle/>
          <a:p>
            <a:pPr marL="0" indent="0" algn="ctr">
              <a:buNone/>
            </a:pPr>
            <a:r>
              <a:rPr lang="en-US" sz="1200" b="1" i="1" dirty="0">
                <a:solidFill>
                  <a:srgbClr val="E8C96A"/>
                </a:solidFill>
              </a:rPr>
              <a:t>El mismo derecho puede exigir remedios distintos según el momento procesal.</a:t>
            </a:r>
            <a:endParaRPr lang="en-US" sz="1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1B2A4A"/>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E8C96A"/>
                </a:solidFill>
              </a:rPr>
              <a:t>18 / 35</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E8C96A"/>
                </a:solidFill>
              </a:rPr>
              <a:t>Diplomado · Acciones Afirmativas</a:t>
            </a:r>
            <a:endParaRPr lang="en-US" sz="900" dirty="0"/>
          </a:p>
        </p:txBody>
      </p:sp>
      <p:sp>
        <p:nvSpPr>
          <p:cNvPr id="4" name="Shape 2"/>
          <p:cNvSpPr/>
          <p:nvPr/>
        </p:nvSpPr>
        <p:spPr>
          <a:xfrm>
            <a:off x="0" y="1645920"/>
            <a:ext cx="9144000" cy="1828800"/>
          </a:xfrm>
          <a:prstGeom prst="rect">
            <a:avLst/>
          </a:prstGeom>
          <a:solidFill>
            <a:srgbClr val="243454"/>
          </a:solidFill>
          <a:ln w="12700">
            <a:solidFill>
              <a:srgbClr val="C9A84C"/>
            </a:solidFill>
            <a:prstDash val="solid"/>
          </a:ln>
        </p:spPr>
        <p:txBody>
          <a:bodyPr/>
          <a:lstStyle/>
          <a:p>
            <a:endParaRPr lang="es-MX"/>
          </a:p>
        </p:txBody>
      </p:sp>
      <p:pic>
        <p:nvPicPr>
          <p:cNvPr id="5" name="Image 0" descr="preencoded.png"/>
          <p:cNvPicPr>
            <a:picLocks noChangeAspect="1"/>
          </p:cNvPicPr>
          <p:nvPr/>
        </p:nvPicPr>
        <p:blipFill>
          <a:blip r:embed="rId3"/>
          <a:stretch>
            <a:fillRect/>
          </a:stretch>
        </p:blipFill>
        <p:spPr>
          <a:xfrm>
            <a:off x="4206240" y="457200"/>
            <a:ext cx="822960" cy="822960"/>
          </a:xfrm>
          <a:prstGeom prst="rect">
            <a:avLst/>
          </a:prstGeom>
        </p:spPr>
      </p:pic>
      <p:sp>
        <p:nvSpPr>
          <p:cNvPr id="6" name="Text 3"/>
          <p:cNvSpPr/>
          <p:nvPr/>
        </p:nvSpPr>
        <p:spPr>
          <a:xfrm>
            <a:off x="457200" y="1737360"/>
            <a:ext cx="8229600" cy="320040"/>
          </a:xfrm>
          <a:prstGeom prst="rect">
            <a:avLst/>
          </a:prstGeom>
          <a:noFill/>
          <a:ln/>
        </p:spPr>
        <p:txBody>
          <a:bodyPr wrap="square" rtlCol="0" anchor="ctr"/>
          <a:lstStyle/>
          <a:p>
            <a:pPr marL="0" indent="0" algn="ctr">
              <a:buNone/>
            </a:pPr>
            <a:r>
              <a:rPr lang="en-US" sz="1100" b="1" kern="0" spc="400" dirty="0">
                <a:solidFill>
                  <a:srgbClr val="C9A84C"/>
                </a:solidFill>
              </a:rPr>
              <a:t>BLOQUE 5</a:t>
            </a:r>
            <a:endParaRPr lang="en-US" sz="1100" dirty="0"/>
          </a:p>
        </p:txBody>
      </p:sp>
      <p:sp>
        <p:nvSpPr>
          <p:cNvPr id="7" name="Text 4"/>
          <p:cNvSpPr/>
          <p:nvPr/>
        </p:nvSpPr>
        <p:spPr>
          <a:xfrm>
            <a:off x="457200" y="2057400"/>
            <a:ext cx="8229600" cy="1188720"/>
          </a:xfrm>
          <a:prstGeom prst="rect">
            <a:avLst/>
          </a:prstGeom>
          <a:noFill/>
          <a:ln/>
        </p:spPr>
        <p:txBody>
          <a:bodyPr wrap="square" rtlCol="0" anchor="ctr"/>
          <a:lstStyle/>
          <a:p>
            <a:pPr marL="0" indent="0" algn="ctr">
              <a:buNone/>
            </a:pPr>
            <a:r>
              <a:rPr lang="en-US" sz="2400" b="1" dirty="0">
                <a:solidFill>
                  <a:srgbClr val="FFFFFF"/>
                </a:solidFill>
                <a:latin typeface="Cambria" pitchFamily="34" charset="0"/>
                <a:ea typeface="Cambria" pitchFamily="34" charset="-122"/>
                <a:cs typeface="Cambria" pitchFamily="34" charset="-120"/>
              </a:rPr>
              <a:t>Falta de acciones afirmativas:</a:t>
            </a:r>
            <a:endParaRPr lang="en-US" sz="2400" dirty="0"/>
          </a:p>
          <a:p>
            <a:pPr marL="0" indent="0" algn="ctr">
              <a:buNone/>
            </a:pPr>
            <a:r>
              <a:rPr lang="en-US" sz="2400" b="1" dirty="0">
                <a:solidFill>
                  <a:srgbClr val="FFFFFF"/>
                </a:solidFill>
                <a:latin typeface="Cambria" pitchFamily="34" charset="0"/>
                <a:ea typeface="Cambria" pitchFamily="34" charset="-122"/>
                <a:cs typeface="Cambria" pitchFamily="34" charset="-120"/>
              </a:rPr>
              <a:t>omisión, insuficiencia y regresividad</a:t>
            </a:r>
            <a:endParaRPr lang="en-US" sz="2400" dirty="0"/>
          </a:p>
        </p:txBody>
      </p:sp>
      <p:sp>
        <p:nvSpPr>
          <p:cNvPr id="8" name="Text 5"/>
          <p:cNvSpPr/>
          <p:nvPr/>
        </p:nvSpPr>
        <p:spPr>
          <a:xfrm>
            <a:off x="457200" y="3383280"/>
            <a:ext cx="8229600" cy="274320"/>
          </a:xfrm>
          <a:prstGeom prst="rect">
            <a:avLst/>
          </a:prstGeom>
          <a:noFill/>
          <a:ln/>
        </p:spPr>
        <p:txBody>
          <a:bodyPr wrap="square" rtlCol="0" anchor="ctr"/>
          <a:lstStyle/>
          <a:p>
            <a:pPr marL="0" indent="0" algn="ctr">
              <a:buNone/>
            </a:pPr>
            <a:r>
              <a:rPr lang="en-US" sz="1200" i="1" dirty="0">
                <a:solidFill>
                  <a:srgbClr val="E8C96A"/>
                </a:solidFill>
              </a:rPr>
              <a:t>SUP-RAP-121/2020 · INE/CG18/2021 · Remedios jurisdiccionales</a:t>
            </a:r>
            <a:endParaRPr lang="en-US" sz="1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4F1EC"/>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3D4F6B"/>
                </a:solidFill>
              </a:rPr>
              <a:t>19 / 35</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3D4F6B"/>
                </a:solidFill>
              </a:rPr>
              <a:t>Diplomado · Acciones Afirmativas</a:t>
            </a:r>
            <a:endParaRPr lang="en-US" sz="900" dirty="0"/>
          </a:p>
        </p:txBody>
      </p:sp>
      <p:sp>
        <p:nvSpPr>
          <p:cNvPr id="4" name="Text 2"/>
          <p:cNvSpPr/>
          <p:nvPr/>
        </p:nvSpPr>
        <p:spPr>
          <a:xfrm>
            <a:off x="320040" y="228600"/>
            <a:ext cx="8503920" cy="411480"/>
          </a:xfrm>
          <a:prstGeom prst="rect">
            <a:avLst/>
          </a:prstGeom>
          <a:noFill/>
          <a:ln/>
        </p:spPr>
        <p:txBody>
          <a:bodyPr wrap="square" rtlCol="0" anchor="ctr"/>
          <a:lstStyle/>
          <a:p>
            <a:pPr marL="0" indent="0">
              <a:buNone/>
            </a:pPr>
            <a:r>
              <a:rPr lang="en-US" sz="2200" b="1" dirty="0">
                <a:solidFill>
                  <a:srgbClr val="1B2A4A"/>
                </a:solidFill>
                <a:latin typeface="Cambria" pitchFamily="34" charset="0"/>
                <a:ea typeface="Cambria" pitchFamily="34" charset="-122"/>
                <a:cs typeface="Cambria" pitchFamily="34" charset="-120"/>
              </a:rPr>
              <a:t>Tres modalidades de omisión</a:t>
            </a:r>
            <a:endParaRPr lang="en-US" sz="2200" dirty="0"/>
          </a:p>
        </p:txBody>
      </p:sp>
      <p:sp>
        <p:nvSpPr>
          <p:cNvPr id="5" name="Shape 3"/>
          <p:cNvSpPr/>
          <p:nvPr/>
        </p:nvSpPr>
        <p:spPr>
          <a:xfrm>
            <a:off x="320040" y="685800"/>
            <a:ext cx="8503920" cy="27432"/>
          </a:xfrm>
          <a:prstGeom prst="rect">
            <a:avLst/>
          </a:prstGeom>
          <a:solidFill>
            <a:srgbClr val="C9A84C"/>
          </a:solidFill>
          <a:ln w="12700">
            <a:solidFill>
              <a:srgbClr val="C9A84C"/>
            </a:solidFill>
            <a:prstDash val="solid"/>
          </a:ln>
        </p:spPr>
        <p:txBody>
          <a:bodyPr/>
          <a:lstStyle/>
          <a:p>
            <a:endParaRPr lang="es-MX"/>
          </a:p>
        </p:txBody>
      </p:sp>
      <p:sp>
        <p:nvSpPr>
          <p:cNvPr id="6" name="Shape 4"/>
          <p:cNvSpPr/>
          <p:nvPr/>
        </p:nvSpPr>
        <p:spPr>
          <a:xfrm>
            <a:off x="320040" y="868680"/>
            <a:ext cx="8503920" cy="118872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7" name="Shape 5"/>
          <p:cNvSpPr/>
          <p:nvPr/>
        </p:nvSpPr>
        <p:spPr>
          <a:xfrm>
            <a:off x="320040" y="868680"/>
            <a:ext cx="640080" cy="1188720"/>
          </a:xfrm>
          <a:prstGeom prst="rect">
            <a:avLst/>
          </a:prstGeom>
          <a:solidFill>
            <a:srgbClr val="B85C38"/>
          </a:solidFill>
          <a:ln w="12700">
            <a:solidFill>
              <a:srgbClr val="B85C38"/>
            </a:solidFill>
            <a:prstDash val="solid"/>
          </a:ln>
        </p:spPr>
        <p:txBody>
          <a:bodyPr/>
          <a:lstStyle/>
          <a:p>
            <a:endParaRPr lang="es-MX"/>
          </a:p>
        </p:txBody>
      </p:sp>
      <p:sp>
        <p:nvSpPr>
          <p:cNvPr id="8" name="Text 6"/>
          <p:cNvSpPr/>
          <p:nvPr/>
        </p:nvSpPr>
        <p:spPr>
          <a:xfrm>
            <a:off x="320040" y="868680"/>
            <a:ext cx="640080" cy="1188720"/>
          </a:xfrm>
          <a:prstGeom prst="rect">
            <a:avLst/>
          </a:prstGeom>
          <a:noFill/>
          <a:ln/>
        </p:spPr>
        <p:txBody>
          <a:bodyPr wrap="square" lIns="0" tIns="0" rIns="0" bIns="0" rtlCol="0" anchor="ctr"/>
          <a:lstStyle/>
          <a:p>
            <a:pPr marL="0" indent="0" algn="ctr">
              <a:buNone/>
            </a:pPr>
            <a:r>
              <a:rPr lang="en-US" sz="2200" b="1" dirty="0">
                <a:solidFill>
                  <a:srgbClr val="FFFFFF"/>
                </a:solidFill>
              </a:rPr>
              <a:t>I</a:t>
            </a:r>
            <a:endParaRPr lang="en-US" sz="2200" dirty="0"/>
          </a:p>
        </p:txBody>
      </p:sp>
      <p:sp>
        <p:nvSpPr>
          <p:cNvPr id="9" name="Text 7"/>
          <p:cNvSpPr/>
          <p:nvPr/>
        </p:nvSpPr>
        <p:spPr>
          <a:xfrm>
            <a:off x="1051560" y="960120"/>
            <a:ext cx="7635240" cy="365760"/>
          </a:xfrm>
          <a:prstGeom prst="rect">
            <a:avLst/>
          </a:prstGeom>
          <a:noFill/>
          <a:ln/>
        </p:spPr>
        <p:txBody>
          <a:bodyPr wrap="square" rtlCol="0" anchor="ctr"/>
          <a:lstStyle/>
          <a:p>
            <a:pPr marL="0" indent="0">
              <a:buNone/>
            </a:pPr>
            <a:r>
              <a:rPr lang="en-US" sz="1300" b="1" dirty="0">
                <a:solidFill>
                  <a:srgbClr val="B85C38"/>
                </a:solidFill>
              </a:rPr>
              <a:t>Omisión absoluta</a:t>
            </a:r>
            <a:endParaRPr lang="en-US" sz="1300" dirty="0"/>
          </a:p>
        </p:txBody>
      </p:sp>
      <p:sp>
        <p:nvSpPr>
          <p:cNvPr id="10" name="Text 8"/>
          <p:cNvSpPr/>
          <p:nvPr/>
        </p:nvSpPr>
        <p:spPr>
          <a:xfrm>
            <a:off x="1051560" y="1344168"/>
            <a:ext cx="7635240" cy="640080"/>
          </a:xfrm>
          <a:prstGeom prst="rect">
            <a:avLst/>
          </a:prstGeom>
          <a:noFill/>
          <a:ln/>
        </p:spPr>
        <p:txBody>
          <a:bodyPr wrap="square" rtlCol="0" anchor="t"/>
          <a:lstStyle/>
          <a:p>
            <a:pPr marL="0" indent="0">
              <a:buNone/>
            </a:pPr>
            <a:r>
              <a:rPr lang="en-US" sz="1200" dirty="0">
                <a:solidFill>
                  <a:srgbClr val="3D4F6B"/>
                </a:solidFill>
              </a:rPr>
              <a:t>La autoridad no emite ninguna medida a pesar de que existen elementos objetivos que revelan exclusión o subrepresentación de un grupo.</a:t>
            </a:r>
            <a:endParaRPr lang="en-US" sz="1200" dirty="0"/>
          </a:p>
        </p:txBody>
      </p:sp>
      <p:sp>
        <p:nvSpPr>
          <p:cNvPr id="11" name="Shape 9"/>
          <p:cNvSpPr/>
          <p:nvPr/>
        </p:nvSpPr>
        <p:spPr>
          <a:xfrm>
            <a:off x="320040" y="2194560"/>
            <a:ext cx="8503920" cy="118872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2" name="Shape 10"/>
          <p:cNvSpPr/>
          <p:nvPr/>
        </p:nvSpPr>
        <p:spPr>
          <a:xfrm>
            <a:off x="320040" y="2194560"/>
            <a:ext cx="640080" cy="1188720"/>
          </a:xfrm>
          <a:prstGeom prst="rect">
            <a:avLst/>
          </a:prstGeom>
          <a:solidFill>
            <a:srgbClr val="C9A84C"/>
          </a:solidFill>
          <a:ln w="12700">
            <a:solidFill>
              <a:srgbClr val="C9A84C"/>
            </a:solidFill>
            <a:prstDash val="solid"/>
          </a:ln>
        </p:spPr>
        <p:txBody>
          <a:bodyPr/>
          <a:lstStyle/>
          <a:p>
            <a:endParaRPr lang="es-MX"/>
          </a:p>
        </p:txBody>
      </p:sp>
      <p:sp>
        <p:nvSpPr>
          <p:cNvPr id="13" name="Text 11"/>
          <p:cNvSpPr/>
          <p:nvPr/>
        </p:nvSpPr>
        <p:spPr>
          <a:xfrm>
            <a:off x="320040" y="2194560"/>
            <a:ext cx="640080" cy="1188720"/>
          </a:xfrm>
          <a:prstGeom prst="rect">
            <a:avLst/>
          </a:prstGeom>
          <a:noFill/>
          <a:ln/>
        </p:spPr>
        <p:txBody>
          <a:bodyPr wrap="square" lIns="0" tIns="0" rIns="0" bIns="0" rtlCol="0" anchor="ctr"/>
          <a:lstStyle/>
          <a:p>
            <a:pPr marL="0" indent="0" algn="ctr">
              <a:buNone/>
            </a:pPr>
            <a:r>
              <a:rPr lang="en-US" sz="2200" b="1" dirty="0">
                <a:solidFill>
                  <a:srgbClr val="FFFFFF"/>
                </a:solidFill>
              </a:rPr>
              <a:t>II</a:t>
            </a:r>
            <a:endParaRPr lang="en-US" sz="2200" dirty="0"/>
          </a:p>
        </p:txBody>
      </p:sp>
      <p:sp>
        <p:nvSpPr>
          <p:cNvPr id="14" name="Text 12"/>
          <p:cNvSpPr/>
          <p:nvPr/>
        </p:nvSpPr>
        <p:spPr>
          <a:xfrm>
            <a:off x="1051560" y="2286000"/>
            <a:ext cx="7635240" cy="365760"/>
          </a:xfrm>
          <a:prstGeom prst="rect">
            <a:avLst/>
          </a:prstGeom>
          <a:noFill/>
          <a:ln/>
        </p:spPr>
        <p:txBody>
          <a:bodyPr wrap="square" rtlCol="0" anchor="ctr"/>
          <a:lstStyle/>
          <a:p>
            <a:pPr marL="0" indent="0">
              <a:buNone/>
            </a:pPr>
            <a:r>
              <a:rPr lang="en-US" sz="1300" b="1" dirty="0">
                <a:solidFill>
                  <a:srgbClr val="1B2A4A"/>
                </a:solidFill>
              </a:rPr>
              <a:t>Omisión relativa o insuficiencia</a:t>
            </a:r>
            <a:endParaRPr lang="en-US" sz="1300" dirty="0"/>
          </a:p>
        </p:txBody>
      </p:sp>
      <p:sp>
        <p:nvSpPr>
          <p:cNvPr id="15" name="Text 13"/>
          <p:cNvSpPr/>
          <p:nvPr/>
        </p:nvSpPr>
        <p:spPr>
          <a:xfrm>
            <a:off x="1051560" y="2670048"/>
            <a:ext cx="7635240" cy="640080"/>
          </a:xfrm>
          <a:prstGeom prst="rect">
            <a:avLst/>
          </a:prstGeom>
          <a:noFill/>
          <a:ln/>
        </p:spPr>
        <p:txBody>
          <a:bodyPr wrap="square" rtlCol="0" anchor="t"/>
          <a:lstStyle/>
          <a:p>
            <a:pPr marL="0" indent="0">
              <a:buNone/>
            </a:pPr>
            <a:r>
              <a:rPr lang="en-US" sz="1200" dirty="0">
                <a:solidFill>
                  <a:srgbClr val="3D4F6B"/>
                </a:solidFill>
              </a:rPr>
              <a:t>La autoridad emite alguna medida, pero ésta no guarda proporción con la magnitud del problema. La medida existe formalmente, pero no alcanza su finalidad.</a:t>
            </a:r>
            <a:endParaRPr lang="en-US" sz="1200" dirty="0"/>
          </a:p>
        </p:txBody>
      </p:sp>
      <p:sp>
        <p:nvSpPr>
          <p:cNvPr id="16" name="Shape 14"/>
          <p:cNvSpPr/>
          <p:nvPr/>
        </p:nvSpPr>
        <p:spPr>
          <a:xfrm>
            <a:off x="320040" y="3520440"/>
            <a:ext cx="8503920" cy="118872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7" name="Shape 15"/>
          <p:cNvSpPr/>
          <p:nvPr/>
        </p:nvSpPr>
        <p:spPr>
          <a:xfrm>
            <a:off x="320040" y="3520440"/>
            <a:ext cx="640080" cy="1188720"/>
          </a:xfrm>
          <a:prstGeom prst="rect">
            <a:avLst/>
          </a:prstGeom>
          <a:solidFill>
            <a:srgbClr val="1B2A4A"/>
          </a:solidFill>
          <a:ln w="12700">
            <a:solidFill>
              <a:srgbClr val="1B2A4A"/>
            </a:solidFill>
            <a:prstDash val="solid"/>
          </a:ln>
        </p:spPr>
        <p:txBody>
          <a:bodyPr/>
          <a:lstStyle/>
          <a:p>
            <a:endParaRPr lang="es-MX"/>
          </a:p>
        </p:txBody>
      </p:sp>
      <p:sp>
        <p:nvSpPr>
          <p:cNvPr id="18" name="Text 16"/>
          <p:cNvSpPr/>
          <p:nvPr/>
        </p:nvSpPr>
        <p:spPr>
          <a:xfrm>
            <a:off x="320040" y="3520440"/>
            <a:ext cx="640080" cy="1188720"/>
          </a:xfrm>
          <a:prstGeom prst="rect">
            <a:avLst/>
          </a:prstGeom>
          <a:noFill/>
          <a:ln/>
        </p:spPr>
        <p:txBody>
          <a:bodyPr wrap="square" lIns="0" tIns="0" rIns="0" bIns="0" rtlCol="0" anchor="ctr"/>
          <a:lstStyle/>
          <a:p>
            <a:pPr marL="0" indent="0" algn="ctr">
              <a:buNone/>
            </a:pPr>
            <a:r>
              <a:rPr lang="en-US" sz="2200" b="1" dirty="0">
                <a:solidFill>
                  <a:srgbClr val="FFFFFF"/>
                </a:solidFill>
              </a:rPr>
              <a:t>III</a:t>
            </a:r>
            <a:endParaRPr lang="en-US" sz="2200" dirty="0"/>
          </a:p>
        </p:txBody>
      </p:sp>
      <p:sp>
        <p:nvSpPr>
          <p:cNvPr id="19" name="Text 17"/>
          <p:cNvSpPr/>
          <p:nvPr/>
        </p:nvSpPr>
        <p:spPr>
          <a:xfrm>
            <a:off x="1051560" y="3611880"/>
            <a:ext cx="7635240" cy="365760"/>
          </a:xfrm>
          <a:prstGeom prst="rect">
            <a:avLst/>
          </a:prstGeom>
          <a:noFill/>
          <a:ln/>
        </p:spPr>
        <p:txBody>
          <a:bodyPr wrap="square" rtlCol="0" anchor="ctr"/>
          <a:lstStyle/>
          <a:p>
            <a:pPr marL="0" indent="0">
              <a:buNone/>
            </a:pPr>
            <a:r>
              <a:rPr lang="en-US" sz="1300" b="1" dirty="0">
                <a:solidFill>
                  <a:srgbClr val="1B2A4A"/>
                </a:solidFill>
              </a:rPr>
              <a:t>Regresividad</a:t>
            </a:r>
            <a:endParaRPr lang="en-US" sz="1300" dirty="0"/>
          </a:p>
        </p:txBody>
      </p:sp>
      <p:sp>
        <p:nvSpPr>
          <p:cNvPr id="20" name="Text 18"/>
          <p:cNvSpPr/>
          <p:nvPr/>
        </p:nvSpPr>
        <p:spPr>
          <a:xfrm>
            <a:off x="1051560" y="3995928"/>
            <a:ext cx="7635240" cy="640080"/>
          </a:xfrm>
          <a:prstGeom prst="rect">
            <a:avLst/>
          </a:prstGeom>
          <a:noFill/>
          <a:ln/>
        </p:spPr>
        <p:txBody>
          <a:bodyPr wrap="square" rtlCol="0" anchor="t"/>
          <a:lstStyle/>
          <a:p>
            <a:pPr marL="0" indent="0">
              <a:buNone/>
            </a:pPr>
            <a:r>
              <a:rPr lang="en-US" sz="1200" dirty="0">
                <a:solidFill>
                  <a:srgbClr val="3D4F6B"/>
                </a:solidFill>
              </a:rPr>
              <a:t>La autoridad reduce, elimina o debilita medidas previamente adoptadas sin una justificación reforzada. Exige carga argumentativa especial para justificar el retroceso.</a:t>
            </a:r>
            <a:endParaRPr lang="en-US" sz="1200" dirty="0"/>
          </a:p>
        </p:txBody>
      </p:sp>
      <p:sp>
        <p:nvSpPr>
          <p:cNvPr id="21" name="Shape 19"/>
          <p:cNvSpPr/>
          <p:nvPr/>
        </p:nvSpPr>
        <p:spPr>
          <a:xfrm>
            <a:off x="320040" y="4663440"/>
            <a:ext cx="8503920" cy="274320"/>
          </a:xfrm>
          <a:prstGeom prst="rect">
            <a:avLst/>
          </a:prstGeom>
          <a:solidFill>
            <a:srgbClr val="243454"/>
          </a:solidFill>
          <a:ln w="12700">
            <a:solidFill>
              <a:srgbClr val="243454"/>
            </a:solidFill>
            <a:prstDash val="solid"/>
          </a:ln>
        </p:spPr>
        <p:txBody>
          <a:bodyPr/>
          <a:lstStyle/>
          <a:p>
            <a:endParaRPr lang="es-MX"/>
          </a:p>
        </p:txBody>
      </p:sp>
      <p:sp>
        <p:nvSpPr>
          <p:cNvPr id="22" name="Text 20"/>
          <p:cNvSpPr/>
          <p:nvPr/>
        </p:nvSpPr>
        <p:spPr>
          <a:xfrm>
            <a:off x="457200" y="4681728"/>
            <a:ext cx="8321040" cy="246888"/>
          </a:xfrm>
          <a:prstGeom prst="rect">
            <a:avLst/>
          </a:prstGeom>
          <a:noFill/>
          <a:ln/>
        </p:spPr>
        <p:txBody>
          <a:bodyPr wrap="square" rtlCol="0" anchor="ctr"/>
          <a:lstStyle/>
          <a:p>
            <a:pPr marL="0" indent="0" algn="ctr">
              <a:buNone/>
            </a:pPr>
            <a:r>
              <a:rPr lang="en-US" sz="1000" i="1" dirty="0">
                <a:solidFill>
                  <a:srgbClr val="E8C96A"/>
                </a:solidFill>
              </a:rPr>
              <a:t>No toda omisión implica inconstitucionalidad automática. El análisis depende de la evidencia disponible, la competencia de la autoridad y el momento procesal.</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1B2A4A"/>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E8C96A"/>
                </a:solidFill>
              </a:rPr>
              <a:t>2 / 35</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E8C96A"/>
                </a:solidFill>
              </a:rPr>
              <a:t>Diplomado · Acciones Afirmativas</a:t>
            </a:r>
            <a:endParaRPr lang="en-US" sz="900" dirty="0"/>
          </a:p>
        </p:txBody>
      </p:sp>
      <p:sp>
        <p:nvSpPr>
          <p:cNvPr id="4" name="Text 2"/>
          <p:cNvSpPr/>
          <p:nvPr/>
        </p:nvSpPr>
        <p:spPr>
          <a:xfrm>
            <a:off x="320040" y="228600"/>
            <a:ext cx="8503920" cy="365760"/>
          </a:xfrm>
          <a:prstGeom prst="rect">
            <a:avLst/>
          </a:prstGeom>
          <a:noFill/>
          <a:ln/>
        </p:spPr>
        <p:txBody>
          <a:bodyPr wrap="square" rtlCol="0" anchor="ctr"/>
          <a:lstStyle/>
          <a:p>
            <a:pPr marL="0" indent="0">
              <a:buNone/>
            </a:pPr>
            <a:r>
              <a:rPr lang="en-US" sz="1100" b="1" kern="0" spc="400" dirty="0">
                <a:solidFill>
                  <a:srgbClr val="C9A84C"/>
                </a:solidFill>
              </a:rPr>
              <a:t>AGENDA</a:t>
            </a:r>
            <a:endParaRPr lang="en-US" sz="1100" dirty="0"/>
          </a:p>
        </p:txBody>
      </p:sp>
      <p:sp>
        <p:nvSpPr>
          <p:cNvPr id="5" name="Text 3"/>
          <p:cNvSpPr/>
          <p:nvPr/>
        </p:nvSpPr>
        <p:spPr>
          <a:xfrm>
            <a:off x="320040" y="594360"/>
            <a:ext cx="8503920" cy="502920"/>
          </a:xfrm>
          <a:prstGeom prst="rect">
            <a:avLst/>
          </a:prstGeom>
          <a:noFill/>
          <a:ln/>
        </p:spPr>
        <p:txBody>
          <a:bodyPr wrap="square" rtlCol="0" anchor="ctr"/>
          <a:lstStyle/>
          <a:p>
            <a:pPr marL="0" indent="0">
              <a:buNone/>
            </a:pPr>
            <a:r>
              <a:rPr lang="en-US" sz="2600" b="1" dirty="0">
                <a:solidFill>
                  <a:srgbClr val="FFFFFF"/>
                </a:solidFill>
                <a:latin typeface="Cambria" pitchFamily="34" charset="0"/>
                <a:ea typeface="Cambria" pitchFamily="34" charset="-122"/>
                <a:cs typeface="Cambria" pitchFamily="34" charset="-120"/>
              </a:rPr>
              <a:t>Contenido de la primera clase</a:t>
            </a:r>
            <a:endParaRPr lang="en-US" sz="2600" dirty="0"/>
          </a:p>
        </p:txBody>
      </p:sp>
      <p:sp>
        <p:nvSpPr>
          <p:cNvPr id="6" name="Shape 4"/>
          <p:cNvSpPr/>
          <p:nvPr/>
        </p:nvSpPr>
        <p:spPr>
          <a:xfrm>
            <a:off x="320040" y="1188720"/>
            <a:ext cx="8503920" cy="27432"/>
          </a:xfrm>
          <a:prstGeom prst="rect">
            <a:avLst/>
          </a:prstGeom>
          <a:solidFill>
            <a:srgbClr val="C9A84C"/>
          </a:solidFill>
          <a:ln w="12700">
            <a:solidFill>
              <a:srgbClr val="C9A84C"/>
            </a:solidFill>
            <a:prstDash val="solid"/>
          </a:ln>
        </p:spPr>
        <p:txBody>
          <a:bodyPr/>
          <a:lstStyle/>
          <a:p>
            <a:endParaRPr lang="es-MX"/>
          </a:p>
        </p:txBody>
      </p:sp>
      <p:sp>
        <p:nvSpPr>
          <p:cNvPr id="7" name="Shape 5"/>
          <p:cNvSpPr/>
          <p:nvPr/>
        </p:nvSpPr>
        <p:spPr>
          <a:xfrm>
            <a:off x="320040" y="1371600"/>
            <a:ext cx="411480" cy="411480"/>
          </a:xfrm>
          <a:prstGeom prst="ellipse">
            <a:avLst/>
          </a:prstGeom>
          <a:solidFill>
            <a:srgbClr val="C9A84C"/>
          </a:solidFill>
          <a:ln w="12700">
            <a:solidFill>
              <a:srgbClr val="C9A84C"/>
            </a:solidFill>
            <a:prstDash val="solid"/>
          </a:ln>
        </p:spPr>
        <p:txBody>
          <a:bodyPr/>
          <a:lstStyle/>
          <a:p>
            <a:endParaRPr lang="es-MX"/>
          </a:p>
        </p:txBody>
      </p:sp>
      <p:sp>
        <p:nvSpPr>
          <p:cNvPr id="8" name="Text 6"/>
          <p:cNvSpPr/>
          <p:nvPr/>
        </p:nvSpPr>
        <p:spPr>
          <a:xfrm>
            <a:off x="320040" y="1389888"/>
            <a:ext cx="411480" cy="384048"/>
          </a:xfrm>
          <a:prstGeom prst="rect">
            <a:avLst/>
          </a:prstGeom>
          <a:noFill/>
          <a:ln/>
        </p:spPr>
        <p:txBody>
          <a:bodyPr wrap="square" lIns="0" tIns="0" rIns="0" bIns="0" rtlCol="0" anchor="ctr"/>
          <a:lstStyle/>
          <a:p>
            <a:pPr marL="0" indent="0" algn="ctr">
              <a:buNone/>
            </a:pPr>
            <a:r>
              <a:rPr lang="en-US" sz="1400" b="1" dirty="0">
                <a:solidFill>
                  <a:srgbClr val="1B2A4A"/>
                </a:solidFill>
              </a:rPr>
              <a:t>1</a:t>
            </a:r>
            <a:endParaRPr lang="en-US" sz="1400" dirty="0"/>
          </a:p>
        </p:txBody>
      </p:sp>
      <p:sp>
        <p:nvSpPr>
          <p:cNvPr id="9" name="Text 7"/>
          <p:cNvSpPr/>
          <p:nvPr/>
        </p:nvSpPr>
        <p:spPr>
          <a:xfrm>
            <a:off x="868680" y="1389888"/>
            <a:ext cx="7955280" cy="384048"/>
          </a:xfrm>
          <a:prstGeom prst="rect">
            <a:avLst/>
          </a:prstGeom>
          <a:noFill/>
          <a:ln/>
        </p:spPr>
        <p:txBody>
          <a:bodyPr wrap="square" rtlCol="0" anchor="ctr"/>
          <a:lstStyle/>
          <a:p>
            <a:pPr marL="0" indent="0">
              <a:buNone/>
            </a:pPr>
            <a:r>
              <a:rPr lang="en-US" sz="1300" dirty="0">
                <a:solidFill>
                  <a:srgbClr val="FFFFFF"/>
                </a:solidFill>
                <a:latin typeface="Calibri" pitchFamily="34" charset="0"/>
                <a:ea typeface="Calibri" pitchFamily="34" charset="-122"/>
                <a:cs typeface="Calibri" pitchFamily="34" charset="-120"/>
              </a:rPr>
              <a:t>Igualdad formal vs. igualdad sustantiva: función constitucional</a:t>
            </a:r>
            <a:endParaRPr lang="en-US" sz="1300" dirty="0"/>
          </a:p>
        </p:txBody>
      </p:sp>
      <p:sp>
        <p:nvSpPr>
          <p:cNvPr id="10" name="Shape 8"/>
          <p:cNvSpPr/>
          <p:nvPr/>
        </p:nvSpPr>
        <p:spPr>
          <a:xfrm>
            <a:off x="320040" y="1847088"/>
            <a:ext cx="411480" cy="411480"/>
          </a:xfrm>
          <a:prstGeom prst="ellipse">
            <a:avLst/>
          </a:prstGeom>
          <a:solidFill>
            <a:srgbClr val="C9A84C"/>
          </a:solidFill>
          <a:ln w="12700">
            <a:solidFill>
              <a:srgbClr val="C9A84C"/>
            </a:solidFill>
            <a:prstDash val="solid"/>
          </a:ln>
        </p:spPr>
        <p:txBody>
          <a:bodyPr/>
          <a:lstStyle/>
          <a:p>
            <a:endParaRPr lang="es-MX"/>
          </a:p>
        </p:txBody>
      </p:sp>
      <p:sp>
        <p:nvSpPr>
          <p:cNvPr id="11" name="Text 9"/>
          <p:cNvSpPr/>
          <p:nvPr/>
        </p:nvSpPr>
        <p:spPr>
          <a:xfrm>
            <a:off x="320040" y="1865376"/>
            <a:ext cx="411480" cy="384048"/>
          </a:xfrm>
          <a:prstGeom prst="rect">
            <a:avLst/>
          </a:prstGeom>
          <a:noFill/>
          <a:ln/>
        </p:spPr>
        <p:txBody>
          <a:bodyPr wrap="square" lIns="0" tIns="0" rIns="0" bIns="0" rtlCol="0" anchor="ctr"/>
          <a:lstStyle/>
          <a:p>
            <a:pPr marL="0" indent="0" algn="ctr">
              <a:buNone/>
            </a:pPr>
            <a:r>
              <a:rPr lang="en-US" sz="1400" b="1" dirty="0">
                <a:solidFill>
                  <a:srgbClr val="1B2A4A"/>
                </a:solidFill>
              </a:rPr>
              <a:t>2</a:t>
            </a:r>
            <a:endParaRPr lang="en-US" sz="1400" dirty="0"/>
          </a:p>
        </p:txBody>
      </p:sp>
      <p:sp>
        <p:nvSpPr>
          <p:cNvPr id="12" name="Text 10"/>
          <p:cNvSpPr/>
          <p:nvPr/>
        </p:nvSpPr>
        <p:spPr>
          <a:xfrm>
            <a:off x="868680" y="1865376"/>
            <a:ext cx="7955280" cy="384048"/>
          </a:xfrm>
          <a:prstGeom prst="rect">
            <a:avLst/>
          </a:prstGeom>
          <a:noFill/>
          <a:ln/>
        </p:spPr>
        <p:txBody>
          <a:bodyPr wrap="square" rtlCol="0" anchor="ctr"/>
          <a:lstStyle/>
          <a:p>
            <a:pPr marL="0" indent="0">
              <a:buNone/>
            </a:pPr>
            <a:r>
              <a:rPr lang="en-US" sz="1300" dirty="0">
                <a:solidFill>
                  <a:srgbClr val="FFFFFF"/>
                </a:solidFill>
                <a:latin typeface="Calibri" pitchFamily="34" charset="0"/>
                <a:ea typeface="Calibri" pitchFamily="34" charset="-122"/>
                <a:cs typeface="Calibri" pitchFamily="34" charset="-120"/>
              </a:rPr>
              <a:t>Naturaleza jurídica de las acciones afirmativas</a:t>
            </a:r>
            <a:endParaRPr lang="en-US" sz="1300" dirty="0"/>
          </a:p>
        </p:txBody>
      </p:sp>
      <p:sp>
        <p:nvSpPr>
          <p:cNvPr id="13" name="Shape 11"/>
          <p:cNvSpPr/>
          <p:nvPr/>
        </p:nvSpPr>
        <p:spPr>
          <a:xfrm>
            <a:off x="320040" y="2322576"/>
            <a:ext cx="411480" cy="411480"/>
          </a:xfrm>
          <a:prstGeom prst="ellipse">
            <a:avLst/>
          </a:prstGeom>
          <a:solidFill>
            <a:srgbClr val="C9A84C"/>
          </a:solidFill>
          <a:ln w="12700">
            <a:solidFill>
              <a:srgbClr val="C9A84C"/>
            </a:solidFill>
            <a:prstDash val="solid"/>
          </a:ln>
        </p:spPr>
        <p:txBody>
          <a:bodyPr/>
          <a:lstStyle/>
          <a:p>
            <a:endParaRPr lang="es-MX"/>
          </a:p>
        </p:txBody>
      </p:sp>
      <p:sp>
        <p:nvSpPr>
          <p:cNvPr id="14" name="Text 12"/>
          <p:cNvSpPr/>
          <p:nvPr/>
        </p:nvSpPr>
        <p:spPr>
          <a:xfrm>
            <a:off x="320040" y="2340864"/>
            <a:ext cx="411480" cy="384048"/>
          </a:xfrm>
          <a:prstGeom prst="rect">
            <a:avLst/>
          </a:prstGeom>
          <a:noFill/>
          <a:ln/>
        </p:spPr>
        <p:txBody>
          <a:bodyPr wrap="square" lIns="0" tIns="0" rIns="0" bIns="0" rtlCol="0" anchor="ctr"/>
          <a:lstStyle/>
          <a:p>
            <a:pPr marL="0" indent="0" algn="ctr">
              <a:buNone/>
            </a:pPr>
            <a:r>
              <a:rPr lang="en-US" sz="1400" b="1" dirty="0">
                <a:solidFill>
                  <a:srgbClr val="1B2A4A"/>
                </a:solidFill>
              </a:rPr>
              <a:t>3</a:t>
            </a:r>
            <a:endParaRPr lang="en-US" sz="1400" dirty="0"/>
          </a:p>
        </p:txBody>
      </p:sp>
      <p:sp>
        <p:nvSpPr>
          <p:cNvPr id="15" name="Text 13"/>
          <p:cNvSpPr/>
          <p:nvPr/>
        </p:nvSpPr>
        <p:spPr>
          <a:xfrm>
            <a:off x="868680" y="2340864"/>
            <a:ext cx="7955280" cy="384048"/>
          </a:xfrm>
          <a:prstGeom prst="rect">
            <a:avLst/>
          </a:prstGeom>
          <a:noFill/>
          <a:ln/>
        </p:spPr>
        <p:txBody>
          <a:bodyPr wrap="square" rtlCol="0" anchor="ctr"/>
          <a:lstStyle/>
          <a:p>
            <a:pPr marL="0" indent="0">
              <a:buNone/>
            </a:pPr>
            <a:r>
              <a:rPr lang="en-US" sz="1300" dirty="0">
                <a:solidFill>
                  <a:srgbClr val="FFFFFF"/>
                </a:solidFill>
                <a:latin typeface="Calibri" pitchFamily="34" charset="0"/>
                <a:ea typeface="Calibri" pitchFamily="34" charset="-122"/>
                <a:cs typeface="Calibri" pitchFamily="34" charset="-120"/>
              </a:rPr>
              <a:t>Ponderación del interés tutelado como técnica procesal</a:t>
            </a:r>
            <a:endParaRPr lang="en-US" sz="1300" dirty="0"/>
          </a:p>
        </p:txBody>
      </p:sp>
      <p:sp>
        <p:nvSpPr>
          <p:cNvPr id="16" name="Shape 14"/>
          <p:cNvSpPr/>
          <p:nvPr/>
        </p:nvSpPr>
        <p:spPr>
          <a:xfrm>
            <a:off x="320040" y="2798064"/>
            <a:ext cx="411480" cy="411480"/>
          </a:xfrm>
          <a:prstGeom prst="ellipse">
            <a:avLst/>
          </a:prstGeom>
          <a:solidFill>
            <a:srgbClr val="C9A84C"/>
          </a:solidFill>
          <a:ln w="12700">
            <a:solidFill>
              <a:srgbClr val="C9A84C"/>
            </a:solidFill>
            <a:prstDash val="solid"/>
          </a:ln>
        </p:spPr>
        <p:txBody>
          <a:bodyPr/>
          <a:lstStyle/>
          <a:p>
            <a:endParaRPr lang="es-MX"/>
          </a:p>
        </p:txBody>
      </p:sp>
      <p:sp>
        <p:nvSpPr>
          <p:cNvPr id="17" name="Text 15"/>
          <p:cNvSpPr/>
          <p:nvPr/>
        </p:nvSpPr>
        <p:spPr>
          <a:xfrm>
            <a:off x="320040" y="2816352"/>
            <a:ext cx="411480" cy="384048"/>
          </a:xfrm>
          <a:prstGeom prst="rect">
            <a:avLst/>
          </a:prstGeom>
          <a:noFill/>
          <a:ln/>
        </p:spPr>
        <p:txBody>
          <a:bodyPr wrap="square" lIns="0" tIns="0" rIns="0" bIns="0" rtlCol="0" anchor="ctr"/>
          <a:lstStyle/>
          <a:p>
            <a:pPr marL="0" indent="0" algn="ctr">
              <a:buNone/>
            </a:pPr>
            <a:r>
              <a:rPr lang="en-US" sz="1400" b="1" dirty="0">
                <a:solidFill>
                  <a:srgbClr val="1B2A4A"/>
                </a:solidFill>
              </a:rPr>
              <a:t>4</a:t>
            </a:r>
            <a:endParaRPr lang="en-US" sz="1400" dirty="0"/>
          </a:p>
        </p:txBody>
      </p:sp>
      <p:sp>
        <p:nvSpPr>
          <p:cNvPr id="18" name="Text 16"/>
          <p:cNvSpPr/>
          <p:nvPr/>
        </p:nvSpPr>
        <p:spPr>
          <a:xfrm>
            <a:off x="868680" y="2816352"/>
            <a:ext cx="7955280" cy="384048"/>
          </a:xfrm>
          <a:prstGeom prst="rect">
            <a:avLst/>
          </a:prstGeom>
          <a:noFill/>
          <a:ln/>
        </p:spPr>
        <p:txBody>
          <a:bodyPr wrap="square" rtlCol="0" anchor="ctr"/>
          <a:lstStyle/>
          <a:p>
            <a:pPr marL="0" indent="0">
              <a:buNone/>
            </a:pPr>
            <a:r>
              <a:rPr lang="en-US" sz="1300" dirty="0">
                <a:solidFill>
                  <a:srgbClr val="FFFFFF"/>
                </a:solidFill>
                <a:latin typeface="Calibri" pitchFamily="34" charset="0"/>
                <a:ea typeface="Calibri" pitchFamily="34" charset="-122"/>
                <a:cs typeface="Calibri" pitchFamily="34" charset="-120"/>
              </a:rPr>
              <a:t>Temporalidad, certeza y seguridad jurídica</a:t>
            </a:r>
            <a:endParaRPr lang="en-US" sz="1300" dirty="0"/>
          </a:p>
        </p:txBody>
      </p:sp>
      <p:sp>
        <p:nvSpPr>
          <p:cNvPr id="19" name="Shape 17"/>
          <p:cNvSpPr/>
          <p:nvPr/>
        </p:nvSpPr>
        <p:spPr>
          <a:xfrm>
            <a:off x="320040" y="3273552"/>
            <a:ext cx="411480" cy="411480"/>
          </a:xfrm>
          <a:prstGeom prst="ellipse">
            <a:avLst/>
          </a:prstGeom>
          <a:solidFill>
            <a:srgbClr val="C9A84C"/>
          </a:solidFill>
          <a:ln w="12700">
            <a:solidFill>
              <a:srgbClr val="C9A84C"/>
            </a:solidFill>
            <a:prstDash val="solid"/>
          </a:ln>
        </p:spPr>
        <p:txBody>
          <a:bodyPr/>
          <a:lstStyle/>
          <a:p>
            <a:endParaRPr lang="es-MX"/>
          </a:p>
        </p:txBody>
      </p:sp>
      <p:sp>
        <p:nvSpPr>
          <p:cNvPr id="20" name="Text 18"/>
          <p:cNvSpPr/>
          <p:nvPr/>
        </p:nvSpPr>
        <p:spPr>
          <a:xfrm>
            <a:off x="320040" y="3291840"/>
            <a:ext cx="411480" cy="384048"/>
          </a:xfrm>
          <a:prstGeom prst="rect">
            <a:avLst/>
          </a:prstGeom>
          <a:noFill/>
          <a:ln/>
        </p:spPr>
        <p:txBody>
          <a:bodyPr wrap="square" lIns="0" tIns="0" rIns="0" bIns="0" rtlCol="0" anchor="ctr"/>
          <a:lstStyle/>
          <a:p>
            <a:pPr marL="0" indent="0" algn="ctr">
              <a:buNone/>
            </a:pPr>
            <a:r>
              <a:rPr lang="en-US" sz="1400" b="1" dirty="0">
                <a:solidFill>
                  <a:srgbClr val="1B2A4A"/>
                </a:solidFill>
              </a:rPr>
              <a:t>5</a:t>
            </a:r>
            <a:endParaRPr lang="en-US" sz="1400" dirty="0"/>
          </a:p>
        </p:txBody>
      </p:sp>
      <p:sp>
        <p:nvSpPr>
          <p:cNvPr id="21" name="Text 19"/>
          <p:cNvSpPr/>
          <p:nvPr/>
        </p:nvSpPr>
        <p:spPr>
          <a:xfrm>
            <a:off x="868680" y="3291840"/>
            <a:ext cx="7955280" cy="384048"/>
          </a:xfrm>
          <a:prstGeom prst="rect">
            <a:avLst/>
          </a:prstGeom>
          <a:noFill/>
          <a:ln/>
        </p:spPr>
        <p:txBody>
          <a:bodyPr wrap="square" rtlCol="0" anchor="ctr"/>
          <a:lstStyle/>
          <a:p>
            <a:pPr marL="0" indent="0">
              <a:buNone/>
            </a:pPr>
            <a:r>
              <a:rPr lang="en-US" sz="1300" dirty="0">
                <a:solidFill>
                  <a:srgbClr val="FFFFFF"/>
                </a:solidFill>
                <a:latin typeface="Calibri" pitchFamily="34" charset="0"/>
                <a:ea typeface="Calibri" pitchFamily="34" charset="-122"/>
                <a:cs typeface="Calibri" pitchFamily="34" charset="-120"/>
              </a:rPr>
              <a:t>Falta de acciones afirmativas: omisión, insuficiencia y regresividad</a:t>
            </a:r>
            <a:endParaRPr lang="en-US" sz="1300" dirty="0"/>
          </a:p>
        </p:txBody>
      </p:sp>
      <p:sp>
        <p:nvSpPr>
          <p:cNvPr id="22" name="Shape 20"/>
          <p:cNvSpPr/>
          <p:nvPr/>
        </p:nvSpPr>
        <p:spPr>
          <a:xfrm>
            <a:off x="320040" y="3749040"/>
            <a:ext cx="411480" cy="411480"/>
          </a:xfrm>
          <a:prstGeom prst="ellipse">
            <a:avLst/>
          </a:prstGeom>
          <a:solidFill>
            <a:srgbClr val="C9A84C"/>
          </a:solidFill>
          <a:ln w="12700">
            <a:solidFill>
              <a:srgbClr val="C9A84C"/>
            </a:solidFill>
            <a:prstDash val="solid"/>
          </a:ln>
        </p:spPr>
        <p:txBody>
          <a:bodyPr/>
          <a:lstStyle/>
          <a:p>
            <a:endParaRPr lang="es-MX"/>
          </a:p>
        </p:txBody>
      </p:sp>
      <p:sp>
        <p:nvSpPr>
          <p:cNvPr id="23" name="Text 21"/>
          <p:cNvSpPr/>
          <p:nvPr/>
        </p:nvSpPr>
        <p:spPr>
          <a:xfrm>
            <a:off x="320040" y="3767328"/>
            <a:ext cx="411480" cy="384048"/>
          </a:xfrm>
          <a:prstGeom prst="rect">
            <a:avLst/>
          </a:prstGeom>
          <a:noFill/>
          <a:ln/>
        </p:spPr>
        <p:txBody>
          <a:bodyPr wrap="square" lIns="0" tIns="0" rIns="0" bIns="0" rtlCol="0" anchor="ctr"/>
          <a:lstStyle/>
          <a:p>
            <a:pPr marL="0" indent="0" algn="ctr">
              <a:buNone/>
            </a:pPr>
            <a:r>
              <a:rPr lang="en-US" sz="1400" b="1" dirty="0">
                <a:solidFill>
                  <a:srgbClr val="1B2A4A"/>
                </a:solidFill>
              </a:rPr>
              <a:t>6</a:t>
            </a:r>
            <a:endParaRPr lang="en-US" sz="1400" dirty="0"/>
          </a:p>
        </p:txBody>
      </p:sp>
      <p:sp>
        <p:nvSpPr>
          <p:cNvPr id="24" name="Text 22"/>
          <p:cNvSpPr/>
          <p:nvPr/>
        </p:nvSpPr>
        <p:spPr>
          <a:xfrm>
            <a:off x="868680" y="3767328"/>
            <a:ext cx="7955280" cy="384048"/>
          </a:xfrm>
          <a:prstGeom prst="rect">
            <a:avLst/>
          </a:prstGeom>
          <a:noFill/>
          <a:ln/>
        </p:spPr>
        <p:txBody>
          <a:bodyPr wrap="square" rtlCol="0" anchor="ctr"/>
          <a:lstStyle/>
          <a:p>
            <a:pPr marL="0" indent="0">
              <a:buNone/>
            </a:pPr>
            <a:r>
              <a:rPr lang="en-US" sz="1300" dirty="0">
                <a:solidFill>
                  <a:srgbClr val="E8C96A"/>
                </a:solidFill>
                <a:latin typeface="Calibri" pitchFamily="34" charset="0"/>
                <a:ea typeface="Calibri" pitchFamily="34" charset="-122"/>
                <a:cs typeface="Calibri" pitchFamily="34" charset="-120"/>
              </a:rPr>
              <a:t>Adscripción indebida: autoadscripción, prueba y simulación</a:t>
            </a:r>
            <a:endParaRPr lang="en-US" sz="1300" dirty="0"/>
          </a:p>
        </p:txBody>
      </p:sp>
      <p:sp>
        <p:nvSpPr>
          <p:cNvPr id="25" name="Shape 23"/>
          <p:cNvSpPr/>
          <p:nvPr/>
        </p:nvSpPr>
        <p:spPr>
          <a:xfrm>
            <a:off x="320040" y="4224528"/>
            <a:ext cx="411480" cy="411480"/>
          </a:xfrm>
          <a:prstGeom prst="ellipse">
            <a:avLst/>
          </a:prstGeom>
          <a:solidFill>
            <a:srgbClr val="C9A84C"/>
          </a:solidFill>
          <a:ln w="12700">
            <a:solidFill>
              <a:srgbClr val="C9A84C"/>
            </a:solidFill>
            <a:prstDash val="solid"/>
          </a:ln>
        </p:spPr>
        <p:txBody>
          <a:bodyPr/>
          <a:lstStyle/>
          <a:p>
            <a:endParaRPr lang="es-MX"/>
          </a:p>
        </p:txBody>
      </p:sp>
      <p:sp>
        <p:nvSpPr>
          <p:cNvPr id="26" name="Text 24"/>
          <p:cNvSpPr/>
          <p:nvPr/>
        </p:nvSpPr>
        <p:spPr>
          <a:xfrm>
            <a:off x="320040" y="4242816"/>
            <a:ext cx="411480" cy="384048"/>
          </a:xfrm>
          <a:prstGeom prst="rect">
            <a:avLst/>
          </a:prstGeom>
          <a:noFill/>
          <a:ln/>
        </p:spPr>
        <p:txBody>
          <a:bodyPr wrap="square" lIns="0" tIns="0" rIns="0" bIns="0" rtlCol="0" anchor="ctr"/>
          <a:lstStyle/>
          <a:p>
            <a:pPr marL="0" indent="0" algn="ctr">
              <a:buNone/>
            </a:pPr>
            <a:r>
              <a:rPr lang="en-US" sz="1400" b="1" dirty="0">
                <a:solidFill>
                  <a:srgbClr val="1B2A4A"/>
                </a:solidFill>
              </a:rPr>
              <a:t>7</a:t>
            </a:r>
            <a:endParaRPr lang="en-US" sz="1400" dirty="0"/>
          </a:p>
        </p:txBody>
      </p:sp>
      <p:sp>
        <p:nvSpPr>
          <p:cNvPr id="27" name="Text 25"/>
          <p:cNvSpPr/>
          <p:nvPr/>
        </p:nvSpPr>
        <p:spPr>
          <a:xfrm>
            <a:off x="868680" y="4242816"/>
            <a:ext cx="7955280" cy="384048"/>
          </a:xfrm>
          <a:prstGeom prst="rect">
            <a:avLst/>
          </a:prstGeom>
          <a:noFill/>
          <a:ln/>
        </p:spPr>
        <p:txBody>
          <a:bodyPr wrap="square" rtlCol="0" anchor="ctr"/>
          <a:lstStyle/>
          <a:p>
            <a:pPr marL="0" indent="0">
              <a:buNone/>
            </a:pPr>
            <a:r>
              <a:rPr lang="en-US" sz="1300" dirty="0">
                <a:solidFill>
                  <a:srgbClr val="E8C96A"/>
                </a:solidFill>
                <a:latin typeface="Calibri" pitchFamily="34" charset="0"/>
                <a:ea typeface="Calibri" pitchFamily="34" charset="-122"/>
                <a:cs typeface="Calibri" pitchFamily="34" charset="-120"/>
              </a:rPr>
              <a:t>Introducción: concurrencia de acciones afirmativas</a:t>
            </a:r>
            <a:endParaRPr lang="en-US" sz="13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4F1EC"/>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3D4F6B"/>
                </a:solidFill>
              </a:rPr>
              <a:t>20 / 35</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3D4F6B"/>
                </a:solidFill>
              </a:rPr>
              <a:t>Diplomado · Acciones Afirmativas</a:t>
            </a:r>
            <a:endParaRPr lang="en-US" sz="900" dirty="0"/>
          </a:p>
        </p:txBody>
      </p:sp>
      <p:sp>
        <p:nvSpPr>
          <p:cNvPr id="4" name="Text 2"/>
          <p:cNvSpPr/>
          <p:nvPr/>
        </p:nvSpPr>
        <p:spPr>
          <a:xfrm>
            <a:off x="320040" y="228600"/>
            <a:ext cx="8503920" cy="457200"/>
          </a:xfrm>
          <a:prstGeom prst="rect">
            <a:avLst/>
          </a:prstGeom>
          <a:noFill/>
          <a:ln/>
        </p:spPr>
        <p:txBody>
          <a:bodyPr wrap="square" rtlCol="0" anchor="ctr"/>
          <a:lstStyle/>
          <a:p>
            <a:pPr marL="0" indent="0">
              <a:buNone/>
            </a:pPr>
            <a:r>
              <a:rPr lang="en-US" sz="2000" b="1" dirty="0">
                <a:solidFill>
                  <a:srgbClr val="1B2A4A"/>
                </a:solidFill>
                <a:latin typeface="Cambria" pitchFamily="34" charset="0"/>
                <a:ea typeface="Cambria" pitchFamily="34" charset="-122"/>
                <a:cs typeface="Cambria" pitchFamily="34" charset="-120"/>
              </a:rPr>
              <a:t>¿Cuándo existe el deber de adoptar una acción afirmativa?</a:t>
            </a:r>
            <a:endParaRPr lang="en-US" sz="2000" dirty="0"/>
          </a:p>
        </p:txBody>
      </p:sp>
      <p:sp>
        <p:nvSpPr>
          <p:cNvPr id="5" name="Shape 3"/>
          <p:cNvSpPr/>
          <p:nvPr/>
        </p:nvSpPr>
        <p:spPr>
          <a:xfrm>
            <a:off x="320040" y="731520"/>
            <a:ext cx="8503920" cy="27432"/>
          </a:xfrm>
          <a:prstGeom prst="rect">
            <a:avLst/>
          </a:prstGeom>
          <a:solidFill>
            <a:srgbClr val="C9A84C"/>
          </a:solidFill>
          <a:ln w="12700">
            <a:solidFill>
              <a:srgbClr val="C9A84C"/>
            </a:solidFill>
            <a:prstDash val="solid"/>
          </a:ln>
        </p:spPr>
        <p:txBody>
          <a:bodyPr/>
          <a:lstStyle/>
          <a:p>
            <a:endParaRPr lang="es-MX"/>
          </a:p>
        </p:txBody>
      </p:sp>
      <p:sp>
        <p:nvSpPr>
          <p:cNvPr id="6" name="Shape 4"/>
          <p:cNvSpPr/>
          <p:nvPr/>
        </p:nvSpPr>
        <p:spPr>
          <a:xfrm>
            <a:off x="320040" y="914400"/>
            <a:ext cx="4114800" cy="68580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7" name="Shape 5"/>
          <p:cNvSpPr/>
          <p:nvPr/>
        </p:nvSpPr>
        <p:spPr>
          <a:xfrm>
            <a:off x="320040" y="914400"/>
            <a:ext cx="457200" cy="685800"/>
          </a:xfrm>
          <a:prstGeom prst="rect">
            <a:avLst/>
          </a:prstGeom>
          <a:solidFill>
            <a:srgbClr val="1B2A4A"/>
          </a:solidFill>
          <a:ln w="12700">
            <a:solidFill>
              <a:srgbClr val="000000"/>
            </a:solidFill>
            <a:prstDash val="solid"/>
          </a:ln>
        </p:spPr>
        <p:txBody>
          <a:bodyPr/>
          <a:lstStyle/>
          <a:p>
            <a:endParaRPr lang="es-MX"/>
          </a:p>
        </p:txBody>
      </p:sp>
      <p:sp>
        <p:nvSpPr>
          <p:cNvPr id="8" name="Text 6"/>
          <p:cNvSpPr/>
          <p:nvPr/>
        </p:nvSpPr>
        <p:spPr>
          <a:xfrm>
            <a:off x="320040" y="914400"/>
            <a:ext cx="457200" cy="685800"/>
          </a:xfrm>
          <a:prstGeom prst="rect">
            <a:avLst/>
          </a:prstGeom>
          <a:noFill/>
          <a:ln/>
        </p:spPr>
        <p:txBody>
          <a:bodyPr wrap="square" lIns="0" tIns="0" rIns="0" bIns="0" rtlCol="0" anchor="ctr"/>
          <a:lstStyle/>
          <a:p>
            <a:pPr marL="0" indent="0" algn="ctr">
              <a:buNone/>
            </a:pPr>
            <a:r>
              <a:rPr lang="en-US" sz="1400" b="1" dirty="0">
                <a:solidFill>
                  <a:srgbClr val="FFFFFF"/>
                </a:solidFill>
              </a:rPr>
              <a:t>a)</a:t>
            </a:r>
            <a:endParaRPr lang="en-US" sz="1400" dirty="0"/>
          </a:p>
        </p:txBody>
      </p:sp>
      <p:sp>
        <p:nvSpPr>
          <p:cNvPr id="9" name="Text 7"/>
          <p:cNvSpPr/>
          <p:nvPr/>
        </p:nvSpPr>
        <p:spPr>
          <a:xfrm>
            <a:off x="868680" y="914400"/>
            <a:ext cx="3474720" cy="685800"/>
          </a:xfrm>
          <a:prstGeom prst="rect">
            <a:avLst/>
          </a:prstGeom>
          <a:noFill/>
          <a:ln/>
        </p:spPr>
        <p:txBody>
          <a:bodyPr wrap="square" rtlCol="0" anchor="ctr"/>
          <a:lstStyle/>
          <a:p>
            <a:pPr marL="0" indent="0">
              <a:buNone/>
            </a:pPr>
            <a:r>
              <a:rPr lang="en-US" sz="1150" dirty="0">
                <a:solidFill>
                  <a:srgbClr val="1B2A4A"/>
                </a:solidFill>
              </a:rPr>
              <a:t>Grupo en situación de desventaja o subrepresentación</a:t>
            </a:r>
            <a:endParaRPr lang="en-US" sz="1150" dirty="0"/>
          </a:p>
        </p:txBody>
      </p:sp>
      <p:sp>
        <p:nvSpPr>
          <p:cNvPr id="10" name="Shape 8"/>
          <p:cNvSpPr/>
          <p:nvPr/>
        </p:nvSpPr>
        <p:spPr>
          <a:xfrm>
            <a:off x="320040" y="1719072"/>
            <a:ext cx="4114800" cy="68580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1" name="Shape 9"/>
          <p:cNvSpPr/>
          <p:nvPr/>
        </p:nvSpPr>
        <p:spPr>
          <a:xfrm>
            <a:off x="320040" y="1719072"/>
            <a:ext cx="457200" cy="685800"/>
          </a:xfrm>
          <a:prstGeom prst="rect">
            <a:avLst/>
          </a:prstGeom>
          <a:solidFill>
            <a:srgbClr val="B85C38"/>
          </a:solidFill>
          <a:ln w="12700">
            <a:solidFill>
              <a:srgbClr val="000000"/>
            </a:solidFill>
            <a:prstDash val="solid"/>
          </a:ln>
        </p:spPr>
        <p:txBody>
          <a:bodyPr/>
          <a:lstStyle/>
          <a:p>
            <a:endParaRPr lang="es-MX"/>
          </a:p>
        </p:txBody>
      </p:sp>
      <p:sp>
        <p:nvSpPr>
          <p:cNvPr id="12" name="Text 10"/>
          <p:cNvSpPr/>
          <p:nvPr/>
        </p:nvSpPr>
        <p:spPr>
          <a:xfrm>
            <a:off x="320040" y="1719072"/>
            <a:ext cx="457200" cy="685800"/>
          </a:xfrm>
          <a:prstGeom prst="rect">
            <a:avLst/>
          </a:prstGeom>
          <a:noFill/>
          <a:ln/>
        </p:spPr>
        <p:txBody>
          <a:bodyPr wrap="square" lIns="0" tIns="0" rIns="0" bIns="0" rtlCol="0" anchor="ctr"/>
          <a:lstStyle/>
          <a:p>
            <a:pPr marL="0" indent="0" algn="ctr">
              <a:buNone/>
            </a:pPr>
            <a:r>
              <a:rPr lang="en-US" sz="1400" b="1" dirty="0">
                <a:solidFill>
                  <a:srgbClr val="FFFFFF"/>
                </a:solidFill>
              </a:rPr>
              <a:t>b)</a:t>
            </a:r>
            <a:endParaRPr lang="en-US" sz="1400" dirty="0"/>
          </a:p>
        </p:txBody>
      </p:sp>
      <p:sp>
        <p:nvSpPr>
          <p:cNvPr id="13" name="Text 11"/>
          <p:cNvSpPr/>
          <p:nvPr/>
        </p:nvSpPr>
        <p:spPr>
          <a:xfrm>
            <a:off x="868680" y="1719072"/>
            <a:ext cx="3474720" cy="685800"/>
          </a:xfrm>
          <a:prstGeom prst="rect">
            <a:avLst/>
          </a:prstGeom>
          <a:noFill/>
          <a:ln/>
        </p:spPr>
        <p:txBody>
          <a:bodyPr wrap="square" rtlCol="0" anchor="ctr"/>
          <a:lstStyle/>
          <a:p>
            <a:pPr marL="0" indent="0">
              <a:buNone/>
            </a:pPr>
            <a:r>
              <a:rPr lang="en-US" sz="1150" dirty="0">
                <a:solidFill>
                  <a:srgbClr val="1B2A4A"/>
                </a:solidFill>
              </a:rPr>
              <a:t>Relación entre esa desventaja y el acceso a cargos públicos</a:t>
            </a:r>
            <a:endParaRPr lang="en-US" sz="1150" dirty="0"/>
          </a:p>
        </p:txBody>
      </p:sp>
      <p:sp>
        <p:nvSpPr>
          <p:cNvPr id="14" name="Shape 12"/>
          <p:cNvSpPr/>
          <p:nvPr/>
        </p:nvSpPr>
        <p:spPr>
          <a:xfrm>
            <a:off x="320040" y="2523744"/>
            <a:ext cx="4114800" cy="68580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5" name="Shape 13"/>
          <p:cNvSpPr/>
          <p:nvPr/>
        </p:nvSpPr>
        <p:spPr>
          <a:xfrm>
            <a:off x="320040" y="2523744"/>
            <a:ext cx="457200" cy="685800"/>
          </a:xfrm>
          <a:prstGeom prst="rect">
            <a:avLst/>
          </a:prstGeom>
          <a:solidFill>
            <a:srgbClr val="1B2A4A"/>
          </a:solidFill>
          <a:ln w="12700">
            <a:solidFill>
              <a:srgbClr val="000000"/>
            </a:solidFill>
            <a:prstDash val="solid"/>
          </a:ln>
        </p:spPr>
        <p:txBody>
          <a:bodyPr/>
          <a:lstStyle/>
          <a:p>
            <a:endParaRPr lang="es-MX"/>
          </a:p>
        </p:txBody>
      </p:sp>
      <p:sp>
        <p:nvSpPr>
          <p:cNvPr id="16" name="Text 14"/>
          <p:cNvSpPr/>
          <p:nvPr/>
        </p:nvSpPr>
        <p:spPr>
          <a:xfrm>
            <a:off x="320040" y="2523744"/>
            <a:ext cx="457200" cy="685800"/>
          </a:xfrm>
          <a:prstGeom prst="rect">
            <a:avLst/>
          </a:prstGeom>
          <a:noFill/>
          <a:ln/>
        </p:spPr>
        <p:txBody>
          <a:bodyPr wrap="square" lIns="0" tIns="0" rIns="0" bIns="0" rtlCol="0" anchor="ctr"/>
          <a:lstStyle/>
          <a:p>
            <a:pPr marL="0" indent="0" algn="ctr">
              <a:buNone/>
            </a:pPr>
            <a:r>
              <a:rPr lang="en-US" sz="1400" b="1" dirty="0">
                <a:solidFill>
                  <a:srgbClr val="FFFFFF"/>
                </a:solidFill>
              </a:rPr>
              <a:t>c)</a:t>
            </a:r>
            <a:endParaRPr lang="en-US" sz="1400" dirty="0"/>
          </a:p>
        </p:txBody>
      </p:sp>
      <p:sp>
        <p:nvSpPr>
          <p:cNvPr id="17" name="Text 15"/>
          <p:cNvSpPr/>
          <p:nvPr/>
        </p:nvSpPr>
        <p:spPr>
          <a:xfrm>
            <a:off x="868680" y="2523744"/>
            <a:ext cx="3474720" cy="685800"/>
          </a:xfrm>
          <a:prstGeom prst="rect">
            <a:avLst/>
          </a:prstGeom>
          <a:noFill/>
          <a:ln/>
        </p:spPr>
        <p:txBody>
          <a:bodyPr wrap="square" rtlCol="0" anchor="ctr"/>
          <a:lstStyle/>
          <a:p>
            <a:pPr marL="0" indent="0">
              <a:buNone/>
            </a:pPr>
            <a:r>
              <a:rPr lang="en-US" sz="1150" dirty="0">
                <a:solidFill>
                  <a:srgbClr val="1B2A4A"/>
                </a:solidFill>
              </a:rPr>
              <a:t>Competencia de la autoridad para diseñar medidas</a:t>
            </a:r>
            <a:endParaRPr lang="en-US" sz="1150" dirty="0"/>
          </a:p>
        </p:txBody>
      </p:sp>
      <p:sp>
        <p:nvSpPr>
          <p:cNvPr id="18" name="Shape 16"/>
          <p:cNvSpPr/>
          <p:nvPr/>
        </p:nvSpPr>
        <p:spPr>
          <a:xfrm>
            <a:off x="320040" y="3328416"/>
            <a:ext cx="4114800" cy="68580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9" name="Shape 17"/>
          <p:cNvSpPr/>
          <p:nvPr/>
        </p:nvSpPr>
        <p:spPr>
          <a:xfrm>
            <a:off x="320040" y="3328416"/>
            <a:ext cx="457200" cy="685800"/>
          </a:xfrm>
          <a:prstGeom prst="rect">
            <a:avLst/>
          </a:prstGeom>
          <a:solidFill>
            <a:srgbClr val="B85C38"/>
          </a:solidFill>
          <a:ln w="12700">
            <a:solidFill>
              <a:srgbClr val="000000"/>
            </a:solidFill>
            <a:prstDash val="solid"/>
          </a:ln>
        </p:spPr>
        <p:txBody>
          <a:bodyPr/>
          <a:lstStyle/>
          <a:p>
            <a:endParaRPr lang="es-MX"/>
          </a:p>
        </p:txBody>
      </p:sp>
      <p:sp>
        <p:nvSpPr>
          <p:cNvPr id="20" name="Text 18"/>
          <p:cNvSpPr/>
          <p:nvPr/>
        </p:nvSpPr>
        <p:spPr>
          <a:xfrm>
            <a:off x="320040" y="3328416"/>
            <a:ext cx="457200" cy="685800"/>
          </a:xfrm>
          <a:prstGeom prst="rect">
            <a:avLst/>
          </a:prstGeom>
          <a:noFill/>
          <a:ln/>
        </p:spPr>
        <p:txBody>
          <a:bodyPr wrap="square" lIns="0" tIns="0" rIns="0" bIns="0" rtlCol="0" anchor="ctr"/>
          <a:lstStyle/>
          <a:p>
            <a:pPr marL="0" indent="0" algn="ctr">
              <a:buNone/>
            </a:pPr>
            <a:r>
              <a:rPr lang="en-US" sz="1400" b="1" dirty="0">
                <a:solidFill>
                  <a:srgbClr val="FFFFFF"/>
                </a:solidFill>
              </a:rPr>
              <a:t>d)</a:t>
            </a:r>
            <a:endParaRPr lang="en-US" sz="1400" dirty="0"/>
          </a:p>
        </p:txBody>
      </p:sp>
      <p:sp>
        <p:nvSpPr>
          <p:cNvPr id="21" name="Text 19"/>
          <p:cNvSpPr/>
          <p:nvPr/>
        </p:nvSpPr>
        <p:spPr>
          <a:xfrm>
            <a:off x="868680" y="3328416"/>
            <a:ext cx="3474720" cy="685800"/>
          </a:xfrm>
          <a:prstGeom prst="rect">
            <a:avLst/>
          </a:prstGeom>
          <a:noFill/>
          <a:ln/>
        </p:spPr>
        <p:txBody>
          <a:bodyPr wrap="square" rtlCol="0" anchor="ctr"/>
          <a:lstStyle/>
          <a:p>
            <a:pPr marL="0" indent="0">
              <a:buNone/>
            </a:pPr>
            <a:r>
              <a:rPr lang="en-US" sz="1150" dirty="0">
                <a:solidFill>
                  <a:srgbClr val="1B2A4A"/>
                </a:solidFill>
              </a:rPr>
              <a:t>Evidencia disponible que sustente la exclusión</a:t>
            </a:r>
            <a:endParaRPr lang="en-US" sz="1150" dirty="0"/>
          </a:p>
        </p:txBody>
      </p:sp>
      <p:sp>
        <p:nvSpPr>
          <p:cNvPr id="22" name="Shape 20"/>
          <p:cNvSpPr/>
          <p:nvPr/>
        </p:nvSpPr>
        <p:spPr>
          <a:xfrm>
            <a:off x="4663440" y="914400"/>
            <a:ext cx="4114800" cy="68580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23" name="Shape 21"/>
          <p:cNvSpPr/>
          <p:nvPr/>
        </p:nvSpPr>
        <p:spPr>
          <a:xfrm>
            <a:off x="4663440" y="914400"/>
            <a:ext cx="457200" cy="685800"/>
          </a:xfrm>
          <a:prstGeom prst="rect">
            <a:avLst/>
          </a:prstGeom>
          <a:solidFill>
            <a:srgbClr val="1B2A4A"/>
          </a:solidFill>
          <a:ln w="12700">
            <a:solidFill>
              <a:srgbClr val="000000"/>
            </a:solidFill>
            <a:prstDash val="solid"/>
          </a:ln>
        </p:spPr>
        <p:txBody>
          <a:bodyPr/>
          <a:lstStyle/>
          <a:p>
            <a:endParaRPr lang="es-MX"/>
          </a:p>
        </p:txBody>
      </p:sp>
      <p:sp>
        <p:nvSpPr>
          <p:cNvPr id="24" name="Text 22"/>
          <p:cNvSpPr/>
          <p:nvPr/>
        </p:nvSpPr>
        <p:spPr>
          <a:xfrm>
            <a:off x="4663440" y="914400"/>
            <a:ext cx="457200" cy="685800"/>
          </a:xfrm>
          <a:prstGeom prst="rect">
            <a:avLst/>
          </a:prstGeom>
          <a:noFill/>
          <a:ln/>
        </p:spPr>
        <p:txBody>
          <a:bodyPr wrap="square" lIns="0" tIns="0" rIns="0" bIns="0" rtlCol="0" anchor="ctr"/>
          <a:lstStyle/>
          <a:p>
            <a:pPr marL="0" indent="0" algn="ctr">
              <a:buNone/>
            </a:pPr>
            <a:r>
              <a:rPr lang="en-US" sz="1400" b="1" dirty="0">
                <a:solidFill>
                  <a:srgbClr val="FFFFFF"/>
                </a:solidFill>
              </a:rPr>
              <a:t>e)</a:t>
            </a:r>
            <a:endParaRPr lang="en-US" sz="1400" dirty="0"/>
          </a:p>
        </p:txBody>
      </p:sp>
      <p:sp>
        <p:nvSpPr>
          <p:cNvPr id="25" name="Text 23"/>
          <p:cNvSpPr/>
          <p:nvPr/>
        </p:nvSpPr>
        <p:spPr>
          <a:xfrm>
            <a:off x="5212080" y="914400"/>
            <a:ext cx="3474720" cy="685800"/>
          </a:xfrm>
          <a:prstGeom prst="rect">
            <a:avLst/>
          </a:prstGeom>
          <a:noFill/>
          <a:ln/>
        </p:spPr>
        <p:txBody>
          <a:bodyPr wrap="square" rtlCol="0" anchor="ctr"/>
          <a:lstStyle/>
          <a:p>
            <a:pPr marL="0" indent="0">
              <a:buNone/>
            </a:pPr>
            <a:r>
              <a:rPr lang="en-US" sz="1150" dirty="0">
                <a:solidFill>
                  <a:srgbClr val="1B2A4A"/>
                </a:solidFill>
              </a:rPr>
              <a:t>Momento del proceso electoral</a:t>
            </a:r>
            <a:endParaRPr lang="en-US" sz="1150" dirty="0"/>
          </a:p>
        </p:txBody>
      </p:sp>
      <p:sp>
        <p:nvSpPr>
          <p:cNvPr id="26" name="Shape 24"/>
          <p:cNvSpPr/>
          <p:nvPr/>
        </p:nvSpPr>
        <p:spPr>
          <a:xfrm>
            <a:off x="4663440" y="1719072"/>
            <a:ext cx="4114800" cy="68580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27" name="Shape 25"/>
          <p:cNvSpPr/>
          <p:nvPr/>
        </p:nvSpPr>
        <p:spPr>
          <a:xfrm>
            <a:off x="4663440" y="1719072"/>
            <a:ext cx="457200" cy="685800"/>
          </a:xfrm>
          <a:prstGeom prst="rect">
            <a:avLst/>
          </a:prstGeom>
          <a:solidFill>
            <a:srgbClr val="B85C38"/>
          </a:solidFill>
          <a:ln w="12700">
            <a:solidFill>
              <a:srgbClr val="000000"/>
            </a:solidFill>
            <a:prstDash val="solid"/>
          </a:ln>
        </p:spPr>
        <p:txBody>
          <a:bodyPr/>
          <a:lstStyle/>
          <a:p>
            <a:endParaRPr lang="es-MX"/>
          </a:p>
        </p:txBody>
      </p:sp>
      <p:sp>
        <p:nvSpPr>
          <p:cNvPr id="28" name="Text 26"/>
          <p:cNvSpPr/>
          <p:nvPr/>
        </p:nvSpPr>
        <p:spPr>
          <a:xfrm>
            <a:off x="4663440" y="1719072"/>
            <a:ext cx="457200" cy="685800"/>
          </a:xfrm>
          <a:prstGeom prst="rect">
            <a:avLst/>
          </a:prstGeom>
          <a:noFill/>
          <a:ln/>
        </p:spPr>
        <p:txBody>
          <a:bodyPr wrap="square" lIns="0" tIns="0" rIns="0" bIns="0" rtlCol="0" anchor="ctr"/>
          <a:lstStyle/>
          <a:p>
            <a:pPr marL="0" indent="0" algn="ctr">
              <a:buNone/>
            </a:pPr>
            <a:r>
              <a:rPr lang="en-US" sz="1400" b="1" dirty="0">
                <a:solidFill>
                  <a:srgbClr val="FFFFFF"/>
                </a:solidFill>
              </a:rPr>
              <a:t>f)</a:t>
            </a:r>
            <a:endParaRPr lang="en-US" sz="1400" dirty="0"/>
          </a:p>
        </p:txBody>
      </p:sp>
      <p:sp>
        <p:nvSpPr>
          <p:cNvPr id="29" name="Text 27"/>
          <p:cNvSpPr/>
          <p:nvPr/>
        </p:nvSpPr>
        <p:spPr>
          <a:xfrm>
            <a:off x="5212080" y="1719072"/>
            <a:ext cx="3474720" cy="685800"/>
          </a:xfrm>
          <a:prstGeom prst="rect">
            <a:avLst/>
          </a:prstGeom>
          <a:noFill/>
          <a:ln/>
        </p:spPr>
        <p:txBody>
          <a:bodyPr wrap="square" rtlCol="0" anchor="ctr"/>
          <a:lstStyle/>
          <a:p>
            <a:pPr marL="0" indent="0">
              <a:buNone/>
            </a:pPr>
            <a:r>
              <a:rPr lang="en-US" sz="1150" dirty="0">
                <a:solidFill>
                  <a:srgbClr val="1B2A4A"/>
                </a:solidFill>
              </a:rPr>
              <a:t>Existencia o no de medidas previas</a:t>
            </a:r>
            <a:endParaRPr lang="en-US" sz="1150" dirty="0"/>
          </a:p>
        </p:txBody>
      </p:sp>
      <p:sp>
        <p:nvSpPr>
          <p:cNvPr id="30" name="Shape 28"/>
          <p:cNvSpPr/>
          <p:nvPr/>
        </p:nvSpPr>
        <p:spPr>
          <a:xfrm>
            <a:off x="4663440" y="2523744"/>
            <a:ext cx="4114800" cy="68580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31" name="Shape 29"/>
          <p:cNvSpPr/>
          <p:nvPr/>
        </p:nvSpPr>
        <p:spPr>
          <a:xfrm>
            <a:off x="4663440" y="2523744"/>
            <a:ext cx="457200" cy="685800"/>
          </a:xfrm>
          <a:prstGeom prst="rect">
            <a:avLst/>
          </a:prstGeom>
          <a:solidFill>
            <a:srgbClr val="1B2A4A"/>
          </a:solidFill>
          <a:ln w="12700">
            <a:solidFill>
              <a:srgbClr val="000000"/>
            </a:solidFill>
            <a:prstDash val="solid"/>
          </a:ln>
        </p:spPr>
        <p:txBody>
          <a:bodyPr/>
          <a:lstStyle/>
          <a:p>
            <a:endParaRPr lang="es-MX"/>
          </a:p>
        </p:txBody>
      </p:sp>
      <p:sp>
        <p:nvSpPr>
          <p:cNvPr id="32" name="Text 30"/>
          <p:cNvSpPr/>
          <p:nvPr/>
        </p:nvSpPr>
        <p:spPr>
          <a:xfrm>
            <a:off x="4663440" y="2523744"/>
            <a:ext cx="457200" cy="685800"/>
          </a:xfrm>
          <a:prstGeom prst="rect">
            <a:avLst/>
          </a:prstGeom>
          <a:noFill/>
          <a:ln/>
        </p:spPr>
        <p:txBody>
          <a:bodyPr wrap="square" lIns="0" tIns="0" rIns="0" bIns="0" rtlCol="0" anchor="ctr"/>
          <a:lstStyle/>
          <a:p>
            <a:pPr marL="0" indent="0" algn="ctr">
              <a:buNone/>
            </a:pPr>
            <a:r>
              <a:rPr lang="en-US" sz="1400" b="1" dirty="0">
                <a:solidFill>
                  <a:srgbClr val="FFFFFF"/>
                </a:solidFill>
              </a:rPr>
              <a:t>g)</a:t>
            </a:r>
            <a:endParaRPr lang="en-US" sz="1400" dirty="0"/>
          </a:p>
        </p:txBody>
      </p:sp>
      <p:sp>
        <p:nvSpPr>
          <p:cNvPr id="33" name="Text 31"/>
          <p:cNvSpPr/>
          <p:nvPr/>
        </p:nvSpPr>
        <p:spPr>
          <a:xfrm>
            <a:off x="5212080" y="2523744"/>
            <a:ext cx="3474720" cy="685800"/>
          </a:xfrm>
          <a:prstGeom prst="rect">
            <a:avLst/>
          </a:prstGeom>
          <a:noFill/>
          <a:ln/>
        </p:spPr>
        <p:txBody>
          <a:bodyPr wrap="square" rtlCol="0" anchor="ctr"/>
          <a:lstStyle/>
          <a:p>
            <a:pPr marL="0" indent="0">
              <a:buNone/>
            </a:pPr>
            <a:r>
              <a:rPr lang="en-US" sz="1150" dirty="0">
                <a:solidFill>
                  <a:srgbClr val="1B2A4A"/>
                </a:solidFill>
              </a:rPr>
              <a:t>Capacidad real del remedio jurisdiccional</a:t>
            </a:r>
            <a:endParaRPr lang="en-US" sz="1150" dirty="0"/>
          </a:p>
        </p:txBody>
      </p:sp>
      <p:sp>
        <p:nvSpPr>
          <p:cNvPr id="34" name="Shape 32"/>
          <p:cNvSpPr/>
          <p:nvPr/>
        </p:nvSpPr>
        <p:spPr>
          <a:xfrm>
            <a:off x="320040" y="4251960"/>
            <a:ext cx="8503920" cy="59436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35" name="Shape 33"/>
          <p:cNvSpPr/>
          <p:nvPr/>
        </p:nvSpPr>
        <p:spPr>
          <a:xfrm>
            <a:off x="320040" y="4251960"/>
            <a:ext cx="1920240" cy="594360"/>
          </a:xfrm>
          <a:prstGeom prst="rect">
            <a:avLst/>
          </a:prstGeom>
          <a:solidFill>
            <a:srgbClr val="C9A84C"/>
          </a:solidFill>
          <a:ln w="12700">
            <a:solidFill>
              <a:srgbClr val="C9A84C"/>
            </a:solidFill>
            <a:prstDash val="solid"/>
          </a:ln>
        </p:spPr>
        <p:txBody>
          <a:bodyPr/>
          <a:lstStyle/>
          <a:p>
            <a:endParaRPr lang="es-MX"/>
          </a:p>
        </p:txBody>
      </p:sp>
      <p:sp>
        <p:nvSpPr>
          <p:cNvPr id="36" name="Text 34"/>
          <p:cNvSpPr/>
          <p:nvPr/>
        </p:nvSpPr>
        <p:spPr>
          <a:xfrm>
            <a:off x="320040" y="4251960"/>
            <a:ext cx="1920240" cy="594360"/>
          </a:xfrm>
          <a:prstGeom prst="rect">
            <a:avLst/>
          </a:prstGeom>
          <a:noFill/>
          <a:ln/>
        </p:spPr>
        <p:txBody>
          <a:bodyPr wrap="square" lIns="0" tIns="0" rIns="0" bIns="0" rtlCol="0" anchor="ctr"/>
          <a:lstStyle/>
          <a:p>
            <a:pPr marL="0" indent="0" algn="ctr">
              <a:buNone/>
            </a:pPr>
            <a:r>
              <a:rPr lang="en-US" sz="1100" b="1" dirty="0">
                <a:solidFill>
                  <a:srgbClr val="1B2A4A"/>
                </a:solidFill>
              </a:rPr>
              <a:t>SUP-RAP-</a:t>
            </a:r>
            <a:endParaRPr lang="en-US" sz="1100" dirty="0"/>
          </a:p>
          <a:p>
            <a:pPr marL="0" indent="0" algn="ctr">
              <a:buNone/>
            </a:pPr>
            <a:r>
              <a:rPr lang="en-US" sz="1100" b="1" dirty="0">
                <a:solidFill>
                  <a:srgbClr val="1B2A4A"/>
                </a:solidFill>
              </a:rPr>
              <a:t>121/2020</a:t>
            </a:r>
            <a:endParaRPr lang="en-US" sz="1100" dirty="0"/>
          </a:p>
        </p:txBody>
      </p:sp>
      <p:sp>
        <p:nvSpPr>
          <p:cNvPr id="37" name="Text 35"/>
          <p:cNvSpPr/>
          <p:nvPr/>
        </p:nvSpPr>
        <p:spPr>
          <a:xfrm>
            <a:off x="2331720" y="4279392"/>
            <a:ext cx="6355080" cy="548640"/>
          </a:xfrm>
          <a:prstGeom prst="rect">
            <a:avLst/>
          </a:prstGeom>
          <a:noFill/>
          <a:ln/>
        </p:spPr>
        <p:txBody>
          <a:bodyPr wrap="square" rtlCol="0" anchor="ctr"/>
          <a:lstStyle/>
          <a:p>
            <a:pPr marL="0" indent="0">
              <a:buNone/>
            </a:pPr>
            <a:r>
              <a:rPr lang="en-US" sz="1150" dirty="0">
                <a:solidFill>
                  <a:srgbClr val="1B2A4A"/>
                </a:solidFill>
              </a:rPr>
              <a:t>Obligación de fortalecer medidas afirmativas en diputaciones federales — base del Acuerdo INE/CG18/2021.</a:t>
            </a:r>
            <a:endParaRPr lang="en-US" sz="11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4F1EC"/>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3D4F6B"/>
                </a:solidFill>
              </a:rPr>
              <a:t>21 / 35</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3D4F6B"/>
                </a:solidFill>
              </a:rPr>
              <a:t>Diplomado · Acciones Afirmativas</a:t>
            </a:r>
            <a:endParaRPr lang="en-US" sz="900" dirty="0"/>
          </a:p>
        </p:txBody>
      </p:sp>
      <p:sp>
        <p:nvSpPr>
          <p:cNvPr id="4" name="Shape 2"/>
          <p:cNvSpPr/>
          <p:nvPr/>
        </p:nvSpPr>
        <p:spPr>
          <a:xfrm>
            <a:off x="320040" y="182880"/>
            <a:ext cx="2011680" cy="347472"/>
          </a:xfrm>
          <a:prstGeom prst="rect">
            <a:avLst/>
          </a:prstGeom>
          <a:solidFill>
            <a:srgbClr val="B85C38"/>
          </a:solidFill>
          <a:ln w="12700">
            <a:solidFill>
              <a:srgbClr val="B85C38"/>
            </a:solidFill>
            <a:prstDash val="solid"/>
          </a:ln>
        </p:spPr>
        <p:txBody>
          <a:bodyPr/>
          <a:lstStyle/>
          <a:p>
            <a:endParaRPr lang="es-MX"/>
          </a:p>
        </p:txBody>
      </p:sp>
      <p:sp>
        <p:nvSpPr>
          <p:cNvPr id="5" name="Text 3"/>
          <p:cNvSpPr/>
          <p:nvPr/>
        </p:nvSpPr>
        <p:spPr>
          <a:xfrm>
            <a:off x="320040" y="182880"/>
            <a:ext cx="2011680" cy="347472"/>
          </a:xfrm>
          <a:prstGeom prst="rect">
            <a:avLst/>
          </a:prstGeom>
          <a:noFill/>
          <a:ln/>
        </p:spPr>
        <p:txBody>
          <a:bodyPr wrap="square" rtlCol="0" anchor="ctr"/>
          <a:lstStyle/>
          <a:p>
            <a:pPr marL="0" indent="0" algn="ctr">
              <a:buNone/>
            </a:pPr>
            <a:r>
              <a:rPr lang="en-US" sz="1000" b="1" kern="0" spc="100" dirty="0">
                <a:solidFill>
                  <a:srgbClr val="FFFFFF"/>
                </a:solidFill>
              </a:rPr>
              <a:t>CASO HIPOTÉTICO 5</a:t>
            </a:r>
            <a:endParaRPr lang="en-US" sz="1000" dirty="0"/>
          </a:p>
        </p:txBody>
      </p:sp>
      <p:sp>
        <p:nvSpPr>
          <p:cNvPr id="6" name="Text 4"/>
          <p:cNvSpPr/>
          <p:nvPr/>
        </p:nvSpPr>
        <p:spPr>
          <a:xfrm>
            <a:off x="2468880" y="182880"/>
            <a:ext cx="6400800" cy="347472"/>
          </a:xfrm>
          <a:prstGeom prst="rect">
            <a:avLst/>
          </a:prstGeom>
          <a:noFill/>
          <a:ln/>
        </p:spPr>
        <p:txBody>
          <a:bodyPr wrap="square" rtlCol="0" anchor="ctr"/>
          <a:lstStyle/>
          <a:p>
            <a:pPr marL="0" indent="0">
              <a:buNone/>
            </a:pPr>
            <a:r>
              <a:rPr lang="en-US" sz="1500" b="1" dirty="0">
                <a:solidFill>
                  <a:srgbClr val="1B2A4A"/>
                </a:solidFill>
                <a:latin typeface="Cambria" pitchFamily="34" charset="0"/>
                <a:ea typeface="Cambria" pitchFamily="34" charset="-122"/>
                <a:cs typeface="Cambria" pitchFamily="34" charset="-120"/>
              </a:rPr>
              <a:t>Omisión absoluta e insuficiencia: dos variantes</a:t>
            </a:r>
            <a:endParaRPr lang="en-US" sz="1500" dirty="0"/>
          </a:p>
        </p:txBody>
      </p:sp>
      <p:sp>
        <p:nvSpPr>
          <p:cNvPr id="7" name="Shape 5"/>
          <p:cNvSpPr/>
          <p:nvPr/>
        </p:nvSpPr>
        <p:spPr>
          <a:xfrm>
            <a:off x="320040" y="594360"/>
            <a:ext cx="8503920" cy="27432"/>
          </a:xfrm>
          <a:prstGeom prst="rect">
            <a:avLst/>
          </a:prstGeom>
          <a:solidFill>
            <a:srgbClr val="C9A84C"/>
          </a:solidFill>
          <a:ln w="12700">
            <a:solidFill>
              <a:srgbClr val="C9A84C"/>
            </a:solidFill>
            <a:prstDash val="solid"/>
          </a:ln>
        </p:spPr>
        <p:txBody>
          <a:bodyPr/>
          <a:lstStyle/>
          <a:p>
            <a:endParaRPr lang="es-MX"/>
          </a:p>
        </p:txBody>
      </p:sp>
      <p:sp>
        <p:nvSpPr>
          <p:cNvPr id="8" name="Shape 6"/>
          <p:cNvSpPr/>
          <p:nvPr/>
        </p:nvSpPr>
        <p:spPr>
          <a:xfrm>
            <a:off x="320040" y="713232"/>
            <a:ext cx="8503920" cy="155448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9" name="Shape 7"/>
          <p:cNvSpPr/>
          <p:nvPr/>
        </p:nvSpPr>
        <p:spPr>
          <a:xfrm>
            <a:off x="320040" y="713232"/>
            <a:ext cx="1280160" cy="1554480"/>
          </a:xfrm>
          <a:prstGeom prst="rect">
            <a:avLst/>
          </a:prstGeom>
          <a:solidFill>
            <a:srgbClr val="B85C38"/>
          </a:solidFill>
          <a:ln w="12700">
            <a:solidFill>
              <a:srgbClr val="B85C38"/>
            </a:solidFill>
            <a:prstDash val="solid"/>
          </a:ln>
        </p:spPr>
        <p:txBody>
          <a:bodyPr/>
          <a:lstStyle/>
          <a:p>
            <a:endParaRPr lang="es-MX"/>
          </a:p>
        </p:txBody>
      </p:sp>
      <p:sp>
        <p:nvSpPr>
          <p:cNvPr id="10" name="Text 8"/>
          <p:cNvSpPr/>
          <p:nvPr/>
        </p:nvSpPr>
        <p:spPr>
          <a:xfrm>
            <a:off x="320040" y="713232"/>
            <a:ext cx="1280160" cy="1554480"/>
          </a:xfrm>
          <a:prstGeom prst="rect">
            <a:avLst/>
          </a:prstGeom>
          <a:noFill/>
          <a:ln/>
        </p:spPr>
        <p:txBody>
          <a:bodyPr wrap="square" lIns="0" tIns="0" rIns="0" bIns="0" rtlCol="0" anchor="ctr"/>
          <a:lstStyle/>
          <a:p>
            <a:pPr marL="0" indent="0" algn="ctr">
              <a:buNone/>
            </a:pPr>
            <a:r>
              <a:rPr lang="en-US" sz="1100" b="1" dirty="0">
                <a:solidFill>
                  <a:srgbClr val="FFFFFF"/>
                </a:solidFill>
              </a:rPr>
              <a:t>OMISIÓN</a:t>
            </a:r>
            <a:endParaRPr lang="en-US" sz="1100" dirty="0"/>
          </a:p>
          <a:p>
            <a:pPr marL="0" indent="0" algn="ctr">
              <a:buNone/>
            </a:pPr>
            <a:r>
              <a:rPr lang="en-US" sz="1100" b="1" dirty="0">
                <a:solidFill>
                  <a:srgbClr val="FFFFFF"/>
                </a:solidFill>
              </a:rPr>
              <a:t>ABSOLUTA</a:t>
            </a:r>
            <a:endParaRPr lang="en-US" sz="1100" dirty="0"/>
          </a:p>
        </p:txBody>
      </p:sp>
      <p:sp>
        <p:nvSpPr>
          <p:cNvPr id="11" name="Text 9"/>
          <p:cNvSpPr/>
          <p:nvPr/>
        </p:nvSpPr>
        <p:spPr>
          <a:xfrm>
            <a:off x="1719072" y="822960"/>
            <a:ext cx="6949440" cy="1353312"/>
          </a:xfrm>
          <a:prstGeom prst="rect">
            <a:avLst/>
          </a:prstGeom>
          <a:noFill/>
          <a:ln/>
        </p:spPr>
        <p:txBody>
          <a:bodyPr wrap="square" rtlCol="0" anchor="t"/>
          <a:lstStyle/>
          <a:p>
            <a:pPr marL="0" indent="0">
              <a:buNone/>
            </a:pPr>
            <a:r>
              <a:rPr lang="en-US" sz="1100" dirty="0">
                <a:solidFill>
                  <a:srgbClr val="1B2A4A"/>
                </a:solidFill>
              </a:rPr>
              <a:t>Estado con comunidades indígenas significativas. Ningún Congreso local ha incluido personas indígenas en 3 legislaturas. El instituto emite lineamientos de paridad pero omite cualquier medida indígena.</a:t>
            </a:r>
            <a:endParaRPr lang="en-US" sz="1100" dirty="0"/>
          </a:p>
          <a:p>
            <a:pPr marL="0" indent="0">
              <a:buNone/>
            </a:pPr>
            <a:endParaRPr lang="en-US" sz="1100" dirty="0"/>
          </a:p>
          <a:p>
            <a:pPr marL="0" indent="0">
              <a:buNone/>
            </a:pPr>
            <a:r>
              <a:rPr lang="en-US" sz="1100" dirty="0">
                <a:solidFill>
                  <a:srgbClr val="1B2A4A"/>
                </a:solidFill>
              </a:rPr>
              <a:t>Respuesta correcta: El art. 1° constitucional obliga a promover DD. HH. Si la autoridad tiene facultades reglamentarias y existe evidencia de exclusión, la omisión puede ser constitucionalmente relevante.</a:t>
            </a:r>
            <a:endParaRPr lang="en-US" sz="1100" dirty="0"/>
          </a:p>
        </p:txBody>
      </p:sp>
      <p:sp>
        <p:nvSpPr>
          <p:cNvPr id="12" name="Shape 10"/>
          <p:cNvSpPr/>
          <p:nvPr/>
        </p:nvSpPr>
        <p:spPr>
          <a:xfrm>
            <a:off x="320040" y="2377440"/>
            <a:ext cx="8503920" cy="155448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3" name="Shape 11"/>
          <p:cNvSpPr/>
          <p:nvPr/>
        </p:nvSpPr>
        <p:spPr>
          <a:xfrm>
            <a:off x="320040" y="2377440"/>
            <a:ext cx="1280160" cy="1554480"/>
          </a:xfrm>
          <a:prstGeom prst="rect">
            <a:avLst/>
          </a:prstGeom>
          <a:solidFill>
            <a:srgbClr val="1B2A4A"/>
          </a:solidFill>
          <a:ln w="12700">
            <a:solidFill>
              <a:srgbClr val="1B2A4A"/>
            </a:solidFill>
            <a:prstDash val="solid"/>
          </a:ln>
        </p:spPr>
        <p:txBody>
          <a:bodyPr/>
          <a:lstStyle/>
          <a:p>
            <a:endParaRPr lang="es-MX"/>
          </a:p>
        </p:txBody>
      </p:sp>
      <p:sp>
        <p:nvSpPr>
          <p:cNvPr id="14" name="Text 12"/>
          <p:cNvSpPr/>
          <p:nvPr/>
        </p:nvSpPr>
        <p:spPr>
          <a:xfrm>
            <a:off x="320040" y="2377440"/>
            <a:ext cx="1280160" cy="1554480"/>
          </a:xfrm>
          <a:prstGeom prst="rect">
            <a:avLst/>
          </a:prstGeom>
          <a:noFill/>
          <a:ln/>
        </p:spPr>
        <p:txBody>
          <a:bodyPr wrap="square" lIns="0" tIns="0" rIns="0" bIns="0" rtlCol="0" anchor="ctr"/>
          <a:lstStyle/>
          <a:p>
            <a:pPr marL="0" indent="0" algn="ctr">
              <a:buNone/>
            </a:pPr>
            <a:r>
              <a:rPr lang="en-US" sz="1100" b="1" dirty="0">
                <a:solidFill>
                  <a:srgbClr val="C9A84C"/>
                </a:solidFill>
              </a:rPr>
              <a:t>REGRE-</a:t>
            </a:r>
            <a:endParaRPr lang="en-US" sz="1100" dirty="0"/>
          </a:p>
          <a:p>
            <a:pPr marL="0" indent="0" algn="ctr">
              <a:buNone/>
            </a:pPr>
            <a:r>
              <a:rPr lang="en-US" sz="1100" b="1" dirty="0">
                <a:solidFill>
                  <a:srgbClr val="C9A84C"/>
                </a:solidFill>
              </a:rPr>
              <a:t>SIVIDAD</a:t>
            </a:r>
            <a:endParaRPr lang="en-US" sz="1100" dirty="0"/>
          </a:p>
        </p:txBody>
      </p:sp>
      <p:sp>
        <p:nvSpPr>
          <p:cNvPr id="15" name="Text 13"/>
          <p:cNvSpPr/>
          <p:nvPr/>
        </p:nvSpPr>
        <p:spPr>
          <a:xfrm>
            <a:off x="1719072" y="2487168"/>
            <a:ext cx="6949440" cy="1353312"/>
          </a:xfrm>
          <a:prstGeom prst="rect">
            <a:avLst/>
          </a:prstGeom>
          <a:noFill/>
          <a:ln/>
        </p:spPr>
        <p:txBody>
          <a:bodyPr wrap="square" rtlCol="0" anchor="t"/>
          <a:lstStyle/>
          <a:p>
            <a:pPr marL="0" indent="0">
              <a:buNone/>
            </a:pPr>
            <a:r>
              <a:rPr lang="en-US" sz="1100" dirty="0">
                <a:solidFill>
                  <a:srgbClr val="1B2A4A"/>
                </a:solidFill>
              </a:rPr>
              <a:t>En la elección anterior: 3 fórmulas de personas con discapacidad en los primeros 5 lugares. En la siguiente: 1 fórmula en cualquier lugar, sin diagnóstico ni motivación.</a:t>
            </a:r>
            <a:endParaRPr lang="en-US" sz="1100" dirty="0"/>
          </a:p>
          <a:p>
            <a:pPr marL="0" indent="0">
              <a:buNone/>
            </a:pPr>
            <a:endParaRPr lang="en-US" sz="1100" dirty="0"/>
          </a:p>
          <a:p>
            <a:pPr marL="0" indent="0">
              <a:buNone/>
            </a:pPr>
            <a:r>
              <a:rPr lang="en-US" sz="1100" dirty="0">
                <a:solidFill>
                  <a:srgbClr val="1B2A4A"/>
                </a:solidFill>
              </a:rPr>
              <a:t>La autoridad no está impedida de modificar medidas, pero debe explicar por qué la nueva regulación sigue siendo suficiente. La igualdad sustantiva exige que cualquier reducción sea motivada, razonable y compatible con la finalidad de inclusión.</a:t>
            </a:r>
            <a:endParaRPr lang="en-US" sz="1100" dirty="0"/>
          </a:p>
        </p:txBody>
      </p:sp>
      <p:sp>
        <p:nvSpPr>
          <p:cNvPr id="16" name="Shape 14"/>
          <p:cNvSpPr/>
          <p:nvPr/>
        </p:nvSpPr>
        <p:spPr>
          <a:xfrm>
            <a:off x="320040" y="4050792"/>
            <a:ext cx="8503920" cy="320040"/>
          </a:xfrm>
          <a:prstGeom prst="rect">
            <a:avLst/>
          </a:prstGeom>
          <a:solidFill>
            <a:srgbClr val="C9A84C"/>
          </a:solidFill>
          <a:ln w="12700">
            <a:solidFill>
              <a:srgbClr val="C9A84C"/>
            </a:solidFill>
            <a:prstDash val="solid"/>
          </a:ln>
        </p:spPr>
        <p:txBody>
          <a:bodyPr/>
          <a:lstStyle/>
          <a:p>
            <a:endParaRPr lang="es-MX"/>
          </a:p>
        </p:txBody>
      </p:sp>
      <p:sp>
        <p:nvSpPr>
          <p:cNvPr id="17" name="Text 15"/>
          <p:cNvSpPr/>
          <p:nvPr/>
        </p:nvSpPr>
        <p:spPr>
          <a:xfrm>
            <a:off x="457200" y="4069080"/>
            <a:ext cx="8321040" cy="292608"/>
          </a:xfrm>
          <a:prstGeom prst="rect">
            <a:avLst/>
          </a:prstGeom>
          <a:noFill/>
          <a:ln/>
        </p:spPr>
        <p:txBody>
          <a:bodyPr wrap="square" rtlCol="0" anchor="ctr"/>
          <a:lstStyle/>
          <a:p>
            <a:pPr marL="0" indent="0" algn="ctr">
              <a:buNone/>
            </a:pPr>
            <a:r>
              <a:rPr lang="en-US" sz="1200" b="1" dirty="0">
                <a:solidFill>
                  <a:srgbClr val="1B2A4A"/>
                </a:solidFill>
              </a:rPr>
              <a:t>Toda reducción de medidas afirmativas previas requiere justificación reforzada.</a:t>
            </a:r>
            <a:endParaRPr lang="en-US" sz="1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1B2A4A"/>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E8C96A"/>
                </a:solidFill>
              </a:rPr>
              <a:t>22 / 35</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E8C96A"/>
                </a:solidFill>
              </a:rPr>
              <a:t>Diplomado · Acciones Afirmativas</a:t>
            </a:r>
            <a:endParaRPr lang="en-US" sz="900" dirty="0"/>
          </a:p>
        </p:txBody>
      </p:sp>
      <p:sp>
        <p:nvSpPr>
          <p:cNvPr id="4" name="Shape 2"/>
          <p:cNvSpPr/>
          <p:nvPr/>
        </p:nvSpPr>
        <p:spPr>
          <a:xfrm>
            <a:off x="0" y="1645920"/>
            <a:ext cx="9144000" cy="1828800"/>
          </a:xfrm>
          <a:prstGeom prst="rect">
            <a:avLst/>
          </a:prstGeom>
          <a:solidFill>
            <a:srgbClr val="243454"/>
          </a:solidFill>
          <a:ln w="12700">
            <a:solidFill>
              <a:srgbClr val="C9A84C"/>
            </a:solidFill>
            <a:prstDash val="solid"/>
          </a:ln>
        </p:spPr>
        <p:txBody>
          <a:bodyPr/>
          <a:lstStyle/>
          <a:p>
            <a:endParaRPr lang="es-MX"/>
          </a:p>
        </p:txBody>
      </p:sp>
      <p:pic>
        <p:nvPicPr>
          <p:cNvPr id="5" name="Image 0" descr="preencoded.png"/>
          <p:cNvPicPr>
            <a:picLocks noChangeAspect="1"/>
          </p:cNvPicPr>
          <p:nvPr/>
        </p:nvPicPr>
        <p:blipFill>
          <a:blip r:embed="rId3"/>
          <a:stretch>
            <a:fillRect/>
          </a:stretch>
        </p:blipFill>
        <p:spPr>
          <a:xfrm>
            <a:off x="4206240" y="457200"/>
            <a:ext cx="822960" cy="822960"/>
          </a:xfrm>
          <a:prstGeom prst="rect">
            <a:avLst/>
          </a:prstGeom>
        </p:spPr>
      </p:pic>
      <p:sp>
        <p:nvSpPr>
          <p:cNvPr id="6" name="Text 3"/>
          <p:cNvSpPr/>
          <p:nvPr/>
        </p:nvSpPr>
        <p:spPr>
          <a:xfrm>
            <a:off x="457200" y="1737360"/>
            <a:ext cx="8229600" cy="320040"/>
          </a:xfrm>
          <a:prstGeom prst="rect">
            <a:avLst/>
          </a:prstGeom>
          <a:noFill/>
          <a:ln/>
        </p:spPr>
        <p:txBody>
          <a:bodyPr wrap="square" rtlCol="0" anchor="ctr"/>
          <a:lstStyle/>
          <a:p>
            <a:pPr marL="0" indent="0" algn="ctr">
              <a:buNone/>
            </a:pPr>
            <a:r>
              <a:rPr lang="en-US" sz="1100" b="1" kern="0" spc="400" dirty="0">
                <a:solidFill>
                  <a:srgbClr val="C9A84C"/>
                </a:solidFill>
              </a:rPr>
              <a:t>BLOQUE 6</a:t>
            </a:r>
            <a:endParaRPr lang="en-US" sz="1100" dirty="0"/>
          </a:p>
        </p:txBody>
      </p:sp>
      <p:sp>
        <p:nvSpPr>
          <p:cNvPr id="7" name="Text 4"/>
          <p:cNvSpPr/>
          <p:nvPr/>
        </p:nvSpPr>
        <p:spPr>
          <a:xfrm>
            <a:off x="457200" y="2057400"/>
            <a:ext cx="8229600" cy="1188720"/>
          </a:xfrm>
          <a:prstGeom prst="rect">
            <a:avLst/>
          </a:prstGeom>
          <a:noFill/>
          <a:ln/>
        </p:spPr>
        <p:txBody>
          <a:bodyPr wrap="square" rtlCol="0" anchor="ctr"/>
          <a:lstStyle/>
          <a:p>
            <a:pPr marL="0" indent="0" algn="ctr">
              <a:buNone/>
            </a:pPr>
            <a:r>
              <a:rPr lang="en-US" sz="2600" b="1" dirty="0">
                <a:solidFill>
                  <a:srgbClr val="FFFFFF"/>
                </a:solidFill>
                <a:latin typeface="Cambria" pitchFamily="34" charset="0"/>
                <a:ea typeface="Cambria" pitchFamily="34" charset="-122"/>
                <a:cs typeface="Cambria" pitchFamily="34" charset="-120"/>
              </a:rPr>
              <a:t>Adscripción indebida a un colectivo</a:t>
            </a:r>
            <a:endParaRPr lang="en-US" sz="2600" dirty="0"/>
          </a:p>
          <a:p>
            <a:pPr marL="0" indent="0" algn="ctr">
              <a:buNone/>
            </a:pPr>
            <a:r>
              <a:rPr lang="en-US" sz="2600" b="1" dirty="0">
                <a:solidFill>
                  <a:srgbClr val="FFFFFF"/>
                </a:solidFill>
                <a:latin typeface="Cambria" pitchFamily="34" charset="0"/>
                <a:ea typeface="Cambria" pitchFamily="34" charset="-122"/>
                <a:cs typeface="Cambria" pitchFamily="34" charset="-120"/>
              </a:rPr>
              <a:t>vulnerable</a:t>
            </a:r>
            <a:endParaRPr lang="en-US" sz="2600" dirty="0"/>
          </a:p>
        </p:txBody>
      </p:sp>
      <p:sp>
        <p:nvSpPr>
          <p:cNvPr id="8" name="Text 5"/>
          <p:cNvSpPr/>
          <p:nvPr/>
        </p:nvSpPr>
        <p:spPr>
          <a:xfrm>
            <a:off x="457200" y="3383280"/>
            <a:ext cx="8229600" cy="274320"/>
          </a:xfrm>
          <a:prstGeom prst="rect">
            <a:avLst/>
          </a:prstGeom>
          <a:noFill/>
          <a:ln/>
        </p:spPr>
        <p:txBody>
          <a:bodyPr wrap="square" rtlCol="0" anchor="ctr"/>
          <a:lstStyle/>
          <a:p>
            <a:pPr marL="0" indent="0" algn="ctr">
              <a:buNone/>
            </a:pPr>
            <a:r>
              <a:rPr lang="en-US" sz="1200" i="1" dirty="0">
                <a:solidFill>
                  <a:srgbClr val="E8C96A"/>
                </a:solidFill>
              </a:rPr>
              <a:t>Autoadscripción · Autoadscripción calificada · Prueba · Simulación</a:t>
            </a:r>
            <a:endParaRPr lang="en-US" sz="1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4F1EC"/>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3D4F6B"/>
                </a:solidFill>
              </a:rPr>
              <a:t>23 / 35</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3D4F6B"/>
                </a:solidFill>
              </a:rPr>
              <a:t>Diplomado · Acciones Afirmativas</a:t>
            </a:r>
            <a:endParaRPr lang="en-US" sz="900" dirty="0"/>
          </a:p>
        </p:txBody>
      </p:sp>
      <p:sp>
        <p:nvSpPr>
          <p:cNvPr id="4" name="Text 2"/>
          <p:cNvSpPr/>
          <p:nvPr/>
        </p:nvSpPr>
        <p:spPr>
          <a:xfrm>
            <a:off x="320040" y="228600"/>
            <a:ext cx="8503920" cy="411480"/>
          </a:xfrm>
          <a:prstGeom prst="rect">
            <a:avLst/>
          </a:prstGeom>
          <a:noFill/>
          <a:ln/>
        </p:spPr>
        <p:txBody>
          <a:bodyPr wrap="square" rtlCol="0" anchor="ctr"/>
          <a:lstStyle/>
          <a:p>
            <a:pPr marL="0" indent="0">
              <a:buNone/>
            </a:pPr>
            <a:r>
              <a:rPr lang="en-US" sz="2200" b="1" dirty="0">
                <a:solidFill>
                  <a:srgbClr val="1B2A4A"/>
                </a:solidFill>
                <a:latin typeface="Cambria" pitchFamily="34" charset="0"/>
                <a:ea typeface="Cambria" pitchFamily="34" charset="-122"/>
                <a:cs typeface="Cambria" pitchFamily="34" charset="-120"/>
              </a:rPr>
              <a:t>Autoadscripción: dos estándares</a:t>
            </a:r>
            <a:endParaRPr lang="en-US" sz="2200" dirty="0"/>
          </a:p>
        </p:txBody>
      </p:sp>
      <p:sp>
        <p:nvSpPr>
          <p:cNvPr id="5" name="Shape 3"/>
          <p:cNvSpPr/>
          <p:nvPr/>
        </p:nvSpPr>
        <p:spPr>
          <a:xfrm>
            <a:off x="320040" y="685800"/>
            <a:ext cx="8503920" cy="27432"/>
          </a:xfrm>
          <a:prstGeom prst="rect">
            <a:avLst/>
          </a:prstGeom>
          <a:solidFill>
            <a:srgbClr val="C9A84C"/>
          </a:solidFill>
          <a:ln w="12700">
            <a:solidFill>
              <a:srgbClr val="C9A84C"/>
            </a:solidFill>
            <a:prstDash val="solid"/>
          </a:ln>
        </p:spPr>
        <p:txBody>
          <a:bodyPr/>
          <a:lstStyle/>
          <a:p>
            <a:endParaRPr lang="es-MX"/>
          </a:p>
        </p:txBody>
      </p:sp>
      <p:sp>
        <p:nvSpPr>
          <p:cNvPr id="6" name="Shape 4"/>
          <p:cNvSpPr/>
          <p:nvPr/>
        </p:nvSpPr>
        <p:spPr>
          <a:xfrm>
            <a:off x="320040" y="822960"/>
            <a:ext cx="3931920" cy="237744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7" name="Shape 5"/>
          <p:cNvSpPr/>
          <p:nvPr/>
        </p:nvSpPr>
        <p:spPr>
          <a:xfrm>
            <a:off x="320040" y="822960"/>
            <a:ext cx="3931920" cy="438912"/>
          </a:xfrm>
          <a:prstGeom prst="rect">
            <a:avLst/>
          </a:prstGeom>
          <a:solidFill>
            <a:srgbClr val="1B2A4A"/>
          </a:solidFill>
          <a:ln w="12700">
            <a:solidFill>
              <a:srgbClr val="1B2A4A"/>
            </a:solidFill>
            <a:prstDash val="solid"/>
          </a:ln>
        </p:spPr>
        <p:txBody>
          <a:bodyPr/>
          <a:lstStyle/>
          <a:p>
            <a:endParaRPr lang="es-MX"/>
          </a:p>
        </p:txBody>
      </p:sp>
      <p:sp>
        <p:nvSpPr>
          <p:cNvPr id="8" name="Text 6"/>
          <p:cNvSpPr/>
          <p:nvPr/>
        </p:nvSpPr>
        <p:spPr>
          <a:xfrm>
            <a:off x="411480" y="822960"/>
            <a:ext cx="3749040" cy="438912"/>
          </a:xfrm>
          <a:prstGeom prst="rect">
            <a:avLst/>
          </a:prstGeom>
          <a:noFill/>
          <a:ln/>
        </p:spPr>
        <p:txBody>
          <a:bodyPr wrap="square" rtlCol="0" anchor="ctr"/>
          <a:lstStyle/>
          <a:p>
            <a:pPr marL="0" indent="0" algn="ctr">
              <a:buNone/>
            </a:pPr>
            <a:r>
              <a:rPr lang="en-US" sz="1200" b="1" dirty="0">
                <a:solidFill>
                  <a:srgbClr val="C9A84C"/>
                </a:solidFill>
              </a:rPr>
              <a:t>AUTOADSCRIPCIÓN SIMPLE</a:t>
            </a:r>
            <a:endParaRPr lang="en-US" sz="1200" dirty="0"/>
          </a:p>
        </p:txBody>
      </p:sp>
      <p:sp>
        <p:nvSpPr>
          <p:cNvPr id="9" name="Text 7"/>
          <p:cNvSpPr/>
          <p:nvPr/>
        </p:nvSpPr>
        <p:spPr>
          <a:xfrm>
            <a:off x="457200" y="1353312"/>
            <a:ext cx="3657600" cy="1737360"/>
          </a:xfrm>
          <a:prstGeom prst="rect">
            <a:avLst/>
          </a:prstGeom>
          <a:noFill/>
          <a:ln/>
        </p:spPr>
        <p:txBody>
          <a:bodyPr wrap="square" rtlCol="0" anchor="t"/>
          <a:lstStyle/>
          <a:p>
            <a:pPr marL="0" indent="0">
              <a:buNone/>
            </a:pPr>
            <a:r>
              <a:rPr lang="en-US" sz="1200" dirty="0">
                <a:solidFill>
                  <a:srgbClr val="1B2A4A"/>
                </a:solidFill>
              </a:rPr>
              <a:t>Manifestación personal de pertenecer a un grupo determinado.</a:t>
            </a:r>
            <a:endParaRPr lang="en-US" sz="1200" dirty="0"/>
          </a:p>
          <a:p>
            <a:pPr marL="0" indent="0">
              <a:buNone/>
            </a:pPr>
            <a:endParaRPr lang="en-US" sz="1200" dirty="0"/>
          </a:p>
          <a:p>
            <a:pPr marL="0" indent="0">
              <a:buNone/>
            </a:pPr>
            <a:r>
              <a:rPr lang="en-US" sz="1200" dirty="0">
                <a:solidFill>
                  <a:srgbClr val="1B2A4A"/>
                </a:solidFill>
              </a:rPr>
              <a:t>Suficiente en contextos de reconocimiento identitario general, pero puede ser insuficiente cuando la acción afirmativa tiene finalidad representativa.</a:t>
            </a:r>
            <a:endParaRPr lang="en-US" sz="1200" dirty="0"/>
          </a:p>
        </p:txBody>
      </p:sp>
      <p:sp>
        <p:nvSpPr>
          <p:cNvPr id="10" name="Shape 8"/>
          <p:cNvSpPr/>
          <p:nvPr/>
        </p:nvSpPr>
        <p:spPr>
          <a:xfrm>
            <a:off x="4892040" y="822960"/>
            <a:ext cx="3931920" cy="237744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1" name="Shape 9"/>
          <p:cNvSpPr/>
          <p:nvPr/>
        </p:nvSpPr>
        <p:spPr>
          <a:xfrm>
            <a:off x="4892040" y="822960"/>
            <a:ext cx="3931920" cy="438912"/>
          </a:xfrm>
          <a:prstGeom prst="rect">
            <a:avLst/>
          </a:prstGeom>
          <a:solidFill>
            <a:srgbClr val="B85C38"/>
          </a:solidFill>
          <a:ln w="12700">
            <a:solidFill>
              <a:srgbClr val="B85C38"/>
            </a:solidFill>
            <a:prstDash val="solid"/>
          </a:ln>
        </p:spPr>
        <p:txBody>
          <a:bodyPr/>
          <a:lstStyle/>
          <a:p>
            <a:endParaRPr lang="es-MX"/>
          </a:p>
        </p:txBody>
      </p:sp>
      <p:sp>
        <p:nvSpPr>
          <p:cNvPr id="12" name="Text 10"/>
          <p:cNvSpPr/>
          <p:nvPr/>
        </p:nvSpPr>
        <p:spPr>
          <a:xfrm>
            <a:off x="4983480" y="822960"/>
            <a:ext cx="3749040" cy="438912"/>
          </a:xfrm>
          <a:prstGeom prst="rect">
            <a:avLst/>
          </a:prstGeom>
          <a:noFill/>
          <a:ln/>
        </p:spPr>
        <p:txBody>
          <a:bodyPr wrap="square" rtlCol="0" anchor="ctr"/>
          <a:lstStyle/>
          <a:p>
            <a:pPr marL="0" indent="0" algn="ctr">
              <a:buNone/>
            </a:pPr>
            <a:r>
              <a:rPr lang="en-US" sz="1200" b="1" dirty="0">
                <a:solidFill>
                  <a:srgbClr val="FFFFFF"/>
                </a:solidFill>
              </a:rPr>
              <a:t>AUTOADSCRIPCIÓN CALIFICADA</a:t>
            </a:r>
            <a:endParaRPr lang="en-US" sz="1200" dirty="0"/>
          </a:p>
        </p:txBody>
      </p:sp>
      <p:sp>
        <p:nvSpPr>
          <p:cNvPr id="13" name="Text 11"/>
          <p:cNvSpPr/>
          <p:nvPr/>
        </p:nvSpPr>
        <p:spPr>
          <a:xfrm>
            <a:off x="5029200" y="1353312"/>
            <a:ext cx="3657600" cy="1737360"/>
          </a:xfrm>
          <a:prstGeom prst="rect">
            <a:avLst/>
          </a:prstGeom>
          <a:noFill/>
          <a:ln/>
        </p:spPr>
        <p:txBody>
          <a:bodyPr wrap="square" rtlCol="0" anchor="t"/>
          <a:lstStyle/>
          <a:p>
            <a:pPr marL="0" indent="0">
              <a:buNone/>
            </a:pPr>
            <a:r>
              <a:rPr lang="en-US" sz="1200" dirty="0">
                <a:solidFill>
                  <a:srgbClr val="1B2A4A"/>
                </a:solidFill>
              </a:rPr>
              <a:t>Exige además de la manifestación personal, elementos objetivos que acrediten vínculo efectivo con el grupo, especialmente cuando la medida tiene finalidad representativa y no solo identitaria.</a:t>
            </a:r>
            <a:endParaRPr lang="en-US" sz="1200" dirty="0"/>
          </a:p>
          <a:p>
            <a:pPr marL="0" indent="0">
              <a:buNone/>
            </a:pPr>
            <a:endParaRPr lang="en-US" sz="1200" dirty="0"/>
          </a:p>
          <a:p>
            <a:pPr marL="0" indent="0">
              <a:buNone/>
            </a:pPr>
            <a:r>
              <a:rPr lang="en-US" sz="1200" dirty="0">
                <a:solidFill>
                  <a:srgbClr val="1B2A4A"/>
                </a:solidFill>
              </a:rPr>
              <a:t>Tesis LIV/2015 – TEPJF: el reconocimiento identitario no obliga a acoger automáticamente la pretensión.</a:t>
            </a:r>
            <a:endParaRPr lang="en-US" sz="1200" dirty="0"/>
          </a:p>
        </p:txBody>
      </p:sp>
      <p:sp>
        <p:nvSpPr>
          <p:cNvPr id="14" name="Shape 12"/>
          <p:cNvSpPr/>
          <p:nvPr/>
        </p:nvSpPr>
        <p:spPr>
          <a:xfrm>
            <a:off x="320040" y="3337560"/>
            <a:ext cx="8503920" cy="100584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5" name="Shape 13"/>
          <p:cNvSpPr/>
          <p:nvPr/>
        </p:nvSpPr>
        <p:spPr>
          <a:xfrm>
            <a:off x="320040" y="3337560"/>
            <a:ext cx="502920" cy="1005840"/>
          </a:xfrm>
          <a:prstGeom prst="rect">
            <a:avLst/>
          </a:prstGeom>
          <a:solidFill>
            <a:srgbClr val="C9A84C"/>
          </a:solidFill>
          <a:ln w="12700">
            <a:solidFill>
              <a:srgbClr val="C9A84C"/>
            </a:solidFill>
            <a:prstDash val="solid"/>
          </a:ln>
        </p:spPr>
        <p:txBody>
          <a:bodyPr/>
          <a:lstStyle/>
          <a:p>
            <a:endParaRPr lang="es-MX"/>
          </a:p>
        </p:txBody>
      </p:sp>
      <p:sp>
        <p:nvSpPr>
          <p:cNvPr id="16" name="Text 14"/>
          <p:cNvSpPr/>
          <p:nvPr/>
        </p:nvSpPr>
        <p:spPr>
          <a:xfrm>
            <a:off x="320040" y="3337560"/>
            <a:ext cx="502920" cy="1005840"/>
          </a:xfrm>
          <a:prstGeom prst="rect">
            <a:avLst/>
          </a:prstGeom>
          <a:noFill/>
          <a:ln/>
        </p:spPr>
        <p:txBody>
          <a:bodyPr wrap="square" lIns="0" tIns="0" rIns="0" bIns="0" rtlCol="0" anchor="ctr"/>
          <a:lstStyle/>
          <a:p>
            <a:pPr marL="0" indent="0" algn="ctr">
              <a:buNone/>
            </a:pPr>
            <a:r>
              <a:rPr lang="en-US" sz="2200" b="1" dirty="0">
                <a:solidFill>
                  <a:srgbClr val="1B2A4A"/>
                </a:solidFill>
              </a:rPr>
              <a:t>!</a:t>
            </a:r>
            <a:endParaRPr lang="en-US" sz="2200" dirty="0"/>
          </a:p>
        </p:txBody>
      </p:sp>
      <p:sp>
        <p:nvSpPr>
          <p:cNvPr id="17" name="Text 15"/>
          <p:cNvSpPr/>
          <p:nvPr/>
        </p:nvSpPr>
        <p:spPr>
          <a:xfrm>
            <a:off x="960120" y="3410712"/>
            <a:ext cx="7726680" cy="868680"/>
          </a:xfrm>
          <a:prstGeom prst="rect">
            <a:avLst/>
          </a:prstGeom>
          <a:noFill/>
          <a:ln/>
        </p:spPr>
        <p:txBody>
          <a:bodyPr wrap="square" rtlCol="0" anchor="ctr"/>
          <a:lstStyle/>
          <a:p>
            <a:pPr marL="0" indent="0">
              <a:buNone/>
            </a:pPr>
            <a:r>
              <a:rPr lang="en-US" sz="1200" dirty="0">
                <a:solidFill>
                  <a:srgbClr val="1B2A4A"/>
                </a:solidFill>
              </a:rPr>
              <a:t>El punto no es verificar una «pureza» identitaria. El Estado no puede someter la identidad a pruebas humillantes o esencialistas. La autoadscripción calificada busca evitar la simulación cuando la candidatura pretende ocupar un espacio de representación efectiva.</a:t>
            </a:r>
            <a:endParaRPr lang="en-US" sz="1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4F1EC"/>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3D4F6B"/>
                </a:solidFill>
              </a:rPr>
              <a:t>24 / 35</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3D4F6B"/>
                </a:solidFill>
              </a:rPr>
              <a:t>Diplomado · Acciones Afirmativas</a:t>
            </a:r>
            <a:endParaRPr lang="en-US" sz="900" dirty="0"/>
          </a:p>
        </p:txBody>
      </p:sp>
      <p:sp>
        <p:nvSpPr>
          <p:cNvPr id="4" name="Text 2"/>
          <p:cNvSpPr/>
          <p:nvPr/>
        </p:nvSpPr>
        <p:spPr>
          <a:xfrm>
            <a:off x="320040" y="228600"/>
            <a:ext cx="8503920" cy="411480"/>
          </a:xfrm>
          <a:prstGeom prst="rect">
            <a:avLst/>
          </a:prstGeom>
          <a:noFill/>
          <a:ln/>
        </p:spPr>
        <p:txBody>
          <a:bodyPr wrap="square" rtlCol="0" anchor="ctr"/>
          <a:lstStyle/>
          <a:p>
            <a:pPr marL="0" indent="0">
              <a:buNone/>
            </a:pPr>
            <a:r>
              <a:rPr lang="en-US" sz="2200" b="1" dirty="0">
                <a:solidFill>
                  <a:srgbClr val="1B2A4A"/>
                </a:solidFill>
                <a:latin typeface="Cambria" pitchFamily="34" charset="0"/>
                <a:ea typeface="Cambria" pitchFamily="34" charset="-122"/>
                <a:cs typeface="Cambria" pitchFamily="34" charset="-120"/>
              </a:rPr>
              <a:t>Estándar probatorio contextual</a:t>
            </a:r>
            <a:endParaRPr lang="en-US" sz="2200" dirty="0"/>
          </a:p>
        </p:txBody>
      </p:sp>
      <p:sp>
        <p:nvSpPr>
          <p:cNvPr id="5" name="Shape 3"/>
          <p:cNvSpPr/>
          <p:nvPr/>
        </p:nvSpPr>
        <p:spPr>
          <a:xfrm>
            <a:off x="320040" y="685800"/>
            <a:ext cx="8503920" cy="27432"/>
          </a:xfrm>
          <a:prstGeom prst="rect">
            <a:avLst/>
          </a:prstGeom>
          <a:solidFill>
            <a:srgbClr val="C9A84C"/>
          </a:solidFill>
          <a:ln w="12700">
            <a:solidFill>
              <a:srgbClr val="C9A84C"/>
            </a:solidFill>
            <a:prstDash val="solid"/>
          </a:ln>
        </p:spPr>
        <p:txBody>
          <a:bodyPr/>
          <a:lstStyle/>
          <a:p>
            <a:endParaRPr lang="es-MX"/>
          </a:p>
        </p:txBody>
      </p:sp>
      <p:sp>
        <p:nvSpPr>
          <p:cNvPr id="6" name="Shape 4"/>
          <p:cNvSpPr/>
          <p:nvPr/>
        </p:nvSpPr>
        <p:spPr>
          <a:xfrm>
            <a:off x="320040" y="868680"/>
            <a:ext cx="8503920" cy="118872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7" name="Shape 5"/>
          <p:cNvSpPr/>
          <p:nvPr/>
        </p:nvSpPr>
        <p:spPr>
          <a:xfrm>
            <a:off x="320040" y="868680"/>
            <a:ext cx="1645920" cy="1188720"/>
          </a:xfrm>
          <a:prstGeom prst="rect">
            <a:avLst/>
          </a:prstGeom>
          <a:solidFill>
            <a:srgbClr val="B85C38"/>
          </a:solidFill>
          <a:ln w="12700">
            <a:solidFill>
              <a:srgbClr val="B85C38"/>
            </a:solidFill>
            <a:prstDash val="solid"/>
          </a:ln>
        </p:spPr>
        <p:txBody>
          <a:bodyPr/>
          <a:lstStyle/>
          <a:p>
            <a:endParaRPr lang="es-MX"/>
          </a:p>
        </p:txBody>
      </p:sp>
      <p:sp>
        <p:nvSpPr>
          <p:cNvPr id="8" name="Text 6"/>
          <p:cNvSpPr/>
          <p:nvPr/>
        </p:nvSpPr>
        <p:spPr>
          <a:xfrm>
            <a:off x="320040" y="868680"/>
            <a:ext cx="1645920" cy="1188720"/>
          </a:xfrm>
          <a:prstGeom prst="rect">
            <a:avLst/>
          </a:prstGeom>
          <a:noFill/>
          <a:ln/>
        </p:spPr>
        <p:txBody>
          <a:bodyPr wrap="square" lIns="25400" tIns="25400" rIns="25400" bIns="25400" rtlCol="0" anchor="ctr"/>
          <a:lstStyle/>
          <a:p>
            <a:pPr marL="0" indent="0" algn="ctr">
              <a:buNone/>
            </a:pPr>
            <a:r>
              <a:rPr lang="en-US" sz="1100" b="1" dirty="0">
                <a:solidFill>
                  <a:srgbClr val="FFFFFF"/>
                </a:solidFill>
              </a:rPr>
              <a:t>Comunidades indígenas</a:t>
            </a:r>
            <a:endParaRPr lang="en-US" sz="1100" dirty="0"/>
          </a:p>
        </p:txBody>
      </p:sp>
      <p:sp>
        <p:nvSpPr>
          <p:cNvPr id="9" name="Text 7"/>
          <p:cNvSpPr/>
          <p:nvPr/>
        </p:nvSpPr>
        <p:spPr>
          <a:xfrm>
            <a:off x="2084832" y="978408"/>
            <a:ext cx="6583680" cy="1005840"/>
          </a:xfrm>
          <a:prstGeom prst="rect">
            <a:avLst/>
          </a:prstGeom>
          <a:noFill/>
          <a:ln/>
        </p:spPr>
        <p:txBody>
          <a:bodyPr wrap="square" rtlCol="0" anchor="t"/>
          <a:lstStyle/>
          <a:p>
            <a:pPr marL="0" indent="0">
              <a:buNone/>
            </a:pPr>
            <a:r>
              <a:rPr lang="en-US" sz="1150" dirty="0">
                <a:solidFill>
                  <a:srgbClr val="1B2A4A"/>
                </a:solidFill>
              </a:rPr>
              <a:t>Constancias comunitarias · Trayectoria de participación · Reconocimiento por autoridades tradicionales · Residencia · Vínculos culturales</a:t>
            </a:r>
            <a:endParaRPr lang="en-US" sz="1150" dirty="0"/>
          </a:p>
          <a:p>
            <a:pPr marL="0" indent="0">
              <a:buNone/>
            </a:pPr>
            <a:endParaRPr lang="en-US" sz="1150" dirty="0"/>
          </a:p>
          <a:p>
            <a:pPr marL="0" indent="0">
              <a:buNone/>
            </a:pPr>
            <a:r>
              <a:rPr lang="en-US" sz="1150" i="1" dirty="0">
                <a:solidFill>
                  <a:srgbClr val="3D4F6B"/>
                </a:solidFill>
              </a:rPr>
              <a:t>No exigir de manera rígida o ajena a la diversidad de los pueblos.</a:t>
            </a:r>
            <a:endParaRPr lang="en-US" sz="1150" dirty="0"/>
          </a:p>
        </p:txBody>
      </p:sp>
      <p:sp>
        <p:nvSpPr>
          <p:cNvPr id="10" name="Shape 8"/>
          <p:cNvSpPr/>
          <p:nvPr/>
        </p:nvSpPr>
        <p:spPr>
          <a:xfrm>
            <a:off x="320040" y="2194560"/>
            <a:ext cx="8503920" cy="118872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1" name="Shape 9"/>
          <p:cNvSpPr/>
          <p:nvPr/>
        </p:nvSpPr>
        <p:spPr>
          <a:xfrm>
            <a:off x="320040" y="2194560"/>
            <a:ext cx="1645920" cy="1188720"/>
          </a:xfrm>
          <a:prstGeom prst="rect">
            <a:avLst/>
          </a:prstGeom>
          <a:solidFill>
            <a:srgbClr val="1B2A4A"/>
          </a:solidFill>
          <a:ln w="12700">
            <a:solidFill>
              <a:srgbClr val="1B2A4A"/>
            </a:solidFill>
            <a:prstDash val="solid"/>
          </a:ln>
        </p:spPr>
        <p:txBody>
          <a:bodyPr/>
          <a:lstStyle/>
          <a:p>
            <a:endParaRPr lang="es-MX"/>
          </a:p>
        </p:txBody>
      </p:sp>
      <p:sp>
        <p:nvSpPr>
          <p:cNvPr id="12" name="Text 10"/>
          <p:cNvSpPr/>
          <p:nvPr/>
        </p:nvSpPr>
        <p:spPr>
          <a:xfrm>
            <a:off x="320040" y="2194560"/>
            <a:ext cx="1645920" cy="1188720"/>
          </a:xfrm>
          <a:prstGeom prst="rect">
            <a:avLst/>
          </a:prstGeom>
          <a:noFill/>
          <a:ln/>
        </p:spPr>
        <p:txBody>
          <a:bodyPr wrap="square" lIns="25400" tIns="25400" rIns="25400" bIns="25400" rtlCol="0" anchor="ctr"/>
          <a:lstStyle/>
          <a:p>
            <a:pPr marL="0" indent="0" algn="ctr">
              <a:buNone/>
            </a:pPr>
            <a:r>
              <a:rPr lang="en-US" sz="1100" b="1" dirty="0">
                <a:solidFill>
                  <a:srgbClr val="FFFFFF"/>
                </a:solidFill>
              </a:rPr>
              <a:t>Personas con discapacidad</a:t>
            </a:r>
            <a:endParaRPr lang="en-US" sz="1100" dirty="0"/>
          </a:p>
        </p:txBody>
      </p:sp>
      <p:sp>
        <p:nvSpPr>
          <p:cNvPr id="13" name="Text 11"/>
          <p:cNvSpPr/>
          <p:nvPr/>
        </p:nvSpPr>
        <p:spPr>
          <a:xfrm>
            <a:off x="2084832" y="2304288"/>
            <a:ext cx="6583680" cy="1005840"/>
          </a:xfrm>
          <a:prstGeom prst="rect">
            <a:avLst/>
          </a:prstGeom>
          <a:noFill/>
          <a:ln/>
        </p:spPr>
        <p:txBody>
          <a:bodyPr wrap="square" rtlCol="0" anchor="t"/>
          <a:lstStyle/>
          <a:p>
            <a:pPr marL="0" indent="0">
              <a:buNone/>
            </a:pPr>
            <a:r>
              <a:rPr lang="en-US" sz="1150" dirty="0">
                <a:solidFill>
                  <a:srgbClr val="1B2A4A"/>
                </a:solidFill>
              </a:rPr>
              <a:t>Proteger datos sensibles · Evitar exigencias invasivas · Documentación proporcional y pertinente</a:t>
            </a:r>
            <a:endParaRPr lang="en-US" sz="1150" dirty="0"/>
          </a:p>
          <a:p>
            <a:pPr marL="0" indent="0">
              <a:buNone/>
            </a:pPr>
            <a:endParaRPr lang="en-US" sz="1150" dirty="0"/>
          </a:p>
          <a:p>
            <a:pPr marL="0" indent="0">
              <a:buNone/>
            </a:pPr>
            <a:r>
              <a:rPr lang="en-US" sz="1150" i="1" dirty="0">
                <a:solidFill>
                  <a:srgbClr val="3D4F6B"/>
                </a:solidFill>
              </a:rPr>
              <a:t>La verificación no puede vulnerar dignidad ni privacidad.</a:t>
            </a:r>
            <a:endParaRPr lang="en-US" sz="1150" dirty="0"/>
          </a:p>
        </p:txBody>
      </p:sp>
      <p:sp>
        <p:nvSpPr>
          <p:cNvPr id="14" name="Shape 12"/>
          <p:cNvSpPr/>
          <p:nvPr/>
        </p:nvSpPr>
        <p:spPr>
          <a:xfrm>
            <a:off x="320040" y="3520440"/>
            <a:ext cx="8503920" cy="118872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5" name="Shape 13"/>
          <p:cNvSpPr/>
          <p:nvPr/>
        </p:nvSpPr>
        <p:spPr>
          <a:xfrm>
            <a:off x="320040" y="3520440"/>
            <a:ext cx="1645920" cy="1188720"/>
          </a:xfrm>
          <a:prstGeom prst="rect">
            <a:avLst/>
          </a:prstGeom>
          <a:solidFill>
            <a:srgbClr val="C9A84C"/>
          </a:solidFill>
          <a:ln w="12700">
            <a:solidFill>
              <a:srgbClr val="C9A84C"/>
            </a:solidFill>
            <a:prstDash val="solid"/>
          </a:ln>
        </p:spPr>
        <p:txBody>
          <a:bodyPr/>
          <a:lstStyle/>
          <a:p>
            <a:endParaRPr lang="es-MX"/>
          </a:p>
        </p:txBody>
      </p:sp>
      <p:sp>
        <p:nvSpPr>
          <p:cNvPr id="16" name="Text 14"/>
          <p:cNvSpPr/>
          <p:nvPr/>
        </p:nvSpPr>
        <p:spPr>
          <a:xfrm>
            <a:off x="320040" y="3520440"/>
            <a:ext cx="1645920" cy="1188720"/>
          </a:xfrm>
          <a:prstGeom prst="rect">
            <a:avLst/>
          </a:prstGeom>
          <a:noFill/>
          <a:ln/>
        </p:spPr>
        <p:txBody>
          <a:bodyPr wrap="square" lIns="25400" tIns="25400" rIns="25400" bIns="25400" rtlCol="0" anchor="ctr"/>
          <a:lstStyle/>
          <a:p>
            <a:pPr marL="0" indent="0" algn="ctr">
              <a:buNone/>
            </a:pPr>
            <a:r>
              <a:rPr lang="en-US" sz="1100" b="1" dirty="0">
                <a:solidFill>
                  <a:srgbClr val="1B2A4A"/>
                </a:solidFill>
              </a:rPr>
              <a:t>Diversidad sexual</a:t>
            </a:r>
            <a:endParaRPr lang="en-US" sz="1100" dirty="0"/>
          </a:p>
        </p:txBody>
      </p:sp>
      <p:sp>
        <p:nvSpPr>
          <p:cNvPr id="17" name="Text 15"/>
          <p:cNvSpPr/>
          <p:nvPr/>
        </p:nvSpPr>
        <p:spPr>
          <a:xfrm>
            <a:off x="2084832" y="3630168"/>
            <a:ext cx="6583680" cy="1005840"/>
          </a:xfrm>
          <a:prstGeom prst="rect">
            <a:avLst/>
          </a:prstGeom>
          <a:noFill/>
          <a:ln/>
        </p:spPr>
        <p:txBody>
          <a:bodyPr wrap="square" rtlCol="0" anchor="t"/>
          <a:lstStyle/>
          <a:p>
            <a:pPr marL="0" indent="0">
              <a:buNone/>
            </a:pPr>
            <a:r>
              <a:rPr lang="en-US" sz="1150" dirty="0">
                <a:solidFill>
                  <a:srgbClr val="1B2A4A"/>
                </a:solidFill>
              </a:rPr>
              <a:t>Evitar prueba pública degradante · No puede exigirse exposición forzada de la orientación sexual</a:t>
            </a:r>
            <a:endParaRPr lang="en-US" sz="1150" dirty="0"/>
          </a:p>
          <a:p>
            <a:pPr marL="0" indent="0">
              <a:buNone/>
            </a:pPr>
            <a:endParaRPr lang="en-US" sz="1150" dirty="0"/>
          </a:p>
          <a:p>
            <a:pPr marL="0" indent="0">
              <a:buNone/>
            </a:pPr>
            <a:r>
              <a:rPr lang="en-US" sz="1150" i="1" dirty="0">
                <a:solidFill>
                  <a:srgbClr val="3D4F6B"/>
                </a:solidFill>
              </a:rPr>
              <a:t>CorteIDH – Atala Riffo y niñas vs. Chile: orientación sexual es categoría protegida frente a discriminación.</a:t>
            </a:r>
            <a:endParaRPr lang="en-US" sz="1150" dirty="0"/>
          </a:p>
        </p:txBody>
      </p:sp>
      <p:sp>
        <p:nvSpPr>
          <p:cNvPr id="18" name="Shape 16"/>
          <p:cNvSpPr/>
          <p:nvPr/>
        </p:nvSpPr>
        <p:spPr>
          <a:xfrm>
            <a:off x="320040" y="4828032"/>
            <a:ext cx="8503920" cy="256032"/>
          </a:xfrm>
          <a:prstGeom prst="rect">
            <a:avLst/>
          </a:prstGeom>
          <a:solidFill>
            <a:srgbClr val="243454"/>
          </a:solidFill>
          <a:ln w="12700">
            <a:solidFill>
              <a:srgbClr val="243454"/>
            </a:solidFill>
            <a:prstDash val="solid"/>
          </a:ln>
        </p:spPr>
        <p:txBody>
          <a:bodyPr/>
          <a:lstStyle/>
          <a:p>
            <a:endParaRPr lang="es-MX"/>
          </a:p>
        </p:txBody>
      </p:sp>
      <p:sp>
        <p:nvSpPr>
          <p:cNvPr id="19" name="Text 17"/>
          <p:cNvSpPr/>
          <p:nvPr/>
        </p:nvSpPr>
        <p:spPr>
          <a:xfrm>
            <a:off x="457200" y="4846320"/>
            <a:ext cx="8321040" cy="228600"/>
          </a:xfrm>
          <a:prstGeom prst="rect">
            <a:avLst/>
          </a:prstGeom>
          <a:noFill/>
          <a:ln/>
        </p:spPr>
        <p:txBody>
          <a:bodyPr wrap="square" rtlCol="0" anchor="ctr"/>
          <a:lstStyle/>
          <a:p>
            <a:pPr marL="0" indent="0" algn="ctr">
              <a:buNone/>
            </a:pPr>
            <a:r>
              <a:rPr lang="en-US" sz="1050" i="1" dirty="0">
                <a:solidFill>
                  <a:srgbClr val="E8C96A"/>
                </a:solidFill>
              </a:rPr>
              <a:t>La prueba debe servir a la finalidad de la acción afirmativa, no convertirse en una barrera adicional.</a:t>
            </a:r>
            <a:endParaRPr lang="en-US" sz="10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4F1EC"/>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3D4F6B"/>
                </a:solidFill>
              </a:rPr>
              <a:t>25 / 35</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3D4F6B"/>
                </a:solidFill>
              </a:rPr>
              <a:t>Diplomado · Acciones Afirmativas</a:t>
            </a:r>
            <a:endParaRPr lang="en-US" sz="900" dirty="0"/>
          </a:p>
        </p:txBody>
      </p:sp>
      <p:sp>
        <p:nvSpPr>
          <p:cNvPr id="4" name="Shape 2"/>
          <p:cNvSpPr/>
          <p:nvPr/>
        </p:nvSpPr>
        <p:spPr>
          <a:xfrm>
            <a:off x="320040" y="182880"/>
            <a:ext cx="2011680" cy="347472"/>
          </a:xfrm>
          <a:prstGeom prst="rect">
            <a:avLst/>
          </a:prstGeom>
          <a:solidFill>
            <a:srgbClr val="B85C38"/>
          </a:solidFill>
          <a:ln w="12700">
            <a:solidFill>
              <a:srgbClr val="B85C38"/>
            </a:solidFill>
            <a:prstDash val="solid"/>
          </a:ln>
        </p:spPr>
        <p:txBody>
          <a:bodyPr/>
          <a:lstStyle/>
          <a:p>
            <a:endParaRPr lang="es-MX"/>
          </a:p>
        </p:txBody>
      </p:sp>
      <p:sp>
        <p:nvSpPr>
          <p:cNvPr id="5" name="Text 3"/>
          <p:cNvSpPr/>
          <p:nvPr/>
        </p:nvSpPr>
        <p:spPr>
          <a:xfrm>
            <a:off x="320040" y="182880"/>
            <a:ext cx="2011680" cy="347472"/>
          </a:xfrm>
          <a:prstGeom prst="rect">
            <a:avLst/>
          </a:prstGeom>
          <a:noFill/>
          <a:ln/>
        </p:spPr>
        <p:txBody>
          <a:bodyPr wrap="square" rtlCol="0" anchor="ctr"/>
          <a:lstStyle/>
          <a:p>
            <a:pPr marL="0" indent="0" algn="ctr">
              <a:buNone/>
            </a:pPr>
            <a:r>
              <a:rPr lang="en-US" sz="1000" b="1" kern="0" spc="100" dirty="0">
                <a:solidFill>
                  <a:srgbClr val="FFFFFF"/>
                </a:solidFill>
              </a:rPr>
              <a:t>CASO HIPOTÉTICO 6</a:t>
            </a:r>
            <a:endParaRPr lang="en-US" sz="1000" dirty="0"/>
          </a:p>
        </p:txBody>
      </p:sp>
      <p:sp>
        <p:nvSpPr>
          <p:cNvPr id="6" name="Text 4"/>
          <p:cNvSpPr/>
          <p:nvPr/>
        </p:nvSpPr>
        <p:spPr>
          <a:xfrm>
            <a:off x="2468880" y="182880"/>
            <a:ext cx="6400800" cy="347472"/>
          </a:xfrm>
          <a:prstGeom prst="rect">
            <a:avLst/>
          </a:prstGeom>
          <a:noFill/>
          <a:ln/>
        </p:spPr>
        <p:txBody>
          <a:bodyPr wrap="square" rtlCol="0" anchor="ctr"/>
          <a:lstStyle/>
          <a:p>
            <a:pPr marL="0" indent="0">
              <a:buNone/>
            </a:pPr>
            <a:r>
              <a:rPr lang="en-US" sz="1500" b="1" dirty="0">
                <a:solidFill>
                  <a:srgbClr val="1B2A4A"/>
                </a:solidFill>
                <a:latin typeface="Cambria" pitchFamily="34" charset="0"/>
                <a:ea typeface="Cambria" pitchFamily="34" charset="-122"/>
                <a:cs typeface="Cambria" pitchFamily="34" charset="-120"/>
              </a:rPr>
              <a:t>Adscripción indígena indebida</a:t>
            </a:r>
            <a:endParaRPr lang="en-US" sz="1500" dirty="0"/>
          </a:p>
        </p:txBody>
      </p:sp>
      <p:sp>
        <p:nvSpPr>
          <p:cNvPr id="7" name="Shape 5"/>
          <p:cNvSpPr/>
          <p:nvPr/>
        </p:nvSpPr>
        <p:spPr>
          <a:xfrm>
            <a:off x="320040" y="594360"/>
            <a:ext cx="8503920" cy="27432"/>
          </a:xfrm>
          <a:prstGeom prst="rect">
            <a:avLst/>
          </a:prstGeom>
          <a:solidFill>
            <a:srgbClr val="C9A84C"/>
          </a:solidFill>
          <a:ln w="12700">
            <a:solidFill>
              <a:srgbClr val="C9A84C"/>
            </a:solidFill>
            <a:prstDash val="solid"/>
          </a:ln>
        </p:spPr>
        <p:txBody>
          <a:bodyPr/>
          <a:lstStyle/>
          <a:p>
            <a:endParaRPr lang="es-MX"/>
          </a:p>
        </p:txBody>
      </p:sp>
      <p:sp>
        <p:nvSpPr>
          <p:cNvPr id="8" name="Shape 6"/>
          <p:cNvSpPr/>
          <p:nvPr/>
        </p:nvSpPr>
        <p:spPr>
          <a:xfrm>
            <a:off x="320040" y="685800"/>
            <a:ext cx="8503920" cy="141732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9" name="Shape 7"/>
          <p:cNvSpPr/>
          <p:nvPr/>
        </p:nvSpPr>
        <p:spPr>
          <a:xfrm>
            <a:off x="320040" y="685800"/>
            <a:ext cx="548640" cy="1417320"/>
          </a:xfrm>
          <a:prstGeom prst="rect">
            <a:avLst/>
          </a:prstGeom>
          <a:solidFill>
            <a:srgbClr val="1B2A4A"/>
          </a:solidFill>
          <a:ln w="12700">
            <a:solidFill>
              <a:srgbClr val="1B2A4A"/>
            </a:solidFill>
            <a:prstDash val="solid"/>
          </a:ln>
        </p:spPr>
        <p:txBody>
          <a:bodyPr/>
          <a:lstStyle/>
          <a:p>
            <a:endParaRPr lang="es-MX"/>
          </a:p>
        </p:txBody>
      </p:sp>
      <p:sp>
        <p:nvSpPr>
          <p:cNvPr id="10" name="Text 8"/>
          <p:cNvSpPr/>
          <p:nvPr/>
        </p:nvSpPr>
        <p:spPr>
          <a:xfrm>
            <a:off x="320040" y="685800"/>
            <a:ext cx="548640" cy="1417320"/>
          </a:xfrm>
          <a:prstGeom prst="rect">
            <a:avLst/>
          </a:prstGeom>
          <a:noFill/>
          <a:ln/>
        </p:spPr>
        <p:txBody>
          <a:bodyPr wrap="square" lIns="0" tIns="0" rIns="0" bIns="0" rtlCol="0" anchor="ctr"/>
          <a:lstStyle/>
          <a:p>
            <a:pPr marL="0" indent="0" algn="ctr">
              <a:buNone/>
            </a:pPr>
            <a:r>
              <a:rPr lang="en-US" sz="1600" dirty="0">
                <a:solidFill>
                  <a:srgbClr val="C9A84C"/>
                </a:solidFill>
              </a:rPr>
              <a:t>▶</a:t>
            </a:r>
            <a:endParaRPr lang="en-US" sz="1600" dirty="0"/>
          </a:p>
        </p:txBody>
      </p:sp>
      <p:sp>
        <p:nvSpPr>
          <p:cNvPr id="11" name="Text 9"/>
          <p:cNvSpPr/>
          <p:nvPr/>
        </p:nvSpPr>
        <p:spPr>
          <a:xfrm>
            <a:off x="1005840" y="804672"/>
            <a:ext cx="7680960" cy="1188720"/>
          </a:xfrm>
          <a:prstGeom prst="rect">
            <a:avLst/>
          </a:prstGeom>
          <a:noFill/>
          <a:ln/>
        </p:spPr>
        <p:txBody>
          <a:bodyPr wrap="square" rtlCol="0" anchor="ctr"/>
          <a:lstStyle/>
          <a:p>
            <a:pPr marL="0" indent="0">
              <a:buNone/>
            </a:pPr>
            <a:r>
              <a:rPr lang="en-US" sz="1200" dirty="0">
                <a:solidFill>
                  <a:srgbClr val="1B2A4A"/>
                </a:solidFill>
              </a:rPr>
              <a:t>Un partido registra candidatura indígena en distrito reservado con carta de asociación civil sin reconocimiento comunitario. La comunidad indígena impugna: la persona nunca participó en actividades comunitarias, no reside en la zona, no es reconocida por autoridades tradicionales.</a:t>
            </a:r>
            <a:endParaRPr lang="en-US" sz="1200" dirty="0"/>
          </a:p>
        </p:txBody>
      </p:sp>
      <p:sp>
        <p:nvSpPr>
          <p:cNvPr id="12" name="Shape 10"/>
          <p:cNvSpPr/>
          <p:nvPr/>
        </p:nvSpPr>
        <p:spPr>
          <a:xfrm>
            <a:off x="320040" y="2212848"/>
            <a:ext cx="8503920" cy="347472"/>
          </a:xfrm>
          <a:prstGeom prst="rect">
            <a:avLst/>
          </a:prstGeom>
          <a:solidFill>
            <a:srgbClr val="243454"/>
          </a:solidFill>
          <a:ln w="12700">
            <a:solidFill>
              <a:srgbClr val="243454"/>
            </a:solidFill>
            <a:prstDash val="solid"/>
          </a:ln>
        </p:spPr>
        <p:txBody>
          <a:bodyPr/>
          <a:lstStyle/>
          <a:p>
            <a:endParaRPr lang="es-MX"/>
          </a:p>
        </p:txBody>
      </p:sp>
      <p:sp>
        <p:nvSpPr>
          <p:cNvPr id="13" name="Text 11"/>
          <p:cNvSpPr/>
          <p:nvPr/>
        </p:nvSpPr>
        <p:spPr>
          <a:xfrm>
            <a:off x="411480" y="2212848"/>
            <a:ext cx="8321040" cy="347472"/>
          </a:xfrm>
          <a:prstGeom prst="rect">
            <a:avLst/>
          </a:prstGeom>
          <a:noFill/>
          <a:ln/>
        </p:spPr>
        <p:txBody>
          <a:bodyPr wrap="square" rtlCol="0" anchor="ctr"/>
          <a:lstStyle/>
          <a:p>
            <a:pPr marL="0" indent="0" algn="ctr">
              <a:buNone/>
            </a:pPr>
            <a:r>
              <a:rPr lang="en-US" sz="1100" b="1" dirty="0">
                <a:solidFill>
                  <a:srgbClr val="C9A84C"/>
                </a:solidFill>
              </a:rPr>
              <a:t>PREGUNTAS JURISDICCIONALES</a:t>
            </a:r>
            <a:endParaRPr lang="en-US" sz="1100" dirty="0"/>
          </a:p>
        </p:txBody>
      </p:sp>
      <p:sp>
        <p:nvSpPr>
          <p:cNvPr id="14" name="Text 12"/>
          <p:cNvSpPr/>
          <p:nvPr/>
        </p:nvSpPr>
        <p:spPr>
          <a:xfrm>
            <a:off x="502920" y="2633472"/>
            <a:ext cx="8229600" cy="365760"/>
          </a:xfrm>
          <a:prstGeom prst="rect">
            <a:avLst/>
          </a:prstGeom>
          <a:noFill/>
          <a:ln/>
        </p:spPr>
        <p:txBody>
          <a:bodyPr wrap="square" rtlCol="0" anchor="ctr"/>
          <a:lstStyle/>
          <a:p>
            <a:pPr marL="0" indent="0">
              <a:buNone/>
            </a:pPr>
            <a:r>
              <a:rPr lang="en-US" sz="1200" b="1" dirty="0">
                <a:solidFill>
                  <a:srgbClr val="B85C38"/>
                </a:solidFill>
              </a:rPr>
              <a:t>1.  </a:t>
            </a:r>
            <a:r>
              <a:rPr lang="en-US" sz="1200" dirty="0">
                <a:solidFill>
                  <a:srgbClr val="1B2A4A"/>
                </a:solidFill>
              </a:rPr>
              <a:t>¿Basta la manifestación personal de la candidatura?</a:t>
            </a:r>
            <a:endParaRPr lang="en-US" sz="1200" dirty="0"/>
          </a:p>
        </p:txBody>
      </p:sp>
      <p:sp>
        <p:nvSpPr>
          <p:cNvPr id="15" name="Text 13"/>
          <p:cNvSpPr/>
          <p:nvPr/>
        </p:nvSpPr>
        <p:spPr>
          <a:xfrm>
            <a:off x="502920" y="3044952"/>
            <a:ext cx="8229600" cy="365760"/>
          </a:xfrm>
          <a:prstGeom prst="rect">
            <a:avLst/>
          </a:prstGeom>
          <a:noFill/>
          <a:ln/>
        </p:spPr>
        <p:txBody>
          <a:bodyPr wrap="square" rtlCol="0" anchor="ctr"/>
          <a:lstStyle/>
          <a:p>
            <a:pPr marL="0" indent="0">
              <a:buNone/>
            </a:pPr>
            <a:r>
              <a:rPr lang="en-US" sz="1200" b="1" dirty="0">
                <a:solidFill>
                  <a:srgbClr val="B85C38"/>
                </a:solidFill>
              </a:rPr>
              <a:t>2.  </a:t>
            </a:r>
            <a:r>
              <a:rPr lang="en-US" sz="1200" dirty="0">
                <a:solidFill>
                  <a:srgbClr val="1B2A4A"/>
                </a:solidFill>
              </a:rPr>
              <a:t>¿La constancia presentada tiene valor probatorio suficiente?</a:t>
            </a:r>
            <a:endParaRPr lang="en-US" sz="1200" dirty="0"/>
          </a:p>
        </p:txBody>
      </p:sp>
      <p:sp>
        <p:nvSpPr>
          <p:cNvPr id="16" name="Text 14"/>
          <p:cNvSpPr/>
          <p:nvPr/>
        </p:nvSpPr>
        <p:spPr>
          <a:xfrm>
            <a:off x="502920" y="3456432"/>
            <a:ext cx="8229600" cy="365760"/>
          </a:xfrm>
          <a:prstGeom prst="rect">
            <a:avLst/>
          </a:prstGeom>
          <a:noFill/>
          <a:ln/>
        </p:spPr>
        <p:txBody>
          <a:bodyPr wrap="square" rtlCol="0" anchor="ctr"/>
          <a:lstStyle/>
          <a:p>
            <a:pPr marL="0" indent="0">
              <a:buNone/>
            </a:pPr>
            <a:r>
              <a:rPr lang="en-US" sz="1200" b="1" dirty="0">
                <a:solidFill>
                  <a:srgbClr val="B85C38"/>
                </a:solidFill>
              </a:rPr>
              <a:t>3.  </a:t>
            </a:r>
            <a:r>
              <a:rPr lang="en-US" sz="1200" dirty="0">
                <a:solidFill>
                  <a:srgbClr val="1B2A4A"/>
                </a:solidFill>
              </a:rPr>
              <a:t>¿La comunidad cuenta con elementos para desvirtuar la adscripción?</a:t>
            </a:r>
            <a:endParaRPr lang="en-US" sz="1200" dirty="0"/>
          </a:p>
        </p:txBody>
      </p:sp>
      <p:sp>
        <p:nvSpPr>
          <p:cNvPr id="17" name="Text 15"/>
          <p:cNvSpPr/>
          <p:nvPr/>
        </p:nvSpPr>
        <p:spPr>
          <a:xfrm>
            <a:off x="502920" y="3867912"/>
            <a:ext cx="8229600" cy="365760"/>
          </a:xfrm>
          <a:prstGeom prst="rect">
            <a:avLst/>
          </a:prstGeom>
          <a:noFill/>
          <a:ln/>
        </p:spPr>
        <p:txBody>
          <a:bodyPr wrap="square" rtlCol="0" anchor="ctr"/>
          <a:lstStyle/>
          <a:p>
            <a:pPr marL="0" indent="0">
              <a:buNone/>
            </a:pPr>
            <a:r>
              <a:rPr lang="en-US" sz="1200" b="1" dirty="0">
                <a:solidFill>
                  <a:srgbClr val="B85C38"/>
                </a:solidFill>
              </a:rPr>
              <a:t>4.  </a:t>
            </a:r>
            <a:r>
              <a:rPr lang="en-US" sz="1200" dirty="0">
                <a:solidFill>
                  <a:srgbClr val="1B2A4A"/>
                </a:solidFill>
              </a:rPr>
              <a:t>¿El partido cumplió de buena fe la acción afirmativa?</a:t>
            </a:r>
            <a:endParaRPr lang="en-US" sz="1200" dirty="0"/>
          </a:p>
        </p:txBody>
      </p:sp>
      <p:sp>
        <p:nvSpPr>
          <p:cNvPr id="18" name="Text 16"/>
          <p:cNvSpPr/>
          <p:nvPr/>
        </p:nvSpPr>
        <p:spPr>
          <a:xfrm>
            <a:off x="502920" y="4279392"/>
            <a:ext cx="8229600" cy="365760"/>
          </a:xfrm>
          <a:prstGeom prst="rect">
            <a:avLst/>
          </a:prstGeom>
          <a:noFill/>
          <a:ln/>
        </p:spPr>
        <p:txBody>
          <a:bodyPr wrap="square" rtlCol="0" anchor="ctr"/>
          <a:lstStyle/>
          <a:p>
            <a:pPr marL="0" indent="0">
              <a:buNone/>
            </a:pPr>
            <a:r>
              <a:rPr lang="en-US" sz="1200" b="1" dirty="0">
                <a:solidFill>
                  <a:srgbClr val="B85C38"/>
                </a:solidFill>
              </a:rPr>
              <a:t>5.  </a:t>
            </a:r>
            <a:r>
              <a:rPr lang="en-US" sz="1200" dirty="0">
                <a:solidFill>
                  <a:srgbClr val="1B2A4A"/>
                </a:solidFill>
              </a:rPr>
              <a:t>¿La cancelación o sustitución es procesalmente reparable?</a:t>
            </a:r>
            <a:endParaRPr lang="en-US" sz="1200" dirty="0"/>
          </a:p>
        </p:txBody>
      </p:sp>
      <p:sp>
        <p:nvSpPr>
          <p:cNvPr id="19" name="Shape 17"/>
          <p:cNvSpPr/>
          <p:nvPr/>
        </p:nvSpPr>
        <p:spPr>
          <a:xfrm>
            <a:off x="320040" y="4681728"/>
            <a:ext cx="8503920" cy="256032"/>
          </a:xfrm>
          <a:prstGeom prst="rect">
            <a:avLst/>
          </a:prstGeom>
          <a:solidFill>
            <a:srgbClr val="1B2A4A"/>
          </a:solidFill>
          <a:ln w="12700">
            <a:solidFill>
              <a:srgbClr val="1B2A4A"/>
            </a:solidFill>
            <a:prstDash val="solid"/>
          </a:ln>
        </p:spPr>
        <p:txBody>
          <a:bodyPr/>
          <a:lstStyle/>
          <a:p>
            <a:endParaRPr lang="es-MX"/>
          </a:p>
        </p:txBody>
      </p:sp>
      <p:sp>
        <p:nvSpPr>
          <p:cNvPr id="20" name="Text 18"/>
          <p:cNvSpPr/>
          <p:nvPr/>
        </p:nvSpPr>
        <p:spPr>
          <a:xfrm>
            <a:off x="457200" y="4700016"/>
            <a:ext cx="8321040" cy="237744"/>
          </a:xfrm>
          <a:prstGeom prst="rect">
            <a:avLst/>
          </a:prstGeom>
          <a:noFill/>
          <a:ln/>
        </p:spPr>
        <p:txBody>
          <a:bodyPr wrap="square" rtlCol="0" anchor="ctr"/>
          <a:lstStyle/>
          <a:p>
            <a:pPr marL="0" indent="0" algn="ctr">
              <a:buNone/>
            </a:pPr>
            <a:r>
              <a:rPr lang="en-US" sz="1000" i="1" dirty="0">
                <a:solidFill>
                  <a:srgbClr val="E8C96A"/>
                </a:solidFill>
              </a:rPr>
              <a:t>No es válido negar identidad indígena porque la persona no habla una lengua indígena si existe pérdida lingüística histórica.</a:t>
            </a:r>
            <a:endParaRPr lang="en-US" sz="10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4F1EC"/>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3D4F6B"/>
                </a:solidFill>
              </a:rPr>
              <a:t>26 / 35</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3D4F6B"/>
                </a:solidFill>
              </a:rPr>
              <a:t>Diplomado · Acciones Afirmativas</a:t>
            </a:r>
            <a:endParaRPr lang="en-US" sz="900" dirty="0"/>
          </a:p>
        </p:txBody>
      </p:sp>
      <p:sp>
        <p:nvSpPr>
          <p:cNvPr id="4" name="Shape 2"/>
          <p:cNvSpPr/>
          <p:nvPr/>
        </p:nvSpPr>
        <p:spPr>
          <a:xfrm>
            <a:off x="320040" y="182880"/>
            <a:ext cx="2011680" cy="347472"/>
          </a:xfrm>
          <a:prstGeom prst="rect">
            <a:avLst/>
          </a:prstGeom>
          <a:solidFill>
            <a:srgbClr val="B85C38"/>
          </a:solidFill>
          <a:ln w="12700">
            <a:solidFill>
              <a:srgbClr val="B85C38"/>
            </a:solidFill>
            <a:prstDash val="solid"/>
          </a:ln>
        </p:spPr>
        <p:txBody>
          <a:bodyPr/>
          <a:lstStyle/>
          <a:p>
            <a:endParaRPr lang="es-MX"/>
          </a:p>
        </p:txBody>
      </p:sp>
      <p:sp>
        <p:nvSpPr>
          <p:cNvPr id="5" name="Text 3"/>
          <p:cNvSpPr/>
          <p:nvPr/>
        </p:nvSpPr>
        <p:spPr>
          <a:xfrm>
            <a:off x="320040" y="182880"/>
            <a:ext cx="2011680" cy="347472"/>
          </a:xfrm>
          <a:prstGeom prst="rect">
            <a:avLst/>
          </a:prstGeom>
          <a:noFill/>
          <a:ln/>
        </p:spPr>
        <p:txBody>
          <a:bodyPr wrap="square" rtlCol="0" anchor="ctr"/>
          <a:lstStyle/>
          <a:p>
            <a:pPr marL="0" indent="0" algn="ctr">
              <a:buNone/>
            </a:pPr>
            <a:r>
              <a:rPr lang="en-US" sz="1000" b="1" kern="0" spc="100" dirty="0">
                <a:solidFill>
                  <a:srgbClr val="FFFFFF"/>
                </a:solidFill>
              </a:rPr>
              <a:t>CASO HIPOTÉTICO 7</a:t>
            </a:r>
            <a:endParaRPr lang="en-US" sz="1000" dirty="0"/>
          </a:p>
        </p:txBody>
      </p:sp>
      <p:sp>
        <p:nvSpPr>
          <p:cNvPr id="6" name="Text 4"/>
          <p:cNvSpPr/>
          <p:nvPr/>
        </p:nvSpPr>
        <p:spPr>
          <a:xfrm>
            <a:off x="2468880" y="182880"/>
            <a:ext cx="6400800" cy="347472"/>
          </a:xfrm>
          <a:prstGeom prst="rect">
            <a:avLst/>
          </a:prstGeom>
          <a:noFill/>
          <a:ln/>
        </p:spPr>
        <p:txBody>
          <a:bodyPr wrap="square" rtlCol="0" anchor="ctr"/>
          <a:lstStyle/>
          <a:p>
            <a:pPr marL="0" indent="0">
              <a:buNone/>
            </a:pPr>
            <a:r>
              <a:rPr lang="en-US" sz="1400" b="1" dirty="0">
                <a:solidFill>
                  <a:srgbClr val="1B2A4A"/>
                </a:solidFill>
                <a:latin typeface="Cambria" pitchFamily="34" charset="0"/>
                <a:ea typeface="Cambria" pitchFamily="34" charset="-122"/>
                <a:cs typeface="Cambria" pitchFamily="34" charset="-120"/>
              </a:rPr>
              <a:t>Prueba de discapacidad y diversidad sexual: dos extremos a evitar</a:t>
            </a:r>
            <a:endParaRPr lang="en-US" sz="1400" dirty="0"/>
          </a:p>
        </p:txBody>
      </p:sp>
      <p:sp>
        <p:nvSpPr>
          <p:cNvPr id="7" name="Shape 5"/>
          <p:cNvSpPr/>
          <p:nvPr/>
        </p:nvSpPr>
        <p:spPr>
          <a:xfrm>
            <a:off x="320040" y="594360"/>
            <a:ext cx="8503920" cy="27432"/>
          </a:xfrm>
          <a:prstGeom prst="rect">
            <a:avLst/>
          </a:prstGeom>
          <a:solidFill>
            <a:srgbClr val="C9A84C"/>
          </a:solidFill>
          <a:ln w="12700">
            <a:solidFill>
              <a:srgbClr val="C9A84C"/>
            </a:solidFill>
            <a:prstDash val="solid"/>
          </a:ln>
        </p:spPr>
        <p:txBody>
          <a:bodyPr/>
          <a:lstStyle/>
          <a:p>
            <a:endParaRPr lang="es-MX"/>
          </a:p>
        </p:txBody>
      </p:sp>
      <p:sp>
        <p:nvSpPr>
          <p:cNvPr id="8" name="Shape 6"/>
          <p:cNvSpPr/>
          <p:nvPr/>
        </p:nvSpPr>
        <p:spPr>
          <a:xfrm>
            <a:off x="320040" y="685800"/>
            <a:ext cx="3931920" cy="192024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9" name="Shape 7"/>
          <p:cNvSpPr/>
          <p:nvPr/>
        </p:nvSpPr>
        <p:spPr>
          <a:xfrm>
            <a:off x="320040" y="685800"/>
            <a:ext cx="3931920" cy="384048"/>
          </a:xfrm>
          <a:prstGeom prst="rect">
            <a:avLst/>
          </a:prstGeom>
          <a:solidFill>
            <a:srgbClr val="1B2A4A"/>
          </a:solidFill>
          <a:ln w="12700">
            <a:solidFill>
              <a:srgbClr val="1B2A4A"/>
            </a:solidFill>
            <a:prstDash val="solid"/>
          </a:ln>
        </p:spPr>
        <p:txBody>
          <a:bodyPr/>
          <a:lstStyle/>
          <a:p>
            <a:endParaRPr lang="es-MX"/>
          </a:p>
        </p:txBody>
      </p:sp>
      <p:sp>
        <p:nvSpPr>
          <p:cNvPr id="10" name="Text 8"/>
          <p:cNvSpPr/>
          <p:nvPr/>
        </p:nvSpPr>
        <p:spPr>
          <a:xfrm>
            <a:off x="411480" y="685800"/>
            <a:ext cx="3749040" cy="384048"/>
          </a:xfrm>
          <a:prstGeom prst="rect">
            <a:avLst/>
          </a:prstGeom>
          <a:noFill/>
          <a:ln/>
        </p:spPr>
        <p:txBody>
          <a:bodyPr wrap="square" rtlCol="0" anchor="ctr"/>
          <a:lstStyle/>
          <a:p>
            <a:pPr marL="0" indent="0" algn="ctr">
              <a:buNone/>
            </a:pPr>
            <a:r>
              <a:rPr lang="en-US" sz="1200" b="1" dirty="0">
                <a:solidFill>
                  <a:srgbClr val="C9A84C"/>
                </a:solidFill>
              </a:rPr>
              <a:t>DISCAPACIDAD</a:t>
            </a:r>
            <a:endParaRPr lang="en-US" sz="1200" dirty="0"/>
          </a:p>
        </p:txBody>
      </p:sp>
      <p:sp>
        <p:nvSpPr>
          <p:cNvPr id="11" name="Text 9"/>
          <p:cNvSpPr/>
          <p:nvPr/>
        </p:nvSpPr>
        <p:spPr>
          <a:xfrm>
            <a:off x="457200" y="1143000"/>
            <a:ext cx="3657600" cy="1371600"/>
          </a:xfrm>
          <a:prstGeom prst="rect">
            <a:avLst/>
          </a:prstGeom>
          <a:noFill/>
          <a:ln/>
        </p:spPr>
        <p:txBody>
          <a:bodyPr wrap="square" rtlCol="0" anchor="t"/>
          <a:lstStyle/>
          <a:p>
            <a:pPr marL="0" indent="0">
              <a:buNone/>
            </a:pPr>
            <a:r>
              <a:rPr lang="en-US" sz="1150" dirty="0">
                <a:solidFill>
                  <a:srgbClr val="1B2A4A"/>
                </a:solidFill>
              </a:rPr>
              <a:t>Certificado médico ambiguo, años antes, sin acreditar condición actual. Aspirante impugna por uso instrumental.</a:t>
            </a:r>
            <a:endParaRPr lang="en-US" sz="1150" dirty="0"/>
          </a:p>
          <a:p>
            <a:pPr marL="0" indent="0">
              <a:buNone/>
            </a:pPr>
            <a:endParaRPr lang="en-US" sz="1150" dirty="0"/>
          </a:p>
          <a:p>
            <a:pPr marL="0" indent="0">
              <a:buNone/>
            </a:pPr>
            <a:r>
              <a:rPr lang="en-US" sz="1150" dirty="0">
                <a:solidFill>
                  <a:srgbClr val="1B2A4A"/>
                </a:solidFill>
              </a:rPr>
              <a:t>Evitar:</a:t>
            </a:r>
            <a:endParaRPr lang="en-US" sz="1150" dirty="0"/>
          </a:p>
          <a:p>
            <a:pPr marL="0" indent="0">
              <a:buNone/>
            </a:pPr>
            <a:r>
              <a:rPr lang="en-US" sz="1150" dirty="0">
                <a:solidFill>
                  <a:srgbClr val="1B2A4A"/>
                </a:solidFill>
              </a:rPr>
              <a:t>• Aceptar cualquier documento sin acreditación razonable.</a:t>
            </a:r>
            <a:endParaRPr lang="en-US" sz="1150" dirty="0"/>
          </a:p>
          <a:p>
            <a:pPr marL="0" indent="0">
              <a:buNone/>
            </a:pPr>
            <a:r>
              <a:rPr lang="en-US" sz="1150" dirty="0">
                <a:solidFill>
                  <a:srgbClr val="1B2A4A"/>
                </a:solidFill>
              </a:rPr>
              <a:t>• Imponer estándar excesivo o invasivo que vulnere dignidad y datos personales sensibles.</a:t>
            </a:r>
            <a:endParaRPr lang="en-US" sz="1150" dirty="0"/>
          </a:p>
        </p:txBody>
      </p:sp>
      <p:sp>
        <p:nvSpPr>
          <p:cNvPr id="12" name="Shape 10"/>
          <p:cNvSpPr/>
          <p:nvPr/>
        </p:nvSpPr>
        <p:spPr>
          <a:xfrm>
            <a:off x="4892040" y="685800"/>
            <a:ext cx="3931920" cy="192024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3" name="Shape 11"/>
          <p:cNvSpPr/>
          <p:nvPr/>
        </p:nvSpPr>
        <p:spPr>
          <a:xfrm>
            <a:off x="4892040" y="685800"/>
            <a:ext cx="3931920" cy="384048"/>
          </a:xfrm>
          <a:prstGeom prst="rect">
            <a:avLst/>
          </a:prstGeom>
          <a:solidFill>
            <a:srgbClr val="B85C38"/>
          </a:solidFill>
          <a:ln w="12700">
            <a:solidFill>
              <a:srgbClr val="B85C38"/>
            </a:solidFill>
            <a:prstDash val="solid"/>
          </a:ln>
        </p:spPr>
        <p:txBody>
          <a:bodyPr/>
          <a:lstStyle/>
          <a:p>
            <a:endParaRPr lang="es-MX"/>
          </a:p>
        </p:txBody>
      </p:sp>
      <p:sp>
        <p:nvSpPr>
          <p:cNvPr id="14" name="Text 12"/>
          <p:cNvSpPr/>
          <p:nvPr/>
        </p:nvSpPr>
        <p:spPr>
          <a:xfrm>
            <a:off x="4983480" y="685800"/>
            <a:ext cx="3749040" cy="384048"/>
          </a:xfrm>
          <a:prstGeom prst="rect">
            <a:avLst/>
          </a:prstGeom>
          <a:noFill/>
          <a:ln/>
        </p:spPr>
        <p:txBody>
          <a:bodyPr wrap="square" rtlCol="0" anchor="ctr"/>
          <a:lstStyle/>
          <a:p>
            <a:pPr marL="0" indent="0" algn="ctr">
              <a:buNone/>
            </a:pPr>
            <a:r>
              <a:rPr lang="en-US" sz="1200" b="1" dirty="0">
                <a:solidFill>
                  <a:srgbClr val="FFFFFF"/>
                </a:solidFill>
              </a:rPr>
              <a:t>DIVERSIDAD SEXUAL</a:t>
            </a:r>
            <a:endParaRPr lang="en-US" sz="1200" dirty="0"/>
          </a:p>
        </p:txBody>
      </p:sp>
      <p:sp>
        <p:nvSpPr>
          <p:cNvPr id="15" name="Text 13"/>
          <p:cNvSpPr/>
          <p:nvPr/>
        </p:nvSpPr>
        <p:spPr>
          <a:xfrm>
            <a:off x="5029200" y="1143000"/>
            <a:ext cx="3657600" cy="1371600"/>
          </a:xfrm>
          <a:prstGeom prst="rect">
            <a:avLst/>
          </a:prstGeom>
          <a:noFill/>
          <a:ln/>
        </p:spPr>
        <p:txBody>
          <a:bodyPr wrap="square" rtlCol="0" anchor="t"/>
          <a:lstStyle/>
          <a:p>
            <a:pPr marL="0" indent="0">
              <a:buNone/>
            </a:pPr>
            <a:r>
              <a:rPr lang="en-US" sz="1150" dirty="0">
                <a:solidFill>
                  <a:srgbClr val="1B2A4A"/>
                </a:solidFill>
              </a:rPr>
              <a:t>Adversario impugna diciendo que la persona "no ha demostrado públicamente" su orientación sexual.</a:t>
            </a:r>
            <a:endParaRPr lang="en-US" sz="1150" dirty="0"/>
          </a:p>
          <a:p>
            <a:pPr marL="0" indent="0">
              <a:buNone/>
            </a:pPr>
            <a:endParaRPr lang="en-US" sz="1150" dirty="0"/>
          </a:p>
          <a:p>
            <a:pPr marL="0" indent="0">
              <a:buNone/>
            </a:pPr>
            <a:r>
              <a:rPr lang="en-US" sz="1150" dirty="0">
                <a:solidFill>
                  <a:srgbClr val="1B2A4A"/>
                </a:solidFill>
              </a:rPr>
              <a:t>La orientación sexual no puede someterse a prueba pública degradante ni obligar a exposición forzada.</a:t>
            </a:r>
            <a:endParaRPr lang="en-US" sz="1150" dirty="0"/>
          </a:p>
          <a:p>
            <a:pPr marL="0" indent="0">
              <a:buNone/>
            </a:pPr>
            <a:endParaRPr lang="en-US" sz="1150" dirty="0"/>
          </a:p>
          <a:p>
            <a:pPr marL="0" indent="0">
              <a:buNone/>
            </a:pPr>
            <a:r>
              <a:rPr lang="en-US" sz="1150" dirty="0">
                <a:solidFill>
                  <a:srgbClr val="1B2A4A"/>
                </a:solidFill>
              </a:rPr>
              <a:t>Atala Riffo (CorteIDH): orientación sexual es categoría protegida.</a:t>
            </a:r>
            <a:endParaRPr lang="en-US" sz="1150" dirty="0"/>
          </a:p>
        </p:txBody>
      </p:sp>
      <p:sp>
        <p:nvSpPr>
          <p:cNvPr id="16" name="Shape 14"/>
          <p:cNvSpPr/>
          <p:nvPr/>
        </p:nvSpPr>
        <p:spPr>
          <a:xfrm>
            <a:off x="320040" y="2743200"/>
            <a:ext cx="8503920" cy="118872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7" name="Shape 15"/>
          <p:cNvSpPr/>
          <p:nvPr/>
        </p:nvSpPr>
        <p:spPr>
          <a:xfrm>
            <a:off x="320040" y="2743200"/>
            <a:ext cx="502920" cy="1188720"/>
          </a:xfrm>
          <a:prstGeom prst="rect">
            <a:avLst/>
          </a:prstGeom>
          <a:solidFill>
            <a:srgbClr val="C9A84C"/>
          </a:solidFill>
          <a:ln w="12700">
            <a:solidFill>
              <a:srgbClr val="C9A84C"/>
            </a:solidFill>
            <a:prstDash val="solid"/>
          </a:ln>
        </p:spPr>
        <p:txBody>
          <a:bodyPr/>
          <a:lstStyle/>
          <a:p>
            <a:endParaRPr lang="es-MX"/>
          </a:p>
        </p:txBody>
      </p:sp>
      <p:sp>
        <p:nvSpPr>
          <p:cNvPr id="18" name="Text 16"/>
          <p:cNvSpPr/>
          <p:nvPr/>
        </p:nvSpPr>
        <p:spPr>
          <a:xfrm>
            <a:off x="320040" y="2743200"/>
            <a:ext cx="502920" cy="1188720"/>
          </a:xfrm>
          <a:prstGeom prst="rect">
            <a:avLst/>
          </a:prstGeom>
          <a:noFill/>
          <a:ln/>
        </p:spPr>
        <p:txBody>
          <a:bodyPr wrap="square" lIns="0" tIns="0" rIns="0" bIns="0" rtlCol="0" anchor="ctr"/>
          <a:lstStyle/>
          <a:p>
            <a:pPr marL="0" indent="0" algn="ctr">
              <a:buNone/>
            </a:pPr>
            <a:r>
              <a:rPr lang="en-US" sz="2000" b="1" dirty="0">
                <a:solidFill>
                  <a:srgbClr val="1B2A4A"/>
                </a:solidFill>
              </a:rPr>
              <a:t>✓</a:t>
            </a:r>
            <a:endParaRPr lang="en-US" sz="2000" dirty="0"/>
          </a:p>
        </p:txBody>
      </p:sp>
      <p:sp>
        <p:nvSpPr>
          <p:cNvPr id="19" name="Text 17"/>
          <p:cNvSpPr/>
          <p:nvPr/>
        </p:nvSpPr>
        <p:spPr>
          <a:xfrm>
            <a:off x="941832" y="2834640"/>
            <a:ext cx="7744968" cy="1005840"/>
          </a:xfrm>
          <a:prstGeom prst="rect">
            <a:avLst/>
          </a:prstGeom>
          <a:noFill/>
          <a:ln/>
        </p:spPr>
        <p:txBody>
          <a:bodyPr wrap="square" rtlCol="0" anchor="ctr"/>
          <a:lstStyle/>
          <a:p>
            <a:pPr marL="0" indent="0">
              <a:buNone/>
            </a:pPr>
            <a:r>
              <a:rPr lang="en-US" sz="1200" dirty="0">
                <a:solidFill>
                  <a:srgbClr val="1B2A4A"/>
                </a:solidFill>
              </a:rPr>
              <a:t>La técnica correcta: mecanismos de verificación razonables, previamente definidos y no invasivos. La autoridad puede establecer reglas de buena fe, manifestaciones bajo protesta y consecuencias por simulación, pero no puede convertir la identidad en un espectáculo probatorio.</a:t>
            </a:r>
            <a:endParaRPr lang="en-US" sz="12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1B2A4A"/>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E8C96A"/>
                </a:solidFill>
              </a:rPr>
              <a:t>27 / 35</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E8C96A"/>
                </a:solidFill>
              </a:rPr>
              <a:t>Diplomado · Acciones Afirmativas</a:t>
            </a:r>
            <a:endParaRPr lang="en-US" sz="900" dirty="0"/>
          </a:p>
        </p:txBody>
      </p:sp>
      <p:sp>
        <p:nvSpPr>
          <p:cNvPr id="4" name="Shape 2"/>
          <p:cNvSpPr/>
          <p:nvPr/>
        </p:nvSpPr>
        <p:spPr>
          <a:xfrm>
            <a:off x="0" y="1645920"/>
            <a:ext cx="9144000" cy="1828800"/>
          </a:xfrm>
          <a:prstGeom prst="rect">
            <a:avLst/>
          </a:prstGeom>
          <a:solidFill>
            <a:srgbClr val="243454"/>
          </a:solidFill>
          <a:ln w="12700">
            <a:solidFill>
              <a:srgbClr val="C9A84C"/>
            </a:solidFill>
            <a:prstDash val="solid"/>
          </a:ln>
        </p:spPr>
        <p:txBody>
          <a:bodyPr/>
          <a:lstStyle/>
          <a:p>
            <a:endParaRPr lang="es-MX"/>
          </a:p>
        </p:txBody>
      </p:sp>
      <p:pic>
        <p:nvPicPr>
          <p:cNvPr id="5" name="Image 0" descr="preencoded.png"/>
          <p:cNvPicPr>
            <a:picLocks noChangeAspect="1"/>
          </p:cNvPicPr>
          <p:nvPr/>
        </p:nvPicPr>
        <p:blipFill>
          <a:blip r:embed="rId3"/>
          <a:stretch>
            <a:fillRect/>
          </a:stretch>
        </p:blipFill>
        <p:spPr>
          <a:xfrm>
            <a:off x="4206240" y="457200"/>
            <a:ext cx="822960" cy="822960"/>
          </a:xfrm>
          <a:prstGeom prst="rect">
            <a:avLst/>
          </a:prstGeom>
        </p:spPr>
      </p:pic>
      <p:sp>
        <p:nvSpPr>
          <p:cNvPr id="6" name="Text 3"/>
          <p:cNvSpPr/>
          <p:nvPr/>
        </p:nvSpPr>
        <p:spPr>
          <a:xfrm>
            <a:off x="457200" y="1737360"/>
            <a:ext cx="8229600" cy="320040"/>
          </a:xfrm>
          <a:prstGeom prst="rect">
            <a:avLst/>
          </a:prstGeom>
          <a:noFill/>
          <a:ln/>
        </p:spPr>
        <p:txBody>
          <a:bodyPr wrap="square" rtlCol="0" anchor="ctr"/>
          <a:lstStyle/>
          <a:p>
            <a:pPr marL="0" indent="0" algn="ctr">
              <a:buNone/>
            </a:pPr>
            <a:r>
              <a:rPr lang="en-US" sz="1000" b="1" kern="0" spc="300" dirty="0">
                <a:solidFill>
                  <a:srgbClr val="C9A84C"/>
                </a:solidFill>
              </a:rPr>
              <a:t>BLOQUE 7 — PUENTE HACIA LA CLASE 2</a:t>
            </a:r>
            <a:endParaRPr lang="en-US" sz="1000" dirty="0"/>
          </a:p>
        </p:txBody>
      </p:sp>
      <p:sp>
        <p:nvSpPr>
          <p:cNvPr id="7" name="Text 4"/>
          <p:cNvSpPr/>
          <p:nvPr/>
        </p:nvSpPr>
        <p:spPr>
          <a:xfrm>
            <a:off x="457200" y="2057400"/>
            <a:ext cx="8229600" cy="1188720"/>
          </a:xfrm>
          <a:prstGeom prst="rect">
            <a:avLst/>
          </a:prstGeom>
          <a:noFill/>
          <a:ln/>
        </p:spPr>
        <p:txBody>
          <a:bodyPr wrap="square" rtlCol="0" anchor="ctr"/>
          <a:lstStyle/>
          <a:p>
            <a:pPr marL="0" indent="0" algn="ctr">
              <a:buNone/>
            </a:pPr>
            <a:r>
              <a:rPr lang="en-US" sz="2400" b="1" dirty="0">
                <a:solidFill>
                  <a:srgbClr val="FFFFFF"/>
                </a:solidFill>
                <a:latin typeface="Cambria" pitchFamily="34" charset="0"/>
                <a:ea typeface="Cambria" pitchFamily="34" charset="-122"/>
                <a:cs typeface="Cambria" pitchFamily="34" charset="-120"/>
              </a:rPr>
              <a:t>Concurrencia de acciones afirmativas</a:t>
            </a:r>
            <a:endParaRPr lang="en-US" sz="2400" dirty="0"/>
          </a:p>
          <a:p>
            <a:pPr marL="0" indent="0" algn="ctr">
              <a:buNone/>
            </a:pPr>
            <a:r>
              <a:rPr lang="en-US" sz="2400" b="1" dirty="0">
                <a:solidFill>
                  <a:srgbClr val="FFFFFF"/>
                </a:solidFill>
                <a:latin typeface="Cambria" pitchFamily="34" charset="0"/>
                <a:ea typeface="Cambria" pitchFamily="34" charset="-122"/>
                <a:cs typeface="Cambria" pitchFamily="34" charset="-120"/>
              </a:rPr>
              <a:t>en una misma persona</a:t>
            </a:r>
            <a:endParaRPr lang="en-US" sz="2400" dirty="0"/>
          </a:p>
        </p:txBody>
      </p:sp>
      <p:sp>
        <p:nvSpPr>
          <p:cNvPr id="8" name="Text 5"/>
          <p:cNvSpPr/>
          <p:nvPr/>
        </p:nvSpPr>
        <p:spPr>
          <a:xfrm>
            <a:off x="457200" y="3383280"/>
            <a:ext cx="8229600" cy="274320"/>
          </a:xfrm>
          <a:prstGeom prst="rect">
            <a:avLst/>
          </a:prstGeom>
          <a:noFill/>
          <a:ln/>
        </p:spPr>
        <p:txBody>
          <a:bodyPr wrap="square" rtlCol="0" anchor="ctr"/>
          <a:lstStyle/>
          <a:p>
            <a:pPr marL="0" indent="0" algn="ctr">
              <a:buNone/>
            </a:pPr>
            <a:r>
              <a:rPr lang="en-US" sz="1200" i="1" dirty="0">
                <a:solidFill>
                  <a:srgbClr val="E8C96A"/>
                </a:solidFill>
              </a:rPr>
              <a:t>Introducción al problema de identidad múltiple y cómputo institucional</a:t>
            </a:r>
            <a:endParaRPr lang="en-US" sz="12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4F1EC"/>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3D4F6B"/>
                </a:solidFill>
              </a:rPr>
              <a:t>28 / 35</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3D4F6B"/>
                </a:solidFill>
              </a:rPr>
              <a:t>Diplomado · Acciones Afirmativas</a:t>
            </a:r>
            <a:endParaRPr lang="en-US" sz="900" dirty="0"/>
          </a:p>
        </p:txBody>
      </p:sp>
      <p:sp>
        <p:nvSpPr>
          <p:cNvPr id="4" name="Text 2"/>
          <p:cNvSpPr/>
          <p:nvPr/>
        </p:nvSpPr>
        <p:spPr>
          <a:xfrm>
            <a:off x="320040" y="228600"/>
            <a:ext cx="8503920" cy="411480"/>
          </a:xfrm>
          <a:prstGeom prst="rect">
            <a:avLst/>
          </a:prstGeom>
          <a:noFill/>
          <a:ln/>
        </p:spPr>
        <p:txBody>
          <a:bodyPr wrap="square" rtlCol="0" anchor="ctr"/>
          <a:lstStyle/>
          <a:p>
            <a:pPr marL="0" indent="0">
              <a:buNone/>
            </a:pPr>
            <a:r>
              <a:rPr lang="en-US" sz="2200" b="1" dirty="0">
                <a:solidFill>
                  <a:srgbClr val="1B2A4A"/>
                </a:solidFill>
                <a:latin typeface="Cambria" pitchFamily="34" charset="0"/>
                <a:ea typeface="Cambria" pitchFamily="34" charset="-122"/>
                <a:cs typeface="Cambria" pitchFamily="34" charset="-120"/>
              </a:rPr>
              <a:t>El problema de la identidad múltiple</a:t>
            </a:r>
            <a:endParaRPr lang="en-US" sz="2200" dirty="0"/>
          </a:p>
        </p:txBody>
      </p:sp>
      <p:sp>
        <p:nvSpPr>
          <p:cNvPr id="5" name="Shape 3"/>
          <p:cNvSpPr/>
          <p:nvPr/>
        </p:nvSpPr>
        <p:spPr>
          <a:xfrm>
            <a:off x="320040" y="685800"/>
            <a:ext cx="8503920" cy="27432"/>
          </a:xfrm>
          <a:prstGeom prst="rect">
            <a:avLst/>
          </a:prstGeom>
          <a:solidFill>
            <a:srgbClr val="C9A84C"/>
          </a:solidFill>
          <a:ln w="12700">
            <a:solidFill>
              <a:srgbClr val="C9A84C"/>
            </a:solidFill>
            <a:prstDash val="solid"/>
          </a:ln>
        </p:spPr>
        <p:txBody>
          <a:bodyPr/>
          <a:lstStyle/>
          <a:p>
            <a:endParaRPr lang="es-MX"/>
          </a:p>
        </p:txBody>
      </p:sp>
      <p:sp>
        <p:nvSpPr>
          <p:cNvPr id="6" name="Shape 4"/>
          <p:cNvSpPr/>
          <p:nvPr/>
        </p:nvSpPr>
        <p:spPr>
          <a:xfrm>
            <a:off x="320040" y="804672"/>
            <a:ext cx="8503920" cy="868680"/>
          </a:xfrm>
          <a:prstGeom prst="rect">
            <a:avLst/>
          </a:prstGeom>
          <a:solidFill>
            <a:srgbClr val="243454"/>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7" name="Text 5"/>
          <p:cNvSpPr/>
          <p:nvPr/>
        </p:nvSpPr>
        <p:spPr>
          <a:xfrm>
            <a:off x="502920" y="868680"/>
            <a:ext cx="8229600" cy="731520"/>
          </a:xfrm>
          <a:prstGeom prst="rect">
            <a:avLst/>
          </a:prstGeom>
          <a:noFill/>
          <a:ln/>
        </p:spPr>
        <p:txBody>
          <a:bodyPr wrap="square" rtlCol="0" anchor="ctr"/>
          <a:lstStyle/>
          <a:p>
            <a:pPr marL="0" indent="0" algn="ctr">
              <a:buNone/>
            </a:pPr>
            <a:r>
              <a:rPr lang="en-US" sz="1350" i="1" dirty="0">
                <a:solidFill>
                  <a:srgbClr val="FFFFFF"/>
                </a:solidFill>
              </a:rPr>
              <a:t>¿Qué ocurre cuando una persona pertenece a más de un grupo en situación de vulnerabilidad y podría ser postulada bajo más de una acción afirmativa?</a:t>
            </a:r>
            <a:endParaRPr lang="en-US" sz="1350" dirty="0"/>
          </a:p>
        </p:txBody>
      </p:sp>
      <p:sp>
        <p:nvSpPr>
          <p:cNvPr id="8" name="Text 6"/>
          <p:cNvSpPr/>
          <p:nvPr/>
        </p:nvSpPr>
        <p:spPr>
          <a:xfrm>
            <a:off x="502920" y="1828800"/>
            <a:ext cx="8229600" cy="320040"/>
          </a:xfrm>
          <a:prstGeom prst="rect">
            <a:avLst/>
          </a:prstGeom>
          <a:noFill/>
          <a:ln/>
        </p:spPr>
        <p:txBody>
          <a:bodyPr wrap="square" rtlCol="0" anchor="ctr"/>
          <a:lstStyle/>
          <a:p>
            <a:pPr marL="0" indent="0">
              <a:buNone/>
            </a:pPr>
            <a:r>
              <a:rPr lang="en-US" sz="1300" b="1" dirty="0">
                <a:solidFill>
                  <a:srgbClr val="1B2A4A"/>
                </a:solidFill>
              </a:rPr>
              <a:t>Ejemplos:</a:t>
            </a:r>
            <a:endParaRPr lang="en-US" sz="1300" dirty="0"/>
          </a:p>
        </p:txBody>
      </p:sp>
      <p:sp>
        <p:nvSpPr>
          <p:cNvPr id="9" name="Shape 7"/>
          <p:cNvSpPr/>
          <p:nvPr/>
        </p:nvSpPr>
        <p:spPr>
          <a:xfrm>
            <a:off x="502920" y="2267712"/>
            <a:ext cx="292608" cy="292608"/>
          </a:xfrm>
          <a:prstGeom prst="ellipse">
            <a:avLst/>
          </a:prstGeom>
          <a:solidFill>
            <a:srgbClr val="B85C38"/>
          </a:solidFill>
          <a:ln w="12700">
            <a:solidFill>
              <a:srgbClr val="B85C38"/>
            </a:solidFill>
            <a:prstDash val="solid"/>
          </a:ln>
        </p:spPr>
        <p:txBody>
          <a:bodyPr/>
          <a:lstStyle/>
          <a:p>
            <a:endParaRPr lang="es-MX"/>
          </a:p>
        </p:txBody>
      </p:sp>
      <p:sp>
        <p:nvSpPr>
          <p:cNvPr id="10" name="Text 8"/>
          <p:cNvSpPr/>
          <p:nvPr/>
        </p:nvSpPr>
        <p:spPr>
          <a:xfrm>
            <a:off x="914400" y="2194560"/>
            <a:ext cx="3840480" cy="438912"/>
          </a:xfrm>
          <a:prstGeom prst="rect">
            <a:avLst/>
          </a:prstGeom>
          <a:noFill/>
          <a:ln/>
        </p:spPr>
        <p:txBody>
          <a:bodyPr wrap="square" rtlCol="0" anchor="ctr"/>
          <a:lstStyle/>
          <a:p>
            <a:pPr marL="0" indent="0">
              <a:buNone/>
            </a:pPr>
            <a:r>
              <a:rPr lang="en-US" sz="1250" dirty="0">
                <a:solidFill>
                  <a:srgbClr val="1B2A4A"/>
                </a:solidFill>
              </a:rPr>
              <a:t>Mujer indígena con discapacidad</a:t>
            </a:r>
            <a:endParaRPr lang="en-US" sz="1250" dirty="0"/>
          </a:p>
        </p:txBody>
      </p:sp>
      <p:sp>
        <p:nvSpPr>
          <p:cNvPr id="11" name="Shape 9"/>
          <p:cNvSpPr/>
          <p:nvPr/>
        </p:nvSpPr>
        <p:spPr>
          <a:xfrm>
            <a:off x="4709160" y="2267712"/>
            <a:ext cx="292608" cy="292608"/>
          </a:xfrm>
          <a:prstGeom prst="ellipse">
            <a:avLst/>
          </a:prstGeom>
          <a:solidFill>
            <a:srgbClr val="B85C38"/>
          </a:solidFill>
          <a:ln w="12700">
            <a:solidFill>
              <a:srgbClr val="B85C38"/>
            </a:solidFill>
            <a:prstDash val="solid"/>
          </a:ln>
        </p:spPr>
        <p:txBody>
          <a:bodyPr/>
          <a:lstStyle/>
          <a:p>
            <a:endParaRPr lang="es-MX"/>
          </a:p>
        </p:txBody>
      </p:sp>
      <p:sp>
        <p:nvSpPr>
          <p:cNvPr id="12" name="Text 10"/>
          <p:cNvSpPr/>
          <p:nvPr/>
        </p:nvSpPr>
        <p:spPr>
          <a:xfrm>
            <a:off x="5120640" y="2194560"/>
            <a:ext cx="3840480" cy="438912"/>
          </a:xfrm>
          <a:prstGeom prst="rect">
            <a:avLst/>
          </a:prstGeom>
          <a:noFill/>
          <a:ln/>
        </p:spPr>
        <p:txBody>
          <a:bodyPr wrap="square" rtlCol="0" anchor="ctr"/>
          <a:lstStyle/>
          <a:p>
            <a:pPr marL="0" indent="0">
              <a:buNone/>
            </a:pPr>
            <a:r>
              <a:rPr lang="en-US" sz="1250" dirty="0">
                <a:solidFill>
                  <a:srgbClr val="1B2A4A"/>
                </a:solidFill>
              </a:rPr>
              <a:t>Persona joven afromexicana — diversidad sexual</a:t>
            </a:r>
            <a:endParaRPr lang="en-US" sz="1250" dirty="0"/>
          </a:p>
        </p:txBody>
      </p:sp>
      <p:sp>
        <p:nvSpPr>
          <p:cNvPr id="13" name="Shape 11"/>
          <p:cNvSpPr/>
          <p:nvPr/>
        </p:nvSpPr>
        <p:spPr>
          <a:xfrm>
            <a:off x="502920" y="2816352"/>
            <a:ext cx="292608" cy="292608"/>
          </a:xfrm>
          <a:prstGeom prst="ellipse">
            <a:avLst/>
          </a:prstGeom>
          <a:solidFill>
            <a:srgbClr val="B85C38"/>
          </a:solidFill>
          <a:ln w="12700">
            <a:solidFill>
              <a:srgbClr val="B85C38"/>
            </a:solidFill>
            <a:prstDash val="solid"/>
          </a:ln>
        </p:spPr>
        <p:txBody>
          <a:bodyPr/>
          <a:lstStyle/>
          <a:p>
            <a:endParaRPr lang="es-MX"/>
          </a:p>
        </p:txBody>
      </p:sp>
      <p:sp>
        <p:nvSpPr>
          <p:cNvPr id="14" name="Text 12"/>
          <p:cNvSpPr/>
          <p:nvPr/>
        </p:nvSpPr>
        <p:spPr>
          <a:xfrm>
            <a:off x="914400" y="2743200"/>
            <a:ext cx="3840480" cy="438912"/>
          </a:xfrm>
          <a:prstGeom prst="rect">
            <a:avLst/>
          </a:prstGeom>
          <a:noFill/>
          <a:ln/>
        </p:spPr>
        <p:txBody>
          <a:bodyPr wrap="square" rtlCol="0" anchor="ctr"/>
          <a:lstStyle/>
          <a:p>
            <a:pPr marL="0" indent="0">
              <a:buNone/>
            </a:pPr>
            <a:r>
              <a:rPr lang="en-US" sz="1250" dirty="0">
                <a:solidFill>
                  <a:srgbClr val="1B2A4A"/>
                </a:solidFill>
              </a:rPr>
              <a:t>Persona migrante indígena</a:t>
            </a:r>
            <a:endParaRPr lang="en-US" sz="1250" dirty="0"/>
          </a:p>
        </p:txBody>
      </p:sp>
      <p:sp>
        <p:nvSpPr>
          <p:cNvPr id="15" name="Shape 13"/>
          <p:cNvSpPr/>
          <p:nvPr/>
        </p:nvSpPr>
        <p:spPr>
          <a:xfrm>
            <a:off x="4709160" y="2816352"/>
            <a:ext cx="292608" cy="292608"/>
          </a:xfrm>
          <a:prstGeom prst="ellipse">
            <a:avLst/>
          </a:prstGeom>
          <a:solidFill>
            <a:srgbClr val="B85C38"/>
          </a:solidFill>
          <a:ln w="12700">
            <a:solidFill>
              <a:srgbClr val="B85C38"/>
            </a:solidFill>
            <a:prstDash val="solid"/>
          </a:ln>
        </p:spPr>
        <p:txBody>
          <a:bodyPr/>
          <a:lstStyle/>
          <a:p>
            <a:endParaRPr lang="es-MX"/>
          </a:p>
        </p:txBody>
      </p:sp>
      <p:sp>
        <p:nvSpPr>
          <p:cNvPr id="16" name="Text 14"/>
          <p:cNvSpPr/>
          <p:nvPr/>
        </p:nvSpPr>
        <p:spPr>
          <a:xfrm>
            <a:off x="5120640" y="2743200"/>
            <a:ext cx="3840480" cy="438912"/>
          </a:xfrm>
          <a:prstGeom prst="rect">
            <a:avLst/>
          </a:prstGeom>
          <a:noFill/>
          <a:ln/>
        </p:spPr>
        <p:txBody>
          <a:bodyPr wrap="square" rtlCol="0" anchor="ctr"/>
          <a:lstStyle/>
          <a:p>
            <a:pPr marL="0" indent="0">
              <a:buNone/>
            </a:pPr>
            <a:r>
              <a:rPr lang="en-US" sz="1250" dirty="0">
                <a:solidFill>
                  <a:srgbClr val="1B2A4A"/>
                </a:solidFill>
              </a:rPr>
              <a:t>Persona con discapacidad — comunidad afromexicana</a:t>
            </a:r>
            <a:endParaRPr lang="en-US" sz="1250" dirty="0"/>
          </a:p>
        </p:txBody>
      </p:sp>
      <p:sp>
        <p:nvSpPr>
          <p:cNvPr id="17" name="Shape 15"/>
          <p:cNvSpPr/>
          <p:nvPr/>
        </p:nvSpPr>
        <p:spPr>
          <a:xfrm>
            <a:off x="320040" y="3429000"/>
            <a:ext cx="8503920" cy="347472"/>
          </a:xfrm>
          <a:prstGeom prst="rect">
            <a:avLst/>
          </a:prstGeom>
          <a:solidFill>
            <a:srgbClr val="243454"/>
          </a:solidFill>
          <a:ln w="12700">
            <a:solidFill>
              <a:srgbClr val="243454"/>
            </a:solidFill>
            <a:prstDash val="solid"/>
          </a:ln>
        </p:spPr>
        <p:txBody>
          <a:bodyPr/>
          <a:lstStyle/>
          <a:p>
            <a:endParaRPr lang="es-MX"/>
          </a:p>
        </p:txBody>
      </p:sp>
      <p:sp>
        <p:nvSpPr>
          <p:cNvPr id="18" name="Text 16"/>
          <p:cNvSpPr/>
          <p:nvPr/>
        </p:nvSpPr>
        <p:spPr>
          <a:xfrm>
            <a:off x="411480" y="3429000"/>
            <a:ext cx="8321040" cy="347472"/>
          </a:xfrm>
          <a:prstGeom prst="rect">
            <a:avLst/>
          </a:prstGeom>
          <a:noFill/>
          <a:ln/>
        </p:spPr>
        <p:txBody>
          <a:bodyPr wrap="square" rtlCol="0" anchor="ctr"/>
          <a:lstStyle/>
          <a:p>
            <a:pPr marL="0" indent="0" algn="ctr">
              <a:buNone/>
            </a:pPr>
            <a:r>
              <a:rPr lang="en-US" sz="1100" b="1" dirty="0">
                <a:solidFill>
                  <a:srgbClr val="C9A84C"/>
                </a:solidFill>
              </a:rPr>
              <a:t>DOS TENTACIONES QUE DEBEN EVITARSE</a:t>
            </a:r>
            <a:endParaRPr lang="en-US" sz="1100" dirty="0"/>
          </a:p>
        </p:txBody>
      </p:sp>
      <p:sp>
        <p:nvSpPr>
          <p:cNvPr id="19" name="Shape 17"/>
          <p:cNvSpPr/>
          <p:nvPr/>
        </p:nvSpPr>
        <p:spPr>
          <a:xfrm>
            <a:off x="320040" y="3840480"/>
            <a:ext cx="3931920" cy="86868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20" name="Shape 18"/>
          <p:cNvSpPr/>
          <p:nvPr/>
        </p:nvSpPr>
        <p:spPr>
          <a:xfrm>
            <a:off x="320040" y="3840480"/>
            <a:ext cx="457200" cy="868680"/>
          </a:xfrm>
          <a:prstGeom prst="rect">
            <a:avLst/>
          </a:prstGeom>
          <a:solidFill>
            <a:srgbClr val="B85C38"/>
          </a:solidFill>
          <a:ln w="12700">
            <a:solidFill>
              <a:srgbClr val="B85C38"/>
            </a:solidFill>
            <a:prstDash val="solid"/>
          </a:ln>
        </p:spPr>
        <p:txBody>
          <a:bodyPr/>
          <a:lstStyle/>
          <a:p>
            <a:endParaRPr lang="es-MX"/>
          </a:p>
        </p:txBody>
      </p:sp>
      <p:sp>
        <p:nvSpPr>
          <p:cNvPr id="21" name="Text 19"/>
          <p:cNvSpPr/>
          <p:nvPr/>
        </p:nvSpPr>
        <p:spPr>
          <a:xfrm>
            <a:off x="320040" y="3840480"/>
            <a:ext cx="457200" cy="868680"/>
          </a:xfrm>
          <a:prstGeom prst="rect">
            <a:avLst/>
          </a:prstGeom>
          <a:noFill/>
          <a:ln/>
        </p:spPr>
        <p:txBody>
          <a:bodyPr wrap="square" lIns="0" tIns="0" rIns="0" bIns="0" rtlCol="0" anchor="ctr"/>
          <a:lstStyle/>
          <a:p>
            <a:pPr marL="0" indent="0" algn="ctr">
              <a:buNone/>
            </a:pPr>
            <a:r>
              <a:rPr lang="en-US" sz="1800" b="1" dirty="0">
                <a:solidFill>
                  <a:srgbClr val="FFFFFF"/>
                </a:solidFill>
              </a:rPr>
              <a:t>✗</a:t>
            </a:r>
            <a:endParaRPr lang="en-US" sz="1800" dirty="0"/>
          </a:p>
        </p:txBody>
      </p:sp>
      <p:sp>
        <p:nvSpPr>
          <p:cNvPr id="22" name="Text 20"/>
          <p:cNvSpPr/>
          <p:nvPr/>
        </p:nvSpPr>
        <p:spPr>
          <a:xfrm>
            <a:off x="868680" y="3904488"/>
            <a:ext cx="3246120" cy="749808"/>
          </a:xfrm>
          <a:prstGeom prst="rect">
            <a:avLst/>
          </a:prstGeom>
          <a:noFill/>
          <a:ln/>
        </p:spPr>
        <p:txBody>
          <a:bodyPr wrap="square" rtlCol="0" anchor="ctr"/>
          <a:lstStyle/>
          <a:p>
            <a:pPr marL="0" indent="0">
              <a:buNone/>
            </a:pPr>
            <a:r>
              <a:rPr lang="en-US" sz="1150" dirty="0">
                <a:solidFill>
                  <a:srgbClr val="1B2A4A"/>
                </a:solidFill>
              </a:rPr>
              <a:t>Permitir que una sola candidatura cubra varias cuotas simultáneamente — vacía la finalidad de las medidas.</a:t>
            </a:r>
            <a:endParaRPr lang="en-US" sz="1150" dirty="0"/>
          </a:p>
        </p:txBody>
      </p:sp>
      <p:sp>
        <p:nvSpPr>
          <p:cNvPr id="23" name="Shape 21"/>
          <p:cNvSpPr/>
          <p:nvPr/>
        </p:nvSpPr>
        <p:spPr>
          <a:xfrm>
            <a:off x="4892040" y="3840480"/>
            <a:ext cx="3931920" cy="86868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24" name="Shape 22"/>
          <p:cNvSpPr/>
          <p:nvPr/>
        </p:nvSpPr>
        <p:spPr>
          <a:xfrm>
            <a:off x="4892040" y="3840480"/>
            <a:ext cx="457200" cy="868680"/>
          </a:xfrm>
          <a:prstGeom prst="rect">
            <a:avLst/>
          </a:prstGeom>
          <a:solidFill>
            <a:srgbClr val="B85C38"/>
          </a:solidFill>
          <a:ln w="12700">
            <a:solidFill>
              <a:srgbClr val="B85C38"/>
            </a:solidFill>
            <a:prstDash val="solid"/>
          </a:ln>
        </p:spPr>
        <p:txBody>
          <a:bodyPr/>
          <a:lstStyle/>
          <a:p>
            <a:endParaRPr lang="es-MX"/>
          </a:p>
        </p:txBody>
      </p:sp>
      <p:sp>
        <p:nvSpPr>
          <p:cNvPr id="25" name="Text 23"/>
          <p:cNvSpPr/>
          <p:nvPr/>
        </p:nvSpPr>
        <p:spPr>
          <a:xfrm>
            <a:off x="4892040" y="3840480"/>
            <a:ext cx="457200" cy="868680"/>
          </a:xfrm>
          <a:prstGeom prst="rect">
            <a:avLst/>
          </a:prstGeom>
          <a:noFill/>
          <a:ln/>
        </p:spPr>
        <p:txBody>
          <a:bodyPr wrap="square" lIns="0" tIns="0" rIns="0" bIns="0" rtlCol="0" anchor="ctr"/>
          <a:lstStyle/>
          <a:p>
            <a:pPr marL="0" indent="0" algn="ctr">
              <a:buNone/>
            </a:pPr>
            <a:r>
              <a:rPr lang="en-US" sz="1800" b="1" dirty="0">
                <a:solidFill>
                  <a:srgbClr val="FFFFFF"/>
                </a:solidFill>
              </a:rPr>
              <a:t>✗</a:t>
            </a:r>
            <a:endParaRPr lang="en-US" sz="1800" dirty="0"/>
          </a:p>
        </p:txBody>
      </p:sp>
      <p:sp>
        <p:nvSpPr>
          <p:cNvPr id="26" name="Text 24"/>
          <p:cNvSpPr/>
          <p:nvPr/>
        </p:nvSpPr>
        <p:spPr>
          <a:xfrm>
            <a:off x="5440680" y="3904488"/>
            <a:ext cx="3246120" cy="749808"/>
          </a:xfrm>
          <a:prstGeom prst="rect">
            <a:avLst/>
          </a:prstGeom>
          <a:noFill/>
          <a:ln/>
        </p:spPr>
        <p:txBody>
          <a:bodyPr wrap="square" rtlCol="0" anchor="ctr"/>
          <a:lstStyle/>
          <a:p>
            <a:pPr marL="0" indent="0">
              <a:buNone/>
            </a:pPr>
            <a:r>
              <a:rPr lang="en-US" sz="1150" dirty="0">
                <a:solidFill>
                  <a:srgbClr val="1B2A4A"/>
                </a:solidFill>
              </a:rPr>
              <a:t>Obligar a la persona a elegir una sola identidad y desconocer las demás — invisibiliza la discriminación interseccional.</a:t>
            </a:r>
            <a:endParaRPr lang="en-US" sz="115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4F1EC"/>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3D4F6B"/>
                </a:solidFill>
              </a:rPr>
              <a:t>29 / 35</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3D4F6B"/>
                </a:solidFill>
              </a:rPr>
              <a:t>Diplomado · Acciones Afirmativas</a:t>
            </a:r>
            <a:endParaRPr lang="en-US" sz="900" dirty="0"/>
          </a:p>
        </p:txBody>
      </p:sp>
      <p:sp>
        <p:nvSpPr>
          <p:cNvPr id="4" name="Text 2"/>
          <p:cNvSpPr/>
          <p:nvPr/>
        </p:nvSpPr>
        <p:spPr>
          <a:xfrm>
            <a:off x="320040" y="228600"/>
            <a:ext cx="8503920" cy="411480"/>
          </a:xfrm>
          <a:prstGeom prst="rect">
            <a:avLst/>
          </a:prstGeom>
          <a:noFill/>
          <a:ln/>
        </p:spPr>
        <p:txBody>
          <a:bodyPr wrap="square" rtlCol="0" anchor="ctr"/>
          <a:lstStyle/>
          <a:p>
            <a:pPr marL="0" indent="0">
              <a:buNone/>
            </a:pPr>
            <a:r>
              <a:rPr lang="en-US" sz="2200" b="1" dirty="0">
                <a:solidFill>
                  <a:srgbClr val="1B2A4A"/>
                </a:solidFill>
                <a:latin typeface="Cambria" pitchFamily="34" charset="0"/>
                <a:ea typeface="Cambria" pitchFamily="34" charset="-122"/>
                <a:cs typeface="Cambria" pitchFamily="34" charset="-120"/>
              </a:rPr>
              <a:t>La distinción que resolverá la clase 2</a:t>
            </a:r>
            <a:endParaRPr lang="en-US" sz="2200" dirty="0"/>
          </a:p>
        </p:txBody>
      </p:sp>
      <p:sp>
        <p:nvSpPr>
          <p:cNvPr id="5" name="Shape 3"/>
          <p:cNvSpPr/>
          <p:nvPr/>
        </p:nvSpPr>
        <p:spPr>
          <a:xfrm>
            <a:off x="320040" y="685800"/>
            <a:ext cx="8503920" cy="27432"/>
          </a:xfrm>
          <a:prstGeom prst="rect">
            <a:avLst/>
          </a:prstGeom>
          <a:solidFill>
            <a:srgbClr val="C9A84C"/>
          </a:solidFill>
          <a:ln w="12700">
            <a:solidFill>
              <a:srgbClr val="C9A84C"/>
            </a:solidFill>
            <a:prstDash val="solid"/>
          </a:ln>
        </p:spPr>
        <p:txBody>
          <a:bodyPr/>
          <a:lstStyle/>
          <a:p>
            <a:endParaRPr lang="es-MX"/>
          </a:p>
        </p:txBody>
      </p:sp>
      <p:sp>
        <p:nvSpPr>
          <p:cNvPr id="6" name="Shape 4"/>
          <p:cNvSpPr/>
          <p:nvPr/>
        </p:nvSpPr>
        <p:spPr>
          <a:xfrm>
            <a:off x="320040" y="822960"/>
            <a:ext cx="3931920" cy="283464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7" name="Shape 5"/>
          <p:cNvSpPr/>
          <p:nvPr/>
        </p:nvSpPr>
        <p:spPr>
          <a:xfrm>
            <a:off x="320040" y="822960"/>
            <a:ext cx="3931920" cy="457200"/>
          </a:xfrm>
          <a:prstGeom prst="rect">
            <a:avLst/>
          </a:prstGeom>
          <a:solidFill>
            <a:srgbClr val="1B2A4A"/>
          </a:solidFill>
          <a:ln w="12700">
            <a:solidFill>
              <a:srgbClr val="1B2A4A"/>
            </a:solidFill>
            <a:prstDash val="solid"/>
          </a:ln>
        </p:spPr>
        <p:txBody>
          <a:bodyPr/>
          <a:lstStyle/>
          <a:p>
            <a:endParaRPr lang="es-MX"/>
          </a:p>
        </p:txBody>
      </p:sp>
      <p:sp>
        <p:nvSpPr>
          <p:cNvPr id="8" name="Text 6"/>
          <p:cNvSpPr/>
          <p:nvPr/>
        </p:nvSpPr>
        <p:spPr>
          <a:xfrm>
            <a:off x="411480" y="822960"/>
            <a:ext cx="3749040" cy="457200"/>
          </a:xfrm>
          <a:prstGeom prst="rect">
            <a:avLst/>
          </a:prstGeom>
          <a:noFill/>
          <a:ln/>
        </p:spPr>
        <p:txBody>
          <a:bodyPr wrap="square" rtlCol="0" anchor="ctr"/>
          <a:lstStyle/>
          <a:p>
            <a:pPr marL="0" indent="0" algn="ctr">
              <a:buNone/>
            </a:pPr>
            <a:r>
              <a:rPr lang="en-US" sz="1200" b="1" dirty="0">
                <a:solidFill>
                  <a:srgbClr val="C9A84C"/>
                </a:solidFill>
              </a:rPr>
              <a:t>PLANO DE LA IDENTIDAD</a:t>
            </a:r>
            <a:endParaRPr lang="en-US" sz="1200" dirty="0"/>
          </a:p>
        </p:txBody>
      </p:sp>
      <p:sp>
        <p:nvSpPr>
          <p:cNvPr id="9" name="Text 7"/>
          <p:cNvSpPr/>
          <p:nvPr/>
        </p:nvSpPr>
        <p:spPr>
          <a:xfrm>
            <a:off x="457200" y="1371600"/>
            <a:ext cx="3657600" cy="2148840"/>
          </a:xfrm>
          <a:prstGeom prst="rect">
            <a:avLst/>
          </a:prstGeom>
          <a:noFill/>
          <a:ln/>
        </p:spPr>
        <p:txBody>
          <a:bodyPr wrap="square" rtlCol="0" anchor="t"/>
          <a:lstStyle/>
          <a:p>
            <a:pPr marL="0" indent="0">
              <a:buNone/>
            </a:pPr>
            <a:r>
              <a:rPr lang="en-US" sz="1200" dirty="0">
                <a:solidFill>
                  <a:srgbClr val="1B2A4A"/>
                </a:solidFill>
              </a:rPr>
              <a:t>La persona puede pertenecer legítimamente a varios grupos.</a:t>
            </a:r>
            <a:endParaRPr lang="en-US" sz="1200" dirty="0"/>
          </a:p>
          <a:p>
            <a:pPr marL="0" indent="0">
              <a:buNone/>
            </a:pPr>
            <a:endParaRPr lang="en-US" sz="1200" dirty="0"/>
          </a:p>
          <a:p>
            <a:pPr marL="0" indent="0">
              <a:buNone/>
            </a:pPr>
            <a:r>
              <a:rPr lang="en-US" sz="1200" dirty="0">
                <a:solidFill>
                  <a:srgbClr val="1B2A4A"/>
                </a:solidFill>
              </a:rPr>
              <a:t>Esa pertenencia múltiple debe ser reconocida y respetada.</a:t>
            </a:r>
            <a:endParaRPr lang="en-US" sz="1200" dirty="0"/>
          </a:p>
          <a:p>
            <a:pPr marL="0" indent="0">
              <a:buNone/>
            </a:pPr>
            <a:endParaRPr lang="en-US" sz="1200" dirty="0"/>
          </a:p>
          <a:p>
            <a:pPr marL="0" indent="0">
              <a:buNone/>
            </a:pPr>
            <a:r>
              <a:rPr lang="en-US" sz="1200" dirty="0">
                <a:solidFill>
                  <a:srgbClr val="1B2A4A"/>
                </a:solidFill>
              </a:rPr>
              <a:t>El Estado no puede imponer jerarquías identitarias ni obligar a elegir qué aspecto de la identidad prevalece.</a:t>
            </a:r>
            <a:endParaRPr lang="en-US" sz="1200" dirty="0"/>
          </a:p>
        </p:txBody>
      </p:sp>
      <p:sp>
        <p:nvSpPr>
          <p:cNvPr id="10" name="Shape 8"/>
          <p:cNvSpPr/>
          <p:nvPr/>
        </p:nvSpPr>
        <p:spPr>
          <a:xfrm>
            <a:off x="4892040" y="822960"/>
            <a:ext cx="3931920" cy="283464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1" name="Shape 9"/>
          <p:cNvSpPr/>
          <p:nvPr/>
        </p:nvSpPr>
        <p:spPr>
          <a:xfrm>
            <a:off x="4892040" y="822960"/>
            <a:ext cx="3931920" cy="457200"/>
          </a:xfrm>
          <a:prstGeom prst="rect">
            <a:avLst/>
          </a:prstGeom>
          <a:solidFill>
            <a:srgbClr val="B85C38"/>
          </a:solidFill>
          <a:ln w="12700">
            <a:solidFill>
              <a:srgbClr val="B85C38"/>
            </a:solidFill>
            <a:prstDash val="solid"/>
          </a:ln>
        </p:spPr>
        <p:txBody>
          <a:bodyPr/>
          <a:lstStyle/>
          <a:p>
            <a:endParaRPr lang="es-MX"/>
          </a:p>
        </p:txBody>
      </p:sp>
      <p:sp>
        <p:nvSpPr>
          <p:cNvPr id="12" name="Text 10"/>
          <p:cNvSpPr/>
          <p:nvPr/>
        </p:nvSpPr>
        <p:spPr>
          <a:xfrm>
            <a:off x="4983480" y="822960"/>
            <a:ext cx="3749040" cy="457200"/>
          </a:xfrm>
          <a:prstGeom prst="rect">
            <a:avLst/>
          </a:prstGeom>
          <a:noFill/>
          <a:ln/>
        </p:spPr>
        <p:txBody>
          <a:bodyPr wrap="square" rtlCol="0" anchor="ctr"/>
          <a:lstStyle/>
          <a:p>
            <a:pPr marL="0" indent="0" algn="ctr">
              <a:buNone/>
            </a:pPr>
            <a:r>
              <a:rPr lang="en-US" sz="1200" b="1" dirty="0">
                <a:solidFill>
                  <a:srgbClr val="FFFFFF"/>
                </a:solidFill>
              </a:rPr>
              <a:t>PLANO DEL CÓMPUTO</a:t>
            </a:r>
            <a:endParaRPr lang="en-US" sz="1200" dirty="0"/>
          </a:p>
        </p:txBody>
      </p:sp>
      <p:sp>
        <p:nvSpPr>
          <p:cNvPr id="13" name="Text 11"/>
          <p:cNvSpPr/>
          <p:nvPr/>
        </p:nvSpPr>
        <p:spPr>
          <a:xfrm>
            <a:off x="5029200" y="1371600"/>
            <a:ext cx="3657600" cy="2148840"/>
          </a:xfrm>
          <a:prstGeom prst="rect">
            <a:avLst/>
          </a:prstGeom>
          <a:noFill/>
          <a:ln/>
        </p:spPr>
        <p:txBody>
          <a:bodyPr wrap="square" rtlCol="0" anchor="t"/>
          <a:lstStyle/>
          <a:p>
            <a:pPr marL="0" indent="0">
              <a:buNone/>
            </a:pPr>
            <a:r>
              <a:rPr lang="en-US" sz="1200" dirty="0">
                <a:solidFill>
                  <a:srgbClr val="1B2A4A"/>
                </a:solidFill>
              </a:rPr>
              <a:t>Para efectos del cumplimiento institucional de cuotas, la candidatura debe computarse en una sola acción afirmativa.</a:t>
            </a:r>
            <a:endParaRPr lang="en-US" sz="1200" dirty="0"/>
          </a:p>
          <a:p>
            <a:pPr marL="0" indent="0">
              <a:buNone/>
            </a:pPr>
            <a:endParaRPr lang="en-US" sz="1200" dirty="0"/>
          </a:p>
          <a:p>
            <a:pPr marL="0" indent="0">
              <a:buNone/>
            </a:pPr>
            <a:r>
              <a:rPr lang="en-US" sz="1200" dirty="0">
                <a:solidFill>
                  <a:srgbClr val="1B2A4A"/>
                </a:solidFill>
              </a:rPr>
              <a:t>Esto no niega la identidad: define el cómputo.</a:t>
            </a:r>
            <a:endParaRPr lang="en-US" sz="1200" dirty="0"/>
          </a:p>
          <a:p>
            <a:pPr marL="0" indent="0">
              <a:buNone/>
            </a:pPr>
            <a:endParaRPr lang="en-US" sz="1200" dirty="0"/>
          </a:p>
          <a:p>
            <a:pPr marL="0" indent="0">
              <a:buNone/>
            </a:pPr>
            <a:r>
              <a:rPr lang="en-US" sz="1200" dirty="0">
                <a:solidFill>
                  <a:srgbClr val="1B2A4A"/>
                </a:solidFill>
              </a:rPr>
              <a:t>De lo contrario, el partido puede reducir el número total de candidaturas afirmativas usando la identidad múltiple como técnica de reducción.</a:t>
            </a:r>
            <a:endParaRPr lang="en-US" sz="1200" dirty="0"/>
          </a:p>
        </p:txBody>
      </p:sp>
      <p:sp>
        <p:nvSpPr>
          <p:cNvPr id="14" name="Shape 12"/>
          <p:cNvSpPr/>
          <p:nvPr/>
        </p:nvSpPr>
        <p:spPr>
          <a:xfrm>
            <a:off x="320040" y="3794760"/>
            <a:ext cx="8503920" cy="594360"/>
          </a:xfrm>
          <a:prstGeom prst="rect">
            <a:avLst/>
          </a:prstGeom>
          <a:solidFill>
            <a:srgbClr val="C9A84C"/>
          </a:solidFill>
          <a:ln w="12700">
            <a:solidFill>
              <a:srgbClr val="C9A84C"/>
            </a:solidFill>
            <a:prstDash val="solid"/>
          </a:ln>
        </p:spPr>
        <p:txBody>
          <a:bodyPr/>
          <a:lstStyle/>
          <a:p>
            <a:endParaRPr lang="es-MX"/>
          </a:p>
        </p:txBody>
      </p:sp>
      <p:sp>
        <p:nvSpPr>
          <p:cNvPr id="15" name="Text 13"/>
          <p:cNvSpPr/>
          <p:nvPr/>
        </p:nvSpPr>
        <p:spPr>
          <a:xfrm>
            <a:off x="457200" y="3822192"/>
            <a:ext cx="8321040" cy="548640"/>
          </a:xfrm>
          <a:prstGeom prst="rect">
            <a:avLst/>
          </a:prstGeom>
          <a:noFill/>
          <a:ln/>
        </p:spPr>
        <p:txBody>
          <a:bodyPr wrap="square" rtlCol="0" anchor="ctr"/>
          <a:lstStyle/>
          <a:p>
            <a:pPr marL="0" indent="0" algn="ctr">
              <a:buNone/>
            </a:pPr>
            <a:r>
              <a:rPr lang="en-US" sz="1300" b="1" dirty="0">
                <a:solidFill>
                  <a:srgbClr val="1B2A4A"/>
                </a:solidFill>
              </a:rPr>
              <a:t>La identidad múltiple amplía la comprensión de la discriminación,</a:t>
            </a:r>
            <a:endParaRPr lang="en-US" sz="1300" dirty="0"/>
          </a:p>
          <a:p>
            <a:pPr marL="0" indent="0" algn="ctr">
              <a:buNone/>
            </a:pPr>
            <a:r>
              <a:rPr lang="en-US" sz="1300" b="1" dirty="0">
                <a:solidFill>
                  <a:srgbClr val="1B2A4A"/>
                </a:solidFill>
              </a:rPr>
              <a:t>pero no puede ser usada para reducir la amplitud de la inclusión.</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B2A4A"/>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E8C96A"/>
                </a:solidFill>
              </a:rPr>
              <a:t>3 / 35</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E8C96A"/>
                </a:solidFill>
              </a:rPr>
              <a:t>Diplomado · Acciones Afirmativas</a:t>
            </a:r>
            <a:endParaRPr lang="en-US" sz="900" dirty="0"/>
          </a:p>
        </p:txBody>
      </p:sp>
      <p:sp>
        <p:nvSpPr>
          <p:cNvPr id="4" name="Shape 2"/>
          <p:cNvSpPr/>
          <p:nvPr/>
        </p:nvSpPr>
        <p:spPr>
          <a:xfrm>
            <a:off x="0" y="1645920"/>
            <a:ext cx="9144000" cy="1920240"/>
          </a:xfrm>
          <a:prstGeom prst="rect">
            <a:avLst/>
          </a:prstGeom>
          <a:solidFill>
            <a:srgbClr val="243454"/>
          </a:solidFill>
          <a:ln w="12700">
            <a:solidFill>
              <a:srgbClr val="C9A84C"/>
            </a:solidFill>
            <a:prstDash val="solid"/>
          </a:ln>
        </p:spPr>
        <p:txBody>
          <a:bodyPr/>
          <a:lstStyle/>
          <a:p>
            <a:endParaRPr lang="es-MX"/>
          </a:p>
        </p:txBody>
      </p:sp>
      <p:pic>
        <p:nvPicPr>
          <p:cNvPr id="5" name="Image 0" descr="preencoded.png"/>
          <p:cNvPicPr>
            <a:picLocks noChangeAspect="1"/>
          </p:cNvPicPr>
          <p:nvPr/>
        </p:nvPicPr>
        <p:blipFill>
          <a:blip r:embed="rId3"/>
          <a:stretch>
            <a:fillRect/>
          </a:stretch>
        </p:blipFill>
        <p:spPr>
          <a:xfrm>
            <a:off x="4160520" y="457200"/>
            <a:ext cx="822960" cy="822960"/>
          </a:xfrm>
          <a:prstGeom prst="rect">
            <a:avLst/>
          </a:prstGeom>
        </p:spPr>
      </p:pic>
      <p:sp>
        <p:nvSpPr>
          <p:cNvPr id="6" name="Text 3"/>
          <p:cNvSpPr/>
          <p:nvPr/>
        </p:nvSpPr>
        <p:spPr>
          <a:xfrm>
            <a:off x="457200" y="1737360"/>
            <a:ext cx="8229600" cy="320040"/>
          </a:xfrm>
          <a:prstGeom prst="rect">
            <a:avLst/>
          </a:prstGeom>
          <a:noFill/>
          <a:ln/>
        </p:spPr>
        <p:txBody>
          <a:bodyPr wrap="square" rtlCol="0" anchor="ctr"/>
          <a:lstStyle/>
          <a:p>
            <a:pPr marL="0" indent="0" algn="ctr">
              <a:buNone/>
            </a:pPr>
            <a:r>
              <a:rPr lang="en-US" sz="1100" b="1" kern="0" spc="400" dirty="0">
                <a:solidFill>
                  <a:srgbClr val="C9A84C"/>
                </a:solidFill>
              </a:rPr>
              <a:t>BLOQUE 1</a:t>
            </a:r>
            <a:endParaRPr lang="en-US" sz="1100" dirty="0"/>
          </a:p>
        </p:txBody>
      </p:sp>
      <p:sp>
        <p:nvSpPr>
          <p:cNvPr id="7" name="Text 4"/>
          <p:cNvSpPr/>
          <p:nvPr/>
        </p:nvSpPr>
        <p:spPr>
          <a:xfrm>
            <a:off x="457200" y="2057400"/>
            <a:ext cx="8229600" cy="1371600"/>
          </a:xfrm>
          <a:prstGeom prst="rect">
            <a:avLst/>
          </a:prstGeom>
          <a:noFill/>
          <a:ln/>
        </p:spPr>
        <p:txBody>
          <a:bodyPr wrap="square" rtlCol="0" anchor="ctr"/>
          <a:lstStyle/>
          <a:p>
            <a:pPr marL="0" indent="0" algn="ctr">
              <a:buNone/>
            </a:pPr>
            <a:r>
              <a:rPr lang="en-US" sz="2400" b="1" dirty="0">
                <a:solidFill>
                  <a:srgbClr val="FFFFFF"/>
                </a:solidFill>
                <a:latin typeface="Cambria" pitchFamily="34" charset="0"/>
                <a:ea typeface="Cambria" pitchFamily="34" charset="-122"/>
                <a:cs typeface="Cambria" pitchFamily="34" charset="-120"/>
              </a:rPr>
              <a:t>Igualdad formal, igualdad sustantiva</a:t>
            </a:r>
            <a:endParaRPr lang="en-US" sz="2400" dirty="0"/>
          </a:p>
          <a:p>
            <a:pPr marL="0" indent="0" algn="ctr">
              <a:buNone/>
            </a:pPr>
            <a:r>
              <a:rPr lang="en-US" sz="2400" b="1" dirty="0">
                <a:solidFill>
                  <a:srgbClr val="FFFFFF"/>
                </a:solidFill>
                <a:latin typeface="Cambria" pitchFamily="34" charset="0"/>
                <a:ea typeface="Cambria" pitchFamily="34" charset="-122"/>
                <a:cs typeface="Cambria" pitchFamily="34" charset="-120"/>
              </a:rPr>
              <a:t>y función constitucional de las</a:t>
            </a:r>
            <a:endParaRPr lang="en-US" sz="2400" dirty="0"/>
          </a:p>
          <a:p>
            <a:pPr marL="0" indent="0" algn="ctr">
              <a:buNone/>
            </a:pPr>
            <a:r>
              <a:rPr lang="en-US" sz="2400" b="1" dirty="0">
                <a:solidFill>
                  <a:srgbClr val="FFFFFF"/>
                </a:solidFill>
                <a:latin typeface="Cambria" pitchFamily="34" charset="0"/>
                <a:ea typeface="Cambria" pitchFamily="34" charset="-122"/>
                <a:cs typeface="Cambria" pitchFamily="34" charset="-120"/>
              </a:rPr>
              <a:t>acciones afirmativas</a:t>
            </a:r>
            <a:endParaRPr lang="en-US" sz="2400" dirty="0"/>
          </a:p>
        </p:txBody>
      </p:sp>
      <p:sp>
        <p:nvSpPr>
          <p:cNvPr id="8" name="Text 5"/>
          <p:cNvSpPr/>
          <p:nvPr/>
        </p:nvSpPr>
        <p:spPr>
          <a:xfrm>
            <a:off x="457200" y="3749040"/>
            <a:ext cx="8229600" cy="274320"/>
          </a:xfrm>
          <a:prstGeom prst="rect">
            <a:avLst/>
          </a:prstGeom>
          <a:noFill/>
          <a:ln/>
        </p:spPr>
        <p:txBody>
          <a:bodyPr wrap="square" rtlCol="0" anchor="ctr"/>
          <a:lstStyle/>
          <a:p>
            <a:pPr marL="0" indent="0" algn="ctr">
              <a:buNone/>
            </a:pPr>
            <a:r>
              <a:rPr lang="en-US" sz="1000" i="1" dirty="0">
                <a:solidFill>
                  <a:srgbClr val="E8C96A"/>
                </a:solidFill>
              </a:rPr>
              <a:t>Arts. 1°, 2°, 4°, 35 y 41 CPEUM · CADH Arts. 1.1, 23 y 24</a:t>
            </a:r>
            <a:endParaRPr lang="en-US" sz="10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1B2A4A"/>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E8C96A"/>
                </a:solidFill>
              </a:rPr>
              <a:t>30 / 35</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E8C96A"/>
                </a:solidFill>
              </a:rPr>
              <a:t>Diplomado · Acciones Afirmativas</a:t>
            </a:r>
            <a:endParaRPr lang="en-US" sz="900" dirty="0"/>
          </a:p>
        </p:txBody>
      </p:sp>
      <p:sp>
        <p:nvSpPr>
          <p:cNvPr id="4" name="Text 2"/>
          <p:cNvSpPr/>
          <p:nvPr/>
        </p:nvSpPr>
        <p:spPr>
          <a:xfrm>
            <a:off x="320040" y="228600"/>
            <a:ext cx="8503920" cy="365760"/>
          </a:xfrm>
          <a:prstGeom prst="rect">
            <a:avLst/>
          </a:prstGeom>
          <a:noFill/>
          <a:ln/>
        </p:spPr>
        <p:txBody>
          <a:bodyPr wrap="square" rtlCol="0" anchor="ctr"/>
          <a:lstStyle/>
          <a:p>
            <a:pPr marL="0" indent="0">
              <a:buNone/>
            </a:pPr>
            <a:r>
              <a:rPr lang="en-US" sz="1100" b="1" kern="0" spc="400" dirty="0">
                <a:solidFill>
                  <a:srgbClr val="C9A84C"/>
                </a:solidFill>
              </a:rPr>
              <a:t>Síntesis</a:t>
            </a:r>
            <a:endParaRPr lang="en-US" sz="1100" dirty="0"/>
          </a:p>
        </p:txBody>
      </p:sp>
      <p:sp>
        <p:nvSpPr>
          <p:cNvPr id="5" name="Text 3"/>
          <p:cNvSpPr/>
          <p:nvPr/>
        </p:nvSpPr>
        <p:spPr>
          <a:xfrm>
            <a:off x="320040" y="594360"/>
            <a:ext cx="8503920" cy="457200"/>
          </a:xfrm>
          <a:prstGeom prst="rect">
            <a:avLst/>
          </a:prstGeom>
          <a:noFill/>
          <a:ln/>
        </p:spPr>
        <p:txBody>
          <a:bodyPr wrap="square" rtlCol="0" anchor="ctr"/>
          <a:lstStyle/>
          <a:p>
            <a:pPr marL="0" indent="0">
              <a:buNone/>
            </a:pPr>
            <a:r>
              <a:rPr lang="en-US" sz="2400" b="1" dirty="0">
                <a:solidFill>
                  <a:srgbClr val="FFFFFF"/>
                </a:solidFill>
                <a:latin typeface="Cambria" pitchFamily="34" charset="0"/>
                <a:ea typeface="Cambria" pitchFamily="34" charset="-122"/>
                <a:cs typeface="Cambria" pitchFamily="34" charset="-120"/>
              </a:rPr>
              <a:t>Lo que el tribunal debe hacer en cada caso</a:t>
            </a:r>
            <a:endParaRPr lang="en-US" sz="2400" dirty="0"/>
          </a:p>
        </p:txBody>
      </p:sp>
      <p:sp>
        <p:nvSpPr>
          <p:cNvPr id="6" name="Shape 4"/>
          <p:cNvSpPr/>
          <p:nvPr/>
        </p:nvSpPr>
        <p:spPr>
          <a:xfrm>
            <a:off x="320040" y="1143000"/>
            <a:ext cx="8503920" cy="27432"/>
          </a:xfrm>
          <a:prstGeom prst="rect">
            <a:avLst/>
          </a:prstGeom>
          <a:solidFill>
            <a:srgbClr val="C9A84C"/>
          </a:solidFill>
          <a:ln w="12700">
            <a:solidFill>
              <a:srgbClr val="C9A84C"/>
            </a:solidFill>
            <a:prstDash val="solid"/>
          </a:ln>
        </p:spPr>
        <p:txBody>
          <a:bodyPr/>
          <a:lstStyle/>
          <a:p>
            <a:endParaRPr lang="es-MX"/>
          </a:p>
        </p:txBody>
      </p:sp>
      <p:sp>
        <p:nvSpPr>
          <p:cNvPr id="7" name="Shape 5"/>
          <p:cNvSpPr/>
          <p:nvPr/>
        </p:nvSpPr>
        <p:spPr>
          <a:xfrm>
            <a:off x="320040" y="1325880"/>
            <a:ext cx="54864" cy="502920"/>
          </a:xfrm>
          <a:prstGeom prst="rect">
            <a:avLst/>
          </a:prstGeom>
          <a:solidFill>
            <a:srgbClr val="B85C38"/>
          </a:solidFill>
          <a:ln w="12700">
            <a:solidFill>
              <a:srgbClr val="B85C38"/>
            </a:solidFill>
            <a:prstDash val="solid"/>
          </a:ln>
        </p:spPr>
        <p:txBody>
          <a:bodyPr/>
          <a:lstStyle/>
          <a:p>
            <a:endParaRPr lang="es-MX"/>
          </a:p>
        </p:txBody>
      </p:sp>
      <p:sp>
        <p:nvSpPr>
          <p:cNvPr id="8" name="Text 6"/>
          <p:cNvSpPr/>
          <p:nvPr/>
        </p:nvSpPr>
        <p:spPr>
          <a:xfrm>
            <a:off x="502920" y="1325880"/>
            <a:ext cx="2560320" cy="502920"/>
          </a:xfrm>
          <a:prstGeom prst="rect">
            <a:avLst/>
          </a:prstGeom>
          <a:noFill/>
          <a:ln/>
        </p:spPr>
        <p:txBody>
          <a:bodyPr wrap="square" rtlCol="0" anchor="ctr"/>
          <a:lstStyle/>
          <a:p>
            <a:pPr marL="0" indent="0">
              <a:buNone/>
            </a:pPr>
            <a:r>
              <a:rPr lang="en-US" sz="1300" b="1" dirty="0">
                <a:solidFill>
                  <a:srgbClr val="E8C96A"/>
                </a:solidFill>
              </a:rPr>
              <a:t>¿A quién protege?</a:t>
            </a:r>
            <a:endParaRPr lang="en-US" sz="1300" dirty="0"/>
          </a:p>
        </p:txBody>
      </p:sp>
      <p:sp>
        <p:nvSpPr>
          <p:cNvPr id="9" name="Text 7"/>
          <p:cNvSpPr/>
          <p:nvPr/>
        </p:nvSpPr>
        <p:spPr>
          <a:xfrm>
            <a:off x="3200400" y="1325880"/>
            <a:ext cx="5623560" cy="502920"/>
          </a:xfrm>
          <a:prstGeom prst="rect">
            <a:avLst/>
          </a:prstGeom>
          <a:noFill/>
          <a:ln/>
        </p:spPr>
        <p:txBody>
          <a:bodyPr wrap="square" rtlCol="0" anchor="ctr"/>
          <a:lstStyle/>
          <a:p>
            <a:pPr marL="0" indent="0">
              <a:buNone/>
            </a:pPr>
            <a:r>
              <a:rPr lang="en-US" sz="1200" dirty="0">
                <a:solidFill>
                  <a:srgbClr val="FFFFFF"/>
                </a:solidFill>
              </a:rPr>
              <a:t>Identificar el grupo destinatario y la exclusión que la medida corrige.</a:t>
            </a:r>
            <a:endParaRPr lang="en-US" sz="1200" dirty="0"/>
          </a:p>
        </p:txBody>
      </p:sp>
      <p:sp>
        <p:nvSpPr>
          <p:cNvPr id="10" name="Shape 8"/>
          <p:cNvSpPr/>
          <p:nvPr/>
        </p:nvSpPr>
        <p:spPr>
          <a:xfrm>
            <a:off x="320040" y="2011680"/>
            <a:ext cx="54864" cy="502920"/>
          </a:xfrm>
          <a:prstGeom prst="rect">
            <a:avLst/>
          </a:prstGeom>
          <a:solidFill>
            <a:srgbClr val="B85C38"/>
          </a:solidFill>
          <a:ln w="12700">
            <a:solidFill>
              <a:srgbClr val="B85C38"/>
            </a:solidFill>
            <a:prstDash val="solid"/>
          </a:ln>
        </p:spPr>
        <p:txBody>
          <a:bodyPr/>
          <a:lstStyle/>
          <a:p>
            <a:endParaRPr lang="es-MX"/>
          </a:p>
        </p:txBody>
      </p:sp>
      <p:sp>
        <p:nvSpPr>
          <p:cNvPr id="11" name="Text 9"/>
          <p:cNvSpPr/>
          <p:nvPr/>
        </p:nvSpPr>
        <p:spPr>
          <a:xfrm>
            <a:off x="502920" y="2011680"/>
            <a:ext cx="2560320" cy="502920"/>
          </a:xfrm>
          <a:prstGeom prst="rect">
            <a:avLst/>
          </a:prstGeom>
          <a:noFill/>
          <a:ln/>
        </p:spPr>
        <p:txBody>
          <a:bodyPr wrap="square" rtlCol="0" anchor="ctr"/>
          <a:lstStyle/>
          <a:p>
            <a:pPr marL="0" indent="0">
              <a:buNone/>
            </a:pPr>
            <a:r>
              <a:rPr lang="en-US" sz="1300" b="1" dirty="0">
                <a:solidFill>
                  <a:srgbClr val="E8C96A"/>
                </a:solidFill>
              </a:rPr>
              <a:t>¿Con qué evidencia?</a:t>
            </a:r>
            <a:endParaRPr lang="en-US" sz="1300" dirty="0"/>
          </a:p>
        </p:txBody>
      </p:sp>
      <p:sp>
        <p:nvSpPr>
          <p:cNvPr id="12" name="Text 10"/>
          <p:cNvSpPr/>
          <p:nvPr/>
        </p:nvSpPr>
        <p:spPr>
          <a:xfrm>
            <a:off x="3200400" y="2011680"/>
            <a:ext cx="5623560" cy="502920"/>
          </a:xfrm>
          <a:prstGeom prst="rect">
            <a:avLst/>
          </a:prstGeom>
          <a:noFill/>
          <a:ln/>
        </p:spPr>
        <p:txBody>
          <a:bodyPr wrap="square" rtlCol="0" anchor="ctr"/>
          <a:lstStyle/>
          <a:p>
            <a:pPr marL="0" indent="0">
              <a:buNone/>
            </a:pPr>
            <a:r>
              <a:rPr lang="en-US" sz="1200" dirty="0">
                <a:solidFill>
                  <a:srgbClr val="FFFFFF"/>
                </a:solidFill>
              </a:rPr>
              <a:t>Verificar que la medida se sustente en datos y diagnósticos, no en intuiciones.</a:t>
            </a:r>
            <a:endParaRPr lang="en-US" sz="1200" dirty="0"/>
          </a:p>
        </p:txBody>
      </p:sp>
      <p:sp>
        <p:nvSpPr>
          <p:cNvPr id="13" name="Shape 11"/>
          <p:cNvSpPr/>
          <p:nvPr/>
        </p:nvSpPr>
        <p:spPr>
          <a:xfrm>
            <a:off x="320040" y="2697480"/>
            <a:ext cx="54864" cy="502920"/>
          </a:xfrm>
          <a:prstGeom prst="rect">
            <a:avLst/>
          </a:prstGeom>
          <a:solidFill>
            <a:srgbClr val="B85C38"/>
          </a:solidFill>
          <a:ln w="12700">
            <a:solidFill>
              <a:srgbClr val="B85C38"/>
            </a:solidFill>
            <a:prstDash val="solid"/>
          </a:ln>
        </p:spPr>
        <p:txBody>
          <a:bodyPr/>
          <a:lstStyle/>
          <a:p>
            <a:endParaRPr lang="es-MX"/>
          </a:p>
        </p:txBody>
      </p:sp>
      <p:sp>
        <p:nvSpPr>
          <p:cNvPr id="14" name="Text 12"/>
          <p:cNvSpPr/>
          <p:nvPr/>
        </p:nvSpPr>
        <p:spPr>
          <a:xfrm>
            <a:off x="502920" y="2697480"/>
            <a:ext cx="2560320" cy="502920"/>
          </a:xfrm>
          <a:prstGeom prst="rect">
            <a:avLst/>
          </a:prstGeom>
          <a:noFill/>
          <a:ln/>
        </p:spPr>
        <p:txBody>
          <a:bodyPr wrap="square" rtlCol="0" anchor="ctr"/>
          <a:lstStyle/>
          <a:p>
            <a:pPr marL="0" indent="0">
              <a:buNone/>
            </a:pPr>
            <a:r>
              <a:rPr lang="en-US" sz="1300" b="1" dirty="0">
                <a:solidFill>
                  <a:srgbClr val="E8C96A"/>
                </a:solidFill>
              </a:rPr>
              <a:t>¿Mediante qué medida?</a:t>
            </a:r>
            <a:endParaRPr lang="en-US" sz="1300" dirty="0"/>
          </a:p>
        </p:txBody>
      </p:sp>
      <p:sp>
        <p:nvSpPr>
          <p:cNvPr id="15" name="Text 13"/>
          <p:cNvSpPr/>
          <p:nvPr/>
        </p:nvSpPr>
        <p:spPr>
          <a:xfrm>
            <a:off x="3200400" y="2697480"/>
            <a:ext cx="5623560" cy="502920"/>
          </a:xfrm>
          <a:prstGeom prst="rect">
            <a:avLst/>
          </a:prstGeom>
          <a:noFill/>
          <a:ln/>
        </p:spPr>
        <p:txBody>
          <a:bodyPr wrap="square" rtlCol="0" anchor="ctr"/>
          <a:lstStyle/>
          <a:p>
            <a:pPr marL="0" indent="0">
              <a:buNone/>
            </a:pPr>
            <a:r>
              <a:rPr lang="en-US" sz="1200" dirty="0">
                <a:solidFill>
                  <a:srgbClr val="FFFFFF"/>
                </a:solidFill>
              </a:rPr>
              <a:t>Evaluar si la acción afirmativa es razonable, proporcional y efectiva — no solo existente.</a:t>
            </a:r>
            <a:endParaRPr lang="en-US" sz="1200" dirty="0"/>
          </a:p>
        </p:txBody>
      </p:sp>
      <p:sp>
        <p:nvSpPr>
          <p:cNvPr id="16" name="Shape 14"/>
          <p:cNvSpPr/>
          <p:nvPr/>
        </p:nvSpPr>
        <p:spPr>
          <a:xfrm>
            <a:off x="320040" y="3383280"/>
            <a:ext cx="54864" cy="502920"/>
          </a:xfrm>
          <a:prstGeom prst="rect">
            <a:avLst/>
          </a:prstGeom>
          <a:solidFill>
            <a:srgbClr val="B85C38"/>
          </a:solidFill>
          <a:ln w="12700">
            <a:solidFill>
              <a:srgbClr val="B85C38"/>
            </a:solidFill>
            <a:prstDash val="solid"/>
          </a:ln>
        </p:spPr>
        <p:txBody>
          <a:bodyPr/>
          <a:lstStyle/>
          <a:p>
            <a:endParaRPr lang="es-MX"/>
          </a:p>
        </p:txBody>
      </p:sp>
      <p:sp>
        <p:nvSpPr>
          <p:cNvPr id="17" name="Text 15"/>
          <p:cNvSpPr/>
          <p:nvPr/>
        </p:nvSpPr>
        <p:spPr>
          <a:xfrm>
            <a:off x="502920" y="3383280"/>
            <a:ext cx="2560320" cy="502920"/>
          </a:xfrm>
          <a:prstGeom prst="rect">
            <a:avLst/>
          </a:prstGeom>
          <a:noFill/>
          <a:ln/>
        </p:spPr>
        <p:txBody>
          <a:bodyPr wrap="square" rtlCol="0" anchor="ctr"/>
          <a:lstStyle/>
          <a:p>
            <a:pPr marL="0" indent="0">
              <a:buNone/>
            </a:pPr>
            <a:r>
              <a:rPr lang="en-US" sz="1300" b="1" dirty="0">
                <a:solidFill>
                  <a:srgbClr val="E8C96A"/>
                </a:solidFill>
              </a:rPr>
              <a:t>¿En qué momento?</a:t>
            </a:r>
            <a:endParaRPr lang="en-US" sz="1300" dirty="0"/>
          </a:p>
        </p:txBody>
      </p:sp>
      <p:sp>
        <p:nvSpPr>
          <p:cNvPr id="18" name="Text 16"/>
          <p:cNvSpPr/>
          <p:nvPr/>
        </p:nvSpPr>
        <p:spPr>
          <a:xfrm>
            <a:off x="3200400" y="3383280"/>
            <a:ext cx="5623560" cy="502920"/>
          </a:xfrm>
          <a:prstGeom prst="rect">
            <a:avLst/>
          </a:prstGeom>
          <a:noFill/>
          <a:ln/>
        </p:spPr>
        <p:txBody>
          <a:bodyPr wrap="square" rtlCol="0" anchor="ctr"/>
          <a:lstStyle/>
          <a:p>
            <a:pPr marL="0" indent="0">
              <a:buNone/>
            </a:pPr>
            <a:r>
              <a:rPr lang="en-US" sz="1200" dirty="0">
                <a:solidFill>
                  <a:srgbClr val="FFFFFF"/>
                </a:solidFill>
              </a:rPr>
              <a:t>El momento procesal define los remedios posibles. La certeza no cancela la igualdad.</a:t>
            </a:r>
            <a:endParaRPr lang="en-US" sz="1200" dirty="0"/>
          </a:p>
        </p:txBody>
      </p:sp>
      <p:sp>
        <p:nvSpPr>
          <p:cNvPr id="19" name="Shape 17"/>
          <p:cNvSpPr/>
          <p:nvPr/>
        </p:nvSpPr>
        <p:spPr>
          <a:xfrm>
            <a:off x="320040" y="4069080"/>
            <a:ext cx="54864" cy="502920"/>
          </a:xfrm>
          <a:prstGeom prst="rect">
            <a:avLst/>
          </a:prstGeom>
          <a:solidFill>
            <a:srgbClr val="B85C38"/>
          </a:solidFill>
          <a:ln w="12700">
            <a:solidFill>
              <a:srgbClr val="B85C38"/>
            </a:solidFill>
            <a:prstDash val="solid"/>
          </a:ln>
        </p:spPr>
        <p:txBody>
          <a:bodyPr/>
          <a:lstStyle/>
          <a:p>
            <a:endParaRPr lang="es-MX"/>
          </a:p>
        </p:txBody>
      </p:sp>
      <p:sp>
        <p:nvSpPr>
          <p:cNvPr id="20" name="Text 18"/>
          <p:cNvSpPr/>
          <p:nvPr/>
        </p:nvSpPr>
        <p:spPr>
          <a:xfrm>
            <a:off x="502920" y="4069080"/>
            <a:ext cx="2560320" cy="502920"/>
          </a:xfrm>
          <a:prstGeom prst="rect">
            <a:avLst/>
          </a:prstGeom>
          <a:noFill/>
          <a:ln/>
        </p:spPr>
        <p:txBody>
          <a:bodyPr wrap="square" rtlCol="0" anchor="ctr"/>
          <a:lstStyle/>
          <a:p>
            <a:pPr marL="0" indent="0">
              <a:buNone/>
            </a:pPr>
            <a:r>
              <a:rPr lang="en-US" sz="1300" b="1" dirty="0">
                <a:solidFill>
                  <a:srgbClr val="E8C96A"/>
                </a:solidFill>
              </a:rPr>
              <a:t>¿Quién accede realmente?</a:t>
            </a:r>
            <a:endParaRPr lang="en-US" sz="1300" dirty="0"/>
          </a:p>
        </p:txBody>
      </p:sp>
      <p:sp>
        <p:nvSpPr>
          <p:cNvPr id="21" name="Text 19"/>
          <p:cNvSpPr/>
          <p:nvPr/>
        </p:nvSpPr>
        <p:spPr>
          <a:xfrm>
            <a:off x="3200400" y="4069080"/>
            <a:ext cx="5623560" cy="502920"/>
          </a:xfrm>
          <a:prstGeom prst="rect">
            <a:avLst/>
          </a:prstGeom>
          <a:noFill/>
          <a:ln/>
        </p:spPr>
        <p:txBody>
          <a:bodyPr wrap="square" rtlCol="0" anchor="ctr"/>
          <a:lstStyle/>
          <a:p>
            <a:pPr marL="0" indent="0">
              <a:buNone/>
            </a:pPr>
            <a:r>
              <a:rPr lang="en-US" sz="1200" dirty="0">
                <a:solidFill>
                  <a:srgbClr val="FFFFFF"/>
                </a:solidFill>
              </a:rPr>
              <a:t>Evitar simulaciones y verificar que los espacios afirmativos lleguen a sus destinatarios.</a:t>
            </a:r>
            <a:endParaRPr lang="en-US" sz="12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1B2A4A"/>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E8C96A"/>
                </a:solidFill>
              </a:rPr>
              <a:t>31 / 35</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E8C96A"/>
                </a:solidFill>
              </a:rPr>
              <a:t>Diplomado · Acciones Afirmativas</a:t>
            </a:r>
            <a:endParaRPr lang="en-US" sz="900" dirty="0"/>
          </a:p>
        </p:txBody>
      </p:sp>
      <p:sp>
        <p:nvSpPr>
          <p:cNvPr id="4" name="Shape 2"/>
          <p:cNvSpPr/>
          <p:nvPr/>
        </p:nvSpPr>
        <p:spPr>
          <a:xfrm>
            <a:off x="0" y="0"/>
            <a:ext cx="9144000" cy="5143500"/>
          </a:xfrm>
          <a:prstGeom prst="rect">
            <a:avLst/>
          </a:prstGeom>
          <a:solidFill>
            <a:srgbClr val="1B2A4A"/>
          </a:solidFill>
          <a:ln w="12700">
            <a:solidFill>
              <a:srgbClr val="1B2A4A"/>
            </a:solidFill>
            <a:prstDash val="solid"/>
          </a:ln>
        </p:spPr>
        <p:txBody>
          <a:bodyPr/>
          <a:lstStyle/>
          <a:p>
            <a:endParaRPr lang="es-MX"/>
          </a:p>
        </p:txBody>
      </p:sp>
      <p:sp>
        <p:nvSpPr>
          <p:cNvPr id="5" name="Shape 3"/>
          <p:cNvSpPr/>
          <p:nvPr/>
        </p:nvSpPr>
        <p:spPr>
          <a:xfrm>
            <a:off x="0" y="0"/>
            <a:ext cx="320040" cy="5143500"/>
          </a:xfrm>
          <a:prstGeom prst="rect">
            <a:avLst/>
          </a:prstGeom>
          <a:solidFill>
            <a:srgbClr val="B85C38"/>
          </a:solidFill>
          <a:ln w="12700">
            <a:solidFill>
              <a:srgbClr val="B85C38"/>
            </a:solidFill>
            <a:prstDash val="solid"/>
          </a:ln>
        </p:spPr>
        <p:txBody>
          <a:bodyPr/>
          <a:lstStyle/>
          <a:p>
            <a:endParaRPr lang="es-MX"/>
          </a:p>
        </p:txBody>
      </p:sp>
      <p:sp>
        <p:nvSpPr>
          <p:cNvPr id="6" name="Shape 4"/>
          <p:cNvSpPr/>
          <p:nvPr/>
        </p:nvSpPr>
        <p:spPr>
          <a:xfrm>
            <a:off x="8823960" y="0"/>
            <a:ext cx="320040" cy="5143500"/>
          </a:xfrm>
          <a:prstGeom prst="rect">
            <a:avLst/>
          </a:prstGeom>
          <a:solidFill>
            <a:srgbClr val="B85C38"/>
          </a:solidFill>
          <a:ln w="12700">
            <a:solidFill>
              <a:srgbClr val="B85C38"/>
            </a:solidFill>
            <a:prstDash val="solid"/>
          </a:ln>
        </p:spPr>
        <p:txBody>
          <a:bodyPr/>
          <a:lstStyle/>
          <a:p>
            <a:endParaRPr lang="es-MX"/>
          </a:p>
        </p:txBody>
      </p:sp>
      <p:sp>
        <p:nvSpPr>
          <p:cNvPr id="7" name="Text 5"/>
          <p:cNvSpPr/>
          <p:nvPr/>
        </p:nvSpPr>
        <p:spPr>
          <a:xfrm>
            <a:off x="457200" y="365760"/>
            <a:ext cx="8229600" cy="320040"/>
          </a:xfrm>
          <a:prstGeom prst="rect">
            <a:avLst/>
          </a:prstGeom>
          <a:noFill/>
          <a:ln/>
        </p:spPr>
        <p:txBody>
          <a:bodyPr wrap="square" rtlCol="0" anchor="ctr"/>
          <a:lstStyle/>
          <a:p>
            <a:pPr marL="0" indent="0" algn="ctr">
              <a:buNone/>
            </a:pPr>
            <a:r>
              <a:rPr lang="en-US" sz="1100" b="1" kern="0" spc="400" dirty="0">
                <a:solidFill>
                  <a:srgbClr val="C9A84C"/>
                </a:solidFill>
              </a:rPr>
              <a:t>CIERRE CONCEPTUAL</a:t>
            </a:r>
            <a:endParaRPr lang="en-US" sz="1100" dirty="0"/>
          </a:p>
        </p:txBody>
      </p:sp>
      <p:sp>
        <p:nvSpPr>
          <p:cNvPr id="8" name="Shape 6"/>
          <p:cNvSpPr/>
          <p:nvPr/>
        </p:nvSpPr>
        <p:spPr>
          <a:xfrm>
            <a:off x="1828800" y="804672"/>
            <a:ext cx="5486400" cy="36576"/>
          </a:xfrm>
          <a:prstGeom prst="rect">
            <a:avLst/>
          </a:prstGeom>
          <a:solidFill>
            <a:srgbClr val="C9A84C"/>
          </a:solidFill>
          <a:ln w="12700">
            <a:solidFill>
              <a:srgbClr val="C9A84C"/>
            </a:solidFill>
            <a:prstDash val="solid"/>
          </a:ln>
        </p:spPr>
        <p:txBody>
          <a:bodyPr/>
          <a:lstStyle/>
          <a:p>
            <a:endParaRPr lang="es-MX"/>
          </a:p>
        </p:txBody>
      </p:sp>
      <p:sp>
        <p:nvSpPr>
          <p:cNvPr id="9" name="Shape 7"/>
          <p:cNvSpPr/>
          <p:nvPr/>
        </p:nvSpPr>
        <p:spPr>
          <a:xfrm>
            <a:off x="502920" y="1005840"/>
            <a:ext cx="2194560" cy="777240"/>
          </a:xfrm>
          <a:prstGeom prst="rect">
            <a:avLst/>
          </a:prstGeom>
          <a:solidFill>
            <a:srgbClr val="B85C38"/>
          </a:solidFill>
          <a:ln w="12700">
            <a:solidFill>
              <a:srgbClr val="B85C38"/>
            </a:solidFill>
            <a:prstDash val="solid"/>
          </a:ln>
        </p:spPr>
        <p:txBody>
          <a:bodyPr/>
          <a:lstStyle/>
          <a:p>
            <a:endParaRPr lang="es-MX"/>
          </a:p>
        </p:txBody>
      </p:sp>
      <p:sp>
        <p:nvSpPr>
          <p:cNvPr id="10" name="Text 8"/>
          <p:cNvSpPr/>
          <p:nvPr/>
        </p:nvSpPr>
        <p:spPr>
          <a:xfrm>
            <a:off x="502920" y="1005840"/>
            <a:ext cx="2194560" cy="777240"/>
          </a:xfrm>
          <a:prstGeom prst="rect">
            <a:avLst/>
          </a:prstGeom>
          <a:noFill/>
          <a:ln/>
        </p:spPr>
        <p:txBody>
          <a:bodyPr wrap="square" lIns="0" tIns="0" rIns="0" bIns="0" rtlCol="0" anchor="ctr"/>
          <a:lstStyle/>
          <a:p>
            <a:pPr marL="0" indent="0" algn="ctr">
              <a:buNone/>
            </a:pPr>
            <a:r>
              <a:rPr lang="en-US" sz="1400" b="1" dirty="0">
                <a:solidFill>
                  <a:srgbClr val="FFFFFF"/>
                </a:solidFill>
              </a:rPr>
              <a:t>Igualdad sustantiva</a:t>
            </a:r>
            <a:endParaRPr lang="en-US" sz="1400" dirty="0"/>
          </a:p>
        </p:txBody>
      </p:sp>
      <p:sp>
        <p:nvSpPr>
          <p:cNvPr id="11" name="Text 9"/>
          <p:cNvSpPr/>
          <p:nvPr/>
        </p:nvSpPr>
        <p:spPr>
          <a:xfrm>
            <a:off x="2834640" y="1143000"/>
            <a:ext cx="5852160" cy="594360"/>
          </a:xfrm>
          <a:prstGeom prst="rect">
            <a:avLst/>
          </a:prstGeom>
          <a:noFill/>
          <a:ln/>
        </p:spPr>
        <p:txBody>
          <a:bodyPr wrap="square" rtlCol="0" anchor="ctr"/>
          <a:lstStyle/>
          <a:p>
            <a:pPr marL="0" indent="0">
              <a:buNone/>
            </a:pPr>
            <a:r>
              <a:rPr lang="en-US" sz="1300" i="1" dirty="0">
                <a:solidFill>
                  <a:srgbClr val="FFFFFF"/>
                </a:solidFill>
              </a:rPr>
              <a:t>exige intervenir cuando la neutralidad perpetúa exclusión</a:t>
            </a:r>
            <a:endParaRPr lang="en-US" sz="1300" dirty="0"/>
          </a:p>
        </p:txBody>
      </p:sp>
      <p:sp>
        <p:nvSpPr>
          <p:cNvPr id="12" name="Shape 10"/>
          <p:cNvSpPr/>
          <p:nvPr/>
        </p:nvSpPr>
        <p:spPr>
          <a:xfrm>
            <a:off x="502920" y="2011680"/>
            <a:ext cx="2194560" cy="777240"/>
          </a:xfrm>
          <a:prstGeom prst="rect">
            <a:avLst/>
          </a:prstGeom>
          <a:solidFill>
            <a:srgbClr val="C9A84C"/>
          </a:solidFill>
          <a:ln w="12700">
            <a:solidFill>
              <a:srgbClr val="C9A84C"/>
            </a:solidFill>
            <a:prstDash val="solid"/>
          </a:ln>
        </p:spPr>
        <p:txBody>
          <a:bodyPr/>
          <a:lstStyle/>
          <a:p>
            <a:endParaRPr lang="es-MX"/>
          </a:p>
        </p:txBody>
      </p:sp>
      <p:sp>
        <p:nvSpPr>
          <p:cNvPr id="13" name="Text 11"/>
          <p:cNvSpPr/>
          <p:nvPr/>
        </p:nvSpPr>
        <p:spPr>
          <a:xfrm>
            <a:off x="502920" y="2011680"/>
            <a:ext cx="2194560" cy="777240"/>
          </a:xfrm>
          <a:prstGeom prst="rect">
            <a:avLst/>
          </a:prstGeom>
          <a:noFill/>
          <a:ln/>
        </p:spPr>
        <p:txBody>
          <a:bodyPr wrap="square" lIns="0" tIns="0" rIns="0" bIns="0" rtlCol="0" anchor="ctr"/>
          <a:lstStyle/>
          <a:p>
            <a:pPr marL="0" indent="0" algn="ctr">
              <a:buNone/>
            </a:pPr>
            <a:r>
              <a:rPr lang="en-US" sz="1400" b="1" dirty="0">
                <a:solidFill>
                  <a:srgbClr val="1B2A4A"/>
                </a:solidFill>
              </a:rPr>
              <a:t>Certeza</a:t>
            </a:r>
            <a:endParaRPr lang="en-US" sz="1400" dirty="0"/>
          </a:p>
        </p:txBody>
      </p:sp>
      <p:sp>
        <p:nvSpPr>
          <p:cNvPr id="14" name="Text 12"/>
          <p:cNvSpPr/>
          <p:nvPr/>
        </p:nvSpPr>
        <p:spPr>
          <a:xfrm>
            <a:off x="2834640" y="2148840"/>
            <a:ext cx="5852160" cy="594360"/>
          </a:xfrm>
          <a:prstGeom prst="rect">
            <a:avLst/>
          </a:prstGeom>
          <a:noFill/>
          <a:ln/>
        </p:spPr>
        <p:txBody>
          <a:bodyPr wrap="square" rtlCol="0" anchor="ctr"/>
          <a:lstStyle/>
          <a:p>
            <a:pPr marL="0" indent="0">
              <a:buNone/>
            </a:pPr>
            <a:r>
              <a:rPr lang="en-US" sz="1300" i="1" dirty="0">
                <a:solidFill>
                  <a:srgbClr val="FFFFFF"/>
                </a:solidFill>
              </a:rPr>
              <a:t>exige que esa intervención sea oportuna, clara y jurídicamente previsible</a:t>
            </a:r>
            <a:endParaRPr lang="en-US" sz="1300" dirty="0"/>
          </a:p>
        </p:txBody>
      </p:sp>
      <p:sp>
        <p:nvSpPr>
          <p:cNvPr id="15" name="Shape 13"/>
          <p:cNvSpPr/>
          <p:nvPr/>
        </p:nvSpPr>
        <p:spPr>
          <a:xfrm>
            <a:off x="502920" y="3017520"/>
            <a:ext cx="2194560" cy="777240"/>
          </a:xfrm>
          <a:prstGeom prst="rect">
            <a:avLst/>
          </a:prstGeom>
          <a:solidFill>
            <a:srgbClr val="243454"/>
          </a:solidFill>
          <a:ln w="12700">
            <a:solidFill>
              <a:srgbClr val="C9A84C"/>
            </a:solidFill>
            <a:prstDash val="solid"/>
          </a:ln>
        </p:spPr>
        <p:txBody>
          <a:bodyPr/>
          <a:lstStyle/>
          <a:p>
            <a:endParaRPr lang="es-MX"/>
          </a:p>
        </p:txBody>
      </p:sp>
      <p:sp>
        <p:nvSpPr>
          <p:cNvPr id="16" name="Text 14"/>
          <p:cNvSpPr/>
          <p:nvPr/>
        </p:nvSpPr>
        <p:spPr>
          <a:xfrm>
            <a:off x="502920" y="3017520"/>
            <a:ext cx="2194560" cy="777240"/>
          </a:xfrm>
          <a:prstGeom prst="rect">
            <a:avLst/>
          </a:prstGeom>
          <a:noFill/>
          <a:ln/>
        </p:spPr>
        <p:txBody>
          <a:bodyPr wrap="square" lIns="0" tIns="0" rIns="0" bIns="0" rtlCol="0" anchor="ctr"/>
          <a:lstStyle/>
          <a:p>
            <a:pPr marL="0" indent="0" algn="ctr">
              <a:buNone/>
            </a:pPr>
            <a:r>
              <a:rPr lang="en-US" sz="1400" b="1" dirty="0">
                <a:solidFill>
                  <a:srgbClr val="FFFFFF"/>
                </a:solidFill>
              </a:rPr>
              <a:t>Autenticidad</a:t>
            </a:r>
            <a:endParaRPr lang="en-US" sz="1400" dirty="0"/>
          </a:p>
        </p:txBody>
      </p:sp>
      <p:sp>
        <p:nvSpPr>
          <p:cNvPr id="17" name="Text 15"/>
          <p:cNvSpPr/>
          <p:nvPr/>
        </p:nvSpPr>
        <p:spPr>
          <a:xfrm>
            <a:off x="2834640" y="3154680"/>
            <a:ext cx="5852160" cy="594360"/>
          </a:xfrm>
          <a:prstGeom prst="rect">
            <a:avLst/>
          </a:prstGeom>
          <a:noFill/>
          <a:ln/>
        </p:spPr>
        <p:txBody>
          <a:bodyPr wrap="square" rtlCol="0" anchor="ctr"/>
          <a:lstStyle/>
          <a:p>
            <a:pPr marL="0" indent="0">
              <a:buNone/>
            </a:pPr>
            <a:r>
              <a:rPr lang="en-US" sz="1300" i="1" dirty="0">
                <a:solidFill>
                  <a:srgbClr val="E8E4DE"/>
                </a:solidFill>
              </a:rPr>
              <a:t>exige que los espacios afirmativos lleguen a quienes fueron diseñados para proteger</a:t>
            </a:r>
            <a:endParaRPr lang="en-US" sz="1300" dirty="0"/>
          </a:p>
        </p:txBody>
      </p:sp>
      <p:sp>
        <p:nvSpPr>
          <p:cNvPr id="18" name="Shape 16"/>
          <p:cNvSpPr/>
          <p:nvPr/>
        </p:nvSpPr>
        <p:spPr>
          <a:xfrm>
            <a:off x="502920" y="4069080"/>
            <a:ext cx="8138160" cy="36576"/>
          </a:xfrm>
          <a:prstGeom prst="rect">
            <a:avLst/>
          </a:prstGeom>
          <a:solidFill>
            <a:srgbClr val="C9A84C"/>
          </a:solidFill>
          <a:ln w="12700">
            <a:solidFill>
              <a:srgbClr val="C9A84C"/>
            </a:solidFill>
            <a:prstDash val="solid"/>
          </a:ln>
        </p:spPr>
        <p:txBody>
          <a:bodyPr/>
          <a:lstStyle/>
          <a:p>
            <a:endParaRPr lang="es-MX"/>
          </a:p>
        </p:txBody>
      </p:sp>
      <p:sp>
        <p:nvSpPr>
          <p:cNvPr id="19" name="Text 17"/>
          <p:cNvSpPr/>
          <p:nvPr/>
        </p:nvSpPr>
        <p:spPr>
          <a:xfrm>
            <a:off x="502920" y="4187952"/>
            <a:ext cx="8138160" cy="457200"/>
          </a:xfrm>
          <a:prstGeom prst="rect">
            <a:avLst/>
          </a:prstGeom>
          <a:noFill/>
          <a:ln/>
        </p:spPr>
        <p:txBody>
          <a:bodyPr wrap="square" rtlCol="0" anchor="ctr"/>
          <a:lstStyle/>
          <a:p>
            <a:pPr marL="0" indent="0" algn="ctr">
              <a:buNone/>
            </a:pPr>
            <a:r>
              <a:rPr lang="en-US" sz="1300" i="1" dirty="0">
                <a:solidFill>
                  <a:srgbClr val="E8C96A"/>
                </a:solidFill>
              </a:rPr>
              <a:t>La ponderación jurisdiccional consiste en articular esas tres exigencias sin sacrificar indebidamente ninguna.</a:t>
            </a:r>
            <a:endParaRPr lang="en-US" sz="13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4F1EC"/>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3D4F6B"/>
                </a:solidFill>
              </a:rPr>
              <a:t>32 / 35</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3D4F6B"/>
                </a:solidFill>
              </a:rPr>
              <a:t>Diplomado · Acciones Afirmativas</a:t>
            </a:r>
            <a:endParaRPr lang="en-US" sz="900" dirty="0"/>
          </a:p>
        </p:txBody>
      </p:sp>
      <p:sp>
        <p:nvSpPr>
          <p:cNvPr id="4" name="Text 2"/>
          <p:cNvSpPr/>
          <p:nvPr/>
        </p:nvSpPr>
        <p:spPr>
          <a:xfrm>
            <a:off x="320040" y="228600"/>
            <a:ext cx="8503920" cy="411480"/>
          </a:xfrm>
          <a:prstGeom prst="rect">
            <a:avLst/>
          </a:prstGeom>
          <a:noFill/>
          <a:ln/>
        </p:spPr>
        <p:txBody>
          <a:bodyPr wrap="square" rtlCol="0" anchor="ctr"/>
          <a:lstStyle/>
          <a:p>
            <a:pPr marL="0" indent="0">
              <a:buNone/>
            </a:pPr>
            <a:r>
              <a:rPr lang="en-US" sz="2200" b="1" dirty="0">
                <a:solidFill>
                  <a:srgbClr val="1B2A4A"/>
                </a:solidFill>
                <a:latin typeface="Cambria" pitchFamily="34" charset="0"/>
                <a:ea typeface="Cambria" pitchFamily="34" charset="-122"/>
                <a:cs typeface="Cambria" pitchFamily="34" charset="-120"/>
              </a:rPr>
              <a:t>Mapa conceptual de la clase</a:t>
            </a:r>
            <a:endParaRPr lang="en-US" sz="2200" dirty="0"/>
          </a:p>
        </p:txBody>
      </p:sp>
      <p:sp>
        <p:nvSpPr>
          <p:cNvPr id="5" name="Shape 3"/>
          <p:cNvSpPr/>
          <p:nvPr/>
        </p:nvSpPr>
        <p:spPr>
          <a:xfrm>
            <a:off x="320040" y="685800"/>
            <a:ext cx="8503920" cy="27432"/>
          </a:xfrm>
          <a:prstGeom prst="rect">
            <a:avLst/>
          </a:prstGeom>
          <a:solidFill>
            <a:srgbClr val="C9A84C"/>
          </a:solidFill>
          <a:ln w="12700">
            <a:solidFill>
              <a:srgbClr val="C9A84C"/>
            </a:solidFill>
            <a:prstDash val="solid"/>
          </a:ln>
        </p:spPr>
        <p:txBody>
          <a:bodyPr/>
          <a:lstStyle/>
          <a:p>
            <a:endParaRPr lang="es-MX"/>
          </a:p>
        </p:txBody>
      </p:sp>
      <p:sp>
        <p:nvSpPr>
          <p:cNvPr id="6" name="Shape 4"/>
          <p:cNvSpPr/>
          <p:nvPr/>
        </p:nvSpPr>
        <p:spPr>
          <a:xfrm>
            <a:off x="3566160" y="1783080"/>
            <a:ext cx="2011680" cy="1005840"/>
          </a:xfrm>
          <a:prstGeom prst="ellipse">
            <a:avLst/>
          </a:prstGeom>
          <a:solidFill>
            <a:srgbClr val="1B2A4A"/>
          </a:solidFill>
          <a:ln w="19050">
            <a:solidFill>
              <a:srgbClr val="C9A84C"/>
            </a:solidFill>
            <a:prstDash val="solid"/>
          </a:ln>
        </p:spPr>
        <p:txBody>
          <a:bodyPr/>
          <a:lstStyle/>
          <a:p>
            <a:endParaRPr lang="es-MX"/>
          </a:p>
        </p:txBody>
      </p:sp>
      <p:sp>
        <p:nvSpPr>
          <p:cNvPr id="7" name="Text 5"/>
          <p:cNvSpPr/>
          <p:nvPr/>
        </p:nvSpPr>
        <p:spPr>
          <a:xfrm>
            <a:off x="3566160" y="1783080"/>
            <a:ext cx="2011680" cy="1005840"/>
          </a:xfrm>
          <a:prstGeom prst="rect">
            <a:avLst/>
          </a:prstGeom>
          <a:noFill/>
          <a:ln/>
        </p:spPr>
        <p:txBody>
          <a:bodyPr wrap="square" lIns="0" tIns="0" rIns="0" bIns="0" rtlCol="0" anchor="ctr"/>
          <a:lstStyle/>
          <a:p>
            <a:pPr marL="0" indent="0" algn="ctr">
              <a:buNone/>
            </a:pPr>
            <a:r>
              <a:rPr lang="en-US" sz="1300" b="1" dirty="0">
                <a:solidFill>
                  <a:srgbClr val="C9A84C"/>
                </a:solidFill>
              </a:rPr>
              <a:t>ACCIÓN</a:t>
            </a:r>
            <a:endParaRPr lang="en-US" sz="1300" dirty="0"/>
          </a:p>
          <a:p>
            <a:pPr marL="0" indent="0" algn="ctr">
              <a:buNone/>
            </a:pPr>
            <a:r>
              <a:rPr lang="en-US" sz="1300" b="1" dirty="0">
                <a:solidFill>
                  <a:srgbClr val="C9A84C"/>
                </a:solidFill>
              </a:rPr>
              <a:t>AFIRMATIVA</a:t>
            </a:r>
            <a:endParaRPr lang="en-US" sz="1300" dirty="0"/>
          </a:p>
        </p:txBody>
      </p:sp>
      <p:sp>
        <p:nvSpPr>
          <p:cNvPr id="8" name="Shape 6"/>
          <p:cNvSpPr/>
          <p:nvPr/>
        </p:nvSpPr>
        <p:spPr>
          <a:xfrm>
            <a:off x="457200" y="868680"/>
            <a:ext cx="1828800" cy="77724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9" name="Shape 7"/>
          <p:cNvSpPr/>
          <p:nvPr/>
        </p:nvSpPr>
        <p:spPr>
          <a:xfrm>
            <a:off x="457200" y="868680"/>
            <a:ext cx="1828800" cy="274320"/>
          </a:xfrm>
          <a:prstGeom prst="rect">
            <a:avLst/>
          </a:prstGeom>
          <a:solidFill>
            <a:srgbClr val="B85C38"/>
          </a:solidFill>
          <a:ln w="12700">
            <a:solidFill>
              <a:srgbClr val="B85C38"/>
            </a:solidFill>
            <a:prstDash val="solid"/>
          </a:ln>
        </p:spPr>
        <p:txBody>
          <a:bodyPr/>
          <a:lstStyle/>
          <a:p>
            <a:endParaRPr lang="es-MX"/>
          </a:p>
        </p:txBody>
      </p:sp>
      <p:sp>
        <p:nvSpPr>
          <p:cNvPr id="10" name="Text 8"/>
          <p:cNvSpPr/>
          <p:nvPr/>
        </p:nvSpPr>
        <p:spPr>
          <a:xfrm>
            <a:off x="502920" y="1188720"/>
            <a:ext cx="1737360" cy="411480"/>
          </a:xfrm>
          <a:prstGeom prst="rect">
            <a:avLst/>
          </a:prstGeom>
          <a:noFill/>
          <a:ln/>
        </p:spPr>
        <p:txBody>
          <a:bodyPr wrap="square" rtlCol="0" anchor="ctr"/>
          <a:lstStyle/>
          <a:p>
            <a:pPr marL="0" indent="0" algn="ctr">
              <a:buNone/>
            </a:pPr>
            <a:r>
              <a:rPr lang="en-US" sz="1100" dirty="0">
                <a:solidFill>
                  <a:srgbClr val="1B2A4A"/>
                </a:solidFill>
              </a:rPr>
              <a:t>Igualdad</a:t>
            </a:r>
            <a:endParaRPr lang="en-US" sz="1100" dirty="0"/>
          </a:p>
          <a:p>
            <a:pPr marL="0" indent="0" algn="ctr">
              <a:buNone/>
            </a:pPr>
            <a:r>
              <a:rPr lang="en-US" sz="1100" dirty="0">
                <a:solidFill>
                  <a:srgbClr val="1B2A4A"/>
                </a:solidFill>
              </a:rPr>
              <a:t>sustantiva</a:t>
            </a:r>
            <a:endParaRPr lang="en-US" sz="1100" dirty="0"/>
          </a:p>
        </p:txBody>
      </p:sp>
      <p:sp>
        <p:nvSpPr>
          <p:cNvPr id="11" name="Shape 9"/>
          <p:cNvSpPr/>
          <p:nvPr/>
        </p:nvSpPr>
        <p:spPr>
          <a:xfrm>
            <a:off x="6858000" y="868680"/>
            <a:ext cx="1828800" cy="77724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2" name="Shape 10"/>
          <p:cNvSpPr/>
          <p:nvPr/>
        </p:nvSpPr>
        <p:spPr>
          <a:xfrm>
            <a:off x="6858000" y="868680"/>
            <a:ext cx="1828800" cy="274320"/>
          </a:xfrm>
          <a:prstGeom prst="rect">
            <a:avLst/>
          </a:prstGeom>
          <a:solidFill>
            <a:srgbClr val="B85C38"/>
          </a:solidFill>
          <a:ln w="12700">
            <a:solidFill>
              <a:srgbClr val="B85C38"/>
            </a:solidFill>
            <a:prstDash val="solid"/>
          </a:ln>
        </p:spPr>
        <p:txBody>
          <a:bodyPr/>
          <a:lstStyle/>
          <a:p>
            <a:endParaRPr lang="es-MX"/>
          </a:p>
        </p:txBody>
      </p:sp>
      <p:sp>
        <p:nvSpPr>
          <p:cNvPr id="13" name="Text 11"/>
          <p:cNvSpPr/>
          <p:nvPr/>
        </p:nvSpPr>
        <p:spPr>
          <a:xfrm>
            <a:off x="6903720" y="1188720"/>
            <a:ext cx="1737360" cy="411480"/>
          </a:xfrm>
          <a:prstGeom prst="rect">
            <a:avLst/>
          </a:prstGeom>
          <a:noFill/>
          <a:ln/>
        </p:spPr>
        <p:txBody>
          <a:bodyPr wrap="square" rtlCol="0" anchor="ctr"/>
          <a:lstStyle/>
          <a:p>
            <a:pPr marL="0" indent="0" algn="ctr">
              <a:buNone/>
            </a:pPr>
            <a:r>
              <a:rPr lang="en-US" sz="1100" dirty="0">
                <a:solidFill>
                  <a:srgbClr val="1B2A4A"/>
                </a:solidFill>
              </a:rPr>
              <a:t>Naturaleza</a:t>
            </a:r>
            <a:endParaRPr lang="en-US" sz="1100" dirty="0"/>
          </a:p>
          <a:p>
            <a:pPr marL="0" indent="0" algn="ctr">
              <a:buNone/>
            </a:pPr>
            <a:r>
              <a:rPr lang="en-US" sz="1100" dirty="0">
                <a:solidFill>
                  <a:srgbClr val="1B2A4A"/>
                </a:solidFill>
              </a:rPr>
              <a:t>jurídica</a:t>
            </a:r>
            <a:endParaRPr lang="en-US" sz="1100" dirty="0"/>
          </a:p>
        </p:txBody>
      </p:sp>
      <p:sp>
        <p:nvSpPr>
          <p:cNvPr id="14" name="Shape 12"/>
          <p:cNvSpPr/>
          <p:nvPr/>
        </p:nvSpPr>
        <p:spPr>
          <a:xfrm>
            <a:off x="457200" y="3108960"/>
            <a:ext cx="1828800" cy="77724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5" name="Shape 13"/>
          <p:cNvSpPr/>
          <p:nvPr/>
        </p:nvSpPr>
        <p:spPr>
          <a:xfrm>
            <a:off x="457200" y="3108960"/>
            <a:ext cx="1828800" cy="274320"/>
          </a:xfrm>
          <a:prstGeom prst="rect">
            <a:avLst/>
          </a:prstGeom>
          <a:solidFill>
            <a:srgbClr val="1B2A4A"/>
          </a:solidFill>
          <a:ln w="12700">
            <a:solidFill>
              <a:srgbClr val="1B2A4A"/>
            </a:solidFill>
            <a:prstDash val="solid"/>
          </a:ln>
        </p:spPr>
        <p:txBody>
          <a:bodyPr/>
          <a:lstStyle/>
          <a:p>
            <a:endParaRPr lang="es-MX"/>
          </a:p>
        </p:txBody>
      </p:sp>
      <p:sp>
        <p:nvSpPr>
          <p:cNvPr id="16" name="Text 14"/>
          <p:cNvSpPr/>
          <p:nvPr/>
        </p:nvSpPr>
        <p:spPr>
          <a:xfrm>
            <a:off x="502920" y="3429000"/>
            <a:ext cx="1737360" cy="411480"/>
          </a:xfrm>
          <a:prstGeom prst="rect">
            <a:avLst/>
          </a:prstGeom>
          <a:noFill/>
          <a:ln/>
        </p:spPr>
        <p:txBody>
          <a:bodyPr wrap="square" rtlCol="0" anchor="ctr"/>
          <a:lstStyle/>
          <a:p>
            <a:pPr marL="0" indent="0" algn="ctr">
              <a:buNone/>
            </a:pPr>
            <a:r>
              <a:rPr lang="en-US" sz="1100" dirty="0">
                <a:solidFill>
                  <a:srgbClr val="1B2A4A"/>
                </a:solidFill>
              </a:rPr>
              <a:t>Ponderación</a:t>
            </a:r>
            <a:endParaRPr lang="en-US" sz="1100" dirty="0"/>
          </a:p>
          <a:p>
            <a:pPr marL="0" indent="0" algn="ctr">
              <a:buNone/>
            </a:pPr>
            <a:r>
              <a:rPr lang="en-US" sz="1100" dirty="0">
                <a:solidFill>
                  <a:srgbClr val="1B2A4A"/>
                </a:solidFill>
              </a:rPr>
              <a:t>procesal</a:t>
            </a:r>
            <a:endParaRPr lang="en-US" sz="1100" dirty="0"/>
          </a:p>
        </p:txBody>
      </p:sp>
      <p:sp>
        <p:nvSpPr>
          <p:cNvPr id="17" name="Shape 15"/>
          <p:cNvSpPr/>
          <p:nvPr/>
        </p:nvSpPr>
        <p:spPr>
          <a:xfrm>
            <a:off x="6858000" y="3108960"/>
            <a:ext cx="1828800" cy="77724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8" name="Shape 16"/>
          <p:cNvSpPr/>
          <p:nvPr/>
        </p:nvSpPr>
        <p:spPr>
          <a:xfrm>
            <a:off x="6858000" y="3108960"/>
            <a:ext cx="1828800" cy="274320"/>
          </a:xfrm>
          <a:prstGeom prst="rect">
            <a:avLst/>
          </a:prstGeom>
          <a:solidFill>
            <a:srgbClr val="1B2A4A"/>
          </a:solidFill>
          <a:ln w="12700">
            <a:solidFill>
              <a:srgbClr val="1B2A4A"/>
            </a:solidFill>
            <a:prstDash val="solid"/>
          </a:ln>
        </p:spPr>
        <p:txBody>
          <a:bodyPr/>
          <a:lstStyle/>
          <a:p>
            <a:endParaRPr lang="es-MX"/>
          </a:p>
        </p:txBody>
      </p:sp>
      <p:sp>
        <p:nvSpPr>
          <p:cNvPr id="19" name="Text 17"/>
          <p:cNvSpPr/>
          <p:nvPr/>
        </p:nvSpPr>
        <p:spPr>
          <a:xfrm>
            <a:off x="6903720" y="3429000"/>
            <a:ext cx="1737360" cy="411480"/>
          </a:xfrm>
          <a:prstGeom prst="rect">
            <a:avLst/>
          </a:prstGeom>
          <a:noFill/>
          <a:ln/>
        </p:spPr>
        <p:txBody>
          <a:bodyPr wrap="square" rtlCol="0" anchor="ctr"/>
          <a:lstStyle/>
          <a:p>
            <a:pPr marL="0" indent="0" algn="ctr">
              <a:buNone/>
            </a:pPr>
            <a:r>
              <a:rPr lang="en-US" sz="1100" dirty="0">
                <a:solidFill>
                  <a:srgbClr val="1B2A4A"/>
                </a:solidFill>
              </a:rPr>
              <a:t>Temporalidad</a:t>
            </a:r>
            <a:endParaRPr lang="en-US" sz="1100" dirty="0"/>
          </a:p>
          <a:p>
            <a:pPr marL="0" indent="0" algn="ctr">
              <a:buNone/>
            </a:pPr>
            <a:r>
              <a:rPr lang="en-US" sz="1100" dirty="0">
                <a:solidFill>
                  <a:srgbClr val="1B2A4A"/>
                </a:solidFill>
              </a:rPr>
              <a:t>y certeza</a:t>
            </a:r>
            <a:endParaRPr lang="en-US" sz="1100" dirty="0"/>
          </a:p>
        </p:txBody>
      </p:sp>
      <p:sp>
        <p:nvSpPr>
          <p:cNvPr id="20" name="Shape 18"/>
          <p:cNvSpPr/>
          <p:nvPr/>
        </p:nvSpPr>
        <p:spPr>
          <a:xfrm>
            <a:off x="1645920" y="4023360"/>
            <a:ext cx="1828800" cy="77724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21" name="Shape 19"/>
          <p:cNvSpPr/>
          <p:nvPr/>
        </p:nvSpPr>
        <p:spPr>
          <a:xfrm>
            <a:off x="1645920" y="4023360"/>
            <a:ext cx="1828800" cy="274320"/>
          </a:xfrm>
          <a:prstGeom prst="rect">
            <a:avLst/>
          </a:prstGeom>
          <a:solidFill>
            <a:srgbClr val="C9A84C"/>
          </a:solidFill>
          <a:ln w="12700">
            <a:solidFill>
              <a:srgbClr val="C9A84C"/>
            </a:solidFill>
            <a:prstDash val="solid"/>
          </a:ln>
        </p:spPr>
        <p:txBody>
          <a:bodyPr/>
          <a:lstStyle/>
          <a:p>
            <a:endParaRPr lang="es-MX"/>
          </a:p>
        </p:txBody>
      </p:sp>
      <p:sp>
        <p:nvSpPr>
          <p:cNvPr id="22" name="Text 20"/>
          <p:cNvSpPr/>
          <p:nvPr/>
        </p:nvSpPr>
        <p:spPr>
          <a:xfrm>
            <a:off x="1691640" y="4343400"/>
            <a:ext cx="1737360" cy="411480"/>
          </a:xfrm>
          <a:prstGeom prst="rect">
            <a:avLst/>
          </a:prstGeom>
          <a:noFill/>
          <a:ln/>
        </p:spPr>
        <p:txBody>
          <a:bodyPr wrap="square" rtlCol="0" anchor="ctr"/>
          <a:lstStyle/>
          <a:p>
            <a:pPr marL="0" indent="0" algn="ctr">
              <a:buNone/>
            </a:pPr>
            <a:r>
              <a:rPr lang="en-US" sz="1100" dirty="0">
                <a:solidFill>
                  <a:srgbClr val="1B2A4A"/>
                </a:solidFill>
              </a:rPr>
              <a:t>Omisión e</a:t>
            </a:r>
            <a:endParaRPr lang="en-US" sz="1100" dirty="0"/>
          </a:p>
          <a:p>
            <a:pPr marL="0" indent="0" algn="ctr">
              <a:buNone/>
            </a:pPr>
            <a:r>
              <a:rPr lang="en-US" sz="1100" dirty="0">
                <a:solidFill>
                  <a:srgbClr val="1B2A4A"/>
                </a:solidFill>
              </a:rPr>
              <a:t>insuficiencia</a:t>
            </a:r>
            <a:endParaRPr lang="en-US" sz="1100" dirty="0"/>
          </a:p>
        </p:txBody>
      </p:sp>
      <p:sp>
        <p:nvSpPr>
          <p:cNvPr id="23" name="Shape 21"/>
          <p:cNvSpPr/>
          <p:nvPr/>
        </p:nvSpPr>
        <p:spPr>
          <a:xfrm>
            <a:off x="5669280" y="4023360"/>
            <a:ext cx="1828800" cy="77724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24" name="Shape 22"/>
          <p:cNvSpPr/>
          <p:nvPr/>
        </p:nvSpPr>
        <p:spPr>
          <a:xfrm>
            <a:off x="5669280" y="4023360"/>
            <a:ext cx="1828800" cy="274320"/>
          </a:xfrm>
          <a:prstGeom prst="rect">
            <a:avLst/>
          </a:prstGeom>
          <a:solidFill>
            <a:srgbClr val="C9A84C"/>
          </a:solidFill>
          <a:ln w="12700">
            <a:solidFill>
              <a:srgbClr val="C9A84C"/>
            </a:solidFill>
            <a:prstDash val="solid"/>
          </a:ln>
        </p:spPr>
        <p:txBody>
          <a:bodyPr/>
          <a:lstStyle/>
          <a:p>
            <a:endParaRPr lang="es-MX"/>
          </a:p>
        </p:txBody>
      </p:sp>
      <p:sp>
        <p:nvSpPr>
          <p:cNvPr id="25" name="Text 23"/>
          <p:cNvSpPr/>
          <p:nvPr/>
        </p:nvSpPr>
        <p:spPr>
          <a:xfrm>
            <a:off x="5715000" y="4343400"/>
            <a:ext cx="1737360" cy="411480"/>
          </a:xfrm>
          <a:prstGeom prst="rect">
            <a:avLst/>
          </a:prstGeom>
          <a:noFill/>
          <a:ln/>
        </p:spPr>
        <p:txBody>
          <a:bodyPr wrap="square" rtlCol="0" anchor="ctr"/>
          <a:lstStyle/>
          <a:p>
            <a:pPr marL="0" indent="0" algn="ctr">
              <a:buNone/>
            </a:pPr>
            <a:r>
              <a:rPr lang="en-US" sz="1100" dirty="0">
                <a:solidFill>
                  <a:srgbClr val="1B2A4A"/>
                </a:solidFill>
              </a:rPr>
              <a:t>Adscripción</a:t>
            </a:r>
            <a:endParaRPr lang="en-US" sz="1100" dirty="0"/>
          </a:p>
          <a:p>
            <a:pPr marL="0" indent="0" algn="ctr">
              <a:buNone/>
            </a:pPr>
            <a:r>
              <a:rPr lang="en-US" sz="1100" dirty="0">
                <a:solidFill>
                  <a:srgbClr val="1B2A4A"/>
                </a:solidFill>
              </a:rPr>
              <a:t>indebida</a:t>
            </a:r>
            <a:endParaRPr lang="en-US" sz="1100" dirty="0"/>
          </a:p>
        </p:txBody>
      </p:sp>
      <p:sp>
        <p:nvSpPr>
          <p:cNvPr id="26" name="Shape 24"/>
          <p:cNvSpPr/>
          <p:nvPr/>
        </p:nvSpPr>
        <p:spPr>
          <a:xfrm>
            <a:off x="320040" y="4663440"/>
            <a:ext cx="8503920" cy="274320"/>
          </a:xfrm>
          <a:prstGeom prst="rect">
            <a:avLst/>
          </a:prstGeom>
          <a:solidFill>
            <a:srgbClr val="B85C38"/>
          </a:solidFill>
          <a:ln w="12700">
            <a:solidFill>
              <a:srgbClr val="B85C38"/>
            </a:solidFill>
            <a:prstDash val="solid"/>
          </a:ln>
        </p:spPr>
        <p:txBody>
          <a:bodyPr/>
          <a:lstStyle/>
          <a:p>
            <a:endParaRPr lang="es-MX"/>
          </a:p>
        </p:txBody>
      </p:sp>
      <p:sp>
        <p:nvSpPr>
          <p:cNvPr id="27" name="Text 25"/>
          <p:cNvSpPr/>
          <p:nvPr/>
        </p:nvSpPr>
        <p:spPr>
          <a:xfrm>
            <a:off x="457200" y="4681728"/>
            <a:ext cx="8321040" cy="246888"/>
          </a:xfrm>
          <a:prstGeom prst="rect">
            <a:avLst/>
          </a:prstGeom>
          <a:noFill/>
          <a:ln/>
        </p:spPr>
        <p:txBody>
          <a:bodyPr wrap="square" rtlCol="0" anchor="ctr"/>
          <a:lstStyle/>
          <a:p>
            <a:pPr marL="0" indent="0" algn="ctr">
              <a:buNone/>
            </a:pPr>
            <a:r>
              <a:rPr lang="en-US" sz="1050" b="1" dirty="0">
                <a:solidFill>
                  <a:srgbClr val="FFFFFF"/>
                </a:solidFill>
              </a:rPr>
              <a:t>Clase 2: concurrencia, interseccionalidad, prioridad del bien jurídico · SUP-RAP-47/2021</a:t>
            </a:r>
            <a:endParaRPr lang="en-US" sz="105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1B2A4A"/>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E8C96A"/>
                </a:solidFill>
              </a:rPr>
              <a:t>33 / 35</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E8C96A"/>
                </a:solidFill>
              </a:rPr>
              <a:t>Diplomado · Acciones Afirmativas</a:t>
            </a:r>
            <a:endParaRPr lang="en-US" sz="900" dirty="0"/>
          </a:p>
        </p:txBody>
      </p:sp>
      <p:sp>
        <p:nvSpPr>
          <p:cNvPr id="4" name="Text 2"/>
          <p:cNvSpPr/>
          <p:nvPr/>
        </p:nvSpPr>
        <p:spPr>
          <a:xfrm>
            <a:off x="320040" y="228600"/>
            <a:ext cx="8503920" cy="411480"/>
          </a:xfrm>
          <a:prstGeom prst="rect">
            <a:avLst/>
          </a:prstGeom>
          <a:noFill/>
          <a:ln/>
        </p:spPr>
        <p:txBody>
          <a:bodyPr wrap="square" rtlCol="0" anchor="ctr"/>
          <a:lstStyle/>
          <a:p>
            <a:pPr marL="0" indent="0">
              <a:buNone/>
            </a:pPr>
            <a:r>
              <a:rPr lang="en-US" sz="2200" b="1" dirty="0">
                <a:solidFill>
                  <a:srgbClr val="FFFFFF"/>
                </a:solidFill>
                <a:latin typeface="Cambria" pitchFamily="34" charset="0"/>
                <a:ea typeface="Cambria" pitchFamily="34" charset="-122"/>
                <a:cs typeface="Cambria" pitchFamily="34" charset="-120"/>
              </a:rPr>
              <a:t>Precedentes clave de la clase</a:t>
            </a:r>
            <a:endParaRPr lang="en-US" sz="2200" dirty="0"/>
          </a:p>
        </p:txBody>
      </p:sp>
      <p:sp>
        <p:nvSpPr>
          <p:cNvPr id="5" name="Shape 3"/>
          <p:cNvSpPr/>
          <p:nvPr/>
        </p:nvSpPr>
        <p:spPr>
          <a:xfrm>
            <a:off x="320040" y="685800"/>
            <a:ext cx="8503920" cy="27432"/>
          </a:xfrm>
          <a:prstGeom prst="rect">
            <a:avLst/>
          </a:prstGeom>
          <a:solidFill>
            <a:srgbClr val="C9A84C"/>
          </a:solidFill>
          <a:ln w="12700">
            <a:solidFill>
              <a:srgbClr val="C9A84C"/>
            </a:solidFill>
            <a:prstDash val="solid"/>
          </a:ln>
        </p:spPr>
        <p:txBody>
          <a:bodyPr/>
          <a:lstStyle/>
          <a:p>
            <a:endParaRPr lang="es-MX"/>
          </a:p>
        </p:txBody>
      </p:sp>
      <p:sp>
        <p:nvSpPr>
          <p:cNvPr id="6" name="Shape 4"/>
          <p:cNvSpPr/>
          <p:nvPr/>
        </p:nvSpPr>
        <p:spPr>
          <a:xfrm>
            <a:off x="320040" y="896112"/>
            <a:ext cx="64008" cy="438912"/>
          </a:xfrm>
          <a:prstGeom prst="rect">
            <a:avLst/>
          </a:prstGeom>
          <a:solidFill>
            <a:srgbClr val="243454"/>
          </a:solidFill>
          <a:ln w="12700">
            <a:solidFill>
              <a:srgbClr val="243454"/>
            </a:solidFill>
            <a:prstDash val="solid"/>
          </a:ln>
        </p:spPr>
        <p:txBody>
          <a:bodyPr/>
          <a:lstStyle/>
          <a:p>
            <a:endParaRPr lang="es-MX"/>
          </a:p>
        </p:txBody>
      </p:sp>
      <p:sp>
        <p:nvSpPr>
          <p:cNvPr id="7" name="Text 5"/>
          <p:cNvSpPr/>
          <p:nvPr/>
        </p:nvSpPr>
        <p:spPr>
          <a:xfrm>
            <a:off x="502920" y="914400"/>
            <a:ext cx="2286000" cy="402336"/>
          </a:xfrm>
          <a:prstGeom prst="rect">
            <a:avLst/>
          </a:prstGeom>
          <a:noFill/>
          <a:ln/>
        </p:spPr>
        <p:txBody>
          <a:bodyPr wrap="square" rtlCol="0" anchor="ctr"/>
          <a:lstStyle/>
          <a:p>
            <a:pPr marL="0" indent="0">
              <a:buNone/>
            </a:pPr>
            <a:r>
              <a:rPr lang="en-US" sz="1150" b="1" dirty="0">
                <a:solidFill>
                  <a:srgbClr val="E8C96A"/>
                </a:solidFill>
              </a:rPr>
              <a:t>J. 11/2015</a:t>
            </a:r>
            <a:endParaRPr lang="en-US" sz="1150" dirty="0"/>
          </a:p>
        </p:txBody>
      </p:sp>
      <p:sp>
        <p:nvSpPr>
          <p:cNvPr id="8" name="Text 6"/>
          <p:cNvSpPr/>
          <p:nvPr/>
        </p:nvSpPr>
        <p:spPr>
          <a:xfrm>
            <a:off x="2880360" y="914400"/>
            <a:ext cx="5897880" cy="402336"/>
          </a:xfrm>
          <a:prstGeom prst="rect">
            <a:avLst/>
          </a:prstGeom>
          <a:noFill/>
          <a:ln/>
        </p:spPr>
        <p:txBody>
          <a:bodyPr wrap="square" rtlCol="0" anchor="ctr"/>
          <a:lstStyle/>
          <a:p>
            <a:pPr marL="0" indent="0">
              <a:buNone/>
            </a:pPr>
            <a:r>
              <a:rPr lang="en-US" sz="1100" dirty="0">
                <a:solidFill>
                  <a:srgbClr val="FFFFFF"/>
                </a:solidFill>
              </a:rPr>
              <a:t>Acciones afirmativas — elementos fundamentales</a:t>
            </a:r>
            <a:endParaRPr lang="en-US" sz="1100" dirty="0"/>
          </a:p>
        </p:txBody>
      </p:sp>
      <p:sp>
        <p:nvSpPr>
          <p:cNvPr id="9" name="Shape 7"/>
          <p:cNvSpPr/>
          <p:nvPr/>
        </p:nvSpPr>
        <p:spPr>
          <a:xfrm>
            <a:off x="320040" y="1472184"/>
            <a:ext cx="64008" cy="438912"/>
          </a:xfrm>
          <a:prstGeom prst="rect">
            <a:avLst/>
          </a:prstGeom>
          <a:solidFill>
            <a:srgbClr val="243454"/>
          </a:solidFill>
          <a:ln w="12700">
            <a:solidFill>
              <a:srgbClr val="243454"/>
            </a:solidFill>
            <a:prstDash val="solid"/>
          </a:ln>
        </p:spPr>
        <p:txBody>
          <a:bodyPr/>
          <a:lstStyle/>
          <a:p>
            <a:endParaRPr lang="es-MX"/>
          </a:p>
        </p:txBody>
      </p:sp>
      <p:sp>
        <p:nvSpPr>
          <p:cNvPr id="10" name="Text 8"/>
          <p:cNvSpPr/>
          <p:nvPr/>
        </p:nvSpPr>
        <p:spPr>
          <a:xfrm>
            <a:off x="502920" y="1490472"/>
            <a:ext cx="2286000" cy="402336"/>
          </a:xfrm>
          <a:prstGeom prst="rect">
            <a:avLst/>
          </a:prstGeom>
          <a:noFill/>
          <a:ln/>
        </p:spPr>
        <p:txBody>
          <a:bodyPr wrap="square" rtlCol="0" anchor="ctr"/>
          <a:lstStyle/>
          <a:p>
            <a:pPr marL="0" indent="0">
              <a:buNone/>
            </a:pPr>
            <a:r>
              <a:rPr lang="en-US" sz="1150" b="1" dirty="0">
                <a:solidFill>
                  <a:srgbClr val="E8C96A"/>
                </a:solidFill>
              </a:rPr>
              <a:t>J. 30/2014</a:t>
            </a:r>
            <a:endParaRPr lang="en-US" sz="1150" dirty="0"/>
          </a:p>
        </p:txBody>
      </p:sp>
      <p:sp>
        <p:nvSpPr>
          <p:cNvPr id="11" name="Text 9"/>
          <p:cNvSpPr/>
          <p:nvPr/>
        </p:nvSpPr>
        <p:spPr>
          <a:xfrm>
            <a:off x="2880360" y="1490472"/>
            <a:ext cx="5897880" cy="402336"/>
          </a:xfrm>
          <a:prstGeom prst="rect">
            <a:avLst/>
          </a:prstGeom>
          <a:noFill/>
          <a:ln/>
        </p:spPr>
        <p:txBody>
          <a:bodyPr wrap="square" rtlCol="0" anchor="ctr"/>
          <a:lstStyle/>
          <a:p>
            <a:pPr marL="0" indent="0">
              <a:buNone/>
            </a:pPr>
            <a:r>
              <a:rPr lang="en-US" sz="1100" dirty="0">
                <a:solidFill>
                  <a:srgbClr val="FFFFFF"/>
                </a:solidFill>
              </a:rPr>
              <a:t>Naturaleza, características y objetivo de su implementación</a:t>
            </a:r>
            <a:endParaRPr lang="en-US" sz="1100" dirty="0"/>
          </a:p>
        </p:txBody>
      </p:sp>
      <p:sp>
        <p:nvSpPr>
          <p:cNvPr id="12" name="Shape 10"/>
          <p:cNvSpPr/>
          <p:nvPr/>
        </p:nvSpPr>
        <p:spPr>
          <a:xfrm>
            <a:off x="320040" y="2048256"/>
            <a:ext cx="64008" cy="438912"/>
          </a:xfrm>
          <a:prstGeom prst="rect">
            <a:avLst/>
          </a:prstGeom>
          <a:solidFill>
            <a:srgbClr val="243454"/>
          </a:solidFill>
          <a:ln w="12700">
            <a:solidFill>
              <a:srgbClr val="243454"/>
            </a:solidFill>
            <a:prstDash val="solid"/>
          </a:ln>
        </p:spPr>
        <p:txBody>
          <a:bodyPr/>
          <a:lstStyle/>
          <a:p>
            <a:endParaRPr lang="es-MX"/>
          </a:p>
        </p:txBody>
      </p:sp>
      <p:sp>
        <p:nvSpPr>
          <p:cNvPr id="13" name="Text 11"/>
          <p:cNvSpPr/>
          <p:nvPr/>
        </p:nvSpPr>
        <p:spPr>
          <a:xfrm>
            <a:off x="502920" y="2066544"/>
            <a:ext cx="2286000" cy="402336"/>
          </a:xfrm>
          <a:prstGeom prst="rect">
            <a:avLst/>
          </a:prstGeom>
          <a:noFill/>
          <a:ln/>
        </p:spPr>
        <p:txBody>
          <a:bodyPr wrap="square" rtlCol="0" anchor="ctr"/>
          <a:lstStyle/>
          <a:p>
            <a:pPr marL="0" indent="0">
              <a:buNone/>
            </a:pPr>
            <a:r>
              <a:rPr lang="en-US" sz="1150" b="1" dirty="0">
                <a:solidFill>
                  <a:srgbClr val="E8C96A"/>
                </a:solidFill>
              </a:rPr>
              <a:t>J. 17/2024</a:t>
            </a:r>
            <a:endParaRPr lang="en-US" sz="1150" dirty="0"/>
          </a:p>
        </p:txBody>
      </p:sp>
      <p:sp>
        <p:nvSpPr>
          <p:cNvPr id="14" name="Text 12"/>
          <p:cNvSpPr/>
          <p:nvPr/>
        </p:nvSpPr>
        <p:spPr>
          <a:xfrm>
            <a:off x="2880360" y="2066544"/>
            <a:ext cx="5897880" cy="402336"/>
          </a:xfrm>
          <a:prstGeom prst="rect">
            <a:avLst/>
          </a:prstGeom>
          <a:noFill/>
          <a:ln/>
        </p:spPr>
        <p:txBody>
          <a:bodyPr wrap="square" rtlCol="0" anchor="ctr"/>
          <a:lstStyle/>
          <a:p>
            <a:pPr marL="0" indent="0">
              <a:buNone/>
            </a:pPr>
            <a:r>
              <a:rPr lang="en-US" sz="1100" dirty="0">
                <a:solidFill>
                  <a:srgbClr val="FFFFFF"/>
                </a:solidFill>
              </a:rPr>
              <a:t>Temporalidad razonable — implementación antes del registro de candidaturas</a:t>
            </a:r>
            <a:endParaRPr lang="en-US" sz="1100" dirty="0"/>
          </a:p>
        </p:txBody>
      </p:sp>
      <p:sp>
        <p:nvSpPr>
          <p:cNvPr id="15" name="Shape 13"/>
          <p:cNvSpPr/>
          <p:nvPr/>
        </p:nvSpPr>
        <p:spPr>
          <a:xfrm>
            <a:off x="320040" y="2624328"/>
            <a:ext cx="64008" cy="438912"/>
          </a:xfrm>
          <a:prstGeom prst="rect">
            <a:avLst/>
          </a:prstGeom>
          <a:solidFill>
            <a:srgbClr val="243454"/>
          </a:solidFill>
          <a:ln w="12700">
            <a:solidFill>
              <a:srgbClr val="243454"/>
            </a:solidFill>
            <a:prstDash val="solid"/>
          </a:ln>
        </p:spPr>
        <p:txBody>
          <a:bodyPr/>
          <a:lstStyle/>
          <a:p>
            <a:endParaRPr lang="es-MX"/>
          </a:p>
        </p:txBody>
      </p:sp>
      <p:sp>
        <p:nvSpPr>
          <p:cNvPr id="16" name="Text 14"/>
          <p:cNvSpPr/>
          <p:nvPr/>
        </p:nvSpPr>
        <p:spPr>
          <a:xfrm>
            <a:off x="502920" y="2642616"/>
            <a:ext cx="2286000" cy="402336"/>
          </a:xfrm>
          <a:prstGeom prst="rect">
            <a:avLst/>
          </a:prstGeom>
          <a:noFill/>
          <a:ln/>
        </p:spPr>
        <p:txBody>
          <a:bodyPr wrap="square" rtlCol="0" anchor="ctr"/>
          <a:lstStyle/>
          <a:p>
            <a:pPr marL="0" indent="0">
              <a:buNone/>
            </a:pPr>
            <a:r>
              <a:rPr lang="en-US" sz="1150" b="1" dirty="0">
                <a:solidFill>
                  <a:srgbClr val="E8C96A"/>
                </a:solidFill>
              </a:rPr>
              <a:t>Tesis LIV/2015</a:t>
            </a:r>
            <a:endParaRPr lang="en-US" sz="1150" dirty="0"/>
          </a:p>
        </p:txBody>
      </p:sp>
      <p:sp>
        <p:nvSpPr>
          <p:cNvPr id="17" name="Text 15"/>
          <p:cNvSpPr/>
          <p:nvPr/>
        </p:nvSpPr>
        <p:spPr>
          <a:xfrm>
            <a:off x="2880360" y="2642616"/>
            <a:ext cx="5897880" cy="402336"/>
          </a:xfrm>
          <a:prstGeom prst="rect">
            <a:avLst/>
          </a:prstGeom>
          <a:noFill/>
          <a:ln/>
        </p:spPr>
        <p:txBody>
          <a:bodyPr wrap="square" rtlCol="0" anchor="ctr"/>
          <a:lstStyle/>
          <a:p>
            <a:pPr marL="0" indent="0">
              <a:buNone/>
            </a:pPr>
            <a:r>
              <a:rPr lang="en-US" sz="1100" dirty="0">
                <a:solidFill>
                  <a:srgbClr val="FFFFFF"/>
                </a:solidFill>
              </a:rPr>
              <a:t>Comunidades indígenas — autoadscripción no implica acoger la pretensión</a:t>
            </a:r>
            <a:endParaRPr lang="en-US" sz="1100" dirty="0"/>
          </a:p>
        </p:txBody>
      </p:sp>
      <p:sp>
        <p:nvSpPr>
          <p:cNvPr id="18" name="Shape 16"/>
          <p:cNvSpPr/>
          <p:nvPr/>
        </p:nvSpPr>
        <p:spPr>
          <a:xfrm>
            <a:off x="320040" y="3200400"/>
            <a:ext cx="64008" cy="438912"/>
          </a:xfrm>
          <a:prstGeom prst="rect">
            <a:avLst/>
          </a:prstGeom>
          <a:solidFill>
            <a:srgbClr val="C9A84C"/>
          </a:solidFill>
          <a:ln w="12700">
            <a:solidFill>
              <a:srgbClr val="C9A84C"/>
            </a:solidFill>
            <a:prstDash val="solid"/>
          </a:ln>
        </p:spPr>
        <p:txBody>
          <a:bodyPr/>
          <a:lstStyle/>
          <a:p>
            <a:endParaRPr lang="es-MX"/>
          </a:p>
        </p:txBody>
      </p:sp>
      <p:sp>
        <p:nvSpPr>
          <p:cNvPr id="19" name="Text 17"/>
          <p:cNvSpPr/>
          <p:nvPr/>
        </p:nvSpPr>
        <p:spPr>
          <a:xfrm>
            <a:off x="502920" y="3218688"/>
            <a:ext cx="2286000" cy="402336"/>
          </a:xfrm>
          <a:prstGeom prst="rect">
            <a:avLst/>
          </a:prstGeom>
          <a:noFill/>
          <a:ln/>
        </p:spPr>
        <p:txBody>
          <a:bodyPr wrap="square" rtlCol="0" anchor="ctr"/>
          <a:lstStyle/>
          <a:p>
            <a:pPr marL="0" indent="0">
              <a:buNone/>
            </a:pPr>
            <a:r>
              <a:rPr lang="en-US" sz="1150" b="1" dirty="0">
                <a:solidFill>
                  <a:srgbClr val="E8C96A"/>
                </a:solidFill>
              </a:rPr>
              <a:t>SUP-RAP-121/2020</a:t>
            </a:r>
            <a:endParaRPr lang="en-US" sz="1150" dirty="0"/>
          </a:p>
        </p:txBody>
      </p:sp>
      <p:sp>
        <p:nvSpPr>
          <p:cNvPr id="20" name="Text 18"/>
          <p:cNvSpPr/>
          <p:nvPr/>
        </p:nvSpPr>
        <p:spPr>
          <a:xfrm>
            <a:off x="2880360" y="3218688"/>
            <a:ext cx="5897880" cy="402336"/>
          </a:xfrm>
          <a:prstGeom prst="rect">
            <a:avLst/>
          </a:prstGeom>
          <a:noFill/>
          <a:ln/>
        </p:spPr>
        <p:txBody>
          <a:bodyPr wrap="square" rtlCol="0" anchor="ctr"/>
          <a:lstStyle/>
          <a:p>
            <a:pPr marL="0" indent="0">
              <a:buNone/>
            </a:pPr>
            <a:r>
              <a:rPr lang="en-US" sz="1100" dirty="0">
                <a:solidFill>
                  <a:srgbClr val="FFFFFF"/>
                </a:solidFill>
              </a:rPr>
              <a:t>Obligación de fortalecer acciones afirmativas en diputaciones federales</a:t>
            </a:r>
            <a:endParaRPr lang="en-US" sz="1100" dirty="0"/>
          </a:p>
        </p:txBody>
      </p:sp>
      <p:sp>
        <p:nvSpPr>
          <p:cNvPr id="21" name="Shape 19"/>
          <p:cNvSpPr/>
          <p:nvPr/>
        </p:nvSpPr>
        <p:spPr>
          <a:xfrm>
            <a:off x="320040" y="3776472"/>
            <a:ext cx="64008" cy="438912"/>
          </a:xfrm>
          <a:prstGeom prst="rect">
            <a:avLst/>
          </a:prstGeom>
          <a:solidFill>
            <a:srgbClr val="B85C38"/>
          </a:solidFill>
          <a:ln w="12700">
            <a:solidFill>
              <a:srgbClr val="B85C38"/>
            </a:solidFill>
            <a:prstDash val="solid"/>
          </a:ln>
        </p:spPr>
        <p:txBody>
          <a:bodyPr/>
          <a:lstStyle/>
          <a:p>
            <a:endParaRPr lang="es-MX"/>
          </a:p>
        </p:txBody>
      </p:sp>
      <p:sp>
        <p:nvSpPr>
          <p:cNvPr id="22" name="Text 20"/>
          <p:cNvSpPr/>
          <p:nvPr/>
        </p:nvSpPr>
        <p:spPr>
          <a:xfrm>
            <a:off x="502920" y="3794760"/>
            <a:ext cx="2286000" cy="402336"/>
          </a:xfrm>
          <a:prstGeom prst="rect">
            <a:avLst/>
          </a:prstGeom>
          <a:noFill/>
          <a:ln/>
        </p:spPr>
        <p:txBody>
          <a:bodyPr wrap="square" rtlCol="0" anchor="ctr"/>
          <a:lstStyle/>
          <a:p>
            <a:pPr marL="0" indent="0">
              <a:buNone/>
            </a:pPr>
            <a:r>
              <a:rPr lang="en-US" sz="1150" b="1" dirty="0">
                <a:solidFill>
                  <a:srgbClr val="E8C96A"/>
                </a:solidFill>
              </a:rPr>
              <a:t>Atala Riffo (CorteIDH)</a:t>
            </a:r>
            <a:endParaRPr lang="en-US" sz="1150" dirty="0"/>
          </a:p>
        </p:txBody>
      </p:sp>
      <p:sp>
        <p:nvSpPr>
          <p:cNvPr id="23" name="Text 21"/>
          <p:cNvSpPr/>
          <p:nvPr/>
        </p:nvSpPr>
        <p:spPr>
          <a:xfrm>
            <a:off x="2880360" y="3794760"/>
            <a:ext cx="5897880" cy="402336"/>
          </a:xfrm>
          <a:prstGeom prst="rect">
            <a:avLst/>
          </a:prstGeom>
          <a:noFill/>
          <a:ln/>
        </p:spPr>
        <p:txBody>
          <a:bodyPr wrap="square" rtlCol="0" anchor="ctr"/>
          <a:lstStyle/>
          <a:p>
            <a:pPr marL="0" indent="0">
              <a:buNone/>
            </a:pPr>
            <a:r>
              <a:rPr lang="en-US" sz="1100" dirty="0">
                <a:solidFill>
                  <a:srgbClr val="FFFFFF"/>
                </a:solidFill>
              </a:rPr>
              <a:t>Orientación sexual como categoría protegida frente a discriminación</a:t>
            </a:r>
            <a:endParaRPr lang="en-US" sz="1100" dirty="0"/>
          </a:p>
        </p:txBody>
      </p:sp>
      <p:sp>
        <p:nvSpPr>
          <p:cNvPr id="24" name="Shape 22"/>
          <p:cNvSpPr/>
          <p:nvPr/>
        </p:nvSpPr>
        <p:spPr>
          <a:xfrm>
            <a:off x="320040" y="4352544"/>
            <a:ext cx="64008" cy="438912"/>
          </a:xfrm>
          <a:prstGeom prst="rect">
            <a:avLst/>
          </a:prstGeom>
          <a:solidFill>
            <a:srgbClr val="B85C38"/>
          </a:solidFill>
          <a:ln w="12700">
            <a:solidFill>
              <a:srgbClr val="B85C38"/>
            </a:solidFill>
            <a:prstDash val="solid"/>
          </a:ln>
        </p:spPr>
        <p:txBody>
          <a:bodyPr/>
          <a:lstStyle/>
          <a:p>
            <a:endParaRPr lang="es-MX"/>
          </a:p>
        </p:txBody>
      </p:sp>
      <p:sp>
        <p:nvSpPr>
          <p:cNvPr id="25" name="Text 23"/>
          <p:cNvSpPr/>
          <p:nvPr/>
        </p:nvSpPr>
        <p:spPr>
          <a:xfrm>
            <a:off x="502920" y="4370832"/>
            <a:ext cx="2286000" cy="402336"/>
          </a:xfrm>
          <a:prstGeom prst="rect">
            <a:avLst/>
          </a:prstGeom>
          <a:noFill/>
          <a:ln/>
        </p:spPr>
        <p:txBody>
          <a:bodyPr wrap="square" rtlCol="0" anchor="ctr"/>
          <a:lstStyle/>
          <a:p>
            <a:pPr marL="0" indent="0">
              <a:buNone/>
            </a:pPr>
            <a:r>
              <a:rPr lang="en-US" sz="1150" b="1" dirty="0">
                <a:solidFill>
                  <a:srgbClr val="E8C96A"/>
                </a:solidFill>
              </a:rPr>
              <a:t>Cuadernillo 14 (CorteIDH)</a:t>
            </a:r>
            <a:endParaRPr lang="en-US" sz="1150" dirty="0"/>
          </a:p>
        </p:txBody>
      </p:sp>
      <p:sp>
        <p:nvSpPr>
          <p:cNvPr id="26" name="Text 24"/>
          <p:cNvSpPr/>
          <p:nvPr/>
        </p:nvSpPr>
        <p:spPr>
          <a:xfrm>
            <a:off x="2880360" y="4370832"/>
            <a:ext cx="5897880" cy="402336"/>
          </a:xfrm>
          <a:prstGeom prst="rect">
            <a:avLst/>
          </a:prstGeom>
          <a:noFill/>
          <a:ln/>
        </p:spPr>
        <p:txBody>
          <a:bodyPr wrap="square" rtlCol="0" anchor="ctr"/>
          <a:lstStyle/>
          <a:p>
            <a:pPr marL="0" indent="0">
              <a:buNone/>
            </a:pPr>
            <a:r>
              <a:rPr lang="en-US" sz="1100" dirty="0">
                <a:solidFill>
                  <a:srgbClr val="FFFFFF"/>
                </a:solidFill>
              </a:rPr>
              <a:t>Estándares de igualdad, no discriminación y grupos en situación de vulnerabilidad</a:t>
            </a:r>
            <a:endParaRPr lang="en-US" sz="1100" dirty="0"/>
          </a:p>
        </p:txBody>
      </p:sp>
      <p:sp>
        <p:nvSpPr>
          <p:cNvPr id="27" name="Shape 25"/>
          <p:cNvSpPr/>
          <p:nvPr/>
        </p:nvSpPr>
        <p:spPr>
          <a:xfrm>
            <a:off x="320040" y="4846320"/>
            <a:ext cx="8503920" cy="228600"/>
          </a:xfrm>
          <a:prstGeom prst="rect">
            <a:avLst/>
          </a:prstGeom>
          <a:solidFill>
            <a:srgbClr val="B85C38"/>
          </a:solidFill>
          <a:ln w="12700">
            <a:solidFill>
              <a:srgbClr val="B85C38"/>
            </a:solidFill>
            <a:prstDash val="solid"/>
          </a:ln>
        </p:spPr>
        <p:txBody>
          <a:bodyPr/>
          <a:lstStyle/>
          <a:p>
            <a:endParaRPr lang="es-MX"/>
          </a:p>
        </p:txBody>
      </p:sp>
      <p:sp>
        <p:nvSpPr>
          <p:cNvPr id="28" name="Text 26"/>
          <p:cNvSpPr/>
          <p:nvPr/>
        </p:nvSpPr>
        <p:spPr>
          <a:xfrm>
            <a:off x="457200" y="4864608"/>
            <a:ext cx="8321040" cy="201168"/>
          </a:xfrm>
          <a:prstGeom prst="rect">
            <a:avLst/>
          </a:prstGeom>
          <a:noFill/>
          <a:ln/>
        </p:spPr>
        <p:txBody>
          <a:bodyPr wrap="square" rtlCol="0" anchor="ctr"/>
          <a:lstStyle/>
          <a:p>
            <a:pPr marL="0" indent="0" algn="ctr">
              <a:buNone/>
            </a:pPr>
            <a:r>
              <a:rPr lang="en-US" sz="950" i="1" dirty="0">
                <a:solidFill>
                  <a:srgbClr val="FFFFFF"/>
                </a:solidFill>
              </a:rPr>
              <a:t>Fuentes verificables: TEPJF · CorteIDH · DOF · Semanario Judicial de la Federación</a:t>
            </a:r>
            <a:endParaRPr lang="en-US" sz="95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4F1EC"/>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3D4F6B"/>
                </a:solidFill>
              </a:rPr>
              <a:t>34 / 35</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3D4F6B"/>
                </a:solidFill>
              </a:rPr>
              <a:t>Diplomado · Acciones Afirmativas</a:t>
            </a:r>
            <a:endParaRPr lang="en-US" sz="900" dirty="0"/>
          </a:p>
        </p:txBody>
      </p:sp>
      <p:sp>
        <p:nvSpPr>
          <p:cNvPr id="4" name="Text 2"/>
          <p:cNvSpPr/>
          <p:nvPr/>
        </p:nvSpPr>
        <p:spPr>
          <a:xfrm>
            <a:off x="320040" y="228600"/>
            <a:ext cx="8503920" cy="411480"/>
          </a:xfrm>
          <a:prstGeom prst="rect">
            <a:avLst/>
          </a:prstGeom>
          <a:noFill/>
          <a:ln/>
        </p:spPr>
        <p:txBody>
          <a:bodyPr wrap="square" rtlCol="0" anchor="ctr"/>
          <a:lstStyle/>
          <a:p>
            <a:pPr marL="0" indent="0">
              <a:buNone/>
            </a:pPr>
            <a:r>
              <a:rPr lang="en-US" sz="2200" b="1" dirty="0">
                <a:solidFill>
                  <a:srgbClr val="1B2A4A"/>
                </a:solidFill>
                <a:latin typeface="Cambria" pitchFamily="34" charset="0"/>
                <a:ea typeface="Cambria" pitchFamily="34" charset="-122"/>
                <a:cs typeface="Cambria" pitchFamily="34" charset="-120"/>
              </a:rPr>
              <a:t>Para reflexión y debate</a:t>
            </a:r>
            <a:endParaRPr lang="en-US" sz="2200" dirty="0"/>
          </a:p>
        </p:txBody>
      </p:sp>
      <p:sp>
        <p:nvSpPr>
          <p:cNvPr id="5" name="Shape 3"/>
          <p:cNvSpPr/>
          <p:nvPr/>
        </p:nvSpPr>
        <p:spPr>
          <a:xfrm>
            <a:off x="320040" y="685800"/>
            <a:ext cx="8503920" cy="27432"/>
          </a:xfrm>
          <a:prstGeom prst="rect">
            <a:avLst/>
          </a:prstGeom>
          <a:solidFill>
            <a:srgbClr val="C9A84C"/>
          </a:solidFill>
          <a:ln w="12700">
            <a:solidFill>
              <a:srgbClr val="C9A84C"/>
            </a:solidFill>
            <a:prstDash val="solid"/>
          </a:ln>
        </p:spPr>
        <p:txBody>
          <a:bodyPr/>
          <a:lstStyle/>
          <a:p>
            <a:endParaRPr lang="es-MX"/>
          </a:p>
        </p:txBody>
      </p:sp>
      <p:sp>
        <p:nvSpPr>
          <p:cNvPr id="6" name="Shape 4"/>
          <p:cNvSpPr/>
          <p:nvPr/>
        </p:nvSpPr>
        <p:spPr>
          <a:xfrm>
            <a:off x="384048" y="1033272"/>
            <a:ext cx="347472" cy="347472"/>
          </a:xfrm>
          <a:prstGeom prst="ellipse">
            <a:avLst/>
          </a:prstGeom>
          <a:solidFill>
            <a:srgbClr val="B85C38"/>
          </a:solidFill>
          <a:ln w="12700">
            <a:solidFill>
              <a:srgbClr val="000000"/>
            </a:solidFill>
            <a:prstDash val="solid"/>
          </a:ln>
        </p:spPr>
        <p:txBody>
          <a:bodyPr/>
          <a:lstStyle/>
          <a:p>
            <a:endParaRPr lang="es-MX"/>
          </a:p>
        </p:txBody>
      </p:sp>
      <p:sp>
        <p:nvSpPr>
          <p:cNvPr id="7" name="Text 5"/>
          <p:cNvSpPr/>
          <p:nvPr/>
        </p:nvSpPr>
        <p:spPr>
          <a:xfrm>
            <a:off x="384048" y="1033272"/>
            <a:ext cx="347472" cy="347472"/>
          </a:xfrm>
          <a:prstGeom prst="rect">
            <a:avLst/>
          </a:prstGeom>
          <a:noFill/>
          <a:ln/>
        </p:spPr>
        <p:txBody>
          <a:bodyPr wrap="square" lIns="0" tIns="0" rIns="0" bIns="0" rtlCol="0" anchor="ctr"/>
          <a:lstStyle/>
          <a:p>
            <a:pPr marL="0" indent="0" algn="ctr">
              <a:buNone/>
            </a:pPr>
            <a:r>
              <a:rPr lang="en-US" sz="1200" b="1" dirty="0">
                <a:solidFill>
                  <a:srgbClr val="FFFFFF"/>
                </a:solidFill>
              </a:rPr>
              <a:t>1</a:t>
            </a:r>
            <a:endParaRPr lang="en-US" sz="1200" dirty="0"/>
          </a:p>
        </p:txBody>
      </p:sp>
      <p:sp>
        <p:nvSpPr>
          <p:cNvPr id="8" name="Text 6"/>
          <p:cNvSpPr/>
          <p:nvPr/>
        </p:nvSpPr>
        <p:spPr>
          <a:xfrm>
            <a:off x="868680" y="868680"/>
            <a:ext cx="7955280" cy="749808"/>
          </a:xfrm>
          <a:prstGeom prst="rect">
            <a:avLst/>
          </a:prstGeom>
          <a:noFill/>
          <a:ln/>
        </p:spPr>
        <p:txBody>
          <a:bodyPr wrap="square" rtlCol="0" anchor="ctr"/>
          <a:lstStyle/>
          <a:p>
            <a:pPr marL="0" indent="0">
              <a:buNone/>
            </a:pPr>
            <a:r>
              <a:rPr lang="en-US" sz="1250" dirty="0">
                <a:solidFill>
                  <a:srgbClr val="1B2A4A"/>
                </a:solidFill>
              </a:rPr>
              <a:t>¿Puede el principio de certeza electoral justificar la ausencia permanente de una acción afirmativa necesaria?</a:t>
            </a:r>
            <a:endParaRPr lang="en-US" sz="1250" dirty="0"/>
          </a:p>
        </p:txBody>
      </p:sp>
      <p:sp>
        <p:nvSpPr>
          <p:cNvPr id="9" name="Shape 7"/>
          <p:cNvSpPr/>
          <p:nvPr/>
        </p:nvSpPr>
        <p:spPr>
          <a:xfrm>
            <a:off x="384048" y="1856232"/>
            <a:ext cx="347472" cy="347472"/>
          </a:xfrm>
          <a:prstGeom prst="ellipse">
            <a:avLst/>
          </a:prstGeom>
          <a:solidFill>
            <a:srgbClr val="1B2A4A"/>
          </a:solidFill>
          <a:ln w="12700">
            <a:solidFill>
              <a:srgbClr val="000000"/>
            </a:solidFill>
            <a:prstDash val="solid"/>
          </a:ln>
        </p:spPr>
        <p:txBody>
          <a:bodyPr/>
          <a:lstStyle/>
          <a:p>
            <a:endParaRPr lang="es-MX"/>
          </a:p>
        </p:txBody>
      </p:sp>
      <p:sp>
        <p:nvSpPr>
          <p:cNvPr id="10" name="Text 8"/>
          <p:cNvSpPr/>
          <p:nvPr/>
        </p:nvSpPr>
        <p:spPr>
          <a:xfrm>
            <a:off x="384048" y="1856232"/>
            <a:ext cx="347472" cy="347472"/>
          </a:xfrm>
          <a:prstGeom prst="rect">
            <a:avLst/>
          </a:prstGeom>
          <a:noFill/>
          <a:ln/>
        </p:spPr>
        <p:txBody>
          <a:bodyPr wrap="square" lIns="0" tIns="0" rIns="0" bIns="0" rtlCol="0" anchor="ctr"/>
          <a:lstStyle/>
          <a:p>
            <a:pPr marL="0" indent="0" algn="ctr">
              <a:buNone/>
            </a:pPr>
            <a:r>
              <a:rPr lang="en-US" sz="1200" b="1" dirty="0">
                <a:solidFill>
                  <a:srgbClr val="FFFFFF"/>
                </a:solidFill>
              </a:rPr>
              <a:t>2</a:t>
            </a:r>
            <a:endParaRPr lang="en-US" sz="1200" dirty="0"/>
          </a:p>
        </p:txBody>
      </p:sp>
      <p:sp>
        <p:nvSpPr>
          <p:cNvPr id="11" name="Text 9"/>
          <p:cNvSpPr/>
          <p:nvPr/>
        </p:nvSpPr>
        <p:spPr>
          <a:xfrm>
            <a:off x="868680" y="1691640"/>
            <a:ext cx="7955280" cy="749808"/>
          </a:xfrm>
          <a:prstGeom prst="rect">
            <a:avLst/>
          </a:prstGeom>
          <a:noFill/>
          <a:ln/>
        </p:spPr>
        <p:txBody>
          <a:bodyPr wrap="square" rtlCol="0" anchor="ctr"/>
          <a:lstStyle/>
          <a:p>
            <a:pPr marL="0" indent="0">
              <a:buNone/>
            </a:pPr>
            <a:r>
              <a:rPr lang="en-US" sz="1250" dirty="0">
                <a:solidFill>
                  <a:srgbClr val="1B2A4A"/>
                </a:solidFill>
              </a:rPr>
              <a:t>¿Cuándo una acción afirmativa formalmente existente puede considerarse jurídicamente insuficiente?</a:t>
            </a:r>
            <a:endParaRPr lang="en-US" sz="1250" dirty="0"/>
          </a:p>
        </p:txBody>
      </p:sp>
      <p:sp>
        <p:nvSpPr>
          <p:cNvPr id="12" name="Shape 10"/>
          <p:cNvSpPr/>
          <p:nvPr/>
        </p:nvSpPr>
        <p:spPr>
          <a:xfrm>
            <a:off x="384048" y="2679192"/>
            <a:ext cx="347472" cy="347472"/>
          </a:xfrm>
          <a:prstGeom prst="ellipse">
            <a:avLst/>
          </a:prstGeom>
          <a:solidFill>
            <a:srgbClr val="B85C38"/>
          </a:solidFill>
          <a:ln w="12700">
            <a:solidFill>
              <a:srgbClr val="000000"/>
            </a:solidFill>
            <a:prstDash val="solid"/>
          </a:ln>
        </p:spPr>
        <p:txBody>
          <a:bodyPr/>
          <a:lstStyle/>
          <a:p>
            <a:endParaRPr lang="es-MX"/>
          </a:p>
        </p:txBody>
      </p:sp>
      <p:sp>
        <p:nvSpPr>
          <p:cNvPr id="13" name="Text 11"/>
          <p:cNvSpPr/>
          <p:nvPr/>
        </p:nvSpPr>
        <p:spPr>
          <a:xfrm>
            <a:off x="384048" y="2679192"/>
            <a:ext cx="347472" cy="347472"/>
          </a:xfrm>
          <a:prstGeom prst="rect">
            <a:avLst/>
          </a:prstGeom>
          <a:noFill/>
          <a:ln/>
        </p:spPr>
        <p:txBody>
          <a:bodyPr wrap="square" lIns="0" tIns="0" rIns="0" bIns="0" rtlCol="0" anchor="ctr"/>
          <a:lstStyle/>
          <a:p>
            <a:pPr marL="0" indent="0" algn="ctr">
              <a:buNone/>
            </a:pPr>
            <a:r>
              <a:rPr lang="en-US" sz="1200" b="1" dirty="0">
                <a:solidFill>
                  <a:srgbClr val="FFFFFF"/>
                </a:solidFill>
              </a:rPr>
              <a:t>3</a:t>
            </a:r>
            <a:endParaRPr lang="en-US" sz="1200" dirty="0"/>
          </a:p>
        </p:txBody>
      </p:sp>
      <p:sp>
        <p:nvSpPr>
          <p:cNvPr id="14" name="Text 12"/>
          <p:cNvSpPr/>
          <p:nvPr/>
        </p:nvSpPr>
        <p:spPr>
          <a:xfrm>
            <a:off x="868680" y="2514600"/>
            <a:ext cx="7955280" cy="749808"/>
          </a:xfrm>
          <a:prstGeom prst="rect">
            <a:avLst/>
          </a:prstGeom>
          <a:noFill/>
          <a:ln/>
        </p:spPr>
        <p:txBody>
          <a:bodyPr wrap="square" rtlCol="0" anchor="ctr"/>
          <a:lstStyle/>
          <a:p>
            <a:pPr marL="0" indent="0">
              <a:buNone/>
            </a:pPr>
            <a:r>
              <a:rPr lang="en-US" sz="1250" dirty="0">
                <a:solidFill>
                  <a:srgbClr val="1B2A4A"/>
                </a:solidFill>
              </a:rPr>
              <a:t>¿Qué diferencia existe entre una prueba de adscripción proporcional y una prueba esencialista de identidad?</a:t>
            </a:r>
            <a:endParaRPr lang="en-US" sz="1250" dirty="0"/>
          </a:p>
        </p:txBody>
      </p:sp>
      <p:sp>
        <p:nvSpPr>
          <p:cNvPr id="15" name="Shape 13"/>
          <p:cNvSpPr/>
          <p:nvPr/>
        </p:nvSpPr>
        <p:spPr>
          <a:xfrm>
            <a:off x="384048" y="3502152"/>
            <a:ext cx="347472" cy="347472"/>
          </a:xfrm>
          <a:prstGeom prst="ellipse">
            <a:avLst/>
          </a:prstGeom>
          <a:solidFill>
            <a:srgbClr val="1B2A4A"/>
          </a:solidFill>
          <a:ln w="12700">
            <a:solidFill>
              <a:srgbClr val="000000"/>
            </a:solidFill>
            <a:prstDash val="solid"/>
          </a:ln>
        </p:spPr>
        <p:txBody>
          <a:bodyPr/>
          <a:lstStyle/>
          <a:p>
            <a:endParaRPr lang="es-MX"/>
          </a:p>
        </p:txBody>
      </p:sp>
      <p:sp>
        <p:nvSpPr>
          <p:cNvPr id="16" name="Text 14"/>
          <p:cNvSpPr/>
          <p:nvPr/>
        </p:nvSpPr>
        <p:spPr>
          <a:xfrm>
            <a:off x="384048" y="3502152"/>
            <a:ext cx="347472" cy="347472"/>
          </a:xfrm>
          <a:prstGeom prst="rect">
            <a:avLst/>
          </a:prstGeom>
          <a:noFill/>
          <a:ln/>
        </p:spPr>
        <p:txBody>
          <a:bodyPr wrap="square" lIns="0" tIns="0" rIns="0" bIns="0" rtlCol="0" anchor="ctr"/>
          <a:lstStyle/>
          <a:p>
            <a:pPr marL="0" indent="0" algn="ctr">
              <a:buNone/>
            </a:pPr>
            <a:r>
              <a:rPr lang="en-US" sz="1200" b="1" dirty="0">
                <a:solidFill>
                  <a:srgbClr val="FFFFFF"/>
                </a:solidFill>
              </a:rPr>
              <a:t>4</a:t>
            </a:r>
            <a:endParaRPr lang="en-US" sz="1200" dirty="0"/>
          </a:p>
        </p:txBody>
      </p:sp>
      <p:sp>
        <p:nvSpPr>
          <p:cNvPr id="17" name="Text 15"/>
          <p:cNvSpPr/>
          <p:nvPr/>
        </p:nvSpPr>
        <p:spPr>
          <a:xfrm>
            <a:off x="868680" y="3337560"/>
            <a:ext cx="7955280" cy="749808"/>
          </a:xfrm>
          <a:prstGeom prst="rect">
            <a:avLst/>
          </a:prstGeom>
          <a:noFill/>
          <a:ln/>
        </p:spPr>
        <p:txBody>
          <a:bodyPr wrap="square" rtlCol="0" anchor="ctr"/>
          <a:lstStyle/>
          <a:p>
            <a:pPr marL="0" indent="0">
              <a:buNone/>
            </a:pPr>
            <a:r>
              <a:rPr lang="en-US" sz="1250" dirty="0">
                <a:solidFill>
                  <a:srgbClr val="1B2A4A"/>
                </a:solidFill>
              </a:rPr>
              <a:t>¿El control jurisdiccional de acciones afirmativas debe ser más intenso o más deferente hacia la autoridad administrativa?</a:t>
            </a:r>
            <a:endParaRPr lang="en-US" sz="1250" dirty="0"/>
          </a:p>
        </p:txBody>
      </p:sp>
      <p:sp>
        <p:nvSpPr>
          <p:cNvPr id="18" name="Shape 16"/>
          <p:cNvSpPr/>
          <p:nvPr/>
        </p:nvSpPr>
        <p:spPr>
          <a:xfrm>
            <a:off x="384048" y="4325112"/>
            <a:ext cx="347472" cy="347472"/>
          </a:xfrm>
          <a:prstGeom prst="ellipse">
            <a:avLst/>
          </a:prstGeom>
          <a:solidFill>
            <a:srgbClr val="B85C38"/>
          </a:solidFill>
          <a:ln w="12700">
            <a:solidFill>
              <a:srgbClr val="000000"/>
            </a:solidFill>
            <a:prstDash val="solid"/>
          </a:ln>
        </p:spPr>
        <p:txBody>
          <a:bodyPr/>
          <a:lstStyle/>
          <a:p>
            <a:endParaRPr lang="es-MX"/>
          </a:p>
        </p:txBody>
      </p:sp>
      <p:sp>
        <p:nvSpPr>
          <p:cNvPr id="19" name="Text 17"/>
          <p:cNvSpPr/>
          <p:nvPr/>
        </p:nvSpPr>
        <p:spPr>
          <a:xfrm>
            <a:off x="384048" y="4325112"/>
            <a:ext cx="347472" cy="347472"/>
          </a:xfrm>
          <a:prstGeom prst="rect">
            <a:avLst/>
          </a:prstGeom>
          <a:noFill/>
          <a:ln/>
        </p:spPr>
        <p:txBody>
          <a:bodyPr wrap="square" lIns="0" tIns="0" rIns="0" bIns="0" rtlCol="0" anchor="ctr"/>
          <a:lstStyle/>
          <a:p>
            <a:pPr marL="0" indent="0" algn="ctr">
              <a:buNone/>
            </a:pPr>
            <a:r>
              <a:rPr lang="en-US" sz="1200" b="1" dirty="0">
                <a:solidFill>
                  <a:srgbClr val="FFFFFF"/>
                </a:solidFill>
              </a:rPr>
              <a:t>5</a:t>
            </a:r>
            <a:endParaRPr lang="en-US" sz="1200" dirty="0"/>
          </a:p>
        </p:txBody>
      </p:sp>
      <p:sp>
        <p:nvSpPr>
          <p:cNvPr id="20" name="Text 18"/>
          <p:cNvSpPr/>
          <p:nvPr/>
        </p:nvSpPr>
        <p:spPr>
          <a:xfrm>
            <a:off x="868680" y="4160520"/>
            <a:ext cx="7955280" cy="749808"/>
          </a:xfrm>
          <a:prstGeom prst="rect">
            <a:avLst/>
          </a:prstGeom>
          <a:noFill/>
          <a:ln/>
        </p:spPr>
        <p:txBody>
          <a:bodyPr wrap="square" rtlCol="0" anchor="ctr"/>
          <a:lstStyle/>
          <a:p>
            <a:pPr marL="0" indent="0">
              <a:buNone/>
            </a:pPr>
            <a:r>
              <a:rPr lang="en-US" sz="1250" dirty="0">
                <a:solidFill>
                  <a:srgbClr val="1B2A4A"/>
                </a:solidFill>
              </a:rPr>
              <a:t>¿Puede una acción afirmativa suficiente en un proceso electoral anterior volverse insuficiente en el siguiente sin cambios normativos?</a:t>
            </a:r>
            <a:endParaRPr lang="en-US" sz="125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1B2A4A"/>
        </a:solidFill>
        <a:effectLst/>
      </p:bgPr>
    </p:bg>
    <p:spTree>
      <p:nvGrpSpPr>
        <p:cNvPr id="1" name=""/>
        <p:cNvGrpSpPr/>
        <p:nvPr/>
      </p:nvGrpSpPr>
      <p:grpSpPr>
        <a:xfrm>
          <a:off x="0" y="0"/>
          <a:ext cx="0" cy="0"/>
          <a:chOff x="0" y="0"/>
          <a:chExt cx="0" cy="0"/>
        </a:xfrm>
      </p:grpSpPr>
      <p:sp>
        <p:nvSpPr>
          <p:cNvPr id="2" name="Shape 0"/>
          <p:cNvSpPr/>
          <p:nvPr/>
        </p:nvSpPr>
        <p:spPr>
          <a:xfrm>
            <a:off x="0" y="0"/>
            <a:ext cx="9144000" cy="164592"/>
          </a:xfrm>
          <a:prstGeom prst="rect">
            <a:avLst/>
          </a:prstGeom>
          <a:solidFill>
            <a:srgbClr val="C9A84C"/>
          </a:solidFill>
          <a:ln w="12700">
            <a:solidFill>
              <a:srgbClr val="C9A84C"/>
            </a:solidFill>
            <a:prstDash val="solid"/>
          </a:ln>
        </p:spPr>
        <p:txBody>
          <a:bodyPr/>
          <a:lstStyle/>
          <a:p>
            <a:endParaRPr lang="es-MX"/>
          </a:p>
        </p:txBody>
      </p:sp>
      <p:sp>
        <p:nvSpPr>
          <p:cNvPr id="3" name="Shape 1"/>
          <p:cNvSpPr/>
          <p:nvPr/>
        </p:nvSpPr>
        <p:spPr>
          <a:xfrm>
            <a:off x="0" y="4974336"/>
            <a:ext cx="9144000" cy="164592"/>
          </a:xfrm>
          <a:prstGeom prst="rect">
            <a:avLst/>
          </a:prstGeom>
          <a:solidFill>
            <a:srgbClr val="B85C38"/>
          </a:solidFill>
          <a:ln w="12700">
            <a:solidFill>
              <a:srgbClr val="B85C38"/>
            </a:solidFill>
            <a:prstDash val="solid"/>
          </a:ln>
        </p:spPr>
        <p:txBody>
          <a:bodyPr/>
          <a:lstStyle/>
          <a:p>
            <a:endParaRPr lang="es-MX"/>
          </a:p>
        </p:txBody>
      </p:sp>
      <p:pic>
        <p:nvPicPr>
          <p:cNvPr id="4" name="Image 0" descr="preencoded.png"/>
          <p:cNvPicPr>
            <a:picLocks noChangeAspect="1"/>
          </p:cNvPicPr>
          <p:nvPr/>
        </p:nvPicPr>
        <p:blipFill>
          <a:blip r:embed="rId3"/>
          <a:stretch>
            <a:fillRect/>
          </a:stretch>
        </p:blipFill>
        <p:spPr>
          <a:xfrm>
            <a:off x="4206240" y="411480"/>
            <a:ext cx="731520" cy="731520"/>
          </a:xfrm>
          <a:prstGeom prst="rect">
            <a:avLst/>
          </a:prstGeom>
        </p:spPr>
      </p:pic>
      <p:sp>
        <p:nvSpPr>
          <p:cNvPr id="5" name="Text 2"/>
          <p:cNvSpPr/>
          <p:nvPr/>
        </p:nvSpPr>
        <p:spPr>
          <a:xfrm>
            <a:off x="457200" y="1280160"/>
            <a:ext cx="8229600" cy="320040"/>
          </a:xfrm>
          <a:prstGeom prst="rect">
            <a:avLst/>
          </a:prstGeom>
          <a:noFill/>
          <a:ln/>
        </p:spPr>
        <p:txBody>
          <a:bodyPr wrap="square" rtlCol="0" anchor="ctr"/>
          <a:lstStyle/>
          <a:p>
            <a:pPr marL="0" indent="0" algn="ctr">
              <a:buNone/>
            </a:pPr>
            <a:r>
              <a:rPr lang="en-US" sz="1100" b="1" kern="0" spc="400" dirty="0">
                <a:solidFill>
                  <a:srgbClr val="C9A84C"/>
                </a:solidFill>
              </a:rPr>
              <a:t>Próxima sesión</a:t>
            </a:r>
            <a:endParaRPr lang="en-US" sz="1100" dirty="0"/>
          </a:p>
        </p:txBody>
      </p:sp>
      <p:sp>
        <p:nvSpPr>
          <p:cNvPr id="6" name="Text 3"/>
          <p:cNvSpPr/>
          <p:nvPr/>
        </p:nvSpPr>
        <p:spPr>
          <a:xfrm>
            <a:off x="457200" y="1645920"/>
            <a:ext cx="8229600" cy="502920"/>
          </a:xfrm>
          <a:prstGeom prst="rect">
            <a:avLst/>
          </a:prstGeom>
          <a:noFill/>
          <a:ln/>
        </p:spPr>
        <p:txBody>
          <a:bodyPr wrap="square" rtlCol="0" anchor="ctr"/>
          <a:lstStyle/>
          <a:p>
            <a:pPr marL="0" indent="0" algn="ctr">
              <a:buNone/>
            </a:pPr>
            <a:r>
              <a:rPr lang="en-US" sz="3400" b="1" dirty="0">
                <a:solidFill>
                  <a:srgbClr val="FFFFFF"/>
                </a:solidFill>
                <a:latin typeface="Cambria" pitchFamily="34" charset="0"/>
                <a:ea typeface="Cambria" pitchFamily="34" charset="-122"/>
                <a:cs typeface="Cambria" pitchFamily="34" charset="-120"/>
              </a:rPr>
              <a:t>CLASE 2</a:t>
            </a:r>
            <a:endParaRPr lang="en-US" sz="3400" dirty="0"/>
          </a:p>
        </p:txBody>
      </p:sp>
      <p:sp>
        <p:nvSpPr>
          <p:cNvPr id="7" name="Shape 4"/>
          <p:cNvSpPr/>
          <p:nvPr/>
        </p:nvSpPr>
        <p:spPr>
          <a:xfrm>
            <a:off x="1828800" y="2240280"/>
            <a:ext cx="5486400" cy="36576"/>
          </a:xfrm>
          <a:prstGeom prst="rect">
            <a:avLst/>
          </a:prstGeom>
          <a:solidFill>
            <a:srgbClr val="C9A84C"/>
          </a:solidFill>
          <a:ln w="12700">
            <a:solidFill>
              <a:srgbClr val="C9A84C"/>
            </a:solidFill>
            <a:prstDash val="solid"/>
          </a:ln>
        </p:spPr>
        <p:txBody>
          <a:bodyPr/>
          <a:lstStyle/>
          <a:p>
            <a:endParaRPr lang="es-MX"/>
          </a:p>
        </p:txBody>
      </p:sp>
      <p:sp>
        <p:nvSpPr>
          <p:cNvPr id="8" name="Text 5"/>
          <p:cNvSpPr/>
          <p:nvPr/>
        </p:nvSpPr>
        <p:spPr>
          <a:xfrm>
            <a:off x="457200" y="2377440"/>
            <a:ext cx="8229600" cy="777240"/>
          </a:xfrm>
          <a:prstGeom prst="rect">
            <a:avLst/>
          </a:prstGeom>
          <a:noFill/>
          <a:ln/>
        </p:spPr>
        <p:txBody>
          <a:bodyPr wrap="square" rtlCol="0" anchor="ctr"/>
          <a:lstStyle/>
          <a:p>
            <a:pPr marL="0" indent="0" algn="ctr">
              <a:buNone/>
            </a:pPr>
            <a:r>
              <a:rPr lang="en-US" sz="1400" i="1" dirty="0">
                <a:solidFill>
                  <a:srgbClr val="E8C96A"/>
                </a:solidFill>
              </a:rPr>
              <a:t>Concurrencia · Interseccionalidad · Prioridad del bien jurídico tutelado</a:t>
            </a:r>
            <a:endParaRPr lang="en-US" sz="1400" dirty="0"/>
          </a:p>
          <a:p>
            <a:pPr marL="0" indent="0" algn="ctr">
              <a:buNone/>
            </a:pPr>
            <a:r>
              <a:rPr lang="en-US" sz="1400" i="1" dirty="0">
                <a:solidFill>
                  <a:srgbClr val="E8C96A"/>
                </a:solidFill>
              </a:rPr>
              <a:t>Análisis de SUP-RAP-47/2021 · Caso práctico integral</a:t>
            </a:r>
            <a:endParaRPr lang="en-US" sz="1400" dirty="0"/>
          </a:p>
        </p:txBody>
      </p:sp>
      <p:sp>
        <p:nvSpPr>
          <p:cNvPr id="9" name="Shape 6"/>
          <p:cNvSpPr/>
          <p:nvPr/>
        </p:nvSpPr>
        <p:spPr>
          <a:xfrm>
            <a:off x="731520" y="3383280"/>
            <a:ext cx="256032" cy="256032"/>
          </a:xfrm>
          <a:prstGeom prst="rect">
            <a:avLst/>
          </a:prstGeom>
          <a:solidFill>
            <a:srgbClr val="B85C38"/>
          </a:solidFill>
          <a:ln w="12700">
            <a:solidFill>
              <a:srgbClr val="B85C38"/>
            </a:solidFill>
            <a:prstDash val="solid"/>
          </a:ln>
        </p:spPr>
        <p:txBody>
          <a:bodyPr/>
          <a:lstStyle/>
          <a:p>
            <a:endParaRPr lang="es-MX"/>
          </a:p>
        </p:txBody>
      </p:sp>
      <p:sp>
        <p:nvSpPr>
          <p:cNvPr id="10" name="Text 7"/>
          <p:cNvSpPr/>
          <p:nvPr/>
        </p:nvSpPr>
        <p:spPr>
          <a:xfrm>
            <a:off x="1097280" y="3291840"/>
            <a:ext cx="3657600" cy="438912"/>
          </a:xfrm>
          <a:prstGeom prst="rect">
            <a:avLst/>
          </a:prstGeom>
          <a:noFill/>
          <a:ln/>
        </p:spPr>
        <p:txBody>
          <a:bodyPr wrap="square" rtlCol="0" anchor="ctr"/>
          <a:lstStyle/>
          <a:p>
            <a:pPr marL="0" indent="0">
              <a:buNone/>
            </a:pPr>
            <a:r>
              <a:rPr lang="en-US" sz="1200" dirty="0">
                <a:solidFill>
                  <a:srgbClr val="FFFFFF"/>
                </a:solidFill>
              </a:rPr>
              <a:t>No doble contabilización</a:t>
            </a:r>
            <a:endParaRPr lang="en-US" sz="1200" dirty="0"/>
          </a:p>
        </p:txBody>
      </p:sp>
      <p:sp>
        <p:nvSpPr>
          <p:cNvPr id="11" name="Shape 8"/>
          <p:cNvSpPr/>
          <p:nvPr/>
        </p:nvSpPr>
        <p:spPr>
          <a:xfrm>
            <a:off x="4754880" y="3383280"/>
            <a:ext cx="256032" cy="256032"/>
          </a:xfrm>
          <a:prstGeom prst="rect">
            <a:avLst/>
          </a:prstGeom>
          <a:solidFill>
            <a:srgbClr val="B85C38"/>
          </a:solidFill>
          <a:ln w="12700">
            <a:solidFill>
              <a:srgbClr val="B85C38"/>
            </a:solidFill>
            <a:prstDash val="solid"/>
          </a:ln>
        </p:spPr>
        <p:txBody>
          <a:bodyPr/>
          <a:lstStyle/>
          <a:p>
            <a:endParaRPr lang="es-MX"/>
          </a:p>
        </p:txBody>
      </p:sp>
      <p:sp>
        <p:nvSpPr>
          <p:cNvPr id="12" name="Text 9"/>
          <p:cNvSpPr/>
          <p:nvPr/>
        </p:nvSpPr>
        <p:spPr>
          <a:xfrm>
            <a:off x="5120640" y="3291840"/>
            <a:ext cx="3657600" cy="438912"/>
          </a:xfrm>
          <a:prstGeom prst="rect">
            <a:avLst/>
          </a:prstGeom>
          <a:noFill/>
          <a:ln/>
        </p:spPr>
        <p:txBody>
          <a:bodyPr wrap="square" rtlCol="0" anchor="ctr"/>
          <a:lstStyle/>
          <a:p>
            <a:pPr marL="0" indent="0">
              <a:buNone/>
            </a:pPr>
            <a:r>
              <a:rPr lang="en-US" sz="1200" dirty="0">
                <a:solidFill>
                  <a:srgbClr val="FFFFFF"/>
                </a:solidFill>
              </a:rPr>
              <a:t>Autodeterminación de la persona</a:t>
            </a:r>
            <a:endParaRPr lang="en-US" sz="1200" dirty="0"/>
          </a:p>
        </p:txBody>
      </p:sp>
      <p:sp>
        <p:nvSpPr>
          <p:cNvPr id="13" name="Shape 10"/>
          <p:cNvSpPr/>
          <p:nvPr/>
        </p:nvSpPr>
        <p:spPr>
          <a:xfrm>
            <a:off x="731520" y="3931920"/>
            <a:ext cx="256032" cy="256032"/>
          </a:xfrm>
          <a:prstGeom prst="rect">
            <a:avLst/>
          </a:prstGeom>
          <a:solidFill>
            <a:srgbClr val="B85C38"/>
          </a:solidFill>
          <a:ln w="12700">
            <a:solidFill>
              <a:srgbClr val="B85C38"/>
            </a:solidFill>
            <a:prstDash val="solid"/>
          </a:ln>
        </p:spPr>
        <p:txBody>
          <a:bodyPr/>
          <a:lstStyle/>
          <a:p>
            <a:endParaRPr lang="es-MX"/>
          </a:p>
        </p:txBody>
      </p:sp>
      <p:sp>
        <p:nvSpPr>
          <p:cNvPr id="14" name="Text 11"/>
          <p:cNvSpPr/>
          <p:nvPr/>
        </p:nvSpPr>
        <p:spPr>
          <a:xfrm>
            <a:off x="1097280" y="3840480"/>
            <a:ext cx="3657600" cy="438912"/>
          </a:xfrm>
          <a:prstGeom prst="rect">
            <a:avLst/>
          </a:prstGeom>
          <a:noFill/>
          <a:ln/>
        </p:spPr>
        <p:txBody>
          <a:bodyPr wrap="square" rtlCol="0" anchor="ctr"/>
          <a:lstStyle/>
          <a:p>
            <a:pPr marL="0" indent="0">
              <a:buNone/>
            </a:pPr>
            <a:r>
              <a:rPr lang="en-US" sz="1200" dirty="0">
                <a:solidFill>
                  <a:srgbClr val="FFFFFF"/>
                </a:solidFill>
              </a:rPr>
              <a:t>Interseccionalidad como método</a:t>
            </a:r>
            <a:endParaRPr lang="en-US" sz="1200" dirty="0"/>
          </a:p>
        </p:txBody>
      </p:sp>
      <p:sp>
        <p:nvSpPr>
          <p:cNvPr id="15" name="Shape 12"/>
          <p:cNvSpPr/>
          <p:nvPr/>
        </p:nvSpPr>
        <p:spPr>
          <a:xfrm>
            <a:off x="4754880" y="3931920"/>
            <a:ext cx="256032" cy="256032"/>
          </a:xfrm>
          <a:prstGeom prst="rect">
            <a:avLst/>
          </a:prstGeom>
          <a:solidFill>
            <a:srgbClr val="B85C38"/>
          </a:solidFill>
          <a:ln w="12700">
            <a:solidFill>
              <a:srgbClr val="B85C38"/>
            </a:solidFill>
            <a:prstDash val="solid"/>
          </a:ln>
        </p:spPr>
        <p:txBody>
          <a:bodyPr/>
          <a:lstStyle/>
          <a:p>
            <a:endParaRPr lang="es-MX"/>
          </a:p>
        </p:txBody>
      </p:sp>
      <p:sp>
        <p:nvSpPr>
          <p:cNvPr id="16" name="Text 13"/>
          <p:cNvSpPr/>
          <p:nvPr/>
        </p:nvSpPr>
        <p:spPr>
          <a:xfrm>
            <a:off x="5120640" y="3840480"/>
            <a:ext cx="3657600" cy="438912"/>
          </a:xfrm>
          <a:prstGeom prst="rect">
            <a:avLst/>
          </a:prstGeom>
          <a:noFill/>
          <a:ln/>
        </p:spPr>
        <p:txBody>
          <a:bodyPr wrap="square" rtlCol="0" anchor="ctr"/>
          <a:lstStyle/>
          <a:p>
            <a:pPr marL="0" indent="0">
              <a:buNone/>
            </a:pPr>
            <a:r>
              <a:rPr lang="en-US" sz="1200" dirty="0">
                <a:solidFill>
                  <a:srgbClr val="FFFFFF"/>
                </a:solidFill>
              </a:rPr>
              <a:t>Matriz metodológica de resolución</a:t>
            </a:r>
            <a:endParaRPr lang="en-US" sz="1200" dirty="0"/>
          </a:p>
        </p:txBody>
      </p:sp>
      <p:sp>
        <p:nvSpPr>
          <p:cNvPr id="17" name="Text 14"/>
          <p:cNvSpPr/>
          <p:nvPr/>
        </p:nvSpPr>
        <p:spPr>
          <a:xfrm>
            <a:off x="457200" y="4526280"/>
            <a:ext cx="8229600" cy="256032"/>
          </a:xfrm>
          <a:prstGeom prst="rect">
            <a:avLst/>
          </a:prstGeom>
          <a:noFill/>
          <a:ln/>
        </p:spPr>
        <p:txBody>
          <a:bodyPr wrap="square" rtlCol="0" anchor="ctr"/>
          <a:lstStyle/>
          <a:p>
            <a:pPr marL="0" indent="0" algn="ctr">
              <a:buNone/>
            </a:pPr>
            <a:r>
              <a:rPr lang="en-US" sz="1000" i="1" dirty="0">
                <a:solidFill>
                  <a:srgbClr val="E8E4DE"/>
                </a:solidFill>
              </a:rPr>
              <a:t>Diplomado en Acciones Afirmativas y Derecho Electoral</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4F1EC"/>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3D4F6B"/>
                </a:solidFill>
              </a:rPr>
              <a:t>4 / 35</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3D4F6B"/>
                </a:solidFill>
              </a:rPr>
              <a:t>Diplomado · Acciones Afirmativas</a:t>
            </a:r>
            <a:endParaRPr lang="en-US" sz="900" dirty="0"/>
          </a:p>
        </p:txBody>
      </p:sp>
      <p:sp>
        <p:nvSpPr>
          <p:cNvPr id="4" name="Text 2"/>
          <p:cNvSpPr/>
          <p:nvPr/>
        </p:nvSpPr>
        <p:spPr>
          <a:xfrm>
            <a:off x="320040" y="228600"/>
            <a:ext cx="8503920" cy="411480"/>
          </a:xfrm>
          <a:prstGeom prst="rect">
            <a:avLst/>
          </a:prstGeom>
          <a:noFill/>
          <a:ln/>
        </p:spPr>
        <p:txBody>
          <a:bodyPr wrap="square" rtlCol="0" anchor="ctr"/>
          <a:lstStyle/>
          <a:p>
            <a:pPr marL="0" indent="0">
              <a:buNone/>
            </a:pPr>
            <a:r>
              <a:rPr lang="en-US" sz="2200" b="1" dirty="0">
                <a:solidFill>
                  <a:srgbClr val="1B2A4A"/>
                </a:solidFill>
                <a:latin typeface="Cambria" pitchFamily="34" charset="0"/>
                <a:ea typeface="Cambria" pitchFamily="34" charset="-122"/>
                <a:cs typeface="Cambria" pitchFamily="34" charset="-120"/>
              </a:rPr>
              <a:t>La distinción decisiva</a:t>
            </a:r>
            <a:endParaRPr lang="en-US" sz="2200" dirty="0"/>
          </a:p>
        </p:txBody>
      </p:sp>
      <p:sp>
        <p:nvSpPr>
          <p:cNvPr id="5" name="Shape 3"/>
          <p:cNvSpPr/>
          <p:nvPr/>
        </p:nvSpPr>
        <p:spPr>
          <a:xfrm>
            <a:off x="320040" y="685800"/>
            <a:ext cx="8503920" cy="27432"/>
          </a:xfrm>
          <a:prstGeom prst="rect">
            <a:avLst/>
          </a:prstGeom>
          <a:solidFill>
            <a:srgbClr val="C9A84C"/>
          </a:solidFill>
          <a:ln w="12700">
            <a:solidFill>
              <a:srgbClr val="C9A84C"/>
            </a:solidFill>
            <a:prstDash val="solid"/>
          </a:ln>
        </p:spPr>
        <p:txBody>
          <a:bodyPr/>
          <a:lstStyle/>
          <a:p>
            <a:endParaRPr lang="es-MX"/>
          </a:p>
        </p:txBody>
      </p:sp>
      <p:sp>
        <p:nvSpPr>
          <p:cNvPr id="6" name="Shape 4"/>
          <p:cNvSpPr/>
          <p:nvPr/>
        </p:nvSpPr>
        <p:spPr>
          <a:xfrm>
            <a:off x="320040" y="822960"/>
            <a:ext cx="3931920" cy="347472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7" name="Shape 5"/>
          <p:cNvSpPr/>
          <p:nvPr/>
        </p:nvSpPr>
        <p:spPr>
          <a:xfrm>
            <a:off x="320040" y="822960"/>
            <a:ext cx="3931920" cy="502920"/>
          </a:xfrm>
          <a:prstGeom prst="rect">
            <a:avLst/>
          </a:prstGeom>
          <a:solidFill>
            <a:srgbClr val="1B2A4A"/>
          </a:solidFill>
          <a:ln w="12700">
            <a:solidFill>
              <a:srgbClr val="1B2A4A"/>
            </a:solidFill>
            <a:prstDash val="solid"/>
          </a:ln>
        </p:spPr>
        <p:txBody>
          <a:bodyPr/>
          <a:lstStyle/>
          <a:p>
            <a:endParaRPr lang="es-MX"/>
          </a:p>
        </p:txBody>
      </p:sp>
      <p:sp>
        <p:nvSpPr>
          <p:cNvPr id="8" name="Text 6"/>
          <p:cNvSpPr/>
          <p:nvPr/>
        </p:nvSpPr>
        <p:spPr>
          <a:xfrm>
            <a:off x="411480" y="822960"/>
            <a:ext cx="3749040" cy="502920"/>
          </a:xfrm>
          <a:prstGeom prst="rect">
            <a:avLst/>
          </a:prstGeom>
          <a:noFill/>
          <a:ln/>
        </p:spPr>
        <p:txBody>
          <a:bodyPr wrap="square" rtlCol="0" anchor="ctr"/>
          <a:lstStyle/>
          <a:p>
            <a:pPr marL="0" indent="0" algn="ctr">
              <a:buNone/>
            </a:pPr>
            <a:r>
              <a:rPr lang="en-US" sz="1300" b="1" kern="0" spc="100" dirty="0">
                <a:solidFill>
                  <a:srgbClr val="C9A84C"/>
                </a:solidFill>
              </a:rPr>
              <a:t>IGUALDAD FORMAL</a:t>
            </a:r>
            <a:endParaRPr lang="en-US" sz="1300" dirty="0"/>
          </a:p>
        </p:txBody>
      </p:sp>
      <p:sp>
        <p:nvSpPr>
          <p:cNvPr id="9" name="Text 7"/>
          <p:cNvSpPr/>
          <p:nvPr/>
        </p:nvSpPr>
        <p:spPr>
          <a:xfrm>
            <a:off x="457200" y="1417320"/>
            <a:ext cx="3657600" cy="2651760"/>
          </a:xfrm>
          <a:prstGeom prst="rect">
            <a:avLst/>
          </a:prstGeom>
          <a:noFill/>
          <a:ln/>
        </p:spPr>
        <p:txBody>
          <a:bodyPr wrap="square" rtlCol="0" anchor="t"/>
          <a:lstStyle/>
          <a:p>
            <a:pPr marL="0" indent="0">
              <a:buNone/>
            </a:pPr>
            <a:r>
              <a:rPr lang="en-US" sz="1250" dirty="0">
                <a:solidFill>
                  <a:srgbClr val="1B2A4A"/>
                </a:solidFill>
              </a:rPr>
              <a:t>Mira la norma en abstracto.</a:t>
            </a:r>
            <a:endParaRPr lang="en-US" sz="1250" dirty="0"/>
          </a:p>
          <a:p>
            <a:pPr marL="0" indent="0">
              <a:buNone/>
            </a:pPr>
            <a:r>
              <a:rPr lang="en-US" sz="1250" dirty="0">
                <a:solidFill>
                  <a:srgbClr val="1B2A4A"/>
                </a:solidFill>
              </a:rPr>
              <a:t> </a:t>
            </a:r>
            <a:endParaRPr lang="en-US" sz="1250" dirty="0"/>
          </a:p>
          <a:p>
            <a:pPr marL="0" indent="0">
              <a:buNone/>
            </a:pPr>
            <a:r>
              <a:rPr lang="en-US" sz="1250" dirty="0">
                <a:solidFill>
                  <a:srgbClr val="1B2A4A"/>
                </a:solidFill>
              </a:rPr>
              <a:t>La autoridad no establece distinciones arbitrarias entre personas en situaciones jurídicamente comparables.</a:t>
            </a:r>
            <a:endParaRPr lang="en-US" sz="1250" dirty="0"/>
          </a:p>
          <a:p>
            <a:pPr marL="0" indent="0">
              <a:buNone/>
            </a:pPr>
            <a:r>
              <a:rPr lang="en-US" sz="1250" dirty="0">
                <a:solidFill>
                  <a:srgbClr val="1B2A4A"/>
                </a:solidFill>
              </a:rPr>
              <a:t> </a:t>
            </a:r>
            <a:endParaRPr lang="en-US" sz="1250" dirty="0"/>
          </a:p>
          <a:p>
            <a:pPr marL="0" indent="0">
              <a:buNone/>
            </a:pPr>
            <a:r>
              <a:rPr lang="en-US" sz="1250" b="1" dirty="0">
                <a:solidFill>
                  <a:srgbClr val="1B2A4A"/>
                </a:solidFill>
              </a:rPr>
              <a:t>Pregunta clave:</a:t>
            </a:r>
            <a:r>
              <a:rPr lang="en-US" sz="1250" dirty="0">
                <a:solidFill>
                  <a:srgbClr val="1B2A4A"/>
                </a:solidFill>
              </a:rPr>
              <a:t> ¿la norma distingue sin razón?</a:t>
            </a:r>
            <a:endParaRPr lang="en-US" sz="1250" dirty="0"/>
          </a:p>
        </p:txBody>
      </p:sp>
      <p:sp>
        <p:nvSpPr>
          <p:cNvPr id="10" name="Shape 8"/>
          <p:cNvSpPr/>
          <p:nvPr/>
        </p:nvSpPr>
        <p:spPr>
          <a:xfrm>
            <a:off x="4892040" y="822960"/>
            <a:ext cx="3931920" cy="347472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1" name="Shape 9"/>
          <p:cNvSpPr/>
          <p:nvPr/>
        </p:nvSpPr>
        <p:spPr>
          <a:xfrm>
            <a:off x="4892040" y="822960"/>
            <a:ext cx="3931920" cy="502920"/>
          </a:xfrm>
          <a:prstGeom prst="rect">
            <a:avLst/>
          </a:prstGeom>
          <a:solidFill>
            <a:srgbClr val="B85C38"/>
          </a:solidFill>
          <a:ln w="12700">
            <a:solidFill>
              <a:srgbClr val="B85C38"/>
            </a:solidFill>
            <a:prstDash val="solid"/>
          </a:ln>
        </p:spPr>
        <p:txBody>
          <a:bodyPr/>
          <a:lstStyle/>
          <a:p>
            <a:endParaRPr lang="es-MX"/>
          </a:p>
        </p:txBody>
      </p:sp>
      <p:sp>
        <p:nvSpPr>
          <p:cNvPr id="12" name="Text 10"/>
          <p:cNvSpPr/>
          <p:nvPr/>
        </p:nvSpPr>
        <p:spPr>
          <a:xfrm>
            <a:off x="4983480" y="822960"/>
            <a:ext cx="3749040" cy="502920"/>
          </a:xfrm>
          <a:prstGeom prst="rect">
            <a:avLst/>
          </a:prstGeom>
          <a:noFill/>
          <a:ln/>
        </p:spPr>
        <p:txBody>
          <a:bodyPr wrap="square" rtlCol="0" anchor="ctr"/>
          <a:lstStyle/>
          <a:p>
            <a:pPr marL="0" indent="0" algn="ctr">
              <a:buNone/>
            </a:pPr>
            <a:r>
              <a:rPr lang="en-US" sz="1300" b="1" kern="0" spc="100" dirty="0">
                <a:solidFill>
                  <a:srgbClr val="FFFFFF"/>
                </a:solidFill>
              </a:rPr>
              <a:t>IGUALDAD SUSTANTIVA</a:t>
            </a:r>
            <a:endParaRPr lang="en-US" sz="1300" dirty="0"/>
          </a:p>
        </p:txBody>
      </p:sp>
      <p:sp>
        <p:nvSpPr>
          <p:cNvPr id="13" name="Text 11"/>
          <p:cNvSpPr/>
          <p:nvPr/>
        </p:nvSpPr>
        <p:spPr>
          <a:xfrm>
            <a:off x="5029200" y="1417320"/>
            <a:ext cx="3657600" cy="2651760"/>
          </a:xfrm>
          <a:prstGeom prst="rect">
            <a:avLst/>
          </a:prstGeom>
          <a:noFill/>
          <a:ln/>
        </p:spPr>
        <p:txBody>
          <a:bodyPr wrap="square" rtlCol="0" anchor="t"/>
          <a:lstStyle/>
          <a:p>
            <a:pPr marL="0" indent="0">
              <a:buNone/>
            </a:pPr>
            <a:r>
              <a:rPr lang="en-US" sz="1250" dirty="0">
                <a:solidFill>
                  <a:srgbClr val="1B2A4A"/>
                </a:solidFill>
              </a:rPr>
              <a:t>Mira las condiciones sociales, históricas y materiales.</a:t>
            </a:r>
            <a:endParaRPr lang="en-US" sz="1250" dirty="0"/>
          </a:p>
          <a:p>
            <a:pPr marL="0" indent="0">
              <a:buNone/>
            </a:pPr>
            <a:r>
              <a:rPr lang="en-US" sz="1250" dirty="0">
                <a:solidFill>
                  <a:srgbClr val="1B2A4A"/>
                </a:solidFill>
              </a:rPr>
              <a:t> </a:t>
            </a:r>
            <a:endParaRPr lang="en-US" sz="1250" dirty="0"/>
          </a:p>
          <a:p>
            <a:pPr marL="0" indent="0">
              <a:buNone/>
            </a:pPr>
            <a:r>
              <a:rPr lang="en-US" sz="1250" dirty="0">
                <a:solidFill>
                  <a:srgbClr val="1B2A4A"/>
                </a:solidFill>
              </a:rPr>
              <a:t>No basta tratar igual a quienes históricamente no han podido competir en condiciones reales.</a:t>
            </a:r>
            <a:endParaRPr lang="en-US" sz="1250" dirty="0"/>
          </a:p>
          <a:p>
            <a:pPr marL="0" indent="0">
              <a:buNone/>
            </a:pPr>
            <a:r>
              <a:rPr lang="en-US" sz="1250" dirty="0">
                <a:solidFill>
                  <a:srgbClr val="1B2A4A"/>
                </a:solidFill>
              </a:rPr>
              <a:t> </a:t>
            </a:r>
            <a:endParaRPr lang="en-US" sz="1250" dirty="0"/>
          </a:p>
          <a:p>
            <a:pPr marL="0" indent="0">
              <a:buNone/>
            </a:pPr>
            <a:r>
              <a:rPr lang="en-US" sz="1250" b="1" dirty="0">
                <a:solidFill>
                  <a:srgbClr val="1B2A4A"/>
                </a:solidFill>
              </a:rPr>
              <a:t>Pregunta clave:</a:t>
            </a:r>
            <a:r>
              <a:rPr lang="en-US" sz="1250" dirty="0">
                <a:solidFill>
                  <a:srgbClr val="1B2A4A"/>
                </a:solidFill>
              </a:rPr>
              <a:t> ¿la neutralidad perpetúa exclusión?</a:t>
            </a:r>
            <a:endParaRPr lang="en-US" sz="1250" dirty="0"/>
          </a:p>
        </p:txBody>
      </p:sp>
      <p:pic>
        <p:nvPicPr>
          <p:cNvPr id="14" name="Image 0" descr="preencoded.png"/>
          <p:cNvPicPr>
            <a:picLocks noChangeAspect="1"/>
          </p:cNvPicPr>
          <p:nvPr/>
        </p:nvPicPr>
        <p:blipFill>
          <a:blip r:embed="rId3"/>
          <a:stretch>
            <a:fillRect/>
          </a:stretch>
        </p:blipFill>
        <p:spPr>
          <a:xfrm>
            <a:off x="4279392" y="2377440"/>
            <a:ext cx="411480" cy="411480"/>
          </a:xfrm>
          <a:prstGeom prst="rect">
            <a:avLst/>
          </a:prstGeom>
        </p:spPr>
      </p:pic>
      <p:sp>
        <p:nvSpPr>
          <p:cNvPr id="15" name="Shape 12"/>
          <p:cNvSpPr/>
          <p:nvPr/>
        </p:nvSpPr>
        <p:spPr>
          <a:xfrm>
            <a:off x="320040" y="4434840"/>
            <a:ext cx="8503920" cy="347472"/>
          </a:xfrm>
          <a:prstGeom prst="rect">
            <a:avLst/>
          </a:prstGeom>
          <a:solidFill>
            <a:srgbClr val="1B2A4A"/>
          </a:solidFill>
          <a:ln w="12700">
            <a:solidFill>
              <a:srgbClr val="1B2A4A"/>
            </a:solidFill>
            <a:prstDash val="solid"/>
          </a:ln>
        </p:spPr>
        <p:txBody>
          <a:bodyPr/>
          <a:lstStyle/>
          <a:p>
            <a:endParaRPr lang="es-MX"/>
          </a:p>
        </p:txBody>
      </p:sp>
      <p:sp>
        <p:nvSpPr>
          <p:cNvPr id="16" name="Text 13"/>
          <p:cNvSpPr/>
          <p:nvPr/>
        </p:nvSpPr>
        <p:spPr>
          <a:xfrm>
            <a:off x="411480" y="4434840"/>
            <a:ext cx="8321040" cy="347472"/>
          </a:xfrm>
          <a:prstGeom prst="rect">
            <a:avLst/>
          </a:prstGeom>
          <a:noFill/>
          <a:ln/>
        </p:spPr>
        <p:txBody>
          <a:bodyPr wrap="square" rtlCol="0" anchor="ctr"/>
          <a:lstStyle/>
          <a:p>
            <a:pPr marL="0" indent="0" algn="ctr">
              <a:buNone/>
            </a:pPr>
            <a:r>
              <a:rPr lang="en-US" sz="1150" i="1" dirty="0">
                <a:solidFill>
                  <a:srgbClr val="E8C96A"/>
                </a:solidFill>
              </a:rPr>
              <a:t>Una regla aparentemente neutral puede producir efectos excluyentes.</a:t>
            </a:r>
            <a:endParaRPr lang="en-US" sz="11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4F1EC"/>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3D4F6B"/>
                </a:solidFill>
              </a:rPr>
              <a:t>5 / 35</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3D4F6B"/>
                </a:solidFill>
              </a:rPr>
              <a:t>Diplomado · Acciones Afirmativas</a:t>
            </a:r>
            <a:endParaRPr lang="en-US" sz="900" dirty="0"/>
          </a:p>
        </p:txBody>
      </p:sp>
      <p:sp>
        <p:nvSpPr>
          <p:cNvPr id="4" name="Text 2"/>
          <p:cNvSpPr/>
          <p:nvPr/>
        </p:nvSpPr>
        <p:spPr>
          <a:xfrm>
            <a:off x="320040" y="228600"/>
            <a:ext cx="8503920" cy="411480"/>
          </a:xfrm>
          <a:prstGeom prst="rect">
            <a:avLst/>
          </a:prstGeom>
          <a:noFill/>
          <a:ln/>
        </p:spPr>
        <p:txBody>
          <a:bodyPr wrap="square" rtlCol="0" anchor="ctr"/>
          <a:lstStyle/>
          <a:p>
            <a:pPr marL="0" indent="0">
              <a:buNone/>
            </a:pPr>
            <a:r>
              <a:rPr lang="en-US" sz="2200" b="1" dirty="0">
                <a:solidFill>
                  <a:srgbClr val="1B2A4A"/>
                </a:solidFill>
                <a:latin typeface="Cambria" pitchFamily="34" charset="0"/>
                <a:ea typeface="Cambria" pitchFamily="34" charset="-122"/>
                <a:cs typeface="Cambria" pitchFamily="34" charset="-120"/>
              </a:rPr>
              <a:t>Marco normativo aplicable</a:t>
            </a:r>
            <a:endParaRPr lang="en-US" sz="2200" dirty="0"/>
          </a:p>
        </p:txBody>
      </p:sp>
      <p:sp>
        <p:nvSpPr>
          <p:cNvPr id="5" name="Shape 3"/>
          <p:cNvSpPr/>
          <p:nvPr/>
        </p:nvSpPr>
        <p:spPr>
          <a:xfrm>
            <a:off x="320040" y="685800"/>
            <a:ext cx="8503920" cy="27432"/>
          </a:xfrm>
          <a:prstGeom prst="rect">
            <a:avLst/>
          </a:prstGeom>
          <a:solidFill>
            <a:srgbClr val="C9A84C"/>
          </a:solidFill>
          <a:ln w="12700">
            <a:solidFill>
              <a:srgbClr val="C9A84C"/>
            </a:solidFill>
            <a:prstDash val="solid"/>
          </a:ln>
        </p:spPr>
        <p:txBody>
          <a:bodyPr/>
          <a:lstStyle/>
          <a:p>
            <a:endParaRPr lang="es-MX"/>
          </a:p>
        </p:txBody>
      </p:sp>
      <p:sp>
        <p:nvSpPr>
          <p:cNvPr id="6" name="Shape 4"/>
          <p:cNvSpPr/>
          <p:nvPr/>
        </p:nvSpPr>
        <p:spPr>
          <a:xfrm>
            <a:off x="320040" y="822960"/>
            <a:ext cx="4114800" cy="301752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7" name="Shape 5"/>
          <p:cNvSpPr/>
          <p:nvPr/>
        </p:nvSpPr>
        <p:spPr>
          <a:xfrm>
            <a:off x="320040" y="822960"/>
            <a:ext cx="4114800" cy="411480"/>
          </a:xfrm>
          <a:prstGeom prst="rect">
            <a:avLst/>
          </a:prstGeom>
          <a:solidFill>
            <a:srgbClr val="1B2A4A"/>
          </a:solidFill>
          <a:ln w="12700">
            <a:solidFill>
              <a:srgbClr val="1B2A4A"/>
            </a:solidFill>
            <a:prstDash val="solid"/>
          </a:ln>
        </p:spPr>
        <p:txBody>
          <a:bodyPr/>
          <a:lstStyle/>
          <a:p>
            <a:endParaRPr lang="es-MX"/>
          </a:p>
        </p:txBody>
      </p:sp>
      <p:sp>
        <p:nvSpPr>
          <p:cNvPr id="8" name="Text 6"/>
          <p:cNvSpPr/>
          <p:nvPr/>
        </p:nvSpPr>
        <p:spPr>
          <a:xfrm>
            <a:off x="411480" y="822960"/>
            <a:ext cx="3931920" cy="411480"/>
          </a:xfrm>
          <a:prstGeom prst="rect">
            <a:avLst/>
          </a:prstGeom>
          <a:noFill/>
          <a:ln/>
        </p:spPr>
        <p:txBody>
          <a:bodyPr wrap="square" rtlCol="0" anchor="ctr"/>
          <a:lstStyle/>
          <a:p>
            <a:pPr marL="0" indent="0" algn="ctr">
              <a:buNone/>
            </a:pPr>
            <a:r>
              <a:rPr lang="en-US" sz="1200" b="1" dirty="0">
                <a:solidFill>
                  <a:srgbClr val="C9A84C"/>
                </a:solidFill>
              </a:rPr>
              <a:t>CONSTITUCIÓN FEDERAL</a:t>
            </a:r>
            <a:endParaRPr lang="en-US" sz="1200" dirty="0"/>
          </a:p>
        </p:txBody>
      </p:sp>
      <p:sp>
        <p:nvSpPr>
          <p:cNvPr id="9" name="Shape 7"/>
          <p:cNvSpPr/>
          <p:nvPr/>
        </p:nvSpPr>
        <p:spPr>
          <a:xfrm>
            <a:off x="411480" y="1325880"/>
            <a:ext cx="777240" cy="274320"/>
          </a:xfrm>
          <a:prstGeom prst="rect">
            <a:avLst/>
          </a:prstGeom>
          <a:solidFill>
            <a:srgbClr val="C9A84C"/>
          </a:solidFill>
          <a:ln w="12700">
            <a:solidFill>
              <a:srgbClr val="C9A84C"/>
            </a:solidFill>
            <a:prstDash val="solid"/>
          </a:ln>
        </p:spPr>
        <p:txBody>
          <a:bodyPr/>
          <a:lstStyle/>
          <a:p>
            <a:endParaRPr lang="es-MX"/>
          </a:p>
        </p:txBody>
      </p:sp>
      <p:sp>
        <p:nvSpPr>
          <p:cNvPr id="10" name="Text 8"/>
          <p:cNvSpPr/>
          <p:nvPr/>
        </p:nvSpPr>
        <p:spPr>
          <a:xfrm>
            <a:off x="411480" y="1325880"/>
            <a:ext cx="777240" cy="274320"/>
          </a:xfrm>
          <a:prstGeom prst="rect">
            <a:avLst/>
          </a:prstGeom>
          <a:noFill/>
          <a:ln/>
        </p:spPr>
        <p:txBody>
          <a:bodyPr wrap="square" lIns="0" tIns="0" rIns="0" bIns="0" rtlCol="0" anchor="ctr"/>
          <a:lstStyle/>
          <a:p>
            <a:pPr marL="0" indent="0" algn="ctr">
              <a:buNone/>
            </a:pPr>
            <a:r>
              <a:rPr lang="en-US" sz="900" b="1" dirty="0">
                <a:solidFill>
                  <a:srgbClr val="1B2A4A"/>
                </a:solidFill>
              </a:rPr>
              <a:t>Art. 1°</a:t>
            </a:r>
            <a:endParaRPr lang="en-US" sz="900" dirty="0"/>
          </a:p>
        </p:txBody>
      </p:sp>
      <p:sp>
        <p:nvSpPr>
          <p:cNvPr id="11" name="Text 9"/>
          <p:cNvSpPr/>
          <p:nvPr/>
        </p:nvSpPr>
        <p:spPr>
          <a:xfrm>
            <a:off x="1261872" y="1280160"/>
            <a:ext cx="3017520" cy="411480"/>
          </a:xfrm>
          <a:prstGeom prst="rect">
            <a:avLst/>
          </a:prstGeom>
          <a:noFill/>
          <a:ln/>
        </p:spPr>
        <p:txBody>
          <a:bodyPr wrap="square" rtlCol="0" anchor="ctr"/>
          <a:lstStyle/>
          <a:p>
            <a:pPr marL="0" indent="0">
              <a:buNone/>
            </a:pPr>
            <a:r>
              <a:rPr lang="en-US" sz="1050" dirty="0">
                <a:solidFill>
                  <a:srgbClr val="1B2A4A"/>
                </a:solidFill>
              </a:rPr>
              <a:t>Obligación de promover, respetar, proteger y garantizar DD. HH.; prohibición de discriminación</a:t>
            </a:r>
            <a:endParaRPr lang="en-US" sz="1050" dirty="0"/>
          </a:p>
        </p:txBody>
      </p:sp>
      <p:sp>
        <p:nvSpPr>
          <p:cNvPr id="12" name="Shape 10"/>
          <p:cNvSpPr/>
          <p:nvPr/>
        </p:nvSpPr>
        <p:spPr>
          <a:xfrm>
            <a:off x="411480" y="1920240"/>
            <a:ext cx="777240" cy="274320"/>
          </a:xfrm>
          <a:prstGeom prst="rect">
            <a:avLst/>
          </a:prstGeom>
          <a:solidFill>
            <a:srgbClr val="C9A84C"/>
          </a:solidFill>
          <a:ln w="12700">
            <a:solidFill>
              <a:srgbClr val="C9A84C"/>
            </a:solidFill>
            <a:prstDash val="solid"/>
          </a:ln>
        </p:spPr>
        <p:txBody>
          <a:bodyPr/>
          <a:lstStyle/>
          <a:p>
            <a:endParaRPr lang="es-MX"/>
          </a:p>
        </p:txBody>
      </p:sp>
      <p:sp>
        <p:nvSpPr>
          <p:cNvPr id="13" name="Text 11"/>
          <p:cNvSpPr/>
          <p:nvPr/>
        </p:nvSpPr>
        <p:spPr>
          <a:xfrm>
            <a:off x="411480" y="1920240"/>
            <a:ext cx="777240" cy="274320"/>
          </a:xfrm>
          <a:prstGeom prst="rect">
            <a:avLst/>
          </a:prstGeom>
          <a:noFill/>
          <a:ln/>
        </p:spPr>
        <p:txBody>
          <a:bodyPr wrap="square" lIns="0" tIns="0" rIns="0" bIns="0" rtlCol="0" anchor="ctr"/>
          <a:lstStyle/>
          <a:p>
            <a:pPr marL="0" indent="0" algn="ctr">
              <a:buNone/>
            </a:pPr>
            <a:r>
              <a:rPr lang="en-US" sz="900" b="1" dirty="0">
                <a:solidFill>
                  <a:srgbClr val="1B2A4A"/>
                </a:solidFill>
              </a:rPr>
              <a:t>Art. 2°</a:t>
            </a:r>
            <a:endParaRPr lang="en-US" sz="900" dirty="0"/>
          </a:p>
        </p:txBody>
      </p:sp>
      <p:sp>
        <p:nvSpPr>
          <p:cNvPr id="14" name="Text 12"/>
          <p:cNvSpPr/>
          <p:nvPr/>
        </p:nvSpPr>
        <p:spPr>
          <a:xfrm>
            <a:off x="1261872" y="1874520"/>
            <a:ext cx="3017520" cy="411480"/>
          </a:xfrm>
          <a:prstGeom prst="rect">
            <a:avLst/>
          </a:prstGeom>
          <a:noFill/>
          <a:ln/>
        </p:spPr>
        <p:txBody>
          <a:bodyPr wrap="square" rtlCol="0" anchor="ctr"/>
          <a:lstStyle/>
          <a:p>
            <a:pPr marL="0" indent="0">
              <a:buNone/>
            </a:pPr>
            <a:r>
              <a:rPr lang="en-US" sz="1050" dirty="0">
                <a:solidFill>
                  <a:srgbClr val="1B2A4A"/>
                </a:solidFill>
              </a:rPr>
              <a:t>Derechos de pueblos indígenas y comunidades afromexicanas</a:t>
            </a:r>
            <a:endParaRPr lang="en-US" sz="1050" dirty="0"/>
          </a:p>
        </p:txBody>
      </p:sp>
      <p:sp>
        <p:nvSpPr>
          <p:cNvPr id="15" name="Shape 13"/>
          <p:cNvSpPr/>
          <p:nvPr/>
        </p:nvSpPr>
        <p:spPr>
          <a:xfrm>
            <a:off x="411480" y="2514600"/>
            <a:ext cx="777240" cy="274320"/>
          </a:xfrm>
          <a:prstGeom prst="rect">
            <a:avLst/>
          </a:prstGeom>
          <a:solidFill>
            <a:srgbClr val="C9A84C"/>
          </a:solidFill>
          <a:ln w="12700">
            <a:solidFill>
              <a:srgbClr val="C9A84C"/>
            </a:solidFill>
            <a:prstDash val="solid"/>
          </a:ln>
        </p:spPr>
        <p:txBody>
          <a:bodyPr/>
          <a:lstStyle/>
          <a:p>
            <a:endParaRPr lang="es-MX"/>
          </a:p>
        </p:txBody>
      </p:sp>
      <p:sp>
        <p:nvSpPr>
          <p:cNvPr id="16" name="Text 14"/>
          <p:cNvSpPr/>
          <p:nvPr/>
        </p:nvSpPr>
        <p:spPr>
          <a:xfrm>
            <a:off x="411480" y="2514600"/>
            <a:ext cx="777240" cy="274320"/>
          </a:xfrm>
          <a:prstGeom prst="rect">
            <a:avLst/>
          </a:prstGeom>
          <a:noFill/>
          <a:ln/>
        </p:spPr>
        <p:txBody>
          <a:bodyPr wrap="square" lIns="0" tIns="0" rIns="0" bIns="0" rtlCol="0" anchor="ctr"/>
          <a:lstStyle/>
          <a:p>
            <a:pPr marL="0" indent="0" algn="ctr">
              <a:buNone/>
            </a:pPr>
            <a:r>
              <a:rPr lang="en-US" sz="900" b="1" dirty="0">
                <a:solidFill>
                  <a:srgbClr val="1B2A4A"/>
                </a:solidFill>
              </a:rPr>
              <a:t>Art. 4°</a:t>
            </a:r>
            <a:endParaRPr lang="en-US" sz="900" dirty="0"/>
          </a:p>
        </p:txBody>
      </p:sp>
      <p:sp>
        <p:nvSpPr>
          <p:cNvPr id="17" name="Text 15"/>
          <p:cNvSpPr/>
          <p:nvPr/>
        </p:nvSpPr>
        <p:spPr>
          <a:xfrm>
            <a:off x="1261872" y="2468880"/>
            <a:ext cx="3017520" cy="411480"/>
          </a:xfrm>
          <a:prstGeom prst="rect">
            <a:avLst/>
          </a:prstGeom>
          <a:noFill/>
          <a:ln/>
        </p:spPr>
        <p:txBody>
          <a:bodyPr wrap="square" rtlCol="0" anchor="ctr"/>
          <a:lstStyle/>
          <a:p>
            <a:pPr marL="0" indent="0">
              <a:buNone/>
            </a:pPr>
            <a:r>
              <a:rPr lang="en-US" sz="1050" dirty="0">
                <a:solidFill>
                  <a:srgbClr val="1B2A4A"/>
                </a:solidFill>
              </a:rPr>
              <a:t>Igualdad entre mujeres y hombres</a:t>
            </a:r>
            <a:endParaRPr lang="en-US" sz="1050" dirty="0"/>
          </a:p>
        </p:txBody>
      </p:sp>
      <p:sp>
        <p:nvSpPr>
          <p:cNvPr id="18" name="Shape 16"/>
          <p:cNvSpPr/>
          <p:nvPr/>
        </p:nvSpPr>
        <p:spPr>
          <a:xfrm>
            <a:off x="411480" y="3108960"/>
            <a:ext cx="777240" cy="274320"/>
          </a:xfrm>
          <a:prstGeom prst="rect">
            <a:avLst/>
          </a:prstGeom>
          <a:solidFill>
            <a:srgbClr val="C9A84C"/>
          </a:solidFill>
          <a:ln w="12700">
            <a:solidFill>
              <a:srgbClr val="C9A84C"/>
            </a:solidFill>
            <a:prstDash val="solid"/>
          </a:ln>
        </p:spPr>
        <p:txBody>
          <a:bodyPr/>
          <a:lstStyle/>
          <a:p>
            <a:endParaRPr lang="es-MX"/>
          </a:p>
        </p:txBody>
      </p:sp>
      <p:sp>
        <p:nvSpPr>
          <p:cNvPr id="19" name="Text 17"/>
          <p:cNvSpPr/>
          <p:nvPr/>
        </p:nvSpPr>
        <p:spPr>
          <a:xfrm>
            <a:off x="411480" y="3108960"/>
            <a:ext cx="777240" cy="274320"/>
          </a:xfrm>
          <a:prstGeom prst="rect">
            <a:avLst/>
          </a:prstGeom>
          <a:noFill/>
          <a:ln/>
        </p:spPr>
        <p:txBody>
          <a:bodyPr wrap="square" lIns="0" tIns="0" rIns="0" bIns="0" rtlCol="0" anchor="ctr"/>
          <a:lstStyle/>
          <a:p>
            <a:pPr marL="0" indent="0" algn="ctr">
              <a:buNone/>
            </a:pPr>
            <a:r>
              <a:rPr lang="en-US" sz="900" b="1" dirty="0">
                <a:solidFill>
                  <a:srgbClr val="1B2A4A"/>
                </a:solidFill>
              </a:rPr>
              <a:t>Arts. 35 y 41</a:t>
            </a:r>
            <a:endParaRPr lang="en-US" sz="900" dirty="0"/>
          </a:p>
        </p:txBody>
      </p:sp>
      <p:sp>
        <p:nvSpPr>
          <p:cNvPr id="20" name="Text 18"/>
          <p:cNvSpPr/>
          <p:nvPr/>
        </p:nvSpPr>
        <p:spPr>
          <a:xfrm>
            <a:off x="1261872" y="3063240"/>
            <a:ext cx="3017520" cy="411480"/>
          </a:xfrm>
          <a:prstGeom prst="rect">
            <a:avLst/>
          </a:prstGeom>
          <a:noFill/>
          <a:ln/>
        </p:spPr>
        <p:txBody>
          <a:bodyPr wrap="square" rtlCol="0" anchor="ctr"/>
          <a:lstStyle/>
          <a:p>
            <a:pPr marL="0" indent="0">
              <a:buNone/>
            </a:pPr>
            <a:r>
              <a:rPr lang="en-US" sz="1050" dirty="0">
                <a:solidFill>
                  <a:srgbClr val="1B2A4A"/>
                </a:solidFill>
              </a:rPr>
              <a:t>Derecho a ser votado y régimen democrático de partidos</a:t>
            </a:r>
            <a:endParaRPr lang="en-US" sz="1050" dirty="0"/>
          </a:p>
        </p:txBody>
      </p:sp>
      <p:sp>
        <p:nvSpPr>
          <p:cNvPr id="21" name="Shape 19"/>
          <p:cNvSpPr/>
          <p:nvPr/>
        </p:nvSpPr>
        <p:spPr>
          <a:xfrm>
            <a:off x="4709160" y="822960"/>
            <a:ext cx="4114800" cy="301752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22" name="Shape 20"/>
          <p:cNvSpPr/>
          <p:nvPr/>
        </p:nvSpPr>
        <p:spPr>
          <a:xfrm>
            <a:off x="4709160" y="822960"/>
            <a:ext cx="4114800" cy="411480"/>
          </a:xfrm>
          <a:prstGeom prst="rect">
            <a:avLst/>
          </a:prstGeom>
          <a:solidFill>
            <a:srgbClr val="B85C38"/>
          </a:solidFill>
          <a:ln w="12700">
            <a:solidFill>
              <a:srgbClr val="B85C38"/>
            </a:solidFill>
            <a:prstDash val="solid"/>
          </a:ln>
        </p:spPr>
        <p:txBody>
          <a:bodyPr/>
          <a:lstStyle/>
          <a:p>
            <a:endParaRPr lang="es-MX"/>
          </a:p>
        </p:txBody>
      </p:sp>
      <p:sp>
        <p:nvSpPr>
          <p:cNvPr id="23" name="Text 21"/>
          <p:cNvSpPr/>
          <p:nvPr/>
        </p:nvSpPr>
        <p:spPr>
          <a:xfrm>
            <a:off x="4800600" y="822960"/>
            <a:ext cx="3931920" cy="411480"/>
          </a:xfrm>
          <a:prstGeom prst="rect">
            <a:avLst/>
          </a:prstGeom>
          <a:noFill/>
          <a:ln/>
        </p:spPr>
        <p:txBody>
          <a:bodyPr wrap="square" rtlCol="0" anchor="ctr"/>
          <a:lstStyle/>
          <a:p>
            <a:pPr marL="0" indent="0" algn="ctr">
              <a:buNone/>
            </a:pPr>
            <a:r>
              <a:rPr lang="en-US" sz="1200" b="1" dirty="0">
                <a:solidFill>
                  <a:srgbClr val="FFFFFF"/>
                </a:solidFill>
              </a:rPr>
              <a:t>PLANO CONVENCIONAL</a:t>
            </a:r>
            <a:endParaRPr lang="en-US" sz="1200" dirty="0"/>
          </a:p>
        </p:txBody>
      </p:sp>
      <p:sp>
        <p:nvSpPr>
          <p:cNvPr id="24" name="Text 22"/>
          <p:cNvSpPr/>
          <p:nvPr/>
        </p:nvSpPr>
        <p:spPr>
          <a:xfrm>
            <a:off x="4800600" y="1325880"/>
            <a:ext cx="3840480" cy="2377440"/>
          </a:xfrm>
          <a:prstGeom prst="rect">
            <a:avLst/>
          </a:prstGeom>
          <a:noFill/>
          <a:ln/>
        </p:spPr>
        <p:txBody>
          <a:bodyPr wrap="square" rtlCol="0" anchor="t"/>
          <a:lstStyle/>
          <a:p>
            <a:pPr marL="0" indent="0">
              <a:buNone/>
            </a:pPr>
            <a:r>
              <a:rPr lang="en-US" sz="1100" b="1" dirty="0">
                <a:solidFill>
                  <a:srgbClr val="1B2A4A"/>
                </a:solidFill>
              </a:rPr>
              <a:t>CADH Arts. 1.1, 23 y 24</a:t>
            </a:r>
            <a:endParaRPr lang="en-US" sz="1100" dirty="0"/>
          </a:p>
          <a:p>
            <a:pPr marL="0" indent="0">
              <a:buNone/>
            </a:pPr>
            <a:r>
              <a:rPr lang="en-US" sz="1100" dirty="0">
                <a:solidFill>
                  <a:srgbClr val="1B2A4A"/>
                </a:solidFill>
              </a:rPr>
              <a:t>No discriminación, derechos políticos e igualdad ante la ley.</a:t>
            </a:r>
            <a:endParaRPr lang="en-US" sz="1100" dirty="0"/>
          </a:p>
          <a:p>
            <a:pPr marL="0" indent="0">
              <a:buNone/>
            </a:pPr>
            <a:r>
              <a:rPr lang="en-US" sz="1100" dirty="0">
                <a:solidFill>
                  <a:srgbClr val="1B2A4A"/>
                </a:solidFill>
              </a:rPr>
              <a:t> </a:t>
            </a:r>
            <a:endParaRPr lang="en-US" sz="1100" dirty="0"/>
          </a:p>
          <a:p>
            <a:pPr marL="0" indent="0">
              <a:buNone/>
            </a:pPr>
            <a:r>
              <a:rPr lang="en-US" sz="1100" b="1" dirty="0">
                <a:solidFill>
                  <a:srgbClr val="1B2A4A"/>
                </a:solidFill>
              </a:rPr>
              <a:t>CorteIDH – Cuadernillo de Jurisprudencia N° 14</a:t>
            </a:r>
            <a:endParaRPr lang="en-US" sz="1100" dirty="0"/>
          </a:p>
          <a:p>
            <a:pPr marL="0" indent="0">
              <a:buNone/>
            </a:pPr>
            <a:r>
              <a:rPr lang="en-US" sz="1100" dirty="0">
                <a:solidFill>
                  <a:srgbClr val="1B2A4A"/>
                </a:solidFill>
              </a:rPr>
              <a:t>Estándares sobre igualdad, no discriminación, grupos vulnerables y medidas para erradicar prácticas discriminatorias.</a:t>
            </a:r>
            <a:endParaRPr lang="en-US" sz="1100" dirty="0"/>
          </a:p>
        </p:txBody>
      </p:sp>
      <p:sp>
        <p:nvSpPr>
          <p:cNvPr id="25" name="Shape 23"/>
          <p:cNvSpPr/>
          <p:nvPr/>
        </p:nvSpPr>
        <p:spPr>
          <a:xfrm>
            <a:off x="320040" y="3977640"/>
            <a:ext cx="8503920" cy="777240"/>
          </a:xfrm>
          <a:prstGeom prst="rect">
            <a:avLst/>
          </a:prstGeom>
          <a:solidFill>
            <a:srgbClr val="243454"/>
          </a:solidFill>
          <a:ln w="6350">
            <a:solidFill>
              <a:srgbClr val="C9A84C"/>
            </a:solidFill>
            <a:prstDash val="solid"/>
          </a:ln>
        </p:spPr>
        <p:txBody>
          <a:bodyPr/>
          <a:lstStyle/>
          <a:p>
            <a:endParaRPr lang="es-MX"/>
          </a:p>
        </p:txBody>
      </p:sp>
      <p:sp>
        <p:nvSpPr>
          <p:cNvPr id="26" name="Text 24"/>
          <p:cNvSpPr/>
          <p:nvPr/>
        </p:nvSpPr>
        <p:spPr>
          <a:xfrm>
            <a:off x="457200" y="4005072"/>
            <a:ext cx="8229600" cy="731520"/>
          </a:xfrm>
          <a:prstGeom prst="rect">
            <a:avLst/>
          </a:prstGeom>
          <a:noFill/>
          <a:ln/>
        </p:spPr>
        <p:txBody>
          <a:bodyPr wrap="square" rtlCol="0" anchor="ctr"/>
          <a:lstStyle/>
          <a:p>
            <a:pPr marL="0" indent="0" algn="ctr">
              <a:buNone/>
            </a:pPr>
            <a:r>
              <a:rPr lang="en-US" sz="1100" i="1" dirty="0">
                <a:solidFill>
                  <a:srgbClr val="E8C96A"/>
                </a:solidFill>
              </a:rPr>
              <a:t>Doctrina: Dworkin (tratar 'como iguales' ≠ tratar 'igual') · Alexy (justificación racional de diferenciaciones) · Fraser (reconocimiento y representación)</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1B2A4A"/>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E8C96A"/>
                </a:solidFill>
              </a:rPr>
              <a:t>6 / 35</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E8C96A"/>
                </a:solidFill>
              </a:rPr>
              <a:t>Diplomado · Acciones Afirmativas</a:t>
            </a:r>
            <a:endParaRPr lang="en-US" sz="900" dirty="0"/>
          </a:p>
        </p:txBody>
      </p:sp>
      <p:sp>
        <p:nvSpPr>
          <p:cNvPr id="4" name="Text 2"/>
          <p:cNvSpPr/>
          <p:nvPr/>
        </p:nvSpPr>
        <p:spPr>
          <a:xfrm>
            <a:off x="320040" y="228600"/>
            <a:ext cx="8503920" cy="411480"/>
          </a:xfrm>
          <a:prstGeom prst="rect">
            <a:avLst/>
          </a:prstGeom>
          <a:noFill/>
          <a:ln/>
        </p:spPr>
        <p:txBody>
          <a:bodyPr wrap="square" rtlCol="0" anchor="ctr"/>
          <a:lstStyle/>
          <a:p>
            <a:pPr marL="0" indent="0">
              <a:buNone/>
            </a:pPr>
            <a:r>
              <a:rPr lang="en-US" sz="2200" b="1" dirty="0">
                <a:solidFill>
                  <a:srgbClr val="FFFFFF"/>
                </a:solidFill>
                <a:latin typeface="Cambria" pitchFamily="34" charset="0"/>
                <a:ea typeface="Cambria" pitchFamily="34" charset="-122"/>
                <a:cs typeface="Cambria" pitchFamily="34" charset="-120"/>
              </a:rPr>
              <a:t>Jurisprudencia TEPJF</a:t>
            </a:r>
            <a:endParaRPr lang="en-US" sz="2200" dirty="0"/>
          </a:p>
        </p:txBody>
      </p:sp>
      <p:sp>
        <p:nvSpPr>
          <p:cNvPr id="5" name="Shape 3"/>
          <p:cNvSpPr/>
          <p:nvPr/>
        </p:nvSpPr>
        <p:spPr>
          <a:xfrm>
            <a:off x="320040" y="685800"/>
            <a:ext cx="8503920" cy="27432"/>
          </a:xfrm>
          <a:prstGeom prst="rect">
            <a:avLst/>
          </a:prstGeom>
          <a:solidFill>
            <a:srgbClr val="C9A84C"/>
          </a:solidFill>
          <a:ln w="12700">
            <a:solidFill>
              <a:srgbClr val="C9A84C"/>
            </a:solidFill>
            <a:prstDash val="solid"/>
          </a:ln>
        </p:spPr>
        <p:txBody>
          <a:bodyPr/>
          <a:lstStyle/>
          <a:p>
            <a:endParaRPr lang="es-MX"/>
          </a:p>
        </p:txBody>
      </p:sp>
      <p:sp>
        <p:nvSpPr>
          <p:cNvPr id="6" name="Shape 4"/>
          <p:cNvSpPr/>
          <p:nvPr/>
        </p:nvSpPr>
        <p:spPr>
          <a:xfrm>
            <a:off x="320040" y="914400"/>
            <a:ext cx="8503920" cy="1691640"/>
          </a:xfrm>
          <a:prstGeom prst="rect">
            <a:avLst/>
          </a:prstGeom>
          <a:solidFill>
            <a:srgbClr val="243454"/>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7" name="Shape 5"/>
          <p:cNvSpPr/>
          <p:nvPr/>
        </p:nvSpPr>
        <p:spPr>
          <a:xfrm>
            <a:off x="320040" y="914400"/>
            <a:ext cx="1005840" cy="365760"/>
          </a:xfrm>
          <a:prstGeom prst="rect">
            <a:avLst/>
          </a:prstGeom>
          <a:solidFill>
            <a:srgbClr val="B85C38"/>
          </a:solidFill>
          <a:ln w="12700">
            <a:solidFill>
              <a:srgbClr val="B85C38"/>
            </a:solidFill>
            <a:prstDash val="solid"/>
          </a:ln>
        </p:spPr>
        <p:txBody>
          <a:bodyPr/>
          <a:lstStyle/>
          <a:p>
            <a:endParaRPr lang="es-MX"/>
          </a:p>
        </p:txBody>
      </p:sp>
      <p:sp>
        <p:nvSpPr>
          <p:cNvPr id="8" name="Text 6"/>
          <p:cNvSpPr/>
          <p:nvPr/>
        </p:nvSpPr>
        <p:spPr>
          <a:xfrm>
            <a:off x="320040" y="914400"/>
            <a:ext cx="1005840" cy="365760"/>
          </a:xfrm>
          <a:prstGeom prst="rect">
            <a:avLst/>
          </a:prstGeom>
          <a:noFill/>
          <a:ln/>
        </p:spPr>
        <p:txBody>
          <a:bodyPr wrap="square" lIns="0" tIns="0" rIns="0" bIns="0" rtlCol="0" anchor="ctr"/>
          <a:lstStyle/>
          <a:p>
            <a:pPr marL="0" indent="0" algn="ctr">
              <a:buNone/>
            </a:pPr>
            <a:r>
              <a:rPr lang="en-US" sz="1000" b="1" dirty="0">
                <a:solidFill>
                  <a:srgbClr val="FFFFFF"/>
                </a:solidFill>
              </a:rPr>
              <a:t>J. 11/2015</a:t>
            </a:r>
            <a:endParaRPr lang="en-US" sz="1000" dirty="0"/>
          </a:p>
        </p:txBody>
      </p:sp>
      <p:sp>
        <p:nvSpPr>
          <p:cNvPr id="9" name="Text 7"/>
          <p:cNvSpPr/>
          <p:nvPr/>
        </p:nvSpPr>
        <p:spPr>
          <a:xfrm>
            <a:off x="1417320" y="960120"/>
            <a:ext cx="7223760" cy="347472"/>
          </a:xfrm>
          <a:prstGeom prst="rect">
            <a:avLst/>
          </a:prstGeom>
          <a:noFill/>
          <a:ln/>
        </p:spPr>
        <p:txBody>
          <a:bodyPr wrap="square" rtlCol="0" anchor="ctr"/>
          <a:lstStyle/>
          <a:p>
            <a:pPr marL="0" indent="0">
              <a:buNone/>
            </a:pPr>
            <a:r>
              <a:rPr lang="en-US" sz="1200" b="1" dirty="0">
                <a:solidFill>
                  <a:srgbClr val="E8C96A"/>
                </a:solidFill>
              </a:rPr>
              <a:t>ACCIONES AFIRMATIVAS. ELEMENTOS FUNDAMENTALES</a:t>
            </a:r>
            <a:endParaRPr lang="en-US" sz="1200" dirty="0"/>
          </a:p>
        </p:txBody>
      </p:sp>
      <p:sp>
        <p:nvSpPr>
          <p:cNvPr id="10" name="Text 8"/>
          <p:cNvSpPr/>
          <p:nvPr/>
        </p:nvSpPr>
        <p:spPr>
          <a:xfrm>
            <a:off x="502920" y="1371600"/>
            <a:ext cx="8229600" cy="1097280"/>
          </a:xfrm>
          <a:prstGeom prst="rect">
            <a:avLst/>
          </a:prstGeom>
          <a:noFill/>
          <a:ln/>
        </p:spPr>
        <p:txBody>
          <a:bodyPr wrap="square" rtlCol="0" anchor="t"/>
          <a:lstStyle/>
          <a:p>
            <a:pPr marL="0" indent="0">
              <a:buNone/>
            </a:pPr>
            <a:r>
              <a:rPr lang="en-US" sz="1200" dirty="0">
                <a:solidFill>
                  <a:srgbClr val="FFFFFF"/>
                </a:solidFill>
              </a:rPr>
              <a:t>Identifica como elementos centrales: finalidad de hacer realidad la igualdad material y la necesidad de compensar o remediar situaciones de desventaja.</a:t>
            </a:r>
            <a:endParaRPr lang="en-US" sz="1200" dirty="0"/>
          </a:p>
        </p:txBody>
      </p:sp>
      <p:sp>
        <p:nvSpPr>
          <p:cNvPr id="11" name="Shape 9"/>
          <p:cNvSpPr/>
          <p:nvPr/>
        </p:nvSpPr>
        <p:spPr>
          <a:xfrm>
            <a:off x="320040" y="2834640"/>
            <a:ext cx="8503920" cy="1691640"/>
          </a:xfrm>
          <a:prstGeom prst="rect">
            <a:avLst/>
          </a:prstGeom>
          <a:solidFill>
            <a:srgbClr val="243454"/>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2" name="Shape 10"/>
          <p:cNvSpPr/>
          <p:nvPr/>
        </p:nvSpPr>
        <p:spPr>
          <a:xfrm>
            <a:off x="320040" y="2834640"/>
            <a:ext cx="1005840" cy="365760"/>
          </a:xfrm>
          <a:prstGeom prst="rect">
            <a:avLst/>
          </a:prstGeom>
          <a:solidFill>
            <a:srgbClr val="B85C38"/>
          </a:solidFill>
          <a:ln w="12700">
            <a:solidFill>
              <a:srgbClr val="B85C38"/>
            </a:solidFill>
            <a:prstDash val="solid"/>
          </a:ln>
        </p:spPr>
        <p:txBody>
          <a:bodyPr/>
          <a:lstStyle/>
          <a:p>
            <a:endParaRPr lang="es-MX"/>
          </a:p>
        </p:txBody>
      </p:sp>
      <p:sp>
        <p:nvSpPr>
          <p:cNvPr id="13" name="Text 11"/>
          <p:cNvSpPr/>
          <p:nvPr/>
        </p:nvSpPr>
        <p:spPr>
          <a:xfrm>
            <a:off x="320040" y="2834640"/>
            <a:ext cx="1005840" cy="365760"/>
          </a:xfrm>
          <a:prstGeom prst="rect">
            <a:avLst/>
          </a:prstGeom>
          <a:noFill/>
          <a:ln/>
        </p:spPr>
        <p:txBody>
          <a:bodyPr wrap="square" lIns="0" tIns="0" rIns="0" bIns="0" rtlCol="0" anchor="ctr"/>
          <a:lstStyle/>
          <a:p>
            <a:pPr marL="0" indent="0" algn="ctr">
              <a:buNone/>
            </a:pPr>
            <a:r>
              <a:rPr lang="en-US" sz="1000" b="1" dirty="0">
                <a:solidFill>
                  <a:srgbClr val="FFFFFF"/>
                </a:solidFill>
              </a:rPr>
              <a:t>J. 30/2014</a:t>
            </a:r>
            <a:endParaRPr lang="en-US" sz="1000" dirty="0"/>
          </a:p>
        </p:txBody>
      </p:sp>
      <p:sp>
        <p:nvSpPr>
          <p:cNvPr id="14" name="Text 12"/>
          <p:cNvSpPr/>
          <p:nvPr/>
        </p:nvSpPr>
        <p:spPr>
          <a:xfrm>
            <a:off x="1417320" y="2880360"/>
            <a:ext cx="7223760" cy="347472"/>
          </a:xfrm>
          <a:prstGeom prst="rect">
            <a:avLst/>
          </a:prstGeom>
          <a:noFill/>
          <a:ln/>
        </p:spPr>
        <p:txBody>
          <a:bodyPr wrap="square" rtlCol="0" anchor="ctr"/>
          <a:lstStyle/>
          <a:p>
            <a:pPr marL="0" indent="0">
              <a:buNone/>
            </a:pPr>
            <a:r>
              <a:rPr lang="en-US" sz="1200" b="1" dirty="0">
                <a:solidFill>
                  <a:srgbClr val="E8C96A"/>
                </a:solidFill>
              </a:rPr>
              <a:t>ACCIONES AFIRMATIVAS. NATURALEZA, CARACTERÍSTICAS Y OBJETIVO</a:t>
            </a:r>
            <a:endParaRPr lang="en-US" sz="1200" dirty="0"/>
          </a:p>
        </p:txBody>
      </p:sp>
      <p:sp>
        <p:nvSpPr>
          <p:cNvPr id="15" name="Text 13"/>
          <p:cNvSpPr/>
          <p:nvPr/>
        </p:nvSpPr>
        <p:spPr>
          <a:xfrm>
            <a:off x="502920" y="3291840"/>
            <a:ext cx="8229600" cy="1097280"/>
          </a:xfrm>
          <a:prstGeom prst="rect">
            <a:avLst/>
          </a:prstGeom>
          <a:noFill/>
          <a:ln/>
        </p:spPr>
        <p:txBody>
          <a:bodyPr wrap="square" rtlCol="0" anchor="t"/>
          <a:lstStyle/>
          <a:p>
            <a:pPr marL="0" indent="0">
              <a:buNone/>
            </a:pPr>
            <a:r>
              <a:rPr lang="en-US" sz="1200" dirty="0">
                <a:solidFill>
                  <a:srgbClr val="FFFFFF"/>
                </a:solidFill>
              </a:rPr>
              <a:t>Destaca la finalidad compensatoria y correctiva frente a escenarios de desigualdad estructural.</a:t>
            </a:r>
            <a:endParaRPr lang="en-US" sz="1200" dirty="0"/>
          </a:p>
        </p:txBody>
      </p:sp>
      <p:sp>
        <p:nvSpPr>
          <p:cNvPr id="16" name="Text 14"/>
          <p:cNvSpPr/>
          <p:nvPr/>
        </p:nvSpPr>
        <p:spPr>
          <a:xfrm>
            <a:off x="320040" y="4663440"/>
            <a:ext cx="8503920" cy="228600"/>
          </a:xfrm>
          <a:prstGeom prst="rect">
            <a:avLst/>
          </a:prstGeom>
          <a:noFill/>
          <a:ln/>
        </p:spPr>
        <p:txBody>
          <a:bodyPr wrap="square" rtlCol="0" anchor="ctr"/>
          <a:lstStyle/>
          <a:p>
            <a:pPr marL="0" indent="0" algn="r">
              <a:buNone/>
            </a:pPr>
            <a:r>
              <a:rPr lang="en-US" sz="950" i="1" dirty="0">
                <a:solidFill>
                  <a:srgbClr val="E8C96A"/>
                </a:solidFill>
              </a:rPr>
              <a:t>Fuente: TEPJF – Compilación de criterios relevantes</a:t>
            </a:r>
            <a:endParaRPr lang="en-US" sz="9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4F1EC"/>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3D4F6B"/>
                </a:solidFill>
              </a:rPr>
              <a:t>7 / 35</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3D4F6B"/>
                </a:solidFill>
              </a:rPr>
              <a:t>Diplomado · Acciones Afirmativas</a:t>
            </a:r>
            <a:endParaRPr lang="en-US" sz="900" dirty="0"/>
          </a:p>
        </p:txBody>
      </p:sp>
      <p:sp>
        <p:nvSpPr>
          <p:cNvPr id="4" name="Shape 2"/>
          <p:cNvSpPr/>
          <p:nvPr/>
        </p:nvSpPr>
        <p:spPr>
          <a:xfrm>
            <a:off x="320040" y="182880"/>
            <a:ext cx="2011680" cy="347472"/>
          </a:xfrm>
          <a:prstGeom prst="rect">
            <a:avLst/>
          </a:prstGeom>
          <a:solidFill>
            <a:srgbClr val="B85C38"/>
          </a:solidFill>
          <a:ln w="12700">
            <a:solidFill>
              <a:srgbClr val="B85C38"/>
            </a:solidFill>
            <a:prstDash val="solid"/>
          </a:ln>
        </p:spPr>
        <p:txBody>
          <a:bodyPr/>
          <a:lstStyle/>
          <a:p>
            <a:endParaRPr lang="es-MX"/>
          </a:p>
        </p:txBody>
      </p:sp>
      <p:sp>
        <p:nvSpPr>
          <p:cNvPr id="5" name="Text 3"/>
          <p:cNvSpPr/>
          <p:nvPr/>
        </p:nvSpPr>
        <p:spPr>
          <a:xfrm>
            <a:off x="320040" y="182880"/>
            <a:ext cx="2011680" cy="347472"/>
          </a:xfrm>
          <a:prstGeom prst="rect">
            <a:avLst/>
          </a:prstGeom>
          <a:noFill/>
          <a:ln/>
        </p:spPr>
        <p:txBody>
          <a:bodyPr wrap="square" rtlCol="0" anchor="ctr"/>
          <a:lstStyle/>
          <a:p>
            <a:pPr marL="0" indent="0" algn="ctr">
              <a:buNone/>
            </a:pPr>
            <a:r>
              <a:rPr lang="en-US" sz="1000" b="1" kern="0" spc="100" dirty="0">
                <a:solidFill>
                  <a:srgbClr val="FFFFFF"/>
                </a:solidFill>
              </a:rPr>
              <a:t>CASO HIPOTÉTICO 1</a:t>
            </a:r>
            <a:endParaRPr lang="en-US" sz="1000" dirty="0"/>
          </a:p>
        </p:txBody>
      </p:sp>
      <p:sp>
        <p:nvSpPr>
          <p:cNvPr id="6" name="Text 4"/>
          <p:cNvSpPr/>
          <p:nvPr/>
        </p:nvSpPr>
        <p:spPr>
          <a:xfrm>
            <a:off x="2468880" y="182880"/>
            <a:ext cx="6400800" cy="347472"/>
          </a:xfrm>
          <a:prstGeom prst="rect">
            <a:avLst/>
          </a:prstGeom>
          <a:noFill/>
          <a:ln/>
        </p:spPr>
        <p:txBody>
          <a:bodyPr wrap="square" rtlCol="0" anchor="ctr"/>
          <a:lstStyle/>
          <a:p>
            <a:pPr marL="0" indent="0">
              <a:buNone/>
            </a:pPr>
            <a:r>
              <a:rPr lang="en-US" sz="1600" b="1" dirty="0">
                <a:solidFill>
                  <a:srgbClr val="1B2A4A"/>
                </a:solidFill>
                <a:latin typeface="Cambria" pitchFamily="34" charset="0"/>
                <a:ea typeface="Cambria" pitchFamily="34" charset="-122"/>
                <a:cs typeface="Cambria" pitchFamily="34" charset="-120"/>
              </a:rPr>
              <a:t>Convocatoria electoral y exclusión estructural</a:t>
            </a:r>
            <a:endParaRPr lang="en-US" sz="1600" dirty="0"/>
          </a:p>
        </p:txBody>
      </p:sp>
      <p:sp>
        <p:nvSpPr>
          <p:cNvPr id="7" name="Shape 5"/>
          <p:cNvSpPr/>
          <p:nvPr/>
        </p:nvSpPr>
        <p:spPr>
          <a:xfrm>
            <a:off x="320040" y="594360"/>
            <a:ext cx="8503920" cy="27432"/>
          </a:xfrm>
          <a:prstGeom prst="rect">
            <a:avLst/>
          </a:prstGeom>
          <a:solidFill>
            <a:srgbClr val="C9A84C"/>
          </a:solidFill>
          <a:ln w="12700">
            <a:solidFill>
              <a:srgbClr val="C9A84C"/>
            </a:solidFill>
            <a:prstDash val="solid"/>
          </a:ln>
        </p:spPr>
        <p:txBody>
          <a:bodyPr/>
          <a:lstStyle/>
          <a:p>
            <a:endParaRPr lang="es-MX"/>
          </a:p>
        </p:txBody>
      </p:sp>
      <p:sp>
        <p:nvSpPr>
          <p:cNvPr id="8" name="Shape 6"/>
          <p:cNvSpPr/>
          <p:nvPr/>
        </p:nvSpPr>
        <p:spPr>
          <a:xfrm>
            <a:off x="320040" y="685800"/>
            <a:ext cx="8503920" cy="182880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9" name="Shape 7"/>
          <p:cNvSpPr/>
          <p:nvPr/>
        </p:nvSpPr>
        <p:spPr>
          <a:xfrm>
            <a:off x="320040" y="685800"/>
            <a:ext cx="1005840" cy="1828800"/>
          </a:xfrm>
          <a:prstGeom prst="rect">
            <a:avLst/>
          </a:prstGeom>
          <a:solidFill>
            <a:srgbClr val="1B2A4A"/>
          </a:solidFill>
          <a:ln w="12700">
            <a:solidFill>
              <a:srgbClr val="1B2A4A"/>
            </a:solidFill>
            <a:prstDash val="solid"/>
          </a:ln>
        </p:spPr>
        <p:txBody>
          <a:bodyPr/>
          <a:lstStyle/>
          <a:p>
            <a:endParaRPr lang="es-MX"/>
          </a:p>
        </p:txBody>
      </p:sp>
      <p:sp>
        <p:nvSpPr>
          <p:cNvPr id="10" name="Text 8"/>
          <p:cNvSpPr/>
          <p:nvPr/>
        </p:nvSpPr>
        <p:spPr>
          <a:xfrm>
            <a:off x="320040" y="749808"/>
            <a:ext cx="1005840" cy="1737360"/>
          </a:xfrm>
          <a:prstGeom prst="rect">
            <a:avLst/>
          </a:prstGeom>
          <a:noFill/>
          <a:ln/>
        </p:spPr>
        <p:txBody>
          <a:bodyPr wrap="square" rtlCol="0" anchor="ctr"/>
          <a:lstStyle/>
          <a:p>
            <a:pPr marL="0" indent="0" algn="ctr">
              <a:buNone/>
            </a:pPr>
            <a:r>
              <a:rPr lang="en-US" sz="1000" b="1" kern="0" spc="100" dirty="0">
                <a:solidFill>
                  <a:srgbClr val="C9A84C"/>
                </a:solidFill>
              </a:rPr>
              <a:t>S</a:t>
            </a:r>
            <a:endParaRPr lang="en-US" sz="1000" dirty="0"/>
          </a:p>
          <a:p>
            <a:pPr marL="0" indent="0" algn="ctr">
              <a:buNone/>
            </a:pPr>
            <a:r>
              <a:rPr lang="en-US" sz="1000" b="1" kern="0" spc="100" dirty="0">
                <a:solidFill>
                  <a:srgbClr val="C9A84C"/>
                </a:solidFill>
              </a:rPr>
              <a:t>U</a:t>
            </a:r>
            <a:endParaRPr lang="en-US" sz="1000" dirty="0"/>
          </a:p>
          <a:p>
            <a:pPr marL="0" indent="0" algn="ctr">
              <a:buNone/>
            </a:pPr>
            <a:r>
              <a:rPr lang="en-US" sz="1000" b="1" kern="0" spc="100" dirty="0">
                <a:solidFill>
                  <a:srgbClr val="C9A84C"/>
                </a:solidFill>
              </a:rPr>
              <a:t>P</a:t>
            </a:r>
            <a:endParaRPr lang="en-US" sz="1000" dirty="0"/>
          </a:p>
          <a:p>
            <a:pPr marL="0" indent="0" algn="ctr">
              <a:buNone/>
            </a:pPr>
            <a:r>
              <a:rPr lang="en-US" sz="1000" b="1" kern="0" spc="100" dirty="0">
                <a:solidFill>
                  <a:srgbClr val="C9A84C"/>
                </a:solidFill>
              </a:rPr>
              <a:t>U</a:t>
            </a:r>
            <a:endParaRPr lang="en-US" sz="1000" dirty="0"/>
          </a:p>
          <a:p>
            <a:pPr marL="0" indent="0" algn="ctr">
              <a:buNone/>
            </a:pPr>
            <a:r>
              <a:rPr lang="en-US" sz="1000" b="1" kern="0" spc="100" dirty="0">
                <a:solidFill>
                  <a:srgbClr val="C9A84C"/>
                </a:solidFill>
              </a:rPr>
              <a:t>E</a:t>
            </a:r>
            <a:endParaRPr lang="en-US" sz="1000" dirty="0"/>
          </a:p>
          <a:p>
            <a:pPr marL="0" indent="0" algn="ctr">
              <a:buNone/>
            </a:pPr>
            <a:r>
              <a:rPr lang="en-US" sz="1000" b="1" kern="0" spc="100" dirty="0">
                <a:solidFill>
                  <a:srgbClr val="C9A84C"/>
                </a:solidFill>
              </a:rPr>
              <a:t>S</a:t>
            </a:r>
            <a:endParaRPr lang="en-US" sz="1000" dirty="0"/>
          </a:p>
          <a:p>
            <a:pPr marL="0" indent="0" algn="ctr">
              <a:buNone/>
            </a:pPr>
            <a:r>
              <a:rPr lang="en-US" sz="1000" b="1" kern="0" spc="100" dirty="0">
                <a:solidFill>
                  <a:srgbClr val="C9A84C"/>
                </a:solidFill>
              </a:rPr>
              <a:t>T</a:t>
            </a:r>
            <a:endParaRPr lang="en-US" sz="1000" dirty="0"/>
          </a:p>
          <a:p>
            <a:pPr marL="0" indent="0" algn="ctr">
              <a:buNone/>
            </a:pPr>
            <a:r>
              <a:rPr lang="en-US" sz="1000" b="1" kern="0" spc="100" dirty="0">
                <a:solidFill>
                  <a:srgbClr val="C9A84C"/>
                </a:solidFill>
              </a:rPr>
              <a:t>O</a:t>
            </a:r>
            <a:endParaRPr lang="en-US" sz="1000" dirty="0"/>
          </a:p>
        </p:txBody>
      </p:sp>
      <p:sp>
        <p:nvSpPr>
          <p:cNvPr id="11" name="Text 9"/>
          <p:cNvSpPr/>
          <p:nvPr/>
        </p:nvSpPr>
        <p:spPr>
          <a:xfrm>
            <a:off x="1463040" y="777240"/>
            <a:ext cx="7223760" cy="1600200"/>
          </a:xfrm>
          <a:prstGeom prst="rect">
            <a:avLst/>
          </a:prstGeom>
          <a:noFill/>
          <a:ln/>
        </p:spPr>
        <p:txBody>
          <a:bodyPr wrap="square" rtlCol="0" anchor="ctr"/>
          <a:lstStyle/>
          <a:p>
            <a:pPr marL="0" indent="0">
              <a:buNone/>
            </a:pPr>
            <a:r>
              <a:rPr lang="en-US" sz="1250" dirty="0">
                <a:solidFill>
                  <a:srgbClr val="1B2A4A"/>
                </a:solidFill>
              </a:rPr>
              <a:t>Un instituto electoral local emite lineamientos de registro de candidaturas con paridad de género. En los últimos 5 procesos electorales, ninguna persona con discapacidad ha integrado el Congreso local, a pesar de la existencia de población significativa en esa condición.</a:t>
            </a:r>
            <a:endParaRPr lang="en-US" sz="1250" dirty="0"/>
          </a:p>
        </p:txBody>
      </p:sp>
      <p:sp>
        <p:nvSpPr>
          <p:cNvPr id="12" name="Shape 10"/>
          <p:cNvSpPr/>
          <p:nvPr/>
        </p:nvSpPr>
        <p:spPr>
          <a:xfrm>
            <a:off x="320040" y="2651760"/>
            <a:ext cx="8503920" cy="169164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3" name="Shape 11"/>
          <p:cNvSpPr/>
          <p:nvPr/>
        </p:nvSpPr>
        <p:spPr>
          <a:xfrm>
            <a:off x="320040" y="2651760"/>
            <a:ext cx="8503920" cy="365760"/>
          </a:xfrm>
          <a:prstGeom prst="rect">
            <a:avLst/>
          </a:prstGeom>
          <a:solidFill>
            <a:srgbClr val="243454"/>
          </a:solidFill>
          <a:ln w="12700">
            <a:solidFill>
              <a:srgbClr val="243454"/>
            </a:solidFill>
            <a:prstDash val="solid"/>
          </a:ln>
        </p:spPr>
        <p:txBody>
          <a:bodyPr/>
          <a:lstStyle/>
          <a:p>
            <a:endParaRPr lang="es-MX"/>
          </a:p>
        </p:txBody>
      </p:sp>
      <p:sp>
        <p:nvSpPr>
          <p:cNvPr id="14" name="Text 12"/>
          <p:cNvSpPr/>
          <p:nvPr/>
        </p:nvSpPr>
        <p:spPr>
          <a:xfrm>
            <a:off x="411480" y="2651760"/>
            <a:ext cx="8321040" cy="365760"/>
          </a:xfrm>
          <a:prstGeom prst="rect">
            <a:avLst/>
          </a:prstGeom>
          <a:noFill/>
          <a:ln/>
        </p:spPr>
        <p:txBody>
          <a:bodyPr wrap="square" rtlCol="0" anchor="ctr"/>
          <a:lstStyle/>
          <a:p>
            <a:pPr marL="0" indent="0" algn="ctr">
              <a:buNone/>
            </a:pPr>
            <a:r>
              <a:rPr lang="en-US" sz="1100" b="1" dirty="0">
                <a:solidFill>
                  <a:srgbClr val="C9A84C"/>
                </a:solidFill>
              </a:rPr>
              <a:t>PREGUNTA JURISDICCIONAL CORRECTA</a:t>
            </a:r>
            <a:endParaRPr lang="en-US" sz="1100" dirty="0"/>
          </a:p>
        </p:txBody>
      </p:sp>
      <p:sp>
        <p:nvSpPr>
          <p:cNvPr id="15" name="Text 13"/>
          <p:cNvSpPr/>
          <p:nvPr/>
        </p:nvSpPr>
        <p:spPr>
          <a:xfrm>
            <a:off x="502920" y="3108960"/>
            <a:ext cx="8138160" cy="1143000"/>
          </a:xfrm>
          <a:prstGeom prst="rect">
            <a:avLst/>
          </a:prstGeom>
          <a:noFill/>
          <a:ln/>
        </p:spPr>
        <p:txBody>
          <a:bodyPr wrap="square" rtlCol="0" anchor="t"/>
          <a:lstStyle/>
          <a:p>
            <a:pPr marL="0" indent="0">
              <a:buNone/>
            </a:pPr>
            <a:r>
              <a:rPr lang="en-US" sz="1250" b="1" dirty="0">
                <a:solidFill>
                  <a:srgbClr val="B85C38"/>
                </a:solidFill>
              </a:rPr>
              <a:t>✗  Incorrecta: </a:t>
            </a:r>
            <a:r>
              <a:rPr lang="en-US" sz="1250" dirty="0">
                <a:solidFill>
                  <a:srgbClr val="1B2A4A"/>
                </a:solidFill>
              </a:rPr>
              <a:t>"¿Por qué se favorece a un grupo?"</a:t>
            </a:r>
            <a:endParaRPr lang="en-US" sz="1250" dirty="0"/>
          </a:p>
          <a:p>
            <a:pPr marL="0" indent="0">
              <a:buNone/>
            </a:pPr>
            <a:r>
              <a:rPr lang="en-US" sz="1250" b="1" dirty="0">
                <a:solidFill>
                  <a:srgbClr val="1A6B3A"/>
                </a:solidFill>
              </a:rPr>
              <a:t>✓  Correcta: </a:t>
            </a:r>
            <a:r>
              <a:rPr lang="en-US" sz="1250" dirty="0">
                <a:solidFill>
                  <a:srgbClr val="1B2A4A"/>
                </a:solidFill>
              </a:rPr>
              <a:t>"¿Existe una desigualdad estructural que justifique una medida diferenciada para hacer efectivo el derecho de participación política?"</a:t>
            </a:r>
            <a:endParaRPr lang="en-US" sz="12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1B2A4A"/>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E8C96A"/>
                </a:solidFill>
              </a:rPr>
              <a:t>8 / 35</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E8C96A"/>
                </a:solidFill>
              </a:rPr>
              <a:t>Diplomado · Acciones Afirmativas</a:t>
            </a:r>
            <a:endParaRPr lang="en-US" sz="900" dirty="0"/>
          </a:p>
        </p:txBody>
      </p:sp>
      <p:sp>
        <p:nvSpPr>
          <p:cNvPr id="4" name="Shape 2"/>
          <p:cNvSpPr/>
          <p:nvPr/>
        </p:nvSpPr>
        <p:spPr>
          <a:xfrm>
            <a:off x="0" y="1645920"/>
            <a:ext cx="9144000" cy="1828800"/>
          </a:xfrm>
          <a:prstGeom prst="rect">
            <a:avLst/>
          </a:prstGeom>
          <a:solidFill>
            <a:srgbClr val="243454"/>
          </a:solidFill>
          <a:ln w="12700">
            <a:solidFill>
              <a:srgbClr val="C9A84C"/>
            </a:solidFill>
            <a:prstDash val="solid"/>
          </a:ln>
        </p:spPr>
        <p:txBody>
          <a:bodyPr/>
          <a:lstStyle/>
          <a:p>
            <a:endParaRPr lang="es-MX"/>
          </a:p>
        </p:txBody>
      </p:sp>
      <p:pic>
        <p:nvPicPr>
          <p:cNvPr id="5" name="Image 0" descr="preencoded.png"/>
          <p:cNvPicPr>
            <a:picLocks noChangeAspect="1"/>
          </p:cNvPicPr>
          <p:nvPr/>
        </p:nvPicPr>
        <p:blipFill>
          <a:blip r:embed="rId3"/>
          <a:stretch>
            <a:fillRect/>
          </a:stretch>
        </p:blipFill>
        <p:spPr>
          <a:xfrm>
            <a:off x="4206240" y="457200"/>
            <a:ext cx="822960" cy="822960"/>
          </a:xfrm>
          <a:prstGeom prst="rect">
            <a:avLst/>
          </a:prstGeom>
        </p:spPr>
      </p:pic>
      <p:sp>
        <p:nvSpPr>
          <p:cNvPr id="6" name="Text 3"/>
          <p:cNvSpPr/>
          <p:nvPr/>
        </p:nvSpPr>
        <p:spPr>
          <a:xfrm>
            <a:off x="457200" y="1737360"/>
            <a:ext cx="8229600" cy="320040"/>
          </a:xfrm>
          <a:prstGeom prst="rect">
            <a:avLst/>
          </a:prstGeom>
          <a:noFill/>
          <a:ln/>
        </p:spPr>
        <p:txBody>
          <a:bodyPr wrap="square" rtlCol="0" anchor="ctr"/>
          <a:lstStyle/>
          <a:p>
            <a:pPr marL="0" indent="0" algn="ctr">
              <a:buNone/>
            </a:pPr>
            <a:r>
              <a:rPr lang="en-US" sz="1100" b="1" kern="0" spc="400" dirty="0">
                <a:solidFill>
                  <a:srgbClr val="C9A84C"/>
                </a:solidFill>
              </a:rPr>
              <a:t>BLOQUE 2</a:t>
            </a:r>
            <a:endParaRPr lang="en-US" sz="1100" dirty="0"/>
          </a:p>
        </p:txBody>
      </p:sp>
      <p:sp>
        <p:nvSpPr>
          <p:cNvPr id="7" name="Text 4"/>
          <p:cNvSpPr/>
          <p:nvPr/>
        </p:nvSpPr>
        <p:spPr>
          <a:xfrm>
            <a:off x="457200" y="2057400"/>
            <a:ext cx="8229600" cy="1188720"/>
          </a:xfrm>
          <a:prstGeom prst="rect">
            <a:avLst/>
          </a:prstGeom>
          <a:noFill/>
          <a:ln/>
        </p:spPr>
        <p:txBody>
          <a:bodyPr wrap="square" rtlCol="0" anchor="ctr"/>
          <a:lstStyle/>
          <a:p>
            <a:pPr marL="0" indent="0" algn="ctr">
              <a:buNone/>
            </a:pPr>
            <a:r>
              <a:rPr lang="en-US" sz="2600" b="1" dirty="0">
                <a:solidFill>
                  <a:srgbClr val="FFFFFF"/>
                </a:solidFill>
                <a:latin typeface="Cambria" pitchFamily="34" charset="0"/>
                <a:ea typeface="Cambria" pitchFamily="34" charset="-122"/>
                <a:cs typeface="Cambria" pitchFamily="34" charset="-120"/>
              </a:rPr>
              <a:t>Naturaleza jurídica de las</a:t>
            </a:r>
            <a:endParaRPr lang="en-US" sz="2600" dirty="0"/>
          </a:p>
          <a:p>
            <a:pPr marL="0" indent="0" algn="ctr">
              <a:buNone/>
            </a:pPr>
            <a:r>
              <a:rPr lang="en-US" sz="2600" b="1" dirty="0">
                <a:solidFill>
                  <a:srgbClr val="FFFFFF"/>
                </a:solidFill>
                <a:latin typeface="Cambria" pitchFamily="34" charset="0"/>
                <a:ea typeface="Cambria" pitchFamily="34" charset="-122"/>
                <a:cs typeface="Cambria" pitchFamily="34" charset="-120"/>
              </a:rPr>
              <a:t>acciones afirmativas</a:t>
            </a:r>
            <a:endParaRPr lang="en-US" sz="2600" dirty="0"/>
          </a:p>
        </p:txBody>
      </p:sp>
      <p:sp>
        <p:nvSpPr>
          <p:cNvPr id="8" name="Text 5"/>
          <p:cNvSpPr/>
          <p:nvPr/>
        </p:nvSpPr>
        <p:spPr>
          <a:xfrm>
            <a:off x="457200" y="3383280"/>
            <a:ext cx="8229600" cy="274320"/>
          </a:xfrm>
          <a:prstGeom prst="rect">
            <a:avLst/>
          </a:prstGeom>
          <a:noFill/>
          <a:ln/>
        </p:spPr>
        <p:txBody>
          <a:bodyPr wrap="square" rtlCol="0" anchor="ctr"/>
          <a:lstStyle/>
          <a:p>
            <a:pPr marL="0" indent="0" algn="ctr">
              <a:buNone/>
            </a:pPr>
            <a:r>
              <a:rPr lang="en-US" sz="1200" i="1" dirty="0">
                <a:solidFill>
                  <a:srgbClr val="E8C96A"/>
                </a:solidFill>
              </a:rPr>
              <a:t>Medidas temporales · razonables · proporcionales · objetivas · efectivas</a:t>
            </a:r>
            <a:endParaRPr lang="en-US" sz="1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4F1EC"/>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3D4F6B"/>
                </a:solidFill>
              </a:rPr>
              <a:t>9 / 35</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3D4F6B"/>
                </a:solidFill>
              </a:rPr>
              <a:t>Diplomado · Acciones Afirmativas</a:t>
            </a:r>
            <a:endParaRPr lang="en-US" sz="900" dirty="0"/>
          </a:p>
        </p:txBody>
      </p:sp>
      <p:sp>
        <p:nvSpPr>
          <p:cNvPr id="4" name="Text 2"/>
          <p:cNvSpPr/>
          <p:nvPr/>
        </p:nvSpPr>
        <p:spPr>
          <a:xfrm>
            <a:off x="320040" y="228600"/>
            <a:ext cx="8503920" cy="411480"/>
          </a:xfrm>
          <a:prstGeom prst="rect">
            <a:avLst/>
          </a:prstGeom>
          <a:noFill/>
          <a:ln/>
        </p:spPr>
        <p:txBody>
          <a:bodyPr wrap="square" rtlCol="0" anchor="ctr"/>
          <a:lstStyle/>
          <a:p>
            <a:pPr marL="0" indent="0">
              <a:buNone/>
            </a:pPr>
            <a:r>
              <a:rPr lang="en-US" sz="2200" b="1" dirty="0">
                <a:solidFill>
                  <a:srgbClr val="1B2A4A"/>
                </a:solidFill>
                <a:latin typeface="Cambria" pitchFamily="34" charset="0"/>
                <a:ea typeface="Cambria" pitchFamily="34" charset="-122"/>
                <a:cs typeface="Cambria" pitchFamily="34" charset="-120"/>
              </a:rPr>
              <a:t>Características constitucionales</a:t>
            </a:r>
            <a:endParaRPr lang="en-US" sz="2200" dirty="0"/>
          </a:p>
        </p:txBody>
      </p:sp>
      <p:sp>
        <p:nvSpPr>
          <p:cNvPr id="5" name="Shape 3"/>
          <p:cNvSpPr/>
          <p:nvPr/>
        </p:nvSpPr>
        <p:spPr>
          <a:xfrm>
            <a:off x="320040" y="685800"/>
            <a:ext cx="8503920" cy="27432"/>
          </a:xfrm>
          <a:prstGeom prst="rect">
            <a:avLst/>
          </a:prstGeom>
          <a:solidFill>
            <a:srgbClr val="C9A84C"/>
          </a:solidFill>
          <a:ln w="12700">
            <a:solidFill>
              <a:srgbClr val="C9A84C"/>
            </a:solidFill>
            <a:prstDash val="solid"/>
          </a:ln>
        </p:spPr>
        <p:txBody>
          <a:bodyPr/>
          <a:lstStyle/>
          <a:p>
            <a:endParaRPr lang="es-MX"/>
          </a:p>
        </p:txBody>
      </p:sp>
      <p:sp>
        <p:nvSpPr>
          <p:cNvPr id="6" name="Shape 4"/>
          <p:cNvSpPr/>
          <p:nvPr/>
        </p:nvSpPr>
        <p:spPr>
          <a:xfrm>
            <a:off x="320040" y="868680"/>
            <a:ext cx="4114800" cy="118872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7" name="Shape 5"/>
          <p:cNvSpPr/>
          <p:nvPr/>
        </p:nvSpPr>
        <p:spPr>
          <a:xfrm>
            <a:off x="320040" y="868680"/>
            <a:ext cx="411480" cy="1188720"/>
          </a:xfrm>
          <a:prstGeom prst="rect">
            <a:avLst/>
          </a:prstGeom>
          <a:solidFill>
            <a:srgbClr val="B85C38"/>
          </a:solidFill>
          <a:ln w="12700">
            <a:solidFill>
              <a:srgbClr val="B85C38"/>
            </a:solidFill>
            <a:prstDash val="solid"/>
          </a:ln>
        </p:spPr>
        <p:txBody>
          <a:bodyPr/>
          <a:lstStyle/>
          <a:p>
            <a:endParaRPr lang="es-MX"/>
          </a:p>
        </p:txBody>
      </p:sp>
      <p:sp>
        <p:nvSpPr>
          <p:cNvPr id="8" name="Text 6"/>
          <p:cNvSpPr/>
          <p:nvPr/>
        </p:nvSpPr>
        <p:spPr>
          <a:xfrm>
            <a:off x="320040" y="868680"/>
            <a:ext cx="411480" cy="1188720"/>
          </a:xfrm>
          <a:prstGeom prst="rect">
            <a:avLst/>
          </a:prstGeom>
          <a:noFill/>
          <a:ln/>
        </p:spPr>
        <p:txBody>
          <a:bodyPr wrap="square" lIns="0" tIns="0" rIns="0" bIns="0" rtlCol="0" anchor="ctr"/>
          <a:lstStyle/>
          <a:p>
            <a:pPr marL="0" indent="0" algn="ctr">
              <a:buNone/>
            </a:pPr>
            <a:r>
              <a:rPr lang="en-US" sz="1800" b="1" dirty="0">
                <a:solidFill>
                  <a:srgbClr val="FFFFFF"/>
                </a:solidFill>
              </a:rPr>
              <a:t>1</a:t>
            </a:r>
            <a:endParaRPr lang="en-US" sz="1800" dirty="0"/>
          </a:p>
        </p:txBody>
      </p:sp>
      <p:sp>
        <p:nvSpPr>
          <p:cNvPr id="9" name="Text 7"/>
          <p:cNvSpPr/>
          <p:nvPr/>
        </p:nvSpPr>
        <p:spPr>
          <a:xfrm>
            <a:off x="822960" y="941832"/>
            <a:ext cx="3474720" cy="347472"/>
          </a:xfrm>
          <a:prstGeom prst="rect">
            <a:avLst/>
          </a:prstGeom>
          <a:noFill/>
          <a:ln/>
        </p:spPr>
        <p:txBody>
          <a:bodyPr wrap="square" rtlCol="0" anchor="t"/>
          <a:lstStyle/>
          <a:p>
            <a:pPr marL="0" indent="0">
              <a:buNone/>
            </a:pPr>
            <a:r>
              <a:rPr lang="en-US" sz="1200" b="1" dirty="0">
                <a:solidFill>
                  <a:srgbClr val="1B2A4A"/>
                </a:solidFill>
              </a:rPr>
              <a:t>Finalidad constitucionalmente legítima</a:t>
            </a:r>
            <a:endParaRPr lang="en-US" sz="1200" dirty="0"/>
          </a:p>
        </p:txBody>
      </p:sp>
      <p:sp>
        <p:nvSpPr>
          <p:cNvPr id="10" name="Text 8"/>
          <p:cNvSpPr/>
          <p:nvPr/>
        </p:nvSpPr>
        <p:spPr>
          <a:xfrm>
            <a:off x="822960" y="1307592"/>
            <a:ext cx="3474720" cy="685800"/>
          </a:xfrm>
          <a:prstGeom prst="rect">
            <a:avLst/>
          </a:prstGeom>
          <a:noFill/>
          <a:ln/>
        </p:spPr>
        <p:txBody>
          <a:bodyPr wrap="square" rtlCol="0" anchor="t"/>
          <a:lstStyle/>
          <a:p>
            <a:pPr marL="0" indent="0">
              <a:buNone/>
            </a:pPr>
            <a:r>
              <a:rPr lang="en-US" sz="1050" dirty="0">
                <a:solidFill>
                  <a:srgbClr val="3D4F6B"/>
                </a:solidFill>
              </a:rPr>
              <a:t>Alcanzar igualdad sustantiva, representación efectiva o inclusión política de grupos históricamente excluidos.</a:t>
            </a:r>
            <a:endParaRPr lang="en-US" sz="1050" dirty="0"/>
          </a:p>
        </p:txBody>
      </p:sp>
      <p:sp>
        <p:nvSpPr>
          <p:cNvPr id="11" name="Shape 9"/>
          <p:cNvSpPr/>
          <p:nvPr/>
        </p:nvSpPr>
        <p:spPr>
          <a:xfrm>
            <a:off x="4663440" y="868680"/>
            <a:ext cx="4114800" cy="118872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2" name="Shape 10"/>
          <p:cNvSpPr/>
          <p:nvPr/>
        </p:nvSpPr>
        <p:spPr>
          <a:xfrm>
            <a:off x="4663440" y="868680"/>
            <a:ext cx="411480" cy="1188720"/>
          </a:xfrm>
          <a:prstGeom prst="rect">
            <a:avLst/>
          </a:prstGeom>
          <a:solidFill>
            <a:srgbClr val="B85C38"/>
          </a:solidFill>
          <a:ln w="12700">
            <a:solidFill>
              <a:srgbClr val="B85C38"/>
            </a:solidFill>
            <a:prstDash val="solid"/>
          </a:ln>
        </p:spPr>
        <p:txBody>
          <a:bodyPr/>
          <a:lstStyle/>
          <a:p>
            <a:endParaRPr lang="es-MX"/>
          </a:p>
        </p:txBody>
      </p:sp>
      <p:sp>
        <p:nvSpPr>
          <p:cNvPr id="13" name="Text 11"/>
          <p:cNvSpPr/>
          <p:nvPr/>
        </p:nvSpPr>
        <p:spPr>
          <a:xfrm>
            <a:off x="4663440" y="868680"/>
            <a:ext cx="411480" cy="1188720"/>
          </a:xfrm>
          <a:prstGeom prst="rect">
            <a:avLst/>
          </a:prstGeom>
          <a:noFill/>
          <a:ln/>
        </p:spPr>
        <p:txBody>
          <a:bodyPr wrap="square" lIns="0" tIns="0" rIns="0" bIns="0" rtlCol="0" anchor="ctr"/>
          <a:lstStyle/>
          <a:p>
            <a:pPr marL="0" indent="0" algn="ctr">
              <a:buNone/>
            </a:pPr>
            <a:r>
              <a:rPr lang="en-US" sz="1800" b="1" dirty="0">
                <a:solidFill>
                  <a:srgbClr val="FFFFFF"/>
                </a:solidFill>
              </a:rPr>
              <a:t>2</a:t>
            </a:r>
            <a:endParaRPr lang="en-US" sz="1800" dirty="0"/>
          </a:p>
        </p:txBody>
      </p:sp>
      <p:sp>
        <p:nvSpPr>
          <p:cNvPr id="14" name="Text 12"/>
          <p:cNvSpPr/>
          <p:nvPr/>
        </p:nvSpPr>
        <p:spPr>
          <a:xfrm>
            <a:off x="5166360" y="941832"/>
            <a:ext cx="3474720" cy="347472"/>
          </a:xfrm>
          <a:prstGeom prst="rect">
            <a:avLst/>
          </a:prstGeom>
          <a:noFill/>
          <a:ln/>
        </p:spPr>
        <p:txBody>
          <a:bodyPr wrap="square" rtlCol="0" anchor="t"/>
          <a:lstStyle/>
          <a:p>
            <a:pPr marL="0" indent="0">
              <a:buNone/>
            </a:pPr>
            <a:r>
              <a:rPr lang="en-US" sz="1200" b="1" dirty="0">
                <a:solidFill>
                  <a:srgbClr val="1B2A4A"/>
                </a:solidFill>
              </a:rPr>
              <a:t>Medidas diferenciadas</a:t>
            </a:r>
            <a:endParaRPr lang="en-US" sz="1200" dirty="0"/>
          </a:p>
        </p:txBody>
      </p:sp>
      <p:sp>
        <p:nvSpPr>
          <p:cNvPr id="15" name="Text 13"/>
          <p:cNvSpPr/>
          <p:nvPr/>
        </p:nvSpPr>
        <p:spPr>
          <a:xfrm>
            <a:off x="5166360" y="1307592"/>
            <a:ext cx="3474720" cy="685800"/>
          </a:xfrm>
          <a:prstGeom prst="rect">
            <a:avLst/>
          </a:prstGeom>
          <a:noFill/>
          <a:ln/>
        </p:spPr>
        <p:txBody>
          <a:bodyPr wrap="square" rtlCol="0" anchor="t"/>
          <a:lstStyle/>
          <a:p>
            <a:pPr marL="0" indent="0">
              <a:buNone/>
            </a:pPr>
            <a:r>
              <a:rPr lang="en-US" sz="1050" dirty="0">
                <a:solidFill>
                  <a:srgbClr val="3D4F6B"/>
                </a:solidFill>
              </a:rPr>
              <a:t>Deliberadamente otorgan un tratamiento específico a un grupo en situación de desventaja.</a:t>
            </a:r>
            <a:endParaRPr lang="en-US" sz="1050" dirty="0"/>
          </a:p>
        </p:txBody>
      </p:sp>
      <p:sp>
        <p:nvSpPr>
          <p:cNvPr id="16" name="Shape 14"/>
          <p:cNvSpPr/>
          <p:nvPr/>
        </p:nvSpPr>
        <p:spPr>
          <a:xfrm>
            <a:off x="320040" y="2194560"/>
            <a:ext cx="4114800" cy="118872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7" name="Shape 15"/>
          <p:cNvSpPr/>
          <p:nvPr/>
        </p:nvSpPr>
        <p:spPr>
          <a:xfrm>
            <a:off x="320040" y="2194560"/>
            <a:ext cx="411480" cy="1188720"/>
          </a:xfrm>
          <a:prstGeom prst="rect">
            <a:avLst/>
          </a:prstGeom>
          <a:solidFill>
            <a:srgbClr val="B85C38"/>
          </a:solidFill>
          <a:ln w="12700">
            <a:solidFill>
              <a:srgbClr val="B85C38"/>
            </a:solidFill>
            <a:prstDash val="solid"/>
          </a:ln>
        </p:spPr>
        <p:txBody>
          <a:bodyPr/>
          <a:lstStyle/>
          <a:p>
            <a:endParaRPr lang="es-MX"/>
          </a:p>
        </p:txBody>
      </p:sp>
      <p:sp>
        <p:nvSpPr>
          <p:cNvPr id="18" name="Text 16"/>
          <p:cNvSpPr/>
          <p:nvPr/>
        </p:nvSpPr>
        <p:spPr>
          <a:xfrm>
            <a:off x="320040" y="2194560"/>
            <a:ext cx="411480" cy="1188720"/>
          </a:xfrm>
          <a:prstGeom prst="rect">
            <a:avLst/>
          </a:prstGeom>
          <a:noFill/>
          <a:ln/>
        </p:spPr>
        <p:txBody>
          <a:bodyPr wrap="square" lIns="0" tIns="0" rIns="0" bIns="0" rtlCol="0" anchor="ctr"/>
          <a:lstStyle/>
          <a:p>
            <a:pPr marL="0" indent="0" algn="ctr">
              <a:buNone/>
            </a:pPr>
            <a:r>
              <a:rPr lang="en-US" sz="1800" b="1" dirty="0">
                <a:solidFill>
                  <a:srgbClr val="FFFFFF"/>
                </a:solidFill>
              </a:rPr>
              <a:t>3</a:t>
            </a:r>
            <a:endParaRPr lang="en-US" sz="1800" dirty="0"/>
          </a:p>
        </p:txBody>
      </p:sp>
      <p:sp>
        <p:nvSpPr>
          <p:cNvPr id="19" name="Text 17"/>
          <p:cNvSpPr/>
          <p:nvPr/>
        </p:nvSpPr>
        <p:spPr>
          <a:xfrm>
            <a:off x="822960" y="2267712"/>
            <a:ext cx="3474720" cy="347472"/>
          </a:xfrm>
          <a:prstGeom prst="rect">
            <a:avLst/>
          </a:prstGeom>
          <a:noFill/>
          <a:ln/>
        </p:spPr>
        <p:txBody>
          <a:bodyPr wrap="square" rtlCol="0" anchor="t"/>
          <a:lstStyle/>
          <a:p>
            <a:pPr marL="0" indent="0">
              <a:buNone/>
            </a:pPr>
            <a:r>
              <a:rPr lang="en-US" sz="1200" b="1" dirty="0">
                <a:solidFill>
                  <a:srgbClr val="1B2A4A"/>
                </a:solidFill>
              </a:rPr>
              <a:t>Razonables y proporcionales</a:t>
            </a:r>
            <a:endParaRPr lang="en-US" sz="1200" dirty="0"/>
          </a:p>
        </p:txBody>
      </p:sp>
      <p:sp>
        <p:nvSpPr>
          <p:cNvPr id="20" name="Text 18"/>
          <p:cNvSpPr/>
          <p:nvPr/>
        </p:nvSpPr>
        <p:spPr>
          <a:xfrm>
            <a:off x="822960" y="2633472"/>
            <a:ext cx="3474720" cy="685800"/>
          </a:xfrm>
          <a:prstGeom prst="rect">
            <a:avLst/>
          </a:prstGeom>
          <a:noFill/>
          <a:ln/>
        </p:spPr>
        <p:txBody>
          <a:bodyPr wrap="square" rtlCol="0" anchor="t"/>
          <a:lstStyle/>
          <a:p>
            <a:pPr marL="0" indent="0">
              <a:buNone/>
            </a:pPr>
            <a:r>
              <a:rPr lang="en-US" sz="1050" dirty="0">
                <a:solidFill>
                  <a:srgbClr val="3D4F6B"/>
                </a:solidFill>
              </a:rPr>
              <a:t>No pueden sacrificar innecesariamente otros principios constitucionales.</a:t>
            </a:r>
            <a:endParaRPr lang="en-US" sz="1050" dirty="0"/>
          </a:p>
        </p:txBody>
      </p:sp>
      <p:sp>
        <p:nvSpPr>
          <p:cNvPr id="21" name="Shape 19"/>
          <p:cNvSpPr/>
          <p:nvPr/>
        </p:nvSpPr>
        <p:spPr>
          <a:xfrm>
            <a:off x="4663440" y="2194560"/>
            <a:ext cx="4114800" cy="118872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22" name="Shape 20"/>
          <p:cNvSpPr/>
          <p:nvPr/>
        </p:nvSpPr>
        <p:spPr>
          <a:xfrm>
            <a:off x="4663440" y="2194560"/>
            <a:ext cx="411480" cy="1188720"/>
          </a:xfrm>
          <a:prstGeom prst="rect">
            <a:avLst/>
          </a:prstGeom>
          <a:solidFill>
            <a:srgbClr val="B85C38"/>
          </a:solidFill>
          <a:ln w="12700">
            <a:solidFill>
              <a:srgbClr val="B85C38"/>
            </a:solidFill>
            <a:prstDash val="solid"/>
          </a:ln>
        </p:spPr>
        <p:txBody>
          <a:bodyPr/>
          <a:lstStyle/>
          <a:p>
            <a:endParaRPr lang="es-MX"/>
          </a:p>
        </p:txBody>
      </p:sp>
      <p:sp>
        <p:nvSpPr>
          <p:cNvPr id="23" name="Text 21"/>
          <p:cNvSpPr/>
          <p:nvPr/>
        </p:nvSpPr>
        <p:spPr>
          <a:xfrm>
            <a:off x="4663440" y="2194560"/>
            <a:ext cx="411480" cy="1188720"/>
          </a:xfrm>
          <a:prstGeom prst="rect">
            <a:avLst/>
          </a:prstGeom>
          <a:noFill/>
          <a:ln/>
        </p:spPr>
        <p:txBody>
          <a:bodyPr wrap="square" lIns="0" tIns="0" rIns="0" bIns="0" rtlCol="0" anchor="ctr"/>
          <a:lstStyle/>
          <a:p>
            <a:pPr marL="0" indent="0" algn="ctr">
              <a:buNone/>
            </a:pPr>
            <a:r>
              <a:rPr lang="en-US" sz="1800" b="1" dirty="0">
                <a:solidFill>
                  <a:srgbClr val="FFFFFF"/>
                </a:solidFill>
              </a:rPr>
              <a:t>4</a:t>
            </a:r>
            <a:endParaRPr lang="en-US" sz="1800" dirty="0"/>
          </a:p>
        </p:txBody>
      </p:sp>
      <p:sp>
        <p:nvSpPr>
          <p:cNvPr id="24" name="Text 22"/>
          <p:cNvSpPr/>
          <p:nvPr/>
        </p:nvSpPr>
        <p:spPr>
          <a:xfrm>
            <a:off x="5166360" y="2267712"/>
            <a:ext cx="3474720" cy="347472"/>
          </a:xfrm>
          <a:prstGeom prst="rect">
            <a:avLst/>
          </a:prstGeom>
          <a:noFill/>
          <a:ln/>
        </p:spPr>
        <p:txBody>
          <a:bodyPr wrap="square" rtlCol="0" anchor="t"/>
          <a:lstStyle/>
          <a:p>
            <a:pPr marL="0" indent="0">
              <a:buNone/>
            </a:pPr>
            <a:r>
              <a:rPr lang="en-US" sz="1200" b="1" dirty="0">
                <a:solidFill>
                  <a:srgbClr val="1B2A4A"/>
                </a:solidFill>
              </a:rPr>
              <a:t>Objetivas</a:t>
            </a:r>
            <a:endParaRPr lang="en-US" sz="1200" dirty="0"/>
          </a:p>
        </p:txBody>
      </p:sp>
      <p:sp>
        <p:nvSpPr>
          <p:cNvPr id="25" name="Text 23"/>
          <p:cNvSpPr/>
          <p:nvPr/>
        </p:nvSpPr>
        <p:spPr>
          <a:xfrm>
            <a:off x="5166360" y="2633472"/>
            <a:ext cx="3474720" cy="685800"/>
          </a:xfrm>
          <a:prstGeom prst="rect">
            <a:avLst/>
          </a:prstGeom>
          <a:noFill/>
          <a:ln/>
        </p:spPr>
        <p:txBody>
          <a:bodyPr wrap="square" rtlCol="0" anchor="t"/>
          <a:lstStyle/>
          <a:p>
            <a:pPr marL="0" indent="0">
              <a:buNone/>
            </a:pPr>
            <a:r>
              <a:rPr lang="en-US" sz="1050" dirty="0">
                <a:solidFill>
                  <a:srgbClr val="3D4F6B"/>
                </a:solidFill>
              </a:rPr>
              <a:t>Deben apoyarse en datos, diagnósticos, antecedentes de exclusión o evidencia suficiente.</a:t>
            </a:r>
            <a:endParaRPr lang="en-US" sz="1050" dirty="0"/>
          </a:p>
        </p:txBody>
      </p:sp>
      <p:sp>
        <p:nvSpPr>
          <p:cNvPr id="26" name="Shape 24"/>
          <p:cNvSpPr/>
          <p:nvPr/>
        </p:nvSpPr>
        <p:spPr>
          <a:xfrm>
            <a:off x="320040" y="3520440"/>
            <a:ext cx="4114800" cy="118872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27" name="Shape 25"/>
          <p:cNvSpPr/>
          <p:nvPr/>
        </p:nvSpPr>
        <p:spPr>
          <a:xfrm>
            <a:off x="320040" y="3520440"/>
            <a:ext cx="411480" cy="1188720"/>
          </a:xfrm>
          <a:prstGeom prst="rect">
            <a:avLst/>
          </a:prstGeom>
          <a:solidFill>
            <a:srgbClr val="B85C38"/>
          </a:solidFill>
          <a:ln w="12700">
            <a:solidFill>
              <a:srgbClr val="B85C38"/>
            </a:solidFill>
            <a:prstDash val="solid"/>
          </a:ln>
        </p:spPr>
        <p:txBody>
          <a:bodyPr/>
          <a:lstStyle/>
          <a:p>
            <a:endParaRPr lang="es-MX"/>
          </a:p>
        </p:txBody>
      </p:sp>
      <p:sp>
        <p:nvSpPr>
          <p:cNvPr id="28" name="Text 26"/>
          <p:cNvSpPr/>
          <p:nvPr/>
        </p:nvSpPr>
        <p:spPr>
          <a:xfrm>
            <a:off x="320040" y="3520440"/>
            <a:ext cx="411480" cy="1188720"/>
          </a:xfrm>
          <a:prstGeom prst="rect">
            <a:avLst/>
          </a:prstGeom>
          <a:noFill/>
          <a:ln/>
        </p:spPr>
        <p:txBody>
          <a:bodyPr wrap="square" lIns="0" tIns="0" rIns="0" bIns="0" rtlCol="0" anchor="ctr"/>
          <a:lstStyle/>
          <a:p>
            <a:pPr marL="0" indent="0" algn="ctr">
              <a:buNone/>
            </a:pPr>
            <a:r>
              <a:rPr lang="en-US" sz="1800" b="1" dirty="0">
                <a:solidFill>
                  <a:srgbClr val="FFFFFF"/>
                </a:solidFill>
              </a:rPr>
              <a:t>5</a:t>
            </a:r>
            <a:endParaRPr lang="en-US" sz="1800" dirty="0"/>
          </a:p>
        </p:txBody>
      </p:sp>
      <p:sp>
        <p:nvSpPr>
          <p:cNvPr id="29" name="Text 27"/>
          <p:cNvSpPr/>
          <p:nvPr/>
        </p:nvSpPr>
        <p:spPr>
          <a:xfrm>
            <a:off x="822960" y="3593592"/>
            <a:ext cx="3474720" cy="347472"/>
          </a:xfrm>
          <a:prstGeom prst="rect">
            <a:avLst/>
          </a:prstGeom>
          <a:noFill/>
          <a:ln/>
        </p:spPr>
        <p:txBody>
          <a:bodyPr wrap="square" rtlCol="0" anchor="t"/>
          <a:lstStyle/>
          <a:p>
            <a:pPr marL="0" indent="0">
              <a:buNone/>
            </a:pPr>
            <a:r>
              <a:rPr lang="en-US" sz="1200" b="1" dirty="0">
                <a:solidFill>
                  <a:srgbClr val="1B2A4A"/>
                </a:solidFill>
              </a:rPr>
              <a:t>Temporales o revisables</a:t>
            </a:r>
            <a:endParaRPr lang="en-US" sz="1200" dirty="0"/>
          </a:p>
        </p:txBody>
      </p:sp>
      <p:sp>
        <p:nvSpPr>
          <p:cNvPr id="30" name="Text 28"/>
          <p:cNvSpPr/>
          <p:nvPr/>
        </p:nvSpPr>
        <p:spPr>
          <a:xfrm>
            <a:off x="822960" y="3959352"/>
            <a:ext cx="3474720" cy="685800"/>
          </a:xfrm>
          <a:prstGeom prst="rect">
            <a:avLst/>
          </a:prstGeom>
          <a:noFill/>
          <a:ln/>
        </p:spPr>
        <p:txBody>
          <a:bodyPr wrap="square" rtlCol="0" anchor="t"/>
          <a:lstStyle/>
          <a:p>
            <a:pPr marL="0" indent="0">
              <a:buNone/>
            </a:pPr>
            <a:r>
              <a:rPr lang="en-US" sz="1050" dirty="0">
                <a:solidFill>
                  <a:srgbClr val="3D4F6B"/>
                </a:solidFill>
              </a:rPr>
              <a:t>Deben conservarse mientras subsistan las condiciones que las justifican.</a:t>
            </a:r>
            <a:endParaRPr lang="en-US" sz="1050" dirty="0"/>
          </a:p>
        </p:txBody>
      </p:sp>
      <p:sp>
        <p:nvSpPr>
          <p:cNvPr id="31" name="Shape 29"/>
          <p:cNvSpPr/>
          <p:nvPr/>
        </p:nvSpPr>
        <p:spPr>
          <a:xfrm>
            <a:off x="4663440" y="3520440"/>
            <a:ext cx="4114800" cy="118872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32" name="Shape 30"/>
          <p:cNvSpPr/>
          <p:nvPr/>
        </p:nvSpPr>
        <p:spPr>
          <a:xfrm>
            <a:off x="4663440" y="3520440"/>
            <a:ext cx="411480" cy="1188720"/>
          </a:xfrm>
          <a:prstGeom prst="rect">
            <a:avLst/>
          </a:prstGeom>
          <a:solidFill>
            <a:srgbClr val="B85C38"/>
          </a:solidFill>
          <a:ln w="12700">
            <a:solidFill>
              <a:srgbClr val="B85C38"/>
            </a:solidFill>
            <a:prstDash val="solid"/>
          </a:ln>
        </p:spPr>
        <p:txBody>
          <a:bodyPr/>
          <a:lstStyle/>
          <a:p>
            <a:endParaRPr lang="es-MX"/>
          </a:p>
        </p:txBody>
      </p:sp>
      <p:sp>
        <p:nvSpPr>
          <p:cNvPr id="33" name="Text 31"/>
          <p:cNvSpPr/>
          <p:nvPr/>
        </p:nvSpPr>
        <p:spPr>
          <a:xfrm>
            <a:off x="4663440" y="3520440"/>
            <a:ext cx="411480" cy="1188720"/>
          </a:xfrm>
          <a:prstGeom prst="rect">
            <a:avLst/>
          </a:prstGeom>
          <a:noFill/>
          <a:ln/>
        </p:spPr>
        <p:txBody>
          <a:bodyPr wrap="square" lIns="0" tIns="0" rIns="0" bIns="0" rtlCol="0" anchor="ctr"/>
          <a:lstStyle/>
          <a:p>
            <a:pPr marL="0" indent="0" algn="ctr">
              <a:buNone/>
            </a:pPr>
            <a:r>
              <a:rPr lang="en-US" sz="1800" b="1" dirty="0">
                <a:solidFill>
                  <a:srgbClr val="FFFFFF"/>
                </a:solidFill>
              </a:rPr>
              <a:t>6</a:t>
            </a:r>
            <a:endParaRPr lang="en-US" sz="1800" dirty="0"/>
          </a:p>
        </p:txBody>
      </p:sp>
      <p:sp>
        <p:nvSpPr>
          <p:cNvPr id="34" name="Text 32"/>
          <p:cNvSpPr/>
          <p:nvPr/>
        </p:nvSpPr>
        <p:spPr>
          <a:xfrm>
            <a:off x="5166360" y="3593592"/>
            <a:ext cx="3474720" cy="347472"/>
          </a:xfrm>
          <a:prstGeom prst="rect">
            <a:avLst/>
          </a:prstGeom>
          <a:noFill/>
          <a:ln/>
        </p:spPr>
        <p:txBody>
          <a:bodyPr wrap="square" rtlCol="0" anchor="t"/>
          <a:lstStyle/>
          <a:p>
            <a:pPr marL="0" indent="0">
              <a:buNone/>
            </a:pPr>
            <a:r>
              <a:rPr lang="en-US" sz="1200" b="1" dirty="0">
                <a:solidFill>
                  <a:srgbClr val="1B2A4A"/>
                </a:solidFill>
              </a:rPr>
              <a:t>Efectivas</a:t>
            </a:r>
            <a:endParaRPr lang="en-US" sz="1200" dirty="0"/>
          </a:p>
        </p:txBody>
      </p:sp>
      <p:sp>
        <p:nvSpPr>
          <p:cNvPr id="35" name="Text 33"/>
          <p:cNvSpPr/>
          <p:nvPr/>
        </p:nvSpPr>
        <p:spPr>
          <a:xfrm>
            <a:off x="5166360" y="3959352"/>
            <a:ext cx="3474720" cy="685800"/>
          </a:xfrm>
          <a:prstGeom prst="rect">
            <a:avLst/>
          </a:prstGeom>
          <a:noFill/>
          <a:ln/>
        </p:spPr>
        <p:txBody>
          <a:bodyPr wrap="square" rtlCol="0" anchor="t"/>
          <a:lstStyle/>
          <a:p>
            <a:pPr marL="0" indent="0">
              <a:buNone/>
            </a:pPr>
            <a:r>
              <a:rPr lang="en-US" sz="1050" dirty="0">
                <a:solidFill>
                  <a:srgbClr val="3D4F6B"/>
                </a:solidFill>
              </a:rPr>
              <a:t>Una acción afirmativa puramente simbólica puede ser jurídicamente insuficiente.</a:t>
            </a:r>
            <a:endParaRPr lang="en-US" sz="10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TotalTime>
  <Words>3042</Words>
  <Application>Microsoft Office PowerPoint</Application>
  <PresentationFormat>Presentación en pantalla (16:9)</PresentationFormat>
  <Paragraphs>494</Paragraphs>
  <Slides>35</Slides>
  <Notes>35</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35</vt:i4>
      </vt:variant>
    </vt:vector>
  </HeadingPairs>
  <TitlesOfParts>
    <vt:vector size="39" baseType="lpstr">
      <vt:lpstr>Arial</vt:lpstr>
      <vt:lpstr>Calibri</vt:lpstr>
      <vt:lpstr>Cambria</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Ponderación Jurisdiccional en Acciones Afirmativas – Clase 1</dc:title>
  <dc:subject>PptxGenJS Presentation</dc:subject>
  <dc:creator>PptxGenJS</dc:creator>
  <cp:lastModifiedBy>Noé Corzo Corral</cp:lastModifiedBy>
  <cp:revision>2</cp:revision>
  <dcterms:created xsi:type="dcterms:W3CDTF">2026-05-26T04:54:40Z</dcterms:created>
  <dcterms:modified xsi:type="dcterms:W3CDTF">2026-06-01T04:25:04Z</dcterms:modified>
</cp:coreProperties>
</file>