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4" r:id="rId19"/>
    <p:sldId id="275" r:id="rId20"/>
    <p:sldId id="276" r:id="rId21"/>
    <p:sldId id="277" r:id="rId22"/>
    <p:sldId id="279" r:id="rId23"/>
    <p:sldId id="280" r:id="rId24"/>
    <p:sldId id="271" r:id="rId25"/>
    <p:sldId id="282" r:id="rId26"/>
    <p:sldId id="290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81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448"/>
    <p:restoredTop sz="94638"/>
  </p:normalViewPr>
  <p:slideViewPr>
    <p:cSldViewPr snapToGrid="0">
      <p:cViewPr varScale="1">
        <p:scale>
          <a:sx n="77" d="100"/>
          <a:sy n="77" d="100"/>
        </p:scale>
        <p:origin x="94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ía de Lourdes Gabriela Cossío Deschamps" userId="6a3fa9ea-eb94-4fbd-8904-cd03722abb81" providerId="ADAL" clId="{FC7183F9-0B86-4A5A-80FD-048A7E6A6F7A}"/>
    <pc:docChg chg="custSel delSld modSld">
      <pc:chgData name="María de Lourdes Gabriela Cossío Deschamps" userId="6a3fa9ea-eb94-4fbd-8904-cd03722abb81" providerId="ADAL" clId="{FC7183F9-0B86-4A5A-80FD-048A7E6A6F7A}" dt="2026-03-04T00:06:32.702" v="97" actId="1076"/>
      <pc:docMkLst>
        <pc:docMk/>
      </pc:docMkLst>
      <pc:sldChg chg="modSp mod">
        <pc:chgData name="María de Lourdes Gabriela Cossío Deschamps" userId="6a3fa9ea-eb94-4fbd-8904-cd03722abb81" providerId="ADAL" clId="{FC7183F9-0B86-4A5A-80FD-048A7E6A6F7A}" dt="2026-03-02T16:41:08.323" v="12" actId="20577"/>
        <pc:sldMkLst>
          <pc:docMk/>
          <pc:sldMk cId="1110466413" sldId="256"/>
        </pc:sldMkLst>
        <pc:spChg chg="mod">
          <ac:chgData name="María de Lourdes Gabriela Cossío Deschamps" userId="6a3fa9ea-eb94-4fbd-8904-cd03722abb81" providerId="ADAL" clId="{FC7183F9-0B86-4A5A-80FD-048A7E6A6F7A}" dt="2026-03-02T16:41:08.323" v="12" actId="20577"/>
          <ac:spMkLst>
            <pc:docMk/>
            <pc:sldMk cId="1110466413" sldId="256"/>
            <ac:spMk id="2" creationId="{E81D7308-52CF-4537-031C-AA03A05E1D46}"/>
          </ac:spMkLst>
        </pc:spChg>
      </pc:sldChg>
      <pc:sldChg chg="del">
        <pc:chgData name="María de Lourdes Gabriela Cossío Deschamps" userId="6a3fa9ea-eb94-4fbd-8904-cd03722abb81" providerId="ADAL" clId="{FC7183F9-0B86-4A5A-80FD-048A7E6A6F7A}" dt="2026-03-03T16:40:11.585" v="13" actId="47"/>
        <pc:sldMkLst>
          <pc:docMk/>
          <pc:sldMk cId="1613090633" sldId="278"/>
        </pc:sldMkLst>
      </pc:sldChg>
      <pc:sldChg chg="modSp mod">
        <pc:chgData name="María de Lourdes Gabriela Cossío Deschamps" userId="6a3fa9ea-eb94-4fbd-8904-cd03722abb81" providerId="ADAL" clId="{FC7183F9-0B86-4A5A-80FD-048A7E6A6F7A}" dt="2026-03-04T00:06:32.702" v="97" actId="1076"/>
        <pc:sldMkLst>
          <pc:docMk/>
          <pc:sldMk cId="4274828223" sldId="293"/>
        </pc:sldMkLst>
        <pc:spChg chg="mod">
          <ac:chgData name="María de Lourdes Gabriela Cossío Deschamps" userId="6a3fa9ea-eb94-4fbd-8904-cd03722abb81" providerId="ADAL" clId="{FC7183F9-0B86-4A5A-80FD-048A7E6A6F7A}" dt="2026-03-04T00:06:32.702" v="97" actId="1076"/>
          <ac:spMkLst>
            <pc:docMk/>
            <pc:sldMk cId="4274828223" sldId="293"/>
            <ac:spMk id="2" creationId="{82207BA8-8B01-6C90-7110-DF05EBB6320B}"/>
          </ac:spMkLst>
        </pc:spChg>
      </pc:sldChg>
      <pc:sldChg chg="modSp mod">
        <pc:chgData name="María de Lourdes Gabriela Cossío Deschamps" userId="6a3fa9ea-eb94-4fbd-8904-cd03722abb81" providerId="ADAL" clId="{FC7183F9-0B86-4A5A-80FD-048A7E6A6F7A}" dt="2026-03-04T00:06:11.916" v="96" actId="20577"/>
        <pc:sldMkLst>
          <pc:docMk/>
          <pc:sldMk cId="3898452130" sldId="294"/>
        </pc:sldMkLst>
        <pc:spChg chg="mod">
          <ac:chgData name="María de Lourdes Gabriela Cossío Deschamps" userId="6a3fa9ea-eb94-4fbd-8904-cd03722abb81" providerId="ADAL" clId="{FC7183F9-0B86-4A5A-80FD-048A7E6A6F7A}" dt="2026-03-04T00:06:11.916" v="96" actId="20577"/>
          <ac:spMkLst>
            <pc:docMk/>
            <pc:sldMk cId="3898452130" sldId="294"/>
            <ac:spMk id="3" creationId="{F17D92F9-5412-BB36-A96B-59EDA262D29E}"/>
          </ac:spMkLst>
        </pc:spChg>
      </pc:sldChg>
      <pc:sldChg chg="addSp modSp mod">
        <pc:chgData name="María de Lourdes Gabriela Cossío Deschamps" userId="6a3fa9ea-eb94-4fbd-8904-cd03722abb81" providerId="ADAL" clId="{FC7183F9-0B86-4A5A-80FD-048A7E6A6F7A}" dt="2026-03-04T00:04:52.015" v="21" actId="207"/>
        <pc:sldMkLst>
          <pc:docMk/>
          <pc:sldMk cId="1168620881" sldId="295"/>
        </pc:sldMkLst>
        <pc:spChg chg="add mod">
          <ac:chgData name="María de Lourdes Gabriela Cossío Deschamps" userId="6a3fa9ea-eb94-4fbd-8904-cd03722abb81" providerId="ADAL" clId="{FC7183F9-0B86-4A5A-80FD-048A7E6A6F7A}" dt="2026-03-04T00:04:12.231" v="19" actId="207"/>
          <ac:spMkLst>
            <pc:docMk/>
            <pc:sldMk cId="1168620881" sldId="295"/>
            <ac:spMk id="3" creationId="{33EFEDC1-610A-C119-4F95-02AE30616444}"/>
          </ac:spMkLst>
        </pc:spChg>
        <pc:spChg chg="add mod">
          <ac:chgData name="María de Lourdes Gabriela Cossío Deschamps" userId="6a3fa9ea-eb94-4fbd-8904-cd03722abb81" providerId="ADAL" clId="{FC7183F9-0B86-4A5A-80FD-048A7E6A6F7A}" dt="2026-03-04T00:04:52.015" v="21" actId="207"/>
          <ac:spMkLst>
            <pc:docMk/>
            <pc:sldMk cId="1168620881" sldId="295"/>
            <ac:spMk id="4" creationId="{18BC7BE7-7A32-090D-11C9-2E083DEAD3E1}"/>
          </ac:spMkLst>
        </pc:spChg>
      </pc:sldChg>
      <pc:sldChg chg="modSp mod">
        <pc:chgData name="María de Lourdes Gabriela Cossío Deschamps" userId="6a3fa9ea-eb94-4fbd-8904-cd03722abb81" providerId="ADAL" clId="{FC7183F9-0B86-4A5A-80FD-048A7E6A6F7A}" dt="2026-03-04T00:02:37.196" v="15" actId="27636"/>
        <pc:sldMkLst>
          <pc:docMk/>
          <pc:sldMk cId="2407968969" sldId="296"/>
        </pc:sldMkLst>
        <pc:spChg chg="mod">
          <ac:chgData name="María de Lourdes Gabriela Cossío Deschamps" userId="6a3fa9ea-eb94-4fbd-8904-cd03722abb81" providerId="ADAL" clId="{FC7183F9-0B86-4A5A-80FD-048A7E6A6F7A}" dt="2026-03-04T00:02:37.196" v="15" actId="27636"/>
          <ac:spMkLst>
            <pc:docMk/>
            <pc:sldMk cId="2407968969" sldId="296"/>
            <ac:spMk id="3" creationId="{BF120161-C970-AC78-D01D-6FCE0593E155}"/>
          </ac:spMkLst>
        </pc:spChg>
      </pc:sldChg>
      <pc:sldChg chg="modSp mod">
        <pc:chgData name="María de Lourdes Gabriela Cossío Deschamps" userId="6a3fa9ea-eb94-4fbd-8904-cd03722abb81" providerId="ADAL" clId="{FC7183F9-0B86-4A5A-80FD-048A7E6A6F7A}" dt="2026-03-02T03:53:56.031" v="2" actId="20577"/>
        <pc:sldMkLst>
          <pc:docMk/>
          <pc:sldMk cId="704352012" sldId="299"/>
        </pc:sldMkLst>
        <pc:spChg chg="mod">
          <ac:chgData name="María de Lourdes Gabriela Cossío Deschamps" userId="6a3fa9ea-eb94-4fbd-8904-cd03722abb81" providerId="ADAL" clId="{FC7183F9-0B86-4A5A-80FD-048A7E6A6F7A}" dt="2026-03-02T03:53:56.031" v="2" actId="20577"/>
          <ac:spMkLst>
            <pc:docMk/>
            <pc:sldMk cId="704352012" sldId="299"/>
            <ac:spMk id="3" creationId="{33485593-ADE3-4C43-7D55-3FEC4F83D0D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EC3BA9-D703-A5B7-4938-81DAF5641D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21F7687-39C2-F479-1A2C-CEAFCB8ED8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2FE1D3-8125-CDFD-A84D-130373BED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23017-A677-EC49-91AF-50ABA443F49F}" type="datetimeFigureOut">
              <a:rPr lang="es-MX" smtClean="0"/>
              <a:t>03/03/2026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3709938-FE48-2E43-FF54-972BFE69E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B334162-15AD-4525-979C-F5ACA734D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7AFB1-0982-6D44-8DF4-2774CE9DA44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89558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C5AAA4-BC6C-D365-6D32-7163126A0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E76D9A4-6D50-8D7B-6963-D46C5D89CC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E77CF1-5109-1C89-DE3D-4695F7ED2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23017-A677-EC49-91AF-50ABA443F49F}" type="datetimeFigureOut">
              <a:rPr lang="es-MX" smtClean="0"/>
              <a:t>03/03/2026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5AE44D7-A8C3-AB6D-74E8-6206152D5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7B40DEC-2F53-3931-C469-13B883A23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7AFB1-0982-6D44-8DF4-2774CE9DA44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9215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156C391-4E8E-F1A0-D64A-B76B76A56B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5041854-0CC2-A05E-9D8B-4BED414BA2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21F1933-5881-DEB2-65EB-26A4861F7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23017-A677-EC49-91AF-50ABA443F49F}" type="datetimeFigureOut">
              <a:rPr lang="es-MX" smtClean="0"/>
              <a:t>03/03/2026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7F70736-21AA-5032-74EC-326BF0C5D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BC4AB0D-29F7-AAF8-FC00-6C50E34F2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7AFB1-0982-6D44-8DF4-2774CE9DA44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46638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24D4BC-1CDA-138B-9ED6-6B31F2DD0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3943B02-C726-5676-1350-93BE4A7DE1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91C4CED-B926-08A8-78AB-3AAAD294EE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23017-A677-EC49-91AF-50ABA443F49F}" type="datetimeFigureOut">
              <a:rPr lang="es-MX" smtClean="0"/>
              <a:t>03/03/2026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E6B6E09-EC5C-647C-F2CB-F4C7F5F88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143EDF3-102B-C4A0-7DCF-B45A72D65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7AFB1-0982-6D44-8DF4-2774CE9DA44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90393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C1A9C4-3F8D-8794-120B-EEE44D63A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E9AD13A-0FDB-B710-1220-35675D305B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4C6C896-6CC5-D6F7-FCBF-A67176677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23017-A677-EC49-91AF-50ABA443F49F}" type="datetimeFigureOut">
              <a:rPr lang="es-MX" smtClean="0"/>
              <a:t>03/03/2026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F97ACEE-3BEE-FC9E-6963-F8CB059AB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1FAD433-1BC8-2615-7F09-C53A5F515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7AFB1-0982-6D44-8DF4-2774CE9DA44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17036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C6ACE4-F222-B486-E2BF-79B062A25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67717AF-3D1A-2CA9-C2B8-1968AA27AB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05AD228-86D6-C7CD-F778-D169080F83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8DAB34A-3406-346F-B7BF-0354CD944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23017-A677-EC49-91AF-50ABA443F49F}" type="datetimeFigureOut">
              <a:rPr lang="es-MX" smtClean="0"/>
              <a:t>03/03/2026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441E6EA-9ED8-B948-1633-D5632CE4C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A7CD554-9A62-2E3E-9F9A-4976CA87A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7AFB1-0982-6D44-8DF4-2774CE9DA44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32403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24BFBF-9465-6417-8CC9-7B48204FA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2BA0E73-AB9A-EB70-35A5-B8AE99E4AD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A827218-CBDB-DCE0-4947-93AAF423BD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722A1B7-0B8F-F1C5-8968-B49199F14A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23DC6CC-48DC-3032-1CCB-B192F4CEB4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3A5E83C-3ED4-DB8C-4405-A95630B79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23017-A677-EC49-91AF-50ABA443F49F}" type="datetimeFigureOut">
              <a:rPr lang="es-MX" smtClean="0"/>
              <a:t>03/03/2026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2C53827-E325-D244-5278-3149B3868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BA70F5F-20C5-0744-0237-114CED51F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7AFB1-0982-6D44-8DF4-2774CE9DA44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53541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4310A2-BFD9-13C7-3D90-2FDE7413B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B2FF563-EB7D-4929-B860-FCC1DBFCC9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23017-A677-EC49-91AF-50ABA443F49F}" type="datetimeFigureOut">
              <a:rPr lang="es-MX" smtClean="0"/>
              <a:t>03/03/2026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2DF6562A-F158-5801-493F-B0B6A2279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1E1AEA-A3B1-A999-2732-14CD2AC3E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7AFB1-0982-6D44-8DF4-2774CE9DA44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04262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56FA800-546B-B440-AA3B-7B2DAB97F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23017-A677-EC49-91AF-50ABA443F49F}" type="datetimeFigureOut">
              <a:rPr lang="es-MX" smtClean="0"/>
              <a:t>03/03/2026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E3C05F3-D5E9-953F-B041-A6F90EBA6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059AE7D-5F15-5043-AED2-792CF9D9A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7AFB1-0982-6D44-8DF4-2774CE9DA44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64989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ED78E2-5319-F2BF-7B9E-7E2DE1F00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B75304-F4AE-9BC1-972D-1C6677DDCF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D1F16A8-1201-54C2-6219-0AD27D5FD4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7D929AC-DAC2-3E50-5B53-ACC507A3B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23017-A677-EC49-91AF-50ABA443F49F}" type="datetimeFigureOut">
              <a:rPr lang="es-MX" smtClean="0"/>
              <a:t>03/03/2026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67D12C0-29F7-175F-AEA5-F603E75F6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A65B71F-581A-8CE4-16AD-E651171F9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7AFB1-0982-6D44-8DF4-2774CE9DA44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92968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DD8A5D-FAEF-4FE8-B4F7-E5802AB84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EBFAC5B8-6941-4173-1B24-301D417C3F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1EDE66-122E-1625-C842-A40CAC0AF5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259BDB-666C-126A-0EC8-2477EB68D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23017-A677-EC49-91AF-50ABA443F49F}" type="datetimeFigureOut">
              <a:rPr lang="es-MX" smtClean="0"/>
              <a:t>03/03/2026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E0B3B04-F0CA-F8AA-2D69-0BB98D883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1D672F6-4EED-2BE0-7332-1996E0AFF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7AFB1-0982-6D44-8DF4-2774CE9DA44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5162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78D333C6-FFA8-EE6B-E960-0521692DC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DD8D2A5-D42D-1C46-DEF1-A59E3A4EDF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0D01867-F620-1C5B-DB47-2A6A19C307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C723017-A677-EC49-91AF-50ABA443F49F}" type="datetimeFigureOut">
              <a:rPr lang="es-MX" smtClean="0"/>
              <a:t>03/03/2026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E9CF262-60A9-6EE5-6FA2-676E96DACB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708ECDA-809C-2DF4-5076-C90056D360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07AFB1-0982-6D44-8DF4-2774CE9DA44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70477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microsoft.com/office/2007/relationships/hdphoto" Target="../media/hdphoto1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image" Target="../media/image16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g"/><Relationship Id="rId4" Type="http://schemas.microsoft.com/office/2007/relationships/hdphoto" Target="../media/hdphoto1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microsoft.com/office/2007/relationships/hdphoto" Target="../media/hdphoto1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microsoft.com/office/2007/relationships/hdphoto" Target="../media/hdphoto1.wd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microsoft.com/office/2007/relationships/hdphoto" Target="../media/hdphoto1.wdp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.png"/><Relationship Id="rId7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9.jpe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microsoft.com/office/2007/relationships/hdphoto" Target="../media/hdphoto1.wdp"/><Relationship Id="rId9" Type="http://schemas.openxmlformats.org/officeDocument/2006/relationships/image" Target="../media/image2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microsoft.com/office/2007/relationships/hdphoto" Target="../media/hdphoto1.wdp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gif"/><Relationship Id="rId4" Type="http://schemas.microsoft.com/office/2007/relationships/hdphoto" Target="../media/hdphoto1.wdp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1D7308-52CF-4537-031C-AA03A05E1D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2853"/>
            <a:ext cx="9144000" cy="2734443"/>
          </a:xfrm>
        </p:spPr>
        <p:txBody>
          <a:bodyPr>
            <a:normAutofit/>
          </a:bodyPr>
          <a:lstStyle/>
          <a:p>
            <a:r>
              <a:rPr lang="es-MX" sz="4400" dirty="0">
                <a:latin typeface="DJB TOOTSIEWOOTSIE" panose="02000500000000000000" pitchFamily="2" charset="77"/>
              </a:rPr>
              <a:t>INTRODUCCION AL </a:t>
            </a:r>
            <a:br>
              <a:rPr lang="es-MX" sz="4400" dirty="0">
                <a:latin typeface="DJB TOOTSIEWOOTSIE" panose="02000500000000000000" pitchFamily="2" charset="77"/>
              </a:rPr>
            </a:br>
            <a:r>
              <a:rPr lang="es-MX" sz="4400" dirty="0">
                <a:latin typeface="DJB TOOTSIEWOOTSIE" panose="02000500000000000000" pitchFamily="2" charset="77"/>
              </a:rPr>
              <a:t>DERECHO ELECTORAL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D9C3BA1-A716-7500-2B8C-796D5406B3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06321" y="5713279"/>
            <a:ext cx="4901784" cy="595208"/>
          </a:xfrm>
        </p:spPr>
        <p:txBody>
          <a:bodyPr/>
          <a:lstStyle/>
          <a:p>
            <a:r>
              <a:rPr lang="es-MX" dirty="0">
                <a:latin typeface="Gilles' Comic Font" panose="02000500000000000000" pitchFamily="2" charset="77"/>
                <a:ea typeface="HANDWRITINGCR" panose="02000603000000000000" pitchFamily="2" charset="0"/>
              </a:rPr>
              <a:t>Gabriela Cossío deschamps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32973BD-E257-FDD0-F812-CF8D154C51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42" y="111710"/>
            <a:ext cx="3114294" cy="756212"/>
          </a:xfrm>
          <a:prstGeom prst="rect">
            <a:avLst/>
          </a:prstGeom>
        </p:spPr>
      </p:pic>
      <p:pic>
        <p:nvPicPr>
          <p:cNvPr id="5" name="Picture 2" descr="No hay ninguna descripción de la foto disponible.">
            <a:extLst>
              <a:ext uri="{FF2B5EF4-FFF2-40B4-BE49-F238E27FC236}">
                <a16:creationId xmlns:a16="http://schemas.microsoft.com/office/drawing/2014/main" id="{AA40C8EB-2600-1A7B-4494-B7B68670E0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1369" y="5758975"/>
            <a:ext cx="1110631" cy="109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04664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1B3ECB-2CCD-3825-5988-9512B49F04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8877" y="1042416"/>
            <a:ext cx="10294245" cy="1256422"/>
          </a:xfrm>
        </p:spPr>
        <p:txBody>
          <a:bodyPr>
            <a:normAutofit/>
          </a:bodyPr>
          <a:lstStyle/>
          <a:p>
            <a:r>
              <a:rPr lang="es-MX" sz="3200" dirty="0">
                <a:latin typeface="DJB TOOTSIEWOOTSIE" panose="02000500000000000000" pitchFamily="2" charset="77"/>
              </a:rPr>
              <a:t>QUE ES EL DERECHO ELECTORAL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E4C966D-893B-4EF0-8B52-97D7253B4C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2022" y="2552616"/>
            <a:ext cx="6392780" cy="2835892"/>
          </a:xfrm>
        </p:spPr>
        <p:txBody>
          <a:bodyPr>
            <a:normAutofit lnSpcReduction="10000"/>
          </a:bodyPr>
          <a:lstStyle/>
          <a:p>
            <a:pPr algn="just"/>
            <a:r>
              <a:rPr lang="es-MX" sz="2800" dirty="0">
                <a:latin typeface="Gilles' Comic Font" panose="02000500000000000000" pitchFamily="2" charset="77"/>
              </a:rPr>
              <a:t>El conjunto de normas constitucionales, legales, reglamentos, instituciones y principios referentes a la organización, administración y realización o ejecución de las elecciones; la constatación de validez de los resultados electorales; así como el control legal, constitucional y convencional de los mismos a través de su impugnación.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8F2A35C-74B6-A8E3-C0BB-54E0EF5E38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857" y="72126"/>
            <a:ext cx="3995928" cy="970290"/>
          </a:xfrm>
          <a:prstGeom prst="rect">
            <a:avLst/>
          </a:prstGeom>
        </p:spPr>
      </p:pic>
      <p:pic>
        <p:nvPicPr>
          <p:cNvPr id="5" name="Picture 2" descr="No hay ninguna descripción de la foto disponible.">
            <a:extLst>
              <a:ext uri="{FF2B5EF4-FFF2-40B4-BE49-F238E27FC236}">
                <a16:creationId xmlns:a16="http://schemas.microsoft.com/office/drawing/2014/main" id="{62A62DB5-85B4-1674-A185-7296F546B9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1369" y="5758975"/>
            <a:ext cx="1110631" cy="109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789A8D52-EBF9-6474-AD24-38ECFFBCF5C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0858" r="20013"/>
          <a:stretch/>
        </p:blipFill>
        <p:spPr>
          <a:xfrm>
            <a:off x="8193168" y="2379774"/>
            <a:ext cx="3589600" cy="3181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0175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81CE56-6648-F235-FD85-8367AE41C8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AC1364A-3E3D-4F0D-8776-78AF3A270D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10E69C2-10A7-9766-01F8-68752A7D7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5945" y="511752"/>
            <a:ext cx="7760616" cy="1783080"/>
          </a:xfrm>
        </p:spPr>
        <p:txBody>
          <a:bodyPr anchor="b">
            <a:normAutofit/>
          </a:bodyPr>
          <a:lstStyle/>
          <a:p>
            <a:r>
              <a:rPr lang="es-MX" sz="3200" dirty="0">
                <a:latin typeface="DJB TOOTSIEWOOTSIE" panose="02000500000000000000" pitchFamily="2" charset="77"/>
              </a:rPr>
              <a:t>COMO LO IDENTIFICAMOS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A246ACE-36E5-0DE6-CD46-111C99F987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752856"/>
            <a:ext cx="3725905" cy="3725905"/>
          </a:xfrm>
          <a:prstGeom prst="rect">
            <a:avLst/>
          </a:prstGeom>
        </p:spPr>
      </p:pic>
      <p:sp>
        <p:nvSpPr>
          <p:cNvPr id="13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7494" y="239572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37A33B0-B9F0-2426-3D11-7354DBCF82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028" y="5614527"/>
            <a:ext cx="3995928" cy="970290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65AAA5B-010A-0A64-EEA8-90FC81E8B9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7396" y="2615808"/>
            <a:ext cx="7225724" cy="3483864"/>
          </a:xfrm>
        </p:spPr>
        <p:txBody>
          <a:bodyPr>
            <a:normAutofit fontScale="92500" lnSpcReduction="10000"/>
          </a:bodyPr>
          <a:lstStyle/>
          <a:p>
            <a:r>
              <a:rPr lang="es-MX" sz="2400" dirty="0">
                <a:latin typeface="Gilles' Comic Font" panose="02000500000000000000" pitchFamily="2" charset="77"/>
              </a:rPr>
              <a:t>Con la forma de nuestro gobierno = democracia representativa.</a:t>
            </a:r>
          </a:p>
          <a:p>
            <a:r>
              <a:rPr lang="es-MX" sz="2400" dirty="0">
                <a:latin typeface="Gilles' Comic Font" panose="02000500000000000000" pitchFamily="2" charset="77"/>
              </a:rPr>
              <a:t>Con las elecciones de los gobernantes.</a:t>
            </a:r>
          </a:p>
          <a:p>
            <a:r>
              <a:rPr lang="es-MX" sz="2400" dirty="0">
                <a:latin typeface="Gilles' Comic Font" panose="02000500000000000000" pitchFamily="2" charset="77"/>
              </a:rPr>
              <a:t>Con el voto de las personas.</a:t>
            </a:r>
          </a:p>
          <a:p>
            <a:r>
              <a:rPr lang="es-MX" sz="2400" dirty="0">
                <a:latin typeface="Gilles' Comic Font" panose="02000500000000000000" pitchFamily="2" charset="77"/>
              </a:rPr>
              <a:t>Con el derecho a ser votados como representantes.</a:t>
            </a:r>
          </a:p>
          <a:p>
            <a:r>
              <a:rPr lang="es-MX" sz="2400" dirty="0">
                <a:latin typeface="Gilles' Comic Font" panose="02000500000000000000" pitchFamily="2" charset="77"/>
              </a:rPr>
              <a:t>Con el derecho a participar en la vida de nuestro país.</a:t>
            </a:r>
          </a:p>
          <a:p>
            <a:r>
              <a:rPr lang="es-MX" sz="2400" dirty="0">
                <a:latin typeface="Gilles' Comic Font" panose="02000500000000000000" pitchFamily="2" charset="77"/>
              </a:rPr>
              <a:t>Con el derecho a estar informados.</a:t>
            </a:r>
          </a:p>
          <a:p>
            <a:r>
              <a:rPr lang="es-MX" sz="2400" dirty="0">
                <a:latin typeface="Gilles' Comic Font" panose="02000500000000000000" pitchFamily="2" charset="77"/>
              </a:rPr>
              <a:t>Con el derecho a que nos paguen por el servicio.</a:t>
            </a:r>
          </a:p>
          <a:p>
            <a:r>
              <a:rPr lang="es-MX" sz="2400" dirty="0">
                <a:latin typeface="Gilles' Comic Font" panose="02000500000000000000" pitchFamily="2" charset="77"/>
              </a:rPr>
              <a:t>Con el INE, el Tribunal Electoral, los partidos políticos, la ciudadanía.</a:t>
            </a:r>
          </a:p>
          <a:p>
            <a:endParaRPr lang="es-MX" sz="2400" dirty="0">
              <a:latin typeface="Gilles' Comic Font" panose="02000500000000000000" pitchFamily="2" charset="77"/>
            </a:endParaRPr>
          </a:p>
          <a:p>
            <a:endParaRPr lang="es-MX" sz="1900" dirty="0">
              <a:latin typeface="Gilles' Comic Font" panose="02000500000000000000" pitchFamily="2" charset="77"/>
            </a:endParaRPr>
          </a:p>
        </p:txBody>
      </p:sp>
      <p:pic>
        <p:nvPicPr>
          <p:cNvPr id="5" name="Picture 2" descr="No hay ninguna descripción de la foto disponible.">
            <a:extLst>
              <a:ext uri="{FF2B5EF4-FFF2-40B4-BE49-F238E27FC236}">
                <a16:creationId xmlns:a16="http://schemas.microsoft.com/office/drawing/2014/main" id="{1F6E57C8-C8BF-6F7C-A94A-731EDEF787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8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1369" y="5758975"/>
            <a:ext cx="1110631" cy="109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79023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F0D79F-2005-F7E2-6220-02962EF0FE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BAA607-2A8B-1124-B568-4CA7E02CC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137745"/>
            <a:ext cx="11153931" cy="1260681"/>
          </a:xfrm>
        </p:spPr>
        <p:txBody>
          <a:bodyPr>
            <a:normAutofit/>
          </a:bodyPr>
          <a:lstStyle/>
          <a:p>
            <a:pPr algn="ctr"/>
            <a:r>
              <a:rPr lang="es-MX" sz="3000" dirty="0">
                <a:latin typeface="DJB TOOTSIEWOOTSIE" panose="02000500000000000000" pitchFamily="2" charset="77"/>
              </a:rPr>
              <a:t>EN QUE LEYES LO ENCONTRAMOS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0F1798A-E9F9-FD1F-9E01-622C0D59E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7243" y="2231948"/>
            <a:ext cx="8617514" cy="3933350"/>
          </a:xfrm>
        </p:spPr>
        <p:txBody>
          <a:bodyPr>
            <a:normAutofit/>
          </a:bodyPr>
          <a:lstStyle/>
          <a:p>
            <a:pPr algn="just"/>
            <a:r>
              <a:rPr lang="es-MX" sz="2000" dirty="0">
                <a:latin typeface="DJB TOOTSIEWOOTSIE" panose="02000500000000000000" pitchFamily="2" charset="77"/>
              </a:rPr>
              <a:t>En la Constitucion: </a:t>
            </a:r>
          </a:p>
          <a:p>
            <a:pPr marL="0" indent="0" algn="just">
              <a:buNone/>
            </a:pPr>
            <a:r>
              <a:rPr lang="es-MX" dirty="0">
                <a:latin typeface="Gilles' Comic Font" panose="02000500000000000000" pitchFamily="2" charset="77"/>
              </a:rPr>
              <a:t>Artículo 35. Derechos de los ciudadanos. Votar, ser votado y de asociación.</a:t>
            </a:r>
          </a:p>
          <a:p>
            <a:pPr marL="0" indent="0" algn="just">
              <a:buNone/>
            </a:pPr>
            <a:r>
              <a:rPr lang="es-MX" dirty="0">
                <a:latin typeface="Gilles' Comic Font" panose="02000500000000000000" pitchFamily="2" charset="77"/>
              </a:rPr>
              <a:t>Artículo 39 y 40. Establecen el régimen político, México como una democracia representativa</a:t>
            </a:r>
          </a:p>
          <a:p>
            <a:pPr marL="0" indent="0" algn="just">
              <a:buNone/>
            </a:pPr>
            <a:r>
              <a:rPr lang="es-MX" dirty="0">
                <a:latin typeface="Gilles' Comic Font" panose="02000500000000000000" pitchFamily="2" charset="77"/>
              </a:rPr>
              <a:t>Artículo 41. Establece el régimen de las elecciones, bases para la formación de los partidos políticos, la organización de las elecciones (INE).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6818A66-20BF-A04F-6A37-B87ACE9496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42" y="111710"/>
            <a:ext cx="3114294" cy="756212"/>
          </a:xfrm>
          <a:prstGeom prst="rect">
            <a:avLst/>
          </a:prstGeom>
        </p:spPr>
      </p:pic>
      <p:pic>
        <p:nvPicPr>
          <p:cNvPr id="5" name="Picture 2" descr="No hay ninguna descripción de la foto disponible.">
            <a:extLst>
              <a:ext uri="{FF2B5EF4-FFF2-40B4-BE49-F238E27FC236}">
                <a16:creationId xmlns:a16="http://schemas.microsoft.com/office/drawing/2014/main" id="{B6566D04-37B5-B065-91B4-CA6A0FC7A5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1369" y="5758975"/>
            <a:ext cx="1110631" cy="109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98174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B54A5-136E-1741-4AD2-18F21C9AF6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BE9B97-D16E-39A8-FA4E-B372D80E4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137745"/>
            <a:ext cx="11153931" cy="1260681"/>
          </a:xfrm>
        </p:spPr>
        <p:txBody>
          <a:bodyPr>
            <a:normAutofit/>
          </a:bodyPr>
          <a:lstStyle/>
          <a:p>
            <a:pPr algn="ctr"/>
            <a:r>
              <a:rPr lang="es-MX" sz="3000" dirty="0">
                <a:latin typeface="DJB TOOTSIEWOOTSIE" panose="02000500000000000000" pitchFamily="2" charset="77"/>
              </a:rPr>
              <a:t>EN QUE LEYES LO ENCONTRAMOS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821CA12-4ECA-7CDE-A498-CB6A95660F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0689" y="2112026"/>
            <a:ext cx="8782406" cy="393335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MX" dirty="0">
                <a:latin typeface="Gilles' Comic Font" panose="02000500000000000000" pitchFamily="2" charset="77"/>
              </a:rPr>
              <a:t>Ley General de Instituciones y Procedimientos Electorales</a:t>
            </a:r>
          </a:p>
          <a:p>
            <a:pPr marL="0" indent="0" algn="just">
              <a:buNone/>
            </a:pPr>
            <a:r>
              <a:rPr lang="es-MX" dirty="0">
                <a:latin typeface="Gilles' Comic Font" panose="02000500000000000000" pitchFamily="2" charset="77"/>
              </a:rPr>
              <a:t>Ley General del Sistema de Medios de Impugnación en Materia Electoral</a:t>
            </a:r>
          </a:p>
          <a:p>
            <a:pPr marL="0" indent="0" algn="just">
              <a:buNone/>
            </a:pPr>
            <a:r>
              <a:rPr lang="es-MX" dirty="0">
                <a:latin typeface="Gilles' Comic Font" panose="02000500000000000000" pitchFamily="2" charset="77"/>
              </a:rPr>
              <a:t>Ley General en Materia de Delitos Electorales</a:t>
            </a:r>
          </a:p>
          <a:p>
            <a:pPr marL="0" indent="0" algn="just">
              <a:buNone/>
            </a:pPr>
            <a:r>
              <a:rPr lang="es-MX" dirty="0">
                <a:latin typeface="Gilles' Comic Font" panose="02000500000000000000" pitchFamily="2" charset="77"/>
              </a:rPr>
              <a:t>Ley General de Partidos Políticos</a:t>
            </a:r>
          </a:p>
          <a:p>
            <a:pPr marL="0" indent="0" algn="just">
              <a:buNone/>
            </a:pPr>
            <a:r>
              <a:rPr lang="es-MX" dirty="0">
                <a:latin typeface="Gilles' Comic Font" panose="02000500000000000000" pitchFamily="2" charset="77"/>
              </a:rPr>
              <a:t>Ley Federal de Consulta Popular</a:t>
            </a:r>
          </a:p>
          <a:p>
            <a:pPr marL="0" indent="0" algn="just">
              <a:buNone/>
            </a:pPr>
            <a:endParaRPr lang="es-MX" dirty="0">
              <a:latin typeface="Gilles' Comic Font" panose="02000500000000000000" pitchFamily="2" charset="77"/>
            </a:endParaRPr>
          </a:p>
          <a:p>
            <a:pPr marL="0" indent="0" algn="just">
              <a:buNone/>
            </a:pPr>
            <a:endParaRPr lang="es-MX" dirty="0">
              <a:latin typeface="Gilles' Comic Font" panose="02000500000000000000" pitchFamily="2" charset="77"/>
            </a:endParaRPr>
          </a:p>
          <a:p>
            <a:pPr marL="0" indent="0" algn="just">
              <a:buNone/>
            </a:pPr>
            <a:endParaRPr lang="es-MX" dirty="0">
              <a:latin typeface="Gilles' Comic Font" panose="02000500000000000000" pitchFamily="2" charset="77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0EA7E93-9710-FF39-2238-B5E5169B92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42" y="111710"/>
            <a:ext cx="3114294" cy="756212"/>
          </a:xfrm>
          <a:prstGeom prst="rect">
            <a:avLst/>
          </a:prstGeom>
        </p:spPr>
      </p:pic>
      <p:pic>
        <p:nvPicPr>
          <p:cNvPr id="5" name="Picture 2" descr="No hay ninguna descripción de la foto disponible.">
            <a:extLst>
              <a:ext uri="{FF2B5EF4-FFF2-40B4-BE49-F238E27FC236}">
                <a16:creationId xmlns:a16="http://schemas.microsoft.com/office/drawing/2014/main" id="{3FB8E5F4-F160-9F16-0575-35526AE7D6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1369" y="5758975"/>
            <a:ext cx="1110631" cy="109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41280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ABC4EE-7425-8C4F-DAA9-F8F01E82D7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C9115E-AF50-4FBF-756A-D35EBBC1D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5740" y="593160"/>
            <a:ext cx="5937355" cy="1365612"/>
          </a:xfrm>
        </p:spPr>
        <p:txBody>
          <a:bodyPr>
            <a:normAutofit/>
          </a:bodyPr>
          <a:lstStyle/>
          <a:p>
            <a:pPr algn="ctr"/>
            <a:r>
              <a:rPr lang="es-MX" sz="3600" dirty="0">
                <a:latin typeface="DJB TOOTSIEWOOTSIE" panose="02000500000000000000" pitchFamily="2" charset="77"/>
              </a:rPr>
              <a:t>ADEMAS EN: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45394C9-2AE9-2C92-2C52-14A2191A13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0689" y="2436274"/>
            <a:ext cx="5430132" cy="247496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s-MX" dirty="0">
                <a:latin typeface="Gilles' Comic Font" panose="02000500000000000000" pitchFamily="2" charset="77"/>
              </a:rPr>
              <a:t>Reglamentos emitidos por el INE.</a:t>
            </a:r>
          </a:p>
          <a:p>
            <a:pPr marL="0" indent="0" algn="just">
              <a:buNone/>
            </a:pPr>
            <a:r>
              <a:rPr lang="es-MX" dirty="0">
                <a:latin typeface="Gilles' Comic Font" panose="02000500000000000000" pitchFamily="2" charset="77"/>
              </a:rPr>
              <a:t>Sentencias emitadas por el TEPJF</a:t>
            </a:r>
          </a:p>
          <a:p>
            <a:pPr marL="0" indent="0" algn="just">
              <a:buNone/>
            </a:pPr>
            <a:r>
              <a:rPr lang="es-MX" dirty="0">
                <a:latin typeface="Gilles' Comic Font" panose="02000500000000000000" pitchFamily="2" charset="77"/>
              </a:rPr>
              <a:t>Acciones afirmativas</a:t>
            </a:r>
          </a:p>
          <a:p>
            <a:pPr marL="0" indent="0" algn="just">
              <a:buNone/>
            </a:pPr>
            <a:r>
              <a:rPr lang="es-MX" dirty="0">
                <a:latin typeface="Gilles' Comic Font" panose="02000500000000000000" pitchFamily="2" charset="77"/>
              </a:rPr>
              <a:t>Jurisprudencias</a:t>
            </a:r>
          </a:p>
          <a:p>
            <a:pPr marL="0" indent="0" algn="just">
              <a:buNone/>
            </a:pPr>
            <a:r>
              <a:rPr lang="es-MX" dirty="0">
                <a:latin typeface="Gilles' Comic Font" panose="02000500000000000000" pitchFamily="2" charset="77"/>
              </a:rPr>
              <a:t>Acuerdos</a:t>
            </a:r>
          </a:p>
          <a:p>
            <a:pPr marL="0" indent="0" algn="just">
              <a:buNone/>
            </a:pPr>
            <a:endParaRPr lang="es-MX" dirty="0">
              <a:latin typeface="Gilles' Comic Font" panose="02000500000000000000" pitchFamily="2" charset="77"/>
            </a:endParaRPr>
          </a:p>
          <a:p>
            <a:pPr marL="0" indent="0" algn="just">
              <a:buNone/>
            </a:pPr>
            <a:endParaRPr lang="es-MX" dirty="0">
              <a:latin typeface="Gilles' Comic Font" panose="02000500000000000000" pitchFamily="2" charset="77"/>
            </a:endParaRPr>
          </a:p>
          <a:p>
            <a:pPr marL="0" indent="0" algn="just">
              <a:buNone/>
            </a:pPr>
            <a:endParaRPr lang="es-MX" dirty="0">
              <a:latin typeface="Gilles' Comic Font" panose="02000500000000000000" pitchFamily="2" charset="77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ACF6961-3279-CE3B-24EB-25F8B44BE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42" y="111710"/>
            <a:ext cx="3114294" cy="756212"/>
          </a:xfrm>
          <a:prstGeom prst="rect">
            <a:avLst/>
          </a:prstGeom>
        </p:spPr>
      </p:pic>
      <p:pic>
        <p:nvPicPr>
          <p:cNvPr id="5" name="Picture 2" descr="No hay ninguna descripción de la foto disponible.">
            <a:extLst>
              <a:ext uri="{FF2B5EF4-FFF2-40B4-BE49-F238E27FC236}">
                <a16:creationId xmlns:a16="http://schemas.microsoft.com/office/drawing/2014/main" id="{C0329D4A-4FB4-4316-1B35-19892538EF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1369" y="5758975"/>
            <a:ext cx="1110631" cy="109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F4F1DFF-8D12-F2D0-6B48-0074C50BD5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72263" y="1958772"/>
            <a:ext cx="3429969" cy="3429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2290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201125-44CC-2333-4F18-9EF6E6CF82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1D0442-F17D-B446-CDF6-6CD863B2E3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8877" y="938937"/>
            <a:ext cx="10294245" cy="1256422"/>
          </a:xfrm>
        </p:spPr>
        <p:txBody>
          <a:bodyPr>
            <a:normAutofit/>
          </a:bodyPr>
          <a:lstStyle/>
          <a:p>
            <a:r>
              <a:rPr lang="es-MX" sz="3200" dirty="0">
                <a:latin typeface="DJB TOOTSIEWOOTSIE" panose="02000500000000000000" pitchFamily="2" charset="77"/>
              </a:rPr>
              <a:t>QUE DEBEMOS SABER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19A967C-51D2-4010-106B-66179AAE87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50342" y="2342403"/>
            <a:ext cx="6392780" cy="3373007"/>
          </a:xfrm>
        </p:spPr>
        <p:txBody>
          <a:bodyPr>
            <a:normAutofit fontScale="92500" lnSpcReduction="10000"/>
          </a:bodyPr>
          <a:lstStyle/>
          <a:p>
            <a:pPr algn="just"/>
            <a:endParaRPr lang="es-MX" sz="2800" dirty="0">
              <a:latin typeface="Gilles' Comic Font" panose="02000500000000000000" pitchFamily="2" charset="77"/>
            </a:endParaRPr>
          </a:p>
          <a:p>
            <a:pPr algn="just"/>
            <a:r>
              <a:rPr lang="es-MX" sz="2800" dirty="0">
                <a:latin typeface="DJB TOOTSIEWOOTSIE" panose="02000500000000000000" pitchFamily="2" charset="77"/>
              </a:rPr>
              <a:t>PUEBLO</a:t>
            </a:r>
          </a:p>
          <a:p>
            <a:pPr algn="just"/>
            <a:r>
              <a:rPr lang="es-MX" sz="2800" dirty="0">
                <a:latin typeface="Gilles' Comic Font" panose="02000500000000000000" pitchFamily="2" charset="77"/>
              </a:rPr>
              <a:t>“Conjunto social que se identifica por un pasado, por una historia y una cultura, y por un presente basado en pro- pósitos de convivencia, justicia e igualdad comunes”.</a:t>
            </a:r>
          </a:p>
          <a:p>
            <a:pPr algn="just"/>
            <a:r>
              <a:rPr lang="es-MX" sz="2800" dirty="0">
                <a:latin typeface="Gilles' Comic Font" panose="02000500000000000000" pitchFamily="2" charset="77"/>
              </a:rPr>
              <a:t>El término se utiliza para designar al colectivo integrado por personas pertenecientes a un territorio.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277CED1-0704-0AE6-0944-C0C3FFBB3D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857" y="72126"/>
            <a:ext cx="3995928" cy="970290"/>
          </a:xfrm>
          <a:prstGeom prst="rect">
            <a:avLst/>
          </a:prstGeom>
        </p:spPr>
      </p:pic>
      <p:pic>
        <p:nvPicPr>
          <p:cNvPr id="5" name="Picture 2" descr="No hay ninguna descripción de la foto disponible.">
            <a:extLst>
              <a:ext uri="{FF2B5EF4-FFF2-40B4-BE49-F238E27FC236}">
                <a16:creationId xmlns:a16="http://schemas.microsoft.com/office/drawing/2014/main" id="{ED1F4AE0-BC44-991C-F23C-170B6C51C0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1369" y="5758975"/>
            <a:ext cx="1110631" cy="109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B505656-FD36-9934-5540-F03DB90C31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4356" y="2592926"/>
            <a:ext cx="4172952" cy="287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6368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A551A2-6439-7B51-46D0-80F82AC48F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C6F901-7DFE-08CB-6EF5-DC82A2D350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65976" y="177655"/>
            <a:ext cx="4970708" cy="1256422"/>
          </a:xfrm>
        </p:spPr>
        <p:txBody>
          <a:bodyPr>
            <a:normAutofit/>
          </a:bodyPr>
          <a:lstStyle/>
          <a:p>
            <a:r>
              <a:rPr lang="es-MX" sz="3200" dirty="0">
                <a:latin typeface="DJB TOOTSIEWOOTSIE" panose="02000500000000000000" pitchFamily="2" charset="77"/>
              </a:rPr>
              <a:t>QUE DEBEMOS SABER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271A786-8EDF-9DA7-70FE-40362C2D87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0617" y="950976"/>
            <a:ext cx="6395128" cy="5560198"/>
          </a:xfrm>
        </p:spPr>
        <p:txBody>
          <a:bodyPr>
            <a:normAutofit lnSpcReduction="10000"/>
          </a:bodyPr>
          <a:lstStyle/>
          <a:p>
            <a:pPr algn="just"/>
            <a:endParaRPr lang="es-MX" sz="2800" dirty="0">
              <a:latin typeface="Gilles' Comic Font" panose="02000500000000000000" pitchFamily="2" charset="77"/>
            </a:endParaRPr>
          </a:p>
          <a:p>
            <a:r>
              <a:rPr lang="es-MX" sz="2800" dirty="0">
                <a:latin typeface="DJB TOOTSIEWOOTSIE" panose="02000500000000000000" pitchFamily="2" charset="77"/>
              </a:rPr>
              <a:t>CIUDADANIA</a:t>
            </a:r>
          </a:p>
          <a:p>
            <a:pPr algn="just"/>
            <a:r>
              <a:rPr lang="es-MX" sz="2800" dirty="0">
                <a:latin typeface="Gilles' Comic Font" panose="02000500000000000000" pitchFamily="2" charset="77"/>
              </a:rPr>
              <a:t>Regulada en los artículo 34, 35, 36, 37 y 38</a:t>
            </a:r>
          </a:p>
          <a:p>
            <a:pPr algn="just"/>
            <a:r>
              <a:rPr lang="es-MX" sz="2800" dirty="0">
                <a:latin typeface="Gilles' Comic Font" panose="02000500000000000000" pitchFamily="2" charset="77"/>
              </a:rPr>
              <a:t>+ En el 34, se establece quienes son ciudadanos</a:t>
            </a:r>
          </a:p>
          <a:p>
            <a:pPr algn="just"/>
            <a:r>
              <a:rPr lang="es-MX" sz="2800" dirty="0">
                <a:latin typeface="Gilles' Comic Font" panose="02000500000000000000" pitchFamily="2" charset="77"/>
              </a:rPr>
              <a:t>+ En el 35, los derechos que detenta la ciudadanía</a:t>
            </a:r>
          </a:p>
          <a:p>
            <a:pPr algn="just"/>
            <a:r>
              <a:rPr lang="es-MX" sz="2800" dirty="0">
                <a:latin typeface="Gilles' Comic Font" panose="02000500000000000000" pitchFamily="2" charset="77"/>
              </a:rPr>
              <a:t>+ En el 36, las obligaciones de la ciudadanía</a:t>
            </a:r>
          </a:p>
          <a:p>
            <a:pPr algn="just"/>
            <a:r>
              <a:rPr lang="es-MX" sz="2800" dirty="0">
                <a:latin typeface="Gilles' Comic Font" panose="02000500000000000000" pitchFamily="2" charset="77"/>
              </a:rPr>
              <a:t>+ En el 37, perdida de la ciudadanía</a:t>
            </a:r>
          </a:p>
          <a:p>
            <a:pPr algn="just"/>
            <a:r>
              <a:rPr lang="es-MX" sz="2800" dirty="0">
                <a:latin typeface="Gilles' Comic Font" panose="02000500000000000000" pitchFamily="2" charset="77"/>
              </a:rPr>
              <a:t>+ En el 38, suspensión de derechos o prerrogativas de la ciudadanía.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4FE8B3F-94A0-DDE3-169E-1A9ACE7C8D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857" y="72126"/>
            <a:ext cx="3995928" cy="970290"/>
          </a:xfrm>
          <a:prstGeom prst="rect">
            <a:avLst/>
          </a:prstGeom>
        </p:spPr>
      </p:pic>
      <p:pic>
        <p:nvPicPr>
          <p:cNvPr id="5" name="Picture 2" descr="No hay ninguna descripción de la foto disponible.">
            <a:extLst>
              <a:ext uri="{FF2B5EF4-FFF2-40B4-BE49-F238E27FC236}">
                <a16:creationId xmlns:a16="http://schemas.microsoft.com/office/drawing/2014/main" id="{F253DD2A-6E43-D8EF-8F72-0C5F8CF0A7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1369" y="5758975"/>
            <a:ext cx="1110631" cy="109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ADBAE8D-7F84-9C26-11B6-571A98AB0F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69576" y="2521329"/>
            <a:ext cx="3367108" cy="2319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3099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FA559B-5283-9E67-00CB-666E39D4A4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A0806F-A73E-126B-9229-5AAB689CCE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12080" y="292592"/>
            <a:ext cx="6038638" cy="859552"/>
          </a:xfrm>
        </p:spPr>
        <p:txBody>
          <a:bodyPr>
            <a:normAutofit/>
          </a:bodyPr>
          <a:lstStyle/>
          <a:p>
            <a:r>
              <a:rPr lang="es-MX" sz="3200" dirty="0">
                <a:latin typeface="DJB TOOTSIEWOOTSIE" panose="02000500000000000000" pitchFamily="2" charset="77"/>
              </a:rPr>
              <a:t>QUE DEBEMOS SABER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C8BE069-8BBE-1963-0B0E-37EAA81965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19377" y="1152144"/>
            <a:ext cx="6161992" cy="4142852"/>
          </a:xfrm>
        </p:spPr>
        <p:txBody>
          <a:bodyPr>
            <a:normAutofit fontScale="92500" lnSpcReduction="10000"/>
          </a:bodyPr>
          <a:lstStyle/>
          <a:p>
            <a:pPr algn="just"/>
            <a:endParaRPr lang="es-MX" sz="2800" dirty="0">
              <a:latin typeface="Gilles' Comic Font" panose="02000500000000000000" pitchFamily="2" charset="77"/>
            </a:endParaRPr>
          </a:p>
          <a:p>
            <a:pPr algn="just"/>
            <a:r>
              <a:rPr lang="es-MX" sz="2800" dirty="0">
                <a:latin typeface="DJB TOOTSIEWOOTSIE" panose="02000500000000000000" pitchFamily="2" charset="77"/>
              </a:rPr>
              <a:t>SOBERANIA</a:t>
            </a:r>
          </a:p>
          <a:p>
            <a:pPr algn="just"/>
            <a:r>
              <a:rPr lang="es-MX" sz="2800" dirty="0">
                <a:latin typeface="Gilles' Comic Font" panose="02000500000000000000" pitchFamily="2" charset="77"/>
              </a:rPr>
              <a:t>“El poder supremo del pueblo (ciudadano”.</a:t>
            </a:r>
          </a:p>
          <a:p>
            <a:pPr algn="just"/>
            <a:r>
              <a:rPr lang="es-MX" sz="2800" dirty="0">
                <a:latin typeface="Gilles' Comic Font" panose="02000500000000000000" pitchFamily="2" charset="77"/>
              </a:rPr>
              <a:t>El pueblo expresa su voluntad por medio de las elecciones, en las que elige a las personas que nos van a representar en los poderes de la Unión.</a:t>
            </a:r>
          </a:p>
          <a:p>
            <a:pPr algn="just"/>
            <a:r>
              <a:rPr lang="es-MX" sz="2800" dirty="0">
                <a:latin typeface="Gilles' Comic Font" panose="02000500000000000000" pitchFamily="2" charset="77"/>
              </a:rPr>
              <a:t>El derecho electoral regula la renovación de los poderes legislativo y ejecutivo, tanto a nivel federal como estatal, mediante elecciones libres, auténticas y periódicas.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04C1620-0B68-23D7-EB19-86DB300745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857" y="72126"/>
            <a:ext cx="3995928" cy="970290"/>
          </a:xfrm>
          <a:prstGeom prst="rect">
            <a:avLst/>
          </a:prstGeom>
        </p:spPr>
      </p:pic>
      <p:pic>
        <p:nvPicPr>
          <p:cNvPr id="5" name="Picture 2" descr="No hay ninguna descripción de la foto disponible.">
            <a:extLst>
              <a:ext uri="{FF2B5EF4-FFF2-40B4-BE49-F238E27FC236}">
                <a16:creationId xmlns:a16="http://schemas.microsoft.com/office/drawing/2014/main" id="{B2E6561D-9F35-30C1-5A8A-7442B47FC4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1369" y="5758975"/>
            <a:ext cx="1110631" cy="109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5658A6EF-A0CB-07D5-2ACB-A7B83E7409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7832" y="2055612"/>
            <a:ext cx="3516953" cy="4142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1525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059427-F2BC-6ACC-FFAE-A2E42BF986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EE3CB5A-5272-B1AE-6312-A2A33EE81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F3FE886-C67D-B4E0-382D-0F91E3C06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5077" y="1081719"/>
            <a:ext cx="4971607" cy="1099025"/>
          </a:xfrm>
        </p:spPr>
        <p:txBody>
          <a:bodyPr anchor="b">
            <a:normAutofit/>
          </a:bodyPr>
          <a:lstStyle/>
          <a:p>
            <a:r>
              <a:rPr lang="es-MX" sz="3200" dirty="0">
                <a:latin typeface="DJB TOOTSIEWOOTSIE" panose="02000500000000000000" pitchFamily="2" charset="77"/>
              </a:rPr>
              <a:t>PROCESOS ELECTORALES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195D32E8-C960-6DA2-B7FC-DA4FF5E9A1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7494" y="239572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6695017-ECA2-99A8-7AA2-893637191D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248" y="4752074"/>
            <a:ext cx="3995928" cy="970290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B0B2978-19DE-0129-E009-53AB130AEA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1901" y="2629000"/>
            <a:ext cx="6466420" cy="3483864"/>
          </a:xfrm>
        </p:spPr>
        <p:txBody>
          <a:bodyPr>
            <a:normAutofit lnSpcReduction="10000"/>
          </a:bodyPr>
          <a:lstStyle/>
          <a:p>
            <a:pPr algn="just"/>
            <a:r>
              <a:rPr lang="es-MX" dirty="0">
                <a:latin typeface="Gilles' Comic Font" panose="02000500000000000000" pitchFamily="2" charset="77"/>
              </a:rPr>
              <a:t>Elecciones mediante procesos electorales constitucionales y legales.</a:t>
            </a:r>
          </a:p>
          <a:p>
            <a:pPr algn="just"/>
            <a:r>
              <a:rPr lang="es-MX" dirty="0">
                <a:latin typeface="Gilles' Comic Font" panose="02000500000000000000" pitchFamily="2" charset="77"/>
              </a:rPr>
              <a:t>En ellas se renuevan los poderes Ejecutivo, Legislativo, y ahora (2024) judicial.</a:t>
            </a:r>
          </a:p>
          <a:p>
            <a:pPr algn="just"/>
            <a:r>
              <a:rPr lang="es-MX" dirty="0">
                <a:latin typeface="Gilles' Comic Font" panose="02000500000000000000" pitchFamily="2" charset="77"/>
              </a:rPr>
              <a:t>Las elecciones deben ser libres, auténticas y periódicas.</a:t>
            </a:r>
          </a:p>
          <a:p>
            <a:pPr algn="just"/>
            <a:r>
              <a:rPr lang="es-MX" dirty="0">
                <a:latin typeface="Gilles' Comic Font" panose="02000500000000000000" pitchFamily="2" charset="77"/>
              </a:rPr>
              <a:t>Intervención de los partidos políticos</a:t>
            </a:r>
          </a:p>
          <a:p>
            <a:pPr marL="0" indent="0">
              <a:buNone/>
            </a:pPr>
            <a:endParaRPr lang="es-MX" sz="1900" dirty="0">
              <a:latin typeface="Gilles' Comic Font" panose="02000500000000000000" pitchFamily="2" charset="77"/>
            </a:endParaRPr>
          </a:p>
        </p:txBody>
      </p:sp>
      <p:pic>
        <p:nvPicPr>
          <p:cNvPr id="5" name="Picture 2" descr="No hay ninguna descripción de la foto disponible.">
            <a:extLst>
              <a:ext uri="{FF2B5EF4-FFF2-40B4-BE49-F238E27FC236}">
                <a16:creationId xmlns:a16="http://schemas.microsoft.com/office/drawing/2014/main" id="{A0EB4408-081E-5AEA-660C-CA23F055C7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1369" y="5758975"/>
            <a:ext cx="1110631" cy="109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506760B-F89C-0652-44F1-C121DB950B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7257" y="361298"/>
            <a:ext cx="3926919" cy="3926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2492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CAF3A2-8C2C-F796-3912-95960098F5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A4A0B1B-65B5-6685-5C5F-A12ACEEB1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B4881C8-D65F-A8A4-B3EF-1D526C8C0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8811" y="1503475"/>
            <a:ext cx="4971327" cy="608648"/>
          </a:xfrm>
        </p:spPr>
        <p:txBody>
          <a:bodyPr anchor="b">
            <a:normAutofit/>
          </a:bodyPr>
          <a:lstStyle/>
          <a:p>
            <a:r>
              <a:rPr lang="es-MX" sz="3200" dirty="0">
                <a:latin typeface="DJB TOOTSIEWOOTSIE" panose="02000500000000000000" pitchFamily="2" charset="77"/>
              </a:rPr>
              <a:t>PROCESOS ELECTORALES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2B696783-62E5-7283-B24D-7A03857FB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7494" y="239572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B485B53-C63E-CA13-05B2-B226669163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209" y="90133"/>
            <a:ext cx="3995928" cy="970290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6D83AF7-76DD-1BB6-F7BC-F2D596DC51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2731" y="2555176"/>
            <a:ext cx="9923489" cy="3693923"/>
          </a:xfrm>
        </p:spPr>
        <p:txBody>
          <a:bodyPr>
            <a:normAutofit lnSpcReduction="10000"/>
          </a:bodyPr>
          <a:lstStyle/>
          <a:p>
            <a:pPr algn="just"/>
            <a:r>
              <a:rPr lang="es-MX" sz="2600" dirty="0">
                <a:latin typeface="Gilles' Comic Font" panose="02000500000000000000" pitchFamily="2" charset="77"/>
              </a:rPr>
              <a:t>El Voto debe ser universal, libre, secreto y directo</a:t>
            </a:r>
          </a:p>
          <a:p>
            <a:pPr algn="just"/>
            <a:r>
              <a:rPr lang="es-MX" sz="2600" dirty="0">
                <a:latin typeface="Gilles' Comic Font" panose="02000500000000000000" pitchFamily="2" charset="77"/>
              </a:rPr>
              <a:t>Las autoridades deben actuar con acuerdo a la certeza, legalidad, independencia, imparcialidad y objetividad como principios rectores del proceso electoral.</a:t>
            </a:r>
          </a:p>
          <a:p>
            <a:pPr algn="just"/>
            <a:r>
              <a:rPr lang="es-MX" sz="2600" dirty="0">
                <a:latin typeface="Gilles' Comic Font" panose="02000500000000000000" pitchFamily="2" charset="77"/>
              </a:rPr>
              <a:t>Respetar en la contienda electoral el principio de equidad.</a:t>
            </a:r>
          </a:p>
          <a:p>
            <a:pPr algn="just"/>
            <a:r>
              <a:rPr lang="es-MX" sz="2600" dirty="0">
                <a:latin typeface="Gilles' Comic Font" panose="02000500000000000000" pitchFamily="2" charset="77"/>
              </a:rPr>
              <a:t>La organización de las elecciones debe llevarse por un organismo público y autónomo.</a:t>
            </a:r>
          </a:p>
          <a:p>
            <a:pPr algn="just"/>
            <a:r>
              <a:rPr lang="es-MX" sz="2600" dirty="0">
                <a:latin typeface="Gilles' Comic Font" panose="02000500000000000000" pitchFamily="2" charset="77"/>
              </a:rPr>
              <a:t>Llevarse un control de la constitucionalidad, legalidad y convencionalidad de los actos y resoluciones de las autoridades electorales. TEPJF</a:t>
            </a:r>
          </a:p>
          <a:p>
            <a:pPr marL="0" indent="0">
              <a:buNone/>
            </a:pPr>
            <a:endParaRPr lang="es-MX" sz="1900" dirty="0">
              <a:latin typeface="Gilles' Comic Font" panose="02000500000000000000" pitchFamily="2" charset="77"/>
            </a:endParaRPr>
          </a:p>
        </p:txBody>
      </p:sp>
      <p:pic>
        <p:nvPicPr>
          <p:cNvPr id="5" name="Picture 2" descr="No hay ninguna descripción de la foto disponible.">
            <a:extLst>
              <a:ext uri="{FF2B5EF4-FFF2-40B4-BE49-F238E27FC236}">
                <a16:creationId xmlns:a16="http://schemas.microsoft.com/office/drawing/2014/main" id="{3F7F76B9-BC54-1D87-FA0F-E8B0CC4BDE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1369" y="5758975"/>
            <a:ext cx="1110631" cy="109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1303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5AC1364A-3E3D-4F0D-8776-78AF3A270D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EB74CF5-7161-A567-975F-E4D2AD43354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726" r="-2" b="2980"/>
          <a:stretch/>
        </p:blipFill>
        <p:spPr>
          <a:xfrm>
            <a:off x="419196" y="1370574"/>
            <a:ext cx="4378298" cy="3865696"/>
          </a:xfrm>
          <a:prstGeom prst="rect">
            <a:avLst/>
          </a:prstGeom>
        </p:spPr>
      </p:pic>
      <p:sp>
        <p:nvSpPr>
          <p:cNvPr id="23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7494" y="239572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269DC815-9CB8-AEB5-022B-7A4717D37F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4476" y="885429"/>
            <a:ext cx="3995928" cy="970290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98637B5-B64F-FE6D-BDF2-42483DFAF3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4009" y="2880873"/>
            <a:ext cx="6267199" cy="27284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MX" sz="3200" dirty="0">
                <a:latin typeface="Gilles' Comic Font" panose="02000500000000000000" pitchFamily="2" charset="77"/>
                <a:ea typeface="HANDWRITINGCR" panose="02000603000000000000" pitchFamily="2" charset="0"/>
              </a:rPr>
              <a:t>¿ Qué es el derecho electoral?</a:t>
            </a:r>
          </a:p>
          <a:p>
            <a:pPr marL="0" indent="0">
              <a:buNone/>
            </a:pPr>
            <a:endParaRPr lang="es-MX" sz="800" dirty="0">
              <a:latin typeface="Gilles' Comic Font" panose="02000500000000000000" pitchFamily="2" charset="77"/>
              <a:ea typeface="HANDWRITINGCR" panose="02000603000000000000" pitchFamily="2" charset="0"/>
            </a:endParaRPr>
          </a:p>
          <a:p>
            <a:pPr marL="0" indent="0">
              <a:buNone/>
            </a:pPr>
            <a:r>
              <a:rPr lang="es-MX" sz="3200" dirty="0">
                <a:latin typeface="Gilles' Comic Font" panose="02000500000000000000" pitchFamily="2" charset="77"/>
                <a:ea typeface="HANDWRITINGCR" panose="02000603000000000000" pitchFamily="2" charset="0"/>
              </a:rPr>
              <a:t>¿Quiénes son las personas involucradas?</a:t>
            </a:r>
          </a:p>
          <a:p>
            <a:pPr marL="0" indent="0">
              <a:buNone/>
            </a:pPr>
            <a:endParaRPr lang="es-MX" sz="800" dirty="0">
              <a:latin typeface="Gilles' Comic Font" panose="02000500000000000000" pitchFamily="2" charset="77"/>
              <a:ea typeface="HANDWRITINGCR" panose="02000603000000000000" pitchFamily="2" charset="0"/>
            </a:endParaRPr>
          </a:p>
          <a:p>
            <a:pPr marL="0" indent="0">
              <a:buNone/>
            </a:pPr>
            <a:r>
              <a:rPr lang="es-MX" sz="3200" dirty="0">
                <a:latin typeface="Gilles' Comic Font" panose="02000500000000000000" pitchFamily="2" charset="77"/>
                <a:ea typeface="HANDWRITINGCR" panose="02000603000000000000" pitchFamily="2" charset="0"/>
              </a:rPr>
              <a:t>Historia de la Transición democrática en México</a:t>
            </a:r>
          </a:p>
        </p:txBody>
      </p:sp>
      <p:pic>
        <p:nvPicPr>
          <p:cNvPr id="5" name="Picture 2" descr="No hay ninguna descripción de la foto disponible.">
            <a:extLst>
              <a:ext uri="{FF2B5EF4-FFF2-40B4-BE49-F238E27FC236}">
                <a16:creationId xmlns:a16="http://schemas.microsoft.com/office/drawing/2014/main" id="{64C8F687-ADF1-D7A3-6CEB-01F039E2D6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8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8321" y="5684144"/>
            <a:ext cx="1110631" cy="109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59476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94D546-76B9-B028-4D0E-BBB78F8A5C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8E6D4E-3F2A-AF57-E3C2-1A20C4D42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626" y="666566"/>
            <a:ext cx="11438832" cy="1292206"/>
          </a:xfrm>
        </p:spPr>
        <p:txBody>
          <a:bodyPr>
            <a:normAutofit/>
          </a:bodyPr>
          <a:lstStyle/>
          <a:p>
            <a:pPr algn="ctr"/>
            <a:r>
              <a:rPr lang="es-MX" sz="2800" dirty="0">
                <a:latin typeface="DJB TOOTSIEWOOTSIE" panose="02000500000000000000" pitchFamily="2" charset="77"/>
              </a:rPr>
              <a:t>DERECHOS POLITICO-ELECTORALES: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A2853ED-31CD-010F-9C12-E50F6EEBDC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3673" y="1850241"/>
            <a:ext cx="6036437" cy="367817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s-MX" sz="2400" dirty="0">
                <a:latin typeface="DJB TOOTSIEWOOTSIE" panose="02000500000000000000" pitchFamily="2" charset="77"/>
              </a:rPr>
              <a:t>El derecho al sufragio o voto: </a:t>
            </a:r>
            <a:r>
              <a:rPr lang="es-MX" sz="2400" dirty="0">
                <a:latin typeface="Gilles' Comic Font" panose="02000500000000000000" pitchFamily="2" charset="77"/>
              </a:rPr>
              <a:t>es un derecho fundamental, necesario para la democracia representativa. Por lo que resulta necesario el reconocimiento y la protección de los derechos político-electorales de la ciudadanía.</a:t>
            </a:r>
          </a:p>
          <a:p>
            <a:pPr marL="0" indent="0" algn="just">
              <a:buNone/>
            </a:pPr>
            <a:r>
              <a:rPr lang="es-MX" sz="2400" dirty="0">
                <a:latin typeface="Gilles' Comic Font" panose="02000500000000000000" pitchFamily="2" charset="77"/>
              </a:rPr>
              <a:t>Es la facultad que tiene la ciudadanía de manifestar su voluntad en favor de los candidatos a ocupar cargos de elección popular.</a:t>
            </a:r>
          </a:p>
          <a:p>
            <a:pPr marL="0" indent="0" algn="just">
              <a:buNone/>
            </a:pPr>
            <a:r>
              <a:rPr lang="es-MX" sz="2400" dirty="0">
                <a:latin typeface="Gilles' Comic Font" panose="02000500000000000000" pitchFamily="2" charset="77"/>
              </a:rPr>
              <a:t>Este debe ser universal, libre, directo, personal e intransferible.</a:t>
            </a:r>
            <a:endParaRPr lang="es-MX" dirty="0">
              <a:latin typeface="Gilles' Comic Font" panose="02000500000000000000" pitchFamily="2" charset="77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D409F8E-B226-26FC-CBAE-D2AF6E5AED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42" y="111710"/>
            <a:ext cx="3114294" cy="756212"/>
          </a:xfrm>
          <a:prstGeom prst="rect">
            <a:avLst/>
          </a:prstGeom>
        </p:spPr>
      </p:pic>
      <p:pic>
        <p:nvPicPr>
          <p:cNvPr id="5" name="Picture 2" descr="No hay ninguna descripción de la foto disponible.">
            <a:extLst>
              <a:ext uri="{FF2B5EF4-FFF2-40B4-BE49-F238E27FC236}">
                <a16:creationId xmlns:a16="http://schemas.microsoft.com/office/drawing/2014/main" id="{DF890F27-1D08-1FD9-42E3-FA2B9CC849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1369" y="5758975"/>
            <a:ext cx="1110631" cy="109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523E6799-A2A1-C8DF-6D00-BA2702693FE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7018"/>
          <a:stretch/>
        </p:blipFill>
        <p:spPr>
          <a:xfrm>
            <a:off x="7631708" y="1733114"/>
            <a:ext cx="3256619" cy="3912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5856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4BC633-F164-0C30-E29A-05A8152E9D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F40F9A-D45F-6E50-BFA7-5DD599DD1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626" y="666566"/>
            <a:ext cx="11438832" cy="1292206"/>
          </a:xfrm>
        </p:spPr>
        <p:txBody>
          <a:bodyPr>
            <a:normAutofit/>
          </a:bodyPr>
          <a:lstStyle/>
          <a:p>
            <a:pPr algn="ctr"/>
            <a:r>
              <a:rPr lang="es-MX" sz="2800" dirty="0">
                <a:latin typeface="DJB TOOTSIEWOOTSIE" panose="02000500000000000000" pitchFamily="2" charset="77"/>
              </a:rPr>
              <a:t>DERECHOS POLITICO-ELECTORALES: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2514E8D-955C-5EB5-4ABB-F1C386F0E6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9216" y="2072713"/>
            <a:ext cx="5896657" cy="303980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MX" sz="2400" dirty="0">
                <a:latin typeface="DJB TOOTSIEWOOTSIE" panose="02000500000000000000" pitchFamily="2" charset="77"/>
              </a:rPr>
              <a:t>Asociacion libre y pacifica: </a:t>
            </a:r>
            <a:r>
              <a:rPr lang="es-MX" sz="2400" dirty="0">
                <a:latin typeface="Gilles' Comic Font" panose="02000500000000000000" pitchFamily="2" charset="77"/>
              </a:rPr>
              <a:t>Toda la ciudadanía tiene el derecho de tomar parte en los asuntos políticos del país.</a:t>
            </a:r>
          </a:p>
          <a:p>
            <a:pPr marL="0" indent="0" algn="just">
              <a:buNone/>
            </a:pPr>
            <a:r>
              <a:rPr lang="es-MX" sz="2400" dirty="0">
                <a:latin typeface="Gilles' Comic Font" panose="02000500000000000000" pitchFamily="2" charset="77"/>
              </a:rPr>
              <a:t>Este derecho consiste en la posibilidad de crear organizaciones, agrupaciones, asociaciones políticas y partidos políticos, con el fin de influir en la vida política y social de México.</a:t>
            </a:r>
            <a:endParaRPr lang="es-MX" dirty="0">
              <a:latin typeface="Gilles' Comic Font" panose="02000500000000000000" pitchFamily="2" charset="77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C3A9B3C-6794-9FDB-D2E9-6849D8620A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42" y="111710"/>
            <a:ext cx="3114294" cy="756212"/>
          </a:xfrm>
          <a:prstGeom prst="rect">
            <a:avLst/>
          </a:prstGeom>
        </p:spPr>
      </p:pic>
      <p:pic>
        <p:nvPicPr>
          <p:cNvPr id="5" name="Picture 2" descr="No hay ninguna descripción de la foto disponible.">
            <a:extLst>
              <a:ext uri="{FF2B5EF4-FFF2-40B4-BE49-F238E27FC236}">
                <a16:creationId xmlns:a16="http://schemas.microsoft.com/office/drawing/2014/main" id="{F5434082-AE25-3C70-89AD-D9BAFF69EE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1369" y="5758975"/>
            <a:ext cx="1110631" cy="109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24F83224-711F-0F0E-C397-74ED541667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03964" y="1958772"/>
            <a:ext cx="4208789" cy="3367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0729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B3B645-5625-CCE3-E686-4468AD63A2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B7C8A50C-434B-DB61-239C-784539B746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sketchy line">
            <a:extLst>
              <a:ext uri="{FF2B5EF4-FFF2-40B4-BE49-F238E27FC236}">
                <a16:creationId xmlns:a16="http://schemas.microsoft.com/office/drawing/2014/main" id="{82F82E1C-D6D9-FF5B-D2E2-0A8A29ED83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7494" y="239572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16616F7-D2AC-F96E-0716-0BB5EA65EC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4476" y="885429"/>
            <a:ext cx="3995928" cy="970290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6E7DDD8-DF69-38BB-FB21-7C1E965432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7494" y="2751349"/>
            <a:ext cx="4959154" cy="1355301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s-MX" sz="800" dirty="0">
              <a:latin typeface="Gilles' Comic Font" panose="02000500000000000000" pitchFamily="2" charset="77"/>
              <a:ea typeface="HANDWRITINGCR" panose="02000603000000000000" pitchFamily="2" charset="0"/>
            </a:endParaRPr>
          </a:p>
          <a:p>
            <a:pPr marL="0" indent="0" algn="ctr">
              <a:buNone/>
            </a:pPr>
            <a:r>
              <a:rPr lang="es-MX" sz="3200" dirty="0">
                <a:latin typeface="Gilles' Comic Font" panose="02000500000000000000" pitchFamily="2" charset="77"/>
                <a:ea typeface="HANDWRITINGCR" panose="02000603000000000000" pitchFamily="2" charset="0"/>
              </a:rPr>
              <a:t>¿Quiénes son las personas involucradas?</a:t>
            </a:r>
          </a:p>
          <a:p>
            <a:pPr marL="0" indent="0">
              <a:buNone/>
            </a:pPr>
            <a:endParaRPr lang="es-MX" sz="800" dirty="0">
              <a:latin typeface="Gilles' Comic Font" panose="02000500000000000000" pitchFamily="2" charset="77"/>
              <a:ea typeface="HANDWRITINGCR" panose="02000603000000000000" pitchFamily="2" charset="0"/>
            </a:endParaRPr>
          </a:p>
        </p:txBody>
      </p:sp>
      <p:pic>
        <p:nvPicPr>
          <p:cNvPr id="5" name="Picture 2" descr="No hay ninguna descripción de la foto disponible.">
            <a:extLst>
              <a:ext uri="{FF2B5EF4-FFF2-40B4-BE49-F238E27FC236}">
                <a16:creationId xmlns:a16="http://schemas.microsoft.com/office/drawing/2014/main" id="{101A9322-D46D-B509-6E22-5FF1B1F02B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8321" y="5684144"/>
            <a:ext cx="1110631" cy="109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34930CD4-0A48-A3A8-24E5-A0E60F3F71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400" y="1518494"/>
            <a:ext cx="3556416" cy="355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4088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BE6E1E8-041F-B8FF-EEE3-DC9A40540A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4513F69C-3D6D-4E72-9289-5BC3584D6D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ABD5E70-D159-7455-AC84-ADDFAB0EAE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08582" y="104182"/>
            <a:ext cx="6571336" cy="193815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2400" kern="1200" dirty="0">
                <a:solidFill>
                  <a:schemeClr val="tx1"/>
                </a:solidFill>
                <a:latin typeface="DJB TOOTSIEWOOTSIE" panose="02000500000000000000" pitchFamily="2" charset="77"/>
              </a:rPr>
              <a:t>PERSONAS INVOLUCRADAS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49382928-9BF3-4D20-5739-C53AAF81E6B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153" t="-1" r="13791" b="23274"/>
          <a:stretch/>
        </p:blipFill>
        <p:spPr>
          <a:xfrm>
            <a:off x="20" y="-1"/>
            <a:ext cx="3997732" cy="3429001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DB72ECF-0F6F-2681-4974-7A1105339ED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4132" r="-3" b="-3"/>
          <a:stretch/>
        </p:blipFill>
        <p:spPr>
          <a:xfrm rot="966281">
            <a:off x="3833494" y="1439576"/>
            <a:ext cx="2663090" cy="2300457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406EA177-7094-AFC9-DF9D-4609C5B0BC4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2854" r="2" b="12171"/>
          <a:stretch/>
        </p:blipFill>
        <p:spPr>
          <a:xfrm>
            <a:off x="1998886" y="3787136"/>
            <a:ext cx="4026679" cy="2712727"/>
          </a:xfrm>
          <a:prstGeom prst="rect">
            <a:avLst/>
          </a:prstGeom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id="{EFEE20DB-DA08-EAF7-1CF2-21D3D9CE6B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31582" y="1613785"/>
            <a:ext cx="5043948" cy="4421905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 algn="l">
              <a:buFont typeface="Arial" panose="020B0604020202020204" pitchFamily="34" charset="0"/>
              <a:buChar char="•"/>
            </a:pPr>
            <a:endParaRPr lang="en-US" sz="1700" dirty="0"/>
          </a:p>
          <a:p>
            <a:pPr algn="l"/>
            <a:r>
              <a:rPr lang="en-US" sz="2600" dirty="0">
                <a:latin typeface="Gilles' Comic Font" panose="02000500000000000000" pitchFamily="2" charset="77"/>
              </a:rPr>
              <a:t>+ Ciudadanos</a:t>
            </a:r>
          </a:p>
          <a:p>
            <a:pPr algn="l"/>
            <a:r>
              <a:rPr lang="en-US" sz="2600" dirty="0">
                <a:latin typeface="Gilles' Comic Font" panose="02000500000000000000" pitchFamily="2" charset="77"/>
              </a:rPr>
              <a:t>+ Partidos políticos</a:t>
            </a:r>
          </a:p>
          <a:p>
            <a:pPr algn="l"/>
            <a:r>
              <a:rPr lang="en-US" sz="2600" dirty="0">
                <a:latin typeface="Gilles' Comic Font" panose="02000500000000000000" pitchFamily="2" charset="77"/>
              </a:rPr>
              <a:t>+ Asociaciones políticas nacionales</a:t>
            </a:r>
          </a:p>
          <a:p>
            <a:pPr algn="l"/>
            <a:r>
              <a:rPr lang="en-US" sz="2600" dirty="0">
                <a:latin typeface="Gilles' Comic Font" panose="02000500000000000000" pitchFamily="2" charset="77"/>
              </a:rPr>
              <a:t>+ Observadores electorales</a:t>
            </a:r>
          </a:p>
          <a:p>
            <a:pPr algn="l"/>
            <a:r>
              <a:rPr lang="en-US" sz="2600" dirty="0">
                <a:latin typeface="Gilles' Comic Font" panose="02000500000000000000" pitchFamily="2" charset="77"/>
              </a:rPr>
              <a:t>+ Autoridades públicas</a:t>
            </a:r>
          </a:p>
          <a:p>
            <a:pPr algn="l"/>
            <a:r>
              <a:rPr lang="en-US" sz="2600" dirty="0">
                <a:latin typeface="Gilles' Comic Font" panose="02000500000000000000" pitchFamily="2" charset="77"/>
              </a:rPr>
              <a:t>+ Concesionarios permitidos por la ley</a:t>
            </a:r>
          </a:p>
          <a:p>
            <a:pPr algn="l"/>
            <a:r>
              <a:rPr lang="en-US" sz="2600" dirty="0">
                <a:latin typeface="Gilles' Comic Font" panose="02000500000000000000" pitchFamily="2" charset="77"/>
              </a:rPr>
              <a:t>+ Personas físicas o morales sancionables por la ley </a:t>
            </a:r>
          </a:p>
        </p:txBody>
      </p:sp>
      <p:pic>
        <p:nvPicPr>
          <p:cNvPr id="5" name="Picture 2" descr="No hay ninguna descripción de la foto disponible.">
            <a:extLst>
              <a:ext uri="{FF2B5EF4-FFF2-40B4-BE49-F238E27FC236}">
                <a16:creationId xmlns:a16="http://schemas.microsoft.com/office/drawing/2014/main" id="{FF128A90-70BB-4FD9-B3B1-31B4E0671F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alphaModFix amt="8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1369" y="5758975"/>
            <a:ext cx="1110631" cy="109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9D16A6D4-853A-14DE-BFD4-B81E8EE09E9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219489">
            <a:off x="144244" y="3068294"/>
            <a:ext cx="2631990" cy="2270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031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209724-CD1F-074E-FC09-2AA6D5CB8F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7DC543E6-1224-D386-AE05-F31FD45007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3084" y="1334233"/>
            <a:ext cx="6122436" cy="4590515"/>
          </a:xfrm>
        </p:spPr>
        <p:txBody>
          <a:bodyPr>
            <a:normAutofit fontScale="92500" lnSpcReduction="20000"/>
          </a:bodyPr>
          <a:lstStyle/>
          <a:p>
            <a:pPr algn="just"/>
            <a:endParaRPr lang="es-MX" sz="2800" dirty="0">
              <a:latin typeface="Gilles' Comic Font" panose="02000500000000000000" pitchFamily="2" charset="77"/>
            </a:endParaRPr>
          </a:p>
          <a:p>
            <a:r>
              <a:rPr lang="es-MX" sz="2800" dirty="0">
                <a:latin typeface="DJB TOOTSIEWOOTSIE" panose="02000500000000000000" pitchFamily="2" charset="77"/>
              </a:rPr>
              <a:t>CIUDADANA/O</a:t>
            </a:r>
          </a:p>
          <a:p>
            <a:pPr algn="just"/>
            <a:r>
              <a:rPr lang="es-MX" sz="2800" dirty="0">
                <a:latin typeface="Gilles' Comic Font" panose="02000500000000000000" pitchFamily="2" charset="77"/>
              </a:rPr>
              <a:t>Son las principales personas del derecho electoral. Con derechos y obligaciones por lo que corresponde al proceso electoral.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MX" sz="2800" dirty="0">
                <a:latin typeface="Gilles' Comic Font" panose="02000500000000000000" pitchFamily="2" charset="77"/>
              </a:rPr>
              <a:t>Fundamento de la democracia representativa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MX" sz="2800" dirty="0">
                <a:latin typeface="Gilles' Comic Font" panose="02000500000000000000" pitchFamily="2" charset="77"/>
              </a:rPr>
              <a:t>Conferimos nuestro poder, exigimos cuentas y castigamos con no votar por el mal desempeño.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MX" sz="2800" dirty="0">
                <a:latin typeface="Gilles' Comic Font" panose="02000500000000000000" pitchFamily="2" charset="77"/>
              </a:rPr>
              <a:t>Forman Partidos, AGP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MX" sz="2800" dirty="0">
                <a:latin typeface="Gilles' Comic Font" panose="02000500000000000000" pitchFamily="2" charset="77"/>
              </a:rPr>
              <a:t>Integran autoridades electorales que organizan y califican las elecciones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F09D976-9933-3791-704E-71D1A5D1E5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857" y="72126"/>
            <a:ext cx="3995928" cy="970290"/>
          </a:xfrm>
          <a:prstGeom prst="rect">
            <a:avLst/>
          </a:prstGeom>
        </p:spPr>
      </p:pic>
      <p:pic>
        <p:nvPicPr>
          <p:cNvPr id="5" name="Picture 2" descr="No hay ninguna descripción de la foto disponible.">
            <a:extLst>
              <a:ext uri="{FF2B5EF4-FFF2-40B4-BE49-F238E27FC236}">
                <a16:creationId xmlns:a16="http://schemas.microsoft.com/office/drawing/2014/main" id="{BD7036FA-4F9C-7732-2BE7-5460C39625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1369" y="5758975"/>
            <a:ext cx="1110631" cy="109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E04AEE1-78AE-588D-6C9E-969FB14C22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00866" y="2469710"/>
            <a:ext cx="3367108" cy="2319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0128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62EAC7-C593-97D2-C62D-8CCE816E61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52A2E7-69DB-B598-C21C-60616756D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527" y="867922"/>
            <a:ext cx="11153931" cy="1260681"/>
          </a:xfrm>
        </p:spPr>
        <p:txBody>
          <a:bodyPr>
            <a:normAutofit/>
          </a:bodyPr>
          <a:lstStyle/>
          <a:p>
            <a:pPr algn="ctr"/>
            <a:r>
              <a:rPr lang="es-MX" sz="2400" dirty="0">
                <a:latin typeface="DJB TOOTSIEWOOTSIE" panose="02000500000000000000" pitchFamily="2" charset="77"/>
              </a:rPr>
              <a:t>PARTIDOS POLITICOS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0BD58AF-C2A0-78B8-0AC3-50ADD3ADB0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7684" y="1918850"/>
            <a:ext cx="8696632" cy="414283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s-MX" dirty="0">
                <a:latin typeface="Gilles' Comic Font" panose="02000500000000000000" pitchFamily="2" charset="77"/>
              </a:rPr>
              <a:t>“cualquier grupo de personas que busca participar en el poder político o conquistarlo, presentándose en los procesos electorales”.</a:t>
            </a:r>
          </a:p>
          <a:p>
            <a:pPr marL="0" indent="0" algn="just">
              <a:buNone/>
            </a:pPr>
            <a:r>
              <a:rPr lang="es-MX" dirty="0">
                <a:latin typeface="Gilles' Comic Font" panose="02000500000000000000" pitchFamily="2" charset="77"/>
              </a:rPr>
              <a:t>La representación política de los ciudadanos en la democracia es posible a través de los partidos políticos, pues son los encargados de postular candidatos para integrar los cargos públicos de representación popular. </a:t>
            </a:r>
          </a:p>
          <a:p>
            <a:pPr marL="0" indent="0" algn="just">
              <a:buNone/>
            </a:pPr>
            <a:r>
              <a:rPr lang="es-MX" dirty="0">
                <a:latin typeface="Gilles' Comic Font" panose="02000500000000000000" pitchFamily="2" charset="77"/>
              </a:rPr>
              <a:t>Los partidos son los intermediarios entre los ciudadanos y los que gobiernan, por lo que deben organizarse y realizar sus actividades de acuerdo a la normativa del derecho electoral.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52DB70B-A387-3C00-9B6A-9FB9729477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42" y="111710"/>
            <a:ext cx="3114294" cy="756212"/>
          </a:xfrm>
          <a:prstGeom prst="rect">
            <a:avLst/>
          </a:prstGeom>
        </p:spPr>
      </p:pic>
      <p:pic>
        <p:nvPicPr>
          <p:cNvPr id="5" name="Picture 2" descr="No hay ninguna descripción de la foto disponible.">
            <a:extLst>
              <a:ext uri="{FF2B5EF4-FFF2-40B4-BE49-F238E27FC236}">
                <a16:creationId xmlns:a16="http://schemas.microsoft.com/office/drawing/2014/main" id="{FEB4CF66-3E46-A86C-B0AA-3A62F0F4BF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1369" y="5758975"/>
            <a:ext cx="1110631" cy="109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81699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399268-F2CD-4605-EF74-41350D81F2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07A7CD-72F1-FA1C-F153-F7A16BCAF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527" y="867922"/>
            <a:ext cx="11153931" cy="1260681"/>
          </a:xfrm>
        </p:spPr>
        <p:txBody>
          <a:bodyPr>
            <a:normAutofit/>
          </a:bodyPr>
          <a:lstStyle/>
          <a:p>
            <a:pPr algn="ctr"/>
            <a:r>
              <a:rPr lang="es-MX" sz="2400" dirty="0">
                <a:latin typeface="DJB TOOTSIEWOOTSIE" panose="02000500000000000000" pitchFamily="2" charset="77"/>
              </a:rPr>
              <a:t>AGRUPACIONES POLITICAS NACIONALES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16B0508-932E-D4A4-022B-7F41E1D3F1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7684" y="1918850"/>
            <a:ext cx="8696632" cy="414283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MX" dirty="0">
                <a:latin typeface="Gilles' Comic Font" panose="02000500000000000000" pitchFamily="2" charset="77"/>
              </a:rPr>
              <a:t>Las agrupaciones políticas nacionales son formas de asociación ciudadana que coadyuvan al desarrollo de la vida democrática y de la cultura política, así como a la creación de una opinión pública mejor informada.</a:t>
            </a:r>
          </a:p>
          <a:p>
            <a:pPr marL="0" indent="0" algn="just">
              <a:buNone/>
            </a:pPr>
            <a:r>
              <a:rPr lang="es-MX" dirty="0">
                <a:latin typeface="Gilles' Comic Font" panose="02000500000000000000" pitchFamily="2" charset="77"/>
              </a:rPr>
              <a:t>Podrán participar en procesos electorales federales mediante acuerdos de participación con un partido político o coalición. Las candidaturas surgidas de los acuerdos de participación serán registradas por un partido político y serán votadas con la denominación, emblema, color o colores de éste.</a:t>
            </a:r>
          </a:p>
          <a:p>
            <a:pPr marL="0" indent="0" algn="just">
              <a:buNone/>
            </a:pPr>
            <a:endParaRPr lang="es-MX" dirty="0">
              <a:latin typeface="Gilles' Comic Font" panose="02000500000000000000" pitchFamily="2" charset="77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DB5931A-6F9B-D269-8686-50C2C5BEE3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42" y="111710"/>
            <a:ext cx="3114294" cy="756212"/>
          </a:xfrm>
          <a:prstGeom prst="rect">
            <a:avLst/>
          </a:prstGeom>
        </p:spPr>
      </p:pic>
      <p:pic>
        <p:nvPicPr>
          <p:cNvPr id="5" name="Picture 2" descr="No hay ninguna descripción de la foto disponible.">
            <a:extLst>
              <a:ext uri="{FF2B5EF4-FFF2-40B4-BE49-F238E27FC236}">
                <a16:creationId xmlns:a16="http://schemas.microsoft.com/office/drawing/2014/main" id="{6BD72CDD-304D-49D0-1D7F-6D2FB5476F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1369" y="5758975"/>
            <a:ext cx="1110631" cy="109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32060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6C3517-EEC5-3071-555F-CB64951FB0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EC1905-BCE9-9789-38B9-D84300C48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043" y="811493"/>
            <a:ext cx="11153931" cy="1260681"/>
          </a:xfrm>
        </p:spPr>
        <p:txBody>
          <a:bodyPr>
            <a:normAutofit/>
          </a:bodyPr>
          <a:lstStyle/>
          <a:p>
            <a:pPr algn="ctr"/>
            <a:r>
              <a:rPr lang="es-MX" sz="2000" dirty="0">
                <a:latin typeface="DJB TOOTSIEWOOTSIE" panose="02000500000000000000" pitchFamily="2" charset="77"/>
              </a:rPr>
              <a:t>OBSERVADORES, AUTORIDAES, CONCESIONARIOS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CB37D05-465B-5BCE-8848-571E09DB66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0689" y="1950108"/>
            <a:ext cx="8487697" cy="414283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s-MX" dirty="0">
                <a:latin typeface="Gilles' Comic Font" panose="02000500000000000000" pitchFamily="2" charset="77"/>
              </a:rPr>
              <a:t>+ Observadores. Ciudadanos autorizados para realizar informes, opiniones o conclusiones sobre el desarrollo y resultados del proceso electoral.</a:t>
            </a:r>
          </a:p>
          <a:p>
            <a:pPr marL="0" indent="0" algn="just">
              <a:buNone/>
            </a:pPr>
            <a:r>
              <a:rPr lang="es-MX" dirty="0">
                <a:latin typeface="Gilles' Comic Font" panose="02000500000000000000" pitchFamily="2" charset="77"/>
              </a:rPr>
              <a:t>+ Autoridades o servidores públicos. Cualquiera que cometa una violación a las leyes de la materia.</a:t>
            </a:r>
          </a:p>
          <a:p>
            <a:pPr marL="0" indent="0" algn="just">
              <a:buNone/>
            </a:pPr>
            <a:r>
              <a:rPr lang="es-MX" dirty="0">
                <a:latin typeface="Gilles' Comic Font" panose="02000500000000000000" pitchFamily="2" charset="77"/>
              </a:rPr>
              <a:t>+ Concesionarios de radio y televisión. Su intervención debe ser reglamentada y sujeta a las restricciones emitida por el INE, pueden ser objeto de sanción.</a:t>
            </a:r>
          </a:p>
          <a:p>
            <a:pPr marL="0" indent="0" algn="just">
              <a:buNone/>
            </a:pPr>
            <a:r>
              <a:rPr lang="es-MX" dirty="0">
                <a:latin typeface="Gilles' Comic Font" panose="02000500000000000000" pitchFamily="2" charset="77"/>
              </a:rPr>
              <a:t>+ Cualquier persona Física o moral. Sancionables por la infracción a la ley.</a:t>
            </a:r>
          </a:p>
          <a:p>
            <a:pPr marL="0" indent="0" algn="just">
              <a:buNone/>
            </a:pPr>
            <a:endParaRPr lang="es-MX" dirty="0">
              <a:latin typeface="Gilles' Comic Font" panose="02000500000000000000" pitchFamily="2" charset="77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E5228C2-3052-DE92-DCF6-D691CE22EF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42" y="111710"/>
            <a:ext cx="3114294" cy="756212"/>
          </a:xfrm>
          <a:prstGeom prst="rect">
            <a:avLst/>
          </a:prstGeom>
        </p:spPr>
      </p:pic>
      <p:pic>
        <p:nvPicPr>
          <p:cNvPr id="5" name="Picture 2" descr="No hay ninguna descripción de la foto disponible.">
            <a:extLst>
              <a:ext uri="{FF2B5EF4-FFF2-40B4-BE49-F238E27FC236}">
                <a16:creationId xmlns:a16="http://schemas.microsoft.com/office/drawing/2014/main" id="{1BD3247E-37FC-FF09-627F-0568AAFF1C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1369" y="5758975"/>
            <a:ext cx="1110631" cy="109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39690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891D41-7B26-1FE7-3A3C-228A5517D6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CD3247A3-A0D3-048D-D810-312697234A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sketchy line">
            <a:extLst>
              <a:ext uri="{FF2B5EF4-FFF2-40B4-BE49-F238E27FC236}">
                <a16:creationId xmlns:a16="http://schemas.microsoft.com/office/drawing/2014/main" id="{1D8E1B1D-F344-6008-7303-2CD470415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7494" y="239572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12EEED86-2761-CE4F-1CB8-BD54389567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4476" y="885429"/>
            <a:ext cx="3995928" cy="970290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2BDABB5-A52F-AE6F-336D-3FE3F23C42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4009" y="2880873"/>
            <a:ext cx="5444325" cy="272844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s-MX" sz="800" dirty="0">
              <a:latin typeface="Gilles' Comic Font" panose="02000500000000000000" pitchFamily="2" charset="77"/>
              <a:ea typeface="HANDWRITINGCR" panose="02000603000000000000" pitchFamily="2" charset="0"/>
            </a:endParaRPr>
          </a:p>
          <a:p>
            <a:pPr marL="0" indent="0" algn="ctr">
              <a:buNone/>
            </a:pPr>
            <a:r>
              <a:rPr lang="es-MX" sz="3600" dirty="0">
                <a:latin typeface="Gilles' Comic Font" panose="02000500000000000000" pitchFamily="2" charset="77"/>
                <a:ea typeface="HANDWRITINGCR" panose="02000603000000000000" pitchFamily="2" charset="0"/>
              </a:rPr>
              <a:t>¿Quiénes son las autoridades electorales involucradas?</a:t>
            </a:r>
          </a:p>
          <a:p>
            <a:pPr marL="0" indent="0">
              <a:buNone/>
            </a:pPr>
            <a:endParaRPr lang="es-MX" sz="800" dirty="0">
              <a:latin typeface="Gilles' Comic Font" panose="02000500000000000000" pitchFamily="2" charset="77"/>
              <a:ea typeface="HANDWRITINGCR" panose="02000603000000000000" pitchFamily="2" charset="0"/>
            </a:endParaRPr>
          </a:p>
        </p:txBody>
      </p:sp>
      <p:pic>
        <p:nvPicPr>
          <p:cNvPr id="5" name="Picture 2" descr="No hay ninguna descripción de la foto disponible.">
            <a:extLst>
              <a:ext uri="{FF2B5EF4-FFF2-40B4-BE49-F238E27FC236}">
                <a16:creationId xmlns:a16="http://schemas.microsoft.com/office/drawing/2014/main" id="{7173C41F-0FB9-2223-994C-B8CED440A5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8321" y="5684144"/>
            <a:ext cx="1110631" cy="109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8E6D0861-8572-945B-A561-3DFFBE35A3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0253" y="1190299"/>
            <a:ext cx="3757385" cy="3757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8962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F18D1F0D-0F37-E0A1-7FE5-7AF8FDC291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7796" y="820198"/>
            <a:ext cx="8396408" cy="555715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AD81D7B-852A-715C-26E7-36AF0FA4DF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542" y="111710"/>
            <a:ext cx="2917753" cy="708488"/>
          </a:xfrm>
          <a:prstGeom prst="rect">
            <a:avLst/>
          </a:prstGeom>
        </p:spPr>
      </p:pic>
      <p:pic>
        <p:nvPicPr>
          <p:cNvPr id="4" name="Picture 2" descr="No hay ninguna descripción de la foto disponible.">
            <a:extLst>
              <a:ext uri="{FF2B5EF4-FFF2-40B4-BE49-F238E27FC236}">
                <a16:creationId xmlns:a16="http://schemas.microsoft.com/office/drawing/2014/main" id="{0B3A5771-653F-CBF5-EDE8-2D1C26D521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8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5498" y="5865511"/>
            <a:ext cx="890080" cy="880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04967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4BDF13-3061-EC3C-0225-72B6E43C0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37745"/>
            <a:ext cx="10515600" cy="1260681"/>
          </a:xfrm>
        </p:spPr>
        <p:txBody>
          <a:bodyPr/>
          <a:lstStyle/>
          <a:p>
            <a:pPr algn="ctr"/>
            <a:r>
              <a:rPr lang="es-MX" dirty="0">
                <a:latin typeface="DJB TOOTSIEWOOTSIE" panose="02000500000000000000" pitchFamily="2" charset="77"/>
              </a:rPr>
              <a:t>¿</a:t>
            </a:r>
            <a:r>
              <a:rPr lang="es-MX" sz="4000" dirty="0">
                <a:latin typeface="DJB TOOTSIEWOOTSIE" panose="02000500000000000000" pitchFamily="2" charset="77"/>
              </a:rPr>
              <a:t>QUE SIGNIFICA DERECHO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22190B8-9FCF-7567-4AD3-015294EB00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0689" y="2112026"/>
            <a:ext cx="9445052" cy="3933350"/>
          </a:xfrm>
        </p:spPr>
        <p:txBody>
          <a:bodyPr>
            <a:normAutofit/>
          </a:bodyPr>
          <a:lstStyle/>
          <a:p>
            <a:r>
              <a:rPr lang="es-MX" dirty="0">
                <a:latin typeface="Gilles' Comic Font" panose="02000500000000000000" pitchFamily="2" charset="77"/>
              </a:rPr>
              <a:t>Se le identifica como:</a:t>
            </a:r>
          </a:p>
          <a:p>
            <a:pPr marL="514350" indent="-514350">
              <a:buAutoNum type="alphaLcParenR"/>
            </a:pPr>
            <a:r>
              <a:rPr lang="es-MX" dirty="0">
                <a:latin typeface="Gilles' Comic Font" panose="02000500000000000000" pitchFamily="2" charset="77"/>
              </a:rPr>
              <a:t>Ciencia o disciplina ciéntifica.</a:t>
            </a:r>
          </a:p>
          <a:p>
            <a:pPr marL="514350" indent="-514350">
              <a:buAutoNum type="alphaLcParenR"/>
            </a:pPr>
            <a:r>
              <a:rPr lang="es-MX" dirty="0">
                <a:latin typeface="Gilles' Comic Font" panose="02000500000000000000" pitchFamily="2" charset="77"/>
              </a:rPr>
              <a:t>Como una facultad</a:t>
            </a:r>
          </a:p>
          <a:p>
            <a:pPr marL="514350" indent="-514350">
              <a:buAutoNum type="alphaLcParenR"/>
            </a:pPr>
            <a:r>
              <a:rPr lang="es-MX" dirty="0">
                <a:latin typeface="Gilles' Comic Font" panose="02000500000000000000" pitchFamily="2" charset="77"/>
              </a:rPr>
              <a:t>Como una potestad o prerrogativa del individuo</a:t>
            </a:r>
          </a:p>
          <a:p>
            <a:pPr marL="514350" indent="-514350">
              <a:buAutoNum type="alphaLcParenR"/>
            </a:pPr>
            <a:r>
              <a:rPr lang="es-MX" dirty="0">
                <a:latin typeface="Gilles' Comic Font" panose="02000500000000000000" pitchFamily="2" charset="77"/>
              </a:rPr>
              <a:t>Como producto de la ley (fuente formal)</a:t>
            </a:r>
          </a:p>
          <a:p>
            <a:pPr marL="514350" indent="-514350">
              <a:buAutoNum type="alphaLcParenR"/>
            </a:pPr>
            <a:r>
              <a:rPr lang="es-MX" dirty="0">
                <a:latin typeface="Gilles' Comic Font" panose="02000500000000000000" pitchFamily="2" charset="77"/>
              </a:rPr>
              <a:t>Conjunto de normas e instituciones que regulan la conducta de los hombres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65B81A2-ED18-2451-8958-D34C6DFCE6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42" y="111710"/>
            <a:ext cx="3114294" cy="756212"/>
          </a:xfrm>
          <a:prstGeom prst="rect">
            <a:avLst/>
          </a:prstGeom>
        </p:spPr>
      </p:pic>
      <p:pic>
        <p:nvPicPr>
          <p:cNvPr id="5" name="Picture 2" descr="No hay ninguna descripción de la foto disponible.">
            <a:extLst>
              <a:ext uri="{FF2B5EF4-FFF2-40B4-BE49-F238E27FC236}">
                <a16:creationId xmlns:a16="http://schemas.microsoft.com/office/drawing/2014/main" id="{F582BF8C-C748-D9CD-0309-28A0F848BF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1369" y="5758975"/>
            <a:ext cx="1110631" cy="109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01324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72ECE4-10A5-2E9B-E1D0-C2920A3330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9D8FE641-06E4-0709-88B3-AB44190755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55033" y="1393227"/>
            <a:ext cx="5846864" cy="4590515"/>
          </a:xfrm>
        </p:spPr>
        <p:txBody>
          <a:bodyPr>
            <a:normAutofit fontScale="92500"/>
          </a:bodyPr>
          <a:lstStyle/>
          <a:p>
            <a:pPr algn="just"/>
            <a:r>
              <a:rPr lang="es-MX" sz="2800" dirty="0">
                <a:latin typeface="Gilles' Comic Font" panose="02000500000000000000" pitchFamily="2" charset="77"/>
              </a:rPr>
              <a:t>El INE es un organismo público autónomo con personalidad jurídica y patrimonio propios. Se integra cor consejero elegidos por el poder legislativo, los Partidos y los ciudadanos.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MX" sz="2800" dirty="0">
                <a:latin typeface="Gilles' Comic Font" panose="02000500000000000000" pitchFamily="2" charset="77"/>
              </a:rPr>
              <a:t>Función principal, organizar las elecciones.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MX" sz="2800" dirty="0">
                <a:latin typeface="Gilles' Comic Font" panose="02000500000000000000" pitchFamily="2" charset="77"/>
              </a:rPr>
              <a:t>Homologar las reglas con las que se organizan las elecciones en los estados.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MX" sz="2800" dirty="0">
                <a:latin typeface="Gilles' Comic Font" panose="02000500000000000000" pitchFamily="2" charset="77"/>
              </a:rPr>
              <a:t>Determina la geografía electoral, designa autoridades, emite lineamientos, acuerdos, reglamentos.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8BEDAE5-C9B2-F430-3463-FEF3336DDA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857" y="72126"/>
            <a:ext cx="3995928" cy="970290"/>
          </a:xfrm>
          <a:prstGeom prst="rect">
            <a:avLst/>
          </a:prstGeom>
        </p:spPr>
      </p:pic>
      <p:pic>
        <p:nvPicPr>
          <p:cNvPr id="5" name="Picture 2" descr="No hay ninguna descripción de la foto disponible.">
            <a:extLst>
              <a:ext uri="{FF2B5EF4-FFF2-40B4-BE49-F238E27FC236}">
                <a16:creationId xmlns:a16="http://schemas.microsoft.com/office/drawing/2014/main" id="{FF7839C5-3D98-01BD-A1EA-1F35D48539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1369" y="5758975"/>
            <a:ext cx="1110631" cy="109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2C5FD2D8-FD59-CD8E-92A3-DAB39CFB01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922943">
            <a:off x="7895273" y="2151288"/>
            <a:ext cx="3828205" cy="255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3015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AFF45F-02B5-AECA-DDDB-1F4F8E9B1D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8DEDD5BA-6DE3-8A74-FF70-CC43105353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0633" y="1393227"/>
            <a:ext cx="5492903" cy="4590515"/>
          </a:xfrm>
        </p:spPr>
        <p:txBody>
          <a:bodyPr>
            <a:normAutofit lnSpcReduction="10000"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MX" sz="2800" dirty="0">
                <a:latin typeface="Gilles' Comic Font" panose="02000500000000000000" pitchFamily="2" charset="77"/>
              </a:rPr>
              <a:t>Consultas populares, registro de partidos, el padrón electoral, fiscaliza el financiamiento de los partidos.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MX" sz="2800" dirty="0">
                <a:latin typeface="Gilles' Comic Font" panose="02000500000000000000" pitchFamily="2" charset="77"/>
              </a:rPr>
              <a:t>Determina el acceso a los tiempos de radio y Tv.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MX" sz="2800" dirty="0">
                <a:latin typeface="Gilles' Comic Font" panose="02000500000000000000" pitchFamily="2" charset="77"/>
              </a:rPr>
              <a:t>Cómputo de elecciones federales y la declaratoria de validez de Senadores y Diputados.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MX" sz="2800" dirty="0">
                <a:latin typeface="Gilles' Comic Font" panose="02000500000000000000" pitchFamily="2" charset="77"/>
              </a:rPr>
              <a:t>Cómputo de la elección del Ejecutivo.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2D2FA84-3CA0-D10F-FA01-DB440A9E7B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857" y="72126"/>
            <a:ext cx="3995928" cy="970290"/>
          </a:xfrm>
          <a:prstGeom prst="rect">
            <a:avLst/>
          </a:prstGeom>
        </p:spPr>
      </p:pic>
      <p:pic>
        <p:nvPicPr>
          <p:cNvPr id="5" name="Picture 2" descr="No hay ninguna descripción de la foto disponible.">
            <a:extLst>
              <a:ext uri="{FF2B5EF4-FFF2-40B4-BE49-F238E27FC236}">
                <a16:creationId xmlns:a16="http://schemas.microsoft.com/office/drawing/2014/main" id="{17CD9DA0-FEE0-3931-B667-2E49A3CD2A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1369" y="5758975"/>
            <a:ext cx="1110631" cy="109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B8B5898F-41E5-70C7-1041-6D48E72050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922943">
            <a:off x="7895273" y="2151288"/>
            <a:ext cx="3828205" cy="255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1290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861E216A-B694-5B49-9B4F-BD9EE69477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200" y="474083"/>
            <a:ext cx="10482312" cy="5909833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91E08358-0C9C-4C7D-26C2-FAF293C28C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9439" y="236029"/>
            <a:ext cx="1204229" cy="968619"/>
          </a:xfrm>
          <a:prstGeom prst="rect">
            <a:avLst/>
          </a:prstGeom>
        </p:spPr>
      </p:pic>
      <p:pic>
        <p:nvPicPr>
          <p:cNvPr id="4" name="Picture 2" descr="No hay ninguna descripción de la foto disponible.">
            <a:extLst>
              <a:ext uri="{FF2B5EF4-FFF2-40B4-BE49-F238E27FC236}">
                <a16:creationId xmlns:a16="http://schemas.microsoft.com/office/drawing/2014/main" id="{163D250F-0C82-ED17-D196-5EFEA00C21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8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1369" y="5758975"/>
            <a:ext cx="1110631" cy="109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14512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81342E-43A5-904E-A01F-FB6C7243D5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2B55DA93-2F6F-6F02-FFC7-54FF9B1CA2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35382" y="1519084"/>
            <a:ext cx="6231986" cy="4100051"/>
          </a:xfrm>
        </p:spPr>
        <p:txBody>
          <a:bodyPr>
            <a:normAutofit/>
          </a:bodyPr>
          <a:lstStyle/>
          <a:p>
            <a:pPr algn="just"/>
            <a:endParaRPr lang="es-MX" dirty="0">
              <a:latin typeface="DJB TOOTSIEWOOTSIE" panose="02000500000000000000" pitchFamily="2" charset="77"/>
            </a:endParaRPr>
          </a:p>
          <a:p>
            <a:pPr algn="just"/>
            <a:r>
              <a:rPr lang="es-MX" dirty="0">
                <a:latin typeface="DJB TOOTSIEWOOTSIE" panose="02000500000000000000" pitchFamily="2" charset="77"/>
              </a:rPr>
              <a:t>CONSEJO GENERAL</a:t>
            </a:r>
          </a:p>
          <a:p>
            <a:pPr algn="just"/>
            <a:r>
              <a:rPr lang="es-MX" sz="2800" dirty="0">
                <a:latin typeface="Gilles' Comic Font" panose="02000500000000000000" pitchFamily="2" charset="77"/>
              </a:rPr>
              <a:t>Se integra por: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MX" sz="2800" dirty="0">
                <a:latin typeface="Gilles' Comic Font" panose="02000500000000000000" pitchFamily="2" charset="77"/>
              </a:rPr>
              <a:t>11 Consejeros(as) electorales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MX" sz="2800" dirty="0">
                <a:latin typeface="Gilles' Comic Font" panose="02000500000000000000" pitchFamily="2" charset="77"/>
              </a:rPr>
              <a:t>1 Secretario (a) Ejecutivo (a)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MX" sz="2800" dirty="0">
                <a:latin typeface="Gilles' Comic Font" panose="02000500000000000000" pitchFamily="2" charset="77"/>
              </a:rPr>
              <a:t>7 Consejeros (as) del Poder Legislativo, uno por cada grupo parlamentario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MX" sz="2800" dirty="0">
                <a:latin typeface="Gilles' Comic Font" panose="02000500000000000000" pitchFamily="2" charset="77"/>
              </a:rPr>
              <a:t>7 Representantes de los partidos políticos</a:t>
            </a:r>
          </a:p>
          <a:p>
            <a:pPr algn="just"/>
            <a:endParaRPr lang="es-MX" sz="2800" dirty="0">
              <a:latin typeface="Gilles' Comic Font" panose="02000500000000000000" pitchFamily="2" charset="77"/>
            </a:endParaRPr>
          </a:p>
          <a:p>
            <a:pPr algn="just"/>
            <a:endParaRPr lang="es-MX" sz="2800" dirty="0">
              <a:latin typeface="Gilles' Comic Font" panose="02000500000000000000" pitchFamily="2" charset="77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1BB6A4A-9AFD-A6D2-A7D2-9028A9E024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857" y="72126"/>
            <a:ext cx="3995928" cy="970290"/>
          </a:xfrm>
          <a:prstGeom prst="rect">
            <a:avLst/>
          </a:prstGeom>
        </p:spPr>
      </p:pic>
      <p:pic>
        <p:nvPicPr>
          <p:cNvPr id="5" name="Picture 2" descr="No hay ninguna descripción de la foto disponible.">
            <a:extLst>
              <a:ext uri="{FF2B5EF4-FFF2-40B4-BE49-F238E27FC236}">
                <a16:creationId xmlns:a16="http://schemas.microsoft.com/office/drawing/2014/main" id="{23AA1070-4137-EC4C-ADBC-B6813DD58F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1369" y="5758975"/>
            <a:ext cx="1110631" cy="109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B84D958A-85E4-4EBF-EA83-C15DAF8F56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922943">
            <a:off x="7595823" y="1974543"/>
            <a:ext cx="3774310" cy="2519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5239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757FF6-158D-3829-9E79-2E351F9DF2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1ACC60-A2CC-334D-CD75-E573F5E65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0645" y="510931"/>
            <a:ext cx="5093110" cy="1260681"/>
          </a:xfrm>
        </p:spPr>
        <p:txBody>
          <a:bodyPr>
            <a:normAutofit/>
          </a:bodyPr>
          <a:lstStyle/>
          <a:p>
            <a:pPr algn="ctr"/>
            <a:r>
              <a:rPr lang="es-MX" sz="3000" dirty="0">
                <a:latin typeface="DJB TOOTSIEWOOTSIE" panose="02000500000000000000" pitchFamily="2" charset="77"/>
              </a:rPr>
              <a:t>OPLES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FD86A2A-C0F6-E352-926B-DFB1FB39C0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42" y="111710"/>
            <a:ext cx="3114294" cy="756212"/>
          </a:xfrm>
          <a:prstGeom prst="rect">
            <a:avLst/>
          </a:prstGeom>
        </p:spPr>
      </p:pic>
      <p:pic>
        <p:nvPicPr>
          <p:cNvPr id="5" name="Picture 2" descr="No hay ninguna descripción de la foto disponible.">
            <a:extLst>
              <a:ext uri="{FF2B5EF4-FFF2-40B4-BE49-F238E27FC236}">
                <a16:creationId xmlns:a16="http://schemas.microsoft.com/office/drawing/2014/main" id="{FDAA7411-3358-D638-AE11-560F3B02FD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1369" y="5758975"/>
            <a:ext cx="1110631" cy="109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E9F0D45-AAAF-ABF3-4490-05193A53E9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514786">
            <a:off x="1213845" y="1178037"/>
            <a:ext cx="3429000" cy="34290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2349146-9BE6-FD85-A733-CFF6E273DC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4746" y="1529073"/>
            <a:ext cx="5020008" cy="2795954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901AE5BA-C392-D1FF-4DF2-7E9B0679D1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44523" y="686324"/>
            <a:ext cx="3695700" cy="3683000"/>
          </a:xfrm>
          <a:prstGeom prst="rect">
            <a:avLst/>
          </a:prstGeom>
        </p:spPr>
      </p:pic>
      <p:pic>
        <p:nvPicPr>
          <p:cNvPr id="13" name="Marcador de contenido 12">
            <a:extLst>
              <a:ext uri="{FF2B5EF4-FFF2-40B4-BE49-F238E27FC236}">
                <a16:creationId xmlns:a16="http://schemas.microsoft.com/office/drawing/2014/main" id="{794A681F-D55C-8F98-145A-F38305321E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8"/>
          <a:stretch>
            <a:fillRect/>
          </a:stretch>
        </p:blipFill>
        <p:spPr>
          <a:xfrm>
            <a:off x="5656225" y="3429000"/>
            <a:ext cx="2921000" cy="325120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F842E22-28B5-81AB-7E29-14532A6777E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07546" y="2786175"/>
            <a:ext cx="2997200" cy="3276600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3F435864-A75D-02DA-BF21-BA412F884E5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45338" y="4215008"/>
            <a:ext cx="3200400" cy="1930400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60DE478E-19EE-5395-C5AC-9487FF938F2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226340">
            <a:off x="8112706" y="4525375"/>
            <a:ext cx="2837862" cy="1607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7379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1AEA2E-89EF-0657-9FC7-D7430EFB14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C0D83C-DF83-84FA-2592-BFEB9C73C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043" y="811493"/>
            <a:ext cx="11153931" cy="1260681"/>
          </a:xfrm>
        </p:spPr>
        <p:txBody>
          <a:bodyPr>
            <a:normAutofit/>
          </a:bodyPr>
          <a:lstStyle/>
          <a:p>
            <a:pPr algn="ctr"/>
            <a:r>
              <a:rPr lang="es-MX" sz="2000" dirty="0">
                <a:latin typeface="DJB TOOTSIEWOOTSIE" panose="02000500000000000000" pitchFamily="2" charset="77"/>
              </a:rPr>
              <a:t>ORGANISMOS PUBLICOS LOCALES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8D37A6B-B95B-F9EA-2CA9-9D15E5CCA7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9944" y="1746633"/>
            <a:ext cx="9232111" cy="4337884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s-MX" dirty="0">
                <a:latin typeface="Gilles' Comic Font" panose="02000500000000000000" pitchFamily="2" charset="77"/>
              </a:rPr>
              <a:t>Son las autoridades administrativas electorales locales con acuerdo a la CPEUM y las leyes en materia electoral.</a:t>
            </a:r>
          </a:p>
          <a:p>
            <a:pPr algn="just"/>
            <a:r>
              <a:rPr lang="es-MX" dirty="0">
                <a:latin typeface="Gilles' Comic Font" panose="02000500000000000000" pitchFamily="2" charset="77"/>
              </a:rPr>
              <a:t>Facultados para llevar a cabo la organización de las elecciones (función electoral) en las entidades federativas, de acuerdo con los principios de certeza, imparcialidad, independencia, legalidad, máxima publicidad y objetividad.</a:t>
            </a:r>
          </a:p>
          <a:p>
            <a:pPr algn="just"/>
            <a:r>
              <a:rPr lang="es-MX" dirty="0">
                <a:latin typeface="Gilles' Comic Font" panose="02000500000000000000" pitchFamily="2" charset="77"/>
              </a:rPr>
              <a:t>Garantizar los derechos y acceso a las prerrogativas de los partidos políticos y candidatos independientes locales;</a:t>
            </a:r>
          </a:p>
          <a:p>
            <a:pPr algn="just"/>
            <a:r>
              <a:rPr lang="es-MX" dirty="0">
                <a:latin typeface="Gilles' Comic Font" panose="02000500000000000000" pitchFamily="2" charset="77"/>
              </a:rPr>
              <a:t> Desarrollar y elaborar programas de Educación cívica en la entidad federativa de que se trate;</a:t>
            </a:r>
          </a:p>
          <a:p>
            <a:pPr algn="just"/>
            <a:r>
              <a:rPr lang="es-MX" dirty="0">
                <a:latin typeface="Gilles' Comic Font" panose="02000500000000000000" pitchFamily="2" charset="77"/>
              </a:rPr>
              <a:t>Realizar todo acto tendiente y necesario para la preparación de la jornada electoral; </a:t>
            </a:r>
          </a:p>
          <a:p>
            <a:pPr algn="just"/>
            <a:endParaRPr lang="es-MX" dirty="0">
              <a:latin typeface="Gilles' Comic Font" panose="02000500000000000000" pitchFamily="2" charset="77"/>
            </a:endParaRPr>
          </a:p>
          <a:p>
            <a:pPr algn="just"/>
            <a:endParaRPr lang="es-MX" dirty="0">
              <a:latin typeface="Gilles' Comic Font" panose="02000500000000000000" pitchFamily="2" charset="77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B5C4709-981A-458D-8D76-C488C0C1DD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42" y="111710"/>
            <a:ext cx="3114294" cy="756212"/>
          </a:xfrm>
          <a:prstGeom prst="rect">
            <a:avLst/>
          </a:prstGeom>
        </p:spPr>
      </p:pic>
      <p:pic>
        <p:nvPicPr>
          <p:cNvPr id="5" name="Picture 2" descr="No hay ninguna descripción de la foto disponible.">
            <a:extLst>
              <a:ext uri="{FF2B5EF4-FFF2-40B4-BE49-F238E27FC236}">
                <a16:creationId xmlns:a16="http://schemas.microsoft.com/office/drawing/2014/main" id="{A779CC5D-CE10-D23C-0ADB-45B77EDAA8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1369" y="5758975"/>
            <a:ext cx="1110631" cy="109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39389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93DEBF-73DF-3167-0A1D-1D67902833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5F54B1-9B01-6074-BDCD-A09C0DA4E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043" y="811493"/>
            <a:ext cx="11153931" cy="1260681"/>
          </a:xfrm>
        </p:spPr>
        <p:txBody>
          <a:bodyPr>
            <a:normAutofit/>
          </a:bodyPr>
          <a:lstStyle/>
          <a:p>
            <a:pPr algn="ctr"/>
            <a:r>
              <a:rPr lang="es-MX" sz="2000" dirty="0">
                <a:latin typeface="DJB TOOTSIEWOOTSIE" panose="02000500000000000000" pitchFamily="2" charset="77"/>
              </a:rPr>
              <a:t>ORGANISMOS PUBLICOS LOCALES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8AF7716-0167-30A8-0D82-36BDAB947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9944" y="1746633"/>
            <a:ext cx="9232111" cy="4337884"/>
          </a:xfrm>
        </p:spPr>
        <p:txBody>
          <a:bodyPr>
            <a:normAutofit/>
          </a:bodyPr>
          <a:lstStyle/>
          <a:p>
            <a:pPr algn="just"/>
            <a:r>
              <a:rPr lang="es-MX" dirty="0">
                <a:latin typeface="Gilles' Comic Font" panose="02000500000000000000" pitchFamily="2" charset="77"/>
              </a:rPr>
              <a:t>Impresión de documentación y materiales electorales; </a:t>
            </a:r>
          </a:p>
          <a:p>
            <a:pPr algn="just"/>
            <a:r>
              <a:rPr lang="es-MX" dirty="0">
                <a:latin typeface="Gilles' Comic Font" panose="02000500000000000000" pitchFamily="2" charset="77"/>
              </a:rPr>
              <a:t>Escrutinio y cómputo de las elecciones de Gobernador, jefe de gobierno; </a:t>
            </a:r>
          </a:p>
          <a:p>
            <a:pPr algn="just"/>
            <a:r>
              <a:rPr lang="es-MX" dirty="0">
                <a:latin typeface="Gilles' Comic Font" panose="02000500000000000000" pitchFamily="2" charset="77"/>
              </a:rPr>
              <a:t>Diputados locales; ayuntamientos; y jefes delegacionales; </a:t>
            </a:r>
          </a:p>
          <a:p>
            <a:pPr algn="just"/>
            <a:r>
              <a:rPr lang="es-MX" dirty="0">
                <a:latin typeface="Gilles' Comic Font" panose="02000500000000000000" pitchFamily="2" charset="77"/>
              </a:rPr>
              <a:t>Emitir la declaración de validez y otorgamiento de constancias en las elecciones locales; </a:t>
            </a:r>
          </a:p>
          <a:p>
            <a:pPr algn="just"/>
            <a:r>
              <a:rPr lang="es-MX" dirty="0">
                <a:latin typeface="Gilles' Comic Font" panose="02000500000000000000" pitchFamily="2" charset="77"/>
              </a:rPr>
              <a:t>Realizar el cómputo de la elección del titular del poder ejecutivo de la entidad federativa de que se trate</a:t>
            </a:r>
          </a:p>
          <a:p>
            <a:pPr algn="just"/>
            <a:endParaRPr lang="es-MX" dirty="0">
              <a:latin typeface="Gilles' Comic Font" panose="02000500000000000000" pitchFamily="2" charset="77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0252A72-22EC-7E55-1890-6C3411D15D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42" y="111710"/>
            <a:ext cx="3114294" cy="756212"/>
          </a:xfrm>
          <a:prstGeom prst="rect">
            <a:avLst/>
          </a:prstGeom>
        </p:spPr>
      </p:pic>
      <p:pic>
        <p:nvPicPr>
          <p:cNvPr id="5" name="Picture 2" descr="No hay ninguna descripción de la foto disponible.">
            <a:extLst>
              <a:ext uri="{FF2B5EF4-FFF2-40B4-BE49-F238E27FC236}">
                <a16:creationId xmlns:a16="http://schemas.microsoft.com/office/drawing/2014/main" id="{80264303-DA79-3621-F391-263539C6D6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1369" y="5758975"/>
            <a:ext cx="1110631" cy="109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27283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1B1497-5EC7-FBA9-97E0-01B404E23E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207BA8-8B01-6C90-7110-DF05EBB63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713" y="867922"/>
            <a:ext cx="11153931" cy="2558575"/>
          </a:xfrm>
        </p:spPr>
        <p:txBody>
          <a:bodyPr>
            <a:noAutofit/>
          </a:bodyPr>
          <a:lstStyle/>
          <a:p>
            <a:pPr algn="ctr"/>
            <a:r>
              <a:rPr lang="es-MX" sz="3200" dirty="0">
                <a:latin typeface="DJB TOOTSIEWOOTSIE" panose="02000500000000000000" pitchFamily="2" charset="77"/>
              </a:rPr>
              <a:t>TRIBUNAL ELECTORAL DEL PODER</a:t>
            </a:r>
            <a:br>
              <a:rPr lang="es-MX" sz="3200" dirty="0">
                <a:latin typeface="DJB TOOTSIEWOOTSIE" panose="02000500000000000000" pitchFamily="2" charset="77"/>
              </a:rPr>
            </a:br>
            <a:br>
              <a:rPr lang="es-MX" sz="3200" dirty="0">
                <a:latin typeface="DJB TOOTSIEWOOTSIE" panose="02000500000000000000" pitchFamily="2" charset="77"/>
              </a:rPr>
            </a:br>
            <a:r>
              <a:rPr lang="es-MX" sz="3200" dirty="0">
                <a:latin typeface="DJB TOOTSIEWOOTSIE" panose="02000500000000000000" pitchFamily="2" charset="77"/>
              </a:rPr>
              <a:t> JUDICIAL DE LA FEDERACION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3A914CB-5528-8087-89D3-FD2180F6C8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42" y="111710"/>
            <a:ext cx="3114294" cy="756212"/>
          </a:xfrm>
          <a:prstGeom prst="rect">
            <a:avLst/>
          </a:prstGeom>
        </p:spPr>
      </p:pic>
      <p:pic>
        <p:nvPicPr>
          <p:cNvPr id="5" name="Picture 2" descr="No hay ninguna descripción de la foto disponible.">
            <a:extLst>
              <a:ext uri="{FF2B5EF4-FFF2-40B4-BE49-F238E27FC236}">
                <a16:creationId xmlns:a16="http://schemas.microsoft.com/office/drawing/2014/main" id="{E58AF89B-022C-A5E9-EF88-06D8166F93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1369" y="5758975"/>
            <a:ext cx="1110631" cy="109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53C4C053-615A-9E9C-C1CD-06AFBCDD41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4699" y="2831593"/>
            <a:ext cx="3459309" cy="345930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59548CD6-7076-880D-CB4E-2A1AD9BFF9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4008" y="2916031"/>
            <a:ext cx="3005262" cy="3222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8282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D5640-9403-E482-FA11-A2445C3CCF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17D92F9-5412-BB36-A96B-59EDA262D2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0689" y="1312607"/>
            <a:ext cx="8873424" cy="4801407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s-MX" dirty="0">
                <a:latin typeface="Gilles' Comic Font" panose="02000500000000000000" pitchFamily="2" charset="77"/>
              </a:rPr>
              <a:t>Es la máxima autoridad jurisdiccional en materia electoral y órgano especializado del PJF, salvo tratándose de acciones de inconstitucionalidad que tengan por objeto plantear la posible contradicción entre una norma de carácter general y la Constitución. </a:t>
            </a:r>
          </a:p>
          <a:p>
            <a:pPr marL="0" indent="0" algn="just">
              <a:buNone/>
            </a:pPr>
            <a:endParaRPr lang="es-MX" dirty="0">
              <a:latin typeface="Gilles' Comic Font" panose="02000500000000000000" pitchFamily="2" charset="77"/>
            </a:endParaRPr>
          </a:p>
          <a:p>
            <a:pPr algn="just"/>
            <a:r>
              <a:rPr lang="es-MX" dirty="0">
                <a:latin typeface="Gilles' Comic Font" panose="02000500000000000000" pitchFamily="2" charset="77"/>
              </a:rPr>
              <a:t>El Tribunal funcionará en forma permanente con una Sala Superior y cinco salas regionales; sus sesiones de resolución serán públicas.</a:t>
            </a:r>
          </a:p>
          <a:p>
            <a:pPr algn="just"/>
            <a:endParaRPr lang="es-MX" dirty="0">
              <a:latin typeface="Gilles' Comic Font" panose="02000500000000000000" pitchFamily="2" charset="77"/>
            </a:endParaRPr>
          </a:p>
          <a:p>
            <a:pPr algn="just"/>
            <a:r>
              <a:rPr lang="es-MX" dirty="0">
                <a:latin typeface="Gilles' Comic Font" panose="02000500000000000000" pitchFamily="2" charset="77"/>
              </a:rPr>
              <a:t>La Sala Superior se integrará por siete Magistrados Electorales. El Presidente del Tribunal será elegido atendiendo a la mayor votación recibida en la elección, y durará 2 años. </a:t>
            </a:r>
          </a:p>
          <a:p>
            <a:pPr algn="just"/>
            <a:endParaRPr lang="es-MX" dirty="0">
              <a:latin typeface="Gilles' Comic Font" panose="02000500000000000000" pitchFamily="2" charset="77"/>
            </a:endParaRPr>
          </a:p>
          <a:p>
            <a:pPr marL="0" indent="0" algn="just">
              <a:buNone/>
            </a:pPr>
            <a:r>
              <a:rPr lang="es-MX" dirty="0">
                <a:latin typeface="Gilles' Comic Font" panose="02000500000000000000" pitchFamily="2" charset="77"/>
              </a:rPr>
              <a:t>Artículo 99 CPEUM</a:t>
            </a:r>
          </a:p>
          <a:p>
            <a:pPr algn="just"/>
            <a:endParaRPr lang="es-MX" dirty="0">
              <a:latin typeface="Gilles' Comic Font" panose="02000500000000000000" pitchFamily="2" charset="77"/>
            </a:endParaRPr>
          </a:p>
          <a:p>
            <a:pPr algn="just"/>
            <a:endParaRPr lang="es-MX" dirty="0">
              <a:latin typeface="Gilles' Comic Font" panose="02000500000000000000" pitchFamily="2" charset="77"/>
            </a:endParaRPr>
          </a:p>
          <a:p>
            <a:pPr algn="just"/>
            <a:endParaRPr lang="es-MX" dirty="0">
              <a:latin typeface="Gilles' Comic Font" panose="02000500000000000000" pitchFamily="2" charset="77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2127374-7F07-F144-628E-FD6F007D19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42" y="111710"/>
            <a:ext cx="3114294" cy="756212"/>
          </a:xfrm>
          <a:prstGeom prst="rect">
            <a:avLst/>
          </a:prstGeom>
        </p:spPr>
      </p:pic>
      <p:pic>
        <p:nvPicPr>
          <p:cNvPr id="5" name="Picture 2" descr="No hay ninguna descripción de la foto disponible.">
            <a:extLst>
              <a:ext uri="{FF2B5EF4-FFF2-40B4-BE49-F238E27FC236}">
                <a16:creationId xmlns:a16="http://schemas.microsoft.com/office/drawing/2014/main" id="{1B63A664-EA7B-8705-4C76-3C3000BC3E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1369" y="5758975"/>
            <a:ext cx="1110631" cy="109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84521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F39F366-AE88-8B8B-5385-C87FE551BF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4394" y="646825"/>
            <a:ext cx="9483212" cy="5564350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33EFEDC1-610A-C119-4F95-02AE30616444}"/>
              </a:ext>
            </a:extLst>
          </p:cNvPr>
          <p:cNvSpPr/>
          <p:nvPr/>
        </p:nvSpPr>
        <p:spPr>
          <a:xfrm>
            <a:off x="4701209" y="5406887"/>
            <a:ext cx="3260034" cy="15902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8BC7BE7-7A32-090D-11C9-2E083DEAD3E1}"/>
              </a:ext>
            </a:extLst>
          </p:cNvPr>
          <p:cNvSpPr/>
          <p:nvPr/>
        </p:nvSpPr>
        <p:spPr>
          <a:xfrm>
            <a:off x="5029200" y="3220278"/>
            <a:ext cx="178904" cy="15902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620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82EAFE-0A36-1780-DFFB-AB1E0FB1D3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CD65927-5119-6C36-952B-B7CF17625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1189" y="1289155"/>
            <a:ext cx="9149621" cy="397239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s-MX" dirty="0">
              <a:latin typeface="DJB TOOTSIEWOOTSIE" panose="02000500000000000000" pitchFamily="2" charset="77"/>
            </a:endParaRPr>
          </a:p>
          <a:p>
            <a:pPr marL="0" indent="0" algn="ctr">
              <a:buNone/>
            </a:pPr>
            <a:r>
              <a:rPr lang="es-MX" dirty="0">
                <a:latin typeface="DJB TOOTSIEWOOTSIE" panose="02000500000000000000" pitchFamily="2" charset="77"/>
              </a:rPr>
              <a:t>Como ciencia</a:t>
            </a:r>
          </a:p>
          <a:p>
            <a:pPr algn="just"/>
            <a:r>
              <a:rPr lang="es-MX" dirty="0">
                <a:latin typeface="Gilles' Comic Font" panose="02000500000000000000" pitchFamily="2" charset="77"/>
              </a:rPr>
              <a:t>La ciencia de los justo y lo injusto.</a:t>
            </a:r>
          </a:p>
          <a:p>
            <a:pPr algn="just"/>
            <a:r>
              <a:rPr lang="es-MX" dirty="0">
                <a:latin typeface="Gilles' Comic Font" panose="02000500000000000000" pitchFamily="2" charset="77"/>
              </a:rPr>
              <a:t>El arte de lo bueno y lo justo</a:t>
            </a:r>
          </a:p>
          <a:p>
            <a:pPr algn="just"/>
            <a:r>
              <a:rPr lang="es-MX" dirty="0">
                <a:latin typeface="Gilles' Comic Font" panose="02000500000000000000" pitchFamily="2" charset="77"/>
              </a:rPr>
              <a:t>El derecho en si no es una ciencia pero cuenta con un aspecto científico (la cienciajurídica), el derecho no depende de experimentos y comprobaciones. Pero requiere de una metodología y definiciones.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A568ADD-D77B-1DA9-E872-D282B13F51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42" y="111710"/>
            <a:ext cx="3114294" cy="756212"/>
          </a:xfrm>
          <a:prstGeom prst="rect">
            <a:avLst/>
          </a:prstGeom>
        </p:spPr>
      </p:pic>
      <p:pic>
        <p:nvPicPr>
          <p:cNvPr id="5" name="Picture 2" descr="No hay ninguna descripción de la foto disponible.">
            <a:extLst>
              <a:ext uri="{FF2B5EF4-FFF2-40B4-BE49-F238E27FC236}">
                <a16:creationId xmlns:a16="http://schemas.microsoft.com/office/drawing/2014/main" id="{2F5ED4A5-880E-9FA2-FADE-A323F2D5E0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1369" y="5758975"/>
            <a:ext cx="1110631" cy="109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380324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B1589-B080-F6A8-86E6-B2180FEE0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F120161-C970-AC78-D01D-6FCE0593E1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9288" y="1234773"/>
            <a:ext cx="8873424" cy="4801407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s-MX" dirty="0">
                <a:latin typeface="Gilles' Comic Font" panose="02000500000000000000" pitchFamily="2" charset="77"/>
              </a:rPr>
              <a:t>Resuelve en forma definitiva:</a:t>
            </a:r>
          </a:p>
          <a:p>
            <a:pPr algn="just"/>
            <a:r>
              <a:rPr lang="es-MX" dirty="0">
                <a:latin typeface="Gilles' Comic Font" panose="02000500000000000000" pitchFamily="2" charset="77"/>
              </a:rPr>
              <a:t>Impugnaciones en las elecciones federales de diputados y senadores.</a:t>
            </a:r>
          </a:p>
          <a:p>
            <a:pPr algn="just"/>
            <a:endParaRPr lang="es-MX" sz="900" dirty="0">
              <a:latin typeface="Gilles' Comic Font" panose="02000500000000000000" pitchFamily="2" charset="77"/>
            </a:endParaRPr>
          </a:p>
          <a:p>
            <a:pPr algn="just"/>
            <a:r>
              <a:rPr lang="es-MX" dirty="0">
                <a:latin typeface="Gilles' Comic Font" panose="02000500000000000000" pitchFamily="2" charset="77"/>
              </a:rPr>
              <a:t>Impugnaciones sobre la elección Presidencial que serán resueltas en única instancia por la Sala Superior.</a:t>
            </a:r>
          </a:p>
          <a:p>
            <a:pPr algn="just"/>
            <a:endParaRPr lang="es-MX" sz="900" dirty="0">
              <a:latin typeface="Gilles' Comic Font" panose="02000500000000000000" pitchFamily="2" charset="77"/>
            </a:endParaRPr>
          </a:p>
          <a:p>
            <a:pPr algn="just"/>
            <a:r>
              <a:rPr lang="es-MX" dirty="0">
                <a:latin typeface="Gilles' Comic Font" panose="02000500000000000000" pitchFamily="2" charset="77"/>
              </a:rPr>
              <a:t>Impugnaciones de actos y resoluciones del INE que violen normas constitucionales o legales, así como en materia de revocación de mandato.</a:t>
            </a:r>
          </a:p>
          <a:p>
            <a:pPr algn="just"/>
            <a:endParaRPr lang="es-MX" sz="900" dirty="0">
              <a:latin typeface="Gilles' Comic Font" panose="02000500000000000000" pitchFamily="2" charset="77"/>
            </a:endParaRPr>
          </a:p>
          <a:p>
            <a:pPr algn="just"/>
            <a:r>
              <a:rPr lang="es-MX" dirty="0">
                <a:latin typeface="Gilles' Comic Font" panose="02000500000000000000" pitchFamily="2" charset="77"/>
              </a:rPr>
              <a:t>Impugnaciones de actos o resoluciones definitivos de las OPLES, que puedan resultar determinantes para el desarrollo del proceso electoral respectivo o el resultado final de las elecciones.</a:t>
            </a:r>
          </a:p>
          <a:p>
            <a:pPr algn="just"/>
            <a:endParaRPr lang="es-MX" dirty="0">
              <a:latin typeface="Gilles' Comic Font" panose="02000500000000000000" pitchFamily="2" charset="77"/>
            </a:endParaRPr>
          </a:p>
          <a:p>
            <a:pPr algn="just"/>
            <a:endParaRPr lang="es-MX" dirty="0">
              <a:latin typeface="Gilles' Comic Font" panose="02000500000000000000" pitchFamily="2" charset="77"/>
            </a:endParaRPr>
          </a:p>
          <a:p>
            <a:pPr algn="just"/>
            <a:endParaRPr lang="es-MX" dirty="0">
              <a:latin typeface="Gilles' Comic Font" panose="02000500000000000000" pitchFamily="2" charset="77"/>
            </a:endParaRPr>
          </a:p>
          <a:p>
            <a:pPr algn="just"/>
            <a:endParaRPr lang="es-MX" dirty="0">
              <a:latin typeface="Gilles' Comic Font" panose="02000500000000000000" pitchFamily="2" charset="77"/>
            </a:endParaRPr>
          </a:p>
          <a:p>
            <a:pPr algn="just"/>
            <a:endParaRPr lang="es-MX" dirty="0">
              <a:latin typeface="Gilles' Comic Font" panose="02000500000000000000" pitchFamily="2" charset="77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A65FCA2-4801-4F2B-7D1A-C318AB6E54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42" y="111710"/>
            <a:ext cx="3114294" cy="756212"/>
          </a:xfrm>
          <a:prstGeom prst="rect">
            <a:avLst/>
          </a:prstGeom>
        </p:spPr>
      </p:pic>
      <p:pic>
        <p:nvPicPr>
          <p:cNvPr id="5" name="Picture 2" descr="No hay ninguna descripción de la foto disponible.">
            <a:extLst>
              <a:ext uri="{FF2B5EF4-FFF2-40B4-BE49-F238E27FC236}">
                <a16:creationId xmlns:a16="http://schemas.microsoft.com/office/drawing/2014/main" id="{D9C004C6-74AF-BA94-5AE5-1D641C5334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1369" y="5758975"/>
            <a:ext cx="1110631" cy="109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79689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2CAD53-5063-980B-19F7-D2DAF7D091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9198A9B-04E9-A03F-BBF9-EB361F1144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9288" y="1738264"/>
            <a:ext cx="8873424" cy="3381472"/>
          </a:xfrm>
        </p:spPr>
        <p:txBody>
          <a:bodyPr>
            <a:normAutofit/>
          </a:bodyPr>
          <a:lstStyle/>
          <a:p>
            <a:pPr algn="just"/>
            <a:r>
              <a:rPr lang="es-MX" dirty="0">
                <a:latin typeface="Gilles' Comic Font" panose="02000500000000000000" pitchFamily="2" charset="77"/>
              </a:rPr>
              <a:t>Impugnaciones de actos y resoluciones que violen los derechos político electorales de los ciudadanos de votar; ser votado; y de afiliación libre y pacífica.</a:t>
            </a:r>
          </a:p>
          <a:p>
            <a:pPr marL="0" indent="0" algn="just">
              <a:buNone/>
            </a:pPr>
            <a:endParaRPr lang="es-MX" sz="800" dirty="0">
              <a:latin typeface="Gilles' Comic Font" panose="02000500000000000000" pitchFamily="2" charset="77"/>
            </a:endParaRPr>
          </a:p>
          <a:p>
            <a:pPr algn="just"/>
            <a:r>
              <a:rPr lang="es-MX" dirty="0">
                <a:latin typeface="Gilles' Comic Font" panose="02000500000000000000" pitchFamily="2" charset="77"/>
              </a:rPr>
              <a:t>Determinar e imponer sanciones por parte del INE a partidos políticos o personas físicas o morales, nacionales o extranjeras, que infrinjan las disposiciones de la Constitución y las leyes.</a:t>
            </a:r>
          </a:p>
          <a:p>
            <a:pPr marL="0" indent="0" algn="just">
              <a:buNone/>
            </a:pPr>
            <a:endParaRPr lang="es-MX" dirty="0">
              <a:latin typeface="Gilles' Comic Font" panose="02000500000000000000" pitchFamily="2" charset="77"/>
            </a:endParaRPr>
          </a:p>
          <a:p>
            <a:pPr algn="just"/>
            <a:endParaRPr lang="es-MX" dirty="0">
              <a:latin typeface="Gilles' Comic Font" panose="02000500000000000000" pitchFamily="2" charset="77"/>
            </a:endParaRPr>
          </a:p>
          <a:p>
            <a:pPr algn="just"/>
            <a:endParaRPr lang="es-MX" dirty="0">
              <a:latin typeface="Gilles' Comic Font" panose="02000500000000000000" pitchFamily="2" charset="77"/>
            </a:endParaRPr>
          </a:p>
          <a:p>
            <a:pPr algn="just"/>
            <a:endParaRPr lang="es-MX" dirty="0">
              <a:latin typeface="Gilles' Comic Font" panose="02000500000000000000" pitchFamily="2" charset="77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CB2033D-5425-66C8-FD8E-218998DA56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42" y="111710"/>
            <a:ext cx="3114294" cy="756212"/>
          </a:xfrm>
          <a:prstGeom prst="rect">
            <a:avLst/>
          </a:prstGeom>
        </p:spPr>
      </p:pic>
      <p:pic>
        <p:nvPicPr>
          <p:cNvPr id="5" name="Picture 2" descr="No hay ninguna descripción de la foto disponible.">
            <a:extLst>
              <a:ext uri="{FF2B5EF4-FFF2-40B4-BE49-F238E27FC236}">
                <a16:creationId xmlns:a16="http://schemas.microsoft.com/office/drawing/2014/main" id="{632B02EC-A233-2F54-7A5B-6EE5D98BE5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1369" y="5758975"/>
            <a:ext cx="1110631" cy="109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70809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068B8E3-9FFF-4697-B833-CED175A741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586382D7-87C2-D6DB-1F76-D59F9F2301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sketchy line">
            <a:extLst>
              <a:ext uri="{FF2B5EF4-FFF2-40B4-BE49-F238E27FC236}">
                <a16:creationId xmlns:a16="http://schemas.microsoft.com/office/drawing/2014/main" id="{5D73AF42-FF31-ED8C-0852-3A1FF3F10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7494" y="239572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E1877F0-6C03-37D8-FE27-5CDDD4F0BF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4476" y="885429"/>
            <a:ext cx="3995928" cy="970290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7D2CB6F-35C9-588D-0072-C537DFD112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4009" y="2880873"/>
            <a:ext cx="5444325" cy="272844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s-MX" sz="800" dirty="0">
              <a:latin typeface="Gilles' Comic Font" panose="02000500000000000000" pitchFamily="2" charset="77"/>
              <a:ea typeface="HANDWRITINGCR" panose="02000603000000000000" pitchFamily="2" charset="0"/>
            </a:endParaRPr>
          </a:p>
          <a:p>
            <a:pPr marL="0" indent="0" algn="ctr">
              <a:buNone/>
            </a:pPr>
            <a:r>
              <a:rPr lang="es-MX" sz="3600" dirty="0">
                <a:latin typeface="Gilles' Comic Font" panose="02000500000000000000" pitchFamily="2" charset="77"/>
                <a:ea typeface="HANDWRITINGCR" panose="02000603000000000000" pitchFamily="2" charset="0"/>
              </a:rPr>
              <a:t>Historia de la transición democrática de México</a:t>
            </a:r>
          </a:p>
          <a:p>
            <a:pPr marL="0" indent="0">
              <a:buNone/>
            </a:pPr>
            <a:endParaRPr lang="es-MX" sz="800" dirty="0">
              <a:latin typeface="Gilles' Comic Font" panose="02000500000000000000" pitchFamily="2" charset="77"/>
              <a:ea typeface="HANDWRITINGCR" panose="02000603000000000000" pitchFamily="2" charset="0"/>
            </a:endParaRPr>
          </a:p>
        </p:txBody>
      </p:sp>
      <p:pic>
        <p:nvPicPr>
          <p:cNvPr id="5" name="Picture 2" descr="No hay ninguna descripción de la foto disponible.">
            <a:extLst>
              <a:ext uri="{FF2B5EF4-FFF2-40B4-BE49-F238E27FC236}">
                <a16:creationId xmlns:a16="http://schemas.microsoft.com/office/drawing/2014/main" id="{75FC0992-5253-0759-CB61-5978C854FE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8321" y="5684144"/>
            <a:ext cx="1110631" cy="109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58826A75-6043-1056-F863-4794C1E884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1946" y="1248687"/>
            <a:ext cx="4092063" cy="4213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88278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409E6A-6989-E2C1-D48F-F8FC89CCBB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3485593-ADE3-4C43-7D55-3FEC4F83D0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9288" y="1356852"/>
            <a:ext cx="8873424" cy="4616245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es-MX" dirty="0">
                <a:latin typeface="Gilles' Comic Font" panose="02000500000000000000" pitchFamily="2" charset="77"/>
              </a:rPr>
              <a:t>-El 27 de septiembre de 1821 se consuma la independencia de México y en 1823 se convoca el primer constituyente que creó la Constitución de 1824 de corte federal</a:t>
            </a:r>
          </a:p>
          <a:p>
            <a:pPr marL="0" indent="0" algn="just">
              <a:buNone/>
            </a:pPr>
            <a:r>
              <a:rPr lang="es-MX" dirty="0">
                <a:latin typeface="Gilles' Comic Font" panose="02000500000000000000" pitchFamily="2" charset="77"/>
              </a:rPr>
              <a:t>-La constitución de 1857 creó el primer sistema electoral por voto de los ciudadanos varones, sin embargo, no existían leyes electorales y las elecciones dependían de la Secretaría de Gobernación.</a:t>
            </a:r>
          </a:p>
          <a:p>
            <a:pPr marL="0" indent="0" algn="just">
              <a:buNone/>
            </a:pPr>
            <a:r>
              <a:rPr lang="es-MX" dirty="0">
                <a:latin typeface="Gilles' Comic Font" panose="02000500000000000000" pitchFamily="2" charset="77"/>
              </a:rPr>
              <a:t>-La Constitución de 1917 estableció el mismo sistema a cargo del gobierno y es hasta 1946 que se crea la primer ley electoral del país, por vritud de la cual se establece el procedimiento de creación de los partidos políticos</a:t>
            </a:r>
          </a:p>
          <a:p>
            <a:pPr marL="0" indent="0" algn="just">
              <a:buNone/>
            </a:pPr>
            <a:r>
              <a:rPr lang="es-MX" dirty="0">
                <a:latin typeface="Gilles' Comic Font" panose="02000500000000000000" pitchFamily="2" charset="77"/>
              </a:rPr>
              <a:t>-En 1953 se otorga el voto activo a las mujeres y en 1977 se reconoce a los partidos políticos como “entidades de interés público” y se crean los diputados de representación propoircional</a:t>
            </a:r>
          </a:p>
          <a:p>
            <a:pPr marL="0" indent="0" algn="just">
              <a:buNone/>
            </a:pPr>
            <a:r>
              <a:rPr lang="es-MX" dirty="0">
                <a:latin typeface="Gilles' Comic Font" panose="02000500000000000000" pitchFamily="2" charset="77"/>
              </a:rPr>
              <a:t>-</a:t>
            </a:r>
            <a:r>
              <a:rPr lang="es-MX">
                <a:latin typeface="Gilles' Comic Font" panose="02000500000000000000" pitchFamily="2" charset="77"/>
              </a:rPr>
              <a:t>En 1996 </a:t>
            </a:r>
            <a:r>
              <a:rPr lang="es-MX" dirty="0">
                <a:latin typeface="Gilles' Comic Font" panose="02000500000000000000" pitchFamily="2" charset="77"/>
              </a:rPr>
              <a:t>se crea la reforma que consolida al IFE y al TEPJF como las autoridades encarbadas de organizar y calificar las elecciones desde el punto de vista del respeto a la Constitución y las leyes</a:t>
            </a:r>
          </a:p>
          <a:p>
            <a:pPr algn="just"/>
            <a:endParaRPr lang="es-MX" dirty="0">
              <a:latin typeface="Gilles' Comic Font" panose="02000500000000000000" pitchFamily="2" charset="77"/>
            </a:endParaRPr>
          </a:p>
          <a:p>
            <a:pPr algn="just"/>
            <a:endParaRPr lang="es-MX" dirty="0">
              <a:latin typeface="Gilles' Comic Font" panose="02000500000000000000" pitchFamily="2" charset="77"/>
            </a:endParaRPr>
          </a:p>
          <a:p>
            <a:pPr algn="just"/>
            <a:endParaRPr lang="es-MX" dirty="0">
              <a:latin typeface="Gilles' Comic Font" panose="02000500000000000000" pitchFamily="2" charset="77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AE9DB39-B59E-CE34-FBF8-96E5677215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42" y="111710"/>
            <a:ext cx="3114294" cy="756212"/>
          </a:xfrm>
          <a:prstGeom prst="rect">
            <a:avLst/>
          </a:prstGeom>
        </p:spPr>
      </p:pic>
      <p:pic>
        <p:nvPicPr>
          <p:cNvPr id="5" name="Picture 2" descr="No hay ninguna descripción de la foto disponible.">
            <a:extLst>
              <a:ext uri="{FF2B5EF4-FFF2-40B4-BE49-F238E27FC236}">
                <a16:creationId xmlns:a16="http://schemas.microsoft.com/office/drawing/2014/main" id="{5291E4D1-5366-BF01-4BF7-8DD2B0018C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1369" y="5758975"/>
            <a:ext cx="1110631" cy="109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4352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A04E34-D443-E5D8-A128-D72FB040B0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B768D7C-4388-B8F2-DEF0-93A31E36B2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1933" y="317546"/>
            <a:ext cx="9968134" cy="544142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s-MX" sz="800" dirty="0">
              <a:latin typeface="DJB TOOTSIEWOOTSIE" panose="02000500000000000000" pitchFamily="2" charset="77"/>
            </a:endParaRPr>
          </a:p>
          <a:p>
            <a:pPr marL="0" indent="0" algn="ctr">
              <a:buNone/>
            </a:pPr>
            <a:endParaRPr lang="es-MX" dirty="0">
              <a:latin typeface="DJB TOOTSIEWOOTSIE" panose="02000500000000000000" pitchFamily="2" charset="77"/>
            </a:endParaRPr>
          </a:p>
          <a:p>
            <a:pPr marL="0" indent="0" algn="ctr">
              <a:buNone/>
            </a:pPr>
            <a:r>
              <a:rPr lang="es-MX" dirty="0">
                <a:latin typeface="DJB TOOTSIEWOOTSIE" panose="02000500000000000000" pitchFamily="2" charset="77"/>
              </a:rPr>
              <a:t>Como facultad, potestad o</a:t>
            </a:r>
          </a:p>
          <a:p>
            <a:pPr marL="0" indent="0" algn="ctr">
              <a:buNone/>
            </a:pPr>
            <a:r>
              <a:rPr lang="es-MX" dirty="0">
                <a:latin typeface="DJB TOOTSIEWOOTSIE" panose="02000500000000000000" pitchFamily="2" charset="77"/>
              </a:rPr>
              <a:t> prerrogativa</a:t>
            </a:r>
          </a:p>
          <a:p>
            <a:endParaRPr lang="es-MX" sz="900" dirty="0">
              <a:latin typeface="Gilles' Comic Font" panose="02000500000000000000" pitchFamily="2" charset="77"/>
            </a:endParaRPr>
          </a:p>
          <a:p>
            <a:pPr algn="just"/>
            <a:r>
              <a:rPr lang="es-MX" sz="3000" dirty="0">
                <a:latin typeface="Gilles' Comic Font" panose="02000500000000000000" pitchFamily="2" charset="77"/>
              </a:rPr>
              <a:t>Al derecho se le suele identifcar con las facultades, potestades o perrogativas que tenemos las personas ante los demás.</a:t>
            </a:r>
          </a:p>
          <a:p>
            <a:pPr algn="just"/>
            <a:r>
              <a:rPr lang="es-MX" sz="3000" dirty="0">
                <a:latin typeface="Gilles' Comic Font" panose="02000500000000000000" pitchFamily="2" charset="77"/>
              </a:rPr>
              <a:t>Esta idea obedece a lo que se conoce como el derecho subjetivo, que tenemos todas las personas para ejercerelo frente a los demás, el cual nace del derecho que nos da la norma o derecho objetivo.Sin  embargo, junto al ejercicio de estos derechos va siempre aparejada una obligación pero la ciencia jurídica no se queda ahí.</a:t>
            </a:r>
          </a:p>
          <a:p>
            <a:pPr algn="just"/>
            <a:r>
              <a:rPr lang="es-MX" sz="3000" dirty="0">
                <a:latin typeface="Gilles' Comic Font" panose="02000500000000000000" pitchFamily="2" charset="77"/>
              </a:rPr>
              <a:t>Es decir, la ciencia jurídica no sólo se refiere al ejercicio de derechos y cumpliemto de obligaciones impuestos por laguna Ley.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9B861C3-3B03-E610-F93D-1EC7C18E00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42" y="111710"/>
            <a:ext cx="3114294" cy="756212"/>
          </a:xfrm>
          <a:prstGeom prst="rect">
            <a:avLst/>
          </a:prstGeom>
        </p:spPr>
      </p:pic>
      <p:pic>
        <p:nvPicPr>
          <p:cNvPr id="5" name="Picture 2" descr="No hay ninguna descripción de la foto disponible.">
            <a:extLst>
              <a:ext uri="{FF2B5EF4-FFF2-40B4-BE49-F238E27FC236}">
                <a16:creationId xmlns:a16="http://schemas.microsoft.com/office/drawing/2014/main" id="{25B5EA11-E67A-F60C-9F7C-13843DF714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1369" y="5758975"/>
            <a:ext cx="1110631" cy="109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4182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C4E446-4AE1-D70C-81EF-719B3EE664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46E84BE-9980-45FC-89C2-F4539B857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1189" y="1014984"/>
            <a:ext cx="9149621" cy="440021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s-MX" dirty="0">
              <a:latin typeface="DJB TOOTSIEWOOTSIE" panose="02000500000000000000" pitchFamily="2" charset="77"/>
            </a:endParaRPr>
          </a:p>
          <a:p>
            <a:pPr marL="0" indent="0" algn="ctr">
              <a:buNone/>
            </a:pPr>
            <a:r>
              <a:rPr lang="es-MX" dirty="0">
                <a:latin typeface="DJB TOOTSIEWOOTSIE" panose="02000500000000000000" pitchFamily="2" charset="77"/>
              </a:rPr>
              <a:t>Como producto de la Ley</a:t>
            </a:r>
          </a:p>
          <a:p>
            <a:pPr algn="just"/>
            <a:r>
              <a:rPr lang="es-MX" dirty="0">
                <a:latin typeface="Gilles' Comic Font" panose="02000500000000000000" pitchFamily="2" charset="77"/>
              </a:rPr>
              <a:t>El derecho no debe considerarse únicamente como producto de la Ley, ya que la Ley es producto del mismo derecho.</a:t>
            </a:r>
          </a:p>
          <a:p>
            <a:pPr algn="just"/>
            <a:r>
              <a:rPr lang="es-MX" dirty="0">
                <a:latin typeface="Gilles' Comic Font" panose="02000500000000000000" pitchFamily="2" charset="77"/>
              </a:rPr>
              <a:t>El derecho es el mismo independientemente de la fuente que lo origine.</a:t>
            </a:r>
          </a:p>
          <a:p>
            <a:pPr algn="just"/>
            <a:r>
              <a:rPr lang="es-MX" dirty="0">
                <a:latin typeface="Gilles' Comic Font" panose="02000500000000000000" pitchFamily="2" charset="77"/>
              </a:rPr>
              <a:t>Fuentes del derecho: La Ley (Producto del proceso legislativo), jurisprudencia (producto del proceso judicial), los reglamentos o actos administrativos (producto del proceso ejecutivo), los tratados internacionales, la costumbre, la doctrina, los principios generales del derecho y la equidad.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626F1C2-75D6-A356-2C29-28E5F3A377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42" y="111710"/>
            <a:ext cx="3114294" cy="756212"/>
          </a:xfrm>
          <a:prstGeom prst="rect">
            <a:avLst/>
          </a:prstGeom>
        </p:spPr>
      </p:pic>
      <p:pic>
        <p:nvPicPr>
          <p:cNvPr id="5" name="Picture 2" descr="No hay ninguna descripción de la foto disponible.">
            <a:extLst>
              <a:ext uri="{FF2B5EF4-FFF2-40B4-BE49-F238E27FC236}">
                <a16:creationId xmlns:a16="http://schemas.microsoft.com/office/drawing/2014/main" id="{1116263C-750D-A8FC-28E7-BEEDE068FF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1369" y="5758975"/>
            <a:ext cx="1110631" cy="109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2989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DBDF75-04E1-2FA5-8206-63E245A50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C1B53AB1-10EE-4094-BAA1-C7C140976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517365F-6FB8-4468-55DB-2D51525D80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555" y="186903"/>
            <a:ext cx="3995623" cy="1023552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C9A5257-5871-EB73-B43B-A2EBE13AAE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9653" y="1017220"/>
            <a:ext cx="7048116" cy="482356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s-MX" sz="1900" dirty="0">
              <a:latin typeface="DJB TOOTSIEWOOTSIE" panose="02000500000000000000" pitchFamily="2" charset="77"/>
            </a:endParaRPr>
          </a:p>
          <a:p>
            <a:pPr algn="just"/>
            <a:r>
              <a:rPr lang="es-MX" dirty="0">
                <a:latin typeface="Gilles' Comic Font" panose="02000500000000000000" pitchFamily="2" charset="77"/>
              </a:rPr>
              <a:t>Es decir, la ciencia jurídica no sólo se refiere al ejercicio de derechos y cumpliemto de obligaciones impuestos por laguna Ley.</a:t>
            </a:r>
          </a:p>
          <a:p>
            <a:pPr algn="just"/>
            <a:r>
              <a:rPr lang="es-MX" dirty="0">
                <a:latin typeface="Gilles' Comic Font" panose="02000500000000000000" pitchFamily="2" charset="77"/>
              </a:rPr>
              <a:t>El derecho va intímamente ligado a la palabra “JUSTICIA”.</a:t>
            </a:r>
          </a:p>
          <a:p>
            <a:pPr algn="just"/>
            <a:r>
              <a:rPr lang="es-MX" dirty="0">
                <a:latin typeface="Gilles' Comic Font" panose="02000500000000000000" pitchFamily="2" charset="77"/>
              </a:rPr>
              <a:t>El derecho se dirige a conservar el orden social.</a:t>
            </a:r>
          </a:p>
          <a:p>
            <a:pPr marL="0" indent="0" algn="just">
              <a:buNone/>
            </a:pPr>
            <a:endParaRPr lang="es-MX" dirty="0">
              <a:latin typeface="Gilles' Comic Font" panose="02000500000000000000" pitchFamily="2" charset="77"/>
            </a:endParaRPr>
          </a:p>
          <a:p>
            <a:pPr marL="0" indent="0" algn="ctr">
              <a:buNone/>
            </a:pPr>
            <a:r>
              <a:rPr lang="es-MX" dirty="0">
                <a:latin typeface="DJB TOOTSIEWOOTSIE" panose="02000500000000000000" pitchFamily="2" charset="77"/>
              </a:rPr>
              <a:t>QUE ES LA JUSTICIA</a:t>
            </a:r>
          </a:p>
          <a:p>
            <a:pPr marL="0" indent="0" algn="just">
              <a:buNone/>
            </a:pPr>
            <a:r>
              <a:rPr lang="es-MX" dirty="0">
                <a:latin typeface="Gilles' Comic Font" panose="02000500000000000000" pitchFamily="2" charset="77"/>
              </a:rPr>
              <a:t>La constante y perpetua voluntad de dar a cada quien lo que le corresponde. Que no es lo mismo que igualdad o equidad.</a:t>
            </a:r>
          </a:p>
          <a:p>
            <a:pPr marL="0" indent="0">
              <a:buNone/>
            </a:pPr>
            <a:endParaRPr lang="es-MX" sz="1900" dirty="0">
              <a:latin typeface="Gilles' Comic Font" panose="02000500000000000000" pitchFamily="2" charset="77"/>
            </a:endParaRPr>
          </a:p>
        </p:txBody>
      </p:sp>
      <p:pic>
        <p:nvPicPr>
          <p:cNvPr id="5" name="Picture 2" descr="No hay ninguna descripción de la foto disponible.">
            <a:extLst>
              <a:ext uri="{FF2B5EF4-FFF2-40B4-BE49-F238E27FC236}">
                <a16:creationId xmlns:a16="http://schemas.microsoft.com/office/drawing/2014/main" id="{8A11EE0C-7AEF-3717-D23C-76E7F2685B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1369" y="5758975"/>
            <a:ext cx="1110631" cy="109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5D49C1D6-17B1-3B03-C347-CC443AB7FB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41898" y="857713"/>
            <a:ext cx="3561301" cy="3593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4015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427573-B7FC-0765-EB37-30CA99BA88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85486F-BF76-3D07-DBB6-9226F2453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37745"/>
            <a:ext cx="10515600" cy="1260681"/>
          </a:xfrm>
        </p:spPr>
        <p:txBody>
          <a:bodyPr/>
          <a:lstStyle/>
          <a:p>
            <a:pPr algn="ctr"/>
            <a:r>
              <a:rPr lang="es-MX" dirty="0">
                <a:latin typeface="DJB TOOTSIEWOOTSIE" panose="02000500000000000000" pitchFamily="2" charset="77"/>
              </a:rPr>
              <a:t>¿</a:t>
            </a:r>
            <a:r>
              <a:rPr lang="es-MX" sz="4000" dirty="0">
                <a:latin typeface="DJB TOOTSIEWOOTSIE" panose="02000500000000000000" pitchFamily="2" charset="77"/>
              </a:rPr>
              <a:t>CARACTERISTICAS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79955F-DA8B-FE9B-487D-645A311FC0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0689" y="2112026"/>
            <a:ext cx="9445052" cy="3933350"/>
          </a:xfrm>
        </p:spPr>
        <p:txBody>
          <a:bodyPr>
            <a:normAutofit fontScale="92500" lnSpcReduction="20000"/>
          </a:bodyPr>
          <a:lstStyle/>
          <a:p>
            <a:r>
              <a:rPr lang="es-MX" dirty="0">
                <a:latin typeface="Gilles' Comic Font" panose="02000500000000000000" pitchFamily="2" charset="77"/>
              </a:rPr>
              <a:t>Se refiere a:</a:t>
            </a:r>
          </a:p>
          <a:p>
            <a:pPr marL="514350" indent="-514350">
              <a:buAutoNum type="alphaLcParenR"/>
            </a:pPr>
            <a:r>
              <a:rPr lang="es-MX" dirty="0">
                <a:latin typeface="Gilles' Comic Font" panose="02000500000000000000" pitchFamily="2" charset="77"/>
              </a:rPr>
              <a:t>La vida humana</a:t>
            </a:r>
          </a:p>
          <a:p>
            <a:pPr marL="514350" indent="-514350">
              <a:buAutoNum type="alphaLcParenR"/>
            </a:pPr>
            <a:r>
              <a:rPr lang="es-MX" dirty="0">
                <a:latin typeface="Gilles' Comic Font" panose="02000500000000000000" pitchFamily="2" charset="77"/>
              </a:rPr>
              <a:t>Regular la actividad de las personas en sociedad</a:t>
            </a:r>
          </a:p>
          <a:p>
            <a:pPr marL="514350" indent="-514350">
              <a:buAutoNum type="alphaLcParenR"/>
            </a:pPr>
            <a:r>
              <a:rPr lang="es-MX" dirty="0">
                <a:latin typeface="Gilles' Comic Font" panose="02000500000000000000" pitchFamily="2" charset="77"/>
              </a:rPr>
              <a:t>Tiene su orígen en la organización social y cultural.</a:t>
            </a:r>
          </a:p>
          <a:p>
            <a:pPr marL="514350" indent="-514350">
              <a:buAutoNum type="alphaLcParenR"/>
            </a:pPr>
            <a:r>
              <a:rPr lang="es-MX" dirty="0">
                <a:latin typeface="Gilles' Comic Font" panose="02000500000000000000" pitchFamily="2" charset="77"/>
              </a:rPr>
              <a:t>Se expresa mediante normas, reglas o normas</a:t>
            </a:r>
          </a:p>
          <a:p>
            <a:pPr marL="514350" indent="-514350">
              <a:buAutoNum type="alphaLcParenR"/>
            </a:pPr>
            <a:r>
              <a:rPr lang="es-MX" dirty="0">
                <a:latin typeface="Gilles' Comic Font" panose="02000500000000000000" pitchFamily="2" charset="77"/>
              </a:rPr>
              <a:t>Es obligatorio</a:t>
            </a:r>
          </a:p>
          <a:p>
            <a:pPr marL="514350" indent="-514350">
              <a:buAutoNum type="alphaLcParenR"/>
            </a:pPr>
            <a:r>
              <a:rPr lang="es-MX" dirty="0">
                <a:latin typeface="Gilles' Comic Font" panose="02000500000000000000" pitchFamily="2" charset="77"/>
              </a:rPr>
              <a:t>La justicia como un fin o valor del derecho</a:t>
            </a:r>
          </a:p>
          <a:p>
            <a:pPr marL="514350" indent="-514350">
              <a:buAutoNum type="alphaLcParenR"/>
            </a:pPr>
            <a:r>
              <a:rPr lang="es-MX" dirty="0">
                <a:latin typeface="Gilles' Comic Font" panose="02000500000000000000" pitchFamily="2" charset="77"/>
              </a:rPr>
              <a:t>Se conecta con la norma, ley y el mismo derecho</a:t>
            </a:r>
          </a:p>
          <a:p>
            <a:pPr marL="514350" indent="-514350">
              <a:buAutoNum type="alphaLcParenR"/>
            </a:pPr>
            <a:r>
              <a:rPr lang="es-MX" dirty="0">
                <a:latin typeface="Gilles' Comic Font" panose="02000500000000000000" pitchFamily="2" charset="77"/>
              </a:rPr>
              <a:t>Establece la relación entre la norma, el estado y el poder.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4FD1F8B-5341-68F9-7B2E-CFFE921DBA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42" y="111710"/>
            <a:ext cx="3114294" cy="756212"/>
          </a:xfrm>
          <a:prstGeom prst="rect">
            <a:avLst/>
          </a:prstGeom>
        </p:spPr>
      </p:pic>
      <p:pic>
        <p:nvPicPr>
          <p:cNvPr id="5" name="Picture 2" descr="No hay ninguna descripción de la foto disponible.">
            <a:extLst>
              <a:ext uri="{FF2B5EF4-FFF2-40B4-BE49-F238E27FC236}">
                <a16:creationId xmlns:a16="http://schemas.microsoft.com/office/drawing/2014/main" id="{53B7A90D-26DA-3A1B-8BA3-B85812DB2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1369" y="5758975"/>
            <a:ext cx="1110631" cy="109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26359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C4445D-DF2D-BF5C-27BA-E6B85C342D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5610DFB-513A-1EB0-69FD-13E8C581E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937" y="727820"/>
            <a:ext cx="5303619" cy="1783080"/>
          </a:xfrm>
        </p:spPr>
        <p:txBody>
          <a:bodyPr anchor="b">
            <a:normAutofit/>
          </a:bodyPr>
          <a:lstStyle/>
          <a:p>
            <a:r>
              <a:rPr lang="es-MX" sz="5400" dirty="0">
                <a:latin typeface="DJB TOOTSIEWOOTSIE" panose="02000500000000000000" pitchFamily="2" charset="77"/>
              </a:rPr>
              <a:t>DERECHO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46EE3D8-C7D8-4739-247A-D3DEFBFC67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39313" y="2743200"/>
            <a:ext cx="5508389" cy="24954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MX" dirty="0">
                <a:latin typeface="Gilles' Comic Font" panose="02000500000000000000" pitchFamily="2" charset="77"/>
              </a:rPr>
              <a:t>El derecho es un conjunto de normas que regulan la convivencia social, las relaciones humanas y la conducta de las personas. El derecho se basa en la idea de justicia y certeza jurídica.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3BD368D-3341-D08F-1BFE-35FEEAFC0F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095" y="2743200"/>
            <a:ext cx="3429969" cy="3429969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CE958089-B0FB-5954-4185-B613CFF14C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857" y="72126"/>
            <a:ext cx="3995928" cy="970290"/>
          </a:xfrm>
          <a:prstGeom prst="rect">
            <a:avLst/>
          </a:prstGeom>
        </p:spPr>
      </p:pic>
      <p:pic>
        <p:nvPicPr>
          <p:cNvPr id="5" name="Picture 2" descr="No hay ninguna descripción de la foto disponible.">
            <a:extLst>
              <a:ext uri="{FF2B5EF4-FFF2-40B4-BE49-F238E27FC236}">
                <a16:creationId xmlns:a16="http://schemas.microsoft.com/office/drawing/2014/main" id="{377C0555-27F9-3127-7C08-3BA5C0AF23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8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1369" y="5758975"/>
            <a:ext cx="1110631" cy="109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418056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2393</TotalTime>
  <Words>2350</Words>
  <Application>Microsoft Office PowerPoint</Application>
  <PresentationFormat>Panorámica</PresentationFormat>
  <Paragraphs>212</Paragraphs>
  <Slides>43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43</vt:i4>
      </vt:variant>
    </vt:vector>
  </HeadingPairs>
  <TitlesOfParts>
    <vt:vector size="49" baseType="lpstr">
      <vt:lpstr>Aptos</vt:lpstr>
      <vt:lpstr>Aptos Display</vt:lpstr>
      <vt:lpstr>Arial</vt:lpstr>
      <vt:lpstr>DJB TOOTSIEWOOTSIE</vt:lpstr>
      <vt:lpstr>Gilles' Comic Font</vt:lpstr>
      <vt:lpstr>Tema de Office</vt:lpstr>
      <vt:lpstr>INTRODUCCION AL  DERECHO ELECTORAL</vt:lpstr>
      <vt:lpstr>Presentación de PowerPoint</vt:lpstr>
      <vt:lpstr>¿QUE SIGNIFICA DERECHO</vt:lpstr>
      <vt:lpstr>Presentación de PowerPoint</vt:lpstr>
      <vt:lpstr>Presentación de PowerPoint</vt:lpstr>
      <vt:lpstr>Presentación de PowerPoint</vt:lpstr>
      <vt:lpstr>Presentación de PowerPoint</vt:lpstr>
      <vt:lpstr>¿CARACTERISTICAS</vt:lpstr>
      <vt:lpstr>DERECHO</vt:lpstr>
      <vt:lpstr>QUE ES EL DERECHO ELECTORAL</vt:lpstr>
      <vt:lpstr>COMO LO IDENTIFICAMOS</vt:lpstr>
      <vt:lpstr>EN QUE LEYES LO ENCONTRAMOS</vt:lpstr>
      <vt:lpstr>EN QUE LEYES LO ENCONTRAMOS</vt:lpstr>
      <vt:lpstr>ADEMAS EN:</vt:lpstr>
      <vt:lpstr>QUE DEBEMOS SABER</vt:lpstr>
      <vt:lpstr>QUE DEBEMOS SABER</vt:lpstr>
      <vt:lpstr>QUE DEBEMOS SABER</vt:lpstr>
      <vt:lpstr>PROCESOS ELECTORALES</vt:lpstr>
      <vt:lpstr>PROCESOS ELECTORALES</vt:lpstr>
      <vt:lpstr>DERECHOS POLITICO-ELECTORALES:</vt:lpstr>
      <vt:lpstr>DERECHOS POLITICO-ELECTORALES:</vt:lpstr>
      <vt:lpstr>Presentación de PowerPoint</vt:lpstr>
      <vt:lpstr>PERSONAS INVOLUCRADAS</vt:lpstr>
      <vt:lpstr>Presentación de PowerPoint</vt:lpstr>
      <vt:lpstr>PARTIDOS POLITICOS</vt:lpstr>
      <vt:lpstr>AGRUPACIONES POLITICAS NACIONALES</vt:lpstr>
      <vt:lpstr>OBSERVADORES, AUTORIDAES, CONCESIONARIOS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OPLES</vt:lpstr>
      <vt:lpstr>ORGANISMOS PUBLICOS LOCALES</vt:lpstr>
      <vt:lpstr>ORGANISMOS PUBLICOS LOCALES</vt:lpstr>
      <vt:lpstr>TRIBUNAL ELECTORAL DEL PODER   JUDICIAL DE LA FEDERACION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NOÉ CORZO CORRAL</dc:creator>
  <cp:lastModifiedBy>María de Lourdes Gabriela Cossío Deschamps</cp:lastModifiedBy>
  <cp:revision>3</cp:revision>
  <dcterms:created xsi:type="dcterms:W3CDTF">2025-02-23T20:48:13Z</dcterms:created>
  <dcterms:modified xsi:type="dcterms:W3CDTF">2026-03-04T00:06:43Z</dcterms:modified>
</cp:coreProperties>
</file>