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080" autoAdjust="0"/>
  </p:normalViewPr>
  <p:slideViewPr>
    <p:cSldViewPr snapToGrid="0" snapToObjects="1">
      <p:cViewPr varScale="1">
        <p:scale>
          <a:sx n="76" d="100"/>
          <a:sy n="76" d="100"/>
        </p:scale>
        <p:origin x="110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custSel addSld modSld">
      <pc:chgData name="Alejandro Lozano Díez" userId="f461a038-936d-4644-906e-77dc6461aaca" providerId="ADAL" clId="{581AF98D-CCC0-4987-B9A5-E30D64487D45}" dt="2026-06-26T22:36:13.215" v="60" actId="14100"/>
      <pc:docMkLst>
        <pc:docMk/>
      </pc:docMkLst>
      <pc:sldChg chg="modSp mod">
        <pc:chgData name="Alejandro Lozano Díez" userId="f461a038-936d-4644-906e-77dc6461aaca" providerId="ADAL" clId="{581AF98D-CCC0-4987-B9A5-E30D64487D45}" dt="2026-06-26T20:47:58.974" v="10" actId="1037"/>
        <pc:sldMkLst>
          <pc:docMk/>
          <pc:sldMk cId="0" sldId="258"/>
        </pc:sldMkLst>
        <pc:spChg chg="mod">
          <ac:chgData name="Alejandro Lozano Díez" userId="f461a038-936d-4644-906e-77dc6461aaca" providerId="ADAL" clId="{581AF98D-CCC0-4987-B9A5-E30D64487D45}" dt="2026-06-26T20:47:39.427" v="0" actId="1076"/>
          <ac:spMkLst>
            <pc:docMk/>
            <pc:sldMk cId="0" sldId="258"/>
            <ac:spMk id="5" creationId="{00000000-0000-0000-0000-000000000000}"/>
          </ac:spMkLst>
        </pc:spChg>
        <pc:spChg chg="mod">
          <ac:chgData name="Alejandro Lozano Díez" userId="f461a038-936d-4644-906e-77dc6461aaca" providerId="ADAL" clId="{581AF98D-CCC0-4987-B9A5-E30D64487D45}" dt="2026-06-26T20:47:42.536" v="1" actId="1076"/>
          <ac:spMkLst>
            <pc:docMk/>
            <pc:sldMk cId="0" sldId="258"/>
            <ac:spMk id="11" creationId="{00000000-0000-0000-0000-000000000000}"/>
          </ac:spMkLst>
        </pc:spChg>
        <pc:spChg chg="mod">
          <ac:chgData name="Alejandro Lozano Díez" userId="f461a038-936d-4644-906e-77dc6461aaca" providerId="ADAL" clId="{581AF98D-CCC0-4987-B9A5-E30D64487D45}" dt="2026-06-26T20:47:45.981" v="2" actId="1076"/>
          <ac:spMkLst>
            <pc:docMk/>
            <pc:sldMk cId="0" sldId="258"/>
            <ac:spMk id="17" creationId="{00000000-0000-0000-0000-000000000000}"/>
          </ac:spMkLst>
        </pc:spChg>
        <pc:spChg chg="mod">
          <ac:chgData name="Alejandro Lozano Díez" userId="f461a038-936d-4644-906e-77dc6461aaca" providerId="ADAL" clId="{581AF98D-CCC0-4987-B9A5-E30D64487D45}" dt="2026-06-26T20:47:58.974" v="10" actId="1037"/>
          <ac:spMkLst>
            <pc:docMk/>
            <pc:sldMk cId="0" sldId="258"/>
            <ac:spMk id="19" creationId="{00000000-0000-0000-0000-000000000000}"/>
          </ac:spMkLst>
        </pc:spChg>
        <pc:spChg chg="mod">
          <ac:chgData name="Alejandro Lozano Díez" userId="f461a038-936d-4644-906e-77dc6461aaca" providerId="ADAL" clId="{581AF98D-CCC0-4987-B9A5-E30D64487D45}" dt="2026-06-26T20:47:58.974" v="10" actId="1037"/>
          <ac:spMkLst>
            <pc:docMk/>
            <pc:sldMk cId="0" sldId="258"/>
            <ac:spMk id="20" creationId="{00000000-0000-0000-0000-000000000000}"/>
          </ac:spMkLst>
        </pc:spChg>
        <pc:spChg chg="mod">
          <ac:chgData name="Alejandro Lozano Díez" userId="f461a038-936d-4644-906e-77dc6461aaca" providerId="ADAL" clId="{581AF98D-CCC0-4987-B9A5-E30D64487D45}" dt="2026-06-26T20:47:58.974" v="10" actId="1037"/>
          <ac:spMkLst>
            <pc:docMk/>
            <pc:sldMk cId="0" sldId="258"/>
            <ac:spMk id="21" creationId="{00000000-0000-0000-0000-000000000000}"/>
          </ac:spMkLst>
        </pc:spChg>
        <pc:spChg chg="mod">
          <ac:chgData name="Alejandro Lozano Díez" userId="f461a038-936d-4644-906e-77dc6461aaca" providerId="ADAL" clId="{581AF98D-CCC0-4987-B9A5-E30D64487D45}" dt="2026-06-26T20:47:58.974" v="10" actId="1037"/>
          <ac:spMkLst>
            <pc:docMk/>
            <pc:sldMk cId="0" sldId="258"/>
            <ac:spMk id="22" creationId="{00000000-0000-0000-0000-000000000000}"/>
          </ac:spMkLst>
        </pc:spChg>
      </pc:sldChg>
      <pc:sldChg chg="delSp modSp add mod">
        <pc:chgData name="Alejandro Lozano Díez" userId="f461a038-936d-4644-906e-77dc6461aaca" providerId="ADAL" clId="{581AF98D-CCC0-4987-B9A5-E30D64487D45}" dt="2026-06-26T22:36:13.215" v="60" actId="14100"/>
        <pc:sldMkLst>
          <pc:docMk/>
          <pc:sldMk cId="1890533275" sldId="277"/>
        </pc:sldMkLst>
        <pc:spChg chg="del">
          <ac:chgData name="Alejandro Lozano Díez" userId="f461a038-936d-4644-906e-77dc6461aaca" providerId="ADAL" clId="{581AF98D-CCC0-4987-B9A5-E30D64487D45}" dt="2026-06-26T22:35:00.162" v="26" actId="478"/>
          <ac:spMkLst>
            <pc:docMk/>
            <pc:sldMk cId="1890533275" sldId="277"/>
            <ac:spMk id="2" creationId="{607B0A73-DCE6-DA26-4FEA-624A2841C603}"/>
          </ac:spMkLst>
        </pc:spChg>
        <pc:spChg chg="mod">
          <ac:chgData name="Alejandro Lozano Díez" userId="f461a038-936d-4644-906e-77dc6461aaca" providerId="ADAL" clId="{581AF98D-CCC0-4987-B9A5-E30D64487D45}" dt="2026-06-26T22:36:13.215" v="60" actId="14100"/>
          <ac:spMkLst>
            <pc:docMk/>
            <pc:sldMk cId="1890533275" sldId="277"/>
            <ac:spMk id="3" creationId="{FFEA8E5B-1630-4A37-7DCC-2C7A44B01447}"/>
          </ac:spMkLst>
        </pc:spChg>
        <pc:spChg chg="del">
          <ac:chgData name="Alejandro Lozano Díez" userId="f461a038-936d-4644-906e-77dc6461aaca" providerId="ADAL" clId="{581AF98D-CCC0-4987-B9A5-E30D64487D45}" dt="2026-06-26T22:35:09.914" v="27" actId="478"/>
          <ac:spMkLst>
            <pc:docMk/>
            <pc:sldMk cId="1890533275" sldId="277"/>
            <ac:spMk id="4" creationId="{295B777D-CB28-39BA-A070-118930F387B6}"/>
          </ac:spMkLst>
        </pc:spChg>
        <pc:spChg chg="del">
          <ac:chgData name="Alejandro Lozano Díez" userId="f461a038-936d-4644-906e-77dc6461aaca" providerId="ADAL" clId="{581AF98D-CCC0-4987-B9A5-E30D64487D45}" dt="2026-06-26T22:35:16.288" v="28" actId="478"/>
          <ac:spMkLst>
            <pc:docMk/>
            <pc:sldMk cId="1890533275" sldId="277"/>
            <ac:spMk id="5" creationId="{FA0F20B3-CCC9-8293-243E-643F337B52E2}"/>
          </ac:spMkLst>
        </pc:spChg>
        <pc:spChg chg="del">
          <ac:chgData name="Alejandro Lozano Díez" userId="f461a038-936d-4644-906e-77dc6461aaca" providerId="ADAL" clId="{581AF98D-CCC0-4987-B9A5-E30D64487D45}" dt="2026-06-26T22:34:47.012" v="22" actId="478"/>
          <ac:spMkLst>
            <pc:docMk/>
            <pc:sldMk cId="1890533275" sldId="277"/>
            <ac:spMk id="6" creationId="{2FE0CC79-73F2-C831-68B6-714F1EC69300}"/>
          </ac:spMkLst>
        </pc:spChg>
        <pc:spChg chg="del mod">
          <ac:chgData name="Alejandro Lozano Díez" userId="f461a038-936d-4644-906e-77dc6461aaca" providerId="ADAL" clId="{581AF98D-CCC0-4987-B9A5-E30D64487D45}" dt="2026-06-26T22:34:50.112" v="24" actId="478"/>
          <ac:spMkLst>
            <pc:docMk/>
            <pc:sldMk cId="1890533275" sldId="277"/>
            <ac:spMk id="8" creationId="{A05197BC-CCF6-BA68-A0AB-210DC2288745}"/>
          </ac:spMkLst>
        </pc:spChg>
        <pc:spChg chg="del">
          <ac:chgData name="Alejandro Lozano Díez" userId="f461a038-936d-4644-906e-77dc6461aaca" providerId="ADAL" clId="{581AF98D-CCC0-4987-B9A5-E30D64487D45}" dt="2026-06-26T22:34:53.977" v="25" actId="478"/>
          <ac:spMkLst>
            <pc:docMk/>
            <pc:sldMk cId="1890533275" sldId="277"/>
            <ac:spMk id="9" creationId="{EA3469E4-A51C-CFAC-E234-72636DE7BF4F}"/>
          </ac:spMkLst>
        </pc:spChg>
        <pc:spChg chg="del">
          <ac:chgData name="Alejandro Lozano Díez" userId="f461a038-936d-4644-906e-77dc6461aaca" providerId="ADAL" clId="{581AF98D-CCC0-4987-B9A5-E30D64487D45}" dt="2026-06-26T22:35:16.288" v="28" actId="478"/>
          <ac:spMkLst>
            <pc:docMk/>
            <pc:sldMk cId="1890533275" sldId="277"/>
            <ac:spMk id="10" creationId="{F2B0E99B-8A89-7DF5-1E48-FE09C7DFDB42}"/>
          </ac:spMkLst>
        </pc:spChg>
        <pc:spChg chg="del">
          <ac:chgData name="Alejandro Lozano Díez" userId="f461a038-936d-4644-906e-77dc6461aaca" providerId="ADAL" clId="{581AF98D-CCC0-4987-B9A5-E30D64487D45}" dt="2026-06-26T22:34:37.978" v="17" actId="478"/>
          <ac:spMkLst>
            <pc:docMk/>
            <pc:sldMk cId="1890533275" sldId="277"/>
            <ac:spMk id="11" creationId="{5CE39AF9-D90B-BA8A-3636-923D033BBC5D}"/>
          </ac:spMkLst>
        </pc:spChg>
        <pc:spChg chg="del mod">
          <ac:chgData name="Alejandro Lozano Díez" userId="f461a038-936d-4644-906e-77dc6461aaca" providerId="ADAL" clId="{581AF98D-CCC0-4987-B9A5-E30D64487D45}" dt="2026-06-26T22:34:41.166" v="19" actId="478"/>
          <ac:spMkLst>
            <pc:docMk/>
            <pc:sldMk cId="1890533275" sldId="277"/>
            <ac:spMk id="13" creationId="{C070E03D-F678-ED67-9A62-99C08DE43372}"/>
          </ac:spMkLst>
        </pc:spChg>
        <pc:spChg chg="del">
          <ac:chgData name="Alejandro Lozano Díez" userId="f461a038-936d-4644-906e-77dc6461aaca" providerId="ADAL" clId="{581AF98D-CCC0-4987-B9A5-E30D64487D45}" dt="2026-06-26T22:34:44.480" v="20" actId="478"/>
          <ac:spMkLst>
            <pc:docMk/>
            <pc:sldMk cId="1890533275" sldId="277"/>
            <ac:spMk id="14" creationId="{A12EB88D-5792-0F8F-319D-125623B16E9B}"/>
          </ac:spMkLst>
        </pc:spChg>
        <pc:spChg chg="del">
          <ac:chgData name="Alejandro Lozano Díez" userId="f461a038-936d-4644-906e-77dc6461aaca" providerId="ADAL" clId="{581AF98D-CCC0-4987-B9A5-E30D64487D45}" dt="2026-06-26T22:35:16.288" v="28" actId="478"/>
          <ac:spMkLst>
            <pc:docMk/>
            <pc:sldMk cId="1890533275" sldId="277"/>
            <ac:spMk id="15" creationId="{18686428-B84D-796C-B5C1-532388EE98E1}"/>
          </ac:spMkLst>
        </pc:spChg>
        <pc:spChg chg="del">
          <ac:chgData name="Alejandro Lozano Díez" userId="f461a038-936d-4644-906e-77dc6461aaca" providerId="ADAL" clId="{581AF98D-CCC0-4987-B9A5-E30D64487D45}" dt="2026-06-26T22:34:34.929" v="15" actId="478"/>
          <ac:spMkLst>
            <pc:docMk/>
            <pc:sldMk cId="1890533275" sldId="277"/>
            <ac:spMk id="16" creationId="{C224B4C9-E108-57E0-0DCF-C119DFC96A23}"/>
          </ac:spMkLst>
        </pc:spChg>
        <pc:spChg chg="del">
          <ac:chgData name="Alejandro Lozano Díez" userId="f461a038-936d-4644-906e-77dc6461aaca" providerId="ADAL" clId="{581AF98D-CCC0-4987-B9A5-E30D64487D45}" dt="2026-06-26T22:34:29.894" v="13" actId="478"/>
          <ac:spMkLst>
            <pc:docMk/>
            <pc:sldMk cId="1890533275" sldId="277"/>
            <ac:spMk id="18" creationId="{8A157934-C1CC-EF67-B45E-2839AABC4C41}"/>
          </ac:spMkLst>
        </pc:spChg>
        <pc:spChg chg="del">
          <ac:chgData name="Alejandro Lozano Díez" userId="f461a038-936d-4644-906e-77dc6461aaca" providerId="ADAL" clId="{581AF98D-CCC0-4987-B9A5-E30D64487D45}" dt="2026-06-26T22:34:26.446" v="12" actId="478"/>
          <ac:spMkLst>
            <pc:docMk/>
            <pc:sldMk cId="1890533275" sldId="277"/>
            <ac:spMk id="19" creationId="{FC869C03-B172-45C4-1F4C-8824F03E92A1}"/>
          </ac:spMkLst>
        </pc:spChg>
        <pc:spChg chg="del">
          <ac:chgData name="Alejandro Lozano Díez" userId="f461a038-936d-4644-906e-77dc6461aaca" providerId="ADAL" clId="{581AF98D-CCC0-4987-B9A5-E30D64487D45}" dt="2026-06-26T22:35:20.980" v="29" actId="478"/>
          <ac:spMkLst>
            <pc:docMk/>
            <pc:sldMk cId="1890533275" sldId="277"/>
            <ac:spMk id="20" creationId="{9AC08ECE-5863-962A-2EC3-68D7BF8DCFA2}"/>
          </ac:spMkLst>
        </pc:spChg>
        <pc:spChg chg="del">
          <ac:chgData name="Alejandro Lozano Díez" userId="f461a038-936d-4644-906e-77dc6461aaca" providerId="ADAL" clId="{581AF98D-CCC0-4987-B9A5-E30D64487D45}" dt="2026-06-26T22:35:24.013" v="30" actId="478"/>
          <ac:spMkLst>
            <pc:docMk/>
            <pc:sldMk cId="1890533275" sldId="277"/>
            <ac:spMk id="22" creationId="{EBC14E75-F80C-BCD4-B35B-59D7F33F3D71}"/>
          </ac:spMkLst>
        </pc:spChg>
        <pc:picChg chg="del">
          <ac:chgData name="Alejandro Lozano Díez" userId="f461a038-936d-4644-906e-77dc6461aaca" providerId="ADAL" clId="{581AF98D-CCC0-4987-B9A5-E30D64487D45}" dt="2026-06-26T22:34:46.163" v="21" actId="478"/>
          <ac:picMkLst>
            <pc:docMk/>
            <pc:sldMk cId="1890533275" sldId="277"/>
            <ac:picMk id="7" creationId="{E465C576-6111-6C55-30EC-F94C68714027}"/>
          </ac:picMkLst>
        </pc:picChg>
        <pc:picChg chg="del">
          <ac:chgData name="Alejandro Lozano Díez" userId="f461a038-936d-4644-906e-77dc6461aaca" providerId="ADAL" clId="{581AF98D-CCC0-4987-B9A5-E30D64487D45}" dt="2026-06-26T22:34:37.095" v="16" actId="478"/>
          <ac:picMkLst>
            <pc:docMk/>
            <pc:sldMk cId="1890533275" sldId="277"/>
            <ac:picMk id="12" creationId="{AF406DB2-B089-48FD-5711-F152922C46DE}"/>
          </ac:picMkLst>
        </pc:picChg>
        <pc:picChg chg="del">
          <ac:chgData name="Alejandro Lozano Díez" userId="f461a038-936d-4644-906e-77dc6461aaca" providerId="ADAL" clId="{581AF98D-CCC0-4987-B9A5-E30D64487D45}" dt="2026-06-26T22:34:33.228" v="14" actId="478"/>
          <ac:picMkLst>
            <pc:docMk/>
            <pc:sldMk cId="1890533275" sldId="277"/>
            <ac:picMk id="17" creationId="{B8A693DB-4583-E810-0903-2C6E8862661A}"/>
          </ac:picMkLst>
        </pc:picChg>
        <pc:picChg chg="del">
          <ac:chgData name="Alejandro Lozano Díez" userId="f461a038-936d-4644-906e-77dc6461aaca" providerId="ADAL" clId="{581AF98D-CCC0-4987-B9A5-E30D64487D45}" dt="2026-06-26T22:35:26.398" v="31" actId="478"/>
          <ac:picMkLst>
            <pc:docMk/>
            <pc:sldMk cId="1890533275" sldId="277"/>
            <ac:picMk id="21" creationId="{169CDAAE-7982-0958-01F9-1241C8B07E5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380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0567F-5BE5-5F96-E59F-2CAF4F0398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0978F0-41C3-884E-CB11-0D8915FEE8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C09DE-269D-0152-7DBC-E722C2E510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212594-DA15-94AE-1389-06722BF70132}"/>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3465129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4F"/>
        </a:solidFill>
        <a:effectLst/>
      </p:bgPr>
    </p:bg>
    <p:spTree>
      <p:nvGrpSpPr>
        <p:cNvPr id="1" name=""/>
        <p:cNvGrpSpPr/>
        <p:nvPr/>
      </p:nvGrpSpPr>
      <p:grpSpPr>
        <a:xfrm>
          <a:off x="0" y="0"/>
          <a:ext cx="0" cy="0"/>
          <a:chOff x="0" y="0"/>
          <a:chExt cx="0" cy="0"/>
        </a:xfrm>
      </p:grpSpPr>
      <p:sp>
        <p:nvSpPr>
          <p:cNvPr id="2" name="Text 0"/>
          <p:cNvSpPr/>
          <p:nvPr/>
        </p:nvSpPr>
        <p:spPr>
          <a:xfrm>
            <a:off x="7955280" y="182880"/>
            <a:ext cx="4023360" cy="6583680"/>
          </a:xfrm>
          <a:prstGeom prst="rect">
            <a:avLst/>
          </a:prstGeom>
          <a:noFill/>
          <a:ln/>
        </p:spPr>
        <p:txBody>
          <a:bodyPr wrap="square" rtlCol="0" anchor="ctr"/>
          <a:lstStyle/>
          <a:p>
            <a:pPr marL="0" indent="0" algn="ctr">
              <a:buNone/>
            </a:pPr>
            <a:r>
              <a:rPr lang="en-US" sz="46000" b="1" dirty="0">
                <a:solidFill>
                  <a:srgbClr val="2E4482"/>
                </a:solidFill>
                <a:latin typeface="Bookman Old Style" pitchFamily="34" charset="0"/>
                <a:ea typeface="Bookman Old Style" pitchFamily="34" charset="-122"/>
                <a:cs typeface="Bookman Old Style" pitchFamily="34" charset="-120"/>
              </a:rPr>
              <a:t>§</a:t>
            </a:r>
            <a:endParaRPr lang="en-US" sz="46000" dirty="0"/>
          </a:p>
        </p:txBody>
      </p:sp>
      <p:sp>
        <p:nvSpPr>
          <p:cNvPr id="3" name="Shape 1"/>
          <p:cNvSpPr/>
          <p:nvPr/>
        </p:nvSpPr>
        <p:spPr>
          <a:xfrm>
            <a:off x="7772400" y="0"/>
            <a:ext cx="4389120" cy="6858000"/>
          </a:xfrm>
          <a:prstGeom prst="rect">
            <a:avLst/>
          </a:prstGeom>
          <a:solidFill>
            <a:srgbClr val="1B264F">
              <a:alpha val="45000"/>
            </a:srgbClr>
          </a:solidFill>
          <a:ln/>
        </p:spPr>
        <p:txBody>
          <a:bodyPr/>
          <a:lstStyle/>
          <a:p>
            <a:endParaRPr lang="es-MX"/>
          </a:p>
        </p:txBody>
      </p:sp>
      <p:sp>
        <p:nvSpPr>
          <p:cNvPr id="4" name="Text 2"/>
          <p:cNvSpPr/>
          <p:nvPr/>
        </p:nvSpPr>
        <p:spPr>
          <a:xfrm>
            <a:off x="685800" y="960120"/>
            <a:ext cx="6858000" cy="365760"/>
          </a:xfrm>
          <a:prstGeom prst="rect">
            <a:avLst/>
          </a:prstGeom>
          <a:noFill/>
          <a:ln/>
        </p:spPr>
        <p:txBody>
          <a:bodyPr wrap="square" rtlCol="0" anchor="ctr"/>
          <a:lstStyle/>
          <a:p>
            <a:pPr marL="0" indent="0">
              <a:buNone/>
            </a:pPr>
            <a:r>
              <a:rPr lang="en-US" sz="1400" b="1" kern="0" spc="300" dirty="0">
                <a:solidFill>
                  <a:srgbClr val="DDE3F5"/>
                </a:solidFill>
                <a:latin typeface="Calibri" pitchFamily="34" charset="0"/>
                <a:ea typeface="Calibri" pitchFamily="34" charset="-122"/>
                <a:cs typeface="Calibri" pitchFamily="34" charset="-120"/>
              </a:rPr>
              <a:t>DIPLOMADO · DERECHO ELECTORAL</a:t>
            </a:r>
            <a:endParaRPr lang="en-US" sz="1400" dirty="0"/>
          </a:p>
        </p:txBody>
      </p:sp>
      <p:sp>
        <p:nvSpPr>
          <p:cNvPr id="5" name="Text 3"/>
          <p:cNvSpPr/>
          <p:nvPr/>
        </p:nvSpPr>
        <p:spPr>
          <a:xfrm>
            <a:off x="640080" y="1417320"/>
            <a:ext cx="7315200" cy="2103120"/>
          </a:xfrm>
          <a:prstGeom prst="rect">
            <a:avLst/>
          </a:prstGeom>
          <a:noFill/>
          <a:ln/>
        </p:spPr>
        <p:txBody>
          <a:bodyPr wrap="square" rtlCol="0" anchor="ctr"/>
          <a:lstStyle/>
          <a:p>
            <a:pPr marL="0" indent="0">
              <a:lnSpc>
                <a:spcPts val="5200"/>
              </a:lnSpc>
              <a:buNone/>
            </a:pPr>
            <a:r>
              <a:rPr lang="en-US" sz="5000" b="1" dirty="0">
                <a:solidFill>
                  <a:srgbClr val="FFFFFF"/>
                </a:solidFill>
                <a:latin typeface="Bookman Old Style" pitchFamily="34" charset="0"/>
                <a:ea typeface="Bookman Old Style" pitchFamily="34" charset="-122"/>
                <a:cs typeface="Bookman Old Style" pitchFamily="34" charset="-120"/>
              </a:rPr>
              <a:t>Derecho al sufragio</a:t>
            </a:r>
            <a:endParaRPr lang="en-US" sz="5000" dirty="0"/>
          </a:p>
          <a:p>
            <a:pPr marL="0" indent="0">
              <a:lnSpc>
                <a:spcPts val="5200"/>
              </a:lnSpc>
              <a:buNone/>
            </a:pPr>
            <a:r>
              <a:rPr lang="en-US" sz="5000" b="1" dirty="0">
                <a:solidFill>
                  <a:srgbClr val="FFFFFF"/>
                </a:solidFill>
                <a:latin typeface="Bookman Old Style" pitchFamily="34" charset="0"/>
                <a:ea typeface="Bookman Old Style" pitchFamily="34" charset="-122"/>
                <a:cs typeface="Bookman Old Style" pitchFamily="34" charset="-120"/>
              </a:rPr>
              <a:t>activo y pasivo</a:t>
            </a:r>
            <a:endParaRPr lang="en-US" sz="5000" dirty="0"/>
          </a:p>
        </p:txBody>
      </p:sp>
      <p:sp>
        <p:nvSpPr>
          <p:cNvPr id="6" name="Text 4"/>
          <p:cNvSpPr/>
          <p:nvPr/>
        </p:nvSpPr>
        <p:spPr>
          <a:xfrm>
            <a:off x="685800" y="3611880"/>
            <a:ext cx="6675120" cy="731520"/>
          </a:xfrm>
          <a:prstGeom prst="rect">
            <a:avLst/>
          </a:prstGeom>
          <a:noFill/>
          <a:ln/>
        </p:spPr>
        <p:txBody>
          <a:bodyPr wrap="square" rtlCol="0" anchor="ctr"/>
          <a:lstStyle/>
          <a:p>
            <a:pPr marL="0" indent="0">
              <a:buNone/>
            </a:pPr>
            <a:r>
              <a:rPr lang="en-US" sz="1900" i="1" dirty="0">
                <a:solidFill>
                  <a:srgbClr val="DDE3F5"/>
                </a:solidFill>
                <a:latin typeface="Calibri" pitchFamily="34" charset="0"/>
                <a:ea typeface="Calibri" pitchFamily="34" charset="-122"/>
                <a:cs typeface="Calibri" pitchFamily="34" charset="-120"/>
              </a:rPr>
              <a:t>Una arquitectura del voto: del clamor griego al silencio de la urna</a:t>
            </a:r>
            <a:endParaRPr lang="en-US" sz="1900" dirty="0"/>
          </a:p>
        </p:txBody>
      </p:sp>
      <p:sp>
        <p:nvSpPr>
          <p:cNvPr id="7" name="Shape 5"/>
          <p:cNvSpPr/>
          <p:nvPr/>
        </p:nvSpPr>
        <p:spPr>
          <a:xfrm>
            <a:off x="685800" y="4663440"/>
            <a:ext cx="6858000" cy="1463040"/>
          </a:xfrm>
          <a:prstGeom prst="roundRect">
            <a:avLst>
              <a:gd name="adj" fmla="val 5000"/>
            </a:avLst>
          </a:prstGeom>
          <a:solidFill>
            <a:srgbClr val="FFFFFF">
              <a:alpha val="10000"/>
            </a:srgbClr>
          </a:solidFill>
          <a:ln w="9525">
            <a:solidFill>
              <a:srgbClr val="DDE3F5"/>
            </a:solidFill>
            <a:prstDash val="solid"/>
          </a:ln>
        </p:spPr>
        <p:txBody>
          <a:bodyPr/>
          <a:lstStyle/>
          <a:p>
            <a:endParaRPr lang="es-MX"/>
          </a:p>
        </p:txBody>
      </p:sp>
      <p:pic>
        <p:nvPicPr>
          <p:cNvPr id="8" name="Image 0" descr="preencoded.png"/>
          <p:cNvPicPr>
            <a:picLocks noChangeAspect="1"/>
          </p:cNvPicPr>
          <p:nvPr/>
        </p:nvPicPr>
        <p:blipFill>
          <a:blip r:embed="rId3"/>
          <a:stretch>
            <a:fillRect/>
          </a:stretch>
        </p:blipFill>
        <p:spPr>
          <a:xfrm>
            <a:off x="914400" y="4892040"/>
            <a:ext cx="384048" cy="384048"/>
          </a:xfrm>
          <a:prstGeom prst="rect">
            <a:avLst/>
          </a:prstGeom>
        </p:spPr>
      </p:pic>
      <p:sp>
        <p:nvSpPr>
          <p:cNvPr id="9" name="Text 6"/>
          <p:cNvSpPr/>
          <p:nvPr/>
        </p:nvSpPr>
        <p:spPr>
          <a:xfrm>
            <a:off x="1463040" y="4828032"/>
            <a:ext cx="5852160" cy="868680"/>
          </a:xfrm>
          <a:prstGeom prst="rect">
            <a:avLst/>
          </a:prstGeom>
          <a:noFill/>
          <a:ln/>
        </p:spPr>
        <p:txBody>
          <a:bodyPr wrap="square" rtlCol="0" anchor="ctr"/>
          <a:lstStyle/>
          <a:p>
            <a:pPr marL="0" indent="0">
              <a:buNone/>
            </a:pPr>
            <a:r>
              <a:rPr lang="en-US" sz="1500" i="1" dirty="0">
                <a:solidFill>
                  <a:srgbClr val="FFFFFF"/>
                </a:solidFill>
                <a:latin typeface="Calibri" pitchFamily="34" charset="0"/>
                <a:ea typeface="Calibri" pitchFamily="34" charset="-122"/>
                <a:cs typeface="Calibri" pitchFamily="34" charset="-120"/>
              </a:rPr>
              <a:t>Las ideas que damos por evidentes son las que menos examinamos, y por eso las que peor entendemos.</a:t>
            </a:r>
            <a:endParaRPr lang="en-US" sz="1500" dirty="0"/>
          </a:p>
        </p:txBody>
      </p:sp>
      <p:sp>
        <p:nvSpPr>
          <p:cNvPr id="10" name="Text 7"/>
          <p:cNvSpPr/>
          <p:nvPr/>
        </p:nvSpPr>
        <p:spPr>
          <a:xfrm>
            <a:off x="1463040" y="5715000"/>
            <a:ext cx="5852160" cy="320040"/>
          </a:xfrm>
          <a:prstGeom prst="rect">
            <a:avLst/>
          </a:prstGeom>
          <a:noFill/>
          <a:ln/>
        </p:spPr>
        <p:txBody>
          <a:bodyPr wrap="square" rtlCol="0" anchor="ctr"/>
          <a:lstStyle/>
          <a:p>
            <a:pPr marL="0" indent="0">
              <a:buNone/>
            </a:pPr>
            <a:r>
              <a:rPr lang="en-US" sz="1250" b="1" dirty="0">
                <a:solidFill>
                  <a:srgbClr val="DDE3F5"/>
                </a:solidFill>
                <a:latin typeface="Calibri" pitchFamily="34" charset="0"/>
                <a:ea typeface="Calibri" pitchFamily="34" charset="-122"/>
                <a:cs typeface="Calibri" pitchFamily="34" charset="-120"/>
              </a:rPr>
              <a:t>— Alexis de Tocqueville</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2A87AD"/>
                </a:solidFill>
                <a:latin typeface="Calibri" pitchFamily="34" charset="0"/>
                <a:ea typeface="Calibri" pitchFamily="34" charset="-122"/>
                <a:cs typeface="Calibri" pitchFamily="34" charset="-120"/>
              </a:rPr>
              <a:t>BLOQUE V · ACTIVO Y PASIVO</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1C5D78"/>
                </a:solidFill>
                <a:latin typeface="Bookman Old Style" pitchFamily="34" charset="0"/>
                <a:ea typeface="Bookman Old Style" pitchFamily="34" charset="-122"/>
                <a:cs typeface="Bookman Old Style" pitchFamily="34" charset="-120"/>
              </a:rPr>
              <a:t>La gramática del poder: por qué votar es «activo»</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Lo pasivo no es lo inerte, sino lo que recibe la acción. La distinción es gramatical antes que política.</a:t>
            </a:r>
            <a:endParaRPr lang="en-US" sz="1600" dirty="0"/>
          </a:p>
        </p:txBody>
      </p:sp>
      <p:sp>
        <p:nvSpPr>
          <p:cNvPr id="5" name="Shape 3"/>
          <p:cNvSpPr/>
          <p:nvPr/>
        </p:nvSpPr>
        <p:spPr>
          <a:xfrm>
            <a:off x="640080" y="2286000"/>
            <a:ext cx="5394960" cy="3291840"/>
          </a:xfrm>
          <a:prstGeom prst="roundRect">
            <a:avLst>
              <a:gd name="adj" fmla="val 27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2788920" y="2651760"/>
            <a:ext cx="1097280" cy="1097280"/>
          </a:xfrm>
          <a:prstGeom prst="ellipse">
            <a:avLst/>
          </a:prstGeom>
          <a:solidFill>
            <a:srgbClr val="D4EAF3"/>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3044952" y="2907792"/>
            <a:ext cx="585216" cy="585216"/>
          </a:xfrm>
          <a:prstGeom prst="rect">
            <a:avLst/>
          </a:prstGeom>
        </p:spPr>
      </p:pic>
      <p:sp>
        <p:nvSpPr>
          <p:cNvPr id="8" name="Text 5"/>
          <p:cNvSpPr/>
          <p:nvPr/>
        </p:nvSpPr>
        <p:spPr>
          <a:xfrm>
            <a:off x="914400" y="3886200"/>
            <a:ext cx="4846320" cy="411480"/>
          </a:xfrm>
          <a:prstGeom prst="rect">
            <a:avLst/>
          </a:prstGeom>
          <a:noFill/>
          <a:ln/>
        </p:spPr>
        <p:txBody>
          <a:bodyPr wrap="square" rtlCol="0" anchor="ctr"/>
          <a:lstStyle/>
          <a:p>
            <a:pPr marL="0" indent="0" algn="ctr">
              <a:buNone/>
            </a:pPr>
            <a:r>
              <a:rPr lang="en-US" sz="2100" b="1" dirty="0">
                <a:solidFill>
                  <a:srgbClr val="1C5D78"/>
                </a:solidFill>
                <a:latin typeface="Bookman Old Style" pitchFamily="34" charset="0"/>
                <a:ea typeface="Bookman Old Style" pitchFamily="34" charset="-122"/>
                <a:cs typeface="Bookman Old Style" pitchFamily="34" charset="-120"/>
              </a:rPr>
              <a:t>SUFRAGIO ACTIVO</a:t>
            </a:r>
            <a:endParaRPr lang="en-US" sz="2100" dirty="0"/>
          </a:p>
        </p:txBody>
      </p:sp>
      <p:sp>
        <p:nvSpPr>
          <p:cNvPr id="9" name="Text 6"/>
          <p:cNvSpPr/>
          <p:nvPr/>
        </p:nvSpPr>
        <p:spPr>
          <a:xfrm>
            <a:off x="914400" y="4297680"/>
            <a:ext cx="4846320" cy="411480"/>
          </a:xfrm>
          <a:prstGeom prst="rect">
            <a:avLst/>
          </a:prstGeom>
          <a:noFill/>
          <a:ln/>
        </p:spPr>
        <p:txBody>
          <a:bodyPr wrap="square" rtlCol="0" anchor="ctr"/>
          <a:lstStyle/>
          <a:p>
            <a:pPr marL="0" indent="0" algn="ctr">
              <a:buNone/>
            </a:pPr>
            <a:r>
              <a:rPr lang="en-US" sz="1600" i="1" dirty="0">
                <a:solidFill>
                  <a:srgbClr val="1A1A2E"/>
                </a:solidFill>
                <a:latin typeface="Bookman Old Style" pitchFamily="34" charset="0"/>
                <a:ea typeface="Bookman Old Style" pitchFamily="34" charset="-122"/>
                <a:cs typeface="Bookman Old Style" pitchFamily="34" charset="-120"/>
              </a:rPr>
              <a:t>El elector vota</a:t>
            </a:r>
            <a:endParaRPr lang="en-US" sz="1600" dirty="0"/>
          </a:p>
        </p:txBody>
      </p:sp>
      <p:sp>
        <p:nvSpPr>
          <p:cNvPr id="10" name="Text 7"/>
          <p:cNvSpPr/>
          <p:nvPr/>
        </p:nvSpPr>
        <p:spPr>
          <a:xfrm>
            <a:off x="1097280" y="4800600"/>
            <a:ext cx="4480560" cy="685800"/>
          </a:xfrm>
          <a:prstGeom prst="rect">
            <a:avLst/>
          </a:prstGeom>
          <a:noFill/>
          <a:ln/>
        </p:spPr>
        <p:txBody>
          <a:bodyPr wrap="square" rtlCol="0" anchor="ctr"/>
          <a:lstStyle/>
          <a:p>
            <a:pPr marL="0" indent="0" algn="ctr">
              <a:buNone/>
            </a:pPr>
            <a:r>
              <a:rPr lang="en-US" sz="1400" dirty="0">
                <a:solidFill>
                  <a:srgbClr val="44444F"/>
                </a:solidFill>
                <a:latin typeface="Calibri" pitchFamily="34" charset="0"/>
                <a:ea typeface="Calibri" pitchFamily="34" charset="-122"/>
                <a:cs typeface="Calibri" pitchFamily="34" charset="-120"/>
              </a:rPr>
              <a:t>Es el sujeto que ejerce la acción: elige. Por eso «activo».</a:t>
            </a:r>
            <a:endParaRPr lang="en-US" sz="1400" dirty="0"/>
          </a:p>
        </p:txBody>
      </p:sp>
      <p:sp>
        <p:nvSpPr>
          <p:cNvPr id="11" name="Shape 8"/>
          <p:cNvSpPr/>
          <p:nvPr/>
        </p:nvSpPr>
        <p:spPr>
          <a:xfrm>
            <a:off x="6400800" y="2286000"/>
            <a:ext cx="5394960" cy="3291840"/>
          </a:xfrm>
          <a:prstGeom prst="roundRect">
            <a:avLst>
              <a:gd name="adj" fmla="val 27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2" name="Shape 9"/>
          <p:cNvSpPr/>
          <p:nvPr/>
        </p:nvSpPr>
        <p:spPr>
          <a:xfrm>
            <a:off x="8549640" y="2651760"/>
            <a:ext cx="1097280" cy="1097280"/>
          </a:xfrm>
          <a:prstGeom prst="ellipse">
            <a:avLst/>
          </a:prstGeom>
          <a:solidFill>
            <a:srgbClr val="D4EAF3"/>
          </a:solidFill>
          <a:ln/>
        </p:spPr>
        <p:txBody>
          <a:bodyPr/>
          <a:lstStyle/>
          <a:p>
            <a:endParaRPr lang="es-MX"/>
          </a:p>
        </p:txBody>
      </p:sp>
      <p:pic>
        <p:nvPicPr>
          <p:cNvPr id="13" name="Image 1" descr="preencoded.png"/>
          <p:cNvPicPr>
            <a:picLocks noChangeAspect="1"/>
          </p:cNvPicPr>
          <p:nvPr/>
        </p:nvPicPr>
        <p:blipFill>
          <a:blip r:embed="rId4"/>
          <a:stretch>
            <a:fillRect/>
          </a:stretch>
        </p:blipFill>
        <p:spPr>
          <a:xfrm>
            <a:off x="8805672" y="2907792"/>
            <a:ext cx="585216" cy="585216"/>
          </a:xfrm>
          <a:prstGeom prst="rect">
            <a:avLst/>
          </a:prstGeom>
        </p:spPr>
      </p:pic>
      <p:sp>
        <p:nvSpPr>
          <p:cNvPr id="14" name="Text 10"/>
          <p:cNvSpPr/>
          <p:nvPr/>
        </p:nvSpPr>
        <p:spPr>
          <a:xfrm>
            <a:off x="6675120" y="3886200"/>
            <a:ext cx="4846320" cy="411480"/>
          </a:xfrm>
          <a:prstGeom prst="rect">
            <a:avLst/>
          </a:prstGeom>
          <a:noFill/>
          <a:ln/>
        </p:spPr>
        <p:txBody>
          <a:bodyPr wrap="square" rtlCol="0" anchor="ctr"/>
          <a:lstStyle/>
          <a:p>
            <a:pPr marL="0" indent="0" algn="ctr">
              <a:buNone/>
            </a:pPr>
            <a:r>
              <a:rPr lang="en-US" sz="2100" b="1" dirty="0">
                <a:solidFill>
                  <a:srgbClr val="2A87AD"/>
                </a:solidFill>
                <a:latin typeface="Bookman Old Style" pitchFamily="34" charset="0"/>
                <a:ea typeface="Bookman Old Style" pitchFamily="34" charset="-122"/>
                <a:cs typeface="Bookman Old Style" pitchFamily="34" charset="-120"/>
              </a:rPr>
              <a:t>SUFRAGIO PASIVO</a:t>
            </a:r>
            <a:endParaRPr lang="en-US" sz="2100" dirty="0"/>
          </a:p>
        </p:txBody>
      </p:sp>
      <p:sp>
        <p:nvSpPr>
          <p:cNvPr id="15" name="Text 11"/>
          <p:cNvSpPr/>
          <p:nvPr/>
        </p:nvSpPr>
        <p:spPr>
          <a:xfrm>
            <a:off x="6675120" y="4297680"/>
            <a:ext cx="4846320" cy="411480"/>
          </a:xfrm>
          <a:prstGeom prst="rect">
            <a:avLst/>
          </a:prstGeom>
          <a:noFill/>
          <a:ln/>
        </p:spPr>
        <p:txBody>
          <a:bodyPr wrap="square" rtlCol="0" anchor="ctr"/>
          <a:lstStyle/>
          <a:p>
            <a:pPr marL="0" indent="0" algn="ctr">
              <a:buNone/>
            </a:pPr>
            <a:r>
              <a:rPr lang="en-US" sz="1600" i="1" dirty="0">
                <a:solidFill>
                  <a:srgbClr val="1A1A2E"/>
                </a:solidFill>
                <a:latin typeface="Bookman Old Style" pitchFamily="34" charset="0"/>
                <a:ea typeface="Bookman Old Style" pitchFamily="34" charset="-122"/>
                <a:cs typeface="Bookman Old Style" pitchFamily="34" charset="-120"/>
              </a:rPr>
              <a:t>El candidato es votado</a:t>
            </a:r>
            <a:endParaRPr lang="en-US" sz="1600" dirty="0"/>
          </a:p>
        </p:txBody>
      </p:sp>
      <p:sp>
        <p:nvSpPr>
          <p:cNvPr id="16" name="Text 12"/>
          <p:cNvSpPr/>
          <p:nvPr/>
        </p:nvSpPr>
        <p:spPr>
          <a:xfrm>
            <a:off x="6858000" y="4800600"/>
            <a:ext cx="4480560" cy="685800"/>
          </a:xfrm>
          <a:prstGeom prst="rect">
            <a:avLst/>
          </a:prstGeom>
          <a:noFill/>
          <a:ln/>
        </p:spPr>
        <p:txBody>
          <a:bodyPr wrap="square" rtlCol="0" anchor="ctr"/>
          <a:lstStyle/>
          <a:p>
            <a:pPr marL="0" indent="0" algn="ctr">
              <a:buNone/>
            </a:pPr>
            <a:r>
              <a:rPr lang="en-US" sz="1400" dirty="0">
                <a:solidFill>
                  <a:srgbClr val="44444F"/>
                </a:solidFill>
                <a:latin typeface="Calibri" pitchFamily="34" charset="0"/>
                <a:ea typeface="Calibri" pitchFamily="34" charset="-122"/>
                <a:cs typeface="Calibri" pitchFamily="34" charset="-120"/>
              </a:rPr>
              <a:t>Recibe la acción: es elegido. «Padece» la elección, como un verbo en voz pasiva.</a:t>
            </a:r>
            <a:endParaRPr lang="en-US" sz="1400" dirty="0"/>
          </a:p>
        </p:txBody>
      </p:sp>
      <p:sp>
        <p:nvSpPr>
          <p:cNvPr id="17" name="Text 13"/>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2A87AD"/>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C5D78"/>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D4EAF3"/>
                </a:solidFill>
                <a:latin typeface="Calibri" pitchFamily="34" charset="0"/>
                <a:ea typeface="Calibri" pitchFamily="34" charset="-122"/>
                <a:cs typeface="Calibri" pitchFamily="34" charset="-120"/>
              </a:rPr>
              <a:t>BLOQUE V · ACTIVO Y PASIVO</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La genealogía incómoda de «pasivo» (Kant)</a:t>
            </a:r>
            <a:endParaRPr lang="en-US" sz="2900" dirty="0"/>
          </a:p>
        </p:txBody>
      </p:sp>
      <p:sp>
        <p:nvSpPr>
          <p:cNvPr id="4" name="Text 2"/>
          <p:cNvSpPr/>
          <p:nvPr/>
        </p:nvSpPr>
        <p:spPr>
          <a:xfrm>
            <a:off x="658368" y="1645920"/>
            <a:ext cx="10881360" cy="457200"/>
          </a:xfrm>
          <a:prstGeom prst="rect">
            <a:avLst/>
          </a:prstGeom>
          <a:noFill/>
          <a:ln/>
        </p:spPr>
        <p:txBody>
          <a:bodyPr wrap="square" rtlCol="0" anchor="ctr"/>
          <a:lstStyle/>
          <a:p>
            <a:pPr marL="0" indent="0">
              <a:buNone/>
            </a:pPr>
            <a:r>
              <a:rPr lang="en-US" sz="1600" i="1" dirty="0">
                <a:solidFill>
                  <a:srgbClr val="D4EAF3"/>
                </a:solidFill>
                <a:latin typeface="Calibri" pitchFamily="34" charset="0"/>
                <a:ea typeface="Calibri" pitchFamily="34" charset="-122"/>
                <a:cs typeface="Calibri" pitchFamily="34" charset="-120"/>
              </a:rPr>
              <a:t>Durante siglos, «ciudadanía pasiva» no significó «derecho a ser electo»: significó exclusión del voto.</a:t>
            </a:r>
            <a:endParaRPr lang="en-US" sz="1600" dirty="0"/>
          </a:p>
        </p:txBody>
      </p:sp>
      <p:sp>
        <p:nvSpPr>
          <p:cNvPr id="5" name="Shape 3"/>
          <p:cNvSpPr/>
          <p:nvPr/>
        </p:nvSpPr>
        <p:spPr>
          <a:xfrm>
            <a:off x="640080" y="2331720"/>
            <a:ext cx="5394960" cy="2286000"/>
          </a:xfrm>
          <a:prstGeom prst="roundRect">
            <a:avLst>
              <a:gd name="adj" fmla="val 40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051560" y="2834640"/>
            <a:ext cx="914400" cy="914400"/>
          </a:xfrm>
          <a:prstGeom prst="ellipse">
            <a:avLst/>
          </a:prstGeom>
          <a:solidFill>
            <a:srgbClr val="D4EAF3"/>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271016" y="3054096"/>
            <a:ext cx="475488" cy="475488"/>
          </a:xfrm>
          <a:prstGeom prst="rect">
            <a:avLst/>
          </a:prstGeom>
        </p:spPr>
      </p:pic>
      <p:sp>
        <p:nvSpPr>
          <p:cNvPr id="8" name="Text 5"/>
          <p:cNvSpPr/>
          <p:nvPr/>
        </p:nvSpPr>
        <p:spPr>
          <a:xfrm>
            <a:off x="2148840" y="2788920"/>
            <a:ext cx="3611880" cy="457200"/>
          </a:xfrm>
          <a:prstGeom prst="rect">
            <a:avLst/>
          </a:prstGeom>
          <a:noFill/>
          <a:ln/>
        </p:spPr>
        <p:txBody>
          <a:bodyPr wrap="square" rtlCol="0" anchor="ctr"/>
          <a:lstStyle/>
          <a:p>
            <a:pPr marL="0" indent="0">
              <a:buNone/>
            </a:pPr>
            <a:r>
              <a:rPr lang="en-US" sz="2000" b="1" dirty="0">
                <a:solidFill>
                  <a:srgbClr val="1A1A2E"/>
                </a:solidFill>
                <a:latin typeface="Bookman Old Style" pitchFamily="34" charset="0"/>
                <a:ea typeface="Bookman Old Style" pitchFamily="34" charset="-122"/>
                <a:cs typeface="Bookman Old Style" pitchFamily="34" charset="-120"/>
              </a:rPr>
              <a:t>Ciudadanía activa</a:t>
            </a:r>
            <a:endParaRPr lang="en-US" sz="2000" dirty="0"/>
          </a:p>
        </p:txBody>
      </p:sp>
      <p:sp>
        <p:nvSpPr>
          <p:cNvPr id="9" name="Text 6"/>
          <p:cNvSpPr/>
          <p:nvPr/>
        </p:nvSpPr>
        <p:spPr>
          <a:xfrm>
            <a:off x="2148840" y="3291840"/>
            <a:ext cx="3611880" cy="1097280"/>
          </a:xfrm>
          <a:prstGeom prst="rect">
            <a:avLst/>
          </a:prstGeom>
          <a:noFill/>
          <a:ln/>
        </p:spPr>
        <p:txBody>
          <a:bodyPr wrap="square" rtlCol="0" anchor="ctr"/>
          <a:lstStyle/>
          <a:p>
            <a:pPr marL="0" indent="0">
              <a:buNone/>
            </a:pPr>
            <a:r>
              <a:rPr lang="en-US" sz="1400" dirty="0">
                <a:solidFill>
                  <a:srgbClr val="44444F"/>
                </a:solidFill>
                <a:latin typeface="Calibri" pitchFamily="34" charset="0"/>
                <a:ea typeface="Calibri" pitchFamily="34" charset="-122"/>
                <a:cs typeface="Calibri" pitchFamily="34" charset="-120"/>
              </a:rPr>
              <a:t>Varones independientes, dueños de sí. Con voz política: podían votar.</a:t>
            </a:r>
            <a:endParaRPr lang="en-US" sz="1400" dirty="0"/>
          </a:p>
        </p:txBody>
      </p:sp>
      <p:sp>
        <p:nvSpPr>
          <p:cNvPr id="10" name="Shape 7"/>
          <p:cNvSpPr/>
          <p:nvPr/>
        </p:nvSpPr>
        <p:spPr>
          <a:xfrm>
            <a:off x="6400800" y="2331720"/>
            <a:ext cx="5394960" cy="2286000"/>
          </a:xfrm>
          <a:prstGeom prst="roundRect">
            <a:avLst>
              <a:gd name="adj" fmla="val 40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1" name="Shape 8"/>
          <p:cNvSpPr/>
          <p:nvPr/>
        </p:nvSpPr>
        <p:spPr>
          <a:xfrm>
            <a:off x="6812280" y="2834640"/>
            <a:ext cx="914400" cy="914400"/>
          </a:xfrm>
          <a:prstGeom prst="ellipse">
            <a:avLst/>
          </a:prstGeom>
          <a:solidFill>
            <a:srgbClr val="D4EAF3"/>
          </a:solidFill>
          <a:ln/>
        </p:spPr>
        <p:txBody>
          <a:bodyPr/>
          <a:lstStyle/>
          <a:p>
            <a:endParaRPr lang="es-MX"/>
          </a:p>
        </p:txBody>
      </p:sp>
      <p:pic>
        <p:nvPicPr>
          <p:cNvPr id="12" name="Image 1" descr="preencoded.png"/>
          <p:cNvPicPr>
            <a:picLocks noChangeAspect="1"/>
          </p:cNvPicPr>
          <p:nvPr/>
        </p:nvPicPr>
        <p:blipFill>
          <a:blip r:embed="rId4"/>
          <a:stretch>
            <a:fillRect/>
          </a:stretch>
        </p:blipFill>
        <p:spPr>
          <a:xfrm>
            <a:off x="7031736" y="3054096"/>
            <a:ext cx="475488" cy="475488"/>
          </a:xfrm>
          <a:prstGeom prst="rect">
            <a:avLst/>
          </a:prstGeom>
        </p:spPr>
      </p:pic>
      <p:sp>
        <p:nvSpPr>
          <p:cNvPr id="13" name="Text 9"/>
          <p:cNvSpPr/>
          <p:nvPr/>
        </p:nvSpPr>
        <p:spPr>
          <a:xfrm>
            <a:off x="7909560" y="2788920"/>
            <a:ext cx="3611880" cy="457200"/>
          </a:xfrm>
          <a:prstGeom prst="rect">
            <a:avLst/>
          </a:prstGeom>
          <a:noFill/>
          <a:ln/>
        </p:spPr>
        <p:txBody>
          <a:bodyPr wrap="square" rtlCol="0" anchor="ctr"/>
          <a:lstStyle/>
          <a:p>
            <a:pPr marL="0" indent="0">
              <a:buNone/>
            </a:pPr>
            <a:r>
              <a:rPr lang="en-US" sz="2000" b="1" dirty="0">
                <a:solidFill>
                  <a:srgbClr val="1A1A2E"/>
                </a:solidFill>
                <a:latin typeface="Bookman Old Style" pitchFamily="34" charset="0"/>
                <a:ea typeface="Bookman Old Style" pitchFamily="34" charset="-122"/>
                <a:cs typeface="Bookman Old Style" pitchFamily="34" charset="-120"/>
              </a:rPr>
              <a:t>Ciudadanía pasiva</a:t>
            </a:r>
            <a:endParaRPr lang="en-US" sz="2000" dirty="0"/>
          </a:p>
        </p:txBody>
      </p:sp>
      <p:sp>
        <p:nvSpPr>
          <p:cNvPr id="14" name="Text 10"/>
          <p:cNvSpPr/>
          <p:nvPr/>
        </p:nvSpPr>
        <p:spPr>
          <a:xfrm>
            <a:off x="7909560" y="3291840"/>
            <a:ext cx="3611880" cy="1097280"/>
          </a:xfrm>
          <a:prstGeom prst="rect">
            <a:avLst/>
          </a:prstGeom>
          <a:noFill/>
          <a:ln/>
        </p:spPr>
        <p:txBody>
          <a:bodyPr wrap="square" rtlCol="0" anchor="ctr"/>
          <a:lstStyle/>
          <a:p>
            <a:pPr marL="0" indent="0">
              <a:buNone/>
            </a:pPr>
            <a:r>
              <a:rPr lang="en-US" sz="1400" dirty="0">
                <a:solidFill>
                  <a:srgbClr val="44444F"/>
                </a:solidFill>
                <a:latin typeface="Calibri" pitchFamily="34" charset="0"/>
                <a:ea typeface="Calibri" pitchFamily="34" charset="-122"/>
                <a:cs typeface="Calibri" pitchFamily="34" charset="-120"/>
              </a:rPr>
              <a:t>Mujeres, criados, aprendices. Con derechos civiles, pero sin voz política.</a:t>
            </a:r>
            <a:endParaRPr lang="en-US" sz="1400" dirty="0"/>
          </a:p>
        </p:txBody>
      </p:sp>
      <p:sp>
        <p:nvSpPr>
          <p:cNvPr id="15" name="Shape 11"/>
          <p:cNvSpPr/>
          <p:nvPr/>
        </p:nvSpPr>
        <p:spPr>
          <a:xfrm>
            <a:off x="640080" y="4892040"/>
            <a:ext cx="10881360" cy="1234440"/>
          </a:xfrm>
          <a:prstGeom prst="roundRect">
            <a:avLst>
              <a:gd name="adj" fmla="val 5926"/>
            </a:avLst>
          </a:prstGeom>
          <a:solidFill>
            <a:srgbClr val="FFFFFF">
              <a:alpha val="12000"/>
            </a:srgbClr>
          </a:solidFill>
          <a:ln w="9525">
            <a:solidFill>
              <a:srgbClr val="D4EAF3"/>
            </a:solidFill>
            <a:prstDash val="solid"/>
          </a:ln>
        </p:spPr>
        <p:txBody>
          <a:bodyPr/>
          <a:lstStyle/>
          <a:p>
            <a:endParaRPr lang="es-MX"/>
          </a:p>
        </p:txBody>
      </p:sp>
      <p:sp>
        <p:nvSpPr>
          <p:cNvPr id="16" name="Text 12"/>
          <p:cNvSpPr/>
          <p:nvPr/>
        </p:nvSpPr>
        <p:spPr>
          <a:xfrm>
            <a:off x="914400" y="5029200"/>
            <a:ext cx="10332720" cy="960120"/>
          </a:xfrm>
          <a:prstGeom prst="rect">
            <a:avLst/>
          </a:prstGeom>
          <a:noFill/>
          <a:ln/>
        </p:spPr>
        <p:txBody>
          <a:bodyPr wrap="square" rtlCol="0" anchor="ctr"/>
          <a:lstStyle/>
          <a:p>
            <a:pPr marL="0" indent="0">
              <a:buNone/>
            </a:pPr>
            <a:r>
              <a:rPr lang="en-US" sz="1900" b="1" i="1" dirty="0">
                <a:solidFill>
                  <a:srgbClr val="FFFFFF"/>
                </a:solidFill>
                <a:latin typeface="Bookman Old Style" pitchFamily="34" charset="0"/>
                <a:ea typeface="Bookman Old Style" pitchFamily="34" charset="-122"/>
                <a:cs typeface="Bookman Old Style" pitchFamily="34" charset="-120"/>
              </a:rPr>
              <a:t>La historia del sufragio es, ante todo, la historia de quién cuenta como sujeto político pleno.</a:t>
            </a:r>
            <a:endParaRPr lang="en-US" sz="1900" dirty="0"/>
          </a:p>
        </p:txBody>
      </p:sp>
      <p:sp>
        <p:nvSpPr>
          <p:cNvPr id="17" name="Text 13"/>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D4EAF3"/>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2A87AD"/>
                </a:solidFill>
                <a:latin typeface="Calibri" pitchFamily="34" charset="0"/>
                <a:ea typeface="Calibri" pitchFamily="34" charset="-122"/>
                <a:cs typeface="Calibri" pitchFamily="34" charset="-120"/>
              </a:rPr>
              <a:t>BLOQUE V · ACTIVO Y PASIVO</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1C5D78"/>
                </a:solidFill>
                <a:latin typeface="Bookman Old Style" pitchFamily="34" charset="0"/>
                <a:ea typeface="Bookman Old Style" pitchFamily="34" charset="-122"/>
                <a:cs typeface="Bookman Old Style" pitchFamily="34" charset="-120"/>
              </a:rPr>
              <a:t>El sufragio pasivo hoy: la asimetría y sus litigios</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500" i="1" dirty="0">
                <a:solidFill>
                  <a:srgbClr val="6B6B7B"/>
                </a:solidFill>
                <a:latin typeface="Calibri" pitchFamily="34" charset="0"/>
                <a:ea typeface="Calibri" pitchFamily="34" charset="-122"/>
                <a:cs typeface="Calibri" pitchFamily="34" charset="-120"/>
              </a:rPr>
              <a:t>Toleramos más requisitos para ser electo que para elegir: confiamos menos en quién puede gobernar que en quién puede opinar.</a:t>
            </a:r>
            <a:endParaRPr lang="en-US" sz="1500" dirty="0"/>
          </a:p>
        </p:txBody>
      </p:sp>
      <p:sp>
        <p:nvSpPr>
          <p:cNvPr id="5" name="Shape 3"/>
          <p:cNvSpPr/>
          <p:nvPr/>
        </p:nvSpPr>
        <p:spPr>
          <a:xfrm>
            <a:off x="640080" y="2194560"/>
            <a:ext cx="6766560" cy="3794760"/>
          </a:xfrm>
          <a:prstGeom prst="roundRect">
            <a:avLst>
              <a:gd name="adj" fmla="val 241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960120" y="2514600"/>
            <a:ext cx="914400" cy="914400"/>
          </a:xfrm>
          <a:prstGeom prst="ellipse">
            <a:avLst/>
          </a:prstGeom>
          <a:solidFill>
            <a:srgbClr val="D4EAF3"/>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179576" y="2734056"/>
            <a:ext cx="475488" cy="475488"/>
          </a:xfrm>
          <a:prstGeom prst="rect">
            <a:avLst/>
          </a:prstGeom>
        </p:spPr>
      </p:pic>
      <p:sp>
        <p:nvSpPr>
          <p:cNvPr id="8" name="Text 5"/>
          <p:cNvSpPr/>
          <p:nvPr/>
        </p:nvSpPr>
        <p:spPr>
          <a:xfrm>
            <a:off x="2057400" y="2542032"/>
            <a:ext cx="5120640" cy="457200"/>
          </a:xfrm>
          <a:prstGeom prst="rect">
            <a:avLst/>
          </a:prstGeom>
          <a:noFill/>
          <a:ln/>
        </p:spPr>
        <p:txBody>
          <a:bodyPr wrap="square" rtlCol="0" anchor="ctr"/>
          <a:lstStyle/>
          <a:p>
            <a:pPr marL="0" indent="0">
              <a:buNone/>
            </a:pPr>
            <a:r>
              <a:rPr lang="en-US" sz="2000" b="1" dirty="0">
                <a:solidFill>
                  <a:srgbClr val="1A1A2E"/>
                </a:solidFill>
                <a:latin typeface="Bookman Old Style" pitchFamily="34" charset="0"/>
                <a:ea typeface="Bookman Old Style" pitchFamily="34" charset="-122"/>
                <a:cs typeface="Bookman Old Style" pitchFamily="34" charset="-120"/>
              </a:rPr>
              <a:t>Castañeda Gutman vs. México</a:t>
            </a:r>
            <a:endParaRPr lang="en-US" sz="2000" dirty="0"/>
          </a:p>
        </p:txBody>
      </p:sp>
      <p:sp>
        <p:nvSpPr>
          <p:cNvPr id="9" name="Text 6"/>
          <p:cNvSpPr/>
          <p:nvPr/>
        </p:nvSpPr>
        <p:spPr>
          <a:xfrm>
            <a:off x="2057400" y="2980944"/>
            <a:ext cx="5120640" cy="365760"/>
          </a:xfrm>
          <a:prstGeom prst="rect">
            <a:avLst/>
          </a:prstGeom>
          <a:noFill/>
          <a:ln/>
        </p:spPr>
        <p:txBody>
          <a:bodyPr wrap="square" rtlCol="0" anchor="ctr"/>
          <a:lstStyle/>
          <a:p>
            <a:pPr marL="0" indent="0">
              <a:buNone/>
            </a:pPr>
            <a:r>
              <a:rPr lang="en-US" sz="1300" b="1" dirty="0">
                <a:solidFill>
                  <a:srgbClr val="2A87AD"/>
                </a:solidFill>
                <a:latin typeface="Calibri" pitchFamily="34" charset="0"/>
                <a:ea typeface="Calibri" pitchFamily="34" charset="-122"/>
                <a:cs typeface="Calibri" pitchFamily="34" charset="-120"/>
              </a:rPr>
              <a:t>Corte IDH · 2008 — candidatura independiente a la Presidencia</a:t>
            </a:r>
            <a:endParaRPr lang="en-US" sz="1300" dirty="0"/>
          </a:p>
        </p:txBody>
      </p:sp>
      <p:sp>
        <p:nvSpPr>
          <p:cNvPr id="10" name="Text 7"/>
          <p:cNvSpPr/>
          <p:nvPr/>
        </p:nvSpPr>
        <p:spPr>
          <a:xfrm>
            <a:off x="960120" y="3611880"/>
            <a:ext cx="6126480" cy="640080"/>
          </a:xfrm>
          <a:prstGeom prst="rect">
            <a:avLst/>
          </a:prstGeom>
          <a:noFill/>
          <a:ln/>
        </p:spPr>
        <p:txBody>
          <a:bodyPr wrap="square" rtlCol="0" anchor="ctr"/>
          <a:lstStyle/>
          <a:p>
            <a:pPr marL="0" indent="0">
              <a:buNone/>
            </a:pPr>
            <a:r>
              <a:rPr lang="en-US" sz="1450" b="1" dirty="0">
                <a:solidFill>
                  <a:srgbClr val="9C3262"/>
                </a:solidFill>
                <a:latin typeface="Calibri" pitchFamily="34" charset="0"/>
                <a:ea typeface="Calibri" pitchFamily="34" charset="-122"/>
                <a:cs typeface="Calibri" pitchFamily="34" charset="-120"/>
              </a:rPr>
              <a:t>Perdió en el fondo:  </a:t>
            </a:r>
            <a:r>
              <a:rPr lang="en-US" sz="1450" dirty="0">
                <a:solidFill>
                  <a:srgbClr val="44444F"/>
                </a:solidFill>
                <a:latin typeface="Calibri" pitchFamily="34" charset="0"/>
                <a:ea typeface="Calibri" pitchFamily="34" charset="-122"/>
                <a:cs typeface="Calibri" pitchFamily="34" charset="-120"/>
              </a:rPr>
              <a:t>la Corte avaló el monopolio de los partidos como medida convencional.</a:t>
            </a:r>
            <a:endParaRPr lang="en-US" sz="1450" dirty="0"/>
          </a:p>
        </p:txBody>
      </p:sp>
      <p:sp>
        <p:nvSpPr>
          <p:cNvPr id="11" name="Text 8"/>
          <p:cNvSpPr/>
          <p:nvPr/>
        </p:nvSpPr>
        <p:spPr>
          <a:xfrm>
            <a:off x="960120" y="4297680"/>
            <a:ext cx="6126480" cy="777240"/>
          </a:xfrm>
          <a:prstGeom prst="rect">
            <a:avLst/>
          </a:prstGeom>
          <a:noFill/>
          <a:ln/>
        </p:spPr>
        <p:txBody>
          <a:bodyPr wrap="square" rtlCol="0" anchor="ctr"/>
          <a:lstStyle/>
          <a:p>
            <a:pPr marL="0" indent="0">
              <a:buNone/>
            </a:pPr>
            <a:r>
              <a:rPr lang="en-US" sz="1450" b="1" dirty="0">
                <a:solidFill>
                  <a:srgbClr val="1C5D78"/>
                </a:solidFill>
                <a:latin typeface="Calibri" pitchFamily="34" charset="0"/>
                <a:ea typeface="Calibri" pitchFamily="34" charset="-122"/>
                <a:cs typeface="Calibri" pitchFamily="34" charset="-120"/>
              </a:rPr>
              <a:t>Pero ganó algo mayor:  </a:t>
            </a:r>
            <a:r>
              <a:rPr lang="en-US" sz="1450" dirty="0">
                <a:solidFill>
                  <a:srgbClr val="44444F"/>
                </a:solidFill>
                <a:latin typeface="Calibri" pitchFamily="34" charset="0"/>
                <a:ea typeface="Calibri" pitchFamily="34" charset="-122"/>
                <a:cs typeface="Calibri" pitchFamily="34" charset="-120"/>
              </a:rPr>
              <a:t>obligó a México a tener un recurso efectivo para impugnar la constitucionalidad de normas electorales.</a:t>
            </a:r>
            <a:endParaRPr lang="en-US" sz="1450" dirty="0"/>
          </a:p>
        </p:txBody>
      </p:sp>
      <p:sp>
        <p:nvSpPr>
          <p:cNvPr id="12" name="Text 9"/>
          <p:cNvSpPr/>
          <p:nvPr/>
        </p:nvSpPr>
        <p:spPr>
          <a:xfrm>
            <a:off x="960120" y="5120640"/>
            <a:ext cx="6126480" cy="731520"/>
          </a:xfrm>
          <a:prstGeom prst="rect">
            <a:avLst/>
          </a:prstGeom>
          <a:noFill/>
          <a:ln/>
        </p:spPr>
        <p:txBody>
          <a:bodyPr wrap="square" rtlCol="0" anchor="ctr"/>
          <a:lstStyle/>
          <a:p>
            <a:pPr marL="0" indent="0">
              <a:buNone/>
            </a:pPr>
            <a:r>
              <a:rPr lang="en-US" sz="1350" i="1" dirty="0">
                <a:solidFill>
                  <a:srgbClr val="6B6B7B"/>
                </a:solidFill>
                <a:latin typeface="Calibri" pitchFamily="34" charset="0"/>
                <a:ea typeface="Calibri" pitchFamily="34" charset="-122"/>
                <a:cs typeface="Calibri" pitchFamily="34" charset="-120"/>
              </a:rPr>
              <a:t>Las candidaturas independientes llegaron después, por otra puerta (reforma de 2012), y de paso colmaron la sentencia.</a:t>
            </a:r>
            <a:endParaRPr lang="en-US" sz="1350" dirty="0"/>
          </a:p>
        </p:txBody>
      </p:sp>
      <p:sp>
        <p:nvSpPr>
          <p:cNvPr id="13" name="Shape 10"/>
          <p:cNvSpPr/>
          <p:nvPr/>
        </p:nvSpPr>
        <p:spPr>
          <a:xfrm>
            <a:off x="7635240" y="2194560"/>
            <a:ext cx="3886200" cy="3794760"/>
          </a:xfrm>
          <a:prstGeom prst="roundRect">
            <a:avLst>
              <a:gd name="adj" fmla="val 2410"/>
            </a:avLst>
          </a:prstGeom>
          <a:solidFill>
            <a:srgbClr val="1C5D78"/>
          </a:solidFill>
          <a:ln/>
          <a:effectLst>
            <a:outerShdw blurRad="88900" dist="38100" dir="5400000" algn="bl" rotWithShape="0">
              <a:srgbClr val="000000">
                <a:alpha val="16000"/>
              </a:srgbClr>
            </a:outerShdw>
          </a:effectLst>
        </p:spPr>
        <p:txBody>
          <a:bodyPr/>
          <a:lstStyle/>
          <a:p>
            <a:endParaRPr lang="es-MX"/>
          </a:p>
        </p:txBody>
      </p:sp>
      <p:sp>
        <p:nvSpPr>
          <p:cNvPr id="14" name="Text 11"/>
          <p:cNvSpPr/>
          <p:nvPr/>
        </p:nvSpPr>
        <p:spPr>
          <a:xfrm>
            <a:off x="7955280" y="2560320"/>
            <a:ext cx="3291840" cy="365760"/>
          </a:xfrm>
          <a:prstGeom prst="rect">
            <a:avLst/>
          </a:prstGeom>
          <a:noFill/>
          <a:ln/>
        </p:spPr>
        <p:txBody>
          <a:bodyPr wrap="square" rtlCol="0" anchor="ctr"/>
          <a:lstStyle/>
          <a:p>
            <a:pPr marL="0" indent="0">
              <a:buNone/>
            </a:pPr>
            <a:r>
              <a:rPr lang="en-US" sz="1300" b="1" kern="0" spc="200" dirty="0">
                <a:solidFill>
                  <a:srgbClr val="D4EAF3"/>
                </a:solidFill>
                <a:latin typeface="Calibri" pitchFamily="34" charset="0"/>
                <a:ea typeface="Calibri" pitchFamily="34" charset="-122"/>
                <a:cs typeface="Calibri" pitchFamily="34" charset="-120"/>
              </a:rPr>
              <a:t>LA LECCIÓN</a:t>
            </a:r>
            <a:endParaRPr lang="en-US" sz="1300" dirty="0"/>
          </a:p>
        </p:txBody>
      </p:sp>
      <p:sp>
        <p:nvSpPr>
          <p:cNvPr id="15" name="Text 12"/>
          <p:cNvSpPr/>
          <p:nvPr/>
        </p:nvSpPr>
        <p:spPr>
          <a:xfrm>
            <a:off x="7955280" y="2971800"/>
            <a:ext cx="3291840" cy="1097280"/>
          </a:xfrm>
          <a:prstGeom prst="rect">
            <a:avLst/>
          </a:prstGeom>
          <a:noFill/>
          <a:ln/>
        </p:spPr>
        <p:txBody>
          <a:bodyPr wrap="square" rtlCol="0" anchor="ctr"/>
          <a:lstStyle/>
          <a:p>
            <a:pPr marL="0" indent="0">
              <a:buNone/>
            </a:pPr>
            <a:r>
              <a:rPr lang="en-US" sz="2000" b="1" dirty="0">
                <a:solidFill>
                  <a:srgbClr val="FFFFFF"/>
                </a:solidFill>
                <a:latin typeface="Bookman Old Style" pitchFamily="34" charset="0"/>
                <a:ea typeface="Bookman Old Style" pitchFamily="34" charset="-122"/>
                <a:cs typeface="Bookman Old Style" pitchFamily="34" charset="-120"/>
              </a:rPr>
              <a:t>Cumplir una sentencia no siempre es ejecutar lo que ordena.</a:t>
            </a:r>
            <a:endParaRPr lang="en-US" sz="2000" dirty="0"/>
          </a:p>
        </p:txBody>
      </p:sp>
      <p:sp>
        <p:nvSpPr>
          <p:cNvPr id="16" name="Text 13"/>
          <p:cNvSpPr/>
          <p:nvPr/>
        </p:nvSpPr>
        <p:spPr>
          <a:xfrm>
            <a:off x="7955280" y="4251960"/>
            <a:ext cx="3291840" cy="1554480"/>
          </a:xfrm>
          <a:prstGeom prst="rect">
            <a:avLst/>
          </a:prstGeom>
          <a:noFill/>
          <a:ln/>
        </p:spPr>
        <p:txBody>
          <a:bodyPr wrap="square" rtlCol="0" anchor="ctr"/>
          <a:lstStyle/>
          <a:p>
            <a:pPr marL="0" indent="0">
              <a:buNone/>
            </a:pPr>
            <a:r>
              <a:rPr lang="en-US" sz="1350" dirty="0">
                <a:solidFill>
                  <a:srgbClr val="D4EAF3"/>
                </a:solidFill>
                <a:latin typeface="Calibri" pitchFamily="34" charset="0"/>
                <a:ea typeface="Calibri" pitchFamily="34" charset="-122"/>
                <a:cs typeface="Calibri" pitchFamily="34" charset="-120"/>
              </a:rPr>
              <a:t>Un tribunal empuja; la política interna se mueve por sus razones; ambas confluyen en algo que ninguna diseñó. Las cosas se causan menos de lo que se acompañan.</a:t>
            </a:r>
            <a:endParaRPr lang="en-US" sz="1350" dirty="0"/>
          </a:p>
        </p:txBody>
      </p:sp>
      <p:sp>
        <p:nvSpPr>
          <p:cNvPr id="17" name="Text 14"/>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2A87AD"/>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19A2E"/>
                </a:solidFill>
                <a:latin typeface="Calibri" pitchFamily="34" charset="0"/>
                <a:ea typeface="Calibri" pitchFamily="34" charset="-122"/>
                <a:cs typeface="Calibri" pitchFamily="34" charset="-120"/>
              </a:rPr>
              <a:t>BLOQUE VI · DERECHO O FUNCIÓN</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8A6D1F"/>
                </a:solidFill>
                <a:latin typeface="Bookman Old Style" pitchFamily="34" charset="0"/>
                <a:ea typeface="Bookman Old Style" pitchFamily="34" charset="-122"/>
                <a:cs typeface="Bookman Old Style" pitchFamily="34" charset="-120"/>
              </a:rPr>
              <a:t>¿Derecho subjetivo o función pública?</a:t>
            </a:r>
            <a:endParaRPr lang="en-US" sz="2900" dirty="0"/>
          </a:p>
        </p:txBody>
      </p:sp>
      <p:sp>
        <p:nvSpPr>
          <p:cNvPr id="4" name="Text 2"/>
          <p:cNvSpPr/>
          <p:nvPr/>
        </p:nvSpPr>
        <p:spPr>
          <a:xfrm>
            <a:off x="658368" y="1600200"/>
            <a:ext cx="10881360" cy="640080"/>
          </a:xfrm>
          <a:prstGeom prst="rect">
            <a:avLst/>
          </a:prstGeom>
          <a:noFill/>
          <a:ln/>
        </p:spPr>
        <p:txBody>
          <a:bodyPr wrap="square" rtlCol="0" anchor="ctr"/>
          <a:lstStyle/>
          <a:p>
            <a:pPr marL="0" indent="0">
              <a:buNone/>
            </a:pPr>
            <a:r>
              <a:rPr lang="en-US" sz="1500" i="1" dirty="0">
                <a:solidFill>
                  <a:srgbClr val="6B6B7B"/>
                </a:solidFill>
                <a:latin typeface="Calibri" pitchFamily="34" charset="0"/>
                <a:ea typeface="Calibri" pitchFamily="34" charset="-122"/>
                <a:cs typeface="Calibri" pitchFamily="34" charset="-120"/>
              </a:rPr>
              <a:t>De qué lado nos inclinemos cambia todo: si se puede obligar a votar, si cabe la abstención legítima, si el voto es propiedad del individuo o encargo de la nación.</a:t>
            </a:r>
            <a:endParaRPr lang="en-US" sz="1500" dirty="0"/>
          </a:p>
        </p:txBody>
      </p:sp>
      <p:sp>
        <p:nvSpPr>
          <p:cNvPr id="5" name="Shape 3"/>
          <p:cNvSpPr/>
          <p:nvPr/>
        </p:nvSpPr>
        <p:spPr>
          <a:xfrm>
            <a:off x="640080" y="2377440"/>
            <a:ext cx="5394960" cy="3611880"/>
          </a:xfrm>
          <a:prstGeom prst="roundRect">
            <a:avLst>
              <a:gd name="adj" fmla="val 253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051560" y="2788920"/>
            <a:ext cx="960120" cy="960120"/>
          </a:xfrm>
          <a:prstGeom prst="ellipse">
            <a:avLst/>
          </a:prstGeom>
          <a:solidFill>
            <a:srgbClr val="F5EBCF"/>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289304" y="3026664"/>
            <a:ext cx="484632" cy="484632"/>
          </a:xfrm>
          <a:prstGeom prst="rect">
            <a:avLst/>
          </a:prstGeom>
        </p:spPr>
      </p:pic>
      <p:sp>
        <p:nvSpPr>
          <p:cNvPr id="8" name="Text 5"/>
          <p:cNvSpPr/>
          <p:nvPr/>
        </p:nvSpPr>
        <p:spPr>
          <a:xfrm>
            <a:off x="2194560" y="2926080"/>
            <a:ext cx="3566160" cy="640080"/>
          </a:xfrm>
          <a:prstGeom prst="rect">
            <a:avLst/>
          </a:prstGeom>
          <a:noFill/>
          <a:ln/>
        </p:spPr>
        <p:txBody>
          <a:bodyPr wrap="square" rtlCol="0" anchor="ctr"/>
          <a:lstStyle/>
          <a:p>
            <a:pPr marL="0" indent="0">
              <a:buNone/>
            </a:pPr>
            <a:r>
              <a:rPr lang="en-US" sz="2100" b="1" dirty="0">
                <a:solidFill>
                  <a:srgbClr val="8A6D1F"/>
                </a:solidFill>
                <a:latin typeface="Bookman Old Style" pitchFamily="34" charset="0"/>
                <a:ea typeface="Bookman Old Style" pitchFamily="34" charset="-122"/>
                <a:cs typeface="Bookman Old Style" pitchFamily="34" charset="-120"/>
              </a:rPr>
              <a:t>Como DERECHO</a:t>
            </a:r>
            <a:endParaRPr lang="en-US" sz="2100" dirty="0"/>
          </a:p>
        </p:txBody>
      </p:sp>
      <p:sp>
        <p:nvSpPr>
          <p:cNvPr id="9" name="Text 6"/>
          <p:cNvSpPr/>
          <p:nvPr/>
        </p:nvSpPr>
        <p:spPr>
          <a:xfrm>
            <a:off x="1097280" y="3977640"/>
            <a:ext cx="4480560" cy="1371600"/>
          </a:xfrm>
          <a:prstGeom prst="rect">
            <a:avLst/>
          </a:prstGeom>
          <a:noFill/>
          <a:ln/>
        </p:spPr>
        <p:txBody>
          <a:bodyPr wrap="square" rtlCol="0" anchor="ctr"/>
          <a:lstStyle/>
          <a:p>
            <a:pPr marL="0" indent="0">
              <a:buNone/>
            </a:pPr>
            <a:r>
              <a:rPr lang="en-US" sz="1450" dirty="0">
                <a:solidFill>
                  <a:srgbClr val="44444F"/>
                </a:solidFill>
                <a:latin typeface="Calibri" pitchFamily="34" charset="0"/>
                <a:ea typeface="Calibri" pitchFamily="34" charset="-122"/>
                <a:cs typeface="Calibri" pitchFamily="34" charset="-120"/>
              </a:rPr>
              <a:t>Pertenece al individuo como expresión de su autonomía. Casi nada justifica privarlo de él, ni obligarlo a ejercerlo.</a:t>
            </a:r>
            <a:endParaRPr lang="en-US" sz="1450" dirty="0"/>
          </a:p>
        </p:txBody>
      </p:sp>
      <p:sp>
        <p:nvSpPr>
          <p:cNvPr id="10" name="Shape 7"/>
          <p:cNvSpPr/>
          <p:nvPr/>
        </p:nvSpPr>
        <p:spPr>
          <a:xfrm>
            <a:off x="1097280" y="5166360"/>
            <a:ext cx="4480560" cy="640080"/>
          </a:xfrm>
          <a:prstGeom prst="roundRect">
            <a:avLst>
              <a:gd name="adj" fmla="val 8571"/>
            </a:avLst>
          </a:prstGeom>
          <a:solidFill>
            <a:srgbClr val="F5EBCF"/>
          </a:solidFill>
          <a:ln/>
        </p:spPr>
        <p:txBody>
          <a:bodyPr/>
          <a:lstStyle/>
          <a:p>
            <a:endParaRPr lang="es-MX"/>
          </a:p>
        </p:txBody>
      </p:sp>
      <p:sp>
        <p:nvSpPr>
          <p:cNvPr id="11" name="Text 8"/>
          <p:cNvSpPr/>
          <p:nvPr/>
        </p:nvSpPr>
        <p:spPr>
          <a:xfrm>
            <a:off x="1280160" y="5166360"/>
            <a:ext cx="4114800" cy="640080"/>
          </a:xfrm>
          <a:prstGeom prst="rect">
            <a:avLst/>
          </a:prstGeom>
          <a:noFill/>
          <a:ln/>
        </p:spPr>
        <p:txBody>
          <a:bodyPr wrap="square" rtlCol="0" anchor="ctr"/>
          <a:lstStyle/>
          <a:p>
            <a:pPr marL="0" indent="0">
              <a:buNone/>
            </a:pPr>
            <a:r>
              <a:rPr lang="en-US" sz="1250" b="1" i="1" dirty="0">
                <a:solidFill>
                  <a:srgbClr val="8A6D1F"/>
                </a:solidFill>
                <a:latin typeface="Calibri" pitchFamily="34" charset="0"/>
                <a:ea typeface="Calibri" pitchFamily="34" charset="-122"/>
                <a:cs typeface="Calibri" pitchFamily="34" charset="-120"/>
              </a:rPr>
              <a:t>Consecuencia: la abstención es un acto político legítimo.</a:t>
            </a:r>
            <a:endParaRPr lang="en-US" sz="1250" dirty="0"/>
          </a:p>
        </p:txBody>
      </p:sp>
      <p:sp>
        <p:nvSpPr>
          <p:cNvPr id="12" name="Shape 9"/>
          <p:cNvSpPr/>
          <p:nvPr/>
        </p:nvSpPr>
        <p:spPr>
          <a:xfrm>
            <a:off x="6400800" y="2377440"/>
            <a:ext cx="5394960" cy="3611880"/>
          </a:xfrm>
          <a:prstGeom prst="roundRect">
            <a:avLst>
              <a:gd name="adj" fmla="val 253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3" name="Shape 10"/>
          <p:cNvSpPr/>
          <p:nvPr/>
        </p:nvSpPr>
        <p:spPr>
          <a:xfrm>
            <a:off x="6812280" y="2788920"/>
            <a:ext cx="960120" cy="960120"/>
          </a:xfrm>
          <a:prstGeom prst="ellipse">
            <a:avLst/>
          </a:prstGeom>
          <a:solidFill>
            <a:srgbClr val="F5EBCF"/>
          </a:solidFill>
          <a:ln/>
        </p:spPr>
        <p:txBody>
          <a:bodyPr/>
          <a:lstStyle/>
          <a:p>
            <a:endParaRPr lang="es-MX"/>
          </a:p>
        </p:txBody>
      </p:sp>
      <p:pic>
        <p:nvPicPr>
          <p:cNvPr id="14" name="Image 1" descr="preencoded.png"/>
          <p:cNvPicPr>
            <a:picLocks noChangeAspect="1"/>
          </p:cNvPicPr>
          <p:nvPr/>
        </p:nvPicPr>
        <p:blipFill>
          <a:blip r:embed="rId4"/>
          <a:stretch>
            <a:fillRect/>
          </a:stretch>
        </p:blipFill>
        <p:spPr>
          <a:xfrm>
            <a:off x="7050024" y="3026664"/>
            <a:ext cx="484632" cy="484632"/>
          </a:xfrm>
          <a:prstGeom prst="rect">
            <a:avLst/>
          </a:prstGeom>
        </p:spPr>
      </p:pic>
      <p:sp>
        <p:nvSpPr>
          <p:cNvPr id="15" name="Text 11"/>
          <p:cNvSpPr/>
          <p:nvPr/>
        </p:nvSpPr>
        <p:spPr>
          <a:xfrm>
            <a:off x="7955280" y="2926080"/>
            <a:ext cx="3566160" cy="640080"/>
          </a:xfrm>
          <a:prstGeom prst="rect">
            <a:avLst/>
          </a:prstGeom>
          <a:noFill/>
          <a:ln/>
        </p:spPr>
        <p:txBody>
          <a:bodyPr wrap="square" rtlCol="0" anchor="ctr"/>
          <a:lstStyle/>
          <a:p>
            <a:pPr marL="0" indent="0">
              <a:buNone/>
            </a:pPr>
            <a:r>
              <a:rPr lang="en-US" sz="2100" b="1" dirty="0">
                <a:solidFill>
                  <a:srgbClr val="C19A2E"/>
                </a:solidFill>
                <a:latin typeface="Bookman Old Style" pitchFamily="34" charset="0"/>
                <a:ea typeface="Bookman Old Style" pitchFamily="34" charset="-122"/>
                <a:cs typeface="Bookman Old Style" pitchFamily="34" charset="-120"/>
              </a:rPr>
              <a:t>Como FUNCIÓN</a:t>
            </a:r>
            <a:endParaRPr lang="en-US" sz="2100" dirty="0"/>
          </a:p>
        </p:txBody>
      </p:sp>
      <p:sp>
        <p:nvSpPr>
          <p:cNvPr id="16" name="Text 12"/>
          <p:cNvSpPr/>
          <p:nvPr/>
        </p:nvSpPr>
        <p:spPr>
          <a:xfrm>
            <a:off x="6858000" y="3977640"/>
            <a:ext cx="4480560" cy="1371600"/>
          </a:xfrm>
          <a:prstGeom prst="rect">
            <a:avLst/>
          </a:prstGeom>
          <a:noFill/>
          <a:ln/>
        </p:spPr>
        <p:txBody>
          <a:bodyPr wrap="square" rtlCol="0" anchor="ctr"/>
          <a:lstStyle/>
          <a:p>
            <a:pPr marL="0" indent="0">
              <a:buNone/>
            </a:pPr>
            <a:r>
              <a:rPr lang="en-US" sz="1450" dirty="0">
                <a:solidFill>
                  <a:srgbClr val="44444F"/>
                </a:solidFill>
                <a:latin typeface="Calibri" pitchFamily="34" charset="0"/>
                <a:ea typeface="Calibri" pitchFamily="34" charset="-122"/>
                <a:cs typeface="Calibri" pitchFamily="34" charset="-120"/>
              </a:rPr>
              <a:t>Es una tarea ejercida en nombre de la nación (Duguit). De ella brota la obligatoriedad —e, históricamente, la restricción a los «capaces»—.</a:t>
            </a:r>
            <a:endParaRPr lang="en-US" sz="1450" dirty="0"/>
          </a:p>
        </p:txBody>
      </p:sp>
      <p:sp>
        <p:nvSpPr>
          <p:cNvPr id="17" name="Shape 13"/>
          <p:cNvSpPr/>
          <p:nvPr/>
        </p:nvSpPr>
        <p:spPr>
          <a:xfrm>
            <a:off x="6858000" y="5166360"/>
            <a:ext cx="4480560" cy="640080"/>
          </a:xfrm>
          <a:prstGeom prst="roundRect">
            <a:avLst>
              <a:gd name="adj" fmla="val 8571"/>
            </a:avLst>
          </a:prstGeom>
          <a:solidFill>
            <a:srgbClr val="F5EBCF"/>
          </a:solidFill>
          <a:ln/>
        </p:spPr>
        <p:txBody>
          <a:bodyPr/>
          <a:lstStyle/>
          <a:p>
            <a:endParaRPr lang="es-MX"/>
          </a:p>
        </p:txBody>
      </p:sp>
      <p:sp>
        <p:nvSpPr>
          <p:cNvPr id="18" name="Text 14"/>
          <p:cNvSpPr/>
          <p:nvPr/>
        </p:nvSpPr>
        <p:spPr>
          <a:xfrm>
            <a:off x="7040880" y="5166360"/>
            <a:ext cx="4114800" cy="640080"/>
          </a:xfrm>
          <a:prstGeom prst="rect">
            <a:avLst/>
          </a:prstGeom>
          <a:noFill/>
          <a:ln/>
        </p:spPr>
        <p:txBody>
          <a:bodyPr wrap="square" rtlCol="0" anchor="ctr"/>
          <a:lstStyle/>
          <a:p>
            <a:pPr marL="0" indent="0">
              <a:buNone/>
            </a:pPr>
            <a:r>
              <a:rPr lang="en-US" sz="1250" b="1" i="1" dirty="0">
                <a:solidFill>
                  <a:srgbClr val="8A6D1F"/>
                </a:solidFill>
                <a:latin typeface="Calibri" pitchFamily="34" charset="0"/>
                <a:ea typeface="Calibri" pitchFamily="34" charset="-122"/>
                <a:cs typeface="Calibri" pitchFamily="34" charset="-120"/>
              </a:rPr>
              <a:t>Consecuencia: votar es un deber; no votar, un incumplimiento.</a:t>
            </a:r>
            <a:endParaRPr lang="en-US" sz="1250" dirty="0"/>
          </a:p>
        </p:txBody>
      </p:sp>
      <p:sp>
        <p:nvSpPr>
          <p:cNvPr id="19" name="Text 15"/>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19A2E"/>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8A6D1F"/>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F5EBCF"/>
                </a:solidFill>
                <a:latin typeface="Calibri" pitchFamily="34" charset="0"/>
                <a:ea typeface="Calibri" pitchFamily="34" charset="-122"/>
                <a:cs typeface="Calibri" pitchFamily="34" charset="-120"/>
              </a:rPr>
              <a:t>BLOQUE VI · DERECHO O FUNCIÓN</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Artículos 35 y 36: derecho y deber a la vez</a:t>
            </a:r>
            <a:endParaRPr lang="en-US" sz="2900" dirty="0"/>
          </a:p>
        </p:txBody>
      </p:sp>
      <p:sp>
        <p:nvSpPr>
          <p:cNvPr id="4" name="Text 2"/>
          <p:cNvSpPr/>
          <p:nvPr/>
        </p:nvSpPr>
        <p:spPr>
          <a:xfrm>
            <a:off x="658368" y="1645920"/>
            <a:ext cx="10881360" cy="457200"/>
          </a:xfrm>
          <a:prstGeom prst="rect">
            <a:avLst/>
          </a:prstGeom>
          <a:noFill/>
          <a:ln/>
        </p:spPr>
        <p:txBody>
          <a:bodyPr wrap="square" rtlCol="0" anchor="ctr"/>
          <a:lstStyle/>
          <a:p>
            <a:pPr marL="0" indent="0">
              <a:buNone/>
            </a:pPr>
            <a:r>
              <a:rPr lang="en-US" sz="1600" i="1" dirty="0">
                <a:solidFill>
                  <a:srgbClr val="F5EBCF"/>
                </a:solidFill>
                <a:latin typeface="Calibri" pitchFamily="34" charset="0"/>
                <a:ea typeface="Calibri" pitchFamily="34" charset="-122"/>
                <a:cs typeface="Calibri" pitchFamily="34" charset="-120"/>
              </a:rPr>
              <a:t>¿Descuido del Constituyente o teoría deliberada? Hay una tercera vía, más sólida que ambas.</a:t>
            </a:r>
            <a:endParaRPr lang="en-US" sz="1600" dirty="0"/>
          </a:p>
        </p:txBody>
      </p:sp>
      <p:sp>
        <p:nvSpPr>
          <p:cNvPr id="5" name="Shape 3"/>
          <p:cNvSpPr/>
          <p:nvPr/>
        </p:nvSpPr>
        <p:spPr>
          <a:xfrm>
            <a:off x="640080" y="2286000"/>
            <a:ext cx="5394960" cy="2194560"/>
          </a:xfrm>
          <a:prstGeom prst="roundRect">
            <a:avLst>
              <a:gd name="adj" fmla="val 4167"/>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051560" y="2743200"/>
            <a:ext cx="868680" cy="868680"/>
          </a:xfrm>
          <a:prstGeom prst="ellipse">
            <a:avLst/>
          </a:prstGeom>
          <a:solidFill>
            <a:srgbClr val="F5EBCF"/>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261872" y="2953512"/>
            <a:ext cx="448056" cy="448056"/>
          </a:xfrm>
          <a:prstGeom prst="rect">
            <a:avLst/>
          </a:prstGeom>
        </p:spPr>
      </p:pic>
      <p:sp>
        <p:nvSpPr>
          <p:cNvPr id="8" name="Text 5"/>
          <p:cNvSpPr/>
          <p:nvPr/>
        </p:nvSpPr>
        <p:spPr>
          <a:xfrm>
            <a:off x="2103120" y="2697480"/>
            <a:ext cx="3657600" cy="4572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Artículo 35</a:t>
            </a:r>
            <a:endParaRPr lang="en-US" sz="1900" dirty="0"/>
          </a:p>
        </p:txBody>
      </p:sp>
      <p:sp>
        <p:nvSpPr>
          <p:cNvPr id="9" name="Text 6"/>
          <p:cNvSpPr/>
          <p:nvPr/>
        </p:nvSpPr>
        <p:spPr>
          <a:xfrm>
            <a:off x="2103120" y="3154680"/>
            <a:ext cx="3657600" cy="365760"/>
          </a:xfrm>
          <a:prstGeom prst="rect">
            <a:avLst/>
          </a:prstGeom>
          <a:noFill/>
          <a:ln/>
        </p:spPr>
        <p:txBody>
          <a:bodyPr wrap="square" rtlCol="0" anchor="ctr"/>
          <a:lstStyle/>
          <a:p>
            <a:pPr marL="0" indent="0">
              <a:buNone/>
            </a:pPr>
            <a:r>
              <a:rPr lang="en-US" sz="1300" b="1" kern="0" spc="200" dirty="0">
                <a:solidFill>
                  <a:srgbClr val="C19A2E"/>
                </a:solidFill>
                <a:latin typeface="Calibri" pitchFamily="34" charset="0"/>
                <a:ea typeface="Calibri" pitchFamily="34" charset="-122"/>
                <a:cs typeface="Calibri" pitchFamily="34" charset="-120"/>
              </a:rPr>
              <a:t>PRERROGATIVA</a:t>
            </a:r>
            <a:endParaRPr lang="en-US" sz="1300" dirty="0"/>
          </a:p>
        </p:txBody>
      </p:sp>
      <p:sp>
        <p:nvSpPr>
          <p:cNvPr id="10" name="Text 7"/>
          <p:cNvSpPr/>
          <p:nvPr/>
        </p:nvSpPr>
        <p:spPr>
          <a:xfrm>
            <a:off x="1097280" y="3657600"/>
            <a:ext cx="4480560" cy="73152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«Son derechos de la ciudadanía: votar en las elecciones…». El voto como derecho político fundamental.</a:t>
            </a:r>
            <a:endParaRPr lang="en-US" sz="1300" dirty="0"/>
          </a:p>
        </p:txBody>
      </p:sp>
      <p:sp>
        <p:nvSpPr>
          <p:cNvPr id="11" name="Shape 8"/>
          <p:cNvSpPr/>
          <p:nvPr/>
        </p:nvSpPr>
        <p:spPr>
          <a:xfrm>
            <a:off x="6400800" y="2286000"/>
            <a:ext cx="5394960" cy="2194560"/>
          </a:xfrm>
          <a:prstGeom prst="roundRect">
            <a:avLst>
              <a:gd name="adj" fmla="val 4167"/>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2" name="Shape 9"/>
          <p:cNvSpPr/>
          <p:nvPr/>
        </p:nvSpPr>
        <p:spPr>
          <a:xfrm>
            <a:off x="6812280" y="2743200"/>
            <a:ext cx="868680" cy="868680"/>
          </a:xfrm>
          <a:prstGeom prst="ellipse">
            <a:avLst/>
          </a:prstGeom>
          <a:solidFill>
            <a:srgbClr val="F5EBCF"/>
          </a:solidFill>
          <a:ln/>
        </p:spPr>
        <p:txBody>
          <a:bodyPr/>
          <a:lstStyle/>
          <a:p>
            <a:endParaRPr lang="es-MX"/>
          </a:p>
        </p:txBody>
      </p:sp>
      <p:pic>
        <p:nvPicPr>
          <p:cNvPr id="13" name="Image 1" descr="preencoded.png"/>
          <p:cNvPicPr>
            <a:picLocks noChangeAspect="1"/>
          </p:cNvPicPr>
          <p:nvPr/>
        </p:nvPicPr>
        <p:blipFill>
          <a:blip r:embed="rId4"/>
          <a:stretch>
            <a:fillRect/>
          </a:stretch>
        </p:blipFill>
        <p:spPr>
          <a:xfrm>
            <a:off x="7022592" y="2953512"/>
            <a:ext cx="448056" cy="448056"/>
          </a:xfrm>
          <a:prstGeom prst="rect">
            <a:avLst/>
          </a:prstGeom>
        </p:spPr>
      </p:pic>
      <p:sp>
        <p:nvSpPr>
          <p:cNvPr id="14" name="Text 10"/>
          <p:cNvSpPr/>
          <p:nvPr/>
        </p:nvSpPr>
        <p:spPr>
          <a:xfrm>
            <a:off x="7863840" y="2697480"/>
            <a:ext cx="3657600" cy="4572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Artículo 36</a:t>
            </a:r>
            <a:endParaRPr lang="en-US" sz="1900" dirty="0"/>
          </a:p>
        </p:txBody>
      </p:sp>
      <p:sp>
        <p:nvSpPr>
          <p:cNvPr id="15" name="Text 11"/>
          <p:cNvSpPr/>
          <p:nvPr/>
        </p:nvSpPr>
        <p:spPr>
          <a:xfrm>
            <a:off x="7863840" y="3154680"/>
            <a:ext cx="3657600" cy="365760"/>
          </a:xfrm>
          <a:prstGeom prst="rect">
            <a:avLst/>
          </a:prstGeom>
          <a:noFill/>
          <a:ln/>
        </p:spPr>
        <p:txBody>
          <a:bodyPr wrap="square" rtlCol="0" anchor="ctr"/>
          <a:lstStyle/>
          <a:p>
            <a:pPr marL="0" indent="0">
              <a:buNone/>
            </a:pPr>
            <a:r>
              <a:rPr lang="en-US" sz="1300" b="1" kern="0" spc="200" dirty="0">
                <a:solidFill>
                  <a:srgbClr val="C19A2E"/>
                </a:solidFill>
                <a:latin typeface="Calibri" pitchFamily="34" charset="0"/>
                <a:ea typeface="Calibri" pitchFamily="34" charset="-122"/>
                <a:cs typeface="Calibri" pitchFamily="34" charset="-120"/>
              </a:rPr>
              <a:t>OBLIGACIÓN</a:t>
            </a:r>
            <a:endParaRPr lang="en-US" sz="1300" dirty="0"/>
          </a:p>
        </p:txBody>
      </p:sp>
      <p:sp>
        <p:nvSpPr>
          <p:cNvPr id="16" name="Text 12"/>
          <p:cNvSpPr/>
          <p:nvPr/>
        </p:nvSpPr>
        <p:spPr>
          <a:xfrm>
            <a:off x="6858000" y="3657600"/>
            <a:ext cx="4480560" cy="73152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«Son obligaciones del ciudadano: votar en las elecciones…». El voto como deber para con la sociedad.</a:t>
            </a:r>
            <a:endParaRPr lang="en-US" sz="1300" dirty="0"/>
          </a:p>
        </p:txBody>
      </p:sp>
      <p:sp>
        <p:nvSpPr>
          <p:cNvPr id="17" name="Shape 13"/>
          <p:cNvSpPr/>
          <p:nvPr/>
        </p:nvSpPr>
        <p:spPr>
          <a:xfrm>
            <a:off x="640080" y="4754880"/>
            <a:ext cx="10881360" cy="1417320"/>
          </a:xfrm>
          <a:prstGeom prst="roundRect">
            <a:avLst>
              <a:gd name="adj" fmla="val 5161"/>
            </a:avLst>
          </a:prstGeom>
          <a:solidFill>
            <a:srgbClr val="FFFFFF">
              <a:alpha val="12000"/>
            </a:srgbClr>
          </a:solidFill>
          <a:ln w="9525">
            <a:solidFill>
              <a:srgbClr val="F5EBCF"/>
            </a:solidFill>
            <a:prstDash val="solid"/>
          </a:ln>
        </p:spPr>
        <p:txBody>
          <a:bodyPr/>
          <a:lstStyle/>
          <a:p>
            <a:endParaRPr lang="es-MX"/>
          </a:p>
        </p:txBody>
      </p:sp>
      <p:sp>
        <p:nvSpPr>
          <p:cNvPr id="18" name="Text 14"/>
          <p:cNvSpPr/>
          <p:nvPr/>
        </p:nvSpPr>
        <p:spPr>
          <a:xfrm>
            <a:off x="914400" y="4864608"/>
            <a:ext cx="10332720" cy="1188720"/>
          </a:xfrm>
          <a:prstGeom prst="rect">
            <a:avLst/>
          </a:prstGeom>
          <a:noFill/>
          <a:ln/>
        </p:spPr>
        <p:txBody>
          <a:bodyPr wrap="square" rtlCol="0" anchor="ctr"/>
          <a:lstStyle/>
          <a:p>
            <a:pPr marL="0" indent="0">
              <a:buNone/>
            </a:pPr>
            <a:r>
              <a:rPr lang="en-US" sz="1350" b="1" dirty="0">
                <a:solidFill>
                  <a:srgbClr val="F5EBCF"/>
                </a:solidFill>
                <a:latin typeface="Calibri" pitchFamily="34" charset="0"/>
                <a:ea typeface="Calibri" pitchFamily="34" charset="-122"/>
                <a:cs typeface="Calibri" pitchFamily="34" charset="-120"/>
              </a:rPr>
              <a:t>La tercera vía:  </a:t>
            </a:r>
            <a:r>
              <a:rPr lang="en-US" sz="1350" dirty="0">
                <a:solidFill>
                  <a:srgbClr val="FFFFFF"/>
                </a:solidFill>
                <a:latin typeface="Calibri" pitchFamily="34" charset="0"/>
                <a:ea typeface="Calibri" pitchFamily="34" charset="-122"/>
                <a:cs typeface="Calibri" pitchFamily="34" charset="-120"/>
              </a:rPr>
              <a:t>hacia 1917 la teoría dominante (Duguit) concebía el voto como </a:t>
            </a:r>
            <a:r>
              <a:rPr lang="en-US" sz="1350" b="1" dirty="0">
                <a:solidFill>
                  <a:srgbClr val="FFFFFF"/>
                </a:solidFill>
                <a:latin typeface="Calibri" pitchFamily="34" charset="0"/>
                <a:ea typeface="Calibri" pitchFamily="34" charset="-122"/>
                <a:cs typeface="Calibri" pitchFamily="34" charset="-120"/>
              </a:rPr>
              <a:t>prerrogativa-función</a:t>
            </a:r>
            <a:r>
              <a:rPr lang="en-US" sz="1350" dirty="0">
                <a:solidFill>
                  <a:srgbClr val="FFFFFF"/>
                </a:solidFill>
                <a:latin typeface="Calibri" pitchFamily="34" charset="0"/>
                <a:ea typeface="Calibri" pitchFamily="34" charset="-122"/>
                <a:cs typeface="Calibri" pitchFamily="34" charset="-120"/>
              </a:rPr>
              <a:t>. No fue descuido ni genialidad: de una función brota naturalmente un deber. El texto dice ambas cosas porque el funcionalismo de la época veía votar como un deber-poder (González Martín; Chuayffet).</a:t>
            </a:r>
            <a:endParaRPr lang="en-US" sz="1350" dirty="0"/>
          </a:p>
        </p:txBody>
      </p:sp>
      <p:sp>
        <p:nvSpPr>
          <p:cNvPr id="19" name="Text 15"/>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F5EBCF"/>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19A2E"/>
                </a:solidFill>
                <a:latin typeface="Calibri" pitchFamily="34" charset="0"/>
                <a:ea typeface="Calibri" pitchFamily="34" charset="-122"/>
                <a:cs typeface="Calibri" pitchFamily="34" charset="-120"/>
              </a:rPr>
              <a:t>BLOQUE VI · DERECHO O FUNCIÓN</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8A6D1F"/>
                </a:solidFill>
                <a:latin typeface="Bookman Old Style" pitchFamily="34" charset="0"/>
                <a:ea typeface="Bookman Old Style" pitchFamily="34" charset="-122"/>
                <a:cs typeface="Bookman Old Style" pitchFamily="34" charset="-120"/>
              </a:rPr>
              <a:t>El voto obligatorio en clave comparada</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550" i="1" dirty="0">
                <a:solidFill>
                  <a:srgbClr val="6B6B7B"/>
                </a:solidFill>
                <a:latin typeface="Calibri" pitchFamily="34" charset="0"/>
                <a:ea typeface="Calibri" pitchFamily="34" charset="-122"/>
                <a:cs typeface="Calibri" pitchFamily="34" charset="-120"/>
              </a:rPr>
              <a:t>Si el 35 y el 36 lo hacen derecho y deber, la pregunta natural es: ¿se cumple el deber? ¿Puede una democracia obligar a ser libre?</a:t>
            </a:r>
            <a:endParaRPr lang="en-US" sz="1550" dirty="0"/>
          </a:p>
        </p:txBody>
      </p:sp>
      <p:sp>
        <p:nvSpPr>
          <p:cNvPr id="5" name="Shape 3"/>
          <p:cNvSpPr/>
          <p:nvPr/>
        </p:nvSpPr>
        <p:spPr>
          <a:xfrm>
            <a:off x="640080" y="2331720"/>
            <a:ext cx="3520440" cy="3108960"/>
          </a:xfrm>
          <a:prstGeom prst="roundRect">
            <a:avLst>
              <a:gd name="adj" fmla="val 2941"/>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943100" y="2651760"/>
            <a:ext cx="914400" cy="914400"/>
          </a:xfrm>
          <a:prstGeom prst="ellipse">
            <a:avLst/>
          </a:prstGeom>
          <a:solidFill>
            <a:srgbClr val="F5EBCF"/>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2162556" y="2871216"/>
            <a:ext cx="475488" cy="475488"/>
          </a:xfrm>
          <a:prstGeom prst="rect">
            <a:avLst/>
          </a:prstGeom>
        </p:spPr>
      </p:pic>
      <p:sp>
        <p:nvSpPr>
          <p:cNvPr id="8" name="Text 5"/>
          <p:cNvSpPr/>
          <p:nvPr/>
        </p:nvSpPr>
        <p:spPr>
          <a:xfrm>
            <a:off x="822960" y="3657600"/>
            <a:ext cx="3154680" cy="45720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Deber sin sanción</a:t>
            </a:r>
            <a:endParaRPr lang="en-US" sz="1700" dirty="0"/>
          </a:p>
        </p:txBody>
      </p:sp>
      <p:sp>
        <p:nvSpPr>
          <p:cNvPr id="9" name="Text 6"/>
          <p:cNvSpPr/>
          <p:nvPr/>
        </p:nvSpPr>
        <p:spPr>
          <a:xfrm>
            <a:off x="822960" y="4114800"/>
            <a:ext cx="3154680" cy="365760"/>
          </a:xfrm>
          <a:prstGeom prst="rect">
            <a:avLst/>
          </a:prstGeom>
          <a:noFill/>
          <a:ln/>
        </p:spPr>
        <p:txBody>
          <a:bodyPr wrap="square" rtlCol="0" anchor="ctr"/>
          <a:lstStyle/>
          <a:p>
            <a:pPr marL="0" indent="0" algn="ctr">
              <a:buNone/>
            </a:pPr>
            <a:r>
              <a:rPr lang="en-US" sz="1350" b="1" dirty="0">
                <a:solidFill>
                  <a:srgbClr val="C19A2E"/>
                </a:solidFill>
                <a:latin typeface="Calibri" pitchFamily="34" charset="0"/>
                <a:ea typeface="Calibri" pitchFamily="34" charset="-122"/>
                <a:cs typeface="Calibri" pitchFamily="34" charset="-120"/>
              </a:rPr>
              <a:t>México</a:t>
            </a:r>
            <a:endParaRPr lang="en-US" sz="1350" dirty="0"/>
          </a:p>
        </p:txBody>
      </p:sp>
      <p:sp>
        <p:nvSpPr>
          <p:cNvPr id="10" name="Text 7"/>
          <p:cNvSpPr/>
          <p:nvPr/>
        </p:nvSpPr>
        <p:spPr>
          <a:xfrm>
            <a:off x="914400" y="4526280"/>
            <a:ext cx="2971800" cy="82296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Lo declara obligatorio, pero no lo castiga. Deber moral más que jurídico.</a:t>
            </a:r>
            <a:endParaRPr lang="en-US" sz="1300" dirty="0"/>
          </a:p>
        </p:txBody>
      </p:sp>
      <p:sp>
        <p:nvSpPr>
          <p:cNvPr id="11" name="Shape 8"/>
          <p:cNvSpPr/>
          <p:nvPr/>
        </p:nvSpPr>
        <p:spPr>
          <a:xfrm>
            <a:off x="4325112" y="2331720"/>
            <a:ext cx="3520440" cy="3108960"/>
          </a:xfrm>
          <a:prstGeom prst="roundRect">
            <a:avLst>
              <a:gd name="adj" fmla="val 2941"/>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2" name="Shape 9"/>
          <p:cNvSpPr/>
          <p:nvPr/>
        </p:nvSpPr>
        <p:spPr>
          <a:xfrm>
            <a:off x="5628132" y="2651760"/>
            <a:ext cx="914400" cy="914400"/>
          </a:xfrm>
          <a:prstGeom prst="ellipse">
            <a:avLst/>
          </a:prstGeom>
          <a:solidFill>
            <a:srgbClr val="F5EBCF"/>
          </a:solidFill>
          <a:ln/>
        </p:spPr>
        <p:txBody>
          <a:bodyPr/>
          <a:lstStyle/>
          <a:p>
            <a:endParaRPr lang="es-MX"/>
          </a:p>
        </p:txBody>
      </p:sp>
      <p:pic>
        <p:nvPicPr>
          <p:cNvPr id="13" name="Image 1" descr="preencoded.png"/>
          <p:cNvPicPr>
            <a:picLocks noChangeAspect="1"/>
          </p:cNvPicPr>
          <p:nvPr/>
        </p:nvPicPr>
        <p:blipFill>
          <a:blip r:embed="rId4"/>
          <a:stretch>
            <a:fillRect/>
          </a:stretch>
        </p:blipFill>
        <p:spPr>
          <a:xfrm>
            <a:off x="5847588" y="2871216"/>
            <a:ext cx="475488" cy="475488"/>
          </a:xfrm>
          <a:prstGeom prst="rect">
            <a:avLst/>
          </a:prstGeom>
        </p:spPr>
      </p:pic>
      <p:sp>
        <p:nvSpPr>
          <p:cNvPr id="14" name="Text 10"/>
          <p:cNvSpPr/>
          <p:nvPr/>
        </p:nvSpPr>
        <p:spPr>
          <a:xfrm>
            <a:off x="4507992" y="3657600"/>
            <a:ext cx="3154680" cy="45720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Deber con sanción</a:t>
            </a:r>
            <a:endParaRPr lang="en-US" sz="1700" dirty="0"/>
          </a:p>
        </p:txBody>
      </p:sp>
      <p:sp>
        <p:nvSpPr>
          <p:cNvPr id="15" name="Text 11"/>
          <p:cNvSpPr/>
          <p:nvPr/>
        </p:nvSpPr>
        <p:spPr>
          <a:xfrm>
            <a:off x="4507992" y="4114800"/>
            <a:ext cx="3154680" cy="365760"/>
          </a:xfrm>
          <a:prstGeom prst="rect">
            <a:avLst/>
          </a:prstGeom>
          <a:noFill/>
          <a:ln/>
        </p:spPr>
        <p:txBody>
          <a:bodyPr wrap="square" rtlCol="0" anchor="ctr"/>
          <a:lstStyle/>
          <a:p>
            <a:pPr marL="0" indent="0" algn="ctr">
              <a:buNone/>
            </a:pPr>
            <a:r>
              <a:rPr lang="en-US" sz="1350" b="1" dirty="0">
                <a:solidFill>
                  <a:srgbClr val="C19A2E"/>
                </a:solidFill>
                <a:latin typeface="Calibri" pitchFamily="34" charset="0"/>
                <a:ea typeface="Calibri" pitchFamily="34" charset="-122"/>
                <a:cs typeface="Calibri" pitchFamily="34" charset="-120"/>
              </a:rPr>
              <a:t>Australia · Bélgica</a:t>
            </a:r>
            <a:endParaRPr lang="en-US" sz="1350" dirty="0"/>
          </a:p>
        </p:txBody>
      </p:sp>
      <p:sp>
        <p:nvSpPr>
          <p:cNvPr id="16" name="Text 12"/>
          <p:cNvSpPr/>
          <p:nvPr/>
        </p:nvSpPr>
        <p:spPr>
          <a:xfrm>
            <a:off x="4599432" y="4526280"/>
            <a:ext cx="2971800" cy="82296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Multas, trabas administrativas. El incumplimiento tiene costo real.</a:t>
            </a:r>
            <a:endParaRPr lang="en-US" sz="1300" dirty="0"/>
          </a:p>
        </p:txBody>
      </p:sp>
      <p:sp>
        <p:nvSpPr>
          <p:cNvPr id="17" name="Shape 13"/>
          <p:cNvSpPr/>
          <p:nvPr/>
        </p:nvSpPr>
        <p:spPr>
          <a:xfrm>
            <a:off x="8010144" y="2331720"/>
            <a:ext cx="3520440" cy="3108960"/>
          </a:xfrm>
          <a:prstGeom prst="roundRect">
            <a:avLst>
              <a:gd name="adj" fmla="val 2941"/>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8" name="Shape 14"/>
          <p:cNvSpPr/>
          <p:nvPr/>
        </p:nvSpPr>
        <p:spPr>
          <a:xfrm>
            <a:off x="9313164" y="2651760"/>
            <a:ext cx="914400" cy="914400"/>
          </a:xfrm>
          <a:prstGeom prst="ellipse">
            <a:avLst/>
          </a:prstGeom>
          <a:solidFill>
            <a:srgbClr val="F5EBCF"/>
          </a:solidFill>
          <a:ln/>
        </p:spPr>
        <p:txBody>
          <a:bodyPr/>
          <a:lstStyle/>
          <a:p>
            <a:endParaRPr lang="es-MX"/>
          </a:p>
        </p:txBody>
      </p:sp>
      <p:pic>
        <p:nvPicPr>
          <p:cNvPr id="19" name="Image 2" descr="preencoded.png"/>
          <p:cNvPicPr>
            <a:picLocks noChangeAspect="1"/>
          </p:cNvPicPr>
          <p:nvPr/>
        </p:nvPicPr>
        <p:blipFill>
          <a:blip r:embed="rId5"/>
          <a:stretch>
            <a:fillRect/>
          </a:stretch>
        </p:blipFill>
        <p:spPr>
          <a:xfrm>
            <a:off x="9532620" y="2871216"/>
            <a:ext cx="475488" cy="475488"/>
          </a:xfrm>
          <a:prstGeom prst="rect">
            <a:avLst/>
          </a:prstGeom>
        </p:spPr>
      </p:pic>
      <p:sp>
        <p:nvSpPr>
          <p:cNvPr id="20" name="Text 15"/>
          <p:cNvSpPr/>
          <p:nvPr/>
        </p:nvSpPr>
        <p:spPr>
          <a:xfrm>
            <a:off x="8193024" y="3657600"/>
            <a:ext cx="3154680" cy="45720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Pleno derecho</a:t>
            </a:r>
            <a:endParaRPr lang="en-US" sz="1700" dirty="0"/>
          </a:p>
        </p:txBody>
      </p:sp>
      <p:sp>
        <p:nvSpPr>
          <p:cNvPr id="21" name="Text 16"/>
          <p:cNvSpPr/>
          <p:nvPr/>
        </p:nvSpPr>
        <p:spPr>
          <a:xfrm>
            <a:off x="8193024" y="4114800"/>
            <a:ext cx="3154680" cy="365760"/>
          </a:xfrm>
          <a:prstGeom prst="rect">
            <a:avLst/>
          </a:prstGeom>
          <a:noFill/>
          <a:ln/>
        </p:spPr>
        <p:txBody>
          <a:bodyPr wrap="square" rtlCol="0" anchor="ctr"/>
          <a:lstStyle/>
          <a:p>
            <a:pPr marL="0" indent="0" algn="ctr">
              <a:buNone/>
            </a:pPr>
            <a:r>
              <a:rPr lang="en-US" sz="1350" b="1" dirty="0">
                <a:solidFill>
                  <a:srgbClr val="C19A2E"/>
                </a:solidFill>
                <a:latin typeface="Calibri" pitchFamily="34" charset="0"/>
                <a:ea typeface="Calibri" pitchFamily="34" charset="-122"/>
                <a:cs typeface="Calibri" pitchFamily="34" charset="-120"/>
              </a:rPr>
              <a:t>Muchas democracias</a:t>
            </a:r>
            <a:endParaRPr lang="en-US" sz="1350" dirty="0"/>
          </a:p>
        </p:txBody>
      </p:sp>
      <p:sp>
        <p:nvSpPr>
          <p:cNvPr id="22" name="Text 17"/>
          <p:cNvSpPr/>
          <p:nvPr/>
        </p:nvSpPr>
        <p:spPr>
          <a:xfrm>
            <a:off x="8284464" y="4526280"/>
            <a:ext cx="2971800" cy="82296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Votar es facultad: la abstención no acarrea consecuencia alguna.</a:t>
            </a:r>
            <a:endParaRPr lang="en-US" sz="1300" dirty="0"/>
          </a:p>
        </p:txBody>
      </p:sp>
      <p:sp>
        <p:nvSpPr>
          <p:cNvPr id="23" name="Text 18"/>
          <p:cNvSpPr/>
          <p:nvPr/>
        </p:nvSpPr>
        <p:spPr>
          <a:xfrm>
            <a:off x="640080" y="5715000"/>
            <a:ext cx="10881360" cy="457200"/>
          </a:xfrm>
          <a:prstGeom prst="rect">
            <a:avLst/>
          </a:prstGeom>
          <a:noFill/>
          <a:ln/>
        </p:spPr>
        <p:txBody>
          <a:bodyPr wrap="square" rtlCol="0" anchor="ctr"/>
          <a:lstStyle/>
          <a:p>
            <a:pPr marL="0" indent="0" algn="ctr">
              <a:buNone/>
            </a:pPr>
            <a:r>
              <a:rPr lang="en-US" sz="1400" i="1" dirty="0">
                <a:solidFill>
                  <a:srgbClr val="6B6B7B"/>
                </a:solidFill>
                <a:latin typeface="Calibri" pitchFamily="34" charset="0"/>
                <a:ea typeface="Calibri" pitchFamily="34" charset="-122"/>
                <a:cs typeface="Calibri" pitchFamily="34" charset="-120"/>
              </a:rPr>
              <a:t>Un debate estructural, asible y sin carga ideológica fuerte: obliga a los alumnos a tomar postura.</a:t>
            </a:r>
            <a:endParaRPr lang="en-US" sz="1400" dirty="0"/>
          </a:p>
        </p:txBody>
      </p:sp>
      <p:sp>
        <p:nvSpPr>
          <p:cNvPr id="24" name="Text 19"/>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19A2E"/>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44E86"/>
                </a:solidFill>
                <a:latin typeface="Calibri" pitchFamily="34" charset="0"/>
                <a:ea typeface="Calibri" pitchFamily="34" charset="-122"/>
                <a:cs typeface="Calibri" pitchFamily="34" charset="-120"/>
              </a:rPr>
              <a:t>BLOQUE VII · SECRETO, UNIVERSALIDAD Y LÍMITES</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9C3262"/>
                </a:solidFill>
                <a:latin typeface="Bookman Old Style" pitchFamily="34" charset="0"/>
                <a:ea typeface="Bookman Old Style" pitchFamily="34" charset="-122"/>
                <a:cs typeface="Bookman Old Style" pitchFamily="34" charset="-120"/>
              </a:rPr>
              <a:t>El voto secreto es un invento occidental reciente</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Antes se votaba a viva voz, en público. El «ballot australiano» es de mediados del siglo XIX.</a:t>
            </a:r>
            <a:endParaRPr lang="en-US" sz="1600" dirty="0"/>
          </a:p>
        </p:txBody>
      </p:sp>
      <p:sp>
        <p:nvSpPr>
          <p:cNvPr id="5" name="Shape 3"/>
          <p:cNvSpPr/>
          <p:nvPr/>
        </p:nvSpPr>
        <p:spPr>
          <a:xfrm>
            <a:off x="640080" y="2286000"/>
            <a:ext cx="2194560" cy="1371600"/>
          </a:xfrm>
          <a:prstGeom prst="roundRect">
            <a:avLst>
              <a:gd name="adj" fmla="val 6667"/>
            </a:avLst>
          </a:prstGeom>
          <a:solidFill>
            <a:srgbClr val="F6DAE7"/>
          </a:solidFill>
          <a:ln/>
          <a:effectLst>
            <a:outerShdw blurRad="88900" dist="38100" dir="5400000" algn="bl" rotWithShape="0">
              <a:srgbClr val="000000">
                <a:alpha val="16000"/>
              </a:srgbClr>
            </a:outerShdw>
          </a:effectLst>
        </p:spPr>
        <p:txBody>
          <a:bodyPr/>
          <a:lstStyle/>
          <a:p>
            <a:endParaRPr lang="es-MX"/>
          </a:p>
        </p:txBody>
      </p:sp>
      <p:sp>
        <p:nvSpPr>
          <p:cNvPr id="6" name="Text 4"/>
          <p:cNvSpPr/>
          <p:nvPr/>
        </p:nvSpPr>
        <p:spPr>
          <a:xfrm>
            <a:off x="777240" y="2468880"/>
            <a:ext cx="1920240" cy="548640"/>
          </a:xfrm>
          <a:prstGeom prst="rect">
            <a:avLst/>
          </a:prstGeom>
          <a:noFill/>
          <a:ln/>
        </p:spPr>
        <p:txBody>
          <a:bodyPr wrap="square" rtlCol="0" anchor="ctr"/>
          <a:lstStyle/>
          <a:p>
            <a:pPr marL="0" indent="0" algn="ctr">
              <a:buNone/>
            </a:pPr>
            <a:r>
              <a:rPr lang="en-US" sz="2800" b="1" dirty="0">
                <a:solidFill>
                  <a:srgbClr val="9C3262"/>
                </a:solidFill>
                <a:latin typeface="Bookman Old Style" pitchFamily="34" charset="0"/>
                <a:ea typeface="Bookman Old Style" pitchFamily="34" charset="-122"/>
                <a:cs typeface="Bookman Old Style" pitchFamily="34" charset="-120"/>
              </a:rPr>
              <a:t>1856</a:t>
            </a:r>
            <a:endParaRPr lang="en-US" sz="2800" dirty="0"/>
          </a:p>
        </p:txBody>
      </p:sp>
      <p:sp>
        <p:nvSpPr>
          <p:cNvPr id="7" name="Text 5"/>
          <p:cNvSpPr/>
          <p:nvPr/>
        </p:nvSpPr>
        <p:spPr>
          <a:xfrm>
            <a:off x="777240" y="3063240"/>
            <a:ext cx="1920240" cy="502920"/>
          </a:xfrm>
          <a:prstGeom prst="rect">
            <a:avLst/>
          </a:prstGeom>
          <a:noFill/>
          <a:ln/>
        </p:spPr>
        <p:txBody>
          <a:bodyPr wrap="square" rtlCol="0" anchor="ctr"/>
          <a:lstStyle/>
          <a:p>
            <a:pPr marL="0" indent="0" algn="ctr">
              <a:buNone/>
            </a:pPr>
            <a:r>
              <a:rPr lang="en-US" sz="1250" dirty="0">
                <a:solidFill>
                  <a:srgbClr val="1A1A2E"/>
                </a:solidFill>
                <a:latin typeface="Calibri" pitchFamily="34" charset="0"/>
                <a:ea typeface="Calibri" pitchFamily="34" charset="-122"/>
                <a:cs typeface="Calibri" pitchFamily="34" charset="-120"/>
              </a:rPr>
              <a:t>Victoria y Australia del Sur</a:t>
            </a:r>
            <a:endParaRPr lang="en-US" sz="1250" dirty="0"/>
          </a:p>
        </p:txBody>
      </p:sp>
      <p:sp>
        <p:nvSpPr>
          <p:cNvPr id="8" name="Shape 6"/>
          <p:cNvSpPr/>
          <p:nvPr/>
        </p:nvSpPr>
        <p:spPr>
          <a:xfrm>
            <a:off x="3063240" y="2286000"/>
            <a:ext cx="2194560" cy="1371600"/>
          </a:xfrm>
          <a:prstGeom prst="roundRect">
            <a:avLst>
              <a:gd name="adj" fmla="val 6667"/>
            </a:avLst>
          </a:prstGeom>
          <a:solidFill>
            <a:srgbClr val="F6DAE7"/>
          </a:solidFill>
          <a:ln/>
          <a:effectLst>
            <a:outerShdw blurRad="88900" dist="38100" dir="5400000" algn="bl" rotWithShape="0">
              <a:srgbClr val="000000">
                <a:alpha val="16000"/>
              </a:srgbClr>
            </a:outerShdw>
          </a:effectLst>
        </p:spPr>
        <p:txBody>
          <a:bodyPr/>
          <a:lstStyle/>
          <a:p>
            <a:endParaRPr lang="es-MX"/>
          </a:p>
        </p:txBody>
      </p:sp>
      <p:sp>
        <p:nvSpPr>
          <p:cNvPr id="9" name="Text 7"/>
          <p:cNvSpPr/>
          <p:nvPr/>
        </p:nvSpPr>
        <p:spPr>
          <a:xfrm>
            <a:off x="3200400" y="2468880"/>
            <a:ext cx="1920240" cy="548640"/>
          </a:xfrm>
          <a:prstGeom prst="rect">
            <a:avLst/>
          </a:prstGeom>
          <a:noFill/>
          <a:ln/>
        </p:spPr>
        <p:txBody>
          <a:bodyPr wrap="square" rtlCol="0" anchor="ctr"/>
          <a:lstStyle/>
          <a:p>
            <a:pPr marL="0" indent="0" algn="ctr">
              <a:buNone/>
            </a:pPr>
            <a:r>
              <a:rPr lang="en-US" sz="2800" b="1" dirty="0">
                <a:solidFill>
                  <a:srgbClr val="9C3262"/>
                </a:solidFill>
                <a:latin typeface="Bookman Old Style" pitchFamily="34" charset="0"/>
                <a:ea typeface="Bookman Old Style" pitchFamily="34" charset="-122"/>
                <a:cs typeface="Bookman Old Style" pitchFamily="34" charset="-120"/>
              </a:rPr>
              <a:t>1872</a:t>
            </a:r>
            <a:endParaRPr lang="en-US" sz="2800" dirty="0"/>
          </a:p>
        </p:txBody>
      </p:sp>
      <p:sp>
        <p:nvSpPr>
          <p:cNvPr id="10" name="Text 8"/>
          <p:cNvSpPr/>
          <p:nvPr/>
        </p:nvSpPr>
        <p:spPr>
          <a:xfrm>
            <a:off x="3200400" y="3063240"/>
            <a:ext cx="1920240" cy="502920"/>
          </a:xfrm>
          <a:prstGeom prst="rect">
            <a:avLst/>
          </a:prstGeom>
          <a:noFill/>
          <a:ln/>
        </p:spPr>
        <p:txBody>
          <a:bodyPr wrap="square" rtlCol="0" anchor="ctr"/>
          <a:lstStyle/>
          <a:p>
            <a:pPr marL="0" indent="0" algn="ctr">
              <a:buNone/>
            </a:pPr>
            <a:r>
              <a:rPr lang="en-US" sz="1250" dirty="0">
                <a:solidFill>
                  <a:srgbClr val="1A1A2E"/>
                </a:solidFill>
                <a:latin typeface="Calibri" pitchFamily="34" charset="0"/>
                <a:ea typeface="Calibri" pitchFamily="34" charset="-122"/>
                <a:cs typeface="Calibri" pitchFamily="34" charset="-120"/>
              </a:rPr>
              <a:t>Reino Unido</a:t>
            </a:r>
            <a:endParaRPr lang="en-US" sz="1250" dirty="0"/>
          </a:p>
        </p:txBody>
      </p:sp>
      <p:sp>
        <p:nvSpPr>
          <p:cNvPr id="11" name="Shape 9"/>
          <p:cNvSpPr/>
          <p:nvPr/>
        </p:nvSpPr>
        <p:spPr>
          <a:xfrm>
            <a:off x="5486400" y="2286000"/>
            <a:ext cx="2194560" cy="1371600"/>
          </a:xfrm>
          <a:prstGeom prst="roundRect">
            <a:avLst>
              <a:gd name="adj" fmla="val 6667"/>
            </a:avLst>
          </a:prstGeom>
          <a:solidFill>
            <a:srgbClr val="F6DAE7"/>
          </a:solidFill>
          <a:ln/>
          <a:effectLst>
            <a:outerShdw blurRad="88900" dist="38100" dir="5400000" algn="bl" rotWithShape="0">
              <a:srgbClr val="000000">
                <a:alpha val="16000"/>
              </a:srgbClr>
            </a:outerShdw>
          </a:effectLst>
        </p:spPr>
        <p:txBody>
          <a:bodyPr/>
          <a:lstStyle/>
          <a:p>
            <a:endParaRPr lang="es-MX"/>
          </a:p>
        </p:txBody>
      </p:sp>
      <p:sp>
        <p:nvSpPr>
          <p:cNvPr id="12" name="Text 10"/>
          <p:cNvSpPr/>
          <p:nvPr/>
        </p:nvSpPr>
        <p:spPr>
          <a:xfrm>
            <a:off x="5623560" y="2468880"/>
            <a:ext cx="1920240" cy="548640"/>
          </a:xfrm>
          <a:prstGeom prst="rect">
            <a:avLst/>
          </a:prstGeom>
          <a:noFill/>
          <a:ln/>
        </p:spPr>
        <p:txBody>
          <a:bodyPr wrap="square" rtlCol="0" anchor="ctr"/>
          <a:lstStyle/>
          <a:p>
            <a:pPr marL="0" indent="0" algn="ctr">
              <a:buNone/>
            </a:pPr>
            <a:r>
              <a:rPr lang="en-US" sz="2800" b="1" dirty="0">
                <a:solidFill>
                  <a:srgbClr val="9C3262"/>
                </a:solidFill>
                <a:latin typeface="Bookman Old Style" pitchFamily="34" charset="0"/>
                <a:ea typeface="Bookman Old Style" pitchFamily="34" charset="-122"/>
                <a:cs typeface="Bookman Old Style" pitchFamily="34" charset="-120"/>
              </a:rPr>
              <a:t>1880s</a:t>
            </a:r>
            <a:endParaRPr lang="en-US" sz="2800" dirty="0"/>
          </a:p>
        </p:txBody>
      </p:sp>
      <p:sp>
        <p:nvSpPr>
          <p:cNvPr id="13" name="Text 11"/>
          <p:cNvSpPr/>
          <p:nvPr/>
        </p:nvSpPr>
        <p:spPr>
          <a:xfrm>
            <a:off x="5623560" y="3063240"/>
            <a:ext cx="1920240" cy="502920"/>
          </a:xfrm>
          <a:prstGeom prst="rect">
            <a:avLst/>
          </a:prstGeom>
          <a:noFill/>
          <a:ln/>
        </p:spPr>
        <p:txBody>
          <a:bodyPr wrap="square" rtlCol="0" anchor="ctr"/>
          <a:lstStyle/>
          <a:p>
            <a:pPr marL="0" indent="0" algn="ctr">
              <a:buNone/>
            </a:pPr>
            <a:r>
              <a:rPr lang="en-US" sz="1250" dirty="0">
                <a:solidFill>
                  <a:srgbClr val="1A1A2E"/>
                </a:solidFill>
                <a:latin typeface="Calibri" pitchFamily="34" charset="0"/>
                <a:ea typeface="Calibri" pitchFamily="34" charset="-122"/>
                <a:cs typeface="Calibri" pitchFamily="34" charset="-120"/>
              </a:rPr>
              <a:t>Estados Unidos</a:t>
            </a:r>
            <a:endParaRPr lang="en-US" sz="1250" dirty="0"/>
          </a:p>
        </p:txBody>
      </p:sp>
      <p:sp>
        <p:nvSpPr>
          <p:cNvPr id="14" name="Shape 12"/>
          <p:cNvSpPr/>
          <p:nvPr/>
        </p:nvSpPr>
        <p:spPr>
          <a:xfrm>
            <a:off x="7909560" y="2286000"/>
            <a:ext cx="3611880" cy="3657600"/>
          </a:xfrm>
          <a:prstGeom prst="roundRect">
            <a:avLst>
              <a:gd name="adj" fmla="val 2532"/>
            </a:avLst>
          </a:prstGeom>
          <a:solidFill>
            <a:srgbClr val="9C3262"/>
          </a:solidFill>
          <a:ln/>
          <a:effectLst>
            <a:outerShdw blurRad="88900" dist="38100" dir="5400000" algn="bl" rotWithShape="0">
              <a:srgbClr val="000000">
                <a:alpha val="16000"/>
              </a:srgbClr>
            </a:outerShdw>
          </a:effectLst>
        </p:spPr>
        <p:txBody>
          <a:bodyPr/>
          <a:lstStyle/>
          <a:p>
            <a:endParaRPr lang="es-MX"/>
          </a:p>
        </p:txBody>
      </p:sp>
      <p:sp>
        <p:nvSpPr>
          <p:cNvPr id="15" name="Text 13"/>
          <p:cNvSpPr/>
          <p:nvPr/>
        </p:nvSpPr>
        <p:spPr>
          <a:xfrm>
            <a:off x="8229600" y="2606040"/>
            <a:ext cx="3017520" cy="365760"/>
          </a:xfrm>
          <a:prstGeom prst="rect">
            <a:avLst/>
          </a:prstGeom>
          <a:noFill/>
          <a:ln/>
        </p:spPr>
        <p:txBody>
          <a:bodyPr wrap="square" rtlCol="0" anchor="ctr"/>
          <a:lstStyle/>
          <a:p>
            <a:pPr marL="0" indent="0">
              <a:buNone/>
            </a:pPr>
            <a:r>
              <a:rPr lang="en-US" sz="1250" b="1" kern="0" spc="100" dirty="0">
                <a:solidFill>
                  <a:srgbClr val="F6DAE7"/>
                </a:solidFill>
                <a:latin typeface="Calibri" pitchFamily="34" charset="0"/>
                <a:ea typeface="Calibri" pitchFamily="34" charset="-122"/>
                <a:cs typeface="Calibri" pitchFamily="34" charset="-120"/>
              </a:rPr>
              <a:t>MILL CONTRA EL SECRETO</a:t>
            </a:r>
            <a:endParaRPr lang="en-US" sz="1250" dirty="0"/>
          </a:p>
        </p:txBody>
      </p:sp>
      <p:sp>
        <p:nvSpPr>
          <p:cNvPr id="16" name="Text 14"/>
          <p:cNvSpPr/>
          <p:nvPr/>
        </p:nvSpPr>
        <p:spPr>
          <a:xfrm>
            <a:off x="8229600" y="3017520"/>
            <a:ext cx="3017520" cy="1371600"/>
          </a:xfrm>
          <a:prstGeom prst="rect">
            <a:avLst/>
          </a:prstGeom>
          <a:noFill/>
          <a:ln/>
        </p:spPr>
        <p:txBody>
          <a:bodyPr wrap="square" rtlCol="0" anchor="ctr"/>
          <a:lstStyle/>
          <a:p>
            <a:pPr marL="0" indent="0">
              <a:buNone/>
            </a:pPr>
            <a:r>
              <a:rPr lang="en-US" sz="1900" b="1" dirty="0">
                <a:solidFill>
                  <a:srgbClr val="FFFFFF"/>
                </a:solidFill>
                <a:latin typeface="Bookman Old Style" pitchFamily="34" charset="0"/>
                <a:ea typeface="Bookman Old Style" pitchFamily="34" charset="-122"/>
                <a:cs typeface="Bookman Old Style" pitchFamily="34" charset="-120"/>
              </a:rPr>
              <a:t>Si el voto es función ejercida en nombre de otros, debe rendirse a la luz.</a:t>
            </a:r>
            <a:endParaRPr lang="en-US" sz="1900" dirty="0"/>
          </a:p>
        </p:txBody>
      </p:sp>
      <p:sp>
        <p:nvSpPr>
          <p:cNvPr id="17" name="Text 15"/>
          <p:cNvSpPr/>
          <p:nvPr/>
        </p:nvSpPr>
        <p:spPr>
          <a:xfrm>
            <a:off x="8229600" y="4434840"/>
            <a:ext cx="3017520" cy="1280160"/>
          </a:xfrm>
          <a:prstGeom prst="rect">
            <a:avLst/>
          </a:prstGeom>
          <a:noFill/>
          <a:ln/>
        </p:spPr>
        <p:txBody>
          <a:bodyPr wrap="square" rtlCol="0" anchor="ctr"/>
          <a:lstStyle/>
          <a:p>
            <a:pPr marL="0" indent="0">
              <a:buNone/>
            </a:pPr>
            <a:r>
              <a:rPr lang="en-US" sz="1300" dirty="0">
                <a:solidFill>
                  <a:srgbClr val="F6DAE7"/>
                </a:solidFill>
                <a:latin typeface="Calibri" pitchFamily="34" charset="0"/>
                <a:ea typeface="Calibri" pitchFamily="34" charset="-122"/>
                <a:cs typeface="Calibri" pitchFamily="34" charset="-120"/>
              </a:rPr>
              <a:t>El secreto protege al individuo; la publicidad lo hace responsable ante la comunidad. Dos concepciones del voto.</a:t>
            </a:r>
            <a:endParaRPr lang="en-US" sz="1300" dirty="0"/>
          </a:p>
        </p:txBody>
      </p:sp>
      <p:sp>
        <p:nvSpPr>
          <p:cNvPr id="18" name="Shape 16"/>
          <p:cNvSpPr/>
          <p:nvPr/>
        </p:nvSpPr>
        <p:spPr>
          <a:xfrm>
            <a:off x="640080" y="3977640"/>
            <a:ext cx="6995160" cy="1965960"/>
          </a:xfrm>
          <a:prstGeom prst="roundRect">
            <a:avLst>
              <a:gd name="adj" fmla="val 4651"/>
            </a:avLst>
          </a:prstGeom>
          <a:solidFill>
            <a:srgbClr val="FFFFFF"/>
          </a:solidFill>
          <a:ln/>
          <a:effectLst>
            <a:outerShdw blurRad="88900" dist="38100" dir="5400000" algn="bl" rotWithShape="0">
              <a:srgbClr val="000000">
                <a:alpha val="16000"/>
              </a:srgbClr>
            </a:outerShdw>
          </a:effectLst>
        </p:spPr>
        <p:txBody>
          <a:bodyPr/>
          <a:lstStyle/>
          <a:p>
            <a:endParaRPr lang="es-MX"/>
          </a:p>
        </p:txBody>
      </p:sp>
      <p:pic>
        <p:nvPicPr>
          <p:cNvPr id="19" name="Image 0" descr="preencoded.png"/>
          <p:cNvPicPr>
            <a:picLocks noChangeAspect="1"/>
          </p:cNvPicPr>
          <p:nvPr/>
        </p:nvPicPr>
        <p:blipFill>
          <a:blip r:embed="rId3"/>
          <a:stretch>
            <a:fillRect/>
          </a:stretch>
        </p:blipFill>
        <p:spPr>
          <a:xfrm>
            <a:off x="960120" y="4297680"/>
            <a:ext cx="640080" cy="640080"/>
          </a:xfrm>
          <a:prstGeom prst="rect">
            <a:avLst/>
          </a:prstGeom>
        </p:spPr>
      </p:pic>
      <p:sp>
        <p:nvSpPr>
          <p:cNvPr id="20" name="Text 17"/>
          <p:cNvSpPr/>
          <p:nvPr/>
        </p:nvSpPr>
        <p:spPr>
          <a:xfrm>
            <a:off x="1783080" y="4297680"/>
            <a:ext cx="5669280" cy="457200"/>
          </a:xfrm>
          <a:prstGeom prst="rect">
            <a:avLst/>
          </a:prstGeom>
          <a:noFill/>
          <a:ln/>
        </p:spPr>
        <p:txBody>
          <a:bodyPr wrap="square" rtlCol="0" anchor="ctr"/>
          <a:lstStyle/>
          <a:p>
            <a:pPr marL="0" indent="0">
              <a:buNone/>
            </a:pPr>
            <a:r>
              <a:rPr lang="en-US" sz="1800" b="1" dirty="0">
                <a:solidFill>
                  <a:srgbClr val="1A1A2E"/>
                </a:solidFill>
                <a:latin typeface="Bookman Old Style" pitchFamily="34" charset="0"/>
                <a:ea typeface="Bookman Old Style" pitchFamily="34" charset="-122"/>
                <a:cs typeface="Bookman Old Style" pitchFamily="34" charset="-120"/>
              </a:rPr>
              <a:t>Del clamor al silencio</a:t>
            </a:r>
            <a:endParaRPr lang="en-US" sz="1800" dirty="0"/>
          </a:p>
        </p:txBody>
      </p:sp>
      <p:sp>
        <p:nvSpPr>
          <p:cNvPr id="21" name="Text 18"/>
          <p:cNvSpPr/>
          <p:nvPr/>
        </p:nvSpPr>
        <p:spPr>
          <a:xfrm>
            <a:off x="1783080" y="4800600"/>
            <a:ext cx="5669280" cy="1051560"/>
          </a:xfrm>
          <a:prstGeom prst="rect">
            <a:avLst/>
          </a:prstGeom>
          <a:noFill/>
          <a:ln/>
        </p:spPr>
        <p:txBody>
          <a:bodyPr wrap="square" rtlCol="0" anchor="ctr"/>
          <a:lstStyle/>
          <a:p>
            <a:pPr marL="0" indent="0">
              <a:buNone/>
            </a:pPr>
            <a:r>
              <a:rPr lang="en-US" sz="1350" dirty="0">
                <a:solidFill>
                  <a:srgbClr val="44444F"/>
                </a:solidFill>
                <a:latin typeface="Calibri" pitchFamily="34" charset="0"/>
                <a:ea typeface="Calibri" pitchFamily="34" charset="-122"/>
                <a:cs typeface="Calibri" pitchFamily="34" charset="-120"/>
              </a:rPr>
              <a:t>Recuérdese la etimología: el voto que quizá nació como fragor —ruido público de la multitud— culmina, en la modernidad occidental, en el más íntimo de los silencios: la cruz solitaria tras la cortina.</a:t>
            </a:r>
            <a:endParaRPr lang="en-US" sz="1350" dirty="0"/>
          </a:p>
        </p:txBody>
      </p:sp>
      <p:sp>
        <p:nvSpPr>
          <p:cNvPr id="22" name="Text 19"/>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44E8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9C326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F6DAE7"/>
                </a:solidFill>
                <a:latin typeface="Calibri" pitchFamily="34" charset="0"/>
                <a:ea typeface="Calibri" pitchFamily="34" charset="-122"/>
                <a:cs typeface="Calibri" pitchFamily="34" charset="-120"/>
              </a:rPr>
              <a:t>BLOQUE VII · SECRETO, UNIVERSALIDAD Y LÍMITES</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El voto abierto sigue vivo: asambleas indígenas</a:t>
            </a:r>
            <a:endParaRPr lang="en-US" sz="2900" dirty="0"/>
          </a:p>
        </p:txBody>
      </p:sp>
      <p:sp>
        <p:nvSpPr>
          <p:cNvPr id="4" name="Text 2"/>
          <p:cNvSpPr/>
          <p:nvPr/>
        </p:nvSpPr>
        <p:spPr>
          <a:xfrm>
            <a:off x="658368" y="1645920"/>
            <a:ext cx="10881360" cy="457200"/>
          </a:xfrm>
          <a:prstGeom prst="rect">
            <a:avLst/>
          </a:prstGeom>
          <a:noFill/>
          <a:ln/>
        </p:spPr>
        <p:txBody>
          <a:bodyPr wrap="square" rtlCol="0" anchor="ctr"/>
          <a:lstStyle/>
          <a:p>
            <a:pPr marL="0" indent="0">
              <a:buNone/>
            </a:pPr>
            <a:r>
              <a:rPr lang="en-US" sz="1600" i="1" dirty="0">
                <a:solidFill>
                  <a:srgbClr val="F6DAE7"/>
                </a:solidFill>
                <a:latin typeface="Calibri" pitchFamily="34" charset="0"/>
                <a:ea typeface="Calibri" pitchFamily="34" charset="-122"/>
                <a:cs typeface="Calibri" pitchFamily="34" charset="-120"/>
              </a:rPr>
              <a:t>La secrecía no es la esencia del voto, sino una opción cultural. Antídoto contra el eurocentrismo.</a:t>
            </a:r>
            <a:endParaRPr lang="en-US" sz="1600" dirty="0"/>
          </a:p>
        </p:txBody>
      </p:sp>
      <p:sp>
        <p:nvSpPr>
          <p:cNvPr id="5" name="Shape 3"/>
          <p:cNvSpPr/>
          <p:nvPr/>
        </p:nvSpPr>
        <p:spPr>
          <a:xfrm>
            <a:off x="640080" y="2331720"/>
            <a:ext cx="3520440" cy="2331720"/>
          </a:xfrm>
          <a:prstGeom prst="roundRect">
            <a:avLst>
              <a:gd name="adj" fmla="val 392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943100" y="2606040"/>
            <a:ext cx="914400" cy="914400"/>
          </a:xfrm>
          <a:prstGeom prst="ellipse">
            <a:avLst/>
          </a:prstGeom>
          <a:solidFill>
            <a:srgbClr val="F6DAE7"/>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2162556" y="2825496"/>
            <a:ext cx="475488" cy="475488"/>
          </a:xfrm>
          <a:prstGeom prst="rect">
            <a:avLst/>
          </a:prstGeom>
        </p:spPr>
      </p:pic>
      <p:sp>
        <p:nvSpPr>
          <p:cNvPr id="8" name="Text 5"/>
          <p:cNvSpPr/>
          <p:nvPr/>
        </p:nvSpPr>
        <p:spPr>
          <a:xfrm>
            <a:off x="822960" y="3611880"/>
            <a:ext cx="3154680" cy="41148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Por aclamación</a:t>
            </a:r>
            <a:endParaRPr lang="en-US" sz="1700" dirty="0"/>
          </a:p>
        </p:txBody>
      </p:sp>
      <p:sp>
        <p:nvSpPr>
          <p:cNvPr id="9" name="Text 6"/>
          <p:cNvSpPr/>
          <p:nvPr/>
        </p:nvSpPr>
        <p:spPr>
          <a:xfrm>
            <a:off x="914400" y="4023360"/>
            <a:ext cx="2971800" cy="54864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El consenso se expresa en voz alta, ante todos.</a:t>
            </a:r>
            <a:endParaRPr lang="en-US" sz="1300" dirty="0"/>
          </a:p>
        </p:txBody>
      </p:sp>
      <p:sp>
        <p:nvSpPr>
          <p:cNvPr id="10" name="Shape 7"/>
          <p:cNvSpPr/>
          <p:nvPr/>
        </p:nvSpPr>
        <p:spPr>
          <a:xfrm>
            <a:off x="4325112" y="2331720"/>
            <a:ext cx="3520440" cy="2331720"/>
          </a:xfrm>
          <a:prstGeom prst="roundRect">
            <a:avLst>
              <a:gd name="adj" fmla="val 392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1" name="Shape 8"/>
          <p:cNvSpPr/>
          <p:nvPr/>
        </p:nvSpPr>
        <p:spPr>
          <a:xfrm>
            <a:off x="5628132" y="2606040"/>
            <a:ext cx="914400" cy="914400"/>
          </a:xfrm>
          <a:prstGeom prst="ellipse">
            <a:avLst/>
          </a:prstGeom>
          <a:solidFill>
            <a:srgbClr val="F6DAE7"/>
          </a:solidFill>
          <a:ln/>
        </p:spPr>
        <p:txBody>
          <a:bodyPr/>
          <a:lstStyle/>
          <a:p>
            <a:endParaRPr lang="es-MX"/>
          </a:p>
        </p:txBody>
      </p:sp>
      <p:pic>
        <p:nvPicPr>
          <p:cNvPr id="12" name="Image 1" descr="preencoded.png"/>
          <p:cNvPicPr>
            <a:picLocks noChangeAspect="1"/>
          </p:cNvPicPr>
          <p:nvPr/>
        </p:nvPicPr>
        <p:blipFill>
          <a:blip r:embed="rId4"/>
          <a:stretch>
            <a:fillRect/>
          </a:stretch>
        </p:blipFill>
        <p:spPr>
          <a:xfrm>
            <a:off x="5847588" y="2825496"/>
            <a:ext cx="475488" cy="475488"/>
          </a:xfrm>
          <a:prstGeom prst="rect">
            <a:avLst/>
          </a:prstGeom>
        </p:spPr>
      </p:pic>
      <p:sp>
        <p:nvSpPr>
          <p:cNvPr id="13" name="Text 9"/>
          <p:cNvSpPr/>
          <p:nvPr/>
        </p:nvSpPr>
        <p:spPr>
          <a:xfrm>
            <a:off x="4507992" y="3611880"/>
            <a:ext cx="3154680" cy="41148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A mano alzada</a:t>
            </a:r>
            <a:endParaRPr lang="en-US" sz="1700" dirty="0"/>
          </a:p>
        </p:txBody>
      </p:sp>
      <p:sp>
        <p:nvSpPr>
          <p:cNvPr id="14" name="Text 10"/>
          <p:cNvSpPr/>
          <p:nvPr/>
        </p:nvSpPr>
        <p:spPr>
          <a:xfrm>
            <a:off x="4599432" y="4023360"/>
            <a:ext cx="2971800" cy="54864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El conteo es público; cada quien ve y es visto.</a:t>
            </a:r>
            <a:endParaRPr lang="en-US" sz="1300" dirty="0"/>
          </a:p>
        </p:txBody>
      </p:sp>
      <p:sp>
        <p:nvSpPr>
          <p:cNvPr id="15" name="Shape 11"/>
          <p:cNvSpPr/>
          <p:nvPr/>
        </p:nvSpPr>
        <p:spPr>
          <a:xfrm>
            <a:off x="8010144" y="2331720"/>
            <a:ext cx="3520440" cy="2331720"/>
          </a:xfrm>
          <a:prstGeom prst="roundRect">
            <a:avLst>
              <a:gd name="adj" fmla="val 392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6" name="Shape 12"/>
          <p:cNvSpPr/>
          <p:nvPr/>
        </p:nvSpPr>
        <p:spPr>
          <a:xfrm>
            <a:off x="9313164" y="2606040"/>
            <a:ext cx="914400" cy="914400"/>
          </a:xfrm>
          <a:prstGeom prst="ellipse">
            <a:avLst/>
          </a:prstGeom>
          <a:solidFill>
            <a:srgbClr val="F6DAE7"/>
          </a:solidFill>
          <a:ln/>
        </p:spPr>
        <p:txBody>
          <a:bodyPr/>
          <a:lstStyle/>
          <a:p>
            <a:endParaRPr lang="es-MX"/>
          </a:p>
        </p:txBody>
      </p:sp>
      <p:pic>
        <p:nvPicPr>
          <p:cNvPr id="17" name="Image 2" descr="preencoded.png"/>
          <p:cNvPicPr>
            <a:picLocks noChangeAspect="1"/>
          </p:cNvPicPr>
          <p:nvPr/>
        </p:nvPicPr>
        <p:blipFill>
          <a:blip r:embed="rId5"/>
          <a:stretch>
            <a:fillRect/>
          </a:stretch>
        </p:blipFill>
        <p:spPr>
          <a:xfrm>
            <a:off x="9532620" y="2825496"/>
            <a:ext cx="475488" cy="475488"/>
          </a:xfrm>
          <a:prstGeom prst="rect">
            <a:avLst/>
          </a:prstGeom>
        </p:spPr>
      </p:pic>
      <p:sp>
        <p:nvSpPr>
          <p:cNvPr id="18" name="Text 13"/>
          <p:cNvSpPr/>
          <p:nvPr/>
        </p:nvSpPr>
        <p:spPr>
          <a:xfrm>
            <a:off x="8193024" y="3611880"/>
            <a:ext cx="3154680" cy="411480"/>
          </a:xfrm>
          <a:prstGeom prst="rect">
            <a:avLst/>
          </a:prstGeom>
          <a:noFill/>
          <a:ln/>
        </p:spPr>
        <p:txBody>
          <a:bodyPr wrap="square" rtlCol="0" anchor="ctr"/>
          <a:lstStyle/>
          <a:p>
            <a:pPr marL="0" indent="0" algn="ctr">
              <a:buNone/>
            </a:pPr>
            <a:r>
              <a:rPr lang="en-US" sz="1700" b="1" dirty="0">
                <a:solidFill>
                  <a:srgbClr val="1A1A2E"/>
                </a:solidFill>
                <a:latin typeface="Bookman Old Style" pitchFamily="34" charset="0"/>
                <a:ea typeface="Bookman Old Style" pitchFamily="34" charset="-122"/>
                <a:cs typeface="Bookman Old Style" pitchFamily="34" charset="-120"/>
              </a:rPr>
              <a:t>Por desplazamiento</a:t>
            </a:r>
            <a:endParaRPr lang="en-US" sz="1700" dirty="0"/>
          </a:p>
        </p:txBody>
      </p:sp>
      <p:sp>
        <p:nvSpPr>
          <p:cNvPr id="19" name="Text 14"/>
          <p:cNvSpPr/>
          <p:nvPr/>
        </p:nvSpPr>
        <p:spPr>
          <a:xfrm>
            <a:off x="8284464" y="4023360"/>
            <a:ext cx="2971800" cy="548640"/>
          </a:xfrm>
          <a:prstGeom prst="rect">
            <a:avLst/>
          </a:prstGeom>
          <a:noFill/>
          <a:ln/>
        </p:spPr>
        <p:txBody>
          <a:bodyPr wrap="square" rtlCol="0" anchor="ctr"/>
          <a:lstStyle/>
          <a:p>
            <a:pPr marL="0" indent="0" algn="ctr">
              <a:buNone/>
            </a:pPr>
            <a:r>
              <a:rPr lang="en-US" sz="1300" dirty="0">
                <a:solidFill>
                  <a:srgbClr val="44444F"/>
                </a:solidFill>
                <a:latin typeface="Calibri" pitchFamily="34" charset="0"/>
                <a:ea typeface="Calibri" pitchFamily="34" charset="-122"/>
                <a:cs typeface="Calibri" pitchFamily="34" charset="-120"/>
              </a:rPr>
              <a:t>Los que apoyan a X se colocan a un lado; a Y, al otro.</a:t>
            </a:r>
            <a:endParaRPr lang="en-US" sz="1300" dirty="0"/>
          </a:p>
        </p:txBody>
      </p:sp>
      <p:sp>
        <p:nvSpPr>
          <p:cNvPr id="20" name="Text 15"/>
          <p:cNvSpPr/>
          <p:nvPr/>
        </p:nvSpPr>
        <p:spPr>
          <a:xfrm>
            <a:off x="822960" y="4937760"/>
            <a:ext cx="10515600" cy="1188720"/>
          </a:xfrm>
          <a:prstGeom prst="rect">
            <a:avLst/>
          </a:prstGeom>
          <a:noFill/>
          <a:ln/>
        </p:spPr>
        <p:txBody>
          <a:bodyPr wrap="square" rtlCol="0" anchor="t"/>
          <a:lstStyle/>
          <a:p>
            <a:pPr marL="0" indent="0">
              <a:buNone/>
            </a:pPr>
            <a:r>
              <a:rPr lang="en-US" sz="1400" b="1" dirty="0">
                <a:solidFill>
                  <a:srgbClr val="F6DAE7"/>
                </a:solidFill>
                <a:latin typeface="Calibri" pitchFamily="34" charset="0"/>
                <a:ea typeface="Calibri" pitchFamily="34" charset="-122"/>
                <a:cs typeface="Calibri" pitchFamily="34" charset="-120"/>
              </a:rPr>
              <a:t>Sistemas normativos internos (Cherán, municipios de Oaxaca).  </a:t>
            </a:r>
            <a:r>
              <a:rPr lang="en-US" sz="1400" dirty="0">
                <a:solidFill>
                  <a:srgbClr val="FFFFFF"/>
                </a:solidFill>
                <a:latin typeface="Calibri" pitchFamily="34" charset="0"/>
                <a:ea typeface="Calibri" pitchFamily="34" charset="-122"/>
                <a:cs typeface="Calibri" pitchFamily="34" charset="-120"/>
              </a:rPr>
              <a:t>Lo que Mill defendía —el voto público como responsabilidad ante la comunidad— sigue vivo aquí. Enlace jurisprudencial: Yatama vs. Nicaragua (Corte IDH, 2005).</a:t>
            </a:r>
            <a:endParaRPr lang="en-US" sz="1400" dirty="0"/>
          </a:p>
        </p:txBody>
      </p:sp>
      <p:sp>
        <p:nvSpPr>
          <p:cNvPr id="21" name="Text 16"/>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F6DAE7"/>
                </a:solidFill>
                <a:latin typeface="Calibri" pitchFamily="34" charset="0"/>
                <a:ea typeface="Calibri" pitchFamily="34" charset="-122"/>
                <a:cs typeface="Calibri" pitchFamily="34" charset="-120"/>
              </a:rPr>
              <a:t>17</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44E86"/>
                </a:solidFill>
                <a:latin typeface="Calibri" pitchFamily="34" charset="0"/>
                <a:ea typeface="Calibri" pitchFamily="34" charset="-122"/>
                <a:cs typeface="Calibri" pitchFamily="34" charset="-120"/>
              </a:rPr>
              <a:t>BLOQUE VII · SECRETO, UNIVERSALIDAD Y LÍMITES</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9C3262"/>
                </a:solidFill>
                <a:latin typeface="Bookman Old Style" pitchFamily="34" charset="0"/>
                <a:ea typeface="Bookman Old Style" pitchFamily="34" charset="-122"/>
                <a:cs typeface="Bookman Old Style" pitchFamily="34" charset="-120"/>
              </a:rPr>
              <a:t>La paradoja del demos y la universalidad relativa</a:t>
            </a:r>
            <a:endParaRPr lang="en-US" sz="2900" dirty="0"/>
          </a:p>
        </p:txBody>
      </p:sp>
      <p:sp>
        <p:nvSpPr>
          <p:cNvPr id="4" name="Text 2"/>
          <p:cNvSpPr/>
          <p:nvPr/>
        </p:nvSpPr>
        <p:spPr>
          <a:xfrm>
            <a:off x="658368" y="1600200"/>
            <a:ext cx="10881360" cy="502920"/>
          </a:xfrm>
          <a:prstGeom prst="rect">
            <a:avLst/>
          </a:prstGeom>
          <a:noFill/>
          <a:ln/>
        </p:spPr>
        <p:txBody>
          <a:bodyPr wrap="square" rtlCol="0" anchor="ctr"/>
          <a:lstStyle/>
          <a:p>
            <a:pPr marL="0" indent="0">
              <a:buNone/>
            </a:pPr>
            <a:r>
              <a:rPr lang="en-US" sz="1550" i="1" dirty="0">
                <a:solidFill>
                  <a:srgbClr val="6B6B7B"/>
                </a:solidFill>
                <a:latin typeface="Calibri" pitchFamily="34" charset="0"/>
                <a:ea typeface="Calibri" pitchFamily="34" charset="-122"/>
                <a:cs typeface="Calibri" pitchFamily="34" charset="-120"/>
              </a:rPr>
              <a:t>Para decidir democráticamente quién forma el pueblo, ya haría falta un pueblo constituido. La frontera del «nosotros» se traza antes de votar.</a:t>
            </a:r>
            <a:endParaRPr lang="en-US" sz="1550" dirty="0"/>
          </a:p>
        </p:txBody>
      </p:sp>
      <p:sp>
        <p:nvSpPr>
          <p:cNvPr id="5" name="Shape 3"/>
          <p:cNvSpPr/>
          <p:nvPr/>
        </p:nvSpPr>
        <p:spPr>
          <a:xfrm>
            <a:off x="640080" y="2286000"/>
            <a:ext cx="5394960" cy="3657600"/>
          </a:xfrm>
          <a:prstGeom prst="roundRect">
            <a:avLst>
              <a:gd name="adj" fmla="val 25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960120" y="2606040"/>
            <a:ext cx="914400" cy="914400"/>
          </a:xfrm>
          <a:prstGeom prst="ellipse">
            <a:avLst/>
          </a:prstGeom>
          <a:solidFill>
            <a:srgbClr val="F6DAE7"/>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179576" y="2825496"/>
            <a:ext cx="475488" cy="475488"/>
          </a:xfrm>
          <a:prstGeom prst="rect">
            <a:avLst/>
          </a:prstGeom>
        </p:spPr>
      </p:pic>
      <p:sp>
        <p:nvSpPr>
          <p:cNvPr id="8" name="Text 5"/>
          <p:cNvSpPr/>
          <p:nvPr/>
        </p:nvSpPr>
        <p:spPr>
          <a:xfrm>
            <a:off x="2057400" y="2697480"/>
            <a:ext cx="3749040" cy="73152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La paradoja del demos</a:t>
            </a:r>
            <a:endParaRPr lang="en-US" sz="1900" dirty="0"/>
          </a:p>
        </p:txBody>
      </p:sp>
      <p:sp>
        <p:nvSpPr>
          <p:cNvPr id="9" name="Text 6"/>
          <p:cNvSpPr/>
          <p:nvPr/>
        </p:nvSpPr>
        <p:spPr>
          <a:xfrm>
            <a:off x="960120" y="3657600"/>
            <a:ext cx="4937760" cy="1188720"/>
          </a:xfrm>
          <a:prstGeom prst="rect">
            <a:avLst/>
          </a:prstGeom>
          <a:noFill/>
          <a:ln/>
        </p:spPr>
        <p:txBody>
          <a:bodyPr wrap="square" rtlCol="0" anchor="ctr"/>
          <a:lstStyle/>
          <a:p>
            <a:pPr marL="0" indent="0">
              <a:buNone/>
            </a:pPr>
            <a:r>
              <a:rPr lang="en-US" sz="1450" dirty="0">
                <a:solidFill>
                  <a:srgbClr val="44444F"/>
                </a:solidFill>
                <a:latin typeface="Calibri" pitchFamily="34" charset="0"/>
                <a:ea typeface="Calibri" pitchFamily="34" charset="-122"/>
                <a:cs typeface="Calibri" pitchFamily="34" charset="-120"/>
              </a:rPr>
              <a:t>«Universal» nunca significó «todo ser humano», sino «todo ciudadano sin distinción de renta, sexo o raza». La frontera de la nacionalidad sigue intacta.</a:t>
            </a:r>
            <a:endParaRPr lang="en-US" sz="1450" dirty="0"/>
          </a:p>
        </p:txBody>
      </p:sp>
      <p:sp>
        <p:nvSpPr>
          <p:cNvPr id="10" name="Text 7"/>
          <p:cNvSpPr/>
          <p:nvPr/>
        </p:nvSpPr>
        <p:spPr>
          <a:xfrm>
            <a:off x="960120" y="4846320"/>
            <a:ext cx="4937760" cy="960120"/>
          </a:xfrm>
          <a:prstGeom prst="rect">
            <a:avLst/>
          </a:prstGeom>
          <a:noFill/>
          <a:ln/>
        </p:spPr>
        <p:txBody>
          <a:bodyPr wrap="square" rtlCol="0" anchor="ctr"/>
          <a:lstStyle/>
          <a:p>
            <a:pPr marL="0" indent="0">
              <a:buNone/>
            </a:pPr>
            <a:r>
              <a:rPr lang="en-US" sz="1350" i="1" dirty="0">
                <a:solidFill>
                  <a:srgbClr val="6B6B7B"/>
                </a:solidFill>
                <a:latin typeface="Calibri" pitchFamily="34" charset="0"/>
                <a:ea typeface="Calibri" pitchFamily="34" charset="-122"/>
                <a:cs typeface="Calibri" pitchFamily="34" charset="-120"/>
              </a:rPr>
              <a:t>Ejemplo: Dinamarca —de las democracias más sólidas— no deja votar en elecciones nacionales a los residentes no daneses.</a:t>
            </a:r>
            <a:endParaRPr lang="en-US" sz="1350" dirty="0"/>
          </a:p>
        </p:txBody>
      </p:sp>
      <p:sp>
        <p:nvSpPr>
          <p:cNvPr id="11" name="Shape 8"/>
          <p:cNvSpPr/>
          <p:nvPr/>
        </p:nvSpPr>
        <p:spPr>
          <a:xfrm>
            <a:off x="6309360" y="2286000"/>
            <a:ext cx="5212080" cy="3657600"/>
          </a:xfrm>
          <a:prstGeom prst="roundRect">
            <a:avLst>
              <a:gd name="adj" fmla="val 2500"/>
            </a:avLst>
          </a:prstGeom>
          <a:solidFill>
            <a:srgbClr val="9C3262"/>
          </a:solidFill>
          <a:ln/>
          <a:effectLst>
            <a:outerShdw blurRad="88900" dist="38100" dir="5400000" algn="bl" rotWithShape="0">
              <a:srgbClr val="000000">
                <a:alpha val="16000"/>
              </a:srgbClr>
            </a:outerShdw>
          </a:effectLst>
        </p:spPr>
        <p:txBody>
          <a:bodyPr/>
          <a:lstStyle/>
          <a:p>
            <a:endParaRPr lang="es-MX"/>
          </a:p>
        </p:txBody>
      </p:sp>
      <p:sp>
        <p:nvSpPr>
          <p:cNvPr id="12" name="Text 9"/>
          <p:cNvSpPr/>
          <p:nvPr/>
        </p:nvSpPr>
        <p:spPr>
          <a:xfrm>
            <a:off x="6629400" y="2606040"/>
            <a:ext cx="4572000" cy="365760"/>
          </a:xfrm>
          <a:prstGeom prst="rect">
            <a:avLst/>
          </a:prstGeom>
          <a:noFill/>
          <a:ln/>
        </p:spPr>
        <p:txBody>
          <a:bodyPr wrap="square" rtlCol="0" anchor="ctr"/>
          <a:lstStyle/>
          <a:p>
            <a:pPr marL="0" indent="0">
              <a:buNone/>
            </a:pPr>
            <a:r>
              <a:rPr lang="en-US" sz="1250" b="1" kern="0" spc="100" dirty="0">
                <a:solidFill>
                  <a:srgbClr val="F6DAE7"/>
                </a:solidFill>
                <a:latin typeface="Calibri" pitchFamily="34" charset="0"/>
                <a:ea typeface="Calibri" pitchFamily="34" charset="-122"/>
                <a:cs typeface="Calibri" pitchFamily="34" charset="-120"/>
              </a:rPr>
              <a:t>ART. 23.2 · CONVENCIÓN AMERICANA</a:t>
            </a:r>
            <a:endParaRPr lang="en-US" sz="1250" dirty="0"/>
          </a:p>
        </p:txBody>
      </p:sp>
      <p:sp>
        <p:nvSpPr>
          <p:cNvPr id="13" name="Text 10"/>
          <p:cNvSpPr/>
          <p:nvPr/>
        </p:nvSpPr>
        <p:spPr>
          <a:xfrm>
            <a:off x="6629400" y="2971800"/>
            <a:ext cx="4572000" cy="777240"/>
          </a:xfrm>
          <a:prstGeom prst="rect">
            <a:avLst/>
          </a:prstGeom>
          <a:noFill/>
          <a:ln/>
        </p:spPr>
        <p:txBody>
          <a:bodyPr wrap="square" rtlCol="0" anchor="ctr"/>
          <a:lstStyle/>
          <a:p>
            <a:pPr marL="0" indent="0">
              <a:buNone/>
            </a:pPr>
            <a:r>
              <a:rPr lang="en-US" sz="1900" b="1" dirty="0">
                <a:solidFill>
                  <a:srgbClr val="FFFFFF"/>
                </a:solidFill>
                <a:latin typeface="Bookman Old Style" pitchFamily="34" charset="0"/>
                <a:ea typeface="Bookman Old Style" pitchFamily="34" charset="-122"/>
                <a:cs typeface="Bookman Old Style" pitchFamily="34" charset="-120"/>
              </a:rPr>
              <a:t>La universalidad admite restricciones legítimas</a:t>
            </a:r>
            <a:endParaRPr lang="en-US" sz="1900" dirty="0"/>
          </a:p>
        </p:txBody>
      </p:sp>
      <p:sp>
        <p:nvSpPr>
          <p:cNvPr id="14" name="Text 11"/>
          <p:cNvSpPr/>
          <p:nvPr/>
        </p:nvSpPr>
        <p:spPr>
          <a:xfrm>
            <a:off x="6629400" y="3840480"/>
            <a:ext cx="4572000" cy="1828800"/>
          </a:xfrm>
          <a:prstGeom prst="rect">
            <a:avLst/>
          </a:prstGeom>
          <a:noFill/>
          <a:ln/>
        </p:spPr>
        <p:txBody>
          <a:bodyPr wrap="square" rtlCol="0" anchor="t"/>
          <a:lstStyle/>
          <a:p>
            <a:pPr marL="0" indent="0">
              <a:buNone/>
            </a:pPr>
            <a:r>
              <a:rPr lang="en-US" sz="1400" dirty="0">
                <a:solidFill>
                  <a:srgbClr val="F6DAE7"/>
                </a:solidFill>
                <a:latin typeface="Calibri" pitchFamily="34" charset="0"/>
                <a:ea typeface="Calibri" pitchFamily="34" charset="-122"/>
                <a:cs typeface="Calibri" pitchFamily="34" charset="-120"/>
              </a:rPr>
              <a:t>La propia Convención permite reglamentar los derechos políticos por razón de:  </a:t>
            </a:r>
            <a:r>
              <a:rPr lang="en-US" sz="1400" b="1" dirty="0">
                <a:solidFill>
                  <a:srgbClr val="FFFFFF"/>
                </a:solidFill>
                <a:latin typeface="Calibri" pitchFamily="34" charset="0"/>
                <a:ea typeface="Calibri" pitchFamily="34" charset="-122"/>
                <a:cs typeface="Calibri" pitchFamily="34" charset="-120"/>
              </a:rPr>
              <a:t>edad · nacionalidad · residencia · idioma · instrucción · capacidad civil o mental · condena penal.</a:t>
            </a:r>
            <a:endParaRPr lang="en-US" sz="1400" dirty="0"/>
          </a:p>
        </p:txBody>
      </p:sp>
      <p:sp>
        <p:nvSpPr>
          <p:cNvPr id="15" name="Text 12"/>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44E86"/>
                </a:solidFill>
                <a:latin typeface="Calibri" pitchFamily="34" charset="0"/>
                <a:ea typeface="Calibri" pitchFamily="34" charset="-122"/>
                <a:cs typeface="Calibri" pitchFamily="34" charset="-120"/>
              </a:rPr>
              <a:t>18</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44E86"/>
                </a:solidFill>
                <a:latin typeface="Calibri" pitchFamily="34" charset="0"/>
                <a:ea typeface="Calibri" pitchFamily="34" charset="-122"/>
                <a:cs typeface="Calibri" pitchFamily="34" charset="-120"/>
              </a:rPr>
              <a:t>BLOQUE VII · SECRETO, UNIVERSALIDAD Y LÍMITES</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9C3262"/>
                </a:solidFill>
                <a:latin typeface="Bookman Old Style" pitchFamily="34" charset="0"/>
                <a:ea typeface="Bookman Old Style" pitchFamily="34" charset="-122"/>
                <a:cs typeface="Bookman Old Style" pitchFamily="34" charset="-120"/>
              </a:rPr>
              <a:t>Los límites en acción: el voto en prisión preventiva</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La frontera del demos se sigue redibujando hoy, en los tribunales, ahora mismo.</a:t>
            </a:r>
            <a:endParaRPr lang="en-US" sz="1600" dirty="0"/>
          </a:p>
        </p:txBody>
      </p:sp>
      <p:sp>
        <p:nvSpPr>
          <p:cNvPr id="5" name="Shape 3"/>
          <p:cNvSpPr/>
          <p:nvPr/>
        </p:nvSpPr>
        <p:spPr>
          <a:xfrm>
            <a:off x="640080" y="2194560"/>
            <a:ext cx="6766560" cy="3794760"/>
          </a:xfrm>
          <a:prstGeom prst="roundRect">
            <a:avLst>
              <a:gd name="adj" fmla="val 241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960120" y="2514600"/>
            <a:ext cx="914400" cy="914400"/>
          </a:xfrm>
          <a:prstGeom prst="ellipse">
            <a:avLst/>
          </a:prstGeom>
          <a:solidFill>
            <a:srgbClr val="F6DAE7"/>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179576" y="2734056"/>
            <a:ext cx="475488" cy="475488"/>
          </a:xfrm>
          <a:prstGeom prst="rect">
            <a:avLst/>
          </a:prstGeom>
        </p:spPr>
      </p:pic>
      <p:sp>
        <p:nvSpPr>
          <p:cNvPr id="8" name="Text 5"/>
          <p:cNvSpPr/>
          <p:nvPr/>
        </p:nvSpPr>
        <p:spPr>
          <a:xfrm>
            <a:off x="2057400" y="2542032"/>
            <a:ext cx="5120640" cy="4572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Reclusos tsotsiles de El Amate</a:t>
            </a:r>
            <a:endParaRPr lang="en-US" sz="1900" dirty="0"/>
          </a:p>
        </p:txBody>
      </p:sp>
      <p:sp>
        <p:nvSpPr>
          <p:cNvPr id="9" name="Text 6"/>
          <p:cNvSpPr/>
          <p:nvPr/>
        </p:nvSpPr>
        <p:spPr>
          <a:xfrm>
            <a:off x="2057400" y="2980944"/>
            <a:ext cx="5120640" cy="365760"/>
          </a:xfrm>
          <a:prstGeom prst="rect">
            <a:avLst/>
          </a:prstGeom>
          <a:noFill/>
          <a:ln/>
        </p:spPr>
        <p:txBody>
          <a:bodyPr wrap="square" rtlCol="0" anchor="ctr"/>
          <a:lstStyle/>
          <a:p>
            <a:pPr marL="0" indent="0">
              <a:buNone/>
            </a:pPr>
            <a:r>
              <a:rPr lang="en-US" sz="1300" b="1" dirty="0">
                <a:solidFill>
                  <a:srgbClr val="C44E86"/>
                </a:solidFill>
                <a:latin typeface="Calibri" pitchFamily="34" charset="0"/>
                <a:ea typeface="Calibri" pitchFamily="34" charset="-122"/>
                <a:cs typeface="Calibri" pitchFamily="34" charset="-120"/>
              </a:rPr>
              <a:t>TEPJF · SUP-JDC-352/2018, resuelto en 2019</a:t>
            </a:r>
            <a:endParaRPr lang="en-US" sz="1300" dirty="0"/>
          </a:p>
        </p:txBody>
      </p:sp>
      <p:sp>
        <p:nvSpPr>
          <p:cNvPr id="10" name="Text 7"/>
          <p:cNvSpPr/>
          <p:nvPr/>
        </p:nvSpPr>
        <p:spPr>
          <a:xfrm>
            <a:off x="960120" y="3566160"/>
            <a:ext cx="6126480" cy="1280160"/>
          </a:xfrm>
          <a:prstGeom prst="rect">
            <a:avLst/>
          </a:prstGeom>
          <a:noFill/>
          <a:ln/>
        </p:spPr>
        <p:txBody>
          <a:bodyPr wrap="square" rtlCol="0" anchor="ctr"/>
          <a:lstStyle/>
          <a:p>
            <a:pPr marL="0" indent="0">
              <a:buNone/>
            </a:pPr>
            <a:r>
              <a:rPr lang="en-US" sz="1450" dirty="0">
                <a:solidFill>
                  <a:srgbClr val="44444F"/>
                </a:solidFill>
                <a:latin typeface="Calibri" pitchFamily="34" charset="0"/>
                <a:ea typeface="Calibri" pitchFamily="34" charset="-122"/>
                <a:cs typeface="Calibri" pitchFamily="34" charset="-120"/>
              </a:rPr>
              <a:t>El Tribunal Electoral reconoció el derecho al voto activo de las personas que se encuentran en prisión sin sentencia condenatoria: si su inocencia no ha sido desvirtuada, conservan su ciudadanía plena.</a:t>
            </a:r>
            <a:endParaRPr lang="en-US" sz="1450" dirty="0"/>
          </a:p>
        </p:txBody>
      </p:sp>
      <p:sp>
        <p:nvSpPr>
          <p:cNvPr id="11" name="Text 8"/>
          <p:cNvSpPr/>
          <p:nvPr/>
        </p:nvSpPr>
        <p:spPr>
          <a:xfrm>
            <a:off x="960120" y="4983480"/>
            <a:ext cx="6126480" cy="822960"/>
          </a:xfrm>
          <a:prstGeom prst="rect">
            <a:avLst/>
          </a:prstGeom>
          <a:noFill/>
          <a:ln/>
        </p:spPr>
        <p:txBody>
          <a:bodyPr wrap="square" rtlCol="0" anchor="ctr"/>
          <a:lstStyle/>
          <a:p>
            <a:pPr marL="0" indent="0">
              <a:buNone/>
            </a:pPr>
            <a:r>
              <a:rPr lang="en-US" sz="1350" i="1" dirty="0">
                <a:solidFill>
                  <a:srgbClr val="6B6B7B"/>
                </a:solidFill>
                <a:latin typeface="Calibri" pitchFamily="34" charset="0"/>
                <a:ea typeface="Calibri" pitchFamily="34" charset="-122"/>
                <a:cs typeface="Calibri" pitchFamily="34" charset="-120"/>
              </a:rPr>
              <a:t>Una frontera que se mueve: el demos se amplía para incluir a quien el Estado retiene pero no ha condenado.</a:t>
            </a:r>
            <a:endParaRPr lang="en-US" sz="1350" dirty="0"/>
          </a:p>
        </p:txBody>
      </p:sp>
      <p:sp>
        <p:nvSpPr>
          <p:cNvPr id="12" name="Shape 9"/>
          <p:cNvSpPr/>
          <p:nvPr/>
        </p:nvSpPr>
        <p:spPr>
          <a:xfrm>
            <a:off x="7635240" y="2194560"/>
            <a:ext cx="3886200" cy="3794760"/>
          </a:xfrm>
          <a:prstGeom prst="roundRect">
            <a:avLst>
              <a:gd name="adj" fmla="val 2410"/>
            </a:avLst>
          </a:prstGeom>
          <a:solidFill>
            <a:srgbClr val="9C3262"/>
          </a:solidFill>
          <a:ln/>
          <a:effectLst>
            <a:outerShdw blurRad="88900" dist="38100" dir="5400000" algn="bl" rotWithShape="0">
              <a:srgbClr val="000000">
                <a:alpha val="16000"/>
              </a:srgbClr>
            </a:outerShdw>
          </a:effectLst>
        </p:spPr>
        <p:txBody>
          <a:bodyPr/>
          <a:lstStyle/>
          <a:p>
            <a:endParaRPr lang="es-MX"/>
          </a:p>
        </p:txBody>
      </p:sp>
      <p:sp>
        <p:nvSpPr>
          <p:cNvPr id="13" name="Text 10"/>
          <p:cNvSpPr/>
          <p:nvPr/>
        </p:nvSpPr>
        <p:spPr>
          <a:xfrm>
            <a:off x="7955280" y="2514600"/>
            <a:ext cx="3291840" cy="365760"/>
          </a:xfrm>
          <a:prstGeom prst="rect">
            <a:avLst/>
          </a:prstGeom>
          <a:noFill/>
          <a:ln/>
        </p:spPr>
        <p:txBody>
          <a:bodyPr wrap="square" rtlCol="0" anchor="ctr"/>
          <a:lstStyle/>
          <a:p>
            <a:pPr marL="0" indent="0">
              <a:buNone/>
            </a:pPr>
            <a:r>
              <a:rPr lang="en-US" sz="1200" b="1" kern="0" spc="100" dirty="0">
                <a:solidFill>
                  <a:srgbClr val="F6DAE7"/>
                </a:solidFill>
                <a:latin typeface="Calibri" pitchFamily="34" charset="0"/>
                <a:ea typeface="Calibri" pitchFamily="34" charset="-122"/>
                <a:cs typeface="Calibri" pitchFamily="34" charset="-120"/>
              </a:rPr>
              <a:t>REFERENTES COMPARADOS</a:t>
            </a:r>
            <a:endParaRPr lang="en-US" sz="1200" dirty="0"/>
          </a:p>
        </p:txBody>
      </p:sp>
      <p:sp>
        <p:nvSpPr>
          <p:cNvPr id="14" name="Text 11"/>
          <p:cNvSpPr/>
          <p:nvPr/>
        </p:nvSpPr>
        <p:spPr>
          <a:xfrm>
            <a:off x="7955280" y="2971800"/>
            <a:ext cx="3291840" cy="777240"/>
          </a:xfrm>
          <a:prstGeom prst="rect">
            <a:avLst/>
          </a:prstGeom>
          <a:noFill/>
          <a:ln/>
        </p:spPr>
        <p:txBody>
          <a:bodyPr wrap="square" rtlCol="0" anchor="ctr"/>
          <a:lstStyle/>
          <a:p>
            <a:pPr marL="0" indent="0">
              <a:buNone/>
            </a:pPr>
            <a:r>
              <a:rPr lang="en-US" sz="1700" b="1" dirty="0">
                <a:solidFill>
                  <a:srgbClr val="FFFFFF"/>
                </a:solidFill>
                <a:latin typeface="Bookman Old Style" pitchFamily="34" charset="0"/>
                <a:ea typeface="Bookman Old Style" pitchFamily="34" charset="-122"/>
                <a:cs typeface="Bookman Old Style" pitchFamily="34" charset="-120"/>
              </a:rPr>
              <a:t>Hirst vs. Reino Unido</a:t>
            </a:r>
            <a:endParaRPr lang="en-US" sz="1700" dirty="0"/>
          </a:p>
          <a:p>
            <a:pPr marL="0" indent="0">
              <a:buNone/>
            </a:pPr>
            <a:r>
              <a:rPr lang="en-US" sz="1700" dirty="0">
                <a:solidFill>
                  <a:srgbClr val="F6DAE7"/>
                </a:solidFill>
                <a:latin typeface="Bookman Old Style" pitchFamily="34" charset="0"/>
                <a:ea typeface="Bookman Old Style" pitchFamily="34" charset="-122"/>
                <a:cs typeface="Bookman Old Style" pitchFamily="34" charset="-120"/>
              </a:rPr>
              <a:t>(TEDH)</a:t>
            </a:r>
            <a:endParaRPr lang="en-US" sz="1700" dirty="0"/>
          </a:p>
        </p:txBody>
      </p:sp>
      <p:sp>
        <p:nvSpPr>
          <p:cNvPr id="15" name="Text 12"/>
          <p:cNvSpPr/>
          <p:nvPr/>
        </p:nvSpPr>
        <p:spPr>
          <a:xfrm>
            <a:off x="7955280" y="3794760"/>
            <a:ext cx="3291840" cy="777240"/>
          </a:xfrm>
          <a:prstGeom prst="rect">
            <a:avLst/>
          </a:prstGeom>
          <a:noFill/>
          <a:ln/>
        </p:spPr>
        <p:txBody>
          <a:bodyPr wrap="square" rtlCol="0" anchor="ctr"/>
          <a:lstStyle/>
          <a:p>
            <a:pPr marL="0" indent="0">
              <a:buNone/>
            </a:pPr>
            <a:r>
              <a:rPr lang="en-US" sz="1700" b="1" dirty="0">
                <a:solidFill>
                  <a:srgbClr val="FFFFFF"/>
                </a:solidFill>
                <a:latin typeface="Bookman Old Style" pitchFamily="34" charset="0"/>
                <a:ea typeface="Bookman Old Style" pitchFamily="34" charset="-122"/>
                <a:cs typeface="Bookman Old Style" pitchFamily="34" charset="-120"/>
              </a:rPr>
              <a:t>Sauvé vs. Canadá</a:t>
            </a:r>
            <a:endParaRPr lang="en-US" sz="1700" dirty="0"/>
          </a:p>
          <a:p>
            <a:pPr marL="0" indent="0">
              <a:buNone/>
            </a:pPr>
            <a:r>
              <a:rPr lang="en-US" sz="1700" dirty="0">
                <a:solidFill>
                  <a:srgbClr val="F6DAE7"/>
                </a:solidFill>
                <a:latin typeface="Bookman Old Style" pitchFamily="34" charset="0"/>
                <a:ea typeface="Bookman Old Style" pitchFamily="34" charset="-122"/>
                <a:cs typeface="Bookman Old Style" pitchFamily="34" charset="-120"/>
              </a:rPr>
              <a:t>(Corte Suprema)</a:t>
            </a:r>
            <a:endParaRPr lang="en-US" sz="1700" dirty="0"/>
          </a:p>
        </p:txBody>
      </p:sp>
      <p:sp>
        <p:nvSpPr>
          <p:cNvPr id="16" name="Text 13"/>
          <p:cNvSpPr/>
          <p:nvPr/>
        </p:nvSpPr>
        <p:spPr>
          <a:xfrm>
            <a:off x="7955280" y="4663440"/>
            <a:ext cx="3291840" cy="1097280"/>
          </a:xfrm>
          <a:prstGeom prst="rect">
            <a:avLst/>
          </a:prstGeom>
          <a:noFill/>
          <a:ln/>
        </p:spPr>
        <p:txBody>
          <a:bodyPr wrap="square" rtlCol="0" anchor="ctr"/>
          <a:lstStyle/>
          <a:p>
            <a:pPr marL="0" indent="0">
              <a:buNone/>
            </a:pPr>
            <a:r>
              <a:rPr lang="en-US" sz="1300" dirty="0">
                <a:solidFill>
                  <a:srgbClr val="F6DAE7"/>
                </a:solidFill>
                <a:latin typeface="Calibri" pitchFamily="34" charset="0"/>
                <a:ea typeface="Calibri" pitchFamily="34" charset="-122"/>
                <a:cs typeface="Calibri" pitchFamily="34" charset="-120"/>
              </a:rPr>
              <a:t>Ambos declararon desproporcionada la privación automática del voto a los presos.</a:t>
            </a:r>
            <a:endParaRPr lang="en-US" sz="1300" dirty="0"/>
          </a:p>
        </p:txBody>
      </p:sp>
      <p:sp>
        <p:nvSpPr>
          <p:cNvPr id="17" name="Text 14"/>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44E86"/>
                </a:solidFill>
                <a:latin typeface="Calibri" pitchFamily="34" charset="0"/>
                <a:ea typeface="Calibri" pitchFamily="34" charset="-122"/>
                <a:cs typeface="Calibri" pitchFamily="34" charset="-120"/>
              </a:rPr>
              <a:t>19</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2E4482"/>
                </a:solidFill>
                <a:latin typeface="Calibri" pitchFamily="34" charset="0"/>
                <a:ea typeface="Calibri" pitchFamily="34" charset="-122"/>
                <a:cs typeface="Calibri" pitchFamily="34" charset="-120"/>
              </a:rPr>
              <a:t>BLOQUE I · APERTURA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1B264F"/>
                </a:solidFill>
                <a:latin typeface="Bookman Old Style" pitchFamily="34" charset="0"/>
                <a:ea typeface="Bookman Old Style" pitchFamily="34" charset="-122"/>
                <a:cs typeface="Bookman Old Style" pitchFamily="34" charset="-120"/>
              </a:rPr>
              <a:t>Cuatro creencias que vamos a desmontar</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Esta clase no busca confirmar lo que ya se cree; busca producir una duda fértil. Empecemos por sospechar de lo obvio.</a:t>
            </a:r>
            <a:endParaRPr lang="en-US" sz="1600" dirty="0"/>
          </a:p>
        </p:txBody>
      </p:sp>
      <p:sp>
        <p:nvSpPr>
          <p:cNvPr id="5" name="Shape 3"/>
          <p:cNvSpPr/>
          <p:nvPr/>
        </p:nvSpPr>
        <p:spPr>
          <a:xfrm>
            <a:off x="640080" y="2240280"/>
            <a:ext cx="5257800" cy="1874520"/>
          </a:xfrm>
          <a:prstGeom prst="roundRect">
            <a:avLst>
              <a:gd name="adj" fmla="val 48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960120" y="2542032"/>
            <a:ext cx="841248" cy="841248"/>
          </a:xfrm>
          <a:prstGeom prst="ellipse">
            <a:avLst/>
          </a:prstGeom>
          <a:solidFill>
            <a:srgbClr val="DDE3F5"/>
          </a:solidFill>
          <a:ln/>
        </p:spPr>
        <p:txBody>
          <a:bodyPr/>
          <a:lstStyle/>
          <a:p>
            <a:endParaRPr lang="es-MX"/>
          </a:p>
        </p:txBody>
      </p:sp>
      <p:sp>
        <p:nvSpPr>
          <p:cNvPr id="7" name="Text 5"/>
          <p:cNvSpPr/>
          <p:nvPr/>
        </p:nvSpPr>
        <p:spPr>
          <a:xfrm>
            <a:off x="960120" y="2542032"/>
            <a:ext cx="841248" cy="841248"/>
          </a:xfrm>
          <a:prstGeom prst="rect">
            <a:avLst/>
          </a:prstGeom>
          <a:noFill/>
          <a:ln/>
        </p:spPr>
        <p:txBody>
          <a:bodyPr wrap="square" rtlCol="0" anchor="ctr"/>
          <a:lstStyle/>
          <a:p>
            <a:pPr marL="0" indent="0" algn="ctr">
              <a:buNone/>
            </a:pPr>
            <a:r>
              <a:rPr lang="en-US" sz="2800" b="1" dirty="0">
                <a:solidFill>
                  <a:srgbClr val="1B264F"/>
                </a:solidFill>
                <a:latin typeface="Bookman Old Style" pitchFamily="34" charset="0"/>
                <a:ea typeface="Bookman Old Style" pitchFamily="34" charset="-122"/>
                <a:cs typeface="Bookman Old Style" pitchFamily="34" charset="-120"/>
              </a:rPr>
              <a:t>1</a:t>
            </a:r>
            <a:endParaRPr lang="en-US" sz="2800" dirty="0"/>
          </a:p>
        </p:txBody>
      </p:sp>
      <p:sp>
        <p:nvSpPr>
          <p:cNvPr id="8" name="Text 6"/>
          <p:cNvSpPr/>
          <p:nvPr/>
        </p:nvSpPr>
        <p:spPr>
          <a:xfrm>
            <a:off x="1965960" y="2532888"/>
            <a:ext cx="3703320" cy="6858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Votar = democracia</a:t>
            </a:r>
            <a:endParaRPr lang="en-US" sz="1900" dirty="0"/>
          </a:p>
        </p:txBody>
      </p:sp>
      <p:sp>
        <p:nvSpPr>
          <p:cNvPr id="9" name="Text 7"/>
          <p:cNvSpPr/>
          <p:nvPr/>
        </p:nvSpPr>
        <p:spPr>
          <a:xfrm>
            <a:off x="1965960" y="3227832"/>
            <a:ext cx="3703320" cy="731520"/>
          </a:xfrm>
          <a:prstGeom prst="rect">
            <a:avLst/>
          </a:prstGeom>
          <a:noFill/>
          <a:ln/>
        </p:spPr>
        <p:txBody>
          <a:bodyPr wrap="square" rtlCol="0" anchor="ctr"/>
          <a:lstStyle/>
          <a:p>
            <a:pPr marL="0" indent="0">
              <a:buNone/>
            </a:pPr>
            <a:r>
              <a:rPr lang="en-US" sz="1400" dirty="0">
                <a:solidFill>
                  <a:srgbClr val="6B6B7B"/>
                </a:solidFill>
                <a:latin typeface="Calibri" pitchFamily="34" charset="0"/>
                <a:ea typeface="Calibri" pitchFamily="34" charset="-122"/>
                <a:cs typeface="Calibri" pitchFamily="34" charset="-120"/>
              </a:rPr>
              <a:t>Se puede votar sin democracia, e incluso bajo dictaduras.</a:t>
            </a:r>
            <a:endParaRPr lang="en-US" sz="1400" dirty="0"/>
          </a:p>
        </p:txBody>
      </p:sp>
      <p:sp>
        <p:nvSpPr>
          <p:cNvPr id="10" name="Shape 8"/>
          <p:cNvSpPr/>
          <p:nvPr/>
        </p:nvSpPr>
        <p:spPr>
          <a:xfrm>
            <a:off x="6400800" y="2240280"/>
            <a:ext cx="5257800" cy="1874520"/>
          </a:xfrm>
          <a:prstGeom prst="roundRect">
            <a:avLst>
              <a:gd name="adj" fmla="val 48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1" name="Shape 9"/>
          <p:cNvSpPr/>
          <p:nvPr/>
        </p:nvSpPr>
        <p:spPr>
          <a:xfrm>
            <a:off x="6720840" y="2542032"/>
            <a:ext cx="841248" cy="841248"/>
          </a:xfrm>
          <a:prstGeom prst="ellipse">
            <a:avLst/>
          </a:prstGeom>
          <a:solidFill>
            <a:srgbClr val="DDE3F5"/>
          </a:solidFill>
          <a:ln/>
        </p:spPr>
        <p:txBody>
          <a:bodyPr/>
          <a:lstStyle/>
          <a:p>
            <a:endParaRPr lang="es-MX"/>
          </a:p>
        </p:txBody>
      </p:sp>
      <p:sp>
        <p:nvSpPr>
          <p:cNvPr id="12" name="Text 10"/>
          <p:cNvSpPr/>
          <p:nvPr/>
        </p:nvSpPr>
        <p:spPr>
          <a:xfrm>
            <a:off x="6720840" y="2542032"/>
            <a:ext cx="841248" cy="841248"/>
          </a:xfrm>
          <a:prstGeom prst="rect">
            <a:avLst/>
          </a:prstGeom>
          <a:noFill/>
          <a:ln/>
        </p:spPr>
        <p:txBody>
          <a:bodyPr wrap="square" rtlCol="0" anchor="ctr"/>
          <a:lstStyle/>
          <a:p>
            <a:pPr marL="0" indent="0" algn="ctr">
              <a:buNone/>
            </a:pPr>
            <a:r>
              <a:rPr lang="en-US" sz="2800" b="1" dirty="0">
                <a:solidFill>
                  <a:srgbClr val="1B264F"/>
                </a:solidFill>
                <a:latin typeface="Bookman Old Style" pitchFamily="34" charset="0"/>
                <a:ea typeface="Bookman Old Style" pitchFamily="34" charset="-122"/>
                <a:cs typeface="Bookman Old Style" pitchFamily="34" charset="-120"/>
              </a:rPr>
              <a:t>2</a:t>
            </a:r>
            <a:endParaRPr lang="en-US" sz="2800" dirty="0"/>
          </a:p>
        </p:txBody>
      </p:sp>
      <p:sp>
        <p:nvSpPr>
          <p:cNvPr id="13" name="Text 11"/>
          <p:cNvSpPr/>
          <p:nvPr/>
        </p:nvSpPr>
        <p:spPr>
          <a:xfrm>
            <a:off x="7726680" y="2532888"/>
            <a:ext cx="3703320" cy="6858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El voto siempre fue secreto</a:t>
            </a:r>
            <a:endParaRPr lang="en-US" sz="1900" dirty="0"/>
          </a:p>
        </p:txBody>
      </p:sp>
      <p:sp>
        <p:nvSpPr>
          <p:cNvPr id="14" name="Text 12"/>
          <p:cNvSpPr/>
          <p:nvPr/>
        </p:nvSpPr>
        <p:spPr>
          <a:xfrm>
            <a:off x="7726680" y="3227832"/>
            <a:ext cx="3703320" cy="731520"/>
          </a:xfrm>
          <a:prstGeom prst="rect">
            <a:avLst/>
          </a:prstGeom>
          <a:noFill/>
          <a:ln/>
        </p:spPr>
        <p:txBody>
          <a:bodyPr wrap="square" rtlCol="0" anchor="ctr"/>
          <a:lstStyle/>
          <a:p>
            <a:pPr marL="0" indent="0">
              <a:buNone/>
            </a:pPr>
            <a:r>
              <a:rPr lang="en-US" sz="1400" dirty="0">
                <a:solidFill>
                  <a:srgbClr val="6B6B7B"/>
                </a:solidFill>
                <a:latin typeface="Calibri" pitchFamily="34" charset="0"/>
                <a:ea typeface="Calibri" pitchFamily="34" charset="-122"/>
                <a:cs typeface="Calibri" pitchFamily="34" charset="-120"/>
              </a:rPr>
              <a:t>El secreto es un invento occidental del siglo XIX.</a:t>
            </a:r>
            <a:endParaRPr lang="en-US" sz="1400" dirty="0"/>
          </a:p>
        </p:txBody>
      </p:sp>
      <p:sp>
        <p:nvSpPr>
          <p:cNvPr id="15" name="Shape 13"/>
          <p:cNvSpPr/>
          <p:nvPr/>
        </p:nvSpPr>
        <p:spPr>
          <a:xfrm>
            <a:off x="640080" y="4480560"/>
            <a:ext cx="5257800" cy="1874520"/>
          </a:xfrm>
          <a:prstGeom prst="roundRect">
            <a:avLst>
              <a:gd name="adj" fmla="val 48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6" name="Shape 14"/>
          <p:cNvSpPr/>
          <p:nvPr/>
        </p:nvSpPr>
        <p:spPr>
          <a:xfrm>
            <a:off x="960120" y="4782312"/>
            <a:ext cx="841248" cy="841248"/>
          </a:xfrm>
          <a:prstGeom prst="ellipse">
            <a:avLst/>
          </a:prstGeom>
          <a:solidFill>
            <a:srgbClr val="DDE3F5"/>
          </a:solidFill>
          <a:ln/>
        </p:spPr>
        <p:txBody>
          <a:bodyPr/>
          <a:lstStyle/>
          <a:p>
            <a:endParaRPr lang="es-MX"/>
          </a:p>
        </p:txBody>
      </p:sp>
      <p:sp>
        <p:nvSpPr>
          <p:cNvPr id="17" name="Text 15"/>
          <p:cNvSpPr/>
          <p:nvPr/>
        </p:nvSpPr>
        <p:spPr>
          <a:xfrm>
            <a:off x="960120" y="4782312"/>
            <a:ext cx="841248" cy="841248"/>
          </a:xfrm>
          <a:prstGeom prst="rect">
            <a:avLst/>
          </a:prstGeom>
          <a:noFill/>
          <a:ln/>
        </p:spPr>
        <p:txBody>
          <a:bodyPr wrap="square" rtlCol="0" anchor="ctr"/>
          <a:lstStyle/>
          <a:p>
            <a:pPr marL="0" indent="0" algn="ctr">
              <a:buNone/>
            </a:pPr>
            <a:r>
              <a:rPr lang="en-US" sz="2800" b="1" dirty="0">
                <a:solidFill>
                  <a:srgbClr val="1B264F"/>
                </a:solidFill>
                <a:latin typeface="Bookman Old Style" pitchFamily="34" charset="0"/>
                <a:ea typeface="Bookman Old Style" pitchFamily="34" charset="-122"/>
                <a:cs typeface="Bookman Old Style" pitchFamily="34" charset="-120"/>
              </a:rPr>
              <a:t>3</a:t>
            </a:r>
            <a:endParaRPr lang="en-US" sz="2800" dirty="0"/>
          </a:p>
        </p:txBody>
      </p:sp>
      <p:sp>
        <p:nvSpPr>
          <p:cNvPr id="18" name="Text 16"/>
          <p:cNvSpPr/>
          <p:nvPr/>
        </p:nvSpPr>
        <p:spPr>
          <a:xfrm>
            <a:off x="1965960" y="4773168"/>
            <a:ext cx="3703320" cy="6858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El sufragio es universal</a:t>
            </a:r>
            <a:endParaRPr lang="en-US" sz="1900" dirty="0"/>
          </a:p>
        </p:txBody>
      </p:sp>
      <p:sp>
        <p:nvSpPr>
          <p:cNvPr id="19" name="Text 17"/>
          <p:cNvSpPr/>
          <p:nvPr/>
        </p:nvSpPr>
        <p:spPr>
          <a:xfrm>
            <a:off x="1965960" y="5468112"/>
            <a:ext cx="3703320" cy="731520"/>
          </a:xfrm>
          <a:prstGeom prst="rect">
            <a:avLst/>
          </a:prstGeom>
          <a:noFill/>
          <a:ln/>
        </p:spPr>
        <p:txBody>
          <a:bodyPr wrap="square" rtlCol="0" anchor="ctr"/>
          <a:lstStyle/>
          <a:p>
            <a:pPr marL="0" indent="0">
              <a:buNone/>
            </a:pPr>
            <a:r>
              <a:rPr lang="en-US" sz="1400" dirty="0">
                <a:solidFill>
                  <a:srgbClr val="6B6B7B"/>
                </a:solidFill>
                <a:latin typeface="Calibri" pitchFamily="34" charset="0"/>
                <a:ea typeface="Calibri" pitchFamily="34" charset="-122"/>
                <a:cs typeface="Calibri" pitchFamily="34" charset="-120"/>
              </a:rPr>
              <a:t>Siempre es relativo: la nacionalidad lo limita aún hoy.</a:t>
            </a:r>
            <a:endParaRPr lang="en-US" sz="1400" dirty="0"/>
          </a:p>
        </p:txBody>
      </p:sp>
      <p:sp>
        <p:nvSpPr>
          <p:cNvPr id="20" name="Shape 18"/>
          <p:cNvSpPr/>
          <p:nvPr/>
        </p:nvSpPr>
        <p:spPr>
          <a:xfrm>
            <a:off x="6400800" y="4480560"/>
            <a:ext cx="5257800" cy="1874520"/>
          </a:xfrm>
          <a:prstGeom prst="roundRect">
            <a:avLst>
              <a:gd name="adj" fmla="val 48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21" name="Shape 19"/>
          <p:cNvSpPr/>
          <p:nvPr/>
        </p:nvSpPr>
        <p:spPr>
          <a:xfrm>
            <a:off x="6720840" y="4782312"/>
            <a:ext cx="841248" cy="841248"/>
          </a:xfrm>
          <a:prstGeom prst="ellipse">
            <a:avLst/>
          </a:prstGeom>
          <a:solidFill>
            <a:srgbClr val="DDE3F5"/>
          </a:solidFill>
          <a:ln/>
        </p:spPr>
        <p:txBody>
          <a:bodyPr/>
          <a:lstStyle/>
          <a:p>
            <a:endParaRPr lang="es-MX"/>
          </a:p>
        </p:txBody>
      </p:sp>
      <p:sp>
        <p:nvSpPr>
          <p:cNvPr id="22" name="Text 20"/>
          <p:cNvSpPr/>
          <p:nvPr/>
        </p:nvSpPr>
        <p:spPr>
          <a:xfrm>
            <a:off x="6720840" y="4782312"/>
            <a:ext cx="841248" cy="841248"/>
          </a:xfrm>
          <a:prstGeom prst="rect">
            <a:avLst/>
          </a:prstGeom>
          <a:noFill/>
          <a:ln/>
        </p:spPr>
        <p:txBody>
          <a:bodyPr wrap="square" rtlCol="0" anchor="ctr"/>
          <a:lstStyle/>
          <a:p>
            <a:pPr marL="0" indent="0" algn="ctr">
              <a:buNone/>
            </a:pPr>
            <a:r>
              <a:rPr lang="en-US" sz="2800" b="1" dirty="0">
                <a:solidFill>
                  <a:srgbClr val="1B264F"/>
                </a:solidFill>
                <a:latin typeface="Bookman Old Style" pitchFamily="34" charset="0"/>
                <a:ea typeface="Bookman Old Style" pitchFamily="34" charset="-122"/>
                <a:cs typeface="Bookman Old Style" pitchFamily="34" charset="-120"/>
              </a:rPr>
              <a:t>4</a:t>
            </a:r>
            <a:endParaRPr lang="en-US" sz="2800" dirty="0"/>
          </a:p>
        </p:txBody>
      </p:sp>
      <p:sp>
        <p:nvSpPr>
          <p:cNvPr id="23" name="Text 21"/>
          <p:cNvSpPr/>
          <p:nvPr/>
        </p:nvSpPr>
        <p:spPr>
          <a:xfrm>
            <a:off x="7726680" y="4773168"/>
            <a:ext cx="3703320" cy="68580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Se vota para definir resultados</a:t>
            </a:r>
            <a:endParaRPr lang="en-US" sz="1900" dirty="0"/>
          </a:p>
        </p:txBody>
      </p:sp>
      <p:sp>
        <p:nvSpPr>
          <p:cNvPr id="24" name="Text 22"/>
          <p:cNvSpPr/>
          <p:nvPr/>
        </p:nvSpPr>
        <p:spPr>
          <a:xfrm>
            <a:off x="7726680" y="5468112"/>
            <a:ext cx="3703320" cy="731520"/>
          </a:xfrm>
          <a:prstGeom prst="rect">
            <a:avLst/>
          </a:prstGeom>
          <a:noFill/>
          <a:ln/>
        </p:spPr>
        <p:txBody>
          <a:bodyPr wrap="square" rtlCol="0" anchor="ctr"/>
          <a:lstStyle/>
          <a:p>
            <a:pPr marL="0" indent="0">
              <a:buNone/>
            </a:pPr>
            <a:r>
              <a:rPr lang="en-US" sz="1400" dirty="0">
                <a:solidFill>
                  <a:srgbClr val="6B6B7B"/>
                </a:solidFill>
                <a:latin typeface="Calibri" pitchFamily="34" charset="0"/>
                <a:ea typeface="Calibri" pitchFamily="34" charset="-122"/>
                <a:cs typeface="Calibri" pitchFamily="34" charset="-120"/>
              </a:rPr>
              <a:t>También —o sobre todo— se vota para pertenecer.</a:t>
            </a:r>
            <a:endParaRPr lang="en-US" sz="1400" dirty="0"/>
          </a:p>
        </p:txBody>
      </p:sp>
      <p:sp>
        <p:nvSpPr>
          <p:cNvPr id="25" name="Text 23"/>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2E4482"/>
                </a:solidFill>
                <a:latin typeface="Calibri" pitchFamily="34" charset="0"/>
                <a:ea typeface="Calibri" pitchFamily="34" charset="-122"/>
                <a:cs typeface="Calibri" pitchFamily="34" charset="-120"/>
              </a:rPr>
              <a:t>02</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44E86"/>
                </a:solidFill>
                <a:latin typeface="Calibri" pitchFamily="34" charset="0"/>
                <a:ea typeface="Calibri" pitchFamily="34" charset="-122"/>
                <a:cs typeface="Calibri" pitchFamily="34" charset="-120"/>
              </a:rPr>
              <a:t>BLOQUE VII · SECRETO, UNIVERSALIDAD Y LÍMITES</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9C3262"/>
                </a:solidFill>
                <a:latin typeface="Bookman Old Style" pitchFamily="34" charset="0"/>
                <a:ea typeface="Bookman Old Style" pitchFamily="34" charset="-122"/>
                <a:cs typeface="Bookman Old Style" pitchFamily="34" charset="-120"/>
              </a:rPr>
              <a:t>El sufragio femenino en México: rezago, no vanguardia</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La frontera del demos también se movió por sexo —y México llegó tarde—.</a:t>
            </a:r>
            <a:endParaRPr lang="en-US" sz="1600" dirty="0"/>
          </a:p>
        </p:txBody>
      </p:sp>
      <p:sp>
        <p:nvSpPr>
          <p:cNvPr id="5" name="Shape 3"/>
          <p:cNvSpPr/>
          <p:nvPr/>
        </p:nvSpPr>
        <p:spPr>
          <a:xfrm>
            <a:off x="640080" y="2240280"/>
            <a:ext cx="3520440" cy="2240280"/>
          </a:xfrm>
          <a:prstGeom prst="roundRect">
            <a:avLst>
              <a:gd name="adj" fmla="val 408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Text 4"/>
          <p:cNvSpPr/>
          <p:nvPr/>
        </p:nvSpPr>
        <p:spPr>
          <a:xfrm>
            <a:off x="868680" y="2514600"/>
            <a:ext cx="3063240" cy="548640"/>
          </a:xfrm>
          <a:prstGeom prst="rect">
            <a:avLst/>
          </a:prstGeom>
          <a:noFill/>
          <a:ln/>
        </p:spPr>
        <p:txBody>
          <a:bodyPr wrap="square" rtlCol="0" anchor="ctr"/>
          <a:lstStyle/>
          <a:p>
            <a:pPr marL="0" indent="0">
              <a:buNone/>
            </a:pPr>
            <a:r>
              <a:rPr lang="en-US" sz="2400" b="1" dirty="0">
                <a:solidFill>
                  <a:srgbClr val="9C3262"/>
                </a:solidFill>
                <a:latin typeface="Bookman Old Style" pitchFamily="34" charset="0"/>
                <a:ea typeface="Bookman Old Style" pitchFamily="34" charset="-122"/>
                <a:cs typeface="Bookman Old Style" pitchFamily="34" charset="-120"/>
              </a:rPr>
              <a:t>1947</a:t>
            </a:r>
            <a:endParaRPr lang="en-US" sz="2400" dirty="0"/>
          </a:p>
        </p:txBody>
      </p:sp>
      <p:sp>
        <p:nvSpPr>
          <p:cNvPr id="7" name="Text 5"/>
          <p:cNvSpPr/>
          <p:nvPr/>
        </p:nvSpPr>
        <p:spPr>
          <a:xfrm>
            <a:off x="868680" y="3108960"/>
            <a:ext cx="3063240" cy="411480"/>
          </a:xfrm>
          <a:prstGeom prst="rect">
            <a:avLst/>
          </a:prstGeom>
          <a:noFill/>
          <a:ln/>
        </p:spPr>
        <p:txBody>
          <a:bodyPr wrap="square" rtlCol="0" anchor="ctr"/>
          <a:lstStyle/>
          <a:p>
            <a:pPr marL="0" indent="0">
              <a:buNone/>
            </a:pPr>
            <a:r>
              <a:rPr lang="en-US" sz="1450" b="1" dirty="0">
                <a:solidFill>
                  <a:srgbClr val="C44E86"/>
                </a:solidFill>
                <a:latin typeface="Calibri" pitchFamily="34" charset="0"/>
                <a:ea typeface="Calibri" pitchFamily="34" charset="-122"/>
                <a:cs typeface="Calibri" pitchFamily="34" charset="-120"/>
              </a:rPr>
              <a:t>Voto municipal</a:t>
            </a:r>
            <a:endParaRPr lang="en-US" sz="1450" dirty="0"/>
          </a:p>
        </p:txBody>
      </p:sp>
      <p:sp>
        <p:nvSpPr>
          <p:cNvPr id="8" name="Text 6"/>
          <p:cNvSpPr/>
          <p:nvPr/>
        </p:nvSpPr>
        <p:spPr>
          <a:xfrm>
            <a:off x="868680" y="3566160"/>
            <a:ext cx="3063240" cy="77724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Primer reconocimiento, en el nivel local.</a:t>
            </a:r>
            <a:endParaRPr lang="en-US" sz="1300" dirty="0"/>
          </a:p>
        </p:txBody>
      </p:sp>
      <p:sp>
        <p:nvSpPr>
          <p:cNvPr id="9" name="Shape 7"/>
          <p:cNvSpPr/>
          <p:nvPr/>
        </p:nvSpPr>
        <p:spPr>
          <a:xfrm>
            <a:off x="4325112" y="2240280"/>
            <a:ext cx="3520440" cy="2240280"/>
          </a:xfrm>
          <a:prstGeom prst="roundRect">
            <a:avLst>
              <a:gd name="adj" fmla="val 408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0" name="Text 8"/>
          <p:cNvSpPr/>
          <p:nvPr/>
        </p:nvSpPr>
        <p:spPr>
          <a:xfrm>
            <a:off x="4553712" y="2514600"/>
            <a:ext cx="3063240" cy="548640"/>
          </a:xfrm>
          <a:prstGeom prst="rect">
            <a:avLst/>
          </a:prstGeom>
          <a:noFill/>
          <a:ln/>
        </p:spPr>
        <p:txBody>
          <a:bodyPr wrap="square" rtlCol="0" anchor="ctr"/>
          <a:lstStyle/>
          <a:p>
            <a:pPr marL="0" indent="0">
              <a:buNone/>
            </a:pPr>
            <a:r>
              <a:rPr lang="en-US" sz="2400" b="1" dirty="0">
                <a:solidFill>
                  <a:srgbClr val="9C3262"/>
                </a:solidFill>
                <a:latin typeface="Bookman Old Style" pitchFamily="34" charset="0"/>
                <a:ea typeface="Bookman Old Style" pitchFamily="34" charset="-122"/>
                <a:cs typeface="Bookman Old Style" pitchFamily="34" charset="-120"/>
              </a:rPr>
              <a:t>17 oct 1953</a:t>
            </a:r>
            <a:endParaRPr lang="en-US" sz="2400" dirty="0"/>
          </a:p>
        </p:txBody>
      </p:sp>
      <p:sp>
        <p:nvSpPr>
          <p:cNvPr id="11" name="Text 9"/>
          <p:cNvSpPr/>
          <p:nvPr/>
        </p:nvSpPr>
        <p:spPr>
          <a:xfrm>
            <a:off x="4553712" y="3108960"/>
            <a:ext cx="3063240" cy="411480"/>
          </a:xfrm>
          <a:prstGeom prst="rect">
            <a:avLst/>
          </a:prstGeom>
          <a:noFill/>
          <a:ln/>
        </p:spPr>
        <p:txBody>
          <a:bodyPr wrap="square" rtlCol="0" anchor="ctr"/>
          <a:lstStyle/>
          <a:p>
            <a:pPr marL="0" indent="0">
              <a:buNone/>
            </a:pPr>
            <a:r>
              <a:rPr lang="en-US" sz="1450" b="1" dirty="0">
                <a:solidFill>
                  <a:srgbClr val="C44E86"/>
                </a:solidFill>
                <a:latin typeface="Calibri" pitchFamily="34" charset="0"/>
                <a:ea typeface="Calibri" pitchFamily="34" charset="-122"/>
                <a:cs typeface="Calibri" pitchFamily="34" charset="-120"/>
              </a:rPr>
              <a:t>Reforma al art. 34</a:t>
            </a:r>
            <a:endParaRPr lang="en-US" sz="1450" dirty="0"/>
          </a:p>
        </p:txBody>
      </p:sp>
      <p:sp>
        <p:nvSpPr>
          <p:cNvPr id="12" name="Text 10"/>
          <p:cNvSpPr/>
          <p:nvPr/>
        </p:nvSpPr>
        <p:spPr>
          <a:xfrm>
            <a:off x="4553712" y="3566160"/>
            <a:ext cx="3063240" cy="77724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Publicada en el DOF: derecho a votar y ser votada.</a:t>
            </a:r>
            <a:endParaRPr lang="en-US" sz="1300" dirty="0"/>
          </a:p>
        </p:txBody>
      </p:sp>
      <p:sp>
        <p:nvSpPr>
          <p:cNvPr id="13" name="Shape 11"/>
          <p:cNvSpPr/>
          <p:nvPr/>
        </p:nvSpPr>
        <p:spPr>
          <a:xfrm>
            <a:off x="8010144" y="2240280"/>
            <a:ext cx="3520440" cy="2240280"/>
          </a:xfrm>
          <a:prstGeom prst="roundRect">
            <a:avLst>
              <a:gd name="adj" fmla="val 4082"/>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4" name="Text 12"/>
          <p:cNvSpPr/>
          <p:nvPr/>
        </p:nvSpPr>
        <p:spPr>
          <a:xfrm>
            <a:off x="8238744" y="2514600"/>
            <a:ext cx="3063240" cy="548640"/>
          </a:xfrm>
          <a:prstGeom prst="rect">
            <a:avLst/>
          </a:prstGeom>
          <a:noFill/>
          <a:ln/>
        </p:spPr>
        <p:txBody>
          <a:bodyPr wrap="square" rtlCol="0" anchor="ctr"/>
          <a:lstStyle/>
          <a:p>
            <a:pPr marL="0" indent="0">
              <a:buNone/>
            </a:pPr>
            <a:r>
              <a:rPr lang="en-US" sz="2400" b="1" dirty="0">
                <a:solidFill>
                  <a:srgbClr val="9C3262"/>
                </a:solidFill>
                <a:latin typeface="Bookman Old Style" pitchFamily="34" charset="0"/>
                <a:ea typeface="Bookman Old Style" pitchFamily="34" charset="-122"/>
                <a:cs typeface="Bookman Old Style" pitchFamily="34" charset="-120"/>
              </a:rPr>
              <a:t>julio 1955</a:t>
            </a:r>
            <a:endParaRPr lang="en-US" sz="2400" dirty="0"/>
          </a:p>
        </p:txBody>
      </p:sp>
      <p:sp>
        <p:nvSpPr>
          <p:cNvPr id="15" name="Text 13"/>
          <p:cNvSpPr/>
          <p:nvPr/>
        </p:nvSpPr>
        <p:spPr>
          <a:xfrm>
            <a:off x="8238744" y="3108960"/>
            <a:ext cx="3063240" cy="411480"/>
          </a:xfrm>
          <a:prstGeom prst="rect">
            <a:avLst/>
          </a:prstGeom>
          <a:noFill/>
          <a:ln/>
        </p:spPr>
        <p:txBody>
          <a:bodyPr wrap="square" rtlCol="0" anchor="ctr"/>
          <a:lstStyle/>
          <a:p>
            <a:pPr marL="0" indent="0">
              <a:buNone/>
            </a:pPr>
            <a:r>
              <a:rPr lang="en-US" sz="1450" b="1" dirty="0">
                <a:solidFill>
                  <a:srgbClr val="C44E86"/>
                </a:solidFill>
                <a:latin typeface="Calibri" pitchFamily="34" charset="0"/>
                <a:ea typeface="Calibri" pitchFamily="34" charset="-122"/>
                <a:cs typeface="Calibri" pitchFamily="34" charset="-120"/>
              </a:rPr>
              <a:t>Primer voto federal</a:t>
            </a:r>
            <a:endParaRPr lang="en-US" sz="1450" dirty="0"/>
          </a:p>
        </p:txBody>
      </p:sp>
      <p:sp>
        <p:nvSpPr>
          <p:cNvPr id="16" name="Text 14"/>
          <p:cNvSpPr/>
          <p:nvPr/>
        </p:nvSpPr>
        <p:spPr>
          <a:xfrm>
            <a:off x="8238744" y="3566160"/>
            <a:ext cx="3063240" cy="77724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Las mujeres acuden por primera vez a las urnas nacionales.</a:t>
            </a:r>
            <a:endParaRPr lang="en-US" sz="1300" dirty="0"/>
          </a:p>
        </p:txBody>
      </p:sp>
      <p:sp>
        <p:nvSpPr>
          <p:cNvPr id="17" name="Shape 15"/>
          <p:cNvSpPr/>
          <p:nvPr/>
        </p:nvSpPr>
        <p:spPr>
          <a:xfrm>
            <a:off x="640080" y="4754880"/>
            <a:ext cx="10881360" cy="1371600"/>
          </a:xfrm>
          <a:prstGeom prst="roundRect">
            <a:avLst>
              <a:gd name="adj" fmla="val 5333"/>
            </a:avLst>
          </a:prstGeom>
          <a:solidFill>
            <a:srgbClr val="9C3262"/>
          </a:solidFill>
          <a:ln/>
          <a:effectLst>
            <a:outerShdw blurRad="88900" dist="38100" dir="5400000" algn="bl" rotWithShape="0">
              <a:srgbClr val="000000">
                <a:alpha val="16000"/>
              </a:srgbClr>
            </a:outerShdw>
          </a:effectLst>
        </p:spPr>
        <p:txBody>
          <a:bodyPr/>
          <a:lstStyle/>
          <a:p>
            <a:endParaRPr lang="es-MX"/>
          </a:p>
        </p:txBody>
      </p:sp>
      <p:sp>
        <p:nvSpPr>
          <p:cNvPr id="18" name="Text 16"/>
          <p:cNvSpPr/>
          <p:nvPr/>
        </p:nvSpPr>
        <p:spPr>
          <a:xfrm>
            <a:off x="914400" y="4864608"/>
            <a:ext cx="10332720" cy="1143000"/>
          </a:xfrm>
          <a:prstGeom prst="rect">
            <a:avLst/>
          </a:prstGeom>
          <a:noFill/>
          <a:ln/>
        </p:spPr>
        <p:txBody>
          <a:bodyPr wrap="square" rtlCol="0" anchor="ctr"/>
          <a:lstStyle/>
          <a:p>
            <a:pPr marL="0" indent="0">
              <a:buNone/>
            </a:pPr>
            <a:r>
              <a:rPr lang="en-US" sz="1350" b="1" dirty="0">
                <a:solidFill>
                  <a:srgbClr val="F6DAE7"/>
                </a:solidFill>
                <a:latin typeface="Calibri" pitchFamily="34" charset="0"/>
                <a:ea typeface="Calibri" pitchFamily="34" charset="-122"/>
                <a:cs typeface="Calibri" pitchFamily="34" charset="-120"/>
              </a:rPr>
              <a:t>El antídoto contra la autocomplacencia:  </a:t>
            </a:r>
            <a:r>
              <a:rPr lang="en-US" sz="1350" dirty="0">
                <a:solidFill>
                  <a:srgbClr val="FFFFFF"/>
                </a:solidFill>
                <a:latin typeface="Calibri" pitchFamily="34" charset="0"/>
                <a:ea typeface="Calibri" pitchFamily="34" charset="-122"/>
                <a:cs typeface="Calibri" pitchFamily="34" charset="-120"/>
              </a:rPr>
              <a:t>México fue de los últimos seis países en legislar el voto femenino, y la reforma llegó empujada por la presión de la ONU (1952), que advirtió que un país no podía llamarse democrático si más de la mitad de su población carecía de ciudadanía. No fuimos precursores: fuimos rezagados.</a:t>
            </a:r>
            <a:endParaRPr lang="en-US" sz="1350" dirty="0"/>
          </a:p>
        </p:txBody>
      </p:sp>
      <p:sp>
        <p:nvSpPr>
          <p:cNvPr id="19" name="Text 17"/>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44E86"/>
                </a:solidFill>
                <a:latin typeface="Calibri" pitchFamily="34" charset="0"/>
                <a:ea typeface="Calibri" pitchFamily="34" charset="-122"/>
                <a:cs typeface="Calibri" pitchFamily="34" charset="-120"/>
              </a:rPr>
              <a:t>20</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20303D"/>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D2DCE3"/>
                </a:solidFill>
                <a:latin typeface="Calibri" pitchFamily="34" charset="0"/>
                <a:ea typeface="Calibri" pitchFamily="34" charset="-122"/>
                <a:cs typeface="Calibri" pitchFamily="34" charset="-120"/>
              </a:rPr>
              <a:t>BLOQUE VIII · CIERRE</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El voto como identidad y el regreso a Tocqueville</a:t>
            </a:r>
            <a:endParaRPr lang="en-US" sz="2900" dirty="0"/>
          </a:p>
        </p:txBody>
      </p:sp>
      <p:sp>
        <p:nvSpPr>
          <p:cNvPr id="4" name="Text 2"/>
          <p:cNvSpPr/>
          <p:nvPr/>
        </p:nvSpPr>
        <p:spPr>
          <a:xfrm>
            <a:off x="658368" y="1645920"/>
            <a:ext cx="10881360" cy="457200"/>
          </a:xfrm>
          <a:prstGeom prst="rect">
            <a:avLst/>
          </a:prstGeom>
          <a:noFill/>
          <a:ln/>
        </p:spPr>
        <p:txBody>
          <a:bodyPr wrap="square" rtlCol="0" anchor="ctr"/>
          <a:lstStyle/>
          <a:p>
            <a:pPr marL="0" indent="0">
              <a:buNone/>
            </a:pPr>
            <a:r>
              <a:rPr lang="en-US" sz="1600" i="1" dirty="0">
                <a:solidFill>
                  <a:srgbClr val="D2DCE3"/>
                </a:solidFill>
                <a:latin typeface="Calibri" pitchFamily="34" charset="0"/>
                <a:ea typeface="Calibri" pitchFamily="34" charset="-122"/>
                <a:cs typeface="Calibri" pitchFamily="34" charset="-120"/>
              </a:rPr>
              <a:t>Un solo voto casi nunca decide. Entonces, ¿por qué votamos? Para pertenecer, no solo para influir.</a:t>
            </a:r>
            <a:endParaRPr lang="en-US" sz="1600" dirty="0"/>
          </a:p>
        </p:txBody>
      </p:sp>
      <p:sp>
        <p:nvSpPr>
          <p:cNvPr id="5" name="Shape 3"/>
          <p:cNvSpPr/>
          <p:nvPr/>
        </p:nvSpPr>
        <p:spPr>
          <a:xfrm>
            <a:off x="640080" y="2331720"/>
            <a:ext cx="3520440" cy="2514600"/>
          </a:xfrm>
          <a:prstGeom prst="roundRect">
            <a:avLst>
              <a:gd name="adj" fmla="val 3636"/>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943100" y="2606040"/>
            <a:ext cx="914400" cy="914400"/>
          </a:xfrm>
          <a:prstGeom prst="ellipse">
            <a:avLst/>
          </a:prstGeom>
          <a:solidFill>
            <a:srgbClr val="D2DCE3"/>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2162556" y="2825496"/>
            <a:ext cx="475488" cy="475488"/>
          </a:xfrm>
          <a:prstGeom prst="rect">
            <a:avLst/>
          </a:prstGeom>
        </p:spPr>
      </p:pic>
      <p:sp>
        <p:nvSpPr>
          <p:cNvPr id="8" name="Text 5"/>
          <p:cNvSpPr/>
          <p:nvPr/>
        </p:nvSpPr>
        <p:spPr>
          <a:xfrm>
            <a:off x="822960" y="3611880"/>
            <a:ext cx="3154680" cy="457200"/>
          </a:xfrm>
          <a:prstGeom prst="rect">
            <a:avLst/>
          </a:prstGeom>
          <a:noFill/>
          <a:ln/>
        </p:spPr>
        <p:txBody>
          <a:bodyPr wrap="square" rtlCol="0" anchor="ctr"/>
          <a:lstStyle/>
          <a:p>
            <a:pPr marL="0" indent="0" algn="ctr">
              <a:buNone/>
            </a:pPr>
            <a:r>
              <a:rPr lang="en-US" sz="1650" b="1" dirty="0">
                <a:solidFill>
                  <a:srgbClr val="1A1A2E"/>
                </a:solidFill>
                <a:latin typeface="Bookman Old Style" pitchFamily="34" charset="0"/>
                <a:ea typeface="Bookman Old Style" pitchFamily="34" charset="-122"/>
                <a:cs typeface="Bookman Old Style" pitchFamily="34" charset="-120"/>
              </a:rPr>
              <a:t>El voto identitario</a:t>
            </a:r>
            <a:endParaRPr lang="en-US" sz="1650" dirty="0"/>
          </a:p>
        </p:txBody>
      </p:sp>
      <p:sp>
        <p:nvSpPr>
          <p:cNvPr id="9" name="Text 6"/>
          <p:cNvSpPr/>
          <p:nvPr/>
        </p:nvSpPr>
        <p:spPr>
          <a:xfrm>
            <a:off x="896112" y="4069080"/>
            <a:ext cx="3008376" cy="731520"/>
          </a:xfrm>
          <a:prstGeom prst="rect">
            <a:avLst/>
          </a:prstGeom>
          <a:noFill/>
          <a:ln/>
        </p:spPr>
        <p:txBody>
          <a:bodyPr wrap="square" rtlCol="0" anchor="ctr"/>
          <a:lstStyle/>
          <a:p>
            <a:pPr marL="0" indent="0" algn="ctr">
              <a:buNone/>
            </a:pPr>
            <a:r>
              <a:rPr lang="en-US" sz="1250" dirty="0">
                <a:solidFill>
                  <a:srgbClr val="44444F"/>
                </a:solidFill>
                <a:latin typeface="Calibri" pitchFamily="34" charset="0"/>
                <a:ea typeface="Calibri" pitchFamily="34" charset="-122"/>
                <a:cs typeface="Calibri" pitchFamily="34" charset="-120"/>
              </a:rPr>
              <a:t>Se vota para SER parte del cuerpo que decide. Y es universal: de todo signo —incluida la propia casa— (Anderson).</a:t>
            </a:r>
            <a:endParaRPr lang="en-US" sz="1250" dirty="0"/>
          </a:p>
        </p:txBody>
      </p:sp>
      <p:sp>
        <p:nvSpPr>
          <p:cNvPr id="10" name="Shape 7"/>
          <p:cNvSpPr/>
          <p:nvPr/>
        </p:nvSpPr>
        <p:spPr>
          <a:xfrm>
            <a:off x="4325112" y="2331720"/>
            <a:ext cx="3520440" cy="2514600"/>
          </a:xfrm>
          <a:prstGeom prst="roundRect">
            <a:avLst>
              <a:gd name="adj" fmla="val 3636"/>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1" name="Shape 8"/>
          <p:cNvSpPr/>
          <p:nvPr/>
        </p:nvSpPr>
        <p:spPr>
          <a:xfrm>
            <a:off x="5628132" y="2606040"/>
            <a:ext cx="914400" cy="914400"/>
          </a:xfrm>
          <a:prstGeom prst="ellipse">
            <a:avLst/>
          </a:prstGeom>
          <a:solidFill>
            <a:srgbClr val="D2DCE3"/>
          </a:solidFill>
          <a:ln/>
        </p:spPr>
        <p:txBody>
          <a:bodyPr/>
          <a:lstStyle/>
          <a:p>
            <a:endParaRPr lang="es-MX"/>
          </a:p>
        </p:txBody>
      </p:sp>
      <p:pic>
        <p:nvPicPr>
          <p:cNvPr id="12" name="Image 1" descr="preencoded.png"/>
          <p:cNvPicPr>
            <a:picLocks noChangeAspect="1"/>
          </p:cNvPicPr>
          <p:nvPr/>
        </p:nvPicPr>
        <p:blipFill>
          <a:blip r:embed="rId4"/>
          <a:stretch>
            <a:fillRect/>
          </a:stretch>
        </p:blipFill>
        <p:spPr>
          <a:xfrm>
            <a:off x="5847588" y="2825496"/>
            <a:ext cx="475488" cy="475488"/>
          </a:xfrm>
          <a:prstGeom prst="rect">
            <a:avLst/>
          </a:prstGeom>
        </p:spPr>
      </p:pic>
      <p:sp>
        <p:nvSpPr>
          <p:cNvPr id="13" name="Text 9"/>
          <p:cNvSpPr/>
          <p:nvPr/>
        </p:nvSpPr>
        <p:spPr>
          <a:xfrm>
            <a:off x="4507992" y="3611880"/>
            <a:ext cx="3154680" cy="457200"/>
          </a:xfrm>
          <a:prstGeom prst="rect">
            <a:avLst/>
          </a:prstGeom>
          <a:noFill/>
          <a:ln/>
        </p:spPr>
        <p:txBody>
          <a:bodyPr wrap="square" rtlCol="0" anchor="ctr"/>
          <a:lstStyle/>
          <a:p>
            <a:pPr marL="0" indent="0" algn="ctr">
              <a:buNone/>
            </a:pPr>
            <a:r>
              <a:rPr lang="en-US" sz="1650" b="1" dirty="0">
                <a:solidFill>
                  <a:srgbClr val="1A1A2E"/>
                </a:solidFill>
                <a:latin typeface="Bookman Old Style" pitchFamily="34" charset="0"/>
                <a:ea typeface="Bookman Old Style" pitchFamily="34" charset="-122"/>
                <a:cs typeface="Bookman Old Style" pitchFamily="34" charset="-120"/>
              </a:rPr>
              <a:t>La sombra de Suiza</a:t>
            </a:r>
            <a:endParaRPr lang="en-US" sz="1650" dirty="0"/>
          </a:p>
        </p:txBody>
      </p:sp>
      <p:sp>
        <p:nvSpPr>
          <p:cNvPr id="14" name="Text 10"/>
          <p:cNvSpPr/>
          <p:nvPr/>
        </p:nvSpPr>
        <p:spPr>
          <a:xfrm>
            <a:off x="4581144" y="4069080"/>
            <a:ext cx="3008376" cy="731520"/>
          </a:xfrm>
          <a:prstGeom prst="rect">
            <a:avLst/>
          </a:prstGeom>
          <a:noFill/>
          <a:ln/>
        </p:spPr>
        <p:txBody>
          <a:bodyPr wrap="square" rtlCol="0" anchor="ctr"/>
          <a:lstStyle/>
          <a:p>
            <a:pPr marL="0" indent="0" algn="ctr">
              <a:buNone/>
            </a:pPr>
            <a:r>
              <a:rPr lang="en-US" sz="1250" dirty="0">
                <a:solidFill>
                  <a:srgbClr val="44444F"/>
                </a:solidFill>
                <a:latin typeface="Calibri" pitchFamily="34" charset="0"/>
                <a:ea typeface="Calibri" pitchFamily="34" charset="-122"/>
                <a:cs typeface="Calibri" pitchFamily="34" charset="-120"/>
              </a:rPr>
              <a:t>Referéndums continuos: ejemplares, pero con fatiga ciudadana y baja participación.</a:t>
            </a:r>
            <a:endParaRPr lang="en-US" sz="1250" dirty="0"/>
          </a:p>
        </p:txBody>
      </p:sp>
      <p:sp>
        <p:nvSpPr>
          <p:cNvPr id="15" name="Shape 11"/>
          <p:cNvSpPr/>
          <p:nvPr/>
        </p:nvSpPr>
        <p:spPr>
          <a:xfrm>
            <a:off x="8010144" y="2331720"/>
            <a:ext cx="3520440" cy="2514600"/>
          </a:xfrm>
          <a:prstGeom prst="roundRect">
            <a:avLst>
              <a:gd name="adj" fmla="val 3636"/>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6" name="Shape 12"/>
          <p:cNvSpPr/>
          <p:nvPr/>
        </p:nvSpPr>
        <p:spPr>
          <a:xfrm>
            <a:off x="9313164" y="2606040"/>
            <a:ext cx="914400" cy="914400"/>
          </a:xfrm>
          <a:prstGeom prst="ellipse">
            <a:avLst/>
          </a:prstGeom>
          <a:solidFill>
            <a:srgbClr val="D2DCE3"/>
          </a:solidFill>
          <a:ln/>
        </p:spPr>
        <p:txBody>
          <a:bodyPr/>
          <a:lstStyle/>
          <a:p>
            <a:endParaRPr lang="es-MX"/>
          </a:p>
        </p:txBody>
      </p:sp>
      <p:pic>
        <p:nvPicPr>
          <p:cNvPr id="17" name="Image 2" descr="preencoded.png"/>
          <p:cNvPicPr>
            <a:picLocks noChangeAspect="1"/>
          </p:cNvPicPr>
          <p:nvPr/>
        </p:nvPicPr>
        <p:blipFill>
          <a:blip r:embed="rId5"/>
          <a:stretch>
            <a:fillRect/>
          </a:stretch>
        </p:blipFill>
        <p:spPr>
          <a:xfrm>
            <a:off x="9532620" y="2825496"/>
            <a:ext cx="475488" cy="475488"/>
          </a:xfrm>
          <a:prstGeom prst="rect">
            <a:avLst/>
          </a:prstGeom>
        </p:spPr>
      </p:pic>
      <p:sp>
        <p:nvSpPr>
          <p:cNvPr id="18" name="Text 13"/>
          <p:cNvSpPr/>
          <p:nvPr/>
        </p:nvSpPr>
        <p:spPr>
          <a:xfrm>
            <a:off x="8193024" y="3611880"/>
            <a:ext cx="3154680" cy="457200"/>
          </a:xfrm>
          <a:prstGeom prst="rect">
            <a:avLst/>
          </a:prstGeom>
          <a:noFill/>
          <a:ln/>
        </p:spPr>
        <p:txBody>
          <a:bodyPr wrap="square" rtlCol="0" anchor="ctr"/>
          <a:lstStyle/>
          <a:p>
            <a:pPr marL="0" indent="0" algn="ctr">
              <a:buNone/>
            </a:pPr>
            <a:r>
              <a:rPr lang="en-US" sz="1650" b="1" dirty="0">
                <a:solidFill>
                  <a:srgbClr val="1A1A2E"/>
                </a:solidFill>
                <a:latin typeface="Bookman Old Style" pitchFamily="34" charset="0"/>
                <a:ea typeface="Bookman Old Style" pitchFamily="34" charset="-122"/>
                <a:cs typeface="Bookman Old Style" pitchFamily="34" charset="-120"/>
              </a:rPr>
              <a:t>La tiranía de la mayoría</a:t>
            </a:r>
            <a:endParaRPr lang="en-US" sz="1650" dirty="0"/>
          </a:p>
        </p:txBody>
      </p:sp>
      <p:sp>
        <p:nvSpPr>
          <p:cNvPr id="19" name="Text 14"/>
          <p:cNvSpPr/>
          <p:nvPr/>
        </p:nvSpPr>
        <p:spPr>
          <a:xfrm>
            <a:off x="8266176" y="4069080"/>
            <a:ext cx="3008376" cy="731520"/>
          </a:xfrm>
          <a:prstGeom prst="rect">
            <a:avLst/>
          </a:prstGeom>
          <a:noFill/>
          <a:ln/>
        </p:spPr>
        <p:txBody>
          <a:bodyPr wrap="square" rtlCol="0" anchor="ctr"/>
          <a:lstStyle/>
          <a:p>
            <a:pPr marL="0" indent="0" algn="ctr">
              <a:buNone/>
            </a:pPr>
            <a:r>
              <a:rPr lang="en-US" sz="1250" dirty="0">
                <a:solidFill>
                  <a:srgbClr val="44444F"/>
                </a:solidFill>
                <a:latin typeface="Calibri" pitchFamily="34" charset="0"/>
                <a:ea typeface="Calibri" pitchFamily="34" charset="-122"/>
                <a:cs typeface="Calibri" pitchFamily="34" charset="-120"/>
              </a:rPr>
              <a:t>Minaretes, 2009: la democracia directa puede votar contra una minoría. Participar no garantiza justicia.</a:t>
            </a:r>
            <a:endParaRPr lang="en-US" sz="1250" dirty="0"/>
          </a:p>
        </p:txBody>
      </p:sp>
      <p:sp>
        <p:nvSpPr>
          <p:cNvPr id="20" name="Shape 15"/>
          <p:cNvSpPr/>
          <p:nvPr/>
        </p:nvSpPr>
        <p:spPr>
          <a:xfrm>
            <a:off x="640080" y="5074920"/>
            <a:ext cx="10881360" cy="1188720"/>
          </a:xfrm>
          <a:prstGeom prst="roundRect">
            <a:avLst>
              <a:gd name="adj" fmla="val 6154"/>
            </a:avLst>
          </a:prstGeom>
          <a:solidFill>
            <a:srgbClr val="FFFFFF">
              <a:alpha val="10000"/>
            </a:srgbClr>
          </a:solidFill>
          <a:ln w="9525">
            <a:solidFill>
              <a:srgbClr val="D2DCE3"/>
            </a:solidFill>
            <a:prstDash val="solid"/>
          </a:ln>
        </p:spPr>
        <p:txBody>
          <a:bodyPr/>
          <a:lstStyle/>
          <a:p>
            <a:endParaRPr lang="es-MX"/>
          </a:p>
        </p:txBody>
      </p:sp>
      <p:pic>
        <p:nvPicPr>
          <p:cNvPr id="21" name="Image 3" descr="preencoded.png"/>
          <p:cNvPicPr>
            <a:picLocks noChangeAspect="1"/>
          </p:cNvPicPr>
          <p:nvPr/>
        </p:nvPicPr>
        <p:blipFill>
          <a:blip r:embed="rId6"/>
          <a:stretch>
            <a:fillRect/>
          </a:stretch>
        </p:blipFill>
        <p:spPr>
          <a:xfrm>
            <a:off x="914400" y="5285232"/>
            <a:ext cx="347472" cy="347472"/>
          </a:xfrm>
          <a:prstGeom prst="rect">
            <a:avLst/>
          </a:prstGeom>
        </p:spPr>
      </p:pic>
      <p:sp>
        <p:nvSpPr>
          <p:cNvPr id="22" name="Text 16"/>
          <p:cNvSpPr/>
          <p:nvPr/>
        </p:nvSpPr>
        <p:spPr>
          <a:xfrm>
            <a:off x="1417320" y="5212080"/>
            <a:ext cx="9875520" cy="914400"/>
          </a:xfrm>
          <a:prstGeom prst="rect">
            <a:avLst/>
          </a:prstGeom>
          <a:noFill/>
          <a:ln/>
        </p:spPr>
        <p:txBody>
          <a:bodyPr wrap="square" rtlCol="0" anchor="ctr"/>
          <a:lstStyle/>
          <a:p>
            <a:pPr marL="0" indent="0">
              <a:buNone/>
            </a:pPr>
            <a:r>
              <a:rPr lang="en-US" sz="1800" b="1" i="1" dirty="0">
                <a:solidFill>
                  <a:srgbClr val="FFFFFF"/>
                </a:solidFill>
                <a:latin typeface="Bookman Old Style" pitchFamily="34" charset="0"/>
                <a:ea typeface="Bookman Old Style" pitchFamily="34" charset="-122"/>
                <a:cs typeface="Bookman Old Style" pitchFamily="34" charset="-120"/>
              </a:rPr>
              <a:t>Cerramos donde abrimos: con Tocqueville. Lo que parecía evidente —votar— resultó ser lo más difícil de pensar.</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0303D"/>
        </a:solidFill>
        <a:effectLst/>
      </p:bgPr>
    </p:bg>
    <p:spTree>
      <p:nvGrpSpPr>
        <p:cNvPr id="1" name="">
          <a:extLst>
            <a:ext uri="{FF2B5EF4-FFF2-40B4-BE49-F238E27FC236}">
              <a16:creationId xmlns:a16="http://schemas.microsoft.com/office/drawing/2014/main" id="{6203DCF4-DBC3-96EC-6EB6-4E6F0C9B1FB7}"/>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FEA8E5B-1630-4A37-7DCC-2C7A44B01447}"/>
              </a:ext>
            </a:extLst>
          </p:cNvPr>
          <p:cNvSpPr/>
          <p:nvPr/>
        </p:nvSpPr>
        <p:spPr>
          <a:xfrm>
            <a:off x="800100" y="560832"/>
            <a:ext cx="10985500" cy="4862068"/>
          </a:xfrm>
          <a:prstGeom prst="rect">
            <a:avLst/>
          </a:prstGeom>
          <a:noFill/>
          <a:ln/>
        </p:spPr>
        <p:txBody>
          <a:bodyPr wrap="square" rtlCol="0" anchor="ctr"/>
          <a:lstStyle/>
          <a:p>
            <a:pPr marL="0" indent="0">
              <a:buNone/>
            </a:pPr>
            <a:r>
              <a:rPr lang="en-US" sz="8000" b="1" dirty="0">
                <a:solidFill>
                  <a:srgbClr val="FFFFFF"/>
                </a:solidFill>
                <a:latin typeface="Bookman Old Style" pitchFamily="34" charset="0"/>
                <a:ea typeface="Bookman Old Style" pitchFamily="34" charset="-122"/>
                <a:cs typeface="Bookman Old Style" pitchFamily="34" charset="-120"/>
              </a:rPr>
              <a:t>GRACIAS POR SU ATENCIÓN</a:t>
            </a:r>
            <a:endParaRPr lang="en-US" sz="8000" dirty="0"/>
          </a:p>
        </p:txBody>
      </p:sp>
    </p:spTree>
    <p:extLst>
      <p:ext uri="{BB962C8B-B14F-4D97-AF65-F5344CB8AC3E}">
        <p14:creationId xmlns:p14="http://schemas.microsoft.com/office/powerpoint/2010/main" val="189053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5A5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D5EDE9"/>
                </a:solidFill>
                <a:latin typeface="Calibri" pitchFamily="34" charset="0"/>
                <a:ea typeface="Calibri" pitchFamily="34" charset="-122"/>
                <a:cs typeface="Calibri" pitchFamily="34" charset="-120"/>
              </a:rPr>
              <a:t>BLOQUE II · QUÉ ES EL VOTO</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¿De dónde viene «sufragio»? Un enigma, no un dato</a:t>
            </a:r>
            <a:endParaRPr lang="en-US" sz="2900" dirty="0"/>
          </a:p>
        </p:txBody>
      </p:sp>
      <p:sp>
        <p:nvSpPr>
          <p:cNvPr id="4" name="Text 2"/>
          <p:cNvSpPr/>
          <p:nvPr/>
        </p:nvSpPr>
        <p:spPr>
          <a:xfrm>
            <a:off x="658368" y="1645920"/>
            <a:ext cx="10881360" cy="502920"/>
          </a:xfrm>
          <a:prstGeom prst="rect">
            <a:avLst/>
          </a:prstGeom>
          <a:noFill/>
          <a:ln/>
        </p:spPr>
        <p:txBody>
          <a:bodyPr wrap="square" rtlCol="0" anchor="ctr"/>
          <a:lstStyle/>
          <a:p>
            <a:pPr marL="0" indent="0">
              <a:buNone/>
            </a:pPr>
            <a:r>
              <a:rPr lang="en-US" sz="1500" i="1" dirty="0">
                <a:solidFill>
                  <a:srgbClr val="D5EDE9"/>
                </a:solidFill>
                <a:latin typeface="Calibri" pitchFamily="34" charset="0"/>
                <a:ea typeface="Calibri" pitchFamily="34" charset="-122"/>
                <a:cs typeface="Calibri" pitchFamily="34" charset="-120"/>
              </a:rPr>
              <a:t>La etimología no es pacífica: tres hipótesis compiten y ninguna gana. La honestidad del «no lo sabemos» es, en sí misma, una lección de método.</a:t>
            </a:r>
            <a:endParaRPr lang="en-US" sz="1500" dirty="0"/>
          </a:p>
        </p:txBody>
      </p:sp>
      <p:sp>
        <p:nvSpPr>
          <p:cNvPr id="5" name="Shape 3"/>
          <p:cNvSpPr/>
          <p:nvPr/>
        </p:nvSpPr>
        <p:spPr>
          <a:xfrm>
            <a:off x="505206" y="2286000"/>
            <a:ext cx="3611880" cy="3246120"/>
          </a:xfrm>
          <a:prstGeom prst="roundRect">
            <a:avLst>
              <a:gd name="adj" fmla="val 2535"/>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2007108" y="2578608"/>
            <a:ext cx="877824" cy="877824"/>
          </a:xfrm>
          <a:prstGeom prst="ellipse">
            <a:avLst/>
          </a:prstGeom>
          <a:solidFill>
            <a:srgbClr val="D5EDE9"/>
          </a:solidFill>
          <a:ln/>
        </p:spPr>
        <p:txBody>
          <a:bodyPr/>
          <a:lstStyle/>
          <a:p>
            <a:endParaRPr lang="es-MX"/>
          </a:p>
        </p:txBody>
      </p:sp>
      <p:sp>
        <p:nvSpPr>
          <p:cNvPr id="7" name="Text 5"/>
          <p:cNvSpPr/>
          <p:nvPr/>
        </p:nvSpPr>
        <p:spPr>
          <a:xfrm>
            <a:off x="2007108" y="2578608"/>
            <a:ext cx="877824" cy="877824"/>
          </a:xfrm>
          <a:prstGeom prst="rect">
            <a:avLst/>
          </a:prstGeom>
          <a:noFill/>
          <a:ln/>
        </p:spPr>
        <p:txBody>
          <a:bodyPr wrap="square" rtlCol="0" anchor="ctr"/>
          <a:lstStyle/>
          <a:p>
            <a:pPr marL="0" indent="0" algn="ctr">
              <a:buNone/>
            </a:pPr>
            <a:r>
              <a:rPr lang="en-US" sz="2400" b="1" dirty="0">
                <a:solidFill>
                  <a:srgbClr val="0E5A52"/>
                </a:solidFill>
                <a:latin typeface="Bookman Old Style" pitchFamily="34" charset="0"/>
                <a:ea typeface="Bookman Old Style" pitchFamily="34" charset="-122"/>
                <a:cs typeface="Bookman Old Style" pitchFamily="34" charset="-120"/>
              </a:rPr>
              <a:t>I</a:t>
            </a:r>
            <a:endParaRPr lang="en-US" sz="2400" dirty="0"/>
          </a:p>
        </p:txBody>
      </p:sp>
      <p:sp>
        <p:nvSpPr>
          <p:cNvPr id="8" name="Text 6"/>
          <p:cNvSpPr/>
          <p:nvPr/>
        </p:nvSpPr>
        <p:spPr>
          <a:xfrm>
            <a:off x="868680" y="3566160"/>
            <a:ext cx="3154680" cy="320040"/>
          </a:xfrm>
          <a:prstGeom prst="rect">
            <a:avLst/>
          </a:prstGeom>
          <a:noFill/>
          <a:ln/>
        </p:spPr>
        <p:txBody>
          <a:bodyPr wrap="square" rtlCol="0" anchor="ctr"/>
          <a:lstStyle/>
          <a:p>
            <a:pPr marL="0" indent="0" algn="ctr">
              <a:buNone/>
            </a:pPr>
            <a:r>
              <a:rPr lang="en-US" sz="1250" b="1" kern="0" spc="100" dirty="0">
                <a:solidFill>
                  <a:srgbClr val="12897E"/>
                </a:solidFill>
                <a:latin typeface="Calibri" pitchFamily="34" charset="0"/>
                <a:ea typeface="Calibri" pitchFamily="34" charset="-122"/>
                <a:cs typeface="Calibri" pitchFamily="34" charset="-120"/>
              </a:rPr>
              <a:t>Hipótesis del clamor</a:t>
            </a:r>
            <a:endParaRPr lang="en-US" sz="1250" dirty="0"/>
          </a:p>
        </p:txBody>
      </p:sp>
      <p:sp>
        <p:nvSpPr>
          <p:cNvPr id="9" name="Text 7"/>
          <p:cNvSpPr/>
          <p:nvPr/>
        </p:nvSpPr>
        <p:spPr>
          <a:xfrm>
            <a:off x="868680" y="3877056"/>
            <a:ext cx="3154680" cy="457200"/>
          </a:xfrm>
          <a:prstGeom prst="rect">
            <a:avLst/>
          </a:prstGeom>
          <a:noFill/>
          <a:ln/>
        </p:spPr>
        <p:txBody>
          <a:bodyPr wrap="square" rtlCol="0" anchor="ctr"/>
          <a:lstStyle/>
          <a:p>
            <a:pPr marL="0" indent="0" algn="ctr">
              <a:buNone/>
            </a:pPr>
            <a:r>
              <a:rPr lang="en-US" sz="1700" b="1" i="1" dirty="0">
                <a:solidFill>
                  <a:srgbClr val="1A1A2E"/>
                </a:solidFill>
                <a:latin typeface="Bookman Old Style" pitchFamily="34" charset="0"/>
                <a:ea typeface="Bookman Old Style" pitchFamily="34" charset="-122"/>
                <a:cs typeface="Bookman Old Style" pitchFamily="34" charset="-120"/>
              </a:rPr>
              <a:t>Suffragium · fragor</a:t>
            </a:r>
            <a:endParaRPr lang="en-US" sz="1700" dirty="0"/>
          </a:p>
        </p:txBody>
      </p:sp>
      <p:sp>
        <p:nvSpPr>
          <p:cNvPr id="10" name="Text 8"/>
          <p:cNvSpPr/>
          <p:nvPr/>
        </p:nvSpPr>
        <p:spPr>
          <a:xfrm>
            <a:off x="914400" y="4389120"/>
            <a:ext cx="3063240" cy="1005840"/>
          </a:xfrm>
          <a:prstGeom prst="rect">
            <a:avLst/>
          </a:prstGeom>
          <a:noFill/>
          <a:ln/>
        </p:spPr>
        <p:txBody>
          <a:bodyPr wrap="square" rtlCol="0" anchor="ctr"/>
          <a:lstStyle/>
          <a:p>
            <a:pPr marL="0" indent="0" algn="ctr">
              <a:buNone/>
            </a:pPr>
            <a:r>
              <a:rPr lang="en-US" sz="1250" dirty="0">
                <a:solidFill>
                  <a:srgbClr val="6B6B7B"/>
                </a:solidFill>
                <a:latin typeface="Calibri" pitchFamily="34" charset="0"/>
                <a:ea typeface="Calibri" pitchFamily="34" charset="-122"/>
                <a:cs typeface="Calibri" pitchFamily="34" charset="-120"/>
              </a:rPr>
              <a:t>El voto como clamor, ruido de aprobación de la multitud. Atractiva, pero filológicamente endeble.</a:t>
            </a:r>
            <a:endParaRPr lang="en-US" sz="1250" dirty="0"/>
          </a:p>
        </p:txBody>
      </p:sp>
      <p:sp>
        <p:nvSpPr>
          <p:cNvPr id="11" name="Shape 9"/>
          <p:cNvSpPr/>
          <p:nvPr/>
        </p:nvSpPr>
        <p:spPr>
          <a:xfrm>
            <a:off x="4437126" y="2286000"/>
            <a:ext cx="3611880" cy="3246120"/>
          </a:xfrm>
          <a:prstGeom prst="roundRect">
            <a:avLst>
              <a:gd name="adj" fmla="val 2535"/>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2" name="Shape 10"/>
          <p:cNvSpPr/>
          <p:nvPr/>
        </p:nvSpPr>
        <p:spPr>
          <a:xfrm>
            <a:off x="5939028" y="2578608"/>
            <a:ext cx="877824" cy="877824"/>
          </a:xfrm>
          <a:prstGeom prst="ellipse">
            <a:avLst/>
          </a:prstGeom>
          <a:solidFill>
            <a:srgbClr val="D5EDE9"/>
          </a:solidFill>
          <a:ln/>
        </p:spPr>
        <p:txBody>
          <a:bodyPr/>
          <a:lstStyle/>
          <a:p>
            <a:endParaRPr lang="es-MX"/>
          </a:p>
        </p:txBody>
      </p:sp>
      <p:sp>
        <p:nvSpPr>
          <p:cNvPr id="13" name="Text 11"/>
          <p:cNvSpPr/>
          <p:nvPr/>
        </p:nvSpPr>
        <p:spPr>
          <a:xfrm>
            <a:off x="5939028" y="2578608"/>
            <a:ext cx="877824" cy="877824"/>
          </a:xfrm>
          <a:prstGeom prst="rect">
            <a:avLst/>
          </a:prstGeom>
          <a:noFill/>
          <a:ln/>
        </p:spPr>
        <p:txBody>
          <a:bodyPr wrap="square" rtlCol="0" anchor="ctr"/>
          <a:lstStyle/>
          <a:p>
            <a:pPr marL="0" indent="0" algn="ctr">
              <a:buNone/>
            </a:pPr>
            <a:r>
              <a:rPr lang="en-US" sz="2400" b="1" dirty="0">
                <a:solidFill>
                  <a:srgbClr val="0E5A52"/>
                </a:solidFill>
                <a:latin typeface="Bookman Old Style" pitchFamily="34" charset="0"/>
                <a:ea typeface="Bookman Old Style" pitchFamily="34" charset="-122"/>
                <a:cs typeface="Bookman Old Style" pitchFamily="34" charset="-120"/>
              </a:rPr>
              <a:t>II</a:t>
            </a:r>
            <a:endParaRPr lang="en-US" sz="2400" dirty="0"/>
          </a:p>
        </p:txBody>
      </p:sp>
      <p:sp>
        <p:nvSpPr>
          <p:cNvPr id="14" name="Text 12"/>
          <p:cNvSpPr/>
          <p:nvPr/>
        </p:nvSpPr>
        <p:spPr>
          <a:xfrm>
            <a:off x="4800600" y="3566160"/>
            <a:ext cx="3154680" cy="320040"/>
          </a:xfrm>
          <a:prstGeom prst="rect">
            <a:avLst/>
          </a:prstGeom>
          <a:noFill/>
          <a:ln/>
        </p:spPr>
        <p:txBody>
          <a:bodyPr wrap="square" rtlCol="0" anchor="ctr"/>
          <a:lstStyle/>
          <a:p>
            <a:pPr marL="0" indent="0" algn="ctr">
              <a:buNone/>
            </a:pPr>
            <a:r>
              <a:rPr lang="en-US" sz="1250" b="1" kern="0" spc="100" dirty="0">
                <a:solidFill>
                  <a:srgbClr val="12897E"/>
                </a:solidFill>
                <a:latin typeface="Calibri" pitchFamily="34" charset="0"/>
                <a:ea typeface="Calibri" pitchFamily="34" charset="-122"/>
                <a:cs typeface="Calibri" pitchFamily="34" charset="-120"/>
              </a:rPr>
              <a:t>Hipótesis material</a:t>
            </a:r>
            <a:endParaRPr lang="en-US" sz="1250" dirty="0"/>
          </a:p>
        </p:txBody>
      </p:sp>
      <p:sp>
        <p:nvSpPr>
          <p:cNvPr id="15" name="Text 13"/>
          <p:cNvSpPr/>
          <p:nvPr/>
        </p:nvSpPr>
        <p:spPr>
          <a:xfrm>
            <a:off x="4800600" y="3877056"/>
            <a:ext cx="3154680" cy="457200"/>
          </a:xfrm>
          <a:prstGeom prst="rect">
            <a:avLst/>
          </a:prstGeom>
          <a:noFill/>
          <a:ln/>
        </p:spPr>
        <p:txBody>
          <a:bodyPr wrap="square" rtlCol="0" anchor="ctr"/>
          <a:lstStyle/>
          <a:p>
            <a:pPr marL="0" indent="0" algn="ctr">
              <a:buNone/>
            </a:pPr>
            <a:r>
              <a:rPr lang="en-US" sz="1700" b="1" i="1" dirty="0">
                <a:solidFill>
                  <a:srgbClr val="1A1A2E"/>
                </a:solidFill>
                <a:latin typeface="Bookman Old Style" pitchFamily="34" charset="0"/>
                <a:ea typeface="Bookman Old Style" pitchFamily="34" charset="-122"/>
                <a:cs typeface="Bookman Old Style" pitchFamily="34" charset="-120"/>
              </a:rPr>
              <a:t>Suffrago · corvejón</a:t>
            </a:r>
            <a:endParaRPr lang="en-US" sz="1700" dirty="0"/>
          </a:p>
        </p:txBody>
      </p:sp>
      <p:sp>
        <p:nvSpPr>
          <p:cNvPr id="16" name="Text 14"/>
          <p:cNvSpPr/>
          <p:nvPr/>
        </p:nvSpPr>
        <p:spPr>
          <a:xfrm>
            <a:off x="4846320" y="4389120"/>
            <a:ext cx="3063240" cy="1005840"/>
          </a:xfrm>
          <a:prstGeom prst="rect">
            <a:avLst/>
          </a:prstGeom>
          <a:noFill/>
          <a:ln/>
        </p:spPr>
        <p:txBody>
          <a:bodyPr wrap="square" rtlCol="0" anchor="ctr"/>
          <a:lstStyle/>
          <a:p>
            <a:pPr marL="0" indent="0" algn="ctr">
              <a:buNone/>
            </a:pPr>
            <a:r>
              <a:rPr lang="en-US" sz="1250" dirty="0">
                <a:solidFill>
                  <a:srgbClr val="6B6B7B"/>
                </a:solidFill>
                <a:latin typeface="Calibri" pitchFamily="34" charset="0"/>
                <a:ea typeface="Calibri" pitchFamily="34" charset="-122"/>
                <a:cs typeface="Calibri" pitchFamily="34" charset="-120"/>
              </a:rPr>
              <a:t>El hueso del tarso del animal; quizá una antigua forma material de votar con fichas óseas (Lewis &amp; Short).</a:t>
            </a:r>
            <a:endParaRPr lang="en-US" sz="1250" dirty="0"/>
          </a:p>
        </p:txBody>
      </p:sp>
      <p:sp>
        <p:nvSpPr>
          <p:cNvPr id="17" name="Shape 15"/>
          <p:cNvSpPr/>
          <p:nvPr/>
        </p:nvSpPr>
        <p:spPr>
          <a:xfrm>
            <a:off x="8378952" y="2286000"/>
            <a:ext cx="3611880" cy="3246120"/>
          </a:xfrm>
          <a:prstGeom prst="roundRect">
            <a:avLst>
              <a:gd name="adj" fmla="val 2535"/>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8" name="Shape 16"/>
          <p:cNvSpPr/>
          <p:nvPr/>
        </p:nvSpPr>
        <p:spPr>
          <a:xfrm>
            <a:off x="9870948" y="2578608"/>
            <a:ext cx="877824" cy="877824"/>
          </a:xfrm>
          <a:prstGeom prst="ellipse">
            <a:avLst/>
          </a:prstGeom>
          <a:solidFill>
            <a:srgbClr val="D5EDE9"/>
          </a:solidFill>
          <a:ln/>
        </p:spPr>
        <p:txBody>
          <a:bodyPr/>
          <a:lstStyle/>
          <a:p>
            <a:endParaRPr lang="es-MX"/>
          </a:p>
        </p:txBody>
      </p:sp>
      <p:sp>
        <p:nvSpPr>
          <p:cNvPr id="19" name="Text 17"/>
          <p:cNvSpPr/>
          <p:nvPr/>
        </p:nvSpPr>
        <p:spPr>
          <a:xfrm>
            <a:off x="9792891" y="2578608"/>
            <a:ext cx="877824" cy="877824"/>
          </a:xfrm>
          <a:prstGeom prst="rect">
            <a:avLst/>
          </a:prstGeom>
          <a:noFill/>
          <a:ln/>
        </p:spPr>
        <p:txBody>
          <a:bodyPr wrap="square" rtlCol="0" anchor="ctr"/>
          <a:lstStyle/>
          <a:p>
            <a:pPr marL="0" indent="0" algn="ctr">
              <a:buNone/>
            </a:pPr>
            <a:r>
              <a:rPr lang="en-US" sz="2400" b="1" dirty="0">
                <a:solidFill>
                  <a:srgbClr val="0E5A52"/>
                </a:solidFill>
                <a:latin typeface="Bookman Old Style" pitchFamily="34" charset="0"/>
                <a:ea typeface="Bookman Old Style" pitchFamily="34" charset="-122"/>
                <a:cs typeface="Bookman Old Style" pitchFamily="34" charset="-120"/>
              </a:rPr>
              <a:t>III</a:t>
            </a:r>
            <a:endParaRPr lang="en-US" sz="2400" dirty="0"/>
          </a:p>
        </p:txBody>
      </p:sp>
      <p:sp>
        <p:nvSpPr>
          <p:cNvPr id="20" name="Text 18"/>
          <p:cNvSpPr/>
          <p:nvPr/>
        </p:nvSpPr>
        <p:spPr>
          <a:xfrm>
            <a:off x="8654463" y="3566160"/>
            <a:ext cx="3154680" cy="320040"/>
          </a:xfrm>
          <a:prstGeom prst="rect">
            <a:avLst/>
          </a:prstGeom>
          <a:noFill/>
          <a:ln/>
        </p:spPr>
        <p:txBody>
          <a:bodyPr wrap="square" rtlCol="0" anchor="ctr"/>
          <a:lstStyle/>
          <a:p>
            <a:pPr marL="0" indent="0" algn="ctr">
              <a:buNone/>
            </a:pPr>
            <a:r>
              <a:rPr lang="en-US" sz="1250" b="1" kern="0" spc="100" dirty="0">
                <a:solidFill>
                  <a:srgbClr val="12897E"/>
                </a:solidFill>
                <a:latin typeface="Calibri" pitchFamily="34" charset="0"/>
                <a:ea typeface="Calibri" pitchFamily="34" charset="-122"/>
                <a:cs typeface="Calibri" pitchFamily="34" charset="-120"/>
              </a:rPr>
              <a:t>La duda honesta</a:t>
            </a:r>
            <a:endParaRPr lang="en-US" sz="1250" dirty="0"/>
          </a:p>
        </p:txBody>
      </p:sp>
      <p:sp>
        <p:nvSpPr>
          <p:cNvPr id="21" name="Text 19"/>
          <p:cNvSpPr/>
          <p:nvPr/>
        </p:nvSpPr>
        <p:spPr>
          <a:xfrm>
            <a:off x="8654463" y="3832451"/>
            <a:ext cx="3154680" cy="457200"/>
          </a:xfrm>
          <a:prstGeom prst="rect">
            <a:avLst/>
          </a:prstGeom>
          <a:noFill/>
          <a:ln/>
        </p:spPr>
        <p:txBody>
          <a:bodyPr wrap="square" rtlCol="0" anchor="ctr"/>
          <a:lstStyle/>
          <a:p>
            <a:pPr marL="0" indent="0" algn="ctr">
              <a:buNone/>
            </a:pPr>
            <a:r>
              <a:rPr lang="en-US" sz="1700" b="1" i="1" dirty="0">
                <a:solidFill>
                  <a:srgbClr val="1A1A2E"/>
                </a:solidFill>
                <a:latin typeface="Bookman Old Style" pitchFamily="34" charset="0"/>
                <a:ea typeface="Bookman Old Style" pitchFamily="34" charset="-122"/>
                <a:cs typeface="Bookman Old Style" pitchFamily="34" charset="-120"/>
              </a:rPr>
              <a:t>Origen incierto</a:t>
            </a:r>
            <a:endParaRPr lang="en-US" sz="1700" dirty="0"/>
          </a:p>
        </p:txBody>
      </p:sp>
      <p:sp>
        <p:nvSpPr>
          <p:cNvPr id="22" name="Text 20"/>
          <p:cNvSpPr/>
          <p:nvPr/>
        </p:nvSpPr>
        <p:spPr>
          <a:xfrm>
            <a:off x="8700183" y="4344515"/>
            <a:ext cx="3063240" cy="1005840"/>
          </a:xfrm>
          <a:prstGeom prst="rect">
            <a:avLst/>
          </a:prstGeom>
          <a:noFill/>
          <a:ln/>
        </p:spPr>
        <p:txBody>
          <a:bodyPr wrap="square" rtlCol="0" anchor="ctr"/>
          <a:lstStyle/>
          <a:p>
            <a:pPr marL="0" indent="0" algn="ctr">
              <a:buNone/>
            </a:pPr>
            <a:r>
              <a:rPr lang="en-US" sz="1250" dirty="0">
                <a:solidFill>
                  <a:srgbClr val="6B6B7B"/>
                </a:solidFill>
                <a:latin typeface="Calibri" pitchFamily="34" charset="0"/>
                <a:ea typeface="Calibri" pitchFamily="34" charset="-122"/>
                <a:cs typeface="Calibri" pitchFamily="34" charset="-120"/>
              </a:rPr>
              <a:t>El Diccionario de Smith advierte que el origen es dudoso y desconfía abiertamente de la pista del fragor.</a:t>
            </a:r>
            <a:endParaRPr lang="en-US" sz="1250" dirty="0"/>
          </a:p>
        </p:txBody>
      </p:sp>
      <p:sp>
        <p:nvSpPr>
          <p:cNvPr id="23" name="Text 21"/>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D5EDE9"/>
                </a:solidFill>
                <a:latin typeface="Calibri" pitchFamily="34" charset="0"/>
                <a:ea typeface="Calibri" pitchFamily="34" charset="-122"/>
                <a:cs typeface="Calibri" pitchFamily="34" charset="-120"/>
              </a:rPr>
              <a:t>03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12897E"/>
                </a:solidFill>
                <a:latin typeface="Calibri" pitchFamily="34" charset="0"/>
                <a:ea typeface="Calibri" pitchFamily="34" charset="-122"/>
                <a:cs typeface="Calibri" pitchFamily="34" charset="-120"/>
              </a:rPr>
              <a:t>BLOQUE II · QUÉ ES EL VOTO</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0E5A52"/>
                </a:solidFill>
                <a:latin typeface="Bookman Old Style" pitchFamily="34" charset="0"/>
                <a:ea typeface="Bookman Old Style" pitchFamily="34" charset="-122"/>
                <a:cs typeface="Bookman Old Style" pitchFamily="34" charset="-120"/>
              </a:rPr>
              <a:t>La tesis que sostiene toda la clase</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700" dirty="0">
                <a:solidFill>
                  <a:srgbClr val="6B6B7B"/>
                </a:solidFill>
                <a:latin typeface="Calibri" pitchFamily="34" charset="0"/>
                <a:ea typeface="Calibri" pitchFamily="34" charset="-122"/>
                <a:cs typeface="Calibri" pitchFamily="34" charset="-120"/>
              </a:rPr>
              <a:t>El voto es manifestación de voluntad. Pero esa voluntad puede estar dos veces divorciada:</a:t>
            </a:r>
            <a:endParaRPr lang="en-US" sz="1700" dirty="0"/>
          </a:p>
        </p:txBody>
      </p:sp>
      <p:sp>
        <p:nvSpPr>
          <p:cNvPr id="5" name="Shape 3"/>
          <p:cNvSpPr/>
          <p:nvPr/>
        </p:nvSpPr>
        <p:spPr>
          <a:xfrm>
            <a:off x="640080" y="2286000"/>
            <a:ext cx="5394960" cy="3291840"/>
          </a:xfrm>
          <a:prstGeom prst="roundRect">
            <a:avLst>
              <a:gd name="adj" fmla="val 27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051560" y="2697480"/>
            <a:ext cx="1051560" cy="1051560"/>
          </a:xfrm>
          <a:prstGeom prst="ellipse">
            <a:avLst/>
          </a:prstGeom>
          <a:solidFill>
            <a:srgbClr val="D5EDE9"/>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307592" y="2953512"/>
            <a:ext cx="539496" cy="539496"/>
          </a:xfrm>
          <a:prstGeom prst="rect">
            <a:avLst/>
          </a:prstGeom>
        </p:spPr>
      </p:pic>
      <p:sp>
        <p:nvSpPr>
          <p:cNvPr id="8" name="Text 5"/>
          <p:cNvSpPr/>
          <p:nvPr/>
        </p:nvSpPr>
        <p:spPr>
          <a:xfrm>
            <a:off x="2331720" y="2743200"/>
            <a:ext cx="3429000" cy="365760"/>
          </a:xfrm>
          <a:prstGeom prst="rect">
            <a:avLst/>
          </a:prstGeom>
          <a:noFill/>
          <a:ln/>
        </p:spPr>
        <p:txBody>
          <a:bodyPr wrap="square" rtlCol="0" anchor="ctr"/>
          <a:lstStyle/>
          <a:p>
            <a:pPr marL="0" indent="0">
              <a:buNone/>
            </a:pPr>
            <a:r>
              <a:rPr lang="en-US" sz="1300" b="1" kern="0" spc="200" dirty="0">
                <a:solidFill>
                  <a:srgbClr val="12897E"/>
                </a:solidFill>
                <a:latin typeface="Calibri" pitchFamily="34" charset="0"/>
                <a:ea typeface="Calibri" pitchFamily="34" charset="-122"/>
                <a:cs typeface="Calibri" pitchFamily="34" charset="-120"/>
              </a:rPr>
              <a:t>1ER DIVORCIO</a:t>
            </a:r>
            <a:endParaRPr lang="en-US" sz="1300" dirty="0"/>
          </a:p>
        </p:txBody>
      </p:sp>
      <p:sp>
        <p:nvSpPr>
          <p:cNvPr id="9" name="Text 6"/>
          <p:cNvSpPr/>
          <p:nvPr/>
        </p:nvSpPr>
        <p:spPr>
          <a:xfrm>
            <a:off x="2331720" y="3090672"/>
            <a:ext cx="3429000" cy="777240"/>
          </a:xfrm>
          <a:prstGeom prst="rect">
            <a:avLst/>
          </a:prstGeom>
          <a:noFill/>
          <a:ln/>
        </p:spPr>
        <p:txBody>
          <a:bodyPr wrap="square" rtlCol="0" anchor="ctr"/>
          <a:lstStyle/>
          <a:p>
            <a:pPr marL="0" indent="0">
              <a:buNone/>
            </a:pPr>
            <a:r>
              <a:rPr lang="en-US" sz="2000" b="1" dirty="0">
                <a:solidFill>
                  <a:srgbClr val="1A1A2E"/>
                </a:solidFill>
                <a:latin typeface="Bookman Old Style" pitchFamily="34" charset="0"/>
                <a:ea typeface="Bookman Old Style" pitchFamily="34" charset="-122"/>
                <a:cs typeface="Bookman Old Style" pitchFamily="34" charset="-120"/>
              </a:rPr>
              <a:t>El voto no implica democracia</a:t>
            </a:r>
            <a:endParaRPr lang="en-US" sz="2000" dirty="0"/>
          </a:p>
        </p:txBody>
      </p:sp>
      <p:sp>
        <p:nvSpPr>
          <p:cNvPr id="10" name="Text 7"/>
          <p:cNvSpPr/>
          <p:nvPr/>
        </p:nvSpPr>
        <p:spPr>
          <a:xfrm>
            <a:off x="1143000" y="4114800"/>
            <a:ext cx="4434840" cy="1280160"/>
          </a:xfrm>
          <a:prstGeom prst="rect">
            <a:avLst/>
          </a:prstGeom>
          <a:noFill/>
          <a:ln/>
        </p:spPr>
        <p:txBody>
          <a:bodyPr wrap="square" rtlCol="0" anchor="ctr"/>
          <a:lstStyle/>
          <a:p>
            <a:pPr marL="0" indent="0">
              <a:buNone/>
            </a:pPr>
            <a:r>
              <a:rPr lang="en-US" sz="1500" dirty="0">
                <a:solidFill>
                  <a:srgbClr val="44444F"/>
                </a:solidFill>
                <a:latin typeface="Calibri" pitchFamily="34" charset="0"/>
                <a:ea typeface="Calibri" pitchFamily="34" charset="-122"/>
                <a:cs typeface="Calibri" pitchFamily="34" charset="-120"/>
              </a:rPr>
              <a:t>Hay voto en regímenes no democráticos: el procedimiento existe, pero al sistema le faltan los adjetivos que lo harían democrático.</a:t>
            </a:r>
            <a:endParaRPr lang="en-US" sz="1500" dirty="0"/>
          </a:p>
        </p:txBody>
      </p:sp>
      <p:sp>
        <p:nvSpPr>
          <p:cNvPr id="11" name="Shape 8"/>
          <p:cNvSpPr/>
          <p:nvPr/>
        </p:nvSpPr>
        <p:spPr>
          <a:xfrm>
            <a:off x="6400800" y="2286000"/>
            <a:ext cx="5394960" cy="3291840"/>
          </a:xfrm>
          <a:prstGeom prst="roundRect">
            <a:avLst>
              <a:gd name="adj" fmla="val 277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2" name="Shape 9"/>
          <p:cNvSpPr/>
          <p:nvPr/>
        </p:nvSpPr>
        <p:spPr>
          <a:xfrm>
            <a:off x="6812280" y="2697480"/>
            <a:ext cx="1051560" cy="1051560"/>
          </a:xfrm>
          <a:prstGeom prst="ellipse">
            <a:avLst/>
          </a:prstGeom>
          <a:solidFill>
            <a:srgbClr val="D5EDE9"/>
          </a:solidFill>
          <a:ln/>
        </p:spPr>
        <p:txBody>
          <a:bodyPr/>
          <a:lstStyle/>
          <a:p>
            <a:endParaRPr lang="es-MX"/>
          </a:p>
        </p:txBody>
      </p:sp>
      <p:pic>
        <p:nvPicPr>
          <p:cNvPr id="13" name="Image 1" descr="preencoded.png"/>
          <p:cNvPicPr>
            <a:picLocks noChangeAspect="1"/>
          </p:cNvPicPr>
          <p:nvPr/>
        </p:nvPicPr>
        <p:blipFill>
          <a:blip r:embed="rId4"/>
          <a:stretch>
            <a:fillRect/>
          </a:stretch>
        </p:blipFill>
        <p:spPr>
          <a:xfrm>
            <a:off x="7068312" y="2953512"/>
            <a:ext cx="539496" cy="539496"/>
          </a:xfrm>
          <a:prstGeom prst="rect">
            <a:avLst/>
          </a:prstGeom>
        </p:spPr>
      </p:pic>
      <p:sp>
        <p:nvSpPr>
          <p:cNvPr id="14" name="Text 10"/>
          <p:cNvSpPr/>
          <p:nvPr/>
        </p:nvSpPr>
        <p:spPr>
          <a:xfrm>
            <a:off x="8092440" y="2743200"/>
            <a:ext cx="3429000" cy="365760"/>
          </a:xfrm>
          <a:prstGeom prst="rect">
            <a:avLst/>
          </a:prstGeom>
          <a:noFill/>
          <a:ln/>
        </p:spPr>
        <p:txBody>
          <a:bodyPr wrap="square" rtlCol="0" anchor="ctr"/>
          <a:lstStyle/>
          <a:p>
            <a:pPr marL="0" indent="0">
              <a:buNone/>
            </a:pPr>
            <a:r>
              <a:rPr lang="en-US" sz="1300" b="1" kern="0" spc="200" dirty="0">
                <a:solidFill>
                  <a:srgbClr val="12897E"/>
                </a:solidFill>
                <a:latin typeface="Calibri" pitchFamily="34" charset="0"/>
                <a:ea typeface="Calibri" pitchFamily="34" charset="-122"/>
                <a:cs typeface="Calibri" pitchFamily="34" charset="-120"/>
              </a:rPr>
              <a:t>2.º DIVORCIO</a:t>
            </a:r>
            <a:endParaRPr lang="en-US" sz="1300" dirty="0"/>
          </a:p>
        </p:txBody>
      </p:sp>
      <p:sp>
        <p:nvSpPr>
          <p:cNvPr id="15" name="Text 11"/>
          <p:cNvSpPr/>
          <p:nvPr/>
        </p:nvSpPr>
        <p:spPr>
          <a:xfrm>
            <a:off x="8092440" y="3090672"/>
            <a:ext cx="3429000" cy="777240"/>
          </a:xfrm>
          <a:prstGeom prst="rect">
            <a:avLst/>
          </a:prstGeom>
          <a:noFill/>
          <a:ln/>
        </p:spPr>
        <p:txBody>
          <a:bodyPr wrap="square" rtlCol="0" anchor="ctr"/>
          <a:lstStyle/>
          <a:p>
            <a:pPr marL="0" indent="0">
              <a:buNone/>
            </a:pPr>
            <a:r>
              <a:rPr lang="en-US" sz="2000" b="1" dirty="0">
                <a:solidFill>
                  <a:srgbClr val="1A1A2E"/>
                </a:solidFill>
                <a:latin typeface="Bookman Old Style" pitchFamily="34" charset="0"/>
                <a:ea typeface="Bookman Old Style" pitchFamily="34" charset="-122"/>
                <a:cs typeface="Bookman Old Style" pitchFamily="34" charset="-120"/>
              </a:rPr>
              <a:t>El voto no implica voluntad real</a:t>
            </a:r>
            <a:endParaRPr lang="en-US" sz="2000" dirty="0"/>
          </a:p>
        </p:txBody>
      </p:sp>
      <p:sp>
        <p:nvSpPr>
          <p:cNvPr id="16" name="Text 12"/>
          <p:cNvSpPr/>
          <p:nvPr/>
        </p:nvSpPr>
        <p:spPr>
          <a:xfrm>
            <a:off x="6903720" y="4114800"/>
            <a:ext cx="4434840" cy="1280160"/>
          </a:xfrm>
          <a:prstGeom prst="rect">
            <a:avLst/>
          </a:prstGeom>
          <a:noFill/>
          <a:ln/>
        </p:spPr>
        <p:txBody>
          <a:bodyPr wrap="square" rtlCol="0" anchor="ctr"/>
          <a:lstStyle/>
          <a:p>
            <a:pPr marL="0" indent="0">
              <a:buNone/>
            </a:pPr>
            <a:r>
              <a:rPr lang="en-US" sz="1500" dirty="0">
                <a:solidFill>
                  <a:srgbClr val="44444F"/>
                </a:solidFill>
                <a:latin typeface="Calibri" pitchFamily="34" charset="0"/>
                <a:ea typeface="Calibri" pitchFamily="34" charset="-122"/>
                <a:cs typeface="Calibri" pitchFamily="34" charset="-120"/>
              </a:rPr>
              <a:t>Aun con elecciones genuinas en su mecánica, el resultado puede no expresar ni producir voluntad popular alguna: rito legitimatorio.</a:t>
            </a:r>
            <a:endParaRPr lang="en-US" sz="1500" dirty="0"/>
          </a:p>
        </p:txBody>
      </p:sp>
      <p:sp>
        <p:nvSpPr>
          <p:cNvPr id="17" name="Text 13"/>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12897E"/>
                </a:solidFill>
                <a:latin typeface="Calibri" pitchFamily="34" charset="0"/>
                <a:ea typeface="Calibri" pitchFamily="34" charset="-122"/>
                <a:cs typeface="Calibri" pitchFamily="34" charset="-120"/>
              </a:rPr>
              <a:t>04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0492F"/>
                </a:solidFill>
                <a:latin typeface="Calibri" pitchFamily="34" charset="0"/>
                <a:ea typeface="Calibri" pitchFamily="34" charset="-122"/>
                <a:cs typeface="Calibri" pitchFamily="34" charset="-120"/>
              </a:rPr>
              <a:t>BLOQUE III · HISTORIA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8A3324"/>
                </a:solidFill>
                <a:latin typeface="Bookman Old Style" pitchFamily="34" charset="0"/>
                <a:ea typeface="Bookman Old Style" pitchFamily="34" charset="-122"/>
                <a:cs typeface="Bookman Old Style" pitchFamily="34" charset="-120"/>
              </a:rPr>
              <a:t>El escándalo griego: sortear era democrático; elegir, oligárquico</a:t>
            </a:r>
            <a:endParaRPr lang="en-US" sz="2900" dirty="0"/>
          </a:p>
        </p:txBody>
      </p:sp>
      <p:sp>
        <p:nvSpPr>
          <p:cNvPr id="4" name="Text 2"/>
          <p:cNvSpPr/>
          <p:nvPr/>
        </p:nvSpPr>
        <p:spPr>
          <a:xfrm>
            <a:off x="658368" y="1627632"/>
            <a:ext cx="10881360" cy="640080"/>
          </a:xfrm>
          <a:prstGeom prst="rect">
            <a:avLst/>
          </a:prstGeom>
          <a:noFill/>
          <a:ln/>
        </p:spPr>
        <p:txBody>
          <a:bodyPr wrap="square" rtlCol="0" anchor="ctr"/>
          <a:lstStyle/>
          <a:p>
            <a:pPr marL="0" indent="0">
              <a:buNone/>
            </a:pPr>
            <a:r>
              <a:rPr lang="en-US" sz="1450" i="1" dirty="0">
                <a:solidFill>
                  <a:srgbClr val="6B6B7B"/>
                </a:solidFill>
                <a:latin typeface="Calibri" pitchFamily="34" charset="0"/>
                <a:ea typeface="Calibri" pitchFamily="34" charset="-122"/>
                <a:cs typeface="Calibri" pitchFamily="34" charset="-120"/>
              </a:rPr>
              <a:t>La novedad ateniense no fue el voto —antiquísimo—, sino que la mayoría pobre gobernara. El azar trataba a todos como igualmente capaces; la elección premiaba al notable.</a:t>
            </a:r>
            <a:endParaRPr lang="en-US" sz="1450" dirty="0"/>
          </a:p>
        </p:txBody>
      </p:sp>
      <p:sp>
        <p:nvSpPr>
          <p:cNvPr id="5" name="Shape 3"/>
          <p:cNvSpPr/>
          <p:nvPr/>
        </p:nvSpPr>
        <p:spPr>
          <a:xfrm>
            <a:off x="640080" y="2377440"/>
            <a:ext cx="5394960" cy="2286000"/>
          </a:xfrm>
          <a:prstGeom prst="roundRect">
            <a:avLst>
              <a:gd name="adj" fmla="val 4000"/>
            </a:avLst>
          </a:prstGeom>
          <a:solidFill>
            <a:srgbClr val="F6DBD2"/>
          </a:solidFill>
          <a:ln/>
          <a:effectLst>
            <a:outerShdw blurRad="88900" dist="38100" dir="5400000" algn="bl" rotWithShape="0">
              <a:srgbClr val="000000">
                <a:alpha val="16000"/>
              </a:srgbClr>
            </a:outerShdw>
          </a:effectLst>
        </p:spPr>
        <p:txBody>
          <a:bodyPr/>
          <a:lstStyle/>
          <a:p>
            <a:endParaRPr lang="es-MX"/>
          </a:p>
        </p:txBody>
      </p:sp>
      <p:pic>
        <p:nvPicPr>
          <p:cNvPr id="6" name="Image 0" descr="preencoded.png"/>
          <p:cNvPicPr>
            <a:picLocks noChangeAspect="1"/>
          </p:cNvPicPr>
          <p:nvPr/>
        </p:nvPicPr>
        <p:blipFill>
          <a:blip r:embed="rId3"/>
          <a:stretch>
            <a:fillRect/>
          </a:stretch>
        </p:blipFill>
        <p:spPr>
          <a:xfrm>
            <a:off x="1097280" y="2788920"/>
            <a:ext cx="713232" cy="713232"/>
          </a:xfrm>
          <a:prstGeom prst="rect">
            <a:avLst/>
          </a:prstGeom>
        </p:spPr>
      </p:pic>
      <p:sp>
        <p:nvSpPr>
          <p:cNvPr id="7" name="Text 4"/>
          <p:cNvSpPr/>
          <p:nvPr/>
        </p:nvSpPr>
        <p:spPr>
          <a:xfrm>
            <a:off x="2057400" y="2743200"/>
            <a:ext cx="3703320" cy="457200"/>
          </a:xfrm>
          <a:prstGeom prst="rect">
            <a:avLst/>
          </a:prstGeom>
          <a:noFill/>
          <a:ln/>
        </p:spPr>
        <p:txBody>
          <a:bodyPr wrap="square" rtlCol="0" anchor="ctr"/>
          <a:lstStyle/>
          <a:p>
            <a:pPr marL="0" indent="0">
              <a:buNone/>
            </a:pPr>
            <a:r>
              <a:rPr lang="en-US" sz="2300" b="1" dirty="0">
                <a:solidFill>
                  <a:srgbClr val="1A1A2E"/>
                </a:solidFill>
                <a:latin typeface="Bookman Old Style" pitchFamily="34" charset="0"/>
                <a:ea typeface="Bookman Old Style" pitchFamily="34" charset="-122"/>
                <a:cs typeface="Bookman Old Style" pitchFamily="34" charset="-120"/>
              </a:rPr>
              <a:t>SORTEO</a:t>
            </a:r>
            <a:endParaRPr lang="en-US" sz="2300" dirty="0"/>
          </a:p>
        </p:txBody>
      </p:sp>
      <p:sp>
        <p:nvSpPr>
          <p:cNvPr id="8" name="Text 5"/>
          <p:cNvSpPr/>
          <p:nvPr/>
        </p:nvSpPr>
        <p:spPr>
          <a:xfrm>
            <a:off x="2057400" y="3227832"/>
            <a:ext cx="3703320" cy="365760"/>
          </a:xfrm>
          <a:prstGeom prst="rect">
            <a:avLst/>
          </a:prstGeom>
          <a:noFill/>
          <a:ln/>
        </p:spPr>
        <p:txBody>
          <a:bodyPr wrap="square" rtlCol="0" anchor="ctr"/>
          <a:lstStyle/>
          <a:p>
            <a:pPr marL="0" indent="0">
              <a:buNone/>
            </a:pPr>
            <a:r>
              <a:rPr lang="en-US" sz="1450" b="1" i="1" dirty="0">
                <a:solidFill>
                  <a:srgbClr val="C0492F"/>
                </a:solidFill>
                <a:latin typeface="Calibri" pitchFamily="34" charset="0"/>
                <a:ea typeface="Calibri" pitchFamily="34" charset="-122"/>
                <a:cs typeface="Calibri" pitchFamily="34" charset="-120"/>
              </a:rPr>
              <a:t>Democrático</a:t>
            </a:r>
            <a:endParaRPr lang="en-US" sz="1450" dirty="0"/>
          </a:p>
        </p:txBody>
      </p:sp>
      <p:sp>
        <p:nvSpPr>
          <p:cNvPr id="9" name="Text 6"/>
          <p:cNvSpPr/>
          <p:nvPr/>
        </p:nvSpPr>
        <p:spPr>
          <a:xfrm>
            <a:off x="1097280" y="3703320"/>
            <a:ext cx="4526280" cy="868680"/>
          </a:xfrm>
          <a:prstGeom prst="rect">
            <a:avLst/>
          </a:prstGeom>
          <a:noFill/>
          <a:ln/>
        </p:spPr>
        <p:txBody>
          <a:bodyPr wrap="square" rtlCol="0" anchor="ctr"/>
          <a:lstStyle/>
          <a:p>
            <a:pPr marL="0" indent="0">
              <a:buNone/>
            </a:pPr>
            <a:r>
              <a:rPr lang="en-US" sz="1350" dirty="0">
                <a:solidFill>
                  <a:srgbClr val="44444F"/>
                </a:solidFill>
                <a:latin typeface="Calibri" pitchFamily="34" charset="0"/>
                <a:ea typeface="Calibri" pitchFamily="34" charset="-122"/>
                <a:cs typeface="Calibri" pitchFamily="34" charset="-120"/>
              </a:rPr>
              <a:t>Trata a todos como igualmente capaces de gobernar. El azar no distingue cuna ni fortuna.</a:t>
            </a:r>
            <a:endParaRPr lang="en-US" sz="1350" dirty="0"/>
          </a:p>
        </p:txBody>
      </p:sp>
      <p:sp>
        <p:nvSpPr>
          <p:cNvPr id="10" name="Shape 7"/>
          <p:cNvSpPr/>
          <p:nvPr/>
        </p:nvSpPr>
        <p:spPr>
          <a:xfrm>
            <a:off x="6400800" y="2377440"/>
            <a:ext cx="5394960" cy="2286000"/>
          </a:xfrm>
          <a:prstGeom prst="roundRect">
            <a:avLst>
              <a:gd name="adj" fmla="val 4000"/>
            </a:avLst>
          </a:prstGeom>
          <a:solidFill>
            <a:srgbClr val="E8E8EC"/>
          </a:solidFill>
          <a:ln/>
          <a:effectLst>
            <a:outerShdw blurRad="88900" dist="38100" dir="5400000" algn="bl" rotWithShape="0">
              <a:srgbClr val="000000">
                <a:alpha val="16000"/>
              </a:srgbClr>
            </a:outerShdw>
          </a:effectLst>
        </p:spPr>
        <p:txBody>
          <a:bodyPr/>
          <a:lstStyle/>
          <a:p>
            <a:endParaRPr lang="es-MX"/>
          </a:p>
        </p:txBody>
      </p:sp>
      <p:pic>
        <p:nvPicPr>
          <p:cNvPr id="11" name="Image 1" descr="preencoded.png"/>
          <p:cNvPicPr>
            <a:picLocks noChangeAspect="1"/>
          </p:cNvPicPr>
          <p:nvPr/>
        </p:nvPicPr>
        <p:blipFill>
          <a:blip r:embed="rId4"/>
          <a:stretch>
            <a:fillRect/>
          </a:stretch>
        </p:blipFill>
        <p:spPr>
          <a:xfrm>
            <a:off x="6858000" y="2788920"/>
            <a:ext cx="713232" cy="713232"/>
          </a:xfrm>
          <a:prstGeom prst="rect">
            <a:avLst/>
          </a:prstGeom>
        </p:spPr>
      </p:pic>
      <p:sp>
        <p:nvSpPr>
          <p:cNvPr id="12" name="Text 8"/>
          <p:cNvSpPr/>
          <p:nvPr/>
        </p:nvSpPr>
        <p:spPr>
          <a:xfrm>
            <a:off x="7818120" y="2743200"/>
            <a:ext cx="3703320" cy="457200"/>
          </a:xfrm>
          <a:prstGeom prst="rect">
            <a:avLst/>
          </a:prstGeom>
          <a:noFill/>
          <a:ln/>
        </p:spPr>
        <p:txBody>
          <a:bodyPr wrap="square" rtlCol="0" anchor="ctr"/>
          <a:lstStyle/>
          <a:p>
            <a:pPr marL="0" indent="0">
              <a:buNone/>
            </a:pPr>
            <a:r>
              <a:rPr lang="en-US" sz="2300" b="1" dirty="0">
                <a:solidFill>
                  <a:srgbClr val="1A1A2E"/>
                </a:solidFill>
                <a:latin typeface="Bookman Old Style" pitchFamily="34" charset="0"/>
                <a:ea typeface="Bookman Old Style" pitchFamily="34" charset="-122"/>
                <a:cs typeface="Bookman Old Style" pitchFamily="34" charset="-120"/>
              </a:rPr>
              <a:t>ELECCIÓN</a:t>
            </a:r>
            <a:endParaRPr lang="en-US" sz="2300" dirty="0"/>
          </a:p>
        </p:txBody>
      </p:sp>
      <p:sp>
        <p:nvSpPr>
          <p:cNvPr id="13" name="Text 9"/>
          <p:cNvSpPr/>
          <p:nvPr/>
        </p:nvSpPr>
        <p:spPr>
          <a:xfrm>
            <a:off x="7818120" y="3227832"/>
            <a:ext cx="3703320" cy="365760"/>
          </a:xfrm>
          <a:prstGeom prst="rect">
            <a:avLst/>
          </a:prstGeom>
          <a:noFill/>
          <a:ln/>
        </p:spPr>
        <p:txBody>
          <a:bodyPr wrap="square" rtlCol="0" anchor="ctr"/>
          <a:lstStyle/>
          <a:p>
            <a:pPr marL="0" indent="0">
              <a:buNone/>
            </a:pPr>
            <a:r>
              <a:rPr lang="en-US" sz="1450" b="1" i="1" dirty="0">
                <a:solidFill>
                  <a:srgbClr val="555A6E"/>
                </a:solidFill>
                <a:latin typeface="Calibri" pitchFamily="34" charset="0"/>
                <a:ea typeface="Calibri" pitchFamily="34" charset="-122"/>
                <a:cs typeface="Calibri" pitchFamily="34" charset="-120"/>
              </a:rPr>
              <a:t>Aristocrático</a:t>
            </a:r>
            <a:endParaRPr lang="en-US" sz="1450" dirty="0"/>
          </a:p>
        </p:txBody>
      </p:sp>
      <p:sp>
        <p:nvSpPr>
          <p:cNvPr id="14" name="Text 10"/>
          <p:cNvSpPr/>
          <p:nvPr/>
        </p:nvSpPr>
        <p:spPr>
          <a:xfrm>
            <a:off x="6858000" y="3703320"/>
            <a:ext cx="4526280" cy="868680"/>
          </a:xfrm>
          <a:prstGeom prst="rect">
            <a:avLst/>
          </a:prstGeom>
          <a:noFill/>
          <a:ln/>
        </p:spPr>
        <p:txBody>
          <a:bodyPr wrap="square" rtlCol="0" anchor="ctr"/>
          <a:lstStyle/>
          <a:p>
            <a:pPr marL="0" indent="0">
              <a:buNone/>
            </a:pPr>
            <a:r>
              <a:rPr lang="en-US" sz="1350" dirty="0">
                <a:solidFill>
                  <a:srgbClr val="44444F"/>
                </a:solidFill>
                <a:latin typeface="Calibri" pitchFamily="34" charset="0"/>
                <a:ea typeface="Calibri" pitchFamily="34" charset="-122"/>
                <a:cs typeface="Calibri" pitchFamily="34" charset="-120"/>
              </a:rPr>
              <a:t>Favorece al notable, al rico, al elocuente. Selecciona a «los mejores»: por eso es oligárquico.</a:t>
            </a:r>
            <a:endParaRPr lang="en-US" sz="1350" dirty="0"/>
          </a:p>
        </p:txBody>
      </p:sp>
      <p:sp>
        <p:nvSpPr>
          <p:cNvPr id="15" name="Shape 11"/>
          <p:cNvSpPr/>
          <p:nvPr/>
        </p:nvSpPr>
        <p:spPr>
          <a:xfrm>
            <a:off x="640080" y="4892040"/>
            <a:ext cx="10881360" cy="1280160"/>
          </a:xfrm>
          <a:prstGeom prst="roundRect">
            <a:avLst>
              <a:gd name="adj" fmla="val 5714"/>
            </a:avLst>
          </a:prstGeom>
          <a:solidFill>
            <a:srgbClr val="8A3324"/>
          </a:solidFill>
          <a:ln/>
          <a:effectLst>
            <a:outerShdw blurRad="88900" dist="38100" dir="16200000" algn="bl" rotWithShape="0">
              <a:srgbClr val="000000">
                <a:alpha val="16000"/>
              </a:srgbClr>
            </a:outerShdw>
          </a:effectLst>
        </p:spPr>
        <p:txBody>
          <a:bodyPr/>
          <a:lstStyle/>
          <a:p>
            <a:endParaRPr lang="es-MX"/>
          </a:p>
        </p:txBody>
      </p:sp>
      <p:sp>
        <p:nvSpPr>
          <p:cNvPr id="16" name="Text 12"/>
          <p:cNvSpPr/>
          <p:nvPr/>
        </p:nvSpPr>
        <p:spPr>
          <a:xfrm>
            <a:off x="914400" y="5029200"/>
            <a:ext cx="10332720" cy="1005840"/>
          </a:xfrm>
          <a:prstGeom prst="rect">
            <a:avLst/>
          </a:prstGeom>
          <a:noFill/>
          <a:ln/>
        </p:spPr>
        <p:txBody>
          <a:bodyPr wrap="square" rtlCol="0" anchor="ctr"/>
          <a:lstStyle/>
          <a:p>
            <a:pPr marL="0" indent="0">
              <a:buNone/>
            </a:pPr>
            <a:r>
              <a:rPr lang="en-US" sz="1450" b="1" dirty="0">
                <a:solidFill>
                  <a:srgbClr val="F6DBD2"/>
                </a:solidFill>
                <a:latin typeface="Calibri" pitchFamily="34" charset="0"/>
                <a:ea typeface="Calibri" pitchFamily="34" charset="-122"/>
                <a:cs typeface="Calibri" pitchFamily="34" charset="-120"/>
              </a:rPr>
              <a:t>El golpe de Manin:  </a:t>
            </a:r>
            <a:r>
              <a:rPr lang="en-US" sz="1450" dirty="0">
                <a:solidFill>
                  <a:srgbClr val="FFFFFF"/>
                </a:solidFill>
                <a:latin typeface="Calibri" pitchFamily="34" charset="0"/>
                <a:ea typeface="Calibri" pitchFamily="34" charset="-122"/>
                <a:cs typeface="Calibri" pitchFamily="34" charset="-120"/>
              </a:rPr>
              <a:t>nuestra «democracia representativa» se edificó sobre la elección —el método que los inventores de la democracia tenían por su opuesto aristocrático—. Votar para elegir representantes es, en su origen, un gesto aristocrático.</a:t>
            </a:r>
            <a:endParaRPr lang="en-US" sz="1450" dirty="0"/>
          </a:p>
        </p:txBody>
      </p:sp>
      <p:sp>
        <p:nvSpPr>
          <p:cNvPr id="17" name="Text 13"/>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0492F"/>
                </a:solidFill>
                <a:latin typeface="Calibri" pitchFamily="34" charset="0"/>
                <a:ea typeface="Calibri" pitchFamily="34" charset="-122"/>
                <a:cs typeface="Calibri" pitchFamily="34" charset="-120"/>
              </a:rPr>
              <a:t>05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0492F"/>
                </a:solidFill>
                <a:latin typeface="Calibri" pitchFamily="34" charset="0"/>
                <a:ea typeface="Calibri" pitchFamily="34" charset="-122"/>
                <a:cs typeface="Calibri" pitchFamily="34" charset="-120"/>
              </a:rPr>
              <a:t>BLOQUE III · HISTORIA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8A3324"/>
                </a:solidFill>
                <a:latin typeface="Bookman Old Style" pitchFamily="34" charset="0"/>
                <a:ea typeface="Bookman Old Style" pitchFamily="34" charset="-122"/>
                <a:cs typeface="Bookman Old Style" pitchFamily="34" charset="-120"/>
              </a:rPr>
              <a:t>El voto en la Nueva España: votar sin pueblo soberano</a:t>
            </a:r>
            <a:endParaRPr lang="en-US" sz="2900" dirty="0"/>
          </a:p>
        </p:txBody>
      </p:sp>
      <p:sp>
        <p:nvSpPr>
          <p:cNvPr id="4" name="Text 2"/>
          <p:cNvSpPr/>
          <p:nvPr/>
        </p:nvSpPr>
        <p:spPr>
          <a:xfrm>
            <a:off x="658368" y="1600200"/>
            <a:ext cx="10881360" cy="411480"/>
          </a:xfrm>
          <a:prstGeom prst="rect">
            <a:avLst/>
          </a:prstGeom>
          <a:noFill/>
          <a:ln/>
        </p:spPr>
        <p:txBody>
          <a:bodyPr wrap="square" rtlCol="0" anchor="ctr"/>
          <a:lstStyle/>
          <a:p>
            <a:pPr marL="0" indent="0">
              <a:buNone/>
            </a:pPr>
            <a:r>
              <a:rPr lang="en-US" sz="1600" i="1" dirty="0">
                <a:solidFill>
                  <a:srgbClr val="6B6B7B"/>
                </a:solidFill>
                <a:latin typeface="Calibri" pitchFamily="34" charset="0"/>
                <a:ea typeface="Calibri" pitchFamily="34" charset="-122"/>
                <a:cs typeface="Calibri" pitchFamily="34" charset="-120"/>
              </a:rPr>
              <a:t>Se votaba bajo la monarquía absoluta —pero de un modo radicalmente distinto al nuestro—.</a:t>
            </a:r>
            <a:endParaRPr lang="en-US" sz="1600" dirty="0"/>
          </a:p>
        </p:txBody>
      </p:sp>
      <p:sp>
        <p:nvSpPr>
          <p:cNvPr id="5" name="Shape 3"/>
          <p:cNvSpPr/>
          <p:nvPr/>
        </p:nvSpPr>
        <p:spPr>
          <a:xfrm>
            <a:off x="640080" y="2194560"/>
            <a:ext cx="5577840" cy="3749040"/>
          </a:xfrm>
          <a:prstGeom prst="roundRect">
            <a:avLst>
              <a:gd name="adj" fmla="val 2439"/>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960120" y="2514600"/>
            <a:ext cx="960120" cy="960120"/>
          </a:xfrm>
          <a:prstGeom prst="ellipse">
            <a:avLst/>
          </a:prstGeom>
          <a:solidFill>
            <a:srgbClr val="F6DBD2"/>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188720" y="2743200"/>
            <a:ext cx="502920" cy="502920"/>
          </a:xfrm>
          <a:prstGeom prst="rect">
            <a:avLst/>
          </a:prstGeom>
        </p:spPr>
      </p:pic>
      <p:sp>
        <p:nvSpPr>
          <p:cNvPr id="8" name="Text 5"/>
          <p:cNvSpPr/>
          <p:nvPr/>
        </p:nvSpPr>
        <p:spPr>
          <a:xfrm>
            <a:off x="2148840" y="2606040"/>
            <a:ext cx="3840480" cy="777240"/>
          </a:xfrm>
          <a:prstGeom prst="rect">
            <a:avLst/>
          </a:prstGeom>
          <a:noFill/>
          <a:ln/>
        </p:spPr>
        <p:txBody>
          <a:bodyPr wrap="square" rtlCol="0" anchor="ctr"/>
          <a:lstStyle/>
          <a:p>
            <a:pPr marL="0" indent="0">
              <a:buNone/>
            </a:pPr>
            <a:r>
              <a:rPr lang="en-US" sz="1900" b="1" dirty="0">
                <a:solidFill>
                  <a:srgbClr val="1A1A2E"/>
                </a:solidFill>
                <a:latin typeface="Bookman Old Style" pitchFamily="34" charset="0"/>
                <a:ea typeface="Bookman Old Style" pitchFamily="34" charset="-122"/>
                <a:cs typeface="Bookman Old Style" pitchFamily="34" charset="-120"/>
              </a:rPr>
              <a:t>Voto corporativo y estamental</a:t>
            </a:r>
            <a:endParaRPr lang="en-US" sz="1900" dirty="0"/>
          </a:p>
        </p:txBody>
      </p:sp>
      <p:sp>
        <p:nvSpPr>
          <p:cNvPr id="9" name="Text 6"/>
          <p:cNvSpPr/>
          <p:nvPr/>
        </p:nvSpPr>
        <p:spPr>
          <a:xfrm>
            <a:off x="960120" y="3657600"/>
            <a:ext cx="4937760" cy="1005840"/>
          </a:xfrm>
          <a:prstGeom prst="rect">
            <a:avLst/>
          </a:prstGeom>
          <a:noFill/>
          <a:ln/>
        </p:spPr>
        <p:txBody>
          <a:bodyPr wrap="square" rtlCol="0" anchor="ctr"/>
          <a:lstStyle/>
          <a:p>
            <a:pPr marL="0" indent="0">
              <a:buNone/>
            </a:pPr>
            <a:r>
              <a:rPr lang="en-US" sz="1450" dirty="0">
                <a:solidFill>
                  <a:srgbClr val="44444F"/>
                </a:solidFill>
                <a:latin typeface="Calibri" pitchFamily="34" charset="0"/>
                <a:ea typeface="Calibri" pitchFamily="34" charset="-122"/>
                <a:cs typeface="Calibri" pitchFamily="34" charset="-120"/>
              </a:rPr>
              <a:t>El voto representaba </a:t>
            </a:r>
            <a:r>
              <a:rPr lang="en-US" sz="1450" b="1" dirty="0">
                <a:solidFill>
                  <a:srgbClr val="8A3324"/>
                </a:solidFill>
                <a:latin typeface="Calibri" pitchFamily="34" charset="0"/>
                <a:ea typeface="Calibri" pitchFamily="34" charset="-122"/>
                <a:cs typeface="Calibri" pitchFamily="34" charset="-120"/>
              </a:rPr>
              <a:t>cuerpos, no individuos</a:t>
            </a:r>
            <a:r>
              <a:rPr lang="en-US" sz="1450" dirty="0">
                <a:solidFill>
                  <a:srgbClr val="44444F"/>
                </a:solidFill>
                <a:latin typeface="Calibri" pitchFamily="34" charset="0"/>
                <a:ea typeface="Calibri" pitchFamily="34" charset="-122"/>
                <a:cs typeface="Calibri" pitchFamily="34" charset="-120"/>
              </a:rPr>
              <a:t>: parroquias, cofradías, gremios, órdenes religiosas, corporaciones de comerciantes y repúblicas de indios.</a:t>
            </a:r>
            <a:endParaRPr lang="en-US" sz="1450" dirty="0"/>
          </a:p>
        </p:txBody>
      </p:sp>
      <p:sp>
        <p:nvSpPr>
          <p:cNvPr id="10" name="Text 7"/>
          <p:cNvSpPr/>
          <p:nvPr/>
        </p:nvSpPr>
        <p:spPr>
          <a:xfrm>
            <a:off x="960120" y="4709160"/>
            <a:ext cx="4937760" cy="1097280"/>
          </a:xfrm>
          <a:prstGeom prst="rect">
            <a:avLst/>
          </a:prstGeom>
          <a:noFill/>
          <a:ln/>
        </p:spPr>
        <p:txBody>
          <a:bodyPr wrap="square" rtlCol="0" anchor="ctr"/>
          <a:lstStyle/>
          <a:p>
            <a:pPr marL="0" indent="0">
              <a:buNone/>
            </a:pPr>
            <a:r>
              <a:rPr lang="en-US" sz="1350" i="1" dirty="0">
                <a:solidFill>
                  <a:srgbClr val="6B6B7B"/>
                </a:solidFill>
                <a:latin typeface="Calibri" pitchFamily="34" charset="0"/>
                <a:ea typeface="Calibri" pitchFamily="34" charset="-122"/>
                <a:cs typeface="Calibri" pitchFamily="34" charset="-120"/>
              </a:rPr>
              <a:t>La sociedad novohispana estaba habituada a votar —pero para representar órdenes y estamentos, no a un pueblo reconocido como soberano—.</a:t>
            </a:r>
            <a:endParaRPr lang="en-US" sz="1350" dirty="0"/>
          </a:p>
        </p:txBody>
      </p:sp>
      <p:sp>
        <p:nvSpPr>
          <p:cNvPr id="11" name="Shape 8"/>
          <p:cNvSpPr/>
          <p:nvPr/>
        </p:nvSpPr>
        <p:spPr>
          <a:xfrm>
            <a:off x="6492240" y="2194560"/>
            <a:ext cx="5029200" cy="3749040"/>
          </a:xfrm>
          <a:prstGeom prst="roundRect">
            <a:avLst>
              <a:gd name="adj" fmla="val 2439"/>
            </a:avLst>
          </a:prstGeom>
          <a:solidFill>
            <a:srgbClr val="8A3324"/>
          </a:solidFill>
          <a:ln/>
          <a:effectLst>
            <a:outerShdw blurRad="88900" dist="38100" dir="5400000" algn="bl" rotWithShape="0">
              <a:srgbClr val="000000">
                <a:alpha val="16000"/>
              </a:srgbClr>
            </a:outerShdw>
          </a:effectLst>
        </p:spPr>
        <p:txBody>
          <a:bodyPr/>
          <a:lstStyle/>
          <a:p>
            <a:endParaRPr lang="es-MX"/>
          </a:p>
        </p:txBody>
      </p:sp>
      <p:sp>
        <p:nvSpPr>
          <p:cNvPr id="12" name="Text 9"/>
          <p:cNvSpPr/>
          <p:nvPr/>
        </p:nvSpPr>
        <p:spPr>
          <a:xfrm>
            <a:off x="6858000" y="2560320"/>
            <a:ext cx="4297680" cy="365760"/>
          </a:xfrm>
          <a:prstGeom prst="rect">
            <a:avLst/>
          </a:prstGeom>
          <a:noFill/>
          <a:ln/>
        </p:spPr>
        <p:txBody>
          <a:bodyPr wrap="square" rtlCol="0" anchor="ctr"/>
          <a:lstStyle/>
          <a:p>
            <a:pPr marL="0" indent="0">
              <a:buNone/>
            </a:pPr>
            <a:r>
              <a:rPr lang="en-US" sz="1300" b="1" kern="0" spc="200" dirty="0">
                <a:solidFill>
                  <a:srgbClr val="F6DBD2"/>
                </a:solidFill>
                <a:latin typeface="Calibri" pitchFamily="34" charset="0"/>
                <a:ea typeface="Calibri" pitchFamily="34" charset="-122"/>
                <a:cs typeface="Calibri" pitchFamily="34" charset="-120"/>
              </a:rPr>
              <a:t>LA IDEA DE ORO</a:t>
            </a:r>
            <a:endParaRPr lang="en-US" sz="1300" dirty="0"/>
          </a:p>
        </p:txBody>
      </p:sp>
      <p:sp>
        <p:nvSpPr>
          <p:cNvPr id="13" name="Text 10"/>
          <p:cNvSpPr/>
          <p:nvPr/>
        </p:nvSpPr>
        <p:spPr>
          <a:xfrm>
            <a:off x="6858000" y="3017520"/>
            <a:ext cx="4297680" cy="1828800"/>
          </a:xfrm>
          <a:prstGeom prst="rect">
            <a:avLst/>
          </a:prstGeom>
          <a:noFill/>
          <a:ln/>
        </p:spPr>
        <p:txBody>
          <a:bodyPr wrap="square" rtlCol="0" anchor="ctr"/>
          <a:lstStyle/>
          <a:p>
            <a:pPr marL="0" indent="0">
              <a:lnSpc>
                <a:spcPts val="3000"/>
              </a:lnSpc>
              <a:buNone/>
            </a:pPr>
            <a:r>
              <a:rPr lang="en-US" sz="2600" b="1" dirty="0">
                <a:solidFill>
                  <a:srgbClr val="FFFFFF"/>
                </a:solidFill>
                <a:latin typeface="Bookman Old Style" pitchFamily="34" charset="0"/>
                <a:ea typeface="Bookman Old Style" pitchFamily="34" charset="-122"/>
                <a:cs typeface="Bookman Old Style" pitchFamily="34" charset="-120"/>
              </a:rPr>
              <a:t>El voto existía;</a:t>
            </a:r>
            <a:endParaRPr lang="en-US" sz="2600" dirty="0"/>
          </a:p>
          <a:p>
            <a:pPr marL="0" indent="0">
              <a:lnSpc>
                <a:spcPts val="3000"/>
              </a:lnSpc>
              <a:buNone/>
            </a:pPr>
            <a:r>
              <a:rPr lang="en-US" sz="2600" b="1" dirty="0">
                <a:solidFill>
                  <a:srgbClr val="FFFFFF"/>
                </a:solidFill>
                <a:latin typeface="Bookman Old Style" pitchFamily="34" charset="0"/>
                <a:ea typeface="Bookman Old Style" pitchFamily="34" charset="-122"/>
                <a:cs typeface="Bookman Old Style" pitchFamily="34" charset="-120"/>
              </a:rPr>
              <a:t>lo que no existía</a:t>
            </a:r>
            <a:endParaRPr lang="en-US" sz="2600" dirty="0"/>
          </a:p>
          <a:p>
            <a:pPr marL="0" indent="0">
              <a:lnSpc>
                <a:spcPts val="3000"/>
              </a:lnSpc>
              <a:buNone/>
            </a:pPr>
            <a:r>
              <a:rPr lang="en-US" sz="2600" b="1" dirty="0">
                <a:solidFill>
                  <a:srgbClr val="FFFFFF"/>
                </a:solidFill>
                <a:latin typeface="Bookman Old Style" pitchFamily="34" charset="0"/>
                <a:ea typeface="Bookman Old Style" pitchFamily="34" charset="-122"/>
                <a:cs typeface="Bookman Old Style" pitchFamily="34" charset="-120"/>
              </a:rPr>
              <a:t>era el sujeto</a:t>
            </a:r>
            <a:endParaRPr lang="en-US" sz="2600" dirty="0"/>
          </a:p>
          <a:p>
            <a:pPr marL="0" indent="0">
              <a:lnSpc>
                <a:spcPts val="3000"/>
              </a:lnSpc>
              <a:buNone/>
            </a:pPr>
            <a:r>
              <a:rPr lang="en-US" sz="2600" b="1" dirty="0">
                <a:solidFill>
                  <a:srgbClr val="FFFFFF"/>
                </a:solidFill>
                <a:latin typeface="Bookman Old Style" pitchFamily="34" charset="0"/>
                <a:ea typeface="Bookman Old Style" pitchFamily="34" charset="-122"/>
                <a:cs typeface="Bookman Old Style" pitchFamily="34" charset="-120"/>
              </a:rPr>
              <a:t>democrático moderno.</a:t>
            </a:r>
            <a:endParaRPr lang="en-US" sz="2600" dirty="0"/>
          </a:p>
        </p:txBody>
      </p:sp>
      <p:sp>
        <p:nvSpPr>
          <p:cNvPr id="14" name="Text 11"/>
          <p:cNvSpPr/>
          <p:nvPr/>
        </p:nvSpPr>
        <p:spPr>
          <a:xfrm>
            <a:off x="6858000" y="5440680"/>
            <a:ext cx="4297680" cy="320040"/>
          </a:xfrm>
          <a:prstGeom prst="rect">
            <a:avLst/>
          </a:prstGeom>
          <a:noFill/>
          <a:ln/>
        </p:spPr>
        <p:txBody>
          <a:bodyPr wrap="square" rtlCol="0" anchor="ctr"/>
          <a:lstStyle/>
          <a:p>
            <a:pPr marL="0" indent="0">
              <a:buNone/>
            </a:pPr>
            <a:r>
              <a:rPr lang="en-US" sz="1150" i="1" dirty="0">
                <a:solidFill>
                  <a:srgbClr val="F6DBD2"/>
                </a:solidFill>
                <a:latin typeface="Calibri" pitchFamily="34" charset="0"/>
                <a:ea typeface="Calibri" pitchFamily="34" charset="-122"/>
                <a:cs typeface="Calibri" pitchFamily="34" charset="-120"/>
              </a:rPr>
              <a:t>Fuente: Gantús y Salmerón (2017)</a:t>
            </a:r>
            <a:endParaRPr lang="en-US" sz="1150" dirty="0"/>
          </a:p>
        </p:txBody>
      </p:sp>
      <p:sp>
        <p:nvSpPr>
          <p:cNvPr id="15" name="Text 12"/>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0492F"/>
                </a:solidFill>
                <a:latin typeface="Calibri" pitchFamily="34" charset="0"/>
                <a:ea typeface="Calibri" pitchFamily="34" charset="-122"/>
                <a:cs typeface="Calibri" pitchFamily="34" charset="-120"/>
              </a:rPr>
              <a:t>06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C0492F"/>
                </a:solidFill>
                <a:latin typeface="Calibri" pitchFamily="34" charset="0"/>
                <a:ea typeface="Calibri" pitchFamily="34" charset="-122"/>
                <a:cs typeface="Calibri" pitchFamily="34" charset="-120"/>
              </a:rPr>
              <a:t>BLOQUE III · HISTORIA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8A3324"/>
                </a:solidFill>
                <a:latin typeface="Bookman Old Style" pitchFamily="34" charset="0"/>
                <a:ea typeface="Bookman Old Style" pitchFamily="34" charset="-122"/>
                <a:cs typeface="Bookman Old Style" pitchFamily="34" charset="-120"/>
              </a:rPr>
              <a:t>Cádiz (1812) y el siglo XIX: mucho voto, poca democracia</a:t>
            </a:r>
            <a:endParaRPr lang="en-US" sz="2900" dirty="0"/>
          </a:p>
        </p:txBody>
      </p:sp>
      <p:sp>
        <p:nvSpPr>
          <p:cNvPr id="4" name="Text 2"/>
          <p:cNvSpPr/>
          <p:nvPr/>
        </p:nvSpPr>
        <p:spPr>
          <a:xfrm>
            <a:off x="658368" y="1600200"/>
            <a:ext cx="10881360" cy="640080"/>
          </a:xfrm>
          <a:prstGeom prst="rect">
            <a:avLst/>
          </a:prstGeom>
          <a:noFill/>
          <a:ln/>
        </p:spPr>
        <p:txBody>
          <a:bodyPr wrap="square" rtlCol="0" anchor="ctr"/>
          <a:lstStyle/>
          <a:p>
            <a:pPr marL="0" indent="0">
              <a:buNone/>
            </a:pPr>
            <a:r>
              <a:rPr lang="en-US" sz="1450" i="1" dirty="0">
                <a:solidFill>
                  <a:srgbClr val="6B6B7B"/>
                </a:solidFill>
                <a:latin typeface="Calibri" pitchFamily="34" charset="0"/>
                <a:ea typeface="Calibri" pitchFamily="34" charset="-122"/>
                <a:cs typeface="Calibri" pitchFamily="34" charset="-120"/>
              </a:rPr>
              <a:t>México fue precoz: hubo elecciones modernas antes incluso de la Independencia, y se votó intensamente durante todo el siglo —con campañas, prensa y clubes electorales—.</a:t>
            </a:r>
            <a:endParaRPr lang="en-US" sz="1450" dirty="0"/>
          </a:p>
        </p:txBody>
      </p:sp>
      <p:sp>
        <p:nvSpPr>
          <p:cNvPr id="5" name="Shape 3"/>
          <p:cNvSpPr/>
          <p:nvPr/>
        </p:nvSpPr>
        <p:spPr>
          <a:xfrm>
            <a:off x="914400" y="3017520"/>
            <a:ext cx="10332720" cy="0"/>
          </a:xfrm>
          <a:prstGeom prst="line">
            <a:avLst/>
          </a:prstGeom>
          <a:noFill/>
          <a:ln w="31750">
            <a:solidFill>
              <a:srgbClr val="C0492F"/>
            </a:solidFill>
            <a:prstDash val="solid"/>
          </a:ln>
        </p:spPr>
        <p:txBody>
          <a:bodyPr/>
          <a:lstStyle/>
          <a:p>
            <a:endParaRPr lang="es-MX"/>
          </a:p>
        </p:txBody>
      </p:sp>
      <p:sp>
        <p:nvSpPr>
          <p:cNvPr id="6" name="Shape 4"/>
          <p:cNvSpPr/>
          <p:nvPr/>
        </p:nvSpPr>
        <p:spPr>
          <a:xfrm>
            <a:off x="914400" y="2743200"/>
            <a:ext cx="548640" cy="548640"/>
          </a:xfrm>
          <a:prstGeom prst="ellipse">
            <a:avLst/>
          </a:prstGeom>
          <a:solidFill>
            <a:srgbClr val="8A3324"/>
          </a:solidFill>
          <a:ln/>
        </p:spPr>
        <p:txBody>
          <a:bodyPr/>
          <a:lstStyle/>
          <a:p>
            <a:endParaRPr lang="es-MX"/>
          </a:p>
        </p:txBody>
      </p:sp>
      <p:sp>
        <p:nvSpPr>
          <p:cNvPr id="7" name="Text 5"/>
          <p:cNvSpPr/>
          <p:nvPr/>
        </p:nvSpPr>
        <p:spPr>
          <a:xfrm>
            <a:off x="914400" y="2743200"/>
            <a:ext cx="548640" cy="548640"/>
          </a:xfrm>
          <a:prstGeom prst="rect">
            <a:avLst/>
          </a:prstGeom>
          <a:noFill/>
          <a:ln/>
        </p:spPr>
        <p:txBody>
          <a:bodyPr wrap="square" rtlCol="0" anchor="ctr"/>
          <a:lstStyle/>
          <a:p>
            <a:pPr marL="0" indent="0" algn="ctr">
              <a:buNone/>
            </a:pPr>
            <a:r>
              <a:rPr lang="en-US" sz="1800" b="1" dirty="0">
                <a:solidFill>
                  <a:srgbClr val="FFFFFF"/>
                </a:solidFill>
                <a:latin typeface="Bookman Old Style" pitchFamily="34" charset="0"/>
                <a:ea typeface="Bookman Old Style" pitchFamily="34" charset="-122"/>
                <a:cs typeface="Bookman Old Style" pitchFamily="34" charset="-120"/>
              </a:rPr>
              <a:t>1</a:t>
            </a:r>
            <a:endParaRPr lang="en-US" sz="1800" dirty="0"/>
          </a:p>
        </p:txBody>
      </p:sp>
      <p:sp>
        <p:nvSpPr>
          <p:cNvPr id="8" name="Shape 6"/>
          <p:cNvSpPr/>
          <p:nvPr/>
        </p:nvSpPr>
        <p:spPr>
          <a:xfrm>
            <a:off x="640080" y="3474720"/>
            <a:ext cx="2606040" cy="2286000"/>
          </a:xfrm>
          <a:prstGeom prst="roundRect">
            <a:avLst>
              <a:gd name="adj" fmla="val 36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9" name="Text 7"/>
          <p:cNvSpPr/>
          <p:nvPr/>
        </p:nvSpPr>
        <p:spPr>
          <a:xfrm>
            <a:off x="841248" y="3657600"/>
            <a:ext cx="2203704" cy="594360"/>
          </a:xfrm>
          <a:prstGeom prst="rect">
            <a:avLst/>
          </a:prstGeom>
          <a:noFill/>
          <a:ln/>
        </p:spPr>
        <p:txBody>
          <a:bodyPr wrap="square" rtlCol="0" anchor="ctr"/>
          <a:lstStyle/>
          <a:p>
            <a:pPr marL="0" indent="0">
              <a:buNone/>
            </a:pPr>
            <a:r>
              <a:rPr lang="en-US" sz="1600" b="1" dirty="0">
                <a:solidFill>
                  <a:srgbClr val="8A3324"/>
                </a:solidFill>
                <a:latin typeface="Bookman Old Style" pitchFamily="34" charset="0"/>
                <a:ea typeface="Bookman Old Style" pitchFamily="34" charset="-122"/>
                <a:cs typeface="Bookman Old Style" pitchFamily="34" charset="-120"/>
              </a:rPr>
              <a:t>Antes de 1812</a:t>
            </a:r>
            <a:endParaRPr lang="en-US" sz="1600" dirty="0"/>
          </a:p>
        </p:txBody>
      </p:sp>
      <p:sp>
        <p:nvSpPr>
          <p:cNvPr id="10" name="Text 8"/>
          <p:cNvSpPr/>
          <p:nvPr/>
        </p:nvSpPr>
        <p:spPr>
          <a:xfrm>
            <a:off x="841248" y="4297680"/>
            <a:ext cx="2203704" cy="132588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Voto corporativo del antiguo régimen: se representan cuerpos.</a:t>
            </a:r>
            <a:endParaRPr lang="en-US" sz="1300" dirty="0"/>
          </a:p>
        </p:txBody>
      </p:sp>
      <p:sp>
        <p:nvSpPr>
          <p:cNvPr id="11" name="Shape 9"/>
          <p:cNvSpPr/>
          <p:nvPr/>
        </p:nvSpPr>
        <p:spPr>
          <a:xfrm>
            <a:off x="3685032" y="2743200"/>
            <a:ext cx="548640" cy="548640"/>
          </a:xfrm>
          <a:prstGeom prst="ellipse">
            <a:avLst/>
          </a:prstGeom>
          <a:solidFill>
            <a:srgbClr val="8A3324"/>
          </a:solidFill>
          <a:ln/>
        </p:spPr>
        <p:txBody>
          <a:bodyPr/>
          <a:lstStyle/>
          <a:p>
            <a:endParaRPr lang="es-MX"/>
          </a:p>
        </p:txBody>
      </p:sp>
      <p:sp>
        <p:nvSpPr>
          <p:cNvPr id="12" name="Text 10"/>
          <p:cNvSpPr/>
          <p:nvPr/>
        </p:nvSpPr>
        <p:spPr>
          <a:xfrm>
            <a:off x="3685032" y="2743200"/>
            <a:ext cx="548640" cy="548640"/>
          </a:xfrm>
          <a:prstGeom prst="rect">
            <a:avLst/>
          </a:prstGeom>
          <a:noFill/>
          <a:ln/>
        </p:spPr>
        <p:txBody>
          <a:bodyPr wrap="square" rtlCol="0" anchor="ctr"/>
          <a:lstStyle/>
          <a:p>
            <a:pPr marL="0" indent="0" algn="ctr">
              <a:buNone/>
            </a:pPr>
            <a:r>
              <a:rPr lang="en-US" sz="1800" b="1" dirty="0">
                <a:solidFill>
                  <a:srgbClr val="FFFFFF"/>
                </a:solidFill>
                <a:latin typeface="Bookman Old Style" pitchFamily="34" charset="0"/>
                <a:ea typeface="Bookman Old Style" pitchFamily="34" charset="-122"/>
                <a:cs typeface="Bookman Old Style" pitchFamily="34" charset="-120"/>
              </a:rPr>
              <a:t>2</a:t>
            </a:r>
            <a:endParaRPr lang="en-US" sz="1800" dirty="0"/>
          </a:p>
        </p:txBody>
      </p:sp>
      <p:sp>
        <p:nvSpPr>
          <p:cNvPr id="13" name="Shape 11"/>
          <p:cNvSpPr/>
          <p:nvPr/>
        </p:nvSpPr>
        <p:spPr>
          <a:xfrm>
            <a:off x="3410712" y="3474720"/>
            <a:ext cx="2606040" cy="2286000"/>
          </a:xfrm>
          <a:prstGeom prst="roundRect">
            <a:avLst>
              <a:gd name="adj" fmla="val 36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4" name="Text 12"/>
          <p:cNvSpPr/>
          <p:nvPr/>
        </p:nvSpPr>
        <p:spPr>
          <a:xfrm>
            <a:off x="3611880" y="3657600"/>
            <a:ext cx="2203704" cy="594360"/>
          </a:xfrm>
          <a:prstGeom prst="rect">
            <a:avLst/>
          </a:prstGeom>
          <a:noFill/>
          <a:ln/>
        </p:spPr>
        <p:txBody>
          <a:bodyPr wrap="square" rtlCol="0" anchor="ctr"/>
          <a:lstStyle/>
          <a:p>
            <a:pPr marL="0" indent="0">
              <a:buNone/>
            </a:pPr>
            <a:r>
              <a:rPr lang="en-US" sz="1600" b="1" dirty="0">
                <a:solidFill>
                  <a:srgbClr val="8A3324"/>
                </a:solidFill>
                <a:latin typeface="Bookman Old Style" pitchFamily="34" charset="0"/>
                <a:ea typeface="Bookman Old Style" pitchFamily="34" charset="-122"/>
                <a:cs typeface="Bookman Old Style" pitchFamily="34" charset="-120"/>
              </a:rPr>
              <a:t>1812 · Cádiz</a:t>
            </a:r>
            <a:endParaRPr lang="en-US" sz="1600" dirty="0"/>
          </a:p>
        </p:txBody>
      </p:sp>
      <p:sp>
        <p:nvSpPr>
          <p:cNvPr id="15" name="Text 13"/>
          <p:cNvSpPr/>
          <p:nvPr/>
        </p:nvSpPr>
        <p:spPr>
          <a:xfrm>
            <a:off x="3611880" y="4297680"/>
            <a:ext cx="2203704" cy="132588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Ruptura: ciudadanía amplia y voto moderno (indirecto, por compromisarios).</a:t>
            </a:r>
            <a:endParaRPr lang="en-US" sz="1300" dirty="0"/>
          </a:p>
        </p:txBody>
      </p:sp>
      <p:sp>
        <p:nvSpPr>
          <p:cNvPr id="16" name="Shape 14"/>
          <p:cNvSpPr/>
          <p:nvPr/>
        </p:nvSpPr>
        <p:spPr>
          <a:xfrm>
            <a:off x="6455664" y="2743200"/>
            <a:ext cx="548640" cy="548640"/>
          </a:xfrm>
          <a:prstGeom prst="ellipse">
            <a:avLst/>
          </a:prstGeom>
          <a:solidFill>
            <a:srgbClr val="8A3324"/>
          </a:solidFill>
          <a:ln/>
        </p:spPr>
        <p:txBody>
          <a:bodyPr/>
          <a:lstStyle/>
          <a:p>
            <a:endParaRPr lang="es-MX"/>
          </a:p>
        </p:txBody>
      </p:sp>
      <p:sp>
        <p:nvSpPr>
          <p:cNvPr id="17" name="Text 15"/>
          <p:cNvSpPr/>
          <p:nvPr/>
        </p:nvSpPr>
        <p:spPr>
          <a:xfrm>
            <a:off x="6455664" y="2743200"/>
            <a:ext cx="548640" cy="548640"/>
          </a:xfrm>
          <a:prstGeom prst="rect">
            <a:avLst/>
          </a:prstGeom>
          <a:noFill/>
          <a:ln/>
        </p:spPr>
        <p:txBody>
          <a:bodyPr wrap="square" rtlCol="0" anchor="ctr"/>
          <a:lstStyle/>
          <a:p>
            <a:pPr marL="0" indent="0" algn="ctr">
              <a:buNone/>
            </a:pPr>
            <a:r>
              <a:rPr lang="en-US" sz="1800" b="1" dirty="0">
                <a:solidFill>
                  <a:srgbClr val="FFFFFF"/>
                </a:solidFill>
                <a:latin typeface="Bookman Old Style" pitchFamily="34" charset="0"/>
                <a:ea typeface="Bookman Old Style" pitchFamily="34" charset="-122"/>
                <a:cs typeface="Bookman Old Style" pitchFamily="34" charset="-120"/>
              </a:rPr>
              <a:t>3</a:t>
            </a:r>
            <a:endParaRPr lang="en-US" sz="1800" dirty="0"/>
          </a:p>
        </p:txBody>
      </p:sp>
      <p:sp>
        <p:nvSpPr>
          <p:cNvPr id="18" name="Shape 16"/>
          <p:cNvSpPr/>
          <p:nvPr/>
        </p:nvSpPr>
        <p:spPr>
          <a:xfrm>
            <a:off x="6181344" y="3474720"/>
            <a:ext cx="2606040" cy="2286000"/>
          </a:xfrm>
          <a:prstGeom prst="roundRect">
            <a:avLst>
              <a:gd name="adj" fmla="val 36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9" name="Text 17"/>
          <p:cNvSpPr/>
          <p:nvPr/>
        </p:nvSpPr>
        <p:spPr>
          <a:xfrm>
            <a:off x="6382512" y="3657600"/>
            <a:ext cx="2203704" cy="594360"/>
          </a:xfrm>
          <a:prstGeom prst="rect">
            <a:avLst/>
          </a:prstGeom>
          <a:noFill/>
          <a:ln/>
        </p:spPr>
        <p:txBody>
          <a:bodyPr wrap="square" rtlCol="0" anchor="ctr"/>
          <a:lstStyle/>
          <a:p>
            <a:pPr marL="0" indent="0">
              <a:buNone/>
            </a:pPr>
            <a:r>
              <a:rPr lang="en-US" sz="1600" b="1" dirty="0">
                <a:solidFill>
                  <a:srgbClr val="8A3324"/>
                </a:solidFill>
                <a:latin typeface="Bookman Old Style" pitchFamily="34" charset="0"/>
                <a:ea typeface="Bookman Old Style" pitchFamily="34" charset="-122"/>
                <a:cs typeface="Bookman Old Style" pitchFamily="34" charset="-120"/>
              </a:rPr>
              <a:t>1824 en adelante</a:t>
            </a:r>
            <a:endParaRPr lang="en-US" sz="1600" dirty="0"/>
          </a:p>
        </p:txBody>
      </p:sp>
      <p:sp>
        <p:nvSpPr>
          <p:cNvPr id="20" name="Text 18"/>
          <p:cNvSpPr/>
          <p:nvPr/>
        </p:nvSpPr>
        <p:spPr>
          <a:xfrm>
            <a:off x="6382512" y="4297680"/>
            <a:ext cx="2203704" cy="132588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El primer federalismo secunda la apertura gaditana.</a:t>
            </a:r>
            <a:endParaRPr lang="en-US" sz="1300" dirty="0"/>
          </a:p>
        </p:txBody>
      </p:sp>
      <p:sp>
        <p:nvSpPr>
          <p:cNvPr id="21" name="Shape 19"/>
          <p:cNvSpPr/>
          <p:nvPr/>
        </p:nvSpPr>
        <p:spPr>
          <a:xfrm>
            <a:off x="9226296" y="2743200"/>
            <a:ext cx="548640" cy="548640"/>
          </a:xfrm>
          <a:prstGeom prst="ellipse">
            <a:avLst/>
          </a:prstGeom>
          <a:solidFill>
            <a:srgbClr val="8A3324"/>
          </a:solidFill>
          <a:ln/>
        </p:spPr>
        <p:txBody>
          <a:bodyPr/>
          <a:lstStyle/>
          <a:p>
            <a:endParaRPr lang="es-MX"/>
          </a:p>
        </p:txBody>
      </p:sp>
      <p:sp>
        <p:nvSpPr>
          <p:cNvPr id="22" name="Text 20"/>
          <p:cNvSpPr/>
          <p:nvPr/>
        </p:nvSpPr>
        <p:spPr>
          <a:xfrm>
            <a:off x="9226296" y="2743200"/>
            <a:ext cx="548640" cy="548640"/>
          </a:xfrm>
          <a:prstGeom prst="rect">
            <a:avLst/>
          </a:prstGeom>
          <a:noFill/>
          <a:ln/>
        </p:spPr>
        <p:txBody>
          <a:bodyPr wrap="square" rtlCol="0" anchor="ctr"/>
          <a:lstStyle/>
          <a:p>
            <a:pPr marL="0" indent="0" algn="ctr">
              <a:buNone/>
            </a:pPr>
            <a:r>
              <a:rPr lang="en-US" sz="1800" b="1" dirty="0">
                <a:solidFill>
                  <a:srgbClr val="FFFFFF"/>
                </a:solidFill>
                <a:latin typeface="Bookman Old Style" pitchFamily="34" charset="0"/>
                <a:ea typeface="Bookman Old Style" pitchFamily="34" charset="-122"/>
                <a:cs typeface="Bookman Old Style" pitchFamily="34" charset="-120"/>
              </a:rPr>
              <a:t>4</a:t>
            </a:r>
            <a:endParaRPr lang="en-US" sz="1800" dirty="0"/>
          </a:p>
        </p:txBody>
      </p:sp>
      <p:sp>
        <p:nvSpPr>
          <p:cNvPr id="23" name="Shape 21"/>
          <p:cNvSpPr/>
          <p:nvPr/>
        </p:nvSpPr>
        <p:spPr>
          <a:xfrm>
            <a:off x="8951976" y="3474720"/>
            <a:ext cx="2606040" cy="2286000"/>
          </a:xfrm>
          <a:prstGeom prst="roundRect">
            <a:avLst>
              <a:gd name="adj" fmla="val 3600"/>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24" name="Text 22"/>
          <p:cNvSpPr/>
          <p:nvPr/>
        </p:nvSpPr>
        <p:spPr>
          <a:xfrm>
            <a:off x="9153144" y="3657600"/>
            <a:ext cx="2203704" cy="594360"/>
          </a:xfrm>
          <a:prstGeom prst="rect">
            <a:avLst/>
          </a:prstGeom>
          <a:noFill/>
          <a:ln/>
        </p:spPr>
        <p:txBody>
          <a:bodyPr wrap="square" rtlCol="0" anchor="ctr"/>
          <a:lstStyle/>
          <a:p>
            <a:pPr marL="0" indent="0">
              <a:buNone/>
            </a:pPr>
            <a:r>
              <a:rPr lang="en-US" sz="1600" b="1" dirty="0">
                <a:solidFill>
                  <a:srgbClr val="8A3324"/>
                </a:solidFill>
                <a:latin typeface="Bookman Old Style" pitchFamily="34" charset="0"/>
                <a:ea typeface="Bookman Old Style" pitchFamily="34" charset="-122"/>
                <a:cs typeface="Bookman Old Style" pitchFamily="34" charset="-120"/>
              </a:rPr>
              <a:t>Siglo XIX</a:t>
            </a:r>
            <a:endParaRPr lang="en-US" sz="1600" dirty="0"/>
          </a:p>
        </p:txBody>
      </p:sp>
      <p:sp>
        <p:nvSpPr>
          <p:cNvPr id="25" name="Text 23"/>
          <p:cNvSpPr/>
          <p:nvPr/>
        </p:nvSpPr>
        <p:spPr>
          <a:xfrm>
            <a:off x="9153144" y="4297680"/>
            <a:ext cx="2203704" cy="1325880"/>
          </a:xfrm>
          <a:prstGeom prst="rect">
            <a:avLst/>
          </a:prstGeom>
          <a:noFill/>
          <a:ln/>
        </p:spPr>
        <p:txBody>
          <a:bodyPr wrap="square" rtlCol="0" anchor="ctr"/>
          <a:lstStyle/>
          <a:p>
            <a:pPr marL="0" indent="0">
              <a:buNone/>
            </a:pPr>
            <a:r>
              <a:rPr lang="en-US" sz="1300" dirty="0">
                <a:solidFill>
                  <a:srgbClr val="44444F"/>
                </a:solidFill>
                <a:latin typeface="Calibri" pitchFamily="34" charset="0"/>
                <a:ea typeface="Calibri" pitchFamily="34" charset="-122"/>
                <a:cs typeface="Calibri" pitchFamily="34" charset="-120"/>
              </a:rPr>
              <a:t>Comicios constantes en todos los niveles; campañas, prensa y clubes.</a:t>
            </a:r>
            <a:endParaRPr lang="en-US" sz="1300" dirty="0"/>
          </a:p>
        </p:txBody>
      </p:sp>
      <p:sp>
        <p:nvSpPr>
          <p:cNvPr id="26" name="Shape 24"/>
          <p:cNvSpPr/>
          <p:nvPr/>
        </p:nvSpPr>
        <p:spPr>
          <a:xfrm>
            <a:off x="640080" y="5897880"/>
            <a:ext cx="10881360" cy="685800"/>
          </a:xfrm>
          <a:prstGeom prst="roundRect">
            <a:avLst>
              <a:gd name="adj" fmla="val 9333"/>
            </a:avLst>
          </a:prstGeom>
          <a:solidFill>
            <a:srgbClr val="F6DBD2"/>
          </a:solidFill>
          <a:ln/>
        </p:spPr>
        <p:txBody>
          <a:bodyPr/>
          <a:lstStyle/>
          <a:p>
            <a:endParaRPr lang="es-MX"/>
          </a:p>
        </p:txBody>
      </p:sp>
      <p:sp>
        <p:nvSpPr>
          <p:cNvPr id="27" name="Text 25"/>
          <p:cNvSpPr/>
          <p:nvPr/>
        </p:nvSpPr>
        <p:spPr>
          <a:xfrm>
            <a:off x="914400" y="5943600"/>
            <a:ext cx="10332720" cy="594360"/>
          </a:xfrm>
          <a:prstGeom prst="rect">
            <a:avLst/>
          </a:prstGeom>
          <a:noFill/>
          <a:ln/>
        </p:spPr>
        <p:txBody>
          <a:bodyPr wrap="square" rtlCol="0" anchor="ctr"/>
          <a:lstStyle/>
          <a:p>
            <a:pPr marL="0" indent="0">
              <a:buNone/>
            </a:pPr>
            <a:r>
              <a:rPr lang="en-US" sz="1350" b="1" dirty="0">
                <a:solidFill>
                  <a:srgbClr val="8A3324"/>
                </a:solidFill>
                <a:latin typeface="Calibri" pitchFamily="34" charset="0"/>
                <a:ea typeface="Calibri" pitchFamily="34" charset="-122"/>
                <a:cs typeface="Calibri" pitchFamily="34" charset="-120"/>
              </a:rPr>
              <a:t>Paradoja:  </a:t>
            </a:r>
            <a:r>
              <a:rPr lang="en-US" sz="1350" dirty="0">
                <a:solidFill>
                  <a:srgbClr val="1A1A2E"/>
                </a:solidFill>
                <a:latin typeface="Calibri" pitchFamily="34" charset="0"/>
                <a:ea typeface="Calibri" pitchFamily="34" charset="-122"/>
                <a:cs typeface="Calibri" pitchFamily="34" charset="-120"/>
              </a:rPr>
              <a:t>votar pronto y mucho no produjo orden democrático, sino atomización del poder y fortalecimiento de municipios y regiones (Gantús-Salmerón).</a:t>
            </a:r>
            <a:endParaRPr lang="en-US" sz="1350" dirty="0"/>
          </a:p>
        </p:txBody>
      </p:sp>
      <p:sp>
        <p:nvSpPr>
          <p:cNvPr id="28" name="Text 26"/>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C0492F"/>
                </a:solidFill>
                <a:latin typeface="Calibri" pitchFamily="34" charset="0"/>
                <a:ea typeface="Calibri" pitchFamily="34" charset="-122"/>
                <a:cs typeface="Calibri" pitchFamily="34" charset="-120"/>
              </a:rPr>
              <a:t>07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8A3324"/>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F6DBD2"/>
                </a:solidFill>
                <a:latin typeface="Calibri" pitchFamily="34" charset="0"/>
                <a:ea typeface="Calibri" pitchFamily="34" charset="-122"/>
                <a:cs typeface="Calibri" pitchFamily="34" charset="-120"/>
              </a:rPr>
              <a:t>BLOQUE III · HISTORIA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FFFFFF"/>
                </a:solidFill>
                <a:latin typeface="Bookman Old Style" pitchFamily="34" charset="0"/>
                <a:ea typeface="Bookman Old Style" pitchFamily="34" charset="-122"/>
                <a:cs typeface="Bookman Old Style" pitchFamily="34" charset="-120"/>
              </a:rPr>
              <a:t>Votaciones sin democracia: dos planos de defecto</a:t>
            </a:r>
            <a:endParaRPr lang="en-US" sz="2900" dirty="0"/>
          </a:p>
        </p:txBody>
      </p:sp>
      <p:sp>
        <p:nvSpPr>
          <p:cNvPr id="4" name="Text 2"/>
          <p:cNvSpPr/>
          <p:nvPr/>
        </p:nvSpPr>
        <p:spPr>
          <a:xfrm>
            <a:off x="658368" y="1645920"/>
            <a:ext cx="10881360" cy="457200"/>
          </a:xfrm>
          <a:prstGeom prst="rect">
            <a:avLst/>
          </a:prstGeom>
          <a:noFill/>
          <a:ln/>
        </p:spPr>
        <p:txBody>
          <a:bodyPr wrap="square" rtlCol="0" anchor="ctr"/>
          <a:lstStyle/>
          <a:p>
            <a:pPr marL="0" indent="0">
              <a:buNone/>
            </a:pPr>
            <a:r>
              <a:rPr lang="en-US" sz="1500" i="1" dirty="0">
                <a:solidFill>
                  <a:srgbClr val="F6DBD2"/>
                </a:solidFill>
                <a:latin typeface="Calibri" pitchFamily="34" charset="0"/>
                <a:ea typeface="Calibri" pitchFamily="34" charset="-122"/>
                <a:cs typeface="Calibri" pitchFamily="34" charset="-120"/>
              </a:rPr>
              <a:t>Distingamos por dónde falla el voto. No es lo mismo una competencia viciada que una oferta cerrada.</a:t>
            </a:r>
            <a:endParaRPr lang="en-US" sz="1500" dirty="0"/>
          </a:p>
        </p:txBody>
      </p:sp>
      <p:sp>
        <p:nvSpPr>
          <p:cNvPr id="5" name="Shape 3"/>
          <p:cNvSpPr/>
          <p:nvPr/>
        </p:nvSpPr>
        <p:spPr>
          <a:xfrm>
            <a:off x="640080" y="2331720"/>
            <a:ext cx="5394960" cy="2788920"/>
          </a:xfrm>
          <a:prstGeom prst="roundRect">
            <a:avLst>
              <a:gd name="adj" fmla="val 3279"/>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051560" y="2715768"/>
            <a:ext cx="914400" cy="914400"/>
          </a:xfrm>
          <a:prstGeom prst="ellipse">
            <a:avLst/>
          </a:prstGeom>
          <a:solidFill>
            <a:srgbClr val="F6DBD2"/>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271016" y="2935224"/>
            <a:ext cx="475488" cy="475488"/>
          </a:xfrm>
          <a:prstGeom prst="rect">
            <a:avLst/>
          </a:prstGeom>
        </p:spPr>
      </p:pic>
      <p:sp>
        <p:nvSpPr>
          <p:cNvPr id="8" name="Text 5"/>
          <p:cNvSpPr/>
          <p:nvPr/>
        </p:nvSpPr>
        <p:spPr>
          <a:xfrm>
            <a:off x="2148840" y="2788920"/>
            <a:ext cx="3611880" cy="777240"/>
          </a:xfrm>
          <a:prstGeom prst="rect">
            <a:avLst/>
          </a:prstGeom>
          <a:noFill/>
          <a:ln/>
        </p:spPr>
        <p:txBody>
          <a:bodyPr wrap="square" rtlCol="0" anchor="ctr"/>
          <a:lstStyle/>
          <a:p>
            <a:pPr marL="0" indent="0">
              <a:buNone/>
            </a:pPr>
            <a:r>
              <a:rPr lang="en-US" sz="1800" b="1" dirty="0">
                <a:solidFill>
                  <a:srgbClr val="1A1A2E"/>
                </a:solidFill>
                <a:latin typeface="Bookman Old Style" pitchFamily="34" charset="0"/>
                <a:ea typeface="Bookman Old Style" pitchFamily="34" charset="-122"/>
                <a:cs typeface="Bookman Old Style" pitchFamily="34" charset="-120"/>
              </a:rPr>
              <a:t>Falla en la COMPETENCIA</a:t>
            </a:r>
            <a:endParaRPr lang="en-US" sz="1800" dirty="0"/>
          </a:p>
        </p:txBody>
      </p:sp>
      <p:sp>
        <p:nvSpPr>
          <p:cNvPr id="9" name="Text 6"/>
          <p:cNvSpPr/>
          <p:nvPr/>
        </p:nvSpPr>
        <p:spPr>
          <a:xfrm>
            <a:off x="1097280" y="3794760"/>
            <a:ext cx="4526280" cy="868680"/>
          </a:xfrm>
          <a:prstGeom prst="rect">
            <a:avLst/>
          </a:prstGeom>
          <a:noFill/>
          <a:ln/>
        </p:spPr>
        <p:txBody>
          <a:bodyPr wrap="square" rtlCol="0" anchor="ctr"/>
          <a:lstStyle/>
          <a:p>
            <a:pPr marL="0" indent="0">
              <a:buNone/>
            </a:pPr>
            <a:r>
              <a:rPr lang="en-US" sz="1400" dirty="0">
                <a:solidFill>
                  <a:srgbClr val="44444F"/>
                </a:solidFill>
                <a:latin typeface="Calibri" pitchFamily="34" charset="0"/>
                <a:ea typeface="Calibri" pitchFamily="34" charset="-122"/>
                <a:cs typeface="Calibri" pitchFamily="34" charset="-120"/>
              </a:rPr>
              <a:t>El voto es real, pero la contienda está viciada: formalismo legitimatorio en que nadie cree.</a:t>
            </a:r>
            <a:endParaRPr lang="en-US" sz="1400" dirty="0"/>
          </a:p>
        </p:txBody>
      </p:sp>
      <p:sp>
        <p:nvSpPr>
          <p:cNvPr id="10" name="Shape 7"/>
          <p:cNvSpPr/>
          <p:nvPr/>
        </p:nvSpPr>
        <p:spPr>
          <a:xfrm>
            <a:off x="1097280" y="4572000"/>
            <a:ext cx="4480560" cy="411480"/>
          </a:xfrm>
          <a:prstGeom prst="roundRect">
            <a:avLst>
              <a:gd name="adj" fmla="val 13333"/>
            </a:avLst>
          </a:prstGeom>
          <a:solidFill>
            <a:srgbClr val="F6DBD2"/>
          </a:solidFill>
          <a:ln/>
        </p:spPr>
        <p:txBody>
          <a:bodyPr/>
          <a:lstStyle/>
          <a:p>
            <a:endParaRPr lang="es-MX"/>
          </a:p>
        </p:txBody>
      </p:sp>
      <p:sp>
        <p:nvSpPr>
          <p:cNvPr id="11" name="Text 8"/>
          <p:cNvSpPr/>
          <p:nvPr/>
        </p:nvSpPr>
        <p:spPr>
          <a:xfrm>
            <a:off x="1097280" y="4572000"/>
            <a:ext cx="4480560" cy="411480"/>
          </a:xfrm>
          <a:prstGeom prst="rect">
            <a:avLst/>
          </a:prstGeom>
          <a:noFill/>
          <a:ln/>
        </p:spPr>
        <p:txBody>
          <a:bodyPr wrap="square" rtlCol="0" anchor="ctr"/>
          <a:lstStyle/>
          <a:p>
            <a:pPr marL="0" indent="0" algn="ctr">
              <a:buNone/>
            </a:pPr>
            <a:r>
              <a:rPr lang="en-US" sz="1250" b="1" dirty="0">
                <a:solidFill>
                  <a:srgbClr val="8A3324"/>
                </a:solidFill>
                <a:latin typeface="Calibri" pitchFamily="34" charset="0"/>
                <a:ea typeface="Calibri" pitchFamily="34" charset="-122"/>
                <a:cs typeface="Calibri" pitchFamily="34" charset="-120"/>
              </a:rPr>
              <a:t>Franquismo · Rusia · Bielorrusia · Venezuela</a:t>
            </a:r>
            <a:endParaRPr lang="en-US" sz="1250" dirty="0"/>
          </a:p>
        </p:txBody>
      </p:sp>
      <p:sp>
        <p:nvSpPr>
          <p:cNvPr id="12" name="Shape 9"/>
          <p:cNvSpPr/>
          <p:nvPr/>
        </p:nvSpPr>
        <p:spPr>
          <a:xfrm>
            <a:off x="6400800" y="2331720"/>
            <a:ext cx="5394960" cy="2788920"/>
          </a:xfrm>
          <a:prstGeom prst="roundRect">
            <a:avLst>
              <a:gd name="adj" fmla="val 3279"/>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3" name="Shape 10"/>
          <p:cNvSpPr/>
          <p:nvPr/>
        </p:nvSpPr>
        <p:spPr>
          <a:xfrm>
            <a:off x="6812280" y="2715768"/>
            <a:ext cx="914400" cy="914400"/>
          </a:xfrm>
          <a:prstGeom prst="ellipse">
            <a:avLst/>
          </a:prstGeom>
          <a:solidFill>
            <a:srgbClr val="F6DBD2"/>
          </a:solidFill>
          <a:ln/>
        </p:spPr>
        <p:txBody>
          <a:bodyPr/>
          <a:lstStyle/>
          <a:p>
            <a:endParaRPr lang="es-MX"/>
          </a:p>
        </p:txBody>
      </p:sp>
      <p:pic>
        <p:nvPicPr>
          <p:cNvPr id="14" name="Image 1" descr="preencoded.png"/>
          <p:cNvPicPr>
            <a:picLocks noChangeAspect="1"/>
          </p:cNvPicPr>
          <p:nvPr/>
        </p:nvPicPr>
        <p:blipFill>
          <a:blip r:embed="rId4"/>
          <a:stretch>
            <a:fillRect/>
          </a:stretch>
        </p:blipFill>
        <p:spPr>
          <a:xfrm>
            <a:off x="7031736" y="2935224"/>
            <a:ext cx="475488" cy="475488"/>
          </a:xfrm>
          <a:prstGeom prst="rect">
            <a:avLst/>
          </a:prstGeom>
        </p:spPr>
      </p:pic>
      <p:sp>
        <p:nvSpPr>
          <p:cNvPr id="15" name="Text 11"/>
          <p:cNvSpPr/>
          <p:nvPr/>
        </p:nvSpPr>
        <p:spPr>
          <a:xfrm>
            <a:off x="7909560" y="2788920"/>
            <a:ext cx="3611880" cy="777240"/>
          </a:xfrm>
          <a:prstGeom prst="rect">
            <a:avLst/>
          </a:prstGeom>
          <a:noFill/>
          <a:ln/>
        </p:spPr>
        <p:txBody>
          <a:bodyPr wrap="square" rtlCol="0" anchor="ctr"/>
          <a:lstStyle/>
          <a:p>
            <a:pPr marL="0" indent="0">
              <a:buNone/>
            </a:pPr>
            <a:r>
              <a:rPr lang="en-US" sz="1800" b="1" dirty="0">
                <a:solidFill>
                  <a:srgbClr val="1A1A2E"/>
                </a:solidFill>
                <a:latin typeface="Bookman Old Style" pitchFamily="34" charset="0"/>
                <a:ea typeface="Bookman Old Style" pitchFamily="34" charset="-122"/>
                <a:cs typeface="Bookman Old Style" pitchFamily="34" charset="-120"/>
              </a:rPr>
              <a:t>Falla en la OFERTA</a:t>
            </a:r>
            <a:endParaRPr lang="en-US" sz="1800" dirty="0"/>
          </a:p>
        </p:txBody>
      </p:sp>
      <p:sp>
        <p:nvSpPr>
          <p:cNvPr id="16" name="Text 12"/>
          <p:cNvSpPr/>
          <p:nvPr/>
        </p:nvSpPr>
        <p:spPr>
          <a:xfrm>
            <a:off x="6858000" y="3794760"/>
            <a:ext cx="4526280" cy="868680"/>
          </a:xfrm>
          <a:prstGeom prst="rect">
            <a:avLst/>
          </a:prstGeom>
          <a:noFill/>
          <a:ln/>
        </p:spPr>
        <p:txBody>
          <a:bodyPr wrap="square" rtlCol="0" anchor="ctr"/>
          <a:lstStyle/>
          <a:p>
            <a:pPr marL="0" indent="0">
              <a:buNone/>
            </a:pPr>
            <a:r>
              <a:rPr lang="en-US" sz="1400" dirty="0">
                <a:solidFill>
                  <a:srgbClr val="44444F"/>
                </a:solidFill>
                <a:latin typeface="Calibri" pitchFamily="34" charset="0"/>
                <a:ea typeface="Calibri" pitchFamily="34" charset="-122"/>
                <a:cs typeface="Calibri" pitchFamily="34" charset="-120"/>
              </a:rPr>
              <a:t>Se puede votar con libertad… cuando no hay entre qué elegir. Un solo aspirante en la boleta.</a:t>
            </a:r>
            <a:endParaRPr lang="en-US" sz="1400" dirty="0"/>
          </a:p>
        </p:txBody>
      </p:sp>
      <p:sp>
        <p:nvSpPr>
          <p:cNvPr id="17" name="Shape 13"/>
          <p:cNvSpPr/>
          <p:nvPr/>
        </p:nvSpPr>
        <p:spPr>
          <a:xfrm>
            <a:off x="6858000" y="4572000"/>
            <a:ext cx="4480560" cy="411480"/>
          </a:xfrm>
          <a:prstGeom prst="roundRect">
            <a:avLst>
              <a:gd name="adj" fmla="val 13333"/>
            </a:avLst>
          </a:prstGeom>
          <a:solidFill>
            <a:srgbClr val="F6DBD2"/>
          </a:solidFill>
          <a:ln/>
        </p:spPr>
        <p:txBody>
          <a:bodyPr/>
          <a:lstStyle/>
          <a:p>
            <a:endParaRPr lang="es-MX"/>
          </a:p>
        </p:txBody>
      </p:sp>
      <p:sp>
        <p:nvSpPr>
          <p:cNvPr id="18" name="Text 14"/>
          <p:cNvSpPr/>
          <p:nvPr/>
        </p:nvSpPr>
        <p:spPr>
          <a:xfrm>
            <a:off x="6858000" y="4572000"/>
            <a:ext cx="4480560" cy="411480"/>
          </a:xfrm>
          <a:prstGeom prst="rect">
            <a:avLst/>
          </a:prstGeom>
          <a:noFill/>
          <a:ln/>
        </p:spPr>
        <p:txBody>
          <a:bodyPr wrap="square" rtlCol="0" anchor="ctr"/>
          <a:lstStyle/>
          <a:p>
            <a:pPr marL="0" indent="0" algn="ctr">
              <a:buNone/>
            </a:pPr>
            <a:r>
              <a:rPr lang="en-US" sz="1250" b="1" dirty="0">
                <a:solidFill>
                  <a:srgbClr val="8A3324"/>
                </a:solidFill>
                <a:latin typeface="Calibri" pitchFamily="34" charset="0"/>
                <a:ea typeface="Calibri" pitchFamily="34" charset="-122"/>
                <a:cs typeface="Calibri" pitchFamily="34" charset="-120"/>
              </a:rPr>
              <a:t>Cuba · candidato único</a:t>
            </a:r>
            <a:endParaRPr lang="en-US" sz="1250" dirty="0"/>
          </a:p>
        </p:txBody>
      </p:sp>
      <p:sp>
        <p:nvSpPr>
          <p:cNvPr id="19" name="Text 15"/>
          <p:cNvSpPr/>
          <p:nvPr/>
        </p:nvSpPr>
        <p:spPr>
          <a:xfrm>
            <a:off x="822960" y="5349240"/>
            <a:ext cx="10515600" cy="914400"/>
          </a:xfrm>
          <a:prstGeom prst="rect">
            <a:avLst/>
          </a:prstGeom>
          <a:noFill/>
          <a:ln/>
        </p:spPr>
        <p:txBody>
          <a:bodyPr wrap="square" rtlCol="0" anchor="t"/>
          <a:lstStyle/>
          <a:p>
            <a:pPr marL="0" indent="0">
              <a:buNone/>
            </a:pPr>
            <a:r>
              <a:rPr lang="en-US" sz="1450" b="1" i="1" dirty="0">
                <a:solidFill>
                  <a:srgbClr val="F6DBD2"/>
                </a:solidFill>
                <a:latin typeface="Calibri" pitchFamily="34" charset="0"/>
                <a:ea typeface="Calibri" pitchFamily="34" charset="-122"/>
                <a:cs typeface="Calibri" pitchFamily="34" charset="-120"/>
              </a:rPr>
              <a:t>Schumpeter al fondo:  </a:t>
            </a:r>
            <a:r>
              <a:rPr lang="en-US" sz="1450" i="1" dirty="0">
                <a:solidFill>
                  <a:srgbClr val="FFFFFF"/>
                </a:solidFill>
                <a:latin typeface="Calibri" pitchFamily="34" charset="0"/>
                <a:ea typeface="Calibri" pitchFamily="34" charset="-122"/>
                <a:cs typeface="Calibri" pitchFamily="34" charset="-120"/>
              </a:rPr>
              <a:t>las elecciones no expresan una voluntad popular preexistente; seleccionan entre competidores. Sin competidores reales, el método gira en el vacío.</a:t>
            </a:r>
            <a:endParaRPr lang="en-US" sz="1450" dirty="0"/>
          </a:p>
        </p:txBody>
      </p:sp>
      <p:sp>
        <p:nvSpPr>
          <p:cNvPr id="20" name="Text 16"/>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F6DBD2"/>
                </a:solidFill>
                <a:latin typeface="Calibri" pitchFamily="34" charset="0"/>
                <a:ea typeface="Calibri" pitchFamily="34" charset="-122"/>
                <a:cs typeface="Calibri" pitchFamily="34" charset="-120"/>
              </a:rPr>
              <a:t>08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7F0"/>
        </a:solidFill>
        <a:effectLst/>
      </p:bgPr>
    </p:bg>
    <p:spTree>
      <p:nvGrpSpPr>
        <p:cNvPr id="1" name=""/>
        <p:cNvGrpSpPr/>
        <p:nvPr/>
      </p:nvGrpSpPr>
      <p:grpSpPr>
        <a:xfrm>
          <a:off x="0" y="0"/>
          <a:ext cx="0" cy="0"/>
          <a:chOff x="0" y="0"/>
          <a:chExt cx="0" cy="0"/>
        </a:xfrm>
      </p:grpSpPr>
      <p:sp>
        <p:nvSpPr>
          <p:cNvPr id="2" name="Text 0"/>
          <p:cNvSpPr/>
          <p:nvPr/>
        </p:nvSpPr>
        <p:spPr>
          <a:xfrm>
            <a:off x="640080" y="384048"/>
            <a:ext cx="10972800" cy="320040"/>
          </a:xfrm>
          <a:prstGeom prst="rect">
            <a:avLst/>
          </a:prstGeom>
          <a:noFill/>
          <a:ln/>
        </p:spPr>
        <p:txBody>
          <a:bodyPr wrap="square" rtlCol="0" anchor="ctr"/>
          <a:lstStyle/>
          <a:p>
            <a:pPr marL="0" indent="0">
              <a:buNone/>
            </a:pPr>
            <a:r>
              <a:rPr lang="en-US" sz="1300" b="1" kern="0" spc="300" dirty="0">
                <a:solidFill>
                  <a:srgbClr val="7E57C2"/>
                </a:solidFill>
                <a:latin typeface="Calibri" pitchFamily="34" charset="0"/>
                <a:ea typeface="Calibri" pitchFamily="34" charset="-122"/>
                <a:cs typeface="Calibri" pitchFamily="34" charset="-120"/>
              </a:rPr>
              <a:t>BLOQUE IV · HERRAMIENTA ANALÍTICA</a:t>
            </a:r>
            <a:endParaRPr lang="en-US" sz="1300" dirty="0"/>
          </a:p>
        </p:txBody>
      </p:sp>
      <p:sp>
        <p:nvSpPr>
          <p:cNvPr id="3" name="Text 1"/>
          <p:cNvSpPr/>
          <p:nvPr/>
        </p:nvSpPr>
        <p:spPr>
          <a:xfrm>
            <a:off x="640080" y="713232"/>
            <a:ext cx="10881360" cy="914400"/>
          </a:xfrm>
          <a:prstGeom prst="rect">
            <a:avLst/>
          </a:prstGeom>
          <a:noFill/>
          <a:ln/>
        </p:spPr>
        <p:txBody>
          <a:bodyPr wrap="square" rtlCol="0" anchor="ctr"/>
          <a:lstStyle/>
          <a:p>
            <a:pPr marL="0" indent="0">
              <a:buNone/>
            </a:pPr>
            <a:r>
              <a:rPr lang="en-US" sz="2900" b="1" dirty="0">
                <a:solidFill>
                  <a:srgbClr val="5B3A8C"/>
                </a:solidFill>
                <a:latin typeface="Bookman Old Style" pitchFamily="34" charset="0"/>
                <a:ea typeface="Bookman Old Style" pitchFamily="34" charset="-122"/>
                <a:cs typeface="Bookman Old Style" pitchFamily="34" charset="-120"/>
              </a:rPr>
              <a:t>Los cinco adjetivos del sufragio y sus tres planos</a:t>
            </a:r>
            <a:endParaRPr lang="en-US" sz="2900" dirty="0"/>
          </a:p>
        </p:txBody>
      </p:sp>
      <p:sp>
        <p:nvSpPr>
          <p:cNvPr id="4" name="Text 2"/>
          <p:cNvSpPr/>
          <p:nvPr/>
        </p:nvSpPr>
        <p:spPr>
          <a:xfrm>
            <a:off x="658368" y="1600200"/>
            <a:ext cx="10881360" cy="457200"/>
          </a:xfrm>
          <a:prstGeom prst="rect">
            <a:avLst/>
          </a:prstGeom>
          <a:noFill/>
          <a:ln/>
        </p:spPr>
        <p:txBody>
          <a:bodyPr wrap="square" rtlCol="0" anchor="ctr"/>
          <a:lstStyle/>
          <a:p>
            <a:pPr marL="0" indent="0">
              <a:buNone/>
            </a:pPr>
            <a:r>
              <a:rPr lang="en-US" sz="1550" i="1" dirty="0">
                <a:solidFill>
                  <a:srgbClr val="6B6B7B"/>
                </a:solidFill>
                <a:latin typeface="Calibri" pitchFamily="34" charset="0"/>
                <a:ea typeface="Calibri" pitchFamily="34" charset="-122"/>
                <a:cs typeface="Calibri" pitchFamily="34" charset="-120"/>
              </a:rPr>
              <a:t>La rejilla que clasifica cualquier régimen sin juicios morales gruesos: adjetivo por adjetivo, plano por plano.</a:t>
            </a:r>
            <a:endParaRPr lang="en-US" sz="1550" dirty="0"/>
          </a:p>
        </p:txBody>
      </p:sp>
      <p:sp>
        <p:nvSpPr>
          <p:cNvPr id="5" name="Shape 3"/>
          <p:cNvSpPr/>
          <p:nvPr/>
        </p:nvSpPr>
        <p:spPr>
          <a:xfrm>
            <a:off x="640080" y="2240280"/>
            <a:ext cx="2103120" cy="2331720"/>
          </a:xfrm>
          <a:prstGeom prst="roundRect">
            <a:avLst>
              <a:gd name="adj" fmla="val 434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6" name="Shape 4"/>
          <p:cNvSpPr/>
          <p:nvPr/>
        </p:nvSpPr>
        <p:spPr>
          <a:xfrm>
            <a:off x="1280160" y="2514600"/>
            <a:ext cx="822960" cy="822960"/>
          </a:xfrm>
          <a:prstGeom prst="ellipse">
            <a:avLst/>
          </a:prstGeom>
          <a:solidFill>
            <a:srgbClr val="E7DEF5"/>
          </a:solidFill>
          <a:ln/>
        </p:spPr>
        <p:txBody>
          <a:bodyPr/>
          <a:lstStyle/>
          <a:p>
            <a:endParaRPr lang="es-MX"/>
          </a:p>
        </p:txBody>
      </p:sp>
      <p:pic>
        <p:nvPicPr>
          <p:cNvPr id="7" name="Image 0" descr="preencoded.png"/>
          <p:cNvPicPr>
            <a:picLocks noChangeAspect="1"/>
          </p:cNvPicPr>
          <p:nvPr/>
        </p:nvPicPr>
        <p:blipFill>
          <a:blip r:embed="rId3"/>
          <a:stretch>
            <a:fillRect/>
          </a:stretch>
        </p:blipFill>
        <p:spPr>
          <a:xfrm>
            <a:off x="1472184" y="2706624"/>
            <a:ext cx="438912" cy="438912"/>
          </a:xfrm>
          <a:prstGeom prst="rect">
            <a:avLst/>
          </a:prstGeom>
        </p:spPr>
      </p:pic>
      <p:sp>
        <p:nvSpPr>
          <p:cNvPr id="8" name="Text 5"/>
          <p:cNvSpPr/>
          <p:nvPr/>
        </p:nvSpPr>
        <p:spPr>
          <a:xfrm>
            <a:off x="731520" y="3429000"/>
            <a:ext cx="1920240" cy="411480"/>
          </a:xfrm>
          <a:prstGeom prst="rect">
            <a:avLst/>
          </a:prstGeom>
          <a:noFill/>
          <a:ln/>
        </p:spPr>
        <p:txBody>
          <a:bodyPr wrap="square" rtlCol="0" anchor="ctr"/>
          <a:lstStyle/>
          <a:p>
            <a:pPr marL="0" indent="0" algn="ctr">
              <a:buNone/>
            </a:pPr>
            <a:r>
              <a:rPr lang="en-US" sz="1800" b="1" dirty="0">
                <a:solidFill>
                  <a:srgbClr val="1A1A2E"/>
                </a:solidFill>
                <a:latin typeface="Bookman Old Style" pitchFamily="34" charset="0"/>
                <a:ea typeface="Bookman Old Style" pitchFamily="34" charset="-122"/>
                <a:cs typeface="Bookman Old Style" pitchFamily="34" charset="-120"/>
              </a:rPr>
              <a:t>Libre</a:t>
            </a:r>
            <a:endParaRPr lang="en-US" sz="1800" dirty="0"/>
          </a:p>
        </p:txBody>
      </p:sp>
      <p:sp>
        <p:nvSpPr>
          <p:cNvPr id="9" name="Text 6"/>
          <p:cNvSpPr/>
          <p:nvPr/>
        </p:nvSpPr>
        <p:spPr>
          <a:xfrm>
            <a:off x="777240" y="3840480"/>
            <a:ext cx="1828800" cy="685800"/>
          </a:xfrm>
          <a:prstGeom prst="rect">
            <a:avLst/>
          </a:prstGeom>
          <a:noFill/>
          <a:ln/>
        </p:spPr>
        <p:txBody>
          <a:bodyPr wrap="square" rtlCol="0" anchor="ctr"/>
          <a:lstStyle/>
          <a:p>
            <a:pPr marL="0" indent="0" algn="ctr">
              <a:buNone/>
            </a:pPr>
            <a:r>
              <a:rPr lang="en-US" sz="1150" dirty="0">
                <a:solidFill>
                  <a:srgbClr val="6B6B7B"/>
                </a:solidFill>
                <a:latin typeface="Calibri" pitchFamily="34" charset="0"/>
                <a:ea typeface="Calibri" pitchFamily="34" charset="-122"/>
                <a:cs typeface="Calibri" pitchFamily="34" charset="-120"/>
              </a:rPr>
              <a:t>Sin coacción ni miedo</a:t>
            </a:r>
            <a:endParaRPr lang="en-US" sz="1150" dirty="0"/>
          </a:p>
        </p:txBody>
      </p:sp>
      <p:sp>
        <p:nvSpPr>
          <p:cNvPr id="10" name="Shape 7"/>
          <p:cNvSpPr/>
          <p:nvPr/>
        </p:nvSpPr>
        <p:spPr>
          <a:xfrm>
            <a:off x="2907792" y="2240280"/>
            <a:ext cx="2103120" cy="2331720"/>
          </a:xfrm>
          <a:prstGeom prst="roundRect">
            <a:avLst>
              <a:gd name="adj" fmla="val 434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1" name="Shape 8"/>
          <p:cNvSpPr/>
          <p:nvPr/>
        </p:nvSpPr>
        <p:spPr>
          <a:xfrm>
            <a:off x="3547872" y="2514600"/>
            <a:ext cx="822960" cy="822960"/>
          </a:xfrm>
          <a:prstGeom prst="ellipse">
            <a:avLst/>
          </a:prstGeom>
          <a:solidFill>
            <a:srgbClr val="E7DEF5"/>
          </a:solidFill>
          <a:ln/>
        </p:spPr>
        <p:txBody>
          <a:bodyPr/>
          <a:lstStyle/>
          <a:p>
            <a:endParaRPr lang="es-MX"/>
          </a:p>
        </p:txBody>
      </p:sp>
      <p:pic>
        <p:nvPicPr>
          <p:cNvPr id="12" name="Image 1" descr="preencoded.png"/>
          <p:cNvPicPr>
            <a:picLocks noChangeAspect="1"/>
          </p:cNvPicPr>
          <p:nvPr/>
        </p:nvPicPr>
        <p:blipFill>
          <a:blip r:embed="rId4"/>
          <a:stretch>
            <a:fillRect/>
          </a:stretch>
        </p:blipFill>
        <p:spPr>
          <a:xfrm>
            <a:off x="3739896" y="2706624"/>
            <a:ext cx="438912" cy="438912"/>
          </a:xfrm>
          <a:prstGeom prst="rect">
            <a:avLst/>
          </a:prstGeom>
        </p:spPr>
      </p:pic>
      <p:sp>
        <p:nvSpPr>
          <p:cNvPr id="13" name="Text 9"/>
          <p:cNvSpPr/>
          <p:nvPr/>
        </p:nvSpPr>
        <p:spPr>
          <a:xfrm>
            <a:off x="2999232" y="3429000"/>
            <a:ext cx="1920240" cy="411480"/>
          </a:xfrm>
          <a:prstGeom prst="rect">
            <a:avLst/>
          </a:prstGeom>
          <a:noFill/>
          <a:ln/>
        </p:spPr>
        <p:txBody>
          <a:bodyPr wrap="square" rtlCol="0" anchor="ctr"/>
          <a:lstStyle/>
          <a:p>
            <a:pPr marL="0" indent="0" algn="ctr">
              <a:buNone/>
            </a:pPr>
            <a:r>
              <a:rPr lang="en-US" sz="1800" b="1" dirty="0">
                <a:solidFill>
                  <a:srgbClr val="1A1A2E"/>
                </a:solidFill>
                <a:latin typeface="Bookman Old Style" pitchFamily="34" charset="0"/>
                <a:ea typeface="Bookman Old Style" pitchFamily="34" charset="-122"/>
                <a:cs typeface="Bookman Old Style" pitchFamily="34" charset="-120"/>
              </a:rPr>
              <a:t>Secreto</a:t>
            </a:r>
            <a:endParaRPr lang="en-US" sz="1800" dirty="0"/>
          </a:p>
        </p:txBody>
      </p:sp>
      <p:sp>
        <p:nvSpPr>
          <p:cNvPr id="14" name="Text 10"/>
          <p:cNvSpPr/>
          <p:nvPr/>
        </p:nvSpPr>
        <p:spPr>
          <a:xfrm>
            <a:off x="3044952" y="3840480"/>
            <a:ext cx="1828800" cy="685800"/>
          </a:xfrm>
          <a:prstGeom prst="rect">
            <a:avLst/>
          </a:prstGeom>
          <a:noFill/>
          <a:ln/>
        </p:spPr>
        <p:txBody>
          <a:bodyPr wrap="square" rtlCol="0" anchor="ctr"/>
          <a:lstStyle/>
          <a:p>
            <a:pPr marL="0" indent="0" algn="ctr">
              <a:buNone/>
            </a:pPr>
            <a:r>
              <a:rPr lang="en-US" sz="1150" dirty="0">
                <a:solidFill>
                  <a:srgbClr val="6B6B7B"/>
                </a:solidFill>
                <a:latin typeface="Calibri" pitchFamily="34" charset="0"/>
                <a:ea typeface="Calibri" pitchFamily="34" charset="-122"/>
                <a:cs typeface="Calibri" pitchFamily="34" charset="-120"/>
              </a:rPr>
              <a:t>Protegido de la mirada ajena</a:t>
            </a:r>
            <a:endParaRPr lang="en-US" sz="1150" dirty="0"/>
          </a:p>
        </p:txBody>
      </p:sp>
      <p:sp>
        <p:nvSpPr>
          <p:cNvPr id="15" name="Shape 11"/>
          <p:cNvSpPr/>
          <p:nvPr/>
        </p:nvSpPr>
        <p:spPr>
          <a:xfrm>
            <a:off x="5175504" y="2240280"/>
            <a:ext cx="2103120" cy="2331720"/>
          </a:xfrm>
          <a:prstGeom prst="roundRect">
            <a:avLst>
              <a:gd name="adj" fmla="val 434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16" name="Shape 12"/>
          <p:cNvSpPr/>
          <p:nvPr/>
        </p:nvSpPr>
        <p:spPr>
          <a:xfrm>
            <a:off x="5815584" y="2514600"/>
            <a:ext cx="822960" cy="822960"/>
          </a:xfrm>
          <a:prstGeom prst="ellipse">
            <a:avLst/>
          </a:prstGeom>
          <a:solidFill>
            <a:srgbClr val="E7DEF5"/>
          </a:solidFill>
          <a:ln/>
        </p:spPr>
        <p:txBody>
          <a:bodyPr/>
          <a:lstStyle/>
          <a:p>
            <a:endParaRPr lang="es-MX"/>
          </a:p>
        </p:txBody>
      </p:sp>
      <p:pic>
        <p:nvPicPr>
          <p:cNvPr id="17" name="Image 2" descr="preencoded.png"/>
          <p:cNvPicPr>
            <a:picLocks noChangeAspect="1"/>
          </p:cNvPicPr>
          <p:nvPr/>
        </p:nvPicPr>
        <p:blipFill>
          <a:blip r:embed="rId5"/>
          <a:stretch>
            <a:fillRect/>
          </a:stretch>
        </p:blipFill>
        <p:spPr>
          <a:xfrm>
            <a:off x="6007608" y="2706624"/>
            <a:ext cx="438912" cy="438912"/>
          </a:xfrm>
          <a:prstGeom prst="rect">
            <a:avLst/>
          </a:prstGeom>
        </p:spPr>
      </p:pic>
      <p:sp>
        <p:nvSpPr>
          <p:cNvPr id="18" name="Text 13"/>
          <p:cNvSpPr/>
          <p:nvPr/>
        </p:nvSpPr>
        <p:spPr>
          <a:xfrm>
            <a:off x="5266944" y="3429000"/>
            <a:ext cx="1920240" cy="411480"/>
          </a:xfrm>
          <a:prstGeom prst="rect">
            <a:avLst/>
          </a:prstGeom>
          <a:noFill/>
          <a:ln/>
        </p:spPr>
        <p:txBody>
          <a:bodyPr wrap="square" rtlCol="0" anchor="ctr"/>
          <a:lstStyle/>
          <a:p>
            <a:pPr marL="0" indent="0" algn="ctr">
              <a:buNone/>
            </a:pPr>
            <a:r>
              <a:rPr lang="en-US" sz="1800" b="1" dirty="0">
                <a:solidFill>
                  <a:srgbClr val="1A1A2E"/>
                </a:solidFill>
                <a:latin typeface="Bookman Old Style" pitchFamily="34" charset="0"/>
                <a:ea typeface="Bookman Old Style" pitchFamily="34" charset="-122"/>
                <a:cs typeface="Bookman Old Style" pitchFamily="34" charset="-120"/>
              </a:rPr>
              <a:t>Universal</a:t>
            </a:r>
            <a:endParaRPr lang="en-US" sz="1800" dirty="0"/>
          </a:p>
        </p:txBody>
      </p:sp>
      <p:sp>
        <p:nvSpPr>
          <p:cNvPr id="19" name="Text 14"/>
          <p:cNvSpPr/>
          <p:nvPr/>
        </p:nvSpPr>
        <p:spPr>
          <a:xfrm>
            <a:off x="5312664" y="3840480"/>
            <a:ext cx="1828800" cy="685800"/>
          </a:xfrm>
          <a:prstGeom prst="rect">
            <a:avLst/>
          </a:prstGeom>
          <a:noFill/>
          <a:ln/>
        </p:spPr>
        <p:txBody>
          <a:bodyPr wrap="square" rtlCol="0" anchor="ctr"/>
          <a:lstStyle/>
          <a:p>
            <a:pPr marL="0" indent="0" algn="ctr">
              <a:buNone/>
            </a:pPr>
            <a:r>
              <a:rPr lang="en-US" sz="1150" dirty="0">
                <a:solidFill>
                  <a:srgbClr val="6B6B7B"/>
                </a:solidFill>
                <a:latin typeface="Calibri" pitchFamily="34" charset="0"/>
                <a:ea typeface="Calibri" pitchFamily="34" charset="-122"/>
                <a:cs typeface="Calibri" pitchFamily="34" charset="-120"/>
              </a:rPr>
              <a:t>Sin distinción de renta, sexo o raza</a:t>
            </a:r>
            <a:endParaRPr lang="en-US" sz="1150" dirty="0"/>
          </a:p>
        </p:txBody>
      </p:sp>
      <p:sp>
        <p:nvSpPr>
          <p:cNvPr id="20" name="Shape 15"/>
          <p:cNvSpPr/>
          <p:nvPr/>
        </p:nvSpPr>
        <p:spPr>
          <a:xfrm>
            <a:off x="7443216" y="2240280"/>
            <a:ext cx="2103120" cy="2331720"/>
          </a:xfrm>
          <a:prstGeom prst="roundRect">
            <a:avLst>
              <a:gd name="adj" fmla="val 434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21" name="Shape 16"/>
          <p:cNvSpPr/>
          <p:nvPr/>
        </p:nvSpPr>
        <p:spPr>
          <a:xfrm>
            <a:off x="8083296" y="2514600"/>
            <a:ext cx="822960" cy="822960"/>
          </a:xfrm>
          <a:prstGeom prst="ellipse">
            <a:avLst/>
          </a:prstGeom>
          <a:solidFill>
            <a:srgbClr val="E7DEF5"/>
          </a:solidFill>
          <a:ln/>
        </p:spPr>
        <p:txBody>
          <a:bodyPr/>
          <a:lstStyle/>
          <a:p>
            <a:endParaRPr lang="es-MX"/>
          </a:p>
        </p:txBody>
      </p:sp>
      <p:pic>
        <p:nvPicPr>
          <p:cNvPr id="22" name="Image 3" descr="preencoded.png"/>
          <p:cNvPicPr>
            <a:picLocks noChangeAspect="1"/>
          </p:cNvPicPr>
          <p:nvPr/>
        </p:nvPicPr>
        <p:blipFill>
          <a:blip r:embed="rId6"/>
          <a:stretch>
            <a:fillRect/>
          </a:stretch>
        </p:blipFill>
        <p:spPr>
          <a:xfrm>
            <a:off x="8275320" y="2706624"/>
            <a:ext cx="438912" cy="438912"/>
          </a:xfrm>
          <a:prstGeom prst="rect">
            <a:avLst/>
          </a:prstGeom>
        </p:spPr>
      </p:pic>
      <p:sp>
        <p:nvSpPr>
          <p:cNvPr id="23" name="Text 17"/>
          <p:cNvSpPr/>
          <p:nvPr/>
        </p:nvSpPr>
        <p:spPr>
          <a:xfrm>
            <a:off x="7534656" y="3429000"/>
            <a:ext cx="1920240" cy="411480"/>
          </a:xfrm>
          <a:prstGeom prst="rect">
            <a:avLst/>
          </a:prstGeom>
          <a:noFill/>
          <a:ln/>
        </p:spPr>
        <p:txBody>
          <a:bodyPr wrap="square" rtlCol="0" anchor="ctr"/>
          <a:lstStyle/>
          <a:p>
            <a:pPr marL="0" indent="0" algn="ctr">
              <a:buNone/>
            </a:pPr>
            <a:r>
              <a:rPr lang="en-US" sz="1800" b="1" dirty="0">
                <a:solidFill>
                  <a:srgbClr val="1A1A2E"/>
                </a:solidFill>
                <a:latin typeface="Bookman Old Style" pitchFamily="34" charset="0"/>
                <a:ea typeface="Bookman Old Style" pitchFamily="34" charset="-122"/>
                <a:cs typeface="Bookman Old Style" pitchFamily="34" charset="-120"/>
              </a:rPr>
              <a:t>Igual</a:t>
            </a:r>
            <a:endParaRPr lang="en-US" sz="1800" dirty="0"/>
          </a:p>
        </p:txBody>
      </p:sp>
      <p:sp>
        <p:nvSpPr>
          <p:cNvPr id="24" name="Text 18"/>
          <p:cNvSpPr/>
          <p:nvPr/>
        </p:nvSpPr>
        <p:spPr>
          <a:xfrm>
            <a:off x="7580376" y="3840480"/>
            <a:ext cx="1828800" cy="685800"/>
          </a:xfrm>
          <a:prstGeom prst="rect">
            <a:avLst/>
          </a:prstGeom>
          <a:noFill/>
          <a:ln/>
        </p:spPr>
        <p:txBody>
          <a:bodyPr wrap="square" rtlCol="0" anchor="ctr"/>
          <a:lstStyle/>
          <a:p>
            <a:pPr marL="0" indent="0" algn="ctr">
              <a:buNone/>
            </a:pPr>
            <a:r>
              <a:rPr lang="en-US" sz="1150" dirty="0">
                <a:solidFill>
                  <a:srgbClr val="6B6B7B"/>
                </a:solidFill>
                <a:latin typeface="Calibri" pitchFamily="34" charset="0"/>
                <a:ea typeface="Calibri" pitchFamily="34" charset="-122"/>
                <a:cs typeface="Calibri" pitchFamily="34" charset="-120"/>
              </a:rPr>
              <a:t>Un ciudadano, un voto</a:t>
            </a:r>
            <a:endParaRPr lang="en-US" sz="1150" dirty="0"/>
          </a:p>
        </p:txBody>
      </p:sp>
      <p:sp>
        <p:nvSpPr>
          <p:cNvPr id="25" name="Shape 19"/>
          <p:cNvSpPr/>
          <p:nvPr/>
        </p:nvSpPr>
        <p:spPr>
          <a:xfrm>
            <a:off x="9710928" y="2240280"/>
            <a:ext cx="2103120" cy="2331720"/>
          </a:xfrm>
          <a:prstGeom prst="roundRect">
            <a:avLst>
              <a:gd name="adj" fmla="val 4348"/>
            </a:avLst>
          </a:prstGeom>
          <a:solidFill>
            <a:srgbClr val="FFFFFF"/>
          </a:solidFill>
          <a:ln/>
          <a:effectLst>
            <a:outerShdw blurRad="88900" dist="38100" dir="5400000" algn="bl" rotWithShape="0">
              <a:srgbClr val="000000">
                <a:alpha val="16000"/>
              </a:srgbClr>
            </a:outerShdw>
          </a:effectLst>
        </p:spPr>
        <p:txBody>
          <a:bodyPr/>
          <a:lstStyle/>
          <a:p>
            <a:endParaRPr lang="es-MX"/>
          </a:p>
        </p:txBody>
      </p:sp>
      <p:sp>
        <p:nvSpPr>
          <p:cNvPr id="26" name="Shape 20"/>
          <p:cNvSpPr/>
          <p:nvPr/>
        </p:nvSpPr>
        <p:spPr>
          <a:xfrm>
            <a:off x="10351008" y="2514600"/>
            <a:ext cx="822960" cy="822960"/>
          </a:xfrm>
          <a:prstGeom prst="ellipse">
            <a:avLst/>
          </a:prstGeom>
          <a:solidFill>
            <a:srgbClr val="E7DEF5"/>
          </a:solidFill>
          <a:ln/>
        </p:spPr>
        <p:txBody>
          <a:bodyPr/>
          <a:lstStyle/>
          <a:p>
            <a:endParaRPr lang="es-MX"/>
          </a:p>
        </p:txBody>
      </p:sp>
      <p:pic>
        <p:nvPicPr>
          <p:cNvPr id="27" name="Image 4" descr="preencoded.png"/>
          <p:cNvPicPr>
            <a:picLocks noChangeAspect="1"/>
          </p:cNvPicPr>
          <p:nvPr/>
        </p:nvPicPr>
        <p:blipFill>
          <a:blip r:embed="rId7"/>
          <a:stretch>
            <a:fillRect/>
          </a:stretch>
        </p:blipFill>
        <p:spPr>
          <a:xfrm>
            <a:off x="10543032" y="2706624"/>
            <a:ext cx="438912" cy="438912"/>
          </a:xfrm>
          <a:prstGeom prst="rect">
            <a:avLst/>
          </a:prstGeom>
        </p:spPr>
      </p:pic>
      <p:sp>
        <p:nvSpPr>
          <p:cNvPr id="28" name="Text 21"/>
          <p:cNvSpPr/>
          <p:nvPr/>
        </p:nvSpPr>
        <p:spPr>
          <a:xfrm>
            <a:off x="9802368" y="3429000"/>
            <a:ext cx="1920240" cy="411480"/>
          </a:xfrm>
          <a:prstGeom prst="rect">
            <a:avLst/>
          </a:prstGeom>
          <a:noFill/>
          <a:ln/>
        </p:spPr>
        <p:txBody>
          <a:bodyPr wrap="square" rtlCol="0" anchor="ctr"/>
          <a:lstStyle/>
          <a:p>
            <a:pPr marL="0" indent="0" algn="ctr">
              <a:buNone/>
            </a:pPr>
            <a:r>
              <a:rPr lang="en-US" sz="1800" b="1" dirty="0">
                <a:solidFill>
                  <a:srgbClr val="1A1A2E"/>
                </a:solidFill>
                <a:latin typeface="Bookman Old Style" pitchFamily="34" charset="0"/>
                <a:ea typeface="Bookman Old Style" pitchFamily="34" charset="-122"/>
                <a:cs typeface="Bookman Old Style" pitchFamily="34" charset="-120"/>
              </a:rPr>
              <a:t>Directo</a:t>
            </a:r>
            <a:endParaRPr lang="en-US" sz="1800" dirty="0"/>
          </a:p>
        </p:txBody>
      </p:sp>
      <p:sp>
        <p:nvSpPr>
          <p:cNvPr id="29" name="Text 22"/>
          <p:cNvSpPr/>
          <p:nvPr/>
        </p:nvSpPr>
        <p:spPr>
          <a:xfrm>
            <a:off x="9848088" y="3840480"/>
            <a:ext cx="1828800" cy="685800"/>
          </a:xfrm>
          <a:prstGeom prst="rect">
            <a:avLst/>
          </a:prstGeom>
          <a:noFill/>
          <a:ln/>
        </p:spPr>
        <p:txBody>
          <a:bodyPr wrap="square" rtlCol="0" anchor="ctr"/>
          <a:lstStyle/>
          <a:p>
            <a:pPr marL="0" indent="0" algn="ctr">
              <a:buNone/>
            </a:pPr>
            <a:r>
              <a:rPr lang="en-US" sz="1150" dirty="0">
                <a:solidFill>
                  <a:srgbClr val="6B6B7B"/>
                </a:solidFill>
                <a:latin typeface="Calibri" pitchFamily="34" charset="0"/>
                <a:ea typeface="Calibri" pitchFamily="34" charset="-122"/>
                <a:cs typeface="Calibri" pitchFamily="34" charset="-120"/>
              </a:rPr>
              <a:t>Sin intermediarios entre elector y elegido</a:t>
            </a:r>
            <a:endParaRPr lang="en-US" sz="1150" dirty="0"/>
          </a:p>
        </p:txBody>
      </p:sp>
      <p:sp>
        <p:nvSpPr>
          <p:cNvPr id="30" name="Shape 23"/>
          <p:cNvSpPr/>
          <p:nvPr/>
        </p:nvSpPr>
        <p:spPr>
          <a:xfrm>
            <a:off x="640080" y="4892040"/>
            <a:ext cx="3520440" cy="1280160"/>
          </a:xfrm>
          <a:prstGeom prst="roundRect">
            <a:avLst>
              <a:gd name="adj" fmla="val 5714"/>
            </a:avLst>
          </a:prstGeom>
          <a:solidFill>
            <a:srgbClr val="5B3A8C"/>
          </a:solidFill>
          <a:ln/>
          <a:effectLst>
            <a:outerShdw blurRad="88900" dist="38100" dir="5400000" algn="bl" rotWithShape="0">
              <a:srgbClr val="000000">
                <a:alpha val="16000"/>
              </a:srgbClr>
            </a:outerShdw>
          </a:effectLst>
        </p:spPr>
        <p:txBody>
          <a:bodyPr/>
          <a:lstStyle/>
          <a:p>
            <a:endParaRPr lang="es-MX"/>
          </a:p>
        </p:txBody>
      </p:sp>
      <p:sp>
        <p:nvSpPr>
          <p:cNvPr id="31" name="Text 24"/>
          <p:cNvSpPr/>
          <p:nvPr/>
        </p:nvSpPr>
        <p:spPr>
          <a:xfrm>
            <a:off x="822960" y="5093208"/>
            <a:ext cx="3154680" cy="457200"/>
          </a:xfrm>
          <a:prstGeom prst="rect">
            <a:avLst/>
          </a:prstGeom>
          <a:noFill/>
          <a:ln/>
        </p:spPr>
        <p:txBody>
          <a:bodyPr wrap="square" rtlCol="0" anchor="ctr"/>
          <a:lstStyle/>
          <a:p>
            <a:pPr marL="0" indent="0">
              <a:buNone/>
            </a:pPr>
            <a:r>
              <a:rPr lang="en-US" sz="1500" b="1" dirty="0">
                <a:solidFill>
                  <a:srgbClr val="FFFFFF"/>
                </a:solidFill>
                <a:latin typeface="Bookman Old Style" pitchFamily="34" charset="0"/>
                <a:ea typeface="Bookman Old Style" pitchFamily="34" charset="-122"/>
                <a:cs typeface="Bookman Old Style" pitchFamily="34" charset="-120"/>
              </a:rPr>
              <a:t>El ACTO de votar</a:t>
            </a:r>
            <a:endParaRPr lang="en-US" sz="1500" dirty="0"/>
          </a:p>
        </p:txBody>
      </p:sp>
      <p:sp>
        <p:nvSpPr>
          <p:cNvPr id="32" name="Text 25"/>
          <p:cNvSpPr/>
          <p:nvPr/>
        </p:nvSpPr>
        <p:spPr>
          <a:xfrm>
            <a:off x="822960" y="5550408"/>
            <a:ext cx="3154680" cy="502920"/>
          </a:xfrm>
          <a:prstGeom prst="rect">
            <a:avLst/>
          </a:prstGeom>
          <a:noFill/>
          <a:ln/>
        </p:spPr>
        <p:txBody>
          <a:bodyPr wrap="square" rtlCol="0" anchor="ctr"/>
          <a:lstStyle/>
          <a:p>
            <a:pPr marL="0" indent="0">
              <a:buNone/>
            </a:pPr>
            <a:r>
              <a:rPr lang="en-US" sz="1250" i="1" dirty="0">
                <a:solidFill>
                  <a:srgbClr val="FFFFFF"/>
                </a:solidFill>
                <a:latin typeface="Calibri" pitchFamily="34" charset="0"/>
                <a:ea typeface="Calibri" pitchFamily="34" charset="-122"/>
                <a:cs typeface="Calibri" pitchFamily="34" charset="-120"/>
              </a:rPr>
              <a:t>libre · secreto</a:t>
            </a:r>
            <a:endParaRPr lang="en-US" sz="1250" dirty="0"/>
          </a:p>
        </p:txBody>
      </p:sp>
      <p:sp>
        <p:nvSpPr>
          <p:cNvPr id="33" name="Shape 26"/>
          <p:cNvSpPr/>
          <p:nvPr/>
        </p:nvSpPr>
        <p:spPr>
          <a:xfrm>
            <a:off x="4325112" y="4892040"/>
            <a:ext cx="3520440" cy="1280160"/>
          </a:xfrm>
          <a:prstGeom prst="roundRect">
            <a:avLst>
              <a:gd name="adj" fmla="val 5714"/>
            </a:avLst>
          </a:prstGeom>
          <a:solidFill>
            <a:srgbClr val="7E57C2"/>
          </a:solidFill>
          <a:ln/>
          <a:effectLst>
            <a:outerShdw blurRad="88900" dist="38100" dir="5400000" algn="bl" rotWithShape="0">
              <a:srgbClr val="000000">
                <a:alpha val="16000"/>
              </a:srgbClr>
            </a:outerShdw>
          </a:effectLst>
        </p:spPr>
        <p:txBody>
          <a:bodyPr/>
          <a:lstStyle/>
          <a:p>
            <a:endParaRPr lang="es-MX"/>
          </a:p>
        </p:txBody>
      </p:sp>
      <p:sp>
        <p:nvSpPr>
          <p:cNvPr id="34" name="Text 27"/>
          <p:cNvSpPr/>
          <p:nvPr/>
        </p:nvSpPr>
        <p:spPr>
          <a:xfrm>
            <a:off x="4507992" y="5093208"/>
            <a:ext cx="3154680" cy="457200"/>
          </a:xfrm>
          <a:prstGeom prst="rect">
            <a:avLst/>
          </a:prstGeom>
          <a:noFill/>
          <a:ln/>
        </p:spPr>
        <p:txBody>
          <a:bodyPr wrap="square" rtlCol="0" anchor="ctr"/>
          <a:lstStyle/>
          <a:p>
            <a:pPr marL="0" indent="0">
              <a:buNone/>
            </a:pPr>
            <a:r>
              <a:rPr lang="en-US" sz="1500" b="1" dirty="0">
                <a:solidFill>
                  <a:srgbClr val="FFFFFF"/>
                </a:solidFill>
                <a:latin typeface="Bookman Old Style" pitchFamily="34" charset="0"/>
                <a:ea typeface="Bookman Old Style" pitchFamily="34" charset="-122"/>
                <a:cs typeface="Bookman Old Style" pitchFamily="34" charset="-120"/>
              </a:rPr>
              <a:t>El CUERPO de votantes</a:t>
            </a:r>
            <a:endParaRPr lang="en-US" sz="1500" dirty="0"/>
          </a:p>
        </p:txBody>
      </p:sp>
      <p:sp>
        <p:nvSpPr>
          <p:cNvPr id="35" name="Text 28"/>
          <p:cNvSpPr/>
          <p:nvPr/>
        </p:nvSpPr>
        <p:spPr>
          <a:xfrm>
            <a:off x="4507992" y="5550408"/>
            <a:ext cx="3154680" cy="502920"/>
          </a:xfrm>
          <a:prstGeom prst="rect">
            <a:avLst/>
          </a:prstGeom>
          <a:noFill/>
          <a:ln/>
        </p:spPr>
        <p:txBody>
          <a:bodyPr wrap="square" rtlCol="0" anchor="ctr"/>
          <a:lstStyle/>
          <a:p>
            <a:pPr marL="0" indent="0">
              <a:buNone/>
            </a:pPr>
            <a:r>
              <a:rPr lang="en-US" sz="1250" i="1" dirty="0">
                <a:solidFill>
                  <a:srgbClr val="FFFFFF"/>
                </a:solidFill>
                <a:latin typeface="Calibri" pitchFamily="34" charset="0"/>
                <a:ea typeface="Calibri" pitchFamily="34" charset="-122"/>
                <a:cs typeface="Calibri" pitchFamily="34" charset="-120"/>
              </a:rPr>
              <a:t>universal · igual · directo</a:t>
            </a:r>
            <a:endParaRPr lang="en-US" sz="1250" dirty="0"/>
          </a:p>
        </p:txBody>
      </p:sp>
      <p:sp>
        <p:nvSpPr>
          <p:cNvPr id="36" name="Shape 29"/>
          <p:cNvSpPr/>
          <p:nvPr/>
        </p:nvSpPr>
        <p:spPr>
          <a:xfrm>
            <a:off x="8010144" y="4892040"/>
            <a:ext cx="3520440" cy="1280160"/>
          </a:xfrm>
          <a:prstGeom prst="roundRect">
            <a:avLst>
              <a:gd name="adj" fmla="val 5714"/>
            </a:avLst>
          </a:prstGeom>
          <a:solidFill>
            <a:srgbClr val="9C3262"/>
          </a:solidFill>
          <a:ln/>
          <a:effectLst>
            <a:outerShdw blurRad="88900" dist="38100" dir="5400000" algn="bl" rotWithShape="0">
              <a:srgbClr val="000000">
                <a:alpha val="16000"/>
              </a:srgbClr>
            </a:outerShdw>
          </a:effectLst>
        </p:spPr>
        <p:txBody>
          <a:bodyPr/>
          <a:lstStyle/>
          <a:p>
            <a:endParaRPr lang="es-MX"/>
          </a:p>
        </p:txBody>
      </p:sp>
      <p:sp>
        <p:nvSpPr>
          <p:cNvPr id="37" name="Text 30"/>
          <p:cNvSpPr/>
          <p:nvPr/>
        </p:nvSpPr>
        <p:spPr>
          <a:xfrm>
            <a:off x="8193024" y="5093208"/>
            <a:ext cx="3154680" cy="457200"/>
          </a:xfrm>
          <a:prstGeom prst="rect">
            <a:avLst/>
          </a:prstGeom>
          <a:noFill/>
          <a:ln/>
        </p:spPr>
        <p:txBody>
          <a:bodyPr wrap="square" rtlCol="0" anchor="ctr"/>
          <a:lstStyle/>
          <a:p>
            <a:pPr marL="0" indent="0">
              <a:buNone/>
            </a:pPr>
            <a:r>
              <a:rPr lang="en-US" sz="1500" b="1" dirty="0">
                <a:solidFill>
                  <a:srgbClr val="FFFFFF"/>
                </a:solidFill>
                <a:latin typeface="Bookman Old Style" pitchFamily="34" charset="0"/>
                <a:ea typeface="Bookman Old Style" pitchFamily="34" charset="-122"/>
                <a:cs typeface="Bookman Old Style" pitchFamily="34" charset="-120"/>
              </a:rPr>
              <a:t>La OFERTA electoral</a:t>
            </a:r>
            <a:endParaRPr lang="en-US" sz="1500" dirty="0"/>
          </a:p>
        </p:txBody>
      </p:sp>
      <p:sp>
        <p:nvSpPr>
          <p:cNvPr id="38" name="Text 31"/>
          <p:cNvSpPr/>
          <p:nvPr/>
        </p:nvSpPr>
        <p:spPr>
          <a:xfrm>
            <a:off x="8193024" y="5550408"/>
            <a:ext cx="3154680" cy="502920"/>
          </a:xfrm>
          <a:prstGeom prst="rect">
            <a:avLst/>
          </a:prstGeom>
          <a:noFill/>
          <a:ln/>
        </p:spPr>
        <p:txBody>
          <a:bodyPr wrap="square" rtlCol="0" anchor="ctr"/>
          <a:lstStyle/>
          <a:p>
            <a:pPr marL="0" indent="0">
              <a:buNone/>
            </a:pPr>
            <a:r>
              <a:rPr lang="en-US" sz="1250" i="1" dirty="0">
                <a:solidFill>
                  <a:srgbClr val="FFFFFF"/>
                </a:solidFill>
                <a:latin typeface="Calibri" pitchFamily="34" charset="0"/>
                <a:ea typeface="Calibri" pitchFamily="34" charset="-122"/>
                <a:cs typeface="Calibri" pitchFamily="34" charset="-120"/>
              </a:rPr>
              <a:t>competencia real — ¡ningún adjetivo clásico la nombra!</a:t>
            </a:r>
            <a:endParaRPr lang="en-US" sz="1250" dirty="0"/>
          </a:p>
        </p:txBody>
      </p:sp>
      <p:sp>
        <p:nvSpPr>
          <p:cNvPr id="39" name="Text 32"/>
          <p:cNvSpPr/>
          <p:nvPr/>
        </p:nvSpPr>
        <p:spPr>
          <a:xfrm>
            <a:off x="11430000" y="6355080"/>
            <a:ext cx="548640" cy="320040"/>
          </a:xfrm>
          <a:prstGeom prst="rect">
            <a:avLst/>
          </a:prstGeom>
          <a:noFill/>
          <a:ln/>
        </p:spPr>
        <p:txBody>
          <a:bodyPr wrap="square" rtlCol="0" anchor="ctr"/>
          <a:lstStyle/>
          <a:p>
            <a:pPr marL="0" indent="0" algn="r">
              <a:buNone/>
            </a:pPr>
            <a:r>
              <a:rPr lang="en-US" sz="1100" b="1" dirty="0">
                <a:solidFill>
                  <a:srgbClr val="7E57C2"/>
                </a:solidFill>
                <a:latin typeface="Calibri" pitchFamily="34" charset="0"/>
                <a:ea typeface="Calibri" pitchFamily="34" charset="-122"/>
                <a:cs typeface="Calibri" pitchFamily="34" charset="-120"/>
              </a:rPr>
              <a:t>09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TotalTime>
  <Words>2498</Words>
  <Application>Microsoft Office PowerPoint</Application>
  <PresentationFormat>Panorámica</PresentationFormat>
  <Paragraphs>284</Paragraphs>
  <Slides>22</Slides>
  <Notes>22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Bookman Old Style</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 al sufragio activo y pasivo</dc:title>
  <dc:subject>PptxGenJS Presentation</dc:subject>
  <dc:creator>Alex</dc:creator>
  <cp:lastModifiedBy>Alejandro Lozano Díez</cp:lastModifiedBy>
  <cp:revision>1</cp:revision>
  <dcterms:created xsi:type="dcterms:W3CDTF">2026-06-26T20:42:39Z</dcterms:created>
  <dcterms:modified xsi:type="dcterms:W3CDTF">2026-06-26T22:36:17Z</dcterms:modified>
</cp:coreProperties>
</file>