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575" r:id="rId3"/>
    <p:sldId id="590" r:id="rId4"/>
    <p:sldId id="339" r:id="rId5"/>
    <p:sldId id="589" r:id="rId6"/>
    <p:sldId id="588" r:id="rId7"/>
    <p:sldId id="475" r:id="rId8"/>
    <p:sldId id="476" r:id="rId9"/>
    <p:sldId id="576" r:id="rId10"/>
    <p:sldId id="577" r:id="rId11"/>
    <p:sldId id="578" r:id="rId12"/>
    <p:sldId id="579" r:id="rId13"/>
    <p:sldId id="387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33CC33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94660"/>
  </p:normalViewPr>
  <p:slideViewPr>
    <p:cSldViewPr snapToGrid="0">
      <p:cViewPr varScale="1">
        <p:scale>
          <a:sx n="82" d="100"/>
          <a:sy n="82" d="100"/>
        </p:scale>
        <p:origin x="7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a Roque Morales" userId="995abb73-1c11-4b70-b0c5-82c13d131c8d" providerId="ADAL" clId="{581AF98D-CCC0-4987-B9A5-E30D64487D45}"/>
    <pc:docChg chg="modSld">
      <pc:chgData name="Carolina Roque Morales" userId="995abb73-1c11-4b70-b0c5-82c13d131c8d" providerId="ADAL" clId="{581AF98D-CCC0-4987-B9A5-E30D64487D45}" dt="2026-06-02T21:42:10.427" v="0" actId="6549"/>
      <pc:docMkLst>
        <pc:docMk/>
      </pc:docMkLst>
      <pc:sldChg chg="modSp mod">
        <pc:chgData name="Carolina Roque Morales" userId="995abb73-1c11-4b70-b0c5-82c13d131c8d" providerId="ADAL" clId="{581AF98D-CCC0-4987-B9A5-E30D64487D45}" dt="2026-06-02T21:42:10.427" v="0" actId="6549"/>
        <pc:sldMkLst>
          <pc:docMk/>
          <pc:sldMk cId="198196467" sldId="256"/>
        </pc:sldMkLst>
        <pc:spChg chg="mod">
          <ac:chgData name="Carolina Roque Morales" userId="995abb73-1c11-4b70-b0c5-82c13d131c8d" providerId="ADAL" clId="{581AF98D-CCC0-4987-B9A5-E30D64487D45}" dt="2026-06-02T21:42:10.427" v="0" actId="6549"/>
          <ac:spMkLst>
            <pc:docMk/>
            <pc:sldMk cId="198196467" sldId="256"/>
            <ac:spMk id="4" creationId="{F527CBC4-A5E9-FAA5-0054-8CB4676E947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47292-DB92-4BBF-95EA-87810FD57E96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09B93-FCE9-49DE-AC14-94C106947E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71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09B93-FCE9-49DE-AC14-94C106947E0E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0989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57045-848A-EEE6-659D-771EA47C9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6B120B6-0B07-DB01-F75C-2D1B9D9CD6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A87068C-4661-EF8F-A889-C480D5B44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55074D-5F87-93C0-D730-54358E1D4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09B93-FCE9-49DE-AC14-94C106947E0E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4068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A051A-913E-4CC3-CA80-43B7C9C17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780201-BF4F-2E36-FC35-94719628A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A6325-62B5-6288-3EEE-92772423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7BA8F-BBAC-8771-F9DF-074BF1642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8959C-3CAE-8D61-F67D-9027074FC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673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58342-C989-07A5-7108-74E67D92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38CB76-C19D-1D3C-BE53-AC4B503C7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BCAE0-8F81-07E0-2236-8369D1694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1082E-5AA4-7001-220C-9A9A36A74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39F20-D155-6185-0FA4-5C2DA8E5F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2989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806A0B-4988-7008-3AFA-680FEF55C9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46137-CE02-62E2-B3F6-892110876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C2F1C-3A0C-6940-EDD9-1912141B0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7EAA4-8E8E-57D9-CEA7-5A12F3768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CB435-01F5-8733-8D5C-4B4340746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317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86107-F960-5FE8-9C5F-0A8746342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02097-1A5A-D163-AAAC-52F4A2E17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11EFC-8D78-A4D4-B8F6-CAA262A2F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F55FD-A881-6D9F-79A6-E185F004C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00205-802F-25BF-8FE4-94C6B9AD0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031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AFCF4-67F3-77FF-3B55-5EC1C649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37145-6687-8EAE-B9CF-CE2FC2629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567F4-1DF5-13D4-45B5-71B5F8FD3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FFFC7-A90F-4FC8-7931-FE0FA850C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2E119-BF05-EE14-FE03-E67FC50B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0289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1E5F0-E68E-E222-176F-0F3B9836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AC7F6-22CA-CE8B-99E8-95764EC49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51A0E6-0B9B-864D-5AF7-41B33BCD3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F2DFCA-46E8-C168-9646-6E2C0C12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D42D0-F557-26D5-39C9-5D34A6A0E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9E601-CADA-ED4B-FC7A-9280E323D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268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C6848-7F74-B82B-BF92-BE35DE480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D54BC-B8E6-2078-ADE8-55A86628F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D2085-9563-4B31-F61E-77A7738D7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FE8FA-C935-116A-BFF6-020EA2A59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A2278B-9340-4D4E-F9D0-66DEE90542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7D5AD6-94C4-8B29-57FA-F0BB0A2DB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48DCD2-8F9D-0457-46F0-432A15D98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FEE08-7875-2B85-46A2-21EF42958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7602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8676B-0334-4756-7F2F-0DF35A77E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26E2BD-7E65-E81E-172D-CE2A2F7BA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D02339-A50A-9587-1549-F034F49F8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EB0C7D-7322-D2C9-4EB2-6D9B07654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0112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8FDF72-C81D-79CB-753C-124579D43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027F9B-C8D5-A74D-867A-01A2A1DD0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D60E6-13AB-2843-FF3C-D9B59B8B2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0185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0F6A-6128-C05D-4289-3BA453D59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396B3-06F0-2855-06A5-B62D342DC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14E4AD-0347-0F42-D728-DF5B89210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CB411-C0A6-D994-A435-10A201F1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C6992-7A7C-33EE-42C1-DBA83064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5569DB-0EE7-F0CB-6D1D-31FCBDF47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613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8AF71-69F1-51D9-128D-F3727ABB9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24FCC5-99E3-2431-0D11-A154F14F74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04F23E-D6FF-43DC-B6E6-58A26FEC9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7E42C7-2C1F-842E-323A-49495A56D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FE4F5-3B25-D307-CA85-4E5027AE1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EF0224-6DEC-8903-F17D-8F12CE9CA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019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C0B68-68BA-FCA0-0E28-B7B93E1C1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B9BBB-78C0-BBC3-1625-DB64C46C6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EC6A3-41AD-06EF-5571-0B09DB386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BC0F20-004D-475C-A491-681B497083C9}" type="datetimeFigureOut">
              <a:rPr lang="es-MX" smtClean="0"/>
              <a:t>02/06/2026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031E0-ACCB-7ED9-F2A3-0CA0A74B25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8CF06-03B5-F76E-52FB-EC5EE7109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D013C3-95DF-4069-BB55-DA1AA062E9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3448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43B20B1-3580-B153-75CC-45D25EF9A4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5840" y="5283354"/>
            <a:ext cx="3873910" cy="419356"/>
          </a:xfrm>
        </p:spPr>
        <p:txBody>
          <a:bodyPr>
            <a:noAutofit/>
          </a:bodyPr>
          <a:lstStyle/>
          <a:p>
            <a:r>
              <a:rPr lang="es-MX" sz="28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Dr. César Wong Meraz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527CBC4-A5E9-FAA5-0054-8CB4676E947D}"/>
              </a:ext>
            </a:extLst>
          </p:cNvPr>
          <p:cNvSpPr txBox="1">
            <a:spLocks/>
          </p:cNvSpPr>
          <p:nvPr/>
        </p:nvSpPr>
        <p:spPr>
          <a:xfrm>
            <a:off x="2000795" y="944379"/>
            <a:ext cx="9144000" cy="34671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chemeClr val="accent4">
                    <a:lumMod val="50000"/>
                  </a:schemeClr>
                </a:solidFill>
              </a:rPr>
              <a:t>2° Diplomado en Elecciones Judiciales</a:t>
            </a:r>
          </a:p>
          <a:p>
            <a:endParaRPr lang="es-MX" sz="40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s-MX" sz="40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s-MX" sz="4000" dirty="0"/>
          </a:p>
          <a:p>
            <a:r>
              <a:rPr lang="es-MX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Procedimiento de </a:t>
            </a:r>
            <a:r>
              <a:rPr lang="es-MX" sz="3200" b="1">
                <a:solidFill>
                  <a:schemeClr val="tx2">
                    <a:lumMod val="75000"/>
                    <a:lumOff val="25000"/>
                  </a:schemeClr>
                </a:solidFill>
              </a:rPr>
              <a:t>elección judicial</a:t>
            </a:r>
            <a:endParaRPr lang="es-MX" sz="32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6B492F7-D2F7-5DB5-7884-DB29D2929B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959" b="26087"/>
          <a:stretch>
            <a:fillRect/>
          </a:stretch>
        </p:blipFill>
        <p:spPr>
          <a:xfrm>
            <a:off x="157238" y="0"/>
            <a:ext cx="1433009" cy="132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6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D1104-61DD-4EF9-0962-46330EB52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05073D-5D0D-9513-A417-333F7A453A23}"/>
              </a:ext>
            </a:extLst>
          </p:cNvPr>
          <p:cNvCxnSpPr>
            <a:cxnSpLocks/>
          </p:cNvCxnSpPr>
          <p:nvPr/>
        </p:nvCxnSpPr>
        <p:spPr>
          <a:xfrm flipV="1">
            <a:off x="2163097" y="967535"/>
            <a:ext cx="8910287" cy="59936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D3BD87B-CC6C-5B5B-DF67-AE1AA747E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B52C23F-15A9-3F89-71EF-5C36F3F69990}"/>
              </a:ext>
            </a:extLst>
          </p:cNvPr>
          <p:cNvSpPr txBox="1"/>
          <p:nvPr/>
        </p:nvSpPr>
        <p:spPr>
          <a:xfrm>
            <a:off x="2913373" y="1784647"/>
            <a:ext cx="716847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Ley General de Instituciones y Procedimientos Electorales</a:t>
            </a:r>
          </a:p>
          <a:p>
            <a:endParaRPr lang="es-MX" dirty="0"/>
          </a:p>
          <a:p>
            <a:r>
              <a:rPr lang="es-MX" dirty="0"/>
              <a:t>introdujo la elección popular de diversos cargos judiciales. </a:t>
            </a:r>
          </a:p>
          <a:p>
            <a:endParaRPr lang="es-MX" dirty="0"/>
          </a:p>
          <a:p>
            <a:pPr algn="just"/>
            <a:r>
              <a:rPr lang="es-MX" dirty="0"/>
              <a:t>Regula la organización de los procesos electorales, las campañas, la fiscalización de recursos, la propaganda y el desarrollo de las votaciones. 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Sujeta las elecciones a controles similares a los de otros procesos democráticos, garantizando mayor transparencia y legalidad.</a:t>
            </a:r>
          </a:p>
        </p:txBody>
      </p:sp>
    </p:spTree>
    <p:extLst>
      <p:ext uri="{BB962C8B-B14F-4D97-AF65-F5344CB8AC3E}">
        <p14:creationId xmlns:p14="http://schemas.microsoft.com/office/powerpoint/2010/main" val="1834848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9B6B8-5C95-53D7-4341-D297DB254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06AB37-E291-C593-3A1E-3ACACE3EF6AC}"/>
              </a:ext>
            </a:extLst>
          </p:cNvPr>
          <p:cNvCxnSpPr>
            <a:cxnSpLocks/>
          </p:cNvCxnSpPr>
          <p:nvPr/>
        </p:nvCxnSpPr>
        <p:spPr>
          <a:xfrm>
            <a:off x="2163097" y="1149391"/>
            <a:ext cx="8994529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27289328-274C-7E31-B143-934AF4C8C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FF0552A-1E7B-E6D5-7118-14C947AE49F1}"/>
              </a:ext>
            </a:extLst>
          </p:cNvPr>
          <p:cNvSpPr txBox="1"/>
          <p:nvPr/>
        </p:nvSpPr>
        <p:spPr>
          <a:xfrm>
            <a:off x="2573405" y="1887976"/>
            <a:ext cx="752016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Ley General del Sistema de Medios de Impugnación en Materia Electoral</a:t>
            </a:r>
          </a:p>
          <a:p>
            <a:endParaRPr lang="es-MX" dirty="0"/>
          </a:p>
          <a:p>
            <a:pPr algn="just"/>
            <a:r>
              <a:rPr lang="es-MX" dirty="0"/>
              <a:t>Establece los mecanismos para resolver controversias derivadas del procedimiento de elección judicial. 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Esta legislación permite a candidatos, autoridades o ciudadanos impugnar actos que consideren contrarios a la Constitución o a la ley.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Fortalece la protección de los derechos político-electorales y la legalidad del proceso.</a:t>
            </a:r>
          </a:p>
        </p:txBody>
      </p:sp>
    </p:spTree>
    <p:extLst>
      <p:ext uri="{BB962C8B-B14F-4D97-AF65-F5344CB8AC3E}">
        <p14:creationId xmlns:p14="http://schemas.microsoft.com/office/powerpoint/2010/main" val="4022824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569DC-ED34-68F8-86EF-049489E72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1BA55F-976C-2EDD-2CCF-D87DF3305E62}"/>
              </a:ext>
            </a:extLst>
          </p:cNvPr>
          <p:cNvCxnSpPr>
            <a:cxnSpLocks/>
          </p:cNvCxnSpPr>
          <p:nvPr/>
        </p:nvCxnSpPr>
        <p:spPr>
          <a:xfrm>
            <a:off x="2163097" y="1149391"/>
            <a:ext cx="8994529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109C3369-F662-ED51-E4CD-7D7AD4AC1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D923EB6-2791-A058-6471-466F03468BDE}"/>
              </a:ext>
            </a:extLst>
          </p:cNvPr>
          <p:cNvSpPr txBox="1"/>
          <p:nvPr/>
        </p:nvSpPr>
        <p:spPr>
          <a:xfrm>
            <a:off x="2514789" y="1871063"/>
            <a:ext cx="75318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Reglamentos</a:t>
            </a:r>
          </a:p>
          <a:p>
            <a:endParaRPr lang="es-MX" dirty="0"/>
          </a:p>
          <a:p>
            <a:r>
              <a:rPr lang="es-MX" dirty="0"/>
              <a:t>Contienen disposiciones técnicas y administrativas relacionadas con:</a:t>
            </a:r>
          </a:p>
          <a:p>
            <a:endParaRPr lang="es-MX" dirty="0"/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Registro de aspirantes.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Evaluaciones de conocimientos.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Organización de entrevistas.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Publicación de convocatorias.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Fiscalización de campañas.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Transparencia y acceso a la información.</a:t>
            </a:r>
          </a:p>
        </p:txBody>
      </p:sp>
    </p:spTree>
    <p:extLst>
      <p:ext uri="{BB962C8B-B14F-4D97-AF65-F5344CB8AC3E}">
        <p14:creationId xmlns:p14="http://schemas.microsoft.com/office/powerpoint/2010/main" val="2078529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C35FD-B828-0489-8673-2CFFDEF68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1EF06F-61EB-DADC-26F1-718085300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0"/>
            <a:ext cx="1428750" cy="142875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15DF674-6AEC-266F-F929-20CFF3B1C925}"/>
              </a:ext>
            </a:extLst>
          </p:cNvPr>
          <p:cNvCxnSpPr/>
          <p:nvPr/>
        </p:nvCxnSpPr>
        <p:spPr>
          <a:xfrm>
            <a:off x="2163097" y="875071"/>
            <a:ext cx="9350477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7165306-770A-FA8D-8FFF-1B8C6759BAF1}"/>
              </a:ext>
            </a:extLst>
          </p:cNvPr>
          <p:cNvSpPr txBox="1"/>
          <p:nvPr/>
        </p:nvSpPr>
        <p:spPr>
          <a:xfrm>
            <a:off x="3530484" y="2415878"/>
            <a:ext cx="51310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Gracias por su atención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058132-9D1C-580E-011C-02D8B3B9A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9044" y="4011507"/>
            <a:ext cx="3873910" cy="419356"/>
          </a:xfrm>
        </p:spPr>
        <p:txBody>
          <a:bodyPr>
            <a:normAutofit fontScale="92500" lnSpcReduction="20000"/>
          </a:bodyPr>
          <a:lstStyle/>
          <a:p>
            <a:r>
              <a:rPr lang="es-MX" sz="2800" b="1" dirty="0"/>
              <a:t>Dr. César Wong Meraz</a:t>
            </a:r>
          </a:p>
        </p:txBody>
      </p:sp>
    </p:spTree>
    <p:extLst>
      <p:ext uri="{BB962C8B-B14F-4D97-AF65-F5344CB8AC3E}">
        <p14:creationId xmlns:p14="http://schemas.microsoft.com/office/powerpoint/2010/main" val="1191671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0E812-AAB4-5F22-1071-13D3A5357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7E60384-09B3-FF79-3E8D-EC0B0956AD64}"/>
              </a:ext>
            </a:extLst>
          </p:cNvPr>
          <p:cNvCxnSpPr/>
          <p:nvPr/>
        </p:nvCxnSpPr>
        <p:spPr>
          <a:xfrm>
            <a:off x="1929181" y="821908"/>
            <a:ext cx="9350477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F07A4B1B-8A3F-D6FE-59D6-EEDACDCCB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8543BD0-2DF7-865E-DB04-B753882EFE05}"/>
              </a:ext>
            </a:extLst>
          </p:cNvPr>
          <p:cNvSpPr txBox="1"/>
          <p:nvPr/>
        </p:nvSpPr>
        <p:spPr>
          <a:xfrm>
            <a:off x="1465391" y="986825"/>
            <a:ext cx="4970585" cy="5049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1800" b="1" kern="100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¿Cómo funcionaba antes el Poder Judicial?</a:t>
            </a:r>
            <a:endParaRPr lang="es-MX" sz="1800" kern="100" dirty="0">
              <a:solidFill>
                <a:schemeClr val="tx2">
                  <a:lumMod val="50000"/>
                  <a:lumOff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Antes de la reforma 2024-2025: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Clr>
                <a:srgbClr val="0070C0"/>
              </a:buClr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 ministros de la Suprema Corte de Justicia de la Nación eran propuestos por el presidente y aprobados por el Senado.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Clr>
                <a:srgbClr val="0070C0"/>
              </a:buClr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 jueces y magistrados hacían carrera judicial mediante concursos, evaluaciones y ascensos internos.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Clr>
                <a:srgbClr val="0070C0"/>
              </a:buClr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Poder Judicial tenía autonomía respecto al Ejecutivo y Legislativo, al menos en teoría constitucional.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Clr>
                <a:srgbClr val="0070C0"/>
              </a:buClr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órgano encargado de vigilar y administrar a jueces y tribunales era el Consejo de la Judicatura Federal.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7265D0D-1B90-FCF3-2AE1-72B6C5E23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197" y="1935921"/>
            <a:ext cx="5318878" cy="2659439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4191031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8D703-8261-3D80-3C32-225F33DED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BB8B45C-EEF7-1671-A70C-F09F5D910805}"/>
              </a:ext>
            </a:extLst>
          </p:cNvPr>
          <p:cNvCxnSpPr/>
          <p:nvPr/>
        </p:nvCxnSpPr>
        <p:spPr>
          <a:xfrm>
            <a:off x="1907064" y="828059"/>
            <a:ext cx="9350477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1BDA71FD-D1F1-18DC-7ADD-816D017D3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EA0188C-3B93-5CB9-B757-87D289DBB44A}"/>
              </a:ext>
            </a:extLst>
          </p:cNvPr>
          <p:cNvSpPr txBox="1"/>
          <p:nvPr/>
        </p:nvSpPr>
        <p:spPr>
          <a:xfrm>
            <a:off x="2983831" y="959711"/>
            <a:ext cx="6605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Cargos y candidatos en la elección judicial del 1 de junio de 2025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BA677C7-2FDF-B171-7632-4813C995F7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20"/>
          <a:stretch>
            <a:fillRect/>
          </a:stretch>
        </p:blipFill>
        <p:spPr>
          <a:xfrm>
            <a:off x="2660139" y="1490500"/>
            <a:ext cx="7253037" cy="453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9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1F22C-673B-F173-338E-EC2EDB2BE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E75676-FDED-28B8-715F-4A9E26F02715}"/>
              </a:ext>
            </a:extLst>
          </p:cNvPr>
          <p:cNvCxnSpPr/>
          <p:nvPr/>
        </p:nvCxnSpPr>
        <p:spPr>
          <a:xfrm>
            <a:off x="1907063" y="347412"/>
            <a:ext cx="9350477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BCACD6FD-B209-0FAD-D396-C468DB556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07F9C3A-52F4-3C1D-322A-06EC24C73377}"/>
              </a:ext>
            </a:extLst>
          </p:cNvPr>
          <p:cNvSpPr txBox="1"/>
          <p:nvPr/>
        </p:nvSpPr>
        <p:spPr>
          <a:xfrm>
            <a:off x="2068917" y="622063"/>
            <a:ext cx="8839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Ventajas y riesgos de la elección popular de jueces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EC73F72-A682-A1D8-EDF6-D8AE4364E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016" y="1878723"/>
            <a:ext cx="5990492" cy="3923460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830320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692FA-33AD-239A-0A89-0C5576F0D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2FFB200-934D-2BB4-617F-9360DB41B784}"/>
              </a:ext>
            </a:extLst>
          </p:cNvPr>
          <p:cNvCxnSpPr/>
          <p:nvPr/>
        </p:nvCxnSpPr>
        <p:spPr>
          <a:xfrm>
            <a:off x="1907064" y="828059"/>
            <a:ext cx="9350477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FE91D2C8-07AD-34DC-21CE-AE7140914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461FDAC-A836-3699-77BB-F3FD03F7E552}"/>
              </a:ext>
            </a:extLst>
          </p:cNvPr>
          <p:cNvSpPr txBox="1"/>
          <p:nvPr/>
        </p:nvSpPr>
        <p:spPr>
          <a:xfrm>
            <a:off x="1907064" y="2630305"/>
            <a:ext cx="8839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Marco Jurídico de la Elección Judicial en México</a:t>
            </a:r>
          </a:p>
        </p:txBody>
      </p:sp>
    </p:spTree>
    <p:extLst>
      <p:ext uri="{BB962C8B-B14F-4D97-AF65-F5344CB8AC3E}">
        <p14:creationId xmlns:p14="http://schemas.microsoft.com/office/powerpoint/2010/main" val="1077484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F98E5-3138-2078-BAB9-6C1F15D90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EF828DB-F37A-6A7E-A9B5-D9126950A965}"/>
              </a:ext>
            </a:extLst>
          </p:cNvPr>
          <p:cNvCxnSpPr/>
          <p:nvPr/>
        </p:nvCxnSpPr>
        <p:spPr>
          <a:xfrm>
            <a:off x="1907064" y="828059"/>
            <a:ext cx="9350477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C92341E-24E7-76A9-AEAE-2B9693F84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E5926BA-2116-EF3C-6CFC-012143DA7D59}"/>
              </a:ext>
            </a:extLst>
          </p:cNvPr>
          <p:cNvSpPr txBox="1"/>
          <p:nvPr/>
        </p:nvSpPr>
        <p:spPr>
          <a:xfrm>
            <a:off x="2145323" y="1329043"/>
            <a:ext cx="88392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La reforma judicial de México publicada en el Diario Oficial de la Federación el 15 de septiembre de 2024, reformó, adicionó y derogó diversos artículos de la Constitución Política de los Estados Unidos Mexicanos. Los principales artículos modificados fueron:</a:t>
            </a:r>
          </a:p>
          <a:p>
            <a:endParaRPr lang="es-MX" dirty="0"/>
          </a:p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Organización del Poder Judicial</a:t>
            </a:r>
          </a:p>
          <a:p>
            <a:endParaRPr lang="es-MX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buClr>
                <a:srgbClr val="0070C0"/>
              </a:buClr>
            </a:pPr>
            <a:r>
              <a:rPr lang="es-MX" b="1" dirty="0"/>
              <a:t>Los artículos 94 al 101 establecen: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s-MX" dirty="0"/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Integración de la Suprema Corte de Justicia de la Nación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s-MX" dirty="0"/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Requisitos para ministros, magistrados y jueces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s-MX" dirty="0"/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Duración del cargo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s-MX" dirty="0"/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Funcionamiento interno del Poder Judicial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46AF1BD-479A-EEDB-8851-3C74E8C1697A}"/>
              </a:ext>
            </a:extLst>
          </p:cNvPr>
          <p:cNvSpPr txBox="1"/>
          <p:nvPr/>
        </p:nvSpPr>
        <p:spPr>
          <a:xfrm>
            <a:off x="3395913" y="327076"/>
            <a:ext cx="6093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Constitución Política de los Estados Unidos Mexicanos</a:t>
            </a:r>
          </a:p>
        </p:txBody>
      </p:sp>
    </p:spTree>
    <p:extLst>
      <p:ext uri="{BB962C8B-B14F-4D97-AF65-F5344CB8AC3E}">
        <p14:creationId xmlns:p14="http://schemas.microsoft.com/office/powerpoint/2010/main" val="2945574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63E0E-9F45-7C47-955C-D05BBCCA8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F35423E-21FD-DA7E-7494-F7CF79D29898}"/>
              </a:ext>
            </a:extLst>
          </p:cNvPr>
          <p:cNvCxnSpPr>
            <a:cxnSpLocks/>
          </p:cNvCxnSpPr>
          <p:nvPr/>
        </p:nvCxnSpPr>
        <p:spPr>
          <a:xfrm>
            <a:off x="1828800" y="949286"/>
            <a:ext cx="9606198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12906392-EEB1-99DA-B919-1E82678F8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A6C0642-CA7F-7B44-9D28-B8CB82A98161}"/>
              </a:ext>
            </a:extLst>
          </p:cNvPr>
          <p:cNvSpPr txBox="1"/>
          <p:nvPr/>
        </p:nvSpPr>
        <p:spPr>
          <a:xfrm>
            <a:off x="1735015" y="1329043"/>
            <a:ext cx="950069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Elección popular de jueces y magistrados</a:t>
            </a:r>
          </a:p>
          <a:p>
            <a:endParaRPr lang="es-MX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buClr>
                <a:srgbClr val="0070C0"/>
              </a:buClr>
            </a:pPr>
            <a:r>
              <a:rPr lang="es-MX" b="1" dirty="0"/>
              <a:t>Los artículos 96, 97 y 100 fueron modificados para incorporar: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La elección mediante voto popular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Los procesos de postulación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La creación del Tribunal de Disciplina Judicial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La desaparición del Consejo de la Judicatura Federal</a:t>
            </a:r>
          </a:p>
          <a:p>
            <a:pPr>
              <a:buClr>
                <a:srgbClr val="0070C0"/>
              </a:buClr>
            </a:pPr>
            <a:endParaRPr lang="es-MX" dirty="0"/>
          </a:p>
          <a:p>
            <a:endParaRPr lang="es-MX" dirty="0"/>
          </a:p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Materia electoral y responsabilidades públicas</a:t>
            </a:r>
          </a:p>
          <a:p>
            <a:endParaRPr lang="es-MX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buClr>
                <a:srgbClr val="0070C0"/>
              </a:buClr>
            </a:pPr>
            <a:r>
              <a:rPr lang="es-MX" b="1" dirty="0"/>
              <a:t>Los artículos 99, 110, 111 y 113 regulan: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Facultades del Tribunal Electoral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Responsabilidades administrativas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Juicio político y sanciones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DCA9B1-C8CD-29DE-3550-C956F23332BF}"/>
              </a:ext>
            </a:extLst>
          </p:cNvPr>
          <p:cNvSpPr txBox="1"/>
          <p:nvPr/>
        </p:nvSpPr>
        <p:spPr>
          <a:xfrm>
            <a:off x="3438363" y="479855"/>
            <a:ext cx="6093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Constitución Política de los Estados Unidos Mexicanos</a:t>
            </a:r>
          </a:p>
        </p:txBody>
      </p:sp>
    </p:spTree>
    <p:extLst>
      <p:ext uri="{BB962C8B-B14F-4D97-AF65-F5344CB8AC3E}">
        <p14:creationId xmlns:p14="http://schemas.microsoft.com/office/powerpoint/2010/main" val="715543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7CFD5-D715-8B09-FD57-3BF01B381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A39A92-CFAB-1D47-26A4-AF8D6111EEAE}"/>
              </a:ext>
            </a:extLst>
          </p:cNvPr>
          <p:cNvCxnSpPr/>
          <p:nvPr/>
        </p:nvCxnSpPr>
        <p:spPr>
          <a:xfrm>
            <a:off x="2163097" y="875071"/>
            <a:ext cx="9350477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72774EDF-E819-C917-6B4E-5AFD5DB89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9EFD1BB-232A-115A-AABE-B131CBB29E5C}"/>
              </a:ext>
            </a:extLst>
          </p:cNvPr>
          <p:cNvSpPr txBox="1"/>
          <p:nvPr/>
        </p:nvSpPr>
        <p:spPr>
          <a:xfrm>
            <a:off x="2163097" y="1427763"/>
            <a:ext cx="775462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Poderes judiciales locales</a:t>
            </a:r>
          </a:p>
          <a:p>
            <a:pPr>
              <a:buNone/>
            </a:pPr>
            <a:endParaRPr lang="es-MX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buNone/>
            </a:pPr>
            <a:r>
              <a:rPr lang="es-MX" b="1" dirty="0"/>
              <a:t>Los artículos 116 y 122 establecen que: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Las entidades federativas deberán adaptar sus constituciones locales 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También podrán implementar la elección popular de jueces y magistrados locales 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s-MX" dirty="0"/>
          </a:p>
          <a:p>
            <a:pPr>
              <a:buNone/>
            </a:pPr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Derechos laborales y acceso a la justicia</a:t>
            </a:r>
          </a:p>
          <a:p>
            <a:pPr>
              <a:buNone/>
            </a:pPr>
            <a:endParaRPr lang="es-MX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buNone/>
            </a:pPr>
            <a:r>
              <a:rPr lang="es-MX" b="1" dirty="0"/>
              <a:t>Los artículos 17, 20 y 123 contienen disposiciones relacionadas con: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Derecho a una justicia pronta y expedita 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Garantías procesales 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s-MX" dirty="0"/>
              <a:t>Derechos laborales de trabajadores judiciales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0DAE7B5-DC8B-7A4C-0420-600C0760BCEE}"/>
              </a:ext>
            </a:extLst>
          </p:cNvPr>
          <p:cNvSpPr txBox="1"/>
          <p:nvPr/>
        </p:nvSpPr>
        <p:spPr>
          <a:xfrm>
            <a:off x="3395913" y="327076"/>
            <a:ext cx="6093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Constitución Política de los Estados Unidos Mexicanos</a:t>
            </a:r>
          </a:p>
        </p:txBody>
      </p:sp>
    </p:spTree>
    <p:extLst>
      <p:ext uri="{BB962C8B-B14F-4D97-AF65-F5344CB8AC3E}">
        <p14:creationId xmlns:p14="http://schemas.microsoft.com/office/powerpoint/2010/main" val="3369718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ADAEC-12DE-C623-87F3-5C499DDD5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841B96-EF63-2F4A-60AC-C0962BF2A32B}"/>
              </a:ext>
            </a:extLst>
          </p:cNvPr>
          <p:cNvCxnSpPr/>
          <p:nvPr/>
        </p:nvCxnSpPr>
        <p:spPr>
          <a:xfrm>
            <a:off x="2163097" y="1015189"/>
            <a:ext cx="9350477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32CA5FA1-0BFF-35BC-8B9D-FC2FFF1C2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0" y="0"/>
            <a:ext cx="1432684" cy="13290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3F7E0E4-42EB-48E8-DBFA-63F97CF153A9}"/>
              </a:ext>
            </a:extLst>
          </p:cNvPr>
          <p:cNvSpPr txBox="1"/>
          <p:nvPr/>
        </p:nvSpPr>
        <p:spPr>
          <a:xfrm>
            <a:off x="2344615" y="1878431"/>
            <a:ext cx="85226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Ley Orgánica del Poder Judicial de la Federación.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Regula la estructura y funcionamiento del Poder Judicial Federal, así como las facultades de sus órganos internos. 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Establece aspectos relacionados con la carrera judicial, los procedimientos disciplinarios y las responsabilidades de jueces y magistrados.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 Desarrolla las bases constitucionales y define las funciones específicas de quienes integran el sistema judicial.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70ADC9-2226-F218-8ACB-33421F864138}"/>
              </a:ext>
            </a:extLst>
          </p:cNvPr>
          <p:cNvSpPr txBox="1"/>
          <p:nvPr/>
        </p:nvSpPr>
        <p:spPr>
          <a:xfrm>
            <a:off x="3395913" y="479855"/>
            <a:ext cx="60939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Leyes y Reglamentos</a:t>
            </a:r>
          </a:p>
        </p:txBody>
      </p:sp>
    </p:spTree>
    <p:extLst>
      <p:ext uri="{BB962C8B-B14F-4D97-AF65-F5344CB8AC3E}">
        <p14:creationId xmlns:p14="http://schemas.microsoft.com/office/powerpoint/2010/main" val="3712518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2745</TotalTime>
  <Words>596</Words>
  <Application>Microsoft Office PowerPoint</Application>
  <PresentationFormat>Panorámica</PresentationFormat>
  <Paragraphs>94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Hyadi Cocina Mexicana</dc:creator>
  <cp:lastModifiedBy>Carolina Roque Morales</cp:lastModifiedBy>
  <cp:revision>10</cp:revision>
  <dcterms:created xsi:type="dcterms:W3CDTF">2026-01-28T03:16:01Z</dcterms:created>
  <dcterms:modified xsi:type="dcterms:W3CDTF">2026-06-02T21:42:11Z</dcterms:modified>
</cp:coreProperties>
</file>