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6" r:id="rId21"/>
    <p:sldId id="277" r:id="rId22"/>
    <p:sldId id="278" r:id="rId23"/>
    <p:sldId id="279" r:id="rId24"/>
    <p:sldId id="280" r:id="rId25"/>
    <p:sldId id="281" r:id="rId26"/>
    <p:sldId id="283" r:id="rId27"/>
    <p:sldId id="282" r:id="rId28"/>
    <p:sldId id="284" r:id="rId29"/>
    <p:sldId id="286" r:id="rId30"/>
    <p:sldId id="287" r:id="rId31"/>
    <p:sldId id="288" r:id="rId32"/>
    <p:sldId id="289" r:id="rId33"/>
    <p:sldId id="290" r:id="rId34"/>
    <p:sldId id="285" r:id="rId35"/>
    <p:sldId id="291" r:id="rId3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16"/>
    <p:restoredTop sz="94658"/>
  </p:normalViewPr>
  <p:slideViewPr>
    <p:cSldViewPr snapToGrid="0">
      <p:cViewPr varScale="1">
        <p:scale>
          <a:sx n="55" d="100"/>
          <a:sy n="55" d="100"/>
        </p:scale>
        <p:origin x="84" y="11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undo custSel modSld">
      <pc:chgData name="María de Lourdes Gabriela Cossío Deschamps" userId="6a3fa9ea-eb94-4fbd-8904-cd03722abb81" providerId="ADAL" clId="{FC7183F9-0B86-4A5A-80FD-048A7E6A6F7A}" dt="2025-10-21T21:35:21.496" v="3" actId="20577"/>
      <pc:docMkLst>
        <pc:docMk/>
      </pc:docMkLst>
      <pc:sldChg chg="modSp mod">
        <pc:chgData name="María de Lourdes Gabriela Cossío Deschamps" userId="6a3fa9ea-eb94-4fbd-8904-cd03722abb81" providerId="ADAL" clId="{FC7183F9-0B86-4A5A-80FD-048A7E6A6F7A}" dt="2025-10-21T21:35:21.496" v="3" actId="20577"/>
        <pc:sldMkLst>
          <pc:docMk/>
          <pc:sldMk cId="179325136" sldId="258"/>
        </pc:sldMkLst>
        <pc:spChg chg="mod">
          <ac:chgData name="María de Lourdes Gabriela Cossío Deschamps" userId="6a3fa9ea-eb94-4fbd-8904-cd03722abb81" providerId="ADAL" clId="{FC7183F9-0B86-4A5A-80FD-048A7E6A6F7A}" dt="2025-10-21T21:35:21.496" v="3" actId="20577"/>
          <ac:spMkLst>
            <pc:docMk/>
            <pc:sldMk cId="179325136" sldId="258"/>
            <ac:spMk id="3" creationId="{46D0F6CC-A7C1-88DF-6DDC-A148BFBD003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6368CC-6A08-9D8D-98D4-82FF92A9BF3F}"/>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50822628-E2A3-15C3-E84F-8130B917B5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0DA56837-E148-788C-07B8-74925F81B27C}"/>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7B0303A5-5E80-CE80-DEEA-68EF4BBCE9C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65A0F0F-0B06-13DD-A7C9-0ABD2C97E7B6}"/>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34665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362C05-335E-1B61-9537-1373B6AB01C2}"/>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AA9E244B-6B0A-27AE-A881-E75C680DF537}"/>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9EF8A63-08EE-39D7-DC52-F77E63AEA58E}"/>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72D600E5-153C-9CDF-14F5-5B9472FD033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4AB6AC6-32AD-3BC1-755A-88A89DF04FC3}"/>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11904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A45E8DE-F602-2615-BC01-CE69E9718B9B}"/>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4CE8D6F7-30A4-B1FE-1B16-C7192683112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05598C6F-A4B2-9E1F-72A4-55E1A6CD9911}"/>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3EF079DE-A3CD-A747-4951-444688494CC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05F6C42-F103-1F5F-9A4A-C18B8169051E}"/>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135295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42CB32-B973-D9C8-D42F-2107CBBF92E5}"/>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856E5E38-84E2-D849-00A4-F464CA5F7C93}"/>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69A1268-EF1E-A122-3A23-6EAD21E9C014}"/>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0DE50DB2-D803-7FAC-1C19-16FCD9C54EF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7BD27B9-0F30-8A49-D261-B2D1E60F0F4E}"/>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3843286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CBE226-4070-C095-03A2-9557793F110A}"/>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5147EB83-EB03-0A81-59A1-461B16DE79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E960CE73-6C8F-B47E-9ACC-E7C100D2B181}"/>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71CE2189-F4A9-9C21-F3CD-B5036CF6412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BD5534F-15D9-F8D0-8942-2DD4F20BF962}"/>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86172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D2B800-4520-5AAB-8FE4-268CE8F970ED}"/>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69101EC1-F7E6-8008-7859-1F102919E7BF}"/>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D61EBE67-ED14-432B-A6B1-2C89A9F7AFCF}"/>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EFA365B9-9AF3-02B7-8807-B412D64F317A}"/>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6" name="Marcador de pie de página 5">
            <a:extLst>
              <a:ext uri="{FF2B5EF4-FFF2-40B4-BE49-F238E27FC236}">
                <a16:creationId xmlns:a16="http://schemas.microsoft.com/office/drawing/2014/main" id="{A60C8DA8-477F-62F7-1BD4-A588CA7F476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2243D53-6BB9-A913-4AAF-3801DEA32103}"/>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3377188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A1C2D6-E989-412C-7803-BFB1088DC9B5}"/>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A3942BDF-FEFD-0815-71A9-E7A356805F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1348A35B-3CB8-8F0E-4CF1-075096935112}"/>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F20312FF-5DBC-C058-333A-7B387112F8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30CBFF31-6DCF-AB36-31EB-4B5D68CE0415}"/>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AE0ACF80-E203-DE15-3001-0FD377B0DB31}"/>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8" name="Marcador de pie de página 7">
            <a:extLst>
              <a:ext uri="{FF2B5EF4-FFF2-40B4-BE49-F238E27FC236}">
                <a16:creationId xmlns:a16="http://schemas.microsoft.com/office/drawing/2014/main" id="{428D6982-1361-D7AF-68E2-594D49D8AB3C}"/>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4EF3CA6E-1BC3-F755-B27B-B20EA240292D}"/>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92176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4C4ED0-31B2-8FAC-136C-A21D38CAE17F}"/>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2CAC8880-AED5-CAAE-CB9C-8CDFA58A894A}"/>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4" name="Marcador de pie de página 3">
            <a:extLst>
              <a:ext uri="{FF2B5EF4-FFF2-40B4-BE49-F238E27FC236}">
                <a16:creationId xmlns:a16="http://schemas.microsoft.com/office/drawing/2014/main" id="{75F6ABEE-F1FF-4F65-9423-FC87F98FD01B}"/>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8D65BC25-3852-5AC6-1ED8-8E8762BE08A0}"/>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725371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8CF0303-14EA-AEF0-F2B1-3D17941D7822}"/>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3" name="Marcador de pie de página 2">
            <a:extLst>
              <a:ext uri="{FF2B5EF4-FFF2-40B4-BE49-F238E27FC236}">
                <a16:creationId xmlns:a16="http://schemas.microsoft.com/office/drawing/2014/main" id="{EFD20445-5C80-CABA-B5AC-64508E91FB4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27B0E1E-10A5-8438-0DD8-41E9D5710F1D}"/>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1315454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F6CD2-B080-0160-A1F0-D2C0EAE49D36}"/>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9F267488-0D9B-444C-1D72-7CD6D64570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1373A0BD-79DB-08D0-B8A8-DC7AF97920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16DBDB38-D9A2-0F2A-3903-134504921785}"/>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6" name="Marcador de pie de página 5">
            <a:extLst>
              <a:ext uri="{FF2B5EF4-FFF2-40B4-BE49-F238E27FC236}">
                <a16:creationId xmlns:a16="http://schemas.microsoft.com/office/drawing/2014/main" id="{CA71118C-81CB-A6B1-095C-95B1072B401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DBCB692-4E1D-CCDA-5118-87D39A3AC9AC}"/>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73593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88D769-CE2C-7709-96E3-975CD5D90A4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6B560DE-D72B-E8DB-1C66-CA1790D109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0246957B-D2CE-AF4F-3D74-B01F010AC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0BA70DE7-8B63-46DE-67A9-47632BC5C1BE}"/>
              </a:ext>
            </a:extLst>
          </p:cNvPr>
          <p:cNvSpPr>
            <a:spLocks noGrp="1"/>
          </p:cNvSpPr>
          <p:nvPr>
            <p:ph type="dt" sz="half" idx="10"/>
          </p:nvPr>
        </p:nvSpPr>
        <p:spPr/>
        <p:txBody>
          <a:bodyPr/>
          <a:lstStyle/>
          <a:p>
            <a:fld id="{6F6E88BC-EFF1-BA44-AFD6-84F2E163A786}" type="datetimeFigureOut">
              <a:rPr lang="es-MX" smtClean="0"/>
              <a:t>21/10/2025</a:t>
            </a:fld>
            <a:endParaRPr lang="es-MX"/>
          </a:p>
        </p:txBody>
      </p:sp>
      <p:sp>
        <p:nvSpPr>
          <p:cNvPr id="6" name="Marcador de pie de página 5">
            <a:extLst>
              <a:ext uri="{FF2B5EF4-FFF2-40B4-BE49-F238E27FC236}">
                <a16:creationId xmlns:a16="http://schemas.microsoft.com/office/drawing/2014/main" id="{9FEE60C5-F2E3-B595-C655-8BFDDB65B5F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B651277-CD7E-713D-0872-411ACEFBDA47}"/>
              </a:ext>
            </a:extLst>
          </p:cNvPr>
          <p:cNvSpPr>
            <a:spLocks noGrp="1"/>
          </p:cNvSpPr>
          <p:nvPr>
            <p:ph type="sldNum" sz="quarter" idx="12"/>
          </p:nvPr>
        </p:nvSpPr>
        <p:spPr/>
        <p:txBody>
          <a:bodyPr/>
          <a:lstStyle/>
          <a:p>
            <a:fld id="{34535B68-B0C6-B14F-BBF3-6B847EA76A27}" type="slidenum">
              <a:rPr lang="es-MX" smtClean="0"/>
              <a:t>‹Nº›</a:t>
            </a:fld>
            <a:endParaRPr lang="es-MX"/>
          </a:p>
        </p:txBody>
      </p:sp>
    </p:spTree>
    <p:extLst>
      <p:ext uri="{BB962C8B-B14F-4D97-AF65-F5344CB8AC3E}">
        <p14:creationId xmlns:p14="http://schemas.microsoft.com/office/powerpoint/2010/main" val="2139120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474DC0F-FA05-8A2C-3CB2-97C6785880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1448C06A-E832-81E6-1D5C-674AE7795E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F16C994D-A0EF-0076-E402-8AFC3740D0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6E88BC-EFF1-BA44-AFD6-84F2E163A786}" type="datetimeFigureOut">
              <a:rPr lang="es-MX" smtClean="0"/>
              <a:t>21/10/2025</a:t>
            </a:fld>
            <a:endParaRPr lang="es-MX"/>
          </a:p>
        </p:txBody>
      </p:sp>
      <p:sp>
        <p:nvSpPr>
          <p:cNvPr id="5" name="Marcador de pie de página 4">
            <a:extLst>
              <a:ext uri="{FF2B5EF4-FFF2-40B4-BE49-F238E27FC236}">
                <a16:creationId xmlns:a16="http://schemas.microsoft.com/office/drawing/2014/main" id="{432483DF-80F4-A435-79D9-8DBACA2AC2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6AA074D2-7AA3-7101-D38A-0890FD46B4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535B68-B0C6-B14F-BBF3-6B847EA76A27}" type="slidenum">
              <a:rPr lang="es-MX" smtClean="0"/>
              <a:t>‹Nº›</a:t>
            </a:fld>
            <a:endParaRPr lang="es-MX"/>
          </a:p>
        </p:txBody>
      </p:sp>
    </p:spTree>
    <p:extLst>
      <p:ext uri="{BB962C8B-B14F-4D97-AF65-F5344CB8AC3E}">
        <p14:creationId xmlns:p14="http://schemas.microsoft.com/office/powerpoint/2010/main" val="405054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8F916C9-41C9-AE03-4168-1399EA5428CA}"/>
              </a:ext>
            </a:extLst>
          </p:cNvPr>
          <p:cNvSpPr>
            <a:spLocks noGrp="1"/>
          </p:cNvSpPr>
          <p:nvPr>
            <p:ph type="ctrTitle"/>
          </p:nvPr>
        </p:nvSpPr>
        <p:spPr>
          <a:xfrm>
            <a:off x="2742686" y="1242203"/>
            <a:ext cx="8058062" cy="3343135"/>
          </a:xfrm>
          <a:noFill/>
        </p:spPr>
        <p:txBody>
          <a:bodyPr>
            <a:normAutofit/>
          </a:bodyPr>
          <a:lstStyle/>
          <a:p>
            <a:pPr algn="just"/>
            <a:r>
              <a:rPr lang="es-MX" sz="5200" dirty="0"/>
              <a:t>Comunicación política, redes sociales y democracia en la era de Internet</a:t>
            </a:r>
          </a:p>
        </p:txBody>
      </p:sp>
      <p:pic>
        <p:nvPicPr>
          <p:cNvPr id="4" name="Imagen 3">
            <a:extLst>
              <a:ext uri="{FF2B5EF4-FFF2-40B4-BE49-F238E27FC236}">
                <a16:creationId xmlns:a16="http://schemas.microsoft.com/office/drawing/2014/main" id="{3E80A03E-0A07-681A-FCB9-ED41795A7AFB}"/>
              </a:ext>
            </a:extLst>
          </p:cNvPr>
          <p:cNvPicPr>
            <a:picLocks noChangeAspect="1"/>
          </p:cNvPicPr>
          <p:nvPr/>
        </p:nvPicPr>
        <p:blipFill rotWithShape="1">
          <a:blip r:embed="rId2"/>
          <a:srcRect t="17932" r="-1" b="-1"/>
          <a:stretch>
            <a:fillRect/>
          </a:stretch>
        </p:blipFill>
        <p:spPr>
          <a:xfrm>
            <a:off x="33367" y="0"/>
            <a:ext cx="2575539" cy="6857990"/>
          </a:xfrm>
          <a:prstGeom prst="rect">
            <a:avLst/>
          </a:prstGeom>
        </p:spPr>
      </p:pic>
      <p:pic>
        <p:nvPicPr>
          <p:cNvPr id="5" name="Imagen 4">
            <a:extLst>
              <a:ext uri="{FF2B5EF4-FFF2-40B4-BE49-F238E27FC236}">
                <a16:creationId xmlns:a16="http://schemas.microsoft.com/office/drawing/2014/main" id="{92C0A771-400E-28C8-F4FD-24ADC2ED2569}"/>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64149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E433DD-C69E-134C-2EEB-0116C63F072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1142B9-55EA-474E-A7D7-181DD43E8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41C7714-9B5B-B6A9-5771-F5300913E9EB}"/>
              </a:ext>
            </a:extLst>
          </p:cNvPr>
          <p:cNvSpPr>
            <a:spLocks noGrp="1"/>
          </p:cNvSpPr>
          <p:nvPr>
            <p:ph idx="1"/>
          </p:nvPr>
        </p:nvSpPr>
        <p:spPr>
          <a:xfrm>
            <a:off x="1337769" y="1903552"/>
            <a:ext cx="9330229" cy="2295067"/>
          </a:xfrm>
        </p:spPr>
        <p:txBody>
          <a:bodyPr>
            <a:noAutofit/>
          </a:bodyPr>
          <a:lstStyle/>
          <a:p>
            <a:pPr algn="just"/>
            <a:r>
              <a:rPr lang="es-MX" sz="2600" dirty="0"/>
              <a:t>El Internet ha abierto oportunidades inéditas para el ejercicio de la comunicación política, alterando los equilibrios de poder informativo. No obstante, estos avances vienen acompañados de desafíos significativos para la calidad deliberativa y la propia estabilidad de las democracias.</a:t>
            </a:r>
          </a:p>
        </p:txBody>
      </p:sp>
      <p:pic>
        <p:nvPicPr>
          <p:cNvPr id="5" name="Imagen 4">
            <a:extLst>
              <a:ext uri="{FF2B5EF4-FFF2-40B4-BE49-F238E27FC236}">
                <a16:creationId xmlns:a16="http://schemas.microsoft.com/office/drawing/2014/main" id="{D8BB1A69-F9F4-0C47-E168-C9E738A112C0}"/>
              </a:ext>
            </a:extLst>
          </p:cNvPr>
          <p:cNvPicPr>
            <a:picLocks noChangeAspect="1"/>
          </p:cNvPicPr>
          <p:nvPr/>
        </p:nvPicPr>
        <p:blipFill rotWithShape="1">
          <a:blip r:embed="rId2"/>
          <a:srcRect t="17925" r="-2" b="-2"/>
          <a:stretch>
            <a:fillRect/>
          </a:stretch>
        </p:blipFill>
        <p:spPr>
          <a:xfrm>
            <a:off x="9143998" y="11"/>
            <a:ext cx="3048000" cy="1539229"/>
          </a:xfrm>
          <a:prstGeom prst="rect">
            <a:avLst/>
          </a:prstGeom>
          <a:effectLst/>
        </p:spPr>
      </p:pic>
      <p:pic>
        <p:nvPicPr>
          <p:cNvPr id="4" name="Imagen 3">
            <a:extLst>
              <a:ext uri="{FF2B5EF4-FFF2-40B4-BE49-F238E27FC236}">
                <a16:creationId xmlns:a16="http://schemas.microsoft.com/office/drawing/2014/main" id="{B876ECDB-E965-DD62-F2EE-8B7AC5216268}"/>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526257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97D37-FF20-A39D-D939-1985D52624D7}"/>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FC0C6137-E5D3-458F-5C66-A1A195D6154D}"/>
              </a:ext>
            </a:extLst>
          </p:cNvPr>
          <p:cNvPicPr>
            <a:picLocks noChangeAspect="1"/>
          </p:cNvPicPr>
          <p:nvPr/>
        </p:nvPicPr>
        <p:blipFill rotWithShape="1">
          <a:blip r:embed="rId2"/>
          <a:srcRect t="13783"/>
          <a:stretch>
            <a:fillRect/>
          </a:stretch>
        </p:blipFill>
        <p:spPr>
          <a:xfrm>
            <a:off x="20" y="1"/>
            <a:ext cx="4752733" cy="6858000"/>
          </a:xfrm>
          <a:prstGeom prst="rect">
            <a:avLst/>
          </a:prstGeom>
        </p:spPr>
      </p:pic>
      <p:sp>
        <p:nvSpPr>
          <p:cNvPr id="26" name="Rectangle 25">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E636DD1-8E72-33B2-CD02-86EBF0A787BD}"/>
              </a:ext>
            </a:extLst>
          </p:cNvPr>
          <p:cNvSpPr>
            <a:spLocks noGrp="1"/>
          </p:cNvSpPr>
          <p:nvPr>
            <p:ph type="ctrTitle"/>
          </p:nvPr>
        </p:nvSpPr>
        <p:spPr>
          <a:xfrm>
            <a:off x="6141275" y="2255520"/>
            <a:ext cx="4671950" cy="1706880"/>
          </a:xfrm>
        </p:spPr>
        <p:txBody>
          <a:bodyPr anchor="b">
            <a:normAutofit/>
          </a:bodyPr>
          <a:lstStyle/>
          <a:p>
            <a:r>
              <a:rPr lang="es-MX" sz="4000" dirty="0">
                <a:solidFill>
                  <a:srgbClr val="595959"/>
                </a:solidFill>
              </a:rPr>
              <a:t>REDES SOCIALES EN LA DEMOCRACIA</a:t>
            </a:r>
          </a:p>
        </p:txBody>
      </p:sp>
      <p:pic>
        <p:nvPicPr>
          <p:cNvPr id="5" name="Imagen 4">
            <a:extLst>
              <a:ext uri="{FF2B5EF4-FFF2-40B4-BE49-F238E27FC236}">
                <a16:creationId xmlns:a16="http://schemas.microsoft.com/office/drawing/2014/main" id="{BCAA5D96-C211-57F3-DCCB-5FFDB100A42B}"/>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103134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3AC75B1D-4749-49A1-8553-FD296DD7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9A8ECCF6-3858-46C9-8F9F-C06506CC3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1" y="1371600"/>
            <a:ext cx="9486899"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41C8B86-AECE-89A4-7CD5-C0BD42A99CF9}"/>
              </a:ext>
            </a:extLst>
          </p:cNvPr>
          <p:cNvSpPr>
            <a:spLocks noGrp="1"/>
          </p:cNvSpPr>
          <p:nvPr>
            <p:ph type="ctrTitle"/>
          </p:nvPr>
        </p:nvSpPr>
        <p:spPr>
          <a:xfrm>
            <a:off x="1371601" y="288315"/>
            <a:ext cx="4084319" cy="824156"/>
          </a:xfrm>
        </p:spPr>
        <p:txBody>
          <a:bodyPr anchor="b">
            <a:normAutofit/>
          </a:bodyPr>
          <a:lstStyle/>
          <a:p>
            <a:r>
              <a:rPr lang="es-MX" sz="3200" dirty="0">
                <a:solidFill>
                  <a:srgbClr val="595959"/>
                </a:solidFill>
              </a:rPr>
              <a:t>IMPACTOS POSITIVOS </a:t>
            </a:r>
          </a:p>
        </p:txBody>
      </p:sp>
      <p:sp>
        <p:nvSpPr>
          <p:cNvPr id="3" name="Subtítulo 2">
            <a:extLst>
              <a:ext uri="{FF2B5EF4-FFF2-40B4-BE49-F238E27FC236}">
                <a16:creationId xmlns:a16="http://schemas.microsoft.com/office/drawing/2014/main" id="{12194CCF-6076-CE05-CAC5-9991AA79D4E8}"/>
              </a:ext>
            </a:extLst>
          </p:cNvPr>
          <p:cNvSpPr>
            <a:spLocks noGrp="1"/>
          </p:cNvSpPr>
          <p:nvPr>
            <p:ph type="subTitle" idx="1"/>
          </p:nvPr>
        </p:nvSpPr>
        <p:spPr>
          <a:xfrm>
            <a:off x="1628267" y="1660250"/>
            <a:ext cx="8647650" cy="3826150"/>
          </a:xfrm>
        </p:spPr>
        <p:txBody>
          <a:bodyPr anchor="t">
            <a:normAutofit fontScale="92500" lnSpcReduction="20000"/>
          </a:bodyPr>
          <a:lstStyle/>
          <a:p>
            <a:pPr marL="457200" indent="-457200" algn="just">
              <a:buFont typeface="Arial" panose="020B0604020202020204" pitchFamily="34" charset="0"/>
              <a:buChar char="•"/>
            </a:pPr>
            <a:r>
              <a:rPr lang="es-MX" sz="2600" dirty="0">
                <a:solidFill>
                  <a:srgbClr val="595959"/>
                </a:solidFill>
              </a:rPr>
              <a:t>La ampliación de la participación política y el empoderamiento de la ciudadanía.</a:t>
            </a:r>
          </a:p>
          <a:p>
            <a:pPr marL="457200" indent="-457200" algn="just">
              <a:buFont typeface="Arial" panose="020B0604020202020204" pitchFamily="34" charset="0"/>
              <a:buChar char="•"/>
            </a:pPr>
            <a:r>
              <a:rPr lang="es-MX" sz="2600" dirty="0">
                <a:solidFill>
                  <a:srgbClr val="595959"/>
                </a:solidFill>
              </a:rPr>
              <a:t>En muchas democracias, el debate político en redes se ha vuelto un complemento –cuando no un sustituto– de las plazas públicas: cualquier usuario puede cuestionar públicamente a un representante o difundir información de interés cívico, llegando a audiencias masivas sin mediación institucional.</a:t>
            </a:r>
          </a:p>
          <a:p>
            <a:pPr marL="457200" indent="-457200" algn="just">
              <a:buFont typeface="Arial" panose="020B0604020202020204" pitchFamily="34" charset="0"/>
              <a:buChar char="•"/>
            </a:pPr>
            <a:r>
              <a:rPr lang="es-MX" sz="2600" dirty="0">
                <a:solidFill>
                  <a:srgbClr val="595959"/>
                </a:solidFill>
              </a:rPr>
              <a:t>Las redes sociales han sido fundamentales en la movilización de movimientos sociales a nivel global. (Metoo – violencia sexual, BlackLives Matter – Racismo sistémico). Estos movimientos ilustran cómo las redes permiten la viralización de causas sociales legítimas</a:t>
            </a:r>
          </a:p>
        </p:txBody>
      </p:sp>
      <p:pic>
        <p:nvPicPr>
          <p:cNvPr id="5" name="Imagen 4">
            <a:extLst>
              <a:ext uri="{FF2B5EF4-FFF2-40B4-BE49-F238E27FC236}">
                <a16:creationId xmlns:a16="http://schemas.microsoft.com/office/drawing/2014/main" id="{1B20E300-99C7-449E-6844-39FC1DB31342}"/>
              </a:ext>
            </a:extLst>
          </p:cNvPr>
          <p:cNvPicPr>
            <a:picLocks noChangeAspect="1"/>
          </p:cNvPicPr>
          <p:nvPr/>
        </p:nvPicPr>
        <p:blipFill rotWithShape="1">
          <a:blip r:embed="rId2"/>
          <a:srcRect t="13783"/>
          <a:stretch>
            <a:fillRect/>
          </a:stretch>
        </p:blipFill>
        <p:spPr>
          <a:xfrm>
            <a:off x="10532583" y="1"/>
            <a:ext cx="1697518" cy="1847778"/>
          </a:xfrm>
          <a:prstGeom prst="rect">
            <a:avLst/>
          </a:prstGeom>
        </p:spPr>
      </p:pic>
      <p:pic>
        <p:nvPicPr>
          <p:cNvPr id="6" name="Imagen 5">
            <a:extLst>
              <a:ext uri="{FF2B5EF4-FFF2-40B4-BE49-F238E27FC236}">
                <a16:creationId xmlns:a16="http://schemas.microsoft.com/office/drawing/2014/main" id="{7FD2371C-398B-EAAA-FE4F-B574DA95D919}"/>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474361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78B49B-562F-A266-824E-CBB306756241}"/>
            </a:ext>
          </a:extLst>
        </p:cNvPr>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1D673D98-27BB-4DB8-E7A2-5E85A87018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A73D1E50-A6DA-B233-0A6A-16D6299C9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1" y="1371600"/>
            <a:ext cx="9486899"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58B2365-5142-36B7-CCBE-B537E59F561E}"/>
              </a:ext>
            </a:extLst>
          </p:cNvPr>
          <p:cNvSpPr>
            <a:spLocks noGrp="1"/>
          </p:cNvSpPr>
          <p:nvPr>
            <p:ph type="ctrTitle"/>
          </p:nvPr>
        </p:nvSpPr>
        <p:spPr>
          <a:xfrm>
            <a:off x="1371601" y="288315"/>
            <a:ext cx="4084319" cy="824156"/>
          </a:xfrm>
        </p:spPr>
        <p:txBody>
          <a:bodyPr anchor="b">
            <a:normAutofit/>
          </a:bodyPr>
          <a:lstStyle/>
          <a:p>
            <a:r>
              <a:rPr lang="es-MX" sz="3200" dirty="0">
                <a:solidFill>
                  <a:srgbClr val="595959"/>
                </a:solidFill>
              </a:rPr>
              <a:t>IMPACTOS POSITIVOS </a:t>
            </a:r>
          </a:p>
        </p:txBody>
      </p:sp>
      <p:sp>
        <p:nvSpPr>
          <p:cNvPr id="3" name="Subtítulo 2">
            <a:extLst>
              <a:ext uri="{FF2B5EF4-FFF2-40B4-BE49-F238E27FC236}">
                <a16:creationId xmlns:a16="http://schemas.microsoft.com/office/drawing/2014/main" id="{0E889EFA-633F-ABE4-A4AB-0FE1708BAD32}"/>
              </a:ext>
            </a:extLst>
          </p:cNvPr>
          <p:cNvSpPr>
            <a:spLocks noGrp="1"/>
          </p:cNvSpPr>
          <p:nvPr>
            <p:ph type="subTitle" idx="1"/>
          </p:nvPr>
        </p:nvSpPr>
        <p:spPr>
          <a:xfrm>
            <a:off x="1554145" y="1660251"/>
            <a:ext cx="9083710" cy="3826150"/>
          </a:xfrm>
        </p:spPr>
        <p:txBody>
          <a:bodyPr anchor="t">
            <a:normAutofit/>
          </a:bodyPr>
          <a:lstStyle/>
          <a:p>
            <a:pPr marL="457200" indent="-457200" algn="just">
              <a:buFont typeface="Arial" panose="020B0604020202020204" pitchFamily="34" charset="0"/>
              <a:buChar char="•"/>
            </a:pPr>
            <a:r>
              <a:rPr lang="es-MX" sz="2600" dirty="0">
                <a:solidFill>
                  <a:srgbClr val="595959"/>
                </a:solidFill>
              </a:rPr>
              <a:t>La información y educación cívica. Las redes sociales han acercado a la ciudadanía una cantidad sin precedentes de información política. Organismos públicos, medios de comunicación, organizaciones civiles y ciudadanos activos difunden datos, noticias, análisis y materiales educativos en línea. Bien aprovechadas, las redes pueden fomentar una sociedad más informada.</a:t>
            </a:r>
          </a:p>
          <a:p>
            <a:pPr marL="457200" indent="-457200" algn="just">
              <a:buFont typeface="Arial" panose="020B0604020202020204" pitchFamily="34" charset="0"/>
              <a:buChar char="•"/>
            </a:pPr>
            <a:r>
              <a:rPr lang="es-MX" sz="2600" dirty="0">
                <a:solidFill>
                  <a:srgbClr val="595959"/>
                </a:solidFill>
              </a:rPr>
              <a:t>Respecto a los jóvenes, con la información y participación, renovar el compromiso cívico generacional.</a:t>
            </a:r>
          </a:p>
        </p:txBody>
      </p:sp>
      <p:pic>
        <p:nvPicPr>
          <p:cNvPr id="5" name="Imagen 4">
            <a:extLst>
              <a:ext uri="{FF2B5EF4-FFF2-40B4-BE49-F238E27FC236}">
                <a16:creationId xmlns:a16="http://schemas.microsoft.com/office/drawing/2014/main" id="{25BDF6F5-1756-0635-4522-3EA3F8BF78FF}"/>
              </a:ext>
            </a:extLst>
          </p:cNvPr>
          <p:cNvPicPr>
            <a:picLocks noChangeAspect="1"/>
          </p:cNvPicPr>
          <p:nvPr/>
        </p:nvPicPr>
        <p:blipFill rotWithShape="1">
          <a:blip r:embed="rId2"/>
          <a:srcRect t="13783"/>
          <a:stretch>
            <a:fillRect/>
          </a:stretch>
        </p:blipFill>
        <p:spPr>
          <a:xfrm>
            <a:off x="10532583" y="1"/>
            <a:ext cx="1697518" cy="1847778"/>
          </a:xfrm>
          <a:prstGeom prst="rect">
            <a:avLst/>
          </a:prstGeom>
        </p:spPr>
      </p:pic>
      <p:pic>
        <p:nvPicPr>
          <p:cNvPr id="6" name="Imagen 5">
            <a:extLst>
              <a:ext uri="{FF2B5EF4-FFF2-40B4-BE49-F238E27FC236}">
                <a16:creationId xmlns:a16="http://schemas.microsoft.com/office/drawing/2014/main" id="{205CBFA8-324C-7045-8195-DDF039041604}"/>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923059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8309FE-1329-6362-4629-CAC4C35825BE}"/>
            </a:ext>
          </a:extLst>
        </p:cNvPr>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98F22E30-CF99-BE14-01B5-9CB9E1A29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0CF0B993-27BB-E817-57CA-49DFDDCDF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1" y="1371600"/>
            <a:ext cx="9486899"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F246DE4-FBE8-C461-7437-16E0AB3AF0EC}"/>
              </a:ext>
            </a:extLst>
          </p:cNvPr>
          <p:cNvSpPr>
            <a:spLocks noGrp="1"/>
          </p:cNvSpPr>
          <p:nvPr>
            <p:ph type="ctrTitle"/>
          </p:nvPr>
        </p:nvSpPr>
        <p:spPr>
          <a:xfrm>
            <a:off x="1371601" y="288315"/>
            <a:ext cx="4084319" cy="824156"/>
          </a:xfrm>
        </p:spPr>
        <p:txBody>
          <a:bodyPr anchor="b">
            <a:normAutofit/>
          </a:bodyPr>
          <a:lstStyle/>
          <a:p>
            <a:r>
              <a:rPr lang="es-MX" sz="3200" dirty="0">
                <a:solidFill>
                  <a:srgbClr val="595959"/>
                </a:solidFill>
              </a:rPr>
              <a:t>IMPACTOS POSITIVOS </a:t>
            </a:r>
          </a:p>
        </p:txBody>
      </p:sp>
      <p:sp>
        <p:nvSpPr>
          <p:cNvPr id="3" name="Subtítulo 2">
            <a:extLst>
              <a:ext uri="{FF2B5EF4-FFF2-40B4-BE49-F238E27FC236}">
                <a16:creationId xmlns:a16="http://schemas.microsoft.com/office/drawing/2014/main" id="{AA243BDA-F483-D030-0C60-0859ACC13014}"/>
              </a:ext>
            </a:extLst>
          </p:cNvPr>
          <p:cNvSpPr>
            <a:spLocks noGrp="1"/>
          </p:cNvSpPr>
          <p:nvPr>
            <p:ph type="subTitle" idx="1"/>
          </p:nvPr>
        </p:nvSpPr>
        <p:spPr>
          <a:xfrm>
            <a:off x="1536220" y="1515925"/>
            <a:ext cx="8831744" cy="3826150"/>
          </a:xfrm>
        </p:spPr>
        <p:txBody>
          <a:bodyPr anchor="t">
            <a:normAutofit/>
          </a:bodyPr>
          <a:lstStyle/>
          <a:p>
            <a:pPr marL="457200" indent="-457200" algn="just">
              <a:buFont typeface="Arial" panose="020B0604020202020204" pitchFamily="34" charset="0"/>
              <a:buChar char="•"/>
            </a:pPr>
            <a:r>
              <a:rPr lang="es-MX" sz="2600" dirty="0">
                <a:solidFill>
                  <a:srgbClr val="595959"/>
                </a:solidFill>
              </a:rPr>
              <a:t>Apertura de cauces para la deliberación y la pluralidad de voces en el espacio público. Las plataformas digitales ofrecen espacios alternativos para el discurso. Periodistas independientes, académicos, activistas de derechos humanos y minorías que antes tenían difícil acceso a la audiencia masiva.</a:t>
            </a:r>
          </a:p>
          <a:p>
            <a:pPr marL="457200" indent="-457200" algn="just">
              <a:buFont typeface="Arial" panose="020B0604020202020204" pitchFamily="34" charset="0"/>
              <a:buChar char="•"/>
            </a:pPr>
            <a:r>
              <a:rPr lang="es-MX" sz="2600" dirty="0">
                <a:solidFill>
                  <a:srgbClr val="595959"/>
                </a:solidFill>
              </a:rPr>
              <a:t>Esta diversificación puede enriquecer el debate democrático al exponer al público a narrativas y perspectivas diversas, incluyendo aquellas críticas con el poder. </a:t>
            </a:r>
          </a:p>
        </p:txBody>
      </p:sp>
      <p:pic>
        <p:nvPicPr>
          <p:cNvPr id="5" name="Imagen 4">
            <a:extLst>
              <a:ext uri="{FF2B5EF4-FFF2-40B4-BE49-F238E27FC236}">
                <a16:creationId xmlns:a16="http://schemas.microsoft.com/office/drawing/2014/main" id="{19D40731-6EE2-A757-0155-358F974E1866}"/>
              </a:ext>
            </a:extLst>
          </p:cNvPr>
          <p:cNvPicPr>
            <a:picLocks noChangeAspect="1"/>
          </p:cNvPicPr>
          <p:nvPr/>
        </p:nvPicPr>
        <p:blipFill rotWithShape="1">
          <a:blip r:embed="rId2"/>
          <a:srcRect t="13783"/>
          <a:stretch>
            <a:fillRect/>
          </a:stretch>
        </p:blipFill>
        <p:spPr>
          <a:xfrm>
            <a:off x="10532583" y="1"/>
            <a:ext cx="1697518" cy="1847778"/>
          </a:xfrm>
          <a:prstGeom prst="rect">
            <a:avLst/>
          </a:prstGeom>
        </p:spPr>
      </p:pic>
      <p:pic>
        <p:nvPicPr>
          <p:cNvPr id="6" name="Imagen 5">
            <a:extLst>
              <a:ext uri="{FF2B5EF4-FFF2-40B4-BE49-F238E27FC236}">
                <a16:creationId xmlns:a16="http://schemas.microsoft.com/office/drawing/2014/main" id="{CC85CAF1-2CAE-C16C-517A-EB352550B27A}"/>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141816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94A17-9072-9C92-790D-F2DC6DF8F7BD}"/>
            </a:ext>
          </a:extLst>
        </p:cNvPr>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E82DDBE-C23A-6460-D59D-1994CD7EF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274120B3-7BFC-4958-2A84-C26B4779D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1" y="1371600"/>
            <a:ext cx="9486899"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58174AC-F372-AEE3-98AF-336D2B4A3F8B}"/>
              </a:ext>
            </a:extLst>
          </p:cNvPr>
          <p:cNvSpPr>
            <a:spLocks noGrp="1"/>
          </p:cNvSpPr>
          <p:nvPr>
            <p:ph type="ctrTitle"/>
          </p:nvPr>
        </p:nvSpPr>
        <p:spPr>
          <a:xfrm>
            <a:off x="1371601" y="288315"/>
            <a:ext cx="4084319" cy="824156"/>
          </a:xfrm>
        </p:spPr>
        <p:txBody>
          <a:bodyPr anchor="b">
            <a:normAutofit/>
          </a:bodyPr>
          <a:lstStyle/>
          <a:p>
            <a:r>
              <a:rPr lang="es-MX" sz="3200" dirty="0">
                <a:solidFill>
                  <a:srgbClr val="595959"/>
                </a:solidFill>
              </a:rPr>
              <a:t>IMPACTOS POSITIVOS </a:t>
            </a:r>
          </a:p>
        </p:txBody>
      </p:sp>
      <p:sp>
        <p:nvSpPr>
          <p:cNvPr id="3" name="Subtítulo 2">
            <a:extLst>
              <a:ext uri="{FF2B5EF4-FFF2-40B4-BE49-F238E27FC236}">
                <a16:creationId xmlns:a16="http://schemas.microsoft.com/office/drawing/2014/main" id="{50D0CCE8-1457-AEBA-4149-AC7777A63D7F}"/>
              </a:ext>
            </a:extLst>
          </p:cNvPr>
          <p:cNvSpPr>
            <a:spLocks noGrp="1"/>
          </p:cNvSpPr>
          <p:nvPr>
            <p:ph type="subTitle" idx="1"/>
          </p:nvPr>
        </p:nvSpPr>
        <p:spPr>
          <a:xfrm>
            <a:off x="1675762" y="1804575"/>
            <a:ext cx="8552661" cy="3826150"/>
          </a:xfrm>
        </p:spPr>
        <p:txBody>
          <a:bodyPr anchor="t">
            <a:normAutofit/>
          </a:bodyPr>
          <a:lstStyle/>
          <a:p>
            <a:pPr marL="457200" indent="-457200" algn="just">
              <a:buFont typeface="Arial" panose="020B0604020202020204" pitchFamily="34" charset="0"/>
              <a:buChar char="•"/>
            </a:pPr>
            <a:r>
              <a:rPr lang="es-MX" sz="2600" dirty="0">
                <a:solidFill>
                  <a:srgbClr val="595959"/>
                </a:solidFill>
              </a:rPr>
              <a:t>La interacción directa entre representantes y representados es un valor positivo que las redes han aportado. Hoy es común que ciudadanos comuniquen quejas o peticiones directamente a funcionarios públicos.</a:t>
            </a:r>
          </a:p>
          <a:p>
            <a:pPr marL="457200" indent="-457200" algn="just">
              <a:buFont typeface="Arial" panose="020B0604020202020204" pitchFamily="34" charset="0"/>
              <a:buChar char="•"/>
            </a:pPr>
            <a:r>
              <a:rPr lang="es-MX" sz="2600" dirty="0">
                <a:solidFill>
                  <a:srgbClr val="595959"/>
                </a:solidFill>
              </a:rPr>
              <a:t>Esta comunicación bidireccional puede fortalecer la rendición de cuentas. La política se ha vuelto, en cierto sentido, más horizontal y participativa gracias a estas dinámicas interactivas. </a:t>
            </a:r>
          </a:p>
        </p:txBody>
      </p:sp>
      <p:pic>
        <p:nvPicPr>
          <p:cNvPr id="5" name="Imagen 4">
            <a:extLst>
              <a:ext uri="{FF2B5EF4-FFF2-40B4-BE49-F238E27FC236}">
                <a16:creationId xmlns:a16="http://schemas.microsoft.com/office/drawing/2014/main" id="{F8E95CDB-E3A2-0633-6BD1-D1EA77E2C64B}"/>
              </a:ext>
            </a:extLst>
          </p:cNvPr>
          <p:cNvPicPr>
            <a:picLocks noChangeAspect="1"/>
          </p:cNvPicPr>
          <p:nvPr/>
        </p:nvPicPr>
        <p:blipFill rotWithShape="1">
          <a:blip r:embed="rId2"/>
          <a:srcRect t="13783"/>
          <a:stretch>
            <a:fillRect/>
          </a:stretch>
        </p:blipFill>
        <p:spPr>
          <a:xfrm>
            <a:off x="10532583" y="1"/>
            <a:ext cx="1697518" cy="1847778"/>
          </a:xfrm>
          <a:prstGeom prst="rect">
            <a:avLst/>
          </a:prstGeom>
        </p:spPr>
      </p:pic>
      <p:pic>
        <p:nvPicPr>
          <p:cNvPr id="6" name="Imagen 5">
            <a:extLst>
              <a:ext uri="{FF2B5EF4-FFF2-40B4-BE49-F238E27FC236}">
                <a16:creationId xmlns:a16="http://schemas.microsoft.com/office/drawing/2014/main" id="{1803E51D-88CD-D3E5-A241-1F047B1C60BE}"/>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266750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0BD45-0CCA-E2DA-37E4-44C8702FA2BD}"/>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344EA2B-AB21-6750-9CA1-1661E61D78A3}"/>
              </a:ext>
            </a:extLst>
          </p:cNvPr>
          <p:cNvSpPr>
            <a:spLocks noGrp="1"/>
          </p:cNvSpPr>
          <p:nvPr>
            <p:ph idx="1"/>
          </p:nvPr>
        </p:nvSpPr>
        <p:spPr>
          <a:xfrm>
            <a:off x="1018032" y="1981200"/>
            <a:ext cx="5962785" cy="2895599"/>
          </a:xfrm>
        </p:spPr>
        <p:txBody>
          <a:bodyPr>
            <a:normAutofit lnSpcReduction="10000"/>
          </a:bodyPr>
          <a:lstStyle/>
          <a:p>
            <a:pPr marL="0" indent="0" algn="just">
              <a:buNone/>
            </a:pPr>
            <a:r>
              <a:rPr lang="es-MX" sz="2600" dirty="0"/>
              <a:t>Las redes sociales ofrecen importantes oportunidades para revitalizar las democracias: facilitan la participación y organización ciudadana, amplían el acceso a la información, incorporan nuevas voces al debate público y acortan la distancia entre gobernantes y gobernados.</a:t>
            </a:r>
          </a:p>
        </p:txBody>
      </p:sp>
      <p:pic>
        <p:nvPicPr>
          <p:cNvPr id="5" name="Imagen 4">
            <a:extLst>
              <a:ext uri="{FF2B5EF4-FFF2-40B4-BE49-F238E27FC236}">
                <a16:creationId xmlns:a16="http://schemas.microsoft.com/office/drawing/2014/main" id="{777EE73A-8877-1AA1-4141-E53D1D361DB7}"/>
              </a:ext>
            </a:extLst>
          </p:cNvPr>
          <p:cNvPicPr>
            <a:picLocks noChangeAspect="1"/>
          </p:cNvPicPr>
          <p:nvPr/>
        </p:nvPicPr>
        <p:blipFill rotWithShape="1">
          <a:blip r:embed="rId2"/>
          <a:srcRect t="31279"/>
          <a:stretch>
            <a:fillRect/>
          </a:stretch>
        </p:blipFill>
        <p:spPr>
          <a:xfrm>
            <a:off x="6800985" y="10"/>
            <a:ext cx="539101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n 3">
            <a:extLst>
              <a:ext uri="{FF2B5EF4-FFF2-40B4-BE49-F238E27FC236}">
                <a16:creationId xmlns:a16="http://schemas.microsoft.com/office/drawing/2014/main" id="{D83D24B0-0590-765C-02AF-0F2409D8B027}"/>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1100852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7D7A02-907B-496F-BA7E-AA378073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BA5268-0AE7-4CAD-9537-D0EB09E76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88D065B-39DA-4077-B9CF-E489CE4C0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30F0E4A-F917-569B-D371-48B3BAF93B95}"/>
              </a:ext>
            </a:extLst>
          </p:cNvPr>
          <p:cNvSpPr>
            <a:spLocks noGrp="1"/>
          </p:cNvSpPr>
          <p:nvPr>
            <p:ph type="ctrTitle"/>
          </p:nvPr>
        </p:nvSpPr>
        <p:spPr>
          <a:xfrm>
            <a:off x="5182224" y="700393"/>
            <a:ext cx="4613096" cy="830135"/>
          </a:xfrm>
        </p:spPr>
        <p:txBody>
          <a:bodyPr anchor="b">
            <a:normAutofit/>
          </a:bodyPr>
          <a:lstStyle/>
          <a:p>
            <a:r>
              <a:rPr lang="es-MX" sz="3200" dirty="0">
                <a:solidFill>
                  <a:schemeClr val="tx1">
                    <a:lumMod val="65000"/>
                    <a:lumOff val="35000"/>
                  </a:schemeClr>
                </a:solidFill>
              </a:rPr>
              <a:t>IMPACTOS NEGATIVOS</a:t>
            </a:r>
          </a:p>
        </p:txBody>
      </p:sp>
      <p:sp>
        <p:nvSpPr>
          <p:cNvPr id="3" name="Subtítulo 2">
            <a:extLst>
              <a:ext uri="{FF2B5EF4-FFF2-40B4-BE49-F238E27FC236}">
                <a16:creationId xmlns:a16="http://schemas.microsoft.com/office/drawing/2014/main" id="{C8E9FA70-C1F6-D9E2-C9E3-6DA16F5FAAF7}"/>
              </a:ext>
            </a:extLst>
          </p:cNvPr>
          <p:cNvSpPr>
            <a:spLocks noGrp="1"/>
          </p:cNvSpPr>
          <p:nvPr>
            <p:ph type="subTitle" idx="1"/>
          </p:nvPr>
        </p:nvSpPr>
        <p:spPr>
          <a:xfrm>
            <a:off x="4938718" y="1996440"/>
            <a:ext cx="6140762" cy="3398520"/>
          </a:xfrm>
        </p:spPr>
        <p:txBody>
          <a:bodyPr anchor="t">
            <a:normAutofit lnSpcReduction="10000"/>
          </a:bodyPr>
          <a:lstStyle/>
          <a:p>
            <a:pPr marL="457200" indent="-457200" algn="just">
              <a:buFont typeface="Arial" panose="020B0604020202020204" pitchFamily="34" charset="0"/>
              <a:buChar char="•"/>
            </a:pPr>
            <a:r>
              <a:rPr lang="es-MX" sz="2600" dirty="0">
                <a:solidFill>
                  <a:srgbClr val="FF0000"/>
                </a:solidFill>
              </a:rPr>
              <a:t>Desinformación y noticias falsas: </a:t>
            </a:r>
            <a:r>
              <a:rPr lang="es-MX" sz="2600" dirty="0">
                <a:solidFill>
                  <a:schemeClr val="tx1">
                    <a:lumMod val="65000"/>
                    <a:lumOff val="35000"/>
                  </a:schemeClr>
                </a:solidFill>
              </a:rPr>
              <a:t>información deliberadamente falsa o engañosa– a través de las redes sociales. Las mismas características que hacen de estas plataformas vehículos eficientes para difundir ideas, diseminar rumores infundados, teorías conspirativas y propaganda falsa que pueden distorsionar el debate público. </a:t>
            </a:r>
          </a:p>
        </p:txBody>
      </p:sp>
      <p:pic>
        <p:nvPicPr>
          <p:cNvPr id="4" name="Imagen 3">
            <a:extLst>
              <a:ext uri="{FF2B5EF4-FFF2-40B4-BE49-F238E27FC236}">
                <a16:creationId xmlns:a16="http://schemas.microsoft.com/office/drawing/2014/main" id="{AA016958-EAD4-6180-87DA-66746652C3AE}"/>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383414E1-7E57-A306-049C-D55D7595113C}"/>
              </a:ext>
            </a:extLst>
          </p:cNvPr>
          <p:cNvPicPr>
            <a:picLocks noChangeAspect="1"/>
          </p:cNvPicPr>
          <p:nvPr/>
        </p:nvPicPr>
        <p:blipFill rotWithShape="1">
          <a:blip r:embed="rId3"/>
          <a:srcRect t="31279"/>
          <a:stretch>
            <a:fillRect/>
          </a:stretch>
        </p:blipFill>
        <p:spPr>
          <a:xfrm rot="10800000">
            <a:off x="685800" y="685800"/>
            <a:ext cx="425291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48940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6C7E8C-1794-E750-6FA4-4BD2F5E9DF87}"/>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D6EB64-1B9D-D30B-84B1-06526AFE8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6105309-547B-79D9-8B1A-8EC7856D438E}"/>
              </a:ext>
            </a:extLst>
          </p:cNvPr>
          <p:cNvSpPr>
            <a:spLocks noGrp="1"/>
          </p:cNvSpPr>
          <p:nvPr>
            <p:ph idx="1"/>
          </p:nvPr>
        </p:nvSpPr>
        <p:spPr>
          <a:xfrm>
            <a:off x="696904" y="899160"/>
            <a:ext cx="7730816" cy="5486400"/>
          </a:xfrm>
        </p:spPr>
        <p:txBody>
          <a:bodyPr>
            <a:noAutofit/>
          </a:bodyPr>
          <a:lstStyle/>
          <a:p>
            <a:pPr marL="0" indent="0" algn="just">
              <a:buNone/>
            </a:pPr>
            <a:r>
              <a:rPr lang="es-MX" sz="2600" dirty="0"/>
              <a:t>Una investigación del MIT publicada en 2018 encontró que, en Twitter, las noticias falsas se difunden significativamente más rápido y más lejos que las verdaderas. De hecho, los tweets con información falsa tenían alrededor de un 70% más de probabilidades de ser retuiteados que aquellos que contenían información verificada, especialmente cuando los falsos resultaban sorprendentes o alineados con prejuicios existentes.</a:t>
            </a:r>
          </a:p>
          <a:p>
            <a:pPr marL="0" indent="0" algn="just">
              <a:buNone/>
            </a:pPr>
            <a:r>
              <a:rPr lang="es-MX" sz="2600" dirty="0"/>
              <a:t>En procesos electorales en países tan diversos como India, Brasil o México, la avalancha de desinformación en redes ha sido señalada como un factor que confundió a los ciudadanos e incluso pudo inclinar opiniones. </a:t>
            </a:r>
          </a:p>
        </p:txBody>
      </p:sp>
      <p:pic>
        <p:nvPicPr>
          <p:cNvPr id="5" name="Imagen 4">
            <a:extLst>
              <a:ext uri="{FF2B5EF4-FFF2-40B4-BE49-F238E27FC236}">
                <a16:creationId xmlns:a16="http://schemas.microsoft.com/office/drawing/2014/main" id="{699D54ED-4A61-FED9-7DEB-4916B4836A5F}"/>
              </a:ext>
            </a:extLst>
          </p:cNvPr>
          <p:cNvPicPr>
            <a:picLocks noChangeAspect="1"/>
          </p:cNvPicPr>
          <p:nvPr/>
        </p:nvPicPr>
        <p:blipFill rotWithShape="1">
          <a:blip r:embed="rId2"/>
          <a:srcRect t="17925" r="-2" b="-2"/>
          <a:stretch>
            <a:fillRect/>
          </a:stretch>
        </p:blipFill>
        <p:spPr>
          <a:xfrm>
            <a:off x="9067800" y="899160"/>
            <a:ext cx="2804159" cy="5486400"/>
          </a:xfrm>
          <a:prstGeom prst="rect">
            <a:avLst/>
          </a:prstGeom>
          <a:effectLst/>
        </p:spPr>
      </p:pic>
      <p:pic>
        <p:nvPicPr>
          <p:cNvPr id="4" name="Imagen 3">
            <a:extLst>
              <a:ext uri="{FF2B5EF4-FFF2-40B4-BE49-F238E27FC236}">
                <a16:creationId xmlns:a16="http://schemas.microsoft.com/office/drawing/2014/main" id="{E8EA20A5-1144-FD3F-AB69-44FEC22428DE}"/>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966013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96D0726-9458-78A8-B5D6-FDEA9858F755}"/>
              </a:ext>
            </a:extLst>
          </p:cNvPr>
          <p:cNvSpPr>
            <a:spLocks noGrp="1"/>
          </p:cNvSpPr>
          <p:nvPr>
            <p:ph type="ctrTitle"/>
          </p:nvPr>
        </p:nvSpPr>
        <p:spPr>
          <a:xfrm>
            <a:off x="4700015" y="0"/>
            <a:ext cx="2788920" cy="1083620"/>
          </a:xfrm>
          <a:noFill/>
        </p:spPr>
        <p:txBody>
          <a:bodyPr>
            <a:normAutofit/>
          </a:bodyPr>
          <a:lstStyle/>
          <a:p>
            <a:pPr algn="l"/>
            <a:r>
              <a:rPr lang="es-MX" sz="4000" dirty="0"/>
              <a:t>FACTORES </a:t>
            </a:r>
          </a:p>
        </p:txBody>
      </p:sp>
      <p:sp>
        <p:nvSpPr>
          <p:cNvPr id="3" name="Subtítulo 2">
            <a:extLst>
              <a:ext uri="{FF2B5EF4-FFF2-40B4-BE49-F238E27FC236}">
                <a16:creationId xmlns:a16="http://schemas.microsoft.com/office/drawing/2014/main" id="{98F4863D-412D-11FC-7BF8-5298682ECDBD}"/>
              </a:ext>
            </a:extLst>
          </p:cNvPr>
          <p:cNvSpPr>
            <a:spLocks noGrp="1"/>
          </p:cNvSpPr>
          <p:nvPr>
            <p:ph type="subTitle" idx="1"/>
          </p:nvPr>
        </p:nvSpPr>
        <p:spPr>
          <a:xfrm>
            <a:off x="4179485" y="1658140"/>
            <a:ext cx="6857999" cy="4625340"/>
          </a:xfrm>
          <a:noFill/>
        </p:spPr>
        <p:txBody>
          <a:bodyPr>
            <a:normAutofit fontScale="92500"/>
          </a:bodyPr>
          <a:lstStyle/>
          <a:p>
            <a:pPr marL="457200" indent="-457200" algn="just">
              <a:buFont typeface="Arial" panose="020B0604020202020204" pitchFamily="34" charset="0"/>
              <a:buChar char="•"/>
            </a:pPr>
            <a:r>
              <a:rPr lang="es-MX" sz="2600" dirty="0"/>
              <a:t>Los algoritmos de las plataformas tienden a privilegiar los contenidos que generan mayor interacción y noticias falsas sensacionalista.</a:t>
            </a:r>
          </a:p>
          <a:p>
            <a:pPr marL="457200" indent="-457200" algn="just">
              <a:buFont typeface="Arial" panose="020B0604020202020204" pitchFamily="34" charset="0"/>
              <a:buChar char="•"/>
            </a:pPr>
            <a:r>
              <a:rPr lang="es-MX" sz="2600" dirty="0"/>
              <a:t>La propensión humana a compartir contenidos que evocan reacciones emocionales fuertes –indignación, miedo, entusiasmo– sin considerar la verificación de su veracidad.  </a:t>
            </a:r>
          </a:p>
          <a:p>
            <a:pPr marL="457200" indent="-457200" algn="just">
              <a:buFont typeface="Arial" panose="020B0604020202020204" pitchFamily="34" charset="0"/>
              <a:buChar char="•"/>
            </a:pPr>
            <a:r>
              <a:rPr lang="es-MX" sz="2600" dirty="0"/>
              <a:t>Campañas orquestadas de desinformación, mediante cuentas automatizadas (bots) o perfiles falsos para inundar las redes con esos mensajes, dándoles apariencia de popularidad y legitimidad</a:t>
            </a:r>
          </a:p>
        </p:txBody>
      </p:sp>
      <p:pic>
        <p:nvPicPr>
          <p:cNvPr id="5" name="Imagen 4">
            <a:extLst>
              <a:ext uri="{FF2B5EF4-FFF2-40B4-BE49-F238E27FC236}">
                <a16:creationId xmlns:a16="http://schemas.microsoft.com/office/drawing/2014/main" id="{061C32A0-0992-D4DD-AC9A-F8A09E3938DF}"/>
              </a:ext>
            </a:extLst>
          </p:cNvPr>
          <p:cNvPicPr>
            <a:picLocks noChangeAspect="1"/>
          </p:cNvPicPr>
          <p:nvPr/>
        </p:nvPicPr>
        <p:blipFill rotWithShape="1">
          <a:blip r:embed="rId2"/>
          <a:srcRect t="17932" r="-1" b="-1"/>
          <a:stretch>
            <a:fillRect/>
          </a:stretch>
        </p:blipFill>
        <p:spPr>
          <a:xfrm rot="10800000">
            <a:off x="20" y="10"/>
            <a:ext cx="4282420" cy="6857990"/>
          </a:xfrm>
          <a:prstGeom prst="rect">
            <a:avLst/>
          </a:prstGeom>
        </p:spPr>
      </p:pic>
      <p:pic>
        <p:nvPicPr>
          <p:cNvPr id="4" name="Imagen 3">
            <a:extLst>
              <a:ext uri="{FF2B5EF4-FFF2-40B4-BE49-F238E27FC236}">
                <a16:creationId xmlns:a16="http://schemas.microsoft.com/office/drawing/2014/main" id="{FC0FC0D5-ACE8-6932-3813-7FB0A917F596}"/>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164895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EE62F9-D95B-C4D5-1757-6FB2FD056625}"/>
              </a:ext>
            </a:extLst>
          </p:cNvPr>
          <p:cNvSpPr>
            <a:spLocks noGrp="1"/>
          </p:cNvSpPr>
          <p:nvPr>
            <p:ph type="title"/>
          </p:nvPr>
        </p:nvSpPr>
        <p:spPr>
          <a:xfrm>
            <a:off x="3847738" y="494490"/>
            <a:ext cx="4075732" cy="1495425"/>
          </a:xfrm>
        </p:spPr>
        <p:txBody>
          <a:bodyPr>
            <a:normAutofit/>
          </a:bodyPr>
          <a:lstStyle/>
          <a:p>
            <a:pPr algn="ctr"/>
            <a:r>
              <a:rPr lang="es-MX" sz="4000"/>
              <a:t>INTRODUCCIÓN</a:t>
            </a:r>
            <a:endParaRPr lang="es-MX" sz="4000" dirty="0"/>
          </a:p>
        </p:txBody>
      </p:sp>
      <p:sp>
        <p:nvSpPr>
          <p:cNvPr id="3" name="Marcador de contenido 2">
            <a:extLst>
              <a:ext uri="{FF2B5EF4-FFF2-40B4-BE49-F238E27FC236}">
                <a16:creationId xmlns:a16="http://schemas.microsoft.com/office/drawing/2014/main" id="{17C009D9-4E90-B0F0-46FB-1E493D98179C}"/>
              </a:ext>
            </a:extLst>
          </p:cNvPr>
          <p:cNvSpPr>
            <a:spLocks noGrp="1"/>
          </p:cNvSpPr>
          <p:nvPr>
            <p:ph idx="1"/>
          </p:nvPr>
        </p:nvSpPr>
        <p:spPr>
          <a:xfrm>
            <a:off x="1096507" y="2484394"/>
            <a:ext cx="9995936" cy="3337923"/>
          </a:xfrm>
        </p:spPr>
        <p:txBody>
          <a:bodyPr>
            <a:noAutofit/>
          </a:bodyPr>
          <a:lstStyle/>
          <a:p>
            <a:pPr marL="0" indent="0" algn="just">
              <a:buNone/>
            </a:pPr>
            <a:r>
              <a:rPr lang="es-MX" sz="2600" dirty="0"/>
              <a:t>La comunicación política ha experimentado una transformación radical con la irrupción de Internet (redes) </a:t>
            </a:r>
          </a:p>
          <a:p>
            <a:pPr marL="0" indent="0" algn="just">
              <a:buNone/>
            </a:pPr>
            <a:r>
              <a:rPr lang="es-MX" sz="2600" dirty="0"/>
              <a:t>Estos se han convertido en nuevos espacios públicos donde ciudadanos y políticos interactúan de forma directa y en tiempo real. </a:t>
            </a:r>
          </a:p>
          <a:p>
            <a:pPr marL="0" indent="0" algn="just">
              <a:buNone/>
            </a:pPr>
            <a:r>
              <a:rPr lang="es-MX" sz="2600" dirty="0"/>
              <a:t>De este modo, las redes sociales han democratizado el acceso a la información y la posibilidad de expresarse públicamente, erosionando el monopolio que ejercían los medios de comunicación tradicionales sobre la agenda política.</a:t>
            </a:r>
          </a:p>
        </p:txBody>
      </p:sp>
      <p:pic>
        <p:nvPicPr>
          <p:cNvPr id="5" name="Imagen 4">
            <a:extLst>
              <a:ext uri="{FF2B5EF4-FFF2-40B4-BE49-F238E27FC236}">
                <a16:creationId xmlns:a16="http://schemas.microsoft.com/office/drawing/2014/main" id="{D7B07DF1-CF4B-E5B9-2C5F-047EE60D8259}"/>
              </a:ext>
            </a:extLst>
          </p:cNvPr>
          <p:cNvPicPr>
            <a:picLocks noChangeAspect="1"/>
          </p:cNvPicPr>
          <p:nvPr/>
        </p:nvPicPr>
        <p:blipFill rotWithShape="1">
          <a:blip r:embed="rId2"/>
          <a:srcRect t="17925" r="-2" b="-2"/>
          <a:stretch>
            <a:fillRect/>
          </a:stretch>
        </p:blipFill>
        <p:spPr>
          <a:xfrm>
            <a:off x="8702040" y="11"/>
            <a:ext cx="3489958" cy="1989904"/>
          </a:xfrm>
          <a:prstGeom prst="rect">
            <a:avLst/>
          </a:prstGeom>
          <a:effectLst/>
        </p:spPr>
      </p:pic>
      <p:pic>
        <p:nvPicPr>
          <p:cNvPr id="4" name="Imagen 3">
            <a:extLst>
              <a:ext uri="{FF2B5EF4-FFF2-40B4-BE49-F238E27FC236}">
                <a16:creationId xmlns:a16="http://schemas.microsoft.com/office/drawing/2014/main" id="{0922B9FE-E858-BE37-5F47-31C22C16EC61}"/>
              </a:ext>
            </a:extLst>
          </p:cNvPr>
          <p:cNvPicPr>
            <a:picLocks noChangeAspect="1"/>
          </p:cNvPicPr>
          <p:nvPr/>
        </p:nvPicPr>
        <p:blipFill>
          <a:blip r:embed="rId3"/>
          <a:stretch>
            <a:fillRect/>
          </a:stretch>
        </p:blipFill>
        <p:spPr>
          <a:xfrm>
            <a:off x="10934528" y="158584"/>
            <a:ext cx="1077207" cy="1083619"/>
          </a:xfrm>
          <a:prstGeom prst="rect">
            <a:avLst/>
          </a:prstGeom>
        </p:spPr>
      </p:pic>
      <p:pic>
        <p:nvPicPr>
          <p:cNvPr id="6" name="Imagen 5">
            <a:extLst>
              <a:ext uri="{FF2B5EF4-FFF2-40B4-BE49-F238E27FC236}">
                <a16:creationId xmlns:a16="http://schemas.microsoft.com/office/drawing/2014/main" id="{55ABBF77-F5FA-781B-C1A7-0058F1BCB0C3}"/>
              </a:ext>
            </a:extLst>
          </p:cNvPr>
          <p:cNvPicPr>
            <a:picLocks noChangeAspect="1"/>
          </p:cNvPicPr>
          <p:nvPr/>
        </p:nvPicPr>
        <p:blipFill rotWithShape="1">
          <a:blip r:embed="rId2"/>
          <a:srcRect t="17925" r="-2" b="-2"/>
          <a:stretch>
            <a:fillRect/>
          </a:stretch>
        </p:blipFill>
        <p:spPr>
          <a:xfrm>
            <a:off x="0" y="0"/>
            <a:ext cx="3489958" cy="1989904"/>
          </a:xfrm>
          <a:prstGeom prst="rect">
            <a:avLst/>
          </a:prstGeom>
          <a:effectLst/>
        </p:spPr>
      </p:pic>
    </p:spTree>
    <p:extLst>
      <p:ext uri="{BB962C8B-B14F-4D97-AF65-F5344CB8AC3E}">
        <p14:creationId xmlns:p14="http://schemas.microsoft.com/office/powerpoint/2010/main" val="3998046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8660BF-AA7B-6ADB-3F16-1C1952C53724}"/>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C1F7BB53-372C-7044-A68D-05D43D0F2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624849E-4A28-36EA-8694-964B4DC0D4A5}"/>
              </a:ext>
            </a:extLst>
          </p:cNvPr>
          <p:cNvSpPr>
            <a:spLocks noGrp="1"/>
          </p:cNvSpPr>
          <p:nvPr>
            <p:ph idx="1"/>
          </p:nvPr>
        </p:nvSpPr>
        <p:spPr>
          <a:xfrm>
            <a:off x="838200" y="1242203"/>
            <a:ext cx="5962785" cy="4701397"/>
          </a:xfrm>
        </p:spPr>
        <p:txBody>
          <a:bodyPr>
            <a:normAutofit fontScale="92500" lnSpcReduction="10000"/>
          </a:bodyPr>
          <a:lstStyle/>
          <a:p>
            <a:pPr marL="0" indent="0" algn="just">
              <a:buNone/>
            </a:pPr>
            <a:r>
              <a:rPr lang="es-MX" sz="2600" dirty="0"/>
              <a:t>La desinformación socava la democracia al erosionar la capacidad de los ciudadanos para discernir hechos de ficciones y tomar decisiones informadas. Prova desconfianza en las instituciones y en los medios serios, ya que prolifera la idea de que “nada es verdad” o que todo puede ser una conspiración.</a:t>
            </a:r>
          </a:p>
          <a:p>
            <a:pPr marL="0" indent="0" algn="just">
              <a:buNone/>
            </a:pPr>
            <a:r>
              <a:rPr lang="es-MX" sz="2600" dirty="0"/>
              <a:t>Un síntoma de la era de la posverdad es que conceptos como “fake news” se convierten en armas: algunos líderes populistas los emplean para desacreditar cualquier noticia negativa hacia ellos, aunque sea cierta, profundizando la confusión.</a:t>
            </a:r>
          </a:p>
        </p:txBody>
      </p:sp>
      <p:pic>
        <p:nvPicPr>
          <p:cNvPr id="5" name="Imagen 4">
            <a:extLst>
              <a:ext uri="{FF2B5EF4-FFF2-40B4-BE49-F238E27FC236}">
                <a16:creationId xmlns:a16="http://schemas.microsoft.com/office/drawing/2014/main" id="{799FCE73-FA12-9B9D-3AD2-5D71DFFF5449}"/>
              </a:ext>
            </a:extLst>
          </p:cNvPr>
          <p:cNvPicPr>
            <a:picLocks noChangeAspect="1"/>
          </p:cNvPicPr>
          <p:nvPr/>
        </p:nvPicPr>
        <p:blipFill rotWithShape="1">
          <a:blip r:embed="rId2"/>
          <a:srcRect t="31279"/>
          <a:stretch>
            <a:fillRect/>
          </a:stretch>
        </p:blipFill>
        <p:spPr>
          <a:xfrm>
            <a:off x="6800985" y="10"/>
            <a:ext cx="539101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n 3">
            <a:extLst>
              <a:ext uri="{FF2B5EF4-FFF2-40B4-BE49-F238E27FC236}">
                <a16:creationId xmlns:a16="http://schemas.microsoft.com/office/drawing/2014/main" id="{19A89EEC-DB4E-96B0-BCCA-043894ED0714}"/>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543327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72BF0F-7072-D01D-107F-6202F69CE7E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702973-0892-6AB7-F337-10A37CDD1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3169F5-73E7-DA61-5683-02FCBC0BD4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D35D2D-0663-1480-8D8B-CB63455A4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C2B62C6-72A2-7079-030C-9EDAF675F979}"/>
              </a:ext>
            </a:extLst>
          </p:cNvPr>
          <p:cNvSpPr>
            <a:spLocks noGrp="1"/>
          </p:cNvSpPr>
          <p:nvPr>
            <p:ph type="ctrTitle"/>
          </p:nvPr>
        </p:nvSpPr>
        <p:spPr>
          <a:xfrm>
            <a:off x="5182224" y="700393"/>
            <a:ext cx="4613096" cy="830135"/>
          </a:xfrm>
        </p:spPr>
        <p:txBody>
          <a:bodyPr anchor="b">
            <a:normAutofit/>
          </a:bodyPr>
          <a:lstStyle/>
          <a:p>
            <a:r>
              <a:rPr lang="es-MX" sz="3200" dirty="0">
                <a:solidFill>
                  <a:schemeClr val="tx1">
                    <a:lumMod val="65000"/>
                    <a:lumOff val="35000"/>
                  </a:schemeClr>
                </a:solidFill>
              </a:rPr>
              <a:t>IMPACTOS NEGATIVOS</a:t>
            </a:r>
          </a:p>
        </p:txBody>
      </p:sp>
      <p:sp>
        <p:nvSpPr>
          <p:cNvPr id="3" name="Subtítulo 2">
            <a:extLst>
              <a:ext uri="{FF2B5EF4-FFF2-40B4-BE49-F238E27FC236}">
                <a16:creationId xmlns:a16="http://schemas.microsoft.com/office/drawing/2014/main" id="{466A3144-621B-B9C2-6E82-1BDE1B5CEF9C}"/>
              </a:ext>
            </a:extLst>
          </p:cNvPr>
          <p:cNvSpPr>
            <a:spLocks noGrp="1"/>
          </p:cNvSpPr>
          <p:nvPr>
            <p:ph type="subTitle" idx="1"/>
          </p:nvPr>
        </p:nvSpPr>
        <p:spPr>
          <a:xfrm>
            <a:off x="4671846" y="1769419"/>
            <a:ext cx="6422874" cy="4161167"/>
          </a:xfrm>
        </p:spPr>
        <p:txBody>
          <a:bodyPr anchor="t">
            <a:normAutofit fontScale="92500"/>
          </a:bodyPr>
          <a:lstStyle/>
          <a:p>
            <a:pPr marL="457200" indent="-457200" algn="just">
              <a:buFont typeface="Arial" panose="020B0604020202020204" pitchFamily="34" charset="0"/>
              <a:buChar char="•"/>
            </a:pPr>
            <a:r>
              <a:rPr lang="es-MX" sz="2600" dirty="0">
                <a:solidFill>
                  <a:srgbClr val="FF0000"/>
                </a:solidFill>
              </a:rPr>
              <a:t>Polarización y cámaras de eco: </a:t>
            </a:r>
            <a:r>
              <a:rPr lang="es-MX" sz="2600" dirty="0">
                <a:solidFill>
                  <a:schemeClr val="tx1">
                    <a:lumMod val="65000"/>
                    <a:lumOff val="35000"/>
                  </a:schemeClr>
                </a:solidFill>
              </a:rPr>
              <a:t>incremento de la polarización ideológica y la fragmentación del espacio público. Las plataformas digitales tienden a agrupar a los usuarios en torno a intereses o afinidades comunes, lo cual en política puede traducirse en la formación de “cámaras de eco”: entornos virtuales donde las personas principalmente ven y escuchan opiniones similares a las propias, reforzando sus convicciones preexistentes y aislándose de visiones contrarias. </a:t>
            </a:r>
          </a:p>
        </p:txBody>
      </p:sp>
      <p:pic>
        <p:nvPicPr>
          <p:cNvPr id="4" name="Imagen 3">
            <a:extLst>
              <a:ext uri="{FF2B5EF4-FFF2-40B4-BE49-F238E27FC236}">
                <a16:creationId xmlns:a16="http://schemas.microsoft.com/office/drawing/2014/main" id="{C516704F-C5D6-78C4-5F1C-4F72DB348462}"/>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3E48C383-7F8F-8ED9-43C0-508C941BBF6F}"/>
              </a:ext>
            </a:extLst>
          </p:cNvPr>
          <p:cNvPicPr>
            <a:picLocks noChangeAspect="1"/>
          </p:cNvPicPr>
          <p:nvPr/>
        </p:nvPicPr>
        <p:blipFill rotWithShape="1">
          <a:blip r:embed="rId3"/>
          <a:srcRect t="31279"/>
          <a:stretch>
            <a:fillRect/>
          </a:stretch>
        </p:blipFill>
        <p:spPr>
          <a:xfrm rot="10800000">
            <a:off x="685799" y="685800"/>
            <a:ext cx="3990890" cy="5471806"/>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6588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39F204-21EE-B0D5-25BA-6AE53BF9E35C}"/>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82C3447-CAC1-1AD9-30E7-292DE3BCF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1AE5D94-2359-8EB6-307E-F75C915D3AC9}"/>
              </a:ext>
            </a:extLst>
          </p:cNvPr>
          <p:cNvSpPr>
            <a:spLocks noGrp="1"/>
          </p:cNvSpPr>
          <p:nvPr>
            <p:ph idx="1"/>
          </p:nvPr>
        </p:nvSpPr>
        <p:spPr>
          <a:xfrm>
            <a:off x="838201" y="1455563"/>
            <a:ext cx="5785568" cy="4701397"/>
          </a:xfrm>
        </p:spPr>
        <p:txBody>
          <a:bodyPr>
            <a:normAutofit/>
          </a:bodyPr>
          <a:lstStyle/>
          <a:p>
            <a:pPr marL="0" indent="0" algn="just">
              <a:buNone/>
            </a:pPr>
            <a:r>
              <a:rPr lang="es-MX" sz="2600" dirty="0"/>
              <a:t>Junto con la polarización, se observa un deterioro del civismo y la calidad del debate en línea. La comunicación en redes sociales suele ser más visceral y emocional que la comunicación cara a cara o incluso que en foros moderados. El anonimato relativo, la inmediatez y la ausencia de normas claras fomentan a veces discursos de odio, insultos y campañas de acoso contra adversarios políticos. </a:t>
            </a:r>
          </a:p>
        </p:txBody>
      </p:sp>
      <p:pic>
        <p:nvPicPr>
          <p:cNvPr id="5" name="Imagen 4">
            <a:extLst>
              <a:ext uri="{FF2B5EF4-FFF2-40B4-BE49-F238E27FC236}">
                <a16:creationId xmlns:a16="http://schemas.microsoft.com/office/drawing/2014/main" id="{4183BFAD-7072-BE04-AAE6-DA18E699B4AC}"/>
              </a:ext>
            </a:extLst>
          </p:cNvPr>
          <p:cNvPicPr>
            <a:picLocks noChangeAspect="1"/>
          </p:cNvPicPr>
          <p:nvPr/>
        </p:nvPicPr>
        <p:blipFill rotWithShape="1">
          <a:blip r:embed="rId2"/>
          <a:srcRect t="31279"/>
          <a:stretch>
            <a:fillRect/>
          </a:stretch>
        </p:blipFill>
        <p:spPr>
          <a:xfrm>
            <a:off x="6800985" y="10"/>
            <a:ext cx="539101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n 3">
            <a:extLst>
              <a:ext uri="{FF2B5EF4-FFF2-40B4-BE49-F238E27FC236}">
                <a16:creationId xmlns:a16="http://schemas.microsoft.com/office/drawing/2014/main" id="{56AD7CCC-A37E-4CDF-12A4-F2A8C4761186}"/>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819249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27E4BB-8832-482E-5868-48D054EAA01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DDB68B-7779-CAC3-A0C3-4AD217C07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D8EB020-1E1C-FFD1-27F3-67560017B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ECEB0F-865D-8D38-155A-592A9A4DA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11EB05A-8C22-CAD5-8BF7-227AA0452638}"/>
              </a:ext>
            </a:extLst>
          </p:cNvPr>
          <p:cNvSpPr>
            <a:spLocks noGrp="1"/>
          </p:cNvSpPr>
          <p:nvPr>
            <p:ph type="ctrTitle"/>
          </p:nvPr>
        </p:nvSpPr>
        <p:spPr>
          <a:xfrm>
            <a:off x="5182224" y="700393"/>
            <a:ext cx="4613096" cy="830135"/>
          </a:xfrm>
        </p:spPr>
        <p:txBody>
          <a:bodyPr anchor="b">
            <a:normAutofit/>
          </a:bodyPr>
          <a:lstStyle/>
          <a:p>
            <a:r>
              <a:rPr lang="es-MX" sz="3200" dirty="0">
                <a:solidFill>
                  <a:schemeClr val="tx1">
                    <a:lumMod val="65000"/>
                    <a:lumOff val="35000"/>
                  </a:schemeClr>
                </a:solidFill>
              </a:rPr>
              <a:t>IMPACTOS NEGATIVOS</a:t>
            </a:r>
          </a:p>
        </p:txBody>
      </p:sp>
      <p:sp>
        <p:nvSpPr>
          <p:cNvPr id="3" name="Subtítulo 2">
            <a:extLst>
              <a:ext uri="{FF2B5EF4-FFF2-40B4-BE49-F238E27FC236}">
                <a16:creationId xmlns:a16="http://schemas.microsoft.com/office/drawing/2014/main" id="{FECA6CB6-BBB6-486D-538E-2169FDBF61A1}"/>
              </a:ext>
            </a:extLst>
          </p:cNvPr>
          <p:cNvSpPr>
            <a:spLocks noGrp="1"/>
          </p:cNvSpPr>
          <p:nvPr>
            <p:ph type="subTitle" idx="1"/>
          </p:nvPr>
        </p:nvSpPr>
        <p:spPr>
          <a:xfrm>
            <a:off x="3649808" y="1886811"/>
            <a:ext cx="7284720" cy="3640781"/>
          </a:xfrm>
        </p:spPr>
        <p:txBody>
          <a:bodyPr anchor="t">
            <a:normAutofit/>
          </a:bodyPr>
          <a:lstStyle/>
          <a:p>
            <a:pPr marL="457200" indent="-457200" algn="just">
              <a:buFont typeface="Arial" panose="020B0604020202020204" pitchFamily="34" charset="0"/>
              <a:buChar char="•"/>
            </a:pPr>
            <a:r>
              <a:rPr lang="es-MX" sz="2500" dirty="0">
                <a:solidFill>
                  <a:srgbClr val="FF0000"/>
                </a:solidFill>
              </a:rPr>
              <a:t>Algoritmos, microsegmentación y manipulación del electorado: </a:t>
            </a:r>
            <a:r>
              <a:rPr lang="es-MX" sz="2500" dirty="0">
                <a:solidFill>
                  <a:schemeClr val="tx1">
                    <a:lumMod val="65000"/>
                    <a:lumOff val="35000"/>
                  </a:schemeClr>
                </a:solidFill>
              </a:rPr>
              <a:t>el poder de los </a:t>
            </a:r>
            <a:r>
              <a:rPr lang="es-MX" sz="2500" b="1" dirty="0">
                <a:solidFill>
                  <a:schemeClr val="tx1">
                    <a:lumMod val="65000"/>
                    <a:lumOff val="35000"/>
                  </a:schemeClr>
                </a:solidFill>
              </a:rPr>
              <a:t>algoritmos</a:t>
            </a:r>
            <a:r>
              <a:rPr lang="es-MX" sz="2500" dirty="0">
                <a:solidFill>
                  <a:schemeClr val="tx1">
                    <a:lumMod val="65000"/>
                    <a:lumOff val="35000"/>
                  </a:schemeClr>
                </a:solidFill>
              </a:rPr>
              <a:t> y del big data para personalizar y dirigir mensajes políticos con una precisión inédita. Las redes sociales y motores de búsqueda emplean algoritmos de inteligencia artificial que deciden qué contenido ve cada usuario, basándose en vastas cantidades de datos sobre sus hábitos, intereses, ubicación, relaciones y hasta rasgos de personalidad inferidos.</a:t>
            </a:r>
          </a:p>
        </p:txBody>
      </p:sp>
      <p:pic>
        <p:nvPicPr>
          <p:cNvPr id="4" name="Imagen 3">
            <a:extLst>
              <a:ext uri="{FF2B5EF4-FFF2-40B4-BE49-F238E27FC236}">
                <a16:creationId xmlns:a16="http://schemas.microsoft.com/office/drawing/2014/main" id="{72D8F755-689A-EC4B-130E-48E19C0F7403}"/>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B9104DAC-854D-F16A-9116-8E5A85941E50}"/>
              </a:ext>
            </a:extLst>
          </p:cNvPr>
          <p:cNvPicPr>
            <a:picLocks noChangeAspect="1"/>
          </p:cNvPicPr>
          <p:nvPr/>
        </p:nvPicPr>
        <p:blipFill rotWithShape="1">
          <a:blip r:embed="rId3"/>
          <a:srcRect t="31279"/>
          <a:stretch>
            <a:fillRect/>
          </a:stretch>
        </p:blipFill>
        <p:spPr>
          <a:xfrm rot="10800000">
            <a:off x="490047" y="685800"/>
            <a:ext cx="338352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38985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F2C557-4DAE-635E-8E6B-2397227D8D4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0D69697-D4BE-CA0E-279D-9BC168AD2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4224B9-0D57-1478-6208-12AD76FB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3A8AC44-CDF0-6471-5BB7-FB9E3A190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B66567AB-1024-9751-9816-78DD2A9FC4F1}"/>
              </a:ext>
            </a:extLst>
          </p:cNvPr>
          <p:cNvSpPr>
            <a:spLocks noGrp="1"/>
          </p:cNvSpPr>
          <p:nvPr>
            <p:ph type="subTitle" idx="1"/>
          </p:nvPr>
        </p:nvSpPr>
        <p:spPr>
          <a:xfrm>
            <a:off x="3873575" y="1400787"/>
            <a:ext cx="7060953" cy="4355758"/>
          </a:xfrm>
        </p:spPr>
        <p:txBody>
          <a:bodyPr anchor="t">
            <a:normAutofit/>
          </a:bodyPr>
          <a:lstStyle/>
          <a:p>
            <a:pPr algn="just"/>
            <a:r>
              <a:rPr lang="es-MX" sz="2500" dirty="0">
                <a:solidFill>
                  <a:schemeClr val="tx1">
                    <a:lumMod val="65000"/>
                    <a:lumOff val="35000"/>
                  </a:schemeClr>
                </a:solidFill>
              </a:rPr>
              <a:t>Esto ha dado lugar a la </a:t>
            </a:r>
            <a:r>
              <a:rPr lang="es-MX" sz="2500" b="1" dirty="0">
                <a:solidFill>
                  <a:schemeClr val="tx1">
                    <a:lumMod val="65000"/>
                    <a:lumOff val="35000"/>
                  </a:schemeClr>
                </a:solidFill>
              </a:rPr>
              <a:t>microsegmentación</a:t>
            </a:r>
            <a:r>
              <a:rPr lang="es-MX" sz="2500" dirty="0">
                <a:solidFill>
                  <a:schemeClr val="tx1">
                    <a:lumMod val="65000"/>
                    <a:lumOff val="35000"/>
                  </a:schemeClr>
                </a:solidFill>
              </a:rPr>
              <a:t> del electorado: campañas políticas que, mediante el análisis de datos, dividen a la población en segmentos muy específicos y adaptan el mensaje para cada grupo o individuo con el fin de maximizar su efectividad persuasiva.</a:t>
            </a:r>
          </a:p>
          <a:p>
            <a:pPr algn="just"/>
            <a:r>
              <a:rPr lang="es-MX" sz="2500" dirty="0">
                <a:solidFill>
                  <a:schemeClr val="tx1">
                    <a:lumMod val="65000"/>
                    <a:lumOff val="35000"/>
                  </a:schemeClr>
                </a:solidFill>
              </a:rPr>
              <a:t>La </a:t>
            </a:r>
            <a:r>
              <a:rPr lang="es-MX" sz="2500" b="1" dirty="0">
                <a:solidFill>
                  <a:schemeClr val="tx1">
                    <a:lumMod val="65000"/>
                    <a:lumOff val="35000"/>
                  </a:schemeClr>
                </a:solidFill>
              </a:rPr>
              <a:t>fragmentación </a:t>
            </a:r>
            <a:r>
              <a:rPr lang="es-MX" sz="2500" dirty="0">
                <a:solidFill>
                  <a:schemeClr val="tx1">
                    <a:lumMod val="65000"/>
                    <a:lumOff val="35000"/>
                  </a:schemeClr>
                </a:solidFill>
              </a:rPr>
              <a:t>de la comunicación electoral: en vez de un debate público común en el que todos los ciudadanos conocen las principales propuestas y argumentos en pugna, las campañas en redes pueden enviar miles de versiones distintas de un anuncio a distintos usuarios. </a:t>
            </a:r>
          </a:p>
        </p:txBody>
      </p:sp>
      <p:pic>
        <p:nvPicPr>
          <p:cNvPr id="4" name="Imagen 3">
            <a:extLst>
              <a:ext uri="{FF2B5EF4-FFF2-40B4-BE49-F238E27FC236}">
                <a16:creationId xmlns:a16="http://schemas.microsoft.com/office/drawing/2014/main" id="{36D233F4-11E0-910C-E34F-890ACF305413}"/>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87B7DE4E-B1FC-C02A-E3F1-2EB6070E4B8A}"/>
              </a:ext>
            </a:extLst>
          </p:cNvPr>
          <p:cNvPicPr>
            <a:picLocks noChangeAspect="1"/>
          </p:cNvPicPr>
          <p:nvPr/>
        </p:nvPicPr>
        <p:blipFill rotWithShape="1">
          <a:blip r:embed="rId3"/>
          <a:srcRect t="31279"/>
          <a:stretch>
            <a:fillRect/>
          </a:stretch>
        </p:blipFill>
        <p:spPr>
          <a:xfrm rot="10800000">
            <a:off x="490047" y="685800"/>
            <a:ext cx="338352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85988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658ED7-FAD6-FD4B-951D-10C4D665DAAC}"/>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755AF9F-10FA-60BC-C1BE-8B32D2B5E3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F1D47B9-BBF8-5ED5-8F54-B63DF2B8E6AE}"/>
              </a:ext>
            </a:extLst>
          </p:cNvPr>
          <p:cNvSpPr>
            <a:spLocks noGrp="1"/>
          </p:cNvSpPr>
          <p:nvPr>
            <p:ph idx="1"/>
          </p:nvPr>
        </p:nvSpPr>
        <p:spPr>
          <a:xfrm>
            <a:off x="990601" y="1665041"/>
            <a:ext cx="5962784" cy="3527917"/>
          </a:xfrm>
        </p:spPr>
        <p:txBody>
          <a:bodyPr>
            <a:normAutofit/>
          </a:bodyPr>
          <a:lstStyle/>
          <a:p>
            <a:pPr marL="0" indent="0" algn="just">
              <a:buNone/>
            </a:pPr>
            <a:r>
              <a:rPr lang="es-MX" sz="2600" dirty="0"/>
              <a:t>La combinación de </a:t>
            </a:r>
            <a:r>
              <a:rPr lang="es-MX" sz="2600" b="1" dirty="0"/>
              <a:t>datos personales masivos + algoritmos opacos + fines políticos</a:t>
            </a:r>
            <a:r>
              <a:rPr lang="es-MX" sz="2600" dirty="0"/>
              <a:t> es un cóctel que puede amenazar principios democráticos básicos. Las elecciones libres requieren que los votantes reciban información comparable y puedan deliberar en un terreno común; la manipulación microsegmentada socava esa premisa. </a:t>
            </a:r>
          </a:p>
        </p:txBody>
      </p:sp>
      <p:pic>
        <p:nvPicPr>
          <p:cNvPr id="5" name="Imagen 4">
            <a:extLst>
              <a:ext uri="{FF2B5EF4-FFF2-40B4-BE49-F238E27FC236}">
                <a16:creationId xmlns:a16="http://schemas.microsoft.com/office/drawing/2014/main" id="{D62DFD4C-6C57-7EBF-484D-CB52FF342A41}"/>
              </a:ext>
            </a:extLst>
          </p:cNvPr>
          <p:cNvPicPr>
            <a:picLocks noChangeAspect="1"/>
          </p:cNvPicPr>
          <p:nvPr/>
        </p:nvPicPr>
        <p:blipFill rotWithShape="1">
          <a:blip r:embed="rId2"/>
          <a:srcRect t="31279"/>
          <a:stretch>
            <a:fillRect/>
          </a:stretch>
        </p:blipFill>
        <p:spPr>
          <a:xfrm>
            <a:off x="6800985" y="10"/>
            <a:ext cx="539101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n 3">
            <a:extLst>
              <a:ext uri="{FF2B5EF4-FFF2-40B4-BE49-F238E27FC236}">
                <a16:creationId xmlns:a16="http://schemas.microsoft.com/office/drawing/2014/main" id="{7997E1D2-0259-5ECC-15E0-01DC165C7A0A}"/>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876622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914A1C-EF7F-D9A5-B3F4-4446C869481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4C31765-3FDF-E150-5366-8BF301455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4D08961-74A9-F7A1-B24B-637A50104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8ECFBEE-9028-177A-6D65-C357D27AD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9389FF8-3098-3559-A90C-33F309420409}"/>
              </a:ext>
            </a:extLst>
          </p:cNvPr>
          <p:cNvSpPr>
            <a:spLocks noGrp="1"/>
          </p:cNvSpPr>
          <p:nvPr>
            <p:ph type="ctrTitle"/>
          </p:nvPr>
        </p:nvSpPr>
        <p:spPr>
          <a:xfrm>
            <a:off x="5182224" y="700393"/>
            <a:ext cx="4613096" cy="830135"/>
          </a:xfrm>
        </p:spPr>
        <p:txBody>
          <a:bodyPr anchor="b">
            <a:normAutofit/>
          </a:bodyPr>
          <a:lstStyle/>
          <a:p>
            <a:r>
              <a:rPr lang="es-MX" sz="3200" dirty="0">
                <a:solidFill>
                  <a:schemeClr val="tx1">
                    <a:lumMod val="65000"/>
                    <a:lumOff val="35000"/>
                  </a:schemeClr>
                </a:solidFill>
              </a:rPr>
              <a:t>IMPACTOS NEGATIVOS</a:t>
            </a:r>
          </a:p>
        </p:txBody>
      </p:sp>
      <p:sp>
        <p:nvSpPr>
          <p:cNvPr id="3" name="Subtítulo 2">
            <a:extLst>
              <a:ext uri="{FF2B5EF4-FFF2-40B4-BE49-F238E27FC236}">
                <a16:creationId xmlns:a16="http://schemas.microsoft.com/office/drawing/2014/main" id="{E1B550A9-F419-E55D-A323-1D2E2CD59C5A}"/>
              </a:ext>
            </a:extLst>
          </p:cNvPr>
          <p:cNvSpPr>
            <a:spLocks noGrp="1"/>
          </p:cNvSpPr>
          <p:nvPr>
            <p:ph type="subTitle" idx="1"/>
          </p:nvPr>
        </p:nvSpPr>
        <p:spPr>
          <a:xfrm>
            <a:off x="3649808" y="1783081"/>
            <a:ext cx="7109632" cy="3888674"/>
          </a:xfrm>
        </p:spPr>
        <p:txBody>
          <a:bodyPr anchor="t">
            <a:normAutofit lnSpcReduction="10000"/>
          </a:bodyPr>
          <a:lstStyle/>
          <a:p>
            <a:pPr marL="457200" indent="-457200" algn="just">
              <a:buFont typeface="Arial" panose="020B0604020202020204" pitchFamily="34" charset="0"/>
              <a:buChar char="•"/>
            </a:pPr>
            <a:r>
              <a:rPr lang="es-MX" sz="2500" dirty="0">
                <a:solidFill>
                  <a:srgbClr val="FF0000"/>
                </a:solidFill>
              </a:rPr>
              <a:t>Influencers y nueva intermediación en la opinión pública: </a:t>
            </a:r>
            <a:r>
              <a:rPr lang="es-MX" sz="2500" dirty="0">
                <a:solidFill>
                  <a:schemeClr val="tx1">
                    <a:lumMod val="65000"/>
                    <a:lumOff val="35000"/>
                  </a:schemeClr>
                </a:solidFill>
              </a:rPr>
              <a:t>nuevos formadores de opinión conocidos popularmente como influencers. Se trata de individuos que, gracias a su carisma, conocimiento de un tema o simple notoriedad en plataformas digitales, congregan a grandes audiencias de seguidores y pueden influir en sus actitudes y comportamientos. En la esfera de la comunicación política, los influencers se han convertido en actores de creciente importancia: algunos son creadores de contenido político-partidista.</a:t>
            </a:r>
          </a:p>
        </p:txBody>
      </p:sp>
      <p:pic>
        <p:nvPicPr>
          <p:cNvPr id="4" name="Imagen 3">
            <a:extLst>
              <a:ext uri="{FF2B5EF4-FFF2-40B4-BE49-F238E27FC236}">
                <a16:creationId xmlns:a16="http://schemas.microsoft.com/office/drawing/2014/main" id="{61CEF419-ACFB-3571-B63D-CD17B1DD3BFC}"/>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87B3A878-C8E6-3AED-E67A-E3ED3D7EB1B0}"/>
              </a:ext>
            </a:extLst>
          </p:cNvPr>
          <p:cNvPicPr>
            <a:picLocks noChangeAspect="1"/>
          </p:cNvPicPr>
          <p:nvPr/>
        </p:nvPicPr>
        <p:blipFill rotWithShape="1">
          <a:blip r:embed="rId3"/>
          <a:srcRect t="31279"/>
          <a:stretch>
            <a:fillRect/>
          </a:stretch>
        </p:blipFill>
        <p:spPr>
          <a:xfrm rot="10800000">
            <a:off x="490047" y="685800"/>
            <a:ext cx="338352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038489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62D842-62F1-0F6C-7A7F-1BD3EA7DA61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14232-0958-9D2B-2E78-A6930B6C7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290E40-985F-6907-51FE-13CE9275C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D91C63-4AB4-580B-8FB7-8D6BEF33F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5B67AFB3-DD2C-027A-1EF0-CFFC180FF28D}"/>
              </a:ext>
            </a:extLst>
          </p:cNvPr>
          <p:cNvSpPr>
            <a:spLocks noGrp="1"/>
          </p:cNvSpPr>
          <p:nvPr>
            <p:ph type="subTitle" idx="1"/>
          </p:nvPr>
        </p:nvSpPr>
        <p:spPr>
          <a:xfrm>
            <a:off x="4069329" y="1242203"/>
            <a:ext cx="6705351" cy="4756820"/>
          </a:xfrm>
        </p:spPr>
        <p:txBody>
          <a:bodyPr anchor="t">
            <a:normAutofit lnSpcReduction="10000"/>
          </a:bodyPr>
          <a:lstStyle/>
          <a:p>
            <a:pPr algn="just"/>
            <a:r>
              <a:rPr lang="es-MX" sz="2500" dirty="0">
                <a:solidFill>
                  <a:schemeClr val="tx1">
                    <a:lumMod val="65000"/>
                    <a:lumOff val="35000"/>
                  </a:schemeClr>
                </a:solidFill>
              </a:rPr>
              <a:t>El fenómeno de los influencers representa una nueva intermediación entre políticos y ciudadanos. Aunque parte del ideal de las redes era eliminar intermediarios, en la práctica estos líderes digitales de opinión funcionan como “micro medios de comunicación” personalizados.</a:t>
            </a:r>
          </a:p>
          <a:p>
            <a:pPr algn="just"/>
            <a:r>
              <a:rPr lang="es-MX" sz="2500" dirty="0">
                <a:solidFill>
                  <a:schemeClr val="tx1">
                    <a:lumMod val="65000"/>
                    <a:lumOff val="35000"/>
                  </a:schemeClr>
                </a:solidFill>
              </a:rPr>
              <a:t>La incursión de los influencers en la política acarrea varios dilemas. Muchos influencers no tienen obligación de transparencia ni rinden cuentas de la información que comparten. Es problemático cuando difunden noticias sin fundamento o teorías conspirativas a una audiencia masiva que confía en ellos. </a:t>
            </a:r>
          </a:p>
        </p:txBody>
      </p:sp>
      <p:pic>
        <p:nvPicPr>
          <p:cNvPr id="4" name="Imagen 3">
            <a:extLst>
              <a:ext uri="{FF2B5EF4-FFF2-40B4-BE49-F238E27FC236}">
                <a16:creationId xmlns:a16="http://schemas.microsoft.com/office/drawing/2014/main" id="{219F1906-406A-5E40-3938-BA616561EE3A}"/>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CE654D9A-F89A-AB79-8E3D-4237C38C374A}"/>
              </a:ext>
            </a:extLst>
          </p:cNvPr>
          <p:cNvPicPr>
            <a:picLocks noChangeAspect="1"/>
          </p:cNvPicPr>
          <p:nvPr/>
        </p:nvPicPr>
        <p:blipFill rotWithShape="1">
          <a:blip r:embed="rId3"/>
          <a:srcRect t="31279"/>
          <a:stretch>
            <a:fillRect/>
          </a:stretch>
        </p:blipFill>
        <p:spPr>
          <a:xfrm rot="10800000">
            <a:off x="490047" y="685800"/>
            <a:ext cx="338352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31198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AD6043-D7F7-0B30-2078-F6575E09394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74A34-5C9F-F750-5269-23A14CB58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B4DC5CC-FEA2-3722-A62D-1549C5A33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7A72805-8D35-6868-CA07-D37762D4F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6D9E5A79-86A9-0914-7268-D8D556942B8E}"/>
              </a:ext>
            </a:extLst>
          </p:cNvPr>
          <p:cNvSpPr>
            <a:spLocks noGrp="1"/>
          </p:cNvSpPr>
          <p:nvPr>
            <p:ph type="subTitle" idx="1"/>
          </p:nvPr>
        </p:nvSpPr>
        <p:spPr>
          <a:xfrm>
            <a:off x="3124201" y="1310640"/>
            <a:ext cx="7630062" cy="4861560"/>
          </a:xfrm>
        </p:spPr>
        <p:txBody>
          <a:bodyPr anchor="t">
            <a:normAutofit/>
          </a:bodyPr>
          <a:lstStyle/>
          <a:p>
            <a:pPr algn="just"/>
            <a:r>
              <a:rPr lang="es-MX" sz="2500" dirty="0">
                <a:solidFill>
                  <a:schemeClr val="tx1">
                    <a:lumMod val="65000"/>
                    <a:lumOff val="35000"/>
                  </a:schemeClr>
                </a:solidFill>
              </a:rPr>
              <a:t>Esta participación opaca de influencers compromete la equidad y la transparencia en la competencia política. Si un mensaje político aparece ante el usuario como la opinión genuina de un referente admirado y no como un anuncio identificado, el usuario carece de los elementos necesarios para evaluar críticamente ese mensaje (por ejemplo, saber que es propaganda pagada). Además, las relaciones financieras entre actores políticos e influencers han sobrepasado la capacidad de los marcos jurídicos vigentes, que típicamente no contemplan estas figuras</a:t>
            </a:r>
          </a:p>
        </p:txBody>
      </p:sp>
      <p:pic>
        <p:nvPicPr>
          <p:cNvPr id="4" name="Imagen 3">
            <a:extLst>
              <a:ext uri="{FF2B5EF4-FFF2-40B4-BE49-F238E27FC236}">
                <a16:creationId xmlns:a16="http://schemas.microsoft.com/office/drawing/2014/main" id="{CC20D5C3-3B1D-87F7-7B7C-6D0CD9B98C3A}"/>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08DF0A82-0E5B-B567-4E23-B2B5DB787190}"/>
              </a:ext>
            </a:extLst>
          </p:cNvPr>
          <p:cNvPicPr>
            <a:picLocks noChangeAspect="1"/>
          </p:cNvPicPr>
          <p:nvPr/>
        </p:nvPicPr>
        <p:blipFill rotWithShape="1">
          <a:blip r:embed="rId3"/>
          <a:srcRect t="31279"/>
          <a:stretch>
            <a:fillRect/>
          </a:stretch>
        </p:blipFill>
        <p:spPr>
          <a:xfrm rot="10800000">
            <a:off x="490047" y="685800"/>
            <a:ext cx="2634153"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944471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DB9583-F08A-62F7-75F5-69F9920574F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665AFE-88AC-25E2-7942-4763A5BFF0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ACA90F6-A9A2-3D53-1150-E6509B0E2C58}"/>
              </a:ext>
            </a:extLst>
          </p:cNvPr>
          <p:cNvSpPr>
            <a:spLocks noGrp="1"/>
          </p:cNvSpPr>
          <p:nvPr>
            <p:ph idx="1"/>
          </p:nvPr>
        </p:nvSpPr>
        <p:spPr>
          <a:xfrm>
            <a:off x="994697" y="1697812"/>
            <a:ext cx="9795223" cy="3940987"/>
          </a:xfrm>
        </p:spPr>
        <p:txBody>
          <a:bodyPr>
            <a:noAutofit/>
          </a:bodyPr>
          <a:lstStyle/>
          <a:p>
            <a:pPr algn="just"/>
            <a:r>
              <a:rPr lang="es-MX" sz="2600" dirty="0"/>
              <a:t>Los influencers pueden acercar la política a públicos amplios de manera desenfadada y movilizar especialmente a jóvenes en causas cívicas (hemos visto influencers liderando colectas, campañas de concientización o llamando a votar, lo cual puede ser positivo). Pero por otro lado, introducen nuevas oportunidades de manipulación y propaganda soterrada. Su creciente rol subraya la necesidad de adaptar tanto la cultura política –educando al público para consumir con sentido crítico también lo que diga su figura favorita de Internet– como los instrumentos de fiscalización electoral, para prevenir que se compren influencias sin control.</a:t>
            </a:r>
          </a:p>
        </p:txBody>
      </p:sp>
      <p:pic>
        <p:nvPicPr>
          <p:cNvPr id="5" name="Imagen 4">
            <a:extLst>
              <a:ext uri="{FF2B5EF4-FFF2-40B4-BE49-F238E27FC236}">
                <a16:creationId xmlns:a16="http://schemas.microsoft.com/office/drawing/2014/main" id="{8D3A2ADB-5EAF-1B51-FF5E-7F418C781752}"/>
              </a:ext>
            </a:extLst>
          </p:cNvPr>
          <p:cNvPicPr>
            <a:picLocks noChangeAspect="1"/>
          </p:cNvPicPr>
          <p:nvPr/>
        </p:nvPicPr>
        <p:blipFill rotWithShape="1">
          <a:blip r:embed="rId2"/>
          <a:srcRect t="17925" r="-2" b="-2"/>
          <a:stretch>
            <a:fillRect/>
          </a:stretch>
        </p:blipFill>
        <p:spPr>
          <a:xfrm>
            <a:off x="9143998" y="11"/>
            <a:ext cx="3048000" cy="1539229"/>
          </a:xfrm>
          <a:prstGeom prst="rect">
            <a:avLst/>
          </a:prstGeom>
          <a:effectLst/>
        </p:spPr>
      </p:pic>
      <p:pic>
        <p:nvPicPr>
          <p:cNvPr id="4" name="Imagen 3">
            <a:extLst>
              <a:ext uri="{FF2B5EF4-FFF2-40B4-BE49-F238E27FC236}">
                <a16:creationId xmlns:a16="http://schemas.microsoft.com/office/drawing/2014/main" id="{E74372FF-4087-860B-2246-75AC574EC6AA}"/>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285506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45A14B-696C-810B-0637-040C7649183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DF25D1-8D4C-3ED1-1CDF-D1A0A46BE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D6BFAE-8D6F-7578-04E5-B61ED97D865D}"/>
              </a:ext>
            </a:extLst>
          </p:cNvPr>
          <p:cNvSpPr>
            <a:spLocks noGrp="1"/>
          </p:cNvSpPr>
          <p:nvPr>
            <p:ph type="title"/>
          </p:nvPr>
        </p:nvSpPr>
        <p:spPr>
          <a:xfrm>
            <a:off x="3847738" y="494490"/>
            <a:ext cx="4075732" cy="1495425"/>
          </a:xfrm>
        </p:spPr>
        <p:txBody>
          <a:bodyPr>
            <a:normAutofit/>
          </a:bodyPr>
          <a:lstStyle/>
          <a:p>
            <a:pPr algn="ctr"/>
            <a:r>
              <a:rPr lang="es-MX" sz="4000"/>
              <a:t>INTRODUCCIÓN</a:t>
            </a:r>
            <a:endParaRPr lang="es-MX" sz="4000" dirty="0"/>
          </a:p>
        </p:txBody>
      </p:sp>
      <p:sp>
        <p:nvSpPr>
          <p:cNvPr id="3" name="Marcador de contenido 2">
            <a:extLst>
              <a:ext uri="{FF2B5EF4-FFF2-40B4-BE49-F238E27FC236}">
                <a16:creationId xmlns:a16="http://schemas.microsoft.com/office/drawing/2014/main" id="{46D0F6CC-A7C1-88DF-6DDC-A148BFBD003C}"/>
              </a:ext>
            </a:extLst>
          </p:cNvPr>
          <p:cNvSpPr>
            <a:spLocks noGrp="1"/>
          </p:cNvSpPr>
          <p:nvPr>
            <p:ph idx="1"/>
          </p:nvPr>
        </p:nvSpPr>
        <p:spPr>
          <a:xfrm>
            <a:off x="979294" y="2484394"/>
            <a:ext cx="10230362" cy="3524842"/>
          </a:xfrm>
        </p:spPr>
        <p:txBody>
          <a:bodyPr>
            <a:noAutofit/>
          </a:bodyPr>
          <a:lstStyle/>
          <a:p>
            <a:pPr marL="0" indent="0" algn="just">
              <a:buNone/>
            </a:pPr>
            <a:r>
              <a:rPr lang="es-MX" sz="2600" dirty="0"/>
              <a:t>Sin embargo, el impacto de las redes sociales sobre la democracia es ambivalente. Por un lado, han potenciado la participación ciudadana y el surgimiento de movimientos sociales, facilitando una comunicación más horizontal y la movilización colectiva. </a:t>
            </a:r>
          </a:p>
          <a:p>
            <a:pPr marL="0" indent="0" algn="just">
              <a:buNone/>
            </a:pPr>
            <a:r>
              <a:rPr lang="es-MX" sz="2600" dirty="0"/>
              <a:t>Y por otro lado, han introducido desafíos que amenazan la salud del debate democrático: la propagación masiva de desinformación, la polarización ideológica mediante “burbujas informativas” y la posibilidad de manipulación de la opinión pública a través de algoritmos opacos y actores maliciosos. </a:t>
            </a:r>
          </a:p>
        </p:txBody>
      </p:sp>
      <p:pic>
        <p:nvPicPr>
          <p:cNvPr id="5" name="Imagen 4">
            <a:extLst>
              <a:ext uri="{FF2B5EF4-FFF2-40B4-BE49-F238E27FC236}">
                <a16:creationId xmlns:a16="http://schemas.microsoft.com/office/drawing/2014/main" id="{F5D2FBFB-BA7A-DCC2-D74D-619BA88BCB64}"/>
              </a:ext>
            </a:extLst>
          </p:cNvPr>
          <p:cNvPicPr>
            <a:picLocks noChangeAspect="1"/>
          </p:cNvPicPr>
          <p:nvPr/>
        </p:nvPicPr>
        <p:blipFill rotWithShape="1">
          <a:blip r:embed="rId2"/>
          <a:srcRect t="17925" r="-2" b="-2"/>
          <a:stretch>
            <a:fillRect/>
          </a:stretch>
        </p:blipFill>
        <p:spPr>
          <a:xfrm>
            <a:off x="8702040" y="11"/>
            <a:ext cx="3489958" cy="1989904"/>
          </a:xfrm>
          <a:prstGeom prst="rect">
            <a:avLst/>
          </a:prstGeom>
          <a:effectLst/>
        </p:spPr>
      </p:pic>
      <p:pic>
        <p:nvPicPr>
          <p:cNvPr id="4" name="Imagen 3">
            <a:extLst>
              <a:ext uri="{FF2B5EF4-FFF2-40B4-BE49-F238E27FC236}">
                <a16:creationId xmlns:a16="http://schemas.microsoft.com/office/drawing/2014/main" id="{1330961F-DD83-E79C-9259-58F113D63FDC}"/>
              </a:ext>
            </a:extLst>
          </p:cNvPr>
          <p:cNvPicPr>
            <a:picLocks noChangeAspect="1"/>
          </p:cNvPicPr>
          <p:nvPr/>
        </p:nvPicPr>
        <p:blipFill>
          <a:blip r:embed="rId3"/>
          <a:stretch>
            <a:fillRect/>
          </a:stretch>
        </p:blipFill>
        <p:spPr>
          <a:xfrm>
            <a:off x="10934528" y="158584"/>
            <a:ext cx="1077207" cy="1083619"/>
          </a:xfrm>
          <a:prstGeom prst="rect">
            <a:avLst/>
          </a:prstGeom>
        </p:spPr>
      </p:pic>
      <p:pic>
        <p:nvPicPr>
          <p:cNvPr id="6" name="Imagen 5">
            <a:extLst>
              <a:ext uri="{FF2B5EF4-FFF2-40B4-BE49-F238E27FC236}">
                <a16:creationId xmlns:a16="http://schemas.microsoft.com/office/drawing/2014/main" id="{73B3E406-6EEC-B2A8-0308-C8F104766CBD}"/>
              </a:ext>
            </a:extLst>
          </p:cNvPr>
          <p:cNvPicPr>
            <a:picLocks noChangeAspect="1"/>
          </p:cNvPicPr>
          <p:nvPr/>
        </p:nvPicPr>
        <p:blipFill rotWithShape="1">
          <a:blip r:embed="rId2"/>
          <a:srcRect t="17925" r="-2" b="-2"/>
          <a:stretch>
            <a:fillRect/>
          </a:stretch>
        </p:blipFill>
        <p:spPr>
          <a:xfrm>
            <a:off x="0" y="0"/>
            <a:ext cx="3489958" cy="1989904"/>
          </a:xfrm>
          <a:prstGeom prst="rect">
            <a:avLst/>
          </a:prstGeom>
          <a:effectLst/>
        </p:spPr>
      </p:pic>
    </p:spTree>
    <p:extLst>
      <p:ext uri="{BB962C8B-B14F-4D97-AF65-F5344CB8AC3E}">
        <p14:creationId xmlns:p14="http://schemas.microsoft.com/office/powerpoint/2010/main" val="179325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DDA242-262D-064B-E652-CE5C246ED54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69602E-A8F2-50E4-7C13-10C991D25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0430CB3-002F-F094-0227-97E9FAA0F9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A6A3368-2600-2215-C900-56267111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812278D-D8FE-0EF2-DE7F-38A3DA97913C}"/>
              </a:ext>
            </a:extLst>
          </p:cNvPr>
          <p:cNvSpPr>
            <a:spLocks noGrp="1"/>
          </p:cNvSpPr>
          <p:nvPr>
            <p:ph type="ctrTitle"/>
          </p:nvPr>
        </p:nvSpPr>
        <p:spPr>
          <a:xfrm>
            <a:off x="5182224" y="700393"/>
            <a:ext cx="4613096" cy="830135"/>
          </a:xfrm>
        </p:spPr>
        <p:txBody>
          <a:bodyPr anchor="b">
            <a:normAutofit/>
          </a:bodyPr>
          <a:lstStyle/>
          <a:p>
            <a:r>
              <a:rPr lang="es-MX" sz="3200" dirty="0">
                <a:solidFill>
                  <a:schemeClr val="tx1">
                    <a:lumMod val="65000"/>
                    <a:lumOff val="35000"/>
                  </a:schemeClr>
                </a:solidFill>
              </a:rPr>
              <a:t>IMPACTOS NEGATIVOS</a:t>
            </a:r>
          </a:p>
        </p:txBody>
      </p:sp>
      <p:sp>
        <p:nvSpPr>
          <p:cNvPr id="3" name="Subtítulo 2">
            <a:extLst>
              <a:ext uri="{FF2B5EF4-FFF2-40B4-BE49-F238E27FC236}">
                <a16:creationId xmlns:a16="http://schemas.microsoft.com/office/drawing/2014/main" id="{B7FDC477-B3FA-FA0C-43F0-DEA807FBA7B2}"/>
              </a:ext>
            </a:extLst>
          </p:cNvPr>
          <p:cNvSpPr>
            <a:spLocks noGrp="1"/>
          </p:cNvSpPr>
          <p:nvPr>
            <p:ph type="subTitle" idx="1"/>
          </p:nvPr>
        </p:nvSpPr>
        <p:spPr>
          <a:xfrm>
            <a:off x="3649808" y="1783081"/>
            <a:ext cx="7109632" cy="3888674"/>
          </a:xfrm>
        </p:spPr>
        <p:txBody>
          <a:bodyPr anchor="t">
            <a:normAutofit/>
          </a:bodyPr>
          <a:lstStyle/>
          <a:p>
            <a:pPr marL="457200" indent="-457200" algn="just">
              <a:buFont typeface="Arial" panose="020B0604020202020204" pitchFamily="34" charset="0"/>
              <a:buChar char="•"/>
            </a:pPr>
            <a:r>
              <a:rPr lang="es-MX" sz="2500" dirty="0">
                <a:solidFill>
                  <a:srgbClr val="FF0000"/>
                </a:solidFill>
              </a:rPr>
              <a:t>Regulación y fiscalización del financiamiento político digital: </a:t>
            </a:r>
            <a:r>
              <a:rPr lang="es-MX" sz="2500" dirty="0">
                <a:solidFill>
                  <a:schemeClr val="tx1">
                    <a:lumMod val="65000"/>
                    <a:lumOff val="35000"/>
                  </a:schemeClr>
                </a:solidFill>
              </a:rPr>
              <a:t>La rápida evolución de las campañas políticas hacia el terreno digital ha generado un desajuste con respecto a las normativas electorales y de financiamiento de la política. las leyes de financiamiento político en muchos países se han quedado obsoletas frente a esta realidad, abriendo lagunas legales que pueden ser explotadas y dificultando la supervisión transparente de los recursos en campañas en línea.</a:t>
            </a:r>
          </a:p>
        </p:txBody>
      </p:sp>
      <p:pic>
        <p:nvPicPr>
          <p:cNvPr id="4" name="Imagen 3">
            <a:extLst>
              <a:ext uri="{FF2B5EF4-FFF2-40B4-BE49-F238E27FC236}">
                <a16:creationId xmlns:a16="http://schemas.microsoft.com/office/drawing/2014/main" id="{44A20FD3-61B5-EE1A-AB7A-9E6EF8A13F20}"/>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05CAEB90-018C-B093-5699-BD6A08C5DE7C}"/>
              </a:ext>
            </a:extLst>
          </p:cNvPr>
          <p:cNvPicPr>
            <a:picLocks noChangeAspect="1"/>
          </p:cNvPicPr>
          <p:nvPr/>
        </p:nvPicPr>
        <p:blipFill rotWithShape="1">
          <a:blip r:embed="rId3"/>
          <a:srcRect t="31279"/>
          <a:stretch>
            <a:fillRect/>
          </a:stretch>
        </p:blipFill>
        <p:spPr>
          <a:xfrm rot="10800000">
            <a:off x="490047" y="685800"/>
            <a:ext cx="3383528"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037161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4B5F60-12A5-A702-2D8E-BD0CD34DEDF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DCFC0E-FFFA-FAAC-3665-0DFB0172A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F2348F2-E92F-FDEC-F7C7-9634C1A43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AE5B74-F001-C487-B677-B0F4FD509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DDBB0472-1A2C-FE23-DF81-2BDEE3F3BA51}"/>
              </a:ext>
            </a:extLst>
          </p:cNvPr>
          <p:cNvSpPr>
            <a:spLocks noGrp="1"/>
          </p:cNvSpPr>
          <p:nvPr>
            <p:ph type="subTitle" idx="1"/>
          </p:nvPr>
        </p:nvSpPr>
        <p:spPr>
          <a:xfrm>
            <a:off x="3319955" y="1493520"/>
            <a:ext cx="7284719" cy="4114800"/>
          </a:xfrm>
        </p:spPr>
        <p:txBody>
          <a:bodyPr anchor="t">
            <a:normAutofit/>
          </a:bodyPr>
          <a:lstStyle/>
          <a:p>
            <a:pPr algn="just"/>
            <a:r>
              <a:rPr lang="es-MX" sz="2500" dirty="0">
                <a:solidFill>
                  <a:schemeClr val="tx1">
                    <a:lumMod val="65000"/>
                    <a:lumOff val="35000"/>
                  </a:schemeClr>
                </a:solidFill>
              </a:rPr>
              <a:t>Una problemática principal es la definición ambigua o inexistente de qué constituye exactamente propaganda política en Internet. Varias legislaciones electorales vigentes describen la publicidad electoral en términos de medios impresos, radiales o televisivos, pero no contemplan modalidades propias de la era digital. </a:t>
            </a:r>
          </a:p>
          <a:p>
            <a:pPr algn="just"/>
            <a:r>
              <a:rPr lang="es-MX" sz="2500" dirty="0">
                <a:solidFill>
                  <a:schemeClr val="tx1">
                    <a:lumMod val="65000"/>
                    <a:lumOff val="35000"/>
                  </a:schemeClr>
                </a:solidFill>
              </a:rPr>
              <a:t>La falta de claridad normativa crea vacíos semánticos aprovechados por campañas astutas para seguir difundiendo mensajes electorales en digital sorteando restricciones.</a:t>
            </a:r>
          </a:p>
        </p:txBody>
      </p:sp>
      <p:pic>
        <p:nvPicPr>
          <p:cNvPr id="4" name="Imagen 3">
            <a:extLst>
              <a:ext uri="{FF2B5EF4-FFF2-40B4-BE49-F238E27FC236}">
                <a16:creationId xmlns:a16="http://schemas.microsoft.com/office/drawing/2014/main" id="{4D2F7268-E085-7B82-3447-9A14FF56ACD6}"/>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17CB969E-E516-B3BB-23BE-CB82307EC869}"/>
              </a:ext>
            </a:extLst>
          </p:cNvPr>
          <p:cNvPicPr>
            <a:picLocks noChangeAspect="1"/>
          </p:cNvPicPr>
          <p:nvPr/>
        </p:nvPicPr>
        <p:blipFill rotWithShape="1">
          <a:blip r:embed="rId3"/>
          <a:srcRect t="31279"/>
          <a:stretch>
            <a:fillRect/>
          </a:stretch>
        </p:blipFill>
        <p:spPr>
          <a:xfrm rot="10800000">
            <a:off x="490047" y="685800"/>
            <a:ext cx="2634153"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29929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A99B6B-1D32-3F78-A328-164287177C8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BEDBE7-FE57-E7F6-5A6A-F46F06F15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D88DE6B-7EDA-BA60-A700-A86EBCED00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D10B94C-5FD9-2FCA-CFB5-E3565A66C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2E8FF9A9-856F-3352-0EBD-7359382C0397}"/>
              </a:ext>
            </a:extLst>
          </p:cNvPr>
          <p:cNvSpPr>
            <a:spLocks noGrp="1"/>
          </p:cNvSpPr>
          <p:nvPr>
            <p:ph type="subTitle" idx="1"/>
          </p:nvPr>
        </p:nvSpPr>
        <p:spPr>
          <a:xfrm>
            <a:off x="2618667" y="1287923"/>
            <a:ext cx="8315861" cy="4747117"/>
          </a:xfrm>
        </p:spPr>
        <p:txBody>
          <a:bodyPr anchor="t">
            <a:normAutofit lnSpcReduction="10000"/>
          </a:bodyPr>
          <a:lstStyle/>
          <a:p>
            <a:pPr algn="just"/>
            <a:r>
              <a:rPr lang="es-MX" sz="2500" dirty="0">
                <a:solidFill>
                  <a:schemeClr val="tx1">
                    <a:lumMod val="65000"/>
                    <a:lumOff val="35000"/>
                  </a:schemeClr>
                </a:solidFill>
              </a:rPr>
              <a:t>Otra gran dificultad de la fiscalización digital son las campañas promovidas por terceros no oficiales. En el entorno en línea, no solo partidos y candidatos hacen proselitismo: grupos de simpatizantes, organizaciones privadas o incluso intereses extranjeros pueden gastar dinero en anuncios políticos a favor o en contra de alguien, sin declararlo ni ser sujetos a las reglas financieras que sí rigen a los candidatos formales. Este fenómeno de las “campañas en la sombra” implica que un individuo o grupo ajeno a la contienda (no listado como partido ni comité de campaña) puede comprar publicidad en Facebook apoyando a X candidato, y no hay un mecanismo claro para atribuir ese gasto a dicho candidato o para sancionar su opacidad.</a:t>
            </a:r>
          </a:p>
        </p:txBody>
      </p:sp>
      <p:pic>
        <p:nvPicPr>
          <p:cNvPr id="4" name="Imagen 3">
            <a:extLst>
              <a:ext uri="{FF2B5EF4-FFF2-40B4-BE49-F238E27FC236}">
                <a16:creationId xmlns:a16="http://schemas.microsoft.com/office/drawing/2014/main" id="{09DD4892-57DA-D214-2C9E-FFB8B9717B08}"/>
              </a:ext>
            </a:extLst>
          </p:cNvPr>
          <p:cNvPicPr>
            <a:picLocks noChangeAspect="1"/>
          </p:cNvPicPr>
          <p:nvPr/>
        </p:nvPicPr>
        <p:blipFill>
          <a:blip r:embed="rId2"/>
          <a:stretch>
            <a:fillRect/>
          </a:stretch>
        </p:blipFill>
        <p:spPr>
          <a:xfrm>
            <a:off x="10934528" y="158584"/>
            <a:ext cx="1077207" cy="1083619"/>
          </a:xfrm>
          <a:prstGeom prst="rect">
            <a:avLst/>
          </a:prstGeom>
        </p:spPr>
      </p:pic>
      <p:pic>
        <p:nvPicPr>
          <p:cNvPr id="5" name="Imagen 4">
            <a:extLst>
              <a:ext uri="{FF2B5EF4-FFF2-40B4-BE49-F238E27FC236}">
                <a16:creationId xmlns:a16="http://schemas.microsoft.com/office/drawing/2014/main" id="{B267DF17-A829-DA93-070A-19DA8F02C0C3}"/>
              </a:ext>
            </a:extLst>
          </p:cNvPr>
          <p:cNvPicPr>
            <a:picLocks noChangeAspect="1"/>
          </p:cNvPicPr>
          <p:nvPr/>
        </p:nvPicPr>
        <p:blipFill rotWithShape="1">
          <a:blip r:embed="rId3"/>
          <a:srcRect t="31279"/>
          <a:stretch>
            <a:fillRect/>
          </a:stretch>
        </p:blipFill>
        <p:spPr>
          <a:xfrm rot="10800000">
            <a:off x="490046" y="685800"/>
            <a:ext cx="2128619" cy="5486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11622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05E284-109E-C8B4-E24B-A7F91622233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19353B-4C02-D564-1A96-5574D4EBA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D4720CF-0ED2-2B6A-2BB7-D2F9D9774395}"/>
              </a:ext>
            </a:extLst>
          </p:cNvPr>
          <p:cNvSpPr>
            <a:spLocks noGrp="1"/>
          </p:cNvSpPr>
          <p:nvPr>
            <p:ph idx="1"/>
          </p:nvPr>
        </p:nvSpPr>
        <p:spPr>
          <a:xfrm>
            <a:off x="789347" y="678186"/>
            <a:ext cx="10313928" cy="5219694"/>
          </a:xfrm>
        </p:spPr>
        <p:txBody>
          <a:bodyPr>
            <a:noAutofit/>
          </a:bodyPr>
          <a:lstStyle/>
          <a:p>
            <a:pPr marL="0" indent="0" algn="just">
              <a:buNone/>
            </a:pPr>
            <a:r>
              <a:rPr lang="es-ES" sz="2400" dirty="0">
                <a:solidFill>
                  <a:srgbClr val="FF0000"/>
                </a:solidFill>
              </a:rPr>
              <a:t>¿CÓMO RESPONDER A LOS DESAFÍOS A LA DEMOCRACIA QUE GENERAN LAS REDES SOCIALES EN LA COMUNICACIÓN POLÍTICA?</a:t>
            </a:r>
          </a:p>
          <a:p>
            <a:pPr algn="just"/>
            <a:r>
              <a:rPr lang="es-MX" sz="2400" dirty="0"/>
              <a:t>Ampliación de las definiciones legales</a:t>
            </a:r>
            <a:r>
              <a:rPr lang="es-ES" sz="2400" dirty="0"/>
              <a:t>.</a:t>
            </a:r>
          </a:p>
          <a:p>
            <a:pPr algn="just"/>
            <a:r>
              <a:rPr lang="es-ES" sz="2400" dirty="0"/>
              <a:t>Transparencia de la publicidad online: Se busca obligar a que todos los anuncios políticos en Internet declaren públicamente quién los financia, cuánto se paga, a quién se dirige y en qué contexto electoral se inscriben. La idea es crear registros públicos de publicidad política digital.</a:t>
            </a:r>
          </a:p>
          <a:p>
            <a:pPr algn="just"/>
            <a:r>
              <a:rPr lang="es-ES" sz="2400" dirty="0"/>
              <a:t>Inclusión de terceros e influencers en la regulación.</a:t>
            </a:r>
          </a:p>
          <a:p>
            <a:pPr algn="just"/>
            <a:r>
              <a:rPr lang="es-ES" sz="2400" dirty="0"/>
              <a:t>Fortalecimiento de la capacidad de fiscalización: No bastan las normas; las autoridades electorales deben contar con las herramientas técnicas y humanas para monitorear efectivamente la actividad en redes.  </a:t>
            </a:r>
          </a:p>
          <a:p>
            <a:pPr algn="just"/>
            <a:r>
              <a:rPr lang="es-ES" sz="2400" dirty="0"/>
              <a:t>Participación de la sociedad civil y la prensa: La fiscalización no puede quedar solo en manos estatales. Es clave apoyar a organizaciones civiles, académicos y periodistas </a:t>
            </a:r>
          </a:p>
          <a:p>
            <a:pPr algn="just"/>
            <a:endParaRPr lang="es-ES" sz="2400" dirty="0"/>
          </a:p>
          <a:p>
            <a:pPr algn="just"/>
            <a:endParaRPr lang="es-ES" sz="2400" dirty="0"/>
          </a:p>
          <a:p>
            <a:pPr marL="0" indent="0" algn="just">
              <a:buNone/>
            </a:pPr>
            <a:endParaRPr lang="es-MX" dirty="0"/>
          </a:p>
          <a:p>
            <a:pPr algn="just"/>
            <a:endParaRPr lang="es-MX" sz="2600" dirty="0"/>
          </a:p>
        </p:txBody>
      </p:sp>
      <p:pic>
        <p:nvPicPr>
          <p:cNvPr id="4" name="Imagen 3">
            <a:extLst>
              <a:ext uri="{FF2B5EF4-FFF2-40B4-BE49-F238E27FC236}">
                <a16:creationId xmlns:a16="http://schemas.microsoft.com/office/drawing/2014/main" id="{40C5A32F-60C9-9E7E-191D-E57EA088F9BA}"/>
              </a:ext>
            </a:extLst>
          </p:cNvPr>
          <p:cNvPicPr>
            <a:picLocks noChangeAspect="1"/>
          </p:cNvPicPr>
          <p:nvPr/>
        </p:nvPicPr>
        <p:blipFill>
          <a:blip r:embed="rId2"/>
          <a:stretch>
            <a:fillRect/>
          </a:stretch>
        </p:blipFill>
        <p:spPr>
          <a:xfrm>
            <a:off x="11103275" y="37311"/>
            <a:ext cx="1015829" cy="1021876"/>
          </a:xfrm>
          <a:prstGeom prst="rect">
            <a:avLst/>
          </a:prstGeom>
        </p:spPr>
      </p:pic>
    </p:spTree>
    <p:extLst>
      <p:ext uri="{BB962C8B-B14F-4D97-AF65-F5344CB8AC3E}">
        <p14:creationId xmlns:p14="http://schemas.microsoft.com/office/powerpoint/2010/main" val="992494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E05121-99B3-80E2-09D4-AE9EB0378747}"/>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0022E34-4259-EF4E-5459-94483FE18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415C8B3-B38B-C702-150E-F98DBFC2A0AB}"/>
              </a:ext>
            </a:extLst>
          </p:cNvPr>
          <p:cNvSpPr>
            <a:spLocks noGrp="1"/>
          </p:cNvSpPr>
          <p:nvPr>
            <p:ph idx="1"/>
          </p:nvPr>
        </p:nvSpPr>
        <p:spPr>
          <a:xfrm>
            <a:off x="990600" y="1242203"/>
            <a:ext cx="8656320" cy="5048322"/>
          </a:xfrm>
        </p:spPr>
        <p:txBody>
          <a:bodyPr>
            <a:normAutofit fontScale="92500" lnSpcReduction="10000"/>
          </a:bodyPr>
          <a:lstStyle/>
          <a:p>
            <a:pPr marL="0" indent="0" algn="just">
              <a:buNone/>
            </a:pPr>
            <a:r>
              <a:rPr lang="es-MX" sz="2600" dirty="0"/>
              <a:t>Las redes sociales e Internet han redefinido la comunicación política contemporánea, ofreciendo oportunidades sin precedentes para la participación ciudadana y la difusión de información, a la vez que plantean riesgos serios para la calidad de las democracias. </a:t>
            </a:r>
          </a:p>
          <a:p>
            <a:pPr marL="0" indent="0" algn="just">
              <a:buNone/>
            </a:pPr>
            <a:r>
              <a:rPr lang="es-MX" sz="2600" dirty="0"/>
              <a:t>No sería acertado demonizar las redes sociales como intrínsecamente enemigas de la democracia –pues su influencia depende en gran medida del uso que les den tanto la ciudadanía como los actores de poder–, pero tampoco es realista sostener el optimismo ingenuo de los primeros años de Internet, cuando se asumía que más conexión siempre redundaría en mayor libertad y pluralismo. La experiencia reciente muestra que sin mecanismos de control, educación digital y una responsabilidad ética por parte de plataformas y usuarios, la conversación pública en redes puede degradarse y ser explotada por intereses anti-democráticos.</a:t>
            </a:r>
          </a:p>
        </p:txBody>
      </p:sp>
      <p:pic>
        <p:nvPicPr>
          <p:cNvPr id="5" name="Imagen 4">
            <a:extLst>
              <a:ext uri="{FF2B5EF4-FFF2-40B4-BE49-F238E27FC236}">
                <a16:creationId xmlns:a16="http://schemas.microsoft.com/office/drawing/2014/main" id="{221BB555-8EFA-DE57-4038-AB1A46004BD3}"/>
              </a:ext>
            </a:extLst>
          </p:cNvPr>
          <p:cNvPicPr>
            <a:picLocks noChangeAspect="1"/>
          </p:cNvPicPr>
          <p:nvPr/>
        </p:nvPicPr>
        <p:blipFill rotWithShape="1">
          <a:blip r:embed="rId2"/>
          <a:srcRect t="31279"/>
          <a:stretch>
            <a:fillRect/>
          </a:stretch>
        </p:blipFill>
        <p:spPr>
          <a:xfrm>
            <a:off x="9464040" y="3387722"/>
            <a:ext cx="2727960" cy="3470278"/>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n 3">
            <a:extLst>
              <a:ext uri="{FF2B5EF4-FFF2-40B4-BE49-F238E27FC236}">
                <a16:creationId xmlns:a16="http://schemas.microsoft.com/office/drawing/2014/main" id="{9BD901D7-9F49-0A89-4265-27FDF4C81DB9}"/>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758965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722289-5FA5-E50E-BA26-F3BD15E353B5}"/>
            </a:ext>
          </a:extLst>
        </p:cNvPr>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6C23FEC1-5E70-BA57-A40F-3DF8055AC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ADDBB3E3-19CF-735D-A3C9-4D3A942E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1" y="1371600"/>
            <a:ext cx="9486899"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3DD16FC-29F9-42BE-C95D-46D02D5854D9}"/>
              </a:ext>
            </a:extLst>
          </p:cNvPr>
          <p:cNvSpPr>
            <a:spLocks noGrp="1"/>
          </p:cNvSpPr>
          <p:nvPr>
            <p:ph type="ctrTitle"/>
          </p:nvPr>
        </p:nvSpPr>
        <p:spPr>
          <a:xfrm>
            <a:off x="2228850" y="2505110"/>
            <a:ext cx="7772399" cy="1360099"/>
          </a:xfrm>
        </p:spPr>
        <p:txBody>
          <a:bodyPr anchor="b">
            <a:normAutofit/>
          </a:bodyPr>
          <a:lstStyle/>
          <a:p>
            <a:r>
              <a:rPr lang="es-MX" sz="5400" dirty="0">
                <a:solidFill>
                  <a:srgbClr val="595959"/>
                </a:solidFill>
              </a:rPr>
              <a:t>MUCHAS GRACIAS</a:t>
            </a:r>
          </a:p>
        </p:txBody>
      </p:sp>
      <p:pic>
        <p:nvPicPr>
          <p:cNvPr id="5" name="Imagen 4">
            <a:extLst>
              <a:ext uri="{FF2B5EF4-FFF2-40B4-BE49-F238E27FC236}">
                <a16:creationId xmlns:a16="http://schemas.microsoft.com/office/drawing/2014/main" id="{C6174EB1-59C5-C693-6E42-2F3E14A36DCD}"/>
              </a:ext>
            </a:extLst>
          </p:cNvPr>
          <p:cNvPicPr>
            <a:picLocks noChangeAspect="1"/>
          </p:cNvPicPr>
          <p:nvPr/>
        </p:nvPicPr>
        <p:blipFill rotWithShape="1">
          <a:blip r:embed="rId2"/>
          <a:srcRect t="13783"/>
          <a:stretch>
            <a:fillRect/>
          </a:stretch>
        </p:blipFill>
        <p:spPr>
          <a:xfrm>
            <a:off x="10532583" y="1"/>
            <a:ext cx="1697518" cy="1847778"/>
          </a:xfrm>
          <a:prstGeom prst="rect">
            <a:avLst/>
          </a:prstGeom>
        </p:spPr>
      </p:pic>
      <p:pic>
        <p:nvPicPr>
          <p:cNvPr id="6" name="Imagen 5">
            <a:extLst>
              <a:ext uri="{FF2B5EF4-FFF2-40B4-BE49-F238E27FC236}">
                <a16:creationId xmlns:a16="http://schemas.microsoft.com/office/drawing/2014/main" id="{FF92712F-902D-D53C-C6D7-3331F73A78E8}"/>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21841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8EE731-8EE4-19BD-186E-55736728416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9DF8257-E39F-25A6-DF89-C4E25F398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E00759B-90BB-F9F3-7759-3F415437C2A9}"/>
              </a:ext>
            </a:extLst>
          </p:cNvPr>
          <p:cNvSpPr>
            <a:spLocks noGrp="1"/>
          </p:cNvSpPr>
          <p:nvPr>
            <p:ph type="title"/>
          </p:nvPr>
        </p:nvSpPr>
        <p:spPr>
          <a:xfrm>
            <a:off x="3847738" y="494490"/>
            <a:ext cx="4075732" cy="1495425"/>
          </a:xfrm>
        </p:spPr>
        <p:txBody>
          <a:bodyPr>
            <a:normAutofit/>
          </a:bodyPr>
          <a:lstStyle/>
          <a:p>
            <a:pPr algn="ctr"/>
            <a:r>
              <a:rPr lang="es-MX" sz="4000"/>
              <a:t>INTRODUCCIÓN</a:t>
            </a:r>
            <a:endParaRPr lang="es-MX" sz="4000" dirty="0"/>
          </a:p>
        </p:txBody>
      </p:sp>
      <p:sp>
        <p:nvSpPr>
          <p:cNvPr id="3" name="Marcador de contenido 2">
            <a:extLst>
              <a:ext uri="{FF2B5EF4-FFF2-40B4-BE49-F238E27FC236}">
                <a16:creationId xmlns:a16="http://schemas.microsoft.com/office/drawing/2014/main" id="{1E37D45F-CE16-9227-F595-E18C5030BF40}"/>
              </a:ext>
            </a:extLst>
          </p:cNvPr>
          <p:cNvSpPr>
            <a:spLocks noGrp="1"/>
          </p:cNvSpPr>
          <p:nvPr>
            <p:ph idx="1"/>
          </p:nvPr>
        </p:nvSpPr>
        <p:spPr>
          <a:xfrm>
            <a:off x="744961" y="2300877"/>
            <a:ext cx="10281285" cy="3795123"/>
          </a:xfrm>
        </p:spPr>
        <p:txBody>
          <a:bodyPr>
            <a:noAutofit/>
          </a:bodyPr>
          <a:lstStyle/>
          <a:p>
            <a:pPr marL="0" indent="0" algn="just">
              <a:buNone/>
            </a:pPr>
            <a:r>
              <a:rPr lang="es-MX" sz="2600" dirty="0"/>
              <a:t>Lo importante es realizar, un análisis crítico y global sobre la relación entre comunicación política, redes sociales y democracia en la era de Internet. Veremos los impactos positivos como los negativos de las redes sociales en los sistemas democráticos, temas clave como el rol de los algoritmos en la difusión de información, la influencia de los influencers en la formación de la opinión pública, los peligros de la desinformación en línea y los desafíos para la fiscalización del financiamiento político digital. Finalmente, se considerarán respuestas regulatorias y propuestas para fortalecer la democracia en un entorno comunicativo dominado crecientemente por las plataformas digitales.</a:t>
            </a:r>
          </a:p>
        </p:txBody>
      </p:sp>
      <p:pic>
        <p:nvPicPr>
          <p:cNvPr id="5" name="Imagen 4">
            <a:extLst>
              <a:ext uri="{FF2B5EF4-FFF2-40B4-BE49-F238E27FC236}">
                <a16:creationId xmlns:a16="http://schemas.microsoft.com/office/drawing/2014/main" id="{F53A0B06-24F2-1E93-65F5-46868117E623}"/>
              </a:ext>
            </a:extLst>
          </p:cNvPr>
          <p:cNvPicPr>
            <a:picLocks noChangeAspect="1"/>
          </p:cNvPicPr>
          <p:nvPr/>
        </p:nvPicPr>
        <p:blipFill rotWithShape="1">
          <a:blip r:embed="rId2"/>
          <a:srcRect t="17925" r="-2" b="-2"/>
          <a:stretch>
            <a:fillRect/>
          </a:stretch>
        </p:blipFill>
        <p:spPr>
          <a:xfrm>
            <a:off x="8702040" y="11"/>
            <a:ext cx="3489958" cy="1989904"/>
          </a:xfrm>
          <a:prstGeom prst="rect">
            <a:avLst/>
          </a:prstGeom>
          <a:effectLst/>
        </p:spPr>
      </p:pic>
      <p:pic>
        <p:nvPicPr>
          <p:cNvPr id="4" name="Imagen 3">
            <a:extLst>
              <a:ext uri="{FF2B5EF4-FFF2-40B4-BE49-F238E27FC236}">
                <a16:creationId xmlns:a16="http://schemas.microsoft.com/office/drawing/2014/main" id="{86BFB010-3D1F-204E-09E3-D74D5EB5E2D1}"/>
              </a:ext>
            </a:extLst>
          </p:cNvPr>
          <p:cNvPicPr>
            <a:picLocks noChangeAspect="1"/>
          </p:cNvPicPr>
          <p:nvPr/>
        </p:nvPicPr>
        <p:blipFill>
          <a:blip r:embed="rId3"/>
          <a:stretch>
            <a:fillRect/>
          </a:stretch>
        </p:blipFill>
        <p:spPr>
          <a:xfrm>
            <a:off x="10934528" y="158584"/>
            <a:ext cx="1077207" cy="1083619"/>
          </a:xfrm>
          <a:prstGeom prst="rect">
            <a:avLst/>
          </a:prstGeom>
        </p:spPr>
      </p:pic>
      <p:pic>
        <p:nvPicPr>
          <p:cNvPr id="6" name="Imagen 5">
            <a:extLst>
              <a:ext uri="{FF2B5EF4-FFF2-40B4-BE49-F238E27FC236}">
                <a16:creationId xmlns:a16="http://schemas.microsoft.com/office/drawing/2014/main" id="{D8945CE4-CAF0-0265-6F2F-7B1D73903707}"/>
              </a:ext>
            </a:extLst>
          </p:cNvPr>
          <p:cNvPicPr>
            <a:picLocks noChangeAspect="1"/>
          </p:cNvPicPr>
          <p:nvPr/>
        </p:nvPicPr>
        <p:blipFill rotWithShape="1">
          <a:blip r:embed="rId2"/>
          <a:srcRect t="17925" r="-2" b="-2"/>
          <a:stretch>
            <a:fillRect/>
          </a:stretch>
        </p:blipFill>
        <p:spPr>
          <a:xfrm>
            <a:off x="0" y="0"/>
            <a:ext cx="3489958" cy="1989904"/>
          </a:xfrm>
          <a:prstGeom prst="rect">
            <a:avLst/>
          </a:prstGeom>
          <a:effectLst/>
        </p:spPr>
      </p:pic>
    </p:spTree>
    <p:extLst>
      <p:ext uri="{BB962C8B-B14F-4D97-AF65-F5344CB8AC3E}">
        <p14:creationId xmlns:p14="http://schemas.microsoft.com/office/powerpoint/2010/main" val="77154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D1BC26F9-C757-1B27-8D88-4DBC3855040B}"/>
              </a:ext>
            </a:extLst>
          </p:cNvPr>
          <p:cNvPicPr>
            <a:picLocks noChangeAspect="1"/>
          </p:cNvPicPr>
          <p:nvPr/>
        </p:nvPicPr>
        <p:blipFill rotWithShape="1">
          <a:blip r:embed="rId2"/>
          <a:srcRect t="13783"/>
          <a:stretch>
            <a:fillRect/>
          </a:stretch>
        </p:blipFill>
        <p:spPr>
          <a:xfrm>
            <a:off x="20" y="1"/>
            <a:ext cx="4752733" cy="6858000"/>
          </a:xfrm>
          <a:prstGeom prst="rect">
            <a:avLst/>
          </a:prstGeom>
        </p:spPr>
      </p:pic>
      <p:sp>
        <p:nvSpPr>
          <p:cNvPr id="12" name="Rectangle 11">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017527F-EC21-6F3A-A89D-644C0072000E}"/>
              </a:ext>
            </a:extLst>
          </p:cNvPr>
          <p:cNvSpPr>
            <a:spLocks noGrp="1"/>
          </p:cNvSpPr>
          <p:nvPr>
            <p:ph type="ctrTitle"/>
          </p:nvPr>
        </p:nvSpPr>
        <p:spPr>
          <a:xfrm>
            <a:off x="5448300" y="1769419"/>
            <a:ext cx="6057900" cy="2466143"/>
          </a:xfrm>
        </p:spPr>
        <p:txBody>
          <a:bodyPr anchor="b">
            <a:normAutofit/>
          </a:bodyPr>
          <a:lstStyle/>
          <a:p>
            <a:r>
              <a:rPr lang="es-MX" sz="4000" dirty="0">
                <a:solidFill>
                  <a:srgbClr val="595959"/>
                </a:solidFill>
              </a:rPr>
              <a:t>EVOLUCIÓN DE LA COMUNICACIÓN POLÍTICA EN LA ERA DIGITAL</a:t>
            </a:r>
          </a:p>
        </p:txBody>
      </p:sp>
      <p:pic>
        <p:nvPicPr>
          <p:cNvPr id="5" name="Imagen 4">
            <a:extLst>
              <a:ext uri="{FF2B5EF4-FFF2-40B4-BE49-F238E27FC236}">
                <a16:creationId xmlns:a16="http://schemas.microsoft.com/office/drawing/2014/main" id="{C7CFAE38-F787-7D59-28E6-0EC845212CAC}"/>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999398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532AE1-3E02-470C-B898-A0C62F2E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401DF7-4687-415B-A91D-DB43BEEBD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64612"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FC09D2-72D2-4174-A2DF-1017D0FEB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912" y="685800"/>
            <a:ext cx="6048935"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62BF814-BDDD-C467-0D5C-6E609ACDEC96}"/>
              </a:ext>
            </a:extLst>
          </p:cNvPr>
          <p:cNvSpPr>
            <a:spLocks noGrp="1"/>
          </p:cNvSpPr>
          <p:nvPr>
            <p:ph idx="1"/>
          </p:nvPr>
        </p:nvSpPr>
        <p:spPr>
          <a:xfrm>
            <a:off x="752015" y="761674"/>
            <a:ext cx="6017832" cy="5334648"/>
          </a:xfrm>
        </p:spPr>
        <p:txBody>
          <a:bodyPr anchor="t">
            <a:noAutofit/>
          </a:bodyPr>
          <a:lstStyle/>
          <a:p>
            <a:pPr marL="0" indent="0" algn="just">
              <a:buNone/>
            </a:pPr>
            <a:r>
              <a:rPr lang="es-MX" sz="2500" dirty="0">
                <a:solidFill>
                  <a:schemeClr val="tx1">
                    <a:lumMod val="65000"/>
                    <a:lumOff val="35000"/>
                  </a:schemeClr>
                </a:solidFill>
              </a:rPr>
              <a:t>La comunicación política ha evolucionado de manera acelerada con cada innovación tecnológica en los medios. La radio y la televisión transformaron la forma de hacer campaña en el siglo XX, permitiendo a líderes políticos dirigirse directamente a millones de ciudadanos. Ahora, Internet y las redes sociales representan una cuarta revolución tecnológica en la comunicación política, caracterizada por la desintermediación: la disminución de la influencia de los intermediarios tradicionales (prensa, radio, televisión) en favor de una interacción más directa entre actores políticos y ciudadanía.</a:t>
            </a:r>
          </a:p>
        </p:txBody>
      </p:sp>
      <p:pic>
        <p:nvPicPr>
          <p:cNvPr id="5" name="Imagen 4">
            <a:extLst>
              <a:ext uri="{FF2B5EF4-FFF2-40B4-BE49-F238E27FC236}">
                <a16:creationId xmlns:a16="http://schemas.microsoft.com/office/drawing/2014/main" id="{CC686C1C-5066-F9A9-D00A-D942972BD72C}"/>
              </a:ext>
            </a:extLst>
          </p:cNvPr>
          <p:cNvPicPr>
            <a:picLocks noChangeAspect="1"/>
          </p:cNvPicPr>
          <p:nvPr/>
        </p:nvPicPr>
        <p:blipFill rotWithShape="1">
          <a:blip r:embed="rId2"/>
          <a:srcRect t="17925" r="-2" b="-2"/>
          <a:stretch>
            <a:fillRect/>
          </a:stretch>
        </p:blipFill>
        <p:spPr>
          <a:xfrm>
            <a:off x="8137339" y="1106208"/>
            <a:ext cx="3381935" cy="4645581"/>
          </a:xfrm>
          <a:prstGeom prst="rect">
            <a:avLst/>
          </a:prstGeom>
        </p:spPr>
      </p:pic>
      <p:pic>
        <p:nvPicPr>
          <p:cNvPr id="4" name="Imagen 3">
            <a:extLst>
              <a:ext uri="{FF2B5EF4-FFF2-40B4-BE49-F238E27FC236}">
                <a16:creationId xmlns:a16="http://schemas.microsoft.com/office/drawing/2014/main" id="{A6EFF476-3991-D67B-C066-2BF1CA15C22C}"/>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2269323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DF8F27-1816-50DA-7EFC-1D3A36A07C91}"/>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76B5E39-FAC5-5D12-B0B0-5584A02CAE32}"/>
              </a:ext>
            </a:extLst>
          </p:cNvPr>
          <p:cNvSpPr>
            <a:spLocks noGrp="1"/>
          </p:cNvSpPr>
          <p:nvPr>
            <p:ph idx="1"/>
          </p:nvPr>
        </p:nvSpPr>
        <p:spPr>
          <a:xfrm>
            <a:off x="696904" y="899160"/>
            <a:ext cx="7139504" cy="5486400"/>
          </a:xfrm>
        </p:spPr>
        <p:txBody>
          <a:bodyPr>
            <a:noAutofit/>
          </a:bodyPr>
          <a:lstStyle/>
          <a:p>
            <a:pPr marL="0" indent="0" algn="just">
              <a:buNone/>
            </a:pPr>
            <a:r>
              <a:rPr lang="es-MX" sz="2600" dirty="0"/>
              <a:t>En el ecosistema digital, cualquier persona con conexión a Internet puede publicar contenidos políticos y potencialmente alcanzar audiencias masivas, algo impensable en la era de la comunicación unidireccional de la televisión. Las redes sociales han eliminado muchos filtros editoriales: un funcionario electo puede anunciar decisiones en Twitter sin necesidad de convocar a una rueda de prensa, o un ciudadano puede difundir en Facebook una denuncia que se viralice sin pasar por el tamiz de un periódico. Esta democratización de la producción informativa ha empoderado a voces antes marginadas y ha diversificado las fuentes de información pública.</a:t>
            </a:r>
          </a:p>
        </p:txBody>
      </p:sp>
      <p:pic>
        <p:nvPicPr>
          <p:cNvPr id="5" name="Imagen 4">
            <a:extLst>
              <a:ext uri="{FF2B5EF4-FFF2-40B4-BE49-F238E27FC236}">
                <a16:creationId xmlns:a16="http://schemas.microsoft.com/office/drawing/2014/main" id="{ECD72AF5-406D-6170-63E4-74A23C0A308E}"/>
              </a:ext>
            </a:extLst>
          </p:cNvPr>
          <p:cNvPicPr>
            <a:picLocks noChangeAspect="1"/>
          </p:cNvPicPr>
          <p:nvPr/>
        </p:nvPicPr>
        <p:blipFill rotWithShape="1">
          <a:blip r:embed="rId2"/>
          <a:srcRect t="17925" r="-2" b="-2"/>
          <a:stretch>
            <a:fillRect/>
          </a:stretch>
        </p:blipFill>
        <p:spPr>
          <a:xfrm>
            <a:off x="8153400" y="899160"/>
            <a:ext cx="3718559" cy="5486400"/>
          </a:xfrm>
          <a:prstGeom prst="rect">
            <a:avLst/>
          </a:prstGeom>
          <a:effectLst/>
        </p:spPr>
      </p:pic>
      <p:pic>
        <p:nvPicPr>
          <p:cNvPr id="4" name="Imagen 3">
            <a:extLst>
              <a:ext uri="{FF2B5EF4-FFF2-40B4-BE49-F238E27FC236}">
                <a16:creationId xmlns:a16="http://schemas.microsoft.com/office/drawing/2014/main" id="{36AE4566-7DAC-B625-B500-17190E8D628B}"/>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1830054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A0AF2E-64F4-90DE-72BD-56DDA108EC7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D84A1C-D145-F0E8-9B8C-C568630FC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882E3E8-0EC9-0171-4D53-42E3F2278CC2}"/>
              </a:ext>
            </a:extLst>
          </p:cNvPr>
          <p:cNvSpPr>
            <a:spLocks noGrp="1"/>
          </p:cNvSpPr>
          <p:nvPr>
            <p:ph idx="1"/>
          </p:nvPr>
        </p:nvSpPr>
        <p:spPr>
          <a:xfrm>
            <a:off x="850091" y="1539240"/>
            <a:ext cx="10623040" cy="4428667"/>
          </a:xfrm>
        </p:spPr>
        <p:txBody>
          <a:bodyPr>
            <a:noAutofit/>
          </a:bodyPr>
          <a:lstStyle/>
          <a:p>
            <a:pPr marL="0" indent="0" algn="just">
              <a:buNone/>
            </a:pPr>
            <a:r>
              <a:rPr lang="es-MX" sz="2600" dirty="0"/>
              <a:t>Los costos de participación y difusión de mensajes políticos se han reducido drásticamente. Organizar apoyos, recaudar fondos o coordinar manifestaciones a través de Internet es mucho más barato y rápido que mediante medios tradicionales. Las campañas electorales incorporaron pronto estas herramientas: ya en 2008, la campaña presidencial de Barack Obama.</a:t>
            </a:r>
          </a:p>
          <a:p>
            <a:pPr marL="0" indent="0" algn="just">
              <a:buNone/>
            </a:pPr>
            <a:r>
              <a:rPr lang="es-MX" sz="2600" dirty="0"/>
              <a:t>En la década siguiente, prácticamente todos los partidos y líderes relevantes en democracias consolidadas y emergentes adoptaron plataformas como Facebook, Twitter o YouTube para comunicarse con los votantes, conscientes de que una porción creciente del electorado –especialmente los más jóvenes– se informa principalmente a través de medios en línea </a:t>
            </a:r>
          </a:p>
        </p:txBody>
      </p:sp>
      <p:pic>
        <p:nvPicPr>
          <p:cNvPr id="5" name="Imagen 4">
            <a:extLst>
              <a:ext uri="{FF2B5EF4-FFF2-40B4-BE49-F238E27FC236}">
                <a16:creationId xmlns:a16="http://schemas.microsoft.com/office/drawing/2014/main" id="{9DE6FFBE-50F9-78A4-04A4-987F0AFAB69E}"/>
              </a:ext>
            </a:extLst>
          </p:cNvPr>
          <p:cNvPicPr>
            <a:picLocks noChangeAspect="1"/>
          </p:cNvPicPr>
          <p:nvPr/>
        </p:nvPicPr>
        <p:blipFill rotWithShape="1">
          <a:blip r:embed="rId2"/>
          <a:srcRect t="17925" r="-2" b="-2"/>
          <a:stretch>
            <a:fillRect/>
          </a:stretch>
        </p:blipFill>
        <p:spPr>
          <a:xfrm>
            <a:off x="9143998" y="11"/>
            <a:ext cx="3048000" cy="1539229"/>
          </a:xfrm>
          <a:prstGeom prst="rect">
            <a:avLst/>
          </a:prstGeom>
          <a:effectLst/>
        </p:spPr>
      </p:pic>
      <p:pic>
        <p:nvPicPr>
          <p:cNvPr id="4" name="Imagen 3">
            <a:extLst>
              <a:ext uri="{FF2B5EF4-FFF2-40B4-BE49-F238E27FC236}">
                <a16:creationId xmlns:a16="http://schemas.microsoft.com/office/drawing/2014/main" id="{E035F607-11E0-3C1A-2D5A-4D0F8FF8740C}"/>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439758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695131-09E4-1163-7849-279F19A1EBC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D8B6C51-EB2A-0E12-D443-F5E692A7F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FACB504-EAAA-4508-4691-19CD6F08623F}"/>
              </a:ext>
            </a:extLst>
          </p:cNvPr>
          <p:cNvSpPr>
            <a:spLocks noGrp="1"/>
          </p:cNvSpPr>
          <p:nvPr>
            <p:ph idx="1"/>
          </p:nvPr>
        </p:nvSpPr>
        <p:spPr>
          <a:xfrm>
            <a:off x="850091" y="1697813"/>
            <a:ext cx="10084437" cy="4084320"/>
          </a:xfrm>
        </p:spPr>
        <p:txBody>
          <a:bodyPr>
            <a:noAutofit/>
          </a:bodyPr>
          <a:lstStyle/>
          <a:p>
            <a:pPr algn="just"/>
            <a:r>
              <a:rPr lang="es-MX" sz="2600" dirty="0"/>
              <a:t>Mientras las redes sociales hibridan la comunicación política conectando directamente a representantes, medios y ciudadanos, también multiplican la complejidad del flujo informativo. </a:t>
            </a:r>
          </a:p>
          <a:p>
            <a:pPr algn="just"/>
            <a:r>
              <a:rPr lang="es-MX" sz="2600" dirty="0"/>
              <a:t>Se entremezclan contenidos de fuentes oficiales, noticias de medios profesionales, opiniones de expertos, rumores infundados y propaganda política</a:t>
            </a:r>
          </a:p>
          <a:p>
            <a:pPr algn="just"/>
            <a:r>
              <a:rPr lang="es-MX" sz="2600" dirty="0"/>
              <a:t>El ciudadano asume un rol activo como curador de la información que consume y comparte, pero también queda expuesto a nuevos riesgos como la manipulación algorítmica de sus preferencias informativas.</a:t>
            </a:r>
          </a:p>
        </p:txBody>
      </p:sp>
      <p:pic>
        <p:nvPicPr>
          <p:cNvPr id="5" name="Imagen 4">
            <a:extLst>
              <a:ext uri="{FF2B5EF4-FFF2-40B4-BE49-F238E27FC236}">
                <a16:creationId xmlns:a16="http://schemas.microsoft.com/office/drawing/2014/main" id="{4369EFC5-9BB5-A901-7A64-13AB90F63B70}"/>
              </a:ext>
            </a:extLst>
          </p:cNvPr>
          <p:cNvPicPr>
            <a:picLocks noChangeAspect="1"/>
          </p:cNvPicPr>
          <p:nvPr/>
        </p:nvPicPr>
        <p:blipFill rotWithShape="1">
          <a:blip r:embed="rId2"/>
          <a:srcRect t="17925" r="-2" b="-2"/>
          <a:stretch>
            <a:fillRect/>
          </a:stretch>
        </p:blipFill>
        <p:spPr>
          <a:xfrm>
            <a:off x="9143998" y="11"/>
            <a:ext cx="3048000" cy="1539229"/>
          </a:xfrm>
          <a:prstGeom prst="rect">
            <a:avLst/>
          </a:prstGeom>
          <a:effectLst/>
        </p:spPr>
      </p:pic>
      <p:pic>
        <p:nvPicPr>
          <p:cNvPr id="4" name="Imagen 3">
            <a:extLst>
              <a:ext uri="{FF2B5EF4-FFF2-40B4-BE49-F238E27FC236}">
                <a16:creationId xmlns:a16="http://schemas.microsoft.com/office/drawing/2014/main" id="{F4BBA507-7434-6016-072C-02ADEDFB3CC1}"/>
              </a:ext>
            </a:extLst>
          </p:cNvPr>
          <p:cNvPicPr>
            <a:picLocks noChangeAspect="1"/>
          </p:cNvPicPr>
          <p:nvPr/>
        </p:nvPicPr>
        <p:blipFill>
          <a:blip r:embed="rId3"/>
          <a:stretch>
            <a:fillRect/>
          </a:stretch>
        </p:blipFill>
        <p:spPr>
          <a:xfrm>
            <a:off x="10934528" y="158584"/>
            <a:ext cx="1077207" cy="1083619"/>
          </a:xfrm>
          <a:prstGeom prst="rect">
            <a:avLst/>
          </a:prstGeom>
        </p:spPr>
      </p:pic>
    </p:spTree>
    <p:extLst>
      <p:ext uri="{BB962C8B-B14F-4D97-AF65-F5344CB8AC3E}">
        <p14:creationId xmlns:p14="http://schemas.microsoft.com/office/powerpoint/2010/main" val="367845251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273</TotalTime>
  <Words>2691</Words>
  <Application>Microsoft Office PowerPoint</Application>
  <PresentationFormat>Panorámica</PresentationFormat>
  <Paragraphs>74</Paragraphs>
  <Slides>35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35</vt:i4>
      </vt:variant>
    </vt:vector>
  </HeadingPairs>
  <TitlesOfParts>
    <vt:vector size="39" baseType="lpstr">
      <vt:lpstr>Aptos</vt:lpstr>
      <vt:lpstr>Aptos Display</vt:lpstr>
      <vt:lpstr>Arial</vt:lpstr>
      <vt:lpstr>Tema de Office</vt:lpstr>
      <vt:lpstr>Comunicación política, redes sociales y democracia en la era de Internet</vt:lpstr>
      <vt:lpstr>INTRODUCCIÓN</vt:lpstr>
      <vt:lpstr>INTRODUCCIÓN</vt:lpstr>
      <vt:lpstr>INTRODUCCIÓN</vt:lpstr>
      <vt:lpstr>EVOLUCIÓN DE LA COMUNICACIÓN POLÍTICA EN LA ERA DIGITAL</vt:lpstr>
      <vt:lpstr>Presentación de PowerPoint</vt:lpstr>
      <vt:lpstr>Presentación de PowerPoint</vt:lpstr>
      <vt:lpstr>Presentación de PowerPoint</vt:lpstr>
      <vt:lpstr>Presentación de PowerPoint</vt:lpstr>
      <vt:lpstr>Presentación de PowerPoint</vt:lpstr>
      <vt:lpstr>REDES SOCIALES EN LA DEMOCRACIA</vt:lpstr>
      <vt:lpstr>IMPACTOS POSITIVOS </vt:lpstr>
      <vt:lpstr>IMPACTOS POSITIVOS </vt:lpstr>
      <vt:lpstr>IMPACTOS POSITIVOS </vt:lpstr>
      <vt:lpstr>IMPACTOS POSITIVOS </vt:lpstr>
      <vt:lpstr>Presentación de PowerPoint</vt:lpstr>
      <vt:lpstr>IMPACTOS NEGATIVOS</vt:lpstr>
      <vt:lpstr>Presentación de PowerPoint</vt:lpstr>
      <vt:lpstr>FACTORES </vt:lpstr>
      <vt:lpstr>Presentación de PowerPoint</vt:lpstr>
      <vt:lpstr>IMPACTOS NEGATIVOS</vt:lpstr>
      <vt:lpstr>Presentación de PowerPoint</vt:lpstr>
      <vt:lpstr>IMPACTOS NEGATIVOS</vt:lpstr>
      <vt:lpstr>Presentación de PowerPoint</vt:lpstr>
      <vt:lpstr>Presentación de PowerPoint</vt:lpstr>
      <vt:lpstr>IMPACTOS NEGATIVOS</vt:lpstr>
      <vt:lpstr>Presentación de PowerPoint</vt:lpstr>
      <vt:lpstr>Presentación de PowerPoint</vt:lpstr>
      <vt:lpstr>Presentación de PowerPoint</vt:lpstr>
      <vt:lpstr>IMPACTOS NEGATIVOS</vt:lpstr>
      <vt:lpstr>Presentación de PowerPoint</vt:lpstr>
      <vt:lpstr>Presentación de PowerPoint</vt:lpstr>
      <vt:lpstr>Presentación de PowerPoint</vt:lpstr>
      <vt:lpstr>Presentación de PowerPoint</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NOÉ CORZO CORRAL</dc:creator>
  <cp:lastModifiedBy>María de Lourdes Gabriela Cossío Deschamps</cp:lastModifiedBy>
  <cp:revision>2</cp:revision>
  <dcterms:created xsi:type="dcterms:W3CDTF">2025-10-15T00:24:44Z</dcterms:created>
  <dcterms:modified xsi:type="dcterms:W3CDTF">2025-10-21T21:35:29Z</dcterms:modified>
</cp:coreProperties>
</file>