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6" r:id="rId8"/>
    <p:sldId id="264" r:id="rId9"/>
    <p:sldId id="265" r:id="rId10"/>
    <p:sldId id="262" r:id="rId11"/>
    <p:sldId id="263" r:id="rId12"/>
    <p:sldId id="267" r:id="rId13"/>
    <p:sldId id="268" r:id="rId14"/>
    <p:sldId id="269" r:id="rId15"/>
    <p:sldId id="270" r:id="rId16"/>
    <p:sldId id="271" r:id="rId17"/>
    <p:sldId id="273" r:id="rId18"/>
    <p:sldId id="272" r:id="rId19"/>
    <p:sldId id="274" r:id="rId20"/>
    <p:sldId id="275" r:id="rId21"/>
    <p:sldId id="276" r:id="rId22"/>
    <p:sldId id="277" r:id="rId23"/>
    <p:sldId id="278" r:id="rId24"/>
    <p:sldId id="280" r:id="rId25"/>
    <p:sldId id="279" r:id="rId26"/>
    <p:sldId id="281" r:id="rId27"/>
    <p:sldId id="282" r:id="rId28"/>
    <p:sldId id="283" r:id="rId29"/>
    <p:sldId id="284" r:id="rId30"/>
    <p:sldId id="285" r:id="rId31"/>
    <p:sldId id="286" r:id="rId32"/>
    <p:sldId id="287" r:id="rId33"/>
    <p:sldId id="288" r:id="rId34"/>
    <p:sldId id="289" r:id="rId35"/>
    <p:sldId id="291" r:id="rId36"/>
    <p:sldId id="290" r:id="rId37"/>
    <p:sldId id="292" r:id="rId38"/>
    <p:sldId id="293" r:id="rId39"/>
    <p:sldId id="294" r:id="rId40"/>
    <p:sldId id="295" r:id="rId41"/>
    <p:sldId id="296" r:id="rId42"/>
    <p:sldId id="297" r:id="rId43"/>
    <p:sldId id="299" r:id="rId44"/>
    <p:sldId id="300" r:id="rId45"/>
    <p:sldId id="298" r:id="rId46"/>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280BAD-AB80-6443-8399-3E9990356E2E}" v="22" dt="2025-11-24T04:59:13.7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950" autoAdjust="0"/>
    <p:restoredTop sz="94645"/>
  </p:normalViewPr>
  <p:slideViewPr>
    <p:cSldViewPr snapToGrid="0">
      <p:cViewPr varScale="1">
        <p:scale>
          <a:sx n="143" d="100"/>
          <a:sy n="143" d="100"/>
        </p:scale>
        <p:origin x="113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620A4D-8E72-8431-02FE-7A803F7E461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29EF9289-10DD-5C3A-A2DE-A1DE0079FC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ACAE398C-57B1-3E5C-2249-D14C9F2C934C}"/>
              </a:ext>
            </a:extLst>
          </p:cNvPr>
          <p:cNvSpPr>
            <a:spLocks noGrp="1"/>
          </p:cNvSpPr>
          <p:nvPr>
            <p:ph type="dt" sz="half" idx="10"/>
          </p:nvPr>
        </p:nvSpPr>
        <p:spPr/>
        <p:txBody>
          <a:bodyPr/>
          <a:lstStyle/>
          <a:p>
            <a:fld id="{6C2E2327-F19B-41F4-9F92-5C1213F660F3}" type="datetimeFigureOut">
              <a:rPr lang="es-MX" smtClean="0"/>
              <a:t>16/02/26</a:t>
            </a:fld>
            <a:endParaRPr lang="es-MX"/>
          </a:p>
        </p:txBody>
      </p:sp>
      <p:sp>
        <p:nvSpPr>
          <p:cNvPr id="5" name="Marcador de pie de página 4">
            <a:extLst>
              <a:ext uri="{FF2B5EF4-FFF2-40B4-BE49-F238E27FC236}">
                <a16:creationId xmlns:a16="http://schemas.microsoft.com/office/drawing/2014/main" id="{4B9F73FE-55C9-4DFD-4838-2E3E8800054B}"/>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5F037F9-F5A2-90FF-EBCD-823D0E0C0542}"/>
              </a:ext>
            </a:extLst>
          </p:cNvPr>
          <p:cNvSpPr>
            <a:spLocks noGrp="1"/>
          </p:cNvSpPr>
          <p:nvPr>
            <p:ph type="sldNum" sz="quarter" idx="12"/>
          </p:nvPr>
        </p:nvSpPr>
        <p:spPr/>
        <p:txBody>
          <a:bodyPr/>
          <a:lstStyle/>
          <a:p>
            <a:fld id="{DB3A15B3-1517-43BB-AF18-2808EEE7ACCC}" type="slidenum">
              <a:rPr lang="es-MX" smtClean="0"/>
              <a:t>‹Nº›</a:t>
            </a:fld>
            <a:endParaRPr lang="es-MX"/>
          </a:p>
        </p:txBody>
      </p:sp>
    </p:spTree>
    <p:extLst>
      <p:ext uri="{BB962C8B-B14F-4D97-AF65-F5344CB8AC3E}">
        <p14:creationId xmlns:p14="http://schemas.microsoft.com/office/powerpoint/2010/main" val="2790002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5A69BF-A0A8-7755-0ADB-4F3B19C2B28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DFA71A65-81CD-48F5-BF9F-175F6CB3F69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FE0CA007-5402-4CEE-A225-06C9F7C5B9CD}"/>
              </a:ext>
            </a:extLst>
          </p:cNvPr>
          <p:cNvSpPr>
            <a:spLocks noGrp="1"/>
          </p:cNvSpPr>
          <p:nvPr>
            <p:ph type="dt" sz="half" idx="10"/>
          </p:nvPr>
        </p:nvSpPr>
        <p:spPr/>
        <p:txBody>
          <a:bodyPr/>
          <a:lstStyle/>
          <a:p>
            <a:fld id="{6C2E2327-F19B-41F4-9F92-5C1213F660F3}" type="datetimeFigureOut">
              <a:rPr lang="es-MX" smtClean="0"/>
              <a:t>16/02/26</a:t>
            </a:fld>
            <a:endParaRPr lang="es-MX"/>
          </a:p>
        </p:txBody>
      </p:sp>
      <p:sp>
        <p:nvSpPr>
          <p:cNvPr id="5" name="Marcador de pie de página 4">
            <a:extLst>
              <a:ext uri="{FF2B5EF4-FFF2-40B4-BE49-F238E27FC236}">
                <a16:creationId xmlns:a16="http://schemas.microsoft.com/office/drawing/2014/main" id="{E9D9F721-3F8A-4361-5261-A675ACE935E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203996AD-E4B9-A7D3-7DD3-B387CF79F367}"/>
              </a:ext>
            </a:extLst>
          </p:cNvPr>
          <p:cNvSpPr>
            <a:spLocks noGrp="1"/>
          </p:cNvSpPr>
          <p:nvPr>
            <p:ph type="sldNum" sz="quarter" idx="12"/>
          </p:nvPr>
        </p:nvSpPr>
        <p:spPr/>
        <p:txBody>
          <a:bodyPr/>
          <a:lstStyle/>
          <a:p>
            <a:fld id="{DB3A15B3-1517-43BB-AF18-2808EEE7ACCC}" type="slidenum">
              <a:rPr lang="es-MX" smtClean="0"/>
              <a:t>‹Nº›</a:t>
            </a:fld>
            <a:endParaRPr lang="es-MX"/>
          </a:p>
        </p:txBody>
      </p:sp>
    </p:spTree>
    <p:extLst>
      <p:ext uri="{BB962C8B-B14F-4D97-AF65-F5344CB8AC3E}">
        <p14:creationId xmlns:p14="http://schemas.microsoft.com/office/powerpoint/2010/main" val="1912116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301B0E3-FB85-BC90-3B09-2F27AD4E1F32}"/>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EBF5948B-58DB-7BA4-C8A0-DC7FF1FF067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E4305F39-E85E-EF89-64E7-F9453FDD7247}"/>
              </a:ext>
            </a:extLst>
          </p:cNvPr>
          <p:cNvSpPr>
            <a:spLocks noGrp="1"/>
          </p:cNvSpPr>
          <p:nvPr>
            <p:ph type="dt" sz="half" idx="10"/>
          </p:nvPr>
        </p:nvSpPr>
        <p:spPr/>
        <p:txBody>
          <a:bodyPr/>
          <a:lstStyle/>
          <a:p>
            <a:fld id="{6C2E2327-F19B-41F4-9F92-5C1213F660F3}" type="datetimeFigureOut">
              <a:rPr lang="es-MX" smtClean="0"/>
              <a:t>16/02/26</a:t>
            </a:fld>
            <a:endParaRPr lang="es-MX"/>
          </a:p>
        </p:txBody>
      </p:sp>
      <p:sp>
        <p:nvSpPr>
          <p:cNvPr id="5" name="Marcador de pie de página 4">
            <a:extLst>
              <a:ext uri="{FF2B5EF4-FFF2-40B4-BE49-F238E27FC236}">
                <a16:creationId xmlns:a16="http://schemas.microsoft.com/office/drawing/2014/main" id="{44393526-9441-1443-3279-21CBEFB8B8E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8A01BB11-623A-8999-1897-9D1E9A421033}"/>
              </a:ext>
            </a:extLst>
          </p:cNvPr>
          <p:cNvSpPr>
            <a:spLocks noGrp="1"/>
          </p:cNvSpPr>
          <p:nvPr>
            <p:ph type="sldNum" sz="quarter" idx="12"/>
          </p:nvPr>
        </p:nvSpPr>
        <p:spPr/>
        <p:txBody>
          <a:bodyPr/>
          <a:lstStyle/>
          <a:p>
            <a:fld id="{DB3A15B3-1517-43BB-AF18-2808EEE7ACCC}" type="slidenum">
              <a:rPr lang="es-MX" smtClean="0"/>
              <a:t>‹Nº›</a:t>
            </a:fld>
            <a:endParaRPr lang="es-MX"/>
          </a:p>
        </p:txBody>
      </p:sp>
    </p:spTree>
    <p:extLst>
      <p:ext uri="{BB962C8B-B14F-4D97-AF65-F5344CB8AC3E}">
        <p14:creationId xmlns:p14="http://schemas.microsoft.com/office/powerpoint/2010/main" val="1619612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FF7C4B-ECEF-C174-4BB3-7DF883C4FFF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CE82C2B1-7371-F0F8-807C-96B37085BC3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14B3C7B0-B4B2-9DE6-D518-A078BE93574D}"/>
              </a:ext>
            </a:extLst>
          </p:cNvPr>
          <p:cNvSpPr>
            <a:spLocks noGrp="1"/>
          </p:cNvSpPr>
          <p:nvPr>
            <p:ph type="dt" sz="half" idx="10"/>
          </p:nvPr>
        </p:nvSpPr>
        <p:spPr/>
        <p:txBody>
          <a:bodyPr/>
          <a:lstStyle/>
          <a:p>
            <a:fld id="{6C2E2327-F19B-41F4-9F92-5C1213F660F3}" type="datetimeFigureOut">
              <a:rPr lang="es-MX" smtClean="0"/>
              <a:t>16/02/26</a:t>
            </a:fld>
            <a:endParaRPr lang="es-MX"/>
          </a:p>
        </p:txBody>
      </p:sp>
      <p:sp>
        <p:nvSpPr>
          <p:cNvPr id="5" name="Marcador de pie de página 4">
            <a:extLst>
              <a:ext uri="{FF2B5EF4-FFF2-40B4-BE49-F238E27FC236}">
                <a16:creationId xmlns:a16="http://schemas.microsoft.com/office/drawing/2014/main" id="{45E8171D-97A9-1954-E815-CA428561C76C}"/>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0D9B821-0A45-A205-C21B-61F6EE341825}"/>
              </a:ext>
            </a:extLst>
          </p:cNvPr>
          <p:cNvSpPr>
            <a:spLocks noGrp="1"/>
          </p:cNvSpPr>
          <p:nvPr>
            <p:ph type="sldNum" sz="quarter" idx="12"/>
          </p:nvPr>
        </p:nvSpPr>
        <p:spPr/>
        <p:txBody>
          <a:bodyPr/>
          <a:lstStyle/>
          <a:p>
            <a:fld id="{DB3A15B3-1517-43BB-AF18-2808EEE7ACCC}" type="slidenum">
              <a:rPr lang="es-MX" smtClean="0"/>
              <a:t>‹Nº›</a:t>
            </a:fld>
            <a:endParaRPr lang="es-MX"/>
          </a:p>
        </p:txBody>
      </p:sp>
    </p:spTree>
    <p:extLst>
      <p:ext uri="{BB962C8B-B14F-4D97-AF65-F5344CB8AC3E}">
        <p14:creationId xmlns:p14="http://schemas.microsoft.com/office/powerpoint/2010/main" val="520737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306CCB-3CCB-96A7-25F5-CA7DDD2BCA7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F9FA01DB-9096-79A3-5E98-8EAEE0BE161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270EB439-B531-9B85-3029-BDE83B00EA98}"/>
              </a:ext>
            </a:extLst>
          </p:cNvPr>
          <p:cNvSpPr>
            <a:spLocks noGrp="1"/>
          </p:cNvSpPr>
          <p:nvPr>
            <p:ph type="dt" sz="half" idx="10"/>
          </p:nvPr>
        </p:nvSpPr>
        <p:spPr/>
        <p:txBody>
          <a:bodyPr/>
          <a:lstStyle/>
          <a:p>
            <a:fld id="{6C2E2327-F19B-41F4-9F92-5C1213F660F3}" type="datetimeFigureOut">
              <a:rPr lang="es-MX" smtClean="0"/>
              <a:t>16/02/26</a:t>
            </a:fld>
            <a:endParaRPr lang="es-MX"/>
          </a:p>
        </p:txBody>
      </p:sp>
      <p:sp>
        <p:nvSpPr>
          <p:cNvPr id="5" name="Marcador de pie de página 4">
            <a:extLst>
              <a:ext uri="{FF2B5EF4-FFF2-40B4-BE49-F238E27FC236}">
                <a16:creationId xmlns:a16="http://schemas.microsoft.com/office/drawing/2014/main" id="{82A1B143-AA1D-219D-8C33-A25C20175E7D}"/>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3FE41EC-C067-ED35-1591-928B3D48EF98}"/>
              </a:ext>
            </a:extLst>
          </p:cNvPr>
          <p:cNvSpPr>
            <a:spLocks noGrp="1"/>
          </p:cNvSpPr>
          <p:nvPr>
            <p:ph type="sldNum" sz="quarter" idx="12"/>
          </p:nvPr>
        </p:nvSpPr>
        <p:spPr/>
        <p:txBody>
          <a:bodyPr/>
          <a:lstStyle/>
          <a:p>
            <a:fld id="{DB3A15B3-1517-43BB-AF18-2808EEE7ACCC}" type="slidenum">
              <a:rPr lang="es-MX" smtClean="0"/>
              <a:t>‹Nº›</a:t>
            </a:fld>
            <a:endParaRPr lang="es-MX"/>
          </a:p>
        </p:txBody>
      </p:sp>
    </p:spTree>
    <p:extLst>
      <p:ext uri="{BB962C8B-B14F-4D97-AF65-F5344CB8AC3E}">
        <p14:creationId xmlns:p14="http://schemas.microsoft.com/office/powerpoint/2010/main" val="1434224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22D2C9-E17F-B6D5-99CA-1722D266BF68}"/>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1D927530-DD85-1DAE-FD0A-B7983CAC3B1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AD394043-E005-7566-7E6E-71FE1159C99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ADFB0BD3-FBE8-4CC2-F8DA-9B6D8471AA15}"/>
              </a:ext>
            </a:extLst>
          </p:cNvPr>
          <p:cNvSpPr>
            <a:spLocks noGrp="1"/>
          </p:cNvSpPr>
          <p:nvPr>
            <p:ph type="dt" sz="half" idx="10"/>
          </p:nvPr>
        </p:nvSpPr>
        <p:spPr/>
        <p:txBody>
          <a:bodyPr/>
          <a:lstStyle/>
          <a:p>
            <a:fld id="{6C2E2327-F19B-41F4-9F92-5C1213F660F3}" type="datetimeFigureOut">
              <a:rPr lang="es-MX" smtClean="0"/>
              <a:t>16/02/26</a:t>
            </a:fld>
            <a:endParaRPr lang="es-MX"/>
          </a:p>
        </p:txBody>
      </p:sp>
      <p:sp>
        <p:nvSpPr>
          <p:cNvPr id="6" name="Marcador de pie de página 5">
            <a:extLst>
              <a:ext uri="{FF2B5EF4-FFF2-40B4-BE49-F238E27FC236}">
                <a16:creationId xmlns:a16="http://schemas.microsoft.com/office/drawing/2014/main" id="{B0BA23C5-2641-F59E-D528-AA8D0930321E}"/>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6218C108-5DB3-7956-E0B7-F11BEF5DEB13}"/>
              </a:ext>
            </a:extLst>
          </p:cNvPr>
          <p:cNvSpPr>
            <a:spLocks noGrp="1"/>
          </p:cNvSpPr>
          <p:nvPr>
            <p:ph type="sldNum" sz="quarter" idx="12"/>
          </p:nvPr>
        </p:nvSpPr>
        <p:spPr/>
        <p:txBody>
          <a:bodyPr/>
          <a:lstStyle/>
          <a:p>
            <a:fld id="{DB3A15B3-1517-43BB-AF18-2808EEE7ACCC}" type="slidenum">
              <a:rPr lang="es-MX" smtClean="0"/>
              <a:t>‹Nº›</a:t>
            </a:fld>
            <a:endParaRPr lang="es-MX"/>
          </a:p>
        </p:txBody>
      </p:sp>
    </p:spTree>
    <p:extLst>
      <p:ext uri="{BB962C8B-B14F-4D97-AF65-F5344CB8AC3E}">
        <p14:creationId xmlns:p14="http://schemas.microsoft.com/office/powerpoint/2010/main" val="768227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B00C61-629A-E61E-CA66-4971A502170D}"/>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5FF1BA2D-2C4F-6111-0F23-D35174F7E1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54AAF26-38D4-1ED0-C20F-FFF8B4955D9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17A65320-B522-F67E-D869-833F71BA95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FEE49CC0-95DA-9BDC-76EA-5C9658769B7B}"/>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1233A4AA-142C-49C1-55CE-D6B4916C27F6}"/>
              </a:ext>
            </a:extLst>
          </p:cNvPr>
          <p:cNvSpPr>
            <a:spLocks noGrp="1"/>
          </p:cNvSpPr>
          <p:nvPr>
            <p:ph type="dt" sz="half" idx="10"/>
          </p:nvPr>
        </p:nvSpPr>
        <p:spPr/>
        <p:txBody>
          <a:bodyPr/>
          <a:lstStyle/>
          <a:p>
            <a:fld id="{6C2E2327-F19B-41F4-9F92-5C1213F660F3}" type="datetimeFigureOut">
              <a:rPr lang="es-MX" smtClean="0"/>
              <a:t>16/02/26</a:t>
            </a:fld>
            <a:endParaRPr lang="es-MX"/>
          </a:p>
        </p:txBody>
      </p:sp>
      <p:sp>
        <p:nvSpPr>
          <p:cNvPr id="8" name="Marcador de pie de página 7">
            <a:extLst>
              <a:ext uri="{FF2B5EF4-FFF2-40B4-BE49-F238E27FC236}">
                <a16:creationId xmlns:a16="http://schemas.microsoft.com/office/drawing/2014/main" id="{6899F9A8-5D8F-B518-5DF9-B7A6EBE9A694}"/>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58E7C6CC-C711-887B-1EA1-FBDB85B5A927}"/>
              </a:ext>
            </a:extLst>
          </p:cNvPr>
          <p:cNvSpPr>
            <a:spLocks noGrp="1"/>
          </p:cNvSpPr>
          <p:nvPr>
            <p:ph type="sldNum" sz="quarter" idx="12"/>
          </p:nvPr>
        </p:nvSpPr>
        <p:spPr/>
        <p:txBody>
          <a:bodyPr/>
          <a:lstStyle/>
          <a:p>
            <a:fld id="{DB3A15B3-1517-43BB-AF18-2808EEE7ACCC}" type="slidenum">
              <a:rPr lang="es-MX" smtClean="0"/>
              <a:t>‹Nº›</a:t>
            </a:fld>
            <a:endParaRPr lang="es-MX"/>
          </a:p>
        </p:txBody>
      </p:sp>
    </p:spTree>
    <p:extLst>
      <p:ext uri="{BB962C8B-B14F-4D97-AF65-F5344CB8AC3E}">
        <p14:creationId xmlns:p14="http://schemas.microsoft.com/office/powerpoint/2010/main" val="1419976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85D043-D4CE-9BE5-EA5B-DDE7B275DEA7}"/>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E12A36ED-CB40-81A1-2B51-ED712DE41C4B}"/>
              </a:ext>
            </a:extLst>
          </p:cNvPr>
          <p:cNvSpPr>
            <a:spLocks noGrp="1"/>
          </p:cNvSpPr>
          <p:nvPr>
            <p:ph type="dt" sz="half" idx="10"/>
          </p:nvPr>
        </p:nvSpPr>
        <p:spPr/>
        <p:txBody>
          <a:bodyPr/>
          <a:lstStyle/>
          <a:p>
            <a:fld id="{6C2E2327-F19B-41F4-9F92-5C1213F660F3}" type="datetimeFigureOut">
              <a:rPr lang="es-MX" smtClean="0"/>
              <a:t>16/02/26</a:t>
            </a:fld>
            <a:endParaRPr lang="es-MX"/>
          </a:p>
        </p:txBody>
      </p:sp>
      <p:sp>
        <p:nvSpPr>
          <p:cNvPr id="4" name="Marcador de pie de página 3">
            <a:extLst>
              <a:ext uri="{FF2B5EF4-FFF2-40B4-BE49-F238E27FC236}">
                <a16:creationId xmlns:a16="http://schemas.microsoft.com/office/drawing/2014/main" id="{9416535C-EF58-FDB5-ED0D-D16562EC1088}"/>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858092A7-C2FF-78CD-7AEC-9E57C81FF1EA}"/>
              </a:ext>
            </a:extLst>
          </p:cNvPr>
          <p:cNvSpPr>
            <a:spLocks noGrp="1"/>
          </p:cNvSpPr>
          <p:nvPr>
            <p:ph type="sldNum" sz="quarter" idx="12"/>
          </p:nvPr>
        </p:nvSpPr>
        <p:spPr/>
        <p:txBody>
          <a:bodyPr/>
          <a:lstStyle/>
          <a:p>
            <a:fld id="{DB3A15B3-1517-43BB-AF18-2808EEE7ACCC}" type="slidenum">
              <a:rPr lang="es-MX" smtClean="0"/>
              <a:t>‹Nº›</a:t>
            </a:fld>
            <a:endParaRPr lang="es-MX"/>
          </a:p>
        </p:txBody>
      </p:sp>
    </p:spTree>
    <p:extLst>
      <p:ext uri="{BB962C8B-B14F-4D97-AF65-F5344CB8AC3E}">
        <p14:creationId xmlns:p14="http://schemas.microsoft.com/office/powerpoint/2010/main" val="880844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67A487-2C01-2F35-DD78-0BB6C73C989F}"/>
              </a:ext>
            </a:extLst>
          </p:cNvPr>
          <p:cNvSpPr>
            <a:spLocks noGrp="1"/>
          </p:cNvSpPr>
          <p:nvPr>
            <p:ph type="dt" sz="half" idx="10"/>
          </p:nvPr>
        </p:nvSpPr>
        <p:spPr/>
        <p:txBody>
          <a:bodyPr/>
          <a:lstStyle/>
          <a:p>
            <a:fld id="{6C2E2327-F19B-41F4-9F92-5C1213F660F3}" type="datetimeFigureOut">
              <a:rPr lang="es-MX" smtClean="0"/>
              <a:t>16/02/26</a:t>
            </a:fld>
            <a:endParaRPr lang="es-MX"/>
          </a:p>
        </p:txBody>
      </p:sp>
      <p:sp>
        <p:nvSpPr>
          <p:cNvPr id="3" name="Marcador de pie de página 2">
            <a:extLst>
              <a:ext uri="{FF2B5EF4-FFF2-40B4-BE49-F238E27FC236}">
                <a16:creationId xmlns:a16="http://schemas.microsoft.com/office/drawing/2014/main" id="{EAAB562B-1881-4585-AEB2-5768F92897DC}"/>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434932CF-CACC-A8C9-96D5-17E8799B7F00}"/>
              </a:ext>
            </a:extLst>
          </p:cNvPr>
          <p:cNvSpPr>
            <a:spLocks noGrp="1"/>
          </p:cNvSpPr>
          <p:nvPr>
            <p:ph type="sldNum" sz="quarter" idx="12"/>
          </p:nvPr>
        </p:nvSpPr>
        <p:spPr/>
        <p:txBody>
          <a:bodyPr/>
          <a:lstStyle/>
          <a:p>
            <a:fld id="{DB3A15B3-1517-43BB-AF18-2808EEE7ACCC}" type="slidenum">
              <a:rPr lang="es-MX" smtClean="0"/>
              <a:t>‹Nº›</a:t>
            </a:fld>
            <a:endParaRPr lang="es-MX"/>
          </a:p>
        </p:txBody>
      </p:sp>
    </p:spTree>
    <p:extLst>
      <p:ext uri="{BB962C8B-B14F-4D97-AF65-F5344CB8AC3E}">
        <p14:creationId xmlns:p14="http://schemas.microsoft.com/office/powerpoint/2010/main" val="2147220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F9B355-30E0-8A53-DD1F-3F684173FA1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0B551F7D-EF0A-6D27-F147-9BF8C964FA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981BC93A-4A8C-2975-4463-3CF4A60E68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802CEC6-48D2-0787-68F1-9550BE889DCD}"/>
              </a:ext>
            </a:extLst>
          </p:cNvPr>
          <p:cNvSpPr>
            <a:spLocks noGrp="1"/>
          </p:cNvSpPr>
          <p:nvPr>
            <p:ph type="dt" sz="half" idx="10"/>
          </p:nvPr>
        </p:nvSpPr>
        <p:spPr/>
        <p:txBody>
          <a:bodyPr/>
          <a:lstStyle/>
          <a:p>
            <a:fld id="{6C2E2327-F19B-41F4-9F92-5C1213F660F3}" type="datetimeFigureOut">
              <a:rPr lang="es-MX" smtClean="0"/>
              <a:t>16/02/26</a:t>
            </a:fld>
            <a:endParaRPr lang="es-MX"/>
          </a:p>
        </p:txBody>
      </p:sp>
      <p:sp>
        <p:nvSpPr>
          <p:cNvPr id="6" name="Marcador de pie de página 5">
            <a:extLst>
              <a:ext uri="{FF2B5EF4-FFF2-40B4-BE49-F238E27FC236}">
                <a16:creationId xmlns:a16="http://schemas.microsoft.com/office/drawing/2014/main" id="{621241B0-4827-DD3F-F62D-4C62E49F49F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03FDE126-8C57-D9D0-030F-43A7F9530A95}"/>
              </a:ext>
            </a:extLst>
          </p:cNvPr>
          <p:cNvSpPr>
            <a:spLocks noGrp="1"/>
          </p:cNvSpPr>
          <p:nvPr>
            <p:ph type="sldNum" sz="quarter" idx="12"/>
          </p:nvPr>
        </p:nvSpPr>
        <p:spPr/>
        <p:txBody>
          <a:bodyPr/>
          <a:lstStyle/>
          <a:p>
            <a:fld id="{DB3A15B3-1517-43BB-AF18-2808EEE7ACCC}" type="slidenum">
              <a:rPr lang="es-MX" smtClean="0"/>
              <a:t>‹Nº›</a:t>
            </a:fld>
            <a:endParaRPr lang="es-MX"/>
          </a:p>
        </p:txBody>
      </p:sp>
    </p:spTree>
    <p:extLst>
      <p:ext uri="{BB962C8B-B14F-4D97-AF65-F5344CB8AC3E}">
        <p14:creationId xmlns:p14="http://schemas.microsoft.com/office/powerpoint/2010/main" val="1451554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99874A-DCE0-EE62-EA84-360313B14A9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9D6C71A6-F0F9-DB1C-4BE3-6E53130D9A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27D40524-57FB-C405-D389-D7F81E056A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4FCCACB-8232-9D14-36B5-FCFDBE00B833}"/>
              </a:ext>
            </a:extLst>
          </p:cNvPr>
          <p:cNvSpPr>
            <a:spLocks noGrp="1"/>
          </p:cNvSpPr>
          <p:nvPr>
            <p:ph type="dt" sz="half" idx="10"/>
          </p:nvPr>
        </p:nvSpPr>
        <p:spPr/>
        <p:txBody>
          <a:bodyPr/>
          <a:lstStyle/>
          <a:p>
            <a:fld id="{6C2E2327-F19B-41F4-9F92-5C1213F660F3}" type="datetimeFigureOut">
              <a:rPr lang="es-MX" smtClean="0"/>
              <a:t>16/02/26</a:t>
            </a:fld>
            <a:endParaRPr lang="es-MX"/>
          </a:p>
        </p:txBody>
      </p:sp>
      <p:sp>
        <p:nvSpPr>
          <p:cNvPr id="6" name="Marcador de pie de página 5">
            <a:extLst>
              <a:ext uri="{FF2B5EF4-FFF2-40B4-BE49-F238E27FC236}">
                <a16:creationId xmlns:a16="http://schemas.microsoft.com/office/drawing/2014/main" id="{5415D44F-A550-EA94-C1CA-1BFC2EB7818D}"/>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9E8461EC-AB25-0535-2EA5-493231314375}"/>
              </a:ext>
            </a:extLst>
          </p:cNvPr>
          <p:cNvSpPr>
            <a:spLocks noGrp="1"/>
          </p:cNvSpPr>
          <p:nvPr>
            <p:ph type="sldNum" sz="quarter" idx="12"/>
          </p:nvPr>
        </p:nvSpPr>
        <p:spPr/>
        <p:txBody>
          <a:bodyPr/>
          <a:lstStyle/>
          <a:p>
            <a:fld id="{DB3A15B3-1517-43BB-AF18-2808EEE7ACCC}" type="slidenum">
              <a:rPr lang="es-MX" smtClean="0"/>
              <a:t>‹Nº›</a:t>
            </a:fld>
            <a:endParaRPr lang="es-MX"/>
          </a:p>
        </p:txBody>
      </p:sp>
    </p:spTree>
    <p:extLst>
      <p:ext uri="{BB962C8B-B14F-4D97-AF65-F5344CB8AC3E}">
        <p14:creationId xmlns:p14="http://schemas.microsoft.com/office/powerpoint/2010/main" val="1992224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2CE3047-5DBB-0D31-F176-0A8C1A996E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131A9711-7ED9-18E8-1E01-A4CF91BB7B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0A05322E-8DA7-7D56-9875-33476048A1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2E2327-F19B-41F4-9F92-5C1213F660F3}" type="datetimeFigureOut">
              <a:rPr lang="es-MX" smtClean="0"/>
              <a:t>16/02/26</a:t>
            </a:fld>
            <a:endParaRPr lang="es-MX"/>
          </a:p>
        </p:txBody>
      </p:sp>
      <p:sp>
        <p:nvSpPr>
          <p:cNvPr id="5" name="Marcador de pie de página 4">
            <a:extLst>
              <a:ext uri="{FF2B5EF4-FFF2-40B4-BE49-F238E27FC236}">
                <a16:creationId xmlns:a16="http://schemas.microsoft.com/office/drawing/2014/main" id="{26000CDD-13A2-64FB-30BE-7EC3DFB0DA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175D9B4D-14A9-D6AE-12F0-C01A209122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B3A15B3-1517-43BB-AF18-2808EEE7ACCC}" type="slidenum">
              <a:rPr lang="es-MX" smtClean="0"/>
              <a:t>‹Nº›</a:t>
            </a:fld>
            <a:endParaRPr lang="es-MX"/>
          </a:p>
        </p:txBody>
      </p:sp>
    </p:spTree>
    <p:extLst>
      <p:ext uri="{BB962C8B-B14F-4D97-AF65-F5344CB8AC3E}">
        <p14:creationId xmlns:p14="http://schemas.microsoft.com/office/powerpoint/2010/main" val="2147178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computospj2025.ine.mx/landing" TargetMode="Externa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hyperlink" Target="https://repositoriodocumental.ine.mx/xmlui/bitstream/handle/123456789/184912/CGex202508-18-ap-Gaceta.pdf" TargetMode="External"/><Relationship Id="rId4" Type="http://schemas.openxmlformats.org/officeDocument/2006/relationships/hyperlink" Target="https://repositoriodocumental.ine.mx/xmlui/handle/123456789/179152"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www.te.gob.mx/sentenciasHTML/convertir/expediente/SUP-JIN-0348-2025" TargetMode="External"/><Relationship Id="rId7" Type="http://schemas.openxmlformats.org/officeDocument/2006/relationships/hyperlink" Target="https://www.te.gob.mx/media/SentenciasN/pdf/Superior/SUP-JIN-0779-2025.pdf"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hyperlink" Target="https://www.te.gob.mx/media/SentenciasN/pdf/Superior/SUP-JIN-0730-2025.pdf" TargetMode="External"/><Relationship Id="rId5" Type="http://schemas.openxmlformats.org/officeDocument/2006/relationships/hyperlink" Target="https://www.te.gob.mx/sentenciasHTML/convertir/expediente/SUP-JIN-0492-2025-" TargetMode="External"/><Relationship Id="rId4" Type="http://schemas.openxmlformats.org/officeDocument/2006/relationships/hyperlink" Target="https://www.te.gob.mx/media/SentenciasN/pdf/Superior/SUP-JIN-0439-2025.pdf"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3" name="Freeform: Shape 12">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6" name="Freeform: Shape 15">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Shape 21">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ítulo 1">
            <a:extLst>
              <a:ext uri="{FF2B5EF4-FFF2-40B4-BE49-F238E27FC236}">
                <a16:creationId xmlns:a16="http://schemas.microsoft.com/office/drawing/2014/main" id="{8CDDCB89-9EE3-528F-58B9-D34C9B0BC0C3}"/>
              </a:ext>
            </a:extLst>
          </p:cNvPr>
          <p:cNvSpPr>
            <a:spLocks noGrp="1"/>
          </p:cNvSpPr>
          <p:nvPr>
            <p:ph type="ctrTitle"/>
          </p:nvPr>
        </p:nvSpPr>
        <p:spPr>
          <a:xfrm>
            <a:off x="2902013" y="1571581"/>
            <a:ext cx="6387668" cy="3338522"/>
          </a:xfrm>
        </p:spPr>
        <p:txBody>
          <a:bodyPr anchor="b">
            <a:normAutofit fontScale="90000"/>
          </a:bodyPr>
          <a:lstStyle/>
          <a:p>
            <a:r>
              <a:rPr lang="es-MX" sz="5200" dirty="0">
                <a:solidFill>
                  <a:schemeClr val="accent1">
                    <a:lumMod val="75000"/>
                  </a:schemeClr>
                </a:solidFill>
              </a:rPr>
              <a:t>PROCEDIMIENTO DE ASIGNACIÓN DE CANDIDATURAS GANADORAS EN LA ELECCIÓN JUDICIAL</a:t>
            </a:r>
          </a:p>
        </p:txBody>
      </p:sp>
      <p:grpSp>
        <p:nvGrpSpPr>
          <p:cNvPr id="24" name="Group 23">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5" name="Freeform: Shape 24">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8" name="Freeform: Shape 27">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0" name="Group 29">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31" name="Freeform: Shape 30">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4" name="Freeform: Shape 33">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2" descr="No hay ninguna descripción de la foto disponible.">
            <a:extLst>
              <a:ext uri="{FF2B5EF4-FFF2-40B4-BE49-F238E27FC236}">
                <a16:creationId xmlns:a16="http://schemas.microsoft.com/office/drawing/2014/main" id="{4098EBF2-D0EF-F8E2-61A3-6203E3BF9C23}"/>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733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C8C58A-3B8F-993D-0F98-BD95552C845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76CAC86-7140-8693-8CB4-3347C9334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D043EF-BFB6-C9E5-950C-0560B1F92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ítulo 1">
            <a:extLst>
              <a:ext uri="{FF2B5EF4-FFF2-40B4-BE49-F238E27FC236}">
                <a16:creationId xmlns:a16="http://schemas.microsoft.com/office/drawing/2014/main" id="{DCB5800D-EF08-3308-D96C-0536F60B7748}"/>
              </a:ext>
            </a:extLst>
          </p:cNvPr>
          <p:cNvSpPr>
            <a:spLocks noGrp="1"/>
          </p:cNvSpPr>
          <p:nvPr>
            <p:ph type="title"/>
          </p:nvPr>
        </p:nvSpPr>
        <p:spPr>
          <a:xfrm>
            <a:off x="1681853" y="1424835"/>
            <a:ext cx="7595805" cy="1066802"/>
          </a:xfrm>
        </p:spPr>
        <p:txBody>
          <a:bodyPr anchor="b">
            <a:normAutofit fontScale="90000"/>
          </a:bodyPr>
          <a:lstStyle/>
          <a:p>
            <a:pPr algn="ctr"/>
            <a:r>
              <a:rPr lang="es-MX" sz="3600" dirty="0">
                <a:solidFill>
                  <a:schemeClr val="tx2"/>
                </a:solidFill>
              </a:rPr>
              <a:t>ÓRGANOS SUBDELEGACIONALES </a:t>
            </a:r>
            <a:br>
              <a:rPr lang="es-MX" sz="3600" dirty="0">
                <a:solidFill>
                  <a:schemeClr val="tx2"/>
                </a:solidFill>
              </a:rPr>
            </a:br>
            <a:r>
              <a:rPr lang="es-MX" sz="3600" dirty="0">
                <a:solidFill>
                  <a:schemeClr val="tx2"/>
                </a:solidFill>
              </a:rPr>
              <a:t>DEL INE</a:t>
            </a:r>
          </a:p>
        </p:txBody>
      </p:sp>
      <p:grpSp>
        <p:nvGrpSpPr>
          <p:cNvPr id="13" name="Group 12">
            <a:extLst>
              <a:ext uri="{FF2B5EF4-FFF2-40B4-BE49-F238E27FC236}">
                <a16:creationId xmlns:a16="http://schemas.microsoft.com/office/drawing/2014/main" id="{3A33A6EB-A369-EE65-FFB7-F9DCC7B481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2546EEAB-60AD-D41F-30EB-8CD9EF3E7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62D6509-DBC4-666E-890E-A49148FCBD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320A4AEF-B5B3-248C-BCC9-7BB526FBD6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767CF8F8-BB30-6733-1323-092A5F434D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Marcador de contenido 2">
            <a:extLst>
              <a:ext uri="{FF2B5EF4-FFF2-40B4-BE49-F238E27FC236}">
                <a16:creationId xmlns:a16="http://schemas.microsoft.com/office/drawing/2014/main" id="{1546B48F-960C-B1D3-E9E6-340B2B957404}"/>
              </a:ext>
            </a:extLst>
          </p:cNvPr>
          <p:cNvSpPr>
            <a:spLocks noGrp="1"/>
          </p:cNvSpPr>
          <p:nvPr>
            <p:ph idx="1"/>
          </p:nvPr>
        </p:nvSpPr>
        <p:spPr>
          <a:xfrm>
            <a:off x="1484026" y="1989725"/>
            <a:ext cx="9248142" cy="3945853"/>
          </a:xfrm>
        </p:spPr>
        <p:txBody>
          <a:bodyPr anchor="ctr">
            <a:normAutofit/>
          </a:bodyPr>
          <a:lstStyle/>
          <a:p>
            <a:pPr marL="0" indent="0" algn="just">
              <a:buNone/>
            </a:pPr>
            <a:r>
              <a:rPr lang="es-MX" sz="2600" dirty="0">
                <a:solidFill>
                  <a:schemeClr val="tx2"/>
                </a:solidFill>
              </a:rPr>
              <a:t>Son los Consejos Locales y Distritales en coadyuvancia con el Instituto en la elección, organización y cómputo de la elección de personas magistradas de los Tribunales Colegiados de Circuito y Tribunales  Colegiados  de  Apelación,  así  como de juezas de  Juzgados  de Distrito. (Art. 512.1 y 2 LGIPE).</a:t>
            </a:r>
          </a:p>
          <a:p>
            <a:pPr marL="0" indent="0" algn="just">
              <a:buNone/>
            </a:pPr>
            <a:endParaRPr lang="es-MX" sz="2400" dirty="0">
              <a:solidFill>
                <a:schemeClr val="tx2"/>
              </a:solidFill>
            </a:endParaRPr>
          </a:p>
        </p:txBody>
      </p:sp>
      <p:pic>
        <p:nvPicPr>
          <p:cNvPr id="4" name="Picture 2" descr="No hay ninguna descripción de la foto disponible.">
            <a:extLst>
              <a:ext uri="{FF2B5EF4-FFF2-40B4-BE49-F238E27FC236}">
                <a16:creationId xmlns:a16="http://schemas.microsoft.com/office/drawing/2014/main" id="{8377BBE1-F8FC-5904-4616-34E558EB36FB}"/>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6570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0C20AA8-DD09-ADFC-4A44-2D41F3E3C98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EE2D066-2DB4-C538-D1AD-2429A2EDC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C4BE0A-B198-E445-875B-6B1A30CB9B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ítulo 1">
            <a:extLst>
              <a:ext uri="{FF2B5EF4-FFF2-40B4-BE49-F238E27FC236}">
                <a16:creationId xmlns:a16="http://schemas.microsoft.com/office/drawing/2014/main" id="{9E1F1D63-1D63-6B54-CE49-418350E949DF}"/>
              </a:ext>
            </a:extLst>
          </p:cNvPr>
          <p:cNvSpPr>
            <a:spLocks noGrp="1"/>
          </p:cNvSpPr>
          <p:nvPr>
            <p:ph type="title"/>
          </p:nvPr>
        </p:nvSpPr>
        <p:spPr>
          <a:xfrm>
            <a:off x="863705" y="588962"/>
            <a:ext cx="7595805" cy="1066802"/>
          </a:xfrm>
        </p:spPr>
        <p:txBody>
          <a:bodyPr anchor="b">
            <a:normAutofit fontScale="90000"/>
          </a:bodyPr>
          <a:lstStyle/>
          <a:p>
            <a:pPr algn="ctr"/>
            <a:r>
              <a:rPr lang="es-MX" sz="3600" dirty="0">
                <a:solidFill>
                  <a:schemeClr val="tx2"/>
                </a:solidFill>
              </a:rPr>
              <a:t>PROCEDIMIENTO DE CÓMPUTO POR LOS CONSEJOS DISTRITALES</a:t>
            </a:r>
          </a:p>
        </p:txBody>
      </p:sp>
      <p:grpSp>
        <p:nvGrpSpPr>
          <p:cNvPr id="13" name="Group 12">
            <a:extLst>
              <a:ext uri="{FF2B5EF4-FFF2-40B4-BE49-F238E27FC236}">
                <a16:creationId xmlns:a16="http://schemas.microsoft.com/office/drawing/2014/main" id="{7B9A55E4-56EE-A92D-41DF-175D56850E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F0016174-4F99-AA85-A41E-A4D30E4559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C7E22A0-3F32-FDE4-DCFB-B3F2EBA74F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0B1E003-6895-2768-CACF-E245F3308E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0999E08-6979-CCD4-F989-7567D5C56A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Marcador de contenido 2">
            <a:extLst>
              <a:ext uri="{FF2B5EF4-FFF2-40B4-BE49-F238E27FC236}">
                <a16:creationId xmlns:a16="http://schemas.microsoft.com/office/drawing/2014/main" id="{0B2CD67C-4937-4099-93D2-174641E06BAD}"/>
              </a:ext>
            </a:extLst>
          </p:cNvPr>
          <p:cNvSpPr>
            <a:spLocks noGrp="1"/>
          </p:cNvSpPr>
          <p:nvPr>
            <p:ph idx="1"/>
          </p:nvPr>
        </p:nvSpPr>
        <p:spPr>
          <a:xfrm>
            <a:off x="1195269" y="1957640"/>
            <a:ext cx="9344395" cy="4154401"/>
          </a:xfrm>
        </p:spPr>
        <p:txBody>
          <a:bodyPr anchor="ctr">
            <a:normAutofit lnSpcReduction="10000"/>
          </a:bodyPr>
          <a:lstStyle/>
          <a:p>
            <a:pPr marL="457200" indent="-457200" algn="just">
              <a:buFont typeface="+mj-lt"/>
              <a:buAutoNum type="arabicPeriod"/>
            </a:pPr>
            <a:r>
              <a:rPr lang="es-MX" sz="2400" dirty="0">
                <a:solidFill>
                  <a:schemeClr val="tx2"/>
                </a:solidFill>
              </a:rPr>
              <a:t>Los Consejos Distritales realizarán el cómputo de las boletas o las  actas  que  contengan  las  votaciones  de  las  elecciones  de  personas juzgadoras, a partir de la llegada del primer paquete y concluirá hasta que se reciba  y  compute  el  último  paquete. </a:t>
            </a:r>
          </a:p>
          <a:p>
            <a:pPr marL="457200" indent="-457200" algn="just">
              <a:buFont typeface="+mj-lt"/>
              <a:buAutoNum type="arabicPeriod"/>
            </a:pPr>
            <a:r>
              <a:rPr lang="es-MX" sz="2400" dirty="0">
                <a:solidFill>
                  <a:schemeClr val="tx2"/>
                </a:solidFill>
              </a:rPr>
              <a:t>Conforme  se  vaya  concluyendo  cada cómputo,  los  Consejos  Distritales  emitirán  una constancia  de resultados  a cada candidatura ganadora, en la cual se registrarán los votos obtenidos en dicho órgano. </a:t>
            </a:r>
          </a:p>
          <a:p>
            <a:pPr marL="457200" indent="-457200" algn="just">
              <a:buFont typeface="+mj-lt"/>
              <a:buAutoNum type="arabicPeriod"/>
            </a:pPr>
            <a:r>
              <a:rPr lang="es-MX" sz="2400" dirty="0">
                <a:solidFill>
                  <a:schemeClr val="tx2"/>
                </a:solidFill>
              </a:rPr>
              <a:t>A la conclusión de los cómputos de su competencia, con auxilio de  los  Consejos  Locales, remitirán  los  resultados  obtenidos  al  Consejo General, para que proceda a realizar la sumatoria por tipo de elección.</a:t>
            </a:r>
          </a:p>
        </p:txBody>
      </p:sp>
      <p:pic>
        <p:nvPicPr>
          <p:cNvPr id="4" name="Picture 2" descr="No hay ninguna descripción de la foto disponible.">
            <a:extLst>
              <a:ext uri="{FF2B5EF4-FFF2-40B4-BE49-F238E27FC236}">
                <a16:creationId xmlns:a16="http://schemas.microsoft.com/office/drawing/2014/main" id="{B0700848-FE9D-24FA-5FDF-2E6168E0EEB2}"/>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0554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4" name="Freeform: Shape 1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ítulo 1">
            <a:extLst>
              <a:ext uri="{FF2B5EF4-FFF2-40B4-BE49-F238E27FC236}">
                <a16:creationId xmlns:a16="http://schemas.microsoft.com/office/drawing/2014/main" id="{875DDDBD-369C-D112-7F4E-D7454BACB832}"/>
              </a:ext>
            </a:extLst>
          </p:cNvPr>
          <p:cNvSpPr>
            <a:spLocks noGrp="1"/>
          </p:cNvSpPr>
          <p:nvPr>
            <p:ph type="title"/>
          </p:nvPr>
        </p:nvSpPr>
        <p:spPr>
          <a:xfrm>
            <a:off x="643876" y="2534106"/>
            <a:ext cx="3855720" cy="2185987"/>
          </a:xfrm>
        </p:spPr>
        <p:txBody>
          <a:bodyPr>
            <a:normAutofit/>
          </a:bodyPr>
          <a:lstStyle/>
          <a:p>
            <a:pPr algn="ctr"/>
            <a:r>
              <a:rPr lang="es-MX" sz="3600" dirty="0">
                <a:solidFill>
                  <a:schemeClr val="tx2"/>
                </a:solidFill>
              </a:rPr>
              <a:t>PRELACIÓN EN EL CÓMPUTO</a:t>
            </a:r>
          </a:p>
        </p:txBody>
      </p:sp>
      <p:sp>
        <p:nvSpPr>
          <p:cNvPr id="3" name="Marcador de contenido 2">
            <a:extLst>
              <a:ext uri="{FF2B5EF4-FFF2-40B4-BE49-F238E27FC236}">
                <a16:creationId xmlns:a16="http://schemas.microsoft.com/office/drawing/2014/main" id="{BB22FF3A-0BA7-9508-19EA-6FF814A7C5FA}"/>
              </a:ext>
            </a:extLst>
          </p:cNvPr>
          <p:cNvSpPr>
            <a:spLocks noGrp="1"/>
          </p:cNvSpPr>
          <p:nvPr>
            <p:ph idx="1"/>
          </p:nvPr>
        </p:nvSpPr>
        <p:spPr>
          <a:xfrm>
            <a:off x="5518486" y="813816"/>
            <a:ext cx="5727032" cy="5230368"/>
          </a:xfrm>
        </p:spPr>
        <p:txBody>
          <a:bodyPr anchor="ctr">
            <a:normAutofit/>
          </a:bodyPr>
          <a:lstStyle/>
          <a:p>
            <a:pPr marL="0" indent="0">
              <a:buNone/>
            </a:pPr>
            <a:r>
              <a:rPr lang="es-MX" sz="2600" dirty="0">
                <a:solidFill>
                  <a:schemeClr val="tx2"/>
                </a:solidFill>
              </a:rPr>
              <a:t>a) Ministras y Ministros de la SCJN</a:t>
            </a:r>
          </a:p>
          <a:p>
            <a:pPr marL="0" indent="0">
              <a:buNone/>
            </a:pPr>
            <a:r>
              <a:rPr lang="es-MX" sz="2600" dirty="0">
                <a:solidFill>
                  <a:schemeClr val="tx2"/>
                </a:solidFill>
              </a:rPr>
              <a:t>b) Magistradas y Magistrados del TDJ</a:t>
            </a:r>
          </a:p>
          <a:p>
            <a:pPr marL="0" indent="0">
              <a:buNone/>
            </a:pPr>
            <a:r>
              <a:rPr lang="es-MX" sz="2600" dirty="0">
                <a:solidFill>
                  <a:schemeClr val="tx2"/>
                </a:solidFill>
              </a:rPr>
              <a:t>c) Magistradas y Magistrados de la Sala Superior del TEPJF</a:t>
            </a:r>
          </a:p>
          <a:p>
            <a:pPr marL="0" indent="0">
              <a:buNone/>
            </a:pPr>
            <a:r>
              <a:rPr lang="es-MX" sz="2600" dirty="0">
                <a:solidFill>
                  <a:schemeClr val="tx2"/>
                </a:solidFill>
              </a:rPr>
              <a:t>d) Magistradas y Magistrados de las Salas Regionales del TEPJF</a:t>
            </a:r>
          </a:p>
          <a:p>
            <a:pPr marL="0" indent="0">
              <a:buNone/>
            </a:pPr>
            <a:r>
              <a:rPr lang="es-MX" sz="2600" dirty="0">
                <a:solidFill>
                  <a:schemeClr val="tx2"/>
                </a:solidFill>
              </a:rPr>
              <a:t>e) Magistradas y Magistrados de Circuito Judicial</a:t>
            </a:r>
          </a:p>
          <a:p>
            <a:pPr marL="0" indent="0">
              <a:buNone/>
            </a:pPr>
            <a:r>
              <a:rPr lang="es-MX" sz="2600" dirty="0">
                <a:solidFill>
                  <a:schemeClr val="tx2"/>
                </a:solidFill>
              </a:rPr>
              <a:t>F) Juezas y Jueces de Distrito</a:t>
            </a:r>
          </a:p>
        </p:txBody>
      </p:sp>
      <p:pic>
        <p:nvPicPr>
          <p:cNvPr id="4" name="Picture 2" descr="No hay ninguna descripción de la foto disponible.">
            <a:extLst>
              <a:ext uri="{FF2B5EF4-FFF2-40B4-BE49-F238E27FC236}">
                <a16:creationId xmlns:a16="http://schemas.microsoft.com/office/drawing/2014/main" id="{51AB990D-B842-9ED7-EC4A-CDA557B10CF8}"/>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4516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4" name="Freeform: Shape 13">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9" name="Freeform: Shape 18">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ítulo 1">
            <a:extLst>
              <a:ext uri="{FF2B5EF4-FFF2-40B4-BE49-F238E27FC236}">
                <a16:creationId xmlns:a16="http://schemas.microsoft.com/office/drawing/2014/main" id="{131A284A-6CD2-387C-8687-18B5F496DF09}"/>
              </a:ext>
            </a:extLst>
          </p:cNvPr>
          <p:cNvSpPr>
            <a:spLocks noGrp="1"/>
          </p:cNvSpPr>
          <p:nvPr>
            <p:ph type="ctrTitle"/>
          </p:nvPr>
        </p:nvSpPr>
        <p:spPr>
          <a:xfrm>
            <a:off x="3215729" y="1764407"/>
            <a:ext cx="5760846" cy="2310312"/>
          </a:xfrm>
        </p:spPr>
        <p:txBody>
          <a:bodyPr>
            <a:normAutofit/>
          </a:bodyPr>
          <a:lstStyle/>
          <a:p>
            <a:r>
              <a:rPr lang="es-MX" sz="5200" dirty="0">
                <a:solidFill>
                  <a:schemeClr val="tx2"/>
                </a:solidFill>
              </a:rPr>
              <a:t>VALIDEZ O NULIDAD DE VOTOS</a:t>
            </a:r>
          </a:p>
        </p:txBody>
      </p:sp>
      <p:sp>
        <p:nvSpPr>
          <p:cNvPr id="3" name="Subtítulo 2">
            <a:extLst>
              <a:ext uri="{FF2B5EF4-FFF2-40B4-BE49-F238E27FC236}">
                <a16:creationId xmlns:a16="http://schemas.microsoft.com/office/drawing/2014/main" id="{C36E61C6-F71A-0ADA-DEE7-896711C5BD98}"/>
              </a:ext>
            </a:extLst>
          </p:cNvPr>
          <p:cNvSpPr>
            <a:spLocks noGrp="1"/>
          </p:cNvSpPr>
          <p:nvPr>
            <p:ph type="subTitle" idx="1"/>
          </p:nvPr>
        </p:nvSpPr>
        <p:spPr>
          <a:xfrm>
            <a:off x="3215729" y="4165152"/>
            <a:ext cx="5760846" cy="682079"/>
          </a:xfrm>
        </p:spPr>
        <p:txBody>
          <a:bodyPr>
            <a:normAutofit/>
          </a:bodyPr>
          <a:lstStyle/>
          <a:p>
            <a:r>
              <a:rPr lang="es-MX" dirty="0">
                <a:solidFill>
                  <a:schemeClr val="tx2"/>
                </a:solidFill>
              </a:rPr>
              <a:t>(Art. 529)</a:t>
            </a:r>
          </a:p>
        </p:txBody>
      </p:sp>
      <p:pic>
        <p:nvPicPr>
          <p:cNvPr id="4" name="Picture 2" descr="No hay ninguna descripción de la foto disponible.">
            <a:extLst>
              <a:ext uri="{FF2B5EF4-FFF2-40B4-BE49-F238E27FC236}">
                <a16:creationId xmlns:a16="http://schemas.microsoft.com/office/drawing/2014/main" id="{A2CCF67A-9A90-CCE8-DD65-3B4BF117338F}"/>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1607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F60170-91B4-45F0-B88B-9C07AEC46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7D7C94-41C0-4614-8A18-941174D4D2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8"/>
            <a:ext cx="12192000"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7494E19-0ED1-866C-4C56-D2C186D49EC6}"/>
              </a:ext>
            </a:extLst>
          </p:cNvPr>
          <p:cNvSpPr>
            <a:spLocks noGrp="1"/>
          </p:cNvSpPr>
          <p:nvPr>
            <p:ph type="title"/>
          </p:nvPr>
        </p:nvSpPr>
        <p:spPr>
          <a:xfrm>
            <a:off x="1389116" y="438512"/>
            <a:ext cx="3262310" cy="927652"/>
          </a:xfrm>
        </p:spPr>
        <p:txBody>
          <a:bodyPr vert="horz" lIns="91440" tIns="45720" rIns="91440" bIns="45720" rtlCol="0" anchor="b">
            <a:normAutofit/>
          </a:bodyPr>
          <a:lstStyle/>
          <a:p>
            <a:r>
              <a:rPr lang="en-US" sz="5400" kern="1200" dirty="0">
                <a:solidFill>
                  <a:schemeClr val="tx2"/>
                </a:solidFill>
                <a:latin typeface="+mj-lt"/>
                <a:ea typeface="+mj-ea"/>
                <a:cs typeface="+mj-cs"/>
              </a:rPr>
              <a:t>REGLAS :</a:t>
            </a:r>
          </a:p>
        </p:txBody>
      </p:sp>
      <p:cxnSp>
        <p:nvCxnSpPr>
          <p:cNvPr id="13" name="Straight Connector 12">
            <a:extLst>
              <a:ext uri="{FF2B5EF4-FFF2-40B4-BE49-F238E27FC236}">
                <a16:creationId xmlns:a16="http://schemas.microsoft.com/office/drawing/2014/main" id="{61F6FBC1-6409-4059-B87B-1BE513242F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6A98E26-C7DC-48E3-8F50-FBF7F3C50F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65B3D45F-509E-43F3-B685-A5E78AD0D8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18" name="Straight Connector 17">
              <a:extLst>
                <a:ext uri="{FF2B5EF4-FFF2-40B4-BE49-F238E27FC236}">
                  <a16:creationId xmlns:a16="http://schemas.microsoft.com/office/drawing/2014/main" id="{6C53B0F8-0414-437D-87C2-23F48DF9CE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0B56551-40C7-4552-A11A-6D86B7EB085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4" name="Picture 2" descr="No hay ninguna descripción de la foto disponible.">
            <a:extLst>
              <a:ext uri="{FF2B5EF4-FFF2-40B4-BE49-F238E27FC236}">
                <a16:creationId xmlns:a16="http://schemas.microsoft.com/office/drawing/2014/main" id="{253E5995-1B2E-7878-279B-294091D88F51}"/>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5DC15BF-3C9A-CB11-07B5-026BC1541492}"/>
              </a:ext>
            </a:extLst>
          </p:cNvPr>
          <p:cNvSpPr txBox="1"/>
          <p:nvPr/>
        </p:nvSpPr>
        <p:spPr>
          <a:xfrm>
            <a:off x="977090" y="1508191"/>
            <a:ext cx="10192106" cy="5293757"/>
          </a:xfrm>
          <a:prstGeom prst="rect">
            <a:avLst/>
          </a:prstGeom>
          <a:noFill/>
        </p:spPr>
        <p:txBody>
          <a:bodyPr wrap="square" rtlCol="0">
            <a:spAutoFit/>
          </a:bodyPr>
          <a:lstStyle/>
          <a:p>
            <a:pPr marL="514350" indent="-514350" algn="just">
              <a:buFont typeface="+mj-lt"/>
              <a:buAutoNum type="alphaUcPeriod"/>
            </a:pPr>
            <a:r>
              <a:rPr lang="es-MX" sz="2600" dirty="0"/>
              <a:t>Se contará un voto válido por la marca o asiento que realice la persona votante en un recuadro de una misma boleta en favor de una candidatura claramente identificable, con independencia de que puedan emitirse dos o más votos por diversas candidaturas contenidas en una misma boleta.</a:t>
            </a:r>
          </a:p>
          <a:p>
            <a:pPr marL="514350" indent="-514350" algn="just">
              <a:buFont typeface="+mj-lt"/>
              <a:buAutoNum type="alphaUcPeriod"/>
            </a:pPr>
            <a:r>
              <a:rPr lang="es-MX" sz="2600" dirty="0"/>
              <a:t>El  Instituto  determinará  la  cantidad  de  votos  válidos  que  pueda  emitir cada  persona  votante  en  una  misma  boleta,  en  función  del  tipo  de elección y el número de candidaturas a elegir.</a:t>
            </a:r>
          </a:p>
          <a:p>
            <a:pPr marL="514350" indent="-514350" algn="just">
              <a:buFont typeface="+mj-lt"/>
              <a:buAutoNum type="alphaUcPeriod"/>
            </a:pPr>
            <a:r>
              <a:rPr lang="es-MX" sz="2600" dirty="0"/>
              <a:t>Se  contará  como  nulo  cualquier  voto  depositado  en  la  urna  sin  haber marcado  o  asentado  alguna opción,  o  se  realice  de  tal  forma  que  no permita identificar el sentido de un voto.</a:t>
            </a:r>
          </a:p>
          <a:p>
            <a:pPr marL="514350" indent="-514350" algn="just">
              <a:buFont typeface="+mj-lt"/>
              <a:buAutoNum type="alphaUcPeriod"/>
            </a:pPr>
            <a:endParaRPr lang="es-MX" sz="2600" dirty="0"/>
          </a:p>
          <a:p>
            <a:pPr marL="514350" indent="-514350" algn="just">
              <a:buFont typeface="+mj-lt"/>
              <a:buAutoNum type="alphaUcPeriod"/>
            </a:pPr>
            <a:endParaRPr lang="es-MX" sz="2600" dirty="0"/>
          </a:p>
        </p:txBody>
      </p:sp>
    </p:spTree>
    <p:extLst>
      <p:ext uri="{BB962C8B-B14F-4D97-AF65-F5344CB8AC3E}">
        <p14:creationId xmlns:p14="http://schemas.microsoft.com/office/powerpoint/2010/main" val="3257946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C5D33F-6E90-6CEC-4867-3C88A9B1ACE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77956FD-0E31-9FD8-4CC7-6E89D0BF8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8C62B5E-2469-B449-8BC2-D18B23273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8"/>
            <a:ext cx="12192000"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5CF89427-C8D2-10A8-7620-68C9842EBE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896F523-C308-8089-DC73-DAB58776F3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627809FF-3AAB-1986-1F77-D99642A7190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18" name="Straight Connector 17">
              <a:extLst>
                <a:ext uri="{FF2B5EF4-FFF2-40B4-BE49-F238E27FC236}">
                  <a16:creationId xmlns:a16="http://schemas.microsoft.com/office/drawing/2014/main" id="{13A286A9-A5A2-3105-9239-E9B084D4EF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139B02F-FBAF-0154-1620-1845598F5A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4" name="Picture 2" descr="No hay ninguna descripción de la foto disponible.">
            <a:extLst>
              <a:ext uri="{FF2B5EF4-FFF2-40B4-BE49-F238E27FC236}">
                <a16:creationId xmlns:a16="http://schemas.microsoft.com/office/drawing/2014/main" id="{6EA2D977-1C66-B2F8-E476-5B799A89C70A}"/>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DBFB487B-A265-368F-3F8B-B5B98511FAC7}"/>
              </a:ext>
            </a:extLst>
          </p:cNvPr>
          <p:cNvSpPr txBox="1"/>
          <p:nvPr/>
        </p:nvSpPr>
        <p:spPr>
          <a:xfrm>
            <a:off x="977090" y="1508191"/>
            <a:ext cx="10192106" cy="892552"/>
          </a:xfrm>
          <a:prstGeom prst="rect">
            <a:avLst/>
          </a:prstGeom>
          <a:noFill/>
        </p:spPr>
        <p:txBody>
          <a:bodyPr wrap="square" rtlCol="0">
            <a:spAutoFit/>
          </a:bodyPr>
          <a:lstStyle/>
          <a:p>
            <a:pPr algn="just"/>
            <a:endParaRPr lang="es-MX" sz="2600"/>
          </a:p>
          <a:p>
            <a:pPr marL="514350" indent="-514350" algn="just">
              <a:buFont typeface="+mj-lt"/>
              <a:buAutoNum type="alphaUcPeriod"/>
            </a:pPr>
            <a:endParaRPr lang="es-MX" sz="2600" dirty="0"/>
          </a:p>
        </p:txBody>
      </p:sp>
      <p:pic>
        <p:nvPicPr>
          <p:cNvPr id="3" name="Imagen 2">
            <a:extLst>
              <a:ext uri="{FF2B5EF4-FFF2-40B4-BE49-F238E27FC236}">
                <a16:creationId xmlns:a16="http://schemas.microsoft.com/office/drawing/2014/main" id="{D88D9E11-266C-9836-77F2-96754E68C21C}"/>
              </a:ext>
            </a:extLst>
          </p:cNvPr>
          <p:cNvPicPr>
            <a:picLocks noChangeAspect="1"/>
          </p:cNvPicPr>
          <p:nvPr/>
        </p:nvPicPr>
        <p:blipFill>
          <a:blip r:embed="rId3"/>
          <a:stretch>
            <a:fillRect/>
          </a:stretch>
        </p:blipFill>
        <p:spPr>
          <a:xfrm>
            <a:off x="2286000" y="885825"/>
            <a:ext cx="7620000" cy="5086350"/>
          </a:xfrm>
          <a:prstGeom prst="rect">
            <a:avLst/>
          </a:prstGeom>
        </p:spPr>
      </p:pic>
    </p:spTree>
    <p:extLst>
      <p:ext uri="{BB962C8B-B14F-4D97-AF65-F5344CB8AC3E}">
        <p14:creationId xmlns:p14="http://schemas.microsoft.com/office/powerpoint/2010/main" val="681689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81360C-E2A7-4D88-DF50-A053EDA2260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8200C6A-9E8C-BDE1-79D6-246834222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F8B81C-1763-6F04-EBEE-6C9890557B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8"/>
            <a:ext cx="12192000"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C212807B-A52F-1A49-4C8D-7AE11337539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251AC8B-65D5-31D2-990C-6AE2FCB7C7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C1C5A36A-09E1-B73D-7DB5-72473EEAC88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18" name="Straight Connector 17">
              <a:extLst>
                <a:ext uri="{FF2B5EF4-FFF2-40B4-BE49-F238E27FC236}">
                  <a16:creationId xmlns:a16="http://schemas.microsoft.com/office/drawing/2014/main" id="{776209BF-BD1F-66BD-69A3-DF9653F6B78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BE7EC50-0294-6583-B2A7-E667C0CD57F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4" name="Picture 2" descr="No hay ninguna descripción de la foto disponible.">
            <a:extLst>
              <a:ext uri="{FF2B5EF4-FFF2-40B4-BE49-F238E27FC236}">
                <a16:creationId xmlns:a16="http://schemas.microsoft.com/office/drawing/2014/main" id="{8251BE2E-AFC9-9038-6A24-79D2283E51F3}"/>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4290E0EE-E464-6E0A-59B0-559C32FE4DB1}"/>
              </a:ext>
            </a:extLst>
          </p:cNvPr>
          <p:cNvSpPr txBox="1"/>
          <p:nvPr/>
        </p:nvSpPr>
        <p:spPr>
          <a:xfrm>
            <a:off x="977090" y="1508191"/>
            <a:ext cx="10192106" cy="892552"/>
          </a:xfrm>
          <a:prstGeom prst="rect">
            <a:avLst/>
          </a:prstGeom>
          <a:noFill/>
        </p:spPr>
        <p:txBody>
          <a:bodyPr wrap="square" rtlCol="0">
            <a:spAutoFit/>
          </a:bodyPr>
          <a:lstStyle/>
          <a:p>
            <a:pPr algn="just"/>
            <a:endParaRPr lang="es-MX" sz="2600"/>
          </a:p>
          <a:p>
            <a:pPr marL="514350" indent="-514350" algn="just">
              <a:buFont typeface="+mj-lt"/>
              <a:buAutoNum type="alphaUcPeriod"/>
            </a:pPr>
            <a:endParaRPr lang="es-MX" sz="2600" dirty="0"/>
          </a:p>
        </p:txBody>
      </p:sp>
      <p:pic>
        <p:nvPicPr>
          <p:cNvPr id="2" name="Imagen 1">
            <a:extLst>
              <a:ext uri="{FF2B5EF4-FFF2-40B4-BE49-F238E27FC236}">
                <a16:creationId xmlns:a16="http://schemas.microsoft.com/office/drawing/2014/main" id="{B6E70DB9-227F-1396-2B16-A04D7278BB95}"/>
              </a:ext>
            </a:extLst>
          </p:cNvPr>
          <p:cNvPicPr>
            <a:picLocks noChangeAspect="1"/>
          </p:cNvPicPr>
          <p:nvPr/>
        </p:nvPicPr>
        <p:blipFill>
          <a:blip r:embed="rId3"/>
          <a:stretch>
            <a:fillRect/>
          </a:stretch>
        </p:blipFill>
        <p:spPr>
          <a:xfrm>
            <a:off x="3677495" y="310866"/>
            <a:ext cx="5720250" cy="6089934"/>
          </a:xfrm>
          <a:prstGeom prst="rect">
            <a:avLst/>
          </a:prstGeom>
        </p:spPr>
      </p:pic>
    </p:spTree>
    <p:extLst>
      <p:ext uri="{BB962C8B-B14F-4D97-AF65-F5344CB8AC3E}">
        <p14:creationId xmlns:p14="http://schemas.microsoft.com/office/powerpoint/2010/main" val="1297739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E1EC4D-2D5A-300E-9E04-279612E694F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16933D9-3526-4487-5D65-0AB10FEE5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37FFB3D-6044-CF71-AC8E-F755FC7FF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8"/>
            <a:ext cx="12192000"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078A656-4CB6-B034-E484-29DA50231BEC}"/>
              </a:ext>
            </a:extLst>
          </p:cNvPr>
          <p:cNvSpPr>
            <a:spLocks noGrp="1"/>
          </p:cNvSpPr>
          <p:nvPr>
            <p:ph type="title"/>
          </p:nvPr>
        </p:nvSpPr>
        <p:spPr>
          <a:xfrm>
            <a:off x="1389116" y="438512"/>
            <a:ext cx="6583810" cy="927652"/>
          </a:xfrm>
        </p:spPr>
        <p:txBody>
          <a:bodyPr vert="horz" lIns="91440" tIns="45720" rIns="91440" bIns="45720" rtlCol="0" anchor="b">
            <a:normAutofit fontScale="90000"/>
          </a:bodyPr>
          <a:lstStyle/>
          <a:p>
            <a:r>
              <a:rPr lang="en-US" sz="5400" kern="1200" dirty="0">
                <a:solidFill>
                  <a:schemeClr val="tx2"/>
                </a:solidFill>
                <a:latin typeface="+mj-lt"/>
                <a:ea typeface="+mj-ea"/>
                <a:cs typeface="+mj-cs"/>
              </a:rPr>
              <a:t>CASO A CONSIDERAR :</a:t>
            </a:r>
          </a:p>
        </p:txBody>
      </p:sp>
      <p:cxnSp>
        <p:nvCxnSpPr>
          <p:cNvPr id="13" name="Straight Connector 12">
            <a:extLst>
              <a:ext uri="{FF2B5EF4-FFF2-40B4-BE49-F238E27FC236}">
                <a16:creationId xmlns:a16="http://schemas.microsoft.com/office/drawing/2014/main" id="{3C11BE83-4C38-C3B4-493F-2CEA912195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954DD9C-0D79-0563-8B8F-3F178876FE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11693370-69AA-3EE1-26D0-4CBFB79065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18" name="Straight Connector 17">
              <a:extLst>
                <a:ext uri="{FF2B5EF4-FFF2-40B4-BE49-F238E27FC236}">
                  <a16:creationId xmlns:a16="http://schemas.microsoft.com/office/drawing/2014/main" id="{3AD11BDD-5B8C-013D-D99C-0C555FE71C7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F96EC59-71B6-180F-B772-13110A04845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4" name="Picture 2" descr="No hay ninguna descripción de la foto disponible.">
            <a:extLst>
              <a:ext uri="{FF2B5EF4-FFF2-40B4-BE49-F238E27FC236}">
                <a16:creationId xmlns:a16="http://schemas.microsoft.com/office/drawing/2014/main" id="{EF428F8C-553D-9417-DBAB-F7B48386EE0B}"/>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D4C15A1A-F016-2CE0-4844-6A4EA4B2D1CF}"/>
              </a:ext>
            </a:extLst>
          </p:cNvPr>
          <p:cNvSpPr txBox="1"/>
          <p:nvPr/>
        </p:nvSpPr>
        <p:spPr>
          <a:xfrm>
            <a:off x="1223947" y="1693974"/>
            <a:ext cx="9744105" cy="4493538"/>
          </a:xfrm>
          <a:prstGeom prst="rect">
            <a:avLst/>
          </a:prstGeom>
          <a:noFill/>
        </p:spPr>
        <p:txBody>
          <a:bodyPr wrap="square" rtlCol="0">
            <a:spAutoFit/>
          </a:bodyPr>
          <a:lstStyle/>
          <a:p>
            <a:pPr algn="just"/>
            <a:r>
              <a:rPr lang="es-MX" sz="2600" dirty="0"/>
              <a:t>VOTOS EMITIDOS PARA CANDIDATURAS CANCELADAS. </a:t>
            </a:r>
          </a:p>
          <a:p>
            <a:pPr algn="just"/>
            <a:r>
              <a:rPr lang="es-MX" sz="2600" dirty="0"/>
              <a:t>Se debe atender la intención del electorado al momento de votar, siempre y cuando no exista duda de la opción que apoya, tomando en cuenta el siguiente supuesto:</a:t>
            </a:r>
          </a:p>
          <a:p>
            <a:pPr algn="just"/>
            <a:r>
              <a:rPr lang="es-MX" sz="2600" dirty="0"/>
              <a:t>• En  aquellos  casos  donde  la  emisión  del  sufragio sea  a  favor  de candidaturas que aparezcan en las boletas electorales y hubiese pedido vigencia   su   registro   por   declinación,   fallecimiento,   inhabilitación   o incapacidad, dichos votos deberán de contabilizarse como votos nulos en los resultados de los cómputos. (Art. 514. 3 LGIPE)</a:t>
            </a:r>
          </a:p>
          <a:p>
            <a:pPr marL="514350" indent="-514350" algn="just">
              <a:buFont typeface="+mj-lt"/>
              <a:buAutoNum type="alphaUcPeriod"/>
            </a:pPr>
            <a:endParaRPr lang="es-MX" sz="2600" dirty="0"/>
          </a:p>
        </p:txBody>
      </p:sp>
    </p:spTree>
    <p:extLst>
      <p:ext uri="{BB962C8B-B14F-4D97-AF65-F5344CB8AC3E}">
        <p14:creationId xmlns:p14="http://schemas.microsoft.com/office/powerpoint/2010/main" val="1528820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D70B42-EC69-B9DA-1023-70BAC394C45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F90142-4966-DC01-5386-D2133CAF7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E99F38-7FF9-FA4B-FE91-A18C04F280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ítulo 1">
            <a:extLst>
              <a:ext uri="{FF2B5EF4-FFF2-40B4-BE49-F238E27FC236}">
                <a16:creationId xmlns:a16="http://schemas.microsoft.com/office/drawing/2014/main" id="{90FF8D6C-7204-B6BC-AD58-5B4E684713F5}"/>
              </a:ext>
            </a:extLst>
          </p:cNvPr>
          <p:cNvSpPr>
            <a:spLocks noGrp="1"/>
          </p:cNvSpPr>
          <p:nvPr>
            <p:ph type="title"/>
          </p:nvPr>
        </p:nvSpPr>
        <p:spPr>
          <a:xfrm>
            <a:off x="1195269" y="1030351"/>
            <a:ext cx="7595805" cy="1066802"/>
          </a:xfrm>
        </p:spPr>
        <p:txBody>
          <a:bodyPr anchor="b">
            <a:normAutofit fontScale="90000"/>
          </a:bodyPr>
          <a:lstStyle/>
          <a:p>
            <a:pPr algn="ctr"/>
            <a:r>
              <a:rPr lang="es-MX" sz="3600" dirty="0">
                <a:solidFill>
                  <a:schemeClr val="tx2"/>
                </a:solidFill>
              </a:rPr>
              <a:t>PROCEDIMIENTO DE CÓMPUTO POR LOS CONSEJOS DISTRITALES</a:t>
            </a:r>
          </a:p>
        </p:txBody>
      </p:sp>
      <p:grpSp>
        <p:nvGrpSpPr>
          <p:cNvPr id="13" name="Group 12">
            <a:extLst>
              <a:ext uri="{FF2B5EF4-FFF2-40B4-BE49-F238E27FC236}">
                <a16:creationId xmlns:a16="http://schemas.microsoft.com/office/drawing/2014/main" id="{94BA21EB-0FDF-F9C3-CD6A-33B407DFE8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3F6CC61E-E6B6-D2EB-03C5-207B7045A5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391EC5DC-5A7C-BFC5-099C-653B00322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893D49B-4667-CDF8-EEA5-F21FD3D3F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7AD7145-0965-9A6B-A620-15668AC14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Marcador de contenido 2">
            <a:extLst>
              <a:ext uri="{FF2B5EF4-FFF2-40B4-BE49-F238E27FC236}">
                <a16:creationId xmlns:a16="http://schemas.microsoft.com/office/drawing/2014/main" id="{656CCE29-ADBB-20E8-E755-CBC631D2B8FA}"/>
              </a:ext>
            </a:extLst>
          </p:cNvPr>
          <p:cNvSpPr>
            <a:spLocks noGrp="1"/>
          </p:cNvSpPr>
          <p:nvPr>
            <p:ph idx="1"/>
          </p:nvPr>
        </p:nvSpPr>
        <p:spPr>
          <a:xfrm>
            <a:off x="1195269" y="2198272"/>
            <a:ext cx="9344395" cy="4154401"/>
          </a:xfrm>
        </p:spPr>
        <p:txBody>
          <a:bodyPr anchor="ctr">
            <a:normAutofit/>
          </a:bodyPr>
          <a:lstStyle/>
          <a:p>
            <a:pPr marL="0" indent="0" algn="just">
              <a:buNone/>
            </a:pPr>
            <a:r>
              <a:rPr lang="es-MX" sz="2400" dirty="0">
                <a:solidFill>
                  <a:schemeClr val="tx2"/>
                </a:solidFill>
              </a:rPr>
              <a:t>Una vez concluido el cómputo de cada elección en los Consejos Distritales, con auxilio de los Consejos Locales, entregarán una constancia de resultados a las candidaturas ganadoras.</a:t>
            </a:r>
          </a:p>
          <a:p>
            <a:pPr marL="0" indent="0" algn="just">
              <a:buNone/>
            </a:pPr>
            <a:r>
              <a:rPr lang="es-MX" sz="2400" dirty="0">
                <a:solidFill>
                  <a:schemeClr val="tx2"/>
                </a:solidFill>
              </a:rPr>
              <a:t>Y computado la totalidad de las elecciones por parte de los Consejos Distritales, se remitirán los resultados al Consejo General para que proceda a realizar la sumatoria por tipo de elección.</a:t>
            </a:r>
          </a:p>
          <a:p>
            <a:pPr marL="0" indent="0" algn="just">
              <a:buNone/>
            </a:pPr>
            <a:r>
              <a:rPr lang="es-MX" sz="2400" dirty="0">
                <a:solidFill>
                  <a:schemeClr val="tx2"/>
                </a:solidFill>
              </a:rPr>
              <a:t>Una de  las premisas  fundamentales contenidas en los Lineamientos del INE consistió en desarrollar  el  cómputo  de  las seis elecciones  en  un  plazo  no  mayor  de 10  días naturales.</a:t>
            </a:r>
          </a:p>
          <a:p>
            <a:pPr marL="0" indent="0" algn="just">
              <a:buNone/>
            </a:pPr>
            <a:endParaRPr lang="es-MX" sz="2400" dirty="0">
              <a:solidFill>
                <a:schemeClr val="tx2"/>
              </a:solidFill>
            </a:endParaRPr>
          </a:p>
        </p:txBody>
      </p:sp>
      <p:pic>
        <p:nvPicPr>
          <p:cNvPr id="4" name="Picture 2" descr="No hay ninguna descripción de la foto disponible.">
            <a:extLst>
              <a:ext uri="{FF2B5EF4-FFF2-40B4-BE49-F238E27FC236}">
                <a16:creationId xmlns:a16="http://schemas.microsoft.com/office/drawing/2014/main" id="{03490264-5B14-8641-F0F8-EACACBE8F95E}"/>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6936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CC2066-63C4-ED80-008C-0DE235FF3083}"/>
            </a:ext>
          </a:extLst>
        </p:cNvPr>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ABB3404-4C80-9A87-935F-1034AE6EF7E9}"/>
              </a:ext>
            </a:extLst>
          </p:cNvPr>
          <p:cNvSpPr>
            <a:spLocks noGrp="1"/>
          </p:cNvSpPr>
          <p:nvPr>
            <p:ph type="ctrTitle"/>
          </p:nvPr>
        </p:nvSpPr>
        <p:spPr>
          <a:xfrm>
            <a:off x="6234422" y="4747126"/>
            <a:ext cx="5372214" cy="997283"/>
          </a:xfrm>
        </p:spPr>
        <p:txBody>
          <a:bodyPr anchor="t">
            <a:normAutofit/>
          </a:bodyPr>
          <a:lstStyle/>
          <a:p>
            <a:pPr algn="l"/>
            <a:br>
              <a:rPr lang="es-MX" sz="1600" dirty="0">
                <a:solidFill>
                  <a:schemeClr val="tx2"/>
                </a:solidFill>
                <a:hlinkClick r:id="rId2"/>
              </a:rPr>
            </a:br>
            <a:r>
              <a:rPr lang="es-MX" sz="2400" dirty="0">
                <a:solidFill>
                  <a:schemeClr val="tx2"/>
                </a:solidFill>
                <a:hlinkClick r:id="rId2"/>
              </a:rPr>
              <a:t>https://computospj2025.ine.mx/landing</a:t>
            </a:r>
            <a:br>
              <a:rPr lang="es-MX" sz="1600" dirty="0">
                <a:solidFill>
                  <a:schemeClr val="tx2"/>
                </a:solidFill>
              </a:rPr>
            </a:br>
            <a:endParaRPr lang="es-MX" sz="1600" dirty="0">
              <a:solidFill>
                <a:schemeClr val="tx2"/>
              </a:solidFill>
            </a:endParaRPr>
          </a:p>
        </p:txBody>
      </p:sp>
      <p:grpSp>
        <p:nvGrpSpPr>
          <p:cNvPr id="45" name="Group 44">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46" name="Freeform: Shape 45">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Shape 47">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2" descr="No hay ninguna descripción de la foto disponible.">
            <a:extLst>
              <a:ext uri="{FF2B5EF4-FFF2-40B4-BE49-F238E27FC236}">
                <a16:creationId xmlns:a16="http://schemas.microsoft.com/office/drawing/2014/main" id="{724E059E-EF27-CAF7-A4CB-91C71736EF38}"/>
              </a:ext>
            </a:extLst>
          </p:cNvPr>
          <p:cNvPicPr>
            <a:picLocks noGrp="1"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E55B8688-386D-5C50-034B-A0894B2041A3}"/>
              </a:ext>
            </a:extLst>
          </p:cNvPr>
          <p:cNvPicPr>
            <a:picLocks noChangeAspect="1"/>
          </p:cNvPicPr>
          <p:nvPr/>
        </p:nvPicPr>
        <p:blipFill>
          <a:blip r:embed="rId4"/>
          <a:stretch>
            <a:fillRect/>
          </a:stretch>
        </p:blipFill>
        <p:spPr>
          <a:xfrm>
            <a:off x="1379854" y="1925286"/>
            <a:ext cx="3320482" cy="3320482"/>
          </a:xfrm>
          <a:prstGeom prst="rect">
            <a:avLst/>
          </a:prstGeom>
        </p:spPr>
      </p:pic>
      <p:sp>
        <p:nvSpPr>
          <p:cNvPr id="5" name="CuadroTexto 4">
            <a:extLst>
              <a:ext uri="{FF2B5EF4-FFF2-40B4-BE49-F238E27FC236}">
                <a16:creationId xmlns:a16="http://schemas.microsoft.com/office/drawing/2014/main" id="{66F3093C-3230-DF47-C50D-36FCF7F83243}"/>
              </a:ext>
            </a:extLst>
          </p:cNvPr>
          <p:cNvSpPr txBox="1"/>
          <p:nvPr/>
        </p:nvSpPr>
        <p:spPr>
          <a:xfrm>
            <a:off x="6280194" y="1868467"/>
            <a:ext cx="4828555" cy="2246769"/>
          </a:xfrm>
          <a:prstGeom prst="rect">
            <a:avLst/>
          </a:prstGeom>
          <a:noFill/>
        </p:spPr>
        <p:txBody>
          <a:bodyPr wrap="square" rtlCol="0">
            <a:spAutoFit/>
          </a:bodyPr>
          <a:lstStyle/>
          <a:p>
            <a:pPr algn="ctr"/>
            <a:r>
              <a:rPr lang="es-MX" sz="2800" dirty="0">
                <a:solidFill>
                  <a:schemeClr val="accent1">
                    <a:lumMod val="75000"/>
                  </a:schemeClr>
                </a:solidFill>
              </a:rPr>
              <a:t>CÓMPUTOS DISTRITALES JUDICIALES 2015. ELECCIÓN EXTRAORDINARIA DEL PODER JUDICIAL DE LA FEDERACIÓN</a:t>
            </a:r>
          </a:p>
        </p:txBody>
      </p:sp>
    </p:spTree>
    <p:extLst>
      <p:ext uri="{BB962C8B-B14F-4D97-AF65-F5344CB8AC3E}">
        <p14:creationId xmlns:p14="http://schemas.microsoft.com/office/powerpoint/2010/main" val="1878329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0">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7" name="Group 1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8" name="Freeform: Shape 1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1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1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1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Marcador de contenido 2">
            <a:extLst>
              <a:ext uri="{FF2B5EF4-FFF2-40B4-BE49-F238E27FC236}">
                <a16:creationId xmlns:a16="http://schemas.microsoft.com/office/drawing/2014/main" id="{AF5D4EDE-4C9C-1B85-3DA1-40D9F189C219}"/>
              </a:ext>
            </a:extLst>
          </p:cNvPr>
          <p:cNvSpPr>
            <a:spLocks noGrp="1"/>
          </p:cNvSpPr>
          <p:nvPr>
            <p:ph idx="1"/>
          </p:nvPr>
        </p:nvSpPr>
        <p:spPr>
          <a:xfrm>
            <a:off x="5516778" y="883330"/>
            <a:ext cx="5221224" cy="5230368"/>
          </a:xfrm>
        </p:spPr>
        <p:txBody>
          <a:bodyPr anchor="ctr">
            <a:normAutofit/>
          </a:bodyPr>
          <a:lstStyle/>
          <a:p>
            <a:endParaRPr lang="es-MX" dirty="0">
              <a:solidFill>
                <a:schemeClr val="tx2"/>
              </a:solidFill>
            </a:endParaRPr>
          </a:p>
          <a:p>
            <a:endParaRPr lang="es-MX" dirty="0">
              <a:solidFill>
                <a:schemeClr val="tx2"/>
              </a:solidFill>
            </a:endParaRPr>
          </a:p>
        </p:txBody>
      </p:sp>
      <p:pic>
        <p:nvPicPr>
          <p:cNvPr id="4" name="Picture 2" descr="No hay ninguna descripción de la foto disponible.">
            <a:extLst>
              <a:ext uri="{FF2B5EF4-FFF2-40B4-BE49-F238E27FC236}">
                <a16:creationId xmlns:a16="http://schemas.microsoft.com/office/drawing/2014/main" id="{7B6E31A8-E064-4BDD-3DFA-03398891BAEC}"/>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A4A2D9D7-6BC5-4267-6D66-4669335DB81B}"/>
              </a:ext>
            </a:extLst>
          </p:cNvPr>
          <p:cNvSpPr txBox="1"/>
          <p:nvPr/>
        </p:nvSpPr>
        <p:spPr>
          <a:xfrm>
            <a:off x="5399679" y="1051690"/>
            <a:ext cx="5546199" cy="4893647"/>
          </a:xfrm>
          <a:prstGeom prst="rect">
            <a:avLst/>
          </a:prstGeom>
          <a:noFill/>
        </p:spPr>
        <p:txBody>
          <a:bodyPr wrap="square" rtlCol="0">
            <a:spAutoFit/>
          </a:bodyPr>
          <a:lstStyle/>
          <a:p>
            <a:pPr algn="just"/>
            <a:r>
              <a:rPr lang="es-MX" sz="2400" dirty="0"/>
              <a:t>El 23 de septiembre del 2024, mediante Acuerdo INE/CG2240/2024, el Consejo General emitió la declaratoria de inicio del PEEPJF 2024-2025, por el que se elegirán la totalidad   de   los   cargos   de   Ministras   y   Ministros   de   la   SCJN,   las magistraturas vacantes de la Sala Superior del TEPJF, la totalidad de las magistraturas   de   las   Salas   Regionales   del   TEPJF,   las   personas integrantes del TDJ; la mitad de los cargos de Magistraturas de Circuito y de  las  personas  Juzgadoras  de  Distrito. </a:t>
            </a:r>
          </a:p>
        </p:txBody>
      </p:sp>
      <p:sp>
        <p:nvSpPr>
          <p:cNvPr id="6" name="CuadroTexto 5">
            <a:extLst>
              <a:ext uri="{FF2B5EF4-FFF2-40B4-BE49-F238E27FC236}">
                <a16:creationId xmlns:a16="http://schemas.microsoft.com/office/drawing/2014/main" id="{DDF4328B-6547-B4C8-8EFA-14783D6A5C38}"/>
              </a:ext>
            </a:extLst>
          </p:cNvPr>
          <p:cNvSpPr txBox="1"/>
          <p:nvPr/>
        </p:nvSpPr>
        <p:spPr>
          <a:xfrm>
            <a:off x="634790" y="3105834"/>
            <a:ext cx="3902505" cy="646331"/>
          </a:xfrm>
          <a:prstGeom prst="rect">
            <a:avLst/>
          </a:prstGeom>
          <a:noFill/>
        </p:spPr>
        <p:txBody>
          <a:bodyPr wrap="square" rtlCol="0">
            <a:spAutoFit/>
          </a:bodyPr>
          <a:lstStyle/>
          <a:p>
            <a:r>
              <a:rPr lang="es-MX" sz="3600" dirty="0">
                <a:solidFill>
                  <a:schemeClr val="accent1">
                    <a:lumMod val="75000"/>
                  </a:schemeClr>
                </a:solidFill>
              </a:rPr>
              <a:t>INTRODUCCIÓN</a:t>
            </a:r>
          </a:p>
        </p:txBody>
      </p:sp>
    </p:spTree>
    <p:extLst>
      <p:ext uri="{BB962C8B-B14F-4D97-AF65-F5344CB8AC3E}">
        <p14:creationId xmlns:p14="http://schemas.microsoft.com/office/powerpoint/2010/main" val="3541539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o hay ninguna descripción de la foto disponible.">
            <a:extLst>
              <a:ext uri="{FF2B5EF4-FFF2-40B4-BE49-F238E27FC236}">
                <a16:creationId xmlns:a16="http://schemas.microsoft.com/office/drawing/2014/main" id="{7823898F-6FB0-FA46-A222-4181EB4D882C}"/>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53B72D58-65C5-6BAD-B253-AA8BB78680B5}"/>
              </a:ext>
            </a:extLst>
          </p:cNvPr>
          <p:cNvPicPr>
            <a:picLocks noChangeAspect="1"/>
          </p:cNvPicPr>
          <p:nvPr/>
        </p:nvPicPr>
        <p:blipFill>
          <a:blip r:embed="rId3"/>
          <a:stretch>
            <a:fillRect/>
          </a:stretch>
        </p:blipFill>
        <p:spPr>
          <a:xfrm>
            <a:off x="2667000" y="0"/>
            <a:ext cx="6858000" cy="6858000"/>
          </a:xfrm>
          <a:prstGeom prst="rect">
            <a:avLst/>
          </a:prstGeom>
        </p:spPr>
      </p:pic>
    </p:spTree>
    <p:extLst>
      <p:ext uri="{BB962C8B-B14F-4D97-AF65-F5344CB8AC3E}">
        <p14:creationId xmlns:p14="http://schemas.microsoft.com/office/powerpoint/2010/main" val="3676058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3" name="Freeform: Shape 12">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6" name="Freeform: Shape 15">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Shape 21">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ítulo 1">
            <a:extLst>
              <a:ext uri="{FF2B5EF4-FFF2-40B4-BE49-F238E27FC236}">
                <a16:creationId xmlns:a16="http://schemas.microsoft.com/office/drawing/2014/main" id="{6F53700D-84B2-596E-71C8-D0B24316BF42}"/>
              </a:ext>
            </a:extLst>
          </p:cNvPr>
          <p:cNvSpPr>
            <a:spLocks noGrp="1"/>
          </p:cNvSpPr>
          <p:nvPr>
            <p:ph type="ctrTitle"/>
          </p:nvPr>
        </p:nvSpPr>
        <p:spPr>
          <a:xfrm>
            <a:off x="3502426" y="1277346"/>
            <a:ext cx="5186842" cy="3990493"/>
          </a:xfrm>
        </p:spPr>
        <p:txBody>
          <a:bodyPr anchor="b">
            <a:normAutofit fontScale="90000"/>
          </a:bodyPr>
          <a:lstStyle/>
          <a:p>
            <a:r>
              <a:rPr lang="es-MX" sz="5200" dirty="0">
                <a:solidFill>
                  <a:schemeClr val="tx2"/>
                </a:solidFill>
              </a:rPr>
              <a:t>PARIDAD DE GÉNERO EN EL PROCEDIMIENTO DE ASIGNACIÓN DE CANDIDATURAS GANADORAS</a:t>
            </a:r>
          </a:p>
        </p:txBody>
      </p:sp>
      <p:grpSp>
        <p:nvGrpSpPr>
          <p:cNvPr id="24" name="Group 23">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5" name="Freeform: Shape 24">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8" name="Freeform: Shape 27">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0" name="Group 29">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31" name="Freeform: Shape 30">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4" name="Freeform: Shape 33">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2" descr="No hay ninguna descripción de la foto disponible.">
            <a:extLst>
              <a:ext uri="{FF2B5EF4-FFF2-40B4-BE49-F238E27FC236}">
                <a16:creationId xmlns:a16="http://schemas.microsoft.com/office/drawing/2014/main" id="{734EC822-0EEA-3F28-7B11-E8B78EF0533D}"/>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673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7C6D62-BAFC-7A05-F481-1CD2153EDD22}"/>
            </a:ext>
          </a:extLst>
        </p:cNvPr>
        <p:cNvGrpSpPr/>
        <p:nvPr/>
      </p:nvGrpSpPr>
      <p:grpSpPr>
        <a:xfrm>
          <a:off x="0" y="0"/>
          <a:ext cx="0" cy="0"/>
          <a:chOff x="0" y="0"/>
          <a:chExt cx="0" cy="0"/>
        </a:xfrm>
      </p:grpSpPr>
      <p:sp useBgFill="1">
        <p:nvSpPr>
          <p:cNvPr id="25" name="Rectangle 8">
            <a:extLst>
              <a:ext uri="{FF2B5EF4-FFF2-40B4-BE49-F238E27FC236}">
                <a16:creationId xmlns:a16="http://schemas.microsoft.com/office/drawing/2014/main" id="{4E444F41-A00E-661D-A62F-4C5C72D4A6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0">
            <a:extLst>
              <a:ext uri="{FF2B5EF4-FFF2-40B4-BE49-F238E27FC236}">
                <a16:creationId xmlns:a16="http://schemas.microsoft.com/office/drawing/2014/main" id="{33048BA5-EA1C-5DD8-6C98-D3919655D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7" name="Group 12">
            <a:extLst>
              <a:ext uri="{FF2B5EF4-FFF2-40B4-BE49-F238E27FC236}">
                <a16:creationId xmlns:a16="http://schemas.microsoft.com/office/drawing/2014/main" id="{49A15FCD-BE3E-5D28-A86D-BC29AE32633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8" name="Freeform: Shape 13">
              <a:extLst>
                <a:ext uri="{FF2B5EF4-FFF2-40B4-BE49-F238E27FC236}">
                  <a16:creationId xmlns:a16="http://schemas.microsoft.com/office/drawing/2014/main" id="{9F04E00F-3B67-556A-FE1B-374C5A59A3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14">
              <a:extLst>
                <a:ext uri="{FF2B5EF4-FFF2-40B4-BE49-F238E27FC236}">
                  <a16:creationId xmlns:a16="http://schemas.microsoft.com/office/drawing/2014/main" id="{CCF73E80-3B16-A86B-0595-A84D1D54D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15">
              <a:extLst>
                <a:ext uri="{FF2B5EF4-FFF2-40B4-BE49-F238E27FC236}">
                  <a16:creationId xmlns:a16="http://schemas.microsoft.com/office/drawing/2014/main" id="{F346F26B-8054-3ADC-7348-4DDA92ED6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16">
              <a:extLst>
                <a:ext uri="{FF2B5EF4-FFF2-40B4-BE49-F238E27FC236}">
                  <a16:creationId xmlns:a16="http://schemas.microsoft.com/office/drawing/2014/main" id="{AB5A9266-ACCE-C70A-6AC1-902678F0A8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Marcador de contenido 2">
            <a:extLst>
              <a:ext uri="{FF2B5EF4-FFF2-40B4-BE49-F238E27FC236}">
                <a16:creationId xmlns:a16="http://schemas.microsoft.com/office/drawing/2014/main" id="{851EF393-4B38-349A-58E0-A09ED24F00CD}"/>
              </a:ext>
            </a:extLst>
          </p:cNvPr>
          <p:cNvSpPr>
            <a:spLocks noGrp="1"/>
          </p:cNvSpPr>
          <p:nvPr>
            <p:ph idx="1"/>
          </p:nvPr>
        </p:nvSpPr>
        <p:spPr>
          <a:xfrm>
            <a:off x="5516778" y="883330"/>
            <a:ext cx="5221224" cy="5230368"/>
          </a:xfrm>
        </p:spPr>
        <p:txBody>
          <a:bodyPr anchor="ctr">
            <a:normAutofit/>
          </a:bodyPr>
          <a:lstStyle/>
          <a:p>
            <a:endParaRPr lang="es-MX" dirty="0">
              <a:solidFill>
                <a:schemeClr val="tx2"/>
              </a:solidFill>
            </a:endParaRPr>
          </a:p>
          <a:p>
            <a:endParaRPr lang="es-MX" dirty="0">
              <a:solidFill>
                <a:schemeClr val="tx2"/>
              </a:solidFill>
            </a:endParaRPr>
          </a:p>
        </p:txBody>
      </p:sp>
      <p:pic>
        <p:nvPicPr>
          <p:cNvPr id="4" name="Picture 2" descr="No hay ninguna descripción de la foto disponible.">
            <a:extLst>
              <a:ext uri="{FF2B5EF4-FFF2-40B4-BE49-F238E27FC236}">
                <a16:creationId xmlns:a16="http://schemas.microsoft.com/office/drawing/2014/main" id="{8EAE48B1-9812-E580-5694-B9B1A32BF4BF}"/>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872C05D8-AB25-7544-742D-44DAA93E51FC}"/>
              </a:ext>
            </a:extLst>
          </p:cNvPr>
          <p:cNvSpPr txBox="1"/>
          <p:nvPr/>
        </p:nvSpPr>
        <p:spPr>
          <a:xfrm>
            <a:off x="5354290" y="1180276"/>
            <a:ext cx="5546199" cy="4893647"/>
          </a:xfrm>
          <a:prstGeom prst="rect">
            <a:avLst/>
          </a:prstGeom>
          <a:noFill/>
        </p:spPr>
        <p:txBody>
          <a:bodyPr wrap="square" rtlCol="0">
            <a:spAutoFit/>
          </a:bodyPr>
          <a:lstStyle/>
          <a:p>
            <a:pPr algn="just"/>
            <a:r>
              <a:rPr lang="es-MX" sz="2600" dirty="0"/>
              <a:t>El Consejo General del Instituto Nacional Electoral (INE) aprobó los Criterios para garantizar el Principio Constitucional de Paridad de Género en el Proceso Electoral Extraordinario para la elección de diversos cargos del Poder Judicial de la Federación 2024-2025.</a:t>
            </a:r>
          </a:p>
          <a:p>
            <a:pPr algn="just"/>
            <a:r>
              <a:rPr lang="es-MX" sz="2600" dirty="0"/>
              <a:t>La asignación de cargos de este proceso electoral será de manera alternada, comenzando por las mujeres.</a:t>
            </a:r>
          </a:p>
        </p:txBody>
      </p:sp>
      <p:sp>
        <p:nvSpPr>
          <p:cNvPr id="6" name="CuadroTexto 5">
            <a:extLst>
              <a:ext uri="{FF2B5EF4-FFF2-40B4-BE49-F238E27FC236}">
                <a16:creationId xmlns:a16="http://schemas.microsoft.com/office/drawing/2014/main" id="{561DBC2E-0277-3433-8B8C-763E97C64981}"/>
              </a:ext>
            </a:extLst>
          </p:cNvPr>
          <p:cNvSpPr txBox="1"/>
          <p:nvPr/>
        </p:nvSpPr>
        <p:spPr>
          <a:xfrm>
            <a:off x="634790" y="3105834"/>
            <a:ext cx="3902505" cy="646331"/>
          </a:xfrm>
          <a:prstGeom prst="rect">
            <a:avLst/>
          </a:prstGeom>
          <a:noFill/>
        </p:spPr>
        <p:txBody>
          <a:bodyPr wrap="square" rtlCol="0">
            <a:spAutoFit/>
          </a:bodyPr>
          <a:lstStyle/>
          <a:p>
            <a:r>
              <a:rPr lang="es-MX" sz="3600" dirty="0">
                <a:solidFill>
                  <a:schemeClr val="accent1">
                    <a:lumMod val="75000"/>
                  </a:schemeClr>
                </a:solidFill>
              </a:rPr>
              <a:t>INTRODUCCIÓN</a:t>
            </a:r>
          </a:p>
        </p:txBody>
      </p:sp>
    </p:spTree>
    <p:extLst>
      <p:ext uri="{BB962C8B-B14F-4D97-AF65-F5344CB8AC3E}">
        <p14:creationId xmlns:p14="http://schemas.microsoft.com/office/powerpoint/2010/main" val="33061420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E2B24E-E96C-F5C7-5A91-16FA48313BF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2A28960-7740-FA56-D484-8F34741FE8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1EC6BB1-54A4-783C-E0E6-D6D9AFE34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ítulo 1">
            <a:extLst>
              <a:ext uri="{FF2B5EF4-FFF2-40B4-BE49-F238E27FC236}">
                <a16:creationId xmlns:a16="http://schemas.microsoft.com/office/drawing/2014/main" id="{7315E613-8090-55F9-863C-223E7D470D67}"/>
              </a:ext>
            </a:extLst>
          </p:cNvPr>
          <p:cNvSpPr>
            <a:spLocks noGrp="1"/>
          </p:cNvSpPr>
          <p:nvPr>
            <p:ph type="title"/>
          </p:nvPr>
        </p:nvSpPr>
        <p:spPr>
          <a:xfrm>
            <a:off x="863705" y="1062462"/>
            <a:ext cx="7595805" cy="1066802"/>
          </a:xfrm>
        </p:spPr>
        <p:txBody>
          <a:bodyPr anchor="b">
            <a:normAutofit fontScale="90000"/>
          </a:bodyPr>
          <a:lstStyle/>
          <a:p>
            <a:pPr algn="ctr"/>
            <a:r>
              <a:rPr lang="es-MX" sz="3600" dirty="0">
                <a:solidFill>
                  <a:schemeClr val="tx2"/>
                </a:solidFill>
              </a:rPr>
              <a:t>CRITERIOS PARA EL CUMPLIMIENTO DEL PRINCIPIO DE PARIDAD DE GÉNERO</a:t>
            </a:r>
          </a:p>
        </p:txBody>
      </p:sp>
      <p:grpSp>
        <p:nvGrpSpPr>
          <p:cNvPr id="13" name="Group 12">
            <a:extLst>
              <a:ext uri="{FF2B5EF4-FFF2-40B4-BE49-F238E27FC236}">
                <a16:creationId xmlns:a16="http://schemas.microsoft.com/office/drawing/2014/main" id="{0A73086C-6EB9-4744-5F0E-9488F770EE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C6122DA9-6772-362E-923D-0DCE3A526D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2EF19631-6795-4815-A96E-D30BB9BD7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89B70A57-1E7B-1722-9EF9-3F69224684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662F636-25DE-E868-68C9-ADD8B0B98A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Marcador de contenido 2">
            <a:extLst>
              <a:ext uri="{FF2B5EF4-FFF2-40B4-BE49-F238E27FC236}">
                <a16:creationId xmlns:a16="http://schemas.microsoft.com/office/drawing/2014/main" id="{AC17E26D-7559-D156-88B5-A86B7EE7E3BF}"/>
              </a:ext>
            </a:extLst>
          </p:cNvPr>
          <p:cNvSpPr>
            <a:spLocks noGrp="1"/>
          </p:cNvSpPr>
          <p:nvPr>
            <p:ph idx="1"/>
          </p:nvPr>
        </p:nvSpPr>
        <p:spPr>
          <a:xfrm>
            <a:off x="963428" y="1949466"/>
            <a:ext cx="10264837" cy="4591606"/>
          </a:xfrm>
        </p:spPr>
        <p:txBody>
          <a:bodyPr anchor="ctr">
            <a:normAutofit/>
          </a:bodyPr>
          <a:lstStyle/>
          <a:p>
            <a:pPr marL="0" indent="0" algn="just">
              <a:buNone/>
            </a:pPr>
            <a:r>
              <a:rPr lang="es-MX" sz="2600" dirty="0">
                <a:solidFill>
                  <a:schemeClr val="tx2"/>
                </a:solidFill>
              </a:rPr>
              <a:t>PRIMER CRITERIO: Establece el procedimiento para la asignación de cargos en la Suprema Corte de Justicia de la Nación (SCJN), el Tribunal Electoral del Poder Judicial de la Federación (TEPJF) y el Tribunal de Disciplina Judicial (TDJ), mediante la creación de dos listas, una para mujeres y otra para hombres, ordenadas según el número de votos obtenidos, conforme a lo siguiente:</a:t>
            </a:r>
          </a:p>
          <a:p>
            <a:pPr algn="just"/>
            <a:r>
              <a:rPr lang="es-MX" sz="2600" dirty="0">
                <a:solidFill>
                  <a:schemeClr val="tx2"/>
                </a:solidFill>
              </a:rPr>
              <a:t>Cinco Ministras y cuatro Ministros de la SCJN</a:t>
            </a:r>
          </a:p>
          <a:p>
            <a:pPr algn="just"/>
            <a:r>
              <a:rPr lang="es-MX" sz="2600" dirty="0">
                <a:solidFill>
                  <a:schemeClr val="tx2"/>
                </a:solidFill>
              </a:rPr>
              <a:t>Una Magistrada y un Magistrado de Sala Superior del TEPJF</a:t>
            </a:r>
          </a:p>
          <a:p>
            <a:pPr algn="just"/>
            <a:r>
              <a:rPr lang="es-MX" sz="2600" dirty="0">
                <a:solidFill>
                  <a:schemeClr val="tx2"/>
                </a:solidFill>
              </a:rPr>
              <a:t>Tres mujeres y dos hombres del TDJ</a:t>
            </a:r>
          </a:p>
        </p:txBody>
      </p:sp>
      <p:pic>
        <p:nvPicPr>
          <p:cNvPr id="4" name="Picture 2" descr="No hay ninguna descripción de la foto disponible.">
            <a:extLst>
              <a:ext uri="{FF2B5EF4-FFF2-40B4-BE49-F238E27FC236}">
                <a16:creationId xmlns:a16="http://schemas.microsoft.com/office/drawing/2014/main" id="{985B83DC-C0F2-BEB7-BA31-31C766AA7B10}"/>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5149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C50252-AAB7-7440-37B7-949FE1DE14A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A352B23-E1D1-1141-02C3-75129CBB2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2424B59-1765-B6D5-A0D5-04F48B8A74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ítulo 1">
            <a:extLst>
              <a:ext uri="{FF2B5EF4-FFF2-40B4-BE49-F238E27FC236}">
                <a16:creationId xmlns:a16="http://schemas.microsoft.com/office/drawing/2014/main" id="{33318F05-06E3-CD1F-7956-70A0D2D67C72}"/>
              </a:ext>
            </a:extLst>
          </p:cNvPr>
          <p:cNvSpPr>
            <a:spLocks noGrp="1"/>
          </p:cNvSpPr>
          <p:nvPr>
            <p:ph type="title"/>
          </p:nvPr>
        </p:nvSpPr>
        <p:spPr>
          <a:xfrm>
            <a:off x="863705" y="1062462"/>
            <a:ext cx="7595805" cy="1066802"/>
          </a:xfrm>
        </p:spPr>
        <p:txBody>
          <a:bodyPr anchor="b">
            <a:normAutofit fontScale="90000"/>
          </a:bodyPr>
          <a:lstStyle/>
          <a:p>
            <a:pPr algn="ctr"/>
            <a:r>
              <a:rPr lang="es-MX" sz="3600" dirty="0">
                <a:solidFill>
                  <a:schemeClr val="tx2"/>
                </a:solidFill>
              </a:rPr>
              <a:t>CRITERIOS PARA EL CUMPLIMIENTO DEL PRINCIPIO DE PARIDAD DE GÉNERO</a:t>
            </a:r>
          </a:p>
        </p:txBody>
      </p:sp>
      <p:grpSp>
        <p:nvGrpSpPr>
          <p:cNvPr id="13" name="Group 12">
            <a:extLst>
              <a:ext uri="{FF2B5EF4-FFF2-40B4-BE49-F238E27FC236}">
                <a16:creationId xmlns:a16="http://schemas.microsoft.com/office/drawing/2014/main" id="{065D62D3-5BD1-CEF8-9D7A-90BEBC7BDD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F7D3573D-25C7-52EB-5387-96C73E0781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77D0AF5B-B431-F652-5725-3E721005A5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1E4CC35-8CAF-8384-9A9C-5B57BD6860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8279B2A-C20C-DA96-C8E2-3F2EEBE7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Marcador de contenido 2">
            <a:extLst>
              <a:ext uri="{FF2B5EF4-FFF2-40B4-BE49-F238E27FC236}">
                <a16:creationId xmlns:a16="http://schemas.microsoft.com/office/drawing/2014/main" id="{A6361E08-FE24-B23F-7757-14D405B38660}"/>
              </a:ext>
            </a:extLst>
          </p:cNvPr>
          <p:cNvSpPr>
            <a:spLocks noGrp="1"/>
          </p:cNvSpPr>
          <p:nvPr>
            <p:ph idx="1"/>
          </p:nvPr>
        </p:nvSpPr>
        <p:spPr>
          <a:xfrm>
            <a:off x="963428" y="1949466"/>
            <a:ext cx="10264837" cy="4591606"/>
          </a:xfrm>
        </p:spPr>
        <p:txBody>
          <a:bodyPr anchor="ctr">
            <a:normAutofit/>
          </a:bodyPr>
          <a:lstStyle/>
          <a:p>
            <a:pPr marL="0" indent="0" algn="just">
              <a:buNone/>
            </a:pPr>
            <a:r>
              <a:rPr lang="es-MX" sz="2600">
                <a:solidFill>
                  <a:schemeClr val="tx2"/>
                </a:solidFill>
              </a:rPr>
              <a:t>PRIMER CRITERIO: Establece </a:t>
            </a:r>
            <a:r>
              <a:rPr lang="es-MX" sz="2600" dirty="0">
                <a:solidFill>
                  <a:schemeClr val="tx2"/>
                </a:solidFill>
              </a:rPr>
              <a:t>el procedimiento para la asignación de cargos en la Suprema Corte de Justicia de la Nación (SCJN), el Tribunal Electoral del Poder Judicial de la Federación (TEPJF) y el Tribunal de Disciplina Judicial (TDJ), mediante la creación de dos listas, una para mujeres y otra para hombres, ordenadas según el número de votos obtenidos, conforme a lo siguiente:</a:t>
            </a:r>
          </a:p>
          <a:p>
            <a:pPr algn="just"/>
            <a:r>
              <a:rPr lang="es-MX" sz="2600" dirty="0">
                <a:solidFill>
                  <a:schemeClr val="tx2"/>
                </a:solidFill>
              </a:rPr>
              <a:t>Cinco Ministras y cuatro Ministros de la SCJN</a:t>
            </a:r>
          </a:p>
          <a:p>
            <a:pPr algn="just"/>
            <a:r>
              <a:rPr lang="es-MX" sz="2600" dirty="0">
                <a:solidFill>
                  <a:schemeClr val="tx2"/>
                </a:solidFill>
              </a:rPr>
              <a:t>Una Magistrada y un Magistrado de Sala Superior del TEPJF</a:t>
            </a:r>
          </a:p>
          <a:p>
            <a:pPr algn="just"/>
            <a:r>
              <a:rPr lang="es-MX" sz="2600" dirty="0">
                <a:solidFill>
                  <a:schemeClr val="tx2"/>
                </a:solidFill>
              </a:rPr>
              <a:t>Tres mujeres y dos hombres del TDJ</a:t>
            </a:r>
          </a:p>
        </p:txBody>
      </p:sp>
      <p:pic>
        <p:nvPicPr>
          <p:cNvPr id="4" name="Picture 2" descr="No hay ninguna descripción de la foto disponible.">
            <a:extLst>
              <a:ext uri="{FF2B5EF4-FFF2-40B4-BE49-F238E27FC236}">
                <a16:creationId xmlns:a16="http://schemas.microsoft.com/office/drawing/2014/main" id="{5C5280F5-3AB3-9941-87C3-0253E9E85EED}"/>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86566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535BEA-D932-8B59-27D7-32639532ED7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DDC32F3-7B73-2CAA-8704-D9BFD5A0EB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8636AE8-7879-AFD3-9A7F-169F06BF17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ítulo 1">
            <a:extLst>
              <a:ext uri="{FF2B5EF4-FFF2-40B4-BE49-F238E27FC236}">
                <a16:creationId xmlns:a16="http://schemas.microsoft.com/office/drawing/2014/main" id="{3390FA84-E784-F9E3-26A1-2DE52F70186C}"/>
              </a:ext>
            </a:extLst>
          </p:cNvPr>
          <p:cNvSpPr>
            <a:spLocks noGrp="1"/>
          </p:cNvSpPr>
          <p:nvPr>
            <p:ph type="title"/>
          </p:nvPr>
        </p:nvSpPr>
        <p:spPr>
          <a:xfrm>
            <a:off x="1099670" y="1040947"/>
            <a:ext cx="7595805" cy="1066802"/>
          </a:xfrm>
        </p:spPr>
        <p:txBody>
          <a:bodyPr anchor="b">
            <a:normAutofit fontScale="90000"/>
          </a:bodyPr>
          <a:lstStyle/>
          <a:p>
            <a:pPr algn="ctr"/>
            <a:r>
              <a:rPr lang="es-MX" sz="3600" dirty="0">
                <a:solidFill>
                  <a:schemeClr val="tx2"/>
                </a:solidFill>
              </a:rPr>
              <a:t>CRITERIOS PARA EL CUMPLIMIENTO DEL PRINCIPIO DE PARIDAD DE GÉNERO</a:t>
            </a:r>
          </a:p>
        </p:txBody>
      </p:sp>
      <p:grpSp>
        <p:nvGrpSpPr>
          <p:cNvPr id="13" name="Group 12">
            <a:extLst>
              <a:ext uri="{FF2B5EF4-FFF2-40B4-BE49-F238E27FC236}">
                <a16:creationId xmlns:a16="http://schemas.microsoft.com/office/drawing/2014/main" id="{CB8380B2-E042-A9A2-5288-842A8FD906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29961739-9895-8C10-8688-9078301824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44C053A-424A-BDE4-23A8-D8550DE993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4D12486-EC21-DE6D-F298-5D87E57BB4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CB93D8F-0C68-10DE-1C03-7C3FCADB82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Marcador de contenido 2">
            <a:extLst>
              <a:ext uri="{FF2B5EF4-FFF2-40B4-BE49-F238E27FC236}">
                <a16:creationId xmlns:a16="http://schemas.microsoft.com/office/drawing/2014/main" id="{7227AD43-6BA5-0F90-C274-AFB76E9DBC25}"/>
              </a:ext>
            </a:extLst>
          </p:cNvPr>
          <p:cNvSpPr>
            <a:spLocks noGrp="1"/>
          </p:cNvSpPr>
          <p:nvPr>
            <p:ph idx="1"/>
          </p:nvPr>
        </p:nvSpPr>
        <p:spPr>
          <a:xfrm>
            <a:off x="1099670" y="1786061"/>
            <a:ext cx="9534158" cy="4591606"/>
          </a:xfrm>
        </p:spPr>
        <p:txBody>
          <a:bodyPr anchor="ctr">
            <a:normAutofit/>
          </a:bodyPr>
          <a:lstStyle/>
          <a:p>
            <a:pPr marL="0" indent="0" algn="just">
              <a:buNone/>
            </a:pPr>
            <a:r>
              <a:rPr lang="es-MX" sz="2600" dirty="0">
                <a:solidFill>
                  <a:schemeClr val="tx2"/>
                </a:solidFill>
              </a:rPr>
              <a:t>SEGUNDO CRITERIO: La asignación de cargos de magistraturas de circuito y juzgados de distrito en circuitos judiciales, cuyo marco geográfico se conforma por dos o más distritos judiciales electorales.</a:t>
            </a:r>
          </a:p>
          <a:p>
            <a:pPr marL="0" indent="0" algn="just">
              <a:buNone/>
            </a:pPr>
            <a:r>
              <a:rPr lang="es-MX" sz="2600" dirty="0">
                <a:solidFill>
                  <a:schemeClr val="tx2"/>
                </a:solidFill>
              </a:rPr>
              <a:t>TERCER CRITERIO: Determina el procedimiento para la designación de cargos de magistraturas de circuito y juzgados de distrito en circuitos judiciales, conformados por un solo Distrito Judicial Electoral (DJE) con un número par de cargos y dos especialidades con una sola vacante.</a:t>
            </a:r>
          </a:p>
        </p:txBody>
      </p:sp>
      <p:pic>
        <p:nvPicPr>
          <p:cNvPr id="4" name="Picture 2" descr="No hay ninguna descripción de la foto disponible.">
            <a:extLst>
              <a:ext uri="{FF2B5EF4-FFF2-40B4-BE49-F238E27FC236}">
                <a16:creationId xmlns:a16="http://schemas.microsoft.com/office/drawing/2014/main" id="{14288A40-3C53-DDA9-06F2-548DBCFF4B04}"/>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697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1CF523-B328-6C05-8703-7EC5A1444F8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027C78C-3192-C2C6-3A0F-3640973645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690FD1C-55CB-4608-9533-9EFBF9447F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ítulo 1">
            <a:extLst>
              <a:ext uri="{FF2B5EF4-FFF2-40B4-BE49-F238E27FC236}">
                <a16:creationId xmlns:a16="http://schemas.microsoft.com/office/drawing/2014/main" id="{4E8521C7-6C2B-007A-C9C7-B3B7F49F3946}"/>
              </a:ext>
            </a:extLst>
          </p:cNvPr>
          <p:cNvSpPr>
            <a:spLocks noGrp="1"/>
          </p:cNvSpPr>
          <p:nvPr>
            <p:ph type="title"/>
          </p:nvPr>
        </p:nvSpPr>
        <p:spPr>
          <a:xfrm>
            <a:off x="1099365" y="1210460"/>
            <a:ext cx="7595805" cy="1066802"/>
          </a:xfrm>
        </p:spPr>
        <p:txBody>
          <a:bodyPr anchor="b">
            <a:normAutofit fontScale="90000"/>
          </a:bodyPr>
          <a:lstStyle/>
          <a:p>
            <a:pPr algn="ctr"/>
            <a:r>
              <a:rPr lang="es-MX" sz="3600" dirty="0">
                <a:solidFill>
                  <a:schemeClr val="tx2"/>
                </a:solidFill>
              </a:rPr>
              <a:t>CRITERIOS PARA EL CUMPLIMIENTO DEL PRINCIPIO DE PARIDAD DE GÉNERO</a:t>
            </a:r>
          </a:p>
        </p:txBody>
      </p:sp>
      <p:grpSp>
        <p:nvGrpSpPr>
          <p:cNvPr id="13" name="Group 12">
            <a:extLst>
              <a:ext uri="{FF2B5EF4-FFF2-40B4-BE49-F238E27FC236}">
                <a16:creationId xmlns:a16="http://schemas.microsoft.com/office/drawing/2014/main" id="{F6D87DBC-06A3-8F7D-524C-B64D2D9182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CA3658AC-9B89-0521-9DE1-640C71E64F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D56C9BD-E0C7-F60C-DED1-00530A14C1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A3F6E50-3F9B-AEAB-E5F2-662CEFD8D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0DB8409E-5BB5-7B9B-32DE-B39BC928F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Marcador de contenido 2">
            <a:extLst>
              <a:ext uri="{FF2B5EF4-FFF2-40B4-BE49-F238E27FC236}">
                <a16:creationId xmlns:a16="http://schemas.microsoft.com/office/drawing/2014/main" id="{0DDE1465-CF8C-838F-733E-6E89C5023F24}"/>
              </a:ext>
            </a:extLst>
          </p:cNvPr>
          <p:cNvSpPr>
            <a:spLocks noGrp="1"/>
          </p:cNvSpPr>
          <p:nvPr>
            <p:ph idx="1"/>
          </p:nvPr>
        </p:nvSpPr>
        <p:spPr>
          <a:xfrm>
            <a:off x="1099670" y="2079017"/>
            <a:ext cx="9805397" cy="4591606"/>
          </a:xfrm>
        </p:spPr>
        <p:txBody>
          <a:bodyPr anchor="ctr">
            <a:normAutofit/>
          </a:bodyPr>
          <a:lstStyle/>
          <a:p>
            <a:pPr marL="0" indent="0" algn="just">
              <a:buNone/>
            </a:pPr>
            <a:r>
              <a:rPr lang="es-MX" sz="2600" dirty="0">
                <a:solidFill>
                  <a:schemeClr val="tx2"/>
                </a:solidFill>
              </a:rPr>
              <a:t>CUARTO CRITERIO: define la asignación de cargos de magistraturas de circuito y juzgados de distrito en circuitos judiciales cuyo marco geográfico se conforma por un solo DJE y tres especialidades con una sola vacante.</a:t>
            </a:r>
          </a:p>
          <a:p>
            <a:pPr marL="0" indent="0" algn="just">
              <a:buNone/>
            </a:pPr>
            <a:r>
              <a:rPr lang="es-MX" sz="2600" dirty="0">
                <a:solidFill>
                  <a:schemeClr val="tx2"/>
                </a:solidFill>
              </a:rPr>
              <a:t>En todos los casos, tratándose de magistraturas de circuito y jueces de distrito, los criterios plantean una asignación paritaria a partir del distrito, la especialidad y el número de vacantes y en un segundo momento una revisión del principio de paridad por circuito. Con esto se garantiza la paridad en su vertiente horizontal y vertical.</a:t>
            </a:r>
          </a:p>
        </p:txBody>
      </p:sp>
      <p:pic>
        <p:nvPicPr>
          <p:cNvPr id="4" name="Picture 2" descr="No hay ninguna descripción de la foto disponible.">
            <a:extLst>
              <a:ext uri="{FF2B5EF4-FFF2-40B4-BE49-F238E27FC236}">
                <a16:creationId xmlns:a16="http://schemas.microsoft.com/office/drawing/2014/main" id="{A2FA4722-2471-4919-A732-AB44D66EE6BC}"/>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6951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0F8639-0A98-B261-BB2A-840F5B2C916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19F0A4-DAF0-BA1A-0553-2000E0A4B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4364F9D-3102-CE50-B0F3-DCF044544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8"/>
            <a:ext cx="12192000"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37D51D97-0358-A33D-F392-E6097FB3A8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B6E45FE-720B-B970-8AA7-65295593A60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F8BE9B3-40E8-E376-94E6-BAC045B935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18" name="Straight Connector 17">
              <a:extLst>
                <a:ext uri="{FF2B5EF4-FFF2-40B4-BE49-F238E27FC236}">
                  <a16:creationId xmlns:a16="http://schemas.microsoft.com/office/drawing/2014/main" id="{9B1DE57B-9420-7097-23F6-03154863735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574714D-357A-45F9-0F91-B6475A34EC0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4" name="Picture 2" descr="No hay ninguna descripción de la foto disponible.">
            <a:extLst>
              <a:ext uri="{FF2B5EF4-FFF2-40B4-BE49-F238E27FC236}">
                <a16:creationId xmlns:a16="http://schemas.microsoft.com/office/drawing/2014/main" id="{94B19193-8DC1-0F87-1BC4-058A27503E05}"/>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55893FF6-5833-173D-0EDA-08FCB9C481D7}"/>
              </a:ext>
            </a:extLst>
          </p:cNvPr>
          <p:cNvSpPr txBox="1"/>
          <p:nvPr/>
        </p:nvSpPr>
        <p:spPr>
          <a:xfrm>
            <a:off x="913685" y="1122363"/>
            <a:ext cx="10192106" cy="5293757"/>
          </a:xfrm>
          <a:prstGeom prst="rect">
            <a:avLst/>
          </a:prstGeom>
          <a:noFill/>
        </p:spPr>
        <p:txBody>
          <a:bodyPr wrap="square" rtlCol="0">
            <a:spAutoFit/>
          </a:bodyPr>
          <a:lstStyle/>
          <a:p>
            <a:pPr marL="457200" indent="-457200" algn="just">
              <a:buFont typeface="Arial" panose="020B0604020202020204" pitchFamily="34" charset="0"/>
              <a:buChar char="•"/>
            </a:pPr>
            <a:r>
              <a:rPr lang="es-MX" sz="2600" dirty="0"/>
              <a:t>El Instituto Nacional Electoral estableció una serie de directrices y procedimientos técnico-operativos para garantizar la correcta generación de resultados, la definición y asignación de cargos jurisdiccionales, la declaración de validez de las elecciones y la emisión de constancias de mayoría en el Proceso Electoral Extraordinario para la Elección de Diversos Cargos del Poder Judicial de la Federación (PEEPJF 2024-2025).</a:t>
            </a:r>
          </a:p>
          <a:p>
            <a:pPr marL="457200" indent="-457200" algn="just">
              <a:buFont typeface="Arial" panose="020B0604020202020204" pitchFamily="34" charset="0"/>
              <a:buChar char="•"/>
            </a:pPr>
            <a:r>
              <a:rPr lang="es-MX" sz="2600" dirty="0"/>
              <a:t>Una vez que se tienen los resultados nacionales de la votación y se generan los listados de candidaturas con mayor votación agrupadas por género, el INE verifica los requisitos de elegibilidad -incluida la 8 de 8 contra la violencia de género- y aplica los criterios de paridad para la asignación de los cargos.</a:t>
            </a:r>
          </a:p>
          <a:p>
            <a:pPr marL="514350" indent="-514350" algn="just">
              <a:buFont typeface="+mj-lt"/>
              <a:buAutoNum type="alphaUcPeriod"/>
            </a:pPr>
            <a:endParaRPr lang="es-MX" sz="2600" dirty="0"/>
          </a:p>
        </p:txBody>
      </p:sp>
    </p:spTree>
    <p:extLst>
      <p:ext uri="{BB962C8B-B14F-4D97-AF65-F5344CB8AC3E}">
        <p14:creationId xmlns:p14="http://schemas.microsoft.com/office/powerpoint/2010/main" val="32338415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5680C9-CA60-6661-4D45-F2AD84B824C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C0122B-E563-E015-47E3-587831AF2E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4932E69-A8F3-7D37-A013-F9794F5665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0FF21C36-3FC4-E833-95B0-FA302DD6D8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2475" y="1"/>
            <a:ext cx="4262009" cy="2602764"/>
            <a:chOff x="6867015" y="-1"/>
            <a:chExt cx="5324985" cy="3251912"/>
          </a:xfrm>
          <a:solidFill>
            <a:schemeClr val="accent5">
              <a:alpha val="5000"/>
            </a:schemeClr>
          </a:solidFill>
        </p:grpSpPr>
        <p:sp>
          <p:nvSpPr>
            <p:cNvPr id="14" name="Freeform: Shape 13">
              <a:extLst>
                <a:ext uri="{FF2B5EF4-FFF2-40B4-BE49-F238E27FC236}">
                  <a16:creationId xmlns:a16="http://schemas.microsoft.com/office/drawing/2014/main" id="{8C77F7A0-4088-8BA4-910A-8FF846F0D2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DB64506-B459-B899-83A3-872FCAC780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6D7D7BF0-8EBF-99D3-E903-72CC88C39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D774DDC-D18F-4373-4B26-0A6BE783CB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4675EF52-BB8F-4C23-8440-0FCFBCB5AB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60995" y="62352"/>
            <a:ext cx="6028697" cy="6795648"/>
            <a:chOff x="6160995" y="62352"/>
            <a:chExt cx="6028697" cy="6795648"/>
          </a:xfrm>
        </p:grpSpPr>
        <p:sp>
          <p:nvSpPr>
            <p:cNvPr id="20" name="Freeform: Shape 19">
              <a:extLst>
                <a:ext uri="{FF2B5EF4-FFF2-40B4-BE49-F238E27FC236}">
                  <a16:creationId xmlns:a16="http://schemas.microsoft.com/office/drawing/2014/main" id="{CAA24738-C057-F1FE-C08E-FD3AC97CA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82080" y="81632"/>
              <a:ext cx="6007612" cy="6776368"/>
            </a:xfrm>
            <a:custGeom>
              <a:avLst/>
              <a:gdLst>
                <a:gd name="connsiteX0" fmla="*/ 4493599 w 6007612"/>
                <a:gd name="connsiteY0" fmla="*/ 0 h 6797829"/>
                <a:gd name="connsiteX1" fmla="*/ 5981837 w 6007612"/>
                <a:gd name="connsiteY1" fmla="*/ 314220 h 6797829"/>
                <a:gd name="connsiteX2" fmla="*/ 6007612 w 6007612"/>
                <a:gd name="connsiteY2" fmla="*/ 327088 h 6797829"/>
                <a:gd name="connsiteX3" fmla="*/ 6007612 w 6007612"/>
                <a:gd name="connsiteY3" fmla="*/ 1316637 h 6797829"/>
                <a:gd name="connsiteX4" fmla="*/ 5852405 w 6007612"/>
                <a:gd name="connsiteY4" fmla="*/ 1209899 h 6797829"/>
                <a:gd name="connsiteX5" fmla="*/ 5622498 w 6007612"/>
                <a:gd name="connsiteY5" fmla="*/ 1086619 h 6797829"/>
                <a:gd name="connsiteX6" fmla="*/ 4493032 w 6007612"/>
                <a:gd name="connsiteY6" fmla="*/ 851533 h 6797829"/>
                <a:gd name="connsiteX7" fmla="*/ 3155579 w 6007612"/>
                <a:gd name="connsiteY7" fmla="*/ 1108326 h 6797829"/>
                <a:gd name="connsiteX8" fmla="*/ 1963832 w 6007612"/>
                <a:gd name="connsiteY8" fmla="*/ 1817700 h 6797829"/>
                <a:gd name="connsiteX9" fmla="*/ 1144646 w 6007612"/>
                <a:gd name="connsiteY9" fmla="*/ 2832814 h 6797829"/>
                <a:gd name="connsiteX10" fmla="*/ 851249 w 6007612"/>
                <a:gd name="connsiteY10" fmla="*/ 3998599 h 6797829"/>
                <a:gd name="connsiteX11" fmla="*/ 1336319 w 6007612"/>
                <a:gd name="connsiteY11" fmla="*/ 5057837 h 6797829"/>
                <a:gd name="connsiteX12" fmla="*/ 1597084 w 6007612"/>
                <a:gd name="connsiteY12" fmla="*/ 5424583 h 6797829"/>
                <a:gd name="connsiteX13" fmla="*/ 2591910 w 6007612"/>
                <a:gd name="connsiteY13" fmla="*/ 6440122 h 6797829"/>
                <a:gd name="connsiteX14" fmla="*/ 3899854 w 6007612"/>
                <a:gd name="connsiteY14" fmla="*/ 6780621 h 6797829"/>
                <a:gd name="connsiteX15" fmla="*/ 4741172 w 6007612"/>
                <a:gd name="connsiteY15" fmla="*/ 6563979 h 6797829"/>
                <a:gd name="connsiteX16" fmla="*/ 5649171 w 6007612"/>
                <a:gd name="connsiteY16" fmla="*/ 5938452 h 6797829"/>
                <a:gd name="connsiteX17" fmla="*/ 5873475 w 6007612"/>
                <a:gd name="connsiteY17" fmla="*/ 5764656 h 6797829"/>
                <a:gd name="connsiteX18" fmla="*/ 6007612 w 6007612"/>
                <a:gd name="connsiteY18" fmla="*/ 5660343 h 6797829"/>
                <a:gd name="connsiteX19" fmla="*/ 6007612 w 6007612"/>
                <a:gd name="connsiteY19" fmla="*/ 6737454 h 6797829"/>
                <a:gd name="connsiteX20" fmla="*/ 5929386 w 6007612"/>
                <a:gd name="connsiteY20" fmla="*/ 6797829 h 6797829"/>
                <a:gd name="connsiteX21" fmla="*/ 1656512 w 6007612"/>
                <a:gd name="connsiteY21" fmla="*/ 6797829 h 6797829"/>
                <a:gd name="connsiteX22" fmla="*/ 1630254 w 6007612"/>
                <a:gd name="connsiteY22" fmla="*/ 6775222 h 6797829"/>
                <a:gd name="connsiteX23" fmla="*/ 892250 w 6007612"/>
                <a:gd name="connsiteY23" fmla="*/ 5902700 h 6797829"/>
                <a:gd name="connsiteX24" fmla="*/ 0 w 6007612"/>
                <a:gd name="connsiteY24" fmla="*/ 3998599 h 6797829"/>
                <a:gd name="connsiteX25" fmla="*/ 4493032 w 6007612"/>
                <a:gd name="connsiteY25" fmla="*/ 285 h 679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07612" h="6797829">
                  <a:moveTo>
                    <a:pt x="4493599" y="0"/>
                  </a:moveTo>
                  <a:cubicBezTo>
                    <a:pt x="5048011" y="0"/>
                    <a:pt x="5546284" y="111886"/>
                    <a:pt x="5981837" y="314220"/>
                  </a:cubicBezTo>
                  <a:lnTo>
                    <a:pt x="6007612" y="327088"/>
                  </a:lnTo>
                  <a:lnTo>
                    <a:pt x="6007612" y="1316637"/>
                  </a:lnTo>
                  <a:lnTo>
                    <a:pt x="5852405" y="1209899"/>
                  </a:lnTo>
                  <a:cubicBezTo>
                    <a:pt x="5778266" y="1164709"/>
                    <a:pt x="5701526" y="1123535"/>
                    <a:pt x="5622498" y="1086619"/>
                  </a:cubicBezTo>
                  <a:cubicBezTo>
                    <a:pt x="5286822" y="930699"/>
                    <a:pt x="4906882" y="851533"/>
                    <a:pt x="4493032" y="851533"/>
                  </a:cubicBezTo>
                  <a:cubicBezTo>
                    <a:pt x="4056201" y="851533"/>
                    <a:pt x="3593263" y="940631"/>
                    <a:pt x="3155579" y="1108326"/>
                  </a:cubicBezTo>
                  <a:cubicBezTo>
                    <a:pt x="2721215" y="1275979"/>
                    <a:pt x="2318305" y="1515819"/>
                    <a:pt x="1963832" y="1817700"/>
                  </a:cubicBezTo>
                  <a:cubicBezTo>
                    <a:pt x="1617657" y="2114360"/>
                    <a:pt x="1334332" y="2465358"/>
                    <a:pt x="1144646" y="2832814"/>
                  </a:cubicBezTo>
                  <a:cubicBezTo>
                    <a:pt x="950561" y="3210060"/>
                    <a:pt x="851249" y="3602202"/>
                    <a:pt x="851249" y="3998599"/>
                  </a:cubicBezTo>
                  <a:cubicBezTo>
                    <a:pt x="851249" y="4377547"/>
                    <a:pt x="999792" y="4597311"/>
                    <a:pt x="1336319" y="5057837"/>
                  </a:cubicBezTo>
                  <a:cubicBezTo>
                    <a:pt x="1420450" y="5173181"/>
                    <a:pt x="1507419" y="5292497"/>
                    <a:pt x="1597084" y="5424583"/>
                  </a:cubicBezTo>
                  <a:cubicBezTo>
                    <a:pt x="1914175" y="5891917"/>
                    <a:pt x="2239493" y="6224189"/>
                    <a:pt x="2591910" y="6440122"/>
                  </a:cubicBezTo>
                  <a:cubicBezTo>
                    <a:pt x="2965467" y="6669393"/>
                    <a:pt x="3393219" y="6780621"/>
                    <a:pt x="3899854" y="6780621"/>
                  </a:cubicBezTo>
                  <a:cubicBezTo>
                    <a:pt x="4187861" y="6780621"/>
                    <a:pt x="4454583" y="6711812"/>
                    <a:pt x="4741172" y="6563979"/>
                  </a:cubicBezTo>
                  <a:cubicBezTo>
                    <a:pt x="5034852" y="6412173"/>
                    <a:pt x="5326263" y="6190848"/>
                    <a:pt x="5649171" y="5938452"/>
                  </a:cubicBezTo>
                  <a:cubicBezTo>
                    <a:pt x="5724931" y="5879291"/>
                    <a:pt x="5800409" y="5821406"/>
                    <a:pt x="5873475" y="5764656"/>
                  </a:cubicBezTo>
                  <a:lnTo>
                    <a:pt x="6007612" y="5660343"/>
                  </a:lnTo>
                  <a:lnTo>
                    <a:pt x="6007612" y="6737454"/>
                  </a:lnTo>
                  <a:lnTo>
                    <a:pt x="5929386" y="6797829"/>
                  </a:lnTo>
                  <a:lnTo>
                    <a:pt x="1656512" y="6797829"/>
                  </a:lnTo>
                  <a:lnTo>
                    <a:pt x="1630254" y="6775222"/>
                  </a:lnTo>
                  <a:cubicBezTo>
                    <a:pt x="1360562" y="6528765"/>
                    <a:pt x="1117699" y="6235219"/>
                    <a:pt x="892250" y="5902700"/>
                  </a:cubicBezTo>
                  <a:cubicBezTo>
                    <a:pt x="459249" y="5264548"/>
                    <a:pt x="0" y="4826722"/>
                    <a:pt x="0" y="3998599"/>
                  </a:cubicBezTo>
                  <a:cubicBezTo>
                    <a:pt x="0" y="1790460"/>
                    <a:pt x="2262336" y="285"/>
                    <a:pt x="4493032" y="2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94F1AE8-2DB1-1E01-4F4A-82E4566424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60995" y="62352"/>
              <a:ext cx="6028697" cy="6795648"/>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79ACF4E5-012F-3925-5D58-8B0962BC29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63721" y="81632"/>
              <a:ext cx="6025971" cy="6776368"/>
            </a:xfrm>
            <a:custGeom>
              <a:avLst/>
              <a:gdLst>
                <a:gd name="connsiteX0" fmla="*/ 6025971 w 6025971"/>
                <a:gd name="connsiteY0" fmla="*/ 5825635 h 6797829"/>
                <a:gd name="connsiteX1" fmla="*/ 6025971 w 6025971"/>
                <a:gd name="connsiteY1" fmla="*/ 6723285 h 6797829"/>
                <a:gd name="connsiteX2" fmla="*/ 5929386 w 6025971"/>
                <a:gd name="connsiteY2" fmla="*/ 6797829 h 6797829"/>
                <a:gd name="connsiteX3" fmla="*/ 4560411 w 6025971"/>
                <a:gd name="connsiteY3" fmla="*/ 6797829 h 6797829"/>
                <a:gd name="connsiteX4" fmla="*/ 4597731 w 6025971"/>
                <a:gd name="connsiteY4" fmla="*/ 6785305 h 6797829"/>
                <a:gd name="connsiteX5" fmla="*/ 5736707 w 6025971"/>
                <a:gd name="connsiteY5" fmla="*/ 6050108 h 6797829"/>
                <a:gd name="connsiteX6" fmla="*/ 5960301 w 6025971"/>
                <a:gd name="connsiteY6" fmla="*/ 5876738 h 6797829"/>
                <a:gd name="connsiteX7" fmla="*/ 4493599 w 6025971"/>
                <a:gd name="connsiteY7" fmla="*/ 0 h 6797829"/>
                <a:gd name="connsiteX8" fmla="*/ 5981837 w 6025971"/>
                <a:gd name="connsiteY8" fmla="*/ 314220 h 6797829"/>
                <a:gd name="connsiteX9" fmla="*/ 6025971 w 6025971"/>
                <a:gd name="connsiteY9" fmla="*/ 336254 h 6797829"/>
                <a:gd name="connsiteX10" fmla="*/ 6025971 w 6025971"/>
                <a:gd name="connsiteY10" fmla="*/ 1157325 h 6797829"/>
                <a:gd name="connsiteX11" fmla="*/ 5925889 w 6025971"/>
                <a:gd name="connsiteY11" fmla="*/ 1088522 h 6797829"/>
                <a:gd name="connsiteX12" fmla="*/ 5682227 w 6025971"/>
                <a:gd name="connsiteY12" fmla="*/ 957939 h 6797829"/>
                <a:gd name="connsiteX13" fmla="*/ 4493032 w 6025971"/>
                <a:gd name="connsiteY13" fmla="*/ 709658 h 6797829"/>
                <a:gd name="connsiteX14" fmla="*/ 3104646 w 6025971"/>
                <a:gd name="connsiteY14" fmla="*/ 976666 h 6797829"/>
                <a:gd name="connsiteX15" fmla="*/ 1871612 w 6025971"/>
                <a:gd name="connsiteY15" fmla="*/ 1710017 h 6797829"/>
                <a:gd name="connsiteX16" fmla="*/ 1018661 w 6025971"/>
                <a:gd name="connsiteY16" fmla="*/ 2767694 h 6797829"/>
                <a:gd name="connsiteX17" fmla="*/ 709374 w 6025971"/>
                <a:gd name="connsiteY17" fmla="*/ 3998599 h 6797829"/>
                <a:gd name="connsiteX18" fmla="*/ 1221258 w 6025971"/>
                <a:gd name="connsiteY18" fmla="*/ 5141684 h 6797829"/>
                <a:gd name="connsiteX19" fmla="*/ 1479187 w 6025971"/>
                <a:gd name="connsiteY19" fmla="*/ 5504459 h 6797829"/>
                <a:gd name="connsiteX20" fmla="*/ 3021272 w 6025971"/>
                <a:gd name="connsiteY20" fmla="*/ 6793670 h 6797829"/>
                <a:gd name="connsiteX21" fmla="*/ 3035805 w 6025971"/>
                <a:gd name="connsiteY21" fmla="*/ 6797829 h 6797829"/>
                <a:gd name="connsiteX22" fmla="*/ 1656512 w 6025971"/>
                <a:gd name="connsiteY22" fmla="*/ 6797829 h 6797829"/>
                <a:gd name="connsiteX23" fmla="*/ 1630254 w 6025971"/>
                <a:gd name="connsiteY23" fmla="*/ 6775222 h 6797829"/>
                <a:gd name="connsiteX24" fmla="*/ 892250 w 6025971"/>
                <a:gd name="connsiteY24" fmla="*/ 5902700 h 6797829"/>
                <a:gd name="connsiteX25" fmla="*/ 0 w 6025971"/>
                <a:gd name="connsiteY25" fmla="*/ 3998599 h 6797829"/>
                <a:gd name="connsiteX26" fmla="*/ 4493032 w 6025971"/>
                <a:gd name="connsiteY26" fmla="*/ 285 h 679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025971" h="6797829">
                  <a:moveTo>
                    <a:pt x="6025971" y="5825635"/>
                  </a:moveTo>
                  <a:lnTo>
                    <a:pt x="6025971" y="6723285"/>
                  </a:lnTo>
                  <a:lnTo>
                    <a:pt x="5929386" y="6797829"/>
                  </a:lnTo>
                  <a:lnTo>
                    <a:pt x="4560411" y="6797829"/>
                  </a:lnTo>
                  <a:lnTo>
                    <a:pt x="4597731" y="6785305"/>
                  </a:lnTo>
                  <a:cubicBezTo>
                    <a:pt x="4964953" y="6637825"/>
                    <a:pt x="5315251" y="6379435"/>
                    <a:pt x="5736707" y="6050108"/>
                  </a:cubicBezTo>
                  <a:cubicBezTo>
                    <a:pt x="5812043" y="5991230"/>
                    <a:pt x="5887377" y="5933488"/>
                    <a:pt x="5960301" y="5876738"/>
                  </a:cubicBezTo>
                  <a:close/>
                  <a:moveTo>
                    <a:pt x="4493599" y="0"/>
                  </a:moveTo>
                  <a:cubicBezTo>
                    <a:pt x="5048011" y="0"/>
                    <a:pt x="5546284" y="111886"/>
                    <a:pt x="5981837" y="314220"/>
                  </a:cubicBezTo>
                  <a:lnTo>
                    <a:pt x="6025971" y="336254"/>
                  </a:lnTo>
                  <a:lnTo>
                    <a:pt x="6025971" y="1157325"/>
                  </a:lnTo>
                  <a:lnTo>
                    <a:pt x="5925889" y="1088522"/>
                  </a:lnTo>
                  <a:cubicBezTo>
                    <a:pt x="5847314" y="1040649"/>
                    <a:pt x="5765982" y="997036"/>
                    <a:pt x="5682227" y="957939"/>
                  </a:cubicBezTo>
                  <a:cubicBezTo>
                    <a:pt x="5327823" y="793222"/>
                    <a:pt x="4927595" y="709658"/>
                    <a:pt x="4493032" y="709658"/>
                  </a:cubicBezTo>
                  <a:cubicBezTo>
                    <a:pt x="4031940" y="709658"/>
                    <a:pt x="3564888" y="799465"/>
                    <a:pt x="3104646" y="976666"/>
                  </a:cubicBezTo>
                  <a:cubicBezTo>
                    <a:pt x="2655243" y="1149867"/>
                    <a:pt x="2238358" y="1397822"/>
                    <a:pt x="1871612" y="1710017"/>
                  </a:cubicBezTo>
                  <a:cubicBezTo>
                    <a:pt x="1506427" y="2022852"/>
                    <a:pt x="1219414" y="2378815"/>
                    <a:pt x="1018661" y="2767694"/>
                  </a:cubicBezTo>
                  <a:cubicBezTo>
                    <a:pt x="813368" y="3165227"/>
                    <a:pt x="709374" y="3579358"/>
                    <a:pt x="709374" y="3998599"/>
                  </a:cubicBezTo>
                  <a:cubicBezTo>
                    <a:pt x="709374" y="4421103"/>
                    <a:pt x="875510" y="4667680"/>
                    <a:pt x="1221258" y="5141684"/>
                  </a:cubicBezTo>
                  <a:cubicBezTo>
                    <a:pt x="1304681" y="5256035"/>
                    <a:pt x="1390941" y="5374217"/>
                    <a:pt x="1479187" y="5504459"/>
                  </a:cubicBezTo>
                  <a:cubicBezTo>
                    <a:pt x="1942790" y="6187719"/>
                    <a:pt x="2430063" y="6601673"/>
                    <a:pt x="3021272" y="6793670"/>
                  </a:cubicBezTo>
                  <a:lnTo>
                    <a:pt x="3035805" y="6797829"/>
                  </a:lnTo>
                  <a:lnTo>
                    <a:pt x="1656512" y="6797829"/>
                  </a:lnTo>
                  <a:lnTo>
                    <a:pt x="1630254" y="6775222"/>
                  </a:lnTo>
                  <a:cubicBezTo>
                    <a:pt x="1360562" y="6528765"/>
                    <a:pt x="1117699" y="6235219"/>
                    <a:pt x="892250" y="5902700"/>
                  </a:cubicBezTo>
                  <a:cubicBezTo>
                    <a:pt x="459249" y="5264548"/>
                    <a:pt x="0" y="4826722"/>
                    <a:pt x="0" y="3998599"/>
                  </a:cubicBezTo>
                  <a:cubicBezTo>
                    <a:pt x="0" y="1790460"/>
                    <a:pt x="2262336" y="285"/>
                    <a:pt x="4493032" y="2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ítulo 1">
            <a:extLst>
              <a:ext uri="{FF2B5EF4-FFF2-40B4-BE49-F238E27FC236}">
                <a16:creationId xmlns:a16="http://schemas.microsoft.com/office/drawing/2014/main" id="{4FAF73E5-5085-2F7D-B5FA-649709594B4E}"/>
              </a:ext>
            </a:extLst>
          </p:cNvPr>
          <p:cNvSpPr>
            <a:spLocks noGrp="1"/>
          </p:cNvSpPr>
          <p:nvPr>
            <p:ph type="ctrTitle"/>
          </p:nvPr>
        </p:nvSpPr>
        <p:spPr>
          <a:xfrm>
            <a:off x="7685118" y="1766604"/>
            <a:ext cx="3802815" cy="3880217"/>
          </a:xfrm>
        </p:spPr>
        <p:txBody>
          <a:bodyPr anchor="ctr">
            <a:normAutofit/>
          </a:bodyPr>
          <a:lstStyle/>
          <a:p>
            <a:r>
              <a:rPr lang="es-MX" sz="4000" dirty="0">
                <a:solidFill>
                  <a:schemeClr val="tx2"/>
                </a:solidFill>
              </a:rPr>
              <a:t>CRITERIOS GENERALES</a:t>
            </a:r>
          </a:p>
        </p:txBody>
      </p:sp>
      <p:sp>
        <p:nvSpPr>
          <p:cNvPr id="3" name="Subtítulo 2">
            <a:extLst>
              <a:ext uri="{FF2B5EF4-FFF2-40B4-BE49-F238E27FC236}">
                <a16:creationId xmlns:a16="http://schemas.microsoft.com/office/drawing/2014/main" id="{ECB07329-3B81-B920-C3A4-22D017D32519}"/>
              </a:ext>
            </a:extLst>
          </p:cNvPr>
          <p:cNvSpPr>
            <a:spLocks noGrp="1"/>
          </p:cNvSpPr>
          <p:nvPr>
            <p:ph type="subTitle" idx="1"/>
          </p:nvPr>
        </p:nvSpPr>
        <p:spPr>
          <a:xfrm>
            <a:off x="704067" y="1679116"/>
            <a:ext cx="5571157" cy="3581400"/>
          </a:xfrm>
        </p:spPr>
        <p:txBody>
          <a:bodyPr anchor="ctr">
            <a:normAutofit/>
          </a:bodyPr>
          <a:lstStyle/>
          <a:p>
            <a:pPr marL="514350" indent="-514350" algn="just">
              <a:buFont typeface="+mj-lt"/>
              <a:buAutoNum type="arabicPeriod"/>
            </a:pPr>
            <a:r>
              <a:rPr lang="es-MX" sz="2800" dirty="0">
                <a:solidFill>
                  <a:schemeClr val="tx2"/>
                </a:solidFill>
              </a:rPr>
              <a:t>De elegibilidad.</a:t>
            </a:r>
          </a:p>
          <a:p>
            <a:pPr marL="514350" indent="-514350" algn="just">
              <a:buFont typeface="+mj-lt"/>
              <a:buAutoNum type="arabicPeriod"/>
            </a:pPr>
            <a:r>
              <a:rPr lang="es-MX" sz="2800" dirty="0">
                <a:solidFill>
                  <a:schemeClr val="tx2"/>
                </a:solidFill>
              </a:rPr>
              <a:t>Principio de paridad de género.</a:t>
            </a:r>
          </a:p>
        </p:txBody>
      </p:sp>
      <p:pic>
        <p:nvPicPr>
          <p:cNvPr id="4" name="Picture 2" descr="No hay ninguna descripción de la foto disponible.">
            <a:extLst>
              <a:ext uri="{FF2B5EF4-FFF2-40B4-BE49-F238E27FC236}">
                <a16:creationId xmlns:a16="http://schemas.microsoft.com/office/drawing/2014/main" id="{7B8E40F8-545C-3EE3-ECE5-22B09E2AB52E}"/>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0444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A5F256-EE59-49CD-6152-36E4389475B3}"/>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35F60170-91B4-45F0-B88B-9C07AEC46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C7D7C94-41C0-4614-8A18-941174D4D2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8"/>
            <a:ext cx="12192000"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7229FCB-365F-0195-A775-E4D8308C6E0D}"/>
              </a:ext>
            </a:extLst>
          </p:cNvPr>
          <p:cNvSpPr>
            <a:spLocks noGrp="1"/>
          </p:cNvSpPr>
          <p:nvPr>
            <p:ph type="ctrTitle"/>
          </p:nvPr>
        </p:nvSpPr>
        <p:spPr>
          <a:xfrm>
            <a:off x="1460702" y="623721"/>
            <a:ext cx="6650365" cy="919501"/>
          </a:xfrm>
        </p:spPr>
        <p:txBody>
          <a:bodyPr anchor="b">
            <a:normAutofit/>
          </a:bodyPr>
          <a:lstStyle/>
          <a:p>
            <a:pPr algn="l"/>
            <a:r>
              <a:rPr lang="es-MX" sz="4400" dirty="0">
                <a:solidFill>
                  <a:schemeClr val="tx2"/>
                </a:solidFill>
              </a:rPr>
              <a:t>CRITERIO DE ELEGIBILIDAD</a:t>
            </a:r>
          </a:p>
        </p:txBody>
      </p:sp>
      <p:sp>
        <p:nvSpPr>
          <p:cNvPr id="3" name="Subtítulo 2">
            <a:extLst>
              <a:ext uri="{FF2B5EF4-FFF2-40B4-BE49-F238E27FC236}">
                <a16:creationId xmlns:a16="http://schemas.microsoft.com/office/drawing/2014/main" id="{3D7BAEF2-8ABB-F5D9-DD08-12099E36F8EB}"/>
              </a:ext>
            </a:extLst>
          </p:cNvPr>
          <p:cNvSpPr>
            <a:spLocks noGrp="1"/>
          </p:cNvSpPr>
          <p:nvPr>
            <p:ph type="subTitle" idx="1"/>
          </p:nvPr>
        </p:nvSpPr>
        <p:spPr>
          <a:xfrm>
            <a:off x="1306083" y="1811555"/>
            <a:ext cx="9579833" cy="4699619"/>
          </a:xfrm>
        </p:spPr>
        <p:txBody>
          <a:bodyPr anchor="t">
            <a:normAutofit/>
          </a:bodyPr>
          <a:lstStyle/>
          <a:p>
            <a:pPr algn="just"/>
            <a:r>
              <a:rPr lang="es-MX" sz="2600" dirty="0">
                <a:solidFill>
                  <a:schemeClr val="tx2"/>
                </a:solidFill>
              </a:rPr>
              <a:t>La elegibilidad es una verificación previa a la asignación formal de cargos, cuyo objetivo es confirmar que las personas que encabezan las listas de votación cumplen con todos los requisitos constitucionales y legales para ocupar el cargo al que fueron postuladas. Este análisis se basa en la verificación documental y técnica, incluyendo el cumplimiento de los requisitos de los artículos 95 y 97 de la Constitución Política de los Estados Unidos Mexicanos, así como la ausencia de impedimentos señalados en el artículo 38 de la misma.</a:t>
            </a:r>
          </a:p>
        </p:txBody>
      </p:sp>
      <p:cxnSp>
        <p:nvCxnSpPr>
          <p:cNvPr id="31" name="Straight Connector 30">
            <a:extLst>
              <a:ext uri="{FF2B5EF4-FFF2-40B4-BE49-F238E27FC236}">
                <a16:creationId xmlns:a16="http://schemas.microsoft.com/office/drawing/2014/main" id="{61F6FBC1-6409-4059-B87B-1BE513242F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6A98E26-C7DC-48E3-8F50-FBF7F3C50F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65B3D45F-509E-43F3-B685-A5E78AD0D8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36" name="Straight Connector 35">
              <a:extLst>
                <a:ext uri="{FF2B5EF4-FFF2-40B4-BE49-F238E27FC236}">
                  <a16:creationId xmlns:a16="http://schemas.microsoft.com/office/drawing/2014/main" id="{6C53B0F8-0414-437D-87C2-23F48DF9CE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0B56551-40C7-4552-A11A-6D86B7EB085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4" name="Picture 2" descr="No hay ninguna descripción de la foto disponible.">
            <a:extLst>
              <a:ext uri="{FF2B5EF4-FFF2-40B4-BE49-F238E27FC236}">
                <a16:creationId xmlns:a16="http://schemas.microsoft.com/office/drawing/2014/main" id="{46564284-A77B-DD7A-24D7-4D059AC03B52}"/>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706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4" name="Freeform: Shape 13">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Marcador de contenido 2">
            <a:extLst>
              <a:ext uri="{FF2B5EF4-FFF2-40B4-BE49-F238E27FC236}">
                <a16:creationId xmlns:a16="http://schemas.microsoft.com/office/drawing/2014/main" id="{CC0D4811-2A59-C889-52D7-BEB97022C5FE}"/>
              </a:ext>
            </a:extLst>
          </p:cNvPr>
          <p:cNvSpPr>
            <a:spLocks noGrp="1"/>
          </p:cNvSpPr>
          <p:nvPr>
            <p:ph idx="1"/>
          </p:nvPr>
        </p:nvSpPr>
        <p:spPr>
          <a:xfrm>
            <a:off x="1546511" y="1379621"/>
            <a:ext cx="9098671" cy="4555958"/>
          </a:xfrm>
        </p:spPr>
        <p:txBody>
          <a:bodyPr>
            <a:normAutofit/>
          </a:bodyPr>
          <a:lstStyle/>
          <a:p>
            <a:pPr marL="0" indent="0" algn="just">
              <a:buNone/>
            </a:pPr>
            <a:r>
              <a:rPr lang="es-MX" sz="2400" dirty="0">
                <a:solidFill>
                  <a:schemeClr val="tx2"/>
                </a:solidFill>
              </a:rPr>
              <a:t>Iniciado el Proceso Electoral el INE, emitido sendos acuerdos para la preparación del mismo, entre los cuales por citar algunos:</a:t>
            </a:r>
          </a:p>
          <a:p>
            <a:pPr algn="just"/>
            <a:r>
              <a:rPr lang="es-MX" sz="2400" dirty="0">
                <a:solidFill>
                  <a:schemeClr val="tx2"/>
                </a:solidFill>
              </a:rPr>
              <a:t>Elaboración del Plan Integral y Calendario del PEEPJF 2024-2025.</a:t>
            </a:r>
          </a:p>
          <a:p>
            <a:pPr algn="just"/>
            <a:r>
              <a:rPr lang="es-MX" sz="2400" dirty="0">
                <a:solidFill>
                  <a:schemeClr val="tx2"/>
                </a:solidFill>
              </a:rPr>
              <a:t>Creación    de    la    Comisión    Temporal    del    Proceso    Electoral Extraordinario para la Elección de diversos Cargos del Poder Judicial.</a:t>
            </a:r>
          </a:p>
          <a:p>
            <a:pPr algn="just"/>
            <a:r>
              <a:rPr lang="es-MX" sz="2400" dirty="0">
                <a:solidFill>
                  <a:schemeClr val="tx2"/>
                </a:solidFill>
              </a:rPr>
              <a:t>Programa de trabajo de la Comisión Temporal.</a:t>
            </a:r>
          </a:p>
          <a:p>
            <a:pPr algn="just"/>
            <a:r>
              <a:rPr lang="es-MX" sz="2400" dirty="0">
                <a:solidFill>
                  <a:schemeClr val="tx2"/>
                </a:solidFill>
              </a:rPr>
              <a:t>Determinación de las fechas de instalación de los Consejos Locales y Distritales  del  INE.</a:t>
            </a:r>
          </a:p>
          <a:p>
            <a:pPr algn="just"/>
            <a:r>
              <a:rPr lang="es-MX" sz="2400" dirty="0">
                <a:solidFill>
                  <a:schemeClr val="tx2"/>
                </a:solidFill>
              </a:rPr>
              <a:t>Marco  Geográfico  Electoral.</a:t>
            </a:r>
          </a:p>
          <a:p>
            <a:pPr algn="just"/>
            <a:r>
              <a:rPr lang="es-MX" sz="2400" dirty="0">
                <a:solidFill>
                  <a:schemeClr val="tx2"/>
                </a:solidFill>
              </a:rPr>
              <a:t>Aprobación del Modelo de Votación Anticipada</a:t>
            </a:r>
          </a:p>
        </p:txBody>
      </p:sp>
      <p:grpSp>
        <p:nvGrpSpPr>
          <p:cNvPr id="19" name="Group 18">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20" name="Freeform: Shape 19">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2" descr="No hay ninguna descripción de la foto disponible.">
            <a:extLst>
              <a:ext uri="{FF2B5EF4-FFF2-40B4-BE49-F238E27FC236}">
                <a16:creationId xmlns:a16="http://schemas.microsoft.com/office/drawing/2014/main" id="{37DAC652-B2F9-8E36-5C91-DA6EC0E5F07F}"/>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7656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A91C98-C2D0-9100-C58E-0B09A2B4CF2F}"/>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404357D-834A-B345-E811-71F86C8ADC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6A2B5AD-D207-A650-FDE8-1F49316A72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8"/>
            <a:ext cx="12192000"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FEFABD10-9FB8-F1C2-0FF5-D948D880178C}"/>
              </a:ext>
            </a:extLst>
          </p:cNvPr>
          <p:cNvSpPr>
            <a:spLocks noGrp="1"/>
          </p:cNvSpPr>
          <p:nvPr>
            <p:ph type="subTitle" idx="1"/>
          </p:nvPr>
        </p:nvSpPr>
        <p:spPr>
          <a:xfrm>
            <a:off x="1147073" y="1908938"/>
            <a:ext cx="9897853" cy="3827244"/>
          </a:xfrm>
        </p:spPr>
        <p:txBody>
          <a:bodyPr anchor="t">
            <a:normAutofit/>
          </a:bodyPr>
          <a:lstStyle/>
          <a:p>
            <a:pPr algn="just"/>
            <a:r>
              <a:rPr lang="es-MX" sz="2600" dirty="0">
                <a:solidFill>
                  <a:schemeClr val="tx2"/>
                </a:solidFill>
              </a:rPr>
              <a:t>No obstante, si se recibe información de terceros que pudiera indicar un incumplimiento de requisitos, se notificará a la persona candidata, quien tendrá hasta 24 horas (o 12 horas en un segundo requerimiento) para presentar aclaraciones y documentación. Las autoridades competentes también serán contactadas para obtener constancias o sentencias firmes.</a:t>
            </a:r>
          </a:p>
          <a:p>
            <a:pPr algn="just"/>
            <a:r>
              <a:rPr lang="es-MX" sz="2600" dirty="0">
                <a:solidFill>
                  <a:schemeClr val="tx2"/>
                </a:solidFill>
              </a:rPr>
              <a:t>Si se confirma la inelegibilidad de una persona candidata, esta será registrada y se realizarán ajustes en las candidaturas electas, aunque haya obtenido el mayor número de votos.</a:t>
            </a:r>
          </a:p>
        </p:txBody>
      </p:sp>
      <p:cxnSp>
        <p:nvCxnSpPr>
          <p:cNvPr id="31" name="Straight Connector 30">
            <a:extLst>
              <a:ext uri="{FF2B5EF4-FFF2-40B4-BE49-F238E27FC236}">
                <a16:creationId xmlns:a16="http://schemas.microsoft.com/office/drawing/2014/main" id="{297D351F-55BC-9E80-6959-3C31A73C42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CD2728B-8763-11EF-2D0D-6570D6E11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4597BAED-9C7E-BF62-47EE-7BB83794E5D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36" name="Straight Connector 35">
              <a:extLst>
                <a:ext uri="{FF2B5EF4-FFF2-40B4-BE49-F238E27FC236}">
                  <a16:creationId xmlns:a16="http://schemas.microsoft.com/office/drawing/2014/main" id="{A1816192-A6E1-F307-C63D-3ABFCF82C21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DCD4459-21C7-A173-C3FF-FF9C16F106F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4" name="Picture 2" descr="No hay ninguna descripción de la foto disponible.">
            <a:extLst>
              <a:ext uri="{FF2B5EF4-FFF2-40B4-BE49-F238E27FC236}">
                <a16:creationId xmlns:a16="http://schemas.microsoft.com/office/drawing/2014/main" id="{6AAC7850-D5E3-35CA-C1B5-4AEC89E09DBE}"/>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07725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3A65E1-AC15-4E8B-50EB-ADFFAE034F2D}"/>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58D6D528-EDAA-CE5D-D04E-3D023D6FF6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F25667D-067C-B242-0C85-69D552AF2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8"/>
            <a:ext cx="12192000"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8307BA8-6824-B791-E9AD-FF365229AAEE}"/>
              </a:ext>
            </a:extLst>
          </p:cNvPr>
          <p:cNvSpPr>
            <a:spLocks noGrp="1"/>
          </p:cNvSpPr>
          <p:nvPr>
            <p:ph type="ctrTitle"/>
          </p:nvPr>
        </p:nvSpPr>
        <p:spPr>
          <a:xfrm>
            <a:off x="1443769" y="787065"/>
            <a:ext cx="6650365" cy="919501"/>
          </a:xfrm>
        </p:spPr>
        <p:txBody>
          <a:bodyPr anchor="b">
            <a:normAutofit/>
          </a:bodyPr>
          <a:lstStyle/>
          <a:p>
            <a:pPr algn="l"/>
            <a:r>
              <a:rPr lang="es-MX" sz="4400" dirty="0">
                <a:solidFill>
                  <a:schemeClr val="tx2"/>
                </a:solidFill>
              </a:rPr>
              <a:t>PRINCIPIO DE PARIDAD</a:t>
            </a:r>
          </a:p>
        </p:txBody>
      </p:sp>
      <p:sp>
        <p:nvSpPr>
          <p:cNvPr id="3" name="Subtítulo 2">
            <a:extLst>
              <a:ext uri="{FF2B5EF4-FFF2-40B4-BE49-F238E27FC236}">
                <a16:creationId xmlns:a16="http://schemas.microsoft.com/office/drawing/2014/main" id="{B5D69D25-944B-5B82-778C-4A07D0649BC9}"/>
              </a:ext>
            </a:extLst>
          </p:cNvPr>
          <p:cNvSpPr>
            <a:spLocks noGrp="1"/>
          </p:cNvSpPr>
          <p:nvPr>
            <p:ph type="subTitle" idx="1"/>
          </p:nvPr>
        </p:nvSpPr>
        <p:spPr>
          <a:xfrm>
            <a:off x="1306083" y="2166525"/>
            <a:ext cx="9579833" cy="2472568"/>
          </a:xfrm>
        </p:spPr>
        <p:txBody>
          <a:bodyPr anchor="t">
            <a:normAutofit/>
          </a:bodyPr>
          <a:lstStyle/>
          <a:p>
            <a:pPr algn="just"/>
            <a:r>
              <a:rPr lang="es-MX" sz="2600" dirty="0">
                <a:solidFill>
                  <a:schemeClr val="tx2"/>
                </a:solidFill>
              </a:rPr>
              <a:t>El INE aseguró la aplicación del principio de paridad de género en la asignación de cargos, agrupando las candidaturas con mayor votación por género. La asignación se realiza de manera alternada, comenzando por una mujer, hasta completar los espacios disponibles, aplicando criterios específicos para cada cargo según el Acuerdo INE/CG65/2025.</a:t>
            </a:r>
          </a:p>
        </p:txBody>
      </p:sp>
      <p:cxnSp>
        <p:nvCxnSpPr>
          <p:cNvPr id="31" name="Straight Connector 30">
            <a:extLst>
              <a:ext uri="{FF2B5EF4-FFF2-40B4-BE49-F238E27FC236}">
                <a16:creationId xmlns:a16="http://schemas.microsoft.com/office/drawing/2014/main" id="{DFE4627D-5F89-7A90-E733-7F29DEECD8F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35D550A-C289-15D7-4D8C-8CD854377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178AD851-0378-A451-B32C-EEE2731104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36" name="Straight Connector 35">
              <a:extLst>
                <a:ext uri="{FF2B5EF4-FFF2-40B4-BE49-F238E27FC236}">
                  <a16:creationId xmlns:a16="http://schemas.microsoft.com/office/drawing/2014/main" id="{4F1C891E-D988-74A9-329C-A05266E16BE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2D02C27-090B-A5FA-0957-13F7F6E34A3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4" name="Picture 2" descr="No hay ninguna descripción de la foto disponible.">
            <a:extLst>
              <a:ext uri="{FF2B5EF4-FFF2-40B4-BE49-F238E27FC236}">
                <a16:creationId xmlns:a16="http://schemas.microsoft.com/office/drawing/2014/main" id="{0260A110-A553-B845-5712-5E170C810BA9}"/>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33230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1DAACF-A6D8-7CC2-493C-D86C212520E7}"/>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161F59F-100E-9F32-A7ED-334AF8C97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671E300-5A58-CD09-8DD2-3A6CABB3B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ítulo 1">
            <a:extLst>
              <a:ext uri="{FF2B5EF4-FFF2-40B4-BE49-F238E27FC236}">
                <a16:creationId xmlns:a16="http://schemas.microsoft.com/office/drawing/2014/main" id="{CB6CE7F9-B62C-27DB-51BA-A53860804652}"/>
              </a:ext>
            </a:extLst>
          </p:cNvPr>
          <p:cNvSpPr>
            <a:spLocks noGrp="1"/>
          </p:cNvSpPr>
          <p:nvPr>
            <p:ph type="title"/>
          </p:nvPr>
        </p:nvSpPr>
        <p:spPr>
          <a:xfrm>
            <a:off x="2501705" y="1056808"/>
            <a:ext cx="6164730" cy="1066802"/>
          </a:xfrm>
        </p:spPr>
        <p:txBody>
          <a:bodyPr anchor="b">
            <a:normAutofit/>
          </a:bodyPr>
          <a:lstStyle/>
          <a:p>
            <a:pPr algn="ctr"/>
            <a:r>
              <a:rPr lang="es-MX" sz="3600" dirty="0">
                <a:solidFill>
                  <a:schemeClr val="tx2"/>
                </a:solidFill>
              </a:rPr>
              <a:t>ASIGNACIÓN POR CARGO</a:t>
            </a:r>
          </a:p>
        </p:txBody>
      </p:sp>
      <p:grpSp>
        <p:nvGrpSpPr>
          <p:cNvPr id="13" name="Group 12">
            <a:extLst>
              <a:ext uri="{FF2B5EF4-FFF2-40B4-BE49-F238E27FC236}">
                <a16:creationId xmlns:a16="http://schemas.microsoft.com/office/drawing/2014/main" id="{00946B11-1DB0-9494-1828-5960CC7C35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04EB30B2-8C4C-5FAE-10C8-1F2F7810AF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FE5880D-3C08-FC04-3E45-69C119FC94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AE8F01E-44E3-BFA8-A505-25CBE941F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1BCD118-A979-E30D-48AC-A40C3B8538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Marcador de contenido 2">
            <a:extLst>
              <a:ext uri="{FF2B5EF4-FFF2-40B4-BE49-F238E27FC236}">
                <a16:creationId xmlns:a16="http://schemas.microsoft.com/office/drawing/2014/main" id="{577A4B4E-08FF-EE2B-45F7-38F943B48754}"/>
              </a:ext>
            </a:extLst>
          </p:cNvPr>
          <p:cNvSpPr>
            <a:spLocks noGrp="1"/>
          </p:cNvSpPr>
          <p:nvPr>
            <p:ph idx="1"/>
          </p:nvPr>
        </p:nvSpPr>
        <p:spPr>
          <a:xfrm>
            <a:off x="1201271" y="2149410"/>
            <a:ext cx="9398997" cy="4249702"/>
          </a:xfrm>
        </p:spPr>
        <p:txBody>
          <a:bodyPr anchor="ctr">
            <a:normAutofit/>
          </a:bodyPr>
          <a:lstStyle/>
          <a:p>
            <a:pPr algn="just"/>
            <a:r>
              <a:rPr lang="es-MX" sz="2600" dirty="0">
                <a:solidFill>
                  <a:schemeClr val="tx2"/>
                </a:solidFill>
              </a:rPr>
              <a:t>Ministras y ministros de la SCJN: Se asignan cinco cargos a mujeres y cuatro a hombres. La asignación se realiza alternadamente, iniciando con la mujer mejor posicionada, seguida del hombre con mayor votación en su lista, y así sucesivamente.</a:t>
            </a:r>
          </a:p>
          <a:p>
            <a:pPr algn="just"/>
            <a:r>
              <a:rPr lang="es-MX" sz="2600" dirty="0">
                <a:solidFill>
                  <a:schemeClr val="tx2"/>
                </a:solidFill>
              </a:rPr>
              <a:t>Magistraturas del Tribunal de Disciplina Judicial (TDJ): Se asignan tres cargos a mujeres y dos a hombres. La asignación se realiza de forma alternada, iniciando con la mujer mejor posicionada, seguida del hombre con mayor votación, y así sucesivamente.</a:t>
            </a:r>
          </a:p>
        </p:txBody>
      </p:sp>
      <p:pic>
        <p:nvPicPr>
          <p:cNvPr id="4" name="Picture 2" descr="No hay ninguna descripción de la foto disponible.">
            <a:extLst>
              <a:ext uri="{FF2B5EF4-FFF2-40B4-BE49-F238E27FC236}">
                <a16:creationId xmlns:a16="http://schemas.microsoft.com/office/drawing/2014/main" id="{5E0E78BC-591B-E0AA-6FAA-9A6F3F08A7F4}"/>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18538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930FC9-52FD-D1C8-E8E7-E8A1E6F9798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7DD2D1-59F1-0915-5415-0469A7650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772B98C-1F90-B511-AFE4-EAB2261B1E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ítulo 1">
            <a:extLst>
              <a:ext uri="{FF2B5EF4-FFF2-40B4-BE49-F238E27FC236}">
                <a16:creationId xmlns:a16="http://schemas.microsoft.com/office/drawing/2014/main" id="{1401C876-0A45-591D-C95B-975AD03ED6A6}"/>
              </a:ext>
            </a:extLst>
          </p:cNvPr>
          <p:cNvSpPr>
            <a:spLocks noGrp="1"/>
          </p:cNvSpPr>
          <p:nvPr>
            <p:ph type="title"/>
          </p:nvPr>
        </p:nvSpPr>
        <p:spPr>
          <a:xfrm>
            <a:off x="2242192" y="1210185"/>
            <a:ext cx="6164730" cy="1066802"/>
          </a:xfrm>
        </p:spPr>
        <p:txBody>
          <a:bodyPr anchor="b">
            <a:normAutofit/>
          </a:bodyPr>
          <a:lstStyle/>
          <a:p>
            <a:pPr algn="ctr"/>
            <a:r>
              <a:rPr lang="es-MX" sz="3600" dirty="0">
                <a:solidFill>
                  <a:schemeClr val="tx2"/>
                </a:solidFill>
              </a:rPr>
              <a:t>ASIGNACIÓN POR CARGO</a:t>
            </a:r>
          </a:p>
        </p:txBody>
      </p:sp>
      <p:grpSp>
        <p:nvGrpSpPr>
          <p:cNvPr id="13" name="Group 12">
            <a:extLst>
              <a:ext uri="{FF2B5EF4-FFF2-40B4-BE49-F238E27FC236}">
                <a16:creationId xmlns:a16="http://schemas.microsoft.com/office/drawing/2014/main" id="{B423FF27-36CE-EA4C-E203-22C30C1771B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3F213E6B-216F-DE96-8618-9C85C86F1A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56A50AE-803F-8FDF-20DD-C26CCC202B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15881F8-E0FD-5CA8-C09C-8218C2D285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44394B38-10FD-295B-A850-53A50985D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Marcador de contenido 2">
            <a:extLst>
              <a:ext uri="{FF2B5EF4-FFF2-40B4-BE49-F238E27FC236}">
                <a16:creationId xmlns:a16="http://schemas.microsoft.com/office/drawing/2014/main" id="{AD9E1B85-FD09-338F-B4CF-47A1EFF324EC}"/>
              </a:ext>
            </a:extLst>
          </p:cNvPr>
          <p:cNvSpPr>
            <a:spLocks noGrp="1"/>
          </p:cNvSpPr>
          <p:nvPr>
            <p:ph idx="1"/>
          </p:nvPr>
        </p:nvSpPr>
        <p:spPr>
          <a:xfrm>
            <a:off x="1404815" y="2079017"/>
            <a:ext cx="9382063" cy="4000050"/>
          </a:xfrm>
        </p:spPr>
        <p:txBody>
          <a:bodyPr anchor="ctr">
            <a:normAutofit/>
          </a:bodyPr>
          <a:lstStyle/>
          <a:p>
            <a:pPr algn="just"/>
            <a:r>
              <a:rPr lang="es-MX" sz="2600" dirty="0">
                <a:solidFill>
                  <a:schemeClr val="tx2"/>
                </a:solidFill>
              </a:rPr>
              <a:t>Magistraturas de la Sala Superior del TEPJF: Se asigna un cargo a la mujer con mayor votación y otro al hombre con mayor votación. La asignación también es alternada.</a:t>
            </a:r>
          </a:p>
          <a:p>
            <a:pPr algn="just"/>
            <a:r>
              <a:rPr lang="es-MX" sz="2600" dirty="0">
                <a:solidFill>
                  <a:schemeClr val="tx2"/>
                </a:solidFill>
              </a:rPr>
              <a:t>Magistraturas de las Salas Regionales del TEPJF: Se asignan tres cargos por cada circunscripción: dos para mujeres y uno para hombres. La asignación se realiza alternadamente, iniciando con la mujer mejor posicionada, seguida del hombre con mayor votación, y así sucesivamente.</a:t>
            </a:r>
          </a:p>
        </p:txBody>
      </p:sp>
      <p:pic>
        <p:nvPicPr>
          <p:cNvPr id="4" name="Picture 2" descr="No hay ninguna descripción de la foto disponible.">
            <a:extLst>
              <a:ext uri="{FF2B5EF4-FFF2-40B4-BE49-F238E27FC236}">
                <a16:creationId xmlns:a16="http://schemas.microsoft.com/office/drawing/2014/main" id="{A3D23AD6-69F5-7A00-F7DE-437B86D94D77}"/>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3492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71868D-9829-154A-FD32-EDBDF2629A1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8B68DC2-79C1-CD44-0284-A17DF0D1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4EED26C-6395-9E37-9B0A-BC03B9398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ítulo 1">
            <a:extLst>
              <a:ext uri="{FF2B5EF4-FFF2-40B4-BE49-F238E27FC236}">
                <a16:creationId xmlns:a16="http://schemas.microsoft.com/office/drawing/2014/main" id="{FF90966E-2AAB-B214-7604-B8E09C8E1FC0}"/>
              </a:ext>
            </a:extLst>
          </p:cNvPr>
          <p:cNvSpPr>
            <a:spLocks noGrp="1"/>
          </p:cNvSpPr>
          <p:nvPr>
            <p:ph type="title"/>
          </p:nvPr>
        </p:nvSpPr>
        <p:spPr>
          <a:xfrm>
            <a:off x="2242192" y="1210185"/>
            <a:ext cx="6164730" cy="1066802"/>
          </a:xfrm>
        </p:spPr>
        <p:txBody>
          <a:bodyPr anchor="b">
            <a:normAutofit/>
          </a:bodyPr>
          <a:lstStyle/>
          <a:p>
            <a:pPr algn="ctr"/>
            <a:r>
              <a:rPr lang="es-MX" sz="3600" dirty="0">
                <a:solidFill>
                  <a:schemeClr val="tx2"/>
                </a:solidFill>
              </a:rPr>
              <a:t>ASIGNACIÓN POR CARGO</a:t>
            </a:r>
          </a:p>
        </p:txBody>
      </p:sp>
      <p:grpSp>
        <p:nvGrpSpPr>
          <p:cNvPr id="13" name="Group 12">
            <a:extLst>
              <a:ext uri="{FF2B5EF4-FFF2-40B4-BE49-F238E27FC236}">
                <a16:creationId xmlns:a16="http://schemas.microsoft.com/office/drawing/2014/main" id="{7A471396-E128-8AFF-F666-087AE2FF5C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01885B60-5979-95EC-0F91-74EBBE7E01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73FEACB-D2F2-F1D2-ED3D-E24C8E0233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359A3571-258D-541A-0FD7-001D95199E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4FBFA95-B2BC-AEE1-B536-1D0E8BF63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Marcador de contenido 2">
            <a:extLst>
              <a:ext uri="{FF2B5EF4-FFF2-40B4-BE49-F238E27FC236}">
                <a16:creationId xmlns:a16="http://schemas.microsoft.com/office/drawing/2014/main" id="{4DD7BA5B-F8CD-BA06-0E8C-2CCF191C35B7}"/>
              </a:ext>
            </a:extLst>
          </p:cNvPr>
          <p:cNvSpPr>
            <a:spLocks noGrp="1"/>
          </p:cNvSpPr>
          <p:nvPr>
            <p:ph idx="1"/>
          </p:nvPr>
        </p:nvSpPr>
        <p:spPr>
          <a:xfrm>
            <a:off x="1404815" y="2079017"/>
            <a:ext cx="9382063" cy="4000050"/>
          </a:xfrm>
        </p:spPr>
        <p:txBody>
          <a:bodyPr anchor="ctr">
            <a:normAutofit/>
          </a:bodyPr>
          <a:lstStyle/>
          <a:p>
            <a:pPr algn="just"/>
            <a:r>
              <a:rPr lang="es-MX" sz="2600" dirty="0">
                <a:solidFill>
                  <a:schemeClr val="tx2"/>
                </a:solidFill>
              </a:rPr>
              <a:t>Magistraturas de la Sala Superior del TEPJF: Se asigna un cargo a la mujer con mayor votación y otro al hombre con mayor votación. La asignación también es alternada.</a:t>
            </a:r>
          </a:p>
          <a:p>
            <a:pPr algn="just"/>
            <a:r>
              <a:rPr lang="es-MX" sz="2600" dirty="0">
                <a:solidFill>
                  <a:schemeClr val="tx2"/>
                </a:solidFill>
              </a:rPr>
              <a:t>Magistraturas de las Salas Regionales del TEPJF: Se asignan tres cargos por cada circunscripción: dos para mujeres y uno para hombres. La asignación se realiza alternadamente, iniciando con la mujer mejor posicionada, seguida del hombre con mayor votación, y así sucesivamente.</a:t>
            </a:r>
          </a:p>
        </p:txBody>
      </p:sp>
      <p:pic>
        <p:nvPicPr>
          <p:cNvPr id="4" name="Picture 2" descr="No hay ninguna descripción de la foto disponible.">
            <a:extLst>
              <a:ext uri="{FF2B5EF4-FFF2-40B4-BE49-F238E27FC236}">
                <a16:creationId xmlns:a16="http://schemas.microsoft.com/office/drawing/2014/main" id="{C4FBE00E-5BC4-8BB1-7EA1-8DC22D2BE780}"/>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7065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98D318-0F28-5E1A-5C70-DC379AE0C38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3C58541-249D-98E3-304D-AE06713040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183A89C-4F1F-9671-CBC2-499AE71D5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238031"/>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0439974C-155C-4621-6140-EBF43DDF05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E603A3E8-F3DA-BF57-60A0-13177087FC55}"/>
              </a:ext>
            </a:extLst>
          </p:cNvPr>
          <p:cNvSpPr>
            <a:spLocks noGrp="1"/>
          </p:cNvSpPr>
          <p:nvPr>
            <p:ph idx="1"/>
          </p:nvPr>
        </p:nvSpPr>
        <p:spPr>
          <a:xfrm>
            <a:off x="1171365" y="2078765"/>
            <a:ext cx="9849270" cy="4115440"/>
          </a:xfrm>
        </p:spPr>
        <p:txBody>
          <a:bodyPr anchor="t">
            <a:normAutofit/>
          </a:bodyPr>
          <a:lstStyle/>
          <a:p>
            <a:pPr marL="0" indent="0" algn="just">
              <a:buNone/>
            </a:pPr>
            <a:r>
              <a:rPr lang="es-MX" sz="2400" dirty="0">
                <a:solidFill>
                  <a:schemeClr val="tx2"/>
                </a:solidFill>
              </a:rPr>
              <a:t>A. La asignación de candidaturas electas se realizará de forma paritaria en todos los circuitos.</a:t>
            </a:r>
          </a:p>
          <a:p>
            <a:pPr marL="0" indent="0" algn="just">
              <a:buNone/>
            </a:pPr>
            <a:r>
              <a:rPr lang="es-MX" sz="2400" dirty="0">
                <a:solidFill>
                  <a:schemeClr val="tx2"/>
                </a:solidFill>
              </a:rPr>
              <a:t>B. Se conformarán dos listas, una de mujeres y otra de hombres, separados por especialidad en cada distrito judicial electoral, las cuales se ordenarán conforme al número de votos obtenidos, en orden descendente. La asignación se realizará de manera alternada entre las mujeres y los hombres más votados en el distrito judicial electoral por especialidad, iniciando en todos los casos por mujer.</a:t>
            </a:r>
          </a:p>
          <a:p>
            <a:pPr marL="0" indent="0" algn="just">
              <a:buNone/>
            </a:pPr>
            <a:r>
              <a:rPr lang="es-MX" sz="2400" dirty="0">
                <a:solidFill>
                  <a:schemeClr val="tx2"/>
                </a:solidFill>
              </a:rPr>
              <a:t>C. Si no hay paridad en las listas de hombres y mujeres ganadoras en un circuito judicial, se realizarán ajustes aplicando los criterios de paridad en ese circuito.</a:t>
            </a:r>
          </a:p>
        </p:txBody>
      </p:sp>
      <p:cxnSp>
        <p:nvCxnSpPr>
          <p:cNvPr id="15" name="Straight Connector 14">
            <a:extLst>
              <a:ext uri="{FF2B5EF4-FFF2-40B4-BE49-F238E27FC236}">
                <a16:creationId xmlns:a16="http://schemas.microsoft.com/office/drawing/2014/main" id="{C9D617E5-63E0-9D55-D9A5-99B52CCFA8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C1A02F85-E004-E498-EDBD-3040731F50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18" name="Straight Connector 17">
              <a:extLst>
                <a:ext uri="{FF2B5EF4-FFF2-40B4-BE49-F238E27FC236}">
                  <a16:creationId xmlns:a16="http://schemas.microsoft.com/office/drawing/2014/main" id="{63FA646F-245F-EE85-46C6-930A88C250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8CBA94E-6A9C-90F8-99B8-58F29D3DC81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4" name="Picture 2" descr="No hay ninguna descripción de la foto disponible.">
            <a:extLst>
              <a:ext uri="{FF2B5EF4-FFF2-40B4-BE49-F238E27FC236}">
                <a16:creationId xmlns:a16="http://schemas.microsoft.com/office/drawing/2014/main" id="{3B2C8C6D-7234-F8D2-0F8E-0FA88DF758EA}"/>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1">
            <a:extLst>
              <a:ext uri="{FF2B5EF4-FFF2-40B4-BE49-F238E27FC236}">
                <a16:creationId xmlns:a16="http://schemas.microsoft.com/office/drawing/2014/main" id="{79226891-3D12-CFC5-C1CE-25163028BB83}"/>
              </a:ext>
            </a:extLst>
          </p:cNvPr>
          <p:cNvSpPr>
            <a:spLocks noGrp="1"/>
          </p:cNvSpPr>
          <p:nvPr>
            <p:ph type="title"/>
          </p:nvPr>
        </p:nvSpPr>
        <p:spPr>
          <a:xfrm>
            <a:off x="988063" y="1203658"/>
            <a:ext cx="10074914" cy="546557"/>
          </a:xfrm>
        </p:spPr>
        <p:txBody>
          <a:bodyPr anchor="b">
            <a:normAutofit/>
          </a:bodyPr>
          <a:lstStyle/>
          <a:p>
            <a:pPr algn="ctr"/>
            <a:r>
              <a:rPr lang="es-MX" sz="2800" dirty="0">
                <a:solidFill>
                  <a:schemeClr val="tx2"/>
                </a:solidFill>
              </a:rPr>
              <a:t>Magistraturas de Circuito Judicial y Juezas y Jueces de Distrito</a:t>
            </a:r>
          </a:p>
        </p:txBody>
      </p:sp>
    </p:spTree>
    <p:extLst>
      <p:ext uri="{BB962C8B-B14F-4D97-AF65-F5344CB8AC3E}">
        <p14:creationId xmlns:p14="http://schemas.microsoft.com/office/powerpoint/2010/main" val="38616679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27089E4-C4B8-47AC-BDA4-294EFA7CB6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BAFF925-4C7C-4B71-96F4-8FA90681BB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238031"/>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E653C820-2172-42C6-B50F-FD47A634BC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172E083B-44D5-C723-AD82-8619BC175A9F}"/>
              </a:ext>
            </a:extLst>
          </p:cNvPr>
          <p:cNvSpPr>
            <a:spLocks noGrp="1"/>
          </p:cNvSpPr>
          <p:nvPr>
            <p:ph idx="1"/>
          </p:nvPr>
        </p:nvSpPr>
        <p:spPr>
          <a:xfrm>
            <a:off x="1171365" y="1822673"/>
            <a:ext cx="9632102" cy="4115440"/>
          </a:xfrm>
        </p:spPr>
        <p:txBody>
          <a:bodyPr anchor="t">
            <a:normAutofit/>
          </a:bodyPr>
          <a:lstStyle/>
          <a:p>
            <a:pPr marL="0" indent="0" algn="just">
              <a:buNone/>
            </a:pPr>
            <a:r>
              <a:rPr lang="es-MX" sz="2400" dirty="0">
                <a:solidFill>
                  <a:schemeClr val="tx2"/>
                </a:solidFill>
              </a:rPr>
              <a:t>Este procedimiento se aplica sucesivamente en los circuitos judiciales subsecuentes, verificando la paridad y realizando ajustes razonables en el circuito correspondiente, es decir, se sustituyen las candidaturas de hombres por candidaturas de mujeres más votadas hasta alcanzar la paridad vertical y horizontal del circuito judicial.</a:t>
            </a:r>
          </a:p>
          <a:p>
            <a:pPr marL="0" indent="0" algn="just">
              <a:buNone/>
            </a:pPr>
            <a:r>
              <a:rPr lang="es-MX" sz="2400" dirty="0">
                <a:solidFill>
                  <a:schemeClr val="tx2"/>
                </a:solidFill>
              </a:rPr>
              <a:t>D. En el circuito judicial no podrán resultar electos más hombres que mujeres, más allá de una diferencia de uno considerando los números nones, sin embargo, en el caso de que resulten electas más mujeres que hombres, sí podrá haber una distancia de más de uno, en cumplimiento al principio de paridad flexible.</a:t>
            </a:r>
          </a:p>
        </p:txBody>
      </p:sp>
      <p:cxnSp>
        <p:nvCxnSpPr>
          <p:cNvPr id="15" name="Straight Connector 14">
            <a:extLst>
              <a:ext uri="{FF2B5EF4-FFF2-40B4-BE49-F238E27FC236}">
                <a16:creationId xmlns:a16="http://schemas.microsoft.com/office/drawing/2014/main" id="{6FC534FC-C775-4490-AC5A-26BD39750A6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4BC3ACAC-BA31-4E67-A233-03EF1A10CF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18" name="Straight Connector 17">
              <a:extLst>
                <a:ext uri="{FF2B5EF4-FFF2-40B4-BE49-F238E27FC236}">
                  <a16:creationId xmlns:a16="http://schemas.microsoft.com/office/drawing/2014/main" id="{B15509C2-092A-4956-8523-79AEC9F4FBF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04B9204-F74D-4578-8B3C-3DDC87E8610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4" name="Picture 2" descr="No hay ninguna descripción de la foto disponible.">
            <a:extLst>
              <a:ext uri="{FF2B5EF4-FFF2-40B4-BE49-F238E27FC236}">
                <a16:creationId xmlns:a16="http://schemas.microsoft.com/office/drawing/2014/main" id="{8E94E994-3EB9-B14E-7EA7-0F16535C82E0}"/>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16191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D7CBB7-F06A-E133-C548-64A68E61D99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1491BC-3547-53B9-1925-B0F1A68971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7B172B3-552C-30D2-9DE1-DBAE1581E3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238031"/>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7B3166CE-EAC6-009C-744D-4FDA80372E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3F351984-FC3D-1001-06A2-0D5B57D1A043}"/>
              </a:ext>
            </a:extLst>
          </p:cNvPr>
          <p:cNvSpPr>
            <a:spLocks noGrp="1"/>
          </p:cNvSpPr>
          <p:nvPr>
            <p:ph idx="1"/>
          </p:nvPr>
        </p:nvSpPr>
        <p:spPr>
          <a:xfrm>
            <a:off x="1171365" y="1822673"/>
            <a:ext cx="9649035" cy="4115440"/>
          </a:xfrm>
        </p:spPr>
        <p:txBody>
          <a:bodyPr anchor="t">
            <a:normAutofit/>
          </a:bodyPr>
          <a:lstStyle/>
          <a:p>
            <a:pPr marL="0" indent="0" algn="just">
              <a:buNone/>
            </a:pPr>
            <a:r>
              <a:rPr lang="es-MX" sz="2400" dirty="0">
                <a:solidFill>
                  <a:schemeClr val="tx2"/>
                </a:solidFill>
              </a:rPr>
              <a:t>5. En circuitos judiciales con resultados no paritarios y que no estén contemplados en los supuestos del Acuerdo INE/CG65/2025, la asignación se hará de forma alternada, empezando por una mujer, basándose en la mayoría relativa, conforme al Artículo Segundo Transitorio del Decreto de reforma del Poder Judicial.</a:t>
            </a:r>
          </a:p>
        </p:txBody>
      </p:sp>
      <p:cxnSp>
        <p:nvCxnSpPr>
          <p:cNvPr id="15" name="Straight Connector 14">
            <a:extLst>
              <a:ext uri="{FF2B5EF4-FFF2-40B4-BE49-F238E27FC236}">
                <a16:creationId xmlns:a16="http://schemas.microsoft.com/office/drawing/2014/main" id="{9D2D3F88-AE43-9F6B-D501-B521886F5A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83AFBD7-0325-D94E-62A4-E7B8058B17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18" name="Straight Connector 17">
              <a:extLst>
                <a:ext uri="{FF2B5EF4-FFF2-40B4-BE49-F238E27FC236}">
                  <a16:creationId xmlns:a16="http://schemas.microsoft.com/office/drawing/2014/main" id="{E8469A9B-CE15-FB06-23A6-30415173B3D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8C5F5F1-7CC0-DC4F-515E-4B436C3629D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4" name="Picture 2" descr="No hay ninguna descripción de la foto disponible.">
            <a:extLst>
              <a:ext uri="{FF2B5EF4-FFF2-40B4-BE49-F238E27FC236}">
                <a16:creationId xmlns:a16="http://schemas.microsoft.com/office/drawing/2014/main" id="{2E32E9CD-26A6-3E38-CECB-5B1D54894D85}"/>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8939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B2A564-1A94-D4BC-0BBA-8D3F4F76172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2857B38-A3B6-7B55-A9D2-D6532FB681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122A517-539B-F273-61E5-D324DB118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45AF9F4A-303D-9AE9-1323-E8985FCAB16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4" name="Freeform: Shape 13">
              <a:extLst>
                <a:ext uri="{FF2B5EF4-FFF2-40B4-BE49-F238E27FC236}">
                  <a16:creationId xmlns:a16="http://schemas.microsoft.com/office/drawing/2014/main" id="{6D5E42E7-E0B8-29FE-6B9E-8BC5D6B225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8504A620-5E45-4A97-E816-8FD67978DC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58813B8-20FB-D4D6-A32D-B81EA9DD5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D18F7044-D35C-A76E-70A9-99F4D55FE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ítulo 1">
            <a:extLst>
              <a:ext uri="{FF2B5EF4-FFF2-40B4-BE49-F238E27FC236}">
                <a16:creationId xmlns:a16="http://schemas.microsoft.com/office/drawing/2014/main" id="{82EB5AF0-CAA3-2487-4BA4-35A94D55E913}"/>
              </a:ext>
            </a:extLst>
          </p:cNvPr>
          <p:cNvSpPr>
            <a:spLocks noGrp="1"/>
          </p:cNvSpPr>
          <p:nvPr>
            <p:ph type="title"/>
          </p:nvPr>
        </p:nvSpPr>
        <p:spPr>
          <a:xfrm>
            <a:off x="525343" y="2534106"/>
            <a:ext cx="3855720" cy="2185987"/>
          </a:xfrm>
        </p:spPr>
        <p:txBody>
          <a:bodyPr>
            <a:normAutofit/>
          </a:bodyPr>
          <a:lstStyle/>
          <a:p>
            <a:pPr algn="ctr"/>
            <a:r>
              <a:rPr lang="es-MX" sz="3600" dirty="0">
                <a:solidFill>
                  <a:schemeClr val="tx2"/>
                </a:solidFill>
              </a:rPr>
              <a:t>¿Y LOS EMPATES?</a:t>
            </a:r>
          </a:p>
        </p:txBody>
      </p:sp>
      <p:sp>
        <p:nvSpPr>
          <p:cNvPr id="3" name="Marcador de contenido 2">
            <a:extLst>
              <a:ext uri="{FF2B5EF4-FFF2-40B4-BE49-F238E27FC236}">
                <a16:creationId xmlns:a16="http://schemas.microsoft.com/office/drawing/2014/main" id="{AA12371D-BD8A-A670-3F0C-EEAA6E6C3D08}"/>
              </a:ext>
            </a:extLst>
          </p:cNvPr>
          <p:cNvSpPr>
            <a:spLocks noGrp="1"/>
          </p:cNvSpPr>
          <p:nvPr>
            <p:ph idx="1"/>
          </p:nvPr>
        </p:nvSpPr>
        <p:spPr>
          <a:xfrm>
            <a:off x="5357300" y="993604"/>
            <a:ext cx="5694745" cy="5230368"/>
          </a:xfrm>
        </p:spPr>
        <p:txBody>
          <a:bodyPr anchor="ctr">
            <a:normAutofit/>
          </a:bodyPr>
          <a:lstStyle/>
          <a:p>
            <a:pPr marL="0" indent="0" algn="just">
              <a:buNone/>
            </a:pPr>
            <a:r>
              <a:rPr lang="es-MX" sz="2600" dirty="0">
                <a:solidFill>
                  <a:schemeClr val="tx2"/>
                </a:solidFill>
              </a:rPr>
              <a:t>Si dos o más candidaturas obtienen el mismo número de votos para un cargo, el Consejo General del INE declarará la existencia de un empate legal. Ese cargo se considerará vacante y se dará vista a la Sala Superior del TEPJF o al Pleno de la SCJN (dependiendo del cargo) para los efectos legales correspondientes.</a:t>
            </a:r>
          </a:p>
        </p:txBody>
      </p:sp>
      <p:pic>
        <p:nvPicPr>
          <p:cNvPr id="4" name="Picture 2" descr="No hay ninguna descripción de la foto disponible.">
            <a:extLst>
              <a:ext uri="{FF2B5EF4-FFF2-40B4-BE49-F238E27FC236}">
                <a16:creationId xmlns:a16="http://schemas.microsoft.com/office/drawing/2014/main" id="{9424EC7A-E3BB-770F-549A-D5A1208C12D5}"/>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93825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266FED8-A865-D573-1543-6EB6DE37834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55F22FC-2297-D483-7CB9-B0C7C7656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9E48010-FE00-CABA-491C-BC397198A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5D878FC4-D7FB-6610-83AD-2166B70021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4" name="Freeform: Shape 13">
              <a:extLst>
                <a:ext uri="{FF2B5EF4-FFF2-40B4-BE49-F238E27FC236}">
                  <a16:creationId xmlns:a16="http://schemas.microsoft.com/office/drawing/2014/main" id="{2C66FB43-78AA-ADB8-E04D-15C7B0D15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3189FEBD-9355-6307-1030-1FBD344A19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06E15D38-6FCA-1B96-4F25-EA9570DB38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941B2872-F3EE-7DE5-1146-322396394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ítulo 1">
            <a:extLst>
              <a:ext uri="{FF2B5EF4-FFF2-40B4-BE49-F238E27FC236}">
                <a16:creationId xmlns:a16="http://schemas.microsoft.com/office/drawing/2014/main" id="{986007F8-2D5E-EE30-16B3-5D8BD218AEB4}"/>
              </a:ext>
            </a:extLst>
          </p:cNvPr>
          <p:cNvSpPr>
            <a:spLocks noGrp="1"/>
          </p:cNvSpPr>
          <p:nvPr>
            <p:ph type="title"/>
          </p:nvPr>
        </p:nvSpPr>
        <p:spPr>
          <a:xfrm>
            <a:off x="525343" y="2534106"/>
            <a:ext cx="3855720" cy="2185987"/>
          </a:xfrm>
        </p:spPr>
        <p:txBody>
          <a:bodyPr>
            <a:normAutofit/>
          </a:bodyPr>
          <a:lstStyle/>
          <a:p>
            <a:pPr algn="ctr"/>
            <a:r>
              <a:rPr lang="es-MX" sz="3600" dirty="0">
                <a:solidFill>
                  <a:schemeClr val="tx2"/>
                </a:solidFill>
              </a:rPr>
              <a:t>¿Y LOS EMPATES?</a:t>
            </a:r>
          </a:p>
        </p:txBody>
      </p:sp>
      <p:sp>
        <p:nvSpPr>
          <p:cNvPr id="3" name="Marcador de contenido 2">
            <a:extLst>
              <a:ext uri="{FF2B5EF4-FFF2-40B4-BE49-F238E27FC236}">
                <a16:creationId xmlns:a16="http://schemas.microsoft.com/office/drawing/2014/main" id="{29F15D1E-0D30-561E-6B21-948FF8F15644}"/>
              </a:ext>
            </a:extLst>
          </p:cNvPr>
          <p:cNvSpPr>
            <a:spLocks noGrp="1"/>
          </p:cNvSpPr>
          <p:nvPr>
            <p:ph idx="1"/>
          </p:nvPr>
        </p:nvSpPr>
        <p:spPr>
          <a:xfrm>
            <a:off x="5357300" y="993604"/>
            <a:ext cx="5694745" cy="5230368"/>
          </a:xfrm>
        </p:spPr>
        <p:txBody>
          <a:bodyPr anchor="ctr">
            <a:normAutofit/>
          </a:bodyPr>
          <a:lstStyle/>
          <a:p>
            <a:pPr marL="0" indent="0" algn="just">
              <a:buNone/>
            </a:pPr>
            <a:r>
              <a:rPr lang="es-MX" sz="2600" dirty="0">
                <a:solidFill>
                  <a:schemeClr val="tx2"/>
                </a:solidFill>
              </a:rPr>
              <a:t>Una vez concluidos los cómputos nacionales, el análisis de elegibilidad y los ajustes por paridad de género, la Dirección Ejecutiva de Asuntos Jurídicos elabora los proyectos de acuerdo para declarar la validez de cada elección y emitir las constancias de mayoría, que son el instrumento jurídico que acredita a una persona como electa para ocupar un cargo.</a:t>
            </a:r>
          </a:p>
        </p:txBody>
      </p:sp>
      <p:pic>
        <p:nvPicPr>
          <p:cNvPr id="4" name="Picture 2" descr="No hay ninguna descripción de la foto disponible.">
            <a:extLst>
              <a:ext uri="{FF2B5EF4-FFF2-40B4-BE49-F238E27FC236}">
                <a16:creationId xmlns:a16="http://schemas.microsoft.com/office/drawing/2014/main" id="{EAB43985-F38A-44E5-4753-DBE66F6AF085}"/>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717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3DD96C-2031-A941-88AF-9390E8A8589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D4DE05B-EE1C-0CC3-31D3-2EF69B90B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A4DD74A-7502-E649-AB92-2EBC69617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989FB86C-C2AE-2E3E-7E1F-E0778079414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4" name="Freeform: Shape 13">
              <a:extLst>
                <a:ext uri="{FF2B5EF4-FFF2-40B4-BE49-F238E27FC236}">
                  <a16:creationId xmlns:a16="http://schemas.microsoft.com/office/drawing/2014/main" id="{44CB7272-C3A0-5659-09C3-12E9D37F62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BD4A2B77-087A-9D81-A778-C9944DC177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5DBBB453-51F5-8D4B-7EAC-2388FB3EB3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ED5FD5F-A1E9-1BD9-73B3-64BF94FEE1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Marcador de contenido 2">
            <a:extLst>
              <a:ext uri="{FF2B5EF4-FFF2-40B4-BE49-F238E27FC236}">
                <a16:creationId xmlns:a16="http://schemas.microsoft.com/office/drawing/2014/main" id="{3977005C-D5B7-D562-9958-A6FFF5EBC2DC}"/>
              </a:ext>
            </a:extLst>
          </p:cNvPr>
          <p:cNvSpPr>
            <a:spLocks noGrp="1"/>
          </p:cNvSpPr>
          <p:nvPr>
            <p:ph idx="1"/>
          </p:nvPr>
        </p:nvSpPr>
        <p:spPr>
          <a:xfrm>
            <a:off x="2066634" y="1395664"/>
            <a:ext cx="8531169" cy="4588042"/>
          </a:xfrm>
        </p:spPr>
        <p:txBody>
          <a:bodyPr>
            <a:normAutofit/>
          </a:bodyPr>
          <a:lstStyle/>
          <a:p>
            <a:pPr algn="just"/>
            <a:r>
              <a:rPr lang="es-MX" sz="2400" dirty="0">
                <a:solidFill>
                  <a:schemeClr val="tx2"/>
                </a:solidFill>
              </a:rPr>
              <a:t>Aprobación  de  las  boletas .</a:t>
            </a:r>
          </a:p>
          <a:p>
            <a:pPr algn="just"/>
            <a:r>
              <a:rPr lang="es-MX" sz="2400" dirty="0">
                <a:solidFill>
                  <a:schemeClr val="tx2"/>
                </a:solidFill>
              </a:rPr>
              <a:t>Estrategia de Capacitación y Asistencia Electoral. </a:t>
            </a:r>
          </a:p>
          <a:p>
            <a:pPr algn="just"/>
            <a:r>
              <a:rPr lang="es-MX" sz="2400" dirty="0">
                <a:solidFill>
                  <a:schemeClr val="tx2"/>
                </a:solidFill>
              </a:rPr>
              <a:t>Aprobación del Modelo de Casilla Seccional.</a:t>
            </a:r>
          </a:p>
          <a:p>
            <a:pPr algn="just"/>
            <a:r>
              <a:rPr lang="es-MX" sz="2400" dirty="0">
                <a:solidFill>
                  <a:schemeClr val="tx2"/>
                </a:solidFill>
              </a:rPr>
              <a:t>Aprobación    del    procedimiento    para    la    asignación    de    las candidaturas.</a:t>
            </a:r>
          </a:p>
          <a:p>
            <a:pPr algn="just"/>
            <a:r>
              <a:rPr lang="es-MX" sz="2400" dirty="0">
                <a:solidFill>
                  <a:schemeClr val="tx2"/>
                </a:solidFill>
              </a:rPr>
              <a:t>Acuerdo para garantizar la paridad de género.</a:t>
            </a:r>
          </a:p>
          <a:p>
            <a:pPr algn="just"/>
            <a:r>
              <a:rPr lang="es-MX" sz="2400" dirty="0">
                <a:solidFill>
                  <a:schemeClr val="tx2"/>
                </a:solidFill>
              </a:rPr>
              <a:t>Lineamientos  para  la  preparación  y  desarrollo  de  los cómputos distritales, de entidad federativa, circunscripción plurinominal y nacionales  del Proceso  Electoral  Extraordinario  del  Poder Judicial  de  la Federación, de fecha 5 de marzo de 2025</a:t>
            </a:r>
          </a:p>
        </p:txBody>
      </p:sp>
      <p:grpSp>
        <p:nvGrpSpPr>
          <p:cNvPr id="19" name="Group 18">
            <a:extLst>
              <a:ext uri="{FF2B5EF4-FFF2-40B4-BE49-F238E27FC236}">
                <a16:creationId xmlns:a16="http://schemas.microsoft.com/office/drawing/2014/main" id="{39379B59-50B6-8F0A-ECA7-F0AB95A87C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20" name="Freeform: Shape 19">
              <a:extLst>
                <a:ext uri="{FF2B5EF4-FFF2-40B4-BE49-F238E27FC236}">
                  <a16:creationId xmlns:a16="http://schemas.microsoft.com/office/drawing/2014/main" id="{833A14EA-B521-4F54-605D-8F48A8463C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2EF656A4-95A7-CE9A-70F3-162AA85513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CB097B50-5F33-1929-47BA-F00D5A1E1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E9ADCE08-153F-26AA-283D-338045CC19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2" descr="No hay ninguna descripción de la foto disponible.">
            <a:extLst>
              <a:ext uri="{FF2B5EF4-FFF2-40B4-BE49-F238E27FC236}">
                <a16:creationId xmlns:a16="http://schemas.microsoft.com/office/drawing/2014/main" id="{A8FAF519-70DC-35F1-4648-9865B594D37E}"/>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0408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C5F910-F9AE-199B-8FE5-16652FA734E5}"/>
            </a:ext>
          </a:extLst>
        </p:cNvPr>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425CE4E6-4FCE-6D4B-79EB-0650EC2C3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572C2AC4-6254-C405-13A5-B14B543563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79C6E9BA-56F9-617C-16C6-20E6120E3C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46" name="Freeform: Shape 45">
              <a:extLst>
                <a:ext uri="{FF2B5EF4-FFF2-40B4-BE49-F238E27FC236}">
                  <a16:creationId xmlns:a16="http://schemas.microsoft.com/office/drawing/2014/main" id="{B40F7D48-A547-89B3-8CAF-D77BED5640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a:extLst>
                <a:ext uri="{FF2B5EF4-FFF2-40B4-BE49-F238E27FC236}">
                  <a16:creationId xmlns:a16="http://schemas.microsoft.com/office/drawing/2014/main" id="{67690CF5-0240-8B67-1438-264442D8CE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Shape 47">
              <a:extLst>
                <a:ext uri="{FF2B5EF4-FFF2-40B4-BE49-F238E27FC236}">
                  <a16:creationId xmlns:a16="http://schemas.microsoft.com/office/drawing/2014/main" id="{2617550F-C50A-E91A-B209-8B4CAEDB5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2" descr="No hay ninguna descripción de la foto disponible.">
            <a:extLst>
              <a:ext uri="{FF2B5EF4-FFF2-40B4-BE49-F238E27FC236}">
                <a16:creationId xmlns:a16="http://schemas.microsoft.com/office/drawing/2014/main" id="{5675CF38-E2BE-2732-00BA-01DA749A2986}"/>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0BE69AC3-C72C-B114-AE45-5C97ECC3BDDD}"/>
              </a:ext>
            </a:extLst>
          </p:cNvPr>
          <p:cNvPicPr>
            <a:picLocks noChangeAspect="1"/>
          </p:cNvPicPr>
          <p:nvPr/>
        </p:nvPicPr>
        <p:blipFill>
          <a:blip r:embed="rId3"/>
          <a:stretch>
            <a:fillRect/>
          </a:stretch>
        </p:blipFill>
        <p:spPr>
          <a:xfrm>
            <a:off x="1379854" y="1925286"/>
            <a:ext cx="3320482" cy="3320482"/>
          </a:xfrm>
          <a:prstGeom prst="rect">
            <a:avLst/>
          </a:prstGeom>
        </p:spPr>
      </p:pic>
      <p:sp>
        <p:nvSpPr>
          <p:cNvPr id="5" name="CuadroTexto 4">
            <a:extLst>
              <a:ext uri="{FF2B5EF4-FFF2-40B4-BE49-F238E27FC236}">
                <a16:creationId xmlns:a16="http://schemas.microsoft.com/office/drawing/2014/main" id="{B3103540-E0D2-0BD7-583F-06793A1C241C}"/>
              </a:ext>
            </a:extLst>
          </p:cNvPr>
          <p:cNvSpPr txBox="1"/>
          <p:nvPr/>
        </p:nvSpPr>
        <p:spPr>
          <a:xfrm>
            <a:off x="6301177" y="1247443"/>
            <a:ext cx="5403806" cy="4832092"/>
          </a:xfrm>
          <a:prstGeom prst="rect">
            <a:avLst/>
          </a:prstGeom>
          <a:noFill/>
        </p:spPr>
        <p:txBody>
          <a:bodyPr wrap="square" rtlCol="0">
            <a:spAutoFit/>
          </a:bodyPr>
          <a:lstStyle/>
          <a:p>
            <a:pPr algn="ctr"/>
            <a:r>
              <a:rPr lang="es-MX" sz="2800" dirty="0">
                <a:solidFill>
                  <a:schemeClr val="accent1">
                    <a:lumMod val="75000"/>
                  </a:schemeClr>
                </a:solidFill>
              </a:rPr>
              <a:t>ACUERDOS DEL INE</a:t>
            </a:r>
          </a:p>
          <a:p>
            <a:r>
              <a:rPr lang="es-MX" sz="2800" dirty="0">
                <a:solidFill>
                  <a:schemeClr val="accent1">
                    <a:lumMod val="75000"/>
                  </a:schemeClr>
                </a:solidFill>
              </a:rPr>
              <a:t>INE/CG65/2025</a:t>
            </a:r>
          </a:p>
          <a:p>
            <a:r>
              <a:rPr lang="es-MX" sz="2800" dirty="0">
                <a:solidFill>
                  <a:schemeClr val="accent1">
                    <a:lumMod val="75000"/>
                  </a:schemeClr>
                </a:solidFill>
                <a:hlinkClick r:id="rId4"/>
              </a:rPr>
              <a:t>https://repositoriodocumental.ine.mx/xmlui/handle/123456789/179152</a:t>
            </a:r>
            <a:endParaRPr lang="es-MX" sz="2800" dirty="0">
              <a:solidFill>
                <a:schemeClr val="accent1">
                  <a:lumMod val="75000"/>
                </a:schemeClr>
              </a:solidFill>
            </a:endParaRPr>
          </a:p>
          <a:p>
            <a:r>
              <a:rPr lang="es-MX" sz="2800" dirty="0">
                <a:solidFill>
                  <a:schemeClr val="accent1">
                    <a:lumMod val="75000"/>
                  </a:schemeClr>
                </a:solidFill>
              </a:rPr>
              <a:t>INE/CG1003/2025</a:t>
            </a:r>
          </a:p>
          <a:p>
            <a:r>
              <a:rPr lang="es-MX" sz="2800" dirty="0">
                <a:solidFill>
                  <a:schemeClr val="accent1">
                    <a:lumMod val="75000"/>
                  </a:schemeClr>
                </a:solidFill>
                <a:hlinkClick r:id="rId5"/>
              </a:rPr>
              <a:t>https://repositoriodocumental.ine.mx/xmlui/bitstream/handle/123456789/184912/CGex202508-18-ap-Gaceta.pdf</a:t>
            </a:r>
            <a:endParaRPr lang="es-MX" sz="2800" dirty="0">
              <a:solidFill>
                <a:schemeClr val="accent1">
                  <a:lumMod val="75000"/>
                </a:schemeClr>
              </a:solidFill>
            </a:endParaRPr>
          </a:p>
          <a:p>
            <a:endParaRPr lang="es-MX" sz="2800" dirty="0">
              <a:solidFill>
                <a:schemeClr val="accent1">
                  <a:lumMod val="75000"/>
                </a:schemeClr>
              </a:solidFill>
            </a:endParaRPr>
          </a:p>
        </p:txBody>
      </p:sp>
    </p:spTree>
    <p:extLst>
      <p:ext uri="{BB962C8B-B14F-4D97-AF65-F5344CB8AC3E}">
        <p14:creationId xmlns:p14="http://schemas.microsoft.com/office/powerpoint/2010/main" val="28447125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4" name="Freeform: Shape 13">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9" name="Freeform: Shape 18">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ítulo 1">
            <a:extLst>
              <a:ext uri="{FF2B5EF4-FFF2-40B4-BE49-F238E27FC236}">
                <a16:creationId xmlns:a16="http://schemas.microsoft.com/office/drawing/2014/main" id="{9974D7FC-37BE-CD98-4D8E-3293DCB2347D}"/>
              </a:ext>
            </a:extLst>
          </p:cNvPr>
          <p:cNvSpPr>
            <a:spLocks noGrp="1"/>
          </p:cNvSpPr>
          <p:nvPr>
            <p:ph type="ctrTitle"/>
          </p:nvPr>
        </p:nvSpPr>
        <p:spPr>
          <a:xfrm>
            <a:off x="3215424" y="1625600"/>
            <a:ext cx="5760846" cy="2753919"/>
          </a:xfrm>
        </p:spPr>
        <p:txBody>
          <a:bodyPr>
            <a:normAutofit fontScale="90000"/>
          </a:bodyPr>
          <a:lstStyle/>
          <a:p>
            <a:r>
              <a:rPr lang="es-MX" sz="5200" dirty="0">
                <a:solidFill>
                  <a:schemeClr val="tx2"/>
                </a:solidFill>
              </a:rPr>
              <a:t>ASIGNACIÓN DE LAS CANDIDATURAS PARA CARGOS DE JUEZAS Y JUECES DE DTRO.</a:t>
            </a:r>
          </a:p>
        </p:txBody>
      </p:sp>
      <p:pic>
        <p:nvPicPr>
          <p:cNvPr id="4" name="Picture 2" descr="No hay ninguna descripción de la foto disponible.">
            <a:extLst>
              <a:ext uri="{FF2B5EF4-FFF2-40B4-BE49-F238E27FC236}">
                <a16:creationId xmlns:a16="http://schemas.microsoft.com/office/drawing/2014/main" id="{994FCE49-7B4C-0881-5107-FBF0FD7F19D4}"/>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9583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9401CD-AD90-6B6E-0D86-62C52B0BFBCF}"/>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E13CB3C-8970-EFD5-A99C-1FFB2565C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AE3B3C8-0167-2031-ED7A-AFEA52037F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8"/>
            <a:ext cx="12192000"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51089738-C9C3-0C2E-6BA6-1A98DF25817E}"/>
              </a:ext>
            </a:extLst>
          </p:cNvPr>
          <p:cNvSpPr>
            <a:spLocks noGrp="1"/>
          </p:cNvSpPr>
          <p:nvPr>
            <p:ph type="subTitle" idx="1"/>
          </p:nvPr>
        </p:nvSpPr>
        <p:spPr>
          <a:xfrm>
            <a:off x="1568875" y="1827859"/>
            <a:ext cx="9260317" cy="2472568"/>
          </a:xfrm>
        </p:spPr>
        <p:txBody>
          <a:bodyPr anchor="t">
            <a:normAutofit/>
          </a:bodyPr>
          <a:lstStyle/>
          <a:p>
            <a:pPr algn="just"/>
            <a:r>
              <a:rPr lang="es-MX" sz="2600" dirty="0">
                <a:solidFill>
                  <a:schemeClr val="tx2"/>
                </a:solidFill>
              </a:rPr>
              <a:t>El acuerdo INE/CG1003/2025, se emite driva y en cumplimiento de diversas sentencias emitidas por la SS del TEPJF. Como UP-JIN-730/2025; SUP-JIN-348/2025 Y ACUMULADOS; SUPJIN-439/2025; SUP-JIN-492/2025 Y SUP-JIN-779/2025, relacionados con la aplicación del principio de paridad de género</a:t>
            </a:r>
          </a:p>
        </p:txBody>
      </p:sp>
      <p:cxnSp>
        <p:nvCxnSpPr>
          <p:cNvPr id="31" name="Straight Connector 30">
            <a:extLst>
              <a:ext uri="{FF2B5EF4-FFF2-40B4-BE49-F238E27FC236}">
                <a16:creationId xmlns:a16="http://schemas.microsoft.com/office/drawing/2014/main" id="{2992E73C-16DE-22DC-38D8-4066CBE8FC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AFB1632-6327-2BFB-5D68-117970CA4AF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E09A9AEE-6F4F-717E-8E3D-D92B289DB7B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36" name="Straight Connector 35">
              <a:extLst>
                <a:ext uri="{FF2B5EF4-FFF2-40B4-BE49-F238E27FC236}">
                  <a16:creationId xmlns:a16="http://schemas.microsoft.com/office/drawing/2014/main" id="{7C5FDA1A-F872-6B18-0944-B280FD30255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1FD9D48-5636-F92D-6A25-D0E6AC08704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4" name="Picture 2" descr="No hay ninguna descripción de la foto disponible.">
            <a:extLst>
              <a:ext uri="{FF2B5EF4-FFF2-40B4-BE49-F238E27FC236}">
                <a16:creationId xmlns:a16="http://schemas.microsoft.com/office/drawing/2014/main" id="{9058D363-BDC4-1470-2165-A2532A337158}"/>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344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BECE5B7-1527-BBCD-8C51-A5BC234DC2FC}"/>
              </a:ext>
            </a:extLst>
          </p:cNvPr>
          <p:cNvPicPr>
            <a:picLocks noChangeAspect="1"/>
          </p:cNvPicPr>
          <p:nvPr/>
        </p:nvPicPr>
        <p:blipFill>
          <a:blip r:embed="rId2"/>
          <a:srcRect l="14597" t="10785" r="22004" b="8751"/>
          <a:stretch>
            <a:fillRect/>
          </a:stretch>
        </p:blipFill>
        <p:spPr>
          <a:xfrm rot="5400000">
            <a:off x="2927143" y="48531"/>
            <a:ext cx="6337713" cy="6760937"/>
          </a:xfrm>
          <a:prstGeom prst="rect">
            <a:avLst/>
          </a:prstGeom>
        </p:spPr>
      </p:pic>
      <p:pic>
        <p:nvPicPr>
          <p:cNvPr id="3" name="Picture 2" descr="No hay ninguna descripción de la foto disponible.">
            <a:extLst>
              <a:ext uri="{FF2B5EF4-FFF2-40B4-BE49-F238E27FC236}">
                <a16:creationId xmlns:a16="http://schemas.microsoft.com/office/drawing/2014/main" id="{689E1C20-CA79-0ECC-B65C-200E56B20C1D}"/>
              </a:ext>
            </a:extLst>
          </p:cNvPr>
          <p:cNvPicPr>
            <a:picLocks noGrp="1"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21334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1C243D5-3DE2-E4A3-A2A4-1CDBD36B9EEB}"/>
              </a:ext>
            </a:extLst>
          </p:cNvPr>
          <p:cNvPicPr>
            <a:picLocks noChangeAspect="1"/>
          </p:cNvPicPr>
          <p:nvPr/>
        </p:nvPicPr>
        <p:blipFill>
          <a:blip r:embed="rId2"/>
          <a:srcRect l="14815" t="11075" r="7844" b="7880"/>
          <a:stretch>
            <a:fillRect/>
          </a:stretch>
        </p:blipFill>
        <p:spPr>
          <a:xfrm rot="5400000">
            <a:off x="2888732" y="465667"/>
            <a:ext cx="6414534" cy="5926667"/>
          </a:xfrm>
          <a:prstGeom prst="rect">
            <a:avLst/>
          </a:prstGeom>
        </p:spPr>
      </p:pic>
      <p:pic>
        <p:nvPicPr>
          <p:cNvPr id="3" name="Picture 2" descr="No hay ninguna descripción de la foto disponible.">
            <a:extLst>
              <a:ext uri="{FF2B5EF4-FFF2-40B4-BE49-F238E27FC236}">
                <a16:creationId xmlns:a16="http://schemas.microsoft.com/office/drawing/2014/main" id="{FA13030D-3DCA-C823-9B4D-9E48376E0734}"/>
              </a:ext>
            </a:extLst>
          </p:cNvPr>
          <p:cNvPicPr>
            <a:picLocks noGrp="1"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5916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767950-3D6A-E02C-9988-B9AF96075B3A}"/>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BF2FC2E-2A86-7A0F-C9B2-ED86701944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EAD8516-B6D6-CD8B-B8E0-1C147DCD73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8"/>
            <a:ext cx="12192000"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a:extLst>
              <a:ext uri="{FF2B5EF4-FFF2-40B4-BE49-F238E27FC236}">
                <a16:creationId xmlns:a16="http://schemas.microsoft.com/office/drawing/2014/main" id="{3D439306-5BA1-C54D-F1FE-1D3265919E6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9CC2E1A-0062-4B21-6028-05068A863F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8574986A-37AD-26FC-5F51-8D98D8BA80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36" name="Straight Connector 35">
              <a:extLst>
                <a:ext uri="{FF2B5EF4-FFF2-40B4-BE49-F238E27FC236}">
                  <a16:creationId xmlns:a16="http://schemas.microsoft.com/office/drawing/2014/main" id="{BEB6C3AA-22C1-0A81-C613-2653F59ED2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9D4B5B8-CF28-88E4-39BB-D50805A4735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4" name="Picture 2" descr="No hay ninguna descripción de la foto disponible.">
            <a:extLst>
              <a:ext uri="{FF2B5EF4-FFF2-40B4-BE49-F238E27FC236}">
                <a16:creationId xmlns:a16="http://schemas.microsoft.com/office/drawing/2014/main" id="{80010588-4173-E058-6ADF-47D9DEEFA909}"/>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
        <p:nvSpPr>
          <p:cNvPr id="5" name="Subtítulo 4">
            <a:extLst>
              <a:ext uri="{FF2B5EF4-FFF2-40B4-BE49-F238E27FC236}">
                <a16:creationId xmlns:a16="http://schemas.microsoft.com/office/drawing/2014/main" id="{F19AC851-8D70-CDDE-DF32-66387BC53C5B}"/>
              </a:ext>
            </a:extLst>
          </p:cNvPr>
          <p:cNvSpPr>
            <a:spLocks noGrp="1"/>
          </p:cNvSpPr>
          <p:nvPr>
            <p:ph type="subTitle" idx="1"/>
          </p:nvPr>
        </p:nvSpPr>
        <p:spPr>
          <a:xfrm>
            <a:off x="988063" y="1828799"/>
            <a:ext cx="10717187" cy="3996267"/>
          </a:xfrm>
        </p:spPr>
        <p:txBody>
          <a:bodyPr>
            <a:normAutofit fontScale="85000" lnSpcReduction="10000"/>
          </a:bodyPr>
          <a:lstStyle/>
          <a:p>
            <a:pPr algn="l"/>
            <a:r>
              <a:rPr lang="es-MX" sz="2800" dirty="0"/>
              <a:t>SUP-JIN-0348/2025 Y ACUM. </a:t>
            </a:r>
            <a:r>
              <a:rPr lang="es-MX" sz="2800" dirty="0">
                <a:hlinkClick r:id="rId3"/>
              </a:rPr>
              <a:t>https://www.te.gob.mx/sentenciasHTML/convertir/expediente/SUP-JIN-0348-2025</a:t>
            </a:r>
            <a:endParaRPr lang="es-MX" sz="2800" dirty="0"/>
          </a:p>
          <a:p>
            <a:pPr algn="l"/>
            <a:r>
              <a:rPr lang="es-MX" sz="2600" dirty="0"/>
              <a:t>SUP-JIN-0439/2025. </a:t>
            </a:r>
            <a:r>
              <a:rPr lang="es-MX" sz="2600" dirty="0">
                <a:hlinkClick r:id="rId4"/>
              </a:rPr>
              <a:t>https://www.te.gob.mx/media/SentenciasN/pdf/Superior/SUP-JIN-0439-2025.pdf</a:t>
            </a:r>
            <a:endParaRPr lang="es-MX" sz="2600" dirty="0"/>
          </a:p>
          <a:p>
            <a:pPr algn="l"/>
            <a:r>
              <a:rPr lang="es-MX" sz="2600" dirty="0"/>
              <a:t>SUP-JIN-0492/2025. </a:t>
            </a:r>
            <a:r>
              <a:rPr lang="es-MX" sz="2600" dirty="0">
                <a:hlinkClick r:id="rId5"/>
              </a:rPr>
              <a:t>https://www.te.gob.mx/sentenciasHTML/convertir/expediente/SUP-JIN-0492-2025-</a:t>
            </a:r>
            <a:endParaRPr lang="es-MX" sz="2600" dirty="0"/>
          </a:p>
          <a:p>
            <a:pPr algn="l"/>
            <a:r>
              <a:rPr lang="es-MX" sz="2600" dirty="0"/>
              <a:t>SUP-JIN-0730/2025. </a:t>
            </a:r>
            <a:r>
              <a:rPr lang="es-MX" sz="2600" dirty="0">
                <a:hlinkClick r:id="rId6"/>
              </a:rPr>
              <a:t>https://www.te.gob.mx/media/SentenciasN/pdf/Superior/SUP-JIN-0730-2025.pdf</a:t>
            </a:r>
            <a:endParaRPr lang="es-MX" sz="2600" dirty="0"/>
          </a:p>
          <a:p>
            <a:pPr algn="l"/>
            <a:r>
              <a:rPr lang="es-MX" sz="2600" dirty="0"/>
              <a:t>SUP-JIN-0779/2025. </a:t>
            </a:r>
            <a:r>
              <a:rPr lang="es-MX" sz="2600" dirty="0">
                <a:hlinkClick r:id="rId7"/>
              </a:rPr>
              <a:t>https://www.te.gob.mx/media/SentenciasN/pdf/Superior/SUP-JIN-0779-2025.pdf</a:t>
            </a:r>
            <a:endParaRPr lang="es-MX" sz="2600" dirty="0"/>
          </a:p>
          <a:p>
            <a:pPr algn="l"/>
            <a:endParaRPr lang="es-MX" sz="2000" dirty="0"/>
          </a:p>
          <a:p>
            <a:pPr algn="l"/>
            <a:endParaRPr lang="es-MX" sz="2000" dirty="0"/>
          </a:p>
          <a:p>
            <a:pPr algn="l"/>
            <a:endParaRPr lang="es-MX" sz="2000" dirty="0"/>
          </a:p>
          <a:p>
            <a:pPr algn="l"/>
            <a:endParaRPr lang="es-MX" sz="2000" dirty="0"/>
          </a:p>
          <a:p>
            <a:pPr algn="l"/>
            <a:endParaRPr lang="es-MX" sz="2000" dirty="0"/>
          </a:p>
          <a:p>
            <a:pPr algn="l"/>
            <a:endParaRPr lang="es-MX" sz="2000" dirty="0"/>
          </a:p>
          <a:p>
            <a:pPr algn="just"/>
            <a:endParaRPr lang="es-MX" dirty="0"/>
          </a:p>
        </p:txBody>
      </p:sp>
    </p:spTree>
    <p:extLst>
      <p:ext uri="{BB962C8B-B14F-4D97-AF65-F5344CB8AC3E}">
        <p14:creationId xmlns:p14="http://schemas.microsoft.com/office/powerpoint/2010/main" val="1296847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40BF7E-1D52-F0FC-F89F-5363CDF7A715}"/>
            </a:ext>
          </a:extLst>
        </p:cNvPr>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44" name="Freeform: Shape 43">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5" name="Freeform: Shape 44">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Freeform: Shape 45">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7" name="Freeform: Shape 46">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8" name="Freeform: Shape 47">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49" name="Freeform: Shape 48">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Freeform: Shape 49">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ítulo 1">
            <a:extLst>
              <a:ext uri="{FF2B5EF4-FFF2-40B4-BE49-F238E27FC236}">
                <a16:creationId xmlns:a16="http://schemas.microsoft.com/office/drawing/2014/main" id="{32F44EDE-1FDA-A5AD-3C2A-059B0B65FE56}"/>
              </a:ext>
            </a:extLst>
          </p:cNvPr>
          <p:cNvSpPr>
            <a:spLocks noGrp="1"/>
          </p:cNvSpPr>
          <p:nvPr>
            <p:ph type="ctrTitle"/>
          </p:nvPr>
        </p:nvSpPr>
        <p:spPr>
          <a:xfrm>
            <a:off x="3215424" y="1603986"/>
            <a:ext cx="5760846" cy="3304898"/>
          </a:xfrm>
        </p:spPr>
        <p:txBody>
          <a:bodyPr>
            <a:normAutofit/>
          </a:bodyPr>
          <a:lstStyle/>
          <a:p>
            <a:r>
              <a:rPr lang="es-MX" sz="5200" dirty="0">
                <a:solidFill>
                  <a:schemeClr val="tx2"/>
                </a:solidFill>
              </a:rPr>
              <a:t>PREPARACIÓN </a:t>
            </a:r>
            <a:br>
              <a:rPr lang="es-MX" sz="5200" dirty="0">
                <a:solidFill>
                  <a:schemeClr val="tx2"/>
                </a:solidFill>
              </a:rPr>
            </a:br>
            <a:r>
              <a:rPr lang="es-MX" sz="5200" dirty="0">
                <a:solidFill>
                  <a:schemeClr val="tx2"/>
                </a:solidFill>
              </a:rPr>
              <a:t>Y </a:t>
            </a:r>
            <a:br>
              <a:rPr lang="es-MX" sz="5200" dirty="0">
                <a:solidFill>
                  <a:schemeClr val="tx2"/>
                </a:solidFill>
              </a:rPr>
            </a:br>
            <a:r>
              <a:rPr lang="es-MX" sz="5200" dirty="0">
                <a:solidFill>
                  <a:schemeClr val="tx2"/>
                </a:solidFill>
              </a:rPr>
              <a:t>DESARROLLO DE LOS CÓMPUTOS</a:t>
            </a:r>
          </a:p>
        </p:txBody>
      </p:sp>
      <p:pic>
        <p:nvPicPr>
          <p:cNvPr id="4" name="Picture 2" descr="No hay ninguna descripción de la foto disponible.">
            <a:extLst>
              <a:ext uri="{FF2B5EF4-FFF2-40B4-BE49-F238E27FC236}">
                <a16:creationId xmlns:a16="http://schemas.microsoft.com/office/drawing/2014/main" id="{BA638B58-332A-033C-7689-FDB4312B85C8}"/>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007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A3C7DEA-BCC2-4295-8850-147993296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289949D-B9F6-468A-86FE-2694DC5AE7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E4DF0958-0C87-4C28-9554-2FADC788C2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DEC53B48-7B73-49D1-A6FD-9DBF5141E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7DEDDC41-2C98-4AF1-A0EA-AEEC34827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D2208F20-F93C-4530-8370-FC7818BAB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52F51E0-B50B-43EA-B6AC-C16BD29C3E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Marcador de contenido 2">
            <a:extLst>
              <a:ext uri="{FF2B5EF4-FFF2-40B4-BE49-F238E27FC236}">
                <a16:creationId xmlns:a16="http://schemas.microsoft.com/office/drawing/2014/main" id="{BED1DF25-443B-BFC3-3CD3-7333FDC34797}"/>
              </a:ext>
            </a:extLst>
          </p:cNvPr>
          <p:cNvSpPr>
            <a:spLocks noGrp="1"/>
          </p:cNvSpPr>
          <p:nvPr>
            <p:ph idx="1"/>
          </p:nvPr>
        </p:nvSpPr>
        <p:spPr>
          <a:xfrm>
            <a:off x="1211158" y="2088482"/>
            <a:ext cx="9472885" cy="4304211"/>
          </a:xfrm>
        </p:spPr>
        <p:txBody>
          <a:bodyPr anchor="ctr">
            <a:normAutofit/>
          </a:bodyPr>
          <a:lstStyle/>
          <a:p>
            <a:pPr marL="0" indent="0" algn="just">
              <a:buNone/>
            </a:pPr>
            <a:r>
              <a:rPr lang="es-MX" sz="2400" dirty="0">
                <a:solidFill>
                  <a:schemeClr val="tx2"/>
                </a:solidFill>
              </a:rPr>
              <a:t>Conforme se establece en la Reforma Constitucional, así como en la reforma a la LGIPE en materia del Poder Judicial, el Instituto tiene a su cargo los cómputos de la elección, la publicación de los resultados y la entrega de  las  constancias  de  mayoría  a  las  candidaturas  que  obtengan  el  mayor número de votos, así como la asignación de cargos entre mujeres y hombres, observando el principio de paridad. También es responsable de la declaración de la validez de las elecciones y de realizar el envío de resultados a la Sala Superior del TEPJF y al Pleno de la SCJN, según corresponda. (Arts. 96. IV y  Transitorio  2°  del  Decreto  de  la reforma del Poder Judicial de la CPEUM)</a:t>
            </a:r>
          </a:p>
        </p:txBody>
      </p:sp>
      <p:pic>
        <p:nvPicPr>
          <p:cNvPr id="4" name="Picture 2" descr="No hay ninguna descripción de la foto disponible.">
            <a:extLst>
              <a:ext uri="{FF2B5EF4-FFF2-40B4-BE49-F238E27FC236}">
                <a16:creationId xmlns:a16="http://schemas.microsoft.com/office/drawing/2014/main" id="{98439E66-CF55-CEB2-5F6F-F33720CEC606}"/>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
        <p:nvSpPr>
          <p:cNvPr id="6" name="Título 5">
            <a:extLst>
              <a:ext uri="{FF2B5EF4-FFF2-40B4-BE49-F238E27FC236}">
                <a16:creationId xmlns:a16="http://schemas.microsoft.com/office/drawing/2014/main" id="{C04B86D3-899F-E3FF-8DA9-02F927045386}"/>
              </a:ext>
            </a:extLst>
          </p:cNvPr>
          <p:cNvSpPr>
            <a:spLocks noGrp="1"/>
          </p:cNvSpPr>
          <p:nvPr>
            <p:ph type="title"/>
          </p:nvPr>
        </p:nvSpPr>
        <p:spPr>
          <a:xfrm>
            <a:off x="2778050" y="960393"/>
            <a:ext cx="6188242" cy="1325563"/>
          </a:xfrm>
        </p:spPr>
        <p:txBody>
          <a:bodyPr/>
          <a:lstStyle/>
          <a:p>
            <a:r>
              <a:rPr lang="es-MX" dirty="0">
                <a:solidFill>
                  <a:schemeClr val="tx2"/>
                </a:solidFill>
              </a:rPr>
              <a:t>FACULTADES DEL INE</a:t>
            </a:r>
          </a:p>
        </p:txBody>
      </p:sp>
    </p:spTree>
    <p:extLst>
      <p:ext uri="{BB962C8B-B14F-4D97-AF65-F5344CB8AC3E}">
        <p14:creationId xmlns:p14="http://schemas.microsoft.com/office/powerpoint/2010/main" val="1159654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DA8CE9-E0A6-4FF2-823D-D0860760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195564-33B9-434B-9641-764F5905A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1D18C537-E336-47C4-836B-C342A230F8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2475" y="1"/>
            <a:ext cx="4262009" cy="2602764"/>
            <a:chOff x="6867015" y="-1"/>
            <a:chExt cx="5324985" cy="3251912"/>
          </a:xfrm>
          <a:solidFill>
            <a:schemeClr val="accent5">
              <a:alpha val="5000"/>
            </a:schemeClr>
          </a:solidFill>
        </p:grpSpPr>
        <p:sp>
          <p:nvSpPr>
            <p:cNvPr id="14" name="Freeform: Shape 13">
              <a:extLst>
                <a:ext uri="{FF2B5EF4-FFF2-40B4-BE49-F238E27FC236}">
                  <a16:creationId xmlns:a16="http://schemas.microsoft.com/office/drawing/2014/main" id="{481F97D2-9A0D-4CA5-B9AF-27B558BCF1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6678A47C-892D-47C9-A5D8-F8860B1B05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D9E8FDFA-59ED-4D6F-BA20-10CDF8436C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958D9A5-8003-4D92-8C05-787C630F75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5A1259D8-0C3A-4069-A22F-537BBBB61A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60995" y="62352"/>
            <a:ext cx="6028697" cy="6795648"/>
            <a:chOff x="6160995" y="62352"/>
            <a:chExt cx="6028697" cy="6795648"/>
          </a:xfrm>
        </p:grpSpPr>
        <p:sp>
          <p:nvSpPr>
            <p:cNvPr id="20" name="Freeform: Shape 19">
              <a:extLst>
                <a:ext uri="{FF2B5EF4-FFF2-40B4-BE49-F238E27FC236}">
                  <a16:creationId xmlns:a16="http://schemas.microsoft.com/office/drawing/2014/main" id="{D90700B4-CEB5-450F-9EA7-95E355B503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82080" y="81632"/>
              <a:ext cx="6007612" cy="6776368"/>
            </a:xfrm>
            <a:custGeom>
              <a:avLst/>
              <a:gdLst>
                <a:gd name="connsiteX0" fmla="*/ 4493599 w 6007612"/>
                <a:gd name="connsiteY0" fmla="*/ 0 h 6797829"/>
                <a:gd name="connsiteX1" fmla="*/ 5981837 w 6007612"/>
                <a:gd name="connsiteY1" fmla="*/ 314220 h 6797829"/>
                <a:gd name="connsiteX2" fmla="*/ 6007612 w 6007612"/>
                <a:gd name="connsiteY2" fmla="*/ 327088 h 6797829"/>
                <a:gd name="connsiteX3" fmla="*/ 6007612 w 6007612"/>
                <a:gd name="connsiteY3" fmla="*/ 1316637 h 6797829"/>
                <a:gd name="connsiteX4" fmla="*/ 5852405 w 6007612"/>
                <a:gd name="connsiteY4" fmla="*/ 1209899 h 6797829"/>
                <a:gd name="connsiteX5" fmla="*/ 5622498 w 6007612"/>
                <a:gd name="connsiteY5" fmla="*/ 1086619 h 6797829"/>
                <a:gd name="connsiteX6" fmla="*/ 4493032 w 6007612"/>
                <a:gd name="connsiteY6" fmla="*/ 851533 h 6797829"/>
                <a:gd name="connsiteX7" fmla="*/ 3155579 w 6007612"/>
                <a:gd name="connsiteY7" fmla="*/ 1108326 h 6797829"/>
                <a:gd name="connsiteX8" fmla="*/ 1963832 w 6007612"/>
                <a:gd name="connsiteY8" fmla="*/ 1817700 h 6797829"/>
                <a:gd name="connsiteX9" fmla="*/ 1144646 w 6007612"/>
                <a:gd name="connsiteY9" fmla="*/ 2832814 h 6797829"/>
                <a:gd name="connsiteX10" fmla="*/ 851249 w 6007612"/>
                <a:gd name="connsiteY10" fmla="*/ 3998599 h 6797829"/>
                <a:gd name="connsiteX11" fmla="*/ 1336319 w 6007612"/>
                <a:gd name="connsiteY11" fmla="*/ 5057837 h 6797829"/>
                <a:gd name="connsiteX12" fmla="*/ 1597084 w 6007612"/>
                <a:gd name="connsiteY12" fmla="*/ 5424583 h 6797829"/>
                <a:gd name="connsiteX13" fmla="*/ 2591910 w 6007612"/>
                <a:gd name="connsiteY13" fmla="*/ 6440122 h 6797829"/>
                <a:gd name="connsiteX14" fmla="*/ 3899854 w 6007612"/>
                <a:gd name="connsiteY14" fmla="*/ 6780621 h 6797829"/>
                <a:gd name="connsiteX15" fmla="*/ 4741172 w 6007612"/>
                <a:gd name="connsiteY15" fmla="*/ 6563979 h 6797829"/>
                <a:gd name="connsiteX16" fmla="*/ 5649171 w 6007612"/>
                <a:gd name="connsiteY16" fmla="*/ 5938452 h 6797829"/>
                <a:gd name="connsiteX17" fmla="*/ 5873475 w 6007612"/>
                <a:gd name="connsiteY17" fmla="*/ 5764656 h 6797829"/>
                <a:gd name="connsiteX18" fmla="*/ 6007612 w 6007612"/>
                <a:gd name="connsiteY18" fmla="*/ 5660343 h 6797829"/>
                <a:gd name="connsiteX19" fmla="*/ 6007612 w 6007612"/>
                <a:gd name="connsiteY19" fmla="*/ 6737454 h 6797829"/>
                <a:gd name="connsiteX20" fmla="*/ 5929386 w 6007612"/>
                <a:gd name="connsiteY20" fmla="*/ 6797829 h 6797829"/>
                <a:gd name="connsiteX21" fmla="*/ 1656512 w 6007612"/>
                <a:gd name="connsiteY21" fmla="*/ 6797829 h 6797829"/>
                <a:gd name="connsiteX22" fmla="*/ 1630254 w 6007612"/>
                <a:gd name="connsiteY22" fmla="*/ 6775222 h 6797829"/>
                <a:gd name="connsiteX23" fmla="*/ 892250 w 6007612"/>
                <a:gd name="connsiteY23" fmla="*/ 5902700 h 6797829"/>
                <a:gd name="connsiteX24" fmla="*/ 0 w 6007612"/>
                <a:gd name="connsiteY24" fmla="*/ 3998599 h 6797829"/>
                <a:gd name="connsiteX25" fmla="*/ 4493032 w 6007612"/>
                <a:gd name="connsiteY25" fmla="*/ 285 h 679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07612" h="6797829">
                  <a:moveTo>
                    <a:pt x="4493599" y="0"/>
                  </a:moveTo>
                  <a:cubicBezTo>
                    <a:pt x="5048011" y="0"/>
                    <a:pt x="5546284" y="111886"/>
                    <a:pt x="5981837" y="314220"/>
                  </a:cubicBezTo>
                  <a:lnTo>
                    <a:pt x="6007612" y="327088"/>
                  </a:lnTo>
                  <a:lnTo>
                    <a:pt x="6007612" y="1316637"/>
                  </a:lnTo>
                  <a:lnTo>
                    <a:pt x="5852405" y="1209899"/>
                  </a:lnTo>
                  <a:cubicBezTo>
                    <a:pt x="5778266" y="1164709"/>
                    <a:pt x="5701526" y="1123535"/>
                    <a:pt x="5622498" y="1086619"/>
                  </a:cubicBezTo>
                  <a:cubicBezTo>
                    <a:pt x="5286822" y="930699"/>
                    <a:pt x="4906882" y="851533"/>
                    <a:pt x="4493032" y="851533"/>
                  </a:cubicBezTo>
                  <a:cubicBezTo>
                    <a:pt x="4056201" y="851533"/>
                    <a:pt x="3593263" y="940631"/>
                    <a:pt x="3155579" y="1108326"/>
                  </a:cubicBezTo>
                  <a:cubicBezTo>
                    <a:pt x="2721215" y="1275979"/>
                    <a:pt x="2318305" y="1515819"/>
                    <a:pt x="1963832" y="1817700"/>
                  </a:cubicBezTo>
                  <a:cubicBezTo>
                    <a:pt x="1617657" y="2114360"/>
                    <a:pt x="1334332" y="2465358"/>
                    <a:pt x="1144646" y="2832814"/>
                  </a:cubicBezTo>
                  <a:cubicBezTo>
                    <a:pt x="950561" y="3210060"/>
                    <a:pt x="851249" y="3602202"/>
                    <a:pt x="851249" y="3998599"/>
                  </a:cubicBezTo>
                  <a:cubicBezTo>
                    <a:pt x="851249" y="4377547"/>
                    <a:pt x="999792" y="4597311"/>
                    <a:pt x="1336319" y="5057837"/>
                  </a:cubicBezTo>
                  <a:cubicBezTo>
                    <a:pt x="1420450" y="5173181"/>
                    <a:pt x="1507419" y="5292497"/>
                    <a:pt x="1597084" y="5424583"/>
                  </a:cubicBezTo>
                  <a:cubicBezTo>
                    <a:pt x="1914175" y="5891917"/>
                    <a:pt x="2239493" y="6224189"/>
                    <a:pt x="2591910" y="6440122"/>
                  </a:cubicBezTo>
                  <a:cubicBezTo>
                    <a:pt x="2965467" y="6669393"/>
                    <a:pt x="3393219" y="6780621"/>
                    <a:pt x="3899854" y="6780621"/>
                  </a:cubicBezTo>
                  <a:cubicBezTo>
                    <a:pt x="4187861" y="6780621"/>
                    <a:pt x="4454583" y="6711812"/>
                    <a:pt x="4741172" y="6563979"/>
                  </a:cubicBezTo>
                  <a:cubicBezTo>
                    <a:pt x="5034852" y="6412173"/>
                    <a:pt x="5326263" y="6190848"/>
                    <a:pt x="5649171" y="5938452"/>
                  </a:cubicBezTo>
                  <a:cubicBezTo>
                    <a:pt x="5724931" y="5879291"/>
                    <a:pt x="5800409" y="5821406"/>
                    <a:pt x="5873475" y="5764656"/>
                  </a:cubicBezTo>
                  <a:lnTo>
                    <a:pt x="6007612" y="5660343"/>
                  </a:lnTo>
                  <a:lnTo>
                    <a:pt x="6007612" y="6737454"/>
                  </a:lnTo>
                  <a:lnTo>
                    <a:pt x="5929386" y="6797829"/>
                  </a:lnTo>
                  <a:lnTo>
                    <a:pt x="1656512" y="6797829"/>
                  </a:lnTo>
                  <a:lnTo>
                    <a:pt x="1630254" y="6775222"/>
                  </a:lnTo>
                  <a:cubicBezTo>
                    <a:pt x="1360562" y="6528765"/>
                    <a:pt x="1117699" y="6235219"/>
                    <a:pt x="892250" y="5902700"/>
                  </a:cubicBezTo>
                  <a:cubicBezTo>
                    <a:pt x="459249" y="5264548"/>
                    <a:pt x="0" y="4826722"/>
                    <a:pt x="0" y="3998599"/>
                  </a:cubicBezTo>
                  <a:cubicBezTo>
                    <a:pt x="0" y="1790460"/>
                    <a:pt x="2262336" y="285"/>
                    <a:pt x="4493032" y="2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0582300F-F646-4FC3-94FC-0582F4B5E0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60995" y="62352"/>
              <a:ext cx="6028697" cy="6795648"/>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FBB8E8B8-1900-4326-8858-F375F5D8A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63721" y="81632"/>
              <a:ext cx="6025971" cy="6776368"/>
            </a:xfrm>
            <a:custGeom>
              <a:avLst/>
              <a:gdLst>
                <a:gd name="connsiteX0" fmla="*/ 6025971 w 6025971"/>
                <a:gd name="connsiteY0" fmla="*/ 5825635 h 6797829"/>
                <a:gd name="connsiteX1" fmla="*/ 6025971 w 6025971"/>
                <a:gd name="connsiteY1" fmla="*/ 6723285 h 6797829"/>
                <a:gd name="connsiteX2" fmla="*/ 5929386 w 6025971"/>
                <a:gd name="connsiteY2" fmla="*/ 6797829 h 6797829"/>
                <a:gd name="connsiteX3" fmla="*/ 4560411 w 6025971"/>
                <a:gd name="connsiteY3" fmla="*/ 6797829 h 6797829"/>
                <a:gd name="connsiteX4" fmla="*/ 4597731 w 6025971"/>
                <a:gd name="connsiteY4" fmla="*/ 6785305 h 6797829"/>
                <a:gd name="connsiteX5" fmla="*/ 5736707 w 6025971"/>
                <a:gd name="connsiteY5" fmla="*/ 6050108 h 6797829"/>
                <a:gd name="connsiteX6" fmla="*/ 5960301 w 6025971"/>
                <a:gd name="connsiteY6" fmla="*/ 5876738 h 6797829"/>
                <a:gd name="connsiteX7" fmla="*/ 4493599 w 6025971"/>
                <a:gd name="connsiteY7" fmla="*/ 0 h 6797829"/>
                <a:gd name="connsiteX8" fmla="*/ 5981837 w 6025971"/>
                <a:gd name="connsiteY8" fmla="*/ 314220 h 6797829"/>
                <a:gd name="connsiteX9" fmla="*/ 6025971 w 6025971"/>
                <a:gd name="connsiteY9" fmla="*/ 336254 h 6797829"/>
                <a:gd name="connsiteX10" fmla="*/ 6025971 w 6025971"/>
                <a:gd name="connsiteY10" fmla="*/ 1157325 h 6797829"/>
                <a:gd name="connsiteX11" fmla="*/ 5925889 w 6025971"/>
                <a:gd name="connsiteY11" fmla="*/ 1088522 h 6797829"/>
                <a:gd name="connsiteX12" fmla="*/ 5682227 w 6025971"/>
                <a:gd name="connsiteY12" fmla="*/ 957939 h 6797829"/>
                <a:gd name="connsiteX13" fmla="*/ 4493032 w 6025971"/>
                <a:gd name="connsiteY13" fmla="*/ 709658 h 6797829"/>
                <a:gd name="connsiteX14" fmla="*/ 3104646 w 6025971"/>
                <a:gd name="connsiteY14" fmla="*/ 976666 h 6797829"/>
                <a:gd name="connsiteX15" fmla="*/ 1871612 w 6025971"/>
                <a:gd name="connsiteY15" fmla="*/ 1710017 h 6797829"/>
                <a:gd name="connsiteX16" fmla="*/ 1018661 w 6025971"/>
                <a:gd name="connsiteY16" fmla="*/ 2767694 h 6797829"/>
                <a:gd name="connsiteX17" fmla="*/ 709374 w 6025971"/>
                <a:gd name="connsiteY17" fmla="*/ 3998599 h 6797829"/>
                <a:gd name="connsiteX18" fmla="*/ 1221258 w 6025971"/>
                <a:gd name="connsiteY18" fmla="*/ 5141684 h 6797829"/>
                <a:gd name="connsiteX19" fmla="*/ 1479187 w 6025971"/>
                <a:gd name="connsiteY19" fmla="*/ 5504459 h 6797829"/>
                <a:gd name="connsiteX20" fmla="*/ 3021272 w 6025971"/>
                <a:gd name="connsiteY20" fmla="*/ 6793670 h 6797829"/>
                <a:gd name="connsiteX21" fmla="*/ 3035805 w 6025971"/>
                <a:gd name="connsiteY21" fmla="*/ 6797829 h 6797829"/>
                <a:gd name="connsiteX22" fmla="*/ 1656512 w 6025971"/>
                <a:gd name="connsiteY22" fmla="*/ 6797829 h 6797829"/>
                <a:gd name="connsiteX23" fmla="*/ 1630254 w 6025971"/>
                <a:gd name="connsiteY23" fmla="*/ 6775222 h 6797829"/>
                <a:gd name="connsiteX24" fmla="*/ 892250 w 6025971"/>
                <a:gd name="connsiteY24" fmla="*/ 5902700 h 6797829"/>
                <a:gd name="connsiteX25" fmla="*/ 0 w 6025971"/>
                <a:gd name="connsiteY25" fmla="*/ 3998599 h 6797829"/>
                <a:gd name="connsiteX26" fmla="*/ 4493032 w 6025971"/>
                <a:gd name="connsiteY26" fmla="*/ 285 h 679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025971" h="6797829">
                  <a:moveTo>
                    <a:pt x="6025971" y="5825635"/>
                  </a:moveTo>
                  <a:lnTo>
                    <a:pt x="6025971" y="6723285"/>
                  </a:lnTo>
                  <a:lnTo>
                    <a:pt x="5929386" y="6797829"/>
                  </a:lnTo>
                  <a:lnTo>
                    <a:pt x="4560411" y="6797829"/>
                  </a:lnTo>
                  <a:lnTo>
                    <a:pt x="4597731" y="6785305"/>
                  </a:lnTo>
                  <a:cubicBezTo>
                    <a:pt x="4964953" y="6637825"/>
                    <a:pt x="5315251" y="6379435"/>
                    <a:pt x="5736707" y="6050108"/>
                  </a:cubicBezTo>
                  <a:cubicBezTo>
                    <a:pt x="5812043" y="5991230"/>
                    <a:pt x="5887377" y="5933488"/>
                    <a:pt x="5960301" y="5876738"/>
                  </a:cubicBezTo>
                  <a:close/>
                  <a:moveTo>
                    <a:pt x="4493599" y="0"/>
                  </a:moveTo>
                  <a:cubicBezTo>
                    <a:pt x="5048011" y="0"/>
                    <a:pt x="5546284" y="111886"/>
                    <a:pt x="5981837" y="314220"/>
                  </a:cubicBezTo>
                  <a:lnTo>
                    <a:pt x="6025971" y="336254"/>
                  </a:lnTo>
                  <a:lnTo>
                    <a:pt x="6025971" y="1157325"/>
                  </a:lnTo>
                  <a:lnTo>
                    <a:pt x="5925889" y="1088522"/>
                  </a:lnTo>
                  <a:cubicBezTo>
                    <a:pt x="5847314" y="1040649"/>
                    <a:pt x="5765982" y="997036"/>
                    <a:pt x="5682227" y="957939"/>
                  </a:cubicBezTo>
                  <a:cubicBezTo>
                    <a:pt x="5327823" y="793222"/>
                    <a:pt x="4927595" y="709658"/>
                    <a:pt x="4493032" y="709658"/>
                  </a:cubicBezTo>
                  <a:cubicBezTo>
                    <a:pt x="4031940" y="709658"/>
                    <a:pt x="3564888" y="799465"/>
                    <a:pt x="3104646" y="976666"/>
                  </a:cubicBezTo>
                  <a:cubicBezTo>
                    <a:pt x="2655243" y="1149867"/>
                    <a:pt x="2238358" y="1397822"/>
                    <a:pt x="1871612" y="1710017"/>
                  </a:cubicBezTo>
                  <a:cubicBezTo>
                    <a:pt x="1506427" y="2022852"/>
                    <a:pt x="1219414" y="2378815"/>
                    <a:pt x="1018661" y="2767694"/>
                  </a:cubicBezTo>
                  <a:cubicBezTo>
                    <a:pt x="813368" y="3165227"/>
                    <a:pt x="709374" y="3579358"/>
                    <a:pt x="709374" y="3998599"/>
                  </a:cubicBezTo>
                  <a:cubicBezTo>
                    <a:pt x="709374" y="4421103"/>
                    <a:pt x="875510" y="4667680"/>
                    <a:pt x="1221258" y="5141684"/>
                  </a:cubicBezTo>
                  <a:cubicBezTo>
                    <a:pt x="1304681" y="5256035"/>
                    <a:pt x="1390941" y="5374217"/>
                    <a:pt x="1479187" y="5504459"/>
                  </a:cubicBezTo>
                  <a:cubicBezTo>
                    <a:pt x="1942790" y="6187719"/>
                    <a:pt x="2430063" y="6601673"/>
                    <a:pt x="3021272" y="6793670"/>
                  </a:cubicBezTo>
                  <a:lnTo>
                    <a:pt x="3035805" y="6797829"/>
                  </a:lnTo>
                  <a:lnTo>
                    <a:pt x="1656512" y="6797829"/>
                  </a:lnTo>
                  <a:lnTo>
                    <a:pt x="1630254" y="6775222"/>
                  </a:lnTo>
                  <a:cubicBezTo>
                    <a:pt x="1360562" y="6528765"/>
                    <a:pt x="1117699" y="6235219"/>
                    <a:pt x="892250" y="5902700"/>
                  </a:cubicBezTo>
                  <a:cubicBezTo>
                    <a:pt x="459249" y="5264548"/>
                    <a:pt x="0" y="4826722"/>
                    <a:pt x="0" y="3998599"/>
                  </a:cubicBezTo>
                  <a:cubicBezTo>
                    <a:pt x="0" y="1790460"/>
                    <a:pt x="2262336" y="285"/>
                    <a:pt x="4493032" y="2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ítulo 1">
            <a:extLst>
              <a:ext uri="{FF2B5EF4-FFF2-40B4-BE49-F238E27FC236}">
                <a16:creationId xmlns:a16="http://schemas.microsoft.com/office/drawing/2014/main" id="{79B7D156-37C0-8DC4-04BE-72419955701F}"/>
              </a:ext>
            </a:extLst>
          </p:cNvPr>
          <p:cNvSpPr>
            <a:spLocks noGrp="1"/>
          </p:cNvSpPr>
          <p:nvPr>
            <p:ph type="ctrTitle"/>
          </p:nvPr>
        </p:nvSpPr>
        <p:spPr>
          <a:xfrm>
            <a:off x="7685118" y="1766604"/>
            <a:ext cx="3802815" cy="3880217"/>
          </a:xfrm>
        </p:spPr>
        <p:txBody>
          <a:bodyPr anchor="ctr">
            <a:normAutofit/>
          </a:bodyPr>
          <a:lstStyle/>
          <a:p>
            <a:r>
              <a:rPr lang="es-MX" sz="4000" dirty="0">
                <a:solidFill>
                  <a:schemeClr val="tx2"/>
                </a:solidFill>
              </a:rPr>
              <a:t>¿Qué es un cómputo distrital?</a:t>
            </a:r>
          </a:p>
        </p:txBody>
      </p:sp>
      <p:sp>
        <p:nvSpPr>
          <p:cNvPr id="3" name="Subtítulo 2">
            <a:extLst>
              <a:ext uri="{FF2B5EF4-FFF2-40B4-BE49-F238E27FC236}">
                <a16:creationId xmlns:a16="http://schemas.microsoft.com/office/drawing/2014/main" id="{DBA27C93-EC39-736A-C18F-92A6183743A4}"/>
              </a:ext>
            </a:extLst>
          </p:cNvPr>
          <p:cNvSpPr>
            <a:spLocks noGrp="1"/>
          </p:cNvSpPr>
          <p:nvPr>
            <p:ph type="subTitle" idx="1"/>
          </p:nvPr>
        </p:nvSpPr>
        <p:spPr>
          <a:xfrm>
            <a:off x="1037619" y="2385738"/>
            <a:ext cx="4872205" cy="3581400"/>
          </a:xfrm>
        </p:spPr>
        <p:txBody>
          <a:bodyPr anchor="ctr">
            <a:normAutofit/>
          </a:bodyPr>
          <a:lstStyle/>
          <a:p>
            <a:pPr algn="just"/>
            <a:r>
              <a:rPr lang="es-MX" sz="2600" dirty="0">
                <a:solidFill>
                  <a:schemeClr val="tx2"/>
                </a:solidFill>
              </a:rPr>
              <a:t>La  suma  que  realiza  el  consejo  distrital  de  los  resultados anotados en las actas de escrutinio y cómputo de las casillas en un distrito electoral. (Art.309)</a:t>
            </a:r>
          </a:p>
          <a:p>
            <a:pPr algn="just"/>
            <a:r>
              <a:rPr lang="es-MX" sz="2600" dirty="0">
                <a:solidFill>
                  <a:schemeClr val="tx2"/>
                </a:solidFill>
              </a:rPr>
              <a:t>Por cada recepción de paquetes, se levantará un acta.</a:t>
            </a:r>
          </a:p>
        </p:txBody>
      </p:sp>
      <p:pic>
        <p:nvPicPr>
          <p:cNvPr id="4" name="Picture 2" descr="No hay ninguna descripción de la foto disponible.">
            <a:extLst>
              <a:ext uri="{FF2B5EF4-FFF2-40B4-BE49-F238E27FC236}">
                <a16:creationId xmlns:a16="http://schemas.microsoft.com/office/drawing/2014/main" id="{64487FF1-AEEB-CE61-5485-CC6DA3FEA74D}"/>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963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95AA0D-1FF5-18D9-9941-729793F93E4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7AD36DB-E41C-4318-4981-C81E872B5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24516E3-A9CB-884B-DC18-4970C1BA5A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D425EEA2-BAC8-0091-715F-B1DDD16720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F8F875F0-EE37-42BE-ACB8-E983F26C9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6517F28B-888B-43FB-0435-129747FB7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BADE9ECF-28AC-9F51-8364-F87350408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4C8B0555-704D-BF0E-39AA-FE4257F18D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Marcador de contenido 2">
            <a:extLst>
              <a:ext uri="{FF2B5EF4-FFF2-40B4-BE49-F238E27FC236}">
                <a16:creationId xmlns:a16="http://schemas.microsoft.com/office/drawing/2014/main" id="{8B36CF37-CBF9-47D4-F42C-DDD8D3CC643B}"/>
              </a:ext>
            </a:extLst>
          </p:cNvPr>
          <p:cNvSpPr>
            <a:spLocks noGrp="1"/>
          </p:cNvSpPr>
          <p:nvPr>
            <p:ph idx="1"/>
          </p:nvPr>
        </p:nvSpPr>
        <p:spPr>
          <a:xfrm>
            <a:off x="1211158" y="2088482"/>
            <a:ext cx="9851819" cy="4304211"/>
          </a:xfrm>
        </p:spPr>
        <p:txBody>
          <a:bodyPr anchor="ctr">
            <a:normAutofit/>
          </a:bodyPr>
          <a:lstStyle/>
          <a:p>
            <a:pPr marL="0" indent="0" algn="just">
              <a:buNone/>
            </a:pPr>
            <a:r>
              <a:rPr lang="es-MX" sz="2600" dirty="0">
                <a:solidFill>
                  <a:schemeClr val="tx2"/>
                </a:solidFill>
              </a:rPr>
              <a:t>La etapa de  cómputos y sumatoria  inicia  con  la  remisión  de  la  documentación  y  los  expedientes electorales  a  los  Consejos  Distritales,  y  concluye  con  la  sumatoria  de  los cómputos de la elección que realice el Consejo General. (Art.498.5 LGIPE).</a:t>
            </a:r>
          </a:p>
          <a:p>
            <a:pPr marL="0" indent="0" algn="just">
              <a:buNone/>
            </a:pPr>
            <a:r>
              <a:rPr lang="es-MX" sz="2600" dirty="0">
                <a:solidFill>
                  <a:schemeClr val="tx2"/>
                </a:solidFill>
              </a:rPr>
              <a:t>Una  vez  clausuradas  las  casillas,  las  presidencias  de  estas, bajo su responsabilidad, harán llegar al Consejo Distrital que corresponda los paquetes y los expedientes dentro de los plazos siguientes, contados a partir de la hora de clausura:</a:t>
            </a:r>
          </a:p>
        </p:txBody>
      </p:sp>
      <p:pic>
        <p:nvPicPr>
          <p:cNvPr id="4" name="Picture 2" descr="No hay ninguna descripción de la foto disponible.">
            <a:extLst>
              <a:ext uri="{FF2B5EF4-FFF2-40B4-BE49-F238E27FC236}">
                <a16:creationId xmlns:a16="http://schemas.microsoft.com/office/drawing/2014/main" id="{62C4EB68-0A2F-810F-AD99-CF1C14E8BC4B}"/>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
        <p:nvSpPr>
          <p:cNvPr id="6" name="Título 5">
            <a:extLst>
              <a:ext uri="{FF2B5EF4-FFF2-40B4-BE49-F238E27FC236}">
                <a16:creationId xmlns:a16="http://schemas.microsoft.com/office/drawing/2014/main" id="{95E2310C-C10C-1707-DEA8-06A6E486C332}"/>
              </a:ext>
            </a:extLst>
          </p:cNvPr>
          <p:cNvSpPr>
            <a:spLocks noGrp="1"/>
          </p:cNvSpPr>
          <p:nvPr>
            <p:ph type="title"/>
          </p:nvPr>
        </p:nvSpPr>
        <p:spPr>
          <a:xfrm>
            <a:off x="3275355" y="1122363"/>
            <a:ext cx="5401965" cy="1325563"/>
          </a:xfrm>
        </p:spPr>
        <p:txBody>
          <a:bodyPr/>
          <a:lstStyle/>
          <a:p>
            <a:r>
              <a:rPr lang="es-MX" dirty="0">
                <a:solidFill>
                  <a:schemeClr val="tx2"/>
                </a:solidFill>
              </a:rPr>
              <a:t>ETAPA DE CÓMPUTOS</a:t>
            </a:r>
          </a:p>
        </p:txBody>
      </p:sp>
    </p:spTree>
    <p:extLst>
      <p:ext uri="{BB962C8B-B14F-4D97-AF65-F5344CB8AC3E}">
        <p14:creationId xmlns:p14="http://schemas.microsoft.com/office/powerpoint/2010/main" val="2255190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90698A-73DF-78BD-C77D-594DB57DDAE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1F4A81-D378-F286-DF00-4349ACBC9A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CE1A822-DEE4-FC81-E672-22F515A26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06BBD868-1265-5036-B09B-80D5D0262C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8D428F89-112E-8AFA-75F9-BAF1DBE748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72631FA2-9BD0-506F-D988-6F331301AE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4D42079-D767-2398-BEEC-DF354E464A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61B81E7-07CC-F1CB-705A-A015456E5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Marcador de contenido 2">
            <a:extLst>
              <a:ext uri="{FF2B5EF4-FFF2-40B4-BE49-F238E27FC236}">
                <a16:creationId xmlns:a16="http://schemas.microsoft.com/office/drawing/2014/main" id="{495CD6FE-280F-1688-CD7C-882F11196E76}"/>
              </a:ext>
            </a:extLst>
          </p:cNvPr>
          <p:cNvSpPr>
            <a:spLocks noGrp="1"/>
          </p:cNvSpPr>
          <p:nvPr>
            <p:ph idx="1"/>
          </p:nvPr>
        </p:nvSpPr>
        <p:spPr>
          <a:xfrm>
            <a:off x="1211158" y="2088482"/>
            <a:ext cx="9851819" cy="4304211"/>
          </a:xfrm>
        </p:spPr>
        <p:txBody>
          <a:bodyPr anchor="ctr">
            <a:normAutofit/>
          </a:bodyPr>
          <a:lstStyle/>
          <a:p>
            <a:pPr marL="0" indent="0" algn="just">
              <a:buNone/>
            </a:pPr>
            <a:r>
              <a:rPr lang="es-MX" sz="2600" dirty="0">
                <a:solidFill>
                  <a:schemeClr val="tx2"/>
                </a:solidFill>
              </a:rPr>
              <a:t>A) Inmediatamente cuando se trate de casillas ubicadas en la cabecera del distrito;</a:t>
            </a:r>
          </a:p>
          <a:p>
            <a:pPr marL="0" indent="0" algn="just">
              <a:buNone/>
            </a:pPr>
            <a:r>
              <a:rPr lang="es-MX" sz="2600" dirty="0">
                <a:solidFill>
                  <a:schemeClr val="tx2"/>
                </a:solidFill>
              </a:rPr>
              <a:t>B) Hasta 12 horas cuando se trate de casillas urbanas ubicadas fuera de la cabecera del Distrito, y</a:t>
            </a:r>
          </a:p>
          <a:p>
            <a:pPr marL="0" indent="0" algn="just">
              <a:buNone/>
            </a:pPr>
            <a:r>
              <a:rPr lang="es-MX" sz="2600" dirty="0">
                <a:solidFill>
                  <a:schemeClr val="tx2"/>
                </a:solidFill>
              </a:rPr>
              <a:t>C) Hasta 24 horas cuando se trate de casillas rurales. (Art.299.1)</a:t>
            </a:r>
          </a:p>
          <a:p>
            <a:pPr marL="0" indent="0" algn="just">
              <a:buNone/>
            </a:pPr>
            <a:r>
              <a:rPr lang="es-MX" sz="2600" dirty="0">
                <a:solidFill>
                  <a:schemeClr val="tx2"/>
                </a:solidFill>
              </a:rPr>
              <a:t>Las personas supervisoras   y   capacitadoras   asistentes electorales auxiliarán a las Juntas y Consejos Distritales en la realización de los cómputos distritales. (Art. 303.2.g LGIPE)</a:t>
            </a:r>
          </a:p>
        </p:txBody>
      </p:sp>
      <p:pic>
        <p:nvPicPr>
          <p:cNvPr id="4" name="Picture 2" descr="No hay ninguna descripción de la foto disponible.">
            <a:extLst>
              <a:ext uri="{FF2B5EF4-FFF2-40B4-BE49-F238E27FC236}">
                <a16:creationId xmlns:a16="http://schemas.microsoft.com/office/drawing/2014/main" id="{69F07A97-F718-8D25-93FC-3FF87AD89194}"/>
              </a:ext>
            </a:extLst>
          </p:cNvPr>
          <p:cNvPicPr>
            <a:picLocks noGrp="1"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062977" y="125080"/>
            <a:ext cx="997283" cy="997283"/>
          </a:xfrm>
          <a:prstGeom prst="rect">
            <a:avLst/>
          </a:prstGeom>
          <a:noFill/>
          <a:extLst>
            <a:ext uri="{909E8E84-426E-40DD-AFC4-6F175D3DCCD1}">
              <a14:hiddenFill xmlns:a14="http://schemas.microsoft.com/office/drawing/2010/main">
                <a:solidFill>
                  <a:srgbClr val="FFFFFF"/>
                </a:solidFill>
              </a14:hiddenFill>
            </a:ext>
          </a:extLst>
        </p:spPr>
      </p:pic>
      <p:sp>
        <p:nvSpPr>
          <p:cNvPr id="6" name="Título 5">
            <a:extLst>
              <a:ext uri="{FF2B5EF4-FFF2-40B4-BE49-F238E27FC236}">
                <a16:creationId xmlns:a16="http://schemas.microsoft.com/office/drawing/2014/main" id="{18AA91F3-0A95-55FE-E49A-7BEB5B55201D}"/>
              </a:ext>
            </a:extLst>
          </p:cNvPr>
          <p:cNvSpPr>
            <a:spLocks noGrp="1"/>
          </p:cNvSpPr>
          <p:nvPr>
            <p:ph type="title"/>
          </p:nvPr>
        </p:nvSpPr>
        <p:spPr>
          <a:xfrm>
            <a:off x="2958102" y="719888"/>
            <a:ext cx="5401965" cy="1325563"/>
          </a:xfrm>
        </p:spPr>
        <p:txBody>
          <a:bodyPr/>
          <a:lstStyle/>
          <a:p>
            <a:r>
              <a:rPr lang="es-MX" dirty="0">
                <a:solidFill>
                  <a:schemeClr val="tx2"/>
                </a:solidFill>
              </a:rPr>
              <a:t>ETAPA DE CÓMPUTOS</a:t>
            </a:r>
          </a:p>
        </p:txBody>
      </p:sp>
    </p:spTree>
    <p:extLst>
      <p:ext uri="{BB962C8B-B14F-4D97-AF65-F5344CB8AC3E}">
        <p14:creationId xmlns:p14="http://schemas.microsoft.com/office/powerpoint/2010/main" val="168145097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284</TotalTime>
  <Words>2953</Words>
  <Application>Microsoft Macintosh PowerPoint</Application>
  <PresentationFormat>Panorámica</PresentationFormat>
  <Paragraphs>127</Paragraphs>
  <Slides>45</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45</vt:i4>
      </vt:variant>
    </vt:vector>
  </HeadingPairs>
  <TitlesOfParts>
    <vt:vector size="49" baseType="lpstr">
      <vt:lpstr>Aptos</vt:lpstr>
      <vt:lpstr>Aptos Display</vt:lpstr>
      <vt:lpstr>Arial</vt:lpstr>
      <vt:lpstr>Tema de Office</vt:lpstr>
      <vt:lpstr>PROCEDIMIENTO DE ASIGNACIÓN DE CANDIDATURAS GANADORAS EN LA ELECCIÓN JUDICIAL</vt:lpstr>
      <vt:lpstr>Presentación de PowerPoint</vt:lpstr>
      <vt:lpstr>Presentación de PowerPoint</vt:lpstr>
      <vt:lpstr>Presentación de PowerPoint</vt:lpstr>
      <vt:lpstr>PREPARACIÓN  Y  DESARROLLO DE LOS CÓMPUTOS</vt:lpstr>
      <vt:lpstr>FACULTADES DEL INE</vt:lpstr>
      <vt:lpstr>¿Qué es un cómputo distrital?</vt:lpstr>
      <vt:lpstr>ETAPA DE CÓMPUTOS</vt:lpstr>
      <vt:lpstr>ETAPA DE CÓMPUTOS</vt:lpstr>
      <vt:lpstr>ÓRGANOS SUBDELEGACIONALES  DEL INE</vt:lpstr>
      <vt:lpstr>PROCEDIMIENTO DE CÓMPUTO POR LOS CONSEJOS DISTRITALES</vt:lpstr>
      <vt:lpstr>PRELACIÓN EN EL CÓMPUTO</vt:lpstr>
      <vt:lpstr>VALIDEZ O NULIDAD DE VOTOS</vt:lpstr>
      <vt:lpstr>REGLAS :</vt:lpstr>
      <vt:lpstr>Presentación de PowerPoint</vt:lpstr>
      <vt:lpstr>Presentación de PowerPoint</vt:lpstr>
      <vt:lpstr>CASO A CONSIDERAR :</vt:lpstr>
      <vt:lpstr>PROCEDIMIENTO DE CÓMPUTO POR LOS CONSEJOS DISTRITALES</vt:lpstr>
      <vt:lpstr> https://computospj2025.ine.mx/landing </vt:lpstr>
      <vt:lpstr>Presentación de PowerPoint</vt:lpstr>
      <vt:lpstr>PARIDAD DE GÉNERO EN EL PROCEDIMIENTO DE ASIGNACIÓN DE CANDIDATURAS GANADORAS</vt:lpstr>
      <vt:lpstr>Presentación de PowerPoint</vt:lpstr>
      <vt:lpstr>CRITERIOS PARA EL CUMPLIMIENTO DEL PRINCIPIO DE PARIDAD DE GÉNERO</vt:lpstr>
      <vt:lpstr>CRITERIOS PARA EL CUMPLIMIENTO DEL PRINCIPIO DE PARIDAD DE GÉNERO</vt:lpstr>
      <vt:lpstr>CRITERIOS PARA EL CUMPLIMIENTO DEL PRINCIPIO DE PARIDAD DE GÉNERO</vt:lpstr>
      <vt:lpstr>CRITERIOS PARA EL CUMPLIMIENTO DEL PRINCIPIO DE PARIDAD DE GÉNERO</vt:lpstr>
      <vt:lpstr>Presentación de PowerPoint</vt:lpstr>
      <vt:lpstr>CRITERIOS GENERALES</vt:lpstr>
      <vt:lpstr>CRITERIO DE ELEGIBILIDAD</vt:lpstr>
      <vt:lpstr>Presentación de PowerPoint</vt:lpstr>
      <vt:lpstr>PRINCIPIO DE PARIDAD</vt:lpstr>
      <vt:lpstr>ASIGNACIÓN POR CARGO</vt:lpstr>
      <vt:lpstr>ASIGNACIÓN POR CARGO</vt:lpstr>
      <vt:lpstr>ASIGNACIÓN POR CARGO</vt:lpstr>
      <vt:lpstr>Magistraturas de Circuito Judicial y Juezas y Jueces de Distrito</vt:lpstr>
      <vt:lpstr>Presentación de PowerPoint</vt:lpstr>
      <vt:lpstr>Presentación de PowerPoint</vt:lpstr>
      <vt:lpstr>¿Y LOS EMPATES?</vt:lpstr>
      <vt:lpstr>¿Y LOS EMPATES?</vt:lpstr>
      <vt:lpstr>Presentación de PowerPoint</vt:lpstr>
      <vt:lpstr>ASIGNACIÓN DE LAS CANDIDATURAS PARA CARGOS DE JUEZAS Y JUECES DE DTRO.</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María de Lourdes Gabriela Cossío Deschamps</dc:creator>
  <cp:lastModifiedBy>NOÉ CORZO CORRAL</cp:lastModifiedBy>
  <cp:revision>3</cp:revision>
  <dcterms:created xsi:type="dcterms:W3CDTF">2025-11-21T02:29:14Z</dcterms:created>
  <dcterms:modified xsi:type="dcterms:W3CDTF">2026-02-16T16:59:24Z</dcterms:modified>
</cp:coreProperties>
</file>