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2" r:id="rId7"/>
    <p:sldId id="261" r:id="rId8"/>
    <p:sldId id="264" r:id="rId9"/>
    <p:sldId id="263" r:id="rId10"/>
    <p:sldId id="265"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89" r:id="rId35"/>
    <p:sldId id="291" r:id="rId36"/>
    <p:sldId id="292" r:id="rId37"/>
    <p:sldId id="293" r:id="rId38"/>
    <p:sldId id="294" r:id="rId39"/>
    <p:sldId id="295" r:id="rId40"/>
    <p:sldId id="296" r:id="rId41"/>
    <p:sldId id="297" r:id="rId42"/>
    <p:sldId id="298" r:id="rId43"/>
    <p:sldId id="299" r:id="rId4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8"/>
  </p:normalViewPr>
  <p:slideViewPr>
    <p:cSldViewPr snapToGrid="0">
      <p:cViewPr varScale="1">
        <p:scale>
          <a:sx n="48" d="100"/>
          <a:sy n="48" d="100"/>
        </p:scale>
        <p:origin x="67" y="7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custSel modSld">
      <pc:chgData name="María de Lourdes Gabriela Cossío Deschamps" userId="6a3fa9ea-eb94-4fbd-8904-cd03722abb81" providerId="ADAL" clId="{FC7183F9-0B86-4A5A-80FD-048A7E6A6F7A}" dt="2026-05-19T02:19:34.886" v="3" actId="1076"/>
      <pc:docMkLst>
        <pc:docMk/>
      </pc:docMkLst>
      <pc:sldChg chg="modSp mod">
        <pc:chgData name="María de Lourdes Gabriela Cossío Deschamps" userId="6a3fa9ea-eb94-4fbd-8904-cd03722abb81" providerId="ADAL" clId="{FC7183F9-0B86-4A5A-80FD-048A7E6A6F7A}" dt="2026-05-19T02:19:34.886" v="3" actId="1076"/>
        <pc:sldMkLst>
          <pc:docMk/>
          <pc:sldMk cId="2117269294" sldId="288"/>
        </pc:sldMkLst>
        <pc:spChg chg="mod">
          <ac:chgData name="María de Lourdes Gabriela Cossío Deschamps" userId="6a3fa9ea-eb94-4fbd-8904-cd03722abb81" providerId="ADAL" clId="{FC7183F9-0B86-4A5A-80FD-048A7E6A6F7A}" dt="2026-05-19T02:19:34.886" v="3" actId="1076"/>
          <ac:spMkLst>
            <pc:docMk/>
            <pc:sldMk cId="2117269294" sldId="288"/>
            <ac:spMk id="3" creationId="{6D23B0B8-7C97-7A8C-4D85-5FE05F9C3E60}"/>
          </ac:spMkLst>
        </pc:sp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svg"/></Relationships>
</file>

<file path=ppt/diagrams/_rels/drawing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A958050-AD2D-4900-AE95-A11F4A15D7D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3A54D351-0026-427C-9347-0C7F79FBFCD7}">
      <dgm:prSet custT="1"/>
      <dgm:spPr/>
      <dgm:t>
        <a:bodyPr/>
        <a:lstStyle/>
        <a:p>
          <a:r>
            <a:rPr lang="es-MX" sz="2800" dirty="0"/>
            <a:t>Art.73. Derecho a participar, a ser escuchados y tomados en cuenta</a:t>
          </a:r>
          <a:endParaRPr lang="en-US" sz="2800" dirty="0"/>
        </a:p>
      </dgm:t>
    </dgm:pt>
    <dgm:pt modelId="{6B2E1441-9CB4-409C-B951-2F1F6B63D30E}" type="parTrans" cxnId="{CCA29265-8F1E-4862-8F81-DEE3D3220AE5}">
      <dgm:prSet/>
      <dgm:spPr/>
      <dgm:t>
        <a:bodyPr/>
        <a:lstStyle/>
        <a:p>
          <a:endParaRPr lang="en-US"/>
        </a:p>
      </dgm:t>
    </dgm:pt>
    <dgm:pt modelId="{5BDC1AAE-1780-47EC-BF3A-CD541482D977}" type="sibTrans" cxnId="{CCA29265-8F1E-4862-8F81-DEE3D3220AE5}">
      <dgm:prSet/>
      <dgm:spPr/>
      <dgm:t>
        <a:bodyPr/>
        <a:lstStyle/>
        <a:p>
          <a:endParaRPr lang="en-US"/>
        </a:p>
      </dgm:t>
    </dgm:pt>
    <dgm:pt modelId="{90EA7F78-BC71-4718-920C-6D577E262509}">
      <dgm:prSet custT="1"/>
      <dgm:spPr/>
      <dgm:t>
        <a:bodyPr/>
        <a:lstStyle/>
        <a:p>
          <a:r>
            <a:rPr lang="es-MX" sz="2800" dirty="0"/>
            <a:t>Art.76. Derecho a la intimidad personal y familiar. Derecho a la protección de datos personales</a:t>
          </a:r>
          <a:endParaRPr lang="en-US" sz="2800" dirty="0"/>
        </a:p>
      </dgm:t>
    </dgm:pt>
    <dgm:pt modelId="{B3941C85-0F29-4BC4-91B4-531E78EFBDEE}" type="parTrans" cxnId="{E06D8A43-16D7-425F-ACE1-88FFFAB969AB}">
      <dgm:prSet/>
      <dgm:spPr/>
      <dgm:t>
        <a:bodyPr/>
        <a:lstStyle/>
        <a:p>
          <a:endParaRPr lang="en-US"/>
        </a:p>
      </dgm:t>
    </dgm:pt>
    <dgm:pt modelId="{2FA96B90-70ED-43B0-9EB2-D3CB84BA715A}" type="sibTrans" cxnId="{E06D8A43-16D7-425F-ACE1-88FFFAB969AB}">
      <dgm:prSet/>
      <dgm:spPr/>
      <dgm:t>
        <a:bodyPr/>
        <a:lstStyle/>
        <a:p>
          <a:endParaRPr lang="en-US"/>
        </a:p>
      </dgm:t>
    </dgm:pt>
    <dgm:pt modelId="{FC164713-2BE6-42A8-8F17-B0A0EF761B21}">
      <dgm:prSet custT="1"/>
      <dgm:spPr/>
      <dgm:t>
        <a:bodyPr/>
        <a:lstStyle/>
        <a:p>
          <a:r>
            <a:rPr lang="es-MX" sz="1800" dirty="0"/>
            <a:t>Art.77. Considera violación a la intimidad el manejo de la imagen, nombre o datos que permitan identificar a niñas, niños y adolescentes en medios de comunicación, cuando ello afecte su honra, imagen o reputación. </a:t>
          </a:r>
          <a:endParaRPr lang="en-US" sz="1800" dirty="0"/>
        </a:p>
      </dgm:t>
    </dgm:pt>
    <dgm:pt modelId="{36190614-967A-40CA-B55B-A2C877A073A4}" type="parTrans" cxnId="{B812B5E7-E235-4134-80C0-3F567F10C666}">
      <dgm:prSet/>
      <dgm:spPr/>
      <dgm:t>
        <a:bodyPr/>
        <a:lstStyle/>
        <a:p>
          <a:endParaRPr lang="en-US"/>
        </a:p>
      </dgm:t>
    </dgm:pt>
    <dgm:pt modelId="{025A4EBA-15D1-490B-8EE9-D344A699A4B7}" type="sibTrans" cxnId="{B812B5E7-E235-4134-80C0-3F567F10C666}">
      <dgm:prSet/>
      <dgm:spPr/>
      <dgm:t>
        <a:bodyPr/>
        <a:lstStyle/>
        <a:p>
          <a:endParaRPr lang="en-US"/>
        </a:p>
      </dgm:t>
    </dgm:pt>
    <dgm:pt modelId="{518A825E-0EB5-4018-9682-51D19182A4D2}">
      <dgm:prSet custT="1"/>
      <dgm:spPr/>
      <dgm:t>
        <a:bodyPr/>
        <a:lstStyle/>
        <a:p>
          <a:r>
            <a:rPr lang="es-MX" sz="2000" dirty="0"/>
            <a:t>Estas disposiciones son decisivas, porque permiten comprender que la aparición propagandística de personas menores de edad no es un asunto de mera estética publicitaria: involucra derechos de personalidad protegidos expresamente por la ley. </a:t>
          </a:r>
          <a:endParaRPr lang="en-US" sz="2000" dirty="0"/>
        </a:p>
      </dgm:t>
    </dgm:pt>
    <dgm:pt modelId="{B08154C5-A3D0-4340-BB0F-B153295ED27C}" type="parTrans" cxnId="{4E347D2B-FF49-4ACD-8D46-B534E5337FA2}">
      <dgm:prSet/>
      <dgm:spPr/>
      <dgm:t>
        <a:bodyPr/>
        <a:lstStyle/>
        <a:p>
          <a:endParaRPr lang="en-US"/>
        </a:p>
      </dgm:t>
    </dgm:pt>
    <dgm:pt modelId="{83639CF7-F70F-49C6-8B44-5416FA8C84E7}" type="sibTrans" cxnId="{4E347D2B-FF49-4ACD-8D46-B534E5337FA2}">
      <dgm:prSet/>
      <dgm:spPr/>
      <dgm:t>
        <a:bodyPr/>
        <a:lstStyle/>
        <a:p>
          <a:endParaRPr lang="en-US"/>
        </a:p>
      </dgm:t>
    </dgm:pt>
    <dgm:pt modelId="{133222C5-7E7B-4068-9200-B2BDF19D0C6E}" type="pres">
      <dgm:prSet presAssocID="{5A958050-AD2D-4900-AE95-A11F4A15D7D7}" presName="Name0" presStyleCnt="0">
        <dgm:presLayoutVars>
          <dgm:dir/>
          <dgm:animLvl val="lvl"/>
          <dgm:resizeHandles val="exact"/>
        </dgm:presLayoutVars>
      </dgm:prSet>
      <dgm:spPr/>
    </dgm:pt>
    <dgm:pt modelId="{F57F9610-E770-4140-8A9C-F9DB3958B8B0}" type="pres">
      <dgm:prSet presAssocID="{518A825E-0EB5-4018-9682-51D19182A4D2}" presName="boxAndChildren" presStyleCnt="0"/>
      <dgm:spPr/>
    </dgm:pt>
    <dgm:pt modelId="{340E094C-A8DF-41EE-B48B-B6B4F8FB640A}" type="pres">
      <dgm:prSet presAssocID="{518A825E-0EB5-4018-9682-51D19182A4D2}" presName="parentTextBox" presStyleLbl="node1" presStyleIdx="0" presStyleCnt="4"/>
      <dgm:spPr/>
    </dgm:pt>
    <dgm:pt modelId="{BF1D5E71-2D68-42E4-99FB-3646011ABF9A}" type="pres">
      <dgm:prSet presAssocID="{025A4EBA-15D1-490B-8EE9-D344A699A4B7}" presName="sp" presStyleCnt="0"/>
      <dgm:spPr/>
    </dgm:pt>
    <dgm:pt modelId="{C4F6F5AD-DA01-4A07-A6A0-6D785A7ADDBD}" type="pres">
      <dgm:prSet presAssocID="{FC164713-2BE6-42A8-8F17-B0A0EF761B21}" presName="arrowAndChildren" presStyleCnt="0"/>
      <dgm:spPr/>
    </dgm:pt>
    <dgm:pt modelId="{AEF60385-3707-461D-8612-8797FE8E5781}" type="pres">
      <dgm:prSet presAssocID="{FC164713-2BE6-42A8-8F17-B0A0EF761B21}" presName="parentTextArrow" presStyleLbl="node1" presStyleIdx="1" presStyleCnt="4"/>
      <dgm:spPr/>
    </dgm:pt>
    <dgm:pt modelId="{02A2A3F7-6FFF-46CC-9E74-782F5A004B9F}" type="pres">
      <dgm:prSet presAssocID="{2FA96B90-70ED-43B0-9EB2-D3CB84BA715A}" presName="sp" presStyleCnt="0"/>
      <dgm:spPr/>
    </dgm:pt>
    <dgm:pt modelId="{3A5F454F-9ED5-4AEB-8F57-26B97AC9A001}" type="pres">
      <dgm:prSet presAssocID="{90EA7F78-BC71-4718-920C-6D577E262509}" presName="arrowAndChildren" presStyleCnt="0"/>
      <dgm:spPr/>
    </dgm:pt>
    <dgm:pt modelId="{3A240D1A-35D1-4D77-881F-4B68D737CEF8}" type="pres">
      <dgm:prSet presAssocID="{90EA7F78-BC71-4718-920C-6D577E262509}" presName="parentTextArrow" presStyleLbl="node1" presStyleIdx="2" presStyleCnt="4"/>
      <dgm:spPr/>
    </dgm:pt>
    <dgm:pt modelId="{88D2BCF6-4FAB-414E-A6BC-D7D94D3A1726}" type="pres">
      <dgm:prSet presAssocID="{5BDC1AAE-1780-47EC-BF3A-CD541482D977}" presName="sp" presStyleCnt="0"/>
      <dgm:spPr/>
    </dgm:pt>
    <dgm:pt modelId="{1C53BEAF-6544-4D20-ADE3-121CB4B96496}" type="pres">
      <dgm:prSet presAssocID="{3A54D351-0026-427C-9347-0C7F79FBFCD7}" presName="arrowAndChildren" presStyleCnt="0"/>
      <dgm:spPr/>
    </dgm:pt>
    <dgm:pt modelId="{42AB9F40-0C40-42DB-81EF-267599811BB3}" type="pres">
      <dgm:prSet presAssocID="{3A54D351-0026-427C-9347-0C7F79FBFCD7}" presName="parentTextArrow" presStyleLbl="node1" presStyleIdx="3" presStyleCnt="4"/>
      <dgm:spPr/>
    </dgm:pt>
  </dgm:ptLst>
  <dgm:cxnLst>
    <dgm:cxn modelId="{4E347D2B-FF49-4ACD-8D46-B534E5337FA2}" srcId="{5A958050-AD2D-4900-AE95-A11F4A15D7D7}" destId="{518A825E-0EB5-4018-9682-51D19182A4D2}" srcOrd="3" destOrd="0" parTransId="{B08154C5-A3D0-4340-BB0F-B153295ED27C}" sibTransId="{83639CF7-F70F-49C6-8B44-5416FA8C84E7}"/>
    <dgm:cxn modelId="{E06D8A43-16D7-425F-ACE1-88FFFAB969AB}" srcId="{5A958050-AD2D-4900-AE95-A11F4A15D7D7}" destId="{90EA7F78-BC71-4718-920C-6D577E262509}" srcOrd="1" destOrd="0" parTransId="{B3941C85-0F29-4BC4-91B4-531E78EFBDEE}" sibTransId="{2FA96B90-70ED-43B0-9EB2-D3CB84BA715A}"/>
    <dgm:cxn modelId="{CCA29265-8F1E-4862-8F81-DEE3D3220AE5}" srcId="{5A958050-AD2D-4900-AE95-A11F4A15D7D7}" destId="{3A54D351-0026-427C-9347-0C7F79FBFCD7}" srcOrd="0" destOrd="0" parTransId="{6B2E1441-9CB4-409C-B951-2F1F6B63D30E}" sibTransId="{5BDC1AAE-1780-47EC-BF3A-CD541482D977}"/>
    <dgm:cxn modelId="{251B9695-2523-400C-9CBD-870310C4BEDE}" type="presOf" srcId="{518A825E-0EB5-4018-9682-51D19182A4D2}" destId="{340E094C-A8DF-41EE-B48B-B6B4F8FB640A}" srcOrd="0" destOrd="0" presId="urn:microsoft.com/office/officeart/2005/8/layout/process4"/>
    <dgm:cxn modelId="{7D0881A5-EAC6-4B5D-B793-7F211693B7C6}" type="presOf" srcId="{3A54D351-0026-427C-9347-0C7F79FBFCD7}" destId="{42AB9F40-0C40-42DB-81EF-267599811BB3}" srcOrd="0" destOrd="0" presId="urn:microsoft.com/office/officeart/2005/8/layout/process4"/>
    <dgm:cxn modelId="{0063BBA9-C0D9-49A9-8342-14C30BDF9C2B}" type="presOf" srcId="{5A958050-AD2D-4900-AE95-A11F4A15D7D7}" destId="{133222C5-7E7B-4068-9200-B2BDF19D0C6E}" srcOrd="0" destOrd="0" presId="urn:microsoft.com/office/officeart/2005/8/layout/process4"/>
    <dgm:cxn modelId="{8256DFB1-CEFF-4AF2-B0E9-24D0E9FF81E3}" type="presOf" srcId="{90EA7F78-BC71-4718-920C-6D577E262509}" destId="{3A240D1A-35D1-4D77-881F-4B68D737CEF8}" srcOrd="0" destOrd="0" presId="urn:microsoft.com/office/officeart/2005/8/layout/process4"/>
    <dgm:cxn modelId="{5DB795CD-FE5C-4398-A2EE-DA49471CDDE8}" type="presOf" srcId="{FC164713-2BE6-42A8-8F17-B0A0EF761B21}" destId="{AEF60385-3707-461D-8612-8797FE8E5781}" srcOrd="0" destOrd="0" presId="urn:microsoft.com/office/officeart/2005/8/layout/process4"/>
    <dgm:cxn modelId="{B812B5E7-E235-4134-80C0-3F567F10C666}" srcId="{5A958050-AD2D-4900-AE95-A11F4A15D7D7}" destId="{FC164713-2BE6-42A8-8F17-B0A0EF761B21}" srcOrd="2" destOrd="0" parTransId="{36190614-967A-40CA-B55B-A2C877A073A4}" sibTransId="{025A4EBA-15D1-490B-8EE9-D344A699A4B7}"/>
    <dgm:cxn modelId="{C3C42F92-7CD6-4064-A9E4-6B392CC26C88}" type="presParOf" srcId="{133222C5-7E7B-4068-9200-B2BDF19D0C6E}" destId="{F57F9610-E770-4140-8A9C-F9DB3958B8B0}" srcOrd="0" destOrd="0" presId="urn:microsoft.com/office/officeart/2005/8/layout/process4"/>
    <dgm:cxn modelId="{7D29F60F-DE63-40F7-9B6D-EFBD9B3144FB}" type="presParOf" srcId="{F57F9610-E770-4140-8A9C-F9DB3958B8B0}" destId="{340E094C-A8DF-41EE-B48B-B6B4F8FB640A}" srcOrd="0" destOrd="0" presId="urn:microsoft.com/office/officeart/2005/8/layout/process4"/>
    <dgm:cxn modelId="{E4042F3A-0828-4557-B443-EC44F4ACD155}" type="presParOf" srcId="{133222C5-7E7B-4068-9200-B2BDF19D0C6E}" destId="{BF1D5E71-2D68-42E4-99FB-3646011ABF9A}" srcOrd="1" destOrd="0" presId="urn:microsoft.com/office/officeart/2005/8/layout/process4"/>
    <dgm:cxn modelId="{C50EE4B0-192F-41CC-94B9-5629590B38A0}" type="presParOf" srcId="{133222C5-7E7B-4068-9200-B2BDF19D0C6E}" destId="{C4F6F5AD-DA01-4A07-A6A0-6D785A7ADDBD}" srcOrd="2" destOrd="0" presId="urn:microsoft.com/office/officeart/2005/8/layout/process4"/>
    <dgm:cxn modelId="{E1041146-469F-415D-BCD1-BF186A12DFEF}" type="presParOf" srcId="{C4F6F5AD-DA01-4A07-A6A0-6D785A7ADDBD}" destId="{AEF60385-3707-461D-8612-8797FE8E5781}" srcOrd="0" destOrd="0" presId="urn:microsoft.com/office/officeart/2005/8/layout/process4"/>
    <dgm:cxn modelId="{BB64759D-264F-485B-BA73-FC8DFDF39202}" type="presParOf" srcId="{133222C5-7E7B-4068-9200-B2BDF19D0C6E}" destId="{02A2A3F7-6FFF-46CC-9E74-782F5A004B9F}" srcOrd="3" destOrd="0" presId="urn:microsoft.com/office/officeart/2005/8/layout/process4"/>
    <dgm:cxn modelId="{A94A23CA-A7E5-481D-89CE-AF141383746D}" type="presParOf" srcId="{133222C5-7E7B-4068-9200-B2BDF19D0C6E}" destId="{3A5F454F-9ED5-4AEB-8F57-26B97AC9A001}" srcOrd="4" destOrd="0" presId="urn:microsoft.com/office/officeart/2005/8/layout/process4"/>
    <dgm:cxn modelId="{2A992ED7-3F36-4AAD-A258-93F7D166DD08}" type="presParOf" srcId="{3A5F454F-9ED5-4AEB-8F57-26B97AC9A001}" destId="{3A240D1A-35D1-4D77-881F-4B68D737CEF8}" srcOrd="0" destOrd="0" presId="urn:microsoft.com/office/officeart/2005/8/layout/process4"/>
    <dgm:cxn modelId="{A2E126CF-0997-4E8E-B292-51FEFF2716CF}" type="presParOf" srcId="{133222C5-7E7B-4068-9200-B2BDF19D0C6E}" destId="{88D2BCF6-4FAB-414E-A6BC-D7D94D3A1726}" srcOrd="5" destOrd="0" presId="urn:microsoft.com/office/officeart/2005/8/layout/process4"/>
    <dgm:cxn modelId="{32CD7ED4-43D6-4852-8F8A-ADB7D98D069E}" type="presParOf" srcId="{133222C5-7E7B-4068-9200-B2BDF19D0C6E}" destId="{1C53BEAF-6544-4D20-ADE3-121CB4B96496}" srcOrd="6" destOrd="0" presId="urn:microsoft.com/office/officeart/2005/8/layout/process4"/>
    <dgm:cxn modelId="{EFB5CE32-0DD8-4AB4-93E9-2561162CD9F6}" type="presParOf" srcId="{1C53BEAF-6544-4D20-ADE3-121CB4B96496}" destId="{42AB9F40-0C40-42DB-81EF-267599811BB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E3E984-FAE5-4EE9-B560-477ED8FA06C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91F6B51-75CA-484B-A67D-FB9FC8E7986C}">
      <dgm:prSet custT="1"/>
      <dgm:spPr/>
      <dgm:t>
        <a:bodyPr/>
        <a:lstStyle/>
        <a:p>
          <a:pPr algn="just"/>
          <a:r>
            <a:rPr lang="es-MX" sz="2300" dirty="0"/>
            <a:t>SRE-PSC-121/2015, es el primer antecedente en que la justicia electoral mexicana se planteó con seriedad qué ocurre cuando la propaganda electoral utiliza a personas menores de edad y cuáles son los derechos comprometidos por esa utilización. </a:t>
          </a:r>
          <a:endParaRPr lang="en-US" sz="2300" dirty="0"/>
        </a:p>
      </dgm:t>
    </dgm:pt>
    <dgm:pt modelId="{A29D9AED-E23C-4B2F-9A76-C6E1BA112D5E}" type="parTrans" cxnId="{396472FB-5C38-4829-921A-398C8CB27A51}">
      <dgm:prSet/>
      <dgm:spPr/>
      <dgm:t>
        <a:bodyPr/>
        <a:lstStyle/>
        <a:p>
          <a:endParaRPr lang="en-US"/>
        </a:p>
      </dgm:t>
    </dgm:pt>
    <dgm:pt modelId="{183BB076-EBFF-4127-97A5-092C91CECDB6}" type="sibTrans" cxnId="{396472FB-5C38-4829-921A-398C8CB27A51}">
      <dgm:prSet/>
      <dgm:spPr/>
      <dgm:t>
        <a:bodyPr/>
        <a:lstStyle/>
        <a:p>
          <a:endParaRPr lang="en-US"/>
        </a:p>
      </dgm:t>
    </dgm:pt>
    <dgm:pt modelId="{AD8F7DB4-8789-41FA-BE9D-B755FBC4C536}">
      <dgm:prSet custT="1"/>
      <dgm:spPr/>
      <dgm:t>
        <a:bodyPr/>
        <a:lstStyle/>
        <a:p>
          <a:pPr algn="just"/>
          <a:r>
            <a:rPr lang="es-MX" sz="2300" dirty="0"/>
            <a:t>La relevancia de ese antecedente radica en que convirtió un fenómeno aparentemente cotidiano en un problema jurídico autónomo: la propaganda con niñez dejó de verse como un recurso narrativo inocuo y pasó a examinarse desde la óptica de derechos fundamentales. </a:t>
          </a:r>
          <a:endParaRPr lang="en-US" sz="2300" dirty="0"/>
        </a:p>
      </dgm:t>
    </dgm:pt>
    <dgm:pt modelId="{B6075231-49AD-4C30-A16E-3A8376EFD9A1}" type="parTrans" cxnId="{5103C080-52C6-4DDF-A6CD-7898823AB684}">
      <dgm:prSet/>
      <dgm:spPr/>
      <dgm:t>
        <a:bodyPr/>
        <a:lstStyle/>
        <a:p>
          <a:endParaRPr lang="en-US"/>
        </a:p>
      </dgm:t>
    </dgm:pt>
    <dgm:pt modelId="{44E39480-B85D-4306-A6FF-4AB8C6559CC8}" type="sibTrans" cxnId="{5103C080-52C6-4DDF-A6CD-7898823AB684}">
      <dgm:prSet/>
      <dgm:spPr/>
      <dgm:t>
        <a:bodyPr/>
        <a:lstStyle/>
        <a:p>
          <a:endParaRPr lang="en-US"/>
        </a:p>
      </dgm:t>
    </dgm:pt>
    <dgm:pt modelId="{AA309389-A77A-4C80-A83B-D9176B84DCA1}" type="pres">
      <dgm:prSet presAssocID="{EAE3E984-FAE5-4EE9-B560-477ED8FA06CA}" presName="root" presStyleCnt="0">
        <dgm:presLayoutVars>
          <dgm:dir/>
          <dgm:resizeHandles val="exact"/>
        </dgm:presLayoutVars>
      </dgm:prSet>
      <dgm:spPr/>
    </dgm:pt>
    <dgm:pt modelId="{E639D5D5-228A-4332-92AC-69F6119E4EB6}" type="pres">
      <dgm:prSet presAssocID="{E91F6B51-75CA-484B-A67D-FB9FC8E7986C}" presName="compNode" presStyleCnt="0"/>
      <dgm:spPr/>
    </dgm:pt>
    <dgm:pt modelId="{22ECFB84-8943-405B-BF2D-922F95D65C24}" type="pres">
      <dgm:prSet presAssocID="{E91F6B51-75CA-484B-A67D-FB9FC8E7986C}" presName="bgRect" presStyleLbl="bgShp" presStyleIdx="0" presStyleCnt="2"/>
      <dgm:spPr/>
    </dgm:pt>
    <dgm:pt modelId="{9DBDABCC-75BB-4C51-BD62-A34F77C68BAA}" type="pres">
      <dgm:prSet presAssocID="{E91F6B51-75CA-484B-A67D-FB9FC8E7986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ez"/>
        </a:ext>
      </dgm:extLst>
    </dgm:pt>
    <dgm:pt modelId="{B0BDDC2D-553D-452A-A255-5145EAF3C125}" type="pres">
      <dgm:prSet presAssocID="{E91F6B51-75CA-484B-A67D-FB9FC8E7986C}" presName="spaceRect" presStyleCnt="0"/>
      <dgm:spPr/>
    </dgm:pt>
    <dgm:pt modelId="{DD227E06-0C58-4904-88B5-26A3C35CE88B}" type="pres">
      <dgm:prSet presAssocID="{E91F6B51-75CA-484B-A67D-FB9FC8E7986C}" presName="parTx" presStyleLbl="revTx" presStyleIdx="0" presStyleCnt="2">
        <dgm:presLayoutVars>
          <dgm:chMax val="0"/>
          <dgm:chPref val="0"/>
        </dgm:presLayoutVars>
      </dgm:prSet>
      <dgm:spPr/>
    </dgm:pt>
    <dgm:pt modelId="{21478A9C-5FD5-43E1-9701-CA47CFCFB0DE}" type="pres">
      <dgm:prSet presAssocID="{183BB076-EBFF-4127-97A5-092C91CECDB6}" presName="sibTrans" presStyleCnt="0"/>
      <dgm:spPr/>
    </dgm:pt>
    <dgm:pt modelId="{67CB465D-5A2A-4893-A8B8-F09854840BAB}" type="pres">
      <dgm:prSet presAssocID="{AD8F7DB4-8789-41FA-BE9D-B755FBC4C536}" presName="compNode" presStyleCnt="0"/>
      <dgm:spPr/>
    </dgm:pt>
    <dgm:pt modelId="{65EC8CBB-E155-4A41-8CEA-74B495D37C25}" type="pres">
      <dgm:prSet presAssocID="{AD8F7DB4-8789-41FA-BE9D-B755FBC4C536}" presName="bgRect" presStyleLbl="bgShp" presStyleIdx="1" presStyleCnt="2"/>
      <dgm:spPr>
        <a:solidFill>
          <a:schemeClr val="accent3">
            <a:lumMod val="60000"/>
            <a:lumOff val="40000"/>
          </a:schemeClr>
        </a:solidFill>
      </dgm:spPr>
    </dgm:pt>
    <dgm:pt modelId="{E1889D9B-CAA6-4492-879E-E570F50E0E0C}" type="pres">
      <dgm:prSet presAssocID="{AD8F7DB4-8789-41FA-BE9D-B755FBC4C536}"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A05481AC-C0DD-4B16-B7F9-6E60A5C490D9}" type="pres">
      <dgm:prSet presAssocID="{AD8F7DB4-8789-41FA-BE9D-B755FBC4C536}" presName="spaceRect" presStyleCnt="0"/>
      <dgm:spPr/>
    </dgm:pt>
    <dgm:pt modelId="{AC810E7F-825C-4F39-8EDE-D5EB709E37CB}" type="pres">
      <dgm:prSet presAssocID="{AD8F7DB4-8789-41FA-BE9D-B755FBC4C536}" presName="parTx" presStyleLbl="revTx" presStyleIdx="1" presStyleCnt="2">
        <dgm:presLayoutVars>
          <dgm:chMax val="0"/>
          <dgm:chPref val="0"/>
        </dgm:presLayoutVars>
      </dgm:prSet>
      <dgm:spPr/>
    </dgm:pt>
  </dgm:ptLst>
  <dgm:cxnLst>
    <dgm:cxn modelId="{99B70B63-816E-4B33-B3C8-DEE89A0843F2}" type="presOf" srcId="{E91F6B51-75CA-484B-A67D-FB9FC8E7986C}" destId="{DD227E06-0C58-4904-88B5-26A3C35CE88B}" srcOrd="0" destOrd="0" presId="urn:microsoft.com/office/officeart/2018/2/layout/IconVerticalSolidList"/>
    <dgm:cxn modelId="{5103C080-52C6-4DDF-A6CD-7898823AB684}" srcId="{EAE3E984-FAE5-4EE9-B560-477ED8FA06CA}" destId="{AD8F7DB4-8789-41FA-BE9D-B755FBC4C536}" srcOrd="1" destOrd="0" parTransId="{B6075231-49AD-4C30-A16E-3A8376EFD9A1}" sibTransId="{44E39480-B85D-4306-A6FF-4AB8C6559CC8}"/>
    <dgm:cxn modelId="{8549628F-7B69-48AA-BA30-B257CCC5826A}" type="presOf" srcId="{AD8F7DB4-8789-41FA-BE9D-B755FBC4C536}" destId="{AC810E7F-825C-4F39-8EDE-D5EB709E37CB}" srcOrd="0" destOrd="0" presId="urn:microsoft.com/office/officeart/2018/2/layout/IconVerticalSolidList"/>
    <dgm:cxn modelId="{B2F19696-03CA-480D-98D9-475E2267ED01}" type="presOf" srcId="{EAE3E984-FAE5-4EE9-B560-477ED8FA06CA}" destId="{AA309389-A77A-4C80-A83B-D9176B84DCA1}" srcOrd="0" destOrd="0" presId="urn:microsoft.com/office/officeart/2018/2/layout/IconVerticalSolidList"/>
    <dgm:cxn modelId="{396472FB-5C38-4829-921A-398C8CB27A51}" srcId="{EAE3E984-FAE5-4EE9-B560-477ED8FA06CA}" destId="{E91F6B51-75CA-484B-A67D-FB9FC8E7986C}" srcOrd="0" destOrd="0" parTransId="{A29D9AED-E23C-4B2F-9A76-C6E1BA112D5E}" sibTransId="{183BB076-EBFF-4127-97A5-092C91CECDB6}"/>
    <dgm:cxn modelId="{5A0210DD-9791-4F29-8AAC-16FEA572E96D}" type="presParOf" srcId="{AA309389-A77A-4C80-A83B-D9176B84DCA1}" destId="{E639D5D5-228A-4332-92AC-69F6119E4EB6}" srcOrd="0" destOrd="0" presId="urn:microsoft.com/office/officeart/2018/2/layout/IconVerticalSolidList"/>
    <dgm:cxn modelId="{A76F6AAB-D5EB-4A2B-BE39-F8E8CC35EA62}" type="presParOf" srcId="{E639D5D5-228A-4332-92AC-69F6119E4EB6}" destId="{22ECFB84-8943-405B-BF2D-922F95D65C24}" srcOrd="0" destOrd="0" presId="urn:microsoft.com/office/officeart/2018/2/layout/IconVerticalSolidList"/>
    <dgm:cxn modelId="{25FB1D9C-8196-42FC-B674-FC5DF6AAA0F2}" type="presParOf" srcId="{E639D5D5-228A-4332-92AC-69F6119E4EB6}" destId="{9DBDABCC-75BB-4C51-BD62-A34F77C68BAA}" srcOrd="1" destOrd="0" presId="urn:microsoft.com/office/officeart/2018/2/layout/IconVerticalSolidList"/>
    <dgm:cxn modelId="{5BD0BC52-7D73-47F6-93F9-9CF2645128F8}" type="presParOf" srcId="{E639D5D5-228A-4332-92AC-69F6119E4EB6}" destId="{B0BDDC2D-553D-452A-A255-5145EAF3C125}" srcOrd="2" destOrd="0" presId="urn:microsoft.com/office/officeart/2018/2/layout/IconVerticalSolidList"/>
    <dgm:cxn modelId="{8819A64B-8A67-4834-851D-BF065B7B6E5B}" type="presParOf" srcId="{E639D5D5-228A-4332-92AC-69F6119E4EB6}" destId="{DD227E06-0C58-4904-88B5-26A3C35CE88B}" srcOrd="3" destOrd="0" presId="urn:microsoft.com/office/officeart/2018/2/layout/IconVerticalSolidList"/>
    <dgm:cxn modelId="{59C91A47-631B-46B6-9FC6-E8744A9D023B}" type="presParOf" srcId="{AA309389-A77A-4C80-A83B-D9176B84DCA1}" destId="{21478A9C-5FD5-43E1-9701-CA47CFCFB0DE}" srcOrd="1" destOrd="0" presId="urn:microsoft.com/office/officeart/2018/2/layout/IconVerticalSolidList"/>
    <dgm:cxn modelId="{5EB0B899-99B2-46AD-AC8B-302DFEAF5B0E}" type="presParOf" srcId="{AA309389-A77A-4C80-A83B-D9176B84DCA1}" destId="{67CB465D-5A2A-4893-A8B8-F09854840BAB}" srcOrd="2" destOrd="0" presId="urn:microsoft.com/office/officeart/2018/2/layout/IconVerticalSolidList"/>
    <dgm:cxn modelId="{5E63747B-2BFB-4BDC-9385-36ADF1A27EE3}" type="presParOf" srcId="{67CB465D-5A2A-4893-A8B8-F09854840BAB}" destId="{65EC8CBB-E155-4A41-8CEA-74B495D37C25}" srcOrd="0" destOrd="0" presId="urn:microsoft.com/office/officeart/2018/2/layout/IconVerticalSolidList"/>
    <dgm:cxn modelId="{511B4516-82A2-434A-9AEF-C52AF4300D28}" type="presParOf" srcId="{67CB465D-5A2A-4893-A8B8-F09854840BAB}" destId="{E1889D9B-CAA6-4492-879E-E570F50E0E0C}" srcOrd="1" destOrd="0" presId="urn:microsoft.com/office/officeart/2018/2/layout/IconVerticalSolidList"/>
    <dgm:cxn modelId="{D6572549-19DE-4CDC-8A5A-622ABB3C1295}" type="presParOf" srcId="{67CB465D-5A2A-4893-A8B8-F09854840BAB}" destId="{A05481AC-C0DD-4B16-B7F9-6E60A5C490D9}" srcOrd="2" destOrd="0" presId="urn:microsoft.com/office/officeart/2018/2/layout/IconVerticalSolidList"/>
    <dgm:cxn modelId="{39FD2C14-4F0D-48C1-BD38-A888CBFF3D40}" type="presParOf" srcId="{67CB465D-5A2A-4893-A8B8-F09854840BAB}" destId="{AC810E7F-825C-4F39-8EDE-D5EB709E37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E094C-A8DF-41EE-B48B-B6B4F8FB640A}">
      <dsp:nvSpPr>
        <dsp:cNvPr id="0" name=""/>
        <dsp:cNvSpPr/>
      </dsp:nvSpPr>
      <dsp:spPr>
        <a:xfrm>
          <a:off x="0" y="4152660"/>
          <a:ext cx="10303328" cy="90850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MX" sz="2000" kern="1200" dirty="0"/>
            <a:t>Estas disposiciones son decisivas, porque permiten comprender que la aparición propagandística de personas menores de edad no es un asunto de mera estética publicitaria: involucra derechos de personalidad protegidos expresamente por la ley. </a:t>
          </a:r>
          <a:endParaRPr lang="en-US" sz="2000" kern="1200" dirty="0"/>
        </a:p>
      </dsp:txBody>
      <dsp:txXfrm>
        <a:off x="0" y="4152660"/>
        <a:ext cx="10303328" cy="908500"/>
      </dsp:txXfrm>
    </dsp:sp>
    <dsp:sp modelId="{AEF60385-3707-461D-8612-8797FE8E5781}">
      <dsp:nvSpPr>
        <dsp:cNvPr id="0" name=""/>
        <dsp:cNvSpPr/>
      </dsp:nvSpPr>
      <dsp:spPr>
        <a:xfrm rot="10800000">
          <a:off x="0" y="2769013"/>
          <a:ext cx="10303328" cy="1397273"/>
        </a:xfrm>
        <a:prstGeom prst="upArrowCallou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MX" sz="1800" kern="1200" dirty="0"/>
            <a:t>Art.77. Considera violación a la intimidad el manejo de la imagen, nombre o datos que permitan identificar a niñas, niños y adolescentes en medios de comunicación, cuando ello afecte su honra, imagen o reputación. </a:t>
          </a:r>
          <a:endParaRPr lang="en-US" sz="1800" kern="1200" dirty="0"/>
        </a:p>
      </dsp:txBody>
      <dsp:txXfrm rot="10800000">
        <a:off x="0" y="2769013"/>
        <a:ext cx="10303328" cy="907906"/>
      </dsp:txXfrm>
    </dsp:sp>
    <dsp:sp modelId="{3A240D1A-35D1-4D77-881F-4B68D737CEF8}">
      <dsp:nvSpPr>
        <dsp:cNvPr id="0" name=""/>
        <dsp:cNvSpPr/>
      </dsp:nvSpPr>
      <dsp:spPr>
        <a:xfrm rot="10800000">
          <a:off x="0" y="1385367"/>
          <a:ext cx="10303328" cy="1397273"/>
        </a:xfrm>
        <a:prstGeom prst="upArrowCallou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s-MX" sz="2800" kern="1200" dirty="0"/>
            <a:t>Art.76. Derecho a la intimidad personal y familiar. Derecho a la protección de datos personales</a:t>
          </a:r>
          <a:endParaRPr lang="en-US" sz="2800" kern="1200" dirty="0"/>
        </a:p>
      </dsp:txBody>
      <dsp:txXfrm rot="10800000">
        <a:off x="0" y="1385367"/>
        <a:ext cx="10303328" cy="907906"/>
      </dsp:txXfrm>
    </dsp:sp>
    <dsp:sp modelId="{42AB9F40-0C40-42DB-81EF-267599811BB3}">
      <dsp:nvSpPr>
        <dsp:cNvPr id="0" name=""/>
        <dsp:cNvSpPr/>
      </dsp:nvSpPr>
      <dsp:spPr>
        <a:xfrm rot="10800000">
          <a:off x="0" y="1721"/>
          <a:ext cx="10303328" cy="1397273"/>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s-MX" sz="2800" kern="1200" dirty="0"/>
            <a:t>Art.73. Derecho a participar, a ser escuchados y tomados en cuenta</a:t>
          </a:r>
          <a:endParaRPr lang="en-US" sz="2800" kern="1200" dirty="0"/>
        </a:p>
      </dsp:txBody>
      <dsp:txXfrm rot="10800000">
        <a:off x="0" y="1721"/>
        <a:ext cx="10303328" cy="9079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CFB84-8943-405B-BF2D-922F95D65C24}">
      <dsp:nvSpPr>
        <dsp:cNvPr id="0" name=""/>
        <dsp:cNvSpPr/>
      </dsp:nvSpPr>
      <dsp:spPr>
        <a:xfrm>
          <a:off x="0" y="826924"/>
          <a:ext cx="10545278" cy="165850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BDABCC-75BB-4C51-BD62-A34F77C68BAA}">
      <dsp:nvSpPr>
        <dsp:cNvPr id="0" name=""/>
        <dsp:cNvSpPr/>
      </dsp:nvSpPr>
      <dsp:spPr>
        <a:xfrm>
          <a:off x="501696" y="1200087"/>
          <a:ext cx="913067" cy="9121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227E06-0C58-4904-88B5-26A3C35CE88B}">
      <dsp:nvSpPr>
        <dsp:cNvPr id="0" name=""/>
        <dsp:cNvSpPr/>
      </dsp:nvSpPr>
      <dsp:spPr>
        <a:xfrm>
          <a:off x="1916460" y="826924"/>
          <a:ext cx="8625069" cy="1660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696" tIns="175696" rIns="175696" bIns="175696" numCol="1" spcCol="1270" anchor="ctr" anchorCtr="0">
          <a:noAutofit/>
        </a:bodyPr>
        <a:lstStyle/>
        <a:p>
          <a:pPr marL="0" lvl="0" indent="0" algn="just" defTabSz="1022350">
            <a:lnSpc>
              <a:spcPct val="90000"/>
            </a:lnSpc>
            <a:spcBef>
              <a:spcPct val="0"/>
            </a:spcBef>
            <a:spcAft>
              <a:spcPct val="35000"/>
            </a:spcAft>
            <a:buNone/>
          </a:pPr>
          <a:r>
            <a:rPr lang="es-MX" sz="2300" kern="1200" dirty="0"/>
            <a:t>SRE-PSC-121/2015, es el primer antecedente en que la justicia electoral mexicana se planteó con seriedad qué ocurre cuando la propaganda electoral utiliza a personas menores de edad y cuáles son los derechos comprometidos por esa utilización. </a:t>
          </a:r>
          <a:endParaRPr lang="en-US" sz="2300" kern="1200" dirty="0"/>
        </a:p>
      </dsp:txBody>
      <dsp:txXfrm>
        <a:off x="1916460" y="826924"/>
        <a:ext cx="8625069" cy="1660122"/>
      </dsp:txXfrm>
    </dsp:sp>
    <dsp:sp modelId="{65EC8CBB-E155-4A41-8CEA-74B495D37C25}">
      <dsp:nvSpPr>
        <dsp:cNvPr id="0" name=""/>
        <dsp:cNvSpPr/>
      </dsp:nvSpPr>
      <dsp:spPr>
        <a:xfrm>
          <a:off x="0" y="2889500"/>
          <a:ext cx="10545278" cy="1658500"/>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E1889D9B-CAA6-4492-879E-E570F50E0E0C}">
      <dsp:nvSpPr>
        <dsp:cNvPr id="0" name=""/>
        <dsp:cNvSpPr/>
      </dsp:nvSpPr>
      <dsp:spPr>
        <a:xfrm>
          <a:off x="501696" y="3262663"/>
          <a:ext cx="913067" cy="9121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810E7F-825C-4F39-8EDE-D5EB709E37CB}">
      <dsp:nvSpPr>
        <dsp:cNvPr id="0" name=""/>
        <dsp:cNvSpPr/>
      </dsp:nvSpPr>
      <dsp:spPr>
        <a:xfrm>
          <a:off x="1916460" y="2889500"/>
          <a:ext cx="8625069" cy="1660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696" tIns="175696" rIns="175696" bIns="175696" numCol="1" spcCol="1270" anchor="ctr" anchorCtr="0">
          <a:noAutofit/>
        </a:bodyPr>
        <a:lstStyle/>
        <a:p>
          <a:pPr marL="0" lvl="0" indent="0" algn="just" defTabSz="1022350">
            <a:lnSpc>
              <a:spcPct val="90000"/>
            </a:lnSpc>
            <a:spcBef>
              <a:spcPct val="0"/>
            </a:spcBef>
            <a:spcAft>
              <a:spcPct val="35000"/>
            </a:spcAft>
            <a:buNone/>
          </a:pPr>
          <a:r>
            <a:rPr lang="es-MX" sz="2300" kern="1200" dirty="0"/>
            <a:t>La relevancia de ese antecedente radica en que convirtió un fenómeno aparentemente cotidiano en un problema jurídico autónomo: la propaganda con niñez dejó de verse como un recurso narrativo inocuo y pasó a examinarse desde la óptica de derechos fundamentales. </a:t>
          </a:r>
          <a:endParaRPr lang="en-US" sz="2300" kern="1200" dirty="0"/>
        </a:p>
      </dsp:txBody>
      <dsp:txXfrm>
        <a:off x="1916460" y="2889500"/>
        <a:ext cx="8625069" cy="16601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ABB7DF-3A76-E4C0-D4F0-2D246E6491E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11177A2-D8BF-982A-BA25-E07D5B6B73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1EE11078-BE14-1611-053A-2E9611033581}"/>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93EC8F48-04D5-7E81-B3C6-67209E76EA9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24710CD-762E-E5C4-3E69-5202D7113889}"/>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1031550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5C37E0-24B6-D2F4-5F51-7FE4565DEDE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B041EB1-5F8D-62CE-9A68-449E82F6B23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33ABB56-A550-915A-441F-6CDBDE37C945}"/>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67CA4F6D-8D14-187A-AA5D-E40F5FB3940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B4E7FC7-F643-AE9E-0C29-CA74755CA56E}"/>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392322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616B449-BA90-A526-A82A-6A14FFA67D5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83F3AA9-F7CA-302F-5406-0CC1D68CA1C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7C50C40-CDF1-51C9-FB33-7B0A38BED8FD}"/>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9E50B753-E5BC-E4FA-85DF-9B10897D97E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0DB2231-0A30-ADD0-C2FC-E73D787CD9A6}"/>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73637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663730-B463-99D8-FB45-349A0A99C72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C1E27E5-CAB1-B626-1DC1-BDFD27ACCD4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8C1EA53-513A-B8B8-76AB-68A852680202}"/>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D473B283-37ED-A1BE-42B1-ACE20BF41C7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1858BC-7C0C-71AD-11EA-1B7D7E5D3CE4}"/>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2650320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7862A1-8EAD-90DC-4A63-F4637970BD0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790606C-D6D7-D391-820C-ED5938D177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5210656-4018-2377-102A-C22E5FD56375}"/>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103C6361-C8DA-97DD-4FB7-9F7E40BC2C6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9E6D3D-34A6-76F4-DBA0-CA97FB805D61}"/>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101443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B24ADE-EDFB-536E-6367-0168EB5B294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E7E9EE0-9B23-1754-BF21-265D6E35FB6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0E689A87-C3BB-3AC1-E380-46112B10FFC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3EC5BD16-4DF8-76CC-0D89-A23A4CCACC85}"/>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6" name="Marcador de pie de página 5">
            <a:extLst>
              <a:ext uri="{FF2B5EF4-FFF2-40B4-BE49-F238E27FC236}">
                <a16:creationId xmlns:a16="http://schemas.microsoft.com/office/drawing/2014/main" id="{C1745887-7B28-3C8E-C36B-AECB7ECDB88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CDC1F39-59C9-25B6-4451-42AB9CA5E37B}"/>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3040932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B4F33-BBC4-3FE2-8CE1-CB4BE85E165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C8F1F7D-6E4F-3B1D-EDF9-7C80950E7C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B1D3B54-44FD-02F8-0631-01CC032E7FC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505A9A17-A3A6-D20E-562E-D9DD8D909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6CFB553-B858-2A1B-A13F-7D3FD6836EC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2BC7224E-D796-3759-143E-B70FC4D1FDFA}"/>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8" name="Marcador de pie de página 7">
            <a:extLst>
              <a:ext uri="{FF2B5EF4-FFF2-40B4-BE49-F238E27FC236}">
                <a16:creationId xmlns:a16="http://schemas.microsoft.com/office/drawing/2014/main" id="{7E09BD43-901F-E6F0-CF6D-8833485B7EFA}"/>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A79EB599-BFA6-6C98-4CF9-91832578B725}"/>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2318079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1287F9-38D1-2943-517F-0AF66E47FBA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84D87A8-CCFD-4932-A79A-C293DD8C3E00}"/>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4" name="Marcador de pie de página 3">
            <a:extLst>
              <a:ext uri="{FF2B5EF4-FFF2-40B4-BE49-F238E27FC236}">
                <a16:creationId xmlns:a16="http://schemas.microsoft.com/office/drawing/2014/main" id="{2B819051-F111-B7E5-09DF-484D75550FD4}"/>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4F294226-AFC7-A3B4-98DD-656B1AB18842}"/>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3065091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CC8D792-2D9C-076F-0273-064F204E92BD}"/>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3" name="Marcador de pie de página 2">
            <a:extLst>
              <a:ext uri="{FF2B5EF4-FFF2-40B4-BE49-F238E27FC236}">
                <a16:creationId xmlns:a16="http://schemas.microsoft.com/office/drawing/2014/main" id="{DB72AFFC-9BE0-6379-6158-2341D34DA7C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BD35007-2349-29EE-250B-33AF4E41E558}"/>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897207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4773D0-9641-6354-1D37-566367698A1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1F1D943-1C84-D5A8-8B45-D685CAF9F0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7132C889-F642-4A6B-2CE2-77B897858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0781D6C-03CC-7C8F-10EB-49C04BB79FB2}"/>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6" name="Marcador de pie de página 5">
            <a:extLst>
              <a:ext uri="{FF2B5EF4-FFF2-40B4-BE49-F238E27FC236}">
                <a16:creationId xmlns:a16="http://schemas.microsoft.com/office/drawing/2014/main" id="{ED7C4429-B3F8-ADF7-D6B4-3A61B5B1B0B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C279961-CDDC-6682-EF47-B5F58147B627}"/>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44645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43E182-451C-6F89-DCEE-3E3DD3FA74A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B7B466B-E33B-3ABC-A1A8-056D295861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B115BF5F-A466-0239-A9D9-5DA676672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CD6BC44-EBDD-5CAD-D9FD-6206757EDD32}"/>
              </a:ext>
            </a:extLst>
          </p:cNvPr>
          <p:cNvSpPr>
            <a:spLocks noGrp="1"/>
          </p:cNvSpPr>
          <p:nvPr>
            <p:ph type="dt" sz="half" idx="10"/>
          </p:nvPr>
        </p:nvSpPr>
        <p:spPr/>
        <p:txBody>
          <a:bodyPr/>
          <a:lstStyle/>
          <a:p>
            <a:fld id="{920E4007-5B03-4D37-81FC-EB933ED4619E}" type="datetimeFigureOut">
              <a:rPr lang="es-MX" smtClean="0"/>
              <a:t>18/05/2026</a:t>
            </a:fld>
            <a:endParaRPr lang="es-MX"/>
          </a:p>
        </p:txBody>
      </p:sp>
      <p:sp>
        <p:nvSpPr>
          <p:cNvPr id="6" name="Marcador de pie de página 5">
            <a:extLst>
              <a:ext uri="{FF2B5EF4-FFF2-40B4-BE49-F238E27FC236}">
                <a16:creationId xmlns:a16="http://schemas.microsoft.com/office/drawing/2014/main" id="{93F3F7A2-E919-5215-74C3-2811ADD0726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E914C45-77CF-22DF-9306-8E48F986480C}"/>
              </a:ext>
            </a:extLst>
          </p:cNvPr>
          <p:cNvSpPr>
            <a:spLocks noGrp="1"/>
          </p:cNvSpPr>
          <p:nvPr>
            <p:ph type="sldNum" sz="quarter" idx="12"/>
          </p:nvPr>
        </p:nvSpPr>
        <p:spPr/>
        <p:txBody>
          <a:bodyPr/>
          <a:lstStyle/>
          <a:p>
            <a:fld id="{E0506F88-CE49-49AB-8F95-79F0A97610C1}" type="slidenum">
              <a:rPr lang="es-MX" smtClean="0"/>
              <a:t>‹Nº›</a:t>
            </a:fld>
            <a:endParaRPr lang="es-MX"/>
          </a:p>
        </p:txBody>
      </p:sp>
    </p:spTree>
    <p:extLst>
      <p:ext uri="{BB962C8B-B14F-4D97-AF65-F5344CB8AC3E}">
        <p14:creationId xmlns:p14="http://schemas.microsoft.com/office/powerpoint/2010/main" val="422608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76860BD-54A1-1A7E-2C77-489F4B490B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9D7D215-484B-11DC-DA7F-578CC0507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A05B3A1-D6F9-6C15-3212-BADCD80FB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0E4007-5B03-4D37-81FC-EB933ED4619E}" type="datetimeFigureOut">
              <a:rPr lang="es-MX" smtClean="0"/>
              <a:t>18/05/2026</a:t>
            </a:fld>
            <a:endParaRPr lang="es-MX"/>
          </a:p>
        </p:txBody>
      </p:sp>
      <p:sp>
        <p:nvSpPr>
          <p:cNvPr id="5" name="Marcador de pie de página 4">
            <a:extLst>
              <a:ext uri="{FF2B5EF4-FFF2-40B4-BE49-F238E27FC236}">
                <a16:creationId xmlns:a16="http://schemas.microsoft.com/office/drawing/2014/main" id="{E686B31E-16A6-6E55-3C03-EAACDACAD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20639C65-30CF-14FC-278E-F1EB476FAF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506F88-CE49-49AB-8F95-79F0A97610C1}" type="slidenum">
              <a:rPr lang="es-MX" smtClean="0"/>
              <a:t>‹Nº›</a:t>
            </a:fld>
            <a:endParaRPr lang="es-MX"/>
          </a:p>
        </p:txBody>
      </p:sp>
    </p:spTree>
    <p:extLst>
      <p:ext uri="{BB962C8B-B14F-4D97-AF65-F5344CB8AC3E}">
        <p14:creationId xmlns:p14="http://schemas.microsoft.com/office/powerpoint/2010/main" val="1656306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DE6B95-33AB-C5A4-011C-441110FD1922}"/>
              </a:ext>
            </a:extLst>
          </p:cNvPr>
          <p:cNvSpPr>
            <a:spLocks noGrp="1"/>
          </p:cNvSpPr>
          <p:nvPr>
            <p:ph type="ctrTitle"/>
          </p:nvPr>
        </p:nvSpPr>
        <p:spPr>
          <a:xfrm>
            <a:off x="1265464" y="806818"/>
            <a:ext cx="9661071" cy="3008904"/>
          </a:xfrm>
        </p:spPr>
        <p:txBody>
          <a:bodyPr>
            <a:normAutofit/>
          </a:bodyPr>
          <a:lstStyle/>
          <a:p>
            <a:r>
              <a:rPr lang="es-MX" sz="7200" dirty="0">
                <a:solidFill>
                  <a:schemeClr val="tx1">
                    <a:lumMod val="75000"/>
                    <a:lumOff val="25000"/>
                  </a:schemeClr>
                </a:solidFill>
                <a:latin typeface="Dreaming Outloud Script Pro" panose="020F0502020204030204" pitchFamily="66" charset="0"/>
                <a:cs typeface="Dreaming Outloud Script Pro" panose="020F0502020204030204" pitchFamily="66" charset="0"/>
              </a:rPr>
              <a:t>Protección a la niñez </a:t>
            </a:r>
            <a:br>
              <a:rPr lang="es-MX" dirty="0">
                <a:solidFill>
                  <a:schemeClr val="tx1">
                    <a:lumMod val="75000"/>
                    <a:lumOff val="25000"/>
                  </a:schemeClr>
                </a:solidFill>
              </a:rPr>
            </a:br>
            <a:endParaRPr lang="es-MX" sz="4800" dirty="0">
              <a:solidFill>
                <a:schemeClr val="tx1">
                  <a:lumMod val="75000"/>
                  <a:lumOff val="25000"/>
                </a:schemeClr>
              </a:solidFill>
              <a:latin typeface="+mn-lt"/>
              <a:cs typeface="Dreaming Outloud Script Pro" panose="03050502040304050704" pitchFamily="66" charset="0"/>
            </a:endParaRPr>
          </a:p>
        </p:txBody>
      </p:sp>
      <p:pic>
        <p:nvPicPr>
          <p:cNvPr id="4" name="Imagen 3" descr="Logotipo&#10;&#10;El contenido generado por IA puede ser incorrecto.">
            <a:extLst>
              <a:ext uri="{FF2B5EF4-FFF2-40B4-BE49-F238E27FC236}">
                <a16:creationId xmlns:a16="http://schemas.microsoft.com/office/drawing/2014/main" id="{BCB067CC-D0F4-31CD-D7B2-B67075ABD487}"/>
              </a:ext>
            </a:extLst>
          </p:cNvPr>
          <p:cNvPicPr>
            <a:picLocks noChangeAspect="1"/>
          </p:cNvPicPr>
          <p:nvPr/>
        </p:nvPicPr>
        <p:blipFill>
          <a:blip r:embed="rId2"/>
          <a:stretch>
            <a:fillRect/>
          </a:stretch>
        </p:blipFill>
        <p:spPr>
          <a:xfrm>
            <a:off x="11383478" y="93524"/>
            <a:ext cx="719390" cy="713294"/>
          </a:xfrm>
          <a:prstGeom prst="rect">
            <a:avLst/>
          </a:prstGeom>
        </p:spPr>
      </p:pic>
      <p:pic>
        <p:nvPicPr>
          <p:cNvPr id="5" name="Imagen 4">
            <a:extLst>
              <a:ext uri="{FF2B5EF4-FFF2-40B4-BE49-F238E27FC236}">
                <a16:creationId xmlns:a16="http://schemas.microsoft.com/office/drawing/2014/main" id="{90FC7266-2473-0FBF-8F57-D2E313AE9578}"/>
              </a:ext>
            </a:extLst>
          </p:cNvPr>
          <p:cNvPicPr>
            <a:picLocks noChangeAspect="1"/>
          </p:cNvPicPr>
          <p:nvPr/>
        </p:nvPicPr>
        <p:blipFill>
          <a:blip r:embed="rId3">
            <a:alphaModFix amt="35000"/>
          </a:blip>
          <a:srcRect t="24096" b="18753"/>
          <a:stretch>
            <a:fillRect/>
          </a:stretch>
        </p:blipFill>
        <p:spPr>
          <a:xfrm>
            <a:off x="1206606" y="3755571"/>
            <a:ext cx="10295856" cy="3008905"/>
          </a:xfrm>
          <a:prstGeom prst="rect">
            <a:avLst/>
          </a:prstGeom>
        </p:spPr>
      </p:pic>
    </p:spTree>
    <p:extLst>
      <p:ext uri="{BB962C8B-B14F-4D97-AF65-F5344CB8AC3E}">
        <p14:creationId xmlns:p14="http://schemas.microsoft.com/office/powerpoint/2010/main" val="3950429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1CB365-DD89-04D0-CB1A-A5E2634B0DA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F1E69B9-6CC7-92BC-1CBC-6A0F069A5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37D74D9-9DBF-1A54-3732-5E01AC9B8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DD91F63-FB56-8317-54B3-5C38CB67BA62}"/>
              </a:ext>
            </a:extLst>
          </p:cNvPr>
          <p:cNvSpPr>
            <a:spLocks noGrp="1"/>
          </p:cNvSpPr>
          <p:nvPr>
            <p:ph type="title"/>
          </p:nvPr>
        </p:nvSpPr>
        <p:spPr>
          <a:xfrm>
            <a:off x="262645" y="1198418"/>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Fundamentos normativos</a:t>
            </a:r>
          </a:p>
        </p:txBody>
      </p:sp>
      <p:sp>
        <p:nvSpPr>
          <p:cNvPr id="13" name="Arc 12">
            <a:extLst>
              <a:ext uri="{FF2B5EF4-FFF2-40B4-BE49-F238E27FC236}">
                <a16:creationId xmlns:a16="http://schemas.microsoft.com/office/drawing/2014/main" id="{5E51DD94-1E23-6C1B-0201-880760F9C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79413A7E-6AE2-A167-DF9F-011D23A15202}"/>
              </a:ext>
            </a:extLst>
          </p:cNvPr>
          <p:cNvSpPr>
            <a:spLocks noGrp="1"/>
          </p:cNvSpPr>
          <p:nvPr>
            <p:ph idx="1"/>
          </p:nvPr>
        </p:nvSpPr>
        <p:spPr>
          <a:xfrm>
            <a:off x="4514897" y="636189"/>
            <a:ext cx="6310416" cy="5585619"/>
          </a:xfrm>
        </p:spPr>
        <p:txBody>
          <a:bodyPr anchor="ctr">
            <a:normAutofit/>
          </a:bodyPr>
          <a:lstStyle/>
          <a:p>
            <a:pPr marL="0" indent="0" algn="just">
              <a:buNone/>
            </a:pPr>
            <a:r>
              <a:rPr lang="es-MX" sz="2600" dirty="0"/>
              <a:t>Aunque aquí estamos ante propaganda electoral y no ante un procedimiento de familia o de tutela, esos mandatos siguen siendo plenamente aplicables, porque la exposición mediática de la imagen de una niña o un niño afecta directamente su esfera jurídica. La lógica convencional, entonces, exige dos cosas simultáneas: protección y escucha. Es decir, el orden jurídico no sólo resguarda; también reconoce capacidad progresiva de participación. </a:t>
            </a:r>
          </a:p>
        </p:txBody>
      </p:sp>
      <p:pic>
        <p:nvPicPr>
          <p:cNvPr id="4" name="Imagen 3" descr="Logotipo&#10;&#10;El contenido generado por IA puede ser incorrecto.">
            <a:extLst>
              <a:ext uri="{FF2B5EF4-FFF2-40B4-BE49-F238E27FC236}">
                <a16:creationId xmlns:a16="http://schemas.microsoft.com/office/drawing/2014/main" id="{0C229275-2EA9-3231-2B66-E8260F7F1469}"/>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294859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64AC6AFB-C477-8D17-FE0C-BFB12AD7A181}"/>
              </a:ext>
            </a:extLst>
          </p:cNvPr>
          <p:cNvSpPr>
            <a:spLocks noGrp="1"/>
          </p:cNvSpPr>
          <p:nvPr>
            <p:ph type="title"/>
          </p:nvPr>
        </p:nvSpPr>
        <p:spPr>
          <a:xfrm>
            <a:off x="1069630" y="177428"/>
            <a:ext cx="9948332" cy="1325563"/>
          </a:xfrm>
        </p:spPr>
        <p:txBody>
          <a:bodyPr>
            <a:normAutofit/>
          </a:bodyPr>
          <a:lstStyle/>
          <a:p>
            <a:r>
              <a:rPr lang="es-MX" sz="3600" dirty="0">
                <a:latin typeface="Dreaming Outloud Script Pro" panose="03050502040304050704" pitchFamily="66" charset="0"/>
                <a:cs typeface="Dreaming Outloud Script Pro" panose="03050502040304050704" pitchFamily="66" charset="0"/>
              </a:rPr>
              <a:t>La Ley general de Niños, Niñas y Adolescentes</a:t>
            </a:r>
          </a:p>
        </p:txBody>
      </p:sp>
      <p:graphicFrame>
        <p:nvGraphicFramePr>
          <p:cNvPr id="5" name="Marcador de contenido 2">
            <a:extLst>
              <a:ext uri="{FF2B5EF4-FFF2-40B4-BE49-F238E27FC236}">
                <a16:creationId xmlns:a16="http://schemas.microsoft.com/office/drawing/2014/main" id="{BF67D677-55A2-E110-868A-72019CC1B9BA}"/>
              </a:ext>
            </a:extLst>
          </p:cNvPr>
          <p:cNvGraphicFramePr>
            <a:graphicFrameLocks noGrp="1"/>
          </p:cNvGraphicFramePr>
          <p:nvPr>
            <p:ph idx="1"/>
            <p:extLst>
              <p:ext uri="{D42A27DB-BD31-4B8C-83A1-F6EECF244321}">
                <p14:modId xmlns:p14="http://schemas.microsoft.com/office/powerpoint/2010/main" val="1762036839"/>
              </p:ext>
            </p:extLst>
          </p:nvPr>
        </p:nvGraphicFramePr>
        <p:xfrm>
          <a:off x="1069630" y="1272432"/>
          <a:ext cx="10303328" cy="50628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descr="Logotipo&#10;&#10;El contenido generado por IA puede ser incorrecto.">
            <a:extLst>
              <a:ext uri="{FF2B5EF4-FFF2-40B4-BE49-F238E27FC236}">
                <a16:creationId xmlns:a16="http://schemas.microsoft.com/office/drawing/2014/main" id="{01B0E388-1899-064B-69A3-5092A86AF1AC}"/>
              </a:ext>
            </a:extLst>
          </p:cNvPr>
          <p:cNvPicPr>
            <a:picLocks noChangeAspect="1"/>
          </p:cNvPicPr>
          <p:nvPr/>
        </p:nvPicPr>
        <p:blipFill>
          <a:blip r:embed="rId7"/>
          <a:stretch>
            <a:fillRect/>
          </a:stretch>
        </p:blipFill>
        <p:spPr>
          <a:xfrm>
            <a:off x="11383478" y="93524"/>
            <a:ext cx="719390" cy="713294"/>
          </a:xfrm>
          <a:prstGeom prst="rect">
            <a:avLst/>
          </a:prstGeom>
        </p:spPr>
      </p:pic>
    </p:spTree>
    <p:extLst>
      <p:ext uri="{BB962C8B-B14F-4D97-AF65-F5344CB8AC3E}">
        <p14:creationId xmlns:p14="http://schemas.microsoft.com/office/powerpoint/2010/main" val="831899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21F73EE7-17A2-7011-86CE-B7B27947F93A}"/>
              </a:ext>
            </a:extLst>
          </p:cNvPr>
          <p:cNvSpPr>
            <a:spLocks noGrp="1"/>
          </p:cNvSpPr>
          <p:nvPr>
            <p:ph type="title"/>
          </p:nvPr>
        </p:nvSpPr>
        <p:spPr>
          <a:xfrm>
            <a:off x="2310212" y="5515386"/>
            <a:ext cx="9326078" cy="841354"/>
          </a:xfrm>
        </p:spPr>
        <p:txBody>
          <a:bodyPr>
            <a:normAutofit fontScale="90000"/>
          </a:bodyPr>
          <a:lstStyle/>
          <a:p>
            <a:pPr algn="just"/>
            <a:r>
              <a:rPr lang="es-MX" sz="2000" dirty="0">
                <a:latin typeface="Dreaming Outloud Script Pro" panose="03050502040304050704" pitchFamily="66" charset="0"/>
                <a:cs typeface="Dreaming Outloud Script Pro" panose="03050502040304050704" pitchFamily="66" charset="0"/>
              </a:rPr>
              <a:t>CPEUM, artículo 4; LGDNNA, artículos 73, 76 y 77; Convención sobre los Derechos del Niño, artículos 3, 12 y 16 como parámetro interpretativo de tutela reforzada. </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B057AD36-C284-8614-7BE0-3D8CC912B5C1}"/>
              </a:ext>
            </a:extLst>
          </p:cNvPr>
          <p:cNvSpPr>
            <a:spLocks noGrp="1"/>
          </p:cNvSpPr>
          <p:nvPr>
            <p:ph idx="1"/>
          </p:nvPr>
        </p:nvSpPr>
        <p:spPr>
          <a:xfrm>
            <a:off x="1256385" y="2027159"/>
            <a:ext cx="9808029" cy="3499121"/>
          </a:xfrm>
        </p:spPr>
        <p:txBody>
          <a:bodyPr>
            <a:normAutofit/>
          </a:bodyPr>
          <a:lstStyle/>
          <a:p>
            <a:pPr marL="0" indent="0" algn="just">
              <a:buNone/>
            </a:pPr>
            <a:r>
              <a:rPr lang="es-MX" sz="2600" dirty="0"/>
              <a:t>A partir de esta base, la justicia electoral mexicana ha construido una consecuencia muy relevante: la aparición de NNA en propaganda activa deberes reforzados de diligencia. No basta con invocar libertad de expresión, espontaneidad del evento o intención benéfica del mensaje. Cuando hay niñez implicada, el emisor debe poder acreditar que actuó conforme a un régimen de cautela especial. Esa conclusión no es una creación aislada del INE o del TEPJF, sino la proyección natural del bloque de constitucionalidad y convencionalidad en el campo electoral. </a:t>
            </a:r>
          </a:p>
        </p:txBody>
      </p:sp>
      <p:pic>
        <p:nvPicPr>
          <p:cNvPr id="4" name="Imagen 3" descr="Logotipo&#10;&#10;El contenido generado por IA puede ser incorrecto.">
            <a:extLst>
              <a:ext uri="{FF2B5EF4-FFF2-40B4-BE49-F238E27FC236}">
                <a16:creationId xmlns:a16="http://schemas.microsoft.com/office/drawing/2014/main" id="{B2CC66DD-B550-D7C2-4EC9-A5227FFB24FF}"/>
              </a:ext>
            </a:extLst>
          </p:cNvPr>
          <p:cNvPicPr>
            <a:picLocks noChangeAspect="1"/>
          </p:cNvPicPr>
          <p:nvPr/>
        </p:nvPicPr>
        <p:blipFill>
          <a:blip r:embed="rId2"/>
          <a:stretch>
            <a:fillRect/>
          </a:stretch>
        </p:blipFill>
        <p:spPr>
          <a:xfrm>
            <a:off x="11383478" y="93524"/>
            <a:ext cx="719390" cy="713294"/>
          </a:xfrm>
          <a:prstGeom prst="rect">
            <a:avLst/>
          </a:prstGeom>
        </p:spPr>
      </p:pic>
      <p:pic>
        <p:nvPicPr>
          <p:cNvPr id="5" name="Imagen 4">
            <a:extLst>
              <a:ext uri="{FF2B5EF4-FFF2-40B4-BE49-F238E27FC236}">
                <a16:creationId xmlns:a16="http://schemas.microsoft.com/office/drawing/2014/main" id="{C04F816C-150E-86C4-8A71-ACA4CEC70ACF}"/>
              </a:ext>
            </a:extLst>
          </p:cNvPr>
          <p:cNvPicPr>
            <a:picLocks noChangeAspect="1"/>
          </p:cNvPicPr>
          <p:nvPr/>
        </p:nvPicPr>
        <p:blipFill>
          <a:blip r:embed="rId3">
            <a:alphaModFix amt="35000"/>
          </a:blip>
          <a:srcRect t="24096" b="18753"/>
          <a:stretch>
            <a:fillRect/>
          </a:stretch>
        </p:blipFill>
        <p:spPr>
          <a:xfrm>
            <a:off x="1697255" y="65979"/>
            <a:ext cx="8926287" cy="2027159"/>
          </a:xfrm>
          <a:prstGeom prst="rect">
            <a:avLst/>
          </a:prstGeom>
        </p:spPr>
      </p:pic>
    </p:spTree>
    <p:extLst>
      <p:ext uri="{BB962C8B-B14F-4D97-AF65-F5344CB8AC3E}">
        <p14:creationId xmlns:p14="http://schemas.microsoft.com/office/powerpoint/2010/main" val="1902807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46F1F2C8-798B-4CCE-A851-94AFAF350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F2682D-E18E-437C-473F-6A58DCF60DBE}"/>
              </a:ext>
            </a:extLst>
          </p:cNvPr>
          <p:cNvSpPr>
            <a:spLocks noGrp="1"/>
          </p:cNvSpPr>
          <p:nvPr>
            <p:ph type="ctrTitle"/>
          </p:nvPr>
        </p:nvSpPr>
        <p:spPr>
          <a:xfrm>
            <a:off x="1410503" y="1550992"/>
            <a:ext cx="4943446" cy="3741752"/>
          </a:xfrm>
        </p:spPr>
        <p:txBody>
          <a:bodyPr>
            <a:normAutofit fontScale="90000"/>
          </a:bodyPr>
          <a:lstStyle/>
          <a:p>
            <a:r>
              <a:rPr lang="es-MX" sz="4800" dirty="0">
                <a:latin typeface="Dreaming Outloud Script Pro" panose="03050502040304050704" pitchFamily="66" charset="0"/>
                <a:cs typeface="Dreaming Outloud Script Pro" panose="03050502040304050704" pitchFamily="66" charset="0"/>
              </a:rPr>
              <a:t>Construcción jurisprudencial </a:t>
            </a:r>
            <a:br>
              <a:rPr lang="es-MX" sz="4800" dirty="0">
                <a:latin typeface="Dreaming Outloud Script Pro" panose="03050502040304050704" pitchFamily="66" charset="0"/>
                <a:cs typeface="Dreaming Outloud Script Pro" panose="03050502040304050704" pitchFamily="66" charset="0"/>
              </a:rPr>
            </a:br>
            <a:r>
              <a:rPr lang="es-MX" sz="4800" dirty="0">
                <a:latin typeface="Dreaming Outloud Script Pro" panose="03050502040304050704" pitchFamily="66" charset="0"/>
                <a:cs typeface="Dreaming Outloud Script Pro" panose="03050502040304050704" pitchFamily="66" charset="0"/>
              </a:rPr>
              <a:t>y </a:t>
            </a:r>
            <a:br>
              <a:rPr lang="es-MX" sz="4800" dirty="0">
                <a:latin typeface="Dreaming Outloud Script Pro" panose="03050502040304050704" pitchFamily="66" charset="0"/>
                <a:cs typeface="Dreaming Outloud Script Pro" panose="03050502040304050704" pitchFamily="66" charset="0"/>
              </a:rPr>
            </a:br>
            <a:r>
              <a:rPr lang="es-MX" sz="4800" dirty="0">
                <a:latin typeface="Dreaming Outloud Script Pro" panose="03050502040304050704" pitchFamily="66" charset="0"/>
                <a:cs typeface="Dreaming Outloud Script Pro" panose="03050502040304050704" pitchFamily="66" charset="0"/>
              </a:rPr>
              <a:t>normativa de la protección electoral </a:t>
            </a:r>
          </a:p>
        </p:txBody>
      </p:sp>
      <p:sp>
        <p:nvSpPr>
          <p:cNvPr id="18" name="Freeform: Shape 10">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2">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Block Arc 14">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Shape 16">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9" name="Straight Connector 18">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3" name="Arc 22">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0A4D49FB-A32D-5C25-CF18-B20E0E73624F}"/>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554415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0F51D1A-B190-D95C-BEAC-8B710A201E9E}"/>
              </a:ext>
            </a:extLst>
          </p:cNvPr>
          <p:cNvSpPr>
            <a:spLocks noGrp="1"/>
          </p:cNvSpPr>
          <p:nvPr>
            <p:ph type="title"/>
          </p:nvPr>
        </p:nvSpPr>
        <p:spPr>
          <a:xfrm>
            <a:off x="841248" y="256032"/>
            <a:ext cx="10506456" cy="1014984"/>
          </a:xfrm>
        </p:spPr>
        <p:txBody>
          <a:bodyPr anchor="b">
            <a:normAutofit/>
          </a:bodyPr>
          <a:lstStyle/>
          <a:p>
            <a:r>
              <a:rPr lang="es-MX" dirty="0">
                <a:latin typeface="Dreaming Outloud Script Pro" panose="03050502040304050704" pitchFamily="66" charset="0"/>
                <a:cs typeface="Dreaming Outloud Script Pro" panose="03050502040304050704" pitchFamily="66" charset="0"/>
              </a:rPr>
              <a:t>Primer antecedente electoral</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Imagen 3" descr="Logotipo&#10;&#10;El contenido generado por IA puede ser incorrecto.">
            <a:extLst>
              <a:ext uri="{FF2B5EF4-FFF2-40B4-BE49-F238E27FC236}">
                <a16:creationId xmlns:a16="http://schemas.microsoft.com/office/drawing/2014/main" id="{95C9DE56-176D-DF4F-C17A-F0E674C60CE5}"/>
              </a:ext>
            </a:extLst>
          </p:cNvPr>
          <p:cNvPicPr>
            <a:picLocks noChangeAspect="1"/>
          </p:cNvPicPr>
          <p:nvPr/>
        </p:nvPicPr>
        <p:blipFill>
          <a:blip r:embed="rId2"/>
          <a:stretch>
            <a:fillRect/>
          </a:stretch>
        </p:blipFill>
        <p:spPr>
          <a:xfrm>
            <a:off x="11383478" y="93524"/>
            <a:ext cx="719390" cy="713294"/>
          </a:xfrm>
          <a:prstGeom prst="rect">
            <a:avLst/>
          </a:prstGeom>
        </p:spPr>
      </p:pic>
      <p:graphicFrame>
        <p:nvGraphicFramePr>
          <p:cNvPr id="8" name="Marcador de contenido 2">
            <a:extLst>
              <a:ext uri="{FF2B5EF4-FFF2-40B4-BE49-F238E27FC236}">
                <a16:creationId xmlns:a16="http://schemas.microsoft.com/office/drawing/2014/main" id="{7C2FE86C-488C-A0E4-DDD8-31249C345D83}"/>
              </a:ext>
            </a:extLst>
          </p:cNvPr>
          <p:cNvGraphicFramePr>
            <a:graphicFrameLocks noGrp="1"/>
          </p:cNvGraphicFramePr>
          <p:nvPr>
            <p:ph idx="1"/>
            <p:extLst>
              <p:ext uri="{D42A27DB-BD31-4B8C-83A1-F6EECF244321}">
                <p14:modId xmlns:p14="http://schemas.microsoft.com/office/powerpoint/2010/main" val="1177880618"/>
              </p:ext>
            </p:extLst>
          </p:nvPr>
        </p:nvGraphicFramePr>
        <p:xfrm>
          <a:off x="838200" y="1387928"/>
          <a:ext cx="10545278" cy="5376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6693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97C91F-C2AB-EAFF-0EAF-F245AED714A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C1BE28B-B963-2C1B-8935-AE24E0CDC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30AA257-61ED-53E1-BF2A-0E4B42F7D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FBF5AB0-2663-D170-4D98-62552C7891CD}"/>
              </a:ext>
            </a:extLst>
          </p:cNvPr>
          <p:cNvSpPr>
            <a:spLocks noGrp="1"/>
          </p:cNvSpPr>
          <p:nvPr>
            <p:ph type="title"/>
          </p:nvPr>
        </p:nvSpPr>
        <p:spPr>
          <a:xfrm>
            <a:off x="619702" y="1470049"/>
            <a:ext cx="4358912" cy="4064628"/>
          </a:xfrm>
        </p:spPr>
        <p:txBody>
          <a:bodyPr>
            <a:normAutofit/>
          </a:bodyPr>
          <a:lstStyle/>
          <a:p>
            <a:pPr algn="ctr"/>
            <a:r>
              <a:rPr lang="es-MX" dirty="0">
                <a:solidFill>
                  <a:srgbClr val="FFFFFF"/>
                </a:solidFill>
                <a:latin typeface="Dreaming Outloud Script Pro" panose="03050502040304050704" pitchFamily="66" charset="0"/>
                <a:cs typeface="Dreaming Outloud Script Pro" panose="03050502040304050704" pitchFamily="66" charset="0"/>
              </a:rPr>
              <a:t>Jurisprudencia</a:t>
            </a:r>
            <a:br>
              <a:rPr lang="es-MX" dirty="0">
                <a:solidFill>
                  <a:srgbClr val="FFFFFF"/>
                </a:solidFill>
                <a:latin typeface="Dreaming Outloud Script Pro" panose="03050502040304050704" pitchFamily="66" charset="0"/>
                <a:cs typeface="Dreaming Outloud Script Pro" panose="03050502040304050704" pitchFamily="66" charset="0"/>
              </a:rPr>
            </a:br>
            <a:r>
              <a:rPr lang="es-MX" dirty="0">
                <a:solidFill>
                  <a:srgbClr val="FFFFFF"/>
                </a:solidFill>
                <a:latin typeface="Dreaming Outloud Script Pro" panose="03050502040304050704" pitchFamily="66" charset="0"/>
                <a:cs typeface="Dreaming Outloud Script Pro" panose="03050502040304050704" pitchFamily="66" charset="0"/>
              </a:rPr>
              <a:t>5/2017</a:t>
            </a:r>
          </a:p>
        </p:txBody>
      </p:sp>
      <p:sp>
        <p:nvSpPr>
          <p:cNvPr id="13" name="Arc 12">
            <a:extLst>
              <a:ext uri="{FF2B5EF4-FFF2-40B4-BE49-F238E27FC236}">
                <a16:creationId xmlns:a16="http://schemas.microsoft.com/office/drawing/2014/main" id="{0990A87C-4D5A-C4D6-4DBB-125650C2D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DDF74E1-975D-3F38-DA12-B1D5F9279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125B61C1-1D2B-9757-0FA7-A7106B699B2F}"/>
              </a:ext>
            </a:extLst>
          </p:cNvPr>
          <p:cNvSpPr>
            <a:spLocks noGrp="1"/>
          </p:cNvSpPr>
          <p:nvPr>
            <p:ph idx="1"/>
          </p:nvPr>
        </p:nvSpPr>
        <p:spPr>
          <a:xfrm>
            <a:off x="5225143" y="1470049"/>
            <a:ext cx="6158335" cy="4064628"/>
          </a:xfrm>
        </p:spPr>
        <p:txBody>
          <a:bodyPr>
            <a:normAutofit/>
          </a:bodyPr>
          <a:lstStyle/>
          <a:p>
            <a:pPr marL="0" indent="0" algn="just">
              <a:buNone/>
            </a:pPr>
            <a:r>
              <a:rPr lang="es-MX" sz="2600" dirty="0"/>
              <a:t>Establece que, si en propaganda política o electoral se recurre a imágenes de personas menores de edad como recurso propagandístico y parte de la inclusión democrática, deben cumplirse ciertos requisitos mínimos para garantizar sus derechos, entre ellos el consentimiento de quienes ejercen la patria potestad o tutela y la opinión de la niña, niño o adolescente en función de su edad y madurez.</a:t>
            </a:r>
          </a:p>
        </p:txBody>
      </p:sp>
      <p:pic>
        <p:nvPicPr>
          <p:cNvPr id="4" name="Imagen 3" descr="Logotipo&#10;&#10;El contenido generado por IA puede ser incorrecto.">
            <a:extLst>
              <a:ext uri="{FF2B5EF4-FFF2-40B4-BE49-F238E27FC236}">
                <a16:creationId xmlns:a16="http://schemas.microsoft.com/office/drawing/2014/main" id="{4F280DEE-F9D9-4442-88FC-08EFA2901566}"/>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014060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A7DDC0-FA18-27A5-2DAB-16EA1E6201A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B4D802-4941-7B2A-247C-F9DC36E5DC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5E7598B-EB34-3989-082A-6BE2D5302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87B1676-6BAB-41C5-80CE-8A7673F6CFF2}"/>
              </a:ext>
            </a:extLst>
          </p:cNvPr>
          <p:cNvSpPr>
            <a:spLocks noGrp="1"/>
          </p:cNvSpPr>
          <p:nvPr>
            <p:ph type="title"/>
          </p:nvPr>
        </p:nvSpPr>
        <p:spPr>
          <a:xfrm>
            <a:off x="619702" y="1470049"/>
            <a:ext cx="4358912" cy="4064628"/>
          </a:xfrm>
        </p:spPr>
        <p:txBody>
          <a:bodyPr>
            <a:normAutofit/>
          </a:bodyPr>
          <a:lstStyle/>
          <a:p>
            <a:pPr algn="ctr"/>
            <a:r>
              <a:rPr lang="es-MX" dirty="0">
                <a:solidFill>
                  <a:srgbClr val="FFFFFF"/>
                </a:solidFill>
                <a:latin typeface="Dreaming Outloud Script Pro" panose="03050502040304050704" pitchFamily="66" charset="0"/>
                <a:cs typeface="Dreaming Outloud Script Pro" panose="03050502040304050704" pitchFamily="66" charset="0"/>
              </a:rPr>
              <a:t>Jurisprudencia</a:t>
            </a:r>
            <a:br>
              <a:rPr lang="es-MX" dirty="0">
                <a:solidFill>
                  <a:srgbClr val="FFFFFF"/>
                </a:solidFill>
                <a:latin typeface="Dreaming Outloud Script Pro" panose="03050502040304050704" pitchFamily="66" charset="0"/>
                <a:cs typeface="Dreaming Outloud Script Pro" panose="03050502040304050704" pitchFamily="66" charset="0"/>
              </a:rPr>
            </a:br>
            <a:r>
              <a:rPr lang="es-MX" dirty="0">
                <a:solidFill>
                  <a:srgbClr val="FFFFFF"/>
                </a:solidFill>
                <a:latin typeface="Dreaming Outloud Script Pro" panose="03050502040304050704" pitchFamily="66" charset="0"/>
                <a:cs typeface="Dreaming Outloud Script Pro" panose="03050502040304050704" pitchFamily="66" charset="0"/>
              </a:rPr>
              <a:t>5/2017</a:t>
            </a:r>
          </a:p>
        </p:txBody>
      </p:sp>
      <p:sp>
        <p:nvSpPr>
          <p:cNvPr id="13" name="Arc 12">
            <a:extLst>
              <a:ext uri="{FF2B5EF4-FFF2-40B4-BE49-F238E27FC236}">
                <a16:creationId xmlns:a16="http://schemas.microsoft.com/office/drawing/2014/main" id="{D48D228C-14ED-5481-6EEB-AE71CE37B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F7F6D9D-A384-2D33-7C90-DEDCA874C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C8147BF7-772A-B8EF-A38E-F238A0CBC992}"/>
              </a:ext>
            </a:extLst>
          </p:cNvPr>
          <p:cNvSpPr>
            <a:spLocks noGrp="1"/>
          </p:cNvSpPr>
          <p:nvPr>
            <p:ph idx="1"/>
          </p:nvPr>
        </p:nvSpPr>
        <p:spPr>
          <a:xfrm>
            <a:off x="5386988" y="2372401"/>
            <a:ext cx="5502728" cy="2497794"/>
          </a:xfrm>
        </p:spPr>
        <p:txBody>
          <a:bodyPr>
            <a:normAutofit/>
          </a:bodyPr>
          <a:lstStyle/>
          <a:p>
            <a:pPr marL="0" indent="0" algn="just">
              <a:buNone/>
            </a:pPr>
            <a:r>
              <a:rPr lang="es-MX" sz="2600" dirty="0"/>
              <a:t>Este criterio es central porque abandona una visión prohibicionista absoluta y adopta una estructura de admisibilidad condicionada: la aparición es jurídicamente posible, pero sólo bajo exigencias reforzadas. </a:t>
            </a:r>
          </a:p>
        </p:txBody>
      </p:sp>
      <p:pic>
        <p:nvPicPr>
          <p:cNvPr id="4" name="Imagen 3" descr="Logotipo&#10;&#10;El contenido generado por IA puede ser incorrecto.">
            <a:extLst>
              <a:ext uri="{FF2B5EF4-FFF2-40B4-BE49-F238E27FC236}">
                <a16:creationId xmlns:a16="http://schemas.microsoft.com/office/drawing/2014/main" id="{6FCA8BEA-36D7-1319-7A75-FAAB86436F4C}"/>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02256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31CF6E-9288-CE7E-1021-2F79B39CDD8F}"/>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C964CBA-ACB2-4EC9-DF05-7A01D4AB169B}"/>
              </a:ext>
            </a:extLst>
          </p:cNvPr>
          <p:cNvSpPr>
            <a:spLocks noGrp="1"/>
          </p:cNvSpPr>
          <p:nvPr>
            <p:ph type="title"/>
          </p:nvPr>
        </p:nvSpPr>
        <p:spPr>
          <a:xfrm>
            <a:off x="838199" y="365126"/>
            <a:ext cx="8779329" cy="1088118"/>
          </a:xfrm>
        </p:spPr>
        <p:txBody>
          <a:bodyPr>
            <a:normAutofit fontScale="90000"/>
          </a:bodyPr>
          <a:lstStyle/>
          <a:p>
            <a:r>
              <a:rPr lang="es-MX" dirty="0">
                <a:latin typeface="Dreaming Outloud Script Pro" panose="03050502040304050704" pitchFamily="66" charset="0"/>
                <a:cs typeface="Dreaming Outloud Script Pro" panose="03050502040304050704" pitchFamily="66" charset="0"/>
              </a:rPr>
              <a:t>SUP-RAP-149/2018 y </a:t>
            </a:r>
            <a:r>
              <a:rPr lang="es-MX" dirty="0" err="1">
                <a:latin typeface="Dreaming Outloud Script Pro" panose="03050502040304050704" pitchFamily="66" charset="0"/>
                <a:cs typeface="Dreaming Outloud Script Pro" panose="03050502040304050704" pitchFamily="66" charset="0"/>
              </a:rPr>
              <a:t>Juris</a:t>
            </a:r>
            <a:r>
              <a:rPr lang="es-MX" dirty="0">
                <a:latin typeface="Dreaming Outloud Script Pro" panose="03050502040304050704" pitchFamily="66" charset="0"/>
                <a:cs typeface="Dreaming Outloud Script Pro" panose="03050502040304050704" pitchFamily="66" charset="0"/>
              </a:rPr>
              <a:t>. 20/2019</a:t>
            </a:r>
          </a:p>
        </p:txBody>
      </p:sp>
      <p:sp>
        <p:nvSpPr>
          <p:cNvPr id="24" name="Arc 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722A6326-492C-5847-F1E3-5A63FCFA848A}"/>
              </a:ext>
            </a:extLst>
          </p:cNvPr>
          <p:cNvSpPr>
            <a:spLocks noGrp="1"/>
          </p:cNvSpPr>
          <p:nvPr>
            <p:ph idx="1"/>
          </p:nvPr>
        </p:nvSpPr>
        <p:spPr>
          <a:xfrm>
            <a:off x="1314192" y="1453244"/>
            <a:ext cx="9740251" cy="4723719"/>
          </a:xfrm>
        </p:spPr>
        <p:txBody>
          <a:bodyPr>
            <a:normAutofit/>
          </a:bodyPr>
          <a:lstStyle/>
          <a:p>
            <a:pPr marL="0" indent="0" algn="just">
              <a:buNone/>
            </a:pPr>
            <a:r>
              <a:rPr lang="es-MX" sz="2600" dirty="0"/>
              <a:t>En esta sentencia, la SS rechazó el uso de formatos rígidos o estandarizados que vaciaran de contenido la expresión del menor, y en la jurisprudencia 20/2019, que estableció que cuando aparezcan menores sin el consentimiento de quien ejerza la patria potestad o tutela, debe hacerse irreconocible su imagen. Este segundo criterio es especialmente importante porque muestra que la obligación de protección no se agota en recabar documentos; también impone deberes materiales de edición, difuminación y resguardo de la identidad cuando no exista autorización válida. La línea jurisprudencial, entonces, evolucionó desde el simple reconocimiento del problema hacia la construcción de soluciones operativas y preventivas. </a:t>
            </a:r>
          </a:p>
        </p:txBody>
      </p:sp>
      <p:pic>
        <p:nvPicPr>
          <p:cNvPr id="4" name="Imagen 3" descr="Logotipo&#10;&#10;El contenido generado por IA puede ser incorrecto.">
            <a:extLst>
              <a:ext uri="{FF2B5EF4-FFF2-40B4-BE49-F238E27FC236}">
                <a16:creationId xmlns:a16="http://schemas.microsoft.com/office/drawing/2014/main" id="{D550E506-E049-2688-7C5B-5F2108654094}"/>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285688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AA45F8-E1F1-29A1-EA81-BCAD006FA430}"/>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594DF2A-EB16-0370-145E-D00817F4AE13}"/>
              </a:ext>
            </a:extLst>
          </p:cNvPr>
          <p:cNvSpPr>
            <a:spLocks noGrp="1"/>
          </p:cNvSpPr>
          <p:nvPr>
            <p:ph type="title"/>
          </p:nvPr>
        </p:nvSpPr>
        <p:spPr>
          <a:xfrm>
            <a:off x="961627" y="806818"/>
            <a:ext cx="4080793" cy="4064628"/>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INE</a:t>
            </a:r>
            <a:br>
              <a:rPr lang="es-MX" sz="4000" dirty="0">
                <a:solidFill>
                  <a:srgbClr val="FFFFFF"/>
                </a:solidFill>
                <a:latin typeface="Dreaming Outloud Script Pro" panose="03050502040304050704" pitchFamily="66" charset="0"/>
                <a:cs typeface="Dreaming Outloud Script Pro" panose="03050502040304050704" pitchFamily="66" charset="0"/>
              </a:rPr>
            </a:br>
            <a:r>
              <a:rPr lang="es-MX" sz="4000" dirty="0" err="1">
                <a:solidFill>
                  <a:srgbClr val="FFFFFF"/>
                </a:solidFill>
                <a:latin typeface="Dreaming Outloud Script Pro" panose="03050502040304050704" pitchFamily="66" charset="0"/>
                <a:cs typeface="Dreaming Outloud Script Pro" panose="03050502040304050704" pitchFamily="66" charset="0"/>
              </a:rPr>
              <a:t>Acdo</a:t>
            </a:r>
            <a:r>
              <a:rPr lang="es-MX" sz="4000" dirty="0">
                <a:solidFill>
                  <a:srgbClr val="FFFFFF"/>
                </a:solidFill>
                <a:latin typeface="Dreaming Outloud Script Pro" panose="03050502040304050704" pitchFamily="66" charset="0"/>
                <a:cs typeface="Dreaming Outloud Script Pro" panose="03050502040304050704" pitchFamily="66" charset="0"/>
              </a:rPr>
              <a:t>. INE/CG481/2019</a:t>
            </a:r>
          </a:p>
        </p:txBody>
      </p:sp>
      <p:sp>
        <p:nvSpPr>
          <p:cNvPr id="24" name="Freeform: Shape 2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1CE2E483-7081-138E-DC9E-9673B224B780}"/>
              </a:ext>
            </a:extLst>
          </p:cNvPr>
          <p:cNvSpPr>
            <a:spLocks noGrp="1"/>
          </p:cNvSpPr>
          <p:nvPr>
            <p:ph idx="1"/>
          </p:nvPr>
        </p:nvSpPr>
        <p:spPr>
          <a:xfrm>
            <a:off x="5524919" y="1164470"/>
            <a:ext cx="5959688" cy="4889350"/>
          </a:xfrm>
        </p:spPr>
        <p:txBody>
          <a:bodyPr anchor="t">
            <a:noAutofit/>
          </a:bodyPr>
          <a:lstStyle/>
          <a:p>
            <a:pPr marL="0" indent="0" algn="just">
              <a:buNone/>
            </a:pPr>
            <a:r>
              <a:rPr lang="es-MX" sz="2600" dirty="0"/>
              <a:t>El INE desarrolló normativamente esta jurisprudencia mediante los lineamientos para la protección de niñas, niños y adolescentes en materia de propaganda y mensajes electorales. Este traduce en reglas concretas lo que la jurisprudencia había delineado: consentimiento informado e individual, opinión del menor, videograbación de la explicación, metodología diferenciada según edad y condiciones particulares, y eliminación de formatos previamente estandarizados. </a:t>
            </a:r>
          </a:p>
        </p:txBody>
      </p:sp>
      <p:sp>
        <p:nvSpPr>
          <p:cNvPr id="30" name="Freeform: Shape 2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Imagen 3" descr="Logotipo&#10;&#10;El contenido generado por IA puede ser incorrecto.">
            <a:extLst>
              <a:ext uri="{FF2B5EF4-FFF2-40B4-BE49-F238E27FC236}">
                <a16:creationId xmlns:a16="http://schemas.microsoft.com/office/drawing/2014/main" id="{284D4A9B-30A4-D7CA-8624-F25178663606}"/>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207036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FB9973-A98A-E726-FECF-C61A4ACDAEC8}"/>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AFD898C-754A-9FF9-7B45-0E6252FAB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0AC3E9D-961D-F22D-CFB3-D00AC1C40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1135CCDE-4606-AB1A-4FB7-E673549893E9}"/>
              </a:ext>
            </a:extLst>
          </p:cNvPr>
          <p:cNvSpPr>
            <a:spLocks noGrp="1"/>
          </p:cNvSpPr>
          <p:nvPr>
            <p:ph type="title"/>
          </p:nvPr>
        </p:nvSpPr>
        <p:spPr>
          <a:xfrm>
            <a:off x="848239" y="319088"/>
            <a:ext cx="9740251" cy="1088118"/>
          </a:xfrm>
        </p:spPr>
        <p:txBody>
          <a:bodyPr>
            <a:noAutofit/>
          </a:bodyPr>
          <a:lstStyle/>
          <a:p>
            <a:pPr algn="ctr"/>
            <a:r>
              <a:rPr lang="es-MX" sz="3600" dirty="0">
                <a:latin typeface="Dreaming Outloud Script Pro" panose="03050502040304050704" pitchFamily="66" charset="0"/>
                <a:cs typeface="Dreaming Outloud Script Pro" panose="03050502040304050704" pitchFamily="66" charset="0"/>
              </a:rPr>
              <a:t>Aparición de niñas, niños y adolescentes en propaganda política y electoral</a:t>
            </a:r>
          </a:p>
        </p:txBody>
      </p:sp>
      <p:sp>
        <p:nvSpPr>
          <p:cNvPr id="24" name="Arc 23">
            <a:extLst>
              <a:ext uri="{FF2B5EF4-FFF2-40B4-BE49-F238E27FC236}">
                <a16:creationId xmlns:a16="http://schemas.microsoft.com/office/drawing/2014/main" id="{5BADBBF5-E825-5148-1F23-F5F1C1FBA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B5DC2D9E-5C8C-FD73-F32E-8BC95F728CCD}"/>
              </a:ext>
            </a:extLst>
          </p:cNvPr>
          <p:cNvSpPr>
            <a:spLocks noGrp="1"/>
          </p:cNvSpPr>
          <p:nvPr>
            <p:ph idx="1"/>
          </p:nvPr>
        </p:nvSpPr>
        <p:spPr>
          <a:xfrm>
            <a:off x="1358052" y="1498714"/>
            <a:ext cx="9740251" cy="4723719"/>
          </a:xfrm>
        </p:spPr>
        <p:txBody>
          <a:bodyPr>
            <a:normAutofit/>
          </a:bodyPr>
          <a:lstStyle/>
          <a:p>
            <a:pPr algn="just"/>
            <a:r>
              <a:rPr lang="es-MX" sz="2600" dirty="0"/>
              <a:t>No toda aparición de niñas, niños y adolescentes en propaganda político-electoral tiene exactamente la misma naturaleza jurídica. La práctica y la jurisprudencia distinguen, al menos, entre apariciones directas, apariciones incidentales y apariciones contextuales. </a:t>
            </a:r>
          </a:p>
          <a:p>
            <a:pPr algn="just"/>
            <a:r>
              <a:rPr lang="es-MX" sz="2600" dirty="0"/>
              <a:t>La aparición directa se presenta cuando la imagen o participación del menor forma parte deliberada del mensaje propagandístico; la incidental, cuando la persona menor aparece de manera accesoria o accidental dentro de una escena más amplia; y la contextual, cuando su presencia se inserta en un entorno social, comunitario o familiar que el mensaje pretende retratar. </a:t>
            </a:r>
          </a:p>
        </p:txBody>
      </p:sp>
      <p:pic>
        <p:nvPicPr>
          <p:cNvPr id="4" name="Imagen 3" descr="Logotipo&#10;&#10;El contenido generado por IA puede ser incorrecto.">
            <a:extLst>
              <a:ext uri="{FF2B5EF4-FFF2-40B4-BE49-F238E27FC236}">
                <a16:creationId xmlns:a16="http://schemas.microsoft.com/office/drawing/2014/main" id="{248F80C5-6DD6-5E41-4B7B-B711BD8277E6}"/>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48023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02FA652-734F-53B0-8192-5A07C60BAC47}"/>
              </a:ext>
            </a:extLst>
          </p:cNvPr>
          <p:cNvSpPr>
            <a:spLocks noGrp="1"/>
          </p:cNvSpPr>
          <p:nvPr>
            <p:ph type="title"/>
          </p:nvPr>
        </p:nvSpPr>
        <p:spPr>
          <a:xfrm>
            <a:off x="648571" y="1198416"/>
            <a:ext cx="3730795" cy="4461163"/>
          </a:xfrm>
        </p:spPr>
        <p:txBody>
          <a:bodyPr>
            <a:normAutofit/>
          </a:bodyPr>
          <a:lstStyle/>
          <a:p>
            <a:r>
              <a:rPr lang="es-MX" sz="4000" dirty="0">
                <a:solidFill>
                  <a:srgbClr val="FFFFFF"/>
                </a:solidFill>
                <a:latin typeface="Dreaming Outloud Script Pro" panose="03050502040304050704" pitchFamily="66" charset="0"/>
                <a:cs typeface="Dreaming Outloud Script Pro" panose="03050502040304050704" pitchFamily="66" charset="0"/>
              </a:rPr>
              <a:t>Introducción</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A40E3E0-D1E4-F021-D3D8-7AAA6471A76D}"/>
              </a:ext>
            </a:extLst>
          </p:cNvPr>
          <p:cNvSpPr>
            <a:spLocks noGrp="1"/>
          </p:cNvSpPr>
          <p:nvPr>
            <p:ph idx="1"/>
          </p:nvPr>
        </p:nvSpPr>
        <p:spPr>
          <a:xfrm>
            <a:off x="4303155" y="636189"/>
            <a:ext cx="6906491" cy="5585619"/>
          </a:xfrm>
        </p:spPr>
        <p:txBody>
          <a:bodyPr anchor="ctr">
            <a:normAutofit/>
          </a:bodyPr>
          <a:lstStyle/>
          <a:p>
            <a:pPr marL="0" indent="0" algn="just">
              <a:buNone/>
            </a:pPr>
            <a:r>
              <a:rPr lang="es-MX" sz="2600" dirty="0"/>
              <a:t>En materia electoral, la protección de niñas, niños y adolescentes es un asunto meramente administrativo, sino una exigencia constitucional de tutela reforzada. Por lo que cuando la propaganda política o electoral incorpora la imagen, la voz o cualquier elemento identificable de personas menores de edad, ya no está en juego únicamente la libertad de expresión de los actores políticos, sino también la intimidad, la dignidad, la identidad, la honra, la reputación y el derecho de participación de quienes, por su condición etaria, merecen una protección intensificada por parte del orden jurídico. </a:t>
            </a:r>
          </a:p>
        </p:txBody>
      </p:sp>
      <p:pic>
        <p:nvPicPr>
          <p:cNvPr id="4" name="Imagen 3" descr="Logotipo&#10;&#10;El contenido generado por IA puede ser incorrecto.">
            <a:extLst>
              <a:ext uri="{FF2B5EF4-FFF2-40B4-BE49-F238E27FC236}">
                <a16:creationId xmlns:a16="http://schemas.microsoft.com/office/drawing/2014/main" id="{9C4751EA-0E49-B7C0-2432-9AFB16680D28}"/>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220271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BC7B27-8D73-9517-D910-B7B8B68B446A}"/>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BEE8992-A644-9BC9-4313-8AE5B0AB3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B43EA2B-0E74-7D05-DE14-251E0DFF3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D6F0A908-19CA-C0AD-B89D-21EE7B60FA44}"/>
              </a:ext>
            </a:extLst>
          </p:cNvPr>
          <p:cNvSpPr>
            <a:spLocks noGrp="1"/>
          </p:cNvSpPr>
          <p:nvPr>
            <p:ph type="title"/>
          </p:nvPr>
        </p:nvSpPr>
        <p:spPr>
          <a:xfrm>
            <a:off x="848239" y="319088"/>
            <a:ext cx="9740251" cy="1088118"/>
          </a:xfrm>
        </p:spPr>
        <p:txBody>
          <a:bodyPr>
            <a:noAutofit/>
          </a:bodyPr>
          <a:lstStyle/>
          <a:p>
            <a:pPr algn="ctr"/>
            <a:r>
              <a:rPr lang="es-MX" sz="3600" dirty="0">
                <a:latin typeface="Dreaming Outloud Script Pro" panose="03050502040304050704" pitchFamily="66" charset="0"/>
                <a:cs typeface="Dreaming Outloud Script Pro" panose="03050502040304050704" pitchFamily="66" charset="0"/>
              </a:rPr>
              <a:t>Aparición de niñas, niños y adolescentes en propaganda política y electoral</a:t>
            </a:r>
          </a:p>
        </p:txBody>
      </p:sp>
      <p:sp>
        <p:nvSpPr>
          <p:cNvPr id="24" name="Arc 23">
            <a:extLst>
              <a:ext uri="{FF2B5EF4-FFF2-40B4-BE49-F238E27FC236}">
                <a16:creationId xmlns:a16="http://schemas.microsoft.com/office/drawing/2014/main" id="{0ACCE1AC-B9C0-DC92-8678-187D2E7FE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C800B8D5-6690-75EB-331C-0D6962761D57}"/>
              </a:ext>
            </a:extLst>
          </p:cNvPr>
          <p:cNvSpPr>
            <a:spLocks noGrp="1"/>
          </p:cNvSpPr>
          <p:nvPr>
            <p:ph idx="1"/>
          </p:nvPr>
        </p:nvSpPr>
        <p:spPr>
          <a:xfrm>
            <a:off x="1358052" y="1770743"/>
            <a:ext cx="9740251" cy="4723719"/>
          </a:xfrm>
        </p:spPr>
        <p:txBody>
          <a:bodyPr>
            <a:normAutofit/>
          </a:bodyPr>
          <a:lstStyle/>
          <a:p>
            <a:pPr algn="just"/>
            <a:r>
              <a:rPr lang="es-MX" sz="2600" dirty="0"/>
              <a:t>Esta distinción importa porque permite graduar los deberes de cuidado, pero no elimina la exigencia de protección: aun en supuestos incidentales, si la imagen permite identificar a la persona menor de edad y no existe consentimiento válido, el régimen protector se activa. </a:t>
            </a:r>
          </a:p>
          <a:p>
            <a:pPr algn="just"/>
            <a:r>
              <a:rPr lang="es-MX" sz="2600" dirty="0"/>
              <a:t>La propaganda busca persuadir, emocionar, asociar valores y construir percepciones públicas. Cuando en ese proceso se incorpora la imagen de una niña, un niño o un adolescente, existe un riesgo objetivo de instrumentalización simbólica de su persona. En otras palabras, la niñez deja de ser simple espectadora y se convierte en vehículo del mensaje. </a:t>
            </a:r>
          </a:p>
        </p:txBody>
      </p:sp>
      <p:pic>
        <p:nvPicPr>
          <p:cNvPr id="4" name="Imagen 3" descr="Logotipo&#10;&#10;El contenido generado por IA puede ser incorrecto.">
            <a:extLst>
              <a:ext uri="{FF2B5EF4-FFF2-40B4-BE49-F238E27FC236}">
                <a16:creationId xmlns:a16="http://schemas.microsoft.com/office/drawing/2014/main" id="{7C27EDDE-7658-7AC4-87A9-3589044AE01A}"/>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0915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739440-D41E-CB03-1D73-1D2804E62145}"/>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0E941E1-3422-86C3-AC0E-6D581E2A9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755A9E6-2330-BCE3-19B3-0F0B9B87B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02976B95-2174-CC55-AA1E-F8B19FBBCD32}"/>
              </a:ext>
            </a:extLst>
          </p:cNvPr>
          <p:cNvSpPr>
            <a:spLocks noGrp="1"/>
          </p:cNvSpPr>
          <p:nvPr>
            <p:ph type="title"/>
          </p:nvPr>
        </p:nvSpPr>
        <p:spPr>
          <a:xfrm>
            <a:off x="1035977" y="547552"/>
            <a:ext cx="9740251" cy="1088118"/>
          </a:xfrm>
        </p:spPr>
        <p:txBody>
          <a:bodyPr>
            <a:noAutofit/>
          </a:bodyPr>
          <a:lstStyle/>
          <a:p>
            <a:pPr algn="ctr"/>
            <a:r>
              <a:rPr lang="es-MX" sz="3600" dirty="0">
                <a:latin typeface="Dreaming Outloud Script Pro" panose="03050502040304050704" pitchFamily="66" charset="0"/>
                <a:cs typeface="Dreaming Outloud Script Pro" panose="03050502040304050704" pitchFamily="66" charset="0"/>
              </a:rPr>
              <a:t>Aparición de niñas, niños y adolescentes en propaganda política y electoral</a:t>
            </a:r>
          </a:p>
        </p:txBody>
      </p:sp>
      <p:sp>
        <p:nvSpPr>
          <p:cNvPr id="24" name="Arc 23">
            <a:extLst>
              <a:ext uri="{FF2B5EF4-FFF2-40B4-BE49-F238E27FC236}">
                <a16:creationId xmlns:a16="http://schemas.microsoft.com/office/drawing/2014/main" id="{8A54C4DE-5A97-5EBE-D180-133801DA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95CF0646-3335-640F-B2EF-9B9AFE796A3F}"/>
              </a:ext>
            </a:extLst>
          </p:cNvPr>
          <p:cNvSpPr>
            <a:spLocks noGrp="1"/>
          </p:cNvSpPr>
          <p:nvPr>
            <p:ph idx="1"/>
          </p:nvPr>
        </p:nvSpPr>
        <p:spPr>
          <a:xfrm>
            <a:off x="1358052" y="1885044"/>
            <a:ext cx="9740251" cy="3862614"/>
          </a:xfrm>
        </p:spPr>
        <p:txBody>
          <a:bodyPr>
            <a:normAutofit/>
          </a:bodyPr>
          <a:lstStyle/>
          <a:p>
            <a:pPr algn="just"/>
            <a:r>
              <a:rPr lang="es-MX" sz="2600" dirty="0"/>
              <a:t>Precisamente por ello, la jurisprudencia electoral no se conforma con revisar el contenido discursivo del spot, video o publicación, sino que exige revisar también la licitud de los medios personales utilizados para producir el efecto persuasivo buscado. </a:t>
            </a:r>
          </a:p>
          <a:p>
            <a:pPr algn="just"/>
            <a:r>
              <a:rPr lang="es-MX" sz="2600" dirty="0"/>
              <a:t>Los partidos políticos, candidaturas, personas servidoras públicas y, en general, quienes producen o difunden propaganda, asumen deberes reforzados de diligencia. No basta alegar que la participación del menor fue espontánea, benéfica o socialmente positiva.</a:t>
            </a:r>
          </a:p>
        </p:txBody>
      </p:sp>
      <p:pic>
        <p:nvPicPr>
          <p:cNvPr id="4" name="Imagen 3" descr="Logotipo&#10;&#10;El contenido generado por IA puede ser incorrecto.">
            <a:extLst>
              <a:ext uri="{FF2B5EF4-FFF2-40B4-BE49-F238E27FC236}">
                <a16:creationId xmlns:a16="http://schemas.microsoft.com/office/drawing/2014/main" id="{8A1BB787-56D5-21A4-74BE-EBB62BB6F035}"/>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711872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3B3B4E-0A4F-5E00-5676-6E4FD79DC98E}"/>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E21FC6-65FB-FFC7-6DF2-183A33201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6F0BF4D-5AFF-8A48-A677-223EDD6A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0C9E9F03-8651-FC25-531E-CA37057285F3}"/>
              </a:ext>
            </a:extLst>
          </p:cNvPr>
          <p:cNvSpPr>
            <a:spLocks noGrp="1"/>
          </p:cNvSpPr>
          <p:nvPr>
            <p:ph type="title"/>
          </p:nvPr>
        </p:nvSpPr>
        <p:spPr>
          <a:xfrm>
            <a:off x="1035977" y="547552"/>
            <a:ext cx="9740251" cy="1088118"/>
          </a:xfrm>
        </p:spPr>
        <p:txBody>
          <a:bodyPr>
            <a:noAutofit/>
          </a:bodyPr>
          <a:lstStyle/>
          <a:p>
            <a:pPr algn="ctr"/>
            <a:r>
              <a:rPr lang="es-MX" sz="3600" dirty="0">
                <a:latin typeface="Dreaming Outloud Script Pro" panose="03050502040304050704" pitchFamily="66" charset="0"/>
                <a:cs typeface="Dreaming Outloud Script Pro" panose="03050502040304050704" pitchFamily="66" charset="0"/>
              </a:rPr>
              <a:t>Aparición de niñas, niños y adolescentes en propaganda política y electoral</a:t>
            </a:r>
          </a:p>
        </p:txBody>
      </p:sp>
      <p:sp>
        <p:nvSpPr>
          <p:cNvPr id="24" name="Arc 23">
            <a:extLst>
              <a:ext uri="{FF2B5EF4-FFF2-40B4-BE49-F238E27FC236}">
                <a16:creationId xmlns:a16="http://schemas.microsoft.com/office/drawing/2014/main" id="{99AF1783-8AC2-CC9E-A8C8-4804C891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5581CF48-F043-2FAB-F4AE-60A3EB126EF6}"/>
              </a:ext>
            </a:extLst>
          </p:cNvPr>
          <p:cNvSpPr>
            <a:spLocks noGrp="1"/>
          </p:cNvSpPr>
          <p:nvPr>
            <p:ph idx="1"/>
          </p:nvPr>
        </p:nvSpPr>
        <p:spPr>
          <a:xfrm>
            <a:off x="1358052" y="1885044"/>
            <a:ext cx="9740251" cy="4083434"/>
          </a:xfrm>
        </p:spPr>
        <p:txBody>
          <a:bodyPr>
            <a:normAutofit lnSpcReduction="10000"/>
          </a:bodyPr>
          <a:lstStyle/>
          <a:p>
            <a:pPr algn="just"/>
            <a:r>
              <a:rPr lang="es-MX" sz="2600" dirty="0"/>
              <a:t>Lo jurídicamente relevante es si la difusión respetó las exigencias de consentimiento, opinión informada, protección de identidad y prevención del riesgo. En esta materia, la espontaneidad del hecho no desplaza la obligación de cuidado; a lo sumo, puede ser un dato contextual que la autoridad valore, pero nunca una excusa para omitir salvaguardas. </a:t>
            </a:r>
          </a:p>
          <a:p>
            <a:pPr algn="just"/>
            <a:r>
              <a:rPr lang="es-MX" sz="2600" dirty="0"/>
              <a:t>La aparición de NNA en propaganda electoral no se analiza desde la lógica común de la publicidad política, sino desde un estándar reforzado de control constitucional. Quien decide incorporar la imagen de una persona menor de edad asume la carga de justificar que esa decisión fue compatible con sus derechos fundamentales. </a:t>
            </a:r>
          </a:p>
        </p:txBody>
      </p:sp>
      <p:pic>
        <p:nvPicPr>
          <p:cNvPr id="4" name="Imagen 3" descr="Logotipo&#10;&#10;El contenido generado por IA puede ser incorrecto.">
            <a:extLst>
              <a:ext uri="{FF2B5EF4-FFF2-40B4-BE49-F238E27FC236}">
                <a16:creationId xmlns:a16="http://schemas.microsoft.com/office/drawing/2014/main" id="{C1EE2492-93EC-4A24-9E10-DEDF0FF6E4CA}"/>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700134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DE27A3-5640-8503-DF64-DE35C50885D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D8A926-5363-F94B-4154-0E2D3EFB1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8F10FD-5750-1E66-D722-DCA6E5B9E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FA0B88F7-39A8-FB99-2C33-9E320A0A8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35D1A8A-391F-7F47-4DF9-46A3BF152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7A74498C-3448-6F90-B47E-37E65DBF3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C1AB78D5-0BBF-6F2F-847B-57A527C5B46E}"/>
              </a:ext>
            </a:extLst>
          </p:cNvPr>
          <p:cNvSpPr>
            <a:spLocks noGrp="1"/>
          </p:cNvSpPr>
          <p:nvPr>
            <p:ph type="ctrTitle"/>
          </p:nvPr>
        </p:nvSpPr>
        <p:spPr>
          <a:xfrm>
            <a:off x="4217647" y="2271158"/>
            <a:ext cx="7644627" cy="1329443"/>
          </a:xfrm>
        </p:spPr>
        <p:txBody>
          <a:bodyPr>
            <a:normAutofit/>
          </a:bodyPr>
          <a:lstStyle/>
          <a:p>
            <a:r>
              <a:rPr lang="es-MX" sz="6600" dirty="0">
                <a:latin typeface="Dreaming Outloud Script Pro" panose="03050502040304050704" pitchFamily="66" charset="0"/>
                <a:cs typeface="Dreaming Outloud Script Pro" panose="03050502040304050704" pitchFamily="66" charset="0"/>
              </a:rPr>
              <a:t>El consentimiento</a:t>
            </a:r>
          </a:p>
        </p:txBody>
      </p:sp>
      <p:sp>
        <p:nvSpPr>
          <p:cNvPr id="3" name="Subtítulo 2">
            <a:extLst>
              <a:ext uri="{FF2B5EF4-FFF2-40B4-BE49-F238E27FC236}">
                <a16:creationId xmlns:a16="http://schemas.microsoft.com/office/drawing/2014/main" id="{38BAACE0-233E-09B5-61CC-4A2295D5FB6F}"/>
              </a:ext>
            </a:extLst>
          </p:cNvPr>
          <p:cNvSpPr>
            <a:spLocks noGrp="1"/>
          </p:cNvSpPr>
          <p:nvPr>
            <p:ph type="subTitle" idx="1"/>
          </p:nvPr>
        </p:nvSpPr>
        <p:spPr>
          <a:xfrm>
            <a:off x="4098546" y="3600603"/>
            <a:ext cx="7644627" cy="1630105"/>
          </a:xfrm>
        </p:spPr>
        <p:txBody>
          <a:bodyPr>
            <a:noAutofit/>
          </a:bodyPr>
          <a:lstStyle/>
          <a:p>
            <a:r>
              <a:rPr lang="es-MX" sz="3600" dirty="0"/>
              <a:t>Naturaleza jurídica y requisitos</a:t>
            </a:r>
          </a:p>
        </p:txBody>
      </p:sp>
      <p:pic>
        <p:nvPicPr>
          <p:cNvPr id="4" name="Imagen 3" descr="Logotipo&#10;&#10;El contenido generado por IA puede ser incorrecto.">
            <a:extLst>
              <a:ext uri="{FF2B5EF4-FFF2-40B4-BE49-F238E27FC236}">
                <a16:creationId xmlns:a16="http://schemas.microsoft.com/office/drawing/2014/main" id="{95B65244-5F20-AC77-9FE0-38ABB21021A8}"/>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253670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79D241-51CA-7D38-4D44-75BB7F7E172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14A2EBD-A6A8-3B0B-972B-5E38721C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BB45F36-894E-CB53-4B70-0EFF60D72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ECC33BF-E48D-AD5D-27B2-A1CC17BB5E3A}"/>
              </a:ext>
            </a:extLst>
          </p:cNvPr>
          <p:cNvSpPr>
            <a:spLocks noGrp="1"/>
          </p:cNvSpPr>
          <p:nvPr>
            <p:ph type="title"/>
          </p:nvPr>
        </p:nvSpPr>
        <p:spPr>
          <a:xfrm>
            <a:off x="558165" y="1198416"/>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Naturaleza jurídica</a:t>
            </a:r>
          </a:p>
        </p:txBody>
      </p:sp>
      <p:sp>
        <p:nvSpPr>
          <p:cNvPr id="13" name="Arc 12">
            <a:extLst>
              <a:ext uri="{FF2B5EF4-FFF2-40B4-BE49-F238E27FC236}">
                <a16:creationId xmlns:a16="http://schemas.microsoft.com/office/drawing/2014/main" id="{CA7F487A-9173-E110-F5E6-BA15FAC15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360BC8F-05AB-A353-2AC8-86B4E0B1C4E2}"/>
              </a:ext>
            </a:extLst>
          </p:cNvPr>
          <p:cNvSpPr>
            <a:spLocks noGrp="1"/>
          </p:cNvSpPr>
          <p:nvPr>
            <p:ph idx="1"/>
          </p:nvPr>
        </p:nvSpPr>
        <p:spPr>
          <a:xfrm>
            <a:off x="4288960" y="579348"/>
            <a:ext cx="6629400" cy="5699297"/>
          </a:xfrm>
        </p:spPr>
        <p:txBody>
          <a:bodyPr anchor="ctr">
            <a:normAutofit/>
          </a:bodyPr>
          <a:lstStyle/>
          <a:p>
            <a:pPr marL="0" indent="0" algn="just">
              <a:buNone/>
            </a:pPr>
            <a:r>
              <a:rPr lang="es-MX" sz="2600" dirty="0"/>
              <a:t>No es una mera formalidad documental. Funciona como una garantía reforzada de protección de derechos y, por ello, su valor jurídico no depende sólo de la existencia material de una firma o de un escrito, sino de la calidad del proceso a través del cual fue obtenido. </a:t>
            </a:r>
          </a:p>
          <a:p>
            <a:pPr marL="0" indent="0" algn="just">
              <a:buNone/>
            </a:pPr>
            <a:r>
              <a:rPr lang="es-MX" sz="2600" dirty="0"/>
              <a:t>La jurisprudencia 5/2017, deja claro que, cuando se difundan imágenes de personas menores de edad en propaganda política o electoral, deben satisfacerse requisitos mínimos para garantizar sus derechos, entre ellos el consentimiento de quienes ejercen la patria potestad o tutela, así como la opinión del menor en función de su edad y madurez. </a:t>
            </a:r>
          </a:p>
        </p:txBody>
      </p:sp>
      <p:pic>
        <p:nvPicPr>
          <p:cNvPr id="4" name="Imagen 3" descr="Logotipo&#10;&#10;El contenido generado por IA puede ser incorrecto.">
            <a:extLst>
              <a:ext uri="{FF2B5EF4-FFF2-40B4-BE49-F238E27FC236}">
                <a16:creationId xmlns:a16="http://schemas.microsoft.com/office/drawing/2014/main" id="{F59924BF-BD65-EE36-3862-070FE69C402C}"/>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903608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49DB9F-E267-3ED6-39F3-3B39F99F3EB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64CC8A-13A0-614B-1582-F75403404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5A20630-10DD-9D03-5993-1F592920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59D1974-3FA7-04A8-DC60-C78746E5471A}"/>
              </a:ext>
            </a:extLst>
          </p:cNvPr>
          <p:cNvSpPr>
            <a:spLocks noGrp="1"/>
          </p:cNvSpPr>
          <p:nvPr>
            <p:ph type="title"/>
          </p:nvPr>
        </p:nvSpPr>
        <p:spPr>
          <a:xfrm>
            <a:off x="558165" y="1198416"/>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Funciones simultáneas</a:t>
            </a:r>
          </a:p>
        </p:txBody>
      </p:sp>
      <p:sp>
        <p:nvSpPr>
          <p:cNvPr id="13" name="Arc 12">
            <a:extLst>
              <a:ext uri="{FF2B5EF4-FFF2-40B4-BE49-F238E27FC236}">
                <a16:creationId xmlns:a16="http://schemas.microsoft.com/office/drawing/2014/main" id="{A627266F-6CBC-EB0F-2DD2-39AD30383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6039368-E3E0-173B-CCD0-773130630CEC}"/>
              </a:ext>
            </a:extLst>
          </p:cNvPr>
          <p:cNvSpPr>
            <a:spLocks noGrp="1"/>
          </p:cNvSpPr>
          <p:nvPr>
            <p:ph idx="1"/>
          </p:nvPr>
        </p:nvSpPr>
        <p:spPr>
          <a:xfrm>
            <a:off x="4288960" y="579355"/>
            <a:ext cx="6629400" cy="5959557"/>
          </a:xfrm>
        </p:spPr>
        <p:txBody>
          <a:bodyPr anchor="ctr">
            <a:normAutofit/>
          </a:bodyPr>
          <a:lstStyle/>
          <a:p>
            <a:pPr marL="0" indent="0" algn="just">
              <a:buNone/>
            </a:pPr>
            <a:r>
              <a:rPr lang="es-MX" dirty="0">
                <a:latin typeface="Dreaming Outloud Script Pro" panose="03050502040304050704" pitchFamily="66" charset="0"/>
                <a:cs typeface="Dreaming Outloud Script Pro" panose="03050502040304050704" pitchFamily="66" charset="0"/>
              </a:rPr>
              <a:t>Función habilitante</a:t>
            </a:r>
            <a:r>
              <a:rPr lang="es-MX" sz="2600" dirty="0"/>
              <a:t>: permite, bajo condiciones estrictas, la aparición del menor en propaganda</a:t>
            </a:r>
          </a:p>
          <a:p>
            <a:pPr marL="0" indent="0" algn="just">
              <a:buNone/>
            </a:pPr>
            <a:r>
              <a:rPr lang="es-MX" dirty="0">
                <a:latin typeface="Dreaming Outloud Script Pro" panose="03050502040304050704" pitchFamily="66" charset="0"/>
                <a:cs typeface="Dreaming Outloud Script Pro" panose="03050502040304050704" pitchFamily="66" charset="0"/>
              </a:rPr>
              <a:t>Función informativa: </a:t>
            </a:r>
            <a:r>
              <a:rPr lang="es-MX" sz="2600" dirty="0"/>
              <a:t>obliga a que quienes autorizan conozcan con precisión qué se difundirá, con qué propósito, por cuánto tiempo, en qué medio y con qué riesgos</a:t>
            </a:r>
          </a:p>
          <a:p>
            <a:pPr marL="0" indent="0" algn="just">
              <a:buNone/>
            </a:pPr>
            <a:r>
              <a:rPr lang="es-MX" dirty="0">
                <a:latin typeface="Dreaming Outloud Script Pro" panose="03050502040304050704" pitchFamily="66" charset="0"/>
                <a:cs typeface="Dreaming Outloud Script Pro" panose="03050502040304050704" pitchFamily="66" charset="0"/>
              </a:rPr>
              <a:t>Función de control ex post</a:t>
            </a:r>
            <a:r>
              <a:rPr lang="es-MX" sz="2600" dirty="0"/>
              <a:t>: deja huella verificable para que la autoridad electoral pueda revisar si la difusión se produjo dentro de los límites autorizados</a:t>
            </a:r>
          </a:p>
        </p:txBody>
      </p:sp>
      <p:pic>
        <p:nvPicPr>
          <p:cNvPr id="4" name="Imagen 3" descr="Logotipo&#10;&#10;El contenido generado por IA puede ser incorrecto.">
            <a:extLst>
              <a:ext uri="{FF2B5EF4-FFF2-40B4-BE49-F238E27FC236}">
                <a16:creationId xmlns:a16="http://schemas.microsoft.com/office/drawing/2014/main" id="{668B7D3A-4BA9-E93C-6423-3E07D6A90595}"/>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040509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2CB321-03B8-479B-FA87-0971FCF9D8AA}"/>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3B0D746-7B68-6B16-646B-892726E85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42E9C62-CDB7-6E61-EFB2-24A842CC3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99C7E38-BEAE-557C-6069-C9374F2543D0}"/>
              </a:ext>
            </a:extLst>
          </p:cNvPr>
          <p:cNvSpPr>
            <a:spLocks noGrp="1"/>
          </p:cNvSpPr>
          <p:nvPr>
            <p:ph type="title"/>
          </p:nvPr>
        </p:nvSpPr>
        <p:spPr>
          <a:xfrm>
            <a:off x="961627" y="806818"/>
            <a:ext cx="4080793" cy="4064628"/>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Requisitos del consentimiento</a:t>
            </a:r>
          </a:p>
        </p:txBody>
      </p:sp>
      <p:sp>
        <p:nvSpPr>
          <p:cNvPr id="24" name="Freeform: Shape 23">
            <a:extLst>
              <a:ext uri="{FF2B5EF4-FFF2-40B4-BE49-F238E27FC236}">
                <a16:creationId xmlns:a16="http://schemas.microsoft.com/office/drawing/2014/main" id="{C5FDB8B8-DE5E-BE90-A473-EC7030BD9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A0BDFA77-DE0C-F1C7-36BE-6E6F5C676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BBC1D1E-AB27-7593-1A6A-3F1B29863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AB98BCA7-9B25-9582-1E02-9EA20516F220}"/>
              </a:ext>
            </a:extLst>
          </p:cNvPr>
          <p:cNvSpPr>
            <a:spLocks noGrp="1"/>
          </p:cNvSpPr>
          <p:nvPr>
            <p:ph idx="1"/>
          </p:nvPr>
        </p:nvSpPr>
        <p:spPr>
          <a:xfrm>
            <a:off x="5524919" y="1164470"/>
            <a:ext cx="5959688" cy="4889350"/>
          </a:xfrm>
        </p:spPr>
        <p:txBody>
          <a:bodyPr anchor="t">
            <a:noAutofit/>
          </a:bodyPr>
          <a:lstStyle/>
          <a:p>
            <a:pPr marL="0" indent="0" algn="just">
              <a:buNone/>
            </a:pPr>
            <a:r>
              <a:rPr lang="es-MX" sz="2600" dirty="0"/>
              <a:t>El consentimiento debe ser informado, individual y verificable.</a:t>
            </a:r>
          </a:p>
          <a:p>
            <a:pPr marL="0" indent="0" algn="just">
              <a:buNone/>
            </a:pPr>
            <a:r>
              <a:rPr lang="es-MX" sz="2600" dirty="0"/>
              <a:t>Esto implica identificar plenamente a quienes ejercen la patria potestad o tutela; acreditar el vínculo con la persona menor de edad; y dejar constancia del conocimiento que tienen sobre el propósito, las características, el alcance, la temporalidad, el medio de difusión y los riesgos derivados de la participación del menor en propaganda político-electoral. </a:t>
            </a:r>
          </a:p>
        </p:txBody>
      </p:sp>
      <p:sp>
        <p:nvSpPr>
          <p:cNvPr id="30" name="Freeform: Shape 29">
            <a:extLst>
              <a:ext uri="{FF2B5EF4-FFF2-40B4-BE49-F238E27FC236}">
                <a16:creationId xmlns:a16="http://schemas.microsoft.com/office/drawing/2014/main" id="{EF7193F2-C906-9D16-8938-1C9F7F306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C749D06-0840-6578-A5A7-0FB64EA73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2B9958E-B5F0-AB10-4BD4-063DA470E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Imagen 3" descr="Logotipo&#10;&#10;El contenido generado por IA puede ser incorrecto.">
            <a:extLst>
              <a:ext uri="{FF2B5EF4-FFF2-40B4-BE49-F238E27FC236}">
                <a16:creationId xmlns:a16="http://schemas.microsoft.com/office/drawing/2014/main" id="{CADD7572-8F60-6C2B-75AC-972109A4A80A}"/>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950203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A5DE3-A879-585E-D8C4-8E1B05CCC40F}"/>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3E18EE2-2215-AA2A-C297-E97034C0B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593CEC0-D445-CFC8-01E2-495763608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13A5AAC-4E83-AEA9-4491-E3AB67070857}"/>
              </a:ext>
            </a:extLst>
          </p:cNvPr>
          <p:cNvSpPr>
            <a:spLocks noGrp="1"/>
          </p:cNvSpPr>
          <p:nvPr>
            <p:ph type="title"/>
          </p:nvPr>
        </p:nvSpPr>
        <p:spPr>
          <a:xfrm>
            <a:off x="961627" y="806818"/>
            <a:ext cx="4080793" cy="4064628"/>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Requisitos del consentimiento</a:t>
            </a:r>
          </a:p>
        </p:txBody>
      </p:sp>
      <p:sp>
        <p:nvSpPr>
          <p:cNvPr id="24" name="Freeform: Shape 23">
            <a:extLst>
              <a:ext uri="{FF2B5EF4-FFF2-40B4-BE49-F238E27FC236}">
                <a16:creationId xmlns:a16="http://schemas.microsoft.com/office/drawing/2014/main" id="{371093B9-12D0-F247-7BEA-2095013A3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4076DA7-7DCB-90BB-09E8-626476D1E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5785485-013F-BFDB-DB75-930756EFF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5E6125A4-54E2-3EDE-8660-AF28499E836E}"/>
              </a:ext>
            </a:extLst>
          </p:cNvPr>
          <p:cNvSpPr>
            <a:spLocks noGrp="1"/>
          </p:cNvSpPr>
          <p:nvPr>
            <p:ph idx="1"/>
          </p:nvPr>
        </p:nvSpPr>
        <p:spPr>
          <a:xfrm>
            <a:off x="5524919" y="1164470"/>
            <a:ext cx="5705454" cy="4889350"/>
          </a:xfrm>
        </p:spPr>
        <p:txBody>
          <a:bodyPr anchor="t">
            <a:noAutofit/>
          </a:bodyPr>
          <a:lstStyle/>
          <a:p>
            <a:pPr marL="0" indent="0" algn="just">
              <a:buNone/>
            </a:pPr>
            <a:r>
              <a:rPr lang="es-MX" sz="2600" dirty="0"/>
              <a:t>El modelo del INE incorpora una dimensión probatoria muy relevante: exige documentación de soporte, como identificación de quienes consienten, acreditación del parentesco o tutela y otros elementos que permitan a la autoridad verificar la autenticidad del consentimiento. </a:t>
            </a:r>
          </a:p>
          <a:p>
            <a:pPr marL="0" indent="0" algn="just">
              <a:buNone/>
            </a:pPr>
            <a:r>
              <a:rPr lang="es-MX" sz="2600" dirty="0"/>
              <a:t>Si un actor político decide usar la imagen de un menor, asume la carga de poder demostrar de manera fehaciente que estaba habilitado para hacerlo. </a:t>
            </a:r>
          </a:p>
        </p:txBody>
      </p:sp>
      <p:sp>
        <p:nvSpPr>
          <p:cNvPr id="30" name="Freeform: Shape 29">
            <a:extLst>
              <a:ext uri="{FF2B5EF4-FFF2-40B4-BE49-F238E27FC236}">
                <a16:creationId xmlns:a16="http://schemas.microsoft.com/office/drawing/2014/main" id="{BDC9A21E-CA94-E2C5-34AB-0CC02B33D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17AE577-19C5-01A8-737E-8F0C1585F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D9BF02F4-D572-DCA7-11C8-A2A056515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Imagen 3" descr="Logotipo&#10;&#10;El contenido generado por IA puede ser incorrecto.">
            <a:extLst>
              <a:ext uri="{FF2B5EF4-FFF2-40B4-BE49-F238E27FC236}">
                <a16:creationId xmlns:a16="http://schemas.microsoft.com/office/drawing/2014/main" id="{8E06DABF-5790-AE7C-8BEA-6E239D306BDE}"/>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220374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F5893C-F16C-0F58-B857-75100EBB3BC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EDC5688-6492-EAA5-FA0A-647F83CAC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A228E91-5BE8-DCB7-5BB9-F5AF371D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60F485A7-E452-4C2D-94FD-A97145600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AACF8C4E-6CE5-728C-7722-49CAAF027B90}"/>
              </a:ext>
            </a:extLst>
          </p:cNvPr>
          <p:cNvSpPr>
            <a:spLocks noGrp="1"/>
          </p:cNvSpPr>
          <p:nvPr>
            <p:ph idx="1"/>
          </p:nvPr>
        </p:nvSpPr>
        <p:spPr>
          <a:xfrm>
            <a:off x="1568458" y="2093138"/>
            <a:ext cx="9520472" cy="4239497"/>
          </a:xfrm>
        </p:spPr>
        <p:txBody>
          <a:bodyPr>
            <a:normAutofit/>
          </a:bodyPr>
          <a:lstStyle/>
          <a:p>
            <a:pPr marL="0" indent="0" algn="just">
              <a:buNone/>
            </a:pPr>
            <a:r>
              <a:rPr lang="es-MX" sz="2600" dirty="0"/>
              <a:t>La opinión informada del niño, niña o adolescente y la autonomía progresiva</a:t>
            </a:r>
          </a:p>
          <a:p>
            <a:pPr marL="0" indent="0" algn="just">
              <a:buNone/>
            </a:pPr>
            <a:r>
              <a:rPr lang="es-MX" sz="2600" dirty="0"/>
              <a:t>El sistema mexicano exige también la opinión de la niña, niño o adolescente, atendiendo a su edad y grado de madurez. Esta exigencia deriva de la idea de autonomía progresiva y del derecho del menor a ser escuchado en todos los asuntos que le afecten. </a:t>
            </a:r>
          </a:p>
          <a:p>
            <a:pPr marL="0" indent="0" algn="just">
              <a:buNone/>
            </a:pPr>
            <a:r>
              <a:rPr lang="es-MX" sz="2600" dirty="0"/>
              <a:t>El modelo protector no es exclusivamente tutelar, sino también participativo: protege a la niñez, sí, pero al mismo tiempo reconoce que su voluntad merece ser tomada en cuenta conforme a su desarrollo. </a:t>
            </a:r>
          </a:p>
        </p:txBody>
      </p:sp>
      <p:pic>
        <p:nvPicPr>
          <p:cNvPr id="4" name="Imagen 3" descr="Logotipo&#10;&#10;El contenido generado por IA puede ser incorrecto.">
            <a:extLst>
              <a:ext uri="{FF2B5EF4-FFF2-40B4-BE49-F238E27FC236}">
                <a16:creationId xmlns:a16="http://schemas.microsoft.com/office/drawing/2014/main" id="{F9B0F54E-3F00-F2BA-AB47-B541EB95A5B8}"/>
              </a:ext>
            </a:extLst>
          </p:cNvPr>
          <p:cNvPicPr>
            <a:picLocks noChangeAspect="1"/>
          </p:cNvPicPr>
          <p:nvPr/>
        </p:nvPicPr>
        <p:blipFill>
          <a:blip r:embed="rId2"/>
          <a:stretch>
            <a:fillRect/>
          </a:stretch>
        </p:blipFill>
        <p:spPr>
          <a:xfrm>
            <a:off x="11383478" y="93524"/>
            <a:ext cx="719390" cy="713294"/>
          </a:xfrm>
          <a:prstGeom prst="rect">
            <a:avLst/>
          </a:prstGeom>
        </p:spPr>
      </p:pic>
      <p:pic>
        <p:nvPicPr>
          <p:cNvPr id="5" name="Imagen 4">
            <a:extLst>
              <a:ext uri="{FF2B5EF4-FFF2-40B4-BE49-F238E27FC236}">
                <a16:creationId xmlns:a16="http://schemas.microsoft.com/office/drawing/2014/main" id="{1A01DE20-1DCF-B0F0-7C7B-BA21A5B8F213}"/>
              </a:ext>
            </a:extLst>
          </p:cNvPr>
          <p:cNvPicPr>
            <a:picLocks noChangeAspect="1"/>
          </p:cNvPicPr>
          <p:nvPr/>
        </p:nvPicPr>
        <p:blipFill>
          <a:blip r:embed="rId3">
            <a:alphaModFix amt="35000"/>
          </a:blip>
          <a:srcRect t="24096" b="18753"/>
          <a:stretch>
            <a:fillRect/>
          </a:stretch>
        </p:blipFill>
        <p:spPr>
          <a:xfrm>
            <a:off x="1697255" y="65979"/>
            <a:ext cx="8926287" cy="2027159"/>
          </a:xfrm>
          <a:prstGeom prst="rect">
            <a:avLst/>
          </a:prstGeom>
        </p:spPr>
      </p:pic>
    </p:spTree>
    <p:extLst>
      <p:ext uri="{BB962C8B-B14F-4D97-AF65-F5344CB8AC3E}">
        <p14:creationId xmlns:p14="http://schemas.microsoft.com/office/powerpoint/2010/main" val="2619675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965BFE-3F1F-680C-9CFE-62E988B04CD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56ED6FE-63B7-9ECC-C976-D72D0CFE9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2E21462-C3E4-EFC0-9B5E-B035A8E08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Arc 12">
            <a:extLst>
              <a:ext uri="{FF2B5EF4-FFF2-40B4-BE49-F238E27FC236}">
                <a16:creationId xmlns:a16="http://schemas.microsoft.com/office/drawing/2014/main" id="{35AC421A-38A5-6ADB-3A82-C983F8755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E9995743-546D-B136-DC68-9D075F02427D}"/>
              </a:ext>
            </a:extLst>
          </p:cNvPr>
          <p:cNvSpPr>
            <a:spLocks noGrp="1"/>
          </p:cNvSpPr>
          <p:nvPr>
            <p:ph idx="1"/>
          </p:nvPr>
        </p:nvSpPr>
        <p:spPr>
          <a:xfrm>
            <a:off x="1687721" y="2183221"/>
            <a:ext cx="9520472" cy="3311619"/>
          </a:xfrm>
        </p:spPr>
        <p:txBody>
          <a:bodyPr>
            <a:normAutofit/>
          </a:bodyPr>
          <a:lstStyle/>
          <a:p>
            <a:pPr marL="0" indent="0" algn="just">
              <a:buNone/>
            </a:pPr>
            <a:r>
              <a:rPr lang="es-MX" sz="2600" dirty="0"/>
              <a:t>Los lineamientos del INE, en consonancia con esa lógica, exigen que la explicación brindada a niñas, niños y adolescentes entre 6 y 17 años sobre el alcance de su participación sea videograbada por cualquier medio.</a:t>
            </a:r>
          </a:p>
          <a:p>
            <a:pPr marL="0" indent="0" algn="just">
              <a:buNone/>
            </a:pPr>
            <a:r>
              <a:rPr lang="es-MX" sz="2600" dirty="0"/>
              <a:t>Esa explicación debe abarcar el contenido del mensaje, la forma de difusión, la temporalidad y los riesgos potenciales derivados de la exposición pública, incluyendo la posibilidad de que terceras personas capturen o reutilicen la imagen. </a:t>
            </a:r>
          </a:p>
        </p:txBody>
      </p:sp>
      <p:pic>
        <p:nvPicPr>
          <p:cNvPr id="4" name="Imagen 3" descr="Logotipo&#10;&#10;El contenido generado por IA puede ser incorrecto.">
            <a:extLst>
              <a:ext uri="{FF2B5EF4-FFF2-40B4-BE49-F238E27FC236}">
                <a16:creationId xmlns:a16="http://schemas.microsoft.com/office/drawing/2014/main" id="{3D473370-63DB-6EDD-822E-17F02F93DD36}"/>
              </a:ext>
            </a:extLst>
          </p:cNvPr>
          <p:cNvPicPr>
            <a:picLocks noChangeAspect="1"/>
          </p:cNvPicPr>
          <p:nvPr/>
        </p:nvPicPr>
        <p:blipFill>
          <a:blip r:embed="rId2"/>
          <a:stretch>
            <a:fillRect/>
          </a:stretch>
        </p:blipFill>
        <p:spPr>
          <a:xfrm>
            <a:off x="11383478" y="93524"/>
            <a:ext cx="719390" cy="713294"/>
          </a:xfrm>
          <a:prstGeom prst="rect">
            <a:avLst/>
          </a:prstGeom>
        </p:spPr>
      </p:pic>
      <p:pic>
        <p:nvPicPr>
          <p:cNvPr id="5" name="Imagen 4">
            <a:extLst>
              <a:ext uri="{FF2B5EF4-FFF2-40B4-BE49-F238E27FC236}">
                <a16:creationId xmlns:a16="http://schemas.microsoft.com/office/drawing/2014/main" id="{BA09DDFA-DDF6-ED84-21C6-ADC8D23C3B53}"/>
              </a:ext>
            </a:extLst>
          </p:cNvPr>
          <p:cNvPicPr>
            <a:picLocks noChangeAspect="1"/>
          </p:cNvPicPr>
          <p:nvPr/>
        </p:nvPicPr>
        <p:blipFill>
          <a:blip r:embed="rId3">
            <a:alphaModFix amt="35000"/>
          </a:blip>
          <a:srcRect t="24096" b="18753"/>
          <a:stretch>
            <a:fillRect/>
          </a:stretch>
        </p:blipFill>
        <p:spPr>
          <a:xfrm>
            <a:off x="1697255" y="65979"/>
            <a:ext cx="8926287" cy="2027159"/>
          </a:xfrm>
          <a:prstGeom prst="rect">
            <a:avLst/>
          </a:prstGeom>
        </p:spPr>
      </p:pic>
    </p:spTree>
    <p:extLst>
      <p:ext uri="{BB962C8B-B14F-4D97-AF65-F5344CB8AC3E}">
        <p14:creationId xmlns:p14="http://schemas.microsoft.com/office/powerpoint/2010/main" val="4021094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Arc 28">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797FFC8A-F8D6-6F9A-228D-E77AAB659C67}"/>
              </a:ext>
            </a:extLst>
          </p:cNvPr>
          <p:cNvPicPr>
            <a:picLocks noChangeAspect="1"/>
          </p:cNvPicPr>
          <p:nvPr/>
        </p:nvPicPr>
        <p:blipFill>
          <a:blip r:embed="rId2">
            <a:alphaModFix amt="50000"/>
          </a:blip>
          <a:srcRect b="7936"/>
          <a:stretch>
            <a:fillRect/>
          </a:stretch>
        </p:blipFill>
        <p:spPr>
          <a:xfrm>
            <a:off x="2936927" y="307022"/>
            <a:ext cx="6318146" cy="99959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Marcador de contenido 2">
            <a:extLst>
              <a:ext uri="{FF2B5EF4-FFF2-40B4-BE49-F238E27FC236}">
                <a16:creationId xmlns:a16="http://schemas.microsoft.com/office/drawing/2014/main" id="{1624E36A-CF60-4071-525C-D631CE334027}"/>
              </a:ext>
            </a:extLst>
          </p:cNvPr>
          <p:cNvSpPr>
            <a:spLocks noGrp="1"/>
          </p:cNvSpPr>
          <p:nvPr>
            <p:ph idx="1"/>
          </p:nvPr>
        </p:nvSpPr>
        <p:spPr>
          <a:xfrm>
            <a:off x="1080406" y="1485900"/>
            <a:ext cx="10031187" cy="4728632"/>
          </a:xfrm>
        </p:spPr>
        <p:txBody>
          <a:bodyPr>
            <a:noAutofit/>
          </a:bodyPr>
          <a:lstStyle/>
          <a:p>
            <a:pPr algn="just"/>
            <a:r>
              <a:rPr lang="es-MX" sz="2600" dirty="0"/>
              <a:t>Esa tutela reforzada no deriva de una sola fuente, sino de la convergencia entre Constitución, tratados internacionales, legislación general y jurisprudencia electoral.</a:t>
            </a:r>
          </a:p>
          <a:p>
            <a:pPr algn="just"/>
            <a:r>
              <a:rPr lang="es-MX" sz="2600" dirty="0"/>
              <a:t>El sistema no pretende expulsar a la niñez del espacio público, sino impedir que sea utilizada como simple recurso emotivo, ornamental o persuasivo dentro de la competencia política. </a:t>
            </a:r>
          </a:p>
          <a:p>
            <a:pPr algn="just"/>
            <a:r>
              <a:rPr lang="es-MX" sz="2600" dirty="0"/>
              <a:t>La justicia electoral mexicana ha tenido que aprender que cuando la propaganda política utiliza la imagen de una niña, de un niño o de un adolescente, no está usando un accesorio narrativo, sino entrando en una zona constitucionalmente sensible, donde la libertad de comunicar encuentra límites reforzados en la dignidad y en los derechos de la niñez</a:t>
            </a:r>
          </a:p>
        </p:txBody>
      </p:sp>
      <p:pic>
        <p:nvPicPr>
          <p:cNvPr id="4" name="Imagen 3" descr="Logotipo&#10;&#10;El contenido generado por IA puede ser incorrecto.">
            <a:extLst>
              <a:ext uri="{FF2B5EF4-FFF2-40B4-BE49-F238E27FC236}">
                <a16:creationId xmlns:a16="http://schemas.microsoft.com/office/drawing/2014/main" id="{105A67A9-BDDC-C9DD-E314-04CC9AAECACB}"/>
              </a:ext>
            </a:extLst>
          </p:cNvPr>
          <p:cNvPicPr>
            <a:picLocks noChangeAspect="1"/>
          </p:cNvPicPr>
          <p:nvPr/>
        </p:nvPicPr>
        <p:blipFill>
          <a:blip r:embed="rId3"/>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622998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BFB280-EB14-25F3-FDB2-662920E53FAF}"/>
            </a:ext>
          </a:extLst>
        </p:cNvPr>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Arc 1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n 4">
            <a:extLst>
              <a:ext uri="{FF2B5EF4-FFF2-40B4-BE49-F238E27FC236}">
                <a16:creationId xmlns:a16="http://schemas.microsoft.com/office/drawing/2014/main" id="{D3AA9B76-F11C-7F0E-0D40-FE41D6AE817B}"/>
              </a:ext>
            </a:extLst>
          </p:cNvPr>
          <p:cNvPicPr>
            <a:picLocks noChangeAspect="1"/>
          </p:cNvPicPr>
          <p:nvPr/>
        </p:nvPicPr>
        <p:blipFill>
          <a:blip r:embed="rId2"/>
          <a:srcRect t="24096" b="18753"/>
          <a:stretch>
            <a:fillRect/>
          </a:stretch>
        </p:blipFill>
        <p:spPr>
          <a:xfrm>
            <a:off x="5615665" y="2562708"/>
            <a:ext cx="5368230" cy="197885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Marcador de contenido 2">
            <a:extLst>
              <a:ext uri="{FF2B5EF4-FFF2-40B4-BE49-F238E27FC236}">
                <a16:creationId xmlns:a16="http://schemas.microsoft.com/office/drawing/2014/main" id="{7158198A-19AC-CDB4-F29E-404D1D7DB9CE}"/>
              </a:ext>
            </a:extLst>
          </p:cNvPr>
          <p:cNvSpPr>
            <a:spLocks noGrp="1"/>
          </p:cNvSpPr>
          <p:nvPr>
            <p:ph idx="1"/>
          </p:nvPr>
        </p:nvSpPr>
        <p:spPr>
          <a:xfrm>
            <a:off x="2672863" y="1172555"/>
            <a:ext cx="7102927" cy="4512889"/>
          </a:xfrm>
        </p:spPr>
        <p:txBody>
          <a:bodyPr>
            <a:noAutofit/>
          </a:bodyPr>
          <a:lstStyle/>
          <a:p>
            <a:pPr marL="0" indent="0">
              <a:buNone/>
            </a:pPr>
            <a:r>
              <a:rPr lang="es-MX" dirty="0"/>
              <a:t>La opinión que se recabe debe ser: </a:t>
            </a:r>
          </a:p>
          <a:p>
            <a:r>
              <a:rPr lang="es-MX" dirty="0"/>
              <a:t>Propia </a:t>
            </a:r>
          </a:p>
          <a:p>
            <a:r>
              <a:rPr lang="es-MX" dirty="0"/>
              <a:t>Informada </a:t>
            </a:r>
          </a:p>
          <a:p>
            <a:r>
              <a:rPr lang="es-MX" dirty="0"/>
              <a:t>Individual</a:t>
            </a:r>
          </a:p>
          <a:p>
            <a:r>
              <a:rPr lang="es-MX" dirty="0"/>
              <a:t>Libre</a:t>
            </a:r>
          </a:p>
          <a:p>
            <a:r>
              <a:rPr lang="es-MX" dirty="0"/>
              <a:t>Expresa</a:t>
            </a:r>
          </a:p>
          <a:p>
            <a:r>
              <a:rPr lang="es-MX" dirty="0"/>
              <a:t>Espontánea</a:t>
            </a:r>
          </a:p>
          <a:p>
            <a:r>
              <a:rPr lang="es-MX" dirty="0"/>
              <a:t>Efectiva </a:t>
            </a:r>
          </a:p>
          <a:p>
            <a:r>
              <a:rPr lang="es-MX" dirty="0"/>
              <a:t>Genuina</a:t>
            </a:r>
          </a:p>
        </p:txBody>
      </p:sp>
      <p:pic>
        <p:nvPicPr>
          <p:cNvPr id="4" name="Imagen 3" descr="Logotipo&#10;&#10;El contenido generado por IA puede ser incorrecto.">
            <a:extLst>
              <a:ext uri="{FF2B5EF4-FFF2-40B4-BE49-F238E27FC236}">
                <a16:creationId xmlns:a16="http://schemas.microsoft.com/office/drawing/2014/main" id="{B32ECB31-540F-63E8-268F-DD2387808342}"/>
              </a:ext>
            </a:extLst>
          </p:cNvPr>
          <p:cNvPicPr>
            <a:picLocks noChangeAspect="1"/>
          </p:cNvPicPr>
          <p:nvPr/>
        </p:nvPicPr>
        <p:blipFill>
          <a:blip r:embed="rId3"/>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26567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6F83C4-DCFC-3B97-51A8-F1A5EE8BF40C}"/>
            </a:ext>
          </a:extLst>
        </p:cNvPr>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EEA99765-4CBB-AA09-EB65-A92E998DE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Arc 19">
            <a:extLst>
              <a:ext uri="{FF2B5EF4-FFF2-40B4-BE49-F238E27FC236}">
                <a16:creationId xmlns:a16="http://schemas.microsoft.com/office/drawing/2014/main" id="{82BDFFFF-FCDA-EAD8-A3DE-A569C99B9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C7D875AE-0A0C-C245-6E2F-34FF555362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46DF6522-B667-858B-30C6-778311E8CAC8}"/>
              </a:ext>
            </a:extLst>
          </p:cNvPr>
          <p:cNvSpPr>
            <a:spLocks noGrp="1"/>
          </p:cNvSpPr>
          <p:nvPr>
            <p:ph idx="1"/>
          </p:nvPr>
        </p:nvSpPr>
        <p:spPr>
          <a:xfrm>
            <a:off x="1683316" y="1401155"/>
            <a:ext cx="9143999" cy="4313845"/>
          </a:xfrm>
        </p:spPr>
        <p:txBody>
          <a:bodyPr>
            <a:noAutofit/>
          </a:bodyPr>
          <a:lstStyle/>
          <a:p>
            <a:pPr marL="0" indent="0" algn="just">
              <a:buNone/>
            </a:pPr>
            <a:r>
              <a:rPr lang="es-MX" sz="2600" dirty="0"/>
              <a:t>El menor no debe ser presionado, manipulado, engañado ni inducido a responder lo que las personas adultas esperan. Por eso el sistema también prevé ajustes razonables cuando existan barreras de idioma, discapacidad o cualquier otra condición que pudiera afectar la comprensión o expresión del menor. </a:t>
            </a:r>
          </a:p>
          <a:p>
            <a:pPr marL="0" indent="0" algn="just">
              <a:buNone/>
            </a:pPr>
            <a:endParaRPr lang="es-MX" sz="2600" dirty="0"/>
          </a:p>
          <a:p>
            <a:pPr marL="0" indent="0" algn="just">
              <a:buNone/>
            </a:pPr>
            <a:r>
              <a:rPr lang="es-MX" dirty="0">
                <a:latin typeface="Dreaming Outloud Script Pro" panose="03050502040304050704" pitchFamily="66" charset="0"/>
                <a:cs typeface="Dreaming Outloud Script Pro" panose="03050502040304050704" pitchFamily="66" charset="0"/>
              </a:rPr>
              <a:t>Acuerdo INE/CG481/2019 sobre videograbación, explicación previa y características de la opinión del menor. </a:t>
            </a:r>
          </a:p>
        </p:txBody>
      </p:sp>
      <p:pic>
        <p:nvPicPr>
          <p:cNvPr id="4" name="Imagen 3" descr="Logotipo&#10;&#10;El contenido generado por IA puede ser incorrecto.">
            <a:extLst>
              <a:ext uri="{FF2B5EF4-FFF2-40B4-BE49-F238E27FC236}">
                <a16:creationId xmlns:a16="http://schemas.microsoft.com/office/drawing/2014/main" id="{46DB657A-B8F8-E818-5E05-910947B22330}"/>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104251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E30B74-E248-0F9F-9502-82694DAE1EE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88360AD-9B6B-3F98-BF22-FCF1AFE6B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275799-414A-4986-F67E-14F16B4D9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4B51E90-A6CD-700B-BBB1-E4169D0C366B}"/>
              </a:ext>
            </a:extLst>
          </p:cNvPr>
          <p:cNvSpPr>
            <a:spLocks noGrp="1"/>
          </p:cNvSpPr>
          <p:nvPr>
            <p:ph type="title"/>
          </p:nvPr>
        </p:nvSpPr>
        <p:spPr>
          <a:xfrm>
            <a:off x="619702" y="1470049"/>
            <a:ext cx="4358912" cy="4064628"/>
          </a:xfrm>
        </p:spPr>
        <p:txBody>
          <a:bodyPr>
            <a:normAutofit/>
          </a:bodyPr>
          <a:lstStyle/>
          <a:p>
            <a:pPr algn="ctr"/>
            <a:r>
              <a:rPr lang="es-MX" sz="3600" dirty="0">
                <a:solidFill>
                  <a:srgbClr val="FFFFFF"/>
                </a:solidFill>
                <a:latin typeface="Dreaming Outloud Script Pro" panose="03050502040304050704" pitchFamily="66" charset="0"/>
                <a:cs typeface="Dreaming Outloud Script Pro" panose="03050502040304050704" pitchFamily="66" charset="0"/>
              </a:rPr>
              <a:t>SUP-RAP-149/2018</a:t>
            </a:r>
          </a:p>
        </p:txBody>
      </p:sp>
      <p:sp>
        <p:nvSpPr>
          <p:cNvPr id="13" name="Arc 12">
            <a:extLst>
              <a:ext uri="{FF2B5EF4-FFF2-40B4-BE49-F238E27FC236}">
                <a16:creationId xmlns:a16="http://schemas.microsoft.com/office/drawing/2014/main" id="{34BDB711-68B0-97ED-4D28-FC61BDFB44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0D3B8B4C-5B8F-15CE-CFB4-15DF8F80B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6D23B0B8-7C97-7A8C-4D85-5FE05F9C3E60}"/>
              </a:ext>
            </a:extLst>
          </p:cNvPr>
          <p:cNvSpPr>
            <a:spLocks noGrp="1"/>
          </p:cNvSpPr>
          <p:nvPr>
            <p:ph idx="1"/>
          </p:nvPr>
        </p:nvSpPr>
        <p:spPr>
          <a:xfrm>
            <a:off x="5399473" y="1470049"/>
            <a:ext cx="5863673" cy="4619937"/>
          </a:xfrm>
        </p:spPr>
        <p:txBody>
          <a:bodyPr>
            <a:normAutofit lnSpcReduction="10000"/>
          </a:bodyPr>
          <a:lstStyle/>
          <a:p>
            <a:pPr marL="0" indent="0" algn="just">
              <a:buNone/>
            </a:pPr>
            <a:r>
              <a:rPr lang="es-MX" sz="2600" dirty="0"/>
              <a:t>La Sala Superior rechazó una aproximación rígida, burocrática y estandarizada a ese deber de escucha, y sostuvo, en esencia, que no deben utilizarse formatos cerrados que provoquen respuestas inducidas o limiten artificialmente la expresión del menor.</a:t>
            </a:r>
          </a:p>
          <a:p>
            <a:pPr marL="0" indent="0" algn="just">
              <a:buNone/>
            </a:pPr>
            <a:r>
              <a:rPr lang="es-MX" sz="2600" dirty="0"/>
              <a:t>El precedente fortalece una comprensión sustantiva del derecho a ser escuchado y evita que la opinión del menor se convierta en una simple formalidad vacía. </a:t>
            </a:r>
          </a:p>
        </p:txBody>
      </p:sp>
      <p:pic>
        <p:nvPicPr>
          <p:cNvPr id="4" name="Imagen 3" descr="Logotipo&#10;&#10;El contenido generado por IA puede ser incorrecto.">
            <a:extLst>
              <a:ext uri="{FF2B5EF4-FFF2-40B4-BE49-F238E27FC236}">
                <a16:creationId xmlns:a16="http://schemas.microsoft.com/office/drawing/2014/main" id="{AEA48F7F-1810-2819-7430-A58296F822AC}"/>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117269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4298F-7F54-3A79-6A2F-2B292F13A89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8FD3D9D-5FC5-0BD9-D862-5DEE2C33E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29335AD-0B83-AD28-0C96-215401504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03C6DE8-2E61-4495-2B7E-88C95E92DAB6}"/>
              </a:ext>
            </a:extLst>
          </p:cNvPr>
          <p:cNvSpPr>
            <a:spLocks noGrp="1"/>
          </p:cNvSpPr>
          <p:nvPr>
            <p:ph type="title"/>
          </p:nvPr>
        </p:nvSpPr>
        <p:spPr>
          <a:xfrm>
            <a:off x="619702" y="1470049"/>
            <a:ext cx="4358912" cy="4064628"/>
          </a:xfrm>
        </p:spPr>
        <p:txBody>
          <a:bodyPr>
            <a:normAutofit/>
          </a:bodyPr>
          <a:lstStyle/>
          <a:p>
            <a:pPr algn="ctr"/>
            <a:r>
              <a:rPr lang="es-MX" sz="3600" dirty="0">
                <a:solidFill>
                  <a:srgbClr val="FFFFFF"/>
                </a:solidFill>
                <a:latin typeface="Dreaming Outloud Script Pro" panose="03050502040304050704" pitchFamily="66" charset="0"/>
                <a:cs typeface="Dreaming Outloud Script Pro" panose="03050502040304050704" pitchFamily="66" charset="0"/>
              </a:rPr>
              <a:t>SUP-RAP-149/2018</a:t>
            </a:r>
          </a:p>
        </p:txBody>
      </p:sp>
      <p:sp>
        <p:nvSpPr>
          <p:cNvPr id="13" name="Arc 12">
            <a:extLst>
              <a:ext uri="{FF2B5EF4-FFF2-40B4-BE49-F238E27FC236}">
                <a16:creationId xmlns:a16="http://schemas.microsoft.com/office/drawing/2014/main" id="{389F8736-1CA1-B675-57E2-8E7B1A0B4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69CCD98-CCAD-3A0F-D19E-4825C89AB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C37F5262-0604-7647-CAFD-68D2ECB1CEA2}"/>
              </a:ext>
            </a:extLst>
          </p:cNvPr>
          <p:cNvSpPr>
            <a:spLocks noGrp="1"/>
          </p:cNvSpPr>
          <p:nvPr>
            <p:ph idx="1"/>
          </p:nvPr>
        </p:nvSpPr>
        <p:spPr>
          <a:xfrm>
            <a:off x="5373539" y="1976427"/>
            <a:ext cx="5439246" cy="3558250"/>
          </a:xfrm>
        </p:spPr>
        <p:txBody>
          <a:bodyPr>
            <a:normAutofit/>
          </a:bodyPr>
          <a:lstStyle/>
          <a:p>
            <a:pPr marL="0" indent="0" algn="just">
              <a:buNone/>
            </a:pPr>
            <a:r>
              <a:rPr lang="es-MX" sz="2600" dirty="0"/>
              <a:t>En materia de niñez, el derecho electoral no valida procedimientos de escucha aparentes. La opinión del menor debe recabarse mediante mecanismos que permitan una manifestación abierta, espontánea y no inducida, porque de otro modo el requisito se pervierte y pierde su valor de garantía. </a:t>
            </a:r>
          </a:p>
        </p:txBody>
      </p:sp>
      <p:pic>
        <p:nvPicPr>
          <p:cNvPr id="4" name="Imagen 3" descr="Logotipo&#10;&#10;El contenido generado por IA puede ser incorrecto.">
            <a:extLst>
              <a:ext uri="{FF2B5EF4-FFF2-40B4-BE49-F238E27FC236}">
                <a16:creationId xmlns:a16="http://schemas.microsoft.com/office/drawing/2014/main" id="{634F90D2-DC89-BE58-E70E-1B36ACDE80CD}"/>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837690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E42CA7-11BC-F9AB-AAEC-E37D2FFD35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37BEDA-E374-A521-B883-7B3B63F9C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29EA93F-F2EA-85AE-561A-1A7BDD577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5935E18-2FD2-292D-2166-7CE3E91BAB38}"/>
              </a:ext>
            </a:extLst>
          </p:cNvPr>
          <p:cNvSpPr>
            <a:spLocks noGrp="1"/>
          </p:cNvSpPr>
          <p:nvPr>
            <p:ph type="title"/>
          </p:nvPr>
        </p:nvSpPr>
        <p:spPr>
          <a:xfrm>
            <a:off x="503686" y="1470049"/>
            <a:ext cx="4605441" cy="4064628"/>
          </a:xfrm>
        </p:spPr>
        <p:txBody>
          <a:bodyPr>
            <a:normAutofit/>
          </a:bodyPr>
          <a:lstStyle/>
          <a:p>
            <a:pPr algn="ctr"/>
            <a:r>
              <a:rPr lang="es-MX" dirty="0">
                <a:solidFill>
                  <a:srgbClr val="FFFFFF"/>
                </a:solidFill>
                <a:latin typeface="Dreaming Outloud Script Pro" panose="03050502040304050704" pitchFamily="66" charset="0"/>
                <a:cs typeface="Dreaming Outloud Script Pro" panose="03050502040304050704" pitchFamily="66" charset="0"/>
              </a:rPr>
              <a:t>Jurisprudencias</a:t>
            </a:r>
          </a:p>
        </p:txBody>
      </p:sp>
      <p:sp>
        <p:nvSpPr>
          <p:cNvPr id="13" name="Arc 12">
            <a:extLst>
              <a:ext uri="{FF2B5EF4-FFF2-40B4-BE49-F238E27FC236}">
                <a16:creationId xmlns:a16="http://schemas.microsoft.com/office/drawing/2014/main" id="{445DB63A-0A0E-9A14-B518-E153C8808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452BF88D-A5E4-E941-5B13-504365AE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B60AF18E-64F5-0620-B19D-A17FCCD8D1C1}"/>
              </a:ext>
            </a:extLst>
          </p:cNvPr>
          <p:cNvSpPr>
            <a:spLocks noGrp="1"/>
          </p:cNvSpPr>
          <p:nvPr>
            <p:ph idx="1"/>
          </p:nvPr>
        </p:nvSpPr>
        <p:spPr>
          <a:xfrm>
            <a:off x="5225143" y="1470049"/>
            <a:ext cx="6158335" cy="4064628"/>
          </a:xfrm>
        </p:spPr>
        <p:txBody>
          <a:bodyPr>
            <a:normAutofit/>
          </a:bodyPr>
          <a:lstStyle/>
          <a:p>
            <a:pPr marL="0" indent="0" algn="just">
              <a:buNone/>
            </a:pPr>
            <a:r>
              <a:rPr lang="es-MX" sz="2600" dirty="0"/>
              <a:t>Jurisprudencia 5/2017: requisitos mínimos cuando se difundan imágenes de NNA.</a:t>
            </a:r>
          </a:p>
          <a:p>
            <a:pPr marL="0" indent="0" algn="just">
              <a:buNone/>
            </a:pPr>
            <a:r>
              <a:rPr lang="es-MX" sz="2600" dirty="0"/>
              <a:t>Jurisprudencia 20/2019: deber de hacer irreconocible la imagen cuando no existe consentimiento válido.</a:t>
            </a:r>
          </a:p>
        </p:txBody>
      </p:sp>
      <p:pic>
        <p:nvPicPr>
          <p:cNvPr id="4" name="Imagen 3" descr="Logotipo&#10;&#10;El contenido generado por IA puede ser incorrecto.">
            <a:extLst>
              <a:ext uri="{FF2B5EF4-FFF2-40B4-BE49-F238E27FC236}">
                <a16:creationId xmlns:a16="http://schemas.microsoft.com/office/drawing/2014/main" id="{25C7A371-F015-5923-E3A7-AF6ACE6199F8}"/>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937432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7AF169-C9F8-986A-ABAE-6385624FA40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EF6A7B-5AE9-F4D2-68E6-6BB452CC3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2AE5A0-BEB0-455A-5A64-C7E8185A8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4D03F95B-BE91-69CA-6C3A-FC05D576B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ECEDA22-FDD3-0465-7869-A472C9013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3E32B44B-5943-C0FB-9FCA-B353D8FF7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F01968BA-C52E-951F-6FA8-3F5B8C05CF06}"/>
              </a:ext>
            </a:extLst>
          </p:cNvPr>
          <p:cNvSpPr>
            <a:spLocks noGrp="1"/>
          </p:cNvSpPr>
          <p:nvPr>
            <p:ph type="ctrTitle"/>
          </p:nvPr>
        </p:nvSpPr>
        <p:spPr>
          <a:xfrm>
            <a:off x="3209144" y="3883632"/>
            <a:ext cx="8534029" cy="1329443"/>
          </a:xfrm>
        </p:spPr>
        <p:txBody>
          <a:bodyPr>
            <a:normAutofit fontScale="90000"/>
          </a:bodyPr>
          <a:lstStyle/>
          <a:p>
            <a:r>
              <a:rPr lang="es-MX" sz="6600" dirty="0">
                <a:latin typeface="Dreaming Outloud Script Pro" panose="03050502040304050704" pitchFamily="66" charset="0"/>
                <a:cs typeface="Dreaming Outloud Script Pro" panose="03050502040304050704" pitchFamily="66" charset="0"/>
              </a:rPr>
              <a:t>Inteligencia Artificial</a:t>
            </a:r>
          </a:p>
        </p:txBody>
      </p:sp>
      <p:pic>
        <p:nvPicPr>
          <p:cNvPr id="4" name="Imagen 3" descr="Logotipo&#10;&#10;El contenido generado por IA puede ser incorrecto.">
            <a:extLst>
              <a:ext uri="{FF2B5EF4-FFF2-40B4-BE49-F238E27FC236}">
                <a16:creationId xmlns:a16="http://schemas.microsoft.com/office/drawing/2014/main" id="{D6EBDC60-7045-9B48-7A4D-12DD2032EAEA}"/>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123877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1080AF-B11F-C975-4FD1-A742DF6B8FE4}"/>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AD55AA2-00D0-2941-3E17-EA1FBFE30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9E8E476-F013-86D6-4563-81FDA0CEC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B2B3EA0C-18E1-7410-9AA6-8FADFDE93D6C}"/>
              </a:ext>
            </a:extLst>
          </p:cNvPr>
          <p:cNvSpPr>
            <a:spLocks noGrp="1"/>
          </p:cNvSpPr>
          <p:nvPr>
            <p:ph type="title"/>
          </p:nvPr>
        </p:nvSpPr>
        <p:spPr>
          <a:xfrm>
            <a:off x="1035977" y="547552"/>
            <a:ext cx="9740251" cy="1088118"/>
          </a:xfrm>
        </p:spPr>
        <p:txBody>
          <a:bodyPr>
            <a:noAutofit/>
          </a:bodyPr>
          <a:lstStyle/>
          <a:p>
            <a:pPr algn="ctr"/>
            <a:r>
              <a:rPr lang="es-MX" sz="3600" dirty="0">
                <a:latin typeface="Dreaming Outloud Script Pro" panose="03050502040304050704" pitchFamily="66" charset="0"/>
                <a:cs typeface="Dreaming Outloud Script Pro" panose="03050502040304050704" pitchFamily="66" charset="0"/>
              </a:rPr>
              <a:t>IA en la representación de NNA</a:t>
            </a:r>
          </a:p>
        </p:txBody>
      </p:sp>
      <p:sp>
        <p:nvSpPr>
          <p:cNvPr id="24" name="Arc 23">
            <a:extLst>
              <a:ext uri="{FF2B5EF4-FFF2-40B4-BE49-F238E27FC236}">
                <a16:creationId xmlns:a16="http://schemas.microsoft.com/office/drawing/2014/main" id="{25CED173-5129-3412-0416-FC6A72EDB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140D078-DEC9-669E-EB57-64A6B2303C4B}"/>
              </a:ext>
            </a:extLst>
          </p:cNvPr>
          <p:cNvSpPr>
            <a:spLocks noGrp="1"/>
          </p:cNvSpPr>
          <p:nvPr>
            <p:ph idx="1"/>
          </p:nvPr>
        </p:nvSpPr>
        <p:spPr>
          <a:xfrm>
            <a:off x="1358052" y="1635670"/>
            <a:ext cx="9740251" cy="4332808"/>
          </a:xfrm>
        </p:spPr>
        <p:txBody>
          <a:bodyPr>
            <a:normAutofit/>
          </a:bodyPr>
          <a:lstStyle/>
          <a:p>
            <a:pPr algn="just"/>
            <a:r>
              <a:rPr lang="es-MX" sz="2600" dirty="0"/>
              <a:t>Con la inteligencia artificial, el problema es más complejo porque ya no sólo importa si la imagen pertenece a un menor real, sino también si fue generada, editada o modificada digitalmente, si puede inducir a creer que corresponde a una persona identificable y qué riesgos produce su circulación masiva en entornos digitales. El problema, por tanto, deja de ser únicamente de consentimiento y pasa a ser también de autenticidad, verificabilidad y trazabilidad.</a:t>
            </a:r>
          </a:p>
          <a:p>
            <a:pPr algn="just"/>
            <a:r>
              <a:rPr lang="es-MX" sz="2600" dirty="0"/>
              <a:t>Esto obliga a distinguir, al menos, entre tres supuestos.</a:t>
            </a:r>
          </a:p>
        </p:txBody>
      </p:sp>
      <p:pic>
        <p:nvPicPr>
          <p:cNvPr id="4" name="Imagen 3" descr="Logotipo&#10;&#10;El contenido generado por IA puede ser incorrecto.">
            <a:extLst>
              <a:ext uri="{FF2B5EF4-FFF2-40B4-BE49-F238E27FC236}">
                <a16:creationId xmlns:a16="http://schemas.microsoft.com/office/drawing/2014/main" id="{94B6E167-983B-9217-FBD0-53295B5F00D5}"/>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754385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3A6E81-8AF7-9175-D32E-B1782BB39029}"/>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148270E-5100-FEC4-945B-BD6CAA24B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F1A52D3-65CB-6471-7294-DCBEBA26B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Arc 23">
            <a:extLst>
              <a:ext uri="{FF2B5EF4-FFF2-40B4-BE49-F238E27FC236}">
                <a16:creationId xmlns:a16="http://schemas.microsoft.com/office/drawing/2014/main" id="{9ED063F5-1A88-6EDC-2E76-B10F70A403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59374305-8CC4-E08E-6BE9-64F9B2628F1B}"/>
              </a:ext>
            </a:extLst>
          </p:cNvPr>
          <p:cNvSpPr>
            <a:spLocks noGrp="1"/>
          </p:cNvSpPr>
          <p:nvPr>
            <p:ph idx="1"/>
          </p:nvPr>
        </p:nvSpPr>
        <p:spPr>
          <a:xfrm>
            <a:off x="1358052" y="1262596"/>
            <a:ext cx="9740251" cy="4332808"/>
          </a:xfrm>
        </p:spPr>
        <p:txBody>
          <a:bodyPr>
            <a:normAutofit/>
          </a:bodyPr>
          <a:lstStyle/>
          <a:p>
            <a:pPr algn="just"/>
            <a:r>
              <a:rPr lang="es-MX" sz="2600" dirty="0"/>
              <a:t>El primero es la imagen real de una niña, niño o adolescente, captada y difundida en propaganda. </a:t>
            </a:r>
          </a:p>
          <a:p>
            <a:pPr algn="just"/>
            <a:r>
              <a:rPr lang="es-MX" sz="2600" dirty="0"/>
              <a:t>El segundo es la imagen real editada o modificada mediante tecnologías digitales. </a:t>
            </a:r>
          </a:p>
          <a:p>
            <a:pPr algn="just"/>
            <a:r>
              <a:rPr lang="es-MX" sz="2600" dirty="0"/>
              <a:t>El tercero es la imagen enteramente generada por inteligencia artificial, sin corresponder necesariamente a una persona menor de edad existente. </a:t>
            </a:r>
          </a:p>
          <a:p>
            <a:pPr marL="0" indent="0" algn="just">
              <a:buNone/>
            </a:pPr>
            <a:r>
              <a:rPr lang="es-MX" sz="2600" dirty="0"/>
              <a:t>Cada supuesto plantea problemas distintos. </a:t>
            </a:r>
          </a:p>
        </p:txBody>
      </p:sp>
      <p:pic>
        <p:nvPicPr>
          <p:cNvPr id="4" name="Imagen 3" descr="Logotipo&#10;&#10;El contenido generado por IA puede ser incorrecto.">
            <a:extLst>
              <a:ext uri="{FF2B5EF4-FFF2-40B4-BE49-F238E27FC236}">
                <a16:creationId xmlns:a16="http://schemas.microsoft.com/office/drawing/2014/main" id="{4FA9378A-5AA0-D3CA-66A1-E1B51ACB39C3}"/>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7977444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266B73-EC1C-1976-61B5-9EB727E608D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5F8A87F-7758-4732-8CE9-F6D09C6D0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8A67BAE-04A5-63D2-E4BD-F62D73D47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Arc 23">
            <a:extLst>
              <a:ext uri="{FF2B5EF4-FFF2-40B4-BE49-F238E27FC236}">
                <a16:creationId xmlns:a16="http://schemas.microsoft.com/office/drawing/2014/main" id="{A2183189-95F2-5E62-49C3-AE271CB21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36AADF1-2964-AAD5-0EB5-4C43DEC092FA}"/>
              </a:ext>
            </a:extLst>
          </p:cNvPr>
          <p:cNvSpPr>
            <a:spLocks noGrp="1"/>
          </p:cNvSpPr>
          <p:nvPr>
            <p:ph idx="1"/>
          </p:nvPr>
        </p:nvSpPr>
        <p:spPr>
          <a:xfrm>
            <a:off x="1358052" y="1165969"/>
            <a:ext cx="9740251" cy="5004060"/>
          </a:xfrm>
        </p:spPr>
        <p:txBody>
          <a:bodyPr>
            <a:normAutofit lnSpcReduction="10000"/>
          </a:bodyPr>
          <a:lstStyle/>
          <a:p>
            <a:pPr algn="just"/>
            <a:r>
              <a:rPr lang="es-MX" sz="2600" dirty="0"/>
              <a:t>En el primero, el eje tradicional sigue siendo el consentimiento y la opinión informada. En el segundo, se añade el problema de la manipulación del contenido original. En el tercero, la dificultad principal consiste en determinar si la ausencia de una persona real excluye toda afectación al interés superior de la niñez o si, pese a ello, subsisten deberes de regulación por los riesgos de simulación y engaño. Esa pregunta es justamente la que comenzó a responder la Sala Superior en 2024.</a:t>
            </a:r>
          </a:p>
          <a:p>
            <a:pPr algn="just"/>
            <a:r>
              <a:rPr lang="es-MX" sz="2600" dirty="0"/>
              <a:t>En propaganda electoral digital, la inteligencia artificial desplaza el centro del análisis desde la mera captación de imagen hacia la necesidad de probar el origen, la naturaleza y el grado de intervención tecnológica sobre el contenido difundido. Dicho de forma simple: el problema ya no es sólo a quién representa una imagen, sino cómo fue producida y cómo puede demostrarse. </a:t>
            </a:r>
          </a:p>
        </p:txBody>
      </p:sp>
      <p:pic>
        <p:nvPicPr>
          <p:cNvPr id="4" name="Imagen 3" descr="Logotipo&#10;&#10;El contenido generado por IA puede ser incorrecto.">
            <a:extLst>
              <a:ext uri="{FF2B5EF4-FFF2-40B4-BE49-F238E27FC236}">
                <a16:creationId xmlns:a16="http://schemas.microsoft.com/office/drawing/2014/main" id="{CACC34C9-633C-11E9-D270-20CBB69AAED1}"/>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214940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0B9164-701B-2E56-3C97-9D51F3A6559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E68B24D-5444-5561-A1B6-D440BEB29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11A2A9B-FD44-1513-E997-69E4446E8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94E8AD-9237-8364-4840-E0FB73E46C37}"/>
              </a:ext>
            </a:extLst>
          </p:cNvPr>
          <p:cNvSpPr>
            <a:spLocks noGrp="1"/>
          </p:cNvSpPr>
          <p:nvPr>
            <p:ph type="title"/>
          </p:nvPr>
        </p:nvSpPr>
        <p:spPr>
          <a:xfrm>
            <a:off x="619702" y="1470049"/>
            <a:ext cx="4358912" cy="4064628"/>
          </a:xfrm>
        </p:spPr>
        <p:txBody>
          <a:bodyPr>
            <a:normAutofit/>
          </a:bodyPr>
          <a:lstStyle/>
          <a:p>
            <a:pPr algn="ctr"/>
            <a:r>
              <a:rPr lang="es-MX" sz="3600" dirty="0">
                <a:solidFill>
                  <a:srgbClr val="FFFFFF"/>
                </a:solidFill>
                <a:latin typeface="Dreaming Outloud Script Pro" panose="03050502040304050704" pitchFamily="66" charset="0"/>
                <a:cs typeface="Dreaming Outloud Script Pro" panose="03050502040304050704" pitchFamily="66" charset="0"/>
              </a:rPr>
              <a:t>SUP-RAP-893/2024</a:t>
            </a:r>
          </a:p>
        </p:txBody>
      </p:sp>
      <p:sp>
        <p:nvSpPr>
          <p:cNvPr id="13" name="Arc 12">
            <a:extLst>
              <a:ext uri="{FF2B5EF4-FFF2-40B4-BE49-F238E27FC236}">
                <a16:creationId xmlns:a16="http://schemas.microsoft.com/office/drawing/2014/main" id="{E60B5DBF-4BBE-17B1-3886-8C381E00B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31446B67-8E5B-5CEC-AA5A-217027B36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2BCDF4DD-791E-8EF8-8404-F6D395612C54}"/>
              </a:ext>
            </a:extLst>
          </p:cNvPr>
          <p:cNvSpPr>
            <a:spLocks noGrp="1"/>
          </p:cNvSpPr>
          <p:nvPr>
            <p:ph idx="1"/>
          </p:nvPr>
        </p:nvSpPr>
        <p:spPr>
          <a:xfrm>
            <a:off x="5373539" y="1456041"/>
            <a:ext cx="5746218" cy="4748815"/>
          </a:xfrm>
        </p:spPr>
        <p:txBody>
          <a:bodyPr>
            <a:normAutofit fontScale="92500" lnSpcReduction="10000"/>
          </a:bodyPr>
          <a:lstStyle/>
          <a:p>
            <a:pPr marL="0" indent="0" algn="just">
              <a:buNone/>
            </a:pPr>
            <a:r>
              <a:rPr lang="es-MX" sz="2600" dirty="0">
                <a:latin typeface="Dreaming Outloud Script Pro" panose="03050502040304050704" pitchFamily="66" charset="0"/>
                <a:cs typeface="Dreaming Outloud Script Pro" panose="03050502040304050704" pitchFamily="66" charset="0"/>
              </a:rPr>
              <a:t>Precedente sobre inteligencia artificial y niñez</a:t>
            </a:r>
            <a:r>
              <a:rPr lang="es-MX" sz="2600" dirty="0"/>
              <a:t>.</a:t>
            </a:r>
          </a:p>
          <a:p>
            <a:pPr marL="0" indent="0" algn="just">
              <a:buNone/>
            </a:pPr>
            <a:r>
              <a:rPr lang="es-MX" sz="2600" dirty="0"/>
              <a:t>Caso relacionado con propaganda político-electoral en la que se utilizó una imagen de un menor generada con inteligencia artificial. La SS no aceptó una solución automática. No sostuvo, sin más, que toda representación infantil creada con IA vulnerara de modo inmediato el interés superior de la niñez; pero tampoco cerró el problema afirmando que, por ser inteligencia artificial, el tema quedaba fuera de regulación. Su decisión fue más matizada y, por lo mismo, más relevante. </a:t>
            </a:r>
          </a:p>
        </p:txBody>
      </p:sp>
      <p:pic>
        <p:nvPicPr>
          <p:cNvPr id="4" name="Imagen 3" descr="Logotipo&#10;&#10;El contenido generado por IA puede ser incorrecto.">
            <a:extLst>
              <a:ext uri="{FF2B5EF4-FFF2-40B4-BE49-F238E27FC236}">
                <a16:creationId xmlns:a16="http://schemas.microsoft.com/office/drawing/2014/main" id="{F52B3E39-CEDC-72E8-F64D-0B85626B3739}"/>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917286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A8E84B-B697-500F-462A-DDA20933EA51}"/>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9F20934-A311-85A6-39B1-31CACEB2F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Arc 28">
            <a:extLst>
              <a:ext uri="{FF2B5EF4-FFF2-40B4-BE49-F238E27FC236}">
                <a16:creationId xmlns:a16="http://schemas.microsoft.com/office/drawing/2014/main" id="{747842A8-61EB-E6B4-EC4B-E03D1C1B8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410D8A59-FC16-6E34-2E19-665129BAD1AC}"/>
              </a:ext>
            </a:extLst>
          </p:cNvPr>
          <p:cNvPicPr>
            <a:picLocks noChangeAspect="1"/>
          </p:cNvPicPr>
          <p:nvPr/>
        </p:nvPicPr>
        <p:blipFill>
          <a:blip r:embed="rId2">
            <a:alphaModFix amt="50000"/>
          </a:blip>
          <a:srcRect b="7936"/>
          <a:stretch>
            <a:fillRect/>
          </a:stretch>
        </p:blipFill>
        <p:spPr>
          <a:xfrm>
            <a:off x="2936927" y="307022"/>
            <a:ext cx="6318146" cy="99959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Marcador de contenido 2">
            <a:extLst>
              <a:ext uri="{FF2B5EF4-FFF2-40B4-BE49-F238E27FC236}">
                <a16:creationId xmlns:a16="http://schemas.microsoft.com/office/drawing/2014/main" id="{7B57742F-0398-4BAA-8A32-5983605A34BE}"/>
              </a:ext>
            </a:extLst>
          </p:cNvPr>
          <p:cNvSpPr>
            <a:spLocks noGrp="1"/>
          </p:cNvSpPr>
          <p:nvPr>
            <p:ph idx="1"/>
          </p:nvPr>
        </p:nvSpPr>
        <p:spPr>
          <a:xfrm>
            <a:off x="1488621" y="1613636"/>
            <a:ext cx="9565823" cy="4114800"/>
          </a:xfrm>
        </p:spPr>
        <p:txBody>
          <a:bodyPr>
            <a:noAutofit/>
          </a:bodyPr>
          <a:lstStyle/>
          <a:p>
            <a:pPr algn="just"/>
            <a:r>
              <a:rPr lang="es-MX" sz="2600" dirty="0"/>
              <a:t>Atendiendo a términos constitucionales y convencionales, se debe abandonar la visión paternalista o utilitaria de la niñez. El derecho no protege a las personas menores de edad sólo porque sean “vulnerables” en abstracto, sino porque reconoce que tienen dignidad propia, derechos autónomos y una situación jurídica que exige que toda decisión pública que les afecte sea examinada a la luz del interés superior de la niñez. </a:t>
            </a:r>
          </a:p>
          <a:p>
            <a:pPr algn="just"/>
            <a:r>
              <a:rPr lang="es-MX" sz="2600" dirty="0"/>
              <a:t>En México, esta exigencia aparece expresamente en el artículo 4 constitucional, que ordena que en todas las decisiones y actuaciones del Estado se vele y cumpla con ese principio. </a:t>
            </a:r>
          </a:p>
        </p:txBody>
      </p:sp>
      <p:pic>
        <p:nvPicPr>
          <p:cNvPr id="4" name="Imagen 3" descr="Logotipo&#10;&#10;El contenido generado por IA puede ser incorrecto.">
            <a:extLst>
              <a:ext uri="{FF2B5EF4-FFF2-40B4-BE49-F238E27FC236}">
                <a16:creationId xmlns:a16="http://schemas.microsoft.com/office/drawing/2014/main" id="{B0B33CE6-BC1F-ABF4-F404-3BFAF28C43BB}"/>
              </a:ext>
            </a:extLst>
          </p:cNvPr>
          <p:cNvPicPr>
            <a:picLocks noChangeAspect="1"/>
          </p:cNvPicPr>
          <p:nvPr/>
        </p:nvPicPr>
        <p:blipFill>
          <a:blip r:embed="rId3"/>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653393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F18234-8408-A7A6-AC62-E9DDFE889A8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8B2F6B-FDC8-9477-8DE0-5A4170B0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4D2EC3C-9450-4114-7139-CD0AAF4DB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FEB3937-8799-1D8B-AEB5-B72B5F0DA627}"/>
              </a:ext>
            </a:extLst>
          </p:cNvPr>
          <p:cNvSpPr>
            <a:spLocks noGrp="1"/>
          </p:cNvSpPr>
          <p:nvPr>
            <p:ph type="title"/>
          </p:nvPr>
        </p:nvSpPr>
        <p:spPr>
          <a:xfrm>
            <a:off x="619702" y="1470049"/>
            <a:ext cx="4358912" cy="4064628"/>
          </a:xfrm>
        </p:spPr>
        <p:txBody>
          <a:bodyPr>
            <a:normAutofit/>
          </a:bodyPr>
          <a:lstStyle/>
          <a:p>
            <a:pPr algn="ctr"/>
            <a:r>
              <a:rPr lang="es-MX" sz="3600" dirty="0">
                <a:solidFill>
                  <a:srgbClr val="FFFFFF"/>
                </a:solidFill>
                <a:latin typeface="Dreaming Outloud Script Pro" panose="03050502040304050704" pitchFamily="66" charset="0"/>
                <a:cs typeface="Dreaming Outloud Script Pro" panose="03050502040304050704" pitchFamily="66" charset="0"/>
              </a:rPr>
              <a:t>SUP-RAP-893/2024</a:t>
            </a:r>
          </a:p>
        </p:txBody>
      </p:sp>
      <p:sp>
        <p:nvSpPr>
          <p:cNvPr id="13" name="Arc 12">
            <a:extLst>
              <a:ext uri="{FF2B5EF4-FFF2-40B4-BE49-F238E27FC236}">
                <a16:creationId xmlns:a16="http://schemas.microsoft.com/office/drawing/2014/main" id="{9FE0DBA0-2FC9-F4DD-3677-0CDA17045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1CC2EE4-E509-F7C9-163C-02E4E672B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668D9F45-4204-C030-F92F-8BD82CA475B0}"/>
              </a:ext>
            </a:extLst>
          </p:cNvPr>
          <p:cNvSpPr>
            <a:spLocks noGrp="1"/>
          </p:cNvSpPr>
          <p:nvPr>
            <p:ph idx="1"/>
          </p:nvPr>
        </p:nvSpPr>
        <p:spPr>
          <a:xfrm>
            <a:off x="5399473" y="1721923"/>
            <a:ext cx="5746218" cy="3414154"/>
          </a:xfrm>
        </p:spPr>
        <p:txBody>
          <a:bodyPr>
            <a:normAutofit/>
          </a:bodyPr>
          <a:lstStyle/>
          <a:p>
            <a:pPr marL="0" indent="0" algn="just">
              <a:buNone/>
            </a:pPr>
            <a:r>
              <a:rPr lang="es-MX" sz="2600" dirty="0"/>
              <a:t>La SS revocó la determinación de la Sala Regional Especializada en esa parte y consideró que el uso de una imagen generada con inteligencia artificial que no corresponde a una persona física menor de edad no actualiza, por sí mismo, una vulneración automática al interés superior de la niñez. </a:t>
            </a:r>
          </a:p>
        </p:txBody>
      </p:sp>
      <p:pic>
        <p:nvPicPr>
          <p:cNvPr id="4" name="Imagen 3" descr="Logotipo&#10;&#10;El contenido generado por IA puede ser incorrecto.">
            <a:extLst>
              <a:ext uri="{FF2B5EF4-FFF2-40B4-BE49-F238E27FC236}">
                <a16:creationId xmlns:a16="http://schemas.microsoft.com/office/drawing/2014/main" id="{2E49EAA7-D684-904C-7476-C2FB6DA32DBF}"/>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940767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EE60B6-A91D-3774-5F74-B6257B8DCDD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1699AA8-72C1-93F1-97C0-912FB5025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73EF440-0B4C-69C1-0AF3-EA0F32158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C66AF84-E80F-046F-ADEA-40478A187AE8}"/>
              </a:ext>
            </a:extLst>
          </p:cNvPr>
          <p:cNvSpPr>
            <a:spLocks noGrp="1"/>
          </p:cNvSpPr>
          <p:nvPr>
            <p:ph type="title"/>
          </p:nvPr>
        </p:nvSpPr>
        <p:spPr>
          <a:xfrm>
            <a:off x="619702" y="1470049"/>
            <a:ext cx="4358912" cy="4064628"/>
          </a:xfrm>
        </p:spPr>
        <p:txBody>
          <a:bodyPr>
            <a:normAutofit/>
          </a:bodyPr>
          <a:lstStyle/>
          <a:p>
            <a:pPr algn="ctr"/>
            <a:r>
              <a:rPr lang="es-MX" sz="3600" dirty="0">
                <a:solidFill>
                  <a:srgbClr val="FFFFFF"/>
                </a:solidFill>
                <a:latin typeface="Dreaming Outloud Script Pro" panose="03050502040304050704" pitchFamily="66" charset="0"/>
                <a:cs typeface="Dreaming Outloud Script Pro" panose="03050502040304050704" pitchFamily="66" charset="0"/>
              </a:rPr>
              <a:t>SUP-RAP-893/2024</a:t>
            </a:r>
          </a:p>
        </p:txBody>
      </p:sp>
      <p:sp>
        <p:nvSpPr>
          <p:cNvPr id="13" name="Arc 12">
            <a:extLst>
              <a:ext uri="{FF2B5EF4-FFF2-40B4-BE49-F238E27FC236}">
                <a16:creationId xmlns:a16="http://schemas.microsoft.com/office/drawing/2014/main" id="{E1EFF69F-4DD0-F8ED-1EEB-41C30F48B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AE6A54B-42A0-5418-4C31-0D46955BA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5513BF7B-1E23-6E06-E50E-B39F7A8285E9}"/>
              </a:ext>
            </a:extLst>
          </p:cNvPr>
          <p:cNvSpPr>
            <a:spLocks noGrp="1"/>
          </p:cNvSpPr>
          <p:nvPr>
            <p:ph idx="1"/>
          </p:nvPr>
        </p:nvSpPr>
        <p:spPr>
          <a:xfrm>
            <a:off x="5268960" y="1742704"/>
            <a:ext cx="6172825" cy="3372592"/>
          </a:xfrm>
        </p:spPr>
        <p:txBody>
          <a:bodyPr>
            <a:normAutofit/>
          </a:bodyPr>
          <a:lstStyle/>
          <a:p>
            <a:pPr marL="0" indent="0" algn="just">
              <a:buNone/>
            </a:pPr>
            <a:r>
              <a:rPr lang="es-MX" sz="2600" dirty="0"/>
              <a:t>Sin embargo, simultáneamente vinculó al INE para modificar sus lineamientos y prever expresamente este supuesto, estableciendo los parámetros necesarios para la difusión en propaganda político-electoral de imágenes de niñas, niños y adolescentes editadas o generadas mediante tecnologías digitales o inteligencia artificial. </a:t>
            </a:r>
          </a:p>
        </p:txBody>
      </p:sp>
      <p:pic>
        <p:nvPicPr>
          <p:cNvPr id="4" name="Imagen 3" descr="Logotipo&#10;&#10;El contenido generado por IA puede ser incorrecto.">
            <a:extLst>
              <a:ext uri="{FF2B5EF4-FFF2-40B4-BE49-F238E27FC236}">
                <a16:creationId xmlns:a16="http://schemas.microsoft.com/office/drawing/2014/main" id="{8D8E5610-656E-6D99-1AAA-AA8FF4B0FBE6}"/>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074988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736301-61A9-D18B-FE21-AD552BEC390C}"/>
            </a:ext>
          </a:extLst>
        </p:cNvPr>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D3EB5B49-B323-87D7-6D08-68AA4E159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Arc 19">
            <a:extLst>
              <a:ext uri="{FF2B5EF4-FFF2-40B4-BE49-F238E27FC236}">
                <a16:creationId xmlns:a16="http://schemas.microsoft.com/office/drawing/2014/main" id="{57A681D3-9480-5AD4-8B80-CA1173BFA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089E4451-EBF1-2F45-B9EF-FBB6344A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8A6D73F9-D991-7B28-572F-7F4D9E16488B}"/>
              </a:ext>
            </a:extLst>
          </p:cNvPr>
          <p:cNvSpPr>
            <a:spLocks noGrp="1"/>
          </p:cNvSpPr>
          <p:nvPr>
            <p:ph idx="1"/>
          </p:nvPr>
        </p:nvSpPr>
        <p:spPr>
          <a:xfrm>
            <a:off x="846365" y="1157443"/>
            <a:ext cx="10499270" cy="4767942"/>
          </a:xfrm>
        </p:spPr>
        <p:txBody>
          <a:bodyPr>
            <a:noAutofit/>
          </a:bodyPr>
          <a:lstStyle/>
          <a:p>
            <a:pPr marL="0" indent="0" algn="just">
              <a:buNone/>
            </a:pPr>
            <a:r>
              <a:rPr lang="es-MX" sz="2500" dirty="0"/>
              <a:t>Esta segunda parte del fallo es crucial, porque demuestra que la Sala Superior no desestimó el riesgo; simplemente entendió que el caso revelaba una laguna regulatoria que debía ser atendida normativamente.</a:t>
            </a:r>
          </a:p>
          <a:p>
            <a:pPr marL="0" indent="0" algn="just">
              <a:buNone/>
            </a:pPr>
            <a:r>
              <a:rPr lang="es-MX" sz="2500" dirty="0"/>
              <a:t>La SS negó que existiera una afectación automática en el caso concreto, pero reconoció que el uso de tecnologías digitales e inteligencia artificial en imágenes con rasgos infantiles exige reglas especiales de verificación. En otras palabras, la Sala no adoptó un enfoque prohibicionista ni uno permisivo absoluto. Optó por una tesis de regulación reforzada: cuando interviene la inteligencia artificial, la autoridad necesita parámetros técnicos y normativos que le permitan distinguir entre imágenes reales, imágenes alteradas e imágenes completamente sintéticas, y con ello evaluar los riesgos jurídicos correspondientes.  </a:t>
            </a:r>
          </a:p>
        </p:txBody>
      </p:sp>
      <p:pic>
        <p:nvPicPr>
          <p:cNvPr id="4" name="Imagen 3" descr="Logotipo&#10;&#10;El contenido generado por IA puede ser incorrecto.">
            <a:extLst>
              <a:ext uri="{FF2B5EF4-FFF2-40B4-BE49-F238E27FC236}">
                <a16:creationId xmlns:a16="http://schemas.microsoft.com/office/drawing/2014/main" id="{90B01991-1C3D-AB2C-59A9-BA4788D7EA8C}"/>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8801411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0812BF-25FD-B224-22EF-412B58984DFC}"/>
            </a:ext>
          </a:extLst>
        </p:cNvPr>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id="{B2E5F74E-52BC-67C0-0E59-E41784094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Arc 19">
            <a:extLst>
              <a:ext uri="{FF2B5EF4-FFF2-40B4-BE49-F238E27FC236}">
                <a16:creationId xmlns:a16="http://schemas.microsoft.com/office/drawing/2014/main" id="{8B188837-204E-DD1D-631D-62225F6694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C615F395-0A6B-A384-36BD-841868CEE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0F5F7A5E-0985-D4AC-FB17-479DE6803CA4}"/>
              </a:ext>
            </a:extLst>
          </p:cNvPr>
          <p:cNvSpPr>
            <a:spLocks noGrp="1"/>
          </p:cNvSpPr>
          <p:nvPr>
            <p:ph idx="1"/>
          </p:nvPr>
        </p:nvSpPr>
        <p:spPr>
          <a:xfrm>
            <a:off x="1375682" y="1476265"/>
            <a:ext cx="9440635" cy="3503949"/>
          </a:xfrm>
        </p:spPr>
        <p:txBody>
          <a:bodyPr>
            <a:noAutofit/>
          </a:bodyPr>
          <a:lstStyle/>
          <a:p>
            <a:pPr marL="0" indent="0" algn="just">
              <a:buNone/>
            </a:pPr>
            <a:r>
              <a:rPr lang="es-MX" sz="2500" dirty="0"/>
              <a:t>En febrero de 2025, el INE emitió reglas específicas para la protección de niñas, niños y adolescentes en materia de propaganda y mensajes electorales para el Proceso Electoral Extraordinario del Poder Judicial de la Federación 2024-2025. Esas reglas ya incorporaron expresamente supuestos de imágenes de personas menores de edad editadas o modificadas mediante inteligencia artificial o tecnologías digitales. Esto permite afirmar que el debate dejó de ser puramente jurisprudencial y comenzó a traducirse en regulación operativa. </a:t>
            </a:r>
          </a:p>
          <a:p>
            <a:pPr marL="0" indent="0" algn="just">
              <a:buNone/>
            </a:pPr>
            <a:endParaRPr lang="es-MX" sz="2500" dirty="0"/>
          </a:p>
        </p:txBody>
      </p:sp>
      <p:pic>
        <p:nvPicPr>
          <p:cNvPr id="4" name="Imagen 3" descr="Logotipo&#10;&#10;El contenido generado por IA puede ser incorrecto.">
            <a:extLst>
              <a:ext uri="{FF2B5EF4-FFF2-40B4-BE49-F238E27FC236}">
                <a16:creationId xmlns:a16="http://schemas.microsoft.com/office/drawing/2014/main" id="{E1A61F38-CF30-148D-04B2-63FB15A1C832}"/>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3442175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809BA22-F4B4-BC02-CAEC-BF5EBE0F822B}"/>
              </a:ext>
            </a:extLst>
          </p:cNvPr>
          <p:cNvSpPr>
            <a:spLocks noGrp="1"/>
          </p:cNvSpPr>
          <p:nvPr>
            <p:ph type="title"/>
          </p:nvPr>
        </p:nvSpPr>
        <p:spPr>
          <a:xfrm>
            <a:off x="1171074" y="1396686"/>
            <a:ext cx="3240506" cy="4064628"/>
          </a:xfrm>
        </p:spPr>
        <p:txBody>
          <a:bodyPr>
            <a:normAutofit/>
          </a:bodyPr>
          <a:lstStyle/>
          <a:p>
            <a:pPr algn="ctr"/>
            <a:r>
              <a:rPr lang="es-MX" dirty="0">
                <a:solidFill>
                  <a:srgbClr val="FFFFFF"/>
                </a:solidFill>
                <a:latin typeface="Dreaming Outloud Script Pro" panose="03050502040304050704" pitchFamily="66" charset="0"/>
                <a:cs typeface="Dreaming Outloud Script Pro" panose="03050502040304050704" pitchFamily="66" charset="0"/>
              </a:rPr>
              <a:t>En Materia Electoral</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1B9E9EEE-2812-96DB-C016-FE81B4601D5B}"/>
              </a:ext>
            </a:extLst>
          </p:cNvPr>
          <p:cNvSpPr>
            <a:spLocks noGrp="1"/>
          </p:cNvSpPr>
          <p:nvPr>
            <p:ph idx="1"/>
          </p:nvPr>
        </p:nvSpPr>
        <p:spPr>
          <a:xfrm>
            <a:off x="5225143" y="1470049"/>
            <a:ext cx="6158335" cy="4744138"/>
          </a:xfrm>
        </p:spPr>
        <p:txBody>
          <a:bodyPr>
            <a:normAutofit fontScale="92500"/>
          </a:bodyPr>
          <a:lstStyle/>
          <a:p>
            <a:pPr algn="just"/>
            <a:r>
              <a:rPr lang="es-MX" sz="2600" dirty="0"/>
              <a:t>Significa que la propaganda política no puede analizarse sólo desde la óptica de quien la emite. El examen jurídico tiene que desplazarse también hacia la persona menor de edad que aparece en ella. </a:t>
            </a:r>
          </a:p>
          <a:p>
            <a:pPr algn="just"/>
            <a:r>
              <a:rPr lang="es-MX" sz="2600" dirty="0"/>
              <a:t>Lo que explica la construcción de un régimen especial: el problema no es únicamente si el partido, la candidatura o el servidor público tenía derecho a difundir determinado mensaje, sino si ese mensaje fue producido y difundido respetando integralmente los derechos de la niña, niño o adolescente involucrado. </a:t>
            </a:r>
          </a:p>
        </p:txBody>
      </p:sp>
      <p:pic>
        <p:nvPicPr>
          <p:cNvPr id="4" name="Imagen 3" descr="Logotipo&#10;&#10;El contenido generado por IA puede ser incorrecto.">
            <a:extLst>
              <a:ext uri="{FF2B5EF4-FFF2-40B4-BE49-F238E27FC236}">
                <a16:creationId xmlns:a16="http://schemas.microsoft.com/office/drawing/2014/main" id="{C83F9CCE-06EA-EE06-0D2D-5331E753D553}"/>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40395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A383EF7-04A4-874E-D258-524A07ED506C}"/>
              </a:ext>
            </a:extLst>
          </p:cNvPr>
          <p:cNvSpPr>
            <a:spLocks noGrp="1"/>
          </p:cNvSpPr>
          <p:nvPr>
            <p:ph type="ctrTitle"/>
          </p:nvPr>
        </p:nvSpPr>
        <p:spPr>
          <a:xfrm>
            <a:off x="4217647" y="1838244"/>
            <a:ext cx="7644627" cy="1329443"/>
          </a:xfrm>
        </p:spPr>
        <p:txBody>
          <a:bodyPr>
            <a:normAutofit/>
          </a:bodyPr>
          <a:lstStyle/>
          <a:p>
            <a:r>
              <a:rPr lang="es-MX" sz="6600" dirty="0">
                <a:latin typeface="Dreaming Outloud Script Pro" panose="03050502040304050704" pitchFamily="66" charset="0"/>
                <a:cs typeface="Dreaming Outloud Script Pro" panose="03050502040304050704" pitchFamily="66" charset="0"/>
              </a:rPr>
              <a:t>Tutela Reforzada</a:t>
            </a:r>
          </a:p>
        </p:txBody>
      </p:sp>
      <p:sp>
        <p:nvSpPr>
          <p:cNvPr id="3" name="Subtítulo 2">
            <a:extLst>
              <a:ext uri="{FF2B5EF4-FFF2-40B4-BE49-F238E27FC236}">
                <a16:creationId xmlns:a16="http://schemas.microsoft.com/office/drawing/2014/main" id="{F4A64BD9-9274-19FE-2807-0B2363C222C7}"/>
              </a:ext>
            </a:extLst>
          </p:cNvPr>
          <p:cNvSpPr>
            <a:spLocks noGrp="1"/>
          </p:cNvSpPr>
          <p:nvPr>
            <p:ph type="subTitle" idx="1"/>
          </p:nvPr>
        </p:nvSpPr>
        <p:spPr>
          <a:xfrm>
            <a:off x="4098546" y="3294359"/>
            <a:ext cx="7644627" cy="1630105"/>
          </a:xfrm>
        </p:spPr>
        <p:txBody>
          <a:bodyPr>
            <a:noAutofit/>
          </a:bodyPr>
          <a:lstStyle/>
          <a:p>
            <a:r>
              <a:rPr lang="es-MX" sz="3600" dirty="0"/>
              <a:t>Fundamento constitucional, convencional  y legal </a:t>
            </a:r>
          </a:p>
        </p:txBody>
      </p:sp>
      <p:pic>
        <p:nvPicPr>
          <p:cNvPr id="4" name="Imagen 3" descr="Logotipo&#10;&#10;El contenido generado por IA puede ser incorrecto.">
            <a:extLst>
              <a:ext uri="{FF2B5EF4-FFF2-40B4-BE49-F238E27FC236}">
                <a16:creationId xmlns:a16="http://schemas.microsoft.com/office/drawing/2014/main" id="{97737A12-488A-DC38-451B-A21334C1370B}"/>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77068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02D236-8925-C479-8ECB-EEAA5D312E8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83A74D-4A6C-9812-8744-ECC50EEA6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1652369-9503-95AC-C9A9-C5632EC41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16F8320-EE53-30BA-5293-D40384BBF657}"/>
              </a:ext>
            </a:extLst>
          </p:cNvPr>
          <p:cNvSpPr>
            <a:spLocks noGrp="1"/>
          </p:cNvSpPr>
          <p:nvPr>
            <p:ph type="title"/>
          </p:nvPr>
        </p:nvSpPr>
        <p:spPr>
          <a:xfrm>
            <a:off x="262645" y="1198418"/>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Fundamentos normativos</a:t>
            </a:r>
          </a:p>
        </p:txBody>
      </p:sp>
      <p:sp>
        <p:nvSpPr>
          <p:cNvPr id="13" name="Arc 12">
            <a:extLst>
              <a:ext uri="{FF2B5EF4-FFF2-40B4-BE49-F238E27FC236}">
                <a16:creationId xmlns:a16="http://schemas.microsoft.com/office/drawing/2014/main" id="{486FF99A-6F8C-D5F1-92ED-8090F4095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B8BF221C-4124-431F-9F6D-3B08D63ACF40}"/>
              </a:ext>
            </a:extLst>
          </p:cNvPr>
          <p:cNvSpPr>
            <a:spLocks noGrp="1"/>
          </p:cNvSpPr>
          <p:nvPr>
            <p:ph idx="1"/>
          </p:nvPr>
        </p:nvSpPr>
        <p:spPr>
          <a:xfrm>
            <a:off x="4514897" y="636189"/>
            <a:ext cx="6310416" cy="5585619"/>
          </a:xfrm>
        </p:spPr>
        <p:txBody>
          <a:bodyPr anchor="ctr">
            <a:normAutofit/>
          </a:bodyPr>
          <a:lstStyle/>
          <a:p>
            <a:pPr marL="0" indent="0" algn="just">
              <a:buNone/>
            </a:pPr>
            <a:r>
              <a:rPr lang="es-MX" sz="2600" dirty="0"/>
              <a:t>El fundamento de esta protección debe explicarse como un sistema, no como una suma dispersa de normas. En la cúspide se encuentra la </a:t>
            </a:r>
            <a:r>
              <a:rPr lang="es-MX" dirty="0">
                <a:latin typeface="Dreaming Outloud Script Pro" panose="03050502040304050704" pitchFamily="66" charset="0"/>
                <a:cs typeface="Dreaming Outloud Script Pro" panose="03050502040304050704" pitchFamily="66" charset="0"/>
              </a:rPr>
              <a:t>Constitución</a:t>
            </a:r>
            <a:r>
              <a:rPr lang="es-MX" sz="2600" dirty="0"/>
              <a:t>. El artículo 4 dispone que en todas las decisiones y actuaciones del Estado se velará y cumplirá con el principio del interés superior de la niñez, garantizando de manera plena sus derechos. </a:t>
            </a:r>
          </a:p>
        </p:txBody>
      </p:sp>
      <p:pic>
        <p:nvPicPr>
          <p:cNvPr id="4" name="Imagen 3" descr="Logotipo&#10;&#10;El contenido generado por IA puede ser incorrecto.">
            <a:extLst>
              <a:ext uri="{FF2B5EF4-FFF2-40B4-BE49-F238E27FC236}">
                <a16:creationId xmlns:a16="http://schemas.microsoft.com/office/drawing/2014/main" id="{975494A6-F787-00A4-7680-858CD154C39C}"/>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863859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99574F-B5E3-EE81-EBE7-FDAEE76693C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A1DBC0-BA3B-BE16-0B91-BE9FB3B80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A57AEA6-14D9-1D4F-07E3-38F1557FF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947E4FF-9871-D1B7-7816-9CA17AB2055E}"/>
              </a:ext>
            </a:extLst>
          </p:cNvPr>
          <p:cNvSpPr>
            <a:spLocks noGrp="1"/>
          </p:cNvSpPr>
          <p:nvPr>
            <p:ph type="title"/>
          </p:nvPr>
        </p:nvSpPr>
        <p:spPr>
          <a:xfrm>
            <a:off x="262645" y="1198418"/>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Fundamentos normativos</a:t>
            </a:r>
          </a:p>
        </p:txBody>
      </p:sp>
      <p:sp>
        <p:nvSpPr>
          <p:cNvPr id="13" name="Arc 12">
            <a:extLst>
              <a:ext uri="{FF2B5EF4-FFF2-40B4-BE49-F238E27FC236}">
                <a16:creationId xmlns:a16="http://schemas.microsoft.com/office/drawing/2014/main" id="{BD57BCF8-49D6-BBC2-826D-00BEBCFBB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2A3E888B-ED75-BDF8-336E-E6FB5F6E7EF3}"/>
              </a:ext>
            </a:extLst>
          </p:cNvPr>
          <p:cNvSpPr>
            <a:spLocks noGrp="1"/>
          </p:cNvSpPr>
          <p:nvPr>
            <p:ph idx="1"/>
          </p:nvPr>
        </p:nvSpPr>
        <p:spPr>
          <a:xfrm>
            <a:off x="4426869" y="1198418"/>
            <a:ext cx="6310416" cy="4605282"/>
          </a:xfrm>
        </p:spPr>
        <p:txBody>
          <a:bodyPr anchor="ctr">
            <a:normAutofit/>
          </a:bodyPr>
          <a:lstStyle/>
          <a:p>
            <a:pPr marL="0" indent="0" algn="just">
              <a:buNone/>
            </a:pPr>
            <a:r>
              <a:rPr lang="es-MX" sz="2600" dirty="0"/>
              <a:t>Esta disposición tiene un doble efecto: por un lado, impone un deber de orientación a todas las autoridades; por otro, obliga a interpretar las normas electorales de forma compatible con la protección más amplia de la niñez. De ahí que la autoridad electoral, al valorar propaganda que incorpora personas menores de edad, no pueda actuar con un estándar neutro o indiferente, sino con uno reforzado. </a:t>
            </a:r>
          </a:p>
        </p:txBody>
      </p:sp>
      <p:pic>
        <p:nvPicPr>
          <p:cNvPr id="4" name="Imagen 3" descr="Logotipo&#10;&#10;El contenido generado por IA puede ser incorrecto.">
            <a:extLst>
              <a:ext uri="{FF2B5EF4-FFF2-40B4-BE49-F238E27FC236}">
                <a16:creationId xmlns:a16="http://schemas.microsoft.com/office/drawing/2014/main" id="{BD74E97A-48AA-4207-5C47-AF50D163D571}"/>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1915072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90810B-4DD9-1F97-CB2F-155F14EBEAF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03D33A3-6764-494E-2D86-84EEE5214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076EDD9-9F4D-FB88-857C-2B2A56BD7D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51D1CC1-148A-A11E-FA54-FDCEE071BE37}"/>
              </a:ext>
            </a:extLst>
          </p:cNvPr>
          <p:cNvSpPr>
            <a:spLocks noGrp="1"/>
          </p:cNvSpPr>
          <p:nvPr>
            <p:ph type="title"/>
          </p:nvPr>
        </p:nvSpPr>
        <p:spPr>
          <a:xfrm>
            <a:off x="262645" y="1198418"/>
            <a:ext cx="3730795" cy="4461163"/>
          </a:xfrm>
        </p:spPr>
        <p:txBody>
          <a:bodyPr>
            <a:normAutofit/>
          </a:bodyPr>
          <a:lstStyle/>
          <a:p>
            <a:pPr algn="ctr"/>
            <a:r>
              <a:rPr lang="es-MX" sz="4000" dirty="0">
                <a:solidFill>
                  <a:srgbClr val="FFFFFF"/>
                </a:solidFill>
                <a:latin typeface="Dreaming Outloud Script Pro" panose="03050502040304050704" pitchFamily="66" charset="0"/>
                <a:cs typeface="Dreaming Outloud Script Pro" panose="03050502040304050704" pitchFamily="66" charset="0"/>
              </a:rPr>
              <a:t>Fundamentos normativos</a:t>
            </a:r>
          </a:p>
        </p:txBody>
      </p:sp>
      <p:sp>
        <p:nvSpPr>
          <p:cNvPr id="13" name="Arc 12">
            <a:extLst>
              <a:ext uri="{FF2B5EF4-FFF2-40B4-BE49-F238E27FC236}">
                <a16:creationId xmlns:a16="http://schemas.microsoft.com/office/drawing/2014/main" id="{0162CDB7-246D-8221-4379-EBF0C3ADE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A2A50730-8B00-5DA3-150E-09D8DDFBA960}"/>
              </a:ext>
            </a:extLst>
          </p:cNvPr>
          <p:cNvSpPr>
            <a:spLocks noGrp="1"/>
          </p:cNvSpPr>
          <p:nvPr>
            <p:ph idx="1"/>
          </p:nvPr>
        </p:nvSpPr>
        <p:spPr>
          <a:xfrm>
            <a:off x="4514897" y="636189"/>
            <a:ext cx="6310416" cy="5585619"/>
          </a:xfrm>
        </p:spPr>
        <p:txBody>
          <a:bodyPr anchor="ctr">
            <a:normAutofit/>
          </a:bodyPr>
          <a:lstStyle/>
          <a:p>
            <a:pPr marL="0" indent="0" algn="just">
              <a:buNone/>
            </a:pPr>
            <a:r>
              <a:rPr lang="es-MX" sz="2600" dirty="0"/>
              <a:t>En el plano </a:t>
            </a:r>
            <a:r>
              <a:rPr lang="es-MX" dirty="0">
                <a:latin typeface="Dreaming Outloud Script Pro" panose="03050502040304050704" pitchFamily="66" charset="0"/>
                <a:cs typeface="Dreaming Outloud Script Pro" panose="03050502040304050704" pitchFamily="66" charset="0"/>
              </a:rPr>
              <a:t>convencional</a:t>
            </a:r>
            <a:r>
              <a:rPr lang="es-MX" sz="2600" dirty="0"/>
              <a:t>, el parámetro se robustece con la Convención sobre los Derechos del Niño, particularmente con sus artículos 3, 12 y 16: el interés superior del niño como consideración primordial; el derecho del niño a expresar su opinión libremente en todos los asuntos que le afecten; y la protección frente a injerencias arbitrarias o ilegales en su vida privada, honra y reputación. </a:t>
            </a:r>
          </a:p>
        </p:txBody>
      </p:sp>
      <p:pic>
        <p:nvPicPr>
          <p:cNvPr id="4" name="Imagen 3" descr="Logotipo&#10;&#10;El contenido generado por IA puede ser incorrecto.">
            <a:extLst>
              <a:ext uri="{FF2B5EF4-FFF2-40B4-BE49-F238E27FC236}">
                <a16:creationId xmlns:a16="http://schemas.microsoft.com/office/drawing/2014/main" id="{4BBDB88A-E9B4-7E27-7444-2AA972F07022}"/>
              </a:ext>
            </a:extLst>
          </p:cNvPr>
          <p:cNvPicPr>
            <a:picLocks noChangeAspect="1"/>
          </p:cNvPicPr>
          <p:nvPr/>
        </p:nvPicPr>
        <p:blipFill>
          <a:blip r:embed="rId2"/>
          <a:stretch>
            <a:fillRect/>
          </a:stretch>
        </p:blipFill>
        <p:spPr>
          <a:xfrm>
            <a:off x="11383478" y="93524"/>
            <a:ext cx="719390" cy="713294"/>
          </a:xfrm>
          <a:prstGeom prst="rect">
            <a:avLst/>
          </a:prstGeom>
        </p:spPr>
      </p:pic>
    </p:spTree>
    <p:extLst>
      <p:ext uri="{BB962C8B-B14F-4D97-AF65-F5344CB8AC3E}">
        <p14:creationId xmlns:p14="http://schemas.microsoft.com/office/powerpoint/2010/main" val="22666643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316</TotalTime>
  <Words>3283</Words>
  <Application>Microsoft Office PowerPoint</Application>
  <PresentationFormat>Panorámica</PresentationFormat>
  <Paragraphs>112</Paragraphs>
  <Slides>43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43</vt:i4>
      </vt:variant>
    </vt:vector>
  </HeadingPairs>
  <TitlesOfParts>
    <vt:vector size="49" baseType="lpstr">
      <vt:lpstr>Aptos</vt:lpstr>
      <vt:lpstr>Aptos Display</vt:lpstr>
      <vt:lpstr>Arial</vt:lpstr>
      <vt:lpstr>Calibri</vt:lpstr>
      <vt:lpstr>Dreaming Outloud Script Pro</vt:lpstr>
      <vt:lpstr>Tema de Office</vt:lpstr>
      <vt:lpstr>Protección a la niñez  </vt:lpstr>
      <vt:lpstr>Introducción</vt:lpstr>
      <vt:lpstr>Presentación de PowerPoint</vt:lpstr>
      <vt:lpstr>Presentación de PowerPoint</vt:lpstr>
      <vt:lpstr>En Materia Electoral</vt:lpstr>
      <vt:lpstr>Tutela Reforzada</vt:lpstr>
      <vt:lpstr>Fundamentos normativos</vt:lpstr>
      <vt:lpstr>Fundamentos normativos</vt:lpstr>
      <vt:lpstr>Fundamentos normativos</vt:lpstr>
      <vt:lpstr>Fundamentos normativos</vt:lpstr>
      <vt:lpstr>La Ley general de Niños, Niñas y Adolescentes</vt:lpstr>
      <vt:lpstr>CPEUM, artículo 4; LGDNNA, artículos 73, 76 y 77; Convención sobre los Derechos del Niño, artículos 3, 12 y 16 como parámetro interpretativo de tutela reforzada. </vt:lpstr>
      <vt:lpstr>Construcción jurisprudencial  y  normativa de la protección electoral </vt:lpstr>
      <vt:lpstr>Primer antecedente electoral</vt:lpstr>
      <vt:lpstr>Jurisprudencia 5/2017</vt:lpstr>
      <vt:lpstr>Jurisprudencia 5/2017</vt:lpstr>
      <vt:lpstr>SUP-RAP-149/2018 y Juris. 20/2019</vt:lpstr>
      <vt:lpstr>INE Acdo. INE/CG481/2019</vt:lpstr>
      <vt:lpstr>Aparición de niñas, niños y adolescentes en propaganda política y electoral</vt:lpstr>
      <vt:lpstr>Aparición de niñas, niños y adolescentes en propaganda política y electoral</vt:lpstr>
      <vt:lpstr>Aparición de niñas, niños y adolescentes en propaganda política y electoral</vt:lpstr>
      <vt:lpstr>Aparición de niñas, niños y adolescentes en propaganda política y electoral</vt:lpstr>
      <vt:lpstr>El consentimiento</vt:lpstr>
      <vt:lpstr>Naturaleza jurídica</vt:lpstr>
      <vt:lpstr>Funciones simultáneas</vt:lpstr>
      <vt:lpstr>Requisitos del consentimiento</vt:lpstr>
      <vt:lpstr>Requisitos del consentimiento</vt:lpstr>
      <vt:lpstr>Presentación de PowerPoint</vt:lpstr>
      <vt:lpstr>Presentación de PowerPoint</vt:lpstr>
      <vt:lpstr>Presentación de PowerPoint</vt:lpstr>
      <vt:lpstr>Presentación de PowerPoint</vt:lpstr>
      <vt:lpstr>SUP-RAP-149/2018</vt:lpstr>
      <vt:lpstr>SUP-RAP-149/2018</vt:lpstr>
      <vt:lpstr>Jurisprudencias</vt:lpstr>
      <vt:lpstr>Inteligencia Artificial</vt:lpstr>
      <vt:lpstr>IA en la representación de NNA</vt:lpstr>
      <vt:lpstr>Presentación de PowerPoint</vt:lpstr>
      <vt:lpstr>Presentación de PowerPoint</vt:lpstr>
      <vt:lpstr>SUP-RAP-893/2024</vt:lpstr>
      <vt:lpstr>SUP-RAP-893/2024</vt:lpstr>
      <vt:lpstr>SUP-RAP-893/2024</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María de Lourdes Gabriela Cossío Deschamps</dc:creator>
  <cp:lastModifiedBy>María de Lourdes Gabriela Cossío Deschamps</cp:lastModifiedBy>
  <cp:revision>2</cp:revision>
  <dcterms:created xsi:type="dcterms:W3CDTF">2026-03-18T01:43:34Z</dcterms:created>
  <dcterms:modified xsi:type="dcterms:W3CDTF">2026-05-19T02:19:45Z</dcterms:modified>
</cp:coreProperties>
</file>