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5" r:id="rId30"/>
    <p:sldId id="286" r:id="rId31"/>
    <p:sldId id="287" r:id="rId32"/>
    <p:sldId id="288" r:id="rId33"/>
    <p:sldId id="289" r:id="rId34"/>
    <p:sldId id="290" r:id="rId35"/>
    <p:sldId id="291" r:id="rId36"/>
    <p:sldId id="292" r:id="rId37"/>
    <p:sldId id="295" r:id="rId38"/>
    <p:sldId id="293" r:id="rId39"/>
    <p:sldId id="294" r:id="rId40"/>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ABA811-1165-E340-9CDB-A3346ACFE9FC}" v="42" dt="2025-03-26T01:49:59.8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50"/>
    <p:restoredTop sz="94658"/>
  </p:normalViewPr>
  <p:slideViewPr>
    <p:cSldViewPr snapToGrid="0">
      <p:cViewPr varScale="1">
        <p:scale>
          <a:sx n="78" d="100"/>
          <a:sy n="78" d="100"/>
        </p:scale>
        <p:origin x="69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F47070-F80A-4427-87E4-68B466BD900E}"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A9B07691-3512-4CB6-97F7-B3DAABB24ED0}">
      <dgm:prSet custT="1"/>
      <dgm:spPr/>
      <dgm:t>
        <a:bodyPr/>
        <a:lstStyle/>
        <a:p>
          <a:r>
            <a:rPr lang="es-MX" sz="1800" dirty="0">
              <a:latin typeface="HANDWRITINGCR" panose="02000603000000000000" pitchFamily="2" charset="0"/>
              <a:ea typeface="HANDWRITINGCR" panose="02000603000000000000" pitchFamily="2" charset="0"/>
            </a:rPr>
            <a:t>GROSERIAS</a:t>
          </a:r>
          <a:endParaRPr lang="en-US" sz="1800" dirty="0">
            <a:latin typeface="HANDWRITINGCR" panose="02000603000000000000" pitchFamily="2" charset="0"/>
            <a:ea typeface="HANDWRITINGCR" panose="02000603000000000000" pitchFamily="2" charset="0"/>
          </a:endParaRPr>
        </a:p>
      </dgm:t>
    </dgm:pt>
    <dgm:pt modelId="{3C97F367-5FC0-4D32-B09B-01040F3AF2A9}" type="parTrans" cxnId="{AAD53C49-33FC-4BD5-8E9C-90B3FAC94795}">
      <dgm:prSet/>
      <dgm:spPr/>
      <dgm:t>
        <a:bodyPr/>
        <a:lstStyle/>
        <a:p>
          <a:endParaRPr lang="en-US"/>
        </a:p>
      </dgm:t>
    </dgm:pt>
    <dgm:pt modelId="{D0DF409E-5C46-4A23-98DA-7ADCD111BFDF}" type="sibTrans" cxnId="{AAD53C49-33FC-4BD5-8E9C-90B3FAC94795}">
      <dgm:prSet/>
      <dgm:spPr/>
      <dgm:t>
        <a:bodyPr/>
        <a:lstStyle/>
        <a:p>
          <a:endParaRPr lang="en-US"/>
        </a:p>
      </dgm:t>
    </dgm:pt>
    <dgm:pt modelId="{83A3613A-029F-481A-8F97-36A7D34F0841}">
      <dgm:prSet custT="1"/>
      <dgm:spPr/>
      <dgm:t>
        <a:bodyPr/>
        <a:lstStyle/>
        <a:p>
          <a:r>
            <a:rPr lang="es-MX" sz="1400" dirty="0">
              <a:latin typeface="HANDWRITINGCR" panose="02000603000000000000" pitchFamily="2" charset="0"/>
              <a:ea typeface="HANDWRITINGCR" panose="02000603000000000000" pitchFamily="2" charset="0"/>
            </a:rPr>
            <a:t>DESAPROBACIÓN</a:t>
          </a:r>
          <a:endParaRPr lang="en-US" sz="1400" dirty="0">
            <a:latin typeface="HANDWRITINGCR" panose="02000603000000000000" pitchFamily="2" charset="0"/>
            <a:ea typeface="HANDWRITINGCR" panose="02000603000000000000" pitchFamily="2" charset="0"/>
          </a:endParaRPr>
        </a:p>
      </dgm:t>
    </dgm:pt>
    <dgm:pt modelId="{F3E59F97-DA06-401C-BC81-01A3BF7B74AB}" type="parTrans" cxnId="{D93FC5EC-13D8-42A7-8893-0EED695AB46D}">
      <dgm:prSet/>
      <dgm:spPr/>
      <dgm:t>
        <a:bodyPr/>
        <a:lstStyle/>
        <a:p>
          <a:endParaRPr lang="en-US"/>
        </a:p>
      </dgm:t>
    </dgm:pt>
    <dgm:pt modelId="{C12314E8-4EB1-46E7-B27B-06EBD3A2CFFA}" type="sibTrans" cxnId="{D93FC5EC-13D8-42A7-8893-0EED695AB46D}">
      <dgm:prSet/>
      <dgm:spPr/>
      <dgm:t>
        <a:bodyPr/>
        <a:lstStyle/>
        <a:p>
          <a:endParaRPr lang="en-US"/>
        </a:p>
      </dgm:t>
    </dgm:pt>
    <dgm:pt modelId="{7D235A9F-1756-4BBC-99D4-D2611F2E9886}">
      <dgm:prSet custT="1"/>
      <dgm:spPr/>
      <dgm:t>
        <a:bodyPr/>
        <a:lstStyle/>
        <a:p>
          <a:r>
            <a:rPr lang="es-MX" sz="1400" dirty="0">
              <a:latin typeface="HANDWRITINGCR" panose="02000603000000000000" pitchFamily="2" charset="0"/>
              <a:ea typeface="HANDWRITINGCR" panose="02000603000000000000" pitchFamily="2" charset="0"/>
            </a:rPr>
            <a:t>RIDICULIZACIÓN</a:t>
          </a:r>
          <a:endParaRPr lang="en-US" sz="1400" dirty="0">
            <a:latin typeface="HANDWRITINGCR" panose="02000603000000000000" pitchFamily="2" charset="0"/>
            <a:ea typeface="HANDWRITINGCR" panose="02000603000000000000" pitchFamily="2" charset="0"/>
          </a:endParaRPr>
        </a:p>
      </dgm:t>
    </dgm:pt>
    <dgm:pt modelId="{13A1CDD7-7F08-4C0B-A4B9-09BBD68F56EB}" type="parTrans" cxnId="{337DDE57-7178-4A2D-A9BB-7B6A4AA47B24}">
      <dgm:prSet/>
      <dgm:spPr/>
      <dgm:t>
        <a:bodyPr/>
        <a:lstStyle/>
        <a:p>
          <a:endParaRPr lang="en-US"/>
        </a:p>
      </dgm:t>
    </dgm:pt>
    <dgm:pt modelId="{63F1421E-A6A3-4349-909B-88E15DD22049}" type="sibTrans" cxnId="{337DDE57-7178-4A2D-A9BB-7B6A4AA47B24}">
      <dgm:prSet/>
      <dgm:spPr/>
      <dgm:t>
        <a:bodyPr/>
        <a:lstStyle/>
        <a:p>
          <a:endParaRPr lang="en-US"/>
        </a:p>
      </dgm:t>
    </dgm:pt>
    <dgm:pt modelId="{6D6209FB-2926-4CBD-8D1A-811909D904A2}">
      <dgm:prSet custT="1"/>
      <dgm:spPr/>
      <dgm:t>
        <a:bodyPr/>
        <a:lstStyle/>
        <a:p>
          <a:r>
            <a:rPr lang="es-MX" sz="1400" dirty="0">
              <a:latin typeface="HANDWRITINGCR" panose="02000603000000000000" pitchFamily="2" charset="0"/>
              <a:ea typeface="HANDWRITINGCR" panose="02000603000000000000" pitchFamily="2" charset="0"/>
            </a:rPr>
            <a:t>RECHAZOS Y DISCRIMINACIONES</a:t>
          </a:r>
          <a:endParaRPr lang="en-US" sz="1400" dirty="0">
            <a:latin typeface="HANDWRITINGCR" panose="02000603000000000000" pitchFamily="2" charset="0"/>
            <a:ea typeface="HANDWRITINGCR" panose="02000603000000000000" pitchFamily="2" charset="0"/>
          </a:endParaRPr>
        </a:p>
      </dgm:t>
    </dgm:pt>
    <dgm:pt modelId="{72207117-2381-406C-97C7-F1E973A0DCAB}" type="parTrans" cxnId="{E2C544DF-4345-4F75-9ACB-9C82A7C9A918}">
      <dgm:prSet/>
      <dgm:spPr/>
      <dgm:t>
        <a:bodyPr/>
        <a:lstStyle/>
        <a:p>
          <a:endParaRPr lang="en-US"/>
        </a:p>
      </dgm:t>
    </dgm:pt>
    <dgm:pt modelId="{1FCB1A6C-1167-4D70-8A67-113C8B932AF9}" type="sibTrans" cxnId="{E2C544DF-4345-4F75-9ACB-9C82A7C9A918}">
      <dgm:prSet/>
      <dgm:spPr/>
      <dgm:t>
        <a:bodyPr/>
        <a:lstStyle/>
        <a:p>
          <a:endParaRPr lang="en-US"/>
        </a:p>
      </dgm:t>
    </dgm:pt>
    <dgm:pt modelId="{1D0C4B89-E7E0-4D36-B933-5B1B93F40611}">
      <dgm:prSet custT="1"/>
      <dgm:spPr/>
      <dgm:t>
        <a:bodyPr/>
        <a:lstStyle/>
        <a:p>
          <a:r>
            <a:rPr lang="es-MX" sz="1800" dirty="0">
              <a:latin typeface="HANDWRITINGCR" panose="02000603000000000000" pitchFamily="2" charset="0"/>
              <a:ea typeface="HANDWRITINGCR" panose="02000603000000000000" pitchFamily="2" charset="0"/>
            </a:rPr>
            <a:t>INSULTOS Y AMENAZAS</a:t>
          </a:r>
          <a:endParaRPr lang="en-US" sz="1800" dirty="0">
            <a:latin typeface="HANDWRITINGCR" panose="02000603000000000000" pitchFamily="2" charset="0"/>
            <a:ea typeface="HANDWRITINGCR" panose="02000603000000000000" pitchFamily="2" charset="0"/>
          </a:endParaRPr>
        </a:p>
      </dgm:t>
    </dgm:pt>
    <dgm:pt modelId="{C83AC2C9-0947-49BC-903A-C4F269583107}" type="parTrans" cxnId="{BDE588DE-BAEC-49F3-BB69-32BA7C1BF938}">
      <dgm:prSet/>
      <dgm:spPr/>
      <dgm:t>
        <a:bodyPr/>
        <a:lstStyle/>
        <a:p>
          <a:endParaRPr lang="en-US"/>
        </a:p>
      </dgm:t>
    </dgm:pt>
    <dgm:pt modelId="{03896A42-988F-47CE-BF36-3F485EB5EA8E}" type="sibTrans" cxnId="{BDE588DE-BAEC-49F3-BB69-32BA7C1BF938}">
      <dgm:prSet/>
      <dgm:spPr/>
      <dgm:t>
        <a:bodyPr/>
        <a:lstStyle/>
        <a:p>
          <a:endParaRPr lang="en-US"/>
        </a:p>
      </dgm:t>
    </dgm:pt>
    <dgm:pt modelId="{F52D4592-81E3-4C89-99A2-DD6CC2B9B589}">
      <dgm:prSet custT="1"/>
      <dgm:spPr/>
      <dgm:t>
        <a:bodyPr/>
        <a:lstStyle/>
        <a:p>
          <a:r>
            <a:rPr lang="es-MX" sz="2000" dirty="0">
              <a:latin typeface="HANDWRITINGCR" panose="02000603000000000000" pitchFamily="2" charset="0"/>
              <a:ea typeface="HANDWRITINGCR" panose="02000603000000000000" pitchFamily="2" charset="0"/>
            </a:rPr>
            <a:t>AGRESIÓN FÍSICA</a:t>
          </a:r>
          <a:endParaRPr lang="en-US" sz="2000" dirty="0">
            <a:latin typeface="HANDWRITINGCR" panose="02000603000000000000" pitchFamily="2" charset="0"/>
            <a:ea typeface="HANDWRITINGCR" panose="02000603000000000000" pitchFamily="2" charset="0"/>
          </a:endParaRPr>
        </a:p>
      </dgm:t>
    </dgm:pt>
    <dgm:pt modelId="{561DDDE0-0FD5-45BB-854B-C2E69FBD1466}" type="parTrans" cxnId="{A00C7121-DB5C-4D2C-9E96-8CDA6B272597}">
      <dgm:prSet/>
      <dgm:spPr/>
      <dgm:t>
        <a:bodyPr/>
        <a:lstStyle/>
        <a:p>
          <a:endParaRPr lang="en-US"/>
        </a:p>
      </dgm:t>
    </dgm:pt>
    <dgm:pt modelId="{FFE5E154-7944-4B80-B5B5-EB7FF7C907FD}" type="sibTrans" cxnId="{A00C7121-DB5C-4D2C-9E96-8CDA6B272597}">
      <dgm:prSet/>
      <dgm:spPr/>
      <dgm:t>
        <a:bodyPr/>
        <a:lstStyle/>
        <a:p>
          <a:endParaRPr lang="en-US"/>
        </a:p>
      </dgm:t>
    </dgm:pt>
    <dgm:pt modelId="{C07F242A-2425-D645-B9CD-BC42E0677687}" type="pres">
      <dgm:prSet presAssocID="{5FF47070-F80A-4427-87E4-68B466BD900E}" presName="diagram" presStyleCnt="0">
        <dgm:presLayoutVars>
          <dgm:dir/>
          <dgm:resizeHandles val="exact"/>
        </dgm:presLayoutVars>
      </dgm:prSet>
      <dgm:spPr/>
    </dgm:pt>
    <dgm:pt modelId="{B36FA534-DAC4-CF42-936E-E74F4E2AF123}" type="pres">
      <dgm:prSet presAssocID="{A9B07691-3512-4CB6-97F7-B3DAABB24ED0}" presName="node" presStyleLbl="node1" presStyleIdx="0" presStyleCnt="6">
        <dgm:presLayoutVars>
          <dgm:bulletEnabled val="1"/>
        </dgm:presLayoutVars>
      </dgm:prSet>
      <dgm:spPr/>
    </dgm:pt>
    <dgm:pt modelId="{0DA8F5E2-A092-9F4C-96BE-DA6DF0A71DE1}" type="pres">
      <dgm:prSet presAssocID="{D0DF409E-5C46-4A23-98DA-7ADCD111BFDF}" presName="sibTrans" presStyleCnt="0"/>
      <dgm:spPr/>
    </dgm:pt>
    <dgm:pt modelId="{D94146ED-421D-7F48-B674-CF68886DB41B}" type="pres">
      <dgm:prSet presAssocID="{83A3613A-029F-481A-8F97-36A7D34F0841}" presName="node" presStyleLbl="node1" presStyleIdx="1" presStyleCnt="6">
        <dgm:presLayoutVars>
          <dgm:bulletEnabled val="1"/>
        </dgm:presLayoutVars>
      </dgm:prSet>
      <dgm:spPr/>
    </dgm:pt>
    <dgm:pt modelId="{13DFC0AB-7C97-3041-B4B9-1BC907AEFF25}" type="pres">
      <dgm:prSet presAssocID="{C12314E8-4EB1-46E7-B27B-06EBD3A2CFFA}" presName="sibTrans" presStyleCnt="0"/>
      <dgm:spPr/>
    </dgm:pt>
    <dgm:pt modelId="{2EC5FC6E-A2B1-134C-92E9-F2D689987D07}" type="pres">
      <dgm:prSet presAssocID="{7D235A9F-1756-4BBC-99D4-D2611F2E9886}" presName="node" presStyleLbl="node1" presStyleIdx="2" presStyleCnt="6">
        <dgm:presLayoutVars>
          <dgm:bulletEnabled val="1"/>
        </dgm:presLayoutVars>
      </dgm:prSet>
      <dgm:spPr/>
    </dgm:pt>
    <dgm:pt modelId="{663F96A6-D90F-F544-B429-EA285BB2DA09}" type="pres">
      <dgm:prSet presAssocID="{63F1421E-A6A3-4349-909B-88E15DD22049}" presName="sibTrans" presStyleCnt="0"/>
      <dgm:spPr/>
    </dgm:pt>
    <dgm:pt modelId="{5E67E604-AE17-A044-A9BF-271025CF6444}" type="pres">
      <dgm:prSet presAssocID="{6D6209FB-2926-4CBD-8D1A-811909D904A2}" presName="node" presStyleLbl="node1" presStyleIdx="3" presStyleCnt="6">
        <dgm:presLayoutVars>
          <dgm:bulletEnabled val="1"/>
        </dgm:presLayoutVars>
      </dgm:prSet>
      <dgm:spPr/>
    </dgm:pt>
    <dgm:pt modelId="{740D1F5E-769D-BC42-8FAF-D18E197A50A6}" type="pres">
      <dgm:prSet presAssocID="{1FCB1A6C-1167-4D70-8A67-113C8B932AF9}" presName="sibTrans" presStyleCnt="0"/>
      <dgm:spPr/>
    </dgm:pt>
    <dgm:pt modelId="{2161943A-98C3-2248-A6B7-90F60EBC0FBC}" type="pres">
      <dgm:prSet presAssocID="{1D0C4B89-E7E0-4D36-B933-5B1B93F40611}" presName="node" presStyleLbl="node1" presStyleIdx="4" presStyleCnt="6">
        <dgm:presLayoutVars>
          <dgm:bulletEnabled val="1"/>
        </dgm:presLayoutVars>
      </dgm:prSet>
      <dgm:spPr/>
    </dgm:pt>
    <dgm:pt modelId="{1C3A7D20-C611-E84A-9639-8A6E410BA16F}" type="pres">
      <dgm:prSet presAssocID="{03896A42-988F-47CE-BF36-3F485EB5EA8E}" presName="sibTrans" presStyleCnt="0"/>
      <dgm:spPr/>
    </dgm:pt>
    <dgm:pt modelId="{940426DA-7919-7248-A750-94405869821E}" type="pres">
      <dgm:prSet presAssocID="{F52D4592-81E3-4C89-99A2-DD6CC2B9B589}" presName="node" presStyleLbl="node1" presStyleIdx="5" presStyleCnt="6">
        <dgm:presLayoutVars>
          <dgm:bulletEnabled val="1"/>
        </dgm:presLayoutVars>
      </dgm:prSet>
      <dgm:spPr/>
    </dgm:pt>
  </dgm:ptLst>
  <dgm:cxnLst>
    <dgm:cxn modelId="{A00C7121-DB5C-4D2C-9E96-8CDA6B272597}" srcId="{5FF47070-F80A-4427-87E4-68B466BD900E}" destId="{F52D4592-81E3-4C89-99A2-DD6CC2B9B589}" srcOrd="5" destOrd="0" parTransId="{561DDDE0-0FD5-45BB-854B-C2E69FBD1466}" sibTransId="{FFE5E154-7944-4B80-B5B5-EB7FF7C907FD}"/>
    <dgm:cxn modelId="{E0B02B23-AD52-B140-991E-0B994C3CBD41}" type="presOf" srcId="{1D0C4B89-E7E0-4D36-B933-5B1B93F40611}" destId="{2161943A-98C3-2248-A6B7-90F60EBC0FBC}" srcOrd="0" destOrd="0" presId="urn:microsoft.com/office/officeart/2005/8/layout/default"/>
    <dgm:cxn modelId="{37CFAE5C-ABC6-D349-8FB9-DF633D4CED31}" type="presOf" srcId="{5FF47070-F80A-4427-87E4-68B466BD900E}" destId="{C07F242A-2425-D645-B9CD-BC42E0677687}" srcOrd="0" destOrd="0" presId="urn:microsoft.com/office/officeart/2005/8/layout/default"/>
    <dgm:cxn modelId="{AAD53C49-33FC-4BD5-8E9C-90B3FAC94795}" srcId="{5FF47070-F80A-4427-87E4-68B466BD900E}" destId="{A9B07691-3512-4CB6-97F7-B3DAABB24ED0}" srcOrd="0" destOrd="0" parTransId="{3C97F367-5FC0-4D32-B09B-01040F3AF2A9}" sibTransId="{D0DF409E-5C46-4A23-98DA-7ADCD111BFDF}"/>
    <dgm:cxn modelId="{388ACC55-9070-FB42-8724-91EAD8B51420}" type="presOf" srcId="{7D235A9F-1756-4BBC-99D4-D2611F2E9886}" destId="{2EC5FC6E-A2B1-134C-92E9-F2D689987D07}" srcOrd="0" destOrd="0" presId="urn:microsoft.com/office/officeart/2005/8/layout/default"/>
    <dgm:cxn modelId="{337DDE57-7178-4A2D-A9BB-7B6A4AA47B24}" srcId="{5FF47070-F80A-4427-87E4-68B466BD900E}" destId="{7D235A9F-1756-4BBC-99D4-D2611F2E9886}" srcOrd="2" destOrd="0" parTransId="{13A1CDD7-7F08-4C0B-A4B9-09BBD68F56EB}" sibTransId="{63F1421E-A6A3-4349-909B-88E15DD22049}"/>
    <dgm:cxn modelId="{49EF6987-DB39-E04C-8FE3-A66AA27DB54B}" type="presOf" srcId="{83A3613A-029F-481A-8F97-36A7D34F0841}" destId="{D94146ED-421D-7F48-B674-CF68886DB41B}" srcOrd="0" destOrd="0" presId="urn:microsoft.com/office/officeart/2005/8/layout/default"/>
    <dgm:cxn modelId="{D78FC5B2-B266-3645-8DE4-D2D2B5B4F06D}" type="presOf" srcId="{F52D4592-81E3-4C89-99A2-DD6CC2B9B589}" destId="{940426DA-7919-7248-A750-94405869821E}" srcOrd="0" destOrd="0" presId="urn:microsoft.com/office/officeart/2005/8/layout/default"/>
    <dgm:cxn modelId="{BDE588DE-BAEC-49F3-BB69-32BA7C1BF938}" srcId="{5FF47070-F80A-4427-87E4-68B466BD900E}" destId="{1D0C4B89-E7E0-4D36-B933-5B1B93F40611}" srcOrd="4" destOrd="0" parTransId="{C83AC2C9-0947-49BC-903A-C4F269583107}" sibTransId="{03896A42-988F-47CE-BF36-3F485EB5EA8E}"/>
    <dgm:cxn modelId="{E2C544DF-4345-4F75-9ACB-9C82A7C9A918}" srcId="{5FF47070-F80A-4427-87E4-68B466BD900E}" destId="{6D6209FB-2926-4CBD-8D1A-811909D904A2}" srcOrd="3" destOrd="0" parTransId="{72207117-2381-406C-97C7-F1E973A0DCAB}" sibTransId="{1FCB1A6C-1167-4D70-8A67-113C8B932AF9}"/>
    <dgm:cxn modelId="{279EE5E3-5A14-6742-81FD-9B72B8887D13}" type="presOf" srcId="{6D6209FB-2926-4CBD-8D1A-811909D904A2}" destId="{5E67E604-AE17-A044-A9BF-271025CF6444}" srcOrd="0" destOrd="0" presId="urn:microsoft.com/office/officeart/2005/8/layout/default"/>
    <dgm:cxn modelId="{8BB7C7E6-F784-E940-8803-48F5EC91D37A}" type="presOf" srcId="{A9B07691-3512-4CB6-97F7-B3DAABB24ED0}" destId="{B36FA534-DAC4-CF42-936E-E74F4E2AF123}" srcOrd="0" destOrd="0" presId="urn:microsoft.com/office/officeart/2005/8/layout/default"/>
    <dgm:cxn modelId="{D93FC5EC-13D8-42A7-8893-0EED695AB46D}" srcId="{5FF47070-F80A-4427-87E4-68B466BD900E}" destId="{83A3613A-029F-481A-8F97-36A7D34F0841}" srcOrd="1" destOrd="0" parTransId="{F3E59F97-DA06-401C-BC81-01A3BF7B74AB}" sibTransId="{C12314E8-4EB1-46E7-B27B-06EBD3A2CFFA}"/>
    <dgm:cxn modelId="{F21FCD3B-57B6-7844-8EFB-2B89D2AD8BAB}" type="presParOf" srcId="{C07F242A-2425-D645-B9CD-BC42E0677687}" destId="{B36FA534-DAC4-CF42-936E-E74F4E2AF123}" srcOrd="0" destOrd="0" presId="urn:microsoft.com/office/officeart/2005/8/layout/default"/>
    <dgm:cxn modelId="{E226C3D7-C4E0-BA4C-92A1-B1A283754E7C}" type="presParOf" srcId="{C07F242A-2425-D645-B9CD-BC42E0677687}" destId="{0DA8F5E2-A092-9F4C-96BE-DA6DF0A71DE1}" srcOrd="1" destOrd="0" presId="urn:microsoft.com/office/officeart/2005/8/layout/default"/>
    <dgm:cxn modelId="{81DE9ECB-C562-D74E-A2C3-416641F9B3F9}" type="presParOf" srcId="{C07F242A-2425-D645-B9CD-BC42E0677687}" destId="{D94146ED-421D-7F48-B674-CF68886DB41B}" srcOrd="2" destOrd="0" presId="urn:microsoft.com/office/officeart/2005/8/layout/default"/>
    <dgm:cxn modelId="{DBA6EF37-1765-D445-946B-8170FE7AB6F8}" type="presParOf" srcId="{C07F242A-2425-D645-B9CD-BC42E0677687}" destId="{13DFC0AB-7C97-3041-B4B9-1BC907AEFF25}" srcOrd="3" destOrd="0" presId="urn:microsoft.com/office/officeart/2005/8/layout/default"/>
    <dgm:cxn modelId="{F75BBC05-623C-F549-9201-730761189C4B}" type="presParOf" srcId="{C07F242A-2425-D645-B9CD-BC42E0677687}" destId="{2EC5FC6E-A2B1-134C-92E9-F2D689987D07}" srcOrd="4" destOrd="0" presId="urn:microsoft.com/office/officeart/2005/8/layout/default"/>
    <dgm:cxn modelId="{6DBEEB33-E541-2B44-9A72-72BB6B922ABF}" type="presParOf" srcId="{C07F242A-2425-D645-B9CD-BC42E0677687}" destId="{663F96A6-D90F-F544-B429-EA285BB2DA09}" srcOrd="5" destOrd="0" presId="urn:microsoft.com/office/officeart/2005/8/layout/default"/>
    <dgm:cxn modelId="{6EAD4755-3613-EF42-8FE4-B6D2C21FABF8}" type="presParOf" srcId="{C07F242A-2425-D645-B9CD-BC42E0677687}" destId="{5E67E604-AE17-A044-A9BF-271025CF6444}" srcOrd="6" destOrd="0" presId="urn:microsoft.com/office/officeart/2005/8/layout/default"/>
    <dgm:cxn modelId="{AFE15314-6786-1F44-8E96-CC6856050E82}" type="presParOf" srcId="{C07F242A-2425-D645-B9CD-BC42E0677687}" destId="{740D1F5E-769D-BC42-8FAF-D18E197A50A6}" srcOrd="7" destOrd="0" presId="urn:microsoft.com/office/officeart/2005/8/layout/default"/>
    <dgm:cxn modelId="{0FCCBBC7-D9A4-B64A-93F4-CA4C5549EA47}" type="presParOf" srcId="{C07F242A-2425-D645-B9CD-BC42E0677687}" destId="{2161943A-98C3-2248-A6B7-90F60EBC0FBC}" srcOrd="8" destOrd="0" presId="urn:microsoft.com/office/officeart/2005/8/layout/default"/>
    <dgm:cxn modelId="{D57FCC7C-BE70-B148-857E-4F8CBA34D140}" type="presParOf" srcId="{C07F242A-2425-D645-B9CD-BC42E0677687}" destId="{1C3A7D20-C611-E84A-9639-8A6E410BA16F}" srcOrd="9" destOrd="0" presId="urn:microsoft.com/office/officeart/2005/8/layout/default"/>
    <dgm:cxn modelId="{70106C40-344D-B348-9245-CBC754D7C740}" type="presParOf" srcId="{C07F242A-2425-D645-B9CD-BC42E0677687}" destId="{940426DA-7919-7248-A750-94405869821E}"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FA534-DAC4-CF42-936E-E74F4E2AF123}">
      <dsp:nvSpPr>
        <dsp:cNvPr id="0" name=""/>
        <dsp:cNvSpPr/>
      </dsp:nvSpPr>
      <dsp:spPr>
        <a:xfrm>
          <a:off x="1297" y="525353"/>
          <a:ext cx="1634363" cy="9806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latin typeface="HANDWRITINGCR" panose="02000603000000000000" pitchFamily="2" charset="0"/>
              <a:ea typeface="HANDWRITINGCR" panose="02000603000000000000" pitchFamily="2" charset="0"/>
            </a:rPr>
            <a:t>GROSERIAS</a:t>
          </a:r>
          <a:endParaRPr lang="en-US" sz="1800" kern="1200" dirty="0">
            <a:latin typeface="HANDWRITINGCR" panose="02000603000000000000" pitchFamily="2" charset="0"/>
            <a:ea typeface="HANDWRITINGCR" panose="02000603000000000000" pitchFamily="2" charset="0"/>
          </a:endParaRPr>
        </a:p>
      </dsp:txBody>
      <dsp:txXfrm>
        <a:off x="1297" y="525353"/>
        <a:ext cx="1634363" cy="980618"/>
      </dsp:txXfrm>
    </dsp:sp>
    <dsp:sp modelId="{D94146ED-421D-7F48-B674-CF68886DB41B}">
      <dsp:nvSpPr>
        <dsp:cNvPr id="0" name=""/>
        <dsp:cNvSpPr/>
      </dsp:nvSpPr>
      <dsp:spPr>
        <a:xfrm>
          <a:off x="1799097" y="525353"/>
          <a:ext cx="1634363" cy="9806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latin typeface="HANDWRITINGCR" panose="02000603000000000000" pitchFamily="2" charset="0"/>
              <a:ea typeface="HANDWRITINGCR" panose="02000603000000000000" pitchFamily="2" charset="0"/>
            </a:rPr>
            <a:t>DESAPROBACIÓN</a:t>
          </a:r>
          <a:endParaRPr lang="en-US" sz="1400" kern="1200" dirty="0">
            <a:latin typeface="HANDWRITINGCR" panose="02000603000000000000" pitchFamily="2" charset="0"/>
            <a:ea typeface="HANDWRITINGCR" panose="02000603000000000000" pitchFamily="2" charset="0"/>
          </a:endParaRPr>
        </a:p>
      </dsp:txBody>
      <dsp:txXfrm>
        <a:off x="1799097" y="525353"/>
        <a:ext cx="1634363" cy="980618"/>
      </dsp:txXfrm>
    </dsp:sp>
    <dsp:sp modelId="{2EC5FC6E-A2B1-134C-92E9-F2D689987D07}">
      <dsp:nvSpPr>
        <dsp:cNvPr id="0" name=""/>
        <dsp:cNvSpPr/>
      </dsp:nvSpPr>
      <dsp:spPr>
        <a:xfrm>
          <a:off x="3596897" y="525353"/>
          <a:ext cx="1634363" cy="9806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latin typeface="HANDWRITINGCR" panose="02000603000000000000" pitchFamily="2" charset="0"/>
              <a:ea typeface="HANDWRITINGCR" panose="02000603000000000000" pitchFamily="2" charset="0"/>
            </a:rPr>
            <a:t>RIDICULIZACIÓN</a:t>
          </a:r>
          <a:endParaRPr lang="en-US" sz="1400" kern="1200" dirty="0">
            <a:latin typeface="HANDWRITINGCR" panose="02000603000000000000" pitchFamily="2" charset="0"/>
            <a:ea typeface="HANDWRITINGCR" panose="02000603000000000000" pitchFamily="2" charset="0"/>
          </a:endParaRPr>
        </a:p>
      </dsp:txBody>
      <dsp:txXfrm>
        <a:off x="3596897" y="525353"/>
        <a:ext cx="1634363" cy="980618"/>
      </dsp:txXfrm>
    </dsp:sp>
    <dsp:sp modelId="{5E67E604-AE17-A044-A9BF-271025CF6444}">
      <dsp:nvSpPr>
        <dsp:cNvPr id="0" name=""/>
        <dsp:cNvSpPr/>
      </dsp:nvSpPr>
      <dsp:spPr>
        <a:xfrm>
          <a:off x="5394697" y="525353"/>
          <a:ext cx="1634363" cy="9806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kern="1200" dirty="0">
              <a:latin typeface="HANDWRITINGCR" panose="02000603000000000000" pitchFamily="2" charset="0"/>
              <a:ea typeface="HANDWRITINGCR" panose="02000603000000000000" pitchFamily="2" charset="0"/>
            </a:rPr>
            <a:t>RECHAZOS Y DISCRIMINACIONES</a:t>
          </a:r>
          <a:endParaRPr lang="en-US" sz="1400" kern="1200" dirty="0">
            <a:latin typeface="HANDWRITINGCR" panose="02000603000000000000" pitchFamily="2" charset="0"/>
            <a:ea typeface="HANDWRITINGCR" panose="02000603000000000000" pitchFamily="2" charset="0"/>
          </a:endParaRPr>
        </a:p>
      </dsp:txBody>
      <dsp:txXfrm>
        <a:off x="5394697" y="525353"/>
        <a:ext cx="1634363" cy="980618"/>
      </dsp:txXfrm>
    </dsp:sp>
    <dsp:sp modelId="{2161943A-98C3-2248-A6B7-90F60EBC0FBC}">
      <dsp:nvSpPr>
        <dsp:cNvPr id="0" name=""/>
        <dsp:cNvSpPr/>
      </dsp:nvSpPr>
      <dsp:spPr>
        <a:xfrm>
          <a:off x="7192497" y="525353"/>
          <a:ext cx="1634363" cy="9806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latin typeface="HANDWRITINGCR" panose="02000603000000000000" pitchFamily="2" charset="0"/>
              <a:ea typeface="HANDWRITINGCR" panose="02000603000000000000" pitchFamily="2" charset="0"/>
            </a:rPr>
            <a:t>INSULTOS Y AMENAZAS</a:t>
          </a:r>
          <a:endParaRPr lang="en-US" sz="1800" kern="1200" dirty="0">
            <a:latin typeface="HANDWRITINGCR" panose="02000603000000000000" pitchFamily="2" charset="0"/>
            <a:ea typeface="HANDWRITINGCR" panose="02000603000000000000" pitchFamily="2" charset="0"/>
          </a:endParaRPr>
        </a:p>
      </dsp:txBody>
      <dsp:txXfrm>
        <a:off x="7192497" y="525353"/>
        <a:ext cx="1634363" cy="980618"/>
      </dsp:txXfrm>
    </dsp:sp>
    <dsp:sp modelId="{940426DA-7919-7248-A750-94405869821E}">
      <dsp:nvSpPr>
        <dsp:cNvPr id="0" name=""/>
        <dsp:cNvSpPr/>
      </dsp:nvSpPr>
      <dsp:spPr>
        <a:xfrm>
          <a:off x="8990298" y="525353"/>
          <a:ext cx="1634363" cy="98061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MX" sz="2000" kern="1200" dirty="0">
              <a:latin typeface="HANDWRITINGCR" panose="02000603000000000000" pitchFamily="2" charset="0"/>
              <a:ea typeface="HANDWRITINGCR" panose="02000603000000000000" pitchFamily="2" charset="0"/>
            </a:rPr>
            <a:t>AGRESIÓN FÍSICA</a:t>
          </a:r>
          <a:endParaRPr lang="en-US" sz="2000" kern="1200" dirty="0">
            <a:latin typeface="HANDWRITINGCR" panose="02000603000000000000" pitchFamily="2" charset="0"/>
            <a:ea typeface="HANDWRITINGCR" panose="02000603000000000000" pitchFamily="2" charset="0"/>
          </a:endParaRPr>
        </a:p>
      </dsp:txBody>
      <dsp:txXfrm>
        <a:off x="8990298" y="525353"/>
        <a:ext cx="1634363" cy="9806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11/24/2025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‹Nº›</a:t>
            </a:fld>
            <a:endParaRPr lang="en-US"/>
          </a:p>
        </p:txBody>
      </p:sp>
    </p:spTree>
    <p:extLst>
      <p:ext uri="{BB962C8B-B14F-4D97-AF65-F5344CB8AC3E}">
        <p14:creationId xmlns:p14="http://schemas.microsoft.com/office/powerpoint/2010/main" val="2123566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11/24/2025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‹Nº›</a:t>
            </a:fld>
            <a:endParaRPr lang="en-US"/>
          </a:p>
        </p:txBody>
      </p:sp>
    </p:spTree>
    <p:extLst>
      <p:ext uri="{BB962C8B-B14F-4D97-AF65-F5344CB8AC3E}">
        <p14:creationId xmlns:p14="http://schemas.microsoft.com/office/powerpoint/2010/main" val="286650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11/24/2025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‹Nº›</a:t>
            </a:fld>
            <a:endParaRPr lang="en-US"/>
          </a:p>
        </p:txBody>
      </p:sp>
    </p:spTree>
    <p:extLst>
      <p:ext uri="{BB962C8B-B14F-4D97-AF65-F5344CB8AC3E}">
        <p14:creationId xmlns:p14="http://schemas.microsoft.com/office/powerpoint/2010/main" val="1919406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11/24/2025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‹Nº›</a:t>
            </a:fld>
            <a:endParaRPr lang="en-US"/>
          </a:p>
        </p:txBody>
      </p:sp>
    </p:spTree>
    <p:extLst>
      <p:ext uri="{BB962C8B-B14F-4D97-AF65-F5344CB8AC3E}">
        <p14:creationId xmlns:p14="http://schemas.microsoft.com/office/powerpoint/2010/main" val="64966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11/24/2025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‹Nº›</a:t>
            </a:fld>
            <a:endParaRPr lang="en-US"/>
          </a:p>
        </p:txBody>
      </p:sp>
    </p:spTree>
    <p:extLst>
      <p:ext uri="{BB962C8B-B14F-4D97-AF65-F5344CB8AC3E}">
        <p14:creationId xmlns:p14="http://schemas.microsoft.com/office/powerpoint/2010/main" val="4202662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11/24/2025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‹Nº›</a:t>
            </a:fld>
            <a:endParaRPr lang="en-US"/>
          </a:p>
        </p:txBody>
      </p:sp>
    </p:spTree>
    <p:extLst>
      <p:ext uri="{BB962C8B-B14F-4D97-AF65-F5344CB8AC3E}">
        <p14:creationId xmlns:p14="http://schemas.microsoft.com/office/powerpoint/2010/main" val="363230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11/24/2025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‹Nº›</a:t>
            </a:fld>
            <a:endParaRPr lang="en-US"/>
          </a:p>
        </p:txBody>
      </p:sp>
    </p:spTree>
    <p:extLst>
      <p:ext uri="{BB962C8B-B14F-4D97-AF65-F5344CB8AC3E}">
        <p14:creationId xmlns:p14="http://schemas.microsoft.com/office/powerpoint/2010/main" val="340173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11/24/2025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‹Nº›</a:t>
            </a:fld>
            <a:endParaRPr lang="en-US"/>
          </a:p>
        </p:txBody>
      </p:sp>
    </p:spTree>
    <p:extLst>
      <p:ext uri="{BB962C8B-B14F-4D97-AF65-F5344CB8AC3E}">
        <p14:creationId xmlns:p14="http://schemas.microsoft.com/office/powerpoint/2010/main" val="1606597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11/24/2025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‹Nº›</a:t>
            </a:fld>
            <a:endParaRPr lang="en-US"/>
          </a:p>
        </p:txBody>
      </p:sp>
    </p:spTree>
    <p:extLst>
      <p:ext uri="{BB962C8B-B14F-4D97-AF65-F5344CB8AC3E}">
        <p14:creationId xmlns:p14="http://schemas.microsoft.com/office/powerpoint/2010/main" val="1839430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11/24/2025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‹Nº›</a:t>
            </a:fld>
            <a:endParaRPr lang="en-US"/>
          </a:p>
        </p:txBody>
      </p:sp>
    </p:spTree>
    <p:extLst>
      <p:ext uri="{BB962C8B-B14F-4D97-AF65-F5344CB8AC3E}">
        <p14:creationId xmlns:p14="http://schemas.microsoft.com/office/powerpoint/2010/main" val="2988526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11/24/2025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‹Nº›</a:t>
            </a:fld>
            <a:endParaRPr lang="en-US"/>
          </a:p>
        </p:txBody>
      </p:sp>
    </p:spTree>
    <p:extLst>
      <p:ext uri="{BB962C8B-B14F-4D97-AF65-F5344CB8AC3E}">
        <p14:creationId xmlns:p14="http://schemas.microsoft.com/office/powerpoint/2010/main" val="4061594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11/24/2025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‹Nº›</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6612290"/>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vozyvoto.com.mx/articulo/violencia-digital-contra-candidatas"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concepto.de/violencia/"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s://cvc.cervantes.es/lengua/eaesla/pdf/05/20.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igualdad.ine.mx/violencia-digital-y-mediatica/"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jpe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te.gob.mx/sentenciasHTML/convertir/expediente/SUP-REP-0602-2018-"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83F46F7-6FF1-C2B6-357A-D47EFB3B2890}"/>
              </a:ext>
            </a:extLst>
          </p:cNvPr>
          <p:cNvSpPr>
            <a:spLocks noGrp="1"/>
          </p:cNvSpPr>
          <p:nvPr>
            <p:ph type="ctrTitle"/>
          </p:nvPr>
        </p:nvSpPr>
        <p:spPr>
          <a:xfrm>
            <a:off x="4292162" y="1370401"/>
            <a:ext cx="7137838" cy="3337634"/>
          </a:xfrm>
        </p:spPr>
        <p:txBody>
          <a:bodyPr>
            <a:normAutofit fontScale="90000"/>
          </a:bodyPr>
          <a:lstStyle/>
          <a:p>
            <a:pPr algn="ctr"/>
            <a:r>
              <a:rPr lang="es-MX" dirty="0"/>
              <a:t>DIPLOMADO EN COMUNICACIÓN POLÍTICA Y TECNOLOGÍAS DIGITALES</a:t>
            </a:r>
          </a:p>
        </p:txBody>
      </p:sp>
      <p:sp>
        <p:nvSpPr>
          <p:cNvPr id="3" name="Subtítulo 2">
            <a:extLst>
              <a:ext uri="{FF2B5EF4-FFF2-40B4-BE49-F238E27FC236}">
                <a16:creationId xmlns:a16="http://schemas.microsoft.com/office/drawing/2014/main" id="{9E0E75FC-8BDE-75B3-A510-F4EEA1CC67C8}"/>
              </a:ext>
            </a:extLst>
          </p:cNvPr>
          <p:cNvSpPr>
            <a:spLocks noGrp="1"/>
          </p:cNvSpPr>
          <p:nvPr>
            <p:ph type="subTitle" idx="1"/>
          </p:nvPr>
        </p:nvSpPr>
        <p:spPr>
          <a:xfrm>
            <a:off x="5619964" y="4785543"/>
            <a:ext cx="5322013" cy="1005657"/>
          </a:xfrm>
        </p:spPr>
        <p:txBody>
          <a:bodyPr>
            <a:normAutofit/>
          </a:bodyPr>
          <a:lstStyle/>
          <a:p>
            <a:pPr algn="r"/>
            <a:r>
              <a:rPr lang="es-MX" dirty="0">
                <a:latin typeface="HANDWRITINGCR" panose="02000603000000000000" pitchFamily="2" charset="0"/>
                <a:ea typeface="HANDWRITINGCR" panose="02000603000000000000" pitchFamily="2" charset="0"/>
              </a:rPr>
              <a:t>Gabriela Cossío Deschamps</a:t>
            </a:r>
          </a:p>
        </p:txBody>
      </p:sp>
      <p:pic>
        <p:nvPicPr>
          <p:cNvPr id="14" name="Picture 3" descr="An abstract genetic concept">
            <a:extLst>
              <a:ext uri="{FF2B5EF4-FFF2-40B4-BE49-F238E27FC236}">
                <a16:creationId xmlns:a16="http://schemas.microsoft.com/office/drawing/2014/main" id="{4B7F55C4-EC9E-67CA-4A21-C50FD7827317}"/>
              </a:ext>
            </a:extLst>
          </p:cNvPr>
          <p:cNvPicPr>
            <a:picLocks noChangeAspect="1"/>
          </p:cNvPicPr>
          <p:nvPr/>
        </p:nvPicPr>
        <p:blipFill>
          <a:blip r:embed="rId2">
            <a:alphaModFix amt="20000"/>
          </a:blip>
          <a:srcRect l="16941" r="11948"/>
          <a:stretch/>
        </p:blipFill>
        <p:spPr>
          <a:xfrm>
            <a:off x="1" y="10"/>
            <a:ext cx="4292161" cy="6857989"/>
          </a:xfrm>
          <a:prstGeom prst="rect">
            <a:avLst/>
          </a:prstGeom>
        </p:spPr>
      </p:pic>
      <p:cxnSp>
        <p:nvCxnSpPr>
          <p:cNvPr id="11" name="Straight Connector 10">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723900"/>
            <a:ext cx="570622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6134100"/>
            <a:ext cx="566812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9721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F9F2D2-A679-9129-1DAA-5BE34B6FED05}"/>
              </a:ext>
            </a:extLst>
          </p:cNvPr>
          <p:cNvSpPr>
            <a:spLocks noGrp="1"/>
          </p:cNvSpPr>
          <p:nvPr>
            <p:ph type="title"/>
          </p:nvPr>
        </p:nvSpPr>
        <p:spPr>
          <a:xfrm>
            <a:off x="3279803" y="838199"/>
            <a:ext cx="6220864" cy="807212"/>
          </a:xfrm>
        </p:spPr>
        <p:txBody>
          <a:bodyPr/>
          <a:lstStyle/>
          <a:p>
            <a:r>
              <a:rPr lang="es-MX" dirty="0"/>
              <a:t>TIPOS DE DISCRIMINACIÓN</a:t>
            </a:r>
          </a:p>
        </p:txBody>
      </p:sp>
      <p:pic>
        <p:nvPicPr>
          <p:cNvPr id="5" name="Picture 3" descr="An abstract genetic concept">
            <a:extLst>
              <a:ext uri="{FF2B5EF4-FFF2-40B4-BE49-F238E27FC236}">
                <a16:creationId xmlns:a16="http://schemas.microsoft.com/office/drawing/2014/main" id="{5EF7B329-A003-183F-758E-3B414A5AA83F}"/>
              </a:ext>
            </a:extLst>
          </p:cNvPr>
          <p:cNvPicPr>
            <a:picLocks noGrp="1" noChangeAspect="1"/>
          </p:cNvPicPr>
          <p:nvPr>
            <p:ph idx="1"/>
          </p:nvPr>
        </p:nvPicPr>
        <p:blipFill>
          <a:blip r:embed="rId2">
            <a:alphaModFix amt="20000"/>
          </a:blip>
          <a:srcRect l="16941" r="11948"/>
          <a:stretch/>
        </p:blipFill>
        <p:spPr>
          <a:xfrm>
            <a:off x="662536" y="337818"/>
            <a:ext cx="10919864" cy="1443685"/>
          </a:xfrm>
          <a:prstGeom prst="rect">
            <a:avLst/>
          </a:prstGeom>
        </p:spPr>
      </p:pic>
      <p:pic>
        <p:nvPicPr>
          <p:cNvPr id="6" name="Picture 2" descr="No hay ninguna descripción de la foto disponible.">
            <a:extLst>
              <a:ext uri="{FF2B5EF4-FFF2-40B4-BE49-F238E27FC236}">
                <a16:creationId xmlns:a16="http://schemas.microsoft.com/office/drawing/2014/main" id="{E9F2DCF4-77D3-0395-EAA1-1BC7E05E4585}"/>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279735" y="0"/>
            <a:ext cx="838199" cy="83819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02C0EFCC-8D87-FC9B-6B8F-548BC441D567}"/>
              </a:ext>
            </a:extLst>
          </p:cNvPr>
          <p:cNvSpPr txBox="1"/>
          <p:nvPr/>
        </p:nvSpPr>
        <p:spPr>
          <a:xfrm>
            <a:off x="1248103" y="2119321"/>
            <a:ext cx="9695794" cy="3785652"/>
          </a:xfrm>
          <a:prstGeom prst="rect">
            <a:avLst/>
          </a:prstGeom>
          <a:noFill/>
        </p:spPr>
        <p:txBody>
          <a:bodyPr wrap="square" rtlCol="0">
            <a:spAutoFit/>
          </a:bodyPr>
          <a:lstStyle/>
          <a:p>
            <a:pPr algn="just"/>
            <a:r>
              <a:rPr lang="es-MX" sz="2400" dirty="0">
                <a:solidFill>
                  <a:srgbClr val="FF0000"/>
                </a:solidFill>
                <a:latin typeface="HANDWRITINGCR" panose="02000603000000000000" pitchFamily="2" charset="0"/>
                <a:ea typeface="HANDWRITINGCR" panose="02000603000000000000" pitchFamily="2" charset="0"/>
              </a:rPr>
              <a:t>DIRECTA: </a:t>
            </a:r>
            <a:r>
              <a:rPr lang="es-MX" sz="2400" dirty="0">
                <a:latin typeface="HANDWRITINGCR" panose="02000603000000000000" pitchFamily="2" charset="0"/>
                <a:ea typeface="HANDWRITINGCR" panose="02000603000000000000" pitchFamily="2" charset="0"/>
              </a:rPr>
              <a:t>Cuando una persona recibe un trato menos favorable que otra en una situación similar, por alguna causa relacionada con uno o varios de los motivos prohibidos de discriminación.</a:t>
            </a:r>
          </a:p>
          <a:p>
            <a:pPr algn="just"/>
            <a:endParaRPr lang="es-MX" sz="2400" dirty="0">
              <a:latin typeface="HANDWRITINGCR" panose="02000603000000000000" pitchFamily="2" charset="0"/>
              <a:ea typeface="HANDWRITINGCR" panose="02000603000000000000" pitchFamily="2" charset="0"/>
            </a:endParaRPr>
          </a:p>
          <a:p>
            <a:pPr algn="just"/>
            <a:r>
              <a:rPr lang="es-MX" sz="2400" dirty="0">
                <a:solidFill>
                  <a:srgbClr val="FF0000"/>
                </a:solidFill>
                <a:latin typeface="HANDWRITINGCR" panose="02000603000000000000" pitchFamily="2" charset="0"/>
                <a:ea typeface="HANDWRITINGCR" panose="02000603000000000000" pitchFamily="2" charset="0"/>
              </a:rPr>
              <a:t>INDIRECTA:  </a:t>
            </a:r>
            <a:r>
              <a:rPr lang="es-MX" sz="2400" dirty="0">
                <a:latin typeface="HANDWRITINGCR" panose="02000603000000000000" pitchFamily="2" charset="0"/>
                <a:ea typeface="HANDWRITINGCR" panose="02000603000000000000" pitchFamily="2" charset="0"/>
              </a:rPr>
              <a:t>Es aquella que se produce en la esfera pública o privada, cuando una disposición, un criterio o una práctica, aparentemente neutro, es susceptible de implicar una desventaja particular para las personas que pertenecen a un grupo específico, o los pone en desventaja, a menos que dicha disposición, criterio o práctica tenga un objetivo o justificación razonable y legítimo.</a:t>
            </a:r>
          </a:p>
        </p:txBody>
      </p:sp>
    </p:spTree>
    <p:extLst>
      <p:ext uri="{BB962C8B-B14F-4D97-AF65-F5344CB8AC3E}">
        <p14:creationId xmlns:p14="http://schemas.microsoft.com/office/powerpoint/2010/main" val="835924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C8D92-60F4-50E8-BDB5-0469F718876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E3D46D2-64DD-8DF3-4917-6B3922EBC2E8}"/>
              </a:ext>
            </a:extLst>
          </p:cNvPr>
          <p:cNvSpPr>
            <a:spLocks noGrp="1"/>
          </p:cNvSpPr>
          <p:nvPr>
            <p:ph type="title"/>
          </p:nvPr>
        </p:nvSpPr>
        <p:spPr>
          <a:xfrm>
            <a:off x="3279803" y="838199"/>
            <a:ext cx="6220864" cy="807212"/>
          </a:xfrm>
        </p:spPr>
        <p:txBody>
          <a:bodyPr/>
          <a:lstStyle/>
          <a:p>
            <a:r>
              <a:rPr lang="es-MX" dirty="0"/>
              <a:t>TIPOS DE DISCRIMINACIÓN</a:t>
            </a:r>
          </a:p>
        </p:txBody>
      </p:sp>
      <p:pic>
        <p:nvPicPr>
          <p:cNvPr id="5" name="Picture 3" descr="An abstract genetic concept">
            <a:extLst>
              <a:ext uri="{FF2B5EF4-FFF2-40B4-BE49-F238E27FC236}">
                <a16:creationId xmlns:a16="http://schemas.microsoft.com/office/drawing/2014/main" id="{52836AC7-2330-38CF-18F7-FD5CA2F49C9A}"/>
              </a:ext>
            </a:extLst>
          </p:cNvPr>
          <p:cNvPicPr>
            <a:picLocks noGrp="1" noChangeAspect="1"/>
          </p:cNvPicPr>
          <p:nvPr>
            <p:ph idx="1"/>
          </p:nvPr>
        </p:nvPicPr>
        <p:blipFill>
          <a:blip r:embed="rId2">
            <a:alphaModFix amt="20000"/>
          </a:blip>
          <a:srcRect l="16941" r="11948"/>
          <a:stretch/>
        </p:blipFill>
        <p:spPr>
          <a:xfrm>
            <a:off x="662536" y="337818"/>
            <a:ext cx="10919864" cy="1443685"/>
          </a:xfrm>
          <a:prstGeom prst="rect">
            <a:avLst/>
          </a:prstGeom>
        </p:spPr>
      </p:pic>
      <p:pic>
        <p:nvPicPr>
          <p:cNvPr id="6" name="Picture 2" descr="No hay ninguna descripción de la foto disponible.">
            <a:extLst>
              <a:ext uri="{FF2B5EF4-FFF2-40B4-BE49-F238E27FC236}">
                <a16:creationId xmlns:a16="http://schemas.microsoft.com/office/drawing/2014/main" id="{2F3F4A81-E1CB-11AF-A33D-1A3C6C399FD8}"/>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279735" y="0"/>
            <a:ext cx="838199" cy="83819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252CB48B-1A9B-6CE2-CD7A-E28370677CF1}"/>
              </a:ext>
            </a:extLst>
          </p:cNvPr>
          <p:cNvSpPr txBox="1"/>
          <p:nvPr/>
        </p:nvSpPr>
        <p:spPr>
          <a:xfrm>
            <a:off x="1402009" y="2281884"/>
            <a:ext cx="9440918" cy="3046988"/>
          </a:xfrm>
          <a:prstGeom prst="rect">
            <a:avLst/>
          </a:prstGeom>
          <a:noFill/>
        </p:spPr>
        <p:txBody>
          <a:bodyPr wrap="square" rtlCol="0">
            <a:spAutoFit/>
          </a:bodyPr>
          <a:lstStyle/>
          <a:p>
            <a:pPr algn="just"/>
            <a:r>
              <a:rPr lang="es-MX" sz="2400" dirty="0">
                <a:solidFill>
                  <a:srgbClr val="FF0000"/>
                </a:solidFill>
                <a:latin typeface="HANDWRITINGCR" panose="02000603000000000000" pitchFamily="2" charset="0"/>
                <a:ea typeface="HANDWRITINGCR" panose="02000603000000000000" pitchFamily="2" charset="0"/>
              </a:rPr>
              <a:t>ESTRUCTURAL O SISTÉMICA: </a:t>
            </a:r>
            <a:r>
              <a:rPr lang="es-MX" sz="2400" dirty="0">
                <a:latin typeface="HANDWRITINGCR" panose="02000603000000000000" pitchFamily="2" charset="0"/>
                <a:ea typeface="HANDWRITINGCR" panose="02000603000000000000" pitchFamily="2" charset="0"/>
              </a:rPr>
              <a:t>Se refiere al conjunto de normas, reglas, rutinas, patrones, actitudes y pautas de comportamiento que dan paso a una situación de inferioridad y exclusión contra un grupo de personas de forma generalizada, las cuales son perpetuadas a lo largo del tiempo.</a:t>
            </a:r>
          </a:p>
          <a:p>
            <a:pPr algn="just"/>
            <a:endParaRPr lang="es-MX" sz="2400" dirty="0">
              <a:latin typeface="HANDWRITINGCR" panose="02000603000000000000" pitchFamily="2" charset="0"/>
              <a:ea typeface="HANDWRITINGCR" panose="02000603000000000000" pitchFamily="2" charset="0"/>
            </a:endParaRPr>
          </a:p>
          <a:p>
            <a:pPr algn="just"/>
            <a:r>
              <a:rPr lang="es-MX" sz="2400" dirty="0">
                <a:solidFill>
                  <a:srgbClr val="FF0000"/>
                </a:solidFill>
                <a:latin typeface="HANDWRITINGCR" panose="02000603000000000000" pitchFamily="2" charset="0"/>
                <a:ea typeface="HANDWRITINGCR" panose="02000603000000000000" pitchFamily="2" charset="0"/>
              </a:rPr>
              <a:t>POR ASOCIACIÓN:  </a:t>
            </a:r>
            <a:r>
              <a:rPr lang="es-MX" sz="2400" dirty="0">
                <a:latin typeface="HANDWRITINGCR" panose="02000603000000000000" pitchFamily="2" charset="0"/>
                <a:ea typeface="HANDWRITINGCR" panose="02000603000000000000" pitchFamily="2" charset="0"/>
              </a:rPr>
              <a:t>Es aquella que ocurre en razón de la relación y/o asociación a una persona o grupo de personas que tengan o les sean atribuidos los motivos previstos para calificar la discriminación.</a:t>
            </a:r>
          </a:p>
        </p:txBody>
      </p:sp>
    </p:spTree>
    <p:extLst>
      <p:ext uri="{BB962C8B-B14F-4D97-AF65-F5344CB8AC3E}">
        <p14:creationId xmlns:p14="http://schemas.microsoft.com/office/powerpoint/2010/main" val="11319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16D5D-5762-F1C5-BCFC-F88F736B4DD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B266C8B-1C6C-5227-248E-A3A279B3D167}"/>
              </a:ext>
            </a:extLst>
          </p:cNvPr>
          <p:cNvSpPr>
            <a:spLocks noGrp="1"/>
          </p:cNvSpPr>
          <p:nvPr>
            <p:ph type="title"/>
          </p:nvPr>
        </p:nvSpPr>
        <p:spPr>
          <a:xfrm>
            <a:off x="1933903" y="867103"/>
            <a:ext cx="7725104" cy="914400"/>
          </a:xfrm>
        </p:spPr>
        <p:txBody>
          <a:bodyPr>
            <a:noAutofit/>
          </a:bodyPr>
          <a:lstStyle/>
          <a:p>
            <a:r>
              <a:rPr lang="es-MX" sz="4400" dirty="0"/>
              <a:t>¿QUÉ ES la comunicación?</a:t>
            </a:r>
          </a:p>
        </p:txBody>
      </p:sp>
      <p:sp>
        <p:nvSpPr>
          <p:cNvPr id="3" name="Marcador de contenido 2">
            <a:extLst>
              <a:ext uri="{FF2B5EF4-FFF2-40B4-BE49-F238E27FC236}">
                <a16:creationId xmlns:a16="http://schemas.microsoft.com/office/drawing/2014/main" id="{0DC26C25-A441-57E1-708F-8360ED863252}"/>
              </a:ext>
            </a:extLst>
          </p:cNvPr>
          <p:cNvSpPr>
            <a:spLocks noGrp="1"/>
          </p:cNvSpPr>
          <p:nvPr>
            <p:ph idx="1"/>
          </p:nvPr>
        </p:nvSpPr>
        <p:spPr>
          <a:xfrm>
            <a:off x="1387364" y="1781503"/>
            <a:ext cx="8534401" cy="4209395"/>
          </a:xfrm>
        </p:spPr>
        <p:txBody>
          <a:bodyPr>
            <a:normAutofit fontScale="92500" lnSpcReduction="10000"/>
          </a:bodyPr>
          <a:lstStyle/>
          <a:p>
            <a:pPr marL="0" indent="0" algn="just">
              <a:buNone/>
            </a:pPr>
            <a:r>
              <a:rPr lang="es-MX" sz="2600" dirty="0">
                <a:latin typeface="HANDWRITINGCR" panose="02000603000000000000" pitchFamily="2" charset="0"/>
                <a:ea typeface="HANDWRITINGCR" panose="02000603000000000000" pitchFamily="2" charset="0"/>
              </a:rPr>
              <a:t>Es la transmisión de información entre dos o más individuos, un participante le envía un mensaje a otro. Todos los seres vivos presentan alguna forma de comunicación, ya sea mediante palabras, señales químicas, sonidos o movimientos. Sin embargo, solo el ser humano tiene la capacidad para elaborar mensajes empleando un lenguaje.</a:t>
            </a:r>
          </a:p>
          <a:p>
            <a:pPr marL="0" indent="0" algn="just">
              <a:buNone/>
            </a:pPr>
            <a:r>
              <a:rPr lang="es-MX" sz="2600" dirty="0">
                <a:latin typeface="HANDWRITINGCR" panose="02000603000000000000" pitchFamily="2" charset="0"/>
                <a:ea typeface="HANDWRITINGCR" panose="02000603000000000000" pitchFamily="2" charset="0"/>
              </a:rPr>
              <a:t>El uso de la tecnología ha ampliado el concepto de comunicación incluyendo aspectos técnicos. Por lo tanto, la noción de comunicación abarca, además del intercambio de información, la transmisión de datos y la conexión de dispositivos.</a:t>
            </a:r>
          </a:p>
        </p:txBody>
      </p:sp>
      <p:pic>
        <p:nvPicPr>
          <p:cNvPr id="4" name="Picture 3" descr="An abstract genetic concept">
            <a:extLst>
              <a:ext uri="{FF2B5EF4-FFF2-40B4-BE49-F238E27FC236}">
                <a16:creationId xmlns:a16="http://schemas.microsoft.com/office/drawing/2014/main" id="{69C536B4-E964-7027-557A-940B0A4225FC}"/>
              </a:ext>
            </a:extLst>
          </p:cNvPr>
          <p:cNvPicPr>
            <a:picLocks noChangeAspect="1"/>
          </p:cNvPicPr>
          <p:nvPr/>
        </p:nvPicPr>
        <p:blipFill>
          <a:blip r:embed="rId2">
            <a:alphaModFix amt="20000"/>
          </a:blip>
          <a:srcRect l="16941" r="11948"/>
          <a:stretch/>
        </p:blipFill>
        <p:spPr>
          <a:xfrm rot="5400000">
            <a:off x="8807076" y="1415039"/>
            <a:ext cx="4762371" cy="2007477"/>
          </a:xfrm>
          <a:prstGeom prst="rect">
            <a:avLst/>
          </a:prstGeom>
        </p:spPr>
      </p:pic>
      <p:pic>
        <p:nvPicPr>
          <p:cNvPr id="5" name="Picture 2" descr="No hay ninguna descripción de la foto disponible.">
            <a:extLst>
              <a:ext uri="{FF2B5EF4-FFF2-40B4-BE49-F238E27FC236}">
                <a16:creationId xmlns:a16="http://schemas.microsoft.com/office/drawing/2014/main" id="{5E6CA306-ADD8-C50B-F231-8EF52A517825}"/>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800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F7668-B863-3668-78AE-ECB6DA8A1DC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24F48E5-A427-57A3-5C92-B6CD28D7D63D}"/>
              </a:ext>
            </a:extLst>
          </p:cNvPr>
          <p:cNvSpPr>
            <a:spLocks noGrp="1"/>
          </p:cNvSpPr>
          <p:nvPr>
            <p:ph type="title"/>
          </p:nvPr>
        </p:nvSpPr>
        <p:spPr>
          <a:xfrm>
            <a:off x="1933903" y="867103"/>
            <a:ext cx="7725104" cy="914400"/>
          </a:xfrm>
        </p:spPr>
        <p:txBody>
          <a:bodyPr>
            <a:noAutofit/>
          </a:bodyPr>
          <a:lstStyle/>
          <a:p>
            <a:r>
              <a:rPr lang="es-MX" sz="4400" dirty="0"/>
              <a:t>¿QUÉ ES la comunicación?</a:t>
            </a:r>
          </a:p>
        </p:txBody>
      </p:sp>
      <p:sp>
        <p:nvSpPr>
          <p:cNvPr id="3" name="Marcador de contenido 2">
            <a:extLst>
              <a:ext uri="{FF2B5EF4-FFF2-40B4-BE49-F238E27FC236}">
                <a16:creationId xmlns:a16="http://schemas.microsoft.com/office/drawing/2014/main" id="{2B64475A-188C-FBA3-1CC9-7FB609EB9D9F}"/>
              </a:ext>
            </a:extLst>
          </p:cNvPr>
          <p:cNvSpPr>
            <a:spLocks noGrp="1"/>
          </p:cNvSpPr>
          <p:nvPr>
            <p:ph idx="1"/>
          </p:nvPr>
        </p:nvSpPr>
        <p:spPr>
          <a:xfrm>
            <a:off x="1728951" y="1954924"/>
            <a:ext cx="8135008" cy="3578773"/>
          </a:xfrm>
        </p:spPr>
        <p:txBody>
          <a:bodyPr>
            <a:normAutofit/>
          </a:bodyPr>
          <a:lstStyle/>
          <a:p>
            <a:pPr marL="0" indent="0" algn="just">
              <a:buNone/>
            </a:pPr>
            <a:r>
              <a:rPr lang="es-MX" sz="2600" dirty="0">
                <a:latin typeface="HANDWRITINGCR" panose="02000603000000000000" pitchFamily="2" charset="0"/>
                <a:ea typeface="HANDWRITINGCR" panose="02000603000000000000" pitchFamily="2" charset="0"/>
              </a:rPr>
              <a:t>Siguiendo a Echeverría Victoria, “Los sujetos entre los que se intercambian los mensajes pueden ser individuales o colectivos, y estos últimos, grupales o institucionales. Aquí las posibilidades son variadas: de uno a uno (conversaciones), de uno a muchos (televisión, radio, prensa), de muchos a uno (una cuenta personal de Twitter, un mitin) o de muchos a muchos (Facebook).</a:t>
            </a:r>
          </a:p>
        </p:txBody>
      </p:sp>
      <p:pic>
        <p:nvPicPr>
          <p:cNvPr id="4" name="Picture 3" descr="An abstract genetic concept">
            <a:extLst>
              <a:ext uri="{FF2B5EF4-FFF2-40B4-BE49-F238E27FC236}">
                <a16:creationId xmlns:a16="http://schemas.microsoft.com/office/drawing/2014/main" id="{867FCD07-A5FC-0E9E-24D7-1825B06FD4B4}"/>
              </a:ext>
            </a:extLst>
          </p:cNvPr>
          <p:cNvPicPr>
            <a:picLocks noChangeAspect="1"/>
          </p:cNvPicPr>
          <p:nvPr/>
        </p:nvPicPr>
        <p:blipFill>
          <a:blip r:embed="rId2">
            <a:alphaModFix amt="20000"/>
          </a:blip>
          <a:srcRect l="16941" r="11948"/>
          <a:stretch/>
        </p:blipFill>
        <p:spPr>
          <a:xfrm rot="5400000">
            <a:off x="8807076" y="1415039"/>
            <a:ext cx="4762371" cy="2007477"/>
          </a:xfrm>
          <a:prstGeom prst="rect">
            <a:avLst/>
          </a:prstGeom>
        </p:spPr>
      </p:pic>
      <p:pic>
        <p:nvPicPr>
          <p:cNvPr id="5" name="Picture 2" descr="No hay ninguna descripción de la foto disponible.">
            <a:extLst>
              <a:ext uri="{FF2B5EF4-FFF2-40B4-BE49-F238E27FC236}">
                <a16:creationId xmlns:a16="http://schemas.microsoft.com/office/drawing/2014/main" id="{38ECD8CB-9063-D370-3958-79B3C0CF4A63}"/>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2554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2D49BA-7A80-10B0-5B91-CCE7AFF4AB2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4A3535D-6C46-EA2B-1B2C-1E0670D9C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cxnSp>
        <p:nvCxnSpPr>
          <p:cNvPr id="11" name="Straight Connector 10">
            <a:extLst>
              <a:ext uri="{FF2B5EF4-FFF2-40B4-BE49-F238E27FC236}">
                <a16:creationId xmlns:a16="http://schemas.microsoft.com/office/drawing/2014/main" id="{7E8E3026-AE9B-DD29-D60E-46A19E4A956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0816" y="3435170"/>
            <a:ext cx="402336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A05FF0EC-ABEC-EB05-17BB-9EBF9202F28C}"/>
              </a:ext>
            </a:extLst>
          </p:cNvPr>
          <p:cNvSpPr>
            <a:spLocks noGrp="1"/>
          </p:cNvSpPr>
          <p:nvPr>
            <p:ph idx="1"/>
          </p:nvPr>
        </p:nvSpPr>
        <p:spPr>
          <a:xfrm>
            <a:off x="5657994" y="1516727"/>
            <a:ext cx="5229365" cy="4143094"/>
          </a:xfrm>
        </p:spPr>
        <p:txBody>
          <a:bodyPr>
            <a:normAutofit lnSpcReduction="10000"/>
          </a:bodyPr>
          <a:lstStyle/>
          <a:p>
            <a:pPr marL="0" indent="0" algn="just">
              <a:buNone/>
            </a:pPr>
            <a:r>
              <a:rPr lang="es-MX" sz="2600" dirty="0">
                <a:latin typeface="HANDWRITINGCR" panose="02000603000000000000" pitchFamily="2" charset="0"/>
                <a:ea typeface="HANDWRITINGCR" panose="02000603000000000000" pitchFamily="2" charset="0"/>
              </a:rPr>
              <a:t>En política, estos sujetos están definidos con claridad. Del lado de quien emite los mensajes se encuentran fundamentalmente los gobiernos, los partidos políticos y los grupos de presión (ONG y movimientos sociales). Del lado de quien recibe estos mensajes se encuentran los ciudadanos, organizados o no (Mazzoleni 2010). </a:t>
            </a:r>
          </a:p>
        </p:txBody>
      </p:sp>
      <p:pic>
        <p:nvPicPr>
          <p:cNvPr id="4" name="Picture 2" descr="No hay ninguna descripción de la foto disponible.">
            <a:extLst>
              <a:ext uri="{FF2B5EF4-FFF2-40B4-BE49-F238E27FC236}">
                <a16:creationId xmlns:a16="http://schemas.microsoft.com/office/drawing/2014/main" id="{1C53CAB6-04FC-1C3D-5C20-15456722AB67}"/>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DA7A6333-54E0-7D92-0878-4D4C728B46FB}"/>
              </a:ext>
            </a:extLst>
          </p:cNvPr>
          <p:cNvPicPr>
            <a:picLocks noChangeAspect="1"/>
          </p:cNvPicPr>
          <p:nvPr/>
        </p:nvPicPr>
        <p:blipFill>
          <a:blip r:embed="rId3">
            <a:alphaModFix amt="20000"/>
          </a:blip>
          <a:srcRect l="16941" r="11948"/>
          <a:stretch/>
        </p:blipFill>
        <p:spPr>
          <a:xfrm rot="5400000">
            <a:off x="706518" y="1197765"/>
            <a:ext cx="4762371" cy="4506678"/>
          </a:xfrm>
          <a:prstGeom prst="rect">
            <a:avLst/>
          </a:prstGeom>
        </p:spPr>
      </p:pic>
      <p:sp>
        <p:nvSpPr>
          <p:cNvPr id="2" name="CuadroTexto 1">
            <a:extLst>
              <a:ext uri="{FF2B5EF4-FFF2-40B4-BE49-F238E27FC236}">
                <a16:creationId xmlns:a16="http://schemas.microsoft.com/office/drawing/2014/main" id="{26844CE8-2D94-F9D2-FD7C-DD62641E1CE0}"/>
              </a:ext>
            </a:extLst>
          </p:cNvPr>
          <p:cNvSpPr txBox="1"/>
          <p:nvPr/>
        </p:nvSpPr>
        <p:spPr>
          <a:xfrm>
            <a:off x="1304641" y="2107339"/>
            <a:ext cx="3515710" cy="1077218"/>
          </a:xfrm>
          <a:prstGeom prst="rect">
            <a:avLst/>
          </a:prstGeom>
          <a:noFill/>
        </p:spPr>
        <p:txBody>
          <a:bodyPr wrap="square" rtlCol="0">
            <a:spAutoFit/>
          </a:bodyPr>
          <a:lstStyle/>
          <a:p>
            <a:pPr algn="ctr"/>
            <a:r>
              <a:rPr lang="es-MX" sz="3200" dirty="0">
                <a:latin typeface="HANDWRITINGCR" panose="02000603000000000000" pitchFamily="2" charset="0"/>
                <a:ea typeface="HANDWRITINGCR" panose="02000603000000000000" pitchFamily="2" charset="0"/>
              </a:rPr>
              <a:t>COMUNICACIÓN POLÍTICA</a:t>
            </a:r>
          </a:p>
        </p:txBody>
      </p:sp>
      <p:sp>
        <p:nvSpPr>
          <p:cNvPr id="6" name="CuadroTexto 5">
            <a:extLst>
              <a:ext uri="{FF2B5EF4-FFF2-40B4-BE49-F238E27FC236}">
                <a16:creationId xmlns:a16="http://schemas.microsoft.com/office/drawing/2014/main" id="{6D653DAF-CBC6-A1FD-4877-887EDD6BC661}"/>
              </a:ext>
            </a:extLst>
          </p:cNvPr>
          <p:cNvSpPr txBox="1"/>
          <p:nvPr/>
        </p:nvSpPr>
        <p:spPr>
          <a:xfrm>
            <a:off x="3547241" y="5975811"/>
            <a:ext cx="7504387" cy="246221"/>
          </a:xfrm>
          <a:prstGeom prst="rect">
            <a:avLst/>
          </a:prstGeom>
          <a:noFill/>
        </p:spPr>
        <p:txBody>
          <a:bodyPr wrap="square" rtlCol="0">
            <a:spAutoFit/>
          </a:bodyPr>
          <a:lstStyle/>
          <a:p>
            <a:r>
              <a:rPr lang="es-MX" sz="1000" dirty="0">
                <a:latin typeface="HANDWRITINGCR" panose="02000603000000000000" pitchFamily="2" charset="0"/>
                <a:ea typeface="HANDWRITINGCR" panose="02000603000000000000" pitchFamily="2" charset="0"/>
              </a:rPr>
              <a:t>Echeverría Visctoria, Martín R., Decidir en la era de la (des) información. Comunicación Política y elecciones, TEPJF, México, 2023. p. 23</a:t>
            </a:r>
          </a:p>
        </p:txBody>
      </p:sp>
    </p:spTree>
    <p:extLst>
      <p:ext uri="{BB962C8B-B14F-4D97-AF65-F5344CB8AC3E}">
        <p14:creationId xmlns:p14="http://schemas.microsoft.com/office/powerpoint/2010/main" val="3322166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ECC9D9-FEC4-5D4B-6EF5-7986179E26C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4B0F253-80A4-6452-49C6-31B2E2DDBA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cxnSp>
        <p:nvCxnSpPr>
          <p:cNvPr id="11" name="Straight Connector 10">
            <a:extLst>
              <a:ext uri="{FF2B5EF4-FFF2-40B4-BE49-F238E27FC236}">
                <a16:creationId xmlns:a16="http://schemas.microsoft.com/office/drawing/2014/main" id="{94387943-31C9-1135-FDE6-DD984E2814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0816" y="3435170"/>
            <a:ext cx="402336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B7083DC1-0617-AD19-33D7-EBC5C436A034}"/>
              </a:ext>
            </a:extLst>
          </p:cNvPr>
          <p:cNvSpPr>
            <a:spLocks noGrp="1"/>
          </p:cNvSpPr>
          <p:nvPr>
            <p:ph idx="1"/>
          </p:nvPr>
        </p:nvSpPr>
        <p:spPr>
          <a:xfrm>
            <a:off x="5657994" y="1156152"/>
            <a:ext cx="5229365" cy="4589903"/>
          </a:xfrm>
        </p:spPr>
        <p:txBody>
          <a:bodyPr>
            <a:normAutofit fontScale="92500" lnSpcReduction="20000"/>
          </a:bodyPr>
          <a:lstStyle/>
          <a:p>
            <a:pPr marL="0" indent="0" algn="just">
              <a:buNone/>
            </a:pPr>
            <a:r>
              <a:rPr lang="es-MX" sz="2600" dirty="0">
                <a:latin typeface="HANDWRITINGCR" panose="02000603000000000000" pitchFamily="2" charset="0"/>
                <a:ea typeface="HANDWRITINGCR" panose="02000603000000000000" pitchFamily="2" charset="0"/>
              </a:rPr>
              <a:t>La comunicación política tiene una naturaleza instrumental, persigue un objetivo estratégico. Esta es un recurso racional vinculado con la búsqueda, el ejercicio eficaz y eficiente del poder. La comunicación política “busca alterar la relación entre el emisor y el receptor, estableciendo influencia o acrecentando el poder del primero sobre el segundo” (Bourricard 1998, 268).</a:t>
            </a:r>
          </a:p>
          <a:p>
            <a:pPr marL="0" indent="0" algn="just">
              <a:buNone/>
            </a:pPr>
            <a:r>
              <a:rPr lang="es-MX" sz="2600" dirty="0">
                <a:latin typeface="HANDWRITINGCR" panose="02000603000000000000" pitchFamily="2" charset="0"/>
                <a:ea typeface="HANDWRITINGCR" panose="02000603000000000000" pitchFamily="2" charset="0"/>
              </a:rPr>
              <a:t>Pretende, a fin de cuentas, empoderar a algún actor político, sea una persona o colectivo. (Echeverría. 2023.p.24)</a:t>
            </a:r>
          </a:p>
        </p:txBody>
      </p:sp>
      <p:pic>
        <p:nvPicPr>
          <p:cNvPr id="4" name="Picture 2" descr="No hay ninguna descripción de la foto disponible.">
            <a:extLst>
              <a:ext uri="{FF2B5EF4-FFF2-40B4-BE49-F238E27FC236}">
                <a16:creationId xmlns:a16="http://schemas.microsoft.com/office/drawing/2014/main" id="{B12238EE-EB54-5949-D94E-332A63D4A12A}"/>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0687137D-BDA5-0384-B091-D4FF9F6698C1}"/>
              </a:ext>
            </a:extLst>
          </p:cNvPr>
          <p:cNvPicPr>
            <a:picLocks noChangeAspect="1"/>
          </p:cNvPicPr>
          <p:nvPr/>
        </p:nvPicPr>
        <p:blipFill>
          <a:blip r:embed="rId3">
            <a:alphaModFix amt="20000"/>
          </a:blip>
          <a:srcRect l="16941" r="11948"/>
          <a:stretch/>
        </p:blipFill>
        <p:spPr>
          <a:xfrm rot="5400000">
            <a:off x="706518" y="1197765"/>
            <a:ext cx="4762371" cy="4506678"/>
          </a:xfrm>
          <a:prstGeom prst="rect">
            <a:avLst/>
          </a:prstGeom>
        </p:spPr>
      </p:pic>
      <p:sp>
        <p:nvSpPr>
          <p:cNvPr id="2" name="CuadroTexto 1">
            <a:extLst>
              <a:ext uri="{FF2B5EF4-FFF2-40B4-BE49-F238E27FC236}">
                <a16:creationId xmlns:a16="http://schemas.microsoft.com/office/drawing/2014/main" id="{F68A2892-D4DC-D141-EF9F-8FD3A7890865}"/>
              </a:ext>
            </a:extLst>
          </p:cNvPr>
          <p:cNvSpPr txBox="1"/>
          <p:nvPr/>
        </p:nvSpPr>
        <p:spPr>
          <a:xfrm>
            <a:off x="1304641" y="2107339"/>
            <a:ext cx="3515710" cy="1077218"/>
          </a:xfrm>
          <a:prstGeom prst="rect">
            <a:avLst/>
          </a:prstGeom>
          <a:noFill/>
        </p:spPr>
        <p:txBody>
          <a:bodyPr wrap="square" rtlCol="0">
            <a:spAutoFit/>
          </a:bodyPr>
          <a:lstStyle/>
          <a:p>
            <a:pPr algn="ctr"/>
            <a:r>
              <a:rPr lang="es-MX" sz="3200" dirty="0">
                <a:latin typeface="HANDWRITINGCR" panose="02000603000000000000" pitchFamily="2" charset="0"/>
                <a:ea typeface="HANDWRITINGCR" panose="02000603000000000000" pitchFamily="2" charset="0"/>
              </a:rPr>
              <a:t>COMUNICACIÓN POLÍTICA</a:t>
            </a:r>
          </a:p>
        </p:txBody>
      </p:sp>
      <p:sp>
        <p:nvSpPr>
          <p:cNvPr id="6" name="CuadroTexto 5">
            <a:extLst>
              <a:ext uri="{FF2B5EF4-FFF2-40B4-BE49-F238E27FC236}">
                <a16:creationId xmlns:a16="http://schemas.microsoft.com/office/drawing/2014/main" id="{EE839503-D22F-4FA6-FE30-FCB30B4565A7}"/>
              </a:ext>
            </a:extLst>
          </p:cNvPr>
          <p:cNvSpPr txBox="1"/>
          <p:nvPr/>
        </p:nvSpPr>
        <p:spPr>
          <a:xfrm>
            <a:off x="3547241" y="5975811"/>
            <a:ext cx="7504387" cy="246221"/>
          </a:xfrm>
          <a:prstGeom prst="rect">
            <a:avLst/>
          </a:prstGeom>
          <a:noFill/>
        </p:spPr>
        <p:txBody>
          <a:bodyPr wrap="square" rtlCol="0">
            <a:spAutoFit/>
          </a:bodyPr>
          <a:lstStyle/>
          <a:p>
            <a:r>
              <a:rPr lang="es-MX" sz="1000" dirty="0">
                <a:latin typeface="HANDWRITINGCR" panose="02000603000000000000" pitchFamily="2" charset="0"/>
                <a:ea typeface="HANDWRITINGCR" panose="02000603000000000000" pitchFamily="2" charset="0"/>
              </a:rPr>
              <a:t>Echeverría Victoria, Martín R., Decidir en la era de la (des) información. Comunicación Política y elecciones, TEPJF, México, 2023. p. 23</a:t>
            </a:r>
          </a:p>
        </p:txBody>
      </p:sp>
    </p:spTree>
    <p:extLst>
      <p:ext uri="{BB962C8B-B14F-4D97-AF65-F5344CB8AC3E}">
        <p14:creationId xmlns:p14="http://schemas.microsoft.com/office/powerpoint/2010/main" val="2743416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E2E99-DDA4-C9DF-0A77-F9EDD3749448}"/>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8F048B8-9640-EC63-3EBB-7EA8B6DC7611}"/>
              </a:ext>
            </a:extLst>
          </p:cNvPr>
          <p:cNvSpPr>
            <a:spLocks noGrp="1"/>
          </p:cNvSpPr>
          <p:nvPr>
            <p:ph type="title"/>
          </p:nvPr>
        </p:nvSpPr>
        <p:spPr>
          <a:xfrm>
            <a:off x="1774743" y="1193948"/>
            <a:ext cx="8642514" cy="838199"/>
          </a:xfrm>
        </p:spPr>
        <p:txBody>
          <a:bodyPr>
            <a:normAutofit/>
          </a:bodyPr>
          <a:lstStyle/>
          <a:p>
            <a:pPr algn="ctr"/>
            <a:r>
              <a:rPr lang="es-MX" dirty="0"/>
              <a:t>INSTRUMENTOS O MEDIOS DIGITALES</a:t>
            </a:r>
            <a:endParaRPr lang="es-MX" sz="3100" dirty="0"/>
          </a:p>
        </p:txBody>
      </p:sp>
      <p:sp>
        <p:nvSpPr>
          <p:cNvPr id="3" name="Marcador de contenido 2">
            <a:extLst>
              <a:ext uri="{FF2B5EF4-FFF2-40B4-BE49-F238E27FC236}">
                <a16:creationId xmlns:a16="http://schemas.microsoft.com/office/drawing/2014/main" id="{488A402A-94E4-4FC0-40D1-8239BDAD230A}"/>
              </a:ext>
            </a:extLst>
          </p:cNvPr>
          <p:cNvSpPr>
            <a:spLocks noGrp="1"/>
          </p:cNvSpPr>
          <p:nvPr>
            <p:ph idx="1"/>
          </p:nvPr>
        </p:nvSpPr>
        <p:spPr>
          <a:xfrm>
            <a:off x="1389993" y="2237687"/>
            <a:ext cx="9412014" cy="2996466"/>
          </a:xfrm>
        </p:spPr>
        <p:txBody>
          <a:bodyPr>
            <a:normAutofit/>
          </a:bodyPr>
          <a:lstStyle/>
          <a:p>
            <a:pPr marL="0" indent="0" algn="just">
              <a:buNone/>
            </a:pPr>
            <a:r>
              <a:rPr lang="es-MX" sz="2600" dirty="0">
                <a:latin typeface="HANDWRITINGCR" panose="02000603000000000000" pitchFamily="2" charset="0"/>
                <a:ea typeface="HANDWRITINGCR" panose="02000603000000000000" pitchFamily="2" charset="0"/>
              </a:rPr>
              <a:t>“La posibilidad de distribuir información y conocimiento, los medios digitales y redes son un mecanismo de libertad de expresión e igualdad sustantiva formidable. Sus usuarios, individuos o grupos políticos, tienen ahí la posibilidad de emitir y compartir información de manera ilimitada e ininterrumpida, incluyendo contenidos multimedia que tienen mayor impacto en la gente.”</a:t>
            </a:r>
          </a:p>
        </p:txBody>
      </p:sp>
      <p:pic>
        <p:nvPicPr>
          <p:cNvPr id="4" name="Picture 2" descr="No hay ninguna descripción de la foto disponible.">
            <a:extLst>
              <a:ext uri="{FF2B5EF4-FFF2-40B4-BE49-F238E27FC236}">
                <a16:creationId xmlns:a16="http://schemas.microsoft.com/office/drawing/2014/main" id="{60098BA4-ECCB-4D72-9AD5-E28F89A5E1CD}"/>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48A58AF2-7FAC-88A3-5CB8-463911169645}"/>
              </a:ext>
            </a:extLst>
          </p:cNvPr>
          <p:cNvPicPr>
            <a:picLocks noChangeAspect="1"/>
          </p:cNvPicPr>
          <p:nvPr/>
        </p:nvPicPr>
        <p:blipFill>
          <a:blip r:embed="rId3">
            <a:alphaModFix amt="20000"/>
          </a:blip>
          <a:srcRect l="16941" r="11948"/>
          <a:stretch/>
        </p:blipFill>
        <p:spPr>
          <a:xfrm>
            <a:off x="800100" y="5613400"/>
            <a:ext cx="10591800" cy="1016000"/>
          </a:xfrm>
          <a:prstGeom prst="rect">
            <a:avLst/>
          </a:prstGeom>
        </p:spPr>
      </p:pic>
      <p:pic>
        <p:nvPicPr>
          <p:cNvPr id="6" name="Picture 3" descr="An abstract genetic concept">
            <a:extLst>
              <a:ext uri="{FF2B5EF4-FFF2-40B4-BE49-F238E27FC236}">
                <a16:creationId xmlns:a16="http://schemas.microsoft.com/office/drawing/2014/main" id="{502BEE89-B594-E130-6C0C-C6AE9CF51038}"/>
              </a:ext>
            </a:extLst>
          </p:cNvPr>
          <p:cNvPicPr>
            <a:picLocks noChangeAspect="1"/>
          </p:cNvPicPr>
          <p:nvPr/>
        </p:nvPicPr>
        <p:blipFill>
          <a:blip r:embed="rId3">
            <a:alphaModFix amt="20000"/>
          </a:blip>
          <a:srcRect l="16941" r="11948"/>
          <a:stretch/>
        </p:blipFill>
        <p:spPr>
          <a:xfrm>
            <a:off x="785265" y="292100"/>
            <a:ext cx="10591800" cy="838199"/>
          </a:xfrm>
          <a:prstGeom prst="rect">
            <a:avLst/>
          </a:prstGeom>
        </p:spPr>
      </p:pic>
    </p:spTree>
    <p:extLst>
      <p:ext uri="{BB962C8B-B14F-4D97-AF65-F5344CB8AC3E}">
        <p14:creationId xmlns:p14="http://schemas.microsoft.com/office/powerpoint/2010/main" val="318860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532C2-F3B8-219C-9302-8C6F461EB19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5F34D64-B407-33E7-B53E-A313718D75B4}"/>
              </a:ext>
            </a:extLst>
          </p:cNvPr>
          <p:cNvSpPr>
            <a:spLocks noGrp="1"/>
          </p:cNvSpPr>
          <p:nvPr>
            <p:ph type="title"/>
          </p:nvPr>
        </p:nvSpPr>
        <p:spPr>
          <a:xfrm>
            <a:off x="1774743" y="1193948"/>
            <a:ext cx="8642514" cy="838199"/>
          </a:xfrm>
        </p:spPr>
        <p:txBody>
          <a:bodyPr>
            <a:normAutofit/>
          </a:bodyPr>
          <a:lstStyle/>
          <a:p>
            <a:pPr algn="ctr"/>
            <a:r>
              <a:rPr lang="es-MX" dirty="0"/>
              <a:t>INSTRUMENTOS O MEDIOS DIGITALES</a:t>
            </a:r>
            <a:endParaRPr lang="es-MX" sz="3100" dirty="0"/>
          </a:p>
        </p:txBody>
      </p:sp>
      <p:sp>
        <p:nvSpPr>
          <p:cNvPr id="3" name="Marcador de contenido 2">
            <a:extLst>
              <a:ext uri="{FF2B5EF4-FFF2-40B4-BE49-F238E27FC236}">
                <a16:creationId xmlns:a16="http://schemas.microsoft.com/office/drawing/2014/main" id="{294E617B-C70C-AC7D-1597-FDEAC9468980}"/>
              </a:ext>
            </a:extLst>
          </p:cNvPr>
          <p:cNvSpPr>
            <a:spLocks noGrp="1"/>
          </p:cNvSpPr>
          <p:nvPr>
            <p:ph idx="1"/>
          </p:nvPr>
        </p:nvSpPr>
        <p:spPr>
          <a:xfrm>
            <a:off x="1567533" y="2119444"/>
            <a:ext cx="9027264" cy="2996466"/>
          </a:xfrm>
        </p:spPr>
        <p:txBody>
          <a:bodyPr>
            <a:normAutofit fontScale="92500"/>
          </a:bodyPr>
          <a:lstStyle/>
          <a:p>
            <a:pPr marL="0" indent="0" algn="just">
              <a:buNone/>
            </a:pPr>
            <a:r>
              <a:rPr lang="es-MX" sz="2600" dirty="0">
                <a:latin typeface="HANDWRITINGCR" panose="02000603000000000000" pitchFamily="2" charset="0"/>
                <a:ea typeface="HANDWRITINGCR" panose="02000603000000000000" pitchFamily="2" charset="0"/>
              </a:rPr>
              <a:t>Las personas pueden compartir sus selecciones informativas y posiciones políticas, interactuar y debatir, elevando el grado de interés e involucramiento de los usuarios en los temas políticos. Debido a que en el tiempo estas interacciones colectivas se convierten en comunidades políticas virtuales, las redes sociales se vuelven auténticas plataformas de discurso político, mucho más incluyentes y democráticas que los medios tradicionales (Calderaro 2017).</a:t>
            </a:r>
          </a:p>
        </p:txBody>
      </p:sp>
      <p:pic>
        <p:nvPicPr>
          <p:cNvPr id="4" name="Picture 2" descr="No hay ninguna descripción de la foto disponible.">
            <a:extLst>
              <a:ext uri="{FF2B5EF4-FFF2-40B4-BE49-F238E27FC236}">
                <a16:creationId xmlns:a16="http://schemas.microsoft.com/office/drawing/2014/main" id="{8FE0B303-ACB7-DCA5-B7FC-AAC8199EDAD5}"/>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5348BECA-E321-99C8-1910-056A593DA81E}"/>
              </a:ext>
            </a:extLst>
          </p:cNvPr>
          <p:cNvPicPr>
            <a:picLocks noChangeAspect="1"/>
          </p:cNvPicPr>
          <p:nvPr/>
        </p:nvPicPr>
        <p:blipFill>
          <a:blip r:embed="rId3">
            <a:alphaModFix amt="20000"/>
          </a:blip>
          <a:srcRect l="16941" r="11948"/>
          <a:stretch/>
        </p:blipFill>
        <p:spPr>
          <a:xfrm>
            <a:off x="800100" y="5613400"/>
            <a:ext cx="10591800" cy="1016000"/>
          </a:xfrm>
          <a:prstGeom prst="rect">
            <a:avLst/>
          </a:prstGeom>
        </p:spPr>
      </p:pic>
      <p:pic>
        <p:nvPicPr>
          <p:cNvPr id="6" name="Picture 3" descr="An abstract genetic concept">
            <a:extLst>
              <a:ext uri="{FF2B5EF4-FFF2-40B4-BE49-F238E27FC236}">
                <a16:creationId xmlns:a16="http://schemas.microsoft.com/office/drawing/2014/main" id="{011C059C-49EF-5278-DAEB-15967AA32E12}"/>
              </a:ext>
            </a:extLst>
          </p:cNvPr>
          <p:cNvPicPr>
            <a:picLocks noChangeAspect="1"/>
          </p:cNvPicPr>
          <p:nvPr/>
        </p:nvPicPr>
        <p:blipFill>
          <a:blip r:embed="rId3">
            <a:alphaModFix amt="20000"/>
          </a:blip>
          <a:srcRect l="16941" r="11948"/>
          <a:stretch/>
        </p:blipFill>
        <p:spPr>
          <a:xfrm>
            <a:off x="785265" y="292100"/>
            <a:ext cx="10591800" cy="838199"/>
          </a:xfrm>
          <a:prstGeom prst="rect">
            <a:avLst/>
          </a:prstGeom>
        </p:spPr>
      </p:pic>
    </p:spTree>
    <p:extLst>
      <p:ext uri="{BB962C8B-B14F-4D97-AF65-F5344CB8AC3E}">
        <p14:creationId xmlns:p14="http://schemas.microsoft.com/office/powerpoint/2010/main" val="3586639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2D7DD-67EF-EB65-E2E9-19C88B2B721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0180B16-1869-32E1-BEC7-52C449A8F351}"/>
              </a:ext>
            </a:extLst>
          </p:cNvPr>
          <p:cNvSpPr>
            <a:spLocks noGrp="1"/>
          </p:cNvSpPr>
          <p:nvPr>
            <p:ph type="title"/>
          </p:nvPr>
        </p:nvSpPr>
        <p:spPr>
          <a:xfrm>
            <a:off x="1774743" y="1193948"/>
            <a:ext cx="8642514" cy="838199"/>
          </a:xfrm>
        </p:spPr>
        <p:txBody>
          <a:bodyPr>
            <a:normAutofit/>
          </a:bodyPr>
          <a:lstStyle/>
          <a:p>
            <a:pPr algn="ctr"/>
            <a:r>
              <a:rPr lang="es-MX" dirty="0"/>
              <a:t>INSTRUMENTOS O MEDIOS DIGITALES</a:t>
            </a:r>
            <a:endParaRPr lang="es-MX" sz="3100" dirty="0"/>
          </a:p>
        </p:txBody>
      </p:sp>
      <p:sp>
        <p:nvSpPr>
          <p:cNvPr id="3" name="Marcador de contenido 2">
            <a:extLst>
              <a:ext uri="{FF2B5EF4-FFF2-40B4-BE49-F238E27FC236}">
                <a16:creationId xmlns:a16="http://schemas.microsoft.com/office/drawing/2014/main" id="{EF16F90E-37AB-7115-8460-B3F26A04AFD6}"/>
              </a:ext>
            </a:extLst>
          </p:cNvPr>
          <p:cNvSpPr>
            <a:spLocks noGrp="1"/>
          </p:cNvSpPr>
          <p:nvPr>
            <p:ph idx="1"/>
          </p:nvPr>
        </p:nvSpPr>
        <p:spPr>
          <a:xfrm>
            <a:off x="1567533" y="2324540"/>
            <a:ext cx="9027264" cy="2996466"/>
          </a:xfrm>
        </p:spPr>
        <p:txBody>
          <a:bodyPr>
            <a:normAutofit fontScale="92500" lnSpcReduction="10000"/>
          </a:bodyPr>
          <a:lstStyle/>
          <a:p>
            <a:pPr marL="0" indent="0" algn="just">
              <a:buNone/>
            </a:pPr>
            <a:r>
              <a:rPr lang="es-MX" sz="2600" dirty="0">
                <a:latin typeface="HANDWRITINGCR" panose="02000603000000000000" pitchFamily="2" charset="0"/>
                <a:ea typeface="HANDWRITINGCR" panose="02000603000000000000" pitchFamily="2" charset="0"/>
              </a:rPr>
              <a:t>Estos medios o las redes pueden, antes que unir a individuos o grupos, aislarlos de otros. Es decir, producen discriminación ya sea por el contenido de interés o por la accesibilidad a los mismos.</a:t>
            </a:r>
          </a:p>
          <a:p>
            <a:pPr marL="0" indent="0" algn="just">
              <a:buNone/>
            </a:pPr>
            <a:r>
              <a:rPr lang="es-MX" sz="2600" dirty="0">
                <a:latin typeface="HANDWRITINGCR" panose="02000603000000000000" pitchFamily="2" charset="0"/>
                <a:ea typeface="HANDWRITINGCR" panose="02000603000000000000" pitchFamily="2" charset="0"/>
              </a:rPr>
              <a:t>Algunos estudios que analizan los contenidos de los medios también observan que la inversión oficial en estos otorga tratamientos favorables al patrocinador y desfavorables a la oposición. Otro tipo de discriminación.</a:t>
            </a:r>
          </a:p>
        </p:txBody>
      </p:sp>
      <p:pic>
        <p:nvPicPr>
          <p:cNvPr id="4" name="Picture 2" descr="No hay ninguna descripción de la foto disponible.">
            <a:extLst>
              <a:ext uri="{FF2B5EF4-FFF2-40B4-BE49-F238E27FC236}">
                <a16:creationId xmlns:a16="http://schemas.microsoft.com/office/drawing/2014/main" id="{03CBE548-8571-87E8-63CD-F1B5E78B88E0}"/>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1341B74D-D449-7EB6-ED07-37B1ABE6A734}"/>
              </a:ext>
            </a:extLst>
          </p:cNvPr>
          <p:cNvPicPr>
            <a:picLocks noChangeAspect="1"/>
          </p:cNvPicPr>
          <p:nvPr/>
        </p:nvPicPr>
        <p:blipFill>
          <a:blip r:embed="rId3">
            <a:alphaModFix amt="20000"/>
          </a:blip>
          <a:srcRect l="16941" r="11948"/>
          <a:stretch/>
        </p:blipFill>
        <p:spPr>
          <a:xfrm>
            <a:off x="800100" y="5613400"/>
            <a:ext cx="10591800" cy="1016000"/>
          </a:xfrm>
          <a:prstGeom prst="rect">
            <a:avLst/>
          </a:prstGeom>
        </p:spPr>
      </p:pic>
      <p:pic>
        <p:nvPicPr>
          <p:cNvPr id="6" name="Picture 3" descr="An abstract genetic concept">
            <a:extLst>
              <a:ext uri="{FF2B5EF4-FFF2-40B4-BE49-F238E27FC236}">
                <a16:creationId xmlns:a16="http://schemas.microsoft.com/office/drawing/2014/main" id="{2B541EA1-F7B0-68D0-FC48-48B6B8EE6EB0}"/>
              </a:ext>
            </a:extLst>
          </p:cNvPr>
          <p:cNvPicPr>
            <a:picLocks noChangeAspect="1"/>
          </p:cNvPicPr>
          <p:nvPr/>
        </p:nvPicPr>
        <p:blipFill>
          <a:blip r:embed="rId3">
            <a:alphaModFix amt="20000"/>
          </a:blip>
          <a:srcRect l="16941" r="11948"/>
          <a:stretch/>
        </p:blipFill>
        <p:spPr>
          <a:xfrm>
            <a:off x="785265" y="292100"/>
            <a:ext cx="10591800" cy="838199"/>
          </a:xfrm>
          <a:prstGeom prst="rect">
            <a:avLst/>
          </a:prstGeom>
        </p:spPr>
      </p:pic>
    </p:spTree>
    <p:extLst>
      <p:ext uri="{BB962C8B-B14F-4D97-AF65-F5344CB8AC3E}">
        <p14:creationId xmlns:p14="http://schemas.microsoft.com/office/powerpoint/2010/main" val="3682368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468B1-7D66-8243-0594-159CDEC2A75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2CE2445-91D6-FBE0-E3BD-2E297D7B4BF8}"/>
              </a:ext>
            </a:extLst>
          </p:cNvPr>
          <p:cNvSpPr>
            <a:spLocks noGrp="1"/>
          </p:cNvSpPr>
          <p:nvPr>
            <p:ph type="title"/>
          </p:nvPr>
        </p:nvSpPr>
        <p:spPr>
          <a:xfrm>
            <a:off x="1774743" y="1193948"/>
            <a:ext cx="8642514" cy="838199"/>
          </a:xfrm>
        </p:spPr>
        <p:txBody>
          <a:bodyPr>
            <a:normAutofit/>
          </a:bodyPr>
          <a:lstStyle/>
          <a:p>
            <a:pPr algn="ctr"/>
            <a:r>
              <a:rPr lang="es-MX" dirty="0"/>
              <a:t>INSTRUMENTOS O MEDIOS DIGITALES</a:t>
            </a:r>
            <a:endParaRPr lang="es-MX" sz="3100" dirty="0"/>
          </a:p>
        </p:txBody>
      </p:sp>
      <p:sp>
        <p:nvSpPr>
          <p:cNvPr id="3" name="Marcador de contenido 2">
            <a:extLst>
              <a:ext uri="{FF2B5EF4-FFF2-40B4-BE49-F238E27FC236}">
                <a16:creationId xmlns:a16="http://schemas.microsoft.com/office/drawing/2014/main" id="{B8E609D0-317E-E877-7C20-881649268572}"/>
              </a:ext>
            </a:extLst>
          </p:cNvPr>
          <p:cNvSpPr>
            <a:spLocks noGrp="1"/>
          </p:cNvSpPr>
          <p:nvPr>
            <p:ph idx="1"/>
          </p:nvPr>
        </p:nvSpPr>
        <p:spPr>
          <a:xfrm>
            <a:off x="1582368" y="2324540"/>
            <a:ext cx="9027264" cy="2996466"/>
          </a:xfrm>
        </p:spPr>
        <p:txBody>
          <a:bodyPr>
            <a:normAutofit fontScale="92500" lnSpcReduction="10000"/>
          </a:bodyPr>
          <a:lstStyle/>
          <a:p>
            <a:pPr marL="0" indent="0" algn="just">
              <a:buNone/>
            </a:pPr>
            <a:r>
              <a:rPr lang="es-MX" sz="2600" dirty="0">
                <a:latin typeface="HANDWRITINGCR" panose="02000603000000000000" pitchFamily="2" charset="0"/>
                <a:ea typeface="HANDWRITINGCR" panose="02000603000000000000" pitchFamily="2" charset="0"/>
              </a:rPr>
              <a:t>Se plantea que con el actual modelo de comunicación política se produzca una posible discriminación en cuanto a las necesidades de información de los ciudadanos quedan vulneradas y el principio de igualdad y competitividad entre partidos también se distorsiona. </a:t>
            </a:r>
          </a:p>
          <a:p>
            <a:pPr marL="0" indent="0" algn="just">
              <a:buNone/>
            </a:pPr>
            <a:r>
              <a:rPr lang="es-MX" sz="2600" dirty="0">
                <a:latin typeface="HANDWRITINGCR" panose="02000603000000000000" pitchFamily="2" charset="0"/>
                <a:ea typeface="HANDWRITINGCR" panose="02000603000000000000" pitchFamily="2" charset="0"/>
              </a:rPr>
              <a:t>Otro punto por demás importante para el tema, es la utilización de estos medios digitales como instrumentos negativos o de violencia digitalizada.</a:t>
            </a:r>
          </a:p>
        </p:txBody>
      </p:sp>
      <p:pic>
        <p:nvPicPr>
          <p:cNvPr id="4" name="Picture 2" descr="No hay ninguna descripción de la foto disponible.">
            <a:extLst>
              <a:ext uri="{FF2B5EF4-FFF2-40B4-BE49-F238E27FC236}">
                <a16:creationId xmlns:a16="http://schemas.microsoft.com/office/drawing/2014/main" id="{26A2A67C-9939-4C0D-2C56-3707FD6C0B68}"/>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A5401B13-6BD0-4B77-97FB-A8C16941F943}"/>
              </a:ext>
            </a:extLst>
          </p:cNvPr>
          <p:cNvPicPr>
            <a:picLocks noChangeAspect="1"/>
          </p:cNvPicPr>
          <p:nvPr/>
        </p:nvPicPr>
        <p:blipFill>
          <a:blip r:embed="rId3">
            <a:alphaModFix amt="20000"/>
          </a:blip>
          <a:srcRect l="16941" r="11948"/>
          <a:stretch/>
        </p:blipFill>
        <p:spPr>
          <a:xfrm>
            <a:off x="800100" y="5613400"/>
            <a:ext cx="10591800" cy="1016000"/>
          </a:xfrm>
          <a:prstGeom prst="rect">
            <a:avLst/>
          </a:prstGeom>
        </p:spPr>
      </p:pic>
      <p:pic>
        <p:nvPicPr>
          <p:cNvPr id="6" name="Picture 3" descr="An abstract genetic concept">
            <a:extLst>
              <a:ext uri="{FF2B5EF4-FFF2-40B4-BE49-F238E27FC236}">
                <a16:creationId xmlns:a16="http://schemas.microsoft.com/office/drawing/2014/main" id="{A3B896A1-1AED-7943-1AA1-B40CD95F6A11}"/>
              </a:ext>
            </a:extLst>
          </p:cNvPr>
          <p:cNvPicPr>
            <a:picLocks noChangeAspect="1"/>
          </p:cNvPicPr>
          <p:nvPr/>
        </p:nvPicPr>
        <p:blipFill>
          <a:blip r:embed="rId3">
            <a:alphaModFix amt="20000"/>
          </a:blip>
          <a:srcRect l="16941" r="11948"/>
          <a:stretch/>
        </p:blipFill>
        <p:spPr>
          <a:xfrm>
            <a:off x="785265" y="292100"/>
            <a:ext cx="10591800" cy="838199"/>
          </a:xfrm>
          <a:prstGeom prst="rect">
            <a:avLst/>
          </a:prstGeom>
        </p:spPr>
      </p:pic>
    </p:spTree>
    <p:extLst>
      <p:ext uri="{BB962C8B-B14F-4D97-AF65-F5344CB8AC3E}">
        <p14:creationId xmlns:p14="http://schemas.microsoft.com/office/powerpoint/2010/main" val="193056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62941F-6C92-E220-36AF-0191E79A128D}"/>
              </a:ext>
            </a:extLst>
          </p:cNvPr>
          <p:cNvSpPr>
            <a:spLocks noGrp="1"/>
          </p:cNvSpPr>
          <p:nvPr>
            <p:ph type="ctrTitle"/>
          </p:nvPr>
        </p:nvSpPr>
        <p:spPr>
          <a:xfrm>
            <a:off x="1101213" y="1853833"/>
            <a:ext cx="9989574" cy="2768600"/>
          </a:xfrm>
        </p:spPr>
        <p:txBody>
          <a:bodyPr/>
          <a:lstStyle/>
          <a:p>
            <a:pPr algn="ctr"/>
            <a:r>
              <a:rPr lang="es-MX" dirty="0"/>
              <a:t>DISCRIMINACIÓN </a:t>
            </a:r>
            <a:br>
              <a:rPr lang="es-MX" dirty="0"/>
            </a:br>
            <a:r>
              <a:rPr lang="es-MX" dirty="0"/>
              <a:t>Y </a:t>
            </a:r>
            <a:br>
              <a:rPr lang="es-MX" dirty="0"/>
            </a:br>
            <a:r>
              <a:rPr lang="es-MX" dirty="0"/>
              <a:t>VIOLENCIAS DIGITALES</a:t>
            </a:r>
          </a:p>
        </p:txBody>
      </p:sp>
      <p:pic>
        <p:nvPicPr>
          <p:cNvPr id="4" name="Picture 3" descr="An abstract genetic concept">
            <a:extLst>
              <a:ext uri="{FF2B5EF4-FFF2-40B4-BE49-F238E27FC236}">
                <a16:creationId xmlns:a16="http://schemas.microsoft.com/office/drawing/2014/main" id="{1FC2B466-D0EA-22A2-448D-F875017166CE}"/>
              </a:ext>
            </a:extLst>
          </p:cNvPr>
          <p:cNvPicPr>
            <a:picLocks noChangeAspect="1"/>
          </p:cNvPicPr>
          <p:nvPr/>
        </p:nvPicPr>
        <p:blipFill>
          <a:blip r:embed="rId2">
            <a:alphaModFix amt="20000"/>
          </a:blip>
          <a:srcRect l="16941" r="11948"/>
          <a:stretch/>
        </p:blipFill>
        <p:spPr>
          <a:xfrm rot="5400000">
            <a:off x="3500804" y="-1735978"/>
            <a:ext cx="5181600" cy="10329955"/>
          </a:xfrm>
          <a:prstGeom prst="rect">
            <a:avLst/>
          </a:prstGeom>
        </p:spPr>
      </p:pic>
      <p:pic>
        <p:nvPicPr>
          <p:cNvPr id="5" name="Picture 2" descr="No hay ninguna descripción de la foto disponible.">
            <a:extLst>
              <a:ext uri="{FF2B5EF4-FFF2-40B4-BE49-F238E27FC236}">
                <a16:creationId xmlns:a16="http://schemas.microsoft.com/office/drawing/2014/main" id="{220A485A-7A36-2B00-AD51-552EDAA99D66}"/>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320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F69B6-7A2E-6765-E728-06E520B5905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FC00CB4-AB3B-4DA8-B187-BE07149E56B3}"/>
              </a:ext>
            </a:extLst>
          </p:cNvPr>
          <p:cNvSpPr>
            <a:spLocks noGrp="1"/>
          </p:cNvSpPr>
          <p:nvPr>
            <p:ph type="title"/>
          </p:nvPr>
        </p:nvSpPr>
        <p:spPr>
          <a:xfrm>
            <a:off x="1774743" y="1193948"/>
            <a:ext cx="8642514" cy="838199"/>
          </a:xfrm>
        </p:spPr>
        <p:txBody>
          <a:bodyPr>
            <a:normAutofit/>
          </a:bodyPr>
          <a:lstStyle/>
          <a:p>
            <a:pPr algn="ctr"/>
            <a:r>
              <a:rPr lang="es-MX" dirty="0"/>
              <a:t>INSTRUMENTOS O MEDIOS DIGITALES</a:t>
            </a:r>
            <a:endParaRPr lang="es-MX" sz="3100" dirty="0"/>
          </a:p>
        </p:txBody>
      </p:sp>
      <p:sp>
        <p:nvSpPr>
          <p:cNvPr id="3" name="Marcador de contenido 2">
            <a:extLst>
              <a:ext uri="{FF2B5EF4-FFF2-40B4-BE49-F238E27FC236}">
                <a16:creationId xmlns:a16="http://schemas.microsoft.com/office/drawing/2014/main" id="{046788D6-13DE-7841-A120-8D0AE9027C6D}"/>
              </a:ext>
            </a:extLst>
          </p:cNvPr>
          <p:cNvSpPr>
            <a:spLocks noGrp="1"/>
          </p:cNvSpPr>
          <p:nvPr>
            <p:ph idx="1"/>
          </p:nvPr>
        </p:nvSpPr>
        <p:spPr>
          <a:xfrm>
            <a:off x="1582368" y="2324540"/>
            <a:ext cx="9027264" cy="2996466"/>
          </a:xfrm>
        </p:spPr>
        <p:txBody>
          <a:bodyPr>
            <a:normAutofit fontScale="85000" lnSpcReduction="10000"/>
          </a:bodyPr>
          <a:lstStyle/>
          <a:p>
            <a:pPr marL="0" indent="0" algn="just">
              <a:buNone/>
            </a:pPr>
            <a:r>
              <a:rPr lang="es-MX" sz="2600" dirty="0">
                <a:latin typeface="HANDWRITINGCR" panose="02000603000000000000" pitchFamily="2" charset="0"/>
                <a:ea typeface="HANDWRITINGCR" panose="02000603000000000000" pitchFamily="2" charset="0"/>
              </a:rPr>
              <a:t>Por ejemplo, durante la etapa de campañas cuando se realizan propogandas o campañas negras, el ataque directo y malintencionado hacia algún actor u opción política. Los bots o cuentas fake, creadas con la intención de emitir mensajes desfavoresedores de manera continua.</a:t>
            </a:r>
          </a:p>
          <a:p>
            <a:pPr marL="0" indent="0" algn="just">
              <a:buNone/>
            </a:pPr>
            <a:r>
              <a:rPr lang="es-MX" sz="2600" dirty="0">
                <a:latin typeface="HANDWRITINGCR" panose="02000603000000000000" pitchFamily="2" charset="0"/>
                <a:ea typeface="HANDWRITINGCR" panose="02000603000000000000" pitchFamily="2" charset="0"/>
              </a:rPr>
              <a:t>Los medios digitales utilizados por las diversas opciones políticas, pueden producir polarización, discriminación y violencia en la contienda política. Se acrecenta las diferencias y fomenta una animadversión generalizada.</a:t>
            </a:r>
          </a:p>
        </p:txBody>
      </p:sp>
      <p:pic>
        <p:nvPicPr>
          <p:cNvPr id="4" name="Picture 2" descr="No hay ninguna descripción de la foto disponible.">
            <a:extLst>
              <a:ext uri="{FF2B5EF4-FFF2-40B4-BE49-F238E27FC236}">
                <a16:creationId xmlns:a16="http://schemas.microsoft.com/office/drawing/2014/main" id="{3712EF87-4846-EB30-EB2F-BBAE9DE738B9}"/>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0CAA49D2-94BF-F110-8380-31B7268F91B6}"/>
              </a:ext>
            </a:extLst>
          </p:cNvPr>
          <p:cNvPicPr>
            <a:picLocks noChangeAspect="1"/>
          </p:cNvPicPr>
          <p:nvPr/>
        </p:nvPicPr>
        <p:blipFill>
          <a:blip r:embed="rId3">
            <a:alphaModFix amt="20000"/>
          </a:blip>
          <a:srcRect l="16941" r="11948"/>
          <a:stretch/>
        </p:blipFill>
        <p:spPr>
          <a:xfrm>
            <a:off x="800100" y="5613400"/>
            <a:ext cx="10591800" cy="1016000"/>
          </a:xfrm>
          <a:prstGeom prst="rect">
            <a:avLst/>
          </a:prstGeom>
        </p:spPr>
      </p:pic>
      <p:pic>
        <p:nvPicPr>
          <p:cNvPr id="6" name="Picture 3" descr="An abstract genetic concept">
            <a:extLst>
              <a:ext uri="{FF2B5EF4-FFF2-40B4-BE49-F238E27FC236}">
                <a16:creationId xmlns:a16="http://schemas.microsoft.com/office/drawing/2014/main" id="{6580244C-7ADA-14DB-98E1-EA943B81D059}"/>
              </a:ext>
            </a:extLst>
          </p:cNvPr>
          <p:cNvPicPr>
            <a:picLocks noChangeAspect="1"/>
          </p:cNvPicPr>
          <p:nvPr/>
        </p:nvPicPr>
        <p:blipFill>
          <a:blip r:embed="rId3">
            <a:alphaModFix amt="20000"/>
          </a:blip>
          <a:srcRect l="16941" r="11948"/>
          <a:stretch/>
        </p:blipFill>
        <p:spPr>
          <a:xfrm>
            <a:off x="785265" y="292100"/>
            <a:ext cx="10591800" cy="838199"/>
          </a:xfrm>
          <a:prstGeom prst="rect">
            <a:avLst/>
          </a:prstGeom>
        </p:spPr>
      </p:pic>
    </p:spTree>
    <p:extLst>
      <p:ext uri="{BB962C8B-B14F-4D97-AF65-F5344CB8AC3E}">
        <p14:creationId xmlns:p14="http://schemas.microsoft.com/office/powerpoint/2010/main" val="2578776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591B0A-C93C-F593-F911-BEE8307E0653}"/>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0E06AF2-D5CE-27A5-B335-399CD1EF925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A8597CD-E515-7B21-13B9-FA601B0F7E6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62AC22D1-30ED-DA32-10EB-F2FE835FF6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DD1C728-3886-2B52-8AFC-52A71B4B090D}"/>
              </a:ext>
            </a:extLst>
          </p:cNvPr>
          <p:cNvSpPr>
            <a:spLocks noGrp="1"/>
          </p:cNvSpPr>
          <p:nvPr>
            <p:ph type="title"/>
          </p:nvPr>
        </p:nvSpPr>
        <p:spPr>
          <a:xfrm>
            <a:off x="3822037" y="481629"/>
            <a:ext cx="6905290" cy="1134311"/>
          </a:xfrm>
        </p:spPr>
        <p:txBody>
          <a:bodyPr vert="horz" lIns="91440" tIns="45720" rIns="91440" bIns="45720" rtlCol="0" anchor="t">
            <a:noAutofit/>
          </a:bodyPr>
          <a:lstStyle/>
          <a:p>
            <a:pPr algn="ctr"/>
            <a:r>
              <a:rPr lang="en-US" sz="3200" dirty="0"/>
              <a:t>INTERNET Y LAS REDES COMO </a:t>
            </a:r>
            <a:br>
              <a:rPr lang="en-US" sz="3200" dirty="0"/>
            </a:br>
            <a:r>
              <a:rPr lang="en-US" sz="3200" dirty="0"/>
              <a:t>INSTRUMENTO DE VIOLENCIA</a:t>
            </a:r>
          </a:p>
        </p:txBody>
      </p:sp>
      <p:cxnSp>
        <p:nvCxnSpPr>
          <p:cNvPr id="16" name="Straight Connector 15">
            <a:extLst>
              <a:ext uri="{FF2B5EF4-FFF2-40B4-BE49-F238E27FC236}">
                <a16:creationId xmlns:a16="http://schemas.microsoft.com/office/drawing/2014/main" id="{5B9E5AB2-2AF6-36B2-28B8-8689760374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195590" y="661358"/>
            <a:ext cx="0" cy="576072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2" descr="No hay ninguna descripción de la foto disponible.">
            <a:extLst>
              <a:ext uri="{FF2B5EF4-FFF2-40B4-BE49-F238E27FC236}">
                <a16:creationId xmlns:a16="http://schemas.microsoft.com/office/drawing/2014/main" id="{ECC5DE81-194C-CBF3-E572-D90D465A2D9A}"/>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
        <p:nvSpPr>
          <p:cNvPr id="7" name="Marcador de contenido 6">
            <a:extLst>
              <a:ext uri="{FF2B5EF4-FFF2-40B4-BE49-F238E27FC236}">
                <a16:creationId xmlns:a16="http://schemas.microsoft.com/office/drawing/2014/main" id="{A6365621-1B62-BC1A-AE69-A532346AF8D8}"/>
              </a:ext>
            </a:extLst>
          </p:cNvPr>
          <p:cNvSpPr>
            <a:spLocks noGrp="1"/>
          </p:cNvSpPr>
          <p:nvPr>
            <p:ph idx="1"/>
          </p:nvPr>
        </p:nvSpPr>
        <p:spPr>
          <a:xfrm>
            <a:off x="3405357" y="1623317"/>
            <a:ext cx="7756440" cy="4798759"/>
          </a:xfrm>
        </p:spPr>
        <p:txBody>
          <a:bodyPr>
            <a:normAutofit fontScale="85000" lnSpcReduction="10000"/>
          </a:bodyPr>
          <a:lstStyle/>
          <a:p>
            <a:pPr marL="0" indent="0" algn="just">
              <a:buNone/>
            </a:pPr>
            <a:r>
              <a:rPr lang="es-MX" sz="2600" dirty="0">
                <a:latin typeface="HANDWRITINGCR" panose="02000603000000000000" pitchFamily="2" charset="0"/>
                <a:ea typeface="HANDWRITINGCR" panose="02000603000000000000" pitchFamily="2" charset="0"/>
              </a:rPr>
              <a:t>Internet es un espacio de comunicación política donde convergen la diversidad de los actores de la sociedad. </a:t>
            </a:r>
          </a:p>
          <a:p>
            <a:pPr marL="0" indent="0" algn="just">
              <a:buNone/>
            </a:pPr>
            <a:r>
              <a:rPr lang="es-MX" sz="2600" dirty="0">
                <a:latin typeface="HANDWRITINGCR" panose="02000603000000000000" pitchFamily="2" charset="0"/>
                <a:ea typeface="HANDWRITINGCR" panose="02000603000000000000" pitchFamily="2" charset="0"/>
              </a:rPr>
              <a:t>Sin embargo, este medio digital y las redes sociales pueden servir como instrumento para discursos de odio, campañas de desinformación, campañas negativas e incluso la coordinación de ataques contra liderazgos, movimientos sociales y/o colectivos.</a:t>
            </a:r>
          </a:p>
          <a:p>
            <a:pPr marL="0" indent="0" algn="just">
              <a:buNone/>
            </a:pPr>
            <a:r>
              <a:rPr lang="es-MX" sz="2600" dirty="0">
                <a:latin typeface="HANDWRITINGCR" panose="02000603000000000000" pitchFamily="2" charset="0"/>
                <a:ea typeface="HANDWRITINGCR" panose="02000603000000000000" pitchFamily="2" charset="0"/>
              </a:rPr>
              <a:t>Las democracias de América Latina viven un momento clave en donde el internet permite la hiperconectividad pero, al mismo tiempo, la libertad de expresión se ve amenazada a través de las redes (que aprovecha cierto anonimato e impersonalización) por agresiones y violencia contra las candidatas y las mujeres en general.</a:t>
            </a:r>
          </a:p>
          <a:p>
            <a:pPr marL="0" indent="0" algn="just">
              <a:buNone/>
            </a:pPr>
            <a:r>
              <a:rPr lang="es-MX" sz="2100" dirty="0">
                <a:latin typeface="HANDWRITINGCR" panose="02000603000000000000" pitchFamily="2" charset="0"/>
                <a:ea typeface="HANDWRITINGCR" panose="02000603000000000000" pitchFamily="2" charset="0"/>
                <a:hlinkClick r:id="rId3"/>
              </a:rPr>
              <a:t>https://www.vozyvoto.com.mx/articulo/violencia-digital-contra-candidatas</a:t>
            </a:r>
            <a:endParaRPr lang="es-MX" sz="2100" dirty="0">
              <a:latin typeface="HANDWRITINGCR" panose="02000603000000000000" pitchFamily="2" charset="0"/>
              <a:ea typeface="HANDWRITINGCR" panose="02000603000000000000" pitchFamily="2" charset="0"/>
            </a:endParaRPr>
          </a:p>
        </p:txBody>
      </p:sp>
      <p:pic>
        <p:nvPicPr>
          <p:cNvPr id="8" name="Picture 3" descr="An abstract genetic concept">
            <a:extLst>
              <a:ext uri="{FF2B5EF4-FFF2-40B4-BE49-F238E27FC236}">
                <a16:creationId xmlns:a16="http://schemas.microsoft.com/office/drawing/2014/main" id="{813B3C1E-7A3B-157C-AD73-A01EC115B00A}"/>
              </a:ext>
            </a:extLst>
          </p:cNvPr>
          <p:cNvPicPr>
            <a:picLocks noChangeAspect="1"/>
          </p:cNvPicPr>
          <p:nvPr/>
        </p:nvPicPr>
        <p:blipFill>
          <a:blip r:embed="rId4">
            <a:alphaModFix amt="20000"/>
          </a:blip>
          <a:srcRect l="16941" r="11948"/>
          <a:stretch/>
        </p:blipFill>
        <p:spPr>
          <a:xfrm rot="5400000">
            <a:off x="-1189823" y="1936562"/>
            <a:ext cx="5575223" cy="3195576"/>
          </a:xfrm>
          <a:prstGeom prst="rect">
            <a:avLst/>
          </a:prstGeom>
        </p:spPr>
      </p:pic>
    </p:spTree>
    <p:extLst>
      <p:ext uri="{BB962C8B-B14F-4D97-AF65-F5344CB8AC3E}">
        <p14:creationId xmlns:p14="http://schemas.microsoft.com/office/powerpoint/2010/main" val="1301908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2878C3-6366-A73A-A3E0-30A3B95CA2D1}"/>
              </a:ext>
            </a:extLst>
          </p:cNvPr>
          <p:cNvSpPr>
            <a:spLocks noGrp="1"/>
          </p:cNvSpPr>
          <p:nvPr>
            <p:ph type="ctrTitle"/>
          </p:nvPr>
        </p:nvSpPr>
        <p:spPr>
          <a:xfrm>
            <a:off x="2251841" y="2620551"/>
            <a:ext cx="8331462" cy="1616897"/>
          </a:xfrm>
        </p:spPr>
        <p:txBody>
          <a:bodyPr>
            <a:normAutofit/>
          </a:bodyPr>
          <a:lstStyle/>
          <a:p>
            <a:pPr algn="ctr"/>
            <a:r>
              <a:rPr lang="es-MX" sz="6000" dirty="0"/>
              <a:t>VIOLENCIA DIGITAL</a:t>
            </a:r>
          </a:p>
        </p:txBody>
      </p:sp>
      <p:pic>
        <p:nvPicPr>
          <p:cNvPr id="4" name="Picture 2" descr="No hay ninguna descripción de la foto disponible.">
            <a:extLst>
              <a:ext uri="{FF2B5EF4-FFF2-40B4-BE49-F238E27FC236}">
                <a16:creationId xmlns:a16="http://schemas.microsoft.com/office/drawing/2014/main" id="{4B12D730-C2BB-4EBD-647D-F9D1785CE8E1}"/>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BDF40368-5EFE-8833-3FDF-A713B83A7DFA}"/>
              </a:ext>
            </a:extLst>
          </p:cNvPr>
          <p:cNvPicPr>
            <a:picLocks noChangeAspect="1"/>
          </p:cNvPicPr>
          <p:nvPr/>
        </p:nvPicPr>
        <p:blipFill>
          <a:blip r:embed="rId3"/>
          <a:stretch>
            <a:fillRect/>
          </a:stretch>
        </p:blipFill>
        <p:spPr>
          <a:xfrm>
            <a:off x="2490951" y="0"/>
            <a:ext cx="7449207" cy="6857999"/>
          </a:xfrm>
          <a:prstGeom prst="rect">
            <a:avLst/>
          </a:prstGeom>
        </p:spPr>
      </p:pic>
    </p:spTree>
    <p:extLst>
      <p:ext uri="{BB962C8B-B14F-4D97-AF65-F5344CB8AC3E}">
        <p14:creationId xmlns:p14="http://schemas.microsoft.com/office/powerpoint/2010/main" val="260215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637FC9-30BE-E359-AA8A-C51D99A2DAC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13A8A7C-591E-775D-60C5-1981E5259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cxnSp>
        <p:nvCxnSpPr>
          <p:cNvPr id="11" name="Straight Connector 10">
            <a:extLst>
              <a:ext uri="{FF2B5EF4-FFF2-40B4-BE49-F238E27FC236}">
                <a16:creationId xmlns:a16="http://schemas.microsoft.com/office/drawing/2014/main" id="{99ADA32E-5C4D-8A98-F314-6420133DA6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0816" y="3435170"/>
            <a:ext cx="402336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EE844E78-4F61-3E9D-FCEE-573A8FC55D72}"/>
              </a:ext>
            </a:extLst>
          </p:cNvPr>
          <p:cNvSpPr>
            <a:spLocks noGrp="1"/>
          </p:cNvSpPr>
          <p:nvPr>
            <p:ph idx="1"/>
          </p:nvPr>
        </p:nvSpPr>
        <p:spPr>
          <a:xfrm>
            <a:off x="5657994" y="1156152"/>
            <a:ext cx="5229365" cy="4589903"/>
          </a:xfrm>
        </p:spPr>
        <p:txBody>
          <a:bodyPr>
            <a:normAutofit/>
          </a:bodyPr>
          <a:lstStyle/>
          <a:p>
            <a:pPr marL="0" indent="0" algn="just">
              <a:buNone/>
            </a:pPr>
            <a:r>
              <a:rPr lang="es-MX" sz="2600" dirty="0">
                <a:latin typeface="HANDWRITINGCR" panose="02000603000000000000" pitchFamily="2" charset="0"/>
                <a:ea typeface="HANDWRITINGCR" panose="02000603000000000000" pitchFamily="2" charset="0"/>
              </a:rPr>
              <a:t>Uso intencional de la fuerza o el abuso de poder para dominar a alguien o imponer algo.</a:t>
            </a:r>
          </a:p>
          <a:p>
            <a:pPr marL="0" indent="0" algn="just">
              <a:buNone/>
            </a:pPr>
            <a:r>
              <a:rPr lang="es-MX" sz="2600" dirty="0">
                <a:latin typeface="HANDWRITINGCR" panose="02000603000000000000" pitchFamily="2" charset="0"/>
                <a:ea typeface="HANDWRITINGCR" panose="02000603000000000000" pitchFamily="2" charset="0"/>
              </a:rPr>
              <a:t>Puede llevarse acabo mediante fuerza física, acciones verbales y gestuales, omision y silencio.</a:t>
            </a:r>
          </a:p>
          <a:p>
            <a:pPr marL="0" indent="0" algn="just">
              <a:buNone/>
            </a:pPr>
            <a:r>
              <a:rPr lang="es-MX" sz="2600" dirty="0">
                <a:latin typeface="HANDWRITINGCR" panose="02000603000000000000" pitchFamily="2" charset="0"/>
                <a:ea typeface="HANDWRITINGCR" panose="02000603000000000000" pitchFamily="2" charset="0"/>
              </a:rPr>
              <a:t>Se puede catalogar en diferentes tipos. Para efectos del tema, ejemplificaremos solo algunos.</a:t>
            </a:r>
          </a:p>
        </p:txBody>
      </p:sp>
      <p:pic>
        <p:nvPicPr>
          <p:cNvPr id="4" name="Picture 2" descr="No hay ninguna descripción de la foto disponible.">
            <a:extLst>
              <a:ext uri="{FF2B5EF4-FFF2-40B4-BE49-F238E27FC236}">
                <a16:creationId xmlns:a16="http://schemas.microsoft.com/office/drawing/2014/main" id="{DD82738B-1486-B241-2D0A-A2A950A30D93}"/>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9D990537-7669-B0BE-1087-342D8193B061}"/>
              </a:ext>
            </a:extLst>
          </p:cNvPr>
          <p:cNvPicPr>
            <a:picLocks noChangeAspect="1"/>
          </p:cNvPicPr>
          <p:nvPr/>
        </p:nvPicPr>
        <p:blipFill>
          <a:blip r:embed="rId3">
            <a:alphaModFix amt="20000"/>
          </a:blip>
          <a:srcRect l="16941" r="11948"/>
          <a:stretch/>
        </p:blipFill>
        <p:spPr>
          <a:xfrm rot="5400000">
            <a:off x="706518" y="1197765"/>
            <a:ext cx="4762371" cy="4506678"/>
          </a:xfrm>
          <a:prstGeom prst="rect">
            <a:avLst/>
          </a:prstGeom>
        </p:spPr>
      </p:pic>
      <p:sp>
        <p:nvSpPr>
          <p:cNvPr id="2" name="CuadroTexto 1">
            <a:extLst>
              <a:ext uri="{FF2B5EF4-FFF2-40B4-BE49-F238E27FC236}">
                <a16:creationId xmlns:a16="http://schemas.microsoft.com/office/drawing/2014/main" id="{586C6961-0CFF-6F28-D8E5-94BEC4BF53A3}"/>
              </a:ext>
            </a:extLst>
          </p:cNvPr>
          <p:cNvSpPr txBox="1"/>
          <p:nvPr/>
        </p:nvSpPr>
        <p:spPr>
          <a:xfrm>
            <a:off x="1304641" y="2506819"/>
            <a:ext cx="3515710" cy="584775"/>
          </a:xfrm>
          <a:prstGeom prst="rect">
            <a:avLst/>
          </a:prstGeom>
          <a:noFill/>
        </p:spPr>
        <p:txBody>
          <a:bodyPr wrap="square" rtlCol="0">
            <a:spAutoFit/>
          </a:bodyPr>
          <a:lstStyle/>
          <a:p>
            <a:pPr algn="ctr"/>
            <a:r>
              <a:rPr lang="es-MX" sz="3200" dirty="0">
                <a:latin typeface="HANDWRITINGCR" panose="02000603000000000000" pitchFamily="2" charset="0"/>
                <a:ea typeface="HANDWRITINGCR" panose="02000603000000000000" pitchFamily="2" charset="0"/>
              </a:rPr>
              <a:t>VIOLENCIA</a:t>
            </a:r>
          </a:p>
        </p:txBody>
      </p:sp>
      <p:sp>
        <p:nvSpPr>
          <p:cNvPr id="6" name="CuadroTexto 5">
            <a:extLst>
              <a:ext uri="{FF2B5EF4-FFF2-40B4-BE49-F238E27FC236}">
                <a16:creationId xmlns:a16="http://schemas.microsoft.com/office/drawing/2014/main" id="{225BA54F-49D7-33FE-24A0-59E637CB6F69}"/>
              </a:ext>
            </a:extLst>
          </p:cNvPr>
          <p:cNvSpPr txBox="1"/>
          <p:nvPr/>
        </p:nvSpPr>
        <p:spPr>
          <a:xfrm>
            <a:off x="3547241" y="5975811"/>
            <a:ext cx="7504387" cy="246221"/>
          </a:xfrm>
          <a:prstGeom prst="rect">
            <a:avLst/>
          </a:prstGeom>
          <a:noFill/>
        </p:spPr>
        <p:txBody>
          <a:bodyPr wrap="square" rtlCol="0">
            <a:spAutoFit/>
          </a:bodyPr>
          <a:lstStyle/>
          <a:p>
            <a:r>
              <a:rPr lang="es-MX" sz="1000" dirty="0">
                <a:latin typeface="HANDWRITINGCR" panose="02000603000000000000" pitchFamily="2" charset="0"/>
                <a:ea typeface="HANDWRITINGCR" panose="02000603000000000000" pitchFamily="2" charset="0"/>
              </a:rPr>
              <a:t>Echeverría Victoria, Martín R., Decidir en la era de la (des) información. Comunicación Política y elecciones, TEPJF, México, 2023. p. 23</a:t>
            </a:r>
          </a:p>
        </p:txBody>
      </p:sp>
    </p:spTree>
    <p:extLst>
      <p:ext uri="{BB962C8B-B14F-4D97-AF65-F5344CB8AC3E}">
        <p14:creationId xmlns:p14="http://schemas.microsoft.com/office/powerpoint/2010/main" val="63440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EF6B53-0769-D657-703D-41D9A4D3742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9EE9F7-DF86-B037-4F7A-15BFC232A9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cxnSp>
        <p:nvCxnSpPr>
          <p:cNvPr id="11" name="Straight Connector 10">
            <a:extLst>
              <a:ext uri="{FF2B5EF4-FFF2-40B4-BE49-F238E27FC236}">
                <a16:creationId xmlns:a16="http://schemas.microsoft.com/office/drawing/2014/main" id="{FE9F1428-1A44-A98F-C49A-B19936D9941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0816" y="3435170"/>
            <a:ext cx="402336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2713892D-8064-4250-C6C1-9E755A980CC7}"/>
              </a:ext>
            </a:extLst>
          </p:cNvPr>
          <p:cNvSpPr>
            <a:spLocks noGrp="1"/>
          </p:cNvSpPr>
          <p:nvPr>
            <p:ph idx="1"/>
          </p:nvPr>
        </p:nvSpPr>
        <p:spPr>
          <a:xfrm>
            <a:off x="5657975" y="1242387"/>
            <a:ext cx="5229365" cy="4589903"/>
          </a:xfrm>
        </p:spPr>
        <p:txBody>
          <a:bodyPr>
            <a:normAutofit/>
          </a:bodyPr>
          <a:lstStyle/>
          <a:p>
            <a:pPr marL="0" indent="0" algn="just">
              <a:buNone/>
            </a:pPr>
            <a:r>
              <a:rPr lang="es-MX" sz="2600" dirty="0">
                <a:solidFill>
                  <a:srgbClr val="FF0000"/>
                </a:solidFill>
                <a:latin typeface="HANDWRITINGCR" panose="02000603000000000000" pitchFamily="2" charset="0"/>
                <a:ea typeface="HANDWRITINGCR" panose="02000603000000000000" pitchFamily="2" charset="0"/>
              </a:rPr>
              <a:t>Institucional:</a:t>
            </a:r>
            <a:r>
              <a:rPr lang="es-MX" sz="2600" dirty="0">
                <a:latin typeface="HANDWRITINGCR" panose="02000603000000000000" pitchFamily="2" charset="0"/>
                <a:ea typeface="HANDWRITINGCR" panose="02000603000000000000" pitchFamily="2" charset="0"/>
              </a:rPr>
              <a:t> Se refiere a cualquier uso indebido del poder o de la fuerza, por parte de funcionarios públicos o privados que están sujetos a la orden del gobierno, que pueden violentar los derechos humanos. Puede darse en un contexto de restricción de autonomía y de la libertad, de uso de la fuerza corporal, de uso de armas, etc.</a:t>
            </a:r>
          </a:p>
        </p:txBody>
      </p:sp>
      <p:pic>
        <p:nvPicPr>
          <p:cNvPr id="4" name="Picture 2" descr="No hay ninguna descripción de la foto disponible.">
            <a:extLst>
              <a:ext uri="{FF2B5EF4-FFF2-40B4-BE49-F238E27FC236}">
                <a16:creationId xmlns:a16="http://schemas.microsoft.com/office/drawing/2014/main" id="{FCB4BE1B-18AB-D1E6-1A00-DCB3922C16B5}"/>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CE897581-335E-D0BD-48C9-34825E1E1EC3}"/>
              </a:ext>
            </a:extLst>
          </p:cNvPr>
          <p:cNvPicPr>
            <a:picLocks noChangeAspect="1"/>
          </p:cNvPicPr>
          <p:nvPr/>
        </p:nvPicPr>
        <p:blipFill>
          <a:blip r:embed="rId3">
            <a:alphaModFix amt="20000"/>
          </a:blip>
          <a:srcRect l="16941" r="11948"/>
          <a:stretch/>
        </p:blipFill>
        <p:spPr>
          <a:xfrm rot="5400000">
            <a:off x="706518" y="1197765"/>
            <a:ext cx="4762371" cy="4506678"/>
          </a:xfrm>
          <a:prstGeom prst="rect">
            <a:avLst/>
          </a:prstGeom>
        </p:spPr>
      </p:pic>
      <p:sp>
        <p:nvSpPr>
          <p:cNvPr id="2" name="CuadroTexto 1">
            <a:extLst>
              <a:ext uri="{FF2B5EF4-FFF2-40B4-BE49-F238E27FC236}">
                <a16:creationId xmlns:a16="http://schemas.microsoft.com/office/drawing/2014/main" id="{88FCF151-9E8C-AA8A-A808-F25FE68A31F3}"/>
              </a:ext>
            </a:extLst>
          </p:cNvPr>
          <p:cNvSpPr txBox="1"/>
          <p:nvPr/>
        </p:nvSpPr>
        <p:spPr>
          <a:xfrm>
            <a:off x="1304641" y="1793750"/>
            <a:ext cx="3515710" cy="1569660"/>
          </a:xfrm>
          <a:prstGeom prst="rect">
            <a:avLst/>
          </a:prstGeom>
          <a:noFill/>
        </p:spPr>
        <p:txBody>
          <a:bodyPr wrap="square" rtlCol="0">
            <a:spAutoFit/>
          </a:bodyPr>
          <a:lstStyle/>
          <a:p>
            <a:pPr algn="ctr"/>
            <a:r>
              <a:rPr lang="es-MX" sz="3200" dirty="0">
                <a:latin typeface="HANDWRITINGCR" panose="02000603000000000000" pitchFamily="2" charset="0"/>
                <a:ea typeface="HANDWRITINGCR" panose="02000603000000000000" pitchFamily="2" charset="0"/>
              </a:rPr>
              <a:t>TIPOS DE VIOLENCIA EN GENERAL</a:t>
            </a:r>
          </a:p>
        </p:txBody>
      </p:sp>
    </p:spTree>
    <p:extLst>
      <p:ext uri="{BB962C8B-B14F-4D97-AF65-F5344CB8AC3E}">
        <p14:creationId xmlns:p14="http://schemas.microsoft.com/office/powerpoint/2010/main" val="2870332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2B6E87-94C1-A768-23A4-7046CE014DA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93351C-F935-4ED8-B646-2F1B95A39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cxnSp>
        <p:nvCxnSpPr>
          <p:cNvPr id="11" name="Straight Connector 10">
            <a:extLst>
              <a:ext uri="{FF2B5EF4-FFF2-40B4-BE49-F238E27FC236}">
                <a16:creationId xmlns:a16="http://schemas.microsoft.com/office/drawing/2014/main" id="{95F85ED8-733E-4A95-E8DC-C5BF404633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0816" y="3435170"/>
            <a:ext cx="402336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89804081-5175-DAD0-5051-D0E54473C9C1}"/>
              </a:ext>
            </a:extLst>
          </p:cNvPr>
          <p:cNvSpPr>
            <a:spLocks noGrp="1"/>
          </p:cNvSpPr>
          <p:nvPr>
            <p:ph idx="1"/>
          </p:nvPr>
        </p:nvSpPr>
        <p:spPr>
          <a:xfrm>
            <a:off x="5657975" y="1242387"/>
            <a:ext cx="5229365" cy="4589903"/>
          </a:xfrm>
        </p:spPr>
        <p:txBody>
          <a:bodyPr>
            <a:normAutofit fontScale="92500" lnSpcReduction="10000"/>
          </a:bodyPr>
          <a:lstStyle/>
          <a:p>
            <a:pPr marL="0" indent="0" algn="just">
              <a:buNone/>
            </a:pPr>
            <a:r>
              <a:rPr lang="es-MX" sz="2600" dirty="0">
                <a:solidFill>
                  <a:srgbClr val="FF0000"/>
                </a:solidFill>
                <a:latin typeface="HANDWRITINGCR" panose="02000603000000000000" pitchFamily="2" charset="0"/>
                <a:ea typeface="HANDWRITINGCR" panose="02000603000000000000" pitchFamily="2" charset="0"/>
              </a:rPr>
              <a:t>Mediática:</a:t>
            </a:r>
            <a:r>
              <a:rPr lang="es-MX" sz="2600" dirty="0">
                <a:latin typeface="HANDWRITINGCR" panose="02000603000000000000" pitchFamily="2" charset="0"/>
                <a:ea typeface="HANDWRITINGCR" panose="02000603000000000000" pitchFamily="2" charset="0"/>
              </a:rPr>
              <a:t> Se refiere a toda publicación o difusión que, de manera directa o indirecta, promueva la explotación de mujeres o su imagen, injurie, difame, discrimine, deshonre, humille o atente contra la dignidad. Puede darse a través de patrones estereotipados, mensajes, valores, íconos o signos que transmiten y reproducen dominación, desigualdad y discriminación en las sociedades, naturalizando la subordinación de la mujer.</a:t>
            </a:r>
          </a:p>
        </p:txBody>
      </p:sp>
      <p:pic>
        <p:nvPicPr>
          <p:cNvPr id="4" name="Picture 2" descr="No hay ninguna descripción de la foto disponible.">
            <a:extLst>
              <a:ext uri="{FF2B5EF4-FFF2-40B4-BE49-F238E27FC236}">
                <a16:creationId xmlns:a16="http://schemas.microsoft.com/office/drawing/2014/main" id="{21BE1628-4246-E5B9-3357-1EBF07A15C3C}"/>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5E86EC6B-B878-89F3-0AB0-9E3187558416}"/>
              </a:ext>
            </a:extLst>
          </p:cNvPr>
          <p:cNvPicPr>
            <a:picLocks noChangeAspect="1"/>
          </p:cNvPicPr>
          <p:nvPr/>
        </p:nvPicPr>
        <p:blipFill>
          <a:blip r:embed="rId3">
            <a:alphaModFix amt="20000"/>
          </a:blip>
          <a:srcRect l="16941" r="11948"/>
          <a:stretch/>
        </p:blipFill>
        <p:spPr>
          <a:xfrm rot="5400000">
            <a:off x="706518" y="1197765"/>
            <a:ext cx="4762371" cy="4506678"/>
          </a:xfrm>
          <a:prstGeom prst="rect">
            <a:avLst/>
          </a:prstGeom>
        </p:spPr>
      </p:pic>
      <p:sp>
        <p:nvSpPr>
          <p:cNvPr id="2" name="CuadroTexto 1">
            <a:extLst>
              <a:ext uri="{FF2B5EF4-FFF2-40B4-BE49-F238E27FC236}">
                <a16:creationId xmlns:a16="http://schemas.microsoft.com/office/drawing/2014/main" id="{9BF16EB7-F76D-FD41-DCBD-77C3D51CF4E8}"/>
              </a:ext>
            </a:extLst>
          </p:cNvPr>
          <p:cNvSpPr txBox="1"/>
          <p:nvPr/>
        </p:nvSpPr>
        <p:spPr>
          <a:xfrm>
            <a:off x="1304641" y="1793750"/>
            <a:ext cx="3515710" cy="1569660"/>
          </a:xfrm>
          <a:prstGeom prst="rect">
            <a:avLst/>
          </a:prstGeom>
          <a:noFill/>
        </p:spPr>
        <p:txBody>
          <a:bodyPr wrap="square" rtlCol="0">
            <a:spAutoFit/>
          </a:bodyPr>
          <a:lstStyle/>
          <a:p>
            <a:pPr algn="ctr"/>
            <a:r>
              <a:rPr lang="es-MX" sz="3200" dirty="0">
                <a:latin typeface="HANDWRITINGCR" panose="02000603000000000000" pitchFamily="2" charset="0"/>
                <a:ea typeface="HANDWRITINGCR" panose="02000603000000000000" pitchFamily="2" charset="0"/>
              </a:rPr>
              <a:t>TIPOS DE VIOLENCIA EN GENERAL</a:t>
            </a:r>
          </a:p>
        </p:txBody>
      </p:sp>
      <p:sp>
        <p:nvSpPr>
          <p:cNvPr id="6" name="CuadroTexto 5">
            <a:extLst>
              <a:ext uri="{FF2B5EF4-FFF2-40B4-BE49-F238E27FC236}">
                <a16:creationId xmlns:a16="http://schemas.microsoft.com/office/drawing/2014/main" id="{7995E65F-C108-CDDD-033D-B0F24214F7D8}"/>
              </a:ext>
            </a:extLst>
          </p:cNvPr>
          <p:cNvSpPr txBox="1"/>
          <p:nvPr/>
        </p:nvSpPr>
        <p:spPr>
          <a:xfrm>
            <a:off x="8570223" y="5832290"/>
            <a:ext cx="2520162" cy="276999"/>
          </a:xfrm>
          <a:prstGeom prst="rect">
            <a:avLst/>
          </a:prstGeom>
          <a:noFill/>
        </p:spPr>
        <p:txBody>
          <a:bodyPr wrap="square" rtlCol="0">
            <a:spAutoFit/>
          </a:bodyPr>
          <a:lstStyle/>
          <a:p>
            <a:r>
              <a:rPr lang="es-MX" sz="1200" dirty="0">
                <a:latin typeface="HANDWRITINGCR" panose="02000603000000000000" pitchFamily="2" charset="0"/>
                <a:ea typeface="HANDWRITINGCR" panose="02000603000000000000" pitchFamily="2" charset="0"/>
                <a:hlinkClick r:id="rId4"/>
              </a:rPr>
              <a:t>https://concepto.de/violencia/</a:t>
            </a:r>
            <a:endParaRPr lang="es-MX" sz="1200" dirty="0">
              <a:latin typeface="HANDWRITINGCR" panose="02000603000000000000" pitchFamily="2" charset="0"/>
              <a:ea typeface="HANDWRITINGCR" panose="02000603000000000000" pitchFamily="2" charset="0"/>
            </a:endParaRPr>
          </a:p>
        </p:txBody>
      </p:sp>
    </p:spTree>
    <p:extLst>
      <p:ext uri="{BB962C8B-B14F-4D97-AF65-F5344CB8AC3E}">
        <p14:creationId xmlns:p14="http://schemas.microsoft.com/office/powerpoint/2010/main" val="1640816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6EE2C-FDE0-D6A0-A723-6B487403B7F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CCA8B3A-DF1B-2098-3A23-C7C41E2262FA}"/>
              </a:ext>
            </a:extLst>
          </p:cNvPr>
          <p:cNvSpPr>
            <a:spLocks noGrp="1"/>
          </p:cNvSpPr>
          <p:nvPr>
            <p:ph type="title"/>
          </p:nvPr>
        </p:nvSpPr>
        <p:spPr>
          <a:xfrm>
            <a:off x="1918137" y="1040524"/>
            <a:ext cx="7725104" cy="914400"/>
          </a:xfrm>
        </p:spPr>
        <p:txBody>
          <a:bodyPr>
            <a:noAutofit/>
          </a:bodyPr>
          <a:lstStyle/>
          <a:p>
            <a:r>
              <a:rPr lang="es-MX" sz="4400" dirty="0"/>
              <a:t>¿En los medios digitales?</a:t>
            </a:r>
          </a:p>
        </p:txBody>
      </p:sp>
      <p:sp>
        <p:nvSpPr>
          <p:cNvPr id="3" name="Marcador de contenido 2">
            <a:extLst>
              <a:ext uri="{FF2B5EF4-FFF2-40B4-BE49-F238E27FC236}">
                <a16:creationId xmlns:a16="http://schemas.microsoft.com/office/drawing/2014/main" id="{DAB8CF73-87E3-540C-FB93-E8C83984FBD0}"/>
              </a:ext>
            </a:extLst>
          </p:cNvPr>
          <p:cNvSpPr>
            <a:spLocks noGrp="1"/>
          </p:cNvSpPr>
          <p:nvPr>
            <p:ph idx="1"/>
          </p:nvPr>
        </p:nvSpPr>
        <p:spPr>
          <a:xfrm>
            <a:off x="1713185" y="2175642"/>
            <a:ext cx="7725104" cy="3263462"/>
          </a:xfrm>
        </p:spPr>
        <p:txBody>
          <a:bodyPr>
            <a:normAutofit fontScale="92500" lnSpcReduction="20000"/>
          </a:bodyPr>
          <a:lstStyle/>
          <a:p>
            <a:pPr marL="0" indent="0" algn="just">
              <a:buNone/>
            </a:pPr>
            <a:r>
              <a:rPr lang="es-MX" sz="2600" dirty="0">
                <a:latin typeface="HANDWRITINGCR" panose="02000603000000000000" pitchFamily="2" charset="0"/>
                <a:ea typeface="HANDWRITINGCR" panose="02000603000000000000" pitchFamily="2" charset="0"/>
              </a:rPr>
              <a:t>La violencia digital es el tipo de violencia que puede llevarse a cabo mediante actos de habla que, generalmente, la sociedad percibe como menos violentos que la violencia física. EN EL MUNDO DIGITAL se ha creado un contexto de violencia lingüística, familiar e informal en el que se desconoce el límite entre la libertad de expresión y el respeto.</a:t>
            </a:r>
          </a:p>
          <a:p>
            <a:pPr marL="0" indent="0" algn="just">
              <a:buNone/>
            </a:pPr>
            <a:r>
              <a:rPr lang="es-MX" sz="2600" dirty="0">
                <a:latin typeface="HANDWRITINGCR" panose="02000603000000000000" pitchFamily="2" charset="0"/>
                <a:ea typeface="HANDWRITINGCR" panose="02000603000000000000" pitchFamily="2" charset="0"/>
              </a:rPr>
              <a:t>Se ha desdibujado la diferencia entre descortesía, falta de respeto y violencia lingüística.</a:t>
            </a:r>
          </a:p>
        </p:txBody>
      </p:sp>
      <p:pic>
        <p:nvPicPr>
          <p:cNvPr id="4" name="Picture 3" descr="An abstract genetic concept">
            <a:extLst>
              <a:ext uri="{FF2B5EF4-FFF2-40B4-BE49-F238E27FC236}">
                <a16:creationId xmlns:a16="http://schemas.microsoft.com/office/drawing/2014/main" id="{91E87947-96C5-2E1A-CA26-A9A8EA681B91}"/>
              </a:ext>
            </a:extLst>
          </p:cNvPr>
          <p:cNvPicPr>
            <a:picLocks noChangeAspect="1"/>
          </p:cNvPicPr>
          <p:nvPr/>
        </p:nvPicPr>
        <p:blipFill>
          <a:blip r:embed="rId2">
            <a:alphaModFix amt="20000"/>
          </a:blip>
          <a:srcRect l="16941" r="11948"/>
          <a:stretch/>
        </p:blipFill>
        <p:spPr>
          <a:xfrm rot="5400000">
            <a:off x="8807076" y="1415039"/>
            <a:ext cx="4762371" cy="2007477"/>
          </a:xfrm>
          <a:prstGeom prst="rect">
            <a:avLst/>
          </a:prstGeom>
        </p:spPr>
      </p:pic>
      <p:pic>
        <p:nvPicPr>
          <p:cNvPr id="5" name="Picture 2" descr="No hay ninguna descripción de la foto disponible.">
            <a:extLst>
              <a:ext uri="{FF2B5EF4-FFF2-40B4-BE49-F238E27FC236}">
                <a16:creationId xmlns:a16="http://schemas.microsoft.com/office/drawing/2014/main" id="{3098F715-AB75-1412-AD60-BFF47AAE087E}"/>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1708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A0BEA-2FE8-D247-4B52-E5F1ADC456E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C199B44-2BC5-8A1A-3696-24899E13B97F}"/>
              </a:ext>
            </a:extLst>
          </p:cNvPr>
          <p:cNvSpPr>
            <a:spLocks noGrp="1"/>
          </p:cNvSpPr>
          <p:nvPr>
            <p:ph type="title"/>
          </p:nvPr>
        </p:nvSpPr>
        <p:spPr>
          <a:xfrm>
            <a:off x="3279803" y="838199"/>
            <a:ext cx="6220864" cy="807212"/>
          </a:xfrm>
        </p:spPr>
        <p:txBody>
          <a:bodyPr>
            <a:normAutofit/>
          </a:bodyPr>
          <a:lstStyle/>
          <a:p>
            <a:pPr algn="ctr"/>
            <a:r>
              <a:rPr lang="es-MX" dirty="0"/>
              <a:t>VIOLENCIA VERBAL</a:t>
            </a:r>
          </a:p>
        </p:txBody>
      </p:sp>
      <p:pic>
        <p:nvPicPr>
          <p:cNvPr id="5" name="Picture 3" descr="An abstract genetic concept">
            <a:extLst>
              <a:ext uri="{FF2B5EF4-FFF2-40B4-BE49-F238E27FC236}">
                <a16:creationId xmlns:a16="http://schemas.microsoft.com/office/drawing/2014/main" id="{57505168-DD95-5807-7F44-421D29308091}"/>
              </a:ext>
            </a:extLst>
          </p:cNvPr>
          <p:cNvPicPr>
            <a:picLocks noGrp="1" noChangeAspect="1"/>
          </p:cNvPicPr>
          <p:nvPr>
            <p:ph idx="1"/>
          </p:nvPr>
        </p:nvPicPr>
        <p:blipFill>
          <a:blip r:embed="rId2">
            <a:alphaModFix amt="20000"/>
          </a:blip>
          <a:srcRect l="16941" r="11948"/>
          <a:stretch/>
        </p:blipFill>
        <p:spPr>
          <a:xfrm>
            <a:off x="646387" y="337818"/>
            <a:ext cx="10936014" cy="1443685"/>
          </a:xfrm>
          <a:prstGeom prst="rect">
            <a:avLst/>
          </a:prstGeom>
        </p:spPr>
      </p:pic>
      <p:pic>
        <p:nvPicPr>
          <p:cNvPr id="6" name="Picture 2" descr="No hay ninguna descripción de la foto disponible.">
            <a:extLst>
              <a:ext uri="{FF2B5EF4-FFF2-40B4-BE49-F238E27FC236}">
                <a16:creationId xmlns:a16="http://schemas.microsoft.com/office/drawing/2014/main" id="{9CBC3ACA-FAB5-ED5B-8690-E5189FDA1695}"/>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279735" y="0"/>
            <a:ext cx="838199" cy="83819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1D74E204-6E2F-480F-E6DA-591313FBE407}"/>
              </a:ext>
            </a:extLst>
          </p:cNvPr>
          <p:cNvSpPr txBox="1"/>
          <p:nvPr/>
        </p:nvSpPr>
        <p:spPr>
          <a:xfrm>
            <a:off x="1780381" y="2376479"/>
            <a:ext cx="8955936" cy="2816156"/>
          </a:xfrm>
          <a:prstGeom prst="rect">
            <a:avLst/>
          </a:prstGeom>
          <a:noFill/>
        </p:spPr>
        <p:txBody>
          <a:bodyPr wrap="square" rtlCol="0">
            <a:spAutoFit/>
          </a:bodyPr>
          <a:lstStyle/>
          <a:p>
            <a:pPr algn="just"/>
            <a:r>
              <a:rPr lang="es-MX" sz="2400" dirty="0">
                <a:solidFill>
                  <a:srgbClr val="FF0000"/>
                </a:solidFill>
                <a:latin typeface="HANDWRITINGCR" panose="02000603000000000000" pitchFamily="2" charset="0"/>
                <a:ea typeface="HANDWRITINGCR" panose="02000603000000000000" pitchFamily="2" charset="0"/>
              </a:rPr>
              <a:t>DESCORTESÍA Y/O VIOLENCIA VERBAL: </a:t>
            </a:r>
            <a:r>
              <a:rPr lang="es-MX" sz="2400" dirty="0">
                <a:latin typeface="HANDWRITINGCR" panose="02000603000000000000" pitchFamily="2" charset="0"/>
                <a:ea typeface="HANDWRITINGCR" panose="02000603000000000000" pitchFamily="2" charset="0"/>
              </a:rPr>
              <a:t>Descortesía utilizado como término genérico para el uso de estrategias que atacan la imagen de una persona. Violencia verbal, uso de estrategias que atacan la imagen y van dirigidos al interlocutor.</a:t>
            </a:r>
          </a:p>
          <a:p>
            <a:pPr algn="just"/>
            <a:endParaRPr lang="es-MX" sz="900" dirty="0">
              <a:latin typeface="HANDWRITINGCR" panose="02000603000000000000" pitchFamily="2" charset="0"/>
              <a:ea typeface="HANDWRITINGCR" panose="02000603000000000000" pitchFamily="2" charset="0"/>
            </a:endParaRPr>
          </a:p>
          <a:p>
            <a:pPr algn="just"/>
            <a:r>
              <a:rPr lang="es-MX" sz="2400" dirty="0">
                <a:latin typeface="HANDWRITINGCR" panose="02000603000000000000" pitchFamily="2" charset="0"/>
                <a:ea typeface="HANDWRITINGCR" panose="02000603000000000000" pitchFamily="2" charset="0"/>
              </a:rPr>
              <a:t>La clasificación atiende a tres criterios: el grado de explicitud, la intención principal y el destinatario (individuo o colectivo)</a:t>
            </a:r>
          </a:p>
          <a:p>
            <a:pPr algn="just"/>
            <a:endParaRPr lang="es-MX" sz="2400" dirty="0">
              <a:latin typeface="HANDWRITINGCR" panose="02000603000000000000" pitchFamily="2" charset="0"/>
              <a:ea typeface="HANDWRITINGCR" panose="02000603000000000000" pitchFamily="2" charset="0"/>
            </a:endParaRPr>
          </a:p>
        </p:txBody>
      </p:sp>
    </p:spTree>
    <p:extLst>
      <p:ext uri="{BB962C8B-B14F-4D97-AF65-F5344CB8AC3E}">
        <p14:creationId xmlns:p14="http://schemas.microsoft.com/office/powerpoint/2010/main" val="7490812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83D8D-DC57-C8FB-C820-154E6C3DD06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06B23D7-1235-D5B4-3DEA-355831D8841A}"/>
              </a:ext>
            </a:extLst>
          </p:cNvPr>
          <p:cNvSpPr>
            <a:spLocks noGrp="1"/>
          </p:cNvSpPr>
          <p:nvPr>
            <p:ph type="title"/>
          </p:nvPr>
        </p:nvSpPr>
        <p:spPr>
          <a:xfrm>
            <a:off x="1150882" y="838199"/>
            <a:ext cx="9821917" cy="807212"/>
          </a:xfrm>
        </p:spPr>
        <p:txBody>
          <a:bodyPr>
            <a:normAutofit/>
          </a:bodyPr>
          <a:lstStyle/>
          <a:p>
            <a:pPr algn="ctr"/>
            <a:r>
              <a:rPr lang="es-MX" sz="3200" dirty="0"/>
              <a:t>CLASIFICACIÓN DOCTRINAL DE VIOLENCIA VERBAL</a:t>
            </a:r>
          </a:p>
        </p:txBody>
      </p:sp>
      <p:pic>
        <p:nvPicPr>
          <p:cNvPr id="5" name="Picture 3" descr="An abstract genetic concept">
            <a:extLst>
              <a:ext uri="{FF2B5EF4-FFF2-40B4-BE49-F238E27FC236}">
                <a16:creationId xmlns:a16="http://schemas.microsoft.com/office/drawing/2014/main" id="{5F5B43EE-FFDA-CAB0-EC0A-2C79589CE3EB}"/>
              </a:ext>
            </a:extLst>
          </p:cNvPr>
          <p:cNvPicPr>
            <a:picLocks noGrp="1" noChangeAspect="1"/>
          </p:cNvPicPr>
          <p:nvPr>
            <p:ph idx="1"/>
          </p:nvPr>
        </p:nvPicPr>
        <p:blipFill>
          <a:blip r:embed="rId2">
            <a:alphaModFix amt="20000"/>
          </a:blip>
          <a:srcRect l="16941" r="11948"/>
          <a:stretch/>
        </p:blipFill>
        <p:spPr>
          <a:xfrm>
            <a:off x="583324" y="337818"/>
            <a:ext cx="10999077" cy="1443685"/>
          </a:xfrm>
          <a:prstGeom prst="rect">
            <a:avLst/>
          </a:prstGeom>
        </p:spPr>
      </p:pic>
      <p:pic>
        <p:nvPicPr>
          <p:cNvPr id="6" name="Picture 2" descr="No hay ninguna descripción de la foto disponible.">
            <a:extLst>
              <a:ext uri="{FF2B5EF4-FFF2-40B4-BE49-F238E27FC236}">
                <a16:creationId xmlns:a16="http://schemas.microsoft.com/office/drawing/2014/main" id="{CF7B53FE-B2ED-8C51-EAF3-BEE2C3EA87C4}"/>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279735" y="0"/>
            <a:ext cx="838199" cy="83819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AD24ABC1-C3A6-361B-8277-870DA606C9D7}"/>
              </a:ext>
            </a:extLst>
          </p:cNvPr>
          <p:cNvSpPr txBox="1"/>
          <p:nvPr/>
        </p:nvSpPr>
        <p:spPr>
          <a:xfrm>
            <a:off x="1752039" y="2227420"/>
            <a:ext cx="8687922" cy="3185487"/>
          </a:xfrm>
          <a:prstGeom prst="rect">
            <a:avLst/>
          </a:prstGeom>
          <a:noFill/>
        </p:spPr>
        <p:txBody>
          <a:bodyPr wrap="square" rtlCol="0">
            <a:spAutoFit/>
          </a:bodyPr>
          <a:lstStyle/>
          <a:p>
            <a:pPr algn="just"/>
            <a:r>
              <a:rPr lang="es-MX" sz="2400" dirty="0">
                <a:solidFill>
                  <a:srgbClr val="FF0000"/>
                </a:solidFill>
                <a:latin typeface="HANDWRITINGCR" panose="02000603000000000000" pitchFamily="2" charset="0"/>
                <a:ea typeface="HANDWRITINGCR" panose="02000603000000000000" pitchFamily="2" charset="0"/>
              </a:rPr>
              <a:t>GROSERÍA: </a:t>
            </a:r>
            <a:r>
              <a:rPr lang="es-MX" sz="2400" dirty="0">
                <a:latin typeface="HANDWRITINGCR" panose="02000603000000000000" pitchFamily="2" charset="0"/>
                <a:ea typeface="HANDWRITINGCR" panose="02000603000000000000" pitchFamily="2" charset="0"/>
              </a:rPr>
              <a:t>Violencia</a:t>
            </a:r>
            <a:r>
              <a:rPr lang="es-MX" sz="2400" dirty="0">
                <a:solidFill>
                  <a:srgbClr val="FF0000"/>
                </a:solidFill>
                <a:latin typeface="HANDWRITINGCR" panose="02000603000000000000" pitchFamily="2" charset="0"/>
                <a:ea typeface="HANDWRITINGCR" panose="02000603000000000000" pitchFamily="2" charset="0"/>
              </a:rPr>
              <a:t> </a:t>
            </a:r>
            <a:r>
              <a:rPr lang="es-MX" sz="2400" dirty="0">
                <a:latin typeface="HANDWRITINGCR" panose="02000603000000000000" pitchFamily="2" charset="0"/>
                <a:ea typeface="HANDWRITINGCR" panose="02000603000000000000" pitchFamily="2" charset="0"/>
              </a:rPr>
              <a:t>verbal intencional que es variable atendiendo a las culturas, hablantes y situaciones (ejemplo, el albur en México). Se atiende a su variabilidad. El grado de ataque es en cierto grado bajo.</a:t>
            </a:r>
          </a:p>
          <a:p>
            <a:pPr algn="just"/>
            <a:r>
              <a:rPr lang="es-MX" sz="2400" dirty="0">
                <a:solidFill>
                  <a:srgbClr val="FF0000"/>
                </a:solidFill>
                <a:latin typeface="HANDWRITINGCR" panose="02000603000000000000" pitchFamily="2" charset="0"/>
                <a:ea typeface="HANDWRITINGCR" panose="02000603000000000000" pitchFamily="2" charset="0"/>
              </a:rPr>
              <a:t>AGRESIÓN:</a:t>
            </a:r>
            <a:r>
              <a:rPr lang="es-MX" sz="2400" dirty="0">
                <a:latin typeface="HANDWRITINGCR" panose="02000603000000000000" pitchFamily="2" charset="0"/>
                <a:ea typeface="HANDWRITINGCR" panose="02000603000000000000" pitchFamily="2" charset="0"/>
              </a:rPr>
              <a:t> Violencia verbal intencional que es percibida por cualquier hablante como tal. Se atiende generalidad.</a:t>
            </a:r>
          </a:p>
          <a:p>
            <a:pPr algn="just"/>
            <a:endParaRPr lang="es-MX" sz="900" dirty="0">
              <a:latin typeface="HANDWRITINGCR" panose="02000603000000000000" pitchFamily="2" charset="0"/>
              <a:ea typeface="HANDWRITINGCR" panose="02000603000000000000" pitchFamily="2" charset="0"/>
            </a:endParaRPr>
          </a:p>
          <a:p>
            <a:pPr algn="just"/>
            <a:r>
              <a:rPr lang="es-MX" sz="2400" dirty="0">
                <a:latin typeface="HANDWRITINGCR" panose="02000603000000000000" pitchFamily="2" charset="0"/>
                <a:ea typeface="HANDWRITINGCR" panose="02000603000000000000" pitchFamily="2" charset="0"/>
              </a:rPr>
              <a:t>El contexto de las redes sociales favorece la percepción intencional (lenguaje escrito y leído simultáneamente).</a:t>
            </a:r>
          </a:p>
        </p:txBody>
      </p:sp>
    </p:spTree>
    <p:extLst>
      <p:ext uri="{BB962C8B-B14F-4D97-AF65-F5344CB8AC3E}">
        <p14:creationId xmlns:p14="http://schemas.microsoft.com/office/powerpoint/2010/main" val="2374302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42D6D-0FF9-8148-2E5B-BDA4454F37A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44B513A-079A-AE8D-DA74-15D5ECA73286}"/>
              </a:ext>
            </a:extLst>
          </p:cNvPr>
          <p:cNvSpPr>
            <a:spLocks noGrp="1"/>
          </p:cNvSpPr>
          <p:nvPr>
            <p:ph type="title"/>
          </p:nvPr>
        </p:nvSpPr>
        <p:spPr>
          <a:xfrm>
            <a:off x="1150882" y="838199"/>
            <a:ext cx="9821917" cy="807212"/>
          </a:xfrm>
        </p:spPr>
        <p:txBody>
          <a:bodyPr>
            <a:normAutofit/>
          </a:bodyPr>
          <a:lstStyle/>
          <a:p>
            <a:pPr algn="ctr"/>
            <a:r>
              <a:rPr lang="es-MX" sz="3200" dirty="0"/>
              <a:t>CLASIFICACIÓN DOCTRINAL DE VIOLENCIA VERBAL</a:t>
            </a:r>
          </a:p>
        </p:txBody>
      </p:sp>
      <p:pic>
        <p:nvPicPr>
          <p:cNvPr id="5" name="Picture 3" descr="An abstract genetic concept">
            <a:extLst>
              <a:ext uri="{FF2B5EF4-FFF2-40B4-BE49-F238E27FC236}">
                <a16:creationId xmlns:a16="http://schemas.microsoft.com/office/drawing/2014/main" id="{68BBC2BB-BACE-2EB8-86A5-4C3321211E89}"/>
              </a:ext>
            </a:extLst>
          </p:cNvPr>
          <p:cNvPicPr>
            <a:picLocks noGrp="1" noChangeAspect="1"/>
          </p:cNvPicPr>
          <p:nvPr>
            <p:ph idx="1"/>
          </p:nvPr>
        </p:nvPicPr>
        <p:blipFill>
          <a:blip r:embed="rId2">
            <a:alphaModFix amt="20000"/>
          </a:blip>
          <a:srcRect l="16941" r="11948"/>
          <a:stretch/>
        </p:blipFill>
        <p:spPr>
          <a:xfrm>
            <a:off x="583324" y="337818"/>
            <a:ext cx="10999077" cy="1443685"/>
          </a:xfrm>
          <a:prstGeom prst="rect">
            <a:avLst/>
          </a:prstGeom>
        </p:spPr>
      </p:pic>
      <p:pic>
        <p:nvPicPr>
          <p:cNvPr id="6" name="Picture 2" descr="No hay ninguna descripción de la foto disponible.">
            <a:extLst>
              <a:ext uri="{FF2B5EF4-FFF2-40B4-BE49-F238E27FC236}">
                <a16:creationId xmlns:a16="http://schemas.microsoft.com/office/drawing/2014/main" id="{DDF21164-2AC1-7C87-76C9-5F525998DC17}"/>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279735" y="0"/>
            <a:ext cx="838199" cy="83819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34ABB1BF-B8B6-FE22-5733-963E0C0BF174}"/>
              </a:ext>
            </a:extLst>
          </p:cNvPr>
          <p:cNvSpPr txBox="1"/>
          <p:nvPr/>
        </p:nvSpPr>
        <p:spPr>
          <a:xfrm>
            <a:off x="1717879" y="2095650"/>
            <a:ext cx="8687922" cy="3924151"/>
          </a:xfrm>
          <a:prstGeom prst="rect">
            <a:avLst/>
          </a:prstGeom>
          <a:noFill/>
        </p:spPr>
        <p:txBody>
          <a:bodyPr wrap="square" rtlCol="0">
            <a:spAutoFit/>
          </a:bodyPr>
          <a:lstStyle/>
          <a:p>
            <a:pPr algn="just"/>
            <a:r>
              <a:rPr lang="es-MX" sz="2400" dirty="0">
                <a:solidFill>
                  <a:srgbClr val="FF0000"/>
                </a:solidFill>
                <a:latin typeface="HANDWRITINGCR" panose="02000603000000000000" pitchFamily="2" charset="0"/>
                <a:ea typeface="HANDWRITINGCR" panose="02000603000000000000" pitchFamily="2" charset="0"/>
              </a:rPr>
              <a:t>DESAPROBACIÓN: </a:t>
            </a:r>
            <a:r>
              <a:rPr lang="es-MX" sz="2400" dirty="0">
                <a:latin typeface="HANDWRITINGCR" panose="02000603000000000000" pitchFamily="2" charset="0"/>
                <a:ea typeface="HANDWRITINGCR" panose="02000603000000000000" pitchFamily="2" charset="0"/>
              </a:rPr>
              <a:t>Son aquellas muestras de desacuerdo en relación a una acción en concreto. Esta guarda cierto grado de</a:t>
            </a:r>
          </a:p>
          <a:p>
            <a:pPr algn="just"/>
            <a:r>
              <a:rPr lang="es-MX" sz="2400" dirty="0">
                <a:latin typeface="HANDWRITINGCR" panose="02000603000000000000" pitchFamily="2" charset="0"/>
                <a:ea typeface="HANDWRITINGCR" panose="02000603000000000000" pitchFamily="2" charset="0"/>
              </a:rPr>
              <a:t>variabilidad según los hablantes y el grado de ataque es bajo.</a:t>
            </a:r>
          </a:p>
          <a:p>
            <a:pPr algn="just"/>
            <a:r>
              <a:rPr lang="es-MX" sz="2400" dirty="0">
                <a:solidFill>
                  <a:srgbClr val="FF0000"/>
                </a:solidFill>
                <a:latin typeface="HANDWRITINGCR" panose="02000603000000000000" pitchFamily="2" charset="0"/>
                <a:ea typeface="HANDWRITINGCR" panose="02000603000000000000" pitchFamily="2" charset="0"/>
              </a:rPr>
              <a:t>RIDICULIZACIÓN:</a:t>
            </a:r>
            <a:r>
              <a:rPr lang="es-MX" sz="2400" dirty="0">
                <a:latin typeface="HANDWRITINGCR" panose="02000603000000000000" pitchFamily="2" charset="0"/>
                <a:ea typeface="HANDWRITINGCR" panose="02000603000000000000" pitchFamily="2" charset="0"/>
              </a:rPr>
              <a:t> Violencia verbal intencional que supone la burla de un usuario frente a otros usuarios y un ataque más directo hacia la imagen del interlocutor. </a:t>
            </a:r>
          </a:p>
          <a:p>
            <a:pPr algn="just"/>
            <a:r>
              <a:rPr lang="es-MX" sz="2400" dirty="0">
                <a:solidFill>
                  <a:srgbClr val="FF0000"/>
                </a:solidFill>
                <a:latin typeface="HANDWRITINGCR" panose="02000603000000000000" pitchFamily="2" charset="0"/>
                <a:ea typeface="HANDWRITINGCR" panose="02000603000000000000" pitchFamily="2" charset="0"/>
              </a:rPr>
              <a:t>INSULTOS:</a:t>
            </a:r>
            <a:r>
              <a:rPr lang="es-MX" sz="2400" dirty="0">
                <a:latin typeface="HANDWRITINGCR" panose="02000603000000000000" pitchFamily="2" charset="0"/>
                <a:ea typeface="HANDWRITINGCR" panose="02000603000000000000" pitchFamily="2" charset="0"/>
              </a:rPr>
              <a:t> Violencia verbal que alude a rasgos propios de la persona como el intelecto o los valores morales.</a:t>
            </a:r>
          </a:p>
          <a:p>
            <a:pPr algn="just"/>
            <a:r>
              <a:rPr lang="es-MX" sz="2400" dirty="0">
                <a:solidFill>
                  <a:srgbClr val="FF0000"/>
                </a:solidFill>
                <a:latin typeface="HANDWRITINGCR" panose="02000603000000000000" pitchFamily="2" charset="0"/>
                <a:ea typeface="HANDWRITINGCR" panose="02000603000000000000" pitchFamily="2" charset="0"/>
              </a:rPr>
              <a:t>AMENAZAS:</a:t>
            </a:r>
            <a:r>
              <a:rPr lang="es-MX" sz="2400" dirty="0">
                <a:latin typeface="HANDWRITINGCR" panose="02000603000000000000" pitchFamily="2" charset="0"/>
                <a:ea typeface="HANDWRITINGCR" panose="02000603000000000000" pitchFamily="2" charset="0"/>
              </a:rPr>
              <a:t> Violencia que muestra el deseo de sufrimiento del interlocutor.</a:t>
            </a:r>
          </a:p>
          <a:p>
            <a:pPr algn="just"/>
            <a:endParaRPr lang="es-MX" sz="900" dirty="0">
              <a:latin typeface="HANDWRITINGCR" panose="02000603000000000000" pitchFamily="2" charset="0"/>
              <a:ea typeface="HANDWRITINGCR" panose="02000603000000000000" pitchFamily="2" charset="0"/>
            </a:endParaRPr>
          </a:p>
        </p:txBody>
      </p:sp>
    </p:spTree>
    <p:extLst>
      <p:ext uri="{BB962C8B-B14F-4D97-AF65-F5344CB8AC3E}">
        <p14:creationId xmlns:p14="http://schemas.microsoft.com/office/powerpoint/2010/main" val="18445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F92585-7A99-6108-9663-8C59032742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cxnSp>
        <p:nvCxnSpPr>
          <p:cNvPr id="11" name="Straight Connector 10">
            <a:extLst>
              <a:ext uri="{FF2B5EF4-FFF2-40B4-BE49-F238E27FC236}">
                <a16:creationId xmlns:a16="http://schemas.microsoft.com/office/drawing/2014/main" id="{F6DB4BEA-22D1-9BE0-1F06-BAFE567B5E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0816" y="3435170"/>
            <a:ext cx="402336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FACD3A43-EDC6-0B97-AA89-0D1865D88450}"/>
              </a:ext>
            </a:extLst>
          </p:cNvPr>
          <p:cNvSpPr>
            <a:spLocks noGrp="1"/>
          </p:cNvSpPr>
          <p:nvPr>
            <p:ph idx="1"/>
          </p:nvPr>
        </p:nvSpPr>
        <p:spPr>
          <a:xfrm>
            <a:off x="5657994" y="1379557"/>
            <a:ext cx="5483190" cy="4143094"/>
          </a:xfrm>
        </p:spPr>
        <p:txBody>
          <a:bodyPr>
            <a:normAutofit/>
          </a:bodyPr>
          <a:lstStyle/>
          <a:p>
            <a:r>
              <a:rPr lang="es-MX" sz="3200" dirty="0">
                <a:latin typeface="HANDWRITINGCR" panose="02000603000000000000" pitchFamily="2" charset="0"/>
                <a:ea typeface="HANDWRITINGCR" panose="02000603000000000000" pitchFamily="2" charset="0"/>
              </a:rPr>
              <a:t>Discriminación</a:t>
            </a:r>
          </a:p>
          <a:p>
            <a:pPr marL="0" indent="0">
              <a:buNone/>
            </a:pPr>
            <a:r>
              <a:rPr lang="es-MX" sz="3200" dirty="0">
                <a:latin typeface="HANDWRITINGCR" panose="02000603000000000000" pitchFamily="2" charset="0"/>
                <a:ea typeface="HANDWRITINGCR" panose="02000603000000000000" pitchFamily="2" charset="0"/>
              </a:rPr>
              <a:t>  Concepto, tipos y normativa.</a:t>
            </a:r>
          </a:p>
          <a:p>
            <a:r>
              <a:rPr lang="es-MX" sz="3200" dirty="0">
                <a:latin typeface="HANDWRITINGCR" panose="02000603000000000000" pitchFamily="2" charset="0"/>
                <a:ea typeface="HANDWRITINGCR" panose="02000603000000000000" pitchFamily="2" charset="0"/>
              </a:rPr>
              <a:t>Comunicación política y discriminación.</a:t>
            </a:r>
          </a:p>
          <a:p>
            <a:r>
              <a:rPr lang="es-MX" sz="3200" dirty="0">
                <a:latin typeface="HANDWRITINGCR" panose="02000603000000000000" pitchFamily="2" charset="0"/>
                <a:ea typeface="HANDWRITINGCR" panose="02000603000000000000" pitchFamily="2" charset="0"/>
              </a:rPr>
              <a:t>Violencia digital</a:t>
            </a:r>
          </a:p>
          <a:p>
            <a:r>
              <a:rPr lang="es-MX" sz="3200" dirty="0">
                <a:latin typeface="HANDWRITINGCR" panose="02000603000000000000" pitchFamily="2" charset="0"/>
                <a:ea typeface="HANDWRITINGCR" panose="02000603000000000000" pitchFamily="2" charset="0"/>
              </a:rPr>
              <a:t>Caso</a:t>
            </a:r>
          </a:p>
        </p:txBody>
      </p:sp>
      <p:pic>
        <p:nvPicPr>
          <p:cNvPr id="4" name="Picture 2" descr="No hay ninguna descripción de la foto disponible.">
            <a:extLst>
              <a:ext uri="{FF2B5EF4-FFF2-40B4-BE49-F238E27FC236}">
                <a16:creationId xmlns:a16="http://schemas.microsoft.com/office/drawing/2014/main" id="{6F749593-5F25-5F36-7C7C-B1523E22794E}"/>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5963B886-698C-A96F-E5C3-87EED6061576}"/>
              </a:ext>
            </a:extLst>
          </p:cNvPr>
          <p:cNvPicPr>
            <a:picLocks noChangeAspect="1"/>
          </p:cNvPicPr>
          <p:nvPr/>
        </p:nvPicPr>
        <p:blipFill>
          <a:blip r:embed="rId3">
            <a:alphaModFix amt="20000"/>
          </a:blip>
          <a:srcRect l="16941" r="11948"/>
          <a:stretch/>
        </p:blipFill>
        <p:spPr>
          <a:xfrm rot="5400000">
            <a:off x="706518" y="1197765"/>
            <a:ext cx="4762371" cy="4506678"/>
          </a:xfrm>
          <a:prstGeom prst="rect">
            <a:avLst/>
          </a:prstGeom>
        </p:spPr>
      </p:pic>
    </p:spTree>
    <p:extLst>
      <p:ext uri="{BB962C8B-B14F-4D97-AF65-F5344CB8AC3E}">
        <p14:creationId xmlns:p14="http://schemas.microsoft.com/office/powerpoint/2010/main" val="3209761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309F2-9AD0-4F0E-2995-8077C59660A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FE83EEE-5B60-9B23-576A-6D828DFA3030}"/>
              </a:ext>
            </a:extLst>
          </p:cNvPr>
          <p:cNvSpPr>
            <a:spLocks noGrp="1"/>
          </p:cNvSpPr>
          <p:nvPr>
            <p:ph type="title"/>
          </p:nvPr>
        </p:nvSpPr>
        <p:spPr>
          <a:xfrm>
            <a:off x="1150882" y="838199"/>
            <a:ext cx="9821917" cy="807212"/>
          </a:xfrm>
        </p:spPr>
        <p:txBody>
          <a:bodyPr>
            <a:normAutofit/>
          </a:bodyPr>
          <a:lstStyle/>
          <a:p>
            <a:pPr algn="ctr"/>
            <a:r>
              <a:rPr lang="es-MX" sz="3200" dirty="0"/>
              <a:t>CLASIFICACIÓN DOCTRINAL DE VIOLENCIA VERBAL</a:t>
            </a:r>
          </a:p>
        </p:txBody>
      </p:sp>
      <p:pic>
        <p:nvPicPr>
          <p:cNvPr id="5" name="Picture 3" descr="An abstract genetic concept">
            <a:extLst>
              <a:ext uri="{FF2B5EF4-FFF2-40B4-BE49-F238E27FC236}">
                <a16:creationId xmlns:a16="http://schemas.microsoft.com/office/drawing/2014/main" id="{4DD88B6B-002F-4BA7-7AFD-D226DA042A1D}"/>
              </a:ext>
            </a:extLst>
          </p:cNvPr>
          <p:cNvPicPr>
            <a:picLocks noGrp="1" noChangeAspect="1"/>
          </p:cNvPicPr>
          <p:nvPr>
            <p:ph idx="1"/>
          </p:nvPr>
        </p:nvPicPr>
        <p:blipFill>
          <a:blip r:embed="rId2">
            <a:alphaModFix amt="20000"/>
          </a:blip>
          <a:srcRect l="16941" r="11948"/>
          <a:stretch/>
        </p:blipFill>
        <p:spPr>
          <a:xfrm>
            <a:off x="583324" y="337818"/>
            <a:ext cx="10999077" cy="1443685"/>
          </a:xfrm>
          <a:prstGeom prst="rect">
            <a:avLst/>
          </a:prstGeom>
        </p:spPr>
      </p:pic>
      <p:pic>
        <p:nvPicPr>
          <p:cNvPr id="6" name="Picture 2" descr="No hay ninguna descripción de la foto disponible.">
            <a:extLst>
              <a:ext uri="{FF2B5EF4-FFF2-40B4-BE49-F238E27FC236}">
                <a16:creationId xmlns:a16="http://schemas.microsoft.com/office/drawing/2014/main" id="{DC1E3137-5729-59B7-AFE3-7A9561E01B43}"/>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279735" y="0"/>
            <a:ext cx="838199" cy="83819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E78E9ABC-6787-E34C-AFB0-03C4E8481652}"/>
              </a:ext>
            </a:extLst>
          </p:cNvPr>
          <p:cNvSpPr txBox="1"/>
          <p:nvPr/>
        </p:nvSpPr>
        <p:spPr>
          <a:xfrm>
            <a:off x="1717879" y="2258236"/>
            <a:ext cx="8687922" cy="1338828"/>
          </a:xfrm>
          <a:prstGeom prst="rect">
            <a:avLst/>
          </a:prstGeom>
          <a:noFill/>
        </p:spPr>
        <p:txBody>
          <a:bodyPr wrap="square" rtlCol="0">
            <a:spAutoFit/>
          </a:bodyPr>
          <a:lstStyle/>
          <a:p>
            <a:pPr algn="just"/>
            <a:r>
              <a:rPr lang="es-MX" sz="2400" dirty="0">
                <a:solidFill>
                  <a:srgbClr val="FF0000"/>
                </a:solidFill>
                <a:latin typeface="HANDWRITINGCR" panose="02000603000000000000" pitchFamily="2" charset="0"/>
                <a:ea typeface="HANDWRITINGCR" panose="02000603000000000000" pitchFamily="2" charset="0"/>
              </a:rPr>
              <a:t>AGRESIÓN FÍSICA: </a:t>
            </a:r>
            <a:r>
              <a:rPr lang="es-MX" sz="2400" dirty="0">
                <a:latin typeface="HANDWRITINGCR" panose="02000603000000000000" pitchFamily="2" charset="0"/>
                <a:ea typeface="HANDWRITINGCR" panose="02000603000000000000" pitchFamily="2" charset="0"/>
              </a:rPr>
              <a:t>Violencia que muestra el deseo de sufrimiento del interlocutor, haciendo referencia a ovaciones y exaltaciones de acciones violentas físicas.</a:t>
            </a:r>
          </a:p>
          <a:p>
            <a:pPr algn="just"/>
            <a:endParaRPr lang="es-MX" sz="900" dirty="0">
              <a:latin typeface="HANDWRITINGCR" panose="02000603000000000000" pitchFamily="2" charset="0"/>
              <a:ea typeface="HANDWRITINGCR" panose="02000603000000000000" pitchFamily="2" charset="0"/>
            </a:endParaRPr>
          </a:p>
        </p:txBody>
      </p:sp>
      <p:graphicFrame>
        <p:nvGraphicFramePr>
          <p:cNvPr id="10" name="CuadroTexto 2">
            <a:extLst>
              <a:ext uri="{FF2B5EF4-FFF2-40B4-BE49-F238E27FC236}">
                <a16:creationId xmlns:a16="http://schemas.microsoft.com/office/drawing/2014/main" id="{6D650255-098E-4420-DA32-E434799CD3A0}"/>
              </a:ext>
            </a:extLst>
          </p:cNvPr>
          <p:cNvGraphicFramePr/>
          <p:nvPr>
            <p:extLst>
              <p:ext uri="{D42A27DB-BD31-4B8C-83A1-F6EECF244321}">
                <p14:modId xmlns:p14="http://schemas.microsoft.com/office/powerpoint/2010/main" val="3827792751"/>
              </p:ext>
            </p:extLst>
          </p:nvPr>
        </p:nvGraphicFramePr>
        <p:xfrm>
          <a:off x="769882" y="3597064"/>
          <a:ext cx="10625959" cy="20313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CuadroTexto 3">
            <a:extLst>
              <a:ext uri="{FF2B5EF4-FFF2-40B4-BE49-F238E27FC236}">
                <a16:creationId xmlns:a16="http://schemas.microsoft.com/office/drawing/2014/main" id="{7F8F8D43-C3FB-7E28-D199-73BACF7C6DEB}"/>
              </a:ext>
            </a:extLst>
          </p:cNvPr>
          <p:cNvSpPr txBox="1"/>
          <p:nvPr/>
        </p:nvSpPr>
        <p:spPr>
          <a:xfrm>
            <a:off x="3578209" y="5628389"/>
            <a:ext cx="7394590" cy="369332"/>
          </a:xfrm>
          <a:prstGeom prst="rect">
            <a:avLst/>
          </a:prstGeom>
          <a:noFill/>
        </p:spPr>
        <p:txBody>
          <a:bodyPr wrap="square" rtlCol="0">
            <a:spAutoFit/>
          </a:bodyPr>
          <a:lstStyle/>
          <a:p>
            <a:pPr algn="r"/>
            <a:r>
              <a:rPr lang="es-MX" dirty="0">
                <a:latin typeface="HANDWRITINGCR" panose="02000603000000000000" pitchFamily="2" charset="0"/>
                <a:ea typeface="HANDWRITINGCR" panose="02000603000000000000" pitchFamily="2" charset="0"/>
                <a:hlinkClick r:id="rId9"/>
              </a:rPr>
              <a:t>https://cvc.cervantes.es/lengua/eaesla/pdf/05/20.pdf</a:t>
            </a:r>
            <a:endParaRPr lang="es-MX" dirty="0">
              <a:latin typeface="HANDWRITINGCR" panose="02000603000000000000" pitchFamily="2" charset="0"/>
              <a:ea typeface="HANDWRITINGCR" panose="02000603000000000000" pitchFamily="2" charset="0"/>
            </a:endParaRPr>
          </a:p>
        </p:txBody>
      </p:sp>
    </p:spTree>
    <p:extLst>
      <p:ext uri="{BB962C8B-B14F-4D97-AF65-F5344CB8AC3E}">
        <p14:creationId xmlns:p14="http://schemas.microsoft.com/office/powerpoint/2010/main" val="4505165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9C80CD-9CAD-76F9-946B-F757184FDABA}"/>
              </a:ext>
            </a:extLst>
          </p:cNvPr>
          <p:cNvSpPr>
            <a:spLocks noGrp="1"/>
          </p:cNvSpPr>
          <p:nvPr>
            <p:ph type="title"/>
          </p:nvPr>
        </p:nvSpPr>
        <p:spPr>
          <a:xfrm>
            <a:off x="3326526" y="1024759"/>
            <a:ext cx="4035972" cy="977462"/>
          </a:xfrm>
        </p:spPr>
        <p:txBody>
          <a:bodyPr/>
          <a:lstStyle/>
          <a:p>
            <a:r>
              <a:rPr lang="es-MX" dirty="0"/>
              <a:t>ACLARACIONES</a:t>
            </a:r>
          </a:p>
        </p:txBody>
      </p:sp>
      <p:sp>
        <p:nvSpPr>
          <p:cNvPr id="3" name="Marcador de contenido 2">
            <a:extLst>
              <a:ext uri="{FF2B5EF4-FFF2-40B4-BE49-F238E27FC236}">
                <a16:creationId xmlns:a16="http://schemas.microsoft.com/office/drawing/2014/main" id="{9CD3BFC8-FD57-D96E-B701-52A57EC20091}"/>
              </a:ext>
            </a:extLst>
          </p:cNvPr>
          <p:cNvSpPr>
            <a:spLocks noGrp="1"/>
          </p:cNvSpPr>
          <p:nvPr>
            <p:ph idx="1"/>
          </p:nvPr>
        </p:nvSpPr>
        <p:spPr>
          <a:xfrm>
            <a:off x="2680396" y="1891862"/>
            <a:ext cx="7819695" cy="3739896"/>
          </a:xfrm>
        </p:spPr>
        <p:txBody>
          <a:bodyPr>
            <a:normAutofit lnSpcReduction="10000"/>
          </a:bodyPr>
          <a:lstStyle/>
          <a:p>
            <a:pPr algn="just"/>
            <a:r>
              <a:rPr lang="es-MX" sz="2400" dirty="0">
                <a:latin typeface="HANDWRITINGCR" panose="02000603000000000000" pitchFamily="2" charset="0"/>
                <a:ea typeface="HANDWRITINGCR" panose="02000603000000000000" pitchFamily="2" charset="0"/>
              </a:rPr>
              <a:t>Todas las categorías de violencia verbal (dígital) se pueden ejercer o realizar tanto expresamente como ímplicitamente. Mediante diversos medios: comparaciones, interrogaciones retóricas, descripciones, ironía, sarcasmo y voces de eco.</a:t>
            </a:r>
          </a:p>
          <a:p>
            <a:pPr algn="just"/>
            <a:r>
              <a:rPr lang="es-MX" sz="2400" dirty="0">
                <a:latin typeface="HANDWRITINGCR" panose="02000603000000000000" pitchFamily="2" charset="0"/>
                <a:ea typeface="HANDWRITINGCR" panose="02000603000000000000" pitchFamily="2" charset="0"/>
              </a:rPr>
              <a:t>Las voces de eco, referencia directa a un enunciado propio de una persona, colectivo o situación cuyo referente se recupera gracias al conocimiento compartido. (Campillo, 2019.)</a:t>
            </a:r>
          </a:p>
        </p:txBody>
      </p:sp>
      <p:pic>
        <p:nvPicPr>
          <p:cNvPr id="4" name="Picture 2" descr="No hay ninguna descripción de la foto disponible.">
            <a:extLst>
              <a:ext uri="{FF2B5EF4-FFF2-40B4-BE49-F238E27FC236}">
                <a16:creationId xmlns:a16="http://schemas.microsoft.com/office/drawing/2014/main" id="{015ACEB8-BA4E-8AE5-CBAB-DA60529DB30A}"/>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279735"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911C0839-5176-034D-72BE-9BF09E0C263A}"/>
              </a:ext>
            </a:extLst>
          </p:cNvPr>
          <p:cNvPicPr>
            <a:picLocks noChangeAspect="1"/>
          </p:cNvPicPr>
          <p:nvPr/>
        </p:nvPicPr>
        <p:blipFill>
          <a:blip r:embed="rId3">
            <a:alphaModFix amt="20000"/>
          </a:blip>
          <a:srcRect l="16941" r="11948"/>
          <a:stretch/>
        </p:blipFill>
        <p:spPr>
          <a:xfrm rot="16200000">
            <a:off x="-1463565" y="2707158"/>
            <a:ext cx="6325476" cy="1443685"/>
          </a:xfrm>
          <a:prstGeom prst="rect">
            <a:avLst/>
          </a:prstGeom>
        </p:spPr>
      </p:pic>
    </p:spTree>
    <p:extLst>
      <p:ext uri="{BB962C8B-B14F-4D97-AF65-F5344CB8AC3E}">
        <p14:creationId xmlns:p14="http://schemas.microsoft.com/office/powerpoint/2010/main" val="40780364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ED96E-9304-6997-8B87-F05B3069F290}"/>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E0F799D-D62F-D660-1C6C-DE7939DB9032}"/>
              </a:ext>
            </a:extLst>
          </p:cNvPr>
          <p:cNvSpPr>
            <a:spLocks noGrp="1"/>
          </p:cNvSpPr>
          <p:nvPr>
            <p:ph type="title"/>
          </p:nvPr>
        </p:nvSpPr>
        <p:spPr>
          <a:xfrm>
            <a:off x="3067146" y="930165"/>
            <a:ext cx="7432945" cy="977462"/>
          </a:xfrm>
        </p:spPr>
        <p:txBody>
          <a:bodyPr>
            <a:normAutofit fontScale="90000"/>
          </a:bodyPr>
          <a:lstStyle/>
          <a:p>
            <a:r>
              <a:rPr lang="es-MX" dirty="0"/>
              <a:t>Estadística de violencia dígital</a:t>
            </a:r>
          </a:p>
        </p:txBody>
      </p:sp>
      <p:sp>
        <p:nvSpPr>
          <p:cNvPr id="3" name="Marcador de contenido 2">
            <a:extLst>
              <a:ext uri="{FF2B5EF4-FFF2-40B4-BE49-F238E27FC236}">
                <a16:creationId xmlns:a16="http://schemas.microsoft.com/office/drawing/2014/main" id="{7E08B003-59F5-119E-1D74-A34F4A6A8B24}"/>
              </a:ext>
            </a:extLst>
          </p:cNvPr>
          <p:cNvSpPr>
            <a:spLocks noGrp="1"/>
          </p:cNvSpPr>
          <p:nvPr>
            <p:ph idx="1"/>
          </p:nvPr>
        </p:nvSpPr>
        <p:spPr>
          <a:xfrm>
            <a:off x="2421016" y="1718441"/>
            <a:ext cx="8488722" cy="4303987"/>
          </a:xfrm>
        </p:spPr>
        <p:txBody>
          <a:bodyPr>
            <a:normAutofit fontScale="92500"/>
          </a:bodyPr>
          <a:lstStyle/>
          <a:p>
            <a:pPr algn="just"/>
            <a:r>
              <a:rPr lang="es-MX" sz="2400" dirty="0">
                <a:latin typeface="HANDWRITINGCR" panose="02000603000000000000" pitchFamily="2" charset="0"/>
                <a:ea typeface="HANDWRITINGCR" panose="02000603000000000000" pitchFamily="2" charset="0"/>
              </a:rPr>
              <a:t>Las categorías con más presencia son los insultos (35 %) y las ridiculizaciones (26 %), lo que nos permite afirmar que en las redes sociales se persiguen los fines de alarde de ingenio y de ataque al usuario. A continuación, encontramos los rechazos y las discriminaciones (13 %), y los desacuerdos y desaprobaciones (18 %), confirmando que en las redes sociales los límites entre la libertad de expresión y el respeto son difusos. Por último, las groserías (6 %) tienen una baja presencia y se suelen emplear como intensificadores gracias al contexto informal de las redes sociales. Las amenazas y las agresiones físicas (1 %) son las más escasas, pero, considerando que los usuarios no se conocen, este dato cobra especial interés.</a:t>
            </a:r>
          </a:p>
        </p:txBody>
      </p:sp>
      <p:pic>
        <p:nvPicPr>
          <p:cNvPr id="4" name="Picture 2" descr="No hay ninguna descripción de la foto disponible.">
            <a:extLst>
              <a:ext uri="{FF2B5EF4-FFF2-40B4-BE49-F238E27FC236}">
                <a16:creationId xmlns:a16="http://schemas.microsoft.com/office/drawing/2014/main" id="{3E896853-9A93-657C-0A18-D4664D90B48E}"/>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279735"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4242ED29-0079-9DDD-DDD9-85D1CF08995F}"/>
              </a:ext>
            </a:extLst>
          </p:cNvPr>
          <p:cNvPicPr>
            <a:picLocks noChangeAspect="1"/>
          </p:cNvPicPr>
          <p:nvPr/>
        </p:nvPicPr>
        <p:blipFill>
          <a:blip r:embed="rId3">
            <a:alphaModFix amt="20000"/>
          </a:blip>
          <a:srcRect l="16941" r="11948"/>
          <a:stretch/>
        </p:blipFill>
        <p:spPr>
          <a:xfrm rot="16200000">
            <a:off x="-1463565" y="2707158"/>
            <a:ext cx="6325476" cy="1443685"/>
          </a:xfrm>
          <a:prstGeom prst="rect">
            <a:avLst/>
          </a:prstGeom>
        </p:spPr>
      </p:pic>
    </p:spTree>
    <p:extLst>
      <p:ext uri="{BB962C8B-B14F-4D97-AF65-F5344CB8AC3E}">
        <p14:creationId xmlns:p14="http://schemas.microsoft.com/office/powerpoint/2010/main" val="20450905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4169BB-63F7-48C6-A0BB-F4F98C021F00}"/>
              </a:ext>
            </a:extLst>
          </p:cNvPr>
          <p:cNvSpPr>
            <a:spLocks noGrp="1"/>
          </p:cNvSpPr>
          <p:nvPr>
            <p:ph type="title"/>
          </p:nvPr>
        </p:nvSpPr>
        <p:spPr>
          <a:xfrm>
            <a:off x="977462" y="914400"/>
            <a:ext cx="10414438" cy="1001305"/>
          </a:xfrm>
        </p:spPr>
        <p:txBody>
          <a:bodyPr/>
          <a:lstStyle/>
          <a:p>
            <a:pPr algn="ctr"/>
            <a:r>
              <a:rPr lang="es-MX" dirty="0"/>
              <a:t>VIOLENCIA DIGITAL Y MEDIÁTICA</a:t>
            </a:r>
          </a:p>
        </p:txBody>
      </p:sp>
      <p:sp>
        <p:nvSpPr>
          <p:cNvPr id="3" name="Marcador de contenido 2">
            <a:extLst>
              <a:ext uri="{FF2B5EF4-FFF2-40B4-BE49-F238E27FC236}">
                <a16:creationId xmlns:a16="http://schemas.microsoft.com/office/drawing/2014/main" id="{406CDA2A-3A65-E4CD-36D9-4C3349E05F2F}"/>
              </a:ext>
            </a:extLst>
          </p:cNvPr>
          <p:cNvSpPr>
            <a:spLocks noGrp="1"/>
          </p:cNvSpPr>
          <p:nvPr>
            <p:ph idx="1"/>
          </p:nvPr>
        </p:nvSpPr>
        <p:spPr>
          <a:xfrm>
            <a:off x="977462" y="2221992"/>
            <a:ext cx="10414438" cy="2886036"/>
          </a:xfrm>
        </p:spPr>
        <p:txBody>
          <a:bodyPr>
            <a:normAutofit lnSpcReduction="10000"/>
          </a:bodyPr>
          <a:lstStyle/>
          <a:p>
            <a:pPr algn="just"/>
            <a:r>
              <a:rPr lang="es-MX" sz="2400" dirty="0">
                <a:latin typeface="HANDWRITINGCR" panose="02000603000000000000" pitchFamily="2" charset="0"/>
                <a:ea typeface="HANDWRITINGCR" panose="02000603000000000000" pitchFamily="2" charset="0"/>
              </a:rPr>
              <a:t>Violencia digital es toda acción dolosa realizada mediante el uso de tecnologías de la información y la comunicación, por la que se exponga, distribuya, difunda, exhiba, transmita, comercialice, oferte, intercambie o comparta imágenes, audios o videos reales o simulados de contenido íntimo sexual de una persona sin su consentimiento, sin su aprobación o sin su autorización y que le cause daño psicológico, emocional, en cualquier ámbito de su vida privada o en su imagen propia.</a:t>
            </a:r>
          </a:p>
        </p:txBody>
      </p:sp>
      <p:pic>
        <p:nvPicPr>
          <p:cNvPr id="4" name="Picture 2" descr="No hay ninguna descripción de la foto disponible.">
            <a:extLst>
              <a:ext uri="{FF2B5EF4-FFF2-40B4-BE49-F238E27FC236}">
                <a16:creationId xmlns:a16="http://schemas.microsoft.com/office/drawing/2014/main" id="{D3408B3F-CC04-2372-C61B-2C9AEDA6FF79}"/>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279735"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C757D3D1-2DBC-C937-F1F8-1E090F69AE97}"/>
              </a:ext>
            </a:extLst>
          </p:cNvPr>
          <p:cNvPicPr>
            <a:picLocks noChangeAspect="1"/>
          </p:cNvPicPr>
          <p:nvPr/>
        </p:nvPicPr>
        <p:blipFill>
          <a:blip r:embed="rId3">
            <a:alphaModFix amt="20000"/>
          </a:blip>
          <a:srcRect l="16941" r="11948"/>
          <a:stretch/>
        </p:blipFill>
        <p:spPr>
          <a:xfrm>
            <a:off x="635000" y="5414315"/>
            <a:ext cx="10998200" cy="1443685"/>
          </a:xfrm>
          <a:prstGeom prst="rect">
            <a:avLst/>
          </a:prstGeom>
        </p:spPr>
      </p:pic>
      <p:pic>
        <p:nvPicPr>
          <p:cNvPr id="6" name="Imagen 5">
            <a:extLst>
              <a:ext uri="{FF2B5EF4-FFF2-40B4-BE49-F238E27FC236}">
                <a16:creationId xmlns:a16="http://schemas.microsoft.com/office/drawing/2014/main" id="{5129D3EA-207D-C7B1-FFAC-4A0853BD230F}"/>
              </a:ext>
            </a:extLst>
          </p:cNvPr>
          <p:cNvPicPr>
            <a:picLocks noChangeAspect="1"/>
          </p:cNvPicPr>
          <p:nvPr/>
        </p:nvPicPr>
        <p:blipFill>
          <a:blip r:embed="rId4"/>
          <a:stretch>
            <a:fillRect/>
          </a:stretch>
        </p:blipFill>
        <p:spPr>
          <a:xfrm>
            <a:off x="2209800" y="838199"/>
            <a:ext cx="7772400" cy="1023156"/>
          </a:xfrm>
          <a:prstGeom prst="rect">
            <a:avLst/>
          </a:prstGeom>
        </p:spPr>
      </p:pic>
    </p:spTree>
    <p:extLst>
      <p:ext uri="{BB962C8B-B14F-4D97-AF65-F5344CB8AC3E}">
        <p14:creationId xmlns:p14="http://schemas.microsoft.com/office/powerpoint/2010/main" val="2365620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F5D06-1D10-1BE6-AB48-AC8A72F7EB3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F35D61AA-74F7-9A0C-2C12-7D348D40C98C}"/>
              </a:ext>
            </a:extLst>
          </p:cNvPr>
          <p:cNvSpPr>
            <a:spLocks noGrp="1"/>
          </p:cNvSpPr>
          <p:nvPr>
            <p:ph type="title"/>
          </p:nvPr>
        </p:nvSpPr>
        <p:spPr>
          <a:xfrm>
            <a:off x="977462" y="914400"/>
            <a:ext cx="10414438" cy="1001305"/>
          </a:xfrm>
        </p:spPr>
        <p:txBody>
          <a:bodyPr/>
          <a:lstStyle/>
          <a:p>
            <a:pPr algn="ctr"/>
            <a:r>
              <a:rPr lang="es-MX" dirty="0"/>
              <a:t>VIOLENCIA DIGITAL Y MEDIÁTICA</a:t>
            </a:r>
          </a:p>
        </p:txBody>
      </p:sp>
      <p:sp>
        <p:nvSpPr>
          <p:cNvPr id="3" name="Marcador de contenido 2">
            <a:extLst>
              <a:ext uri="{FF2B5EF4-FFF2-40B4-BE49-F238E27FC236}">
                <a16:creationId xmlns:a16="http://schemas.microsoft.com/office/drawing/2014/main" id="{2663FAC5-96EA-DF0A-5B09-B5A3EA5DD52E}"/>
              </a:ext>
            </a:extLst>
          </p:cNvPr>
          <p:cNvSpPr>
            <a:spLocks noGrp="1"/>
          </p:cNvSpPr>
          <p:nvPr>
            <p:ph idx="1"/>
          </p:nvPr>
        </p:nvSpPr>
        <p:spPr>
          <a:xfrm>
            <a:off x="977462" y="2151202"/>
            <a:ext cx="10093216" cy="3422543"/>
          </a:xfrm>
        </p:spPr>
        <p:txBody>
          <a:bodyPr>
            <a:normAutofit lnSpcReduction="10000"/>
          </a:bodyPr>
          <a:lstStyle/>
          <a:p>
            <a:pPr algn="just"/>
            <a:r>
              <a:rPr lang="es-MX" sz="2400" dirty="0">
                <a:latin typeface="HANDWRITINGCR" panose="02000603000000000000" pitchFamily="2" charset="0"/>
                <a:ea typeface="HANDWRITINGCR" panose="02000603000000000000" pitchFamily="2" charset="0"/>
              </a:rPr>
              <a:t>Así como aquellos actos dolosos que causen daño a la intimidad, privacidad y/o dignidad de las mujeres, que se cometan por medio de las tecnologías de la información y la comunicación. Para efectos del presente Capítulo se entenderá por Tecnologías de la Información y la Comunicación aquellos recursos, herramientas y programas que se utilizan para procesar, administrar y compartir la información mediante diversos soportes tecnológicos. La violencia digital será sancionada en la forma y términos que establezca el Código Penal Federal.</a:t>
            </a:r>
          </a:p>
          <a:p>
            <a:pPr marL="0" indent="0" algn="just">
              <a:buNone/>
            </a:pPr>
            <a:r>
              <a:rPr lang="es-MX" sz="1500" dirty="0">
                <a:latin typeface="HANDWRITINGCR" panose="02000603000000000000" pitchFamily="2" charset="0"/>
                <a:ea typeface="HANDWRITINGCR" panose="02000603000000000000" pitchFamily="2" charset="0"/>
                <a:hlinkClick r:id="rId2"/>
              </a:rPr>
              <a:t>https://igualdad.ine.mx/violencia-digital-y-mediatica/</a:t>
            </a:r>
            <a:endParaRPr lang="es-MX" sz="1500" dirty="0">
              <a:latin typeface="HANDWRITINGCR" panose="02000603000000000000" pitchFamily="2" charset="0"/>
              <a:ea typeface="HANDWRITINGCR" panose="02000603000000000000" pitchFamily="2" charset="0"/>
            </a:endParaRPr>
          </a:p>
          <a:p>
            <a:pPr algn="just"/>
            <a:endParaRPr lang="es-MX" sz="2400" dirty="0">
              <a:latin typeface="HANDWRITINGCR" panose="02000603000000000000" pitchFamily="2" charset="0"/>
              <a:ea typeface="HANDWRITINGCR" panose="02000603000000000000" pitchFamily="2" charset="0"/>
            </a:endParaRPr>
          </a:p>
        </p:txBody>
      </p:sp>
      <p:pic>
        <p:nvPicPr>
          <p:cNvPr id="4" name="Picture 2" descr="No hay ninguna descripción de la foto disponible.">
            <a:extLst>
              <a:ext uri="{FF2B5EF4-FFF2-40B4-BE49-F238E27FC236}">
                <a16:creationId xmlns:a16="http://schemas.microsoft.com/office/drawing/2014/main" id="{7C85829B-3CDD-7CA8-B482-3E0B0A420F5D}"/>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279735"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12A8A4DF-0A6B-FD9B-4355-EC4B19290754}"/>
              </a:ext>
            </a:extLst>
          </p:cNvPr>
          <p:cNvPicPr>
            <a:picLocks noChangeAspect="1"/>
          </p:cNvPicPr>
          <p:nvPr/>
        </p:nvPicPr>
        <p:blipFill>
          <a:blip r:embed="rId4">
            <a:alphaModFix amt="20000"/>
          </a:blip>
          <a:srcRect l="16941" r="11948"/>
          <a:stretch/>
        </p:blipFill>
        <p:spPr>
          <a:xfrm>
            <a:off x="635000" y="5667509"/>
            <a:ext cx="10998200" cy="1001305"/>
          </a:xfrm>
          <a:prstGeom prst="rect">
            <a:avLst/>
          </a:prstGeom>
        </p:spPr>
      </p:pic>
      <p:pic>
        <p:nvPicPr>
          <p:cNvPr id="6" name="Imagen 5">
            <a:extLst>
              <a:ext uri="{FF2B5EF4-FFF2-40B4-BE49-F238E27FC236}">
                <a16:creationId xmlns:a16="http://schemas.microsoft.com/office/drawing/2014/main" id="{5AD62977-7418-D85D-BEE3-5C3D5A64D19C}"/>
              </a:ext>
            </a:extLst>
          </p:cNvPr>
          <p:cNvPicPr>
            <a:picLocks noChangeAspect="1"/>
          </p:cNvPicPr>
          <p:nvPr/>
        </p:nvPicPr>
        <p:blipFill>
          <a:blip r:embed="rId5"/>
          <a:stretch>
            <a:fillRect/>
          </a:stretch>
        </p:blipFill>
        <p:spPr>
          <a:xfrm>
            <a:off x="2209800" y="838199"/>
            <a:ext cx="7772400" cy="1023156"/>
          </a:xfrm>
          <a:prstGeom prst="rect">
            <a:avLst/>
          </a:prstGeom>
        </p:spPr>
      </p:pic>
    </p:spTree>
    <p:extLst>
      <p:ext uri="{BB962C8B-B14F-4D97-AF65-F5344CB8AC3E}">
        <p14:creationId xmlns:p14="http://schemas.microsoft.com/office/powerpoint/2010/main" val="30691156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6095A3-4D9D-4964-1F0C-AD1D8FEBEB15}"/>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E33689-537B-A848-4698-50A6A968A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cxnSp>
        <p:nvCxnSpPr>
          <p:cNvPr id="11" name="Straight Connector 10">
            <a:extLst>
              <a:ext uri="{FF2B5EF4-FFF2-40B4-BE49-F238E27FC236}">
                <a16:creationId xmlns:a16="http://schemas.microsoft.com/office/drawing/2014/main" id="{26BEEF83-DED3-90D9-8D2B-2E51AF44C5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50816" y="3435170"/>
            <a:ext cx="402336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4E32D884-9C62-94E8-DDAE-637AF94C6A72}"/>
              </a:ext>
            </a:extLst>
          </p:cNvPr>
          <p:cNvSpPr>
            <a:spLocks noGrp="1"/>
          </p:cNvSpPr>
          <p:nvPr>
            <p:ph idx="1"/>
          </p:nvPr>
        </p:nvSpPr>
        <p:spPr>
          <a:xfrm>
            <a:off x="5290628" y="1902179"/>
            <a:ext cx="5483190" cy="3097850"/>
          </a:xfrm>
        </p:spPr>
        <p:txBody>
          <a:bodyPr>
            <a:normAutofit/>
          </a:bodyPr>
          <a:lstStyle/>
          <a:p>
            <a:pPr marL="0" indent="0" algn="ctr">
              <a:buNone/>
            </a:pPr>
            <a:r>
              <a:rPr lang="es-MX" sz="5400" dirty="0">
                <a:latin typeface="HANDWRITINGCR" panose="02000603000000000000" pitchFamily="2" charset="0"/>
                <a:ea typeface="HANDWRITINGCR" panose="02000603000000000000" pitchFamily="2" charset="0"/>
              </a:rPr>
              <a:t>CASO</a:t>
            </a:r>
          </a:p>
          <a:p>
            <a:pPr marL="0" indent="0" algn="ctr">
              <a:buNone/>
            </a:pPr>
            <a:r>
              <a:rPr lang="es-MX" sz="3200" dirty="0">
                <a:latin typeface="HANDWRITINGCR" panose="02000603000000000000" pitchFamily="2" charset="0"/>
                <a:ea typeface="HANDWRITINGCR" panose="02000603000000000000" pitchFamily="2" charset="0"/>
              </a:rPr>
              <a:t>SUP-REP-602/2018 Y ACUMULADO</a:t>
            </a:r>
          </a:p>
          <a:p>
            <a:pPr marL="0" indent="0" algn="ctr">
              <a:buNone/>
            </a:pPr>
            <a:r>
              <a:rPr lang="es-MX" sz="3200" dirty="0">
                <a:latin typeface="HANDWRITINGCR" panose="02000603000000000000" pitchFamily="2" charset="0"/>
                <a:ea typeface="HANDWRITINGCR" panose="02000603000000000000" pitchFamily="2" charset="0"/>
              </a:rPr>
              <a:t>SUP-REP-612/2018</a:t>
            </a:r>
          </a:p>
        </p:txBody>
      </p:sp>
      <p:pic>
        <p:nvPicPr>
          <p:cNvPr id="4" name="Picture 2" descr="No hay ninguna descripción de la foto disponible.">
            <a:extLst>
              <a:ext uri="{FF2B5EF4-FFF2-40B4-BE49-F238E27FC236}">
                <a16:creationId xmlns:a16="http://schemas.microsoft.com/office/drawing/2014/main" id="{D746D713-658D-94FA-1B5B-D2BB0565C274}"/>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EC93C983-3D54-0DCE-1CDE-ECB4A6AE0E88}"/>
              </a:ext>
            </a:extLst>
          </p:cNvPr>
          <p:cNvPicPr>
            <a:picLocks noChangeAspect="1"/>
          </p:cNvPicPr>
          <p:nvPr/>
        </p:nvPicPr>
        <p:blipFill>
          <a:blip r:embed="rId3">
            <a:alphaModFix amt="20000"/>
          </a:blip>
          <a:srcRect l="16941" r="11948"/>
          <a:stretch/>
        </p:blipFill>
        <p:spPr>
          <a:xfrm rot="5400000">
            <a:off x="706518" y="1197765"/>
            <a:ext cx="4762371" cy="4506678"/>
          </a:xfrm>
          <a:prstGeom prst="rect">
            <a:avLst/>
          </a:prstGeom>
        </p:spPr>
      </p:pic>
    </p:spTree>
    <p:extLst>
      <p:ext uri="{BB962C8B-B14F-4D97-AF65-F5344CB8AC3E}">
        <p14:creationId xmlns:p14="http://schemas.microsoft.com/office/powerpoint/2010/main" val="1631349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B7137-757D-19E5-6D60-A2326A9DF26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48928F19-9207-F82E-ACBC-B714215E0695}"/>
              </a:ext>
            </a:extLst>
          </p:cNvPr>
          <p:cNvSpPr>
            <a:spLocks noGrp="1"/>
          </p:cNvSpPr>
          <p:nvPr>
            <p:ph type="title"/>
          </p:nvPr>
        </p:nvSpPr>
        <p:spPr>
          <a:xfrm>
            <a:off x="1185041" y="961696"/>
            <a:ext cx="8999482" cy="914400"/>
          </a:xfrm>
        </p:spPr>
        <p:txBody>
          <a:bodyPr>
            <a:noAutofit/>
          </a:bodyPr>
          <a:lstStyle/>
          <a:p>
            <a:r>
              <a:rPr lang="es-MX" sz="3600" dirty="0"/>
              <a:t>SUP-REP-0602/2018 Y ACUMULADO 0612/2018</a:t>
            </a:r>
          </a:p>
        </p:txBody>
      </p:sp>
      <p:sp>
        <p:nvSpPr>
          <p:cNvPr id="3" name="Marcador de contenido 2">
            <a:extLst>
              <a:ext uri="{FF2B5EF4-FFF2-40B4-BE49-F238E27FC236}">
                <a16:creationId xmlns:a16="http://schemas.microsoft.com/office/drawing/2014/main" id="{EF8AE583-22BB-E825-565C-0D1AF0A161F0}"/>
              </a:ext>
            </a:extLst>
          </p:cNvPr>
          <p:cNvSpPr>
            <a:spLocks noGrp="1"/>
          </p:cNvSpPr>
          <p:nvPr>
            <p:ph idx="1"/>
          </p:nvPr>
        </p:nvSpPr>
        <p:spPr>
          <a:xfrm>
            <a:off x="835572" y="1749972"/>
            <a:ext cx="9348951" cy="4146332"/>
          </a:xfrm>
        </p:spPr>
        <p:txBody>
          <a:bodyPr>
            <a:normAutofit fontScale="92500" lnSpcReduction="10000"/>
          </a:bodyPr>
          <a:lstStyle/>
          <a:p>
            <a:pPr marL="0" indent="0" algn="just">
              <a:buNone/>
            </a:pPr>
            <a:r>
              <a:rPr lang="es-MX" sz="2600" dirty="0">
                <a:latin typeface="HANDWRITINGCR" panose="02000603000000000000" pitchFamily="2" charset="0"/>
                <a:ea typeface="HANDWRITINGCR" panose="02000603000000000000" pitchFamily="2" charset="0"/>
                <a:hlinkClick r:id="rId2"/>
              </a:rPr>
              <a:t>https://www.te.gob.mx/sentenciasHTML/convertir/expediente/SUP-REP-0602-2018-</a:t>
            </a:r>
            <a:endParaRPr lang="es-MX" sz="2600" dirty="0">
              <a:latin typeface="HANDWRITINGCR" panose="02000603000000000000" pitchFamily="2" charset="0"/>
              <a:ea typeface="HANDWRITINGCR" panose="02000603000000000000" pitchFamily="2" charset="0"/>
            </a:endParaRPr>
          </a:p>
          <a:p>
            <a:pPr marL="0" indent="0" algn="just">
              <a:buNone/>
            </a:pPr>
            <a:r>
              <a:rPr lang="es-MX" sz="2600" dirty="0">
                <a:latin typeface="HANDWRITINGCR" panose="02000603000000000000" pitchFamily="2" charset="0"/>
                <a:ea typeface="HANDWRITINGCR" panose="02000603000000000000" pitchFamily="2" charset="0"/>
              </a:rPr>
              <a:t>La SRE estimó que las expresiones que se utilizaban en el promocional eran sexistas y excluyentes. Se trata de estereotipos de género, lo cual, se busca erradicar, al traducirse en violencia en contra de las mujeres desde un punto de vista simbólico; situación que no debía pasarse por alto, porque catalogar a una candidata solo por su rol de esposa, donde invisibilizó sus apellidos y se resaltó los de “Moreno Valle”, era permitir que se reprodujeran estereotipos de subordinación y se minimizaran las capacidades de las mujeres dentro de la vida política.</a:t>
            </a:r>
          </a:p>
        </p:txBody>
      </p:sp>
      <p:pic>
        <p:nvPicPr>
          <p:cNvPr id="4" name="Picture 3" descr="An abstract genetic concept">
            <a:extLst>
              <a:ext uri="{FF2B5EF4-FFF2-40B4-BE49-F238E27FC236}">
                <a16:creationId xmlns:a16="http://schemas.microsoft.com/office/drawing/2014/main" id="{6531F3FF-A42B-FAA6-27E0-E1B8F40B27A5}"/>
              </a:ext>
            </a:extLst>
          </p:cNvPr>
          <p:cNvPicPr>
            <a:picLocks noChangeAspect="1"/>
          </p:cNvPicPr>
          <p:nvPr/>
        </p:nvPicPr>
        <p:blipFill>
          <a:blip r:embed="rId3">
            <a:alphaModFix amt="20000"/>
          </a:blip>
          <a:srcRect l="16941" r="11948"/>
          <a:stretch/>
        </p:blipFill>
        <p:spPr>
          <a:xfrm rot="5400000">
            <a:off x="8807076" y="1415039"/>
            <a:ext cx="4762371" cy="2007477"/>
          </a:xfrm>
          <a:prstGeom prst="rect">
            <a:avLst/>
          </a:prstGeom>
        </p:spPr>
      </p:pic>
      <p:pic>
        <p:nvPicPr>
          <p:cNvPr id="5" name="Picture 2" descr="No hay ninguna descripción de la foto disponible.">
            <a:extLst>
              <a:ext uri="{FF2B5EF4-FFF2-40B4-BE49-F238E27FC236}">
                <a16:creationId xmlns:a16="http://schemas.microsoft.com/office/drawing/2014/main" id="{A45A3D31-7FD0-738C-619D-2D5E123DC8F1}"/>
              </a:ext>
            </a:extLst>
          </p:cNvPr>
          <p:cNvPicPr>
            <a:picLocks noChangeAspect="1" noChangeArrowheads="1"/>
          </p:cNvPicPr>
          <p:nvPr/>
        </p:nvPicPr>
        <p:blipFill>
          <a:blip r:embed="rId4">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036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8C63E-D79B-557E-AE55-5D92CCAC58F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3C0E24C-E882-5BAD-8B21-344A93C6F6FC}"/>
              </a:ext>
            </a:extLst>
          </p:cNvPr>
          <p:cNvSpPr>
            <a:spLocks noGrp="1"/>
          </p:cNvSpPr>
          <p:nvPr>
            <p:ph type="title"/>
          </p:nvPr>
        </p:nvSpPr>
        <p:spPr>
          <a:xfrm>
            <a:off x="1185041" y="961696"/>
            <a:ext cx="8999482" cy="914400"/>
          </a:xfrm>
        </p:spPr>
        <p:txBody>
          <a:bodyPr>
            <a:noAutofit/>
          </a:bodyPr>
          <a:lstStyle/>
          <a:p>
            <a:r>
              <a:rPr lang="es-MX" sz="3600" dirty="0"/>
              <a:t>SUP-REP-0602/2018 Y ACUMULADO 0612/2018</a:t>
            </a:r>
          </a:p>
        </p:txBody>
      </p:sp>
      <p:sp>
        <p:nvSpPr>
          <p:cNvPr id="3" name="Marcador de contenido 2">
            <a:extLst>
              <a:ext uri="{FF2B5EF4-FFF2-40B4-BE49-F238E27FC236}">
                <a16:creationId xmlns:a16="http://schemas.microsoft.com/office/drawing/2014/main" id="{6A0657C1-3CE3-5B22-7440-EEDF801A1317}"/>
              </a:ext>
            </a:extLst>
          </p:cNvPr>
          <p:cNvSpPr>
            <a:spLocks noGrp="1"/>
          </p:cNvSpPr>
          <p:nvPr>
            <p:ph idx="1"/>
          </p:nvPr>
        </p:nvSpPr>
        <p:spPr>
          <a:xfrm>
            <a:off x="1072054" y="1749972"/>
            <a:ext cx="9112469" cy="4146332"/>
          </a:xfrm>
        </p:spPr>
        <p:txBody>
          <a:bodyPr>
            <a:normAutofit fontScale="92500" lnSpcReduction="10000"/>
          </a:bodyPr>
          <a:lstStyle/>
          <a:p>
            <a:pPr marL="0" indent="0" algn="just">
              <a:buNone/>
            </a:pPr>
            <a:r>
              <a:rPr lang="es-MX" sz="2600" dirty="0">
                <a:latin typeface="HANDWRITINGCR" panose="02000603000000000000" pitchFamily="2" charset="0"/>
                <a:ea typeface="HANDWRITINGCR" panose="02000603000000000000" pitchFamily="2" charset="0"/>
              </a:rPr>
              <a:t>La responsable señaló que el spot denunciado contenía elementos claros constitutivos de estereotipos de género, porque reproducía una visión generalizada: una mujer casada, pierde su individualidad (en ocasiones, hasta su apellido y toma el de su esposo), y relegada a un papel secundario y subordinado de su cónyuge.</a:t>
            </a:r>
          </a:p>
          <a:p>
            <a:pPr marL="0" indent="0" algn="just">
              <a:buNone/>
            </a:pPr>
            <a:r>
              <a:rPr lang="es-MX" sz="2600" dirty="0">
                <a:latin typeface="HANDWRITINGCR" panose="02000603000000000000" pitchFamily="2" charset="0"/>
                <a:ea typeface="HANDWRITINGCR" panose="02000603000000000000" pitchFamily="2" charset="0"/>
              </a:rPr>
              <a:t>Así, estimó que esos contenidos eran nocivos y se traducían en violencia simbólica en contra de Martha Erika Alonso Hidalgo, porque negaba su individualidad, talentos y aspiraciones políticas propias al reiterar patrones socioculturales que la colocaban en un plano desigual frente a los demás contendientes, por ser mujer.</a:t>
            </a:r>
          </a:p>
        </p:txBody>
      </p:sp>
      <p:pic>
        <p:nvPicPr>
          <p:cNvPr id="4" name="Picture 3" descr="An abstract genetic concept">
            <a:extLst>
              <a:ext uri="{FF2B5EF4-FFF2-40B4-BE49-F238E27FC236}">
                <a16:creationId xmlns:a16="http://schemas.microsoft.com/office/drawing/2014/main" id="{AE3DD804-D063-6EBF-5BDD-DC4DD841F01C}"/>
              </a:ext>
            </a:extLst>
          </p:cNvPr>
          <p:cNvPicPr>
            <a:picLocks noChangeAspect="1"/>
          </p:cNvPicPr>
          <p:nvPr/>
        </p:nvPicPr>
        <p:blipFill>
          <a:blip r:embed="rId2">
            <a:alphaModFix amt="20000"/>
          </a:blip>
          <a:srcRect l="16941" r="11948"/>
          <a:stretch/>
        </p:blipFill>
        <p:spPr>
          <a:xfrm rot="5400000">
            <a:off x="8807076" y="1415039"/>
            <a:ext cx="4762371" cy="2007477"/>
          </a:xfrm>
          <a:prstGeom prst="rect">
            <a:avLst/>
          </a:prstGeom>
        </p:spPr>
      </p:pic>
      <p:pic>
        <p:nvPicPr>
          <p:cNvPr id="5" name="Picture 2" descr="No hay ninguna descripción de la foto disponible.">
            <a:extLst>
              <a:ext uri="{FF2B5EF4-FFF2-40B4-BE49-F238E27FC236}">
                <a16:creationId xmlns:a16="http://schemas.microsoft.com/office/drawing/2014/main" id="{E0D9818B-54FD-A8A7-3DFA-27C9DF428C34}"/>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667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CB21B-F9D9-CE19-9A40-B1CAF4A5A468}"/>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4B95C6F-9FA2-A431-9DFF-F948F7708759}"/>
              </a:ext>
            </a:extLst>
          </p:cNvPr>
          <p:cNvSpPr>
            <a:spLocks noGrp="1"/>
          </p:cNvSpPr>
          <p:nvPr>
            <p:ph idx="1"/>
          </p:nvPr>
        </p:nvSpPr>
        <p:spPr>
          <a:xfrm>
            <a:off x="1713185" y="1229710"/>
            <a:ext cx="7725104" cy="4209394"/>
          </a:xfrm>
        </p:spPr>
        <p:txBody>
          <a:bodyPr>
            <a:normAutofit fontScale="85000" lnSpcReduction="10000"/>
          </a:bodyPr>
          <a:lstStyle/>
          <a:p>
            <a:pPr marL="0" indent="0" algn="just">
              <a:buNone/>
            </a:pPr>
            <a:endParaRPr lang="es-MX" sz="2600" dirty="0">
              <a:latin typeface="HANDWRITINGCR" panose="02000603000000000000" pitchFamily="2" charset="0"/>
              <a:ea typeface="HANDWRITINGCR" panose="02000603000000000000" pitchFamily="2" charset="0"/>
            </a:endParaRPr>
          </a:p>
          <a:p>
            <a:pPr marL="0" indent="0" algn="just">
              <a:buNone/>
            </a:pPr>
            <a:r>
              <a:rPr lang="es-MX" sz="2600" dirty="0">
                <a:latin typeface="HANDWRITINGCR" panose="02000603000000000000" pitchFamily="2" charset="0"/>
                <a:ea typeface="HANDWRITINGCR" panose="02000603000000000000" pitchFamily="2" charset="0"/>
              </a:rPr>
              <a:t>La SS determinó que del analisis de la publicidad denunciada permite desvirtuar la espontaneidad en su emisión y, por el contrario, genera una fuerte presunción en el sentido de que no se trató de un mensaje publicado en un auténtico ejercicio de las libertades de expresión y de información.</a:t>
            </a:r>
          </a:p>
          <a:p>
            <a:pPr marL="0" indent="0" algn="just">
              <a:buNone/>
            </a:pPr>
            <a:r>
              <a:rPr lang="es-MX" sz="2600" dirty="0">
                <a:latin typeface="HANDWRITINGCR" panose="02000603000000000000" pitchFamily="2" charset="0"/>
                <a:ea typeface="HANDWRITINGCR" panose="02000603000000000000" pitchFamily="2" charset="0"/>
              </a:rPr>
              <a:t>el spot denunciado contiene una serie de afirmaciones que demeritan a la candidata a la gubernatura de Puebla, soportada en un estereotipo a partir del estado civil de la candidata, que se deriva de una condición de filiación conyugal con el anterior mandatario de esa entidad federativa.</a:t>
            </a:r>
          </a:p>
          <a:p>
            <a:pPr marL="0" indent="0" algn="just">
              <a:buNone/>
            </a:pPr>
            <a:endParaRPr lang="es-MX" sz="2600" dirty="0">
              <a:latin typeface="HANDWRITINGCR" panose="02000603000000000000" pitchFamily="2" charset="0"/>
              <a:ea typeface="HANDWRITINGCR" panose="02000603000000000000" pitchFamily="2" charset="0"/>
            </a:endParaRPr>
          </a:p>
        </p:txBody>
      </p:sp>
      <p:pic>
        <p:nvPicPr>
          <p:cNvPr id="4" name="Picture 3" descr="An abstract genetic concept">
            <a:extLst>
              <a:ext uri="{FF2B5EF4-FFF2-40B4-BE49-F238E27FC236}">
                <a16:creationId xmlns:a16="http://schemas.microsoft.com/office/drawing/2014/main" id="{DF7055D9-F67D-20D1-6D89-2634AA622108}"/>
              </a:ext>
            </a:extLst>
          </p:cNvPr>
          <p:cNvPicPr>
            <a:picLocks noChangeAspect="1"/>
          </p:cNvPicPr>
          <p:nvPr/>
        </p:nvPicPr>
        <p:blipFill>
          <a:blip r:embed="rId2">
            <a:alphaModFix amt="20000"/>
          </a:blip>
          <a:srcRect l="16941" r="11948"/>
          <a:stretch/>
        </p:blipFill>
        <p:spPr>
          <a:xfrm rot="5400000">
            <a:off x="8807076" y="1415039"/>
            <a:ext cx="4762371" cy="2007477"/>
          </a:xfrm>
          <a:prstGeom prst="rect">
            <a:avLst/>
          </a:prstGeom>
        </p:spPr>
      </p:pic>
      <p:pic>
        <p:nvPicPr>
          <p:cNvPr id="5" name="Picture 2" descr="No hay ninguna descripción de la foto disponible.">
            <a:extLst>
              <a:ext uri="{FF2B5EF4-FFF2-40B4-BE49-F238E27FC236}">
                <a16:creationId xmlns:a16="http://schemas.microsoft.com/office/drawing/2014/main" id="{BF9A0742-82F3-F498-BD0C-B5358C92AE9D}"/>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2053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9C1A7-469D-0F09-921F-E6C76341D21F}"/>
            </a:ext>
          </a:extLst>
        </p:cNvPr>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8DDB95F-EB94-5B49-0C0C-36712D7732AA}"/>
              </a:ext>
            </a:extLst>
          </p:cNvPr>
          <p:cNvSpPr>
            <a:spLocks noGrp="1"/>
          </p:cNvSpPr>
          <p:nvPr>
            <p:ph idx="1"/>
          </p:nvPr>
        </p:nvSpPr>
        <p:spPr>
          <a:xfrm>
            <a:off x="1119352" y="838199"/>
            <a:ext cx="8828689" cy="5153881"/>
          </a:xfrm>
        </p:spPr>
        <p:txBody>
          <a:bodyPr>
            <a:normAutofit fontScale="77500" lnSpcReduction="20000"/>
          </a:bodyPr>
          <a:lstStyle/>
          <a:p>
            <a:pPr marL="0" indent="0" algn="just">
              <a:buNone/>
            </a:pPr>
            <a:endParaRPr lang="es-MX" sz="2600" dirty="0">
              <a:latin typeface="HANDWRITINGCR" panose="02000603000000000000" pitchFamily="2" charset="0"/>
              <a:ea typeface="HANDWRITINGCR" panose="02000603000000000000" pitchFamily="2" charset="0"/>
            </a:endParaRPr>
          </a:p>
          <a:p>
            <a:pPr marL="0" indent="0" algn="just">
              <a:buNone/>
            </a:pPr>
            <a:r>
              <a:rPr lang="es-MX" sz="2600" dirty="0">
                <a:latin typeface="HANDWRITINGCR" panose="02000603000000000000" pitchFamily="2" charset="0"/>
                <a:ea typeface="HANDWRITINGCR" panose="02000603000000000000" pitchFamily="2" charset="0"/>
              </a:rPr>
              <a:t>El contenido del promocional se construye bajo un estereotipo de género, mediante una representación nociva para la imagen de la mujer; lo anterior, al contener las siguientes expresiones: “por la nueva, por Martha”, ¿Nueva? ¿Neta? ¡Si es la esposa de Moreno Valle!, no lo sabía, por ella no votaría. ¿Ella qué sabe de Política?, “Nada, ese es el punto, la pusieron ahí para reelegirse y seguir mandando”.</a:t>
            </a:r>
          </a:p>
          <a:p>
            <a:pPr marL="0" indent="0" algn="just">
              <a:buNone/>
            </a:pPr>
            <a:r>
              <a:rPr lang="es-MX" sz="2600" dirty="0">
                <a:latin typeface="HANDWRITINGCR" panose="02000603000000000000" pitchFamily="2" charset="0"/>
                <a:ea typeface="HANDWRITINGCR" panose="02000603000000000000" pitchFamily="2" charset="0"/>
              </a:rPr>
              <a:t>Se vislumbra una vinculación en la que se disminuye a la candidata, lo cual, se traduce en violencia simbólica en su contra, porque se le niega su individualidad y personalidad propia, lo que carece de sentido para la contienda electoral y escapa de la finalidad para la que está prevista la propaganda de campaña.</a:t>
            </a:r>
          </a:p>
          <a:p>
            <a:pPr marL="0" indent="0" algn="just">
              <a:buNone/>
            </a:pPr>
            <a:r>
              <a:rPr lang="es-MX" sz="2600" dirty="0">
                <a:latin typeface="HANDWRITINGCR" panose="02000603000000000000" pitchFamily="2" charset="0"/>
                <a:ea typeface="HANDWRITINGCR" panose="02000603000000000000" pitchFamily="2" charset="0"/>
              </a:rPr>
              <a:t>El contenido de los promocionales denunciados, no están amparados por la libertad de expresión en el contexto de una contienda electoral, toda vez que refuerza los estereotipos discriminadores que repercuten en las posibilidades de que las mujeres ejerzan sus derechos humanos en condiciones de igualdad;</a:t>
            </a:r>
          </a:p>
        </p:txBody>
      </p:sp>
      <p:pic>
        <p:nvPicPr>
          <p:cNvPr id="4" name="Picture 3" descr="An abstract genetic concept">
            <a:extLst>
              <a:ext uri="{FF2B5EF4-FFF2-40B4-BE49-F238E27FC236}">
                <a16:creationId xmlns:a16="http://schemas.microsoft.com/office/drawing/2014/main" id="{4D16FED6-FC1C-EC89-510D-A87397BFD688}"/>
              </a:ext>
            </a:extLst>
          </p:cNvPr>
          <p:cNvPicPr>
            <a:picLocks noChangeAspect="1"/>
          </p:cNvPicPr>
          <p:nvPr/>
        </p:nvPicPr>
        <p:blipFill>
          <a:blip r:embed="rId2">
            <a:alphaModFix amt="20000"/>
          </a:blip>
          <a:srcRect l="16941" r="11948"/>
          <a:stretch/>
        </p:blipFill>
        <p:spPr>
          <a:xfrm rot="5400000">
            <a:off x="8807076" y="1415039"/>
            <a:ext cx="4762371" cy="2007477"/>
          </a:xfrm>
          <a:prstGeom prst="rect">
            <a:avLst/>
          </a:prstGeom>
        </p:spPr>
      </p:pic>
      <p:pic>
        <p:nvPicPr>
          <p:cNvPr id="5" name="Picture 2" descr="No hay ninguna descripción de la foto disponible.">
            <a:extLst>
              <a:ext uri="{FF2B5EF4-FFF2-40B4-BE49-F238E27FC236}">
                <a16:creationId xmlns:a16="http://schemas.microsoft.com/office/drawing/2014/main" id="{D4A5AF14-EF8B-AFB4-9502-AD8C0F0B4AD5}"/>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450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A39477-E690-C4B6-B1DF-84D1772E032B}"/>
              </a:ext>
            </a:extLst>
          </p:cNvPr>
          <p:cNvSpPr>
            <a:spLocks noGrp="1"/>
          </p:cNvSpPr>
          <p:nvPr>
            <p:ph type="title"/>
          </p:nvPr>
        </p:nvSpPr>
        <p:spPr>
          <a:xfrm>
            <a:off x="1403130" y="838199"/>
            <a:ext cx="7725104" cy="914400"/>
          </a:xfrm>
        </p:spPr>
        <p:txBody>
          <a:bodyPr>
            <a:noAutofit/>
          </a:bodyPr>
          <a:lstStyle/>
          <a:p>
            <a:r>
              <a:rPr lang="es-MX" sz="4400" dirty="0"/>
              <a:t>¿QUÉ ES LA DISCRIMINACIÓN?</a:t>
            </a:r>
          </a:p>
        </p:txBody>
      </p:sp>
      <p:sp>
        <p:nvSpPr>
          <p:cNvPr id="3" name="Marcador de contenido 2">
            <a:extLst>
              <a:ext uri="{FF2B5EF4-FFF2-40B4-BE49-F238E27FC236}">
                <a16:creationId xmlns:a16="http://schemas.microsoft.com/office/drawing/2014/main" id="{EFC5652E-8297-D759-3C2F-D5BF670C4F6C}"/>
              </a:ext>
            </a:extLst>
          </p:cNvPr>
          <p:cNvSpPr>
            <a:spLocks noGrp="1"/>
          </p:cNvSpPr>
          <p:nvPr>
            <p:ph idx="1"/>
          </p:nvPr>
        </p:nvSpPr>
        <p:spPr>
          <a:xfrm>
            <a:off x="1403130" y="1957552"/>
            <a:ext cx="8592207" cy="4062249"/>
          </a:xfrm>
        </p:spPr>
        <p:txBody>
          <a:bodyPr>
            <a:normAutofit lnSpcReduction="10000"/>
          </a:bodyPr>
          <a:lstStyle/>
          <a:p>
            <a:pPr marL="0" indent="0" algn="just">
              <a:buNone/>
            </a:pPr>
            <a:r>
              <a:rPr lang="es-MX" sz="2600" dirty="0">
                <a:latin typeface="HANDWRITINGCR" panose="02000603000000000000" pitchFamily="2" charset="0"/>
                <a:ea typeface="HANDWRITINGCR" panose="02000603000000000000" pitchFamily="2" charset="0"/>
              </a:rPr>
              <a:t>“Dar un trato distinto o diferente a una persona por cuestión de prejuicios raciales, religiosos, sexuales, políticos o por la simple manifestación de ideas o creencias que resulten distintas a las propias”. </a:t>
            </a:r>
          </a:p>
          <a:p>
            <a:pPr marL="0" indent="0" algn="just">
              <a:buNone/>
            </a:pPr>
            <a:r>
              <a:rPr lang="es-MX" sz="2600" dirty="0">
                <a:latin typeface="HANDWRITINGCR" panose="02000603000000000000" pitchFamily="2" charset="0"/>
                <a:ea typeface="HANDWRITINGCR" panose="02000603000000000000" pitchFamily="2" charset="0"/>
              </a:rPr>
              <a:t>Hablar de discrimación, vulnerabilidad y segregación en forma indistinta resulta un error, ya que se trata de conceptos totalmente distintos. Sin embargo, íntimamente ligados.</a:t>
            </a:r>
          </a:p>
          <a:p>
            <a:pPr marL="0" indent="0">
              <a:buNone/>
            </a:pPr>
            <a:endParaRPr lang="es-MX" sz="1000" dirty="0">
              <a:latin typeface="HANDWRITINGCR" panose="02000603000000000000" pitchFamily="2" charset="0"/>
              <a:ea typeface="HANDWRITINGCR" panose="02000603000000000000" pitchFamily="2" charset="0"/>
            </a:endParaRPr>
          </a:p>
          <a:p>
            <a:pPr marL="0" indent="0">
              <a:buNone/>
            </a:pPr>
            <a:r>
              <a:rPr lang="es-MX" sz="1000" dirty="0">
                <a:latin typeface="HANDWRITINGCR" panose="02000603000000000000" pitchFamily="2" charset="0"/>
                <a:ea typeface="HANDWRITINGCR" panose="02000603000000000000" pitchFamily="2" charset="0"/>
              </a:rPr>
              <a:t>(Diccionario de Asilo, Discriminación Ciudadanía, diccionario.cear-esuxkadi.org. p.1)</a:t>
            </a:r>
            <a:endParaRPr lang="es-MX" sz="2800" dirty="0">
              <a:latin typeface="HANDWRITINGCR" panose="02000603000000000000" pitchFamily="2" charset="0"/>
              <a:ea typeface="HANDWRITINGCR" panose="02000603000000000000" pitchFamily="2" charset="0"/>
            </a:endParaRPr>
          </a:p>
          <a:p>
            <a:endParaRPr lang="es-MX" sz="2800" dirty="0">
              <a:latin typeface="HANDWRITINGCR" panose="02000603000000000000" pitchFamily="2" charset="0"/>
              <a:ea typeface="HANDWRITINGCR" panose="02000603000000000000" pitchFamily="2" charset="0"/>
            </a:endParaRPr>
          </a:p>
        </p:txBody>
      </p:sp>
      <p:pic>
        <p:nvPicPr>
          <p:cNvPr id="4" name="Picture 3" descr="An abstract genetic concept">
            <a:extLst>
              <a:ext uri="{FF2B5EF4-FFF2-40B4-BE49-F238E27FC236}">
                <a16:creationId xmlns:a16="http://schemas.microsoft.com/office/drawing/2014/main" id="{C7C797E8-DC0D-59EA-1F24-385B0ACEE7C8}"/>
              </a:ext>
            </a:extLst>
          </p:cNvPr>
          <p:cNvPicPr>
            <a:picLocks noChangeAspect="1"/>
          </p:cNvPicPr>
          <p:nvPr/>
        </p:nvPicPr>
        <p:blipFill>
          <a:blip r:embed="rId2">
            <a:alphaModFix amt="20000"/>
          </a:blip>
          <a:srcRect l="16941" r="11948"/>
          <a:stretch/>
        </p:blipFill>
        <p:spPr>
          <a:xfrm rot="5400000">
            <a:off x="8807076" y="1415039"/>
            <a:ext cx="4762371" cy="2007477"/>
          </a:xfrm>
          <a:prstGeom prst="rect">
            <a:avLst/>
          </a:prstGeom>
        </p:spPr>
      </p:pic>
      <p:pic>
        <p:nvPicPr>
          <p:cNvPr id="5" name="Picture 2" descr="No hay ninguna descripción de la foto disponible.">
            <a:extLst>
              <a:ext uri="{FF2B5EF4-FFF2-40B4-BE49-F238E27FC236}">
                <a16:creationId xmlns:a16="http://schemas.microsoft.com/office/drawing/2014/main" id="{CD6870AF-77B7-C1BB-3475-89E02DDB106F}"/>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52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C083D-4676-F1EF-19F0-FE5C067BFE1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B33369F-7FED-8B23-759B-24A444700097}"/>
              </a:ext>
            </a:extLst>
          </p:cNvPr>
          <p:cNvSpPr>
            <a:spLocks noGrp="1"/>
          </p:cNvSpPr>
          <p:nvPr>
            <p:ph type="title"/>
          </p:nvPr>
        </p:nvSpPr>
        <p:spPr>
          <a:xfrm>
            <a:off x="1382109" y="867102"/>
            <a:ext cx="7725104" cy="914400"/>
          </a:xfrm>
        </p:spPr>
        <p:txBody>
          <a:bodyPr>
            <a:noAutofit/>
          </a:bodyPr>
          <a:lstStyle/>
          <a:p>
            <a:r>
              <a:rPr lang="es-MX" sz="4400" dirty="0"/>
              <a:t>¿QUÉ ES LA VULNERABILIDAD?</a:t>
            </a:r>
          </a:p>
        </p:txBody>
      </p:sp>
      <p:sp>
        <p:nvSpPr>
          <p:cNvPr id="3" name="Marcador de contenido 2">
            <a:extLst>
              <a:ext uri="{FF2B5EF4-FFF2-40B4-BE49-F238E27FC236}">
                <a16:creationId xmlns:a16="http://schemas.microsoft.com/office/drawing/2014/main" id="{5575F6C7-0E90-47D5-1CB2-BA43143A6BFD}"/>
              </a:ext>
            </a:extLst>
          </p:cNvPr>
          <p:cNvSpPr>
            <a:spLocks noGrp="1"/>
          </p:cNvSpPr>
          <p:nvPr>
            <p:ph idx="1"/>
          </p:nvPr>
        </p:nvSpPr>
        <p:spPr>
          <a:xfrm>
            <a:off x="1382109" y="2083678"/>
            <a:ext cx="8592207" cy="3450020"/>
          </a:xfrm>
        </p:spPr>
        <p:txBody>
          <a:bodyPr>
            <a:normAutofit/>
          </a:bodyPr>
          <a:lstStyle/>
          <a:p>
            <a:pPr marL="0" indent="0" algn="just">
              <a:buNone/>
            </a:pPr>
            <a:r>
              <a:rPr lang="es-MX" sz="2600" dirty="0">
                <a:latin typeface="HANDWRITINGCR" panose="02000603000000000000" pitchFamily="2" charset="0"/>
                <a:ea typeface="HANDWRITINGCR" panose="02000603000000000000" pitchFamily="2" charset="0"/>
              </a:rPr>
              <a:t>“Situación en que se colocan ciertas personas o grupo de personas que ponen en riesgo su estabilidad, bienestar físico y emocional y que en adición </a:t>
            </a:r>
            <a:r>
              <a:rPr lang="es-MX" sz="2600" dirty="0">
                <a:solidFill>
                  <a:srgbClr val="FF0000"/>
                </a:solidFill>
                <a:latin typeface="HANDWRITINGCR" panose="02000603000000000000" pitchFamily="2" charset="0"/>
                <a:ea typeface="HANDWRITINGCR" panose="02000603000000000000" pitchFamily="2" charset="0"/>
              </a:rPr>
              <a:t>son objeto de discriminación </a:t>
            </a:r>
            <a:r>
              <a:rPr lang="es-MX" sz="2600" dirty="0">
                <a:latin typeface="HANDWRITINGCR" panose="02000603000000000000" pitchFamily="2" charset="0"/>
                <a:ea typeface="HANDWRITINGCR" panose="02000603000000000000" pitchFamily="2" charset="0"/>
              </a:rPr>
              <a:t>dentro de su propio grupo, personas y autoridades”. </a:t>
            </a:r>
          </a:p>
          <a:p>
            <a:pPr marL="0" indent="0" algn="just">
              <a:buNone/>
            </a:pPr>
            <a:r>
              <a:rPr lang="es-MX" sz="2600" dirty="0">
                <a:latin typeface="HANDWRITINGCR" panose="02000603000000000000" pitchFamily="2" charset="0"/>
                <a:ea typeface="HANDWRITINGCR" panose="02000603000000000000" pitchFamily="2" charset="0"/>
              </a:rPr>
              <a:t>La vulnerabilidad es una situación por la cual las personas que se colocan en ella corren riesgo, y por esta situación se les da un trato distinto.</a:t>
            </a:r>
          </a:p>
        </p:txBody>
      </p:sp>
      <p:pic>
        <p:nvPicPr>
          <p:cNvPr id="4" name="Picture 3" descr="An abstract genetic concept">
            <a:extLst>
              <a:ext uri="{FF2B5EF4-FFF2-40B4-BE49-F238E27FC236}">
                <a16:creationId xmlns:a16="http://schemas.microsoft.com/office/drawing/2014/main" id="{F4468353-EBC7-995C-9195-4E9F79875C0B}"/>
              </a:ext>
            </a:extLst>
          </p:cNvPr>
          <p:cNvPicPr>
            <a:picLocks noChangeAspect="1"/>
          </p:cNvPicPr>
          <p:nvPr/>
        </p:nvPicPr>
        <p:blipFill>
          <a:blip r:embed="rId2">
            <a:alphaModFix amt="20000"/>
          </a:blip>
          <a:srcRect l="16941" r="11948"/>
          <a:stretch/>
        </p:blipFill>
        <p:spPr>
          <a:xfrm rot="5400000">
            <a:off x="8807076" y="1415039"/>
            <a:ext cx="4762371" cy="2007477"/>
          </a:xfrm>
          <a:prstGeom prst="rect">
            <a:avLst/>
          </a:prstGeom>
        </p:spPr>
      </p:pic>
      <p:pic>
        <p:nvPicPr>
          <p:cNvPr id="5" name="Picture 2" descr="No hay ninguna descripción de la foto disponible.">
            <a:extLst>
              <a:ext uri="{FF2B5EF4-FFF2-40B4-BE49-F238E27FC236}">
                <a16:creationId xmlns:a16="http://schemas.microsoft.com/office/drawing/2014/main" id="{5A11E06C-6A52-4239-B1C9-D30211014310}"/>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384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A2157-31AA-5CBF-0DFA-A486A097421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350A7A19-F90F-2032-FDBC-01E6BB5BB3AD}"/>
              </a:ext>
            </a:extLst>
          </p:cNvPr>
          <p:cNvSpPr>
            <a:spLocks noGrp="1"/>
          </p:cNvSpPr>
          <p:nvPr>
            <p:ph type="title"/>
          </p:nvPr>
        </p:nvSpPr>
        <p:spPr>
          <a:xfrm>
            <a:off x="1382109" y="867102"/>
            <a:ext cx="7725104" cy="914400"/>
          </a:xfrm>
        </p:spPr>
        <p:txBody>
          <a:bodyPr>
            <a:noAutofit/>
          </a:bodyPr>
          <a:lstStyle/>
          <a:p>
            <a:r>
              <a:rPr lang="es-MX" sz="4400" dirty="0"/>
              <a:t>¿QUÉ ES LA SEGREGACIÓN?</a:t>
            </a:r>
          </a:p>
        </p:txBody>
      </p:sp>
      <p:sp>
        <p:nvSpPr>
          <p:cNvPr id="3" name="Marcador de contenido 2">
            <a:extLst>
              <a:ext uri="{FF2B5EF4-FFF2-40B4-BE49-F238E27FC236}">
                <a16:creationId xmlns:a16="http://schemas.microsoft.com/office/drawing/2014/main" id="{CC8DE3F4-5AA2-29CD-FFD9-5D963472D199}"/>
              </a:ext>
            </a:extLst>
          </p:cNvPr>
          <p:cNvSpPr>
            <a:spLocks noGrp="1"/>
          </p:cNvSpPr>
          <p:nvPr>
            <p:ph idx="1"/>
          </p:nvPr>
        </p:nvSpPr>
        <p:spPr>
          <a:xfrm>
            <a:off x="1382109" y="1989085"/>
            <a:ext cx="8592207" cy="3450020"/>
          </a:xfrm>
        </p:spPr>
        <p:txBody>
          <a:bodyPr>
            <a:normAutofit/>
          </a:bodyPr>
          <a:lstStyle/>
          <a:p>
            <a:pPr marL="0" indent="0" algn="just">
              <a:buNone/>
            </a:pPr>
            <a:r>
              <a:rPr lang="es-MX" sz="2600" dirty="0">
                <a:latin typeface="HANDWRITINGCR" panose="02000603000000000000" pitchFamily="2" charset="0"/>
                <a:ea typeface="HANDWRITINGCR" panose="02000603000000000000" pitchFamily="2" charset="0"/>
              </a:rPr>
              <a:t>Como definición teórica la podemos conceptualizar como, “el grado en el que dos o más grupos sociales viven de manera separada el uno del otro, en partes distintas del espacio urbano”. </a:t>
            </a:r>
            <a:r>
              <a:rPr lang="es-MX" sz="1100" dirty="0">
                <a:latin typeface="HANDWRITINGCR" panose="02000603000000000000" pitchFamily="2" charset="0"/>
                <a:ea typeface="HANDWRITINGCR" panose="02000603000000000000" pitchFamily="2" charset="0"/>
              </a:rPr>
              <a:t>(Massey &amp; Denton, The Dimensions of Residendial Segregation, 1988, p.282).</a:t>
            </a:r>
            <a:endParaRPr lang="es-MX" sz="2600" dirty="0">
              <a:latin typeface="HANDWRITINGCR" panose="02000603000000000000" pitchFamily="2" charset="0"/>
              <a:ea typeface="HANDWRITINGCR" panose="02000603000000000000" pitchFamily="2" charset="0"/>
            </a:endParaRPr>
          </a:p>
          <a:p>
            <a:pPr marL="0" indent="0" algn="just">
              <a:buNone/>
            </a:pPr>
            <a:r>
              <a:rPr lang="es-MX" sz="2600" dirty="0">
                <a:latin typeface="HANDWRITINGCR" panose="02000603000000000000" pitchFamily="2" charset="0"/>
                <a:ea typeface="HANDWRITINGCR" panose="02000603000000000000" pitchFamily="2" charset="0"/>
              </a:rPr>
              <a:t>Es el hecho de apartar o separar a quienes resulten diferentes o desiguales dentro de una colectividad o grupo por tener distintas ideologías, creencias, posturas, etc.</a:t>
            </a:r>
          </a:p>
          <a:p>
            <a:pPr marL="0" indent="0" algn="just">
              <a:buNone/>
            </a:pPr>
            <a:endParaRPr lang="es-MX" sz="2600" dirty="0">
              <a:latin typeface="HANDWRITINGCR" panose="02000603000000000000" pitchFamily="2" charset="0"/>
              <a:ea typeface="HANDWRITINGCR" panose="02000603000000000000" pitchFamily="2" charset="0"/>
            </a:endParaRPr>
          </a:p>
        </p:txBody>
      </p:sp>
      <p:pic>
        <p:nvPicPr>
          <p:cNvPr id="4" name="Picture 3" descr="An abstract genetic concept">
            <a:extLst>
              <a:ext uri="{FF2B5EF4-FFF2-40B4-BE49-F238E27FC236}">
                <a16:creationId xmlns:a16="http://schemas.microsoft.com/office/drawing/2014/main" id="{A57F9A60-6A6C-4BA4-9507-3F6BCD5A6CFE}"/>
              </a:ext>
            </a:extLst>
          </p:cNvPr>
          <p:cNvPicPr>
            <a:picLocks noChangeAspect="1"/>
          </p:cNvPicPr>
          <p:nvPr/>
        </p:nvPicPr>
        <p:blipFill>
          <a:blip r:embed="rId2">
            <a:alphaModFix amt="20000"/>
          </a:blip>
          <a:srcRect l="16941" r="11948"/>
          <a:stretch/>
        </p:blipFill>
        <p:spPr>
          <a:xfrm rot="5400000">
            <a:off x="8807076" y="1415039"/>
            <a:ext cx="4762371" cy="2007477"/>
          </a:xfrm>
          <a:prstGeom prst="rect">
            <a:avLst/>
          </a:prstGeom>
        </p:spPr>
      </p:pic>
      <p:pic>
        <p:nvPicPr>
          <p:cNvPr id="5" name="Picture 2" descr="No hay ninguna descripción de la foto disponible.">
            <a:extLst>
              <a:ext uri="{FF2B5EF4-FFF2-40B4-BE49-F238E27FC236}">
                <a16:creationId xmlns:a16="http://schemas.microsoft.com/office/drawing/2014/main" id="{C9BBA34C-58F1-82FD-55DB-357B90DC611C}"/>
              </a:ext>
            </a:extLst>
          </p:cNvPr>
          <p:cNvPicPr>
            <a:picLocks noChangeAspect="1" noChangeArrowheads="1"/>
          </p:cNvPicPr>
          <p:nvPr/>
        </p:nvPicPr>
        <p:blipFill>
          <a:blip r:embed="rId3">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718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03DB38-4A89-1615-F0E5-9F748F36A0CA}"/>
              </a:ext>
            </a:extLst>
          </p:cNvPr>
          <p:cNvSpPr>
            <a:spLocks noGrp="1"/>
          </p:cNvSpPr>
          <p:nvPr>
            <p:ph type="title"/>
          </p:nvPr>
        </p:nvSpPr>
        <p:spPr>
          <a:xfrm>
            <a:off x="785265" y="2419271"/>
            <a:ext cx="4307928" cy="1307592"/>
          </a:xfrm>
        </p:spPr>
        <p:txBody>
          <a:bodyPr>
            <a:normAutofit/>
          </a:bodyPr>
          <a:lstStyle/>
          <a:p>
            <a:pPr algn="ctr"/>
            <a:r>
              <a:rPr lang="es-MX" dirty="0"/>
              <a:t>NORMATIVIDAD</a:t>
            </a:r>
            <a:br>
              <a:rPr lang="es-MX" dirty="0"/>
            </a:br>
            <a:r>
              <a:rPr lang="es-MX" sz="2200" dirty="0">
                <a:latin typeface="HANDWRITINGCR" panose="02000603000000000000" pitchFamily="2" charset="0"/>
                <a:ea typeface="HANDWRITINGCR" panose="02000603000000000000" pitchFamily="2" charset="0"/>
              </a:rPr>
              <a:t>CPEUM. 1 ART. 5to. PÁRR</a:t>
            </a:r>
            <a:r>
              <a:rPr lang="es-MX" sz="3100" dirty="0">
                <a:latin typeface="HANDWRITINGCR" panose="02000603000000000000" pitchFamily="2" charset="0"/>
                <a:ea typeface="HANDWRITINGCR" panose="02000603000000000000" pitchFamily="2" charset="0"/>
              </a:rPr>
              <a:t>.</a:t>
            </a:r>
            <a:endParaRPr lang="es-MX" sz="3100" dirty="0"/>
          </a:p>
        </p:txBody>
      </p:sp>
      <p:sp>
        <p:nvSpPr>
          <p:cNvPr id="3" name="Marcador de contenido 2">
            <a:extLst>
              <a:ext uri="{FF2B5EF4-FFF2-40B4-BE49-F238E27FC236}">
                <a16:creationId xmlns:a16="http://schemas.microsoft.com/office/drawing/2014/main" id="{0EB43F9C-7729-0F8A-7444-5546BB346188}"/>
              </a:ext>
            </a:extLst>
          </p:cNvPr>
          <p:cNvSpPr>
            <a:spLocks noGrp="1"/>
          </p:cNvSpPr>
          <p:nvPr>
            <p:ph idx="1"/>
          </p:nvPr>
        </p:nvSpPr>
        <p:spPr>
          <a:xfrm>
            <a:off x="5344512" y="1386778"/>
            <a:ext cx="5754414" cy="4162973"/>
          </a:xfrm>
        </p:spPr>
        <p:txBody>
          <a:bodyPr>
            <a:normAutofit lnSpcReduction="10000"/>
          </a:bodyPr>
          <a:lstStyle/>
          <a:p>
            <a:pPr marL="0" indent="0" algn="just">
              <a:buNone/>
            </a:pPr>
            <a:r>
              <a:rPr lang="es-MX" sz="2600" dirty="0">
                <a:latin typeface="HANDWRITINGCR" panose="02000603000000000000" pitchFamily="2" charset="0"/>
                <a:ea typeface="HANDWRITINGCR" panose="02000603000000000000" pitchFamily="2" charset="0"/>
              </a:rPr>
              <a:t>“Queda prohibida toda discriminación motivada por origen étnico o nacional, el género, la edad, las discapacidades, la condición social, las condiciones de salud, la religión, las opiniones, las preferencias sexuales, el estado civil o cualquier otra que atente contra la dignidad humana y tenga por objeto anular o menoscabar los derechos y libertades de las personas”.</a:t>
            </a:r>
          </a:p>
        </p:txBody>
      </p:sp>
      <p:pic>
        <p:nvPicPr>
          <p:cNvPr id="4" name="Picture 2" descr="No hay ninguna descripción de la foto disponible.">
            <a:extLst>
              <a:ext uri="{FF2B5EF4-FFF2-40B4-BE49-F238E27FC236}">
                <a16:creationId xmlns:a16="http://schemas.microsoft.com/office/drawing/2014/main" id="{B7CED679-BC9D-D426-0BDE-79E061647FC2}"/>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An abstract genetic concept">
            <a:extLst>
              <a:ext uri="{FF2B5EF4-FFF2-40B4-BE49-F238E27FC236}">
                <a16:creationId xmlns:a16="http://schemas.microsoft.com/office/drawing/2014/main" id="{A2EFE000-BD55-CB24-9D14-B19B8747FE3D}"/>
              </a:ext>
            </a:extLst>
          </p:cNvPr>
          <p:cNvPicPr>
            <a:picLocks noChangeAspect="1"/>
          </p:cNvPicPr>
          <p:nvPr/>
        </p:nvPicPr>
        <p:blipFill>
          <a:blip r:embed="rId3">
            <a:alphaModFix amt="20000"/>
          </a:blip>
          <a:srcRect l="16941" r="11948"/>
          <a:stretch/>
        </p:blipFill>
        <p:spPr>
          <a:xfrm>
            <a:off x="800100" y="5613400"/>
            <a:ext cx="10591800" cy="1016000"/>
          </a:xfrm>
          <a:prstGeom prst="rect">
            <a:avLst/>
          </a:prstGeom>
        </p:spPr>
      </p:pic>
      <p:pic>
        <p:nvPicPr>
          <p:cNvPr id="6" name="Picture 3" descr="An abstract genetic concept">
            <a:extLst>
              <a:ext uri="{FF2B5EF4-FFF2-40B4-BE49-F238E27FC236}">
                <a16:creationId xmlns:a16="http://schemas.microsoft.com/office/drawing/2014/main" id="{BEC8913A-FED9-AB34-283E-05A89B431094}"/>
              </a:ext>
            </a:extLst>
          </p:cNvPr>
          <p:cNvPicPr>
            <a:picLocks noChangeAspect="1"/>
          </p:cNvPicPr>
          <p:nvPr/>
        </p:nvPicPr>
        <p:blipFill>
          <a:blip r:embed="rId3">
            <a:alphaModFix amt="20000"/>
          </a:blip>
          <a:srcRect l="16941" r="11948"/>
          <a:stretch/>
        </p:blipFill>
        <p:spPr>
          <a:xfrm>
            <a:off x="785265" y="292100"/>
            <a:ext cx="10591800" cy="838199"/>
          </a:xfrm>
          <a:prstGeom prst="rect">
            <a:avLst/>
          </a:prstGeom>
        </p:spPr>
      </p:pic>
    </p:spTree>
    <p:extLst>
      <p:ext uri="{BB962C8B-B14F-4D97-AF65-F5344CB8AC3E}">
        <p14:creationId xmlns:p14="http://schemas.microsoft.com/office/powerpoint/2010/main" val="4215204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DFEEC4A-5132-4813-BE64-336B4A8EC503}"/>
              </a:ext>
            </a:extLst>
          </p:cNvPr>
          <p:cNvSpPr>
            <a:spLocks noGrp="1"/>
          </p:cNvSpPr>
          <p:nvPr>
            <p:ph type="title"/>
          </p:nvPr>
        </p:nvSpPr>
        <p:spPr>
          <a:xfrm>
            <a:off x="3525512" y="873911"/>
            <a:ext cx="7536438" cy="838200"/>
          </a:xfrm>
        </p:spPr>
        <p:txBody>
          <a:bodyPr vert="horz" lIns="91440" tIns="45720" rIns="91440" bIns="45720" rtlCol="0" anchor="t">
            <a:noAutofit/>
          </a:bodyPr>
          <a:lstStyle/>
          <a:p>
            <a:r>
              <a:rPr lang="en-US" sz="3600" dirty="0"/>
              <a:t>DISCRIMINACIÓN: CONCEPTO LEGAL</a:t>
            </a:r>
          </a:p>
        </p:txBody>
      </p:sp>
      <p:cxnSp>
        <p:nvCxnSpPr>
          <p:cNvPr id="16" name="Straight Connector 15">
            <a:extLst>
              <a:ext uri="{FF2B5EF4-FFF2-40B4-BE49-F238E27FC236}">
                <a16:creationId xmlns:a16="http://schemas.microsoft.com/office/drawing/2014/main" id="{F9600FFC-92AF-4AD3-9595-B0E23476BD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195590" y="661358"/>
            <a:ext cx="0" cy="576072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2" descr="No hay ninguna descripción de la foto disponible.">
            <a:extLst>
              <a:ext uri="{FF2B5EF4-FFF2-40B4-BE49-F238E27FC236}">
                <a16:creationId xmlns:a16="http://schemas.microsoft.com/office/drawing/2014/main" id="{7EADA5F2-5BFB-4673-68ED-76F49A537D10}"/>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sp>
        <p:nvSpPr>
          <p:cNvPr id="7" name="Marcador de contenido 6">
            <a:extLst>
              <a:ext uri="{FF2B5EF4-FFF2-40B4-BE49-F238E27FC236}">
                <a16:creationId xmlns:a16="http://schemas.microsoft.com/office/drawing/2014/main" id="{0A677C79-EC5A-F7D4-73E1-575462E5528F}"/>
              </a:ext>
            </a:extLst>
          </p:cNvPr>
          <p:cNvSpPr>
            <a:spLocks noGrp="1"/>
          </p:cNvSpPr>
          <p:nvPr>
            <p:ph idx="1"/>
          </p:nvPr>
        </p:nvSpPr>
        <p:spPr>
          <a:xfrm>
            <a:off x="3670842" y="2008229"/>
            <a:ext cx="6936032" cy="3739896"/>
          </a:xfrm>
        </p:spPr>
        <p:txBody>
          <a:bodyPr>
            <a:normAutofit/>
          </a:bodyPr>
          <a:lstStyle/>
          <a:p>
            <a:pPr marL="0" indent="0" algn="just">
              <a:buNone/>
            </a:pPr>
            <a:r>
              <a:rPr lang="es-MX" sz="2600" dirty="0">
                <a:latin typeface="HANDWRITINGCR" panose="02000603000000000000" pitchFamily="2" charset="0"/>
                <a:ea typeface="HANDWRITINGCR" panose="02000603000000000000" pitchFamily="2" charset="0"/>
              </a:rPr>
              <a:t>Se entenderá por discriminación toda distinción, exclusión, restricción o preferencia que, por acción u omisión, con intención o sin ella, no sea objetiva, racional ni proporcional y tenga por objeto o resultado obstaculizar, restringir, impedir, menoscabar o anular el reconocimiento, goce o ejercicio de los derechos humanos y libertades.</a:t>
            </a:r>
          </a:p>
        </p:txBody>
      </p:sp>
      <p:pic>
        <p:nvPicPr>
          <p:cNvPr id="8" name="Picture 3" descr="An abstract genetic concept">
            <a:extLst>
              <a:ext uri="{FF2B5EF4-FFF2-40B4-BE49-F238E27FC236}">
                <a16:creationId xmlns:a16="http://schemas.microsoft.com/office/drawing/2014/main" id="{9398F9B8-4855-8648-190E-3E1AB696E433}"/>
              </a:ext>
            </a:extLst>
          </p:cNvPr>
          <p:cNvPicPr>
            <a:picLocks noChangeAspect="1"/>
          </p:cNvPicPr>
          <p:nvPr/>
        </p:nvPicPr>
        <p:blipFill>
          <a:blip r:embed="rId3">
            <a:alphaModFix amt="20000"/>
          </a:blip>
          <a:srcRect l="16941" r="11948"/>
          <a:stretch/>
        </p:blipFill>
        <p:spPr>
          <a:xfrm rot="5400000">
            <a:off x="-1189823" y="1936562"/>
            <a:ext cx="5575223" cy="3195576"/>
          </a:xfrm>
          <a:prstGeom prst="rect">
            <a:avLst/>
          </a:prstGeom>
        </p:spPr>
      </p:pic>
      <p:sp>
        <p:nvSpPr>
          <p:cNvPr id="9" name="CuadroTexto 8">
            <a:extLst>
              <a:ext uri="{FF2B5EF4-FFF2-40B4-BE49-F238E27FC236}">
                <a16:creationId xmlns:a16="http://schemas.microsoft.com/office/drawing/2014/main" id="{E0D27E50-F983-E81C-96BE-BC8914C6ECEE}"/>
              </a:ext>
            </a:extLst>
          </p:cNvPr>
          <p:cNvSpPr txBox="1"/>
          <p:nvPr/>
        </p:nvSpPr>
        <p:spPr>
          <a:xfrm>
            <a:off x="475265" y="2499044"/>
            <a:ext cx="2656807" cy="1200329"/>
          </a:xfrm>
          <a:prstGeom prst="rect">
            <a:avLst/>
          </a:prstGeom>
          <a:noFill/>
        </p:spPr>
        <p:txBody>
          <a:bodyPr wrap="square" rtlCol="0">
            <a:spAutoFit/>
          </a:bodyPr>
          <a:lstStyle/>
          <a:p>
            <a:pPr algn="ctr"/>
            <a:r>
              <a:rPr lang="es-MX" dirty="0">
                <a:latin typeface="HANDWRITINGCR" panose="02000603000000000000" pitchFamily="2" charset="0"/>
                <a:ea typeface="HANDWRITINGCR" panose="02000603000000000000" pitchFamily="2" charset="0"/>
              </a:rPr>
              <a:t>LEY FEDERAL PARA PREVENIR Y ELIMINAR LA DISCRIMINACIÓN</a:t>
            </a:r>
          </a:p>
          <a:p>
            <a:pPr algn="ctr"/>
            <a:r>
              <a:rPr lang="es-MX" dirty="0">
                <a:latin typeface="HANDWRITINGCR" panose="02000603000000000000" pitchFamily="2" charset="0"/>
                <a:ea typeface="HANDWRITINGCR" panose="02000603000000000000" pitchFamily="2" charset="0"/>
              </a:rPr>
              <a:t>ART. 1. Fracc. III</a:t>
            </a:r>
          </a:p>
        </p:txBody>
      </p:sp>
    </p:spTree>
    <p:extLst>
      <p:ext uri="{BB962C8B-B14F-4D97-AF65-F5344CB8AC3E}">
        <p14:creationId xmlns:p14="http://schemas.microsoft.com/office/powerpoint/2010/main" val="1218264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B3B7F0-3BAE-D71B-4F32-5B1244CBD95F}"/>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64F1CD31-CBEE-7529-0D91-502DCD02BB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5EEC0A8-7357-A393-7542-909212CE07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AAF5E301-0E24-AED6-3C51-B22911C7B9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3E23F96-0DC4-E0AB-CCAD-985C54838B37}"/>
              </a:ext>
            </a:extLst>
          </p:cNvPr>
          <p:cNvSpPr>
            <a:spLocks noGrp="1"/>
          </p:cNvSpPr>
          <p:nvPr>
            <p:ph type="title"/>
          </p:nvPr>
        </p:nvSpPr>
        <p:spPr>
          <a:xfrm>
            <a:off x="3567616" y="633672"/>
            <a:ext cx="7536438" cy="838200"/>
          </a:xfrm>
        </p:spPr>
        <p:txBody>
          <a:bodyPr vert="horz" lIns="91440" tIns="45720" rIns="91440" bIns="45720" rtlCol="0" anchor="t">
            <a:noAutofit/>
          </a:bodyPr>
          <a:lstStyle/>
          <a:p>
            <a:r>
              <a:rPr lang="en-US" sz="3600" dirty="0"/>
              <a:t>DISCRIMINACIÓN: CONCEPTO LEGAL</a:t>
            </a:r>
          </a:p>
        </p:txBody>
      </p:sp>
      <p:cxnSp>
        <p:nvCxnSpPr>
          <p:cNvPr id="16" name="Straight Connector 15">
            <a:extLst>
              <a:ext uri="{FF2B5EF4-FFF2-40B4-BE49-F238E27FC236}">
                <a16:creationId xmlns:a16="http://schemas.microsoft.com/office/drawing/2014/main" id="{9EEC3027-0515-9DC9-029E-C436B9FD86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195590" y="661358"/>
            <a:ext cx="0" cy="576072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2" descr="No hay ninguna descripción de la foto disponible.">
            <a:extLst>
              <a:ext uri="{FF2B5EF4-FFF2-40B4-BE49-F238E27FC236}">
                <a16:creationId xmlns:a16="http://schemas.microsoft.com/office/drawing/2014/main" id="{D79C27D4-A5FE-37BA-CB4D-5E71439AD994}"/>
              </a:ext>
            </a:extLst>
          </p:cNvPr>
          <p:cNvPicPr>
            <a:picLocks noChangeAspect="1" noChangeArrowheads="1"/>
          </p:cNvPicPr>
          <p:nvPr/>
        </p:nvPicPr>
        <p:blipFill>
          <a:blip r:embed="rId2">
            <a:alphaModFix amt="85000"/>
            <a:extLst>
              <a:ext uri="{28A0092B-C50C-407E-A947-70E740481C1C}">
                <a14:useLocalDpi xmlns:a14="http://schemas.microsoft.com/office/drawing/2010/main" val="0"/>
              </a:ext>
            </a:extLst>
          </a:blip>
          <a:srcRect/>
          <a:stretch>
            <a:fillRect/>
          </a:stretch>
        </p:blipFill>
        <p:spPr bwMode="auto">
          <a:xfrm>
            <a:off x="11353801" y="0"/>
            <a:ext cx="838199" cy="8381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An abstract genetic concept">
            <a:extLst>
              <a:ext uri="{FF2B5EF4-FFF2-40B4-BE49-F238E27FC236}">
                <a16:creationId xmlns:a16="http://schemas.microsoft.com/office/drawing/2014/main" id="{A524381C-BC04-4058-6AA4-3373B04A0146}"/>
              </a:ext>
            </a:extLst>
          </p:cNvPr>
          <p:cNvPicPr>
            <a:picLocks noChangeAspect="1"/>
          </p:cNvPicPr>
          <p:nvPr/>
        </p:nvPicPr>
        <p:blipFill>
          <a:blip r:embed="rId3">
            <a:alphaModFix amt="20000"/>
          </a:blip>
          <a:srcRect l="16941" r="11948"/>
          <a:stretch/>
        </p:blipFill>
        <p:spPr>
          <a:xfrm rot="5400000">
            <a:off x="-1189824" y="1905042"/>
            <a:ext cx="5575223" cy="3195576"/>
          </a:xfrm>
          <a:prstGeom prst="rect">
            <a:avLst/>
          </a:prstGeom>
        </p:spPr>
      </p:pic>
      <p:sp>
        <p:nvSpPr>
          <p:cNvPr id="3" name="CuadroTexto 2">
            <a:extLst>
              <a:ext uri="{FF2B5EF4-FFF2-40B4-BE49-F238E27FC236}">
                <a16:creationId xmlns:a16="http://schemas.microsoft.com/office/drawing/2014/main" id="{A3226869-BE20-FE3F-428E-E8A914D5F2A4}"/>
              </a:ext>
            </a:extLst>
          </p:cNvPr>
          <p:cNvSpPr txBox="1"/>
          <p:nvPr/>
        </p:nvSpPr>
        <p:spPr>
          <a:xfrm>
            <a:off x="7495847" y="2017588"/>
            <a:ext cx="4155027" cy="4093428"/>
          </a:xfrm>
          <a:prstGeom prst="rect">
            <a:avLst/>
          </a:prstGeom>
          <a:noFill/>
        </p:spPr>
        <p:txBody>
          <a:bodyPr wrap="square" rtlCol="0">
            <a:spAutoFit/>
          </a:bodyPr>
          <a:lstStyle/>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Las características genéticas</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 situación migratoria</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El embarazo</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 lengua</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Las opiniones</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Las preferencias sexuales</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 identidad o filiación política</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El estado civil </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 situación familiar</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Las responsabilidades familiares</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El idioma</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Los antecedentes penales</a:t>
            </a:r>
          </a:p>
          <a:p>
            <a:pPr marL="342900" indent="-342900" algn="just">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Cualquier otro motivo</a:t>
            </a:r>
          </a:p>
        </p:txBody>
      </p:sp>
      <p:sp>
        <p:nvSpPr>
          <p:cNvPr id="5" name="CuadroTexto 4">
            <a:extLst>
              <a:ext uri="{FF2B5EF4-FFF2-40B4-BE49-F238E27FC236}">
                <a16:creationId xmlns:a16="http://schemas.microsoft.com/office/drawing/2014/main" id="{0CFB5126-6D41-9F58-BDB5-E8205B1CBC94}"/>
              </a:ext>
            </a:extLst>
          </p:cNvPr>
          <p:cNvSpPr txBox="1"/>
          <p:nvPr/>
        </p:nvSpPr>
        <p:spPr>
          <a:xfrm>
            <a:off x="3567602" y="1381711"/>
            <a:ext cx="7215998" cy="769441"/>
          </a:xfrm>
          <a:prstGeom prst="rect">
            <a:avLst/>
          </a:prstGeom>
          <a:noFill/>
        </p:spPr>
        <p:txBody>
          <a:bodyPr wrap="square" rtlCol="0">
            <a:spAutoFit/>
          </a:bodyPr>
          <a:lstStyle/>
          <a:p>
            <a:r>
              <a:rPr lang="es-MX" sz="2600" dirty="0">
                <a:latin typeface="HANDWRITINGCR" panose="02000603000000000000" pitchFamily="2" charset="0"/>
                <a:ea typeface="HANDWRITINGCR" panose="02000603000000000000" pitchFamily="2" charset="0"/>
              </a:rPr>
              <a:t>Cuando estos actos u omisiones se motiven por:</a:t>
            </a:r>
          </a:p>
          <a:p>
            <a:endParaRPr lang="es-MX" dirty="0"/>
          </a:p>
        </p:txBody>
      </p:sp>
      <p:sp>
        <p:nvSpPr>
          <p:cNvPr id="6" name="CuadroTexto 5">
            <a:extLst>
              <a:ext uri="{FF2B5EF4-FFF2-40B4-BE49-F238E27FC236}">
                <a16:creationId xmlns:a16="http://schemas.microsoft.com/office/drawing/2014/main" id="{615C1AF7-F51E-205C-AC35-EE21D667882B}"/>
              </a:ext>
            </a:extLst>
          </p:cNvPr>
          <p:cNvSpPr txBox="1"/>
          <p:nvPr/>
        </p:nvSpPr>
        <p:spPr>
          <a:xfrm>
            <a:off x="3393054" y="1994505"/>
            <a:ext cx="3973914" cy="4139595"/>
          </a:xfrm>
          <a:prstGeom prst="rect">
            <a:avLst/>
          </a:prstGeom>
          <a:noFill/>
        </p:spPr>
        <p:txBody>
          <a:bodyPr wrap="square" rtlCol="0">
            <a:spAutoFit/>
          </a:bodyPr>
          <a:lstStyle/>
          <a:p>
            <a:pPr marL="285750" indent="-285750" algn="just">
              <a:lnSpc>
                <a:spcPct val="120000"/>
              </a:lnSpc>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Origen étnico o nacional</a:t>
            </a:r>
          </a:p>
          <a:p>
            <a:pPr marL="285750" indent="-285750" algn="just">
              <a:lnSpc>
                <a:spcPct val="120000"/>
              </a:lnSpc>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El color de piel</a:t>
            </a:r>
          </a:p>
          <a:p>
            <a:pPr marL="285750" indent="-285750" algn="just">
              <a:lnSpc>
                <a:spcPct val="120000"/>
              </a:lnSpc>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 cultura</a:t>
            </a:r>
          </a:p>
          <a:p>
            <a:pPr marL="285750" indent="-285750" algn="just">
              <a:lnSpc>
                <a:spcPct val="120000"/>
              </a:lnSpc>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El sexo</a:t>
            </a:r>
          </a:p>
          <a:p>
            <a:pPr marL="285750" indent="-285750" algn="just">
              <a:lnSpc>
                <a:spcPct val="120000"/>
              </a:lnSpc>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El género</a:t>
            </a:r>
          </a:p>
          <a:p>
            <a:pPr marL="285750" indent="-285750" algn="just">
              <a:lnSpc>
                <a:spcPct val="120000"/>
              </a:lnSpc>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 edad</a:t>
            </a:r>
          </a:p>
          <a:p>
            <a:pPr marL="285750" indent="-285750" algn="just">
              <a:lnSpc>
                <a:spcPct val="120000"/>
              </a:lnSpc>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Las discapacidades</a:t>
            </a:r>
          </a:p>
          <a:p>
            <a:pPr marL="285750" indent="-285750" algn="just">
              <a:lnSpc>
                <a:spcPct val="120000"/>
              </a:lnSpc>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 condición social, económica</a:t>
            </a:r>
          </a:p>
          <a:p>
            <a:pPr marL="285750" indent="-285750" algn="just">
              <a:lnSpc>
                <a:spcPct val="120000"/>
              </a:lnSpc>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 salud física o mental, jurídica,</a:t>
            </a:r>
          </a:p>
          <a:p>
            <a:pPr marL="285750" indent="-285750" algn="just">
              <a:lnSpc>
                <a:spcPct val="120000"/>
              </a:lnSpc>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 religión</a:t>
            </a:r>
          </a:p>
          <a:p>
            <a:pPr marL="285750" indent="-285750" algn="just">
              <a:lnSpc>
                <a:spcPct val="120000"/>
              </a:lnSpc>
              <a:buFont typeface="Arial" panose="020B0604020202020204" pitchFamily="34" charset="0"/>
              <a:buChar char="•"/>
            </a:pPr>
            <a:r>
              <a:rPr lang="es-MX" sz="2000" dirty="0">
                <a:latin typeface="HANDWRITINGCR" panose="02000603000000000000" pitchFamily="2" charset="0"/>
                <a:ea typeface="HANDWRITINGCR" panose="02000603000000000000" pitchFamily="2" charset="0"/>
              </a:rPr>
              <a:t>La apariencia física</a:t>
            </a:r>
          </a:p>
        </p:txBody>
      </p:sp>
      <p:sp>
        <p:nvSpPr>
          <p:cNvPr id="9" name="CuadroTexto 8">
            <a:extLst>
              <a:ext uri="{FF2B5EF4-FFF2-40B4-BE49-F238E27FC236}">
                <a16:creationId xmlns:a16="http://schemas.microsoft.com/office/drawing/2014/main" id="{8880CDAB-04E6-FD95-95F8-BC29245A9B73}"/>
              </a:ext>
            </a:extLst>
          </p:cNvPr>
          <p:cNvSpPr txBox="1"/>
          <p:nvPr/>
        </p:nvSpPr>
        <p:spPr>
          <a:xfrm>
            <a:off x="424039" y="2341389"/>
            <a:ext cx="2656807" cy="1200329"/>
          </a:xfrm>
          <a:prstGeom prst="rect">
            <a:avLst/>
          </a:prstGeom>
          <a:noFill/>
        </p:spPr>
        <p:txBody>
          <a:bodyPr wrap="square" rtlCol="0">
            <a:spAutoFit/>
          </a:bodyPr>
          <a:lstStyle/>
          <a:p>
            <a:pPr algn="ctr"/>
            <a:r>
              <a:rPr lang="es-MX" dirty="0">
                <a:latin typeface="HANDWRITINGCR" panose="02000603000000000000" pitchFamily="2" charset="0"/>
                <a:ea typeface="HANDWRITINGCR" panose="02000603000000000000" pitchFamily="2" charset="0"/>
              </a:rPr>
              <a:t>LEY FEDERAL PARA PREVENIR Y ELIMINAR LA DISCRIMINACIÓN</a:t>
            </a:r>
          </a:p>
          <a:p>
            <a:pPr algn="ctr"/>
            <a:r>
              <a:rPr lang="es-MX" dirty="0">
                <a:latin typeface="HANDWRITINGCR" panose="02000603000000000000" pitchFamily="2" charset="0"/>
                <a:ea typeface="HANDWRITINGCR" panose="02000603000000000000" pitchFamily="2" charset="0"/>
              </a:rPr>
              <a:t>ART. 1. Fracc. III</a:t>
            </a:r>
          </a:p>
        </p:txBody>
      </p:sp>
    </p:spTree>
    <p:extLst>
      <p:ext uri="{BB962C8B-B14F-4D97-AF65-F5344CB8AC3E}">
        <p14:creationId xmlns:p14="http://schemas.microsoft.com/office/powerpoint/2010/main" val="1289055470"/>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1667</TotalTime>
  <Words>3212</Words>
  <Application>Microsoft Office PowerPoint</Application>
  <PresentationFormat>Panorámica</PresentationFormat>
  <Paragraphs>155</Paragraphs>
  <Slides>39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39</vt:i4>
      </vt:variant>
    </vt:vector>
  </HeadingPairs>
  <TitlesOfParts>
    <vt:vector size="45" baseType="lpstr">
      <vt:lpstr>Arial</vt:lpstr>
      <vt:lpstr>Bierstadt</vt:lpstr>
      <vt:lpstr>Calisto MT</vt:lpstr>
      <vt:lpstr>HANDWRITINGCR</vt:lpstr>
      <vt:lpstr>Univers Condensed</vt:lpstr>
      <vt:lpstr>ChronicleVTI</vt:lpstr>
      <vt:lpstr>DIPLOMADO EN COMUNICACIÓN POLÍTICA Y TECNOLOGÍAS DIGITALES</vt:lpstr>
      <vt:lpstr>DISCRIMINACIÓN  Y  VIOLENCIAS DIGITALES</vt:lpstr>
      <vt:lpstr>Presentación de PowerPoint</vt:lpstr>
      <vt:lpstr>¿QUÉ ES LA DISCRIMINACIÓN?</vt:lpstr>
      <vt:lpstr>¿QUÉ ES LA VULNERABILIDAD?</vt:lpstr>
      <vt:lpstr>¿QUÉ ES LA SEGREGACIÓN?</vt:lpstr>
      <vt:lpstr>NORMATIVIDAD CPEUM. 1 ART. 5to. PÁRR.</vt:lpstr>
      <vt:lpstr>DISCRIMINACIÓN: CONCEPTO LEGAL</vt:lpstr>
      <vt:lpstr>DISCRIMINACIÓN: CONCEPTO LEGAL</vt:lpstr>
      <vt:lpstr>TIPOS DE DISCRIMINACIÓN</vt:lpstr>
      <vt:lpstr>TIPOS DE DISCRIMINACIÓN</vt:lpstr>
      <vt:lpstr>¿QUÉ ES la comunicación?</vt:lpstr>
      <vt:lpstr>¿QUÉ ES la comunicación?</vt:lpstr>
      <vt:lpstr>Presentación de PowerPoint</vt:lpstr>
      <vt:lpstr>Presentación de PowerPoint</vt:lpstr>
      <vt:lpstr>INSTRUMENTOS O MEDIOS DIGITALES</vt:lpstr>
      <vt:lpstr>INSTRUMENTOS O MEDIOS DIGITALES</vt:lpstr>
      <vt:lpstr>INSTRUMENTOS O MEDIOS DIGITALES</vt:lpstr>
      <vt:lpstr>INSTRUMENTOS O MEDIOS DIGITALES</vt:lpstr>
      <vt:lpstr>INSTRUMENTOS O MEDIOS DIGITALES</vt:lpstr>
      <vt:lpstr>INTERNET Y LAS REDES COMO  INSTRUMENTO DE VIOLENCIA</vt:lpstr>
      <vt:lpstr>VIOLENCIA DIGITAL</vt:lpstr>
      <vt:lpstr>Presentación de PowerPoint</vt:lpstr>
      <vt:lpstr>Presentación de PowerPoint</vt:lpstr>
      <vt:lpstr>Presentación de PowerPoint</vt:lpstr>
      <vt:lpstr>¿En los medios digitales?</vt:lpstr>
      <vt:lpstr>VIOLENCIA VERBAL</vt:lpstr>
      <vt:lpstr>CLASIFICACIÓN DOCTRINAL DE VIOLENCIA VERBAL</vt:lpstr>
      <vt:lpstr>CLASIFICACIÓN DOCTRINAL DE VIOLENCIA VERBAL</vt:lpstr>
      <vt:lpstr>CLASIFICACIÓN DOCTRINAL DE VIOLENCIA VERBAL</vt:lpstr>
      <vt:lpstr>ACLARACIONES</vt:lpstr>
      <vt:lpstr>Estadística de violencia dígital</vt:lpstr>
      <vt:lpstr>VIOLENCIA DIGITAL Y MEDIÁTICA</vt:lpstr>
      <vt:lpstr>VIOLENCIA DIGITAL Y MEDIÁTICA</vt:lpstr>
      <vt:lpstr>Presentación de PowerPoint</vt:lpstr>
      <vt:lpstr>SUP-REP-0602/2018 Y ACUMULADO 0612/2018</vt:lpstr>
      <vt:lpstr>SUP-REP-0602/2018 Y ACUMULADO 0612/2018</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NOÉ CORZO CORRAL</dc:creator>
  <cp:lastModifiedBy>María de Lourdes Gabriela Cossío Deschamps</cp:lastModifiedBy>
  <cp:revision>2</cp:revision>
  <dcterms:created xsi:type="dcterms:W3CDTF">2025-03-24T22:53:29Z</dcterms:created>
  <dcterms:modified xsi:type="dcterms:W3CDTF">2025-11-24T21:51:44Z</dcterms:modified>
</cp:coreProperties>
</file>