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70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jandro Lozano Díez" userId="f461a038-936d-4644-906e-77dc6461aaca" providerId="ADAL" clId="{581AF98D-CCC0-4987-B9A5-E30D64487D45}"/>
    <pc:docChg chg="modSld">
      <pc:chgData name="Alejandro Lozano Díez" userId="f461a038-936d-4644-906e-77dc6461aaca" providerId="ADAL" clId="{581AF98D-CCC0-4987-B9A5-E30D64487D45}" dt="2026-05-26T02:34:57.709" v="0" actId="1076"/>
      <pc:docMkLst>
        <pc:docMk/>
      </pc:docMkLst>
      <pc:sldChg chg="modSp mod">
        <pc:chgData name="Alejandro Lozano Díez" userId="f461a038-936d-4644-906e-77dc6461aaca" providerId="ADAL" clId="{581AF98D-CCC0-4987-B9A5-E30D64487D45}" dt="2026-05-26T02:34:57.709" v="0" actId="1076"/>
        <pc:sldMkLst>
          <pc:docMk/>
          <pc:sldMk cId="0" sldId="257"/>
        </pc:sldMkLst>
        <pc:spChg chg="mod">
          <ac:chgData name="Alejandro Lozano Díez" userId="f461a038-936d-4644-906e-77dc6461aaca" providerId="ADAL" clId="{581AF98D-CCC0-4987-B9A5-E30D64487D45}" dt="2026-05-26T02:34:57.709" v="0" actId="1076"/>
          <ac:spMkLst>
            <pc:docMk/>
            <pc:sldMk cId="0" sldId="257"/>
            <ac:spMk id="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48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GUION: Saludar al grupo. «Buenos días. Ayer dejamos cuatro preguntas abiertas y prometimos aterrizarlas hoy en la justicia abierta. Pero el aterrizaje no va a ser técnico: va a ser ético. Porque si ayer pensamos la justicia como órgano regulador de un cuerpo social, hoy tenemos que preguntarnos quién es responsable de que ese órgano funcione bien. Y la respuesta, ya lo veremos, no es 'el sistema': son personas.»
Tono: sereno, sin promesas de respuestas. La sesión de hoy es la consecuencia ética de la de ayer.</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 Cierre del Bloque 1, bisagra al Bloque 2.
GUION: «Vamos a una pregunta que resume el bloque. ¿Se puede ser íntegro siendo opaco? La respuesta, sostengo, es no. La integridad consiste en la coherencia entre lo que pienso, lo que digo y lo que decido. Y la opacidad —decidir sin que se vea, justificar sin que se entienda, razonar en voz baja y argumentar en voz alta— es estructuralmente incompatible con esa coherencia.»
«Fíjense en lo que esto significa. La justicia abierta no llega al juzgador como una imposición externa —“ahora tienes que ser transparente porque la ley lo dice”—; llega como una exigencia interna del oficio honesto. Si soy íntegro, tengo que abrirme. No por miedo a la sanción ni por cálculo institucional. Por consistencia conmigo mismo. La JA, antes que política pública, es virtud profesional.»
«Y esta es la primera de las tres preguntas que vamos a dejar al final. Anoten: ¿se puede ser íntegro siendo opaco?»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 Transición.
GUION: «Aquí está el giro central de esta sesión. Conviene poner atención.»</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7 min · Centro conceptual de la sesión.
GUION: «El argumento habitual a favor de la justicia abierta es consecuencialista. Dice: 'hay que abrir la justicia porque eso produce confianza, legitimidad, rendición de cuentas, mejor percepción ciudadana'. Es un argumento útil, institucionalmente popular, y completamente frágil. ¿Por qué frágil? Porque si mañana alguien demuestra que la opacidad eficiente produce más confianza —y de hecho, en algunos contextos autoritarios eso ocurre—, entonces el argumento se vuelve contra la JA. Si la confianza es el fin y la apertura es el medio, y se descubre otro medio más eficiente para producir confianza, la apertura se vuelve prescindible.»
«Mi propuesta es otra. La JA no se justifica por sus efectos institucionales. Se justifica porque es la forma operativa que la ética judicial requiere cuando uno toma en serio que el justiciable es un fin —no un medio— de la decisión. Esto es Kant aplicado al oficio: si el justiciable es fin en sí mismo, entonces tiene derecho a entender lo que se decide sobre él. La apertura no es marketing institucional; es respeto al fin.»
NOTA DOCENTE: Este es el giro que reordena todo el discurso. Si el alumnado lo entiende aquí, el resto de la sesión rueda solo. Si no, conviene ralentizar y volverlo a explicar.</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«Sen es un autor bien recibido en este medio porque tiene tres virtudes: es contemporáneo, es del Sur global en perspectiva, y acepta lo imperfecto sin idealizar. En La idea de la justicia, su libro de 2009, hace una distinción que nos sirve mucho. Hay dos modos de pensar la justicia. Uno —el de Rawls, sobre todo— es institucionalista cerrado: busca diseñar las instituciones perfectas. El otro —que Sen prefiere— es comparativista abierto: busca corregir injusticias concretas y reconocidas, mediante diálogo y comparación.»
«El modo comparativo abierto exige, según Sen, lo que Adam Smith llamó “el espectador imparcial”: alguien externo al conflicto que pueda ofrecer una perspectiva distinta. ¿Y por qué? No por amabilidad cívica. Por necesidad epistémica. Yo no puedo saber si mi razonamiento está libre de sesgos sin contraste externo. Mi imparcialidad subjetiva no basta: necesito apertura objetiva.»
«Y esto, traducido al lenguaje de la JA, significa: la apertura no es un favor que la justicia hace al ciudadano; es una condición que la justicia se impone a sí misma para no equivocarse. Sin público que pueda contestar, sin razones que se puedan rebatir, sin lenguaje que se pueda entender, la justicia carece de los mecanismos de su propia corrección.»
NOTA DOCENTE: Si alguien pregunta por la diferencia con Habermas, responder brevemente: Habermas exige la situación ideal de diálogo —idealización fuerte—; Sen acepta el diálogo realmente existente —idealización mínima—. Por eso Sen funciona mejor en contextos tercermundistas: no exige perfección.</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«Aterricemos en jurisprudencia. El caso Furlan vs. Argentina, resuelto por la Corte Interamericana el 31 de agosto de 2012, es el referente fundacional para nosotros. Los hechos, brevemente: Sebastián Furlan, niño argentino, sufrió en 1988 a los 14 años un accidente grave dentro de un predio del Ejército argentino sin alambrar. Sufrió daño cerebral permanente. La familia inició un proceso civil contra el Estado, del cual dependía el tratamiento del menor. El proceso se demoró excesivamente.»
«La Corte IDH condenó a Argentina por unanimidad. Pero lo que nos importa hoy no es la condena por sí misma, sino el criterio rector: las personas en situación de vulnerabilidad deben disfrutar de un debido proceso en condiciones de igualdad real con quienes no afrontan esas desventajas. Es decir: la igualdad formal —tratar a todos igual— no basta. Hay que adoptar medidas positivas de adecuación procesal para garantizar igualdad material.»
«De ahí se siguen los traductores en lenguas indígenas, los ajustes razonables para personas con discapacidad, los formatos accesibles y, en particular, las sentencias en formato de lectura fácil. La JA, en su forma profunda, no es transparencia hacia un público abstracto: es accesibilidad efectiva al justiciable concreto, especialmente al más vulnerable.»
NOTA DOCENTE: Referencia exacta: Corte IDH, Caso Furlan y familiares vs. Argentina, Excepciones Preliminares, Fondo, Reparaciones y Costas, Sentencia de 31 de agosto de 2012, Serie C No. 246. Texto disponible en corteidh.or.cr.</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 Transición.
GUION: «Aterricemos en dos casos concretos. Los dos son orgullo institucional, los dos son éticamente complejos, y a los dos conviene mirarlos con la doble lente del admirador y del crítico.»</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5 min.
GUION: «Las sentencias en formato ciudadano son una práctica que el propio Tribunal Electoral ha desarrollado con fuerza. Funcionan así: junto a la sentencia técnica —con sus considerandos, sus tesis, sus resultandos—, se redacta una versión paralela en lenguaje accesible para que el justiciable y cualquier ciudadano puedan entender qué se decidió y por qué.»
«La lógica ética es exactamente la del giro que acabamos de hacer. Si el justiciable es fin —no medio— de la decisión, tiene derecho a entender lo que se decide sobre él. Una sentencia que solo entienden los abogados está, en cierto sentido, escrita por encima de la persona a la que afecta. Y eso es tratarla como objeto de la decisión, no como sujeto.»
NOTA DOCENTE: Si el alumnado está familiarizado con sentencias específicas del TEPJF en formato ciudadano, abrir el espacio para que las mencionen. Cualquier referencia concreta del propio Tribunal será más auténtica que ejemplos abstractos.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«El caso fundacional en México es el Amparo en Revisión 159/2013 de la Primera Sala de la Suprema Corte de Justicia de la Nación, resuelto el 16 de octubre de 2013 con ponencia del ministro Arturo Zaldívar. Ricardo Adair Coronel Robles, joven con síndrome de Asperger, pidió expresamente que la sentencia de su caso se emitiera en formato de lectura fácil. La Sala se lo concedió y estableció el criterio: cuando los juzgadores resuelvan un caso que involucre a una persona con discapacidad, deberán emitir una sentencia complementaria de formato de lectura fácil atendiendo al tipo de discapacidad.»
«Léanme con atención este fragmento de la propia sentencia: 'Al analizar tu caso la Corte decidió que tú, Ricardo Adair, tienes razón. En poco tiempo un juez te llamará para pedirte tu opinión sobre tu discapacidad. El juez platicará varias veces contigo sobre qué actividades te gusta hacer, qué es lo que no te gusta hacer, cuáles son tus pasatiempos y cosas así. Cuando platiques con el juez, te va a explicar por qué te llamó y hablará contigo de forma amigable.'»
«Detengámonos. Esto es una pieza retórica de humanidad poco frecuente. Aquí no hay un Tribunal hablándole a su público. Hay un Tribunal hablándole a Ricardo. Es —literalmente— justicia dirigida al fin de la decisión.»
NOTA DOCENTE: Recomiendo leer el fragmento en voz alta y dejar tres segundos de silencio antes de seguir. La fuerza del texto opera mejor en el silencio que en el comentario inmediato.</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 Punto crítico del bloque.
GUION: «Pero —y este es el punto que justifica la lente crítica— no todo en el caso Adair es luz. El análisis jurisprudencial contemporáneo lo ha llamado “un monumento de dos caras”. Por un lado, la innovación pedagógica del formato de lectura fácil. Por el otro, una resistencia dogmática a desmontar la figura de la interdicción —la sustitución de la voluntad— mediante una interpretación conforme que, años después, la Undécima Época de la SCJN terminaría desmontando por inconvencional.»
«Esto deja una lección ética finísima, y conviene anotarla: una sentencia escrita en formato de lectura fácil que mantiene un trato dogmáticamente injusto es, en cierto modo, más cruel que la sentencia opaca. ¿Por qué? Porque el justiciable entiende perfectamente lo que se le está haciendo. La accesibilidad formal del lenguaje no salva al contenido si el contenido es injusto. Es más: a veces, esa accesibilidad lo amplifica.»
«La JA, entonces, es una herramienta. Y las herramientas pueden usarse bien o mal. Pueden iluminar o pueden maquillar. Y aquí está la segunda pregunta para llevarse a casa: ¿cuándo traducir es traicionar?»
NOTA DOCENTE: El argumento sobre la doble cara está disponible en análisis recientes del Foro Jurídico y en doctrina sobre la sentencia. No conviene profundizar mucho en clase para no desviar el tema; basta plantar la advertencia.</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5 min.
GUION: «Cerremos el bloque con la segunda pregunta. ¿Cuándo traducir es traicionar? Toda traducción —entre lenguas, entre registros, entre culturas— navega una tensión inevitable. Si traduces demasiado fielmente, el resultado no se entiende. Si traduces demasiado libremente, deja de ser lo mismo. Lo mismo le pasa al lenguaje jurídico cuando lo abrimos al ciudadano.»
«Cuatro riesgos vivos. Primero, sobre-simplificar: reducir matices que sí importaban, perder precisión, terminar diciendo algo que es casi lo mismo pero no lo es. Segundo, cosificar al justiciable: tratarlo como destinatario de explicaciones, no como interlocutor —como si fuera una audiencia más, no la persona a la que se le decide algo—. Tercero, maquillar contenido injusto: el caso Adair en su segunda cara. Y cuarto, el más sutil: producir un performativo institucional. Abrirse para ser visto abriéndose. Hacer JA cosmética sin hacer JA sustantiva.»
«La pregunta —¿cuándo traducir es traicionar?— no tiene respuesta general. Solo se responde caso por caso, con prudencia. Es decir: con la virtud judicial cardinal.»</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Recuperar las cuatro preguntas del lunes en voz alta, sin necesidad de profundizar —el alumnado las recordará—. Luego introducir el matiz: «Antes de seguir, conviene rectificar algo que dije ayer. Hablé de las ciencias como hijas de la filosofía. Es cierto para la física, la química, la biología y la neurología. Pero la matemática es un caso aparte: es anterior a la filosofía como disciplina sistemática —los babilonios calculaban mil quinientos años antes de Tales—, y el método axiomático de Euclides es anterior y modélico para la filosofía. En realidad, la matemática es la herramienta con la que las ciencias se emanciparon. Cuando Galileo dice que el libro de la naturaleza está escrito en lenguaje matemático, está declarando el método de salida del tutelaje filosófico.»
«Esto importa para nuestro tema porque mañana —ahora en realidad— vamos a ver si esa misma operación puede aplicarse al derecho. Adelantemos: hay quienes lo han intentado.»
NOTA DOCENTE: Este matiz cumple una función pedagógica adicional: modelar ante el aula la operación de revisar las propias afirmaciones. Eso es ya un acto ético, y conviene nombrarlo si surge.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 Transición.
GUION: «Antes de cerrar, una desviación importante. Hay una corriente —vieja y, hoy, otra vez actual— que pretende abrir el derecho matematizándolo. Conviene saber por qué fracasa.»</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«El derecho ha sido cortejado por las ciencias duras desde hace siglos, y la pretendiente más insistente es la matemática. Leibniz, en el siglo XVII, soñó con un calculemus que disolviera las disputas jurídicas en cálculo. Bentham, en el XVIII, propuso una aritmética del placer y el dolor para fundar la legislación. Kelsen, en 1934, aspiró a una pureza lógica casi geométrica en su Teoría pura del derecho. Lee Loevinger acuñó en 1949 el término jurimetría para el uso sistemático de métodos cuantitativos en el estudio del derecho. El movimiento law and economics de Chicago —Posner, Calabresi— hizo de la eficiencia jurídica una variable econométricamente medible. Y hoy, los legal analytics y el machine learning prometen predecir, con precisión estadística, el sentido de las sentencias.»
«Los frutos son reales en lo medible: tiempos procesales, indicadores de carga jurisdiccional, patrones agregados de jurisprudencia, optimización de recursos. Y los fracasos también: ninguna de estas herramientas ha logrado predecir con precisión útil el sentido material de los casos verdaderamente difíciles —ponderación entre principios, valoración de bienes jurídicos, integración de lagunas—. Como advirtió Cass Sunstein, los algoritmos predicen razonablemente los casos rutinarios y se desploman justo donde se decide.»
NOTA DOCENTE: Si surge la pregunta sobre la economía como caso exitoso de matematización, mencionar la ambigüedad: la economía nació como humanidad y la matematización la sacó del campo humanístico. Su éxito formal es enorme; su éxito predictivo (crisis de 2008) es modesto. Premio Nobel desde 1969, pero del Banco de Suecia, no original.</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«Aquí entra Thomas Reid, un filósofo escocés del siglo XVIII que pocos juristas conocen y que merece una visita. Reid era profesor de matemáticas en Aberdeen antes de ser filósofo, así que su crítica no viene desde fuera del campo: viene desde dentro. Y formuló, en sus Essays on the Active Powers of Man de 1788, la objeción ontológica decisiva contra la matematización del derecho.»
«La matemática —dice Reid— se ocupa de relaciones necesarias y universales entre objetos abstractos. Dos más dos son cuatro siempre, en todas partes, sin excepción. El derecho, en cambio, se ocupa de acciones contingentes y libres de agentes morales. Lo que hago yo hoy podría no hacerlo mañana; lo que decido en este caso podría no decidirlo en otro aparentemente igual; mi conducta es libre, y por eso no necesaria. Por eso —concluye Reid— matemática y derecho son desanalógicas: lo que vale para una no vale para la otra. No es un problema de método; es un problema de objeto.»
«Reid es el primer crítico filosófico serio de la matematización del derecho, y lo dijo en pleno entusiasmo ilustrado, cuando todo el mundo apostaba por la ciencia. Lo dijo antes de que Bentham siquiera lo intentara. Su advertencia merece más eco del que tiene.»
NOTA DOCENTE: Si algún alumno cuestiona la actualidad de Reid, mencionar que su argumento es estructural, no histórico. La libertad humana no se ha vuelto necesaria desde el siglo XVIII; la objeción sigue intacta.</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7 min.
GUION: «Aterricemos en un caso contemporáneo: State v. Loomis, resuelto por la Corte Suprema de Wisconsin en 2016. Eric Loomis se declaró culpable de dos delitos menores. El tribunal sentenciador, al decidir el quantum, apoyó su decisión en un puntaje de riesgo de reincidencia producido por un algoritmo llamado COMPAS, propiedad de una empresa privada llamada Northpointe. El puntaje indicó alto riesgo y el juez le negó la libertad condicional, imponiéndole seis años de prisión.»
«Loomis impugnó. Su argumento era contundente: yo no puedo cuestionar la base de mi sentencia porque el algoritmo es propietario, su código es secreto comercial, ni yo ni mi defensor ni el propio juez podemos auditarlo. La Corte Suprema de Wisconsin, en 2016, avaló el uso —con advertencias sobre las limitaciones del instrumento, pero avaló—. Y la Corte Suprema de Estados Unidos negó revisar el caso.»
«La paradoja para la justicia abierta es absoluta. Si la JA exige publicidad sustantiva, posibilidad de réplica y comprensión —y un algoritmo propietario niega estructuralmente las tres—, entonces estamos ante un caso límite. Y lo que la Corte de Wisconsin hizo no fue exigirle al algoritmo que se acomodara al sistema jurídico: hizo al sistema jurídico acomodarse al algoritmo. Es justamente lo contrario del giro ético que hemos venido planteando.»
NOTA DOCENTE: Si el grupo es jurista y conoce sentencias mexicanas relacionadas con uso de herramientas algorítmicas, abrir el espacio. El Tribunal Electoral, por ejemplo, ha tenido casos de redes sociales y algoritmos de moderación. Pero conviene no desviarse del eje.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 Remate filosófico de la sesión.
GUION: «Aquí cierro este bloque con la imagen damasiana que les anuncié en el Bloque 0. El algoritmo es, por construcción, el paciente de Damasio elevado a sistema. ¿Por qué? Porque calcula sin sentir. Enumera opciones, asigna probabilidades, optimiza funciones. Pero no siente la diferencia afectiva entre las opciones. No vacila, no duda, no se conmueve. Donde un juez prudente vacilaría —porque la prudencia es vacilación informada—, el algoritmo decide sin vacilar. Donde un juez ve un rostro, el algoritmo ve un vector.»
«Y aquí confluyen los autores de ayer y los de hoy. Reid diría: matemática y derecho son desanalógicos. Damasio diría: una decisión sin sustrato afectivo es una decisión patológica. Maturana diría: las personas no son moléculas y los algoritmos no son personas. Los tres están diciendo, desde campos distintos, la misma cosa: el precio de la eficiencia algorítmica es la justicia misma.»
«No estoy diciendo que los algoritmos no sirvan. Sirven para muchas cosas: para medir, para indicar, para alertar, para sistematizar. Lo que estoy diciendo es que no pueden sustituir el acto humano de decidir. Pueden auxiliarlo; no reemplazarlo. Esa es una afirmación ética, y conviene tenerla clara antes de adoptar cualquier herramienta tecnológica.»</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10 min · Permitir intervenciones.
GUION: «Cerremos donde nos prometimos cerrar: con tres tensiones vivas para llevarse a casa.»
«La primera, del Bloque 1: ¿Se puede ser íntegro siendo opaco? Sostuvimos que no, que la integridad exige internamente apertura. Es una tesis ética, no una tesis institucional.»
«La segunda, del Bloque 3: ¿Cuándo traducir es traicionar? Vimos cuatro riesgos —sobre-simplificar, cosificar, maquillar, performar— y dijimos que la respuesta solo se da caso por caso, con prudencia.»
«La tercera, la más ambiciosa: ¿Es la ética judicial un fin en sí misma, o también ella es herramienta? Hoy sostuvimos que la JA es herramienta de la ética judicial. Pero queda abierto si la ética judicial misma es fin último, o si también ella sirve a algo más —la justicia, la dignidad humana, el bien común—. Esa pregunta no la voy a contestar. Es la que se llevan ustedes.»
«Si queda tiempo, abramos para intervenciones. Si alguien tiene una pregunta que no es ninguna de estas, mejor: significa que el camino ya empezó.»
NOTA DOCENTE: Resistir la tentación de cerrar la tercera pregunta. Es la columna vertebral de toda la sesión y debe quedar abierta. Si nadie pregunta, respetar el silencio.</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GUION: Cerrar con sobriedad. «Gracias por estos dos días. Las preguntas se las llevan, las respuestas las construyen. Buen camino.» Silencio. No agregar más.</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2 min.
GUION: «Vamos a recorrer seis estaciones. Empezamos con la consecuencia ética de la sesión de ayer —si la justicia es órgano, ¿quién es responsable?—. Luego entramos a qué entendemos por ética judicial. En tercer lugar veremos por qué la JA es herramienta de esa ética, no fin en sí misma. Cuarto, dos casos concretos. Quinto, las falsas salidas: matematización y algoritmos. Y al final, tres preguntas para llevarse a casa.»</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 Transición.
GUION: «El paso de la sesión de ayer a esta se da aquí. Ayer pensamos la justicia como sistema. Hoy preguntamos por las personas que la operan.»</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«Maturana nos dejó una idea que parece técnica pero es éticamente decisiva. Las personas no somos componentes del sistema social del modo en que las moléculas son componentes de la célula. Somos el medio del sistema, no sus piezas. Esto significa que, cuando hablamos de la responsabilidad de un juzgador, no podemos esconderla detrás del sistema. El sistema no decide: deciden las personas que lo operan.»
«Y aquí Spencer nos da una advertencia que hoy se vuelve ética. Su gran error no fue solo político —naturalizar la desigualdad—; fue también moral —diluir la responsabilidad individual en la lógica del organismo—. Cuando uno piensa la sociedad como un cuerpo, es muy tentador decir “las cosas son como son porque así funciona el órgano”. Y entonces nadie es responsable de nada. Esa es la frase a la que nunca debe poder llegar un juzgador: 'yo no decidí, decidió el procedimiento'.»
NOTA DOCENTE: Si algún alumno pregunta por la diferencia entre responsabilidad institucional y responsabilidad personal, conviene responder: ambas existen, pero la institucional no exime a la personal. Es una distinción aristotélica clásica: el sistema puede tener defectos estructurales, pero la conducta concreta del juzgador es siempre suya.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7 min · Centro filosófico del Bloque 0.
GUION: «Recuerden a Phineas Gage, el obrero del ferrocarril al que en 1848 una barra de hierro atravesó el lóbulo frontal y sobrevivió. Damasio estudió pacientes contemporáneos con lesiones similares. Su inteligencia general está intacta —puntúan normalmente en pruebas de razonamiento—. Pero toman decisiones catastróficas en la vida cotidiana. ¿Por qué? Porque no pueden sentir las diferencias entre las opciones disponibles. La información está; el peso afectivo, no.»
«Imaginen que van al supermercado, al pasillo de las mayonesas. Todas las latas son objetivamente distintas: precios, marcas, ingredientes, promesas. Pero ustedes las ven todas grises. No es que falte información; falta la respuesta afectiva que normalmente convierte la información en preferencia. Sin esa diferencia, no hay elección posible. Esa es la condición de los pacientes de Damasio.»
«Apliquen ahora la metáfora a la justicia. Una justicia puramente racional, que solo enumere normas, jurisprudencias y consecuencias —sin valoración, sin atención al caso concreto, sin sensibilidad por las personas involucradas— sería una justicia lesionada en el mismo sentido neurológico. Eficiente en el cálculo, catastrófica en la decisión. Por eso las virtudes judiciales clásicas —prudencia, integridad, imparcialidad— no son adornos morales del oficio: son su condición de posibilidad. Y por eso vamos a hablar ahora de ética judicial.»
NOTA DOCENTE: Esta imagen damasiana es central para toda la sesión. Conviene plantarla aquí con calma. Se retomará al final, en el bloque de los algoritmos.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1 min · Transición.
GUION: «Antes de entrar a la justicia abierta como tal, conviene preguntarnos qué entendemos por ética judicial en este medio. No vamos a discutir tradiciones filosóficas en abstracto; vamos a nombrar la lengua que ya hablamos.»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«No hay una respuesta única a la pregunta '¿cuál es la ética judicial pacífica?'. Hay tres tradiciones que conviven, deliberadamente, en la lengua de la judicatura. Primero, la ética de la virtud aristotélico-tomista: la prudencia —phrónesis— como virtud cardinal del juzgador, la integridad y la imparcialidad como disposiciones del carácter. Esta tradición es invisible pero omnipresente: aparece en cada código de ética, en cada exposición de motivos, en cada conferencia institucional. Es la lengua materna.»
«Segundo, el sustrato kantiano: dignidad humana, ser humano como fin en sí mismo, imperativo de universalidad. Esto aparece en cada exordio de sentencia constitucional. No se discute, se invoca.»
«Y tercero, una capa contemporánea donde compiten Sen, Atienza, Vigo, Dworkin, Nino. Es la capa visible de los debates actuales. El propio TEPJF, al encargar su Código de Ética Judicial Electoral a Rodolfo Vigo —tomista moderno— y a Manuel Atienza —analítico-constructivista—, hizo una declaración institucional: la ética judicial no se casa con una sola tradición. Vive en su tensión.»
NOTA DOCENTE: Resistir la tentación de jerarquizar las tradiciones. La virtud pone el fondo, Kant pone el piso de mínimos, los contemporáneos ponen el lenguaje. Las tres operan a la vez.</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TIEMPO: 6 min.
GUION: «Las cuatro virtudes clásicas del juzgador no son una lista deontológica de buenos modales. Son lo que hace posible el oficio. Sin independencia, no hay juez: hay subordinado. Sin imparcialidad, no hay justicia: hay parcialidad disfrazada. Sin integridad, no hay autoridad moral: hay performance. Sin prudencia, no hay decisión justa: hay aplicación mecánica de reglas. Las cuatro son condiciones de posibilidad, no agregados optativos.»
«La prudencia —phrónesis aristotélica— merece atención especial. No es timidez ni cautela: es la sabiduría práctica de aplicar principios universales al caso concreto, con atención al contexto y a las personas. La prudencia no se aprende en abstracto, se forma en el ejercicio. Por eso un juez joven puede ser brillante en derecho y no ser todavía prudente.»
NOTA DOCENTE: Si surge la pregunta sobre la diferencia entre ética judicial y deontología profesional, conviene precisar: la deontología son las reglas mínimas obligatorias —el suelo—; la ética judicial es la disposición operativa que sostiene esas reglas y va más allá —el oficio—. Una persona puede cumplir la deontología sin tener ética judicial. Lo contrario es imposible.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2545"/>
        </a:solidFill>
        <a:effectLst/>
      </p:bgPr>
    </p:bg>
    <p:spTree>
      <p:nvGrpSpPr>
        <p:cNvPr id="1" name=""/>
        <p:cNvGrpSpPr/>
        <p:nvPr/>
      </p:nvGrpSpPr>
      <p:grpSpPr>
        <a:xfrm>
          <a:off x="0" y="0"/>
          <a:ext cx="0" cy="0"/>
          <a:chOff x="0" y="0"/>
          <a:chExt cx="0" cy="0"/>
        </a:xfrm>
      </p:grpSpPr>
      <p:sp>
        <p:nvSpPr>
          <p:cNvPr id="2" name="Shape 0"/>
          <p:cNvSpPr/>
          <p:nvPr/>
        </p:nvSpPr>
        <p:spPr>
          <a:xfrm>
            <a:off x="548640" y="640080"/>
            <a:ext cx="54864" cy="3840480"/>
          </a:xfrm>
          <a:prstGeom prst="rect">
            <a:avLst/>
          </a:prstGeom>
          <a:solidFill>
            <a:srgbClr val="B08A2E"/>
          </a:solidFill>
          <a:ln w="12700">
            <a:solidFill>
              <a:srgbClr val="B08A2E"/>
            </a:solidFill>
            <a:prstDash val="solid"/>
          </a:ln>
        </p:spPr>
        <p:txBody>
          <a:bodyPr/>
          <a:lstStyle/>
          <a:p>
            <a:endParaRPr lang="es-MX"/>
          </a:p>
        </p:txBody>
      </p:sp>
      <p:sp>
        <p:nvSpPr>
          <p:cNvPr id="3" name="Text 1"/>
          <p:cNvSpPr/>
          <p:nvPr/>
        </p:nvSpPr>
        <p:spPr>
          <a:xfrm>
            <a:off x="868680" y="640080"/>
            <a:ext cx="7772400" cy="320040"/>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DIPLOMADO EN JUSTICIA ABIERTA  ·  SESIÓN II</a:t>
            </a:r>
            <a:endParaRPr lang="en-US" sz="1000" dirty="0"/>
          </a:p>
        </p:txBody>
      </p:sp>
      <p:sp>
        <p:nvSpPr>
          <p:cNvPr id="4" name="Text 2"/>
          <p:cNvSpPr/>
          <p:nvPr/>
        </p:nvSpPr>
        <p:spPr>
          <a:xfrm>
            <a:off x="868680" y="1143000"/>
            <a:ext cx="7772400" cy="77724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Justicia abierta</a:t>
            </a:r>
            <a:endParaRPr lang="en-US" sz="4000" dirty="0"/>
          </a:p>
        </p:txBody>
      </p:sp>
      <p:sp>
        <p:nvSpPr>
          <p:cNvPr id="5" name="Text 3"/>
          <p:cNvSpPr/>
          <p:nvPr/>
        </p:nvSpPr>
        <p:spPr>
          <a:xfrm>
            <a:off x="868680" y="1874520"/>
            <a:ext cx="7772400" cy="777240"/>
          </a:xfrm>
          <a:prstGeom prst="rect">
            <a:avLst/>
          </a:prstGeom>
          <a:noFill/>
          <a:ln/>
        </p:spPr>
        <p:txBody>
          <a:bodyPr wrap="square" lIns="0" tIns="0" rIns="0" bIns="0" rtlCol="0" anchor="ctr"/>
          <a:lstStyle/>
          <a:p>
            <a:pPr marL="0" indent="0" algn="l">
              <a:buNone/>
            </a:pPr>
            <a:r>
              <a:rPr lang="en-US" sz="4000" dirty="0">
                <a:solidFill>
                  <a:srgbClr val="D9B66B"/>
                </a:solidFill>
                <a:latin typeface="Montserrat Black" pitchFamily="34" charset="0"/>
                <a:ea typeface="Montserrat Black" pitchFamily="34" charset="-122"/>
                <a:cs typeface="Montserrat Black" pitchFamily="34" charset="-120"/>
              </a:rPr>
              <a:t>y ética judicial</a:t>
            </a:r>
            <a:endParaRPr lang="en-US" sz="4000" dirty="0"/>
          </a:p>
        </p:txBody>
      </p:sp>
      <p:sp>
        <p:nvSpPr>
          <p:cNvPr id="6" name="Text 4"/>
          <p:cNvSpPr/>
          <p:nvPr/>
        </p:nvSpPr>
        <p:spPr>
          <a:xfrm>
            <a:off x="868680" y="2834640"/>
            <a:ext cx="7772400" cy="777240"/>
          </a:xfrm>
          <a:prstGeom prst="rect">
            <a:avLst/>
          </a:prstGeom>
          <a:noFill/>
          <a:ln/>
        </p:spPr>
        <p:txBody>
          <a:bodyPr wrap="square" lIns="0" tIns="0" rIns="0" bIns="0" rtlCol="0" anchor="ctr"/>
          <a:lstStyle/>
          <a:p>
            <a:pPr marL="0" indent="0" algn="l">
              <a:lnSpc>
                <a:spcPct val="135000"/>
              </a:lnSpc>
              <a:buNone/>
            </a:pPr>
            <a:r>
              <a:rPr lang="en-US" sz="1300" i="1" dirty="0">
                <a:solidFill>
                  <a:srgbClr val="EEF2F7"/>
                </a:solidFill>
                <a:latin typeface="Montserrat" pitchFamily="34" charset="0"/>
                <a:ea typeface="Montserrat" pitchFamily="34" charset="-122"/>
                <a:cs typeface="Montserrat" pitchFamily="34" charset="-120"/>
              </a:rPr>
              <a:t>De la analogía organicista a la responsabilidad personal del juzgador: la JA como herramienta —no como fin— de una ética que sí lo es.</a:t>
            </a:r>
            <a:endParaRPr lang="en-US" sz="1300" dirty="0"/>
          </a:p>
        </p:txBody>
      </p:sp>
      <p:sp>
        <p:nvSpPr>
          <p:cNvPr id="7" name="Text 5"/>
          <p:cNvSpPr/>
          <p:nvPr/>
        </p:nvSpPr>
        <p:spPr>
          <a:xfrm>
            <a:off x="868680" y="4160520"/>
            <a:ext cx="7772400" cy="292608"/>
          </a:xfrm>
          <a:prstGeom prst="rect">
            <a:avLst/>
          </a:prstGeom>
          <a:noFill/>
          <a:ln/>
        </p:spPr>
        <p:txBody>
          <a:bodyPr wrap="square" lIns="0" tIns="0" rIns="0" bIns="0" rtlCol="0" anchor="ctr"/>
          <a:lstStyle/>
          <a:p>
            <a:pPr marL="0" indent="0" algn="l">
              <a:buNone/>
            </a:pPr>
            <a:r>
              <a:rPr lang="en-US" sz="1300" dirty="0">
                <a:solidFill>
                  <a:srgbClr val="FFFFFF"/>
                </a:solidFill>
                <a:latin typeface="Montserrat Black" pitchFamily="34" charset="0"/>
                <a:ea typeface="Montserrat Black" pitchFamily="34" charset="-122"/>
                <a:cs typeface="Montserrat Black" pitchFamily="34" charset="-120"/>
              </a:rPr>
              <a:t>Dr. Alejandro Lozano Díez</a:t>
            </a:r>
            <a:endParaRPr lang="en-US" sz="1300" dirty="0"/>
          </a:p>
        </p:txBody>
      </p:sp>
      <p:sp>
        <p:nvSpPr>
          <p:cNvPr id="8" name="Text 6"/>
          <p:cNvSpPr/>
          <p:nvPr/>
        </p:nvSpPr>
        <p:spPr>
          <a:xfrm>
            <a:off x="868680" y="4434840"/>
            <a:ext cx="7772400" cy="256032"/>
          </a:xfrm>
          <a:prstGeom prst="rect">
            <a:avLst/>
          </a:prstGeom>
          <a:noFill/>
          <a:ln/>
        </p:spPr>
        <p:txBody>
          <a:bodyPr wrap="square" lIns="0" tIns="0" rIns="0" bIns="0" rtlCol="0" anchor="ctr"/>
          <a:lstStyle/>
          <a:p>
            <a:pPr marL="0" indent="0" algn="l">
              <a:buNone/>
            </a:pPr>
            <a:r>
              <a:rPr lang="en-US" sz="1000" dirty="0">
                <a:solidFill>
                  <a:srgbClr val="D9B66B"/>
                </a:solidFill>
                <a:latin typeface="Montserrat" pitchFamily="34" charset="0"/>
                <a:ea typeface="Montserrat" pitchFamily="34" charset="-122"/>
                <a:cs typeface="Montserrat" pitchFamily="34" charset="-120"/>
              </a:rPr>
              <a:t>Segunda sesión · 2 horas</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8A1C1C"/>
                </a:solidFill>
                <a:latin typeface="Montserrat Black" pitchFamily="34" charset="0"/>
                <a:ea typeface="Montserrat Black" pitchFamily="34" charset="-122"/>
                <a:cs typeface="Montserrat Black" pitchFamily="34" charset="-120"/>
              </a:rPr>
              <a:t>LA PREGUNTA CRÍTICA DE ESTE BLOQUE</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8A1C1C"/>
                </a:solidFill>
                <a:latin typeface="Montserrat Black" pitchFamily="34" charset="0"/>
                <a:ea typeface="Montserrat Black" pitchFamily="34" charset="-122"/>
                <a:cs typeface="Montserrat Black" pitchFamily="34" charset="-120"/>
              </a:rPr>
              <a:t>¿Se puede ser íntegro siendo opaco?</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5000"/>
              </a:lnSpc>
              <a:spcAft>
                <a:spcPts val="600"/>
              </a:spcAft>
              <a:buNone/>
            </a:pPr>
            <a:r>
              <a:rPr lang="en-US" sz="1250" dirty="0">
                <a:solidFill>
                  <a:srgbClr val="111111"/>
                </a:solidFill>
                <a:latin typeface="Montserrat" pitchFamily="34" charset="0"/>
                <a:ea typeface="Montserrat" pitchFamily="34" charset="-122"/>
                <a:cs typeface="Montserrat" pitchFamily="34" charset="-120"/>
              </a:rPr>
              <a:t>Si la integridad —la coherencia entre lo que se cree, lo que se dice y lo que se decide— es una virtud judicial cardinal, entonces la opacidad es </a:t>
            </a:r>
            <a:r>
              <a:rPr lang="en-US" sz="1250" b="1" dirty="0">
                <a:solidFill>
                  <a:srgbClr val="8A1C1C"/>
                </a:solidFill>
                <a:latin typeface="Montserrat" pitchFamily="34" charset="0"/>
                <a:ea typeface="Montserrat" pitchFamily="34" charset="-122"/>
                <a:cs typeface="Montserrat" pitchFamily="34" charset="-120"/>
              </a:rPr>
              <a:t>incompatible con ella</a:t>
            </a:r>
            <a:r>
              <a:rPr lang="en-US" sz="1250" dirty="0">
                <a:solidFill>
                  <a:srgbClr val="111111"/>
                </a:solidFill>
                <a:latin typeface="Montserrat" pitchFamily="34" charset="0"/>
                <a:ea typeface="Montserrat" pitchFamily="34" charset="-122"/>
                <a:cs typeface="Montserrat" pitchFamily="34" charset="-120"/>
              </a:rPr>
              <a:t>. No porque la ley obligue a publicar, sino porque la opacidad permite la doble vida moral: una conducta privada y otra pública, una decisión razonada en voz baja y otra justificada en voz alta. </a:t>
            </a:r>
            <a:endParaRPr lang="en-US" sz="1250" dirty="0"/>
          </a:p>
          <a:p>
            <a:pPr marL="0" indent="0" algn="just">
              <a:lnSpc>
                <a:spcPct val="155000"/>
              </a:lnSpc>
              <a:spcAft>
                <a:spcPts val="600"/>
              </a:spcAft>
              <a:buNone/>
            </a:pPr>
            <a:r>
              <a:rPr lang="en-US" sz="1250" dirty="0">
                <a:solidFill>
                  <a:srgbClr val="111111"/>
                </a:solidFill>
                <a:latin typeface="Montserrat" pitchFamily="34" charset="0"/>
                <a:ea typeface="Montserrat" pitchFamily="34" charset="-122"/>
                <a:cs typeface="Montserrat" pitchFamily="34" charset="-120"/>
              </a:rPr>
              <a:t> </a:t>
            </a:r>
            <a:endParaRPr lang="en-US" sz="1250" dirty="0"/>
          </a:p>
          <a:p>
            <a:pPr marL="0" indent="0" algn="just">
              <a:lnSpc>
                <a:spcPct val="155000"/>
              </a:lnSpc>
              <a:spcAft>
                <a:spcPts val="600"/>
              </a:spcAft>
              <a:buNone/>
            </a:pPr>
            <a:r>
              <a:rPr lang="en-US" sz="1250" dirty="0">
                <a:solidFill>
                  <a:srgbClr val="111111"/>
                </a:solidFill>
                <a:latin typeface="Montserrat" pitchFamily="34" charset="0"/>
                <a:ea typeface="Montserrat" pitchFamily="34" charset="-122"/>
                <a:cs typeface="Montserrat" pitchFamily="34" charset="-120"/>
              </a:rPr>
              <a:t>Aquí empieza —ya, sin haberla nombrado— la justicia abierta. </a:t>
            </a:r>
            <a:r>
              <a:rPr lang="en-US" sz="1250" i="1" dirty="0">
                <a:solidFill>
                  <a:srgbClr val="0B2545"/>
                </a:solidFill>
                <a:latin typeface="Montserrat" pitchFamily="34" charset="0"/>
                <a:ea typeface="Montserrat" pitchFamily="34" charset="-122"/>
                <a:cs typeface="Montserrat" pitchFamily="34" charset="-120"/>
              </a:rPr>
              <a:t>No como técnica institucional, sino como exigencia interna del oficio honesto</a:t>
            </a:r>
            <a:r>
              <a:rPr lang="en-US" sz="1250" dirty="0">
                <a:solidFill>
                  <a:srgbClr val="111111"/>
                </a:solidFill>
                <a:latin typeface="Montserrat" pitchFamily="34" charset="0"/>
                <a:ea typeface="Montserrat" pitchFamily="34" charset="-122"/>
                <a:cs typeface="Montserrat" pitchFamily="34" charset="-120"/>
              </a:rPr>
              <a:t>. Si quiero ser íntegro, no puedo no abrirme. Mi propia coherencia me lo exige.</a:t>
            </a:r>
            <a:endParaRPr lang="en-US" sz="1250" dirty="0"/>
          </a:p>
        </p:txBody>
      </p:sp>
      <p:sp>
        <p:nvSpPr>
          <p:cNvPr id="5" name="Shape 3"/>
          <p:cNvSpPr/>
          <p:nvPr/>
        </p:nvSpPr>
        <p:spPr>
          <a:xfrm>
            <a:off x="548640" y="4800600"/>
            <a:ext cx="502920" cy="32004"/>
          </a:xfrm>
          <a:prstGeom prst="rect">
            <a:avLst/>
          </a:prstGeom>
          <a:solidFill>
            <a:srgbClr val="8A1C1C"/>
          </a:solidFill>
          <a:ln w="12700">
            <a:solidFill>
              <a:srgbClr val="8A1C1C"/>
            </a:solidFill>
            <a:prstDash val="solid"/>
          </a:ln>
        </p:spPr>
        <p:txBody>
          <a:bodyPr/>
          <a:lstStyle/>
          <a:p>
            <a:endParaRPr lang="es-MX"/>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02</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3600" dirty="0">
                <a:solidFill>
                  <a:srgbClr val="FFFFFF"/>
                </a:solidFill>
                <a:latin typeface="Montserrat Black" pitchFamily="34" charset="0"/>
                <a:ea typeface="Montserrat Black" pitchFamily="34" charset="-122"/>
                <a:cs typeface="Montserrat Black" pitchFamily="34" charset="-120"/>
              </a:rPr>
              <a:t>La justicia abierta</a:t>
            </a:r>
            <a:endParaRPr lang="en-US" sz="36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3200" dirty="0">
                <a:solidFill>
                  <a:srgbClr val="D9B66B"/>
                </a:solidFill>
                <a:latin typeface="Montserrat Black" pitchFamily="34" charset="0"/>
                <a:ea typeface="Montserrat Black" pitchFamily="34" charset="-122"/>
                <a:cs typeface="Montserrat Black" pitchFamily="34" charset="-120"/>
              </a:rPr>
              <a:t>como herramienta ética.</a:t>
            </a:r>
            <a:endParaRPr lang="en-US" sz="3200" dirty="0"/>
          </a:p>
        </p:txBody>
      </p:sp>
      <p:sp>
        <p:nvSpPr>
          <p:cNvPr id="5" name="Text 3"/>
          <p:cNvSpPr/>
          <p:nvPr/>
        </p:nvSpPr>
        <p:spPr>
          <a:xfrm>
            <a:off x="548640" y="3337560"/>
            <a:ext cx="8046720" cy="64008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No fin en sí mismo. Medio para una ética que sí puede serlo.</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EL GIRO DEONTOLÓGICO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JA no se justifica por sus efectos.</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El discurso institucional habitual defiende la justicia abierta </a:t>
            </a:r>
            <a:r>
              <a:rPr lang="en-US" sz="1200" i="1" dirty="0">
                <a:solidFill>
                  <a:srgbClr val="8A1C1C"/>
                </a:solidFill>
                <a:latin typeface="Montserrat" pitchFamily="34" charset="0"/>
                <a:ea typeface="Montserrat" pitchFamily="34" charset="-122"/>
                <a:cs typeface="Montserrat" pitchFamily="34" charset="-120"/>
              </a:rPr>
              <a:t>por sus consecuencias</a:t>
            </a:r>
            <a:r>
              <a:rPr lang="en-US" sz="1200" dirty="0">
                <a:solidFill>
                  <a:srgbClr val="111111"/>
                </a:solidFill>
                <a:latin typeface="Montserrat" pitchFamily="34" charset="0"/>
                <a:ea typeface="Montserrat" pitchFamily="34" charset="-122"/>
                <a:cs typeface="Montserrat" pitchFamily="34" charset="-120"/>
              </a:rPr>
              <a:t>: genera confianza, legitimidad, rendición de cuentas, mejora la percepción ciudadana. Es una defensa consecuencialista, y como tal, es frágil. ¿Y si la opacidad eficiente fuera más rentable institucionalmente? ¿Y si la confianza pudiera comprarse por otras vías?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JA, sostenemos hoy, se justifica de otro modo: </a:t>
            </a:r>
            <a:r>
              <a:rPr lang="en-US" sz="1200" b="1" dirty="0">
                <a:solidFill>
                  <a:srgbClr val="0B2545"/>
                </a:solidFill>
                <a:latin typeface="Montserrat" pitchFamily="34" charset="0"/>
                <a:ea typeface="Montserrat" pitchFamily="34" charset="-122"/>
                <a:cs typeface="Montserrat" pitchFamily="34" charset="-120"/>
              </a:rPr>
              <a:t>porque es la forma operativa que la ética judicial requiere cuando se toma en serio que el justiciable es un fin —no un medio— de la decisión</a:t>
            </a:r>
            <a:r>
              <a:rPr lang="en-US" sz="1200" dirty="0">
                <a:solidFill>
                  <a:srgbClr val="111111"/>
                </a:solidFill>
                <a:latin typeface="Montserrat" pitchFamily="34" charset="0"/>
                <a:ea typeface="Montserrat" pitchFamily="34" charset="-122"/>
                <a:cs typeface="Montserrat" pitchFamily="34" charset="-120"/>
              </a:rPr>
              <a:t>. La JA no es resultado: es virtud encarnada en práctica institucional.</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UN APOYO CONCEPTUAL CONTEMPORÁNEO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Sen: la apertura es exigencia epistémica, no amabilidad cívica.</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Amartya Sen, en </a:t>
            </a:r>
            <a:r>
              <a:rPr lang="en-US" sz="1200" i="1" dirty="0">
                <a:solidFill>
                  <a:srgbClr val="0B2545"/>
                </a:solidFill>
                <a:latin typeface="Montserrat" pitchFamily="34" charset="0"/>
                <a:ea typeface="Montserrat" pitchFamily="34" charset="-122"/>
                <a:cs typeface="Montserrat" pitchFamily="34" charset="-120"/>
              </a:rPr>
              <a:t>La idea de la justicia </a:t>
            </a:r>
            <a:r>
              <a:rPr lang="en-US" sz="1200" dirty="0">
                <a:solidFill>
                  <a:srgbClr val="111111"/>
                </a:solidFill>
                <a:latin typeface="Montserrat" pitchFamily="34" charset="0"/>
                <a:ea typeface="Montserrat" pitchFamily="34" charset="-122"/>
                <a:cs typeface="Montserrat" pitchFamily="34" charset="-120"/>
              </a:rPr>
              <a:t>(2009), distingue entre dos modos de pensar la justicia: la </a:t>
            </a:r>
            <a:r>
              <a:rPr lang="en-US" sz="1200" i="1" dirty="0">
                <a:solidFill>
                  <a:srgbClr val="13315C"/>
                </a:solidFill>
                <a:latin typeface="Montserrat" pitchFamily="34" charset="0"/>
                <a:ea typeface="Montserrat" pitchFamily="34" charset="-122"/>
                <a:cs typeface="Montserrat" pitchFamily="34" charset="-120"/>
              </a:rPr>
              <a:t>institucional cerrada</a:t>
            </a:r>
            <a:r>
              <a:rPr lang="en-US" sz="1200" dirty="0">
                <a:solidFill>
                  <a:srgbClr val="111111"/>
                </a:solidFill>
                <a:latin typeface="Montserrat" pitchFamily="34" charset="0"/>
                <a:ea typeface="Montserrat" pitchFamily="34" charset="-122"/>
                <a:cs typeface="Montserrat" pitchFamily="34" charset="-120"/>
              </a:rPr>
              <a:t> —que busca construir el orden social perfecto— y la </a:t>
            </a:r>
            <a:r>
              <a:rPr lang="en-US" sz="1200" i="1" dirty="0">
                <a:solidFill>
                  <a:srgbClr val="13315C"/>
                </a:solidFill>
                <a:latin typeface="Montserrat" pitchFamily="34" charset="0"/>
                <a:ea typeface="Montserrat" pitchFamily="34" charset="-122"/>
                <a:cs typeface="Montserrat" pitchFamily="34" charset="-120"/>
              </a:rPr>
              <a:t>comparativa abierta</a:t>
            </a:r>
            <a:r>
              <a:rPr lang="en-US" sz="1200" dirty="0">
                <a:solidFill>
                  <a:srgbClr val="111111"/>
                </a:solidFill>
                <a:latin typeface="Montserrat" pitchFamily="34" charset="0"/>
                <a:ea typeface="Montserrat" pitchFamily="34" charset="-122"/>
                <a:cs typeface="Montserrat" pitchFamily="34" charset="-120"/>
              </a:rPr>
              <a:t> —que busca corregir injusticias concretas mediante el diálogo. La segunda exige, recogiendo a Adam Smith, la mirada del </a:t>
            </a:r>
            <a:r>
              <a:rPr lang="en-US" sz="1200" b="1" dirty="0">
                <a:solidFill>
                  <a:srgbClr val="0B2545"/>
                </a:solidFill>
                <a:latin typeface="Montserrat" pitchFamily="34" charset="0"/>
                <a:ea typeface="Montserrat" pitchFamily="34" charset="-122"/>
                <a:cs typeface="Montserrat" pitchFamily="34" charset="-120"/>
              </a:rPr>
              <a:t>espectador imparcial</a:t>
            </a:r>
            <a:r>
              <a:rPr lang="en-US" sz="1200" dirty="0">
                <a:solidFill>
                  <a:srgbClr val="111111"/>
                </a:solidFill>
                <a:latin typeface="Montserrat" pitchFamily="34" charset="0"/>
                <a:ea typeface="Montserrat" pitchFamily="34" charset="-122"/>
                <a:cs typeface="Montserrat" pitchFamily="34" charset="-120"/>
              </a:rPr>
              <a:t>: alguien externo al conflicto que pueda ofrecer una perspectiva distinta a la propia.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consecuencia es decisiva: </a:t>
            </a:r>
            <a:r>
              <a:rPr lang="en-US" sz="1200" b="1" dirty="0">
                <a:solidFill>
                  <a:srgbClr val="0B2545"/>
                </a:solidFill>
                <a:latin typeface="Montserrat" pitchFamily="34" charset="0"/>
                <a:ea typeface="Montserrat" pitchFamily="34" charset="-122"/>
                <a:cs typeface="Montserrat" pitchFamily="34" charset="-120"/>
              </a:rPr>
              <a:t>la imparcialidad no se logra solo con buena voluntad interna; requiere apertura externa</a:t>
            </a:r>
            <a:r>
              <a:rPr lang="en-US" sz="1200" dirty="0">
                <a:solidFill>
                  <a:srgbClr val="111111"/>
                </a:solidFill>
                <a:latin typeface="Montserrat" pitchFamily="34" charset="0"/>
                <a:ea typeface="Montserrat" pitchFamily="34" charset="-122"/>
                <a:cs typeface="Montserrat" pitchFamily="34" charset="-120"/>
              </a:rPr>
              <a:t>. Sin diálogo público, no hay corrección de los propios sesgos. La JA es exigencia de razón, no virtud de salón.</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ATERRIZAJE JURISPRUDENCIAL: CASO FURLAN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 igualdad formal no basta. Hay que producir condiciones materiales.</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El </a:t>
            </a:r>
            <a:r>
              <a:rPr lang="en-US" sz="1200" i="1" dirty="0">
                <a:solidFill>
                  <a:srgbClr val="0B2545"/>
                </a:solidFill>
                <a:latin typeface="Montserrat" pitchFamily="34" charset="0"/>
                <a:ea typeface="Montserrat" pitchFamily="34" charset="-122"/>
                <a:cs typeface="Montserrat" pitchFamily="34" charset="-120"/>
              </a:rPr>
              <a:t>Caso Furlan y familiares vs. Argentina</a:t>
            </a:r>
            <a:r>
              <a:rPr lang="en-US" sz="1200" dirty="0">
                <a:solidFill>
                  <a:srgbClr val="111111"/>
                </a:solidFill>
                <a:latin typeface="Montserrat" pitchFamily="34" charset="0"/>
                <a:ea typeface="Montserrat" pitchFamily="34" charset="-122"/>
                <a:cs typeface="Montserrat" pitchFamily="34" charset="-120"/>
              </a:rPr>
              <a:t> (Corte IDH, 31 de agosto de 2012) sentó el criterio: las personas en situación de vulnerabilidad —niñez, discapacidad, pobreza— deben ser beneficiarias de un debido proceso en </a:t>
            </a:r>
            <a:r>
              <a:rPr lang="en-US" sz="1200" b="1" dirty="0">
                <a:solidFill>
                  <a:srgbClr val="0B2545"/>
                </a:solidFill>
                <a:latin typeface="Montserrat" pitchFamily="34" charset="0"/>
                <a:ea typeface="Montserrat" pitchFamily="34" charset="-122"/>
                <a:cs typeface="Montserrat" pitchFamily="34" charset="-120"/>
              </a:rPr>
              <a:t>condiciones de igualdad real </a:t>
            </a:r>
            <a:r>
              <a:rPr lang="en-US" sz="1200" dirty="0">
                <a:solidFill>
                  <a:srgbClr val="111111"/>
                </a:solidFill>
                <a:latin typeface="Montserrat" pitchFamily="34" charset="0"/>
                <a:ea typeface="Montserrat" pitchFamily="34" charset="-122"/>
                <a:cs typeface="Montserrat" pitchFamily="34" charset="-120"/>
              </a:rPr>
              <a:t>con quienes no afrontan esas desventajas. No basta con tratar a todos igual: hay que adoptar </a:t>
            </a:r>
            <a:r>
              <a:rPr lang="en-US" sz="1200" i="1" dirty="0">
                <a:solidFill>
                  <a:srgbClr val="13315C"/>
                </a:solidFill>
                <a:latin typeface="Montserrat" pitchFamily="34" charset="0"/>
                <a:ea typeface="Montserrat" pitchFamily="34" charset="-122"/>
                <a:cs typeface="Montserrat" pitchFamily="34" charset="-120"/>
              </a:rPr>
              <a:t>medidas positivas de adecuación procesal </a:t>
            </a:r>
            <a:r>
              <a:rPr lang="en-US" sz="1200" dirty="0">
                <a:solidFill>
                  <a:srgbClr val="111111"/>
                </a:solidFill>
                <a:latin typeface="Montserrat" pitchFamily="34" charset="0"/>
                <a:ea typeface="Montserrat" pitchFamily="34" charset="-122"/>
                <a:cs typeface="Montserrat" pitchFamily="34" charset="-120"/>
              </a:rPr>
              <a:t>para garantizar la igualdad efectiva.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De ahí se siguen, jurisprudencialmente, los traductores indígenas, los ajustes razonables, los formatos accesibles y —lo veremos enseguida— las sentencias en formato de lectura fácil. La JA, en su forma profunda, </a:t>
            </a:r>
            <a:r>
              <a:rPr lang="en-US" sz="1200" b="1" dirty="0">
                <a:solidFill>
                  <a:srgbClr val="0B2545"/>
                </a:solidFill>
                <a:latin typeface="Montserrat" pitchFamily="34" charset="0"/>
                <a:ea typeface="Montserrat" pitchFamily="34" charset="-122"/>
                <a:cs typeface="Montserrat" pitchFamily="34" charset="-120"/>
              </a:rPr>
              <a:t>no es transparencia hacia un público abstracto: es accesibilidad efectiva al justiciable concreto</a:t>
            </a:r>
            <a:r>
              <a:rPr lang="en-US" sz="1200" dirty="0">
                <a:solidFill>
                  <a:srgbClr val="111111"/>
                </a:solidFill>
                <a:latin typeface="Montserrat" pitchFamily="34" charset="0"/>
                <a:ea typeface="Montserrat" pitchFamily="34" charset="-122"/>
                <a:cs typeface="Montserrat" pitchFamily="34" charset="-120"/>
              </a:rPr>
              <a:t>.</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03</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Dos casos:</a:t>
            </a:r>
            <a:endParaRPr lang="en-US" sz="40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2400" dirty="0">
                <a:solidFill>
                  <a:srgbClr val="D9B66B"/>
                </a:solidFill>
                <a:latin typeface="Montserrat Black" pitchFamily="34" charset="0"/>
                <a:ea typeface="Montserrat Black" pitchFamily="34" charset="-122"/>
                <a:cs typeface="Montserrat Black" pitchFamily="34" charset="-120"/>
              </a:rPr>
              <a:t>Sentencias Ciudadanas y Lectura Fácil.</a:t>
            </a:r>
            <a:endParaRPr lang="en-US" sz="2400" dirty="0"/>
          </a:p>
        </p:txBody>
      </p:sp>
      <p:sp>
        <p:nvSpPr>
          <p:cNvPr id="5" name="Text 3"/>
          <p:cNvSpPr/>
          <p:nvPr/>
        </p:nvSpPr>
        <p:spPr>
          <a:xfrm>
            <a:off x="548640" y="333756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Lo que ya está hecho —y por qué conviene mirarlo también con sospecha.</a:t>
            </a:r>
            <a:endParaRPr lang="en-US" sz="1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CASO 1: SENTENCIAS EN FORMATO CIUDADANO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Reescribir para que el justiciable comprenda.</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Las sentencias en formato ciudadano son una versión paralela a la sentencia técnica, redactada en lenguaje accesible —no jurídico— para que el justiciable y la ciudadanía comprendan lo decidido, las razones y sus consecuencias. No sustituyen a la sentencia formal: la acompañan.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Su lógica ética es la del giro deontológico que vimos: </a:t>
            </a:r>
            <a:r>
              <a:rPr lang="en-US" sz="1200" b="1" dirty="0">
                <a:solidFill>
                  <a:srgbClr val="0B2545"/>
                </a:solidFill>
                <a:latin typeface="Montserrat" pitchFamily="34" charset="0"/>
                <a:ea typeface="Montserrat" pitchFamily="34" charset="-122"/>
                <a:cs typeface="Montserrat" pitchFamily="34" charset="-120"/>
              </a:rPr>
              <a:t>el justiciable es fin de la decisión, no objeto</a:t>
            </a:r>
            <a:r>
              <a:rPr lang="en-US" sz="1200" dirty="0">
                <a:solidFill>
                  <a:srgbClr val="111111"/>
                </a:solidFill>
                <a:latin typeface="Montserrat" pitchFamily="34" charset="0"/>
                <a:ea typeface="Montserrat" pitchFamily="34" charset="-122"/>
                <a:cs typeface="Montserrat" pitchFamily="34" charset="-120"/>
              </a:rPr>
              <a:t>. Una sentencia que solo entienden los abogados desconoce a quien va dirigida. Es —literalmente— una decisión sobre alguien que no participa de su comprensión. Eso, en términos kantianos, lo trata como medio.</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CASO 2: FORMATO DE LECTURA FÁCIL — CASO ADAIR</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“Al analizar tu caso, la Corte decidió que tú tienes razón.”</a:t>
            </a:r>
            <a:endParaRPr lang="en-US" sz="3000" dirty="0"/>
          </a:p>
        </p:txBody>
      </p:sp>
      <p:sp>
        <p:nvSpPr>
          <p:cNvPr id="4" name="Text 2"/>
          <p:cNvSpPr/>
          <p:nvPr/>
        </p:nvSpPr>
        <p:spPr>
          <a:xfrm>
            <a:off x="548640" y="1828800"/>
            <a:ext cx="8046720" cy="1280160"/>
          </a:xfrm>
          <a:prstGeom prst="rect">
            <a:avLst/>
          </a:prstGeom>
          <a:noFill/>
          <a:ln/>
        </p:spPr>
        <p:txBody>
          <a:bodyPr wrap="square" lIns="0" tIns="0" rIns="0" bIns="0" rtlCol="0" anchor="ctr"/>
          <a:lstStyle/>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Amparo en Revisión 159/2013, Primera Sala SCJN, ponencia Min. Arturo Zaldívar, 16 de octubre de 2013. Ricardo Adair Coronel Robles, joven con síndrome de Asperger, solicitó la versión de su sentencia en formato accesible. La Sala lo concedió y estableció el criterio: </a:t>
            </a:r>
            <a:r>
              <a:rPr lang="en-US" sz="1150" i="1" dirty="0">
                <a:solidFill>
                  <a:srgbClr val="0B2545"/>
                </a:solidFill>
                <a:latin typeface="Montserrat" pitchFamily="34" charset="0"/>
                <a:ea typeface="Montserrat" pitchFamily="34" charset="-122"/>
                <a:cs typeface="Montserrat" pitchFamily="34" charset="-120"/>
              </a:rPr>
              <a:t>los juzgadores deberán emitir una sentencia complementaria de formato de lectura fácil cuando el caso involucre a una persona con discapacidad</a:t>
            </a:r>
            <a:r>
              <a:rPr lang="en-US" sz="1150" dirty="0">
                <a:solidFill>
                  <a:srgbClr val="111111"/>
                </a:solidFill>
                <a:latin typeface="Montserrat" pitchFamily="34" charset="0"/>
                <a:ea typeface="Montserrat" pitchFamily="34" charset="-122"/>
                <a:cs typeface="Montserrat" pitchFamily="34" charset="-120"/>
              </a:rPr>
              <a:t>. </a:t>
            </a:r>
            <a:endParaRPr lang="en-US" sz="1150" dirty="0"/>
          </a:p>
        </p:txBody>
      </p:sp>
      <p:sp>
        <p:nvSpPr>
          <p:cNvPr id="5" name="Shape 3"/>
          <p:cNvSpPr/>
          <p:nvPr/>
        </p:nvSpPr>
        <p:spPr>
          <a:xfrm>
            <a:off x="548640" y="3246120"/>
            <a:ext cx="54864" cy="155448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868680" y="324612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0B2545"/>
                </a:solidFill>
                <a:latin typeface="Montserrat Black" pitchFamily="34" charset="0"/>
                <a:ea typeface="Montserrat Black" pitchFamily="34" charset="-122"/>
                <a:cs typeface="Montserrat Black" pitchFamily="34" charset="-120"/>
              </a:rPr>
              <a:t>“Al analizar tu caso la Corte decidió que tú, Ricardo Adair, tienes razón. En poco tiempo un juez te llamará para pedirte tu opinión sobre tu discapacidad.”</a:t>
            </a:r>
            <a:endParaRPr lang="en-US" sz="1800" dirty="0"/>
          </a:p>
        </p:txBody>
      </p:sp>
      <p:sp>
        <p:nvSpPr>
          <p:cNvPr id="7" name="Text 5"/>
          <p:cNvSpPr/>
          <p:nvPr/>
        </p:nvSpPr>
        <p:spPr>
          <a:xfrm>
            <a:off x="868680" y="4434840"/>
            <a:ext cx="7726680" cy="365760"/>
          </a:xfrm>
          <a:prstGeom prst="rect">
            <a:avLst/>
          </a:prstGeom>
          <a:noFill/>
          <a:ln/>
        </p:spPr>
        <p:txBody>
          <a:bodyPr wrap="square" lIns="0" tIns="0" rIns="0" bIns="0" rtlCol="0" anchor="ctr"/>
          <a:lstStyle/>
          <a:p>
            <a:pPr marL="0" indent="0" algn="l">
              <a:buNone/>
            </a:pPr>
            <a:r>
              <a:rPr lang="en-US" sz="1100" i="1" dirty="0">
                <a:solidFill>
                  <a:srgbClr val="5A6470"/>
                </a:solidFill>
                <a:latin typeface="Montserrat" pitchFamily="34" charset="0"/>
                <a:ea typeface="Montserrat" pitchFamily="34" charset="-122"/>
                <a:cs typeface="Montserrat" pitchFamily="34" charset="-120"/>
              </a:rPr>
              <a:t>SCJN, Amparo en Revisión 159/2013, fragmento de la sentencia en formato de lectura fácil.</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8A1C1C"/>
                </a:solidFill>
                <a:latin typeface="Montserrat Black" pitchFamily="34" charset="0"/>
                <a:ea typeface="Montserrat Black" pitchFamily="34" charset="-122"/>
                <a:cs typeface="Montserrat Black" pitchFamily="34" charset="-120"/>
              </a:rPr>
              <a:t>LA ADVERTENCIA CRÍTICA</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8A1C1C"/>
                </a:solidFill>
                <a:latin typeface="Montserrat Black" pitchFamily="34" charset="0"/>
                <a:ea typeface="Montserrat Black" pitchFamily="34" charset="-122"/>
                <a:cs typeface="Montserrat Black" pitchFamily="34" charset="-120"/>
              </a:rPr>
              <a:t>Traducir el lenguaje no salva el contenido.</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El AR 159/2013 ha sido descrito como </a:t>
            </a:r>
            <a:r>
              <a:rPr lang="en-US" sz="1200" i="1" dirty="0">
                <a:solidFill>
                  <a:srgbClr val="8A1C1C"/>
                </a:solidFill>
                <a:latin typeface="Montserrat" pitchFamily="34" charset="0"/>
                <a:ea typeface="Montserrat" pitchFamily="34" charset="-122"/>
                <a:cs typeface="Montserrat" pitchFamily="34" charset="-120"/>
              </a:rPr>
              <a:t>“un monumento de dos caras”</a:t>
            </a:r>
            <a:r>
              <a:rPr lang="en-US" sz="1200" dirty="0">
                <a:solidFill>
                  <a:srgbClr val="111111"/>
                </a:solidFill>
                <a:latin typeface="Montserrat" pitchFamily="34" charset="0"/>
                <a:ea typeface="Montserrat" pitchFamily="34" charset="-122"/>
                <a:cs typeface="Montserrat" pitchFamily="34" charset="-120"/>
              </a:rPr>
              <a:t>: revolucionó el acceso a la justicia con el formato de lectura fácil, pero al mismo tiempo intentó </a:t>
            </a:r>
            <a:r>
              <a:rPr lang="en-US" sz="1200" i="1" dirty="0">
                <a:solidFill>
                  <a:srgbClr val="13315C"/>
                </a:solidFill>
                <a:latin typeface="Montserrat" pitchFamily="34" charset="0"/>
                <a:ea typeface="Montserrat" pitchFamily="34" charset="-122"/>
                <a:cs typeface="Montserrat" pitchFamily="34" charset="-120"/>
              </a:rPr>
              <a:t>“salvar” la figura de la interdicción </a:t>
            </a:r>
            <a:r>
              <a:rPr lang="en-US" sz="1200" dirty="0">
                <a:solidFill>
                  <a:srgbClr val="111111"/>
                </a:solidFill>
                <a:latin typeface="Montserrat" pitchFamily="34" charset="0"/>
                <a:ea typeface="Montserrat" pitchFamily="34" charset="-122"/>
                <a:cs typeface="Montserrat" pitchFamily="34" charset="-120"/>
              </a:rPr>
              <a:t>—la sustitución de la voluntad— mediante una interpretación conforme que la Undécima Época terminaría desmontando por inconvencional.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Lección ética finísima, y vale anotarla: </a:t>
            </a:r>
            <a:r>
              <a:rPr lang="en-US" sz="1200" b="1" dirty="0">
                <a:solidFill>
                  <a:srgbClr val="8A1C1C"/>
                </a:solidFill>
                <a:latin typeface="Montserrat" pitchFamily="34" charset="0"/>
                <a:ea typeface="Montserrat" pitchFamily="34" charset="-122"/>
                <a:cs typeface="Montserrat" pitchFamily="34" charset="-120"/>
              </a:rPr>
              <a:t>una sentencia escrita en formato de lectura fácil que mantiene un trato sustantivamente injusto es, en cierto modo, más cruel que la sentencia opaca</a:t>
            </a:r>
            <a:r>
              <a:rPr lang="en-US" sz="1200" dirty="0">
                <a:solidFill>
                  <a:srgbClr val="111111"/>
                </a:solidFill>
                <a:latin typeface="Montserrat" pitchFamily="34" charset="0"/>
                <a:ea typeface="Montserrat" pitchFamily="34" charset="-122"/>
                <a:cs typeface="Montserrat" pitchFamily="34" charset="-120"/>
              </a:rPr>
              <a:t>. El justiciable entiende perfectamente lo que se le está haciendo. La apertura formal no exime de la responsabilidad sustantiva.</a:t>
            </a:r>
            <a:endParaRPr lang="en-US" sz="1200" dirty="0"/>
          </a:p>
        </p:txBody>
      </p:sp>
      <p:sp>
        <p:nvSpPr>
          <p:cNvPr id="5" name="Shape 3"/>
          <p:cNvSpPr/>
          <p:nvPr/>
        </p:nvSpPr>
        <p:spPr>
          <a:xfrm>
            <a:off x="548640" y="4800600"/>
            <a:ext cx="502920" cy="32004"/>
          </a:xfrm>
          <a:prstGeom prst="rect">
            <a:avLst/>
          </a:prstGeom>
          <a:solidFill>
            <a:srgbClr val="8A1C1C"/>
          </a:solidFill>
          <a:ln w="12700">
            <a:solidFill>
              <a:srgbClr val="8A1C1C"/>
            </a:solidFill>
            <a:prstDash val="solid"/>
          </a:ln>
        </p:spPr>
        <p:txBody>
          <a:bodyPr/>
          <a:lstStyle/>
          <a:p>
            <a:endParaRPr lang="es-MX"/>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8A1C1C"/>
                </a:solidFill>
                <a:latin typeface="Montserrat Black" pitchFamily="34" charset="0"/>
                <a:ea typeface="Montserrat Black" pitchFamily="34" charset="-122"/>
                <a:cs typeface="Montserrat Black" pitchFamily="34" charset="-120"/>
              </a:rPr>
              <a:t>LA PREGUNTA CRÍTICA DEL BLOQUE</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8A1C1C"/>
                </a:solidFill>
                <a:latin typeface="Montserrat Black" pitchFamily="34" charset="0"/>
                <a:ea typeface="Montserrat Black" pitchFamily="34" charset="-122"/>
                <a:cs typeface="Montserrat Black" pitchFamily="34" charset="-120"/>
              </a:rPr>
              <a:t>¿Cuándo traducir es traicionar?</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Toda traducción —entre lenguas, entre registros, entre culturas— navega una tensión. Si traduce demasiado fielmente, no se entiende. Si traduce demasiado libremente, ya no es lo mismo. Lo mismo ocurre en la traducción del lenguaje jurídico al ciudadano.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Cuatro riesgos vivos: </a:t>
            </a:r>
            <a:r>
              <a:rPr lang="en-US" sz="1200" b="1" dirty="0">
                <a:solidFill>
                  <a:srgbClr val="0B2545"/>
                </a:solidFill>
                <a:latin typeface="Montserrat" pitchFamily="34" charset="0"/>
                <a:ea typeface="Montserrat" pitchFamily="34" charset="-122"/>
                <a:cs typeface="Montserrat" pitchFamily="34" charset="-120"/>
              </a:rPr>
              <a:t>(1) sobre-simplificar </a:t>
            </a:r>
            <a:r>
              <a:rPr lang="en-US" sz="1200" dirty="0">
                <a:solidFill>
                  <a:srgbClr val="111111"/>
                </a:solidFill>
                <a:latin typeface="Montserrat" pitchFamily="34" charset="0"/>
                <a:ea typeface="Montserrat" pitchFamily="34" charset="-122"/>
                <a:cs typeface="Montserrat" pitchFamily="34" charset="-120"/>
              </a:rPr>
              <a:t>—reducir matices que sí importaban—; </a:t>
            </a:r>
            <a:r>
              <a:rPr lang="en-US" sz="1200" b="1" dirty="0">
                <a:solidFill>
                  <a:srgbClr val="0B2545"/>
                </a:solidFill>
                <a:latin typeface="Montserrat" pitchFamily="34" charset="0"/>
                <a:ea typeface="Montserrat" pitchFamily="34" charset="-122"/>
                <a:cs typeface="Montserrat" pitchFamily="34" charset="-120"/>
              </a:rPr>
              <a:t>(2) cosificar al justiciable </a:t>
            </a:r>
            <a:r>
              <a:rPr lang="en-US" sz="1200" dirty="0">
                <a:solidFill>
                  <a:srgbClr val="111111"/>
                </a:solidFill>
                <a:latin typeface="Montserrat" pitchFamily="34" charset="0"/>
                <a:ea typeface="Montserrat" pitchFamily="34" charset="-122"/>
                <a:cs typeface="Montserrat" pitchFamily="34" charset="-120"/>
              </a:rPr>
              <a:t>—tratarlo como destinatario de explicaciones, no como interlocutor—; </a:t>
            </a:r>
            <a:r>
              <a:rPr lang="en-US" sz="1200" b="1" dirty="0">
                <a:solidFill>
                  <a:srgbClr val="0B2545"/>
                </a:solidFill>
                <a:latin typeface="Montserrat" pitchFamily="34" charset="0"/>
                <a:ea typeface="Montserrat" pitchFamily="34" charset="-122"/>
                <a:cs typeface="Montserrat" pitchFamily="34" charset="-120"/>
              </a:rPr>
              <a:t>(3) maquillar el contenido injusto </a:t>
            </a:r>
            <a:r>
              <a:rPr lang="en-US" sz="1200" dirty="0">
                <a:solidFill>
                  <a:srgbClr val="111111"/>
                </a:solidFill>
                <a:latin typeface="Montserrat" pitchFamily="34" charset="0"/>
                <a:ea typeface="Montserrat" pitchFamily="34" charset="-122"/>
                <a:cs typeface="Montserrat" pitchFamily="34" charset="-120"/>
              </a:rPr>
              <a:t>—amabilidad sin justicia—; </a:t>
            </a:r>
            <a:r>
              <a:rPr lang="en-US" sz="1200" b="1" dirty="0">
                <a:solidFill>
                  <a:srgbClr val="0B2545"/>
                </a:solidFill>
                <a:latin typeface="Montserrat" pitchFamily="34" charset="0"/>
                <a:ea typeface="Montserrat" pitchFamily="34" charset="-122"/>
                <a:cs typeface="Montserrat" pitchFamily="34" charset="-120"/>
              </a:rPr>
              <a:t>(4) producir un performativo institucional </a:t>
            </a:r>
            <a:r>
              <a:rPr lang="en-US" sz="1200" dirty="0">
                <a:solidFill>
                  <a:srgbClr val="111111"/>
                </a:solidFill>
                <a:latin typeface="Montserrat" pitchFamily="34" charset="0"/>
                <a:ea typeface="Montserrat" pitchFamily="34" charset="-122"/>
                <a:cs typeface="Montserrat" pitchFamily="34" charset="-120"/>
              </a:rPr>
              <a:t>—abrirse para ser visto abriéndose, sin abrir de verdad—.</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LO QUE DEJAMOS ABIERTO AYER</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Cuatro preguntas y un matiz necesario.</a:t>
            </a:r>
            <a:endParaRPr lang="en-US" sz="3000" dirty="0"/>
          </a:p>
        </p:txBody>
      </p:sp>
      <p:sp>
        <p:nvSpPr>
          <p:cNvPr id="4" name="Text 2"/>
          <p:cNvSpPr/>
          <p:nvPr/>
        </p:nvSpPr>
        <p:spPr>
          <a:xfrm>
            <a:off x="499403" y="19202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Cerramos la sesión anterior con cuatro preguntas vivas: si toda analogía organicista naturaliza lo dado, si la justicia es un órgano homeostático del cuerpo social, si la objeción de Maturana refuta o solo advierte a Damasio, y si el giro de Luhmann resuelve o desplaza el problema. Hoy las vamos a habitar.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Antes, un matiz. Ayer dije que las ciencias se emanciparon de la filosofía. Es cierto. Pero conviene precisar que </a:t>
            </a:r>
            <a:r>
              <a:rPr lang="en-US" sz="1200" b="1" dirty="0">
                <a:solidFill>
                  <a:srgbClr val="0B2545"/>
                </a:solidFill>
                <a:latin typeface="Montserrat" pitchFamily="34" charset="0"/>
                <a:ea typeface="Montserrat" pitchFamily="34" charset="-122"/>
                <a:cs typeface="Montserrat" pitchFamily="34" charset="-120"/>
              </a:rPr>
              <a:t>la matemática no es hija de la filosofía: es su hermana mayor</a:t>
            </a:r>
            <a:r>
              <a:rPr lang="en-US" sz="1200" dirty="0">
                <a:solidFill>
                  <a:srgbClr val="111111"/>
                </a:solidFill>
                <a:latin typeface="Montserrat" pitchFamily="34" charset="0"/>
                <a:ea typeface="Montserrat" pitchFamily="34" charset="-122"/>
                <a:cs typeface="Montserrat" pitchFamily="34" charset="-120"/>
              </a:rPr>
              <a:t>. Y, en buena medida, el instrumento mismo con el que las otras ciencias lograron emanciparse. Volveremos sobre ese punto al final, cuando hablemos del derecho.</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04</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3600" dirty="0">
                <a:solidFill>
                  <a:srgbClr val="FFFFFF"/>
                </a:solidFill>
                <a:latin typeface="Montserrat Black" pitchFamily="34" charset="0"/>
                <a:ea typeface="Montserrat Black" pitchFamily="34" charset="-122"/>
                <a:cs typeface="Montserrat Black" pitchFamily="34" charset="-120"/>
              </a:rPr>
              <a:t>Las falsas salidas:</a:t>
            </a:r>
            <a:endParaRPr lang="en-US" sz="3600" dirty="0"/>
          </a:p>
        </p:txBody>
      </p:sp>
      <p:sp>
        <p:nvSpPr>
          <p:cNvPr id="4" name="Text 2"/>
          <p:cNvSpPr/>
          <p:nvPr/>
        </p:nvSpPr>
        <p:spPr>
          <a:xfrm>
            <a:off x="548640" y="2194560"/>
            <a:ext cx="8046720" cy="868680"/>
          </a:xfrm>
          <a:prstGeom prst="rect">
            <a:avLst/>
          </a:prstGeom>
          <a:noFill/>
          <a:ln/>
        </p:spPr>
        <p:txBody>
          <a:bodyPr wrap="square" lIns="0" tIns="0" rIns="0" bIns="0" rtlCol="0" anchor="ctr"/>
          <a:lstStyle/>
          <a:p>
            <a:pPr marL="0" indent="0" algn="l">
              <a:buNone/>
            </a:pPr>
            <a:r>
              <a:rPr lang="en-US" sz="2600" dirty="0">
                <a:solidFill>
                  <a:srgbClr val="D9B66B"/>
                </a:solidFill>
                <a:latin typeface="Montserrat Black" pitchFamily="34" charset="0"/>
                <a:ea typeface="Montserrat Black" pitchFamily="34" charset="-122"/>
                <a:cs typeface="Montserrat Black" pitchFamily="34" charset="-120"/>
              </a:rPr>
              <a:t>matematización y algoritmos.</a:t>
            </a:r>
            <a:endParaRPr lang="en-US" sz="2600" dirty="0"/>
          </a:p>
        </p:txBody>
      </p:sp>
      <p:sp>
        <p:nvSpPr>
          <p:cNvPr id="5" name="Text 3"/>
          <p:cNvSpPr/>
          <p:nvPr/>
        </p:nvSpPr>
        <p:spPr>
          <a:xfrm>
            <a:off x="548640" y="333756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Una mala respuesta al problema correcto: cómo abrir el derecho.</a:t>
            </a:r>
            <a:endParaRPr lang="en-US" sz="1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UNA PRETENDIENTE INSISTENTE</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El derecho ha sido cortejado por la matemática durante siglos.</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Leibniz, siglo XVII, soñó con un </a:t>
            </a:r>
            <a:r>
              <a:rPr lang="en-US" sz="1150" i="1" dirty="0">
                <a:solidFill>
                  <a:srgbClr val="0B2545"/>
                </a:solidFill>
                <a:latin typeface="Montserrat" pitchFamily="34" charset="0"/>
                <a:ea typeface="Montserrat" pitchFamily="34" charset="-122"/>
                <a:cs typeface="Montserrat" pitchFamily="34" charset="-120"/>
              </a:rPr>
              <a:t>calculemus </a:t>
            </a:r>
            <a:r>
              <a:rPr lang="en-US" sz="1150" dirty="0">
                <a:solidFill>
                  <a:srgbClr val="111111"/>
                </a:solidFill>
                <a:latin typeface="Montserrat" pitchFamily="34" charset="0"/>
                <a:ea typeface="Montserrat" pitchFamily="34" charset="-122"/>
                <a:cs typeface="Montserrat" pitchFamily="34" charset="-120"/>
              </a:rPr>
              <a:t>que disolviera las disputas jurídicas en cálculo. Bentham propuso una aritmética del placer y el dolor. Kelsen aspiró —en su </a:t>
            </a:r>
            <a:r>
              <a:rPr lang="en-US" sz="1150" i="1" dirty="0">
                <a:solidFill>
                  <a:srgbClr val="0B2545"/>
                </a:solidFill>
                <a:latin typeface="Montserrat" pitchFamily="34" charset="0"/>
                <a:ea typeface="Montserrat" pitchFamily="34" charset="-122"/>
                <a:cs typeface="Montserrat" pitchFamily="34" charset="-120"/>
              </a:rPr>
              <a:t>Teoría pura del derecho </a:t>
            </a:r>
            <a:r>
              <a:rPr lang="en-US" sz="1150" dirty="0">
                <a:solidFill>
                  <a:srgbClr val="111111"/>
                </a:solidFill>
                <a:latin typeface="Montserrat" pitchFamily="34" charset="0"/>
                <a:ea typeface="Montserrat" pitchFamily="34" charset="-122"/>
                <a:cs typeface="Montserrat" pitchFamily="34" charset="-120"/>
              </a:rPr>
              <a:t>(1934)— a una pureza lógica casi geométrica. Loevinger acuñó </a:t>
            </a:r>
            <a:r>
              <a:rPr lang="en-US" sz="1150" i="1" dirty="0">
                <a:solidFill>
                  <a:srgbClr val="0B2545"/>
                </a:solidFill>
                <a:latin typeface="Montserrat" pitchFamily="34" charset="0"/>
                <a:ea typeface="Montserrat" pitchFamily="34" charset="-122"/>
                <a:cs typeface="Montserrat" pitchFamily="34" charset="-120"/>
              </a:rPr>
              <a:t>jurimetría </a:t>
            </a:r>
            <a:r>
              <a:rPr lang="en-US" sz="1150" dirty="0">
                <a:solidFill>
                  <a:srgbClr val="111111"/>
                </a:solidFill>
                <a:latin typeface="Montserrat" pitchFamily="34" charset="0"/>
                <a:ea typeface="Montserrat" pitchFamily="34" charset="-122"/>
                <a:cs typeface="Montserrat" pitchFamily="34" charset="-120"/>
              </a:rPr>
              <a:t>en 1949. El </a:t>
            </a:r>
            <a:r>
              <a:rPr lang="en-US" sz="1150" i="1" dirty="0">
                <a:solidFill>
                  <a:srgbClr val="0B2545"/>
                </a:solidFill>
                <a:latin typeface="Montserrat" pitchFamily="34" charset="0"/>
                <a:ea typeface="Montserrat" pitchFamily="34" charset="-122"/>
                <a:cs typeface="Montserrat" pitchFamily="34" charset="-120"/>
              </a:rPr>
              <a:t>law and economics </a:t>
            </a:r>
            <a:r>
              <a:rPr lang="en-US" sz="1150" dirty="0">
                <a:solidFill>
                  <a:srgbClr val="111111"/>
                </a:solidFill>
                <a:latin typeface="Montserrat" pitchFamily="34" charset="0"/>
                <a:ea typeface="Montserrat" pitchFamily="34" charset="-122"/>
                <a:cs typeface="Montserrat" pitchFamily="34" charset="-120"/>
              </a:rPr>
              <a:t>de Chicago hizo de la eficiencia jurídica variable econométrica. Y hoy los </a:t>
            </a:r>
            <a:r>
              <a:rPr lang="en-US" sz="1150" i="1" dirty="0">
                <a:solidFill>
                  <a:srgbClr val="0B2545"/>
                </a:solidFill>
                <a:latin typeface="Montserrat" pitchFamily="34" charset="0"/>
                <a:ea typeface="Montserrat" pitchFamily="34" charset="-122"/>
                <a:cs typeface="Montserrat" pitchFamily="34" charset="-120"/>
              </a:rPr>
              <a:t>legal analytics </a:t>
            </a:r>
            <a:r>
              <a:rPr lang="en-US" sz="1150" dirty="0">
                <a:solidFill>
                  <a:srgbClr val="111111"/>
                </a:solidFill>
                <a:latin typeface="Montserrat" pitchFamily="34" charset="0"/>
                <a:ea typeface="Montserrat" pitchFamily="34" charset="-122"/>
                <a:cs typeface="Montserrat" pitchFamily="34" charset="-120"/>
              </a:rPr>
              <a:t>prometen predecir el sentido de las sentencias.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Los frutos son reales en lo medible —plazos, costos, patrones agregados— y </a:t>
            </a:r>
            <a:r>
              <a:rPr lang="en-US" sz="1150" b="1" dirty="0">
                <a:solidFill>
                  <a:srgbClr val="8A1C1C"/>
                </a:solidFill>
                <a:latin typeface="Montserrat" pitchFamily="34" charset="0"/>
                <a:ea typeface="Montserrat" pitchFamily="34" charset="-122"/>
                <a:cs typeface="Montserrat" pitchFamily="34" charset="-120"/>
              </a:rPr>
              <a:t>modestos donde el derecho es más derecho</a:t>
            </a:r>
            <a:r>
              <a:rPr lang="en-US" sz="1150" dirty="0">
                <a:solidFill>
                  <a:srgbClr val="111111"/>
                </a:solidFill>
                <a:latin typeface="Montserrat" pitchFamily="34" charset="0"/>
                <a:ea typeface="Montserrat" pitchFamily="34" charset="-122"/>
                <a:cs typeface="Montserrat" pitchFamily="34" charset="-120"/>
              </a:rPr>
              <a:t>: la ponderación, la valoración del caso, la integración de lagunas, la decisión difícil.</a:t>
            </a:r>
            <a:endParaRPr lang="en-US" sz="115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THOMAS REID: LA RAZÓN ONTOLÓGICA DEL FRACASO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Matemática y derecho son desanalógicos.</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Thomas Reid (1710–1796), filósofo escocés y profesor de matemáticas en Aberdeen antes que filósofo —no era enemigo de la ciencia, era de los suyos—, formuló en sus </a:t>
            </a:r>
            <a:r>
              <a:rPr lang="en-US" sz="1150" i="1" dirty="0">
                <a:solidFill>
                  <a:srgbClr val="0B2545"/>
                </a:solidFill>
                <a:latin typeface="Montserrat" pitchFamily="34" charset="0"/>
                <a:ea typeface="Montserrat" pitchFamily="34" charset="-122"/>
                <a:cs typeface="Montserrat" pitchFamily="34" charset="-120"/>
              </a:rPr>
              <a:t>Essays on the Active Powers of Man </a:t>
            </a:r>
            <a:r>
              <a:rPr lang="en-US" sz="1150" dirty="0">
                <a:solidFill>
                  <a:srgbClr val="111111"/>
                </a:solidFill>
                <a:latin typeface="Montserrat" pitchFamily="34" charset="0"/>
                <a:ea typeface="Montserrat" pitchFamily="34" charset="-122"/>
                <a:cs typeface="Montserrat" pitchFamily="34" charset="-120"/>
              </a:rPr>
              <a:t>(1788) la objeción decisiva: la matemática trata de </a:t>
            </a:r>
            <a:r>
              <a:rPr lang="en-US" sz="1150" i="1" dirty="0">
                <a:solidFill>
                  <a:srgbClr val="13315C"/>
                </a:solidFill>
                <a:latin typeface="Montserrat" pitchFamily="34" charset="0"/>
                <a:ea typeface="Montserrat" pitchFamily="34" charset="-122"/>
                <a:cs typeface="Montserrat" pitchFamily="34" charset="-120"/>
              </a:rPr>
              <a:t>relaciones necesarias y universales </a:t>
            </a:r>
            <a:r>
              <a:rPr lang="en-US" sz="1150" dirty="0">
                <a:solidFill>
                  <a:srgbClr val="111111"/>
                </a:solidFill>
                <a:latin typeface="Montserrat" pitchFamily="34" charset="0"/>
                <a:ea typeface="Montserrat" pitchFamily="34" charset="-122"/>
                <a:cs typeface="Montserrat" pitchFamily="34" charset="-120"/>
              </a:rPr>
              <a:t>entre objetos abstractos; el derecho, de </a:t>
            </a:r>
            <a:r>
              <a:rPr lang="en-US" sz="1150" i="1" dirty="0">
                <a:solidFill>
                  <a:srgbClr val="13315C"/>
                </a:solidFill>
                <a:latin typeface="Montserrat" pitchFamily="34" charset="0"/>
                <a:ea typeface="Montserrat" pitchFamily="34" charset="-122"/>
                <a:cs typeface="Montserrat" pitchFamily="34" charset="-120"/>
              </a:rPr>
              <a:t>acciones contingentes y libres </a:t>
            </a:r>
            <a:r>
              <a:rPr lang="en-US" sz="1150" dirty="0">
                <a:solidFill>
                  <a:srgbClr val="111111"/>
                </a:solidFill>
                <a:latin typeface="Montserrat" pitchFamily="34" charset="0"/>
                <a:ea typeface="Montserrat" pitchFamily="34" charset="-122"/>
                <a:cs typeface="Montserrat" pitchFamily="34" charset="-120"/>
              </a:rPr>
              <a:t>de agentes morales. Por eso son —decía— </a:t>
            </a:r>
            <a:r>
              <a:rPr lang="en-US" sz="1150" b="1" dirty="0">
                <a:solidFill>
                  <a:srgbClr val="8A1C1C"/>
                </a:solidFill>
                <a:latin typeface="Montserrat" pitchFamily="34" charset="0"/>
                <a:ea typeface="Montserrat" pitchFamily="34" charset="-122"/>
                <a:cs typeface="Montserrat" pitchFamily="34" charset="-120"/>
              </a:rPr>
              <a:t>desanalógicas</a:t>
            </a:r>
            <a:r>
              <a:rPr lang="en-US" sz="1150" dirty="0">
                <a:solidFill>
                  <a:srgbClr val="111111"/>
                </a:solidFill>
                <a:latin typeface="Montserrat" pitchFamily="34" charset="0"/>
                <a:ea typeface="Montserrat" pitchFamily="34" charset="-122"/>
                <a:cs typeface="Montserrat" pitchFamily="34" charset="-120"/>
              </a:rPr>
              <a:t>: lo que vale para una no vale para la otra. No es asunto de método; es asunto de objeto.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Reid es el primer crítico filosófico serio de la matematización del derecho, formulado en pleno entusiasmo ilustrado, </a:t>
            </a:r>
            <a:r>
              <a:rPr lang="en-US" sz="1150" i="1" dirty="0">
                <a:solidFill>
                  <a:srgbClr val="111111"/>
                </a:solidFill>
                <a:latin typeface="Montserrat" pitchFamily="34" charset="0"/>
                <a:ea typeface="Montserrat" pitchFamily="34" charset="-122"/>
                <a:cs typeface="Montserrat" pitchFamily="34" charset="-120"/>
              </a:rPr>
              <a:t>antes </a:t>
            </a:r>
            <a:r>
              <a:rPr lang="en-US" sz="1150" dirty="0">
                <a:solidFill>
                  <a:srgbClr val="111111"/>
                </a:solidFill>
                <a:latin typeface="Montserrat" pitchFamily="34" charset="0"/>
                <a:ea typeface="Montserrat" pitchFamily="34" charset="-122"/>
                <a:cs typeface="Montserrat" pitchFamily="34" charset="-120"/>
              </a:rPr>
              <a:t>de que Bentham siquiera lo intentara. Su crítica viene desde dentro del campo matemático, no desde fuera. Eso le da peso.</a:t>
            </a:r>
            <a:endParaRPr lang="en-US" sz="11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CASO LOOMIS (WISCONSIN, 2016)</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Cuando el algoritmo decide y nadie puede verlo.</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Eric Loomis fue condenado a seis años de prisión. El tribunal apoyó su decisión en un puntaje de riesgo de reincidencia producido por </a:t>
            </a:r>
            <a:r>
              <a:rPr lang="en-US" sz="1150" i="1" dirty="0">
                <a:solidFill>
                  <a:srgbClr val="0B2545"/>
                </a:solidFill>
                <a:latin typeface="Montserrat" pitchFamily="34" charset="0"/>
                <a:ea typeface="Montserrat" pitchFamily="34" charset="-122"/>
                <a:cs typeface="Montserrat" pitchFamily="34" charset="-120"/>
              </a:rPr>
              <a:t>COMPAS</a:t>
            </a:r>
            <a:r>
              <a:rPr lang="en-US" sz="1150" dirty="0">
                <a:solidFill>
                  <a:srgbClr val="111111"/>
                </a:solidFill>
                <a:latin typeface="Montserrat" pitchFamily="34" charset="0"/>
                <a:ea typeface="Montserrat" pitchFamily="34" charset="-122"/>
                <a:cs typeface="Montserrat" pitchFamily="34" charset="-120"/>
              </a:rPr>
              <a:t>, algoritmo propietario de la empresa Northpointe. Loomis impugnó: no podía evaluar el algoritmo porque era </a:t>
            </a:r>
            <a:r>
              <a:rPr lang="en-US" sz="1150" i="1" dirty="0">
                <a:solidFill>
                  <a:srgbClr val="8A1C1C"/>
                </a:solidFill>
                <a:latin typeface="Montserrat" pitchFamily="34" charset="0"/>
                <a:ea typeface="Montserrat" pitchFamily="34" charset="-122"/>
                <a:cs typeface="Montserrat" pitchFamily="34" charset="-120"/>
              </a:rPr>
              <a:t>secreto comercial</a:t>
            </a:r>
            <a:r>
              <a:rPr lang="en-US" sz="1150" dirty="0">
                <a:solidFill>
                  <a:srgbClr val="111111"/>
                </a:solidFill>
                <a:latin typeface="Montserrat" pitchFamily="34" charset="0"/>
                <a:ea typeface="Montserrat" pitchFamily="34" charset="-122"/>
                <a:cs typeface="Montserrat" pitchFamily="34" charset="-120"/>
              </a:rPr>
              <a:t>. La Corte Suprema de Wisconsin (2016) avaló su uso —con advertencias—; la Corte Suprema de EE.UU. negó la revisión.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 </a:t>
            </a:r>
            <a:endParaRPr lang="en-US" sz="1150" dirty="0"/>
          </a:p>
          <a:p>
            <a:pPr marL="0" indent="0" algn="just">
              <a:lnSpc>
                <a:spcPct val="145000"/>
              </a:lnSpc>
              <a:spcAft>
                <a:spcPts val="600"/>
              </a:spcAft>
              <a:buNone/>
            </a:pPr>
            <a:r>
              <a:rPr lang="en-US" sz="1150" dirty="0">
                <a:solidFill>
                  <a:srgbClr val="111111"/>
                </a:solidFill>
                <a:latin typeface="Montserrat" pitchFamily="34" charset="0"/>
                <a:ea typeface="Montserrat" pitchFamily="34" charset="-122"/>
                <a:cs typeface="Montserrat" pitchFamily="34" charset="-120"/>
              </a:rPr>
              <a:t>La paradoja para la JA es absoluta. Si la justicia abierta exige </a:t>
            </a:r>
            <a:r>
              <a:rPr lang="en-US" sz="1150" i="1" dirty="0">
                <a:solidFill>
                  <a:srgbClr val="13315C"/>
                </a:solidFill>
                <a:latin typeface="Montserrat" pitchFamily="34" charset="0"/>
                <a:ea typeface="Montserrat" pitchFamily="34" charset="-122"/>
                <a:cs typeface="Montserrat" pitchFamily="34" charset="-120"/>
              </a:rPr>
              <a:t>publicidad sustantiva, posibilidad de réplica y comprensión </a:t>
            </a:r>
            <a:r>
              <a:rPr lang="en-US" sz="1150" dirty="0">
                <a:solidFill>
                  <a:srgbClr val="111111"/>
                </a:solidFill>
                <a:latin typeface="Montserrat" pitchFamily="34" charset="0"/>
                <a:ea typeface="Montserrat" pitchFamily="34" charset="-122"/>
                <a:cs typeface="Montserrat" pitchFamily="34" charset="-120"/>
              </a:rPr>
              <a:t>—y un algoritmo propietario las niega estructuralmente—, entonces </a:t>
            </a:r>
            <a:r>
              <a:rPr lang="en-US" sz="1150" b="1" dirty="0">
                <a:solidFill>
                  <a:srgbClr val="8A1C1C"/>
                </a:solidFill>
                <a:latin typeface="Montserrat" pitchFamily="34" charset="0"/>
                <a:ea typeface="Montserrat" pitchFamily="34" charset="-122"/>
                <a:cs typeface="Montserrat" pitchFamily="34" charset="-120"/>
              </a:rPr>
              <a:t>el sistema jurídico se acomodó al algoritmo en lugar de exigirle al algoritmo que se acomodara al sistema</a:t>
            </a:r>
            <a:r>
              <a:rPr lang="en-US" sz="1150" dirty="0">
                <a:solidFill>
                  <a:srgbClr val="111111"/>
                </a:solidFill>
                <a:latin typeface="Montserrat" pitchFamily="34" charset="0"/>
                <a:ea typeface="Montserrat" pitchFamily="34" charset="-122"/>
                <a:cs typeface="Montserrat" pitchFamily="34" charset="-120"/>
              </a:rPr>
              <a:t>. Justo lo contrario del giro ético.</a:t>
            </a:r>
            <a:endParaRPr lang="en-US" sz="1150" dirty="0"/>
          </a:p>
        </p:txBody>
      </p:sp>
      <p:sp>
        <p:nvSpPr>
          <p:cNvPr id="5" name="Shape 3"/>
          <p:cNvSpPr/>
          <p:nvPr/>
        </p:nvSpPr>
        <p:spPr>
          <a:xfrm>
            <a:off x="548640" y="4800600"/>
            <a:ext cx="502920" cy="32004"/>
          </a:xfrm>
          <a:prstGeom prst="rect">
            <a:avLst/>
          </a:prstGeom>
          <a:solidFill>
            <a:srgbClr val="8A1C1C"/>
          </a:solidFill>
          <a:ln w="12700">
            <a:solidFill>
              <a:srgbClr val="8A1C1C"/>
            </a:solidFill>
            <a:prstDash val="solid"/>
          </a:ln>
        </p:spPr>
        <p:txBody>
          <a:bodyPr/>
          <a:lstStyle/>
          <a:p>
            <a:endParaRPr lang="es-MX"/>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502920"/>
            <a:ext cx="8046720" cy="292608"/>
          </a:xfrm>
          <a:prstGeom prst="rect">
            <a:avLst/>
          </a:prstGeom>
          <a:noFill/>
          <a:ln/>
        </p:spPr>
        <p:txBody>
          <a:bodyPr wrap="square" lIns="0" tIns="0" rIns="0" bIns="0" rtlCol="0" anchor="ctr"/>
          <a:lstStyle/>
          <a:p>
            <a:pPr marL="0" indent="0" algn="l">
              <a:buNone/>
            </a:pPr>
            <a:r>
              <a:rPr lang="en-US" sz="1000" kern="0" spc="400" dirty="0">
                <a:solidFill>
                  <a:srgbClr val="D9B66B"/>
                </a:solidFill>
                <a:latin typeface="Montserrat Black" pitchFamily="34" charset="0"/>
                <a:ea typeface="Montserrat Black" pitchFamily="34" charset="-122"/>
                <a:cs typeface="Montserrat Black" pitchFamily="34" charset="-120"/>
              </a:rPr>
              <a:t>EL PUENTE DAMASIO-ALGORITMO</a:t>
            </a:r>
            <a:endParaRPr lang="en-US" sz="1000" dirty="0"/>
          </a:p>
        </p:txBody>
      </p:sp>
      <p:sp>
        <p:nvSpPr>
          <p:cNvPr id="3" name="Shape 1"/>
          <p:cNvSpPr/>
          <p:nvPr/>
        </p:nvSpPr>
        <p:spPr>
          <a:xfrm>
            <a:off x="548640" y="1280160"/>
            <a:ext cx="54864" cy="1554480"/>
          </a:xfrm>
          <a:prstGeom prst="rect">
            <a:avLst/>
          </a:prstGeom>
          <a:solidFill>
            <a:srgbClr val="B08A2E"/>
          </a:solidFill>
          <a:ln w="12700">
            <a:solidFill>
              <a:srgbClr val="B08A2E"/>
            </a:solidFill>
            <a:prstDash val="solid"/>
          </a:ln>
        </p:spPr>
        <p:txBody>
          <a:bodyPr/>
          <a:lstStyle/>
          <a:p>
            <a:endParaRPr lang="es-MX"/>
          </a:p>
        </p:txBody>
      </p:sp>
      <p:sp>
        <p:nvSpPr>
          <p:cNvPr id="4" name="Text 2"/>
          <p:cNvSpPr/>
          <p:nvPr/>
        </p:nvSpPr>
        <p:spPr>
          <a:xfrm>
            <a:off x="868680" y="1280160"/>
            <a:ext cx="7726680" cy="1143000"/>
          </a:xfrm>
          <a:prstGeom prst="rect">
            <a:avLst/>
          </a:prstGeom>
          <a:noFill/>
          <a:ln/>
        </p:spPr>
        <p:txBody>
          <a:bodyPr wrap="square" lIns="0" tIns="0" rIns="0" bIns="0" rtlCol="0" anchor="ctr"/>
          <a:lstStyle/>
          <a:p>
            <a:pPr marL="0" indent="0" algn="l">
              <a:lnSpc>
                <a:spcPct val="135000"/>
              </a:lnSpc>
              <a:buNone/>
            </a:pPr>
            <a:r>
              <a:rPr lang="en-US" sz="1800" dirty="0">
                <a:solidFill>
                  <a:srgbClr val="FFFFFF"/>
                </a:solidFill>
                <a:latin typeface="Montserrat Black" pitchFamily="34" charset="0"/>
                <a:ea typeface="Montserrat Black" pitchFamily="34" charset="-122"/>
                <a:cs typeface="Montserrat Black" pitchFamily="34" charset="-120"/>
              </a:rPr>
              <a:t>“Una justicia puramente racional —sin sensibilidad, sin valoración, sin atención al caso— sería neurológicamente lesionada.”</a:t>
            </a:r>
            <a:endParaRPr lang="en-US" sz="1800" dirty="0"/>
          </a:p>
        </p:txBody>
      </p:sp>
      <p:sp>
        <p:nvSpPr>
          <p:cNvPr id="5" name="Text 3"/>
          <p:cNvSpPr/>
          <p:nvPr/>
        </p:nvSpPr>
        <p:spPr>
          <a:xfrm>
            <a:off x="868680" y="2468880"/>
            <a:ext cx="7726680" cy="365760"/>
          </a:xfrm>
          <a:prstGeom prst="rect">
            <a:avLst/>
          </a:prstGeom>
          <a:noFill/>
          <a:ln/>
        </p:spPr>
        <p:txBody>
          <a:bodyPr wrap="square" lIns="0" tIns="0" rIns="0" bIns="0" rtlCol="0" anchor="ctr"/>
          <a:lstStyle/>
          <a:p>
            <a:pPr marL="0" indent="0" algn="l">
              <a:buNone/>
            </a:pPr>
            <a:r>
              <a:rPr lang="en-US" sz="1100" i="1" dirty="0">
                <a:solidFill>
                  <a:srgbClr val="D9B66B"/>
                </a:solidFill>
                <a:latin typeface="Montserrat" pitchFamily="34" charset="0"/>
                <a:ea typeface="Montserrat" pitchFamily="34" charset="-122"/>
                <a:cs typeface="Montserrat" pitchFamily="34" charset="-120"/>
              </a:rPr>
              <a:t>Síntesis damasiana aplicada a la decisión judicial.</a:t>
            </a:r>
            <a:endParaRPr lang="en-US" sz="1100" dirty="0"/>
          </a:p>
        </p:txBody>
      </p:sp>
      <p:sp>
        <p:nvSpPr>
          <p:cNvPr id="6" name="Text 4"/>
          <p:cNvSpPr/>
          <p:nvPr/>
        </p:nvSpPr>
        <p:spPr>
          <a:xfrm>
            <a:off x="548640" y="3200400"/>
            <a:ext cx="8046720" cy="141732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EEF2F7"/>
                </a:solidFill>
                <a:latin typeface="Montserrat" pitchFamily="34" charset="0"/>
                <a:ea typeface="Montserrat" pitchFamily="34" charset="-122"/>
                <a:cs typeface="Montserrat" pitchFamily="34" charset="-120"/>
              </a:rPr>
              <a:t>El algoritmo es, por construcción, el paciente de Damasio elevado a sistema. Calcula sin sentir, enumera sin valorar, predice sin comprender. Donde el juez prudente vacila, el algoritmo decide. Donde el juez ve un rostro, el algoritmo ve un vector. </a:t>
            </a:r>
            <a:r>
              <a:rPr lang="en-US" sz="1200" i="1" dirty="0">
                <a:solidFill>
                  <a:srgbClr val="D9B66B"/>
                </a:solidFill>
                <a:latin typeface="Montserrat" pitchFamily="34" charset="0"/>
                <a:ea typeface="Montserrat" pitchFamily="34" charset="-122"/>
                <a:cs typeface="Montserrat" pitchFamily="34" charset="-120"/>
              </a:rPr>
              <a:t>El precio de esa eficiencia </a:t>
            </a:r>
            <a:r>
              <a:rPr lang="en-US" sz="1200" dirty="0">
                <a:solidFill>
                  <a:srgbClr val="EEF2F7"/>
                </a:solidFill>
                <a:latin typeface="Montserrat" pitchFamily="34" charset="0"/>
                <a:ea typeface="Montserrat" pitchFamily="34" charset="-122"/>
                <a:cs typeface="Montserrat" pitchFamily="34" charset="-120"/>
              </a:rPr>
              <a:t>—diría Reid, diría Damasio, dirían los pacientes con corteza prefrontal lesionada— </a:t>
            </a:r>
            <a:r>
              <a:rPr lang="en-US" sz="1200" b="1" dirty="0">
                <a:solidFill>
                  <a:srgbClr val="D9B66B"/>
                </a:solidFill>
                <a:latin typeface="Montserrat" pitchFamily="34" charset="0"/>
                <a:ea typeface="Montserrat" pitchFamily="34" charset="-122"/>
                <a:cs typeface="Montserrat" pitchFamily="34" charset="-120"/>
              </a:rPr>
              <a:t>es la justicia misma</a:t>
            </a:r>
            <a:r>
              <a:rPr lang="en-US" sz="1200" dirty="0">
                <a:solidFill>
                  <a:srgbClr val="EEF2F7"/>
                </a:solidFill>
                <a:latin typeface="Montserrat" pitchFamily="34" charset="0"/>
                <a:ea typeface="Montserrat" pitchFamily="34" charset="-122"/>
                <a:cs typeface="Montserrat" pitchFamily="34" charset="-120"/>
              </a:rPr>
              <a:t>.</a:t>
            </a:r>
            <a:endParaRPr lang="en-US" sz="1200" dirty="0"/>
          </a:p>
        </p:txBody>
      </p:sp>
      <p:sp>
        <p:nvSpPr>
          <p:cNvPr id="7" name="Shape 5"/>
          <p:cNvSpPr/>
          <p:nvPr/>
        </p:nvSpPr>
        <p:spPr>
          <a:xfrm>
            <a:off x="548640" y="4800600"/>
            <a:ext cx="502920" cy="32004"/>
          </a:xfrm>
          <a:prstGeom prst="rect">
            <a:avLst/>
          </a:prstGeom>
          <a:solidFill>
            <a:srgbClr val="D9B66B"/>
          </a:solidFill>
          <a:ln w="12700">
            <a:solidFill>
              <a:srgbClr val="D9B66B"/>
            </a:solidFill>
            <a:prstDash val="solid"/>
          </a:ln>
        </p:spPr>
        <p:txBody>
          <a:bodyPr/>
          <a:lstStyle/>
          <a:p>
            <a:endParaRPr lang="es-MX"/>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CIERRE DE LA SESIÓN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Tres tensiones vivas que dejamos abiertas.</a:t>
            </a:r>
            <a:endParaRPr lang="en-US" sz="3000" dirty="0"/>
          </a:p>
        </p:txBody>
      </p:sp>
      <p:sp>
        <p:nvSpPr>
          <p:cNvPr id="4" name="Shape 2"/>
          <p:cNvSpPr/>
          <p:nvPr/>
        </p:nvSpPr>
        <p:spPr>
          <a:xfrm>
            <a:off x="548640" y="1828800"/>
            <a:ext cx="8046720" cy="914400"/>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828800"/>
            <a:ext cx="54864" cy="91440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49808" y="1965960"/>
            <a:ext cx="457200" cy="640080"/>
          </a:xfrm>
          <a:prstGeom prst="rect">
            <a:avLst/>
          </a:prstGeom>
          <a:noFill/>
          <a:ln/>
        </p:spPr>
        <p:txBody>
          <a:bodyPr wrap="square" lIns="0" tIns="0" rIns="0" bIns="0" rtlCol="0" anchor="t"/>
          <a:lstStyle/>
          <a:p>
            <a:pPr marL="0" indent="0" algn="l">
              <a:buNone/>
            </a:pPr>
            <a:r>
              <a:rPr lang="en-US" sz="3000" dirty="0">
                <a:solidFill>
                  <a:srgbClr val="B08A2E"/>
                </a:solidFill>
                <a:latin typeface="Montserrat Black" pitchFamily="34" charset="0"/>
                <a:ea typeface="Montserrat Black" pitchFamily="34" charset="-122"/>
                <a:cs typeface="Montserrat Black" pitchFamily="34" charset="-120"/>
              </a:rPr>
              <a:t>?</a:t>
            </a:r>
            <a:endParaRPr lang="en-US" sz="3000" dirty="0"/>
          </a:p>
        </p:txBody>
      </p:sp>
      <p:sp>
        <p:nvSpPr>
          <p:cNvPr id="7" name="Text 5"/>
          <p:cNvSpPr/>
          <p:nvPr/>
        </p:nvSpPr>
        <p:spPr>
          <a:xfrm>
            <a:off x="1371600" y="1993392"/>
            <a:ext cx="7040880" cy="640080"/>
          </a:xfrm>
          <a:prstGeom prst="rect">
            <a:avLst/>
          </a:prstGeom>
          <a:noFill/>
          <a:ln/>
        </p:spPr>
        <p:txBody>
          <a:bodyPr wrap="square" lIns="0" tIns="0" rIns="0" bIns="0" rtlCol="0" anchor="ctr"/>
          <a:lstStyle/>
          <a:p>
            <a:pPr marL="0" indent="0" algn="l">
              <a:lnSpc>
                <a:spcPct val="140000"/>
              </a:lnSpc>
              <a:buNone/>
            </a:pPr>
            <a:r>
              <a:rPr lang="en-US" sz="1200" dirty="0">
                <a:solidFill>
                  <a:srgbClr val="111111"/>
                </a:solidFill>
                <a:latin typeface="Montserrat" pitchFamily="34" charset="0"/>
                <a:ea typeface="Montserrat" pitchFamily="34" charset="-122"/>
                <a:cs typeface="Montserrat" pitchFamily="34" charset="-120"/>
              </a:rPr>
              <a:t>¿Se puede ser íntegro siendo opaco? — La integridad como exigencia interna de apertura.</a:t>
            </a:r>
            <a:endParaRPr lang="en-US" sz="1200" dirty="0"/>
          </a:p>
        </p:txBody>
      </p:sp>
      <p:sp>
        <p:nvSpPr>
          <p:cNvPr id="8" name="Shape 6"/>
          <p:cNvSpPr/>
          <p:nvPr/>
        </p:nvSpPr>
        <p:spPr>
          <a:xfrm>
            <a:off x="548640" y="2907792"/>
            <a:ext cx="8046720" cy="914400"/>
          </a:xfrm>
          <a:prstGeom prst="rect">
            <a:avLst/>
          </a:prstGeom>
          <a:solidFill>
            <a:srgbClr val="EEF2F7"/>
          </a:solidFill>
          <a:ln w="12700">
            <a:solidFill>
              <a:srgbClr val="EEF2F7"/>
            </a:solidFill>
            <a:prstDash val="solid"/>
          </a:ln>
        </p:spPr>
        <p:txBody>
          <a:bodyPr/>
          <a:lstStyle/>
          <a:p>
            <a:endParaRPr lang="es-MX"/>
          </a:p>
        </p:txBody>
      </p:sp>
      <p:sp>
        <p:nvSpPr>
          <p:cNvPr id="9" name="Shape 7"/>
          <p:cNvSpPr/>
          <p:nvPr/>
        </p:nvSpPr>
        <p:spPr>
          <a:xfrm>
            <a:off x="548640" y="2907792"/>
            <a:ext cx="54864" cy="914400"/>
          </a:xfrm>
          <a:prstGeom prst="rect">
            <a:avLst/>
          </a:prstGeom>
          <a:solidFill>
            <a:srgbClr val="B08A2E"/>
          </a:solidFill>
          <a:ln w="12700">
            <a:solidFill>
              <a:srgbClr val="B08A2E"/>
            </a:solidFill>
            <a:prstDash val="solid"/>
          </a:ln>
        </p:spPr>
        <p:txBody>
          <a:bodyPr/>
          <a:lstStyle/>
          <a:p>
            <a:endParaRPr lang="es-MX"/>
          </a:p>
        </p:txBody>
      </p:sp>
      <p:sp>
        <p:nvSpPr>
          <p:cNvPr id="10" name="Text 8"/>
          <p:cNvSpPr/>
          <p:nvPr/>
        </p:nvSpPr>
        <p:spPr>
          <a:xfrm>
            <a:off x="749808" y="3044952"/>
            <a:ext cx="457200" cy="640080"/>
          </a:xfrm>
          <a:prstGeom prst="rect">
            <a:avLst/>
          </a:prstGeom>
          <a:noFill/>
          <a:ln/>
        </p:spPr>
        <p:txBody>
          <a:bodyPr wrap="square" lIns="0" tIns="0" rIns="0" bIns="0" rtlCol="0" anchor="t"/>
          <a:lstStyle/>
          <a:p>
            <a:pPr marL="0" indent="0" algn="l">
              <a:buNone/>
            </a:pPr>
            <a:r>
              <a:rPr lang="en-US" sz="3000" dirty="0">
                <a:solidFill>
                  <a:srgbClr val="B08A2E"/>
                </a:solidFill>
                <a:latin typeface="Montserrat Black" pitchFamily="34" charset="0"/>
                <a:ea typeface="Montserrat Black" pitchFamily="34" charset="-122"/>
                <a:cs typeface="Montserrat Black" pitchFamily="34" charset="-120"/>
              </a:rPr>
              <a:t>?</a:t>
            </a:r>
            <a:endParaRPr lang="en-US" sz="3000" dirty="0"/>
          </a:p>
        </p:txBody>
      </p:sp>
      <p:sp>
        <p:nvSpPr>
          <p:cNvPr id="11" name="Text 9"/>
          <p:cNvSpPr/>
          <p:nvPr/>
        </p:nvSpPr>
        <p:spPr>
          <a:xfrm>
            <a:off x="1371600" y="3072384"/>
            <a:ext cx="7040880" cy="640080"/>
          </a:xfrm>
          <a:prstGeom prst="rect">
            <a:avLst/>
          </a:prstGeom>
          <a:noFill/>
          <a:ln/>
        </p:spPr>
        <p:txBody>
          <a:bodyPr wrap="square" lIns="0" tIns="0" rIns="0" bIns="0" rtlCol="0" anchor="ctr"/>
          <a:lstStyle/>
          <a:p>
            <a:pPr marL="0" indent="0" algn="l">
              <a:lnSpc>
                <a:spcPct val="140000"/>
              </a:lnSpc>
              <a:buNone/>
            </a:pPr>
            <a:r>
              <a:rPr lang="en-US" sz="1200" dirty="0">
                <a:solidFill>
                  <a:srgbClr val="111111"/>
                </a:solidFill>
                <a:latin typeface="Montserrat" pitchFamily="34" charset="0"/>
                <a:ea typeface="Montserrat" pitchFamily="34" charset="-122"/>
                <a:cs typeface="Montserrat" pitchFamily="34" charset="-120"/>
              </a:rPr>
              <a:t>¿Cuándo traducir es traicionar? — Los límites éticos de la accesibilidad.</a:t>
            </a:r>
            <a:endParaRPr lang="en-US" sz="1200" dirty="0"/>
          </a:p>
        </p:txBody>
      </p:sp>
      <p:sp>
        <p:nvSpPr>
          <p:cNvPr id="12" name="Shape 10"/>
          <p:cNvSpPr/>
          <p:nvPr/>
        </p:nvSpPr>
        <p:spPr>
          <a:xfrm>
            <a:off x="548640" y="3986784"/>
            <a:ext cx="8046720" cy="914400"/>
          </a:xfrm>
          <a:prstGeom prst="rect">
            <a:avLst/>
          </a:prstGeom>
          <a:solidFill>
            <a:srgbClr val="EEF2F7"/>
          </a:solidFill>
          <a:ln w="12700">
            <a:solidFill>
              <a:srgbClr val="EEF2F7"/>
            </a:solidFill>
            <a:prstDash val="solid"/>
          </a:ln>
        </p:spPr>
        <p:txBody>
          <a:bodyPr/>
          <a:lstStyle/>
          <a:p>
            <a:endParaRPr lang="es-MX"/>
          </a:p>
        </p:txBody>
      </p:sp>
      <p:sp>
        <p:nvSpPr>
          <p:cNvPr id="13" name="Shape 11"/>
          <p:cNvSpPr/>
          <p:nvPr/>
        </p:nvSpPr>
        <p:spPr>
          <a:xfrm>
            <a:off x="548640" y="3986784"/>
            <a:ext cx="54864" cy="914400"/>
          </a:xfrm>
          <a:prstGeom prst="rect">
            <a:avLst/>
          </a:prstGeom>
          <a:solidFill>
            <a:srgbClr val="B08A2E"/>
          </a:solidFill>
          <a:ln w="12700">
            <a:solidFill>
              <a:srgbClr val="B08A2E"/>
            </a:solidFill>
            <a:prstDash val="solid"/>
          </a:ln>
        </p:spPr>
        <p:txBody>
          <a:bodyPr/>
          <a:lstStyle/>
          <a:p>
            <a:endParaRPr lang="es-MX"/>
          </a:p>
        </p:txBody>
      </p:sp>
      <p:sp>
        <p:nvSpPr>
          <p:cNvPr id="14" name="Text 12"/>
          <p:cNvSpPr/>
          <p:nvPr/>
        </p:nvSpPr>
        <p:spPr>
          <a:xfrm>
            <a:off x="749808" y="4123944"/>
            <a:ext cx="457200" cy="640080"/>
          </a:xfrm>
          <a:prstGeom prst="rect">
            <a:avLst/>
          </a:prstGeom>
          <a:noFill/>
          <a:ln/>
        </p:spPr>
        <p:txBody>
          <a:bodyPr wrap="square" lIns="0" tIns="0" rIns="0" bIns="0" rtlCol="0" anchor="t"/>
          <a:lstStyle/>
          <a:p>
            <a:pPr marL="0" indent="0" algn="l">
              <a:buNone/>
            </a:pPr>
            <a:r>
              <a:rPr lang="en-US" sz="3000" dirty="0">
                <a:solidFill>
                  <a:srgbClr val="B08A2E"/>
                </a:solidFill>
                <a:latin typeface="Montserrat Black" pitchFamily="34" charset="0"/>
                <a:ea typeface="Montserrat Black" pitchFamily="34" charset="-122"/>
                <a:cs typeface="Montserrat Black" pitchFamily="34" charset="-120"/>
              </a:rPr>
              <a:t>?</a:t>
            </a:r>
            <a:endParaRPr lang="en-US" sz="3000" dirty="0"/>
          </a:p>
        </p:txBody>
      </p:sp>
      <p:sp>
        <p:nvSpPr>
          <p:cNvPr id="15" name="Text 13"/>
          <p:cNvSpPr/>
          <p:nvPr/>
        </p:nvSpPr>
        <p:spPr>
          <a:xfrm>
            <a:off x="1371600" y="4151376"/>
            <a:ext cx="7040880" cy="640080"/>
          </a:xfrm>
          <a:prstGeom prst="rect">
            <a:avLst/>
          </a:prstGeom>
          <a:noFill/>
          <a:ln/>
        </p:spPr>
        <p:txBody>
          <a:bodyPr wrap="square" lIns="0" tIns="0" rIns="0" bIns="0" rtlCol="0" anchor="ctr"/>
          <a:lstStyle/>
          <a:p>
            <a:pPr marL="0" indent="0" algn="l">
              <a:lnSpc>
                <a:spcPct val="140000"/>
              </a:lnSpc>
              <a:buNone/>
            </a:pPr>
            <a:r>
              <a:rPr lang="en-US" sz="1200" dirty="0">
                <a:solidFill>
                  <a:srgbClr val="111111"/>
                </a:solidFill>
                <a:latin typeface="Montserrat" pitchFamily="34" charset="0"/>
                <a:ea typeface="Montserrat" pitchFamily="34" charset="-122"/>
                <a:cs typeface="Montserrat" pitchFamily="34" charset="-120"/>
              </a:rPr>
              <a:t>¿Es la ética judicial un fin en sí misma, o también ella es herramienta —de la justicia, que sí lo sería—?</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B2545"/>
        </a:solidFill>
        <a:effectLst/>
      </p:bgPr>
    </p:bg>
    <p:spTree>
      <p:nvGrpSpPr>
        <p:cNvPr id="1" name=""/>
        <p:cNvGrpSpPr/>
        <p:nvPr/>
      </p:nvGrpSpPr>
      <p:grpSpPr>
        <a:xfrm>
          <a:off x="0" y="0"/>
          <a:ext cx="0" cy="0"/>
          <a:chOff x="0" y="0"/>
          <a:chExt cx="0" cy="0"/>
        </a:xfrm>
      </p:grpSpPr>
      <p:sp>
        <p:nvSpPr>
          <p:cNvPr id="2" name="Shape 0"/>
          <p:cNvSpPr/>
          <p:nvPr/>
        </p:nvSpPr>
        <p:spPr>
          <a:xfrm>
            <a:off x="548640" y="640080"/>
            <a:ext cx="54864" cy="3840480"/>
          </a:xfrm>
          <a:prstGeom prst="rect">
            <a:avLst/>
          </a:prstGeom>
          <a:solidFill>
            <a:srgbClr val="B08A2E"/>
          </a:solidFill>
          <a:ln w="12700">
            <a:solidFill>
              <a:srgbClr val="B08A2E"/>
            </a:solidFill>
            <a:prstDash val="solid"/>
          </a:ln>
        </p:spPr>
        <p:txBody>
          <a:bodyPr/>
          <a:lstStyle/>
          <a:p>
            <a:endParaRPr lang="es-MX"/>
          </a:p>
        </p:txBody>
      </p:sp>
      <p:sp>
        <p:nvSpPr>
          <p:cNvPr id="3" name="Text 1"/>
          <p:cNvSpPr/>
          <p:nvPr/>
        </p:nvSpPr>
        <p:spPr>
          <a:xfrm>
            <a:off x="868680" y="1371600"/>
            <a:ext cx="7772400" cy="914400"/>
          </a:xfrm>
          <a:prstGeom prst="rect">
            <a:avLst/>
          </a:prstGeom>
          <a:noFill/>
          <a:ln/>
        </p:spPr>
        <p:txBody>
          <a:bodyPr wrap="square" lIns="0" tIns="0" rIns="0" bIns="0" rtlCol="0" anchor="ctr"/>
          <a:lstStyle/>
          <a:p>
            <a:pPr marL="0" indent="0" algn="l">
              <a:buNone/>
            </a:pPr>
            <a:r>
              <a:rPr lang="en-US" sz="5000" dirty="0">
                <a:solidFill>
                  <a:srgbClr val="FFFFFF"/>
                </a:solidFill>
                <a:latin typeface="Montserrat Black" pitchFamily="34" charset="0"/>
                <a:ea typeface="Montserrat Black" pitchFamily="34" charset="-122"/>
                <a:cs typeface="Montserrat Black" pitchFamily="34" charset="-120"/>
              </a:rPr>
              <a:t>Gracias.</a:t>
            </a:r>
            <a:endParaRPr lang="en-US" sz="5000" dirty="0"/>
          </a:p>
        </p:txBody>
      </p:sp>
      <p:sp>
        <p:nvSpPr>
          <p:cNvPr id="4" name="Text 2"/>
          <p:cNvSpPr/>
          <p:nvPr/>
        </p:nvSpPr>
        <p:spPr>
          <a:xfrm>
            <a:off x="868680" y="2377440"/>
            <a:ext cx="7772400" cy="914400"/>
          </a:xfrm>
          <a:prstGeom prst="rect">
            <a:avLst/>
          </a:prstGeom>
          <a:noFill/>
          <a:ln/>
        </p:spPr>
        <p:txBody>
          <a:bodyPr wrap="square" lIns="0" tIns="0" rIns="0" bIns="0" rtlCol="0" anchor="ctr"/>
          <a:lstStyle/>
          <a:p>
            <a:pPr marL="0" indent="0" algn="l">
              <a:lnSpc>
                <a:spcPct val="140000"/>
              </a:lnSpc>
              <a:buNone/>
            </a:pPr>
            <a:r>
              <a:rPr lang="en-US" sz="1300" i="1" dirty="0">
                <a:solidFill>
                  <a:srgbClr val="EEF2F7"/>
                </a:solidFill>
                <a:latin typeface="Montserrat" pitchFamily="34" charset="0"/>
                <a:ea typeface="Montserrat" pitchFamily="34" charset="-122"/>
                <a:cs typeface="Montserrat" pitchFamily="34" charset="-120"/>
              </a:rPr>
              <a:t>La JA es la forma en que la ética judicial deja de ser íntima para volverse pública. Y, al hacerlo, deja de ser solo virtud para volverse responsabilidad.</a:t>
            </a:r>
            <a:endParaRPr lang="en-US" sz="1300" dirty="0"/>
          </a:p>
        </p:txBody>
      </p:sp>
      <p:sp>
        <p:nvSpPr>
          <p:cNvPr id="5" name="Text 3"/>
          <p:cNvSpPr/>
          <p:nvPr/>
        </p:nvSpPr>
        <p:spPr>
          <a:xfrm>
            <a:off x="868680" y="4069080"/>
            <a:ext cx="7772400" cy="292608"/>
          </a:xfrm>
          <a:prstGeom prst="rect">
            <a:avLst/>
          </a:prstGeom>
          <a:noFill/>
          <a:ln/>
        </p:spPr>
        <p:txBody>
          <a:bodyPr wrap="square" lIns="0" tIns="0" rIns="0" bIns="0" rtlCol="0" anchor="ctr"/>
          <a:lstStyle/>
          <a:p>
            <a:pPr marL="0" indent="0" algn="l">
              <a:buNone/>
            </a:pPr>
            <a:r>
              <a:rPr lang="en-US" sz="1300" dirty="0">
                <a:solidFill>
                  <a:srgbClr val="FFFFFF"/>
                </a:solidFill>
                <a:latin typeface="Montserrat Black" pitchFamily="34" charset="0"/>
                <a:ea typeface="Montserrat Black" pitchFamily="34" charset="-122"/>
                <a:cs typeface="Montserrat Black" pitchFamily="34" charset="-120"/>
              </a:rPr>
              <a:t>Dr. Alejandro Lozano Díez</a:t>
            </a:r>
            <a:endParaRPr lang="en-US" sz="1300" dirty="0"/>
          </a:p>
        </p:txBody>
      </p:sp>
      <p:sp>
        <p:nvSpPr>
          <p:cNvPr id="6" name="Text 4"/>
          <p:cNvSpPr/>
          <p:nvPr/>
        </p:nvSpPr>
        <p:spPr>
          <a:xfrm>
            <a:off x="868680" y="4370832"/>
            <a:ext cx="7772400" cy="256032"/>
          </a:xfrm>
          <a:prstGeom prst="rect">
            <a:avLst/>
          </a:prstGeom>
          <a:noFill/>
          <a:ln/>
        </p:spPr>
        <p:txBody>
          <a:bodyPr wrap="square" lIns="0" tIns="0" rIns="0" bIns="0" rtlCol="0" anchor="ctr"/>
          <a:lstStyle/>
          <a:p>
            <a:pPr marL="0" indent="0" algn="l">
              <a:buNone/>
            </a:pPr>
            <a:r>
              <a:rPr lang="en-US" sz="1000" dirty="0">
                <a:solidFill>
                  <a:srgbClr val="D9B66B"/>
                </a:solidFill>
                <a:latin typeface="Montserrat" pitchFamily="34" charset="0"/>
                <a:ea typeface="Montserrat" pitchFamily="34" charset="-122"/>
                <a:cs typeface="Montserrat" pitchFamily="34" charset="-120"/>
              </a:rPr>
              <a:t>Diplomado en Justicia Abierta · Segunda sesión</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MAPA DE LA SESIÓN</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Seis estaciones, dos horas.</a:t>
            </a:r>
            <a:endParaRPr lang="en-US" sz="3000" dirty="0"/>
          </a:p>
        </p:txBody>
      </p:sp>
      <p:sp>
        <p:nvSpPr>
          <p:cNvPr id="4" name="Shape 2"/>
          <p:cNvSpPr/>
          <p:nvPr/>
        </p:nvSpPr>
        <p:spPr>
          <a:xfrm>
            <a:off x="54864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1323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00</a:t>
            </a:r>
            <a:endParaRPr lang="en-US" sz="1100" dirty="0"/>
          </a:p>
        </p:txBody>
      </p:sp>
      <p:sp>
        <p:nvSpPr>
          <p:cNvPr id="7" name="Text 5"/>
          <p:cNvSpPr/>
          <p:nvPr/>
        </p:nvSpPr>
        <p:spPr>
          <a:xfrm>
            <a:off x="713232" y="2112264"/>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Del organismo al sujeto moral</a:t>
            </a:r>
            <a:endParaRPr lang="en-US" sz="1300" dirty="0"/>
          </a:p>
        </p:txBody>
      </p:sp>
      <p:sp>
        <p:nvSpPr>
          <p:cNvPr id="8" name="Text 6"/>
          <p:cNvSpPr/>
          <p:nvPr/>
        </p:nvSpPr>
        <p:spPr>
          <a:xfrm>
            <a:off x="71323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Si la justicia es un órgano, ¿quién es el responsable?</a:t>
            </a:r>
            <a:endParaRPr lang="en-US" sz="1000" dirty="0"/>
          </a:p>
        </p:txBody>
      </p:sp>
      <p:sp>
        <p:nvSpPr>
          <p:cNvPr id="9" name="Shape 7"/>
          <p:cNvSpPr/>
          <p:nvPr/>
        </p:nvSpPr>
        <p:spPr>
          <a:xfrm>
            <a:off x="324612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10" name="Shape 8"/>
          <p:cNvSpPr/>
          <p:nvPr/>
        </p:nvSpPr>
        <p:spPr>
          <a:xfrm>
            <a:off x="324612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11" name="Text 9"/>
          <p:cNvSpPr/>
          <p:nvPr/>
        </p:nvSpPr>
        <p:spPr>
          <a:xfrm>
            <a:off x="341071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01</a:t>
            </a:r>
            <a:endParaRPr lang="en-US" sz="1100" dirty="0"/>
          </a:p>
        </p:txBody>
      </p:sp>
      <p:sp>
        <p:nvSpPr>
          <p:cNvPr id="12" name="Text 10"/>
          <p:cNvSpPr/>
          <p:nvPr/>
        </p:nvSpPr>
        <p:spPr>
          <a:xfrm>
            <a:off x="3410712" y="2112264"/>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Qué es ética judicial</a:t>
            </a:r>
            <a:endParaRPr lang="en-US" sz="1300" dirty="0"/>
          </a:p>
        </p:txBody>
      </p:sp>
      <p:sp>
        <p:nvSpPr>
          <p:cNvPr id="13" name="Text 11"/>
          <p:cNvSpPr/>
          <p:nvPr/>
        </p:nvSpPr>
        <p:spPr>
          <a:xfrm>
            <a:off x="341071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Virtud, Kant, Sen: tres tradiciones que conviven.</a:t>
            </a:r>
            <a:endParaRPr lang="en-US" sz="1000" dirty="0"/>
          </a:p>
        </p:txBody>
      </p:sp>
      <p:sp>
        <p:nvSpPr>
          <p:cNvPr id="14" name="Shape 12"/>
          <p:cNvSpPr/>
          <p:nvPr/>
        </p:nvSpPr>
        <p:spPr>
          <a:xfrm>
            <a:off x="5943600" y="1783080"/>
            <a:ext cx="2606040" cy="1143000"/>
          </a:xfrm>
          <a:prstGeom prst="rect">
            <a:avLst/>
          </a:prstGeom>
          <a:solidFill>
            <a:srgbClr val="EEF2F7"/>
          </a:solidFill>
          <a:ln w="12700">
            <a:solidFill>
              <a:srgbClr val="EEF2F7"/>
            </a:solidFill>
            <a:prstDash val="solid"/>
          </a:ln>
        </p:spPr>
        <p:txBody>
          <a:bodyPr/>
          <a:lstStyle/>
          <a:p>
            <a:endParaRPr lang="es-MX"/>
          </a:p>
        </p:txBody>
      </p:sp>
      <p:sp>
        <p:nvSpPr>
          <p:cNvPr id="15" name="Shape 13"/>
          <p:cNvSpPr/>
          <p:nvPr/>
        </p:nvSpPr>
        <p:spPr>
          <a:xfrm>
            <a:off x="5943600" y="1783080"/>
            <a:ext cx="54864" cy="1143000"/>
          </a:xfrm>
          <a:prstGeom prst="rect">
            <a:avLst/>
          </a:prstGeom>
          <a:solidFill>
            <a:srgbClr val="B08A2E"/>
          </a:solidFill>
          <a:ln w="12700">
            <a:solidFill>
              <a:srgbClr val="B08A2E"/>
            </a:solidFill>
            <a:prstDash val="solid"/>
          </a:ln>
        </p:spPr>
        <p:txBody>
          <a:bodyPr/>
          <a:lstStyle/>
          <a:p>
            <a:endParaRPr lang="es-MX"/>
          </a:p>
        </p:txBody>
      </p:sp>
      <p:sp>
        <p:nvSpPr>
          <p:cNvPr id="16" name="Text 14"/>
          <p:cNvSpPr/>
          <p:nvPr/>
        </p:nvSpPr>
        <p:spPr>
          <a:xfrm>
            <a:off x="6108192" y="1856232"/>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02</a:t>
            </a:r>
            <a:endParaRPr lang="en-US" sz="1100" dirty="0"/>
          </a:p>
        </p:txBody>
      </p:sp>
      <p:sp>
        <p:nvSpPr>
          <p:cNvPr id="17" name="Text 15"/>
          <p:cNvSpPr/>
          <p:nvPr/>
        </p:nvSpPr>
        <p:spPr>
          <a:xfrm>
            <a:off x="6108192" y="2112264"/>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La JA como herramienta ética</a:t>
            </a:r>
            <a:endParaRPr lang="en-US" sz="1300" dirty="0"/>
          </a:p>
        </p:txBody>
      </p:sp>
      <p:sp>
        <p:nvSpPr>
          <p:cNvPr id="18" name="Text 16"/>
          <p:cNvSpPr/>
          <p:nvPr/>
        </p:nvSpPr>
        <p:spPr>
          <a:xfrm>
            <a:off x="6108192" y="2468880"/>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El giro: no es fin en sí mismo, sirve a la justicia.</a:t>
            </a:r>
            <a:endParaRPr lang="en-US" sz="1000" dirty="0"/>
          </a:p>
        </p:txBody>
      </p:sp>
      <p:sp>
        <p:nvSpPr>
          <p:cNvPr id="19" name="Shape 17"/>
          <p:cNvSpPr/>
          <p:nvPr/>
        </p:nvSpPr>
        <p:spPr>
          <a:xfrm>
            <a:off x="548640" y="3090672"/>
            <a:ext cx="2606040" cy="1143000"/>
          </a:xfrm>
          <a:prstGeom prst="rect">
            <a:avLst/>
          </a:prstGeom>
          <a:solidFill>
            <a:srgbClr val="EEF2F7"/>
          </a:solidFill>
          <a:ln w="12700">
            <a:solidFill>
              <a:srgbClr val="EEF2F7"/>
            </a:solidFill>
            <a:prstDash val="solid"/>
          </a:ln>
        </p:spPr>
        <p:txBody>
          <a:bodyPr/>
          <a:lstStyle/>
          <a:p>
            <a:endParaRPr lang="es-MX"/>
          </a:p>
        </p:txBody>
      </p:sp>
      <p:sp>
        <p:nvSpPr>
          <p:cNvPr id="20" name="Shape 18"/>
          <p:cNvSpPr/>
          <p:nvPr/>
        </p:nvSpPr>
        <p:spPr>
          <a:xfrm>
            <a:off x="548640" y="3090672"/>
            <a:ext cx="54864" cy="1143000"/>
          </a:xfrm>
          <a:prstGeom prst="rect">
            <a:avLst/>
          </a:prstGeom>
          <a:solidFill>
            <a:srgbClr val="B08A2E"/>
          </a:solidFill>
          <a:ln w="12700">
            <a:solidFill>
              <a:srgbClr val="B08A2E"/>
            </a:solidFill>
            <a:prstDash val="solid"/>
          </a:ln>
        </p:spPr>
        <p:txBody>
          <a:bodyPr/>
          <a:lstStyle/>
          <a:p>
            <a:endParaRPr lang="es-MX"/>
          </a:p>
        </p:txBody>
      </p:sp>
      <p:sp>
        <p:nvSpPr>
          <p:cNvPr id="21" name="Text 19"/>
          <p:cNvSpPr/>
          <p:nvPr/>
        </p:nvSpPr>
        <p:spPr>
          <a:xfrm>
            <a:off x="713232" y="3163824"/>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03</a:t>
            </a:r>
            <a:endParaRPr lang="en-US" sz="1100" dirty="0"/>
          </a:p>
        </p:txBody>
      </p:sp>
      <p:sp>
        <p:nvSpPr>
          <p:cNvPr id="22" name="Text 20"/>
          <p:cNvSpPr/>
          <p:nvPr/>
        </p:nvSpPr>
        <p:spPr>
          <a:xfrm>
            <a:off x="713232" y="3419856"/>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Sentencias y Lectura Fácil</a:t>
            </a:r>
            <a:endParaRPr lang="en-US" sz="1300" dirty="0"/>
          </a:p>
        </p:txBody>
      </p:sp>
      <p:sp>
        <p:nvSpPr>
          <p:cNvPr id="23" name="Text 21"/>
          <p:cNvSpPr/>
          <p:nvPr/>
        </p:nvSpPr>
        <p:spPr>
          <a:xfrm>
            <a:off x="713232" y="3776472"/>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Adair, Furlan: lo que ya está hecho —y sus límites.</a:t>
            </a:r>
            <a:endParaRPr lang="en-US" sz="1000" dirty="0"/>
          </a:p>
        </p:txBody>
      </p:sp>
      <p:sp>
        <p:nvSpPr>
          <p:cNvPr id="24" name="Shape 22"/>
          <p:cNvSpPr/>
          <p:nvPr/>
        </p:nvSpPr>
        <p:spPr>
          <a:xfrm>
            <a:off x="3246120" y="3090672"/>
            <a:ext cx="2606040" cy="1143000"/>
          </a:xfrm>
          <a:prstGeom prst="rect">
            <a:avLst/>
          </a:prstGeom>
          <a:solidFill>
            <a:srgbClr val="EEF2F7"/>
          </a:solidFill>
          <a:ln w="12700">
            <a:solidFill>
              <a:srgbClr val="EEF2F7"/>
            </a:solidFill>
            <a:prstDash val="solid"/>
          </a:ln>
        </p:spPr>
        <p:txBody>
          <a:bodyPr/>
          <a:lstStyle/>
          <a:p>
            <a:endParaRPr lang="es-MX"/>
          </a:p>
        </p:txBody>
      </p:sp>
      <p:sp>
        <p:nvSpPr>
          <p:cNvPr id="25" name="Shape 23"/>
          <p:cNvSpPr/>
          <p:nvPr/>
        </p:nvSpPr>
        <p:spPr>
          <a:xfrm>
            <a:off x="3246120" y="3090672"/>
            <a:ext cx="54864" cy="1143000"/>
          </a:xfrm>
          <a:prstGeom prst="rect">
            <a:avLst/>
          </a:prstGeom>
          <a:solidFill>
            <a:srgbClr val="B08A2E"/>
          </a:solidFill>
          <a:ln w="12700">
            <a:solidFill>
              <a:srgbClr val="B08A2E"/>
            </a:solidFill>
            <a:prstDash val="solid"/>
          </a:ln>
        </p:spPr>
        <p:txBody>
          <a:bodyPr/>
          <a:lstStyle/>
          <a:p>
            <a:endParaRPr lang="es-MX"/>
          </a:p>
        </p:txBody>
      </p:sp>
      <p:sp>
        <p:nvSpPr>
          <p:cNvPr id="26" name="Text 24"/>
          <p:cNvSpPr/>
          <p:nvPr/>
        </p:nvSpPr>
        <p:spPr>
          <a:xfrm>
            <a:off x="3410712" y="3163824"/>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04</a:t>
            </a:r>
            <a:endParaRPr lang="en-US" sz="1100" dirty="0"/>
          </a:p>
        </p:txBody>
      </p:sp>
      <p:sp>
        <p:nvSpPr>
          <p:cNvPr id="27" name="Text 25"/>
          <p:cNvSpPr/>
          <p:nvPr/>
        </p:nvSpPr>
        <p:spPr>
          <a:xfrm>
            <a:off x="3410712" y="3419856"/>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Las falsas salidas</a:t>
            </a:r>
            <a:endParaRPr lang="en-US" sz="1300" dirty="0"/>
          </a:p>
        </p:txBody>
      </p:sp>
      <p:sp>
        <p:nvSpPr>
          <p:cNvPr id="28" name="Text 26"/>
          <p:cNvSpPr/>
          <p:nvPr/>
        </p:nvSpPr>
        <p:spPr>
          <a:xfrm>
            <a:off x="3410712" y="3776472"/>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Matematización, algoritmos: Loomis y la opacidad.</a:t>
            </a:r>
            <a:endParaRPr lang="en-US" sz="1000" dirty="0"/>
          </a:p>
        </p:txBody>
      </p:sp>
      <p:sp>
        <p:nvSpPr>
          <p:cNvPr id="29" name="Shape 27"/>
          <p:cNvSpPr/>
          <p:nvPr/>
        </p:nvSpPr>
        <p:spPr>
          <a:xfrm>
            <a:off x="5943600" y="3090672"/>
            <a:ext cx="2606040" cy="1143000"/>
          </a:xfrm>
          <a:prstGeom prst="rect">
            <a:avLst/>
          </a:prstGeom>
          <a:solidFill>
            <a:srgbClr val="EEF2F7"/>
          </a:solidFill>
          <a:ln w="12700">
            <a:solidFill>
              <a:srgbClr val="EEF2F7"/>
            </a:solidFill>
            <a:prstDash val="solid"/>
          </a:ln>
        </p:spPr>
        <p:txBody>
          <a:bodyPr/>
          <a:lstStyle/>
          <a:p>
            <a:endParaRPr lang="es-MX"/>
          </a:p>
        </p:txBody>
      </p:sp>
      <p:sp>
        <p:nvSpPr>
          <p:cNvPr id="30" name="Shape 28"/>
          <p:cNvSpPr/>
          <p:nvPr/>
        </p:nvSpPr>
        <p:spPr>
          <a:xfrm>
            <a:off x="5943600" y="3090672"/>
            <a:ext cx="54864" cy="1143000"/>
          </a:xfrm>
          <a:prstGeom prst="rect">
            <a:avLst/>
          </a:prstGeom>
          <a:solidFill>
            <a:srgbClr val="B08A2E"/>
          </a:solidFill>
          <a:ln w="12700">
            <a:solidFill>
              <a:srgbClr val="B08A2E"/>
            </a:solidFill>
            <a:prstDash val="solid"/>
          </a:ln>
        </p:spPr>
        <p:txBody>
          <a:bodyPr/>
          <a:lstStyle/>
          <a:p>
            <a:endParaRPr lang="es-MX"/>
          </a:p>
        </p:txBody>
      </p:sp>
      <p:sp>
        <p:nvSpPr>
          <p:cNvPr id="31" name="Text 29"/>
          <p:cNvSpPr/>
          <p:nvPr/>
        </p:nvSpPr>
        <p:spPr>
          <a:xfrm>
            <a:off x="6108192" y="3163824"/>
            <a:ext cx="548640" cy="274320"/>
          </a:xfrm>
          <a:prstGeom prst="rect">
            <a:avLst/>
          </a:prstGeom>
          <a:noFill/>
          <a:ln/>
        </p:spPr>
        <p:txBody>
          <a:bodyPr wrap="square" lIns="0" tIns="0" rIns="0" bIns="0" rtlCol="0" anchor="t"/>
          <a:lstStyle/>
          <a:p>
            <a:pPr marL="0" indent="0" algn="l">
              <a:buNone/>
            </a:pPr>
            <a:r>
              <a:rPr lang="en-US" sz="1100" kern="0" spc="200" dirty="0">
                <a:solidFill>
                  <a:srgbClr val="B08A2E"/>
                </a:solidFill>
                <a:latin typeface="Montserrat Black" pitchFamily="34" charset="0"/>
                <a:ea typeface="Montserrat Black" pitchFamily="34" charset="-122"/>
                <a:cs typeface="Montserrat Black" pitchFamily="34" charset="-120"/>
              </a:rPr>
              <a:t>05</a:t>
            </a:r>
            <a:endParaRPr lang="en-US" sz="1100" dirty="0"/>
          </a:p>
        </p:txBody>
      </p:sp>
      <p:sp>
        <p:nvSpPr>
          <p:cNvPr id="32" name="Text 30"/>
          <p:cNvSpPr/>
          <p:nvPr/>
        </p:nvSpPr>
        <p:spPr>
          <a:xfrm>
            <a:off x="6108192" y="3419856"/>
            <a:ext cx="2331720" cy="365760"/>
          </a:xfrm>
          <a:prstGeom prst="rect">
            <a:avLst/>
          </a:prstGeom>
          <a:noFill/>
          <a:ln/>
        </p:spPr>
        <p:txBody>
          <a:bodyPr wrap="square" lIns="0" tIns="0" rIns="0" bIns="0" rtlCol="0" anchor="t"/>
          <a:lstStyle/>
          <a:p>
            <a:pPr marL="0" indent="0" algn="l">
              <a:buNone/>
            </a:pPr>
            <a:r>
              <a:rPr lang="en-US" sz="1300" dirty="0">
                <a:solidFill>
                  <a:srgbClr val="0B2545"/>
                </a:solidFill>
                <a:latin typeface="Montserrat Black" pitchFamily="34" charset="0"/>
                <a:ea typeface="Montserrat Black" pitchFamily="34" charset="-122"/>
                <a:cs typeface="Montserrat Black" pitchFamily="34" charset="-120"/>
              </a:rPr>
              <a:t>Tres tensiones vivas</a:t>
            </a:r>
            <a:endParaRPr lang="en-US" sz="1300" dirty="0"/>
          </a:p>
        </p:txBody>
      </p:sp>
      <p:sp>
        <p:nvSpPr>
          <p:cNvPr id="33" name="Text 31"/>
          <p:cNvSpPr/>
          <p:nvPr/>
        </p:nvSpPr>
        <p:spPr>
          <a:xfrm>
            <a:off x="6108192" y="3776472"/>
            <a:ext cx="2331720" cy="411480"/>
          </a:xfrm>
          <a:prstGeom prst="rect">
            <a:avLst/>
          </a:prstGeom>
          <a:noFill/>
          <a:ln/>
        </p:spPr>
        <p:txBody>
          <a:bodyPr wrap="square" lIns="0" tIns="0" rIns="0" bIns="0" rtlCol="0" anchor="t"/>
          <a:lstStyle/>
          <a:p>
            <a:pPr marL="0" indent="0" algn="l">
              <a:lnSpc>
                <a:spcPct val="125000"/>
              </a:lnSpc>
              <a:buNone/>
            </a:pPr>
            <a:r>
              <a:rPr lang="en-US" sz="1000" i="1" dirty="0">
                <a:solidFill>
                  <a:srgbClr val="5A6470"/>
                </a:solidFill>
                <a:latin typeface="Montserrat" pitchFamily="34" charset="0"/>
                <a:ea typeface="Montserrat" pitchFamily="34" charset="-122"/>
                <a:cs typeface="Montserrat" pitchFamily="34" charset="-120"/>
              </a:rPr>
              <a:t>Las preguntas que dejaremos colgadas.</a:t>
            </a:r>
            <a:endParaRPr lang="en-US" sz="1000" dirty="0"/>
          </a:p>
        </p:txBody>
      </p:sp>
      <p:sp>
        <p:nvSpPr>
          <p:cNvPr id="34" name="Text 32"/>
          <p:cNvSpPr/>
          <p:nvPr/>
        </p:nvSpPr>
        <p:spPr>
          <a:xfrm>
            <a:off x="548640" y="4864608"/>
            <a:ext cx="8046720" cy="228600"/>
          </a:xfrm>
          <a:prstGeom prst="rect">
            <a:avLst/>
          </a:prstGeom>
          <a:noFill/>
          <a:ln/>
        </p:spPr>
        <p:txBody>
          <a:bodyPr wrap="square" lIns="0" tIns="0" rIns="0" bIns="0" rtlCol="0" anchor="ctr"/>
          <a:lstStyle/>
          <a:p>
            <a:pPr marL="0" indent="0" algn="l">
              <a:buNone/>
            </a:pPr>
            <a:r>
              <a:rPr lang="en-US" sz="900" kern="0" spc="200" dirty="0">
                <a:solidFill>
                  <a:srgbClr val="9AA3AD"/>
                </a:solidFill>
                <a:latin typeface="Montserrat" pitchFamily="34" charset="0"/>
                <a:ea typeface="Montserrat" pitchFamily="34" charset="-122"/>
                <a:cs typeface="Montserrat" pitchFamily="34" charset="-120"/>
              </a:rPr>
              <a:t>DR. ALEJANDRO LOZANO DÍEZ  ·  DIPLOMADO EN JUSTICIA ABIERTA</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00</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Del organismo</a:t>
            </a:r>
            <a:endParaRPr lang="en-US" sz="4000" dirty="0"/>
          </a:p>
        </p:txBody>
      </p:sp>
      <p:sp>
        <p:nvSpPr>
          <p:cNvPr id="4" name="Text 2"/>
          <p:cNvSpPr/>
          <p:nvPr/>
        </p:nvSpPr>
        <p:spPr>
          <a:xfrm>
            <a:off x="548640" y="2148840"/>
            <a:ext cx="8046720" cy="868680"/>
          </a:xfrm>
          <a:prstGeom prst="rect">
            <a:avLst/>
          </a:prstGeom>
          <a:noFill/>
          <a:ln/>
        </p:spPr>
        <p:txBody>
          <a:bodyPr wrap="square" lIns="0" tIns="0" rIns="0" bIns="0" rtlCol="0" anchor="ctr"/>
          <a:lstStyle/>
          <a:p>
            <a:pPr marL="0" indent="0" algn="l">
              <a:buNone/>
            </a:pPr>
            <a:r>
              <a:rPr lang="en-US" sz="4000" dirty="0">
                <a:solidFill>
                  <a:srgbClr val="D9B66B"/>
                </a:solidFill>
                <a:latin typeface="Montserrat Black" pitchFamily="34" charset="0"/>
                <a:ea typeface="Montserrat Black" pitchFamily="34" charset="-122"/>
                <a:cs typeface="Montserrat Black" pitchFamily="34" charset="-120"/>
              </a:rPr>
              <a:t>al sujeto moral.</a:t>
            </a:r>
            <a:endParaRPr lang="en-US" sz="4000" dirty="0"/>
          </a:p>
        </p:txBody>
      </p:sp>
      <p:sp>
        <p:nvSpPr>
          <p:cNvPr id="5" name="Text 3"/>
          <p:cNvSpPr/>
          <p:nvPr/>
        </p:nvSpPr>
        <p:spPr>
          <a:xfrm>
            <a:off x="548640" y="324612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Si la justicia es un órgano regulador, ¿quién es el responsable de que regule bien?</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LA ADVERTENCIA DE AYER, EN CLAVE ÉTICA</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Las personas no son moléculas: somos el medio.</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Maturana lo dijo así: </a:t>
            </a:r>
            <a:r>
              <a:rPr lang="en-US" sz="1250" i="1" dirty="0">
                <a:solidFill>
                  <a:srgbClr val="0B2545"/>
                </a:solidFill>
                <a:latin typeface="Montserrat" pitchFamily="34" charset="0"/>
                <a:ea typeface="Montserrat" pitchFamily="34" charset="-122"/>
                <a:cs typeface="Montserrat" pitchFamily="34" charset="-120"/>
              </a:rPr>
              <a:t>los seres humanos no somos componentes de los sistemas sociales, somos su medio</a:t>
            </a:r>
            <a:r>
              <a:rPr lang="en-US" sz="1250" dirty="0">
                <a:solidFill>
                  <a:srgbClr val="111111"/>
                </a:solidFill>
                <a:latin typeface="Montserrat" pitchFamily="34" charset="0"/>
                <a:ea typeface="Montserrat" pitchFamily="34" charset="-122"/>
                <a:cs typeface="Montserrat" pitchFamily="34" charset="-120"/>
              </a:rPr>
              <a:t>. Lo que ayer pareció una sutileza biológica, hoy es la afirmación ética más importante de la sesión: </a:t>
            </a:r>
            <a:r>
              <a:rPr lang="en-US" sz="1250" b="1" dirty="0">
                <a:solidFill>
                  <a:srgbClr val="0B2545"/>
                </a:solidFill>
                <a:latin typeface="Montserrat" pitchFamily="34" charset="0"/>
                <a:ea typeface="Montserrat" pitchFamily="34" charset="-122"/>
                <a:cs typeface="Montserrat" pitchFamily="34" charset="-120"/>
              </a:rPr>
              <a:t>no hay un “sistema judicial” que decida; hay personas concretas que deciden, y por sus decisiones responden</a:t>
            </a:r>
            <a:r>
              <a:rPr lang="en-US" sz="1250" dirty="0">
                <a:solidFill>
                  <a:srgbClr val="111111"/>
                </a:solidFill>
                <a:latin typeface="Montserrat" pitchFamily="34" charset="0"/>
                <a:ea typeface="Montserrat" pitchFamily="34" charset="-122"/>
                <a:cs typeface="Montserrat" pitchFamily="34" charset="-120"/>
              </a:rPr>
              <a:t>.  </a:t>
            </a:r>
            <a:endParaRPr lang="en-US" sz="1250" dirty="0"/>
          </a:p>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 </a:t>
            </a:r>
            <a:endParaRPr lang="en-US" sz="1250" dirty="0"/>
          </a:p>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La advertencia de Spencer también se vuelve ética: cuando una analogía organicista funciona demasiado bien, tiende a desplazar la responsabilidad del sujeto al sistema. </a:t>
            </a:r>
            <a:r>
              <a:rPr lang="en-US" sz="1250" i="1" dirty="0">
                <a:solidFill>
                  <a:srgbClr val="8A1C1C"/>
                </a:solidFill>
                <a:latin typeface="Montserrat" pitchFamily="34" charset="0"/>
                <a:ea typeface="Montserrat" pitchFamily="34" charset="-122"/>
                <a:cs typeface="Montserrat" pitchFamily="34" charset="-120"/>
              </a:rPr>
              <a:t>“Yo no decidí, decidió el procedimiento”</a:t>
            </a:r>
            <a:r>
              <a:rPr lang="en-US" sz="1250" dirty="0">
                <a:solidFill>
                  <a:srgbClr val="111111"/>
                </a:solidFill>
                <a:latin typeface="Montserrat" pitchFamily="34" charset="0"/>
                <a:ea typeface="Montserrat" pitchFamily="34" charset="-122"/>
                <a:cs typeface="Montserrat" pitchFamily="34" charset="-120"/>
              </a:rPr>
              <a:t> es la frase a la que nunca debe poder llegar un juzgador.</a:t>
            </a:r>
            <a:endParaRPr lang="en-US" sz="125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DAMASIO, OTRA VEZ —AHORA EN CLAVE MORAL</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Una justicia sin sensibilidad sería neurológicamente lesionada.</a:t>
            </a:r>
            <a:endParaRPr lang="en-US" sz="3000" dirty="0"/>
          </a:p>
        </p:txBody>
      </p:sp>
      <p:sp>
        <p:nvSpPr>
          <p:cNvPr id="4" name="Text 2"/>
          <p:cNvSpPr/>
          <p:nvPr/>
        </p:nvSpPr>
        <p:spPr>
          <a:xfrm>
            <a:off x="548640" y="219456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Damasio mostró que un paciente con lesión en la corteza prefrontal ventromedial conserva intacta su inteligencia: puede enumerar opciones, calcular consecuencias, razonar lógicamente. Lo que ha perdido es la capacidad de </a:t>
            </a:r>
            <a:r>
              <a:rPr lang="en-US" sz="1250" i="1" dirty="0">
                <a:solidFill>
                  <a:srgbClr val="0B2545"/>
                </a:solidFill>
                <a:latin typeface="Montserrat" pitchFamily="34" charset="0"/>
                <a:ea typeface="Montserrat" pitchFamily="34" charset="-122"/>
                <a:cs typeface="Montserrat" pitchFamily="34" charset="-120"/>
              </a:rPr>
              <a:t>sentir las diferencias</a:t>
            </a:r>
            <a:r>
              <a:rPr lang="en-US" sz="1250" dirty="0">
                <a:solidFill>
                  <a:srgbClr val="111111"/>
                </a:solidFill>
                <a:latin typeface="Montserrat" pitchFamily="34" charset="0"/>
                <a:ea typeface="Montserrat" pitchFamily="34" charset="-122"/>
                <a:cs typeface="Montserrat" pitchFamily="34" charset="-120"/>
              </a:rPr>
              <a:t> entre esas opciones. Y sin diferencia afectiva, no hay elección: hay parálisis o conducta errática. </a:t>
            </a:r>
            <a:endParaRPr lang="en-US" sz="1250" dirty="0"/>
          </a:p>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 </a:t>
            </a:r>
            <a:endParaRPr lang="en-US" sz="1250" dirty="0"/>
          </a:p>
          <a:p>
            <a:pPr marL="0" indent="0" algn="just">
              <a:lnSpc>
                <a:spcPct val="150000"/>
              </a:lnSpc>
              <a:spcAft>
                <a:spcPts val="600"/>
              </a:spcAft>
              <a:buNone/>
            </a:pPr>
            <a:r>
              <a:rPr lang="en-US" sz="1250" dirty="0">
                <a:solidFill>
                  <a:srgbClr val="111111"/>
                </a:solidFill>
                <a:latin typeface="Montserrat" pitchFamily="34" charset="0"/>
                <a:ea typeface="Montserrat" pitchFamily="34" charset="-122"/>
                <a:cs typeface="Montserrat" pitchFamily="34" charset="-120"/>
              </a:rPr>
              <a:t>Una justicia puramente racional —sin sensibilidad, sin valoración, sin atención al caso concreto— sería, en términos damasianos, una justicia </a:t>
            </a:r>
            <a:r>
              <a:rPr lang="en-US" sz="1250" b="1" dirty="0">
                <a:solidFill>
                  <a:srgbClr val="8A1C1C"/>
                </a:solidFill>
                <a:latin typeface="Montserrat" pitchFamily="34" charset="0"/>
                <a:ea typeface="Montserrat" pitchFamily="34" charset="-122"/>
                <a:cs typeface="Montserrat" pitchFamily="34" charset="-120"/>
              </a:rPr>
              <a:t>neurológicamente lesionada</a:t>
            </a:r>
            <a:r>
              <a:rPr lang="en-US" sz="1250" dirty="0">
                <a:solidFill>
                  <a:srgbClr val="111111"/>
                </a:solidFill>
                <a:latin typeface="Montserrat" pitchFamily="34" charset="0"/>
                <a:ea typeface="Montserrat" pitchFamily="34" charset="-122"/>
                <a:cs typeface="Montserrat" pitchFamily="34" charset="-120"/>
              </a:rPr>
              <a:t>. Eficiente en el cálculo, catastrófica en la decisión. Las virtudes judiciales clásicas no son adornos del oficio: son su condición de posibilidad.</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2545"/>
        </a:solidFill>
        <a:effectLst/>
      </p:bgPr>
    </p:bg>
    <p:spTree>
      <p:nvGrpSpPr>
        <p:cNvPr id="1" name=""/>
        <p:cNvGrpSpPr/>
        <p:nvPr/>
      </p:nvGrpSpPr>
      <p:grpSpPr>
        <a:xfrm>
          <a:off x="0" y="0"/>
          <a:ext cx="0" cy="0"/>
          <a:chOff x="0" y="0"/>
          <a:chExt cx="0" cy="0"/>
        </a:xfrm>
      </p:grpSpPr>
      <p:sp>
        <p:nvSpPr>
          <p:cNvPr id="2" name="Text 0"/>
          <p:cNvSpPr/>
          <p:nvPr/>
        </p:nvSpPr>
        <p:spPr>
          <a:xfrm>
            <a:off x="548640" y="640080"/>
            <a:ext cx="1097280" cy="548640"/>
          </a:xfrm>
          <a:prstGeom prst="rect">
            <a:avLst/>
          </a:prstGeom>
          <a:noFill/>
          <a:ln/>
        </p:spPr>
        <p:txBody>
          <a:bodyPr wrap="square" lIns="0" tIns="0" rIns="0" bIns="0" rtlCol="0" anchor="ctr"/>
          <a:lstStyle/>
          <a:p>
            <a:pPr marL="0" indent="0" algn="l">
              <a:buNone/>
            </a:pPr>
            <a:r>
              <a:rPr lang="en-US" sz="2800" kern="0" spc="200" dirty="0">
                <a:solidFill>
                  <a:srgbClr val="D9B66B"/>
                </a:solidFill>
                <a:latin typeface="Montserrat Black" pitchFamily="34" charset="0"/>
                <a:ea typeface="Montserrat Black" pitchFamily="34" charset="-122"/>
                <a:cs typeface="Montserrat Black" pitchFamily="34" charset="-120"/>
              </a:rPr>
              <a:t>01</a:t>
            </a:r>
            <a:endParaRPr lang="en-US" sz="2800" dirty="0"/>
          </a:p>
        </p:txBody>
      </p:sp>
      <p:sp>
        <p:nvSpPr>
          <p:cNvPr id="3" name="Text 1"/>
          <p:cNvSpPr/>
          <p:nvPr/>
        </p:nvSpPr>
        <p:spPr>
          <a:xfrm>
            <a:off x="548640" y="1371600"/>
            <a:ext cx="8046720" cy="868680"/>
          </a:xfrm>
          <a:prstGeom prst="rect">
            <a:avLst/>
          </a:prstGeom>
          <a:noFill/>
          <a:ln/>
        </p:spPr>
        <p:txBody>
          <a:bodyPr wrap="square" lIns="0" tIns="0" rIns="0" bIns="0" rtlCol="0" anchor="ctr"/>
          <a:lstStyle/>
          <a:p>
            <a:pPr marL="0" indent="0" algn="l">
              <a:buNone/>
            </a:pPr>
            <a:r>
              <a:rPr lang="en-US" sz="4000" dirty="0">
                <a:solidFill>
                  <a:srgbClr val="FFFFFF"/>
                </a:solidFill>
                <a:latin typeface="Montserrat Black" pitchFamily="34" charset="0"/>
                <a:ea typeface="Montserrat Black" pitchFamily="34" charset="-122"/>
                <a:cs typeface="Montserrat Black" pitchFamily="34" charset="-120"/>
              </a:rPr>
              <a:t>Qué entendemos</a:t>
            </a:r>
            <a:endParaRPr lang="en-US" sz="4000" dirty="0"/>
          </a:p>
        </p:txBody>
      </p:sp>
      <p:sp>
        <p:nvSpPr>
          <p:cNvPr id="4" name="Text 2"/>
          <p:cNvSpPr/>
          <p:nvPr/>
        </p:nvSpPr>
        <p:spPr>
          <a:xfrm>
            <a:off x="548640" y="2148840"/>
            <a:ext cx="8046720" cy="868680"/>
          </a:xfrm>
          <a:prstGeom prst="rect">
            <a:avLst/>
          </a:prstGeom>
          <a:noFill/>
          <a:ln/>
        </p:spPr>
        <p:txBody>
          <a:bodyPr wrap="square" lIns="0" tIns="0" rIns="0" bIns="0" rtlCol="0" anchor="ctr"/>
          <a:lstStyle/>
          <a:p>
            <a:pPr marL="0" indent="0" algn="l">
              <a:buNone/>
            </a:pPr>
            <a:r>
              <a:rPr lang="en-US" sz="4000" dirty="0">
                <a:solidFill>
                  <a:srgbClr val="D9B66B"/>
                </a:solidFill>
                <a:latin typeface="Montserrat Black" pitchFamily="34" charset="0"/>
                <a:ea typeface="Montserrat Black" pitchFamily="34" charset="-122"/>
                <a:cs typeface="Montserrat Black" pitchFamily="34" charset="-120"/>
              </a:rPr>
              <a:t>por ética judicial.</a:t>
            </a:r>
            <a:endParaRPr lang="en-US" sz="4000" dirty="0"/>
          </a:p>
        </p:txBody>
      </p:sp>
      <p:sp>
        <p:nvSpPr>
          <p:cNvPr id="5" name="Text 3"/>
          <p:cNvSpPr/>
          <p:nvPr/>
        </p:nvSpPr>
        <p:spPr>
          <a:xfrm>
            <a:off x="548640" y="3246120"/>
            <a:ext cx="8046720" cy="731520"/>
          </a:xfrm>
          <a:prstGeom prst="rect">
            <a:avLst/>
          </a:prstGeom>
          <a:noFill/>
          <a:ln/>
        </p:spPr>
        <p:txBody>
          <a:bodyPr wrap="square" lIns="0" tIns="0" rIns="0" bIns="0" rtlCol="0" anchor="ctr"/>
          <a:lstStyle/>
          <a:p>
            <a:pPr marL="0" indent="0" algn="l">
              <a:lnSpc>
                <a:spcPct val="145000"/>
              </a:lnSpc>
              <a:buNone/>
            </a:pPr>
            <a:r>
              <a:rPr lang="en-US" sz="1300" i="1" dirty="0">
                <a:solidFill>
                  <a:srgbClr val="EEF2F7"/>
                </a:solidFill>
                <a:latin typeface="Montserrat" pitchFamily="34" charset="0"/>
                <a:ea typeface="Montserrat" pitchFamily="34" charset="-122"/>
                <a:cs typeface="Montserrat" pitchFamily="34" charset="-120"/>
              </a:rPr>
              <a:t>No una metaética: la lengua pacífica de la judicatura mexicana.</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EEF2F7"/>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LA LENGUA DE LA JUDICATURA</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Una tradición sincrética —y deliberadamente sincrética.</a:t>
            </a:r>
            <a:endParaRPr lang="en-US" sz="3000" dirty="0"/>
          </a:p>
        </p:txBody>
      </p:sp>
      <p:sp>
        <p:nvSpPr>
          <p:cNvPr id="4" name="Text 2"/>
          <p:cNvSpPr/>
          <p:nvPr/>
        </p:nvSpPr>
        <p:spPr>
          <a:xfrm>
            <a:off x="548640" y="2148840"/>
            <a:ext cx="8046720" cy="2606040"/>
          </a:xfrm>
          <a:prstGeom prst="rect">
            <a:avLst/>
          </a:prstGeom>
          <a:noFill/>
          <a:ln/>
        </p:spPr>
        <p:txBody>
          <a:bodyPr wrap="square" lIns="0" tIns="0" rIns="0" bIns="0" rtlCol="0" anchor="ctr"/>
          <a:lstStyle/>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La ética judicial mexicana —y en general latinoamericana— no se funda en una sola tradición filosófica. Convive en ella un anclaje en la </a:t>
            </a:r>
            <a:r>
              <a:rPr lang="en-US" sz="1200" b="1" dirty="0">
                <a:solidFill>
                  <a:srgbClr val="0B2545"/>
                </a:solidFill>
                <a:latin typeface="Montserrat" pitchFamily="34" charset="0"/>
                <a:ea typeface="Montserrat" pitchFamily="34" charset="-122"/>
                <a:cs typeface="Montserrat" pitchFamily="34" charset="-120"/>
              </a:rPr>
              <a:t>virtud aristotélico-tomista </a:t>
            </a:r>
            <a:r>
              <a:rPr lang="en-US" sz="1200" dirty="0">
                <a:solidFill>
                  <a:srgbClr val="111111"/>
                </a:solidFill>
                <a:latin typeface="Montserrat" pitchFamily="34" charset="0"/>
                <a:ea typeface="Montserrat" pitchFamily="34" charset="-122"/>
                <a:cs typeface="Montserrat" pitchFamily="34" charset="-120"/>
              </a:rPr>
              <a:t>(prudencia, integridad, imparcialidad como disposiciones del carácter), un sustrato compartido en la </a:t>
            </a:r>
            <a:r>
              <a:rPr lang="en-US" sz="1200" b="1" dirty="0">
                <a:solidFill>
                  <a:srgbClr val="0B2545"/>
                </a:solidFill>
                <a:latin typeface="Montserrat" pitchFamily="34" charset="0"/>
                <a:ea typeface="Montserrat" pitchFamily="34" charset="-122"/>
                <a:cs typeface="Montserrat" pitchFamily="34" charset="-120"/>
              </a:rPr>
              <a:t>deontología kantiana de mínimos </a:t>
            </a:r>
            <a:r>
              <a:rPr lang="en-US" sz="1200" dirty="0">
                <a:solidFill>
                  <a:srgbClr val="111111"/>
                </a:solidFill>
                <a:latin typeface="Montserrat" pitchFamily="34" charset="0"/>
                <a:ea typeface="Montserrat" pitchFamily="34" charset="-122"/>
                <a:cs typeface="Montserrat" pitchFamily="34" charset="-120"/>
              </a:rPr>
              <a:t>(dignidad humana, ser humano como fin), y una capa visible de autores contemporáneos —Sen, Atienza, Vigo, Nino, Dworkin— que ofrecen el lenguaje de los debates actuales.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 </a:t>
            </a:r>
            <a:endParaRPr lang="en-US" sz="1200" dirty="0"/>
          </a:p>
          <a:p>
            <a:pPr marL="0" indent="0" algn="just">
              <a:lnSpc>
                <a:spcPct val="150000"/>
              </a:lnSpc>
              <a:spcAft>
                <a:spcPts val="600"/>
              </a:spcAft>
              <a:buNone/>
            </a:pPr>
            <a:r>
              <a:rPr lang="en-US" sz="1200" dirty="0">
                <a:solidFill>
                  <a:srgbClr val="111111"/>
                </a:solidFill>
                <a:latin typeface="Montserrat" pitchFamily="34" charset="0"/>
                <a:ea typeface="Montserrat" pitchFamily="34" charset="-122"/>
                <a:cs typeface="Montserrat" pitchFamily="34" charset="-120"/>
              </a:rPr>
              <a:t>No es eclecticismo perezoso: es </a:t>
            </a:r>
            <a:r>
              <a:rPr lang="en-US" sz="1200" i="1" dirty="0">
                <a:solidFill>
                  <a:srgbClr val="13315C"/>
                </a:solidFill>
                <a:latin typeface="Montserrat" pitchFamily="34" charset="0"/>
                <a:ea typeface="Montserrat" pitchFamily="34" charset="-122"/>
                <a:cs typeface="Montserrat" pitchFamily="34" charset="-120"/>
              </a:rPr>
              <a:t>sincretismo deliberado</a:t>
            </a:r>
            <a:r>
              <a:rPr lang="en-US" sz="1200" dirty="0">
                <a:solidFill>
                  <a:srgbClr val="111111"/>
                </a:solidFill>
                <a:latin typeface="Montserrat" pitchFamily="34" charset="0"/>
                <a:ea typeface="Montserrat" pitchFamily="34" charset="-122"/>
                <a:cs typeface="Montserrat" pitchFamily="34" charset="-120"/>
              </a:rPr>
              <a:t>. El propio TEPJF, al encargar el Código de Ética Judicial Electoral a Rodolfo Vigo y a Manuel Atienza, hizo una declaración institucional sobre esto.</a:t>
            </a:r>
            <a:endParaRPr lang="en-US" sz="1200" dirty="0"/>
          </a:p>
        </p:txBody>
      </p:sp>
      <p:sp>
        <p:nvSpPr>
          <p:cNvPr id="5" name="Shape 3"/>
          <p:cNvSpPr/>
          <p:nvPr/>
        </p:nvSpPr>
        <p:spPr>
          <a:xfrm>
            <a:off x="548640" y="4800600"/>
            <a:ext cx="502920" cy="32004"/>
          </a:xfrm>
          <a:prstGeom prst="rect">
            <a:avLst/>
          </a:prstGeom>
          <a:solidFill>
            <a:srgbClr val="B08A2E"/>
          </a:solidFill>
          <a:ln w="12700">
            <a:solidFill>
              <a:srgbClr val="B08A2E"/>
            </a:solidFill>
            <a:prstDash val="solid"/>
          </a:ln>
        </p:spPr>
        <p:txBody>
          <a:bodyPr/>
          <a:lstStyle/>
          <a:p>
            <a:endParaRPr lang="es-MX"/>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8046720" cy="292608"/>
          </a:xfrm>
          <a:prstGeom prst="rect">
            <a:avLst/>
          </a:prstGeom>
          <a:noFill/>
          <a:ln/>
        </p:spPr>
        <p:txBody>
          <a:bodyPr wrap="square" lIns="0" tIns="0" rIns="0" bIns="0" rtlCol="0" anchor="ctr"/>
          <a:lstStyle/>
          <a:p>
            <a:pPr marL="0" indent="0" algn="l">
              <a:buNone/>
            </a:pPr>
            <a:r>
              <a:rPr lang="en-US" sz="1000" kern="0" spc="400" dirty="0">
                <a:solidFill>
                  <a:srgbClr val="B08A2E"/>
                </a:solidFill>
                <a:latin typeface="Montserrat Black" pitchFamily="34" charset="0"/>
                <a:ea typeface="Montserrat Black" pitchFamily="34" charset="-122"/>
                <a:cs typeface="Montserrat Black" pitchFamily="34" charset="-120"/>
              </a:rPr>
              <a:t>EL NÚCLEO OPERATIVO</a:t>
            </a:r>
            <a:endParaRPr lang="en-US" sz="1000" dirty="0"/>
          </a:p>
        </p:txBody>
      </p:sp>
      <p:sp>
        <p:nvSpPr>
          <p:cNvPr id="3" name="Text 1"/>
          <p:cNvSpPr/>
          <p:nvPr/>
        </p:nvSpPr>
        <p:spPr>
          <a:xfrm>
            <a:off x="548640" y="777240"/>
            <a:ext cx="8046720" cy="868680"/>
          </a:xfrm>
          <a:prstGeom prst="rect">
            <a:avLst/>
          </a:prstGeom>
          <a:noFill/>
          <a:ln/>
        </p:spPr>
        <p:txBody>
          <a:bodyPr wrap="square" lIns="0" tIns="0" rIns="0" bIns="0" rtlCol="0" anchor="t"/>
          <a:lstStyle/>
          <a:p>
            <a:pPr marL="0" indent="0" algn="l">
              <a:buNone/>
            </a:pPr>
            <a:r>
              <a:rPr lang="en-US" sz="3000" dirty="0">
                <a:solidFill>
                  <a:srgbClr val="0B2545"/>
                </a:solidFill>
                <a:latin typeface="Montserrat Black" pitchFamily="34" charset="0"/>
                <a:ea typeface="Montserrat Black" pitchFamily="34" charset="-122"/>
                <a:cs typeface="Montserrat Black" pitchFamily="34" charset="-120"/>
              </a:rPr>
              <a:t>Las virtudes judiciales no son adornos: son condición de posibilidad.</a:t>
            </a:r>
            <a:endParaRPr lang="en-US" sz="3000" dirty="0"/>
          </a:p>
        </p:txBody>
      </p:sp>
      <p:sp>
        <p:nvSpPr>
          <p:cNvPr id="4" name="Shape 2"/>
          <p:cNvSpPr/>
          <p:nvPr/>
        </p:nvSpPr>
        <p:spPr>
          <a:xfrm>
            <a:off x="548640" y="1783080"/>
            <a:ext cx="3931920" cy="1325880"/>
          </a:xfrm>
          <a:prstGeom prst="rect">
            <a:avLst/>
          </a:prstGeom>
          <a:solidFill>
            <a:srgbClr val="EEF2F7"/>
          </a:solidFill>
          <a:ln w="12700">
            <a:solidFill>
              <a:srgbClr val="EEF2F7"/>
            </a:solidFill>
            <a:prstDash val="solid"/>
          </a:ln>
        </p:spPr>
        <p:txBody>
          <a:bodyPr/>
          <a:lstStyle/>
          <a:p>
            <a:endParaRPr lang="es-MX"/>
          </a:p>
        </p:txBody>
      </p:sp>
      <p:sp>
        <p:nvSpPr>
          <p:cNvPr id="5" name="Shape 3"/>
          <p:cNvSpPr/>
          <p:nvPr/>
        </p:nvSpPr>
        <p:spPr>
          <a:xfrm>
            <a:off x="548640" y="1783080"/>
            <a:ext cx="54864" cy="1325880"/>
          </a:xfrm>
          <a:prstGeom prst="rect">
            <a:avLst/>
          </a:prstGeom>
          <a:solidFill>
            <a:srgbClr val="B08A2E"/>
          </a:solidFill>
          <a:ln w="12700">
            <a:solidFill>
              <a:srgbClr val="B08A2E"/>
            </a:solidFill>
            <a:prstDash val="solid"/>
          </a:ln>
        </p:spPr>
        <p:txBody>
          <a:bodyPr/>
          <a:lstStyle/>
          <a:p>
            <a:endParaRPr lang="es-MX"/>
          </a:p>
        </p:txBody>
      </p:sp>
      <p:sp>
        <p:nvSpPr>
          <p:cNvPr id="6" name="Text 4"/>
          <p:cNvSpPr/>
          <p:nvPr/>
        </p:nvSpPr>
        <p:spPr>
          <a:xfrm>
            <a:off x="749808" y="1947672"/>
            <a:ext cx="3611880" cy="365760"/>
          </a:xfrm>
          <a:prstGeom prst="rect">
            <a:avLst/>
          </a:prstGeom>
          <a:noFill/>
          <a:ln/>
        </p:spPr>
        <p:txBody>
          <a:bodyPr wrap="square" lIns="0" tIns="0" rIns="0" bIns="0" rtlCol="0" anchor="t"/>
          <a:lstStyle/>
          <a:p>
            <a:pPr marL="0" indent="0" algn="l">
              <a:buNone/>
            </a:pPr>
            <a:r>
              <a:rPr lang="en-US" sz="1300" kern="0" spc="200" dirty="0">
                <a:solidFill>
                  <a:srgbClr val="0B2545"/>
                </a:solidFill>
                <a:latin typeface="Montserrat Black" pitchFamily="34" charset="0"/>
                <a:ea typeface="Montserrat Black" pitchFamily="34" charset="-122"/>
                <a:cs typeface="Montserrat Black" pitchFamily="34" charset="-120"/>
              </a:rPr>
              <a:t>INDEPENDENCIA</a:t>
            </a:r>
            <a:endParaRPr lang="en-US" sz="1300" dirty="0"/>
          </a:p>
        </p:txBody>
      </p:sp>
      <p:sp>
        <p:nvSpPr>
          <p:cNvPr id="7" name="Text 5"/>
          <p:cNvSpPr/>
          <p:nvPr/>
        </p:nvSpPr>
        <p:spPr>
          <a:xfrm>
            <a:off x="749808" y="2286000"/>
            <a:ext cx="3611880" cy="731520"/>
          </a:xfrm>
          <a:prstGeom prst="rect">
            <a:avLst/>
          </a:prstGeom>
          <a:noFill/>
          <a:ln/>
        </p:spPr>
        <p:txBody>
          <a:bodyPr wrap="square" lIns="0" tIns="0" rIns="0" bIns="0" rtlCol="0" anchor="t"/>
          <a:lstStyle/>
          <a:p>
            <a:pPr marL="0" indent="0" algn="just">
              <a:lnSpc>
                <a:spcPct val="135000"/>
              </a:lnSpc>
              <a:buNone/>
            </a:pPr>
            <a:r>
              <a:rPr lang="en-US" sz="1050" dirty="0">
                <a:solidFill>
                  <a:srgbClr val="111111"/>
                </a:solidFill>
                <a:latin typeface="Montserrat" pitchFamily="34" charset="0"/>
                <a:ea typeface="Montserrat" pitchFamily="34" charset="-122"/>
                <a:cs typeface="Montserrat" pitchFamily="34" charset="-120"/>
              </a:rPr>
              <a:t>Decidir conforme a derecho, no a presiones externas —políticas, sociales, mediáticas, internas—.</a:t>
            </a:r>
            <a:endParaRPr lang="en-US" sz="1050" dirty="0"/>
          </a:p>
        </p:txBody>
      </p:sp>
      <p:sp>
        <p:nvSpPr>
          <p:cNvPr id="8" name="Shape 6"/>
          <p:cNvSpPr/>
          <p:nvPr/>
        </p:nvSpPr>
        <p:spPr>
          <a:xfrm>
            <a:off x="4663440" y="1783080"/>
            <a:ext cx="3931920" cy="1325880"/>
          </a:xfrm>
          <a:prstGeom prst="rect">
            <a:avLst/>
          </a:prstGeom>
          <a:solidFill>
            <a:srgbClr val="EEF2F7"/>
          </a:solidFill>
          <a:ln w="12700">
            <a:solidFill>
              <a:srgbClr val="EEF2F7"/>
            </a:solidFill>
            <a:prstDash val="solid"/>
          </a:ln>
        </p:spPr>
        <p:txBody>
          <a:bodyPr/>
          <a:lstStyle/>
          <a:p>
            <a:endParaRPr lang="es-MX"/>
          </a:p>
        </p:txBody>
      </p:sp>
      <p:sp>
        <p:nvSpPr>
          <p:cNvPr id="9" name="Shape 7"/>
          <p:cNvSpPr/>
          <p:nvPr/>
        </p:nvSpPr>
        <p:spPr>
          <a:xfrm>
            <a:off x="4663440" y="1783080"/>
            <a:ext cx="54864" cy="1325880"/>
          </a:xfrm>
          <a:prstGeom prst="rect">
            <a:avLst/>
          </a:prstGeom>
          <a:solidFill>
            <a:srgbClr val="B08A2E"/>
          </a:solidFill>
          <a:ln w="12700">
            <a:solidFill>
              <a:srgbClr val="B08A2E"/>
            </a:solidFill>
            <a:prstDash val="solid"/>
          </a:ln>
        </p:spPr>
        <p:txBody>
          <a:bodyPr/>
          <a:lstStyle/>
          <a:p>
            <a:endParaRPr lang="es-MX"/>
          </a:p>
        </p:txBody>
      </p:sp>
      <p:sp>
        <p:nvSpPr>
          <p:cNvPr id="10" name="Text 8"/>
          <p:cNvSpPr/>
          <p:nvPr/>
        </p:nvSpPr>
        <p:spPr>
          <a:xfrm>
            <a:off x="4864608" y="1947672"/>
            <a:ext cx="3611880" cy="365760"/>
          </a:xfrm>
          <a:prstGeom prst="rect">
            <a:avLst/>
          </a:prstGeom>
          <a:noFill/>
          <a:ln/>
        </p:spPr>
        <p:txBody>
          <a:bodyPr wrap="square" lIns="0" tIns="0" rIns="0" bIns="0" rtlCol="0" anchor="t"/>
          <a:lstStyle/>
          <a:p>
            <a:pPr marL="0" indent="0" algn="l">
              <a:buNone/>
            </a:pPr>
            <a:r>
              <a:rPr lang="en-US" sz="1300" kern="0" spc="200" dirty="0">
                <a:solidFill>
                  <a:srgbClr val="0B2545"/>
                </a:solidFill>
                <a:latin typeface="Montserrat Black" pitchFamily="34" charset="0"/>
                <a:ea typeface="Montserrat Black" pitchFamily="34" charset="-122"/>
                <a:cs typeface="Montserrat Black" pitchFamily="34" charset="-120"/>
              </a:rPr>
              <a:t>IMPARCIALIDAD</a:t>
            </a:r>
            <a:endParaRPr lang="en-US" sz="1300" dirty="0"/>
          </a:p>
        </p:txBody>
      </p:sp>
      <p:sp>
        <p:nvSpPr>
          <p:cNvPr id="11" name="Text 9"/>
          <p:cNvSpPr/>
          <p:nvPr/>
        </p:nvSpPr>
        <p:spPr>
          <a:xfrm>
            <a:off x="4864608" y="2286000"/>
            <a:ext cx="3611880" cy="731520"/>
          </a:xfrm>
          <a:prstGeom prst="rect">
            <a:avLst/>
          </a:prstGeom>
          <a:noFill/>
          <a:ln/>
        </p:spPr>
        <p:txBody>
          <a:bodyPr wrap="square" lIns="0" tIns="0" rIns="0" bIns="0" rtlCol="0" anchor="t"/>
          <a:lstStyle/>
          <a:p>
            <a:pPr marL="0" indent="0" algn="just">
              <a:lnSpc>
                <a:spcPct val="135000"/>
              </a:lnSpc>
              <a:buNone/>
            </a:pPr>
            <a:r>
              <a:rPr lang="en-US" sz="1050" dirty="0">
                <a:solidFill>
                  <a:srgbClr val="111111"/>
                </a:solidFill>
                <a:latin typeface="Montserrat" pitchFamily="34" charset="0"/>
                <a:ea typeface="Montserrat" pitchFamily="34" charset="-122"/>
                <a:cs typeface="Montserrat" pitchFamily="34" charset="-120"/>
              </a:rPr>
              <a:t>Decidir sin inclinación previa hacia ninguna de las partes; ser el espectador imparcial smithiano.</a:t>
            </a:r>
            <a:endParaRPr lang="en-US" sz="1050" dirty="0"/>
          </a:p>
        </p:txBody>
      </p:sp>
      <p:sp>
        <p:nvSpPr>
          <p:cNvPr id="12" name="Shape 10"/>
          <p:cNvSpPr/>
          <p:nvPr/>
        </p:nvSpPr>
        <p:spPr>
          <a:xfrm>
            <a:off x="548640" y="3273552"/>
            <a:ext cx="3931920" cy="1325880"/>
          </a:xfrm>
          <a:prstGeom prst="rect">
            <a:avLst/>
          </a:prstGeom>
          <a:solidFill>
            <a:srgbClr val="EEF2F7"/>
          </a:solidFill>
          <a:ln w="12700">
            <a:solidFill>
              <a:srgbClr val="EEF2F7"/>
            </a:solidFill>
            <a:prstDash val="solid"/>
          </a:ln>
        </p:spPr>
        <p:txBody>
          <a:bodyPr/>
          <a:lstStyle/>
          <a:p>
            <a:endParaRPr lang="es-MX"/>
          </a:p>
        </p:txBody>
      </p:sp>
      <p:sp>
        <p:nvSpPr>
          <p:cNvPr id="13" name="Shape 11"/>
          <p:cNvSpPr/>
          <p:nvPr/>
        </p:nvSpPr>
        <p:spPr>
          <a:xfrm>
            <a:off x="548640" y="3273552"/>
            <a:ext cx="54864" cy="1325880"/>
          </a:xfrm>
          <a:prstGeom prst="rect">
            <a:avLst/>
          </a:prstGeom>
          <a:solidFill>
            <a:srgbClr val="B08A2E"/>
          </a:solidFill>
          <a:ln w="12700">
            <a:solidFill>
              <a:srgbClr val="B08A2E"/>
            </a:solidFill>
            <a:prstDash val="solid"/>
          </a:ln>
        </p:spPr>
        <p:txBody>
          <a:bodyPr/>
          <a:lstStyle/>
          <a:p>
            <a:endParaRPr lang="es-MX"/>
          </a:p>
        </p:txBody>
      </p:sp>
      <p:sp>
        <p:nvSpPr>
          <p:cNvPr id="14" name="Text 12"/>
          <p:cNvSpPr/>
          <p:nvPr/>
        </p:nvSpPr>
        <p:spPr>
          <a:xfrm>
            <a:off x="749808" y="3438144"/>
            <a:ext cx="3611880" cy="365760"/>
          </a:xfrm>
          <a:prstGeom prst="rect">
            <a:avLst/>
          </a:prstGeom>
          <a:noFill/>
          <a:ln/>
        </p:spPr>
        <p:txBody>
          <a:bodyPr wrap="square" lIns="0" tIns="0" rIns="0" bIns="0" rtlCol="0" anchor="t"/>
          <a:lstStyle/>
          <a:p>
            <a:pPr marL="0" indent="0" algn="l">
              <a:buNone/>
            </a:pPr>
            <a:r>
              <a:rPr lang="en-US" sz="1300" kern="0" spc="200" dirty="0">
                <a:solidFill>
                  <a:srgbClr val="0B2545"/>
                </a:solidFill>
                <a:latin typeface="Montserrat Black" pitchFamily="34" charset="0"/>
                <a:ea typeface="Montserrat Black" pitchFamily="34" charset="-122"/>
                <a:cs typeface="Montserrat Black" pitchFamily="34" charset="-120"/>
              </a:rPr>
              <a:t>INTEGRIDAD</a:t>
            </a:r>
            <a:endParaRPr lang="en-US" sz="1300" dirty="0"/>
          </a:p>
        </p:txBody>
      </p:sp>
      <p:sp>
        <p:nvSpPr>
          <p:cNvPr id="15" name="Text 13"/>
          <p:cNvSpPr/>
          <p:nvPr/>
        </p:nvSpPr>
        <p:spPr>
          <a:xfrm>
            <a:off x="749808" y="3776472"/>
            <a:ext cx="3611880" cy="731520"/>
          </a:xfrm>
          <a:prstGeom prst="rect">
            <a:avLst/>
          </a:prstGeom>
          <a:noFill/>
          <a:ln/>
        </p:spPr>
        <p:txBody>
          <a:bodyPr wrap="square" lIns="0" tIns="0" rIns="0" bIns="0" rtlCol="0" anchor="t"/>
          <a:lstStyle/>
          <a:p>
            <a:pPr marL="0" indent="0" algn="just">
              <a:lnSpc>
                <a:spcPct val="135000"/>
              </a:lnSpc>
              <a:buNone/>
            </a:pPr>
            <a:r>
              <a:rPr lang="en-US" sz="1050" dirty="0">
                <a:solidFill>
                  <a:srgbClr val="111111"/>
                </a:solidFill>
                <a:latin typeface="Montserrat" pitchFamily="34" charset="0"/>
                <a:ea typeface="Montserrat" pitchFamily="34" charset="-122"/>
                <a:cs typeface="Montserrat" pitchFamily="34" charset="-120"/>
              </a:rPr>
              <a:t>Coherencia entre lo que se cree, lo que se dice y lo que se decide. Sin doble vida moral.</a:t>
            </a:r>
            <a:endParaRPr lang="en-US" sz="1050" dirty="0"/>
          </a:p>
        </p:txBody>
      </p:sp>
      <p:sp>
        <p:nvSpPr>
          <p:cNvPr id="16" name="Shape 14"/>
          <p:cNvSpPr/>
          <p:nvPr/>
        </p:nvSpPr>
        <p:spPr>
          <a:xfrm>
            <a:off x="4663440" y="3273552"/>
            <a:ext cx="3931920" cy="1325880"/>
          </a:xfrm>
          <a:prstGeom prst="rect">
            <a:avLst/>
          </a:prstGeom>
          <a:solidFill>
            <a:srgbClr val="EEF2F7"/>
          </a:solidFill>
          <a:ln w="12700">
            <a:solidFill>
              <a:srgbClr val="EEF2F7"/>
            </a:solidFill>
            <a:prstDash val="solid"/>
          </a:ln>
        </p:spPr>
        <p:txBody>
          <a:bodyPr/>
          <a:lstStyle/>
          <a:p>
            <a:endParaRPr lang="es-MX"/>
          </a:p>
        </p:txBody>
      </p:sp>
      <p:sp>
        <p:nvSpPr>
          <p:cNvPr id="17" name="Shape 15"/>
          <p:cNvSpPr/>
          <p:nvPr/>
        </p:nvSpPr>
        <p:spPr>
          <a:xfrm>
            <a:off x="4663440" y="3273552"/>
            <a:ext cx="54864" cy="1325880"/>
          </a:xfrm>
          <a:prstGeom prst="rect">
            <a:avLst/>
          </a:prstGeom>
          <a:solidFill>
            <a:srgbClr val="B08A2E"/>
          </a:solidFill>
          <a:ln w="12700">
            <a:solidFill>
              <a:srgbClr val="B08A2E"/>
            </a:solidFill>
            <a:prstDash val="solid"/>
          </a:ln>
        </p:spPr>
        <p:txBody>
          <a:bodyPr/>
          <a:lstStyle/>
          <a:p>
            <a:endParaRPr lang="es-MX"/>
          </a:p>
        </p:txBody>
      </p:sp>
      <p:sp>
        <p:nvSpPr>
          <p:cNvPr id="18" name="Text 16"/>
          <p:cNvSpPr/>
          <p:nvPr/>
        </p:nvSpPr>
        <p:spPr>
          <a:xfrm>
            <a:off x="4864608" y="3438144"/>
            <a:ext cx="3611880" cy="365760"/>
          </a:xfrm>
          <a:prstGeom prst="rect">
            <a:avLst/>
          </a:prstGeom>
          <a:noFill/>
          <a:ln/>
        </p:spPr>
        <p:txBody>
          <a:bodyPr wrap="square" lIns="0" tIns="0" rIns="0" bIns="0" rtlCol="0" anchor="t"/>
          <a:lstStyle/>
          <a:p>
            <a:pPr marL="0" indent="0" algn="l">
              <a:buNone/>
            </a:pPr>
            <a:r>
              <a:rPr lang="en-US" sz="1300" kern="0" spc="200" dirty="0">
                <a:solidFill>
                  <a:srgbClr val="0B2545"/>
                </a:solidFill>
                <a:latin typeface="Montserrat Black" pitchFamily="34" charset="0"/>
                <a:ea typeface="Montserrat Black" pitchFamily="34" charset="-122"/>
                <a:cs typeface="Montserrat Black" pitchFamily="34" charset="-120"/>
              </a:rPr>
              <a:t>PRUDENCIA</a:t>
            </a:r>
            <a:endParaRPr lang="en-US" sz="1300" dirty="0"/>
          </a:p>
        </p:txBody>
      </p:sp>
      <p:sp>
        <p:nvSpPr>
          <p:cNvPr id="19" name="Text 17"/>
          <p:cNvSpPr/>
          <p:nvPr/>
        </p:nvSpPr>
        <p:spPr>
          <a:xfrm>
            <a:off x="4864608" y="3776472"/>
            <a:ext cx="3611880" cy="731520"/>
          </a:xfrm>
          <a:prstGeom prst="rect">
            <a:avLst/>
          </a:prstGeom>
          <a:noFill/>
          <a:ln/>
        </p:spPr>
        <p:txBody>
          <a:bodyPr wrap="square" lIns="0" tIns="0" rIns="0" bIns="0" rtlCol="0" anchor="t"/>
          <a:lstStyle/>
          <a:p>
            <a:pPr marL="0" indent="0" algn="just">
              <a:lnSpc>
                <a:spcPct val="135000"/>
              </a:lnSpc>
              <a:buNone/>
            </a:pPr>
            <a:r>
              <a:rPr lang="en-US" sz="1050" dirty="0">
                <a:solidFill>
                  <a:srgbClr val="111111"/>
                </a:solidFill>
                <a:latin typeface="Montserrat" pitchFamily="34" charset="0"/>
                <a:ea typeface="Montserrat" pitchFamily="34" charset="-122"/>
                <a:cs typeface="Montserrat" pitchFamily="34" charset="-120"/>
              </a:rPr>
              <a:t>Phrónesis: deliberación práctica que aplica principios universales al caso concreto, con sabiduría situada.</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7848</Words>
  <Application>Microsoft Office PowerPoint</Application>
  <PresentationFormat>Presentación en pantalla (16:9)</PresentationFormat>
  <Paragraphs>200</Paragraphs>
  <Slides>26</Slides>
  <Notes>26</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Arial</vt:lpstr>
      <vt:lpstr>Montserrat</vt:lpstr>
      <vt:lpstr>Montserrat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Justicia abierta y ética judicial</dc:title>
  <dc:subject>PptxGenJS Presentation</dc:subject>
  <dc:creator>Dr. Alejandro Lozano Díez</dc:creator>
  <cp:lastModifiedBy>Alejandro Lozano Díez</cp:lastModifiedBy>
  <cp:revision>1</cp:revision>
  <dcterms:created xsi:type="dcterms:W3CDTF">2026-05-26T01:47:22Z</dcterms:created>
  <dcterms:modified xsi:type="dcterms:W3CDTF">2026-05-26T02:35:08Z</dcterms:modified>
</cp:coreProperties>
</file>