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Lozano Díez" userId="f461a038-936d-4644-906e-77dc6461aaca" providerId="ADAL" clId="{581AF98D-CCC0-4987-B9A5-E30D64487D45}"/>
    <pc:docChg chg="custSel modSld">
      <pc:chgData name="Alejandro Lozano Díez" userId="f461a038-936d-4644-906e-77dc6461aaca" providerId="ADAL" clId="{581AF98D-CCC0-4987-B9A5-E30D64487D45}" dt="2026-05-19T05:07:12.479" v="8" actId="27636"/>
      <pc:docMkLst>
        <pc:docMk/>
      </pc:docMkLst>
      <pc:sldChg chg="modSp mod">
        <pc:chgData name="Alejandro Lozano Díez" userId="f461a038-936d-4644-906e-77dc6461aaca" providerId="ADAL" clId="{581AF98D-CCC0-4987-B9A5-E30D64487D45}" dt="2026-05-19T05:00:09.231" v="6" actId="114"/>
        <pc:sldMkLst>
          <pc:docMk/>
          <pc:sldMk cId="0" sldId="266"/>
        </pc:sldMkLst>
        <pc:spChg chg="mod">
          <ac:chgData name="Alejandro Lozano Díez" userId="f461a038-936d-4644-906e-77dc6461aaca" providerId="ADAL" clId="{581AF98D-CCC0-4987-B9A5-E30D64487D45}" dt="2026-05-19T04:59:31.587" v="0" actId="1076"/>
          <ac:spMkLst>
            <pc:docMk/>
            <pc:sldMk cId="0" sldId="266"/>
            <ac:spMk id="8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05:00:09.231" v="6" actId="114"/>
          <ac:spMkLst>
            <pc:docMk/>
            <pc:sldMk cId="0" sldId="266"/>
            <ac:spMk id="9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19T05:07:12.479" v="8" actId="27636"/>
        <pc:sldMkLst>
          <pc:docMk/>
          <pc:sldMk cId="0" sldId="276"/>
        </pc:sldMkLst>
        <pc:spChg chg="mod">
          <ac:chgData name="Alejandro Lozano Díez" userId="f461a038-936d-4644-906e-77dc6461aaca" providerId="ADAL" clId="{581AF98D-CCC0-4987-B9A5-E30D64487D45}" dt="2026-05-19T05:07:12.479" v="8" actId="27636"/>
          <ac:spMkLst>
            <pc:docMk/>
            <pc:sldMk cId="0" sldId="276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64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Apertura sugerida: hoy no conviene presentar la epistemología mestiza como una moda ni como una consigna simple. Hay que tratarla como una pregunta seria: ¿qué ocurre con el conocimiento cuando el sujeto que conoce no vive en un centro estable, sino en la frontera, en la mezcla, en la traducción permanente?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Anzaldúa escribe en prosa y poesía, en inglés y español, y desde la experiencia chicana, fronteriza, feminista y queer. Su escritura misma encarna la tesis: no sólo habla de mezcla; escribe mezcladamente.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obra permite ampliar la idea: el conocimiento se produce desde raza, clase, género, sexualidad e historia. La voz subalterna deja de ser objeto de estudio y se vuelve sujeto de enunciación.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todos esos autores son “mestizos” ni usan la etiqueta. Pero ayudan a entender el desplazamiento: del individuo abstracto hacia comunidades de conocimiento situadas y atravesadas por poder.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Foucault no es autor de epistemología mestiza, pero ayuda a formular la pregunta: ¿qué régimen de verdad autorizó unas voces y descalificó otras? Aquí aparece la dimensión política.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epistemología mestiza no suele ser mero relativismo lúdico. Habla desde heridas históricas concretas: colonialidad, racismo, sexismo, migración, exclusión lingüística.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Quijano, Mignolo y Lugones ayudan a comprender la colonialidad del poder, del saber y del género. La epistemología mestiza se sitúa dentro de ese horizonte, aunque con énfasis fronterizo.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Esto permite conectar con la clase anterior. No son lo mismo. La indígena insiste en territorio, comunidad, memoria y relacionalidad. La mestiza insiste en mezcla, traducción y desgarro.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Como descubrimiento: el sujeto siempre estuvo situado. Como deber: escuchar voces desautorizadas. Como reclamo: reabrir el archivo de la verdad a quienes fueron expulsados de él.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política no descalifica una teoría por sí misma. También hubo política en Platón, Hobbes, Kant o Marx. La pregunta crítica es si la política ilumina zonas ignoradas o sustituye la búsqueda de verdad por identidad.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Éste es el punto de equilibrio para una clase rigurosa. No se trata de ridiculizarla ni de santificarla. La identidad abre una perspectiva; no exonera de argumentar.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clase puede organizarse en cinco pasos. Primero, una definición no dogmática. Segundo, las ideas estructurales. Tercero, la genealogía de autoras y obras. Cuarto, los parentescos con corrientes contemporáneas. Quinto, la pregunta crítica: ¿estamos ante una teoría académica neutral o ante una intervención político-reclamativa?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Concluir con este contraste permite que el grupo entienda la transición contemporánea: de la relación sujeto-objeto a la relación comunidad, poder, historia y verdad.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diapositiva no pretende agotar la bibliografía. Funciona como bibliografía mínima para que el grupo ubique la genealogía y entienda que la etiqueta epistemología mestiza es más interpretativa que canónica.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Conviene iniciar con cautela: “epistemología mestiza” no tiene la estabilización doctrinal de la epistemología clásica. Su núcleo más sólido es la conciencia mestiza de Gloria Anzaldúa, entendida como experiencia de frontera, tensión y traducción.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Aquí aparece la primera diferencia con Platón, Aristóteles, Descartes o buena parte de la tradición analítica: no se pregunta sólo si S sabe que p, sino quién es ese S, qué mundo lo formó y qué silencios lo rodean.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 Anzaldúa, la frontera es física, lingüística, sexual, cultural y espiritual. No es una línea limpia; es una herida y un laboratorio. Desde ahí, la conciencia aprende a comparar mundos.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Debe evitarse la lectura sentimental: la mezcla no borra jerarquías. El mestizaje latinoamericano fue también una ideología nacional que pudo invisibilizar pueblos indígenas.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noción conecta con Donna Haraway: los conocimientos situados cuestionan la “vista desde ninguna parte”. La objetividad no desaparece, pero debe ser reimaginada como responsabilidad de perspectiva.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Ésta es una pregunta institucional. No se limita a emociones identitarias: cuestiona bibliotecas, universidades, lenguas legítimas, cánones y métodos.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dualismos ordenan, pero también excluyen. La conciencia mestiza piensa en la zona intermedia, donde las categorías heredadas ya no bastan.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75488" cy="6858000"/>
          </a:xfrm>
          <a:prstGeom prst="rect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475488" y="0"/>
            <a:ext cx="109728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1005840" y="1097280"/>
            <a:ext cx="8138160" cy="1828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Epistemología</a:t>
            </a:r>
            <a:endParaRPr lang="en-US" sz="6000" dirty="0"/>
          </a:p>
          <a:p>
            <a:pPr marL="0" indent="0">
              <a:buNone/>
            </a:pPr>
            <a:r>
              <a:rPr lang="en-US" sz="60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mestiza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1024128" y="3182112"/>
            <a:ext cx="886968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Frontera, mezcla y política del conocimiento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024128" y="3794760"/>
            <a:ext cx="80467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Guion de clase + 18 afirmaciones para presentación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24128" y="4160520"/>
            <a:ext cx="804672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Clase posterior a epistemología indígena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7A2435"/>
          </a:solidFill>
          <a:ln w="12700">
            <a:solidFill>
              <a:srgbClr val="7A2435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7A2435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8. Autora central: Gloria Anzaldúa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autora decisiva es Gloria Anzaldúa; su obra clave es Borderlands/La Frontera: The New Mestiza, publicada en 1987.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autoras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obras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genealogía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Anzaldúa escribe en prosa y poesía, en inglés y español, y desde la experiencia chicana, fronteriza, feminista y queer. Su escritura misma encarna la tesis: no sólo habla de mezcla; escribe mezcladamente.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274B6D"/>
          </a:solidFill>
          <a:ln w="12700">
            <a:solidFill>
              <a:srgbClr val="274B6D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274B6D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9. Obra colectiva: This Bridge Called My Back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86384" y="146507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678941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Cherríe Moraga y Gloria Anzaldúa editaron </a:t>
            </a:r>
            <a:r>
              <a:rPr lang="en-US" sz="3200" b="1" i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This Bridge Called My Back</a:t>
            </a: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, texto crucial del feminismo de mujeres de color.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autoras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obras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genealogía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Esta obra permite ampliar la idea: el conocimiento se produce desde raza, clase, género, sexualidad e historia. La voz subalterna deja de ser objeto de estudio y se vuelve sujeto de enunciación.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10. Genealogía amplia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mestiza dialoga con feminismo del punto de vista, epistemología social, teoría decolonial, estudios chicanos y pensamiento fronterizo.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autoras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obras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genealogía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No todos esos autores son “mestizos” ni usan la etiqueta. Pero ayudan a entender el desplazamiento: del individuo abstracto hacia comunidades de conocimiento situadas y atravesadas por poder.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11. Relación con Foucault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 Foucault comparte una sospecha: saber y poder no viven separados; las formas de verdad nacen dentro de instituciones, discursos y prácticas.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autoras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obras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genealogía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Foucault no es autor de epistemología mestiza, pero ayuda a formular la pregunta: ¿qué régimen de verdad autorizó unas voces y descalificó otras? Aquí aparece la dimensión política.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9E2A2B"/>
          </a:solidFill>
          <a:ln w="12700">
            <a:solidFill>
              <a:srgbClr val="9E2A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9E2A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12. Relación con el posmodernismo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Su parentesco con el posmodernismo está en la crítica al universalismo y a los metarrelatos; su diferencia está en que no se queda en juego textual.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diálogo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decolonial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posmoderno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La epistemología mestiza no suele ser mero relativismo lúdico. Habla desde heridas históricas concretas: colonialidad, racismo, sexismo, migración, exclusión lingüística.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7A2435"/>
          </a:solidFill>
          <a:ln w="12700">
            <a:solidFill>
              <a:srgbClr val="7A2435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7A2435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13. Relación con la teoría decolonial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 la teoría decolonial comparte la denuncia de que la modernidad produjo jerarquías globales del saber.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diálogo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decolonial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posmoderno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Quijano, Mignolo y Lugones ayudan a comprender la colonialidad del poder, del saber y del género. La epistemología mestiza se sitúa dentro de ese horizonte, aunque con énfasis fronterizo.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274B6D"/>
          </a:solidFill>
          <a:ln w="12700">
            <a:solidFill>
              <a:srgbClr val="274B6D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274B6D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14. Relación con la epistemología indígena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indígena conoce desde la raíz comunitaria y territorial; la mestiza conoce desde el injerto, la frontera y la pertenencia fracturada.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diálogo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decolonial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posmoderno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Esto permite conectar con la clase anterior. No son lo mismo. La indígena insiste en territorio, comunidad, memoria y relacionalidad. La mestiza insiste en mezcla, traducción y desgarro.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15. ¿Descubrimiento, deber o reclamo?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mestiza opera como descubrimiento, deber y reclamo: revela la situación del conocimiento, exige escucha y disputa reconocimiento.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crítica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reclamo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verdad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Como descubrimiento: el sujeto siempre estuvo situado. Como deber: escuchar voces desautorizadas. Como reclamo: reabrir el archivo de la verdad a quienes fueron expulsados de él.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16. No es políticamente inocente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Su propósito no es puramente académico-neutral: tiene una motivación reclamativa, aunque eso no la vuelve automáticamente falsa.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crítica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reclamo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verdad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La política no descalifica una teoría por sí misma. También hubo política en Platón, Hobbes, Kant o Marx. La pregunta crítica es si la política ilumina zonas ignoradas o sustituye la búsqueda de verdad por identidad.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9E2A2B"/>
          </a:solidFill>
          <a:ln w="12700">
            <a:solidFill>
              <a:srgbClr val="9E2A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9E2A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17. Riesgo crítico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Su mayor riesgo es convertir la identidad en garantía de verdad; su mayor virtud es mostrar que la neutralidad puede encubrir privilegio.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crítica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reclamo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verdad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Éste es el punto de equilibrio para una clase rigurosa. No se trata de ridiculizarla ni de santificarla. La identidad abre una perspectiva; no exonera de argumentar.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85800" y="530352"/>
            <a:ext cx="960120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5200" b="1" dirty="0">
                <a:solidFill>
                  <a:srgbClr val="1F4E79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Ruta de la clase</a:t>
            </a:r>
            <a:endParaRPr lang="en-US" sz="5200" dirty="0"/>
          </a:p>
        </p:txBody>
      </p:sp>
      <p:sp>
        <p:nvSpPr>
          <p:cNvPr id="8" name="Shape 6"/>
          <p:cNvSpPr/>
          <p:nvPr/>
        </p:nvSpPr>
        <p:spPr>
          <a:xfrm>
            <a:off x="960120" y="1600200"/>
            <a:ext cx="411480" cy="411480"/>
          </a:xfrm>
          <a:prstGeom prst="ellipse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1078992" y="1700784"/>
            <a:ext cx="182880" cy="137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554480" y="1645920"/>
            <a:ext cx="914400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Definición: conocimiento desde la frontera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960120" y="2377440"/>
            <a:ext cx="411480" cy="411480"/>
          </a:xfrm>
          <a:prstGeom prst="ellipse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1078992" y="2478024"/>
            <a:ext cx="182880" cy="137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554480" y="2423160"/>
            <a:ext cx="914400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Ideas relevantes: hibridez, traducción, tensión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60120" y="3154680"/>
            <a:ext cx="411480" cy="411480"/>
          </a:xfrm>
          <a:prstGeom prst="ellipse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1078992" y="3255264"/>
            <a:ext cx="182880" cy="137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554480" y="3200400"/>
            <a:ext cx="914400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Autoras, obras y genealogía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960120" y="3931920"/>
            <a:ext cx="411480" cy="411480"/>
          </a:xfrm>
          <a:prstGeom prst="ellipse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1078992" y="4032504"/>
            <a:ext cx="182880" cy="137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54480" y="3977640"/>
            <a:ext cx="914400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Relación con posmodernismo, feminismo y decolonialidad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60120" y="4709160"/>
            <a:ext cx="411480" cy="411480"/>
          </a:xfrm>
          <a:prstGeom prst="ellipse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1078992" y="4809744"/>
            <a:ext cx="182880" cy="137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554480" y="4754880"/>
            <a:ext cx="914400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Neutralidad académica o reclamo político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7A2435"/>
          </a:solidFill>
          <a:ln w="12700">
            <a:solidFill>
              <a:srgbClr val="7A2435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7A2435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18. Cierre conceptual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clásica preguntaba cómo conoce un sujeto un objeto; la mestiza pregunta quién fue autorizado a conocer y quién fue condenado al silencio.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crítica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reclamo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verdad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Concluir con este contraste permite que el grupo entienda la transición contemporánea: de la relación sujeto-objeto a la relación comunidad, poder, historia y verdad.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85800" y="530352"/>
            <a:ext cx="1051560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52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Referencias mínimas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868680" y="141732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Anzaldúa, G. (1987/2012). Borderlands/La Frontera: The New Mestiza. Aunt Lute Books.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192024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Moraga, C., &amp; Anzaldúa, G. (Eds.). (1981/2015). This Bridge Called My Back. SUNY Press.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242316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Haraway, D. (1988). Situated Knowledges. Feminist Studies, 14(3), 575–599.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68680" y="292608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Harding, S. (1991). Whose Science? Whose Knowledge? Cornell University Press.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68680" y="342900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Foucault, M. (1971/1980). Power/Knowledge. Pantheon.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68680" y="393192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Quijano, A. (2000). Coloniality of power, Eurocentrism, and Latin America. Nepantla.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68680" y="4434840"/>
            <a:ext cx="105156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323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Lugones, M. (2007). Heterosexualism and the Colonial/Modern Gender System. Hypatia.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21080" y="5665216"/>
            <a:ext cx="1014984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Nota didáctica: usar “epistemología mestiza” como categoría interpretativa, no como doctrina monolítica.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1. Definición prudente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mestiza no es una escuela cerrada: es una forma de pensar el conocimiento desde la mezcla, la frontera y la subjetividad históricamente situada.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frontera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mezcla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sujeto situado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Conviene iniciar con cautela: “epistemología mestiza” no tiene la estabilización doctrinal de la epistemología clásica. Su núcleo más sólido es la conciencia mestiza de Gloria Anzaldúa, entendida como experiencia de frontera, tensión y traducción.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9E2A2B"/>
          </a:solidFill>
          <a:ln w="12700">
            <a:solidFill>
              <a:srgbClr val="9E2A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9E2A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2. El sujeto ya no es abstracto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Frente al sujeto universal de la epistemología clásica, la epistemología mestiza parte de un sujeto encarnado: lengua, cuerpo, memoria, raza, género, territorio y exclusión.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frontera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mezcla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sujeto situado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Aquí aparece la primera diferencia con Platón, Aristóteles, Descartes o buena parte de la tradición analítica: no se pregunta sólo si S sabe que p, sino quién es ese S, qué mundo lo formó y qué silencios lo rodean.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7A2435"/>
          </a:solidFill>
          <a:ln w="12700">
            <a:solidFill>
              <a:srgbClr val="7A2435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7A2435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3. La frontera como lugar de conocimiento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frontera deja de ser mero límite geográfico: se vuelve una condición epistemológica desde la cual se ven fisuras que el centro no siempre percibe.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frontera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mezcla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sujeto situado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En Anzaldúa, la frontera es física, lingüística, sexual, cultural y espiritual. No es una línea limpia; es una herida y un laboratorio. Desde ahí, la conciencia aprende a comparar mundos.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274B6D"/>
          </a:solidFill>
          <a:ln w="12700">
            <a:solidFill>
              <a:srgbClr val="274B6D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274B6D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4. La mezcla no es armonía ingenua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Lo mestizo no significa síntesis pacífica: significa conflicto, traducción, ambivalencia y, muchas veces, dolor histórico.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lengua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poder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cuerpo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Debe evitarse la lectura sentimental: la mezcla no borra jerarquías. El mestizaje latinoamericano fue también una ideología nacional que pudo invisibilizar pueblos indígenas.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51F2B"/>
          </a:solidFill>
          <a:ln w="12700">
            <a:solidFill>
              <a:srgbClr val="651F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651F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5. Conocimiento situado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Su tesis mínima es que nadie conoce desde ninguna parte: todo conocimiento se produce desde una posición histórica, social y simbólica.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lengua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poder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cuerpo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La noción conecta con Donna Haraway: los conocimientos situados cuestionan la “vista desde ninguna parte”. La objetividad no desaparece, pero debe ser reimaginada como responsabilidad de perspectiva.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6. Crítica al privilegio epistémico dominante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epistemología mestiza pregunta quién tuvo autoridad para definir qué cuenta como razón, ciencia, cultura o ignorancia.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lengua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poder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cuerpo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Ésta es una pregunta institucional. No se limita a emociones identitarias: cuestiona bibliotecas, universidades, lenguas legítimas, cánones y métodos.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9E2A2B"/>
          </a:solidFill>
          <a:ln w="12700">
            <a:solidFill>
              <a:srgbClr val="9E2A2B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256032" y="0"/>
            <a:ext cx="73152" cy="6858000"/>
          </a:xfrm>
          <a:prstGeom prst="rect">
            <a:avLst/>
          </a:prstGeom>
          <a:solidFill>
            <a:srgbClr val="B08D57"/>
          </a:solidFill>
          <a:ln w="1270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658368" y="6309360"/>
            <a:ext cx="10881360" cy="0"/>
          </a:xfrm>
          <a:prstGeom prst="line">
            <a:avLst/>
          </a:prstGeom>
          <a:noFill/>
          <a:ln w="1905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76656" y="644652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56848" y="642823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94944" y="438912"/>
            <a:ext cx="1060704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9E2A2B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7. Desconfianza ante los dualismos rígidos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13232" y="1124712"/>
            <a:ext cx="4754880" cy="0"/>
          </a:xfrm>
          <a:prstGeom prst="line">
            <a:avLst/>
          </a:prstGeom>
          <a:noFill/>
          <a:ln w="2667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786384" y="1508760"/>
            <a:ext cx="1065276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23232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Uno de sus gestos centrales es romper oposiciones heredadas: centro/periferia, civilización/barbarie, razón/cuerpo, blanco/indígena, masculino/femenino.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84124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94183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lengua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13308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EFE5DA"/>
          </a:solidFill>
          <a:ln w="1651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23367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51F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poder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424928" y="4343400"/>
            <a:ext cx="269748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6510">
            <a:solidFill>
              <a:srgbClr val="EFE5D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525512" y="4453128"/>
            <a:ext cx="251460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cuerpo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04672" y="5148072"/>
            <a:ext cx="1060704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exposición oral: Los dualismos ordenan, pero también excluyen. La conciencia mestiza piensa en la zona intermedia, donde las categorías heredadas ya no bastan.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 Black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2331</Words>
  <Application>Microsoft Office PowerPoint</Application>
  <PresentationFormat>Panorámica</PresentationFormat>
  <Paragraphs>215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Montserrat</vt:lpstr>
      <vt:lpstr>Montserrat Black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Epistemología mestiza</dc:title>
  <dc:subject>Epistemología mestiza</dc:subject>
  <dc:creator>OpenAI</dc:creator>
  <cp:lastModifiedBy>Alejandro Lozano Díez</cp:lastModifiedBy>
  <cp:revision>1</cp:revision>
  <dcterms:created xsi:type="dcterms:W3CDTF">2026-05-19T04:33:44Z</dcterms:created>
  <dcterms:modified xsi:type="dcterms:W3CDTF">2026-05-19T05:07:22Z</dcterms:modified>
</cp:coreProperties>
</file>