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12" r:id="rId2"/>
    <p:sldId id="326" r:id="rId3"/>
    <p:sldId id="327" r:id="rId4"/>
    <p:sldId id="256" r:id="rId5"/>
    <p:sldId id="316" r:id="rId6"/>
    <p:sldId id="317" r:id="rId7"/>
    <p:sldId id="319" r:id="rId8"/>
    <p:sldId id="321" r:id="rId9"/>
    <p:sldId id="318" r:id="rId10"/>
    <p:sldId id="323" r:id="rId11"/>
    <p:sldId id="257" r:id="rId12"/>
    <p:sldId id="314" r:id="rId13"/>
    <p:sldId id="315" r:id="rId14"/>
    <p:sldId id="324" r:id="rId15"/>
    <p:sldId id="258" r:id="rId16"/>
    <p:sldId id="313" r:id="rId17"/>
    <p:sldId id="259" r:id="rId18"/>
    <p:sldId id="260" r:id="rId19"/>
    <p:sldId id="261" r:id="rId20"/>
    <p:sldId id="262" r:id="rId21"/>
    <p:sldId id="263" r:id="rId22"/>
    <p:sldId id="325" r:id="rId23"/>
    <p:sldId id="328" r:id="rId24"/>
    <p:sldId id="330" r:id="rId25"/>
    <p:sldId id="331" r:id="rId26"/>
    <p:sldId id="332" r:id="rId27"/>
    <p:sldId id="333" r:id="rId28"/>
    <p:sldId id="334" r:id="rId29"/>
    <p:sldId id="335" r:id="rId30"/>
    <p:sldId id="336" r:id="rId31"/>
    <p:sldId id="337" r:id="rId32"/>
    <p:sldId id="338" r:id="rId33"/>
    <p:sldId id="264" r:id="rId34"/>
    <p:sldId id="265" r:id="rId35"/>
    <p:sldId id="266" r:id="rId36"/>
    <p:sldId id="267" r:id="rId37"/>
    <p:sldId id="268" r:id="rId38"/>
    <p:sldId id="269" r:id="rId39"/>
    <p:sldId id="270" r:id="rId40"/>
    <p:sldId id="271" r:id="rId41"/>
    <p:sldId id="272" r:id="rId42"/>
    <p:sldId id="273" r:id="rId43"/>
    <p:sldId id="274" r:id="rId44"/>
    <p:sldId id="275" r:id="rId45"/>
    <p:sldId id="276" r:id="rId46"/>
    <p:sldId id="277" r:id="rId47"/>
    <p:sldId id="278" r:id="rId48"/>
    <p:sldId id="279" r:id="rId49"/>
    <p:sldId id="280" r:id="rId50"/>
    <p:sldId id="281" r:id="rId51"/>
    <p:sldId id="282" r:id="rId52"/>
    <p:sldId id="283" r:id="rId53"/>
    <p:sldId id="284" r:id="rId54"/>
    <p:sldId id="285" r:id="rId55"/>
    <p:sldId id="286" r:id="rId56"/>
    <p:sldId id="287" r:id="rId57"/>
    <p:sldId id="288" r:id="rId58"/>
    <p:sldId id="289" r:id="rId59"/>
    <p:sldId id="291" r:id="rId60"/>
    <p:sldId id="290" r:id="rId61"/>
    <p:sldId id="292" r:id="rId62"/>
    <p:sldId id="293" r:id="rId63"/>
    <p:sldId id="294" r:id="rId64"/>
    <p:sldId id="295" r:id="rId65"/>
    <p:sldId id="296" r:id="rId66"/>
    <p:sldId id="297" r:id="rId67"/>
    <p:sldId id="298" r:id="rId68"/>
    <p:sldId id="299" r:id="rId69"/>
    <p:sldId id="300" r:id="rId70"/>
    <p:sldId id="301" r:id="rId71"/>
    <p:sldId id="302" r:id="rId72"/>
    <p:sldId id="303" r:id="rId73"/>
    <p:sldId id="304" r:id="rId74"/>
    <p:sldId id="306" r:id="rId75"/>
    <p:sldId id="307" r:id="rId76"/>
    <p:sldId id="305" r:id="rId77"/>
    <p:sldId id="308" r:id="rId78"/>
    <p:sldId id="309" r:id="rId79"/>
    <p:sldId id="310" r:id="rId80"/>
    <p:sldId id="311" r:id="rId8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990A6C-F2CB-46BE-804B-3A2D69E8E9C3}" v="1" dt="2025-03-06T14:35:45.2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microsoft.com/office/2015/10/relationships/revisionInfo" Target="revisionInfo.xml"/><Relationship Id="rId61" Type="http://schemas.openxmlformats.org/officeDocument/2006/relationships/slide" Target="slides/slide60.xml"/><Relationship Id="rId8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Roque Morales" userId="200e4dad-5cc5-4db4-94d9-36fb40ef40f4" providerId="ADAL" clId="{9F990A6C-F2CB-46BE-804B-3A2D69E8E9C3}"/>
    <pc:docChg chg="modSld">
      <pc:chgData name="Carolina Roque Morales" userId="200e4dad-5cc5-4db4-94d9-36fb40ef40f4" providerId="ADAL" clId="{9F990A6C-F2CB-46BE-804B-3A2D69E8E9C3}" dt="2025-03-06T14:35:45.205" v="0" actId="20577"/>
      <pc:docMkLst>
        <pc:docMk/>
      </pc:docMkLst>
      <pc:sldChg chg="modSp mod">
        <pc:chgData name="Carolina Roque Morales" userId="200e4dad-5cc5-4db4-94d9-36fb40ef40f4" providerId="ADAL" clId="{9F990A6C-F2CB-46BE-804B-3A2D69E8E9C3}" dt="2025-03-06T14:35:45.205" v="0" actId="20577"/>
        <pc:sldMkLst>
          <pc:docMk/>
          <pc:sldMk cId="2078784093" sldId="313"/>
        </pc:sldMkLst>
        <pc:spChg chg="mod">
          <ac:chgData name="Carolina Roque Morales" userId="200e4dad-5cc5-4db4-94d9-36fb40ef40f4" providerId="ADAL" clId="{9F990A6C-F2CB-46BE-804B-3A2D69E8E9C3}" dt="2025-03-06T14:35:45.205" v="0" actId="20577"/>
          <ac:spMkLst>
            <pc:docMk/>
            <pc:sldMk cId="2078784093" sldId="313"/>
            <ac:spMk id="10" creationId="{175637E2-1C8B-6F41-F60E-4E7342559782}"/>
          </ac:spMkLst>
        </pc:spChg>
      </pc:sldChg>
    </pc:docChg>
  </pc:docChgLst>
  <pc:docChgLst>
    <pc:chgData name="Carolina Roque Morales" userId="200e4dad-5cc5-4db4-94d9-36fb40ef40f4" providerId="ADAL" clId="{3E71456A-5E9E-4931-A109-CCE8617A2491}"/>
    <pc:docChg chg="undo custSel addSld delSld modSld sldOrd">
      <pc:chgData name="Carolina Roque Morales" userId="200e4dad-5cc5-4db4-94d9-36fb40ef40f4" providerId="ADAL" clId="{3E71456A-5E9E-4931-A109-CCE8617A2491}" dt="2025-01-29T17:10:26.174" v="824" actId="1076"/>
      <pc:docMkLst>
        <pc:docMk/>
      </pc:docMkLst>
      <pc:sldChg chg="modSp mod ord">
        <pc:chgData name="Carolina Roque Morales" userId="200e4dad-5cc5-4db4-94d9-36fb40ef40f4" providerId="ADAL" clId="{3E71456A-5E9E-4931-A109-CCE8617A2491}" dt="2025-01-28T03:10:37.013" v="415" actId="27636"/>
        <pc:sldMkLst>
          <pc:docMk/>
          <pc:sldMk cId="3481401078" sldId="258"/>
        </pc:sldMkLst>
        <pc:spChg chg="mod">
          <ac:chgData name="Carolina Roque Morales" userId="200e4dad-5cc5-4db4-94d9-36fb40ef40f4" providerId="ADAL" clId="{3E71456A-5E9E-4931-A109-CCE8617A2491}" dt="2025-01-28T03:10:37.013" v="415" actId="27636"/>
          <ac:spMkLst>
            <pc:docMk/>
            <pc:sldMk cId="3481401078" sldId="258"/>
            <ac:spMk id="2" creationId="{D4481A07-F16E-1C07-E9B4-C6FCEA521FDE}"/>
          </ac:spMkLst>
        </pc:spChg>
        <pc:spChg chg="mod">
          <ac:chgData name="Carolina Roque Morales" userId="200e4dad-5cc5-4db4-94d9-36fb40ef40f4" providerId="ADAL" clId="{3E71456A-5E9E-4931-A109-CCE8617A2491}" dt="2025-01-28T03:09:15.584" v="406" actId="255"/>
          <ac:spMkLst>
            <pc:docMk/>
            <pc:sldMk cId="3481401078" sldId="258"/>
            <ac:spMk id="3" creationId="{668A83B1-A94A-8F63-7052-93502C5D7A07}"/>
          </ac:spMkLst>
        </pc:spChg>
      </pc:sldChg>
      <pc:sldChg chg="addSp modSp mod">
        <pc:chgData name="Carolina Roque Morales" userId="200e4dad-5cc5-4db4-94d9-36fb40ef40f4" providerId="ADAL" clId="{3E71456A-5E9E-4931-A109-CCE8617A2491}" dt="2025-01-28T03:13:52.403" v="443"/>
        <pc:sldMkLst>
          <pc:docMk/>
          <pc:sldMk cId="2760921791" sldId="259"/>
        </pc:sldMkLst>
        <pc:spChg chg="mod">
          <ac:chgData name="Carolina Roque Morales" userId="200e4dad-5cc5-4db4-94d9-36fb40ef40f4" providerId="ADAL" clId="{3E71456A-5E9E-4931-A109-CCE8617A2491}" dt="2025-01-28T03:11:22.708" v="425" actId="1076"/>
          <ac:spMkLst>
            <pc:docMk/>
            <pc:sldMk cId="2760921791" sldId="259"/>
            <ac:spMk id="2" creationId="{946AFE2D-FF7A-9049-CEC1-629A60E341E2}"/>
          </ac:spMkLst>
        </pc:spChg>
        <pc:spChg chg="mod">
          <ac:chgData name="Carolina Roque Morales" userId="200e4dad-5cc5-4db4-94d9-36fb40ef40f4" providerId="ADAL" clId="{3E71456A-5E9E-4931-A109-CCE8617A2491}" dt="2025-01-28T03:12:05.079" v="431" actId="12"/>
          <ac:spMkLst>
            <pc:docMk/>
            <pc:sldMk cId="2760921791" sldId="259"/>
            <ac:spMk id="3" creationId="{34EA2185-E057-9121-46F3-4594331445B1}"/>
          </ac:spMkLst>
        </pc:spChg>
        <pc:picChg chg="add mod">
          <ac:chgData name="Carolina Roque Morales" userId="200e4dad-5cc5-4db4-94d9-36fb40ef40f4" providerId="ADAL" clId="{3E71456A-5E9E-4931-A109-CCE8617A2491}" dt="2025-01-28T03:13:52.403" v="443"/>
          <ac:picMkLst>
            <pc:docMk/>
            <pc:sldMk cId="2760921791" sldId="259"/>
            <ac:picMk id="4" creationId="{40DF2B9B-077F-AB40-D3AD-3C4D72A2ADBA}"/>
          </ac:picMkLst>
        </pc:picChg>
      </pc:sldChg>
      <pc:sldChg chg="addSp modSp mod">
        <pc:chgData name="Carolina Roque Morales" userId="200e4dad-5cc5-4db4-94d9-36fb40ef40f4" providerId="ADAL" clId="{3E71456A-5E9E-4931-A109-CCE8617A2491}" dt="2025-01-28T03:13:55.902" v="444"/>
        <pc:sldMkLst>
          <pc:docMk/>
          <pc:sldMk cId="2809245887" sldId="260"/>
        </pc:sldMkLst>
        <pc:spChg chg="mod">
          <ac:chgData name="Carolina Roque Morales" userId="200e4dad-5cc5-4db4-94d9-36fb40ef40f4" providerId="ADAL" clId="{3E71456A-5E9E-4931-A109-CCE8617A2491}" dt="2025-01-28T03:12:13.858" v="433" actId="113"/>
          <ac:spMkLst>
            <pc:docMk/>
            <pc:sldMk cId="2809245887" sldId="260"/>
            <ac:spMk id="2" creationId="{9B262300-18BA-80A5-45CB-3769D9991C24}"/>
          </ac:spMkLst>
        </pc:spChg>
        <pc:spChg chg="mod">
          <ac:chgData name="Carolina Roque Morales" userId="200e4dad-5cc5-4db4-94d9-36fb40ef40f4" providerId="ADAL" clId="{3E71456A-5E9E-4931-A109-CCE8617A2491}" dt="2025-01-28T03:12:45.113" v="436" actId="14100"/>
          <ac:spMkLst>
            <pc:docMk/>
            <pc:sldMk cId="2809245887" sldId="260"/>
            <ac:spMk id="3" creationId="{871FFDD3-2293-AD57-60F4-E922B60F196E}"/>
          </ac:spMkLst>
        </pc:spChg>
        <pc:picChg chg="add mod">
          <ac:chgData name="Carolina Roque Morales" userId="200e4dad-5cc5-4db4-94d9-36fb40ef40f4" providerId="ADAL" clId="{3E71456A-5E9E-4931-A109-CCE8617A2491}" dt="2025-01-28T03:13:55.902" v="444"/>
          <ac:picMkLst>
            <pc:docMk/>
            <pc:sldMk cId="2809245887" sldId="260"/>
            <ac:picMk id="4" creationId="{D017DF7C-BEDA-4976-40DA-D0AA386F8F1F}"/>
          </ac:picMkLst>
        </pc:picChg>
      </pc:sldChg>
      <pc:sldChg chg="addSp modSp mod">
        <pc:chgData name="Carolina Roque Morales" userId="200e4dad-5cc5-4db4-94d9-36fb40ef40f4" providerId="ADAL" clId="{3E71456A-5E9E-4931-A109-CCE8617A2491}" dt="2025-01-28T03:14:00.281" v="445"/>
        <pc:sldMkLst>
          <pc:docMk/>
          <pc:sldMk cId="679477831" sldId="261"/>
        </pc:sldMkLst>
        <pc:spChg chg="mod">
          <ac:chgData name="Carolina Roque Morales" userId="200e4dad-5cc5-4db4-94d9-36fb40ef40f4" providerId="ADAL" clId="{3E71456A-5E9E-4931-A109-CCE8617A2491}" dt="2025-01-28T03:13:01.603" v="439" actId="113"/>
          <ac:spMkLst>
            <pc:docMk/>
            <pc:sldMk cId="679477831" sldId="261"/>
            <ac:spMk id="2" creationId="{ABE0D5B7-0E2F-0E03-1F7A-5F036BF09B1C}"/>
          </ac:spMkLst>
        </pc:spChg>
        <pc:spChg chg="mod">
          <ac:chgData name="Carolina Roque Morales" userId="200e4dad-5cc5-4db4-94d9-36fb40ef40f4" providerId="ADAL" clId="{3E71456A-5E9E-4931-A109-CCE8617A2491}" dt="2025-01-28T03:13:41.567" v="442" actId="255"/>
          <ac:spMkLst>
            <pc:docMk/>
            <pc:sldMk cId="679477831" sldId="261"/>
            <ac:spMk id="3" creationId="{EA1446C4-C26C-BE97-528C-C8C2A48A39AD}"/>
          </ac:spMkLst>
        </pc:spChg>
        <pc:picChg chg="add mod">
          <ac:chgData name="Carolina Roque Morales" userId="200e4dad-5cc5-4db4-94d9-36fb40ef40f4" providerId="ADAL" clId="{3E71456A-5E9E-4931-A109-CCE8617A2491}" dt="2025-01-28T03:14:00.281" v="445"/>
          <ac:picMkLst>
            <pc:docMk/>
            <pc:sldMk cId="679477831" sldId="261"/>
            <ac:picMk id="4" creationId="{A44A5E63-1977-3379-4D82-6346CE7CF91A}"/>
          </ac:picMkLst>
        </pc:picChg>
      </pc:sldChg>
      <pc:sldChg chg="addSp modSp mod">
        <pc:chgData name="Carolina Roque Morales" userId="200e4dad-5cc5-4db4-94d9-36fb40ef40f4" providerId="ADAL" clId="{3E71456A-5E9E-4931-A109-CCE8617A2491}" dt="2025-01-28T03:15:35.311" v="460"/>
        <pc:sldMkLst>
          <pc:docMk/>
          <pc:sldMk cId="1121170737" sldId="262"/>
        </pc:sldMkLst>
        <pc:spChg chg="mod">
          <ac:chgData name="Carolina Roque Morales" userId="200e4dad-5cc5-4db4-94d9-36fb40ef40f4" providerId="ADAL" clId="{3E71456A-5E9E-4931-A109-CCE8617A2491}" dt="2025-01-28T03:14:26.247" v="451" actId="113"/>
          <ac:spMkLst>
            <pc:docMk/>
            <pc:sldMk cId="1121170737" sldId="262"/>
            <ac:spMk id="2" creationId="{EA1C4F28-E804-6B60-EA7B-22564B47B22E}"/>
          </ac:spMkLst>
        </pc:spChg>
        <pc:spChg chg="mod">
          <ac:chgData name="Carolina Roque Morales" userId="200e4dad-5cc5-4db4-94d9-36fb40ef40f4" providerId="ADAL" clId="{3E71456A-5E9E-4931-A109-CCE8617A2491}" dt="2025-01-28T03:15:25.650" v="459" actId="12"/>
          <ac:spMkLst>
            <pc:docMk/>
            <pc:sldMk cId="1121170737" sldId="262"/>
            <ac:spMk id="3" creationId="{39EB7438-5DEA-F8B7-0A2B-8B3BB2410A43}"/>
          </ac:spMkLst>
        </pc:spChg>
        <pc:picChg chg="add mod">
          <ac:chgData name="Carolina Roque Morales" userId="200e4dad-5cc5-4db4-94d9-36fb40ef40f4" providerId="ADAL" clId="{3E71456A-5E9E-4931-A109-CCE8617A2491}" dt="2025-01-28T03:15:35.311" v="460"/>
          <ac:picMkLst>
            <pc:docMk/>
            <pc:sldMk cId="1121170737" sldId="262"/>
            <ac:picMk id="4" creationId="{956FE616-33B7-D5D7-BA7A-22D9C457B97B}"/>
          </ac:picMkLst>
        </pc:picChg>
      </pc:sldChg>
      <pc:sldChg chg="addSp delSp modSp mod">
        <pc:chgData name="Carolina Roque Morales" userId="200e4dad-5cc5-4db4-94d9-36fb40ef40f4" providerId="ADAL" clId="{3E71456A-5E9E-4931-A109-CCE8617A2491}" dt="2025-01-28T03:24:01.869" v="484" actId="1076"/>
        <pc:sldMkLst>
          <pc:docMk/>
          <pc:sldMk cId="2666351474" sldId="263"/>
        </pc:sldMkLst>
        <pc:spChg chg="mod">
          <ac:chgData name="Carolina Roque Morales" userId="200e4dad-5cc5-4db4-94d9-36fb40ef40f4" providerId="ADAL" clId="{3E71456A-5E9E-4931-A109-CCE8617A2491}" dt="2025-01-28T03:15:59.737" v="466" actId="113"/>
          <ac:spMkLst>
            <pc:docMk/>
            <pc:sldMk cId="2666351474" sldId="263"/>
            <ac:spMk id="2" creationId="{6562A4B1-69CA-BECE-2AA7-3C00E25AED16}"/>
          </ac:spMkLst>
        </pc:spChg>
        <pc:spChg chg="add mod">
          <ac:chgData name="Carolina Roque Morales" userId="200e4dad-5cc5-4db4-94d9-36fb40ef40f4" providerId="ADAL" clId="{3E71456A-5E9E-4931-A109-CCE8617A2491}" dt="2025-01-28T03:23:57.341" v="482" actId="1076"/>
          <ac:spMkLst>
            <pc:docMk/>
            <pc:sldMk cId="2666351474" sldId="263"/>
            <ac:spMk id="8" creationId="{70FE0D70-3B62-27CC-FA79-1A230DB39C1C}"/>
          </ac:spMkLst>
        </pc:spChg>
        <pc:picChg chg="add mod">
          <ac:chgData name="Carolina Roque Morales" userId="200e4dad-5cc5-4db4-94d9-36fb40ef40f4" providerId="ADAL" clId="{3E71456A-5E9E-4931-A109-CCE8617A2491}" dt="2025-01-28T03:15:41.801" v="461"/>
          <ac:picMkLst>
            <pc:docMk/>
            <pc:sldMk cId="2666351474" sldId="263"/>
            <ac:picMk id="4" creationId="{27BD0253-8027-B20C-FB9A-E87BAE0B4FB6}"/>
          </ac:picMkLst>
        </pc:picChg>
        <pc:picChg chg="add mod modCrop">
          <ac:chgData name="Carolina Roque Morales" userId="200e4dad-5cc5-4db4-94d9-36fb40ef40f4" providerId="ADAL" clId="{3E71456A-5E9E-4931-A109-CCE8617A2491}" dt="2025-01-28T03:24:01.869" v="484" actId="1076"/>
          <ac:picMkLst>
            <pc:docMk/>
            <pc:sldMk cId="2666351474" sldId="263"/>
            <ac:picMk id="10" creationId="{8F6339EA-C6F3-4DF2-DDEF-B3EB9920BE0D}"/>
          </ac:picMkLst>
        </pc:picChg>
      </pc:sldChg>
      <pc:sldChg chg="addSp delSp modSp add mod">
        <pc:chgData name="Carolina Roque Morales" userId="200e4dad-5cc5-4db4-94d9-36fb40ef40f4" providerId="ADAL" clId="{3E71456A-5E9E-4931-A109-CCE8617A2491}" dt="2025-01-28T01:35:22.364" v="22" actId="1076"/>
        <pc:sldMkLst>
          <pc:docMk/>
          <pc:sldMk cId="1119358582" sldId="316"/>
        </pc:sldMkLst>
        <pc:spChg chg="add mod">
          <ac:chgData name="Carolina Roque Morales" userId="200e4dad-5cc5-4db4-94d9-36fb40ef40f4" providerId="ADAL" clId="{3E71456A-5E9E-4931-A109-CCE8617A2491}" dt="2025-01-28T01:35:22.364" v="22" actId="1076"/>
          <ac:spMkLst>
            <pc:docMk/>
            <pc:sldMk cId="1119358582" sldId="316"/>
            <ac:spMk id="8" creationId="{98AB35AC-C00F-08A7-BE23-F19B2EA4C7CF}"/>
          </ac:spMkLst>
        </pc:spChg>
      </pc:sldChg>
      <pc:sldChg chg="addSp delSp modSp add del mod">
        <pc:chgData name="Carolina Roque Morales" userId="200e4dad-5cc5-4db4-94d9-36fb40ef40f4" providerId="ADAL" clId="{3E71456A-5E9E-4931-A109-CCE8617A2491}" dt="2025-01-28T01:38:10.561" v="46" actId="1076"/>
        <pc:sldMkLst>
          <pc:docMk/>
          <pc:sldMk cId="1958102049" sldId="317"/>
        </pc:sldMkLst>
        <pc:spChg chg="add mod">
          <ac:chgData name="Carolina Roque Morales" userId="200e4dad-5cc5-4db4-94d9-36fb40ef40f4" providerId="ADAL" clId="{3E71456A-5E9E-4931-A109-CCE8617A2491}" dt="2025-01-28T01:37:12.112" v="45" actId="113"/>
          <ac:spMkLst>
            <pc:docMk/>
            <pc:sldMk cId="1958102049" sldId="317"/>
            <ac:spMk id="3" creationId="{279E1BE1-1F5B-6C0A-C184-CCAB7CD50A28}"/>
          </ac:spMkLst>
        </pc:spChg>
        <pc:picChg chg="mod">
          <ac:chgData name="Carolina Roque Morales" userId="200e4dad-5cc5-4db4-94d9-36fb40ef40f4" providerId="ADAL" clId="{3E71456A-5E9E-4931-A109-CCE8617A2491}" dt="2025-01-28T01:38:10.561" v="46" actId="1076"/>
          <ac:picMkLst>
            <pc:docMk/>
            <pc:sldMk cId="1958102049" sldId="317"/>
            <ac:picMk id="5" creationId="{BC364B0D-085F-476F-35D3-FED23AD4214C}"/>
          </ac:picMkLst>
        </pc:picChg>
      </pc:sldChg>
      <pc:sldChg chg="addSp modSp add mod">
        <pc:chgData name="Carolina Roque Morales" userId="200e4dad-5cc5-4db4-94d9-36fb40ef40f4" providerId="ADAL" clId="{3E71456A-5E9E-4931-A109-CCE8617A2491}" dt="2025-01-28T03:00:55.893" v="120" actId="113"/>
        <pc:sldMkLst>
          <pc:docMk/>
          <pc:sldMk cId="345278217" sldId="318"/>
        </pc:sldMkLst>
        <pc:spChg chg="add mod">
          <ac:chgData name="Carolina Roque Morales" userId="200e4dad-5cc5-4db4-94d9-36fb40ef40f4" providerId="ADAL" clId="{3E71456A-5E9E-4931-A109-CCE8617A2491}" dt="2025-01-28T03:00:55.893" v="120" actId="113"/>
          <ac:spMkLst>
            <pc:docMk/>
            <pc:sldMk cId="345278217" sldId="318"/>
            <ac:spMk id="3" creationId="{654FF346-C870-ECF4-F532-EF97F102FB15}"/>
          </ac:spMkLst>
        </pc:spChg>
      </pc:sldChg>
      <pc:sldChg chg="addSp modSp add mod">
        <pc:chgData name="Carolina Roque Morales" userId="200e4dad-5cc5-4db4-94d9-36fb40ef40f4" providerId="ADAL" clId="{3E71456A-5E9E-4931-A109-CCE8617A2491}" dt="2025-01-28T03:00:48.140" v="119" actId="255"/>
        <pc:sldMkLst>
          <pc:docMk/>
          <pc:sldMk cId="1718740436" sldId="319"/>
        </pc:sldMkLst>
        <pc:spChg chg="add mod">
          <ac:chgData name="Carolina Roque Morales" userId="200e4dad-5cc5-4db4-94d9-36fb40ef40f4" providerId="ADAL" clId="{3E71456A-5E9E-4931-A109-CCE8617A2491}" dt="2025-01-28T03:00:48.140" v="119" actId="255"/>
          <ac:spMkLst>
            <pc:docMk/>
            <pc:sldMk cId="1718740436" sldId="319"/>
            <ac:spMk id="3" creationId="{541A1BA4-E163-B794-6A50-5F87B7F74AD7}"/>
          </ac:spMkLst>
        </pc:spChg>
      </pc:sldChg>
      <pc:sldChg chg="add del">
        <pc:chgData name="Carolina Roque Morales" userId="200e4dad-5cc5-4db4-94d9-36fb40ef40f4" providerId="ADAL" clId="{3E71456A-5E9E-4931-A109-CCE8617A2491}" dt="2025-01-28T03:01:36.995" v="125" actId="47"/>
        <pc:sldMkLst>
          <pc:docMk/>
          <pc:sldMk cId="2607373004" sldId="320"/>
        </pc:sldMkLst>
      </pc:sldChg>
      <pc:sldChg chg="addSp modSp add mod ord">
        <pc:chgData name="Carolina Roque Morales" userId="200e4dad-5cc5-4db4-94d9-36fb40ef40f4" providerId="ADAL" clId="{3E71456A-5E9E-4931-A109-CCE8617A2491}" dt="2025-01-28T03:01:20.906" v="123" actId="113"/>
        <pc:sldMkLst>
          <pc:docMk/>
          <pc:sldMk cId="2972415366" sldId="321"/>
        </pc:sldMkLst>
        <pc:spChg chg="add mod">
          <ac:chgData name="Carolina Roque Morales" userId="200e4dad-5cc5-4db4-94d9-36fb40ef40f4" providerId="ADAL" clId="{3E71456A-5E9E-4931-A109-CCE8617A2491}" dt="2025-01-28T03:01:20.906" v="123" actId="113"/>
          <ac:spMkLst>
            <pc:docMk/>
            <pc:sldMk cId="2972415366" sldId="321"/>
            <ac:spMk id="3" creationId="{28D88034-DFD4-B3CE-BE53-6127700009C9}"/>
          </ac:spMkLst>
        </pc:spChg>
      </pc:sldChg>
      <pc:sldChg chg="add del">
        <pc:chgData name="Carolina Roque Morales" userId="200e4dad-5cc5-4db4-94d9-36fb40ef40f4" providerId="ADAL" clId="{3E71456A-5E9E-4931-A109-CCE8617A2491}" dt="2025-01-28T03:01:31.067" v="124" actId="47"/>
        <pc:sldMkLst>
          <pc:docMk/>
          <pc:sldMk cId="3670760875" sldId="322"/>
        </pc:sldMkLst>
      </pc:sldChg>
      <pc:sldChg chg="addSp modSp add mod">
        <pc:chgData name="Carolina Roque Morales" userId="200e4dad-5cc5-4db4-94d9-36fb40ef40f4" providerId="ADAL" clId="{3E71456A-5E9E-4931-A109-CCE8617A2491}" dt="2025-01-28T01:48:06.851" v="116" actId="1076"/>
        <pc:sldMkLst>
          <pc:docMk/>
          <pc:sldMk cId="1178209511" sldId="323"/>
        </pc:sldMkLst>
        <pc:spChg chg="add mod">
          <ac:chgData name="Carolina Roque Morales" userId="200e4dad-5cc5-4db4-94d9-36fb40ef40f4" providerId="ADAL" clId="{3E71456A-5E9E-4931-A109-CCE8617A2491}" dt="2025-01-28T01:47:58.762" v="113" actId="113"/>
          <ac:spMkLst>
            <pc:docMk/>
            <pc:sldMk cId="1178209511" sldId="323"/>
            <ac:spMk id="3" creationId="{EB8CFD50-86F5-3915-68CA-1A5468F397C6}"/>
          </ac:spMkLst>
        </pc:spChg>
        <pc:picChg chg="add mod">
          <ac:chgData name="Carolina Roque Morales" userId="200e4dad-5cc5-4db4-94d9-36fb40ef40f4" providerId="ADAL" clId="{3E71456A-5E9E-4931-A109-CCE8617A2491}" dt="2025-01-28T01:48:06.851" v="116" actId="1076"/>
          <ac:picMkLst>
            <pc:docMk/>
            <pc:sldMk cId="1178209511" sldId="323"/>
            <ac:picMk id="4" creationId="{78A3AC84-5D75-56DA-C8F1-2803E8A58FEC}"/>
          </ac:picMkLst>
        </pc:picChg>
        <pc:picChg chg="add mod">
          <ac:chgData name="Carolina Roque Morales" userId="200e4dad-5cc5-4db4-94d9-36fb40ef40f4" providerId="ADAL" clId="{3E71456A-5E9E-4931-A109-CCE8617A2491}" dt="2025-01-28T01:48:02.439" v="114" actId="1076"/>
          <ac:picMkLst>
            <pc:docMk/>
            <pc:sldMk cId="1178209511" sldId="323"/>
            <ac:picMk id="6" creationId="{AB854E6D-327B-BC07-8081-109C956EACC0}"/>
          </ac:picMkLst>
        </pc:picChg>
      </pc:sldChg>
      <pc:sldChg chg="addSp delSp modSp add mod">
        <pc:chgData name="Carolina Roque Morales" userId="200e4dad-5cc5-4db4-94d9-36fb40ef40f4" providerId="ADAL" clId="{3E71456A-5E9E-4931-A109-CCE8617A2491}" dt="2025-01-28T03:08:34.666" v="404" actId="255"/>
        <pc:sldMkLst>
          <pc:docMk/>
          <pc:sldMk cId="569495317" sldId="324"/>
        </pc:sldMkLst>
        <pc:spChg chg="add mod">
          <ac:chgData name="Carolina Roque Morales" userId="200e4dad-5cc5-4db4-94d9-36fb40ef40f4" providerId="ADAL" clId="{3E71456A-5E9E-4931-A109-CCE8617A2491}" dt="2025-01-28T03:08:34.666" v="404" actId="255"/>
          <ac:spMkLst>
            <pc:docMk/>
            <pc:sldMk cId="569495317" sldId="324"/>
            <ac:spMk id="8" creationId="{B50EA831-9497-6045-DBD8-E5F7CCD33C8C}"/>
          </ac:spMkLst>
        </pc:spChg>
        <pc:spChg chg="add mod">
          <ac:chgData name="Carolina Roque Morales" userId="200e4dad-5cc5-4db4-94d9-36fb40ef40f4" providerId="ADAL" clId="{3E71456A-5E9E-4931-A109-CCE8617A2491}" dt="2025-01-28T03:03:41.719" v="142" actId="20577"/>
          <ac:spMkLst>
            <pc:docMk/>
            <pc:sldMk cId="569495317" sldId="324"/>
            <ac:spMk id="11" creationId="{AF4F1520-7198-D963-2B70-4C312EC389C1}"/>
          </ac:spMkLst>
        </pc:spChg>
      </pc:sldChg>
      <pc:sldChg chg="add">
        <pc:chgData name="Carolina Roque Morales" userId="200e4dad-5cc5-4db4-94d9-36fb40ef40f4" providerId="ADAL" clId="{3E71456A-5E9E-4931-A109-CCE8617A2491}" dt="2025-01-28T03:16:29.052" v="470" actId="2890"/>
        <pc:sldMkLst>
          <pc:docMk/>
          <pc:sldMk cId="2902481647" sldId="325"/>
        </pc:sldMkLst>
      </pc:sldChg>
      <pc:sldChg chg="addSp delSp modSp add mod">
        <pc:chgData name="Carolina Roque Morales" userId="200e4dad-5cc5-4db4-94d9-36fb40ef40f4" providerId="ADAL" clId="{3E71456A-5E9E-4931-A109-CCE8617A2491}" dt="2025-01-28T16:56:47.005" v="507" actId="1076"/>
        <pc:sldMkLst>
          <pc:docMk/>
          <pc:sldMk cId="1802673354" sldId="326"/>
        </pc:sldMkLst>
        <pc:spChg chg="add mod">
          <ac:chgData name="Carolina Roque Morales" userId="200e4dad-5cc5-4db4-94d9-36fb40ef40f4" providerId="ADAL" clId="{3E71456A-5E9E-4931-A109-CCE8617A2491}" dt="2025-01-28T16:56:47.005" v="507" actId="1076"/>
          <ac:spMkLst>
            <pc:docMk/>
            <pc:sldMk cId="1802673354" sldId="326"/>
            <ac:spMk id="3" creationId="{23BBE805-CE88-D33C-8EC3-DAB468D6A41C}"/>
          </ac:spMkLst>
        </pc:spChg>
        <pc:spChg chg="add mod">
          <ac:chgData name="Carolina Roque Morales" userId="200e4dad-5cc5-4db4-94d9-36fb40ef40f4" providerId="ADAL" clId="{3E71456A-5E9E-4931-A109-CCE8617A2491}" dt="2025-01-28T16:56:27.311" v="505" actId="14100"/>
          <ac:spMkLst>
            <pc:docMk/>
            <pc:sldMk cId="1802673354" sldId="326"/>
            <ac:spMk id="5" creationId="{DD1EEECF-CC9B-B6EC-48CC-8FD3C5C02559}"/>
          </ac:spMkLst>
        </pc:spChg>
      </pc:sldChg>
      <pc:sldChg chg="add">
        <pc:chgData name="Carolina Roque Morales" userId="200e4dad-5cc5-4db4-94d9-36fb40ef40f4" providerId="ADAL" clId="{3E71456A-5E9E-4931-A109-CCE8617A2491}" dt="2025-01-28T16:56:52.338" v="508" actId="2890"/>
        <pc:sldMkLst>
          <pc:docMk/>
          <pc:sldMk cId="185291872" sldId="327"/>
        </pc:sldMkLst>
      </pc:sldChg>
      <pc:sldChg chg="addSp delSp modSp add mod">
        <pc:chgData name="Carolina Roque Morales" userId="200e4dad-5cc5-4db4-94d9-36fb40ef40f4" providerId="ADAL" clId="{3E71456A-5E9E-4931-A109-CCE8617A2491}" dt="2025-01-29T17:10:17.380" v="822" actId="20577"/>
        <pc:sldMkLst>
          <pc:docMk/>
          <pc:sldMk cId="4183633538" sldId="328"/>
        </pc:sldMkLst>
        <pc:spChg chg="add mod">
          <ac:chgData name="Carolina Roque Morales" userId="200e4dad-5cc5-4db4-94d9-36fb40ef40f4" providerId="ADAL" clId="{3E71456A-5E9E-4931-A109-CCE8617A2491}" dt="2025-01-29T17:10:17.380" v="822" actId="20577"/>
          <ac:spMkLst>
            <pc:docMk/>
            <pc:sldMk cId="4183633538" sldId="328"/>
            <ac:spMk id="10" creationId="{DDBF655F-0F60-27B8-6837-66DA3C7CB798}"/>
          </ac:spMkLst>
        </pc:spChg>
      </pc:sldChg>
      <pc:sldChg chg="new del">
        <pc:chgData name="Carolina Roque Morales" userId="200e4dad-5cc5-4db4-94d9-36fb40ef40f4" providerId="ADAL" clId="{3E71456A-5E9E-4931-A109-CCE8617A2491}" dt="2025-01-29T16:54:11.075" v="552" actId="47"/>
        <pc:sldMkLst>
          <pc:docMk/>
          <pc:sldMk cId="3156753634" sldId="329"/>
        </pc:sldMkLst>
      </pc:sldChg>
      <pc:sldChg chg="modSp add mod">
        <pc:chgData name="Carolina Roque Morales" userId="200e4dad-5cc5-4db4-94d9-36fb40ef40f4" providerId="ADAL" clId="{3E71456A-5E9E-4931-A109-CCE8617A2491}" dt="2025-01-29T17:10:26.174" v="824" actId="1076"/>
        <pc:sldMkLst>
          <pc:docMk/>
          <pc:sldMk cId="4004675945" sldId="330"/>
        </pc:sldMkLst>
        <pc:spChg chg="mod">
          <ac:chgData name="Carolina Roque Morales" userId="200e4dad-5cc5-4db4-94d9-36fb40ef40f4" providerId="ADAL" clId="{3E71456A-5E9E-4931-A109-CCE8617A2491}" dt="2025-01-29T17:10:26.174" v="824" actId="1076"/>
          <ac:spMkLst>
            <pc:docMk/>
            <pc:sldMk cId="4004675945" sldId="330"/>
            <ac:spMk id="10" creationId="{D7A6E533-1BB6-F474-2413-B65352350CA5}"/>
          </ac:spMkLst>
        </pc:spChg>
      </pc:sldChg>
      <pc:sldChg chg="modSp add mod">
        <pc:chgData name="Carolina Roque Morales" userId="200e4dad-5cc5-4db4-94d9-36fb40ef40f4" providerId="ADAL" clId="{3E71456A-5E9E-4931-A109-CCE8617A2491}" dt="2025-01-29T16:55:25.337" v="577" actId="207"/>
        <pc:sldMkLst>
          <pc:docMk/>
          <pc:sldMk cId="2678794599" sldId="331"/>
        </pc:sldMkLst>
        <pc:spChg chg="mod">
          <ac:chgData name="Carolina Roque Morales" userId="200e4dad-5cc5-4db4-94d9-36fb40ef40f4" providerId="ADAL" clId="{3E71456A-5E9E-4931-A109-CCE8617A2491}" dt="2025-01-29T16:55:25.337" v="577" actId="207"/>
          <ac:spMkLst>
            <pc:docMk/>
            <pc:sldMk cId="2678794599" sldId="331"/>
            <ac:spMk id="10" creationId="{3D2E7A4C-94B5-7030-D61C-5FD3A8C70988}"/>
          </ac:spMkLst>
        </pc:spChg>
      </pc:sldChg>
      <pc:sldChg chg="modSp add mod">
        <pc:chgData name="Carolina Roque Morales" userId="200e4dad-5cc5-4db4-94d9-36fb40ef40f4" providerId="ADAL" clId="{3E71456A-5E9E-4931-A109-CCE8617A2491}" dt="2025-01-29T16:56:21.473" v="595" actId="1076"/>
        <pc:sldMkLst>
          <pc:docMk/>
          <pc:sldMk cId="1282795335" sldId="332"/>
        </pc:sldMkLst>
        <pc:spChg chg="mod">
          <ac:chgData name="Carolina Roque Morales" userId="200e4dad-5cc5-4db4-94d9-36fb40ef40f4" providerId="ADAL" clId="{3E71456A-5E9E-4931-A109-CCE8617A2491}" dt="2025-01-29T16:56:21.473" v="595" actId="1076"/>
          <ac:spMkLst>
            <pc:docMk/>
            <pc:sldMk cId="1282795335" sldId="332"/>
            <ac:spMk id="10" creationId="{774EE0EB-0751-6C87-EEC3-FF7539F773D2}"/>
          </ac:spMkLst>
        </pc:spChg>
      </pc:sldChg>
      <pc:sldChg chg="modSp add mod">
        <pc:chgData name="Carolina Roque Morales" userId="200e4dad-5cc5-4db4-94d9-36fb40ef40f4" providerId="ADAL" clId="{3E71456A-5E9E-4931-A109-CCE8617A2491}" dt="2025-01-29T16:57:59.015" v="620" actId="20577"/>
        <pc:sldMkLst>
          <pc:docMk/>
          <pc:sldMk cId="3788514404" sldId="333"/>
        </pc:sldMkLst>
        <pc:spChg chg="mod">
          <ac:chgData name="Carolina Roque Morales" userId="200e4dad-5cc5-4db4-94d9-36fb40ef40f4" providerId="ADAL" clId="{3E71456A-5E9E-4931-A109-CCE8617A2491}" dt="2025-01-29T16:57:59.015" v="620" actId="20577"/>
          <ac:spMkLst>
            <pc:docMk/>
            <pc:sldMk cId="3788514404" sldId="333"/>
            <ac:spMk id="10" creationId="{3B1D4D7D-8DA7-C616-865C-36E688056C57}"/>
          </ac:spMkLst>
        </pc:spChg>
      </pc:sldChg>
      <pc:sldChg chg="modSp add mod">
        <pc:chgData name="Carolina Roque Morales" userId="200e4dad-5cc5-4db4-94d9-36fb40ef40f4" providerId="ADAL" clId="{3E71456A-5E9E-4931-A109-CCE8617A2491}" dt="2025-01-29T16:59:28.634" v="649" actId="20577"/>
        <pc:sldMkLst>
          <pc:docMk/>
          <pc:sldMk cId="465369278" sldId="334"/>
        </pc:sldMkLst>
        <pc:spChg chg="mod">
          <ac:chgData name="Carolina Roque Morales" userId="200e4dad-5cc5-4db4-94d9-36fb40ef40f4" providerId="ADAL" clId="{3E71456A-5E9E-4931-A109-CCE8617A2491}" dt="2025-01-29T16:59:28.634" v="649" actId="20577"/>
          <ac:spMkLst>
            <pc:docMk/>
            <pc:sldMk cId="465369278" sldId="334"/>
            <ac:spMk id="10" creationId="{BE6CCA13-6FFC-E5D1-AED0-9C4EC7A4EE30}"/>
          </ac:spMkLst>
        </pc:spChg>
      </pc:sldChg>
      <pc:sldChg chg="modSp add mod">
        <pc:chgData name="Carolina Roque Morales" userId="200e4dad-5cc5-4db4-94d9-36fb40ef40f4" providerId="ADAL" clId="{3E71456A-5E9E-4931-A109-CCE8617A2491}" dt="2025-01-29T17:00:20.551" v="666" actId="20577"/>
        <pc:sldMkLst>
          <pc:docMk/>
          <pc:sldMk cId="4041795403" sldId="335"/>
        </pc:sldMkLst>
        <pc:spChg chg="mod">
          <ac:chgData name="Carolina Roque Morales" userId="200e4dad-5cc5-4db4-94d9-36fb40ef40f4" providerId="ADAL" clId="{3E71456A-5E9E-4931-A109-CCE8617A2491}" dt="2025-01-29T17:00:20.551" v="666" actId="20577"/>
          <ac:spMkLst>
            <pc:docMk/>
            <pc:sldMk cId="4041795403" sldId="335"/>
            <ac:spMk id="10" creationId="{859DB9F8-C4D4-7650-AC98-18EAE765B777}"/>
          </ac:spMkLst>
        </pc:spChg>
      </pc:sldChg>
      <pc:sldChg chg="addSp delSp modSp add mod">
        <pc:chgData name="Carolina Roque Morales" userId="200e4dad-5cc5-4db4-94d9-36fb40ef40f4" providerId="ADAL" clId="{3E71456A-5E9E-4931-A109-CCE8617A2491}" dt="2025-01-29T17:03:37.902" v="711" actId="6549"/>
        <pc:sldMkLst>
          <pc:docMk/>
          <pc:sldMk cId="4211783893" sldId="336"/>
        </pc:sldMkLst>
        <pc:spChg chg="mod">
          <ac:chgData name="Carolina Roque Morales" userId="200e4dad-5cc5-4db4-94d9-36fb40ef40f4" providerId="ADAL" clId="{3E71456A-5E9E-4931-A109-CCE8617A2491}" dt="2025-01-29T17:03:37.902" v="711" actId="6549"/>
          <ac:spMkLst>
            <pc:docMk/>
            <pc:sldMk cId="4211783893" sldId="336"/>
            <ac:spMk id="10" creationId="{F455B6D5-00F0-DD0A-4F82-69D001418EA6}"/>
          </ac:spMkLst>
        </pc:spChg>
      </pc:sldChg>
      <pc:sldChg chg="modSp add mod">
        <pc:chgData name="Carolina Roque Morales" userId="200e4dad-5cc5-4db4-94d9-36fb40ef40f4" providerId="ADAL" clId="{3E71456A-5E9E-4931-A109-CCE8617A2491}" dt="2025-01-29T17:08:34.254" v="791" actId="123"/>
        <pc:sldMkLst>
          <pc:docMk/>
          <pc:sldMk cId="2503126091" sldId="337"/>
        </pc:sldMkLst>
        <pc:spChg chg="mod">
          <ac:chgData name="Carolina Roque Morales" userId="200e4dad-5cc5-4db4-94d9-36fb40ef40f4" providerId="ADAL" clId="{3E71456A-5E9E-4931-A109-CCE8617A2491}" dt="2025-01-29T17:08:34.254" v="791" actId="123"/>
          <ac:spMkLst>
            <pc:docMk/>
            <pc:sldMk cId="2503126091" sldId="337"/>
            <ac:spMk id="10" creationId="{F2DF7623-580A-BD65-7CA5-87B62A6E4D40}"/>
          </ac:spMkLst>
        </pc:spChg>
      </pc:sldChg>
      <pc:sldChg chg="modSp add mod">
        <pc:chgData name="Carolina Roque Morales" userId="200e4dad-5cc5-4db4-94d9-36fb40ef40f4" providerId="ADAL" clId="{3E71456A-5E9E-4931-A109-CCE8617A2491}" dt="2025-01-29T17:09:58.478" v="819" actId="20577"/>
        <pc:sldMkLst>
          <pc:docMk/>
          <pc:sldMk cId="1927094534" sldId="338"/>
        </pc:sldMkLst>
        <pc:spChg chg="mod">
          <ac:chgData name="Carolina Roque Morales" userId="200e4dad-5cc5-4db4-94d9-36fb40ef40f4" providerId="ADAL" clId="{3E71456A-5E9E-4931-A109-CCE8617A2491}" dt="2025-01-29T17:09:58.478" v="819" actId="20577"/>
          <ac:spMkLst>
            <pc:docMk/>
            <pc:sldMk cId="1927094534" sldId="338"/>
            <ac:spMk id="10" creationId="{DB6278DF-702C-1EFC-A914-68F83A7395E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E06154-8B80-4A67-A778-9FE5EE2E039D}" type="doc">
      <dgm:prSet loTypeId="urn:microsoft.com/office/officeart/2005/8/layout/equation2" loCatId="process" qsTypeId="urn:microsoft.com/office/officeart/2005/8/quickstyle/simple1" qsCatId="simple" csTypeId="urn:microsoft.com/office/officeart/2005/8/colors/accent1_2" csCatId="accent1" phldr="1"/>
      <dgm:spPr/>
    </dgm:pt>
    <dgm:pt modelId="{B708E8E4-B9D8-44D2-AF87-11E290068B27}">
      <dgm:prSet phldrT="[Texto]" custT="1"/>
      <dgm:spPr/>
      <dgm:t>
        <a:bodyPr/>
        <a:lstStyle/>
        <a:p>
          <a:r>
            <a:rPr lang="es-MX" sz="2000" dirty="0">
              <a:latin typeface="+mj-lt"/>
            </a:rPr>
            <a:t>IGUALDAD</a:t>
          </a:r>
        </a:p>
      </dgm:t>
    </dgm:pt>
    <dgm:pt modelId="{49640CA8-597A-424E-A48B-2AF2CF0D2814}" type="parTrans" cxnId="{ACCF21E1-42BF-4830-BBF7-1DBED66F3BCC}">
      <dgm:prSet/>
      <dgm:spPr/>
      <dgm:t>
        <a:bodyPr/>
        <a:lstStyle/>
        <a:p>
          <a:endParaRPr lang="es-MX"/>
        </a:p>
      </dgm:t>
    </dgm:pt>
    <dgm:pt modelId="{B81C3848-333E-4307-BCCD-F2A6716048AB}" type="sibTrans" cxnId="{ACCF21E1-42BF-4830-BBF7-1DBED66F3BCC}">
      <dgm:prSet/>
      <dgm:spPr/>
      <dgm:t>
        <a:bodyPr/>
        <a:lstStyle/>
        <a:p>
          <a:endParaRPr lang="es-MX"/>
        </a:p>
      </dgm:t>
    </dgm:pt>
    <dgm:pt modelId="{1E8CB467-3D0C-43A4-9367-7D8B2DF57A85}">
      <dgm:prSet phldrT="[Texto]"/>
      <dgm:spPr/>
      <dgm:t>
        <a:bodyPr/>
        <a:lstStyle/>
        <a:p>
          <a:r>
            <a:rPr lang="es-MX" dirty="0">
              <a:latin typeface="+mj-lt"/>
            </a:rPr>
            <a:t>NO DISCRIMINACIÓN</a:t>
          </a:r>
        </a:p>
      </dgm:t>
    </dgm:pt>
    <dgm:pt modelId="{B277DA95-514A-4A40-8171-36517D98FF21}" type="parTrans" cxnId="{23EC89C0-B8B4-49C3-BB57-C9DE820FAB97}">
      <dgm:prSet/>
      <dgm:spPr/>
      <dgm:t>
        <a:bodyPr/>
        <a:lstStyle/>
        <a:p>
          <a:endParaRPr lang="es-MX"/>
        </a:p>
      </dgm:t>
    </dgm:pt>
    <dgm:pt modelId="{606F5B6E-4674-4322-9894-F4942D4CA68C}" type="sibTrans" cxnId="{23EC89C0-B8B4-49C3-BB57-C9DE820FAB97}">
      <dgm:prSet/>
      <dgm:spPr/>
      <dgm:t>
        <a:bodyPr/>
        <a:lstStyle/>
        <a:p>
          <a:endParaRPr lang="es-MX"/>
        </a:p>
      </dgm:t>
    </dgm:pt>
    <dgm:pt modelId="{8DD1C858-750C-492E-B4A6-C89EC074A656}">
      <dgm:prSet custT="1"/>
      <dgm:spPr/>
      <dgm:t>
        <a:bodyPr/>
        <a:lstStyle/>
        <a:p>
          <a:r>
            <a:rPr lang="es-MX" sz="2400" dirty="0"/>
            <a:t>El respeto a estos principios como derechos humanos, constituyen la base para el desarrollo de una sociedad democrática y la vigencia de un Estado de Derecho</a:t>
          </a:r>
        </a:p>
      </dgm:t>
    </dgm:pt>
    <dgm:pt modelId="{79452AC7-B959-472F-8E7E-01F7E8B1AA6F}" type="parTrans" cxnId="{FC57A3C6-56ED-4994-AF88-8C1D47A9C575}">
      <dgm:prSet/>
      <dgm:spPr/>
      <dgm:t>
        <a:bodyPr/>
        <a:lstStyle/>
        <a:p>
          <a:endParaRPr lang="es-MX"/>
        </a:p>
      </dgm:t>
    </dgm:pt>
    <dgm:pt modelId="{B3D9E702-EE84-4219-98FF-742AE560A445}" type="sibTrans" cxnId="{FC57A3C6-56ED-4994-AF88-8C1D47A9C575}">
      <dgm:prSet/>
      <dgm:spPr/>
      <dgm:t>
        <a:bodyPr/>
        <a:lstStyle/>
        <a:p>
          <a:endParaRPr lang="es-MX"/>
        </a:p>
      </dgm:t>
    </dgm:pt>
    <dgm:pt modelId="{3EF6C850-C4CF-4D04-B5F5-26D65C9C341F}" type="pres">
      <dgm:prSet presAssocID="{CEE06154-8B80-4A67-A778-9FE5EE2E039D}" presName="Name0" presStyleCnt="0">
        <dgm:presLayoutVars>
          <dgm:dir/>
          <dgm:resizeHandles val="exact"/>
        </dgm:presLayoutVars>
      </dgm:prSet>
      <dgm:spPr/>
    </dgm:pt>
    <dgm:pt modelId="{006728D8-D54F-45F2-AD5B-B1F10803EED6}" type="pres">
      <dgm:prSet presAssocID="{CEE06154-8B80-4A67-A778-9FE5EE2E039D}" presName="vNodes" presStyleCnt="0"/>
      <dgm:spPr/>
    </dgm:pt>
    <dgm:pt modelId="{97E4BEC4-525A-471F-BECC-2F5067FD1604}" type="pres">
      <dgm:prSet presAssocID="{B708E8E4-B9D8-44D2-AF87-11E290068B27}" presName="node" presStyleLbl="node1" presStyleIdx="0" presStyleCnt="3">
        <dgm:presLayoutVars>
          <dgm:bulletEnabled val="1"/>
        </dgm:presLayoutVars>
      </dgm:prSet>
      <dgm:spPr/>
    </dgm:pt>
    <dgm:pt modelId="{D72DD71D-EF31-42F7-9CCC-49BEB0F458B2}" type="pres">
      <dgm:prSet presAssocID="{B81C3848-333E-4307-BCCD-F2A6716048AB}" presName="spacerT" presStyleCnt="0"/>
      <dgm:spPr/>
    </dgm:pt>
    <dgm:pt modelId="{D5F677EF-9D8B-4EB8-84C3-38930995B07B}" type="pres">
      <dgm:prSet presAssocID="{B81C3848-333E-4307-BCCD-F2A6716048AB}" presName="sibTrans" presStyleLbl="sibTrans2D1" presStyleIdx="0" presStyleCnt="2"/>
      <dgm:spPr/>
    </dgm:pt>
    <dgm:pt modelId="{8B7CCE6F-D3A9-4C7E-AB73-416C8426B577}" type="pres">
      <dgm:prSet presAssocID="{B81C3848-333E-4307-BCCD-F2A6716048AB}" presName="spacerB" presStyleCnt="0"/>
      <dgm:spPr/>
    </dgm:pt>
    <dgm:pt modelId="{E4D09BB1-493D-4C7C-ABFE-70F40C0C6CAA}" type="pres">
      <dgm:prSet presAssocID="{1E8CB467-3D0C-43A4-9367-7D8B2DF57A85}" presName="node" presStyleLbl="node1" presStyleIdx="1" presStyleCnt="3">
        <dgm:presLayoutVars>
          <dgm:bulletEnabled val="1"/>
        </dgm:presLayoutVars>
      </dgm:prSet>
      <dgm:spPr/>
    </dgm:pt>
    <dgm:pt modelId="{967F6D44-833C-41F4-8A58-A7082E251BE9}" type="pres">
      <dgm:prSet presAssocID="{CEE06154-8B80-4A67-A778-9FE5EE2E039D}" presName="sibTransLast" presStyleLbl="sibTrans2D1" presStyleIdx="1" presStyleCnt="2"/>
      <dgm:spPr/>
    </dgm:pt>
    <dgm:pt modelId="{8E70096A-A31D-4A2E-BF86-E0731B6831DA}" type="pres">
      <dgm:prSet presAssocID="{CEE06154-8B80-4A67-A778-9FE5EE2E039D}" presName="connectorText" presStyleLbl="sibTrans2D1" presStyleIdx="1" presStyleCnt="2"/>
      <dgm:spPr/>
    </dgm:pt>
    <dgm:pt modelId="{94BE9A26-C085-414C-9FD4-18355ED63470}" type="pres">
      <dgm:prSet presAssocID="{CEE06154-8B80-4A67-A778-9FE5EE2E039D}" presName="lastNode" presStyleLbl="node1" presStyleIdx="2" presStyleCnt="3" custScaleX="107315" custScaleY="111124">
        <dgm:presLayoutVars>
          <dgm:bulletEnabled val="1"/>
        </dgm:presLayoutVars>
      </dgm:prSet>
      <dgm:spPr/>
    </dgm:pt>
  </dgm:ptLst>
  <dgm:cxnLst>
    <dgm:cxn modelId="{F4002371-6412-4EC4-8B5E-F6B87952D779}" type="presOf" srcId="{1E8CB467-3D0C-43A4-9367-7D8B2DF57A85}" destId="{E4D09BB1-493D-4C7C-ABFE-70F40C0C6CAA}" srcOrd="0" destOrd="0" presId="urn:microsoft.com/office/officeart/2005/8/layout/equation2"/>
    <dgm:cxn modelId="{4FD09758-5169-4A10-AE7D-7F2EB5421EA0}" type="presOf" srcId="{606F5B6E-4674-4322-9894-F4942D4CA68C}" destId="{8E70096A-A31D-4A2E-BF86-E0731B6831DA}" srcOrd="1" destOrd="0" presId="urn:microsoft.com/office/officeart/2005/8/layout/equation2"/>
    <dgm:cxn modelId="{EDD05DAB-4847-4A9B-8AC5-B56624402533}" type="presOf" srcId="{8DD1C858-750C-492E-B4A6-C89EC074A656}" destId="{94BE9A26-C085-414C-9FD4-18355ED63470}" srcOrd="0" destOrd="0" presId="urn:microsoft.com/office/officeart/2005/8/layout/equation2"/>
    <dgm:cxn modelId="{5D3228B8-8F70-4CD0-8BF4-368320E1CAC0}" type="presOf" srcId="{606F5B6E-4674-4322-9894-F4942D4CA68C}" destId="{967F6D44-833C-41F4-8A58-A7082E251BE9}" srcOrd="0" destOrd="0" presId="urn:microsoft.com/office/officeart/2005/8/layout/equation2"/>
    <dgm:cxn modelId="{23EC89C0-B8B4-49C3-BB57-C9DE820FAB97}" srcId="{CEE06154-8B80-4A67-A778-9FE5EE2E039D}" destId="{1E8CB467-3D0C-43A4-9367-7D8B2DF57A85}" srcOrd="1" destOrd="0" parTransId="{B277DA95-514A-4A40-8171-36517D98FF21}" sibTransId="{606F5B6E-4674-4322-9894-F4942D4CA68C}"/>
    <dgm:cxn modelId="{FC57A3C6-56ED-4994-AF88-8C1D47A9C575}" srcId="{CEE06154-8B80-4A67-A778-9FE5EE2E039D}" destId="{8DD1C858-750C-492E-B4A6-C89EC074A656}" srcOrd="2" destOrd="0" parTransId="{79452AC7-B959-472F-8E7E-01F7E8B1AA6F}" sibTransId="{B3D9E702-EE84-4219-98FF-742AE560A445}"/>
    <dgm:cxn modelId="{ACCF21E1-42BF-4830-BBF7-1DBED66F3BCC}" srcId="{CEE06154-8B80-4A67-A778-9FE5EE2E039D}" destId="{B708E8E4-B9D8-44D2-AF87-11E290068B27}" srcOrd="0" destOrd="0" parTransId="{49640CA8-597A-424E-A48B-2AF2CF0D2814}" sibTransId="{B81C3848-333E-4307-BCCD-F2A6716048AB}"/>
    <dgm:cxn modelId="{DA2A4EE2-AF0C-485A-8867-A7B7559D2B75}" type="presOf" srcId="{B81C3848-333E-4307-BCCD-F2A6716048AB}" destId="{D5F677EF-9D8B-4EB8-84C3-38930995B07B}" srcOrd="0" destOrd="0" presId="urn:microsoft.com/office/officeart/2005/8/layout/equation2"/>
    <dgm:cxn modelId="{87180CF5-2144-4477-894B-FCDD89FFBBE1}" type="presOf" srcId="{B708E8E4-B9D8-44D2-AF87-11E290068B27}" destId="{97E4BEC4-525A-471F-BECC-2F5067FD1604}" srcOrd="0" destOrd="0" presId="urn:microsoft.com/office/officeart/2005/8/layout/equation2"/>
    <dgm:cxn modelId="{08BF22FB-F928-4252-9132-5C2C16FE9570}" type="presOf" srcId="{CEE06154-8B80-4A67-A778-9FE5EE2E039D}" destId="{3EF6C850-C4CF-4D04-B5F5-26D65C9C341F}" srcOrd="0" destOrd="0" presId="urn:microsoft.com/office/officeart/2005/8/layout/equation2"/>
    <dgm:cxn modelId="{0843C362-ED3E-48DA-90C9-BAED428A63CF}" type="presParOf" srcId="{3EF6C850-C4CF-4D04-B5F5-26D65C9C341F}" destId="{006728D8-D54F-45F2-AD5B-B1F10803EED6}" srcOrd="0" destOrd="0" presId="urn:microsoft.com/office/officeart/2005/8/layout/equation2"/>
    <dgm:cxn modelId="{B906C391-FEA3-4D35-A682-8F7E62FA64B7}" type="presParOf" srcId="{006728D8-D54F-45F2-AD5B-B1F10803EED6}" destId="{97E4BEC4-525A-471F-BECC-2F5067FD1604}" srcOrd="0" destOrd="0" presId="urn:microsoft.com/office/officeart/2005/8/layout/equation2"/>
    <dgm:cxn modelId="{D2F11AEE-1D6D-468E-86E6-66B425B2B3F9}" type="presParOf" srcId="{006728D8-D54F-45F2-AD5B-B1F10803EED6}" destId="{D72DD71D-EF31-42F7-9CCC-49BEB0F458B2}" srcOrd="1" destOrd="0" presId="urn:microsoft.com/office/officeart/2005/8/layout/equation2"/>
    <dgm:cxn modelId="{803F84CC-5054-4127-8F94-9D12AE7838CA}" type="presParOf" srcId="{006728D8-D54F-45F2-AD5B-B1F10803EED6}" destId="{D5F677EF-9D8B-4EB8-84C3-38930995B07B}" srcOrd="2" destOrd="0" presId="urn:microsoft.com/office/officeart/2005/8/layout/equation2"/>
    <dgm:cxn modelId="{88681DF3-2B9B-446E-9E6E-E8EF273FCBC0}" type="presParOf" srcId="{006728D8-D54F-45F2-AD5B-B1F10803EED6}" destId="{8B7CCE6F-D3A9-4C7E-AB73-416C8426B577}" srcOrd="3" destOrd="0" presId="urn:microsoft.com/office/officeart/2005/8/layout/equation2"/>
    <dgm:cxn modelId="{6170EBBD-BA6B-4962-9AAB-3F46887DC193}" type="presParOf" srcId="{006728D8-D54F-45F2-AD5B-B1F10803EED6}" destId="{E4D09BB1-493D-4C7C-ABFE-70F40C0C6CAA}" srcOrd="4" destOrd="0" presId="urn:microsoft.com/office/officeart/2005/8/layout/equation2"/>
    <dgm:cxn modelId="{34049D06-F72A-41F5-82E0-5EBEA4350A6A}" type="presParOf" srcId="{3EF6C850-C4CF-4D04-B5F5-26D65C9C341F}" destId="{967F6D44-833C-41F4-8A58-A7082E251BE9}" srcOrd="1" destOrd="0" presId="urn:microsoft.com/office/officeart/2005/8/layout/equation2"/>
    <dgm:cxn modelId="{CFDBEE05-B66D-4880-974C-4F2445D02D15}" type="presParOf" srcId="{967F6D44-833C-41F4-8A58-A7082E251BE9}" destId="{8E70096A-A31D-4A2E-BF86-E0731B6831DA}" srcOrd="0" destOrd="0" presId="urn:microsoft.com/office/officeart/2005/8/layout/equation2"/>
    <dgm:cxn modelId="{F5AF83CA-CC1F-4AB4-AFFD-0E4FC955A5D8}" type="presParOf" srcId="{3EF6C850-C4CF-4D04-B5F5-26D65C9C341F}" destId="{94BE9A26-C085-414C-9FD4-18355ED63470}"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E4BEC4-525A-471F-BECC-2F5067FD1604}">
      <dsp:nvSpPr>
        <dsp:cNvPr id="0" name=""/>
        <dsp:cNvSpPr/>
      </dsp:nvSpPr>
      <dsp:spPr>
        <a:xfrm>
          <a:off x="365553" y="1963"/>
          <a:ext cx="1974453" cy="197445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s-MX" sz="2000" kern="1200" dirty="0">
              <a:latin typeface="+mj-lt"/>
            </a:rPr>
            <a:t>IGUALDAD</a:t>
          </a:r>
        </a:p>
      </dsp:txBody>
      <dsp:txXfrm>
        <a:off x="654705" y="291115"/>
        <a:ext cx="1396149" cy="1396149"/>
      </dsp:txXfrm>
    </dsp:sp>
    <dsp:sp modelId="{D5F677EF-9D8B-4EB8-84C3-38930995B07B}">
      <dsp:nvSpPr>
        <dsp:cNvPr id="0" name=""/>
        <dsp:cNvSpPr/>
      </dsp:nvSpPr>
      <dsp:spPr>
        <a:xfrm>
          <a:off x="780188" y="2136742"/>
          <a:ext cx="1145182" cy="1145182"/>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a:p>
      </dsp:txBody>
      <dsp:txXfrm>
        <a:off x="931982" y="2574660"/>
        <a:ext cx="841594" cy="269346"/>
      </dsp:txXfrm>
    </dsp:sp>
    <dsp:sp modelId="{E4D09BB1-493D-4C7C-ABFE-70F40C0C6CAA}">
      <dsp:nvSpPr>
        <dsp:cNvPr id="0" name=""/>
        <dsp:cNvSpPr/>
      </dsp:nvSpPr>
      <dsp:spPr>
        <a:xfrm>
          <a:off x="365553" y="3442250"/>
          <a:ext cx="1974453" cy="197445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s-MX" sz="1700" kern="1200" dirty="0">
              <a:latin typeface="+mj-lt"/>
            </a:rPr>
            <a:t>NO DISCRIMINACIÓN</a:t>
          </a:r>
        </a:p>
      </dsp:txBody>
      <dsp:txXfrm>
        <a:off x="654705" y="3731402"/>
        <a:ext cx="1396149" cy="1396149"/>
      </dsp:txXfrm>
    </dsp:sp>
    <dsp:sp modelId="{967F6D44-833C-41F4-8A58-A7082E251BE9}">
      <dsp:nvSpPr>
        <dsp:cNvPr id="0" name=""/>
        <dsp:cNvSpPr/>
      </dsp:nvSpPr>
      <dsp:spPr>
        <a:xfrm>
          <a:off x="2636174" y="2342085"/>
          <a:ext cx="627876" cy="73449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a:p>
      </dsp:txBody>
      <dsp:txXfrm>
        <a:off x="2636174" y="2488984"/>
        <a:ext cx="439513" cy="440698"/>
      </dsp:txXfrm>
    </dsp:sp>
    <dsp:sp modelId="{94BE9A26-C085-414C-9FD4-18355ED63470}">
      <dsp:nvSpPr>
        <dsp:cNvPr id="0" name=""/>
        <dsp:cNvSpPr/>
      </dsp:nvSpPr>
      <dsp:spPr>
        <a:xfrm>
          <a:off x="3524678" y="515242"/>
          <a:ext cx="4237768" cy="438818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s-MX" sz="2400" kern="1200" dirty="0"/>
            <a:t>El respeto a estos principios como derechos humanos, constituyen la base para el desarrollo de una sociedad democrática y la vigencia de un Estado de Derecho</a:t>
          </a:r>
        </a:p>
      </dsp:txBody>
      <dsp:txXfrm>
        <a:off x="4145285" y="1157876"/>
        <a:ext cx="2996554" cy="3102914"/>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678426" y="889820"/>
            <a:ext cx="9989574" cy="3598606"/>
          </a:xfrm>
        </p:spPr>
        <p:txBody>
          <a:bodyPr anchor="t">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678426"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12575099-B3AD-44D7-919B-BCB6DC3E7F21}" type="datetimeFigureOut">
              <a:rPr lang="en-US" dirty="0"/>
              <a:t>3/6/2025</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262883590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F18115DA-6CBC-4AEF-A85F-371C66916CF8}" type="datetimeFigureOut">
              <a:rPr lang="en-US" dirty="0"/>
              <a:t>3/6/2025</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4175826142"/>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38200" y="997973"/>
            <a:ext cx="8404122"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2A6007E4-95E8-4ABC-B20B-51235318A487}" type="datetimeFigureOut">
              <a:rPr lang="en-US" dirty="0"/>
              <a:t>3/6/2025</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246392824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2A4BF121-2723-4D35-ADA9-215CD054C4BC}" type="datetimeFigureOut">
              <a:rPr lang="en-US" dirty="0"/>
              <a:t>3/6/2025</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314970129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C54F54BA-4BC6-480F-839C-951A49B248A9}" type="datetimeFigureOut">
              <a:rPr lang="en-US" dirty="0"/>
              <a:t>3/6/2025</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2672204692"/>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22096"/>
            <a:ext cx="10691265" cy="112793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15383" y="2128684"/>
            <a:ext cx="5304417" cy="3844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72200" y="2128684"/>
            <a:ext cx="5219700" cy="3844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0F9DD0EA-4726-4440-BF9D-E88296FC3068}" type="datetimeFigureOut">
              <a:rPr lang="en-US" dirty="0"/>
              <a:t>3/6/2025</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133903419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685887" y="929148"/>
            <a:ext cx="10640005" cy="761540"/>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15384" y="1681163"/>
            <a:ext cx="5282192" cy="657225"/>
          </a:xfrm>
        </p:spPr>
        <p:txBody>
          <a:bodyPr anchor="b">
            <a:normAutofit/>
          </a:bodyPr>
          <a:lstStyle>
            <a:lvl1pPr marL="0" indent="0">
              <a:buNone/>
              <a:defRPr sz="1600" b="1">
                <a:latin typeface="+mj-lt"/>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15384" y="2505075"/>
            <a:ext cx="5282192"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72200" y="1681163"/>
            <a:ext cx="5183188" cy="657225"/>
          </a:xfrm>
        </p:spPr>
        <p:txBody>
          <a:bodyPr anchor="b">
            <a:normAutofit/>
          </a:bodyPr>
          <a:lstStyle>
            <a:lvl1pPr marL="0" indent="0">
              <a:buNone/>
              <a:defRPr sz="1600" b="1">
                <a:latin typeface="+mj-lt"/>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72200" y="2505075"/>
            <a:ext cx="5183188"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19CAD10D-99D1-46B2-A85A-C16850FCF8CF}" type="datetimeFigureOut">
              <a:rPr lang="en-US" dirty="0"/>
              <a:t>3/6/2025</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r>
              <a:rPr lang="en-US"/>
              <a:t>
              </a:t>
            </a:r>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1225266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48C67E51-34D6-4E3D-8F41-CC63EA446EDD}" type="datetimeFigureOut">
              <a:rPr lang="en-US" dirty="0"/>
              <a:t>3/6/2025</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r>
              <a:rPr lang="en-US"/>
              <a:t>
              </a:t>
            </a:r>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393644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8D49E550-CE3F-497F-B953-7DE0932F91C0}" type="datetimeFigureOut">
              <a:rPr lang="en-US" dirty="0"/>
              <a:t>3/6/2025</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r>
              <a:rPr lang="en-US"/>
              <a:t>
              </a:t>
            </a:r>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176907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678426" y="781665"/>
            <a:ext cx="4093599" cy="1223452"/>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688258" y="2315497"/>
            <a:ext cx="4093599" cy="35534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217A0BF4-BAA0-4539-95F2-9C4277F97478}" type="datetimeFigureOut">
              <a:rPr lang="en-US" dirty="0"/>
              <a:t>3/6/2025</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67389391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683342" y="1066800"/>
            <a:ext cx="4103431" cy="131752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noChangeAspect="1"/>
          </p:cNvSpPr>
          <p:nvPr>
            <p:ph type="pic" idx="1"/>
          </p:nvPr>
        </p:nvSpPr>
        <p:spPr>
          <a:xfrm>
            <a:off x="5183188" y="1066800"/>
            <a:ext cx="6172200" cy="4794250"/>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683342"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2E9884E-D945-496C-84BE-49C61F78F9EC}" type="datetimeFigureOut">
              <a:rPr lang="en-US" dirty="0"/>
              <a:t>3/6/2025</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E30AF5A0-43BB-4336-8627-9123B9144D80}" type="slidenum">
              <a:rPr lang="en-US" dirty="0"/>
              <a:t>‹Nº›</a:t>
            </a:fld>
            <a:endParaRPr lang="en-US"/>
          </a:p>
        </p:txBody>
      </p:sp>
    </p:spTree>
    <p:extLst>
      <p:ext uri="{BB962C8B-B14F-4D97-AF65-F5344CB8AC3E}">
        <p14:creationId xmlns:p14="http://schemas.microsoft.com/office/powerpoint/2010/main" val="2667733896"/>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22096"/>
            <a:ext cx="10691265" cy="137103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93126"/>
            <a:ext cx="10691265" cy="36360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92594" cy="365125"/>
          </a:xfrm>
          <a:prstGeom prst="rect">
            <a:avLst/>
          </a:prstGeom>
        </p:spPr>
        <p:txBody>
          <a:bodyPr vert="horz" lIns="91440" tIns="45720" rIns="91440" bIns="45720" rtlCol="0" anchor="ctr"/>
          <a:lstStyle>
            <a:lvl1pPr algn="r">
              <a:defRPr sz="1050">
                <a:solidFill>
                  <a:schemeClr val="tx1"/>
                </a:solidFill>
                <a:latin typeface="+mj-lt"/>
              </a:defRPr>
            </a:lvl1pPr>
          </a:lstStyle>
          <a:p>
            <a:fld id="{CD438618-DEE5-47CF-A8B2-A9E090D503CD}" type="datetimeFigureOut">
              <a:rPr lang="en-US" dirty="0"/>
              <a:t>3/6/2025</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15383"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r>
              <a:rPr lang="en-US"/>
              <a:t>
              </a:t>
            </a:r>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E30AF5A0-43BB-4336-8627-9123B9144D80}" type="slidenum">
              <a:rPr lang="en-US" dirty="0"/>
              <a:t>‹Nº›</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49010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672">
          <p15:clr>
            <a:srgbClr val="F26B43"/>
          </p15:clr>
        </p15:guide>
        <p15:guide id="4" orient="horz" pos="912">
          <p15:clr>
            <a:srgbClr val="F26B43"/>
          </p15:clr>
        </p15:guide>
        <p15:guide id="5" pos="7176">
          <p15:clr>
            <a:srgbClr val="F26B43"/>
          </p15:clr>
        </p15:guide>
        <p15:guide id="6" pos="504">
          <p15:clr>
            <a:srgbClr val="F26B43"/>
          </p15:clr>
        </p15:guide>
        <p15:guide id="7" orient="horz" pos="3864">
          <p15:clr>
            <a:srgbClr val="F26B43"/>
          </p15:clr>
        </p15:guide>
        <p15:guide id="8" orient="horz" pos="45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youtu.be/jpTMIa4njMY?si=YelUSnbW-9KTje8W"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youtu.be/fXBXOaLcMZg?si=NVBkWzzcltNcETjy" TargetMode="Externa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36678-BE6F-5324-FAA9-D3D3B5C95DA2}"/>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FE2DEADE-60AB-EB99-1DC2-2BDBCBCD1BA4}"/>
              </a:ext>
            </a:extLst>
          </p:cNvPr>
          <p:cNvPicPr>
            <a:picLocks noChangeAspect="1"/>
          </p:cNvPicPr>
          <p:nvPr/>
        </p:nvPicPr>
        <p:blipFill>
          <a:blip r:embed="rId2"/>
          <a:stretch>
            <a:fillRect/>
          </a:stretch>
        </p:blipFill>
        <p:spPr>
          <a:xfrm>
            <a:off x="359764" y="166089"/>
            <a:ext cx="3263491" cy="856310"/>
          </a:xfrm>
          <a:prstGeom prst="rect">
            <a:avLst/>
          </a:prstGeom>
        </p:spPr>
      </p:pic>
      <p:pic>
        <p:nvPicPr>
          <p:cNvPr id="10" name="Imagen 9">
            <a:extLst>
              <a:ext uri="{FF2B5EF4-FFF2-40B4-BE49-F238E27FC236}">
                <a16:creationId xmlns:a16="http://schemas.microsoft.com/office/drawing/2014/main" id="{EFCC4327-91AD-1AD9-68FB-448C19D44748}"/>
              </a:ext>
            </a:extLst>
          </p:cNvPr>
          <p:cNvPicPr>
            <a:picLocks noChangeAspect="1"/>
          </p:cNvPicPr>
          <p:nvPr/>
        </p:nvPicPr>
        <p:blipFill>
          <a:blip r:embed="rId3"/>
          <a:stretch>
            <a:fillRect/>
          </a:stretch>
        </p:blipFill>
        <p:spPr>
          <a:xfrm>
            <a:off x="10563407" y="105510"/>
            <a:ext cx="1268829" cy="977468"/>
          </a:xfrm>
          <a:prstGeom prst="rect">
            <a:avLst/>
          </a:prstGeom>
        </p:spPr>
      </p:pic>
      <p:sp>
        <p:nvSpPr>
          <p:cNvPr id="12" name="CuadroTexto 11">
            <a:extLst>
              <a:ext uri="{FF2B5EF4-FFF2-40B4-BE49-F238E27FC236}">
                <a16:creationId xmlns:a16="http://schemas.microsoft.com/office/drawing/2014/main" id="{AE06DEFF-BEB5-4830-BDC9-5CF782902817}"/>
              </a:ext>
            </a:extLst>
          </p:cNvPr>
          <p:cNvSpPr txBox="1"/>
          <p:nvPr/>
        </p:nvSpPr>
        <p:spPr>
          <a:xfrm>
            <a:off x="2002536" y="1510121"/>
            <a:ext cx="8211312" cy="584775"/>
          </a:xfrm>
          <a:prstGeom prst="rect">
            <a:avLst/>
          </a:prstGeom>
          <a:noFill/>
        </p:spPr>
        <p:txBody>
          <a:bodyPr wrap="square">
            <a:spAutoFit/>
          </a:bodyPr>
          <a:lstStyle/>
          <a:p>
            <a:pPr algn="ctr"/>
            <a:r>
              <a:rPr lang="es-MX" sz="3200" b="1" dirty="0">
                <a:solidFill>
                  <a:schemeClr val="accent5">
                    <a:lumMod val="50000"/>
                  </a:schemeClr>
                </a:solidFill>
              </a:rPr>
              <a:t> 1° Diplomado en acciones afirmativas</a:t>
            </a:r>
          </a:p>
        </p:txBody>
      </p:sp>
      <p:pic>
        <p:nvPicPr>
          <p:cNvPr id="16" name="Imagen 15">
            <a:extLst>
              <a:ext uri="{FF2B5EF4-FFF2-40B4-BE49-F238E27FC236}">
                <a16:creationId xmlns:a16="http://schemas.microsoft.com/office/drawing/2014/main" id="{85ABAC07-8E8D-454A-BA4B-59FCAE140412}"/>
              </a:ext>
            </a:extLst>
          </p:cNvPr>
          <p:cNvPicPr>
            <a:picLocks noChangeAspect="1"/>
          </p:cNvPicPr>
          <p:nvPr/>
        </p:nvPicPr>
        <p:blipFill>
          <a:blip r:embed="rId4"/>
          <a:stretch>
            <a:fillRect/>
          </a:stretch>
        </p:blipFill>
        <p:spPr>
          <a:xfrm>
            <a:off x="359764" y="5518582"/>
            <a:ext cx="11497456" cy="1097375"/>
          </a:xfrm>
          <a:prstGeom prst="rect">
            <a:avLst/>
          </a:prstGeom>
        </p:spPr>
      </p:pic>
      <p:sp>
        <p:nvSpPr>
          <p:cNvPr id="18" name="CuadroTexto 17">
            <a:extLst>
              <a:ext uri="{FF2B5EF4-FFF2-40B4-BE49-F238E27FC236}">
                <a16:creationId xmlns:a16="http://schemas.microsoft.com/office/drawing/2014/main" id="{6AA078F7-71B0-6091-DAC4-BFFFFA116D7C}"/>
              </a:ext>
            </a:extLst>
          </p:cNvPr>
          <p:cNvSpPr txBox="1"/>
          <p:nvPr/>
        </p:nvSpPr>
        <p:spPr>
          <a:xfrm>
            <a:off x="7974767" y="5021705"/>
            <a:ext cx="4063933" cy="830997"/>
          </a:xfrm>
          <a:prstGeom prst="rect">
            <a:avLst/>
          </a:prstGeom>
          <a:noFill/>
        </p:spPr>
        <p:txBody>
          <a:bodyPr wrap="none" rtlCol="0">
            <a:spAutoFit/>
          </a:bodyPr>
          <a:lstStyle/>
          <a:p>
            <a:r>
              <a:rPr lang="es-MX" sz="2400" b="1" dirty="0">
                <a:solidFill>
                  <a:schemeClr val="accent1">
                    <a:lumMod val="50000"/>
                  </a:schemeClr>
                </a:solidFill>
                <a:latin typeface="Abadi" panose="020B0604020104020204" pitchFamily="34" charset="0"/>
              </a:rPr>
              <a:t>Mtra. Carolina Roque Morales</a:t>
            </a:r>
          </a:p>
          <a:p>
            <a:r>
              <a:rPr lang="es-MX" sz="2400" b="1" dirty="0">
                <a:solidFill>
                  <a:schemeClr val="tx2">
                    <a:lumMod val="50000"/>
                    <a:lumOff val="50000"/>
                  </a:schemeClr>
                </a:solidFill>
                <a:latin typeface="Abadi" panose="020B0604020104020204" pitchFamily="34" charset="0"/>
              </a:rPr>
              <a:t>Investigadora</a:t>
            </a:r>
          </a:p>
        </p:txBody>
      </p:sp>
    </p:spTree>
    <p:extLst>
      <p:ext uri="{BB962C8B-B14F-4D97-AF65-F5344CB8AC3E}">
        <p14:creationId xmlns:p14="http://schemas.microsoft.com/office/powerpoint/2010/main" val="1331518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20E7C-27C3-548D-E6EE-911E58F6D06E}"/>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D6FAE44C-E78D-CF9F-C93F-67166CD48C77}"/>
              </a:ext>
            </a:extLst>
          </p:cNvPr>
          <p:cNvPicPr>
            <a:picLocks noChangeAspect="1"/>
          </p:cNvPicPr>
          <p:nvPr/>
        </p:nvPicPr>
        <p:blipFill>
          <a:blip r:embed="rId2"/>
          <a:stretch>
            <a:fillRect/>
          </a:stretch>
        </p:blipFill>
        <p:spPr>
          <a:xfrm>
            <a:off x="347272" y="5760625"/>
            <a:ext cx="11497456" cy="1097375"/>
          </a:xfrm>
          <a:prstGeom prst="rect">
            <a:avLst/>
          </a:prstGeom>
        </p:spPr>
      </p:pic>
      <p:sp>
        <p:nvSpPr>
          <p:cNvPr id="3" name="CuadroTexto 2">
            <a:extLst>
              <a:ext uri="{FF2B5EF4-FFF2-40B4-BE49-F238E27FC236}">
                <a16:creationId xmlns:a16="http://schemas.microsoft.com/office/drawing/2014/main" id="{EB8CFD50-86F5-3915-68CA-1A5468F397C6}"/>
              </a:ext>
            </a:extLst>
          </p:cNvPr>
          <p:cNvSpPr txBox="1"/>
          <p:nvPr/>
        </p:nvSpPr>
        <p:spPr>
          <a:xfrm>
            <a:off x="2401062" y="850522"/>
            <a:ext cx="7389876" cy="461665"/>
          </a:xfrm>
          <a:prstGeom prst="rect">
            <a:avLst/>
          </a:prstGeom>
          <a:noFill/>
        </p:spPr>
        <p:txBody>
          <a:bodyPr wrap="square">
            <a:spAutoFit/>
          </a:bodyPr>
          <a:lstStyle/>
          <a:p>
            <a:pPr algn="ctr"/>
            <a:r>
              <a:rPr lang="es-MX" sz="2400" b="1" dirty="0">
                <a:solidFill>
                  <a:srgbClr val="0070C0"/>
                </a:solidFill>
                <a:latin typeface="+mj-lt"/>
              </a:rPr>
              <a:t>Rosa Parks: Un asiento reservado a los derechos humanos</a:t>
            </a:r>
          </a:p>
        </p:txBody>
      </p:sp>
      <p:pic>
        <p:nvPicPr>
          <p:cNvPr id="4" name="Imagen 3">
            <a:extLst>
              <a:ext uri="{FF2B5EF4-FFF2-40B4-BE49-F238E27FC236}">
                <a16:creationId xmlns:a16="http://schemas.microsoft.com/office/drawing/2014/main" id="{78A3AC84-5D75-56DA-C8F1-2803E8A58FEC}"/>
              </a:ext>
            </a:extLst>
          </p:cNvPr>
          <p:cNvPicPr>
            <a:picLocks noChangeAspect="1"/>
          </p:cNvPicPr>
          <p:nvPr/>
        </p:nvPicPr>
        <p:blipFill>
          <a:blip r:embed="rId3"/>
          <a:stretch>
            <a:fillRect/>
          </a:stretch>
        </p:blipFill>
        <p:spPr>
          <a:xfrm>
            <a:off x="685800" y="2232850"/>
            <a:ext cx="5739003" cy="2869502"/>
          </a:xfrm>
          <a:prstGeom prst="rect">
            <a:avLst/>
          </a:prstGeom>
        </p:spPr>
      </p:pic>
      <p:pic>
        <p:nvPicPr>
          <p:cNvPr id="6" name="Imagen 5">
            <a:extLst>
              <a:ext uri="{FF2B5EF4-FFF2-40B4-BE49-F238E27FC236}">
                <a16:creationId xmlns:a16="http://schemas.microsoft.com/office/drawing/2014/main" id="{AB854E6D-327B-BC07-8081-109C956EACC0}"/>
              </a:ext>
            </a:extLst>
          </p:cNvPr>
          <p:cNvPicPr>
            <a:picLocks noChangeAspect="1"/>
          </p:cNvPicPr>
          <p:nvPr/>
        </p:nvPicPr>
        <p:blipFill>
          <a:blip r:embed="rId4"/>
          <a:stretch>
            <a:fillRect/>
          </a:stretch>
        </p:blipFill>
        <p:spPr>
          <a:xfrm>
            <a:off x="7186688" y="1709582"/>
            <a:ext cx="2999728" cy="3964805"/>
          </a:xfrm>
          <a:prstGeom prst="rect">
            <a:avLst/>
          </a:prstGeom>
        </p:spPr>
      </p:pic>
    </p:spTree>
    <p:extLst>
      <p:ext uri="{BB962C8B-B14F-4D97-AF65-F5344CB8AC3E}">
        <p14:creationId xmlns:p14="http://schemas.microsoft.com/office/powerpoint/2010/main" val="1178209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929F39-7181-1E48-07F8-3CE65E5326E8}"/>
              </a:ext>
            </a:extLst>
          </p:cNvPr>
          <p:cNvSpPr>
            <a:spLocks noGrp="1"/>
          </p:cNvSpPr>
          <p:nvPr>
            <p:ph type="title"/>
          </p:nvPr>
        </p:nvSpPr>
        <p:spPr>
          <a:xfrm>
            <a:off x="762859" y="242043"/>
            <a:ext cx="10691265" cy="417322"/>
          </a:xfrm>
        </p:spPr>
        <p:txBody>
          <a:bodyPr>
            <a:normAutofit fontScale="90000"/>
          </a:bodyPr>
          <a:lstStyle/>
          <a:p>
            <a:pPr algn="ctr"/>
            <a:r>
              <a:rPr lang="es-MX" sz="2400" dirty="0"/>
              <a:t>Piedras angulares de los sistemas de derecho y de la cultura de la legalidad. </a:t>
            </a:r>
          </a:p>
        </p:txBody>
      </p:sp>
      <p:pic>
        <p:nvPicPr>
          <p:cNvPr id="4" name="Imagen 3">
            <a:extLst>
              <a:ext uri="{FF2B5EF4-FFF2-40B4-BE49-F238E27FC236}">
                <a16:creationId xmlns:a16="http://schemas.microsoft.com/office/drawing/2014/main" id="{5DCA3F02-C4D3-9E67-F3F0-68D53F22D6AF}"/>
              </a:ext>
            </a:extLst>
          </p:cNvPr>
          <p:cNvPicPr>
            <a:picLocks noChangeAspect="1"/>
          </p:cNvPicPr>
          <p:nvPr/>
        </p:nvPicPr>
        <p:blipFill>
          <a:blip r:embed="rId2"/>
          <a:stretch>
            <a:fillRect/>
          </a:stretch>
        </p:blipFill>
        <p:spPr>
          <a:xfrm>
            <a:off x="359764" y="5518582"/>
            <a:ext cx="11497456" cy="1097375"/>
          </a:xfrm>
          <a:prstGeom prst="rect">
            <a:avLst/>
          </a:prstGeom>
        </p:spPr>
      </p:pic>
      <p:graphicFrame>
        <p:nvGraphicFramePr>
          <p:cNvPr id="8" name="Diagrama 7">
            <a:extLst>
              <a:ext uri="{FF2B5EF4-FFF2-40B4-BE49-F238E27FC236}">
                <a16:creationId xmlns:a16="http://schemas.microsoft.com/office/drawing/2014/main" id="{4A49DE74-5F9C-653C-9C6D-5E6377A311F7}"/>
              </a:ext>
            </a:extLst>
          </p:cNvPr>
          <p:cNvGraphicFramePr/>
          <p:nvPr>
            <p:extLst>
              <p:ext uri="{D42A27DB-BD31-4B8C-83A1-F6EECF244321}">
                <p14:modId xmlns:p14="http://schemas.microsoft.com/office/powerpoint/2010/main" val="253356393"/>
              </p:ext>
            </p:extLst>
          </p:nvPr>
        </p:nvGraphicFramePr>
        <p:xfrm>
          <a:off x="2380792" y="795081"/>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82682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966BB-CD8B-9335-32BE-CC0429A3E0F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B73AEDA3-78F4-A894-6F3A-13470DA4E0B9}"/>
              </a:ext>
            </a:extLst>
          </p:cNvPr>
          <p:cNvSpPr>
            <a:spLocks noGrp="1"/>
          </p:cNvSpPr>
          <p:nvPr>
            <p:ph type="title"/>
          </p:nvPr>
        </p:nvSpPr>
        <p:spPr>
          <a:xfrm>
            <a:off x="700635" y="922096"/>
            <a:ext cx="10691265" cy="685323"/>
          </a:xfrm>
        </p:spPr>
        <p:txBody>
          <a:bodyPr>
            <a:normAutofit fontScale="90000"/>
          </a:bodyPr>
          <a:lstStyle/>
          <a:p>
            <a:pPr algn="ctr"/>
            <a:r>
              <a:rPr lang="es-MX" dirty="0"/>
              <a:t>Igualdad</a:t>
            </a:r>
          </a:p>
        </p:txBody>
      </p:sp>
      <p:pic>
        <p:nvPicPr>
          <p:cNvPr id="4" name="Imagen 3">
            <a:extLst>
              <a:ext uri="{FF2B5EF4-FFF2-40B4-BE49-F238E27FC236}">
                <a16:creationId xmlns:a16="http://schemas.microsoft.com/office/drawing/2014/main" id="{5609D211-81E6-91EB-F708-B693F9B51EEA}"/>
              </a:ext>
            </a:extLst>
          </p:cNvPr>
          <p:cNvPicPr>
            <a:picLocks noChangeAspect="1"/>
          </p:cNvPicPr>
          <p:nvPr/>
        </p:nvPicPr>
        <p:blipFill>
          <a:blip r:embed="rId2"/>
          <a:stretch>
            <a:fillRect/>
          </a:stretch>
        </p:blipFill>
        <p:spPr>
          <a:xfrm>
            <a:off x="359764" y="5518582"/>
            <a:ext cx="11497456" cy="1097375"/>
          </a:xfrm>
          <a:prstGeom prst="rect">
            <a:avLst/>
          </a:prstGeom>
        </p:spPr>
      </p:pic>
      <p:sp>
        <p:nvSpPr>
          <p:cNvPr id="9" name="CuadroTexto 8">
            <a:extLst>
              <a:ext uri="{FF2B5EF4-FFF2-40B4-BE49-F238E27FC236}">
                <a16:creationId xmlns:a16="http://schemas.microsoft.com/office/drawing/2014/main" id="{F7FE0D1F-B3E1-2030-8A03-321017685F58}"/>
              </a:ext>
            </a:extLst>
          </p:cNvPr>
          <p:cNvSpPr txBox="1"/>
          <p:nvPr/>
        </p:nvSpPr>
        <p:spPr>
          <a:xfrm>
            <a:off x="1451728" y="1769882"/>
            <a:ext cx="9417377" cy="2677656"/>
          </a:xfrm>
          <a:prstGeom prst="rect">
            <a:avLst/>
          </a:prstGeom>
          <a:noFill/>
        </p:spPr>
        <p:txBody>
          <a:bodyPr wrap="square" rtlCol="0">
            <a:spAutoFit/>
          </a:bodyPr>
          <a:lstStyle/>
          <a:p>
            <a:pPr algn="just"/>
            <a:r>
              <a:rPr lang="es-MX" sz="2400" dirty="0">
                <a:latin typeface="+mj-lt"/>
              </a:rPr>
              <a:t>El derecho que tiene toda persona a ser tratada sin distinción, exclusión o restricción cuyo objetivo sea menoscabar el goce o el ejercicio de sus derechos humanos y libertades fundamentales en la esfera política, económica, social, cultural o en cualquier otra.</a:t>
            </a:r>
          </a:p>
          <a:p>
            <a:pPr algn="just"/>
            <a:endParaRPr lang="es-MX" sz="2400" dirty="0">
              <a:latin typeface="+mj-lt"/>
            </a:endParaRPr>
          </a:p>
          <a:p>
            <a:pPr algn="just"/>
            <a:r>
              <a:rPr lang="es-MX" sz="2400" dirty="0">
                <a:latin typeface="+mj-lt"/>
              </a:rPr>
              <a:t>Esta prerrogativa permite a hombres y mujeres disfrutar de sus derechos en condiciones de igualdad, atendiendo a sus circunstancias particulares y evitando todo tipo de discriminación que atente contra la dignidad humana.</a:t>
            </a:r>
          </a:p>
        </p:txBody>
      </p:sp>
    </p:spTree>
    <p:extLst>
      <p:ext uri="{BB962C8B-B14F-4D97-AF65-F5344CB8AC3E}">
        <p14:creationId xmlns:p14="http://schemas.microsoft.com/office/powerpoint/2010/main" val="1467880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8CA76-1E96-A6E0-9415-668CDD54153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FBC3EEF-4298-33C3-2A9B-14DB98D5C2CB}"/>
              </a:ext>
            </a:extLst>
          </p:cNvPr>
          <p:cNvSpPr>
            <a:spLocks noGrp="1"/>
          </p:cNvSpPr>
          <p:nvPr>
            <p:ph type="title"/>
          </p:nvPr>
        </p:nvSpPr>
        <p:spPr>
          <a:xfrm>
            <a:off x="700635" y="922096"/>
            <a:ext cx="10691265" cy="685323"/>
          </a:xfrm>
        </p:spPr>
        <p:txBody>
          <a:bodyPr>
            <a:normAutofit fontScale="90000"/>
          </a:bodyPr>
          <a:lstStyle/>
          <a:p>
            <a:pPr algn="ctr"/>
            <a:r>
              <a:rPr lang="es-MX" dirty="0"/>
              <a:t>Igualdad</a:t>
            </a:r>
          </a:p>
        </p:txBody>
      </p:sp>
      <p:pic>
        <p:nvPicPr>
          <p:cNvPr id="4" name="Imagen 3">
            <a:extLst>
              <a:ext uri="{FF2B5EF4-FFF2-40B4-BE49-F238E27FC236}">
                <a16:creationId xmlns:a16="http://schemas.microsoft.com/office/drawing/2014/main" id="{3AFD7303-AAAD-071D-6130-7B64204CB16A}"/>
              </a:ext>
            </a:extLst>
          </p:cNvPr>
          <p:cNvPicPr>
            <a:picLocks noChangeAspect="1"/>
          </p:cNvPicPr>
          <p:nvPr/>
        </p:nvPicPr>
        <p:blipFill>
          <a:blip r:embed="rId2"/>
          <a:stretch>
            <a:fillRect/>
          </a:stretch>
        </p:blipFill>
        <p:spPr>
          <a:xfrm>
            <a:off x="359764" y="5518582"/>
            <a:ext cx="11497456" cy="1097375"/>
          </a:xfrm>
          <a:prstGeom prst="rect">
            <a:avLst/>
          </a:prstGeom>
        </p:spPr>
      </p:pic>
      <p:sp>
        <p:nvSpPr>
          <p:cNvPr id="9" name="CuadroTexto 8">
            <a:extLst>
              <a:ext uri="{FF2B5EF4-FFF2-40B4-BE49-F238E27FC236}">
                <a16:creationId xmlns:a16="http://schemas.microsoft.com/office/drawing/2014/main" id="{B6F68987-8B6B-1E33-1C8E-BA84041D5CF8}"/>
              </a:ext>
            </a:extLst>
          </p:cNvPr>
          <p:cNvSpPr txBox="1"/>
          <p:nvPr/>
        </p:nvSpPr>
        <p:spPr>
          <a:xfrm>
            <a:off x="1451728" y="1769882"/>
            <a:ext cx="9417377" cy="3046988"/>
          </a:xfrm>
          <a:prstGeom prst="rect">
            <a:avLst/>
          </a:prstGeom>
          <a:noFill/>
        </p:spPr>
        <p:txBody>
          <a:bodyPr wrap="square" rtlCol="0">
            <a:spAutoFit/>
          </a:bodyPr>
          <a:lstStyle/>
          <a:p>
            <a:pPr algn="just"/>
            <a:r>
              <a:rPr lang="es-MX" sz="2400" dirty="0">
                <a:latin typeface="+mj-lt"/>
              </a:rPr>
              <a:t>La Corte Interamericana de Derechos Humanos ha señalado:</a:t>
            </a:r>
          </a:p>
          <a:p>
            <a:pPr algn="just"/>
            <a:endParaRPr lang="es-MX" sz="2400" dirty="0">
              <a:latin typeface="+mj-lt"/>
            </a:endParaRPr>
          </a:p>
          <a:p>
            <a:pPr algn="just"/>
            <a:r>
              <a:rPr lang="es-MX" sz="2400" dirty="0">
                <a:latin typeface="+mj-lt"/>
              </a:rPr>
              <a:t>…la noción de igualdad se desprende directamente de la unidad </a:t>
            </a:r>
            <a:r>
              <a:rPr lang="es-MX" sz="2400" dirty="0" err="1">
                <a:latin typeface="+mj-lt"/>
              </a:rPr>
              <a:t>denaturaleza</a:t>
            </a:r>
            <a:r>
              <a:rPr lang="es-MX" sz="2400" dirty="0">
                <a:latin typeface="+mj-lt"/>
              </a:rPr>
              <a:t> del género humano y es inseparable de la dignidad esencial de la persona, frente a la cual es incompatible toda situación que, por considerar superior a un determinado grupo, conduzca a tratarlo con privilegio; o que, a la inversa, por considerarlo inferior, lo trate con hostilidad o de cualquier forma lo discrimine de goce de derechos que sí se reconocen a quienes no se consideran incursos en tal situación de inferioridad.</a:t>
            </a:r>
          </a:p>
        </p:txBody>
      </p:sp>
      <p:sp>
        <p:nvSpPr>
          <p:cNvPr id="3" name="CuadroTexto 2">
            <a:extLst>
              <a:ext uri="{FF2B5EF4-FFF2-40B4-BE49-F238E27FC236}">
                <a16:creationId xmlns:a16="http://schemas.microsoft.com/office/drawing/2014/main" id="{41BD2AA4-AA35-3EB9-BD3B-C4D55A9760C7}"/>
              </a:ext>
            </a:extLst>
          </p:cNvPr>
          <p:cNvSpPr txBox="1"/>
          <p:nvPr/>
        </p:nvSpPr>
        <p:spPr>
          <a:xfrm>
            <a:off x="5040906" y="5333916"/>
            <a:ext cx="5828199" cy="369332"/>
          </a:xfrm>
          <a:prstGeom prst="rect">
            <a:avLst/>
          </a:prstGeom>
          <a:noFill/>
        </p:spPr>
        <p:txBody>
          <a:bodyPr wrap="none" rtlCol="0">
            <a:spAutoFit/>
          </a:bodyPr>
          <a:lstStyle/>
          <a:p>
            <a:r>
              <a:rPr lang="es-MX" i="1" dirty="0"/>
              <a:t>Corte IDH, opinión consultiva OC-4/84, párr. 55, enero de 1984</a:t>
            </a:r>
          </a:p>
        </p:txBody>
      </p:sp>
    </p:spTree>
    <p:extLst>
      <p:ext uri="{BB962C8B-B14F-4D97-AF65-F5344CB8AC3E}">
        <p14:creationId xmlns:p14="http://schemas.microsoft.com/office/powerpoint/2010/main" val="4203016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69C37-C51D-3FE5-A6C2-13FC89D0639C}"/>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1077C36F-2F04-DE3B-1F20-B2C06DCB679A}"/>
              </a:ext>
            </a:extLst>
          </p:cNvPr>
          <p:cNvPicPr>
            <a:picLocks noChangeAspect="1"/>
          </p:cNvPicPr>
          <p:nvPr/>
        </p:nvPicPr>
        <p:blipFill>
          <a:blip r:embed="rId2"/>
          <a:stretch>
            <a:fillRect/>
          </a:stretch>
        </p:blipFill>
        <p:spPr>
          <a:xfrm>
            <a:off x="359764" y="5518582"/>
            <a:ext cx="11497456" cy="1097375"/>
          </a:xfrm>
          <a:prstGeom prst="rect">
            <a:avLst/>
          </a:prstGeom>
        </p:spPr>
      </p:pic>
      <p:sp>
        <p:nvSpPr>
          <p:cNvPr id="8" name="CuadroTexto 7">
            <a:extLst>
              <a:ext uri="{FF2B5EF4-FFF2-40B4-BE49-F238E27FC236}">
                <a16:creationId xmlns:a16="http://schemas.microsoft.com/office/drawing/2014/main" id="{B50EA831-9497-6045-DBD8-E5F7CCD33C8C}"/>
              </a:ext>
            </a:extLst>
          </p:cNvPr>
          <p:cNvSpPr txBox="1"/>
          <p:nvPr/>
        </p:nvSpPr>
        <p:spPr>
          <a:xfrm>
            <a:off x="1053084" y="2003893"/>
            <a:ext cx="10085832" cy="3477875"/>
          </a:xfrm>
          <a:prstGeom prst="rect">
            <a:avLst/>
          </a:prstGeom>
          <a:noFill/>
        </p:spPr>
        <p:txBody>
          <a:bodyPr wrap="square">
            <a:spAutoFit/>
          </a:bodyPr>
          <a:lstStyle/>
          <a:p>
            <a:r>
              <a:rPr lang="es-MX" sz="2800" dirty="0">
                <a:solidFill>
                  <a:srgbClr val="0070C0"/>
                </a:solidFill>
                <a:latin typeface="+mj-lt"/>
              </a:rPr>
              <a:t>Fundamento:</a:t>
            </a:r>
          </a:p>
          <a:p>
            <a:endParaRPr lang="es-MX" sz="2400" dirty="0">
              <a:latin typeface="+mj-lt"/>
            </a:endParaRPr>
          </a:p>
          <a:p>
            <a:pPr marL="342900" indent="-342900">
              <a:buClr>
                <a:srgbClr val="FF0000"/>
              </a:buClr>
              <a:buFont typeface="Wingdings" panose="05000000000000000000" pitchFamily="2" charset="2"/>
              <a:buChar char="§"/>
            </a:pPr>
            <a:r>
              <a:rPr lang="es-MX" sz="2400" dirty="0">
                <a:latin typeface="+mj-lt"/>
              </a:rPr>
              <a:t>1° de la Constitución Política de los Estados Unidos Mexicanos</a:t>
            </a:r>
          </a:p>
          <a:p>
            <a:pPr marL="342900" indent="-342900">
              <a:buClr>
                <a:srgbClr val="FF0000"/>
              </a:buClr>
              <a:buFont typeface="Wingdings" panose="05000000000000000000" pitchFamily="2" charset="2"/>
              <a:buChar char="§"/>
            </a:pPr>
            <a:r>
              <a:rPr lang="es-MX" sz="2400" dirty="0">
                <a:latin typeface="+mj-lt"/>
              </a:rPr>
              <a:t>2 de la Declaración Universal de Derechos Humanos, </a:t>
            </a:r>
          </a:p>
          <a:p>
            <a:pPr marL="342900" indent="-342900">
              <a:buClr>
                <a:srgbClr val="FF0000"/>
              </a:buClr>
              <a:buFont typeface="Wingdings" panose="05000000000000000000" pitchFamily="2" charset="2"/>
              <a:buChar char="§"/>
            </a:pPr>
            <a:r>
              <a:rPr lang="es-MX" sz="2400" dirty="0">
                <a:latin typeface="+mj-lt"/>
              </a:rPr>
              <a:t>26 del Pacto Internacional de Derechos Civiles y Políticos </a:t>
            </a:r>
          </a:p>
          <a:p>
            <a:pPr marL="342900" indent="-342900">
              <a:buClr>
                <a:srgbClr val="FF0000"/>
              </a:buClr>
              <a:buFont typeface="Wingdings" panose="05000000000000000000" pitchFamily="2" charset="2"/>
              <a:buChar char="§"/>
            </a:pPr>
            <a:r>
              <a:rPr lang="es-MX" sz="2400" dirty="0">
                <a:latin typeface="+mj-lt"/>
              </a:rPr>
              <a:t>1° de la Convención Americana sobre Derechos Humanos</a:t>
            </a:r>
          </a:p>
          <a:p>
            <a:pPr marL="342900" indent="-342900">
              <a:buClr>
                <a:srgbClr val="FF0000"/>
              </a:buClr>
              <a:buFont typeface="Wingdings" panose="05000000000000000000" pitchFamily="2" charset="2"/>
              <a:buChar char="§"/>
            </a:pPr>
            <a:r>
              <a:rPr lang="es-MX" sz="2400" dirty="0">
                <a:latin typeface="+mj-lt"/>
              </a:rPr>
              <a:t>4 de la Convención sobre los Derechos de las Personas con Discapacidad (CDPD)</a:t>
            </a:r>
          </a:p>
          <a:p>
            <a:pPr marL="342900" indent="-342900">
              <a:buClr>
                <a:srgbClr val="FF0000"/>
              </a:buClr>
              <a:buFont typeface="Wingdings" panose="05000000000000000000" pitchFamily="2" charset="2"/>
              <a:buChar char="§"/>
            </a:pPr>
            <a:r>
              <a:rPr lang="es-MX" sz="2400" dirty="0">
                <a:latin typeface="+mj-lt"/>
              </a:rPr>
              <a:t>53 y, particularmente, el artículo 2 de la Convención sobre la eliminación de todas las formas de discriminación contra la mujer (CEDAW).</a:t>
            </a:r>
          </a:p>
        </p:txBody>
      </p:sp>
      <p:sp>
        <p:nvSpPr>
          <p:cNvPr id="11" name="CuadroTexto 10">
            <a:extLst>
              <a:ext uri="{FF2B5EF4-FFF2-40B4-BE49-F238E27FC236}">
                <a16:creationId xmlns:a16="http://schemas.microsoft.com/office/drawing/2014/main" id="{AF4F1520-7198-D963-2B70-4C312EC389C1}"/>
              </a:ext>
            </a:extLst>
          </p:cNvPr>
          <p:cNvSpPr txBox="1"/>
          <p:nvPr/>
        </p:nvSpPr>
        <p:spPr>
          <a:xfrm>
            <a:off x="1088136" y="1074527"/>
            <a:ext cx="10232136" cy="830997"/>
          </a:xfrm>
          <a:prstGeom prst="rect">
            <a:avLst/>
          </a:prstGeom>
          <a:noFill/>
        </p:spPr>
        <p:txBody>
          <a:bodyPr wrap="square">
            <a:spAutoFit/>
          </a:bodyPr>
          <a:lstStyle/>
          <a:p>
            <a:r>
              <a:rPr lang="es-MX" sz="2400" dirty="0">
                <a:latin typeface="+mj-lt"/>
              </a:rPr>
              <a:t>La igualdad entre los hombres y las mujeres, así como la prohibición de la discriminación son normas imperativas del Derecho Internacional de los Derechos Humanos.</a:t>
            </a:r>
          </a:p>
        </p:txBody>
      </p:sp>
    </p:spTree>
    <p:extLst>
      <p:ext uri="{BB962C8B-B14F-4D97-AF65-F5344CB8AC3E}">
        <p14:creationId xmlns:p14="http://schemas.microsoft.com/office/powerpoint/2010/main" val="569495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481A07-F16E-1C07-E9B4-C6FCEA521FDE}"/>
              </a:ext>
            </a:extLst>
          </p:cNvPr>
          <p:cNvSpPr>
            <a:spLocks noGrp="1"/>
          </p:cNvSpPr>
          <p:nvPr>
            <p:ph type="title"/>
          </p:nvPr>
        </p:nvSpPr>
        <p:spPr>
          <a:xfrm>
            <a:off x="700635" y="922096"/>
            <a:ext cx="10691265" cy="668960"/>
          </a:xfrm>
        </p:spPr>
        <p:txBody>
          <a:bodyPr>
            <a:normAutofit fontScale="90000"/>
          </a:bodyPr>
          <a:lstStyle/>
          <a:p>
            <a:pPr algn="ctr"/>
            <a:r>
              <a:rPr lang="es-MX" dirty="0"/>
              <a:t>Conductas discriminatorias </a:t>
            </a:r>
          </a:p>
        </p:txBody>
      </p:sp>
      <p:sp>
        <p:nvSpPr>
          <p:cNvPr id="3" name="Marcador de contenido 2">
            <a:extLst>
              <a:ext uri="{FF2B5EF4-FFF2-40B4-BE49-F238E27FC236}">
                <a16:creationId xmlns:a16="http://schemas.microsoft.com/office/drawing/2014/main" id="{668A83B1-A94A-8F63-7052-93502C5D7A07}"/>
              </a:ext>
            </a:extLst>
          </p:cNvPr>
          <p:cNvSpPr>
            <a:spLocks noGrp="1"/>
          </p:cNvSpPr>
          <p:nvPr>
            <p:ph idx="1"/>
          </p:nvPr>
        </p:nvSpPr>
        <p:spPr>
          <a:xfrm>
            <a:off x="700635" y="2293126"/>
            <a:ext cx="10691265" cy="1653232"/>
          </a:xfrm>
        </p:spPr>
        <p:txBody>
          <a:bodyPr>
            <a:normAutofit/>
          </a:bodyPr>
          <a:lstStyle/>
          <a:p>
            <a:r>
              <a:rPr lang="es-MX" sz="2400" dirty="0">
                <a:latin typeface="+mj-lt"/>
              </a:rPr>
              <a:t>Valoraciones negativas sobre determinados grupos o personas.</a:t>
            </a:r>
          </a:p>
          <a:p>
            <a:pPr algn="just"/>
            <a:r>
              <a:rPr lang="es-MX" sz="2400" dirty="0">
                <a:latin typeface="+mj-lt"/>
              </a:rPr>
              <a:t>La discriminación se basa en la existencia de una percepción social que tiene como característica el desprestigio considerable de una persona o grupo de personas, ante los ojos de otras.</a:t>
            </a:r>
          </a:p>
        </p:txBody>
      </p:sp>
      <p:pic>
        <p:nvPicPr>
          <p:cNvPr id="4" name="Imagen 3">
            <a:extLst>
              <a:ext uri="{FF2B5EF4-FFF2-40B4-BE49-F238E27FC236}">
                <a16:creationId xmlns:a16="http://schemas.microsoft.com/office/drawing/2014/main" id="{E69D72DD-E439-EB44-3AE0-E70A9A9B1A9B}"/>
              </a:ext>
            </a:extLst>
          </p:cNvPr>
          <p:cNvPicPr>
            <a:picLocks noChangeAspect="1"/>
          </p:cNvPicPr>
          <p:nvPr/>
        </p:nvPicPr>
        <p:blipFill>
          <a:blip r:embed="rId2"/>
          <a:stretch>
            <a:fillRect/>
          </a:stretch>
        </p:blipFill>
        <p:spPr>
          <a:xfrm>
            <a:off x="359764" y="5518582"/>
            <a:ext cx="11497456" cy="1097375"/>
          </a:xfrm>
          <a:prstGeom prst="rect">
            <a:avLst/>
          </a:prstGeom>
        </p:spPr>
      </p:pic>
    </p:spTree>
    <p:extLst>
      <p:ext uri="{BB962C8B-B14F-4D97-AF65-F5344CB8AC3E}">
        <p14:creationId xmlns:p14="http://schemas.microsoft.com/office/powerpoint/2010/main" val="3481401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16989-B461-964B-3B1A-F4811BE7F1E2}"/>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B9440AC9-3DE9-BD8D-DF54-EC0F54589159}"/>
              </a:ext>
            </a:extLst>
          </p:cNvPr>
          <p:cNvPicPr>
            <a:picLocks noChangeAspect="1"/>
          </p:cNvPicPr>
          <p:nvPr/>
        </p:nvPicPr>
        <p:blipFill>
          <a:blip r:embed="rId2"/>
          <a:stretch>
            <a:fillRect/>
          </a:stretch>
        </p:blipFill>
        <p:spPr>
          <a:xfrm>
            <a:off x="359764" y="5518582"/>
            <a:ext cx="11497456" cy="1097375"/>
          </a:xfrm>
          <a:prstGeom prst="rect">
            <a:avLst/>
          </a:prstGeom>
        </p:spPr>
      </p:pic>
      <p:sp>
        <p:nvSpPr>
          <p:cNvPr id="10" name="CuadroTexto 9">
            <a:extLst>
              <a:ext uri="{FF2B5EF4-FFF2-40B4-BE49-F238E27FC236}">
                <a16:creationId xmlns:a16="http://schemas.microsoft.com/office/drawing/2014/main" id="{175637E2-1C8B-6F41-F60E-4E7342559782}"/>
              </a:ext>
            </a:extLst>
          </p:cNvPr>
          <p:cNvSpPr txBox="1"/>
          <p:nvPr/>
        </p:nvSpPr>
        <p:spPr>
          <a:xfrm>
            <a:off x="3047238" y="3244334"/>
            <a:ext cx="6094476" cy="646331"/>
          </a:xfrm>
          <a:prstGeom prst="rect">
            <a:avLst/>
          </a:prstGeom>
          <a:noFill/>
        </p:spPr>
        <p:txBody>
          <a:bodyPr wrap="square">
            <a:spAutoFit/>
          </a:bodyPr>
          <a:lstStyle/>
          <a:p>
            <a:r>
              <a:rPr lang="es-MX" dirty="0">
                <a:hlinkClick r:id="rId3"/>
              </a:rPr>
              <a:t>https://youtu.be/jpTMIa4njMY?si=YelUSnbW-9KTje8W</a:t>
            </a:r>
            <a:endParaRPr lang="es-MX" dirty="0"/>
          </a:p>
          <a:p>
            <a:r>
              <a:rPr lang="es-MX" dirty="0"/>
              <a:t> </a:t>
            </a:r>
          </a:p>
        </p:txBody>
      </p:sp>
      <p:pic>
        <p:nvPicPr>
          <p:cNvPr id="11" name="Imagen 10">
            <a:extLst>
              <a:ext uri="{FF2B5EF4-FFF2-40B4-BE49-F238E27FC236}">
                <a16:creationId xmlns:a16="http://schemas.microsoft.com/office/drawing/2014/main" id="{D4E02B95-9DC0-22B4-F2C1-A9E6E2120D7D}"/>
              </a:ext>
            </a:extLst>
          </p:cNvPr>
          <p:cNvPicPr>
            <a:picLocks noChangeAspect="1"/>
          </p:cNvPicPr>
          <p:nvPr/>
        </p:nvPicPr>
        <p:blipFill>
          <a:blip r:embed="rId4"/>
          <a:stretch>
            <a:fillRect/>
          </a:stretch>
        </p:blipFill>
        <p:spPr>
          <a:xfrm>
            <a:off x="3976704" y="1267760"/>
            <a:ext cx="3625122" cy="1976574"/>
          </a:xfrm>
          <a:prstGeom prst="rect">
            <a:avLst/>
          </a:prstGeom>
        </p:spPr>
      </p:pic>
    </p:spTree>
    <p:extLst>
      <p:ext uri="{BB962C8B-B14F-4D97-AF65-F5344CB8AC3E}">
        <p14:creationId xmlns:p14="http://schemas.microsoft.com/office/powerpoint/2010/main" val="2078784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6AFE2D-FF7A-9049-CEC1-629A60E341E2}"/>
              </a:ext>
            </a:extLst>
          </p:cNvPr>
          <p:cNvSpPr>
            <a:spLocks noGrp="1"/>
          </p:cNvSpPr>
          <p:nvPr>
            <p:ph type="title"/>
          </p:nvPr>
        </p:nvSpPr>
        <p:spPr>
          <a:xfrm>
            <a:off x="4380332" y="1059256"/>
            <a:ext cx="3331869" cy="614096"/>
          </a:xfrm>
        </p:spPr>
        <p:txBody>
          <a:bodyPr>
            <a:normAutofit fontScale="90000"/>
          </a:bodyPr>
          <a:lstStyle/>
          <a:p>
            <a:r>
              <a:rPr lang="es-MX" dirty="0">
                <a:solidFill>
                  <a:srgbClr val="0070C0"/>
                </a:solidFill>
              </a:rPr>
              <a:t>Discriminación </a:t>
            </a:r>
          </a:p>
        </p:txBody>
      </p:sp>
      <p:sp>
        <p:nvSpPr>
          <p:cNvPr id="3" name="Marcador de contenido 2">
            <a:extLst>
              <a:ext uri="{FF2B5EF4-FFF2-40B4-BE49-F238E27FC236}">
                <a16:creationId xmlns:a16="http://schemas.microsoft.com/office/drawing/2014/main" id="{34EA2185-E057-9121-46F3-4594331445B1}"/>
              </a:ext>
            </a:extLst>
          </p:cNvPr>
          <p:cNvSpPr>
            <a:spLocks noGrp="1"/>
          </p:cNvSpPr>
          <p:nvPr>
            <p:ph idx="1"/>
          </p:nvPr>
        </p:nvSpPr>
        <p:spPr>
          <a:xfrm>
            <a:off x="700635" y="2293126"/>
            <a:ext cx="10691265" cy="2370314"/>
          </a:xfrm>
        </p:spPr>
        <p:txBody>
          <a:bodyPr>
            <a:noAutofit/>
          </a:bodyPr>
          <a:lstStyle/>
          <a:p>
            <a:pPr>
              <a:buClr>
                <a:srgbClr val="FF0000"/>
              </a:buClr>
              <a:buFont typeface="Wingdings" panose="05000000000000000000" pitchFamily="2" charset="2"/>
              <a:buChar char="§"/>
            </a:pPr>
            <a:r>
              <a:rPr lang="es-MX" sz="2400" dirty="0">
                <a:latin typeface="+mj-lt"/>
              </a:rPr>
              <a:t>Una relación de poder en la cual está presente una concepción de superioridad-inferioridad. </a:t>
            </a:r>
          </a:p>
          <a:p>
            <a:pPr algn="just">
              <a:buClr>
                <a:srgbClr val="FF0000"/>
              </a:buClr>
              <a:buFont typeface="Wingdings" panose="05000000000000000000" pitchFamily="2" charset="2"/>
              <a:buChar char="§"/>
            </a:pPr>
            <a:r>
              <a:rPr lang="es-MX" sz="2400" dirty="0">
                <a:latin typeface="+mj-lt"/>
              </a:rPr>
              <a:t>Estas percepciones negativas tienen consecuencias en el tratamiento hacia esas personas, en la manera de ver el mundo y de vivir las relaciones sociales en su conjunto.</a:t>
            </a:r>
          </a:p>
          <a:p>
            <a:pPr algn="just">
              <a:buClr>
                <a:srgbClr val="FF0000"/>
              </a:buClr>
              <a:buFont typeface="Wingdings" panose="05000000000000000000" pitchFamily="2" charset="2"/>
              <a:buChar char="§"/>
            </a:pPr>
            <a:r>
              <a:rPr lang="es-MX" sz="2400" dirty="0">
                <a:latin typeface="+mj-lt"/>
              </a:rPr>
              <a:t>Influye en las oportunidades y por consiguiente, en la realización de capacidades y en el ejercicio de derechos.</a:t>
            </a:r>
          </a:p>
        </p:txBody>
      </p:sp>
      <p:pic>
        <p:nvPicPr>
          <p:cNvPr id="4" name="Imagen 3">
            <a:extLst>
              <a:ext uri="{FF2B5EF4-FFF2-40B4-BE49-F238E27FC236}">
                <a16:creationId xmlns:a16="http://schemas.microsoft.com/office/drawing/2014/main" id="{40DF2B9B-077F-AB40-D3AD-3C4D72A2ADBA}"/>
              </a:ext>
            </a:extLst>
          </p:cNvPr>
          <p:cNvPicPr>
            <a:picLocks noChangeAspect="1"/>
          </p:cNvPicPr>
          <p:nvPr/>
        </p:nvPicPr>
        <p:blipFill>
          <a:blip r:embed="rId2"/>
          <a:stretch>
            <a:fillRect/>
          </a:stretch>
        </p:blipFill>
        <p:spPr>
          <a:xfrm>
            <a:off x="359764" y="5518582"/>
            <a:ext cx="11497456" cy="1097375"/>
          </a:xfrm>
          <a:prstGeom prst="rect">
            <a:avLst/>
          </a:prstGeom>
        </p:spPr>
      </p:pic>
    </p:spTree>
    <p:extLst>
      <p:ext uri="{BB962C8B-B14F-4D97-AF65-F5344CB8AC3E}">
        <p14:creationId xmlns:p14="http://schemas.microsoft.com/office/powerpoint/2010/main" val="2760921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262300-18BA-80A5-45CB-3769D9991C24}"/>
              </a:ext>
            </a:extLst>
          </p:cNvPr>
          <p:cNvSpPr>
            <a:spLocks noGrp="1"/>
          </p:cNvSpPr>
          <p:nvPr>
            <p:ph type="title"/>
          </p:nvPr>
        </p:nvSpPr>
        <p:spPr>
          <a:xfrm>
            <a:off x="700635" y="922096"/>
            <a:ext cx="10691265" cy="632384"/>
          </a:xfrm>
        </p:spPr>
        <p:txBody>
          <a:bodyPr>
            <a:normAutofit fontScale="90000"/>
          </a:bodyPr>
          <a:lstStyle/>
          <a:p>
            <a:pPr algn="ctr"/>
            <a:r>
              <a:rPr lang="es-MX" b="1" dirty="0">
                <a:solidFill>
                  <a:srgbClr val="0070C0"/>
                </a:solidFill>
              </a:rPr>
              <a:t>Discriminación y su impacto </a:t>
            </a:r>
          </a:p>
        </p:txBody>
      </p:sp>
      <p:sp>
        <p:nvSpPr>
          <p:cNvPr id="3" name="Marcador de contenido 2">
            <a:extLst>
              <a:ext uri="{FF2B5EF4-FFF2-40B4-BE49-F238E27FC236}">
                <a16:creationId xmlns:a16="http://schemas.microsoft.com/office/drawing/2014/main" id="{871FFDD3-2293-AD57-60F4-E922B60F196E}"/>
              </a:ext>
            </a:extLst>
          </p:cNvPr>
          <p:cNvSpPr>
            <a:spLocks noGrp="1"/>
          </p:cNvSpPr>
          <p:nvPr>
            <p:ph idx="1"/>
          </p:nvPr>
        </p:nvSpPr>
        <p:spPr>
          <a:xfrm>
            <a:off x="700635" y="2293126"/>
            <a:ext cx="10691265" cy="1483346"/>
          </a:xfrm>
        </p:spPr>
        <p:txBody>
          <a:bodyPr>
            <a:normAutofit/>
          </a:bodyPr>
          <a:lstStyle/>
          <a:p>
            <a:pPr algn="just"/>
            <a:r>
              <a:rPr lang="es-MX" sz="2400" dirty="0">
                <a:latin typeface="+mj-lt"/>
              </a:rPr>
              <a:t>En el ordenamiento y en las modalidades de funcionamiento de cada sociedad en particular y aun cuando las expresiones de la discriminación hayan variado a lo largo del tiempo y en los diferentes contextos históricos, sus bases se mantienen y se reproducen en nuevas actitudes. </a:t>
            </a:r>
          </a:p>
        </p:txBody>
      </p:sp>
      <p:pic>
        <p:nvPicPr>
          <p:cNvPr id="4" name="Imagen 3">
            <a:extLst>
              <a:ext uri="{FF2B5EF4-FFF2-40B4-BE49-F238E27FC236}">
                <a16:creationId xmlns:a16="http://schemas.microsoft.com/office/drawing/2014/main" id="{D017DF7C-BEDA-4976-40DA-D0AA386F8F1F}"/>
              </a:ext>
            </a:extLst>
          </p:cNvPr>
          <p:cNvPicPr>
            <a:picLocks noChangeAspect="1"/>
          </p:cNvPicPr>
          <p:nvPr/>
        </p:nvPicPr>
        <p:blipFill>
          <a:blip r:embed="rId2"/>
          <a:stretch>
            <a:fillRect/>
          </a:stretch>
        </p:blipFill>
        <p:spPr>
          <a:xfrm>
            <a:off x="359764" y="5518582"/>
            <a:ext cx="11497456" cy="1097375"/>
          </a:xfrm>
          <a:prstGeom prst="rect">
            <a:avLst/>
          </a:prstGeom>
        </p:spPr>
      </p:pic>
    </p:spTree>
    <p:extLst>
      <p:ext uri="{BB962C8B-B14F-4D97-AF65-F5344CB8AC3E}">
        <p14:creationId xmlns:p14="http://schemas.microsoft.com/office/powerpoint/2010/main" val="28092458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E0D5B7-0E2F-0E03-1F7A-5F036BF09B1C}"/>
              </a:ext>
            </a:extLst>
          </p:cNvPr>
          <p:cNvSpPr>
            <a:spLocks noGrp="1"/>
          </p:cNvSpPr>
          <p:nvPr>
            <p:ph type="title"/>
          </p:nvPr>
        </p:nvSpPr>
        <p:spPr/>
        <p:txBody>
          <a:bodyPr/>
          <a:lstStyle/>
          <a:p>
            <a:pPr algn="ctr"/>
            <a:r>
              <a:rPr lang="es-MX" b="1" dirty="0">
                <a:solidFill>
                  <a:srgbClr val="0070C0"/>
                </a:solidFill>
              </a:rPr>
              <a:t>Derechos humanos </a:t>
            </a:r>
          </a:p>
        </p:txBody>
      </p:sp>
      <p:sp>
        <p:nvSpPr>
          <p:cNvPr id="3" name="Marcador de contenido 2">
            <a:extLst>
              <a:ext uri="{FF2B5EF4-FFF2-40B4-BE49-F238E27FC236}">
                <a16:creationId xmlns:a16="http://schemas.microsoft.com/office/drawing/2014/main" id="{EA1446C4-C26C-BE97-528C-C8C2A48A39AD}"/>
              </a:ext>
            </a:extLst>
          </p:cNvPr>
          <p:cNvSpPr>
            <a:spLocks noGrp="1"/>
          </p:cNvSpPr>
          <p:nvPr>
            <p:ph idx="1"/>
          </p:nvPr>
        </p:nvSpPr>
        <p:spPr>
          <a:xfrm>
            <a:off x="700635" y="2293126"/>
            <a:ext cx="10691265" cy="2598914"/>
          </a:xfrm>
        </p:spPr>
        <p:txBody>
          <a:bodyPr>
            <a:noAutofit/>
          </a:bodyPr>
          <a:lstStyle/>
          <a:p>
            <a:r>
              <a:rPr lang="es-MX" sz="2400" dirty="0">
                <a:latin typeface="+mj-lt"/>
              </a:rPr>
              <a:t>Nacen con vocación universal.</a:t>
            </a:r>
          </a:p>
          <a:p>
            <a:pPr algn="just"/>
            <a:r>
              <a:rPr lang="es-MX" sz="2400" dirty="0">
                <a:latin typeface="+mj-lt"/>
              </a:rPr>
              <a:t>Las reglas del ordenamiento social responden a patrones socioculturales y la discriminación hacia las mujeres está profundamente asentada en ellos.</a:t>
            </a:r>
          </a:p>
          <a:p>
            <a:pPr algn="just"/>
            <a:r>
              <a:rPr lang="es-MX" sz="2400" dirty="0">
                <a:latin typeface="+mj-lt"/>
              </a:rPr>
              <a:t> La práctica social determinó la aplicación de los derechos humanos en clave masculina.</a:t>
            </a:r>
          </a:p>
          <a:p>
            <a:pPr algn="just"/>
            <a:r>
              <a:rPr lang="es-MX" sz="2400" dirty="0">
                <a:latin typeface="+mj-lt"/>
              </a:rPr>
              <a:t> El hombre como centro del pensamiento humano, del desarrollo histórico, protagonista único y parámetro de la humanidad.</a:t>
            </a:r>
          </a:p>
        </p:txBody>
      </p:sp>
      <p:pic>
        <p:nvPicPr>
          <p:cNvPr id="4" name="Imagen 3">
            <a:extLst>
              <a:ext uri="{FF2B5EF4-FFF2-40B4-BE49-F238E27FC236}">
                <a16:creationId xmlns:a16="http://schemas.microsoft.com/office/drawing/2014/main" id="{A44A5E63-1977-3379-4D82-6346CE7CF91A}"/>
              </a:ext>
            </a:extLst>
          </p:cNvPr>
          <p:cNvPicPr>
            <a:picLocks noChangeAspect="1"/>
          </p:cNvPicPr>
          <p:nvPr/>
        </p:nvPicPr>
        <p:blipFill>
          <a:blip r:embed="rId2"/>
          <a:stretch>
            <a:fillRect/>
          </a:stretch>
        </p:blipFill>
        <p:spPr>
          <a:xfrm>
            <a:off x="359764" y="5518582"/>
            <a:ext cx="11497456" cy="1097375"/>
          </a:xfrm>
          <a:prstGeom prst="rect">
            <a:avLst/>
          </a:prstGeom>
        </p:spPr>
      </p:pic>
    </p:spTree>
    <p:extLst>
      <p:ext uri="{BB962C8B-B14F-4D97-AF65-F5344CB8AC3E}">
        <p14:creationId xmlns:p14="http://schemas.microsoft.com/office/powerpoint/2010/main" val="679477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BD60F-54AC-5E3B-57E5-FEDD8F735A92}"/>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7FAB5979-C6AD-7A43-DB4F-EA0C38968C44}"/>
              </a:ext>
            </a:extLst>
          </p:cNvPr>
          <p:cNvPicPr>
            <a:picLocks noChangeAspect="1"/>
          </p:cNvPicPr>
          <p:nvPr/>
        </p:nvPicPr>
        <p:blipFill>
          <a:blip r:embed="rId2"/>
          <a:stretch>
            <a:fillRect/>
          </a:stretch>
        </p:blipFill>
        <p:spPr>
          <a:xfrm>
            <a:off x="359764" y="166089"/>
            <a:ext cx="3263491" cy="856310"/>
          </a:xfrm>
          <a:prstGeom prst="rect">
            <a:avLst/>
          </a:prstGeom>
        </p:spPr>
      </p:pic>
      <p:pic>
        <p:nvPicPr>
          <p:cNvPr id="10" name="Imagen 9">
            <a:extLst>
              <a:ext uri="{FF2B5EF4-FFF2-40B4-BE49-F238E27FC236}">
                <a16:creationId xmlns:a16="http://schemas.microsoft.com/office/drawing/2014/main" id="{CB296A30-95AD-8D0E-AC6F-41751A4CAB1D}"/>
              </a:ext>
            </a:extLst>
          </p:cNvPr>
          <p:cNvPicPr>
            <a:picLocks noChangeAspect="1"/>
          </p:cNvPicPr>
          <p:nvPr/>
        </p:nvPicPr>
        <p:blipFill>
          <a:blip r:embed="rId3"/>
          <a:stretch>
            <a:fillRect/>
          </a:stretch>
        </p:blipFill>
        <p:spPr>
          <a:xfrm>
            <a:off x="10563407" y="105510"/>
            <a:ext cx="1268829" cy="977468"/>
          </a:xfrm>
          <a:prstGeom prst="rect">
            <a:avLst/>
          </a:prstGeom>
        </p:spPr>
      </p:pic>
      <p:pic>
        <p:nvPicPr>
          <p:cNvPr id="16" name="Imagen 15">
            <a:extLst>
              <a:ext uri="{FF2B5EF4-FFF2-40B4-BE49-F238E27FC236}">
                <a16:creationId xmlns:a16="http://schemas.microsoft.com/office/drawing/2014/main" id="{5179071A-75E8-4CFB-2F1D-2430B3C14AF0}"/>
              </a:ext>
            </a:extLst>
          </p:cNvPr>
          <p:cNvPicPr>
            <a:picLocks noChangeAspect="1"/>
          </p:cNvPicPr>
          <p:nvPr/>
        </p:nvPicPr>
        <p:blipFill>
          <a:blip r:embed="rId4"/>
          <a:stretch>
            <a:fillRect/>
          </a:stretch>
        </p:blipFill>
        <p:spPr>
          <a:xfrm>
            <a:off x="359764" y="5518582"/>
            <a:ext cx="11497456" cy="1097375"/>
          </a:xfrm>
          <a:prstGeom prst="rect">
            <a:avLst/>
          </a:prstGeom>
        </p:spPr>
      </p:pic>
      <p:sp>
        <p:nvSpPr>
          <p:cNvPr id="3" name="CuadroTexto 2">
            <a:extLst>
              <a:ext uri="{FF2B5EF4-FFF2-40B4-BE49-F238E27FC236}">
                <a16:creationId xmlns:a16="http://schemas.microsoft.com/office/drawing/2014/main" id="{23BBE805-CE88-D33C-8EC3-DAB468D6A41C}"/>
              </a:ext>
            </a:extLst>
          </p:cNvPr>
          <p:cNvSpPr txBox="1"/>
          <p:nvPr/>
        </p:nvSpPr>
        <p:spPr>
          <a:xfrm>
            <a:off x="1737361" y="2509985"/>
            <a:ext cx="8899198" cy="2246769"/>
          </a:xfrm>
          <a:prstGeom prst="rect">
            <a:avLst/>
          </a:prstGeom>
          <a:solidFill>
            <a:srgbClr val="FFFFCC"/>
          </a:solidFill>
        </p:spPr>
        <p:txBody>
          <a:bodyPr wrap="square">
            <a:spAutoFit/>
          </a:bodyPr>
          <a:lstStyle/>
          <a:p>
            <a:pPr algn="just"/>
            <a:r>
              <a:rPr lang="es-MX" sz="2800" dirty="0">
                <a:latin typeface="+mj-lt"/>
              </a:rPr>
              <a:t>es el principio de igualdad entre hombres y mujeres en términos de acceso y representación en distintos ámbitos de la sociedad, como el político, económico, social y cultural. Este concepto busca garantizar que ambos géneros tengan las mismas oportunidades para participar, decidir y ejercer derechos en condiciones equitativas.</a:t>
            </a:r>
          </a:p>
        </p:txBody>
      </p:sp>
      <p:sp>
        <p:nvSpPr>
          <p:cNvPr id="5" name="CuadroTexto 4">
            <a:extLst>
              <a:ext uri="{FF2B5EF4-FFF2-40B4-BE49-F238E27FC236}">
                <a16:creationId xmlns:a16="http://schemas.microsoft.com/office/drawing/2014/main" id="{DD1EEECF-CC9B-B6EC-48CC-8FD3C5C02559}"/>
              </a:ext>
            </a:extLst>
          </p:cNvPr>
          <p:cNvSpPr txBox="1"/>
          <p:nvPr/>
        </p:nvSpPr>
        <p:spPr>
          <a:xfrm>
            <a:off x="4197096" y="1224938"/>
            <a:ext cx="3332145" cy="523220"/>
          </a:xfrm>
          <a:prstGeom prst="rect">
            <a:avLst/>
          </a:prstGeom>
          <a:noFill/>
        </p:spPr>
        <p:txBody>
          <a:bodyPr wrap="square">
            <a:spAutoFit/>
          </a:bodyPr>
          <a:lstStyle/>
          <a:p>
            <a:pPr algn="ctr"/>
            <a:r>
              <a:rPr lang="es-MX" sz="2800" b="1" dirty="0">
                <a:solidFill>
                  <a:srgbClr val="00B0F0"/>
                </a:solidFill>
                <a:latin typeface="+mj-lt"/>
              </a:rPr>
              <a:t>La paridad de género </a:t>
            </a:r>
          </a:p>
        </p:txBody>
      </p:sp>
    </p:spTree>
    <p:extLst>
      <p:ext uri="{BB962C8B-B14F-4D97-AF65-F5344CB8AC3E}">
        <p14:creationId xmlns:p14="http://schemas.microsoft.com/office/powerpoint/2010/main" val="1802673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1C4F28-E804-6B60-EA7B-22564B47B22E}"/>
              </a:ext>
            </a:extLst>
          </p:cNvPr>
          <p:cNvSpPr>
            <a:spLocks noGrp="1"/>
          </p:cNvSpPr>
          <p:nvPr>
            <p:ph type="title"/>
          </p:nvPr>
        </p:nvSpPr>
        <p:spPr>
          <a:xfrm>
            <a:off x="3193578" y="928786"/>
            <a:ext cx="5988923" cy="714199"/>
          </a:xfrm>
        </p:spPr>
        <p:txBody>
          <a:bodyPr/>
          <a:lstStyle/>
          <a:p>
            <a:r>
              <a:rPr lang="es-MX" b="1" dirty="0">
                <a:solidFill>
                  <a:srgbClr val="0070C0"/>
                </a:solidFill>
              </a:rPr>
              <a:t>Derechos de las mujeres </a:t>
            </a:r>
          </a:p>
        </p:txBody>
      </p:sp>
      <p:sp>
        <p:nvSpPr>
          <p:cNvPr id="3" name="Marcador de contenido 2">
            <a:extLst>
              <a:ext uri="{FF2B5EF4-FFF2-40B4-BE49-F238E27FC236}">
                <a16:creationId xmlns:a16="http://schemas.microsoft.com/office/drawing/2014/main" id="{39EB7438-5DEA-F8B7-0A2B-8B3BB2410A43}"/>
              </a:ext>
            </a:extLst>
          </p:cNvPr>
          <p:cNvSpPr>
            <a:spLocks noGrp="1"/>
          </p:cNvSpPr>
          <p:nvPr>
            <p:ph idx="1"/>
          </p:nvPr>
        </p:nvSpPr>
        <p:spPr/>
        <p:txBody>
          <a:bodyPr>
            <a:normAutofit/>
          </a:bodyPr>
          <a:lstStyle/>
          <a:p>
            <a:pPr algn="just">
              <a:buClr>
                <a:srgbClr val="FF0000"/>
              </a:buClr>
              <a:buFont typeface="Wingdings" panose="05000000000000000000" pitchFamily="2" charset="2"/>
              <a:buChar char="§"/>
            </a:pPr>
            <a:r>
              <a:rPr lang="es-MX" sz="2400" dirty="0">
                <a:latin typeface="+mj-lt"/>
              </a:rPr>
              <a:t>Pensados como un particular del universal masculino y bajo una concepción de las mujeres como minoría.</a:t>
            </a:r>
          </a:p>
          <a:p>
            <a:pPr algn="just">
              <a:buClr>
                <a:srgbClr val="FF0000"/>
              </a:buClr>
              <a:buFont typeface="Wingdings" panose="05000000000000000000" pitchFamily="2" charset="2"/>
              <a:buChar char="§"/>
            </a:pPr>
            <a:r>
              <a:rPr lang="es-MX" sz="2400" dirty="0">
                <a:latin typeface="+mj-lt"/>
              </a:rPr>
              <a:t>Durante mucho tiempo, las mujeres pudieron gozar de algunos derechos por extensión, al ser cónyuges de un ciudadano hombre; o les fueron negados derechos, como el sufragio, reconocido hasta inicios del siglo XX. </a:t>
            </a:r>
          </a:p>
          <a:p>
            <a:pPr algn="just">
              <a:buClr>
                <a:srgbClr val="FF0000"/>
              </a:buClr>
              <a:buFont typeface="Wingdings" panose="05000000000000000000" pitchFamily="2" charset="2"/>
              <a:buChar char="§"/>
            </a:pPr>
            <a:r>
              <a:rPr lang="es-MX" sz="2400" dirty="0">
                <a:latin typeface="+mj-lt"/>
              </a:rPr>
              <a:t>Ello provocó la exclusión histórica de las mujeres, la invisibilización de las diferencias, diversidad, especificidades y necesidades de esta población, que constituye la mitad de la humanidad.</a:t>
            </a:r>
          </a:p>
        </p:txBody>
      </p:sp>
      <p:pic>
        <p:nvPicPr>
          <p:cNvPr id="4" name="Imagen 3">
            <a:extLst>
              <a:ext uri="{FF2B5EF4-FFF2-40B4-BE49-F238E27FC236}">
                <a16:creationId xmlns:a16="http://schemas.microsoft.com/office/drawing/2014/main" id="{956FE616-33B7-D5D7-BA7A-22D9C457B97B}"/>
              </a:ext>
            </a:extLst>
          </p:cNvPr>
          <p:cNvPicPr>
            <a:picLocks noChangeAspect="1"/>
          </p:cNvPicPr>
          <p:nvPr/>
        </p:nvPicPr>
        <p:blipFill>
          <a:blip r:embed="rId2"/>
          <a:stretch>
            <a:fillRect/>
          </a:stretch>
        </p:blipFill>
        <p:spPr>
          <a:xfrm>
            <a:off x="359764" y="5518582"/>
            <a:ext cx="11497456" cy="1097375"/>
          </a:xfrm>
          <a:prstGeom prst="rect">
            <a:avLst/>
          </a:prstGeom>
        </p:spPr>
      </p:pic>
    </p:spTree>
    <p:extLst>
      <p:ext uri="{BB962C8B-B14F-4D97-AF65-F5344CB8AC3E}">
        <p14:creationId xmlns:p14="http://schemas.microsoft.com/office/powerpoint/2010/main" val="1121170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62A4B1-69CA-BECE-2AA7-3C00E25AED16}"/>
              </a:ext>
            </a:extLst>
          </p:cNvPr>
          <p:cNvSpPr>
            <a:spLocks noGrp="1"/>
          </p:cNvSpPr>
          <p:nvPr>
            <p:ph type="title"/>
          </p:nvPr>
        </p:nvSpPr>
        <p:spPr>
          <a:xfrm>
            <a:off x="700635" y="922096"/>
            <a:ext cx="10691265" cy="684287"/>
          </a:xfrm>
        </p:spPr>
        <p:txBody>
          <a:bodyPr>
            <a:normAutofit fontScale="90000"/>
          </a:bodyPr>
          <a:lstStyle/>
          <a:p>
            <a:pPr algn="ctr"/>
            <a:r>
              <a:rPr lang="es-MX" b="1" dirty="0">
                <a:solidFill>
                  <a:srgbClr val="0070C0"/>
                </a:solidFill>
              </a:rPr>
              <a:t>Principio de igualdad</a:t>
            </a:r>
          </a:p>
        </p:txBody>
      </p:sp>
      <p:pic>
        <p:nvPicPr>
          <p:cNvPr id="4" name="Imagen 3">
            <a:extLst>
              <a:ext uri="{FF2B5EF4-FFF2-40B4-BE49-F238E27FC236}">
                <a16:creationId xmlns:a16="http://schemas.microsoft.com/office/drawing/2014/main" id="{27BD0253-8027-B20C-FB9A-E87BAE0B4FB6}"/>
              </a:ext>
            </a:extLst>
          </p:cNvPr>
          <p:cNvPicPr>
            <a:picLocks noChangeAspect="1"/>
          </p:cNvPicPr>
          <p:nvPr/>
        </p:nvPicPr>
        <p:blipFill>
          <a:blip r:embed="rId2"/>
          <a:stretch>
            <a:fillRect/>
          </a:stretch>
        </p:blipFill>
        <p:spPr>
          <a:xfrm>
            <a:off x="359764" y="5518582"/>
            <a:ext cx="11497456" cy="1097375"/>
          </a:xfrm>
          <a:prstGeom prst="rect">
            <a:avLst/>
          </a:prstGeom>
        </p:spPr>
      </p:pic>
      <p:sp>
        <p:nvSpPr>
          <p:cNvPr id="8" name="CuadroTexto 7">
            <a:extLst>
              <a:ext uri="{FF2B5EF4-FFF2-40B4-BE49-F238E27FC236}">
                <a16:creationId xmlns:a16="http://schemas.microsoft.com/office/drawing/2014/main" id="{70FE0D70-3B62-27CC-FA79-1A230DB39C1C}"/>
              </a:ext>
            </a:extLst>
          </p:cNvPr>
          <p:cNvSpPr txBox="1"/>
          <p:nvPr/>
        </p:nvSpPr>
        <p:spPr>
          <a:xfrm>
            <a:off x="2855214" y="4570214"/>
            <a:ext cx="6094476" cy="646331"/>
          </a:xfrm>
          <a:prstGeom prst="rect">
            <a:avLst/>
          </a:prstGeom>
          <a:noFill/>
        </p:spPr>
        <p:txBody>
          <a:bodyPr wrap="square">
            <a:spAutoFit/>
          </a:bodyPr>
          <a:lstStyle/>
          <a:p>
            <a:r>
              <a:rPr lang="es-MX" dirty="0">
                <a:hlinkClick r:id="rId3"/>
              </a:rPr>
              <a:t>https://youtu.be/fXBXOaLcMZg?si=NVBkWzzcltNcETjy</a:t>
            </a:r>
            <a:endParaRPr lang="es-MX" dirty="0"/>
          </a:p>
          <a:p>
            <a:endParaRPr lang="es-MX" dirty="0"/>
          </a:p>
        </p:txBody>
      </p:sp>
      <p:pic>
        <p:nvPicPr>
          <p:cNvPr id="10" name="Imagen 9">
            <a:extLst>
              <a:ext uri="{FF2B5EF4-FFF2-40B4-BE49-F238E27FC236}">
                <a16:creationId xmlns:a16="http://schemas.microsoft.com/office/drawing/2014/main" id="{8F6339EA-C6F3-4DF2-DDEF-B3EB9920BE0D}"/>
              </a:ext>
            </a:extLst>
          </p:cNvPr>
          <p:cNvPicPr>
            <a:picLocks noChangeAspect="1"/>
          </p:cNvPicPr>
          <p:nvPr/>
        </p:nvPicPr>
        <p:blipFill>
          <a:blip r:embed="rId4"/>
          <a:srcRect l="3750" t="39958" r="75006" b="22846"/>
          <a:stretch/>
        </p:blipFill>
        <p:spPr>
          <a:xfrm>
            <a:off x="3405687" y="1668225"/>
            <a:ext cx="4689039" cy="2698370"/>
          </a:xfrm>
          <a:prstGeom prst="rect">
            <a:avLst/>
          </a:prstGeom>
        </p:spPr>
      </p:pic>
    </p:spTree>
    <p:extLst>
      <p:ext uri="{BB962C8B-B14F-4D97-AF65-F5344CB8AC3E}">
        <p14:creationId xmlns:p14="http://schemas.microsoft.com/office/powerpoint/2010/main" val="26663514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54BB1-21FE-53E1-CA03-3969527CBC8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8F6A4EB-B510-647E-5AF9-8BCACFA09462}"/>
              </a:ext>
            </a:extLst>
          </p:cNvPr>
          <p:cNvSpPr>
            <a:spLocks noGrp="1"/>
          </p:cNvSpPr>
          <p:nvPr>
            <p:ph type="title"/>
          </p:nvPr>
        </p:nvSpPr>
        <p:spPr>
          <a:xfrm>
            <a:off x="700635" y="922096"/>
            <a:ext cx="10691265" cy="684287"/>
          </a:xfrm>
        </p:spPr>
        <p:txBody>
          <a:bodyPr>
            <a:normAutofit fontScale="90000"/>
          </a:bodyPr>
          <a:lstStyle/>
          <a:p>
            <a:pPr algn="ctr"/>
            <a:r>
              <a:rPr lang="es-MX" b="1" dirty="0">
                <a:solidFill>
                  <a:srgbClr val="0070C0"/>
                </a:solidFill>
              </a:rPr>
              <a:t>Principio de igualdad</a:t>
            </a:r>
          </a:p>
        </p:txBody>
      </p:sp>
      <p:sp>
        <p:nvSpPr>
          <p:cNvPr id="3" name="Marcador de contenido 2">
            <a:extLst>
              <a:ext uri="{FF2B5EF4-FFF2-40B4-BE49-F238E27FC236}">
                <a16:creationId xmlns:a16="http://schemas.microsoft.com/office/drawing/2014/main" id="{A124BA27-8D84-7DC8-085F-4664F56C4A7A}"/>
              </a:ext>
            </a:extLst>
          </p:cNvPr>
          <p:cNvSpPr>
            <a:spLocks noGrp="1"/>
          </p:cNvSpPr>
          <p:nvPr>
            <p:ph idx="1"/>
          </p:nvPr>
        </p:nvSpPr>
        <p:spPr>
          <a:xfrm>
            <a:off x="700635" y="2293126"/>
            <a:ext cx="10691265" cy="2726930"/>
          </a:xfrm>
        </p:spPr>
        <p:txBody>
          <a:bodyPr>
            <a:normAutofit/>
          </a:bodyPr>
          <a:lstStyle/>
          <a:p>
            <a:r>
              <a:rPr lang="es-MX" sz="2400" dirty="0">
                <a:latin typeface="+mj-lt"/>
              </a:rPr>
              <a:t>Se define a partir de un criterio de justicia.</a:t>
            </a:r>
          </a:p>
          <a:p>
            <a:r>
              <a:rPr lang="es-MX" sz="2400" dirty="0">
                <a:latin typeface="+mj-lt"/>
              </a:rPr>
              <a:t>Mismo valor a personas diversas integrantes de una sociedad. </a:t>
            </a:r>
          </a:p>
          <a:p>
            <a:pPr algn="just"/>
            <a:r>
              <a:rPr lang="es-MX" sz="2400" dirty="0">
                <a:latin typeface="+mj-lt"/>
              </a:rPr>
              <a:t>La igualdad es importante justamente entre diferentes, ya que se trata de una convención social, de un pacto, según el cual se reconoce como iguales a quienes pertenecen a distintos sexos, razas, etnias, clases sociales, etcétera.</a:t>
            </a:r>
          </a:p>
        </p:txBody>
      </p:sp>
      <p:pic>
        <p:nvPicPr>
          <p:cNvPr id="4" name="Imagen 3">
            <a:extLst>
              <a:ext uri="{FF2B5EF4-FFF2-40B4-BE49-F238E27FC236}">
                <a16:creationId xmlns:a16="http://schemas.microsoft.com/office/drawing/2014/main" id="{612A496F-A5B9-DE4F-B6B6-401A8F9B798B}"/>
              </a:ext>
            </a:extLst>
          </p:cNvPr>
          <p:cNvPicPr>
            <a:picLocks noChangeAspect="1"/>
          </p:cNvPicPr>
          <p:nvPr/>
        </p:nvPicPr>
        <p:blipFill>
          <a:blip r:embed="rId2"/>
          <a:stretch>
            <a:fillRect/>
          </a:stretch>
        </p:blipFill>
        <p:spPr>
          <a:xfrm>
            <a:off x="359764" y="5518582"/>
            <a:ext cx="11497456" cy="1097375"/>
          </a:xfrm>
          <a:prstGeom prst="rect">
            <a:avLst/>
          </a:prstGeom>
        </p:spPr>
      </p:pic>
    </p:spTree>
    <p:extLst>
      <p:ext uri="{BB962C8B-B14F-4D97-AF65-F5344CB8AC3E}">
        <p14:creationId xmlns:p14="http://schemas.microsoft.com/office/powerpoint/2010/main" val="29024816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21EC2-A923-3167-946B-9807D7823FA6}"/>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D2AA8D45-993B-46BD-5E71-23F133CD4462}"/>
              </a:ext>
            </a:extLst>
          </p:cNvPr>
          <p:cNvPicPr>
            <a:picLocks noChangeAspect="1"/>
          </p:cNvPicPr>
          <p:nvPr/>
        </p:nvPicPr>
        <p:blipFill>
          <a:blip r:embed="rId2"/>
          <a:stretch>
            <a:fillRect/>
          </a:stretch>
        </p:blipFill>
        <p:spPr>
          <a:xfrm>
            <a:off x="359764" y="5518582"/>
            <a:ext cx="11497456" cy="1097375"/>
          </a:xfrm>
          <a:prstGeom prst="rect">
            <a:avLst/>
          </a:prstGeom>
        </p:spPr>
      </p:pic>
      <p:sp>
        <p:nvSpPr>
          <p:cNvPr id="10" name="CuadroTexto 9">
            <a:extLst>
              <a:ext uri="{FF2B5EF4-FFF2-40B4-BE49-F238E27FC236}">
                <a16:creationId xmlns:a16="http://schemas.microsoft.com/office/drawing/2014/main" id="{DDBF655F-0F60-27B8-6837-66DA3C7CB798}"/>
              </a:ext>
            </a:extLst>
          </p:cNvPr>
          <p:cNvSpPr txBox="1"/>
          <p:nvPr/>
        </p:nvSpPr>
        <p:spPr>
          <a:xfrm>
            <a:off x="2974086" y="1228404"/>
            <a:ext cx="6094476" cy="3477875"/>
          </a:xfrm>
          <a:prstGeom prst="rect">
            <a:avLst/>
          </a:prstGeom>
          <a:noFill/>
        </p:spPr>
        <p:txBody>
          <a:bodyPr wrap="square">
            <a:spAutoFit/>
          </a:bodyPr>
          <a:lstStyle/>
          <a:p>
            <a:pPr algn="ctr"/>
            <a:r>
              <a:rPr lang="es-MX" sz="2800" dirty="0">
                <a:solidFill>
                  <a:srgbClr val="00B0F0"/>
                </a:solidFill>
                <a:latin typeface="+mj-lt"/>
              </a:rPr>
              <a:t>Discriminación en lo privado</a:t>
            </a:r>
          </a:p>
          <a:p>
            <a:pPr algn="just"/>
            <a:endParaRPr lang="es-MX" sz="2400" dirty="0">
              <a:latin typeface="+mj-lt"/>
            </a:endParaRPr>
          </a:p>
          <a:p>
            <a:pPr algn="just"/>
            <a:r>
              <a:rPr lang="es-MX" sz="2400" dirty="0">
                <a:latin typeface="+mj-lt"/>
              </a:rPr>
              <a:t>casos de discriminación en la familia, el lugar de trabajo y otros sectores de la sociedad. </a:t>
            </a:r>
          </a:p>
          <a:p>
            <a:pPr algn="just"/>
            <a:endParaRPr lang="es-MX" sz="2400" dirty="0">
              <a:latin typeface="+mj-lt"/>
            </a:endParaRPr>
          </a:p>
          <a:p>
            <a:pPr algn="just"/>
            <a:r>
              <a:rPr lang="es-MX" sz="2400" dirty="0">
                <a:latin typeface="+mj-lt"/>
              </a:rPr>
              <a:t>Los Estados deben aprobar medidas, incluidas leyes, para velar por que las personas y entidades no apliquen los motivos prohibidos de discriminación en la esfera privada.</a:t>
            </a:r>
          </a:p>
        </p:txBody>
      </p:sp>
    </p:spTree>
    <p:extLst>
      <p:ext uri="{BB962C8B-B14F-4D97-AF65-F5344CB8AC3E}">
        <p14:creationId xmlns:p14="http://schemas.microsoft.com/office/powerpoint/2010/main" val="4183633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6D606-207E-9075-A064-E9274BAAD21F}"/>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7D82CD6A-8B49-35B5-4E8E-3420004CF384}"/>
              </a:ext>
            </a:extLst>
          </p:cNvPr>
          <p:cNvPicPr>
            <a:picLocks noChangeAspect="1"/>
          </p:cNvPicPr>
          <p:nvPr/>
        </p:nvPicPr>
        <p:blipFill>
          <a:blip r:embed="rId2"/>
          <a:stretch>
            <a:fillRect/>
          </a:stretch>
        </p:blipFill>
        <p:spPr>
          <a:xfrm>
            <a:off x="359764" y="5518582"/>
            <a:ext cx="11497456" cy="1097375"/>
          </a:xfrm>
          <a:prstGeom prst="rect">
            <a:avLst/>
          </a:prstGeom>
        </p:spPr>
      </p:pic>
      <p:sp>
        <p:nvSpPr>
          <p:cNvPr id="10" name="CuadroTexto 9">
            <a:extLst>
              <a:ext uri="{FF2B5EF4-FFF2-40B4-BE49-F238E27FC236}">
                <a16:creationId xmlns:a16="http://schemas.microsoft.com/office/drawing/2014/main" id="{D7A6E533-1BB6-F474-2413-B65352350CA5}"/>
              </a:ext>
            </a:extLst>
          </p:cNvPr>
          <p:cNvSpPr txBox="1"/>
          <p:nvPr/>
        </p:nvSpPr>
        <p:spPr>
          <a:xfrm>
            <a:off x="3061254" y="1237548"/>
            <a:ext cx="6094476" cy="2431435"/>
          </a:xfrm>
          <a:prstGeom prst="rect">
            <a:avLst/>
          </a:prstGeom>
          <a:noFill/>
        </p:spPr>
        <p:txBody>
          <a:bodyPr wrap="square">
            <a:spAutoFit/>
          </a:bodyPr>
          <a:lstStyle/>
          <a:p>
            <a:pPr algn="ctr"/>
            <a:r>
              <a:rPr lang="es-MX" sz="3200" dirty="0">
                <a:solidFill>
                  <a:srgbClr val="00B0F0"/>
                </a:solidFill>
                <a:latin typeface="+mj-lt"/>
              </a:rPr>
              <a:t>Discriminación de hecho</a:t>
            </a:r>
          </a:p>
          <a:p>
            <a:pPr algn="ctr"/>
            <a:endParaRPr lang="es-MX" sz="2400" dirty="0">
              <a:solidFill>
                <a:srgbClr val="00B0F0"/>
              </a:solidFill>
              <a:latin typeface="+mj-lt"/>
            </a:endParaRPr>
          </a:p>
          <a:p>
            <a:pPr algn="just"/>
            <a:r>
              <a:rPr lang="es-MX" sz="2400" dirty="0">
                <a:latin typeface="+mj-lt"/>
              </a:rPr>
              <a:t>Tipo de discriminación que se da en las prácticas sociales o ante funcionarios públicos, cuando se trata de modo distinto a algún sector, como por ejemplo a las mujeres o a las personas mayores</a:t>
            </a:r>
          </a:p>
        </p:txBody>
      </p:sp>
    </p:spTree>
    <p:extLst>
      <p:ext uri="{BB962C8B-B14F-4D97-AF65-F5344CB8AC3E}">
        <p14:creationId xmlns:p14="http://schemas.microsoft.com/office/powerpoint/2010/main" val="40046759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6C49B-462B-0326-03FA-15D927539265}"/>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EBD804C2-30FC-51A5-FD2A-C683188FAC18}"/>
              </a:ext>
            </a:extLst>
          </p:cNvPr>
          <p:cNvPicPr>
            <a:picLocks noChangeAspect="1"/>
          </p:cNvPicPr>
          <p:nvPr/>
        </p:nvPicPr>
        <p:blipFill>
          <a:blip r:embed="rId2"/>
          <a:stretch>
            <a:fillRect/>
          </a:stretch>
        </p:blipFill>
        <p:spPr>
          <a:xfrm>
            <a:off x="359764" y="5518582"/>
            <a:ext cx="11497456" cy="1097375"/>
          </a:xfrm>
          <a:prstGeom prst="rect">
            <a:avLst/>
          </a:prstGeom>
        </p:spPr>
      </p:pic>
      <p:sp>
        <p:nvSpPr>
          <p:cNvPr id="10" name="CuadroTexto 9">
            <a:extLst>
              <a:ext uri="{FF2B5EF4-FFF2-40B4-BE49-F238E27FC236}">
                <a16:creationId xmlns:a16="http://schemas.microsoft.com/office/drawing/2014/main" id="{3D2E7A4C-94B5-7030-D61C-5FD3A8C70988}"/>
              </a:ext>
            </a:extLst>
          </p:cNvPr>
          <p:cNvSpPr txBox="1"/>
          <p:nvPr/>
        </p:nvSpPr>
        <p:spPr>
          <a:xfrm>
            <a:off x="3047238" y="1859340"/>
            <a:ext cx="6094476" cy="3416320"/>
          </a:xfrm>
          <a:prstGeom prst="rect">
            <a:avLst/>
          </a:prstGeom>
          <a:noFill/>
        </p:spPr>
        <p:txBody>
          <a:bodyPr wrap="square">
            <a:spAutoFit/>
          </a:bodyPr>
          <a:lstStyle/>
          <a:p>
            <a:pPr algn="ctr"/>
            <a:r>
              <a:rPr lang="es-MX" sz="2400" dirty="0">
                <a:solidFill>
                  <a:srgbClr val="00B0F0"/>
                </a:solidFill>
                <a:latin typeface="+mj-lt"/>
              </a:rPr>
              <a:t>Discriminación de derecho.</a:t>
            </a:r>
          </a:p>
          <a:p>
            <a:pPr algn="ctr"/>
            <a:endParaRPr lang="es-MX" sz="2400" dirty="0">
              <a:latin typeface="+mj-lt"/>
            </a:endParaRPr>
          </a:p>
          <a:p>
            <a:pPr algn="just"/>
            <a:r>
              <a:rPr lang="es-MX" sz="2400" dirty="0">
                <a:latin typeface="+mj-lt"/>
              </a:rPr>
              <a:t>Establecida en la ley, vulnerando los criterios prohibidos de discriminación, mediante la que se da un trato distinto a algún sector.</a:t>
            </a:r>
          </a:p>
          <a:p>
            <a:pPr algn="just"/>
            <a:r>
              <a:rPr lang="es-MX" sz="2400" dirty="0">
                <a:latin typeface="+mj-lt"/>
              </a:rPr>
              <a:t>Ejemplo: una ley que estableciera que las mujeres perderían su nacionalidad si contrajeran matrimonio con un extranjero, pero que esta ley no afectara a los hombres que estuvieran en semejante situación.</a:t>
            </a:r>
          </a:p>
        </p:txBody>
      </p:sp>
    </p:spTree>
    <p:extLst>
      <p:ext uri="{BB962C8B-B14F-4D97-AF65-F5344CB8AC3E}">
        <p14:creationId xmlns:p14="http://schemas.microsoft.com/office/powerpoint/2010/main" val="26787945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BF194-D5DE-82B9-A431-CA4E645B8BF5}"/>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74FBBEF1-0867-385B-537A-A5761A5B2F95}"/>
              </a:ext>
            </a:extLst>
          </p:cNvPr>
          <p:cNvPicPr>
            <a:picLocks noChangeAspect="1"/>
          </p:cNvPicPr>
          <p:nvPr/>
        </p:nvPicPr>
        <p:blipFill>
          <a:blip r:embed="rId2"/>
          <a:stretch>
            <a:fillRect/>
          </a:stretch>
        </p:blipFill>
        <p:spPr>
          <a:xfrm>
            <a:off x="359764" y="5518582"/>
            <a:ext cx="11497456" cy="1097375"/>
          </a:xfrm>
          <a:prstGeom prst="rect">
            <a:avLst/>
          </a:prstGeom>
        </p:spPr>
      </p:pic>
      <p:sp>
        <p:nvSpPr>
          <p:cNvPr id="10" name="CuadroTexto 9">
            <a:extLst>
              <a:ext uri="{FF2B5EF4-FFF2-40B4-BE49-F238E27FC236}">
                <a16:creationId xmlns:a16="http://schemas.microsoft.com/office/drawing/2014/main" id="{774EE0EB-0751-6C87-EEC3-FF7539F773D2}"/>
              </a:ext>
            </a:extLst>
          </p:cNvPr>
          <p:cNvSpPr txBox="1"/>
          <p:nvPr/>
        </p:nvSpPr>
        <p:spPr>
          <a:xfrm>
            <a:off x="3061254" y="1363598"/>
            <a:ext cx="6094476" cy="4154984"/>
          </a:xfrm>
          <a:prstGeom prst="rect">
            <a:avLst/>
          </a:prstGeom>
          <a:noFill/>
        </p:spPr>
        <p:txBody>
          <a:bodyPr wrap="square">
            <a:spAutoFit/>
          </a:bodyPr>
          <a:lstStyle/>
          <a:p>
            <a:pPr algn="ctr"/>
            <a:r>
              <a:rPr lang="es-MX" sz="2400" dirty="0">
                <a:solidFill>
                  <a:srgbClr val="00B0F0"/>
                </a:solidFill>
                <a:latin typeface="+mj-lt"/>
              </a:rPr>
              <a:t>Discriminación directa.</a:t>
            </a:r>
          </a:p>
          <a:p>
            <a:pPr algn="just"/>
            <a:r>
              <a:rPr lang="es-MX" sz="2400" dirty="0">
                <a:latin typeface="+mj-lt"/>
              </a:rPr>
              <a:t>Se utiliza como factor de exclusión, de forma explícita,</a:t>
            </a:r>
          </a:p>
          <a:p>
            <a:pPr algn="just"/>
            <a:r>
              <a:rPr lang="es-MX" sz="2400" dirty="0">
                <a:latin typeface="+mj-lt"/>
              </a:rPr>
              <a:t>uno de los criterios prohibidos de discriminación.</a:t>
            </a:r>
          </a:p>
          <a:p>
            <a:pPr algn="just"/>
            <a:endParaRPr lang="es-MX" sz="2400" dirty="0">
              <a:latin typeface="+mj-lt"/>
            </a:endParaRPr>
          </a:p>
          <a:p>
            <a:pPr algn="ctr"/>
            <a:r>
              <a:rPr lang="es-MX" sz="2400" dirty="0">
                <a:solidFill>
                  <a:srgbClr val="00B0F0"/>
                </a:solidFill>
                <a:latin typeface="+mj-lt"/>
              </a:rPr>
              <a:t>Discriminación indirecta.</a:t>
            </a:r>
          </a:p>
          <a:p>
            <a:pPr algn="just"/>
            <a:r>
              <a:rPr lang="es-MX" sz="2400" dirty="0">
                <a:latin typeface="+mj-lt"/>
              </a:rPr>
              <a:t>La discriminación no se da en función del señalamiento</a:t>
            </a:r>
          </a:p>
          <a:p>
            <a:pPr algn="just"/>
            <a:r>
              <a:rPr lang="es-MX" sz="2400" dirty="0">
                <a:latin typeface="+mj-lt"/>
              </a:rPr>
              <a:t>explícito de uno de los criterios prohibidos de discriminación, sino que el mismo es aparentemente neutro. Por ejemplo, cuando para obtener un puesto de trabajo se solicitan requisitos no indispensables para el mismo, como tener un color de ojos específico.</a:t>
            </a:r>
          </a:p>
        </p:txBody>
      </p:sp>
    </p:spTree>
    <p:extLst>
      <p:ext uri="{BB962C8B-B14F-4D97-AF65-F5344CB8AC3E}">
        <p14:creationId xmlns:p14="http://schemas.microsoft.com/office/powerpoint/2010/main" val="12827953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92C3A-07E4-681C-3958-8C45DF8510E6}"/>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02F4956D-A947-CAAC-F81F-76904D58F44D}"/>
              </a:ext>
            </a:extLst>
          </p:cNvPr>
          <p:cNvPicPr>
            <a:picLocks noChangeAspect="1"/>
          </p:cNvPicPr>
          <p:nvPr/>
        </p:nvPicPr>
        <p:blipFill>
          <a:blip r:embed="rId2"/>
          <a:stretch>
            <a:fillRect/>
          </a:stretch>
        </p:blipFill>
        <p:spPr>
          <a:xfrm>
            <a:off x="359764" y="5518582"/>
            <a:ext cx="11497456" cy="1097375"/>
          </a:xfrm>
          <a:prstGeom prst="rect">
            <a:avLst/>
          </a:prstGeom>
        </p:spPr>
      </p:pic>
      <p:sp>
        <p:nvSpPr>
          <p:cNvPr id="10" name="CuadroTexto 9">
            <a:extLst>
              <a:ext uri="{FF2B5EF4-FFF2-40B4-BE49-F238E27FC236}">
                <a16:creationId xmlns:a16="http://schemas.microsoft.com/office/drawing/2014/main" id="{3B1D4D7D-8DA7-C616-865C-36E688056C57}"/>
              </a:ext>
            </a:extLst>
          </p:cNvPr>
          <p:cNvSpPr txBox="1"/>
          <p:nvPr/>
        </p:nvSpPr>
        <p:spPr>
          <a:xfrm>
            <a:off x="3061254" y="1363598"/>
            <a:ext cx="6094476" cy="4154984"/>
          </a:xfrm>
          <a:prstGeom prst="rect">
            <a:avLst/>
          </a:prstGeom>
          <a:noFill/>
        </p:spPr>
        <p:txBody>
          <a:bodyPr wrap="square">
            <a:spAutoFit/>
          </a:bodyPr>
          <a:lstStyle/>
          <a:p>
            <a:pPr algn="ctr"/>
            <a:r>
              <a:rPr lang="es-MX" sz="2400" dirty="0">
                <a:solidFill>
                  <a:srgbClr val="00B0F0"/>
                </a:solidFill>
                <a:latin typeface="+mj-lt"/>
              </a:rPr>
              <a:t>Discriminación</a:t>
            </a:r>
            <a:r>
              <a:rPr lang="es-MX" sz="2400" dirty="0">
                <a:latin typeface="+mj-lt"/>
              </a:rPr>
              <a:t> </a:t>
            </a:r>
            <a:r>
              <a:rPr lang="es-MX" sz="2400" dirty="0">
                <a:solidFill>
                  <a:srgbClr val="00B0F0"/>
                </a:solidFill>
                <a:latin typeface="+mj-lt"/>
              </a:rPr>
              <a:t>por acción. </a:t>
            </a:r>
          </a:p>
          <a:p>
            <a:pPr algn="l"/>
            <a:r>
              <a:rPr lang="es-MX" sz="2400" dirty="0">
                <a:latin typeface="+mj-lt"/>
              </a:rPr>
              <a:t>Cuando se discrimina mediante la realización de un acto o conducta.</a:t>
            </a:r>
          </a:p>
          <a:p>
            <a:pPr algn="ctr"/>
            <a:r>
              <a:rPr lang="es-MX" sz="2400" dirty="0">
                <a:solidFill>
                  <a:srgbClr val="00B0F0"/>
                </a:solidFill>
                <a:latin typeface="+mj-lt"/>
              </a:rPr>
              <a:t>Discriminación por omisión. </a:t>
            </a:r>
          </a:p>
          <a:p>
            <a:pPr algn="l"/>
            <a:r>
              <a:rPr lang="es-MX" sz="2400" dirty="0">
                <a:latin typeface="+mj-lt"/>
              </a:rPr>
              <a:t>Cuando no se realiza una acción establecida por la ley, cuyo fin es evitar la discriminación en contra de algún</a:t>
            </a:r>
          </a:p>
          <a:p>
            <a:pPr algn="l"/>
            <a:r>
              <a:rPr lang="es-MX" sz="2400" dirty="0">
                <a:latin typeface="+mj-lt"/>
              </a:rPr>
              <a:t>sector de la población.</a:t>
            </a:r>
          </a:p>
          <a:p>
            <a:pPr algn="l"/>
            <a:endParaRPr lang="es-MX" sz="2400" dirty="0">
              <a:latin typeface="+mj-lt"/>
            </a:endParaRPr>
          </a:p>
          <a:p>
            <a:pPr algn="ctr"/>
            <a:r>
              <a:rPr lang="es-MX" sz="2400" dirty="0">
                <a:solidFill>
                  <a:srgbClr val="00B0F0"/>
                </a:solidFill>
                <a:latin typeface="+mj-lt"/>
              </a:rPr>
              <a:t>Discriminación sistémica. </a:t>
            </a:r>
          </a:p>
          <a:p>
            <a:pPr algn="l"/>
            <a:r>
              <a:rPr lang="es-MX" sz="2400" dirty="0">
                <a:latin typeface="+mj-lt"/>
              </a:rPr>
              <a:t>Se refiere a la magnitud de la discriminación de hecho o de derecho en contra ciertos grupos en particular.</a:t>
            </a:r>
          </a:p>
        </p:txBody>
      </p:sp>
    </p:spTree>
    <p:extLst>
      <p:ext uri="{BB962C8B-B14F-4D97-AF65-F5344CB8AC3E}">
        <p14:creationId xmlns:p14="http://schemas.microsoft.com/office/powerpoint/2010/main" val="37885144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4B54A-01D8-716B-D987-C273E7A97504}"/>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F25A0AB1-A9AE-D3EB-2998-E7BF1340B7FB}"/>
              </a:ext>
            </a:extLst>
          </p:cNvPr>
          <p:cNvPicPr>
            <a:picLocks noChangeAspect="1"/>
          </p:cNvPicPr>
          <p:nvPr/>
        </p:nvPicPr>
        <p:blipFill>
          <a:blip r:embed="rId2"/>
          <a:stretch>
            <a:fillRect/>
          </a:stretch>
        </p:blipFill>
        <p:spPr>
          <a:xfrm>
            <a:off x="359764" y="5518582"/>
            <a:ext cx="11497456" cy="1097375"/>
          </a:xfrm>
          <a:prstGeom prst="rect">
            <a:avLst/>
          </a:prstGeom>
        </p:spPr>
      </p:pic>
      <p:sp>
        <p:nvSpPr>
          <p:cNvPr id="10" name="CuadroTexto 9">
            <a:extLst>
              <a:ext uri="{FF2B5EF4-FFF2-40B4-BE49-F238E27FC236}">
                <a16:creationId xmlns:a16="http://schemas.microsoft.com/office/drawing/2014/main" id="{BE6CCA13-6FFC-E5D1-AED0-9C4EC7A4EE30}"/>
              </a:ext>
            </a:extLst>
          </p:cNvPr>
          <p:cNvSpPr txBox="1"/>
          <p:nvPr/>
        </p:nvSpPr>
        <p:spPr>
          <a:xfrm>
            <a:off x="2359152" y="1363598"/>
            <a:ext cx="7424928" cy="4524315"/>
          </a:xfrm>
          <a:prstGeom prst="rect">
            <a:avLst/>
          </a:prstGeom>
          <a:noFill/>
        </p:spPr>
        <p:txBody>
          <a:bodyPr wrap="square">
            <a:spAutoFit/>
          </a:bodyPr>
          <a:lstStyle/>
          <a:p>
            <a:pPr algn="ctr"/>
            <a:r>
              <a:rPr lang="es-MX" sz="2400" dirty="0">
                <a:solidFill>
                  <a:srgbClr val="00B0F0"/>
                </a:solidFill>
                <a:latin typeface="+mj-lt"/>
              </a:rPr>
              <a:t>Discriminación inversa</a:t>
            </a:r>
          </a:p>
          <a:p>
            <a:pPr algn="ctr"/>
            <a:endParaRPr lang="es-MX" sz="2400" dirty="0">
              <a:solidFill>
                <a:srgbClr val="00B0F0"/>
              </a:solidFill>
              <a:latin typeface="+mj-lt"/>
            </a:endParaRPr>
          </a:p>
          <a:p>
            <a:pPr algn="just"/>
            <a:r>
              <a:rPr lang="es-MX" sz="2400" dirty="0">
                <a:latin typeface="+mj-lt"/>
              </a:rPr>
              <a:t>Para dar fin a una situación de discriminación particularmente arraigada contra un grupo específico se suele recurrir a las llamadas acciones positivas o afirmativas (conocidas también como sistemas de discriminación inversa o positiva), que consisten en la adopción de medidas concretas y temporales dirigidas a conseguir la igualdad ante la ley igualdad material y, consecuentemente, la igualdad de oportunidades.</a:t>
            </a:r>
          </a:p>
          <a:p>
            <a:pPr algn="just"/>
            <a:endParaRPr lang="es-MX" sz="2400" dirty="0">
              <a:latin typeface="+mj-lt"/>
            </a:endParaRPr>
          </a:p>
          <a:p>
            <a:pPr algn="just"/>
            <a:r>
              <a:rPr lang="es-MX" sz="2400" dirty="0">
                <a:latin typeface="+mj-lt"/>
              </a:rPr>
              <a:t>Un ejemplo de una acción positiva podría ser la adopción de leyes para evitar la violencia contra las mujeres.</a:t>
            </a:r>
          </a:p>
        </p:txBody>
      </p:sp>
    </p:spTree>
    <p:extLst>
      <p:ext uri="{BB962C8B-B14F-4D97-AF65-F5344CB8AC3E}">
        <p14:creationId xmlns:p14="http://schemas.microsoft.com/office/powerpoint/2010/main" val="4653692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758B1-C401-21DA-58E4-274F88E5DDA9}"/>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8D5F579B-E8B1-DF87-1A4B-34800216566B}"/>
              </a:ext>
            </a:extLst>
          </p:cNvPr>
          <p:cNvPicPr>
            <a:picLocks noChangeAspect="1"/>
          </p:cNvPicPr>
          <p:nvPr/>
        </p:nvPicPr>
        <p:blipFill>
          <a:blip r:embed="rId2"/>
          <a:stretch>
            <a:fillRect/>
          </a:stretch>
        </p:blipFill>
        <p:spPr>
          <a:xfrm>
            <a:off x="359764" y="5518582"/>
            <a:ext cx="11497456" cy="1097375"/>
          </a:xfrm>
          <a:prstGeom prst="rect">
            <a:avLst/>
          </a:prstGeom>
        </p:spPr>
      </p:pic>
      <p:sp>
        <p:nvSpPr>
          <p:cNvPr id="10" name="CuadroTexto 9">
            <a:extLst>
              <a:ext uri="{FF2B5EF4-FFF2-40B4-BE49-F238E27FC236}">
                <a16:creationId xmlns:a16="http://schemas.microsoft.com/office/drawing/2014/main" id="{859DB9F8-C4D4-7650-AC98-18EAE765B777}"/>
              </a:ext>
            </a:extLst>
          </p:cNvPr>
          <p:cNvSpPr txBox="1"/>
          <p:nvPr/>
        </p:nvSpPr>
        <p:spPr>
          <a:xfrm>
            <a:off x="2359152" y="1363598"/>
            <a:ext cx="7424928" cy="3046988"/>
          </a:xfrm>
          <a:prstGeom prst="rect">
            <a:avLst/>
          </a:prstGeom>
          <a:noFill/>
        </p:spPr>
        <p:txBody>
          <a:bodyPr wrap="square">
            <a:spAutoFit/>
          </a:bodyPr>
          <a:lstStyle/>
          <a:p>
            <a:pPr algn="ctr"/>
            <a:endParaRPr lang="es-MX" sz="2400" dirty="0">
              <a:solidFill>
                <a:srgbClr val="00B0F0"/>
              </a:solidFill>
              <a:latin typeface="+mj-lt"/>
            </a:endParaRPr>
          </a:p>
          <a:p>
            <a:pPr algn="ctr"/>
            <a:r>
              <a:rPr lang="es-MX" sz="2400" dirty="0">
                <a:solidFill>
                  <a:srgbClr val="00B0F0"/>
                </a:solidFill>
                <a:latin typeface="+mj-lt"/>
              </a:rPr>
              <a:t>Igualdad</a:t>
            </a:r>
          </a:p>
          <a:p>
            <a:pPr algn="ctr"/>
            <a:endParaRPr lang="es-MX" sz="2400" dirty="0">
              <a:solidFill>
                <a:srgbClr val="00B0F0"/>
              </a:solidFill>
              <a:latin typeface="+mj-lt"/>
            </a:endParaRPr>
          </a:p>
          <a:p>
            <a:pPr algn="just"/>
            <a:r>
              <a:rPr lang="es-MX" sz="2400" dirty="0">
                <a:latin typeface="+mj-lt"/>
              </a:rPr>
              <a:t>El principio de igualdad es uno de los valores más importantes reconocidos por la comunidad internacional y constituye la piedra angular de la teoría de los derechos humanos. Su importancia radica en que garantiza derechos y limita privilegios, con lo que favorece el desarrollo igualitario de la sociedad.</a:t>
            </a:r>
          </a:p>
        </p:txBody>
      </p:sp>
    </p:spTree>
    <p:extLst>
      <p:ext uri="{BB962C8B-B14F-4D97-AF65-F5344CB8AC3E}">
        <p14:creationId xmlns:p14="http://schemas.microsoft.com/office/powerpoint/2010/main" val="4041795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B5A53-6CDE-4B54-41F3-6B2CD35922CB}"/>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AEB59D9A-7903-D04F-945E-28050C9BE880}"/>
              </a:ext>
            </a:extLst>
          </p:cNvPr>
          <p:cNvPicPr>
            <a:picLocks noChangeAspect="1"/>
          </p:cNvPicPr>
          <p:nvPr/>
        </p:nvPicPr>
        <p:blipFill>
          <a:blip r:embed="rId2"/>
          <a:stretch>
            <a:fillRect/>
          </a:stretch>
        </p:blipFill>
        <p:spPr>
          <a:xfrm>
            <a:off x="359764" y="166089"/>
            <a:ext cx="3263491" cy="856310"/>
          </a:xfrm>
          <a:prstGeom prst="rect">
            <a:avLst/>
          </a:prstGeom>
        </p:spPr>
      </p:pic>
      <p:pic>
        <p:nvPicPr>
          <p:cNvPr id="10" name="Imagen 9">
            <a:extLst>
              <a:ext uri="{FF2B5EF4-FFF2-40B4-BE49-F238E27FC236}">
                <a16:creationId xmlns:a16="http://schemas.microsoft.com/office/drawing/2014/main" id="{16D07D0B-226D-616D-9467-D0D9E302DC1A}"/>
              </a:ext>
            </a:extLst>
          </p:cNvPr>
          <p:cNvPicPr>
            <a:picLocks noChangeAspect="1"/>
          </p:cNvPicPr>
          <p:nvPr/>
        </p:nvPicPr>
        <p:blipFill>
          <a:blip r:embed="rId3"/>
          <a:stretch>
            <a:fillRect/>
          </a:stretch>
        </p:blipFill>
        <p:spPr>
          <a:xfrm>
            <a:off x="10563407" y="105510"/>
            <a:ext cx="1268829" cy="977468"/>
          </a:xfrm>
          <a:prstGeom prst="rect">
            <a:avLst/>
          </a:prstGeom>
        </p:spPr>
      </p:pic>
      <p:pic>
        <p:nvPicPr>
          <p:cNvPr id="16" name="Imagen 15">
            <a:extLst>
              <a:ext uri="{FF2B5EF4-FFF2-40B4-BE49-F238E27FC236}">
                <a16:creationId xmlns:a16="http://schemas.microsoft.com/office/drawing/2014/main" id="{E3D348DD-FBA5-D142-36A8-2E2A317DF821}"/>
              </a:ext>
            </a:extLst>
          </p:cNvPr>
          <p:cNvPicPr>
            <a:picLocks noChangeAspect="1"/>
          </p:cNvPicPr>
          <p:nvPr/>
        </p:nvPicPr>
        <p:blipFill>
          <a:blip r:embed="rId4"/>
          <a:stretch>
            <a:fillRect/>
          </a:stretch>
        </p:blipFill>
        <p:spPr>
          <a:xfrm>
            <a:off x="359764" y="5518582"/>
            <a:ext cx="11497456" cy="1097375"/>
          </a:xfrm>
          <a:prstGeom prst="rect">
            <a:avLst/>
          </a:prstGeom>
        </p:spPr>
      </p:pic>
      <p:sp>
        <p:nvSpPr>
          <p:cNvPr id="3" name="CuadroTexto 2">
            <a:extLst>
              <a:ext uri="{FF2B5EF4-FFF2-40B4-BE49-F238E27FC236}">
                <a16:creationId xmlns:a16="http://schemas.microsoft.com/office/drawing/2014/main" id="{8EE97337-C4E4-EBA9-92E9-BEA9FE07D2CE}"/>
              </a:ext>
            </a:extLst>
          </p:cNvPr>
          <p:cNvSpPr txBox="1"/>
          <p:nvPr/>
        </p:nvSpPr>
        <p:spPr>
          <a:xfrm>
            <a:off x="1737361" y="2509985"/>
            <a:ext cx="8899198" cy="2246769"/>
          </a:xfrm>
          <a:prstGeom prst="rect">
            <a:avLst/>
          </a:prstGeom>
          <a:solidFill>
            <a:srgbClr val="FFFFCC"/>
          </a:solidFill>
        </p:spPr>
        <p:txBody>
          <a:bodyPr wrap="square">
            <a:spAutoFit/>
          </a:bodyPr>
          <a:lstStyle/>
          <a:p>
            <a:pPr algn="just"/>
            <a:r>
              <a:rPr lang="es-MX" sz="2800" dirty="0">
                <a:latin typeface="+mj-lt"/>
              </a:rPr>
              <a:t>es el principio de igualdad entre hombres y mujeres en términos de acceso y representación en distintos ámbitos de la sociedad, como el político, económico, social y cultural. Este concepto busca garantizar que ambos géneros tengan las mismas oportunidades para participar, decidir y ejercer derechos en condiciones equitativas.</a:t>
            </a:r>
          </a:p>
        </p:txBody>
      </p:sp>
      <p:sp>
        <p:nvSpPr>
          <p:cNvPr id="5" name="CuadroTexto 4">
            <a:extLst>
              <a:ext uri="{FF2B5EF4-FFF2-40B4-BE49-F238E27FC236}">
                <a16:creationId xmlns:a16="http://schemas.microsoft.com/office/drawing/2014/main" id="{83058217-400D-97E7-C6D8-A81B768D9608}"/>
              </a:ext>
            </a:extLst>
          </p:cNvPr>
          <p:cNvSpPr txBox="1"/>
          <p:nvPr/>
        </p:nvSpPr>
        <p:spPr>
          <a:xfrm>
            <a:off x="4197096" y="1224938"/>
            <a:ext cx="3332145" cy="523220"/>
          </a:xfrm>
          <a:prstGeom prst="rect">
            <a:avLst/>
          </a:prstGeom>
          <a:noFill/>
        </p:spPr>
        <p:txBody>
          <a:bodyPr wrap="square">
            <a:spAutoFit/>
          </a:bodyPr>
          <a:lstStyle/>
          <a:p>
            <a:pPr algn="ctr"/>
            <a:r>
              <a:rPr lang="es-MX" sz="2800" b="1" dirty="0">
                <a:solidFill>
                  <a:srgbClr val="00B0F0"/>
                </a:solidFill>
                <a:latin typeface="+mj-lt"/>
              </a:rPr>
              <a:t>La paridad de género </a:t>
            </a:r>
          </a:p>
        </p:txBody>
      </p:sp>
    </p:spTree>
    <p:extLst>
      <p:ext uri="{BB962C8B-B14F-4D97-AF65-F5344CB8AC3E}">
        <p14:creationId xmlns:p14="http://schemas.microsoft.com/office/powerpoint/2010/main" val="1852918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CABC9-A072-88D1-D9C3-CB672B8E3B1A}"/>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99798E04-E076-EEB0-C3E9-3A13856D8950}"/>
              </a:ext>
            </a:extLst>
          </p:cNvPr>
          <p:cNvPicPr>
            <a:picLocks noChangeAspect="1"/>
          </p:cNvPicPr>
          <p:nvPr/>
        </p:nvPicPr>
        <p:blipFill>
          <a:blip r:embed="rId2"/>
          <a:stretch>
            <a:fillRect/>
          </a:stretch>
        </p:blipFill>
        <p:spPr>
          <a:xfrm>
            <a:off x="359764" y="5518582"/>
            <a:ext cx="11497456" cy="1097375"/>
          </a:xfrm>
          <a:prstGeom prst="rect">
            <a:avLst/>
          </a:prstGeom>
        </p:spPr>
      </p:pic>
      <p:sp>
        <p:nvSpPr>
          <p:cNvPr id="10" name="CuadroTexto 9">
            <a:extLst>
              <a:ext uri="{FF2B5EF4-FFF2-40B4-BE49-F238E27FC236}">
                <a16:creationId xmlns:a16="http://schemas.microsoft.com/office/drawing/2014/main" id="{F455B6D5-00F0-DD0A-4F82-69D001418EA6}"/>
              </a:ext>
            </a:extLst>
          </p:cNvPr>
          <p:cNvSpPr txBox="1"/>
          <p:nvPr/>
        </p:nvSpPr>
        <p:spPr>
          <a:xfrm>
            <a:off x="2383536" y="933830"/>
            <a:ext cx="7424928" cy="3600986"/>
          </a:xfrm>
          <a:prstGeom prst="rect">
            <a:avLst/>
          </a:prstGeom>
          <a:noFill/>
        </p:spPr>
        <p:txBody>
          <a:bodyPr wrap="square">
            <a:spAutoFit/>
          </a:bodyPr>
          <a:lstStyle/>
          <a:p>
            <a:pPr algn="ctr"/>
            <a:endParaRPr lang="es-MX" sz="2400" dirty="0">
              <a:solidFill>
                <a:srgbClr val="00B0F0"/>
              </a:solidFill>
              <a:latin typeface="+mj-lt"/>
            </a:endParaRPr>
          </a:p>
          <a:p>
            <a:pPr algn="ctr"/>
            <a:r>
              <a:rPr lang="es-MX" sz="3600" dirty="0">
                <a:solidFill>
                  <a:srgbClr val="00B0F0"/>
                </a:solidFill>
                <a:latin typeface="+mj-lt"/>
              </a:rPr>
              <a:t>Razonabilidad</a:t>
            </a:r>
          </a:p>
          <a:p>
            <a:pPr algn="l"/>
            <a:r>
              <a:rPr lang="es-MX" sz="2400" dirty="0">
                <a:latin typeface="+mj-lt"/>
              </a:rPr>
              <a:t>La Corte ha determinado que una diferencia de trato es discriminatoria</a:t>
            </a:r>
          </a:p>
          <a:p>
            <a:pPr algn="l"/>
            <a:r>
              <a:rPr lang="es-MX" sz="2400" dirty="0">
                <a:latin typeface="+mj-lt"/>
              </a:rPr>
              <a:t>cuando:</a:t>
            </a:r>
          </a:p>
          <a:p>
            <a:pPr algn="l"/>
            <a:endParaRPr lang="es-MX" sz="2400" dirty="0">
              <a:latin typeface="+mj-lt"/>
            </a:endParaRPr>
          </a:p>
          <a:p>
            <a:pPr algn="l"/>
            <a:r>
              <a:rPr lang="es-MX" sz="2400" dirty="0">
                <a:latin typeface="+mj-lt"/>
              </a:rPr>
              <a:t>No tiene una justificación objetiva y razonable</a:t>
            </a:r>
          </a:p>
          <a:p>
            <a:pPr algn="l"/>
            <a:r>
              <a:rPr lang="es-MX" sz="2400" dirty="0">
                <a:latin typeface="+mj-lt"/>
              </a:rPr>
              <a:t>No persigue un fin legítimo</a:t>
            </a:r>
          </a:p>
          <a:p>
            <a:pPr algn="l"/>
            <a:r>
              <a:rPr lang="es-MX" sz="2400" dirty="0">
                <a:latin typeface="+mj-lt"/>
              </a:rPr>
              <a:t>No existe una relación razonable de proporcionalidad entre los medios</a:t>
            </a:r>
          </a:p>
          <a:p>
            <a:pPr algn="l"/>
            <a:r>
              <a:rPr lang="es-MX" sz="2400" dirty="0">
                <a:latin typeface="+mj-lt"/>
              </a:rPr>
              <a:t>utilizados y el fin perseguido</a:t>
            </a:r>
          </a:p>
        </p:txBody>
      </p:sp>
    </p:spTree>
    <p:extLst>
      <p:ext uri="{BB962C8B-B14F-4D97-AF65-F5344CB8AC3E}">
        <p14:creationId xmlns:p14="http://schemas.microsoft.com/office/powerpoint/2010/main" val="42117838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3A8CC-C974-532F-440B-A3A5B8E8E124}"/>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1276BB51-DC92-9570-BA9F-D4892CD3E43F}"/>
              </a:ext>
            </a:extLst>
          </p:cNvPr>
          <p:cNvPicPr>
            <a:picLocks noChangeAspect="1"/>
          </p:cNvPicPr>
          <p:nvPr/>
        </p:nvPicPr>
        <p:blipFill>
          <a:blip r:embed="rId2"/>
          <a:stretch>
            <a:fillRect/>
          </a:stretch>
        </p:blipFill>
        <p:spPr>
          <a:xfrm>
            <a:off x="359764" y="5518582"/>
            <a:ext cx="11497456" cy="1097375"/>
          </a:xfrm>
          <a:prstGeom prst="rect">
            <a:avLst/>
          </a:prstGeom>
        </p:spPr>
      </p:pic>
      <p:sp>
        <p:nvSpPr>
          <p:cNvPr id="10" name="CuadroTexto 9">
            <a:extLst>
              <a:ext uri="{FF2B5EF4-FFF2-40B4-BE49-F238E27FC236}">
                <a16:creationId xmlns:a16="http://schemas.microsoft.com/office/drawing/2014/main" id="{F2DF7623-580A-BD65-7CA5-87B62A6E4D40}"/>
              </a:ext>
            </a:extLst>
          </p:cNvPr>
          <p:cNvSpPr txBox="1"/>
          <p:nvPr/>
        </p:nvSpPr>
        <p:spPr>
          <a:xfrm>
            <a:off x="1280160" y="933830"/>
            <a:ext cx="9912096" cy="4893647"/>
          </a:xfrm>
          <a:prstGeom prst="rect">
            <a:avLst/>
          </a:prstGeom>
          <a:noFill/>
        </p:spPr>
        <p:txBody>
          <a:bodyPr wrap="square">
            <a:spAutoFit/>
          </a:bodyPr>
          <a:lstStyle/>
          <a:p>
            <a:pPr algn="ctr"/>
            <a:r>
              <a:rPr lang="es-MX" sz="2400" b="1" dirty="0">
                <a:solidFill>
                  <a:srgbClr val="00B0F0"/>
                </a:solidFill>
                <a:latin typeface="+mj-lt"/>
              </a:rPr>
              <a:t>No toda distinción de trato debe considerarse ofensiva por sí misma </a:t>
            </a:r>
          </a:p>
          <a:p>
            <a:pPr algn="ctr"/>
            <a:endParaRPr lang="es-MX" sz="2400" b="1" dirty="0">
              <a:solidFill>
                <a:srgbClr val="00B0F0"/>
              </a:solidFill>
              <a:latin typeface="+mj-lt"/>
            </a:endParaRPr>
          </a:p>
          <a:p>
            <a:pPr algn="just"/>
            <a:r>
              <a:rPr lang="es-MX" sz="2400" dirty="0">
                <a:latin typeface="+mj-lt"/>
              </a:rPr>
              <a:t>Existen ciertas desigualdades de hecho que legítimamente pueden traducirse en desigualdades de tratamiento jurídico, sin que tales situaciones contraríen la justicia. Por el contrario, algunas desigualdades pueden estar orientadas a fortalecer a los sectores más débiles de la sociedad.</a:t>
            </a:r>
          </a:p>
          <a:p>
            <a:pPr algn="just"/>
            <a:r>
              <a:rPr lang="es-MX" sz="2400" dirty="0">
                <a:latin typeface="+mj-lt"/>
              </a:rPr>
              <a:t>a la Corte Europea de Derechos Humanos, basándose en los principios que pueden deducirse de la práctica jurídica de un gran número de Estados democráticos, definió que sólo es discriminatoria una distinción cuando carece de justificación objetiva y razonable  </a:t>
            </a:r>
          </a:p>
          <a:p>
            <a:pPr algn="l"/>
            <a:endParaRPr lang="es-MX" sz="2400" dirty="0">
              <a:latin typeface="+mj-lt"/>
            </a:endParaRPr>
          </a:p>
          <a:p>
            <a:pPr algn="just"/>
            <a:r>
              <a:rPr lang="es-MX" sz="2400" dirty="0">
                <a:latin typeface="+mj-lt"/>
              </a:rPr>
              <a:t>(</a:t>
            </a:r>
            <a:r>
              <a:rPr lang="es-MX" sz="2400" dirty="0" err="1">
                <a:latin typeface="+mj-lt"/>
              </a:rPr>
              <a:t>Eur</a:t>
            </a:r>
            <a:r>
              <a:rPr lang="es-MX" sz="2400" dirty="0">
                <a:latin typeface="+mj-lt"/>
              </a:rPr>
              <a:t>. </a:t>
            </a:r>
            <a:r>
              <a:rPr lang="es-MX" sz="2400" dirty="0" err="1">
                <a:latin typeface="+mj-lt"/>
              </a:rPr>
              <a:t>Court</a:t>
            </a:r>
            <a:r>
              <a:rPr lang="es-MX" sz="2400" dirty="0">
                <a:latin typeface="+mj-lt"/>
              </a:rPr>
              <a:t> H.R., Case “</a:t>
            </a:r>
            <a:r>
              <a:rPr lang="es-MX" sz="2400" dirty="0" err="1">
                <a:latin typeface="+mj-lt"/>
              </a:rPr>
              <a:t>relating</a:t>
            </a:r>
            <a:r>
              <a:rPr lang="es-MX" sz="2400" dirty="0">
                <a:latin typeface="+mj-lt"/>
              </a:rPr>
              <a:t> </a:t>
            </a:r>
            <a:r>
              <a:rPr lang="es-MX" sz="2400" dirty="0" err="1">
                <a:latin typeface="+mj-lt"/>
              </a:rPr>
              <a:t>to</a:t>
            </a:r>
            <a:r>
              <a:rPr lang="es-MX" sz="2400" dirty="0">
                <a:latin typeface="+mj-lt"/>
              </a:rPr>
              <a:t> </a:t>
            </a:r>
            <a:r>
              <a:rPr lang="es-MX" sz="2400" dirty="0" err="1">
                <a:latin typeface="+mj-lt"/>
              </a:rPr>
              <a:t>certain</a:t>
            </a:r>
            <a:r>
              <a:rPr lang="es-MX" sz="2400" dirty="0">
                <a:latin typeface="+mj-lt"/>
              </a:rPr>
              <a:t> </a:t>
            </a:r>
            <a:r>
              <a:rPr lang="es-MX" sz="2400" dirty="0" err="1">
                <a:latin typeface="+mj-lt"/>
              </a:rPr>
              <a:t>aspects</a:t>
            </a:r>
            <a:r>
              <a:rPr lang="es-MX" sz="2400" dirty="0">
                <a:latin typeface="+mj-lt"/>
              </a:rPr>
              <a:t> </a:t>
            </a:r>
            <a:r>
              <a:rPr lang="es-MX" sz="2400" dirty="0" err="1">
                <a:latin typeface="+mj-lt"/>
              </a:rPr>
              <a:t>of</a:t>
            </a:r>
            <a:r>
              <a:rPr lang="es-MX" sz="2400" dirty="0">
                <a:latin typeface="+mj-lt"/>
              </a:rPr>
              <a:t> </a:t>
            </a:r>
            <a:r>
              <a:rPr lang="es-MX" sz="2400" dirty="0" err="1">
                <a:latin typeface="+mj-lt"/>
              </a:rPr>
              <a:t>the</a:t>
            </a:r>
            <a:r>
              <a:rPr lang="es-MX" sz="2400" dirty="0">
                <a:latin typeface="+mj-lt"/>
              </a:rPr>
              <a:t> </a:t>
            </a:r>
            <a:r>
              <a:rPr lang="es-MX" sz="2400" dirty="0" err="1">
                <a:latin typeface="+mj-lt"/>
              </a:rPr>
              <a:t>laws</a:t>
            </a:r>
            <a:r>
              <a:rPr lang="es-MX" sz="2400" dirty="0">
                <a:latin typeface="+mj-lt"/>
              </a:rPr>
              <a:t> </a:t>
            </a:r>
            <a:r>
              <a:rPr lang="es-MX" sz="2400" dirty="0" err="1">
                <a:latin typeface="+mj-lt"/>
              </a:rPr>
              <a:t>on</a:t>
            </a:r>
            <a:r>
              <a:rPr lang="es-MX" sz="2400" dirty="0">
                <a:latin typeface="+mj-lt"/>
              </a:rPr>
              <a:t> </a:t>
            </a:r>
            <a:r>
              <a:rPr lang="es-MX" sz="2400" dirty="0" err="1">
                <a:latin typeface="+mj-lt"/>
              </a:rPr>
              <a:t>the</a:t>
            </a:r>
            <a:r>
              <a:rPr lang="es-MX" sz="2400" dirty="0">
                <a:latin typeface="+mj-lt"/>
              </a:rPr>
              <a:t> use </a:t>
            </a:r>
            <a:r>
              <a:rPr lang="es-MX" sz="2400" dirty="0" err="1">
                <a:latin typeface="+mj-lt"/>
              </a:rPr>
              <a:t>of</a:t>
            </a:r>
            <a:r>
              <a:rPr lang="es-MX" sz="2400" dirty="0">
                <a:latin typeface="+mj-lt"/>
              </a:rPr>
              <a:t> </a:t>
            </a:r>
            <a:r>
              <a:rPr lang="es-MX" sz="2400" dirty="0" err="1">
                <a:latin typeface="+mj-lt"/>
              </a:rPr>
              <a:t>languages</a:t>
            </a:r>
            <a:r>
              <a:rPr lang="es-MX" sz="2400" dirty="0">
                <a:latin typeface="+mj-lt"/>
              </a:rPr>
              <a:t> in </a:t>
            </a:r>
            <a:r>
              <a:rPr lang="es-MX" sz="2400" dirty="0" err="1">
                <a:latin typeface="+mj-lt"/>
              </a:rPr>
              <a:t>education</a:t>
            </a:r>
            <a:r>
              <a:rPr lang="es-MX" sz="2400" dirty="0">
                <a:latin typeface="+mj-lt"/>
              </a:rPr>
              <a:t> in </a:t>
            </a:r>
            <a:r>
              <a:rPr lang="es-MX" sz="2400" dirty="0" err="1">
                <a:latin typeface="+mj-lt"/>
              </a:rPr>
              <a:t>Belgium</a:t>
            </a:r>
            <a:r>
              <a:rPr lang="es-MX" sz="2400" dirty="0">
                <a:latin typeface="+mj-lt"/>
              </a:rPr>
              <a:t>”, </a:t>
            </a:r>
            <a:r>
              <a:rPr lang="es-MX" sz="2400" dirty="0" err="1">
                <a:latin typeface="+mj-lt"/>
              </a:rPr>
              <a:t>judgment</a:t>
            </a:r>
            <a:r>
              <a:rPr lang="es-MX" sz="2400" dirty="0">
                <a:latin typeface="+mj-lt"/>
              </a:rPr>
              <a:t> </a:t>
            </a:r>
            <a:r>
              <a:rPr lang="es-MX" sz="2400" dirty="0" err="1">
                <a:latin typeface="+mj-lt"/>
              </a:rPr>
              <a:t>of</a:t>
            </a:r>
            <a:r>
              <a:rPr lang="es-MX" sz="2400" dirty="0">
                <a:latin typeface="+mj-lt"/>
              </a:rPr>
              <a:t> 23rd </a:t>
            </a:r>
            <a:r>
              <a:rPr lang="es-MX" sz="2400" dirty="0" err="1">
                <a:latin typeface="+mj-lt"/>
              </a:rPr>
              <a:t>July</a:t>
            </a:r>
            <a:r>
              <a:rPr lang="es-MX" sz="2400" dirty="0">
                <a:latin typeface="+mj-lt"/>
              </a:rPr>
              <a:t>, 1968. </a:t>
            </a:r>
            <a:r>
              <a:rPr lang="es-MX" sz="2400" dirty="0" err="1">
                <a:latin typeface="+mj-lt"/>
              </a:rPr>
              <a:t>Belgium</a:t>
            </a:r>
            <a:r>
              <a:rPr lang="es-MX" sz="2400" dirty="0">
                <a:latin typeface="+mj-lt"/>
              </a:rPr>
              <a:t> </a:t>
            </a:r>
            <a:r>
              <a:rPr lang="es-MX" sz="2400" dirty="0" err="1">
                <a:latin typeface="+mj-lt"/>
              </a:rPr>
              <a:t>lingüistic</a:t>
            </a:r>
            <a:r>
              <a:rPr lang="es-MX" sz="2400" dirty="0">
                <a:latin typeface="+mj-lt"/>
              </a:rPr>
              <a:t> case: literal B, párr. 10, pág. 34).</a:t>
            </a:r>
          </a:p>
        </p:txBody>
      </p:sp>
    </p:spTree>
    <p:extLst>
      <p:ext uri="{BB962C8B-B14F-4D97-AF65-F5344CB8AC3E}">
        <p14:creationId xmlns:p14="http://schemas.microsoft.com/office/powerpoint/2010/main" val="25031260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77892-2AF7-6E52-38CE-CBCCE144F2E8}"/>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CF7D9C86-BC4C-BE4F-31E1-4D3B1AB6EC37}"/>
              </a:ext>
            </a:extLst>
          </p:cNvPr>
          <p:cNvPicPr>
            <a:picLocks noChangeAspect="1"/>
          </p:cNvPicPr>
          <p:nvPr/>
        </p:nvPicPr>
        <p:blipFill>
          <a:blip r:embed="rId2"/>
          <a:stretch>
            <a:fillRect/>
          </a:stretch>
        </p:blipFill>
        <p:spPr>
          <a:xfrm>
            <a:off x="359764" y="5518582"/>
            <a:ext cx="11497456" cy="1097375"/>
          </a:xfrm>
          <a:prstGeom prst="rect">
            <a:avLst/>
          </a:prstGeom>
        </p:spPr>
      </p:pic>
      <p:sp>
        <p:nvSpPr>
          <p:cNvPr id="10" name="CuadroTexto 9">
            <a:extLst>
              <a:ext uri="{FF2B5EF4-FFF2-40B4-BE49-F238E27FC236}">
                <a16:creationId xmlns:a16="http://schemas.microsoft.com/office/drawing/2014/main" id="{DB6278DF-702C-1EFC-A914-68F83A7395EF}"/>
              </a:ext>
            </a:extLst>
          </p:cNvPr>
          <p:cNvSpPr txBox="1"/>
          <p:nvPr/>
        </p:nvSpPr>
        <p:spPr>
          <a:xfrm>
            <a:off x="1280160" y="933830"/>
            <a:ext cx="9912096" cy="4893647"/>
          </a:xfrm>
          <a:prstGeom prst="rect">
            <a:avLst/>
          </a:prstGeom>
          <a:noFill/>
        </p:spPr>
        <p:txBody>
          <a:bodyPr wrap="square">
            <a:spAutoFit/>
          </a:bodyPr>
          <a:lstStyle/>
          <a:p>
            <a:pPr algn="ctr"/>
            <a:r>
              <a:rPr lang="es-MX" sz="2400" b="1" dirty="0">
                <a:solidFill>
                  <a:srgbClr val="00B0F0"/>
                </a:solidFill>
                <a:latin typeface="+mj-lt"/>
              </a:rPr>
              <a:t>El derecho a la no discriminación en procesos electorales</a:t>
            </a:r>
          </a:p>
          <a:p>
            <a:pPr algn="just"/>
            <a:endParaRPr lang="es-MX" sz="2400" dirty="0">
              <a:latin typeface="+mj-lt"/>
            </a:endParaRPr>
          </a:p>
          <a:p>
            <a:pPr algn="just"/>
            <a:r>
              <a:rPr lang="es-MX" sz="2400" dirty="0">
                <a:latin typeface="+mj-lt"/>
              </a:rPr>
              <a:t>En la sentencia del caso </a:t>
            </a:r>
            <a:r>
              <a:rPr lang="es-MX" sz="2400" dirty="0" err="1">
                <a:latin typeface="+mj-lt"/>
              </a:rPr>
              <a:t>Yatama</a:t>
            </a:r>
            <a:r>
              <a:rPr lang="es-MX" sz="2400" dirty="0">
                <a:latin typeface="+mj-lt"/>
              </a:rPr>
              <a:t>, la Corte resalto la importancia del principio de igualdad y no</a:t>
            </a:r>
          </a:p>
          <a:p>
            <a:pPr algn="just"/>
            <a:r>
              <a:rPr lang="es-MX" sz="2400" dirty="0">
                <a:latin typeface="+mj-lt"/>
              </a:rPr>
              <a:t>discriminación para el mantenimiento de la democracia. “Los ciudadanos tienen el derecho de participar en la dirección de los asuntos públicos por medio de representantes libremente</a:t>
            </a:r>
          </a:p>
          <a:p>
            <a:pPr algn="just"/>
            <a:r>
              <a:rPr lang="es-MX" sz="2400" dirty="0">
                <a:latin typeface="+mj-lt"/>
              </a:rPr>
              <a:t>elegidos.</a:t>
            </a:r>
          </a:p>
          <a:p>
            <a:pPr algn="just"/>
            <a:r>
              <a:rPr lang="es-MX" sz="2400" dirty="0">
                <a:latin typeface="+mj-lt"/>
              </a:rPr>
              <a:t>El derecho al voto implica que los ciudadanos puedan elegir libremente y en condiciones de igualdad a quienes los representarán” (párr. 198).</a:t>
            </a:r>
          </a:p>
          <a:p>
            <a:pPr algn="just"/>
            <a:r>
              <a:rPr lang="es-MX" sz="2400" dirty="0">
                <a:latin typeface="+mj-lt"/>
              </a:rPr>
              <a:t>“El derecho a tener acceso a las funciones públicas en condiciones generales de igualdad protege el acceso a una forma directa de participación en el diseño, implementación, desarrollo y ejecución de las directrices políticas estatales a través de funciones públicas. Se entiende que estas condiciones generales de igualdad están referidas tanto al acceso a la función pública por elección popular como por nombramiento o designación” (párr. 199).</a:t>
            </a:r>
          </a:p>
        </p:txBody>
      </p:sp>
    </p:spTree>
    <p:extLst>
      <p:ext uri="{BB962C8B-B14F-4D97-AF65-F5344CB8AC3E}">
        <p14:creationId xmlns:p14="http://schemas.microsoft.com/office/powerpoint/2010/main" val="19270945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4E3D92-0824-D9A1-D45C-1C7A2B25DDE2}"/>
              </a:ext>
            </a:extLst>
          </p:cNvPr>
          <p:cNvSpPr>
            <a:spLocks noGrp="1"/>
          </p:cNvSpPr>
          <p:nvPr>
            <p:ph type="title"/>
          </p:nvPr>
        </p:nvSpPr>
        <p:spPr/>
        <p:txBody>
          <a:bodyPr/>
          <a:lstStyle/>
          <a:p>
            <a:r>
              <a:rPr lang="es-MX"/>
              <a:t>Igualdad </a:t>
            </a:r>
          </a:p>
        </p:txBody>
      </p:sp>
      <p:sp>
        <p:nvSpPr>
          <p:cNvPr id="3" name="Marcador de contenido 2">
            <a:extLst>
              <a:ext uri="{FF2B5EF4-FFF2-40B4-BE49-F238E27FC236}">
                <a16:creationId xmlns:a16="http://schemas.microsoft.com/office/drawing/2014/main" id="{4212DF85-0B6B-C536-3020-18F363E1702F}"/>
              </a:ext>
            </a:extLst>
          </p:cNvPr>
          <p:cNvSpPr>
            <a:spLocks noGrp="1"/>
          </p:cNvSpPr>
          <p:nvPr>
            <p:ph idx="1"/>
          </p:nvPr>
        </p:nvSpPr>
        <p:spPr/>
        <p:txBody>
          <a:bodyPr/>
          <a:lstStyle/>
          <a:p>
            <a:pPr algn="just"/>
            <a:r>
              <a:rPr lang="es-MX"/>
              <a:t>Es un constructo, un artificio frente a la desigualdad natural que parte precisamente de la diversidad, es decir, de aquella situación de hecho en la que hay en parte igualdad y en parte diferencias.</a:t>
            </a:r>
          </a:p>
          <a:p>
            <a:pPr algn="just"/>
            <a:r>
              <a:rPr lang="es-MX"/>
              <a:t>La igualdad tiene que ver con el deber ser, no es un hecho, si no un valor establecido ante el reconocimiento de la diversidad.</a:t>
            </a:r>
          </a:p>
        </p:txBody>
      </p:sp>
    </p:spTree>
    <p:extLst>
      <p:ext uri="{BB962C8B-B14F-4D97-AF65-F5344CB8AC3E}">
        <p14:creationId xmlns:p14="http://schemas.microsoft.com/office/powerpoint/2010/main" val="23387939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C3222E-1DA6-F060-2A37-9A2982C74BF5}"/>
              </a:ext>
            </a:extLst>
          </p:cNvPr>
          <p:cNvSpPr>
            <a:spLocks noGrp="1"/>
          </p:cNvSpPr>
          <p:nvPr>
            <p:ph type="title"/>
          </p:nvPr>
        </p:nvSpPr>
        <p:spPr/>
        <p:txBody>
          <a:bodyPr/>
          <a:lstStyle/>
          <a:p>
            <a:r>
              <a:rPr lang="es-MX"/>
              <a:t>Rawls</a:t>
            </a:r>
          </a:p>
        </p:txBody>
      </p:sp>
      <p:sp>
        <p:nvSpPr>
          <p:cNvPr id="3" name="Marcador de contenido 2">
            <a:extLst>
              <a:ext uri="{FF2B5EF4-FFF2-40B4-BE49-F238E27FC236}">
                <a16:creationId xmlns:a16="http://schemas.microsoft.com/office/drawing/2014/main" id="{A94B40BB-ED7D-B400-26CB-4EF024A4DD27}"/>
              </a:ext>
            </a:extLst>
          </p:cNvPr>
          <p:cNvSpPr>
            <a:spLocks noGrp="1"/>
          </p:cNvSpPr>
          <p:nvPr>
            <p:ph idx="1"/>
          </p:nvPr>
        </p:nvSpPr>
        <p:spPr/>
        <p:txBody>
          <a:bodyPr/>
          <a:lstStyle/>
          <a:p>
            <a:pPr marL="0" indent="0">
              <a:buNone/>
            </a:pPr>
            <a:r>
              <a:rPr lang="es-MX"/>
              <a:t>Somos “igualmente desiguales.</a:t>
            </a:r>
          </a:p>
        </p:txBody>
      </p:sp>
    </p:spTree>
    <p:extLst>
      <p:ext uri="{BB962C8B-B14F-4D97-AF65-F5344CB8AC3E}">
        <p14:creationId xmlns:p14="http://schemas.microsoft.com/office/powerpoint/2010/main" val="10658207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6D6C4C-7495-8BBA-4E9B-6D25DAE12015}"/>
              </a:ext>
            </a:extLst>
          </p:cNvPr>
          <p:cNvSpPr>
            <a:spLocks noGrp="1"/>
          </p:cNvSpPr>
          <p:nvPr>
            <p:ph type="title"/>
          </p:nvPr>
        </p:nvSpPr>
        <p:spPr/>
        <p:txBody>
          <a:bodyPr/>
          <a:lstStyle/>
          <a:p>
            <a:r>
              <a:rPr lang="es-MX"/>
              <a:t>Derechos humanos de las mujeres</a:t>
            </a:r>
          </a:p>
        </p:txBody>
      </p:sp>
      <p:sp>
        <p:nvSpPr>
          <p:cNvPr id="3" name="Marcador de contenido 2">
            <a:extLst>
              <a:ext uri="{FF2B5EF4-FFF2-40B4-BE49-F238E27FC236}">
                <a16:creationId xmlns:a16="http://schemas.microsoft.com/office/drawing/2014/main" id="{32B61746-EF73-6FF2-A9FF-C9F98C021702}"/>
              </a:ext>
            </a:extLst>
          </p:cNvPr>
          <p:cNvSpPr>
            <a:spLocks noGrp="1"/>
          </p:cNvSpPr>
          <p:nvPr>
            <p:ph idx="1"/>
          </p:nvPr>
        </p:nvSpPr>
        <p:spPr/>
        <p:txBody>
          <a:bodyPr/>
          <a:lstStyle/>
          <a:p>
            <a:pPr algn="just"/>
            <a:r>
              <a:rPr lang="es-MX"/>
              <a:t>Igualdad no significa identidad con los hombres.</a:t>
            </a:r>
          </a:p>
          <a:p>
            <a:pPr algn="just"/>
            <a:r>
              <a:rPr lang="es-MX"/>
              <a:t>Significa tener las mismas oportunidades.</a:t>
            </a:r>
          </a:p>
          <a:p>
            <a:pPr algn="just"/>
            <a:r>
              <a:rPr lang="es-MX"/>
              <a:t>Ser reconocidas y tratadas como iguales.</a:t>
            </a:r>
          </a:p>
          <a:p>
            <a:pPr algn="just"/>
            <a:r>
              <a:rPr lang="es-MX"/>
              <a:t> Cada persona vale igual que cualquier otra persona y es igualmente sujeta de derechos.</a:t>
            </a:r>
          </a:p>
        </p:txBody>
      </p:sp>
    </p:spTree>
    <p:extLst>
      <p:ext uri="{BB962C8B-B14F-4D97-AF65-F5344CB8AC3E}">
        <p14:creationId xmlns:p14="http://schemas.microsoft.com/office/powerpoint/2010/main" val="15645591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0ABB2B-4512-AF20-DD99-6C7D95AA5DFD}"/>
              </a:ext>
            </a:extLst>
          </p:cNvPr>
          <p:cNvSpPr>
            <a:spLocks noGrp="1"/>
          </p:cNvSpPr>
          <p:nvPr>
            <p:ph type="title"/>
          </p:nvPr>
        </p:nvSpPr>
        <p:spPr/>
        <p:txBody>
          <a:bodyPr/>
          <a:lstStyle/>
          <a:p>
            <a:r>
              <a:rPr lang="es-MX"/>
              <a:t>Situaciones de desigualdad y discriminación </a:t>
            </a:r>
          </a:p>
        </p:txBody>
      </p:sp>
      <p:sp>
        <p:nvSpPr>
          <p:cNvPr id="3" name="Marcador de contenido 2">
            <a:extLst>
              <a:ext uri="{FF2B5EF4-FFF2-40B4-BE49-F238E27FC236}">
                <a16:creationId xmlns:a16="http://schemas.microsoft.com/office/drawing/2014/main" id="{E4703171-2068-D70E-252A-1730748AEE8D}"/>
              </a:ext>
            </a:extLst>
          </p:cNvPr>
          <p:cNvSpPr>
            <a:spLocks noGrp="1"/>
          </p:cNvSpPr>
          <p:nvPr>
            <p:ph idx="1"/>
          </p:nvPr>
        </p:nvSpPr>
        <p:spPr/>
        <p:txBody>
          <a:bodyPr/>
          <a:lstStyle/>
          <a:p>
            <a:r>
              <a:rPr lang="es-MX"/>
              <a:t>Han puesto de manifiesto las limitaciones que afectan el goce y ejercicio de sus derechos humanos y que les impide mejorar las condiciones en que viven.</a:t>
            </a:r>
          </a:p>
          <a:p>
            <a:r>
              <a:rPr lang="es-MX"/>
              <a:t> El derecho a tener derechos (Hanna Arendt).</a:t>
            </a:r>
          </a:p>
          <a:p>
            <a:r>
              <a:rPr lang="es-MX"/>
              <a:t>Los derechos de las humanas, es algo conocido, pero no por ello ejercitado a cabalidad.</a:t>
            </a:r>
          </a:p>
        </p:txBody>
      </p:sp>
    </p:spTree>
    <p:extLst>
      <p:ext uri="{BB962C8B-B14F-4D97-AF65-F5344CB8AC3E}">
        <p14:creationId xmlns:p14="http://schemas.microsoft.com/office/powerpoint/2010/main" val="39906446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F903D7-B0BC-CD1E-262A-E275670D6995}"/>
              </a:ext>
            </a:extLst>
          </p:cNvPr>
          <p:cNvSpPr>
            <a:spLocks noGrp="1"/>
          </p:cNvSpPr>
          <p:nvPr>
            <p:ph type="title"/>
          </p:nvPr>
        </p:nvSpPr>
        <p:spPr/>
        <p:txBody>
          <a:bodyPr/>
          <a:lstStyle/>
          <a:p>
            <a:r>
              <a:rPr lang="es-MX"/>
              <a:t>Derechos humanos y la perspectiva de género</a:t>
            </a:r>
          </a:p>
        </p:txBody>
      </p:sp>
      <p:sp>
        <p:nvSpPr>
          <p:cNvPr id="3" name="Marcador de contenido 2">
            <a:extLst>
              <a:ext uri="{FF2B5EF4-FFF2-40B4-BE49-F238E27FC236}">
                <a16:creationId xmlns:a16="http://schemas.microsoft.com/office/drawing/2014/main" id="{A54DCE57-C1DD-6358-FFB7-3A3AFAA2773F}"/>
              </a:ext>
            </a:extLst>
          </p:cNvPr>
          <p:cNvSpPr>
            <a:spLocks noGrp="1"/>
          </p:cNvSpPr>
          <p:nvPr>
            <p:ph idx="1"/>
          </p:nvPr>
        </p:nvSpPr>
        <p:spPr/>
        <p:txBody>
          <a:bodyPr/>
          <a:lstStyle/>
          <a:p>
            <a:pPr algn="just"/>
            <a:r>
              <a:rPr lang="es-MX"/>
              <a:t>Históricamente, la desigualdad y la discriminación hacia las mujeres fueron entendidas como inevitables y se atribuyó su origen a diferencias supuestamente naturales, las que fueron aceptadas como normales o ignoradas, consideradas como un asunto individual o cultural.</a:t>
            </a:r>
          </a:p>
          <a:p>
            <a:pPr algn="just"/>
            <a:r>
              <a:rPr lang="es-MX"/>
              <a:t>Muchas de las necesidades e intereses de las mujeres fueron excluidos de la agenda de los derechos humanos y tratados como derechos de otro carácter y estatus, generando unos contenidos y una práctica que los contempló de manera excluyente o limitada.</a:t>
            </a:r>
          </a:p>
        </p:txBody>
      </p:sp>
    </p:spTree>
    <p:extLst>
      <p:ext uri="{BB962C8B-B14F-4D97-AF65-F5344CB8AC3E}">
        <p14:creationId xmlns:p14="http://schemas.microsoft.com/office/powerpoint/2010/main" val="3026617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E3CAC9-B1F8-C253-8813-09BF5205692C}"/>
              </a:ext>
            </a:extLst>
          </p:cNvPr>
          <p:cNvSpPr>
            <a:spLocks noGrp="1"/>
          </p:cNvSpPr>
          <p:nvPr>
            <p:ph type="title"/>
          </p:nvPr>
        </p:nvSpPr>
        <p:spPr/>
        <p:txBody>
          <a:bodyPr/>
          <a:lstStyle/>
          <a:p>
            <a:r>
              <a:rPr lang="es-MX"/>
              <a:t>Discriminación histórica</a:t>
            </a:r>
          </a:p>
        </p:txBody>
      </p:sp>
      <p:sp>
        <p:nvSpPr>
          <p:cNvPr id="3" name="Marcador de contenido 2">
            <a:extLst>
              <a:ext uri="{FF2B5EF4-FFF2-40B4-BE49-F238E27FC236}">
                <a16:creationId xmlns:a16="http://schemas.microsoft.com/office/drawing/2014/main" id="{E7DB693D-1D66-07C0-E6F4-004AC043DB84}"/>
              </a:ext>
            </a:extLst>
          </p:cNvPr>
          <p:cNvSpPr>
            <a:spLocks noGrp="1"/>
          </p:cNvSpPr>
          <p:nvPr>
            <p:ph idx="1"/>
          </p:nvPr>
        </p:nvSpPr>
        <p:spPr/>
        <p:txBody>
          <a:bodyPr/>
          <a:lstStyle/>
          <a:p>
            <a:r>
              <a:rPr lang="es-MX"/>
              <a:t>Por el hecho mismo de ser mujeres. </a:t>
            </a:r>
          </a:p>
          <a:p>
            <a:r>
              <a:rPr lang="es-MX"/>
              <a:t>Se les ha dado un tratamiento desigual y discriminatorio en virtud de un conjunto de normas de conducta, de estereotipos, de valores, de significaciones distintas y desventajosas otorgadas por la sociedad al hecho de ser mujer.</a:t>
            </a:r>
          </a:p>
          <a:p>
            <a:pPr algn="just"/>
            <a:r>
              <a:rPr lang="es-MX"/>
              <a:t> Estos patrones sociales y culturales pueden ser modificados: la discriminación hacia las mujeres no es “natural”, puede cambiarse. </a:t>
            </a:r>
          </a:p>
        </p:txBody>
      </p:sp>
    </p:spTree>
    <p:extLst>
      <p:ext uri="{BB962C8B-B14F-4D97-AF65-F5344CB8AC3E}">
        <p14:creationId xmlns:p14="http://schemas.microsoft.com/office/powerpoint/2010/main" val="10314149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B0FCD-0EC8-6C22-F5A1-75D9BECD517F}"/>
              </a:ext>
            </a:extLst>
          </p:cNvPr>
          <p:cNvSpPr>
            <a:spLocks noGrp="1"/>
          </p:cNvSpPr>
          <p:nvPr>
            <p:ph type="title"/>
          </p:nvPr>
        </p:nvSpPr>
        <p:spPr/>
        <p:txBody>
          <a:bodyPr/>
          <a:lstStyle/>
          <a:p>
            <a:r>
              <a:rPr lang="es-MX"/>
              <a:t>Perspectiva de género</a:t>
            </a:r>
          </a:p>
        </p:txBody>
      </p:sp>
      <p:sp>
        <p:nvSpPr>
          <p:cNvPr id="3" name="Marcador de contenido 2">
            <a:extLst>
              <a:ext uri="{FF2B5EF4-FFF2-40B4-BE49-F238E27FC236}">
                <a16:creationId xmlns:a16="http://schemas.microsoft.com/office/drawing/2014/main" id="{474FE9AB-F044-338A-E657-CB968A5CD9CD}"/>
              </a:ext>
            </a:extLst>
          </p:cNvPr>
          <p:cNvSpPr>
            <a:spLocks noGrp="1"/>
          </p:cNvSpPr>
          <p:nvPr>
            <p:ph idx="1"/>
          </p:nvPr>
        </p:nvSpPr>
        <p:spPr/>
        <p:txBody>
          <a:bodyPr/>
          <a:lstStyle/>
          <a:p>
            <a:pPr marL="0" indent="0" algn="just">
              <a:buNone/>
            </a:pPr>
            <a:r>
              <a:rPr lang="es-MX"/>
              <a:t> Nos remite a las características de mujeres y de hombres, definidas socialmente y moldeadas por factores culturales, que originan desigualdad y discriminación, pero que al ser un producto sociocultural son susceptibles de transformación.</a:t>
            </a:r>
          </a:p>
        </p:txBody>
      </p:sp>
    </p:spTree>
    <p:extLst>
      <p:ext uri="{BB962C8B-B14F-4D97-AF65-F5344CB8AC3E}">
        <p14:creationId xmlns:p14="http://schemas.microsoft.com/office/powerpoint/2010/main" val="3093800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1D21A7A-DCC9-5C84-804C-239E33372C73}"/>
              </a:ext>
            </a:extLst>
          </p:cNvPr>
          <p:cNvSpPr>
            <a:spLocks noGrp="1"/>
          </p:cNvSpPr>
          <p:nvPr>
            <p:ph type="ctrTitle"/>
          </p:nvPr>
        </p:nvSpPr>
        <p:spPr>
          <a:xfrm>
            <a:off x="758316" y="830294"/>
            <a:ext cx="9989574" cy="2685484"/>
          </a:xfrm>
        </p:spPr>
        <p:txBody>
          <a:bodyPr>
            <a:normAutofit/>
          </a:bodyPr>
          <a:lstStyle/>
          <a:p>
            <a:pPr algn="ctr"/>
            <a:r>
              <a:rPr lang="es-MX" dirty="0">
                <a:solidFill>
                  <a:srgbClr val="002060"/>
                </a:solidFill>
              </a:rPr>
              <a:t>Derechos políticos de las mujeres, acciones afirmativas y paridad</a:t>
            </a:r>
          </a:p>
        </p:txBody>
      </p:sp>
      <p:pic>
        <p:nvPicPr>
          <p:cNvPr id="4" name="Imagen 3">
            <a:extLst>
              <a:ext uri="{FF2B5EF4-FFF2-40B4-BE49-F238E27FC236}">
                <a16:creationId xmlns:a16="http://schemas.microsoft.com/office/drawing/2014/main" id="{FA5D1530-A28A-83B1-9933-E1CED53BE0AD}"/>
              </a:ext>
            </a:extLst>
          </p:cNvPr>
          <p:cNvPicPr>
            <a:picLocks noChangeAspect="1"/>
          </p:cNvPicPr>
          <p:nvPr/>
        </p:nvPicPr>
        <p:blipFill>
          <a:blip r:embed="rId2"/>
          <a:stretch>
            <a:fillRect/>
          </a:stretch>
        </p:blipFill>
        <p:spPr>
          <a:xfrm>
            <a:off x="7280528" y="2800952"/>
            <a:ext cx="4403175" cy="3226754"/>
          </a:xfrm>
          <a:prstGeom prst="rect">
            <a:avLst/>
          </a:prstGeom>
        </p:spPr>
      </p:pic>
      <p:pic>
        <p:nvPicPr>
          <p:cNvPr id="5" name="Imagen 4">
            <a:extLst>
              <a:ext uri="{FF2B5EF4-FFF2-40B4-BE49-F238E27FC236}">
                <a16:creationId xmlns:a16="http://schemas.microsoft.com/office/drawing/2014/main" id="{3A688B5E-DBDE-08B5-7C59-28C4F15AF7C0}"/>
              </a:ext>
            </a:extLst>
          </p:cNvPr>
          <p:cNvPicPr>
            <a:picLocks noChangeAspect="1"/>
          </p:cNvPicPr>
          <p:nvPr/>
        </p:nvPicPr>
        <p:blipFill>
          <a:blip r:embed="rId3"/>
          <a:stretch>
            <a:fillRect/>
          </a:stretch>
        </p:blipFill>
        <p:spPr>
          <a:xfrm>
            <a:off x="347272" y="5760625"/>
            <a:ext cx="11497456" cy="1097375"/>
          </a:xfrm>
          <a:prstGeom prst="rect">
            <a:avLst/>
          </a:prstGeom>
        </p:spPr>
      </p:pic>
    </p:spTree>
    <p:extLst>
      <p:ext uri="{BB962C8B-B14F-4D97-AF65-F5344CB8AC3E}">
        <p14:creationId xmlns:p14="http://schemas.microsoft.com/office/powerpoint/2010/main" val="27038878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CB003C-08EA-1333-F54F-DE0DB6CA3859}"/>
              </a:ext>
            </a:extLst>
          </p:cNvPr>
          <p:cNvSpPr>
            <a:spLocks noGrp="1"/>
          </p:cNvSpPr>
          <p:nvPr>
            <p:ph type="title"/>
          </p:nvPr>
        </p:nvSpPr>
        <p:spPr/>
        <p:txBody>
          <a:bodyPr/>
          <a:lstStyle/>
          <a:p>
            <a:r>
              <a:rPr lang="es-MX"/>
              <a:t>Convención CEDAW, artículo 1</a:t>
            </a:r>
          </a:p>
        </p:txBody>
      </p:sp>
      <p:sp>
        <p:nvSpPr>
          <p:cNvPr id="3" name="Marcador de contenido 2">
            <a:extLst>
              <a:ext uri="{FF2B5EF4-FFF2-40B4-BE49-F238E27FC236}">
                <a16:creationId xmlns:a16="http://schemas.microsoft.com/office/drawing/2014/main" id="{DF3C518C-44E1-B010-40EF-6DF73D558884}"/>
              </a:ext>
            </a:extLst>
          </p:cNvPr>
          <p:cNvSpPr>
            <a:spLocks noGrp="1"/>
          </p:cNvSpPr>
          <p:nvPr>
            <p:ph idx="1"/>
          </p:nvPr>
        </p:nvSpPr>
        <p:spPr/>
        <p:txBody>
          <a:bodyPr/>
          <a:lstStyle/>
          <a:p>
            <a:pPr algn="just"/>
            <a:r>
              <a:rPr lang="es-MX"/>
              <a:t>A los efectos de la Convención, la expresión “discriminación contra la mujer” denotará toda distinción, exclusión a restricción basada en el sexo que tenga por objeto o por resultado menoscabar o anular el reconocimiento, goce o ejercicio por la mujer, independientemente de su estado civil, sobre la base de la igualdad del hombre y la mujer, de los derechos humanos y las libertades fundamentales en las esferas política, económica, social, cultural y civil o en cualquier otra esfera. </a:t>
            </a:r>
          </a:p>
        </p:txBody>
      </p:sp>
    </p:spTree>
    <p:extLst>
      <p:ext uri="{BB962C8B-B14F-4D97-AF65-F5344CB8AC3E}">
        <p14:creationId xmlns:p14="http://schemas.microsoft.com/office/powerpoint/2010/main" val="34158150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5BBAC8-05A5-25E8-4C0E-2C4DB4D5E3EC}"/>
              </a:ext>
            </a:extLst>
          </p:cNvPr>
          <p:cNvSpPr>
            <a:spLocks noGrp="1"/>
          </p:cNvSpPr>
          <p:nvPr>
            <p:ph type="title"/>
          </p:nvPr>
        </p:nvSpPr>
        <p:spPr/>
        <p:txBody>
          <a:bodyPr/>
          <a:lstStyle/>
          <a:p>
            <a:r>
              <a:rPr lang="es-MX"/>
              <a:t>Limitaciones enfrentadas por las mujeres </a:t>
            </a:r>
          </a:p>
        </p:txBody>
      </p:sp>
      <p:sp>
        <p:nvSpPr>
          <p:cNvPr id="3" name="Marcador de contenido 2">
            <a:extLst>
              <a:ext uri="{FF2B5EF4-FFF2-40B4-BE49-F238E27FC236}">
                <a16:creationId xmlns:a16="http://schemas.microsoft.com/office/drawing/2014/main" id="{807B7F80-7206-3236-2F90-7179C1C87807}"/>
              </a:ext>
            </a:extLst>
          </p:cNvPr>
          <p:cNvSpPr>
            <a:spLocks noGrp="1"/>
          </p:cNvSpPr>
          <p:nvPr>
            <p:ph idx="1"/>
          </p:nvPr>
        </p:nvSpPr>
        <p:spPr/>
        <p:txBody>
          <a:bodyPr/>
          <a:lstStyle/>
          <a:p>
            <a:r>
              <a:rPr lang="es-MX"/>
              <a:t>No son inherentes a su sexo, sino impuestas por la cultura. </a:t>
            </a:r>
          </a:p>
          <a:p>
            <a:pPr algn="just"/>
            <a:r>
              <a:rPr lang="es-MX"/>
              <a:t>La construcción social de lo femenino y masculino, se ha vuelto en contra del desarrollo humano al asignar un valor mayor a las tareas y funciones, responsabilidades y atributos considerados como propios del género masculino. </a:t>
            </a:r>
          </a:p>
          <a:p>
            <a:pPr algn="just"/>
            <a:r>
              <a:rPr lang="es-MX"/>
              <a:t>Esta diferencia valorativa implica diferencias de poder, que se manifiestan en el ámbito público y privado y condicionan relaciones asimétricas entre hombres y mujeres.</a:t>
            </a:r>
          </a:p>
        </p:txBody>
      </p:sp>
    </p:spTree>
    <p:extLst>
      <p:ext uri="{BB962C8B-B14F-4D97-AF65-F5344CB8AC3E}">
        <p14:creationId xmlns:p14="http://schemas.microsoft.com/office/powerpoint/2010/main" val="6938112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ADE599D-235E-2FF0-6315-0E846B9FAEDF}"/>
              </a:ext>
            </a:extLst>
          </p:cNvPr>
          <p:cNvSpPr>
            <a:spLocks noGrp="1"/>
          </p:cNvSpPr>
          <p:nvPr>
            <p:ph type="title"/>
          </p:nvPr>
        </p:nvSpPr>
        <p:spPr/>
        <p:txBody>
          <a:bodyPr/>
          <a:lstStyle/>
          <a:p>
            <a:r>
              <a:rPr lang="es-MX"/>
              <a:t>Conferencia Mundial sobre Derechos Humanos. 1993</a:t>
            </a:r>
          </a:p>
        </p:txBody>
      </p:sp>
      <p:sp>
        <p:nvSpPr>
          <p:cNvPr id="3" name="Marcador de contenido 2">
            <a:extLst>
              <a:ext uri="{FF2B5EF4-FFF2-40B4-BE49-F238E27FC236}">
                <a16:creationId xmlns:a16="http://schemas.microsoft.com/office/drawing/2014/main" id="{47B76F7D-45A6-5FF3-4CE8-D8617033CEF6}"/>
              </a:ext>
            </a:extLst>
          </p:cNvPr>
          <p:cNvSpPr>
            <a:spLocks noGrp="1"/>
          </p:cNvSpPr>
          <p:nvPr>
            <p:ph idx="1"/>
          </p:nvPr>
        </p:nvSpPr>
        <p:spPr/>
        <p:txBody>
          <a:bodyPr/>
          <a:lstStyle/>
          <a:p>
            <a:pPr algn="just"/>
            <a:r>
              <a:rPr lang="es-MX"/>
              <a:t>En el marco de la comunidad internacional, se señaló expresamente y por consenso que </a:t>
            </a:r>
          </a:p>
          <a:p>
            <a:pPr algn="just"/>
            <a:endParaRPr lang="es-MX"/>
          </a:p>
          <a:p>
            <a:pPr algn="just"/>
            <a:r>
              <a:rPr lang="es-MX"/>
              <a:t>“</a:t>
            </a:r>
            <a:r>
              <a:rPr lang="es-MX" b="1" i="1"/>
              <a:t>los derechos humanos de la mujer y la niña, son parte inalienable e indivisible de los derechos humanos universales</a:t>
            </a:r>
            <a:r>
              <a:rPr lang="es-MX"/>
              <a:t>”</a:t>
            </a:r>
          </a:p>
          <a:p>
            <a:pPr algn="just"/>
            <a:r>
              <a:rPr lang="es-MX"/>
              <a:t>y la plena participación de las mujeres en condiciones de igualdad –en la vida política, económica, social y cultural– y la erradicación de todas las formas de discriminación basadas en el sexo, son </a:t>
            </a:r>
            <a:r>
              <a:rPr lang="es-MX" b="1" i="1"/>
              <a:t>objetivos prioritarios</a:t>
            </a:r>
            <a:r>
              <a:rPr lang="es-MX"/>
              <a:t>.</a:t>
            </a:r>
          </a:p>
        </p:txBody>
      </p:sp>
    </p:spTree>
    <p:extLst>
      <p:ext uri="{BB962C8B-B14F-4D97-AF65-F5344CB8AC3E}">
        <p14:creationId xmlns:p14="http://schemas.microsoft.com/office/powerpoint/2010/main" val="4608621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897850D-0DA0-1551-E639-CACA389BC16D}"/>
              </a:ext>
            </a:extLst>
          </p:cNvPr>
          <p:cNvSpPr>
            <a:spLocks noGrp="1"/>
          </p:cNvSpPr>
          <p:nvPr>
            <p:ph idx="1"/>
          </p:nvPr>
        </p:nvSpPr>
        <p:spPr>
          <a:xfrm>
            <a:off x="633248" y="1994174"/>
            <a:ext cx="10515600" cy="3176751"/>
          </a:xfrm>
        </p:spPr>
        <p:txBody>
          <a:bodyPr>
            <a:normAutofit/>
          </a:bodyPr>
          <a:lstStyle/>
          <a:p>
            <a:pPr algn="just"/>
            <a:r>
              <a:rPr lang="es-MX"/>
              <a:t>La ha permeado la protección nacional e internacional de los derechos humanos. </a:t>
            </a:r>
          </a:p>
          <a:p>
            <a:pPr algn="just"/>
            <a:r>
              <a:rPr lang="es-MX"/>
              <a:t>Junto con los esfuerzos del movimiento feminista y de mujeres, se ha propiciado la existencia de instrumentos internacionales de derechos humanos que toman como punto de partida esa desigualdad histórica.</a:t>
            </a:r>
          </a:p>
          <a:p>
            <a:pPr algn="just"/>
            <a:r>
              <a:rPr lang="es-MX"/>
              <a:t>Han reconocido y protegido los derechos de las mujeres.</a:t>
            </a:r>
          </a:p>
        </p:txBody>
      </p:sp>
      <p:sp>
        <p:nvSpPr>
          <p:cNvPr id="5" name="CuadroTexto 4">
            <a:extLst>
              <a:ext uri="{FF2B5EF4-FFF2-40B4-BE49-F238E27FC236}">
                <a16:creationId xmlns:a16="http://schemas.microsoft.com/office/drawing/2014/main" id="{EBDAE8CD-615E-A6AA-2426-0609A6B3BA9D}"/>
              </a:ext>
            </a:extLst>
          </p:cNvPr>
          <p:cNvSpPr txBox="1"/>
          <p:nvPr/>
        </p:nvSpPr>
        <p:spPr>
          <a:xfrm>
            <a:off x="997168" y="658789"/>
            <a:ext cx="6093372" cy="523220"/>
          </a:xfrm>
          <a:prstGeom prst="rect">
            <a:avLst/>
          </a:prstGeom>
          <a:noFill/>
        </p:spPr>
        <p:txBody>
          <a:bodyPr wrap="square">
            <a:spAutoFit/>
          </a:bodyPr>
          <a:lstStyle/>
          <a:p>
            <a:r>
              <a:rPr lang="es-MX" sz="2800"/>
              <a:t>Perspectiva de género </a:t>
            </a:r>
          </a:p>
        </p:txBody>
      </p:sp>
    </p:spTree>
    <p:extLst>
      <p:ext uri="{BB962C8B-B14F-4D97-AF65-F5344CB8AC3E}">
        <p14:creationId xmlns:p14="http://schemas.microsoft.com/office/powerpoint/2010/main" val="37942710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7E095-2AB6-6E9B-F9BB-E3D4F6E18F0D}"/>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D634E48-7C0F-AE0F-FFAE-F06329D4CDA9}"/>
              </a:ext>
            </a:extLst>
          </p:cNvPr>
          <p:cNvSpPr>
            <a:spLocks noGrp="1"/>
          </p:cNvSpPr>
          <p:nvPr>
            <p:ph type="title"/>
          </p:nvPr>
        </p:nvSpPr>
        <p:spPr>
          <a:xfrm>
            <a:off x="838200" y="2356616"/>
            <a:ext cx="10717924" cy="2888868"/>
          </a:xfrm>
        </p:spPr>
        <p:txBody>
          <a:bodyPr>
            <a:normAutofit/>
          </a:bodyPr>
          <a:lstStyle/>
          <a:p>
            <a:pPr algn="just"/>
            <a:r>
              <a:rPr lang="es-MX" sz="2800"/>
              <a:t>Convención sobre la Eliminación de Todas las Formas de Discriminación contra la Mujer (CEDAW) y su </a:t>
            </a:r>
            <a:br>
              <a:rPr lang="es-MX" sz="2800"/>
            </a:br>
            <a:r>
              <a:rPr lang="es-MX" sz="2800"/>
              <a:t>Protocolo Facultativo</a:t>
            </a:r>
            <a:br>
              <a:rPr lang="es-MX" sz="2800"/>
            </a:br>
            <a:r>
              <a:rPr lang="es-MX" sz="2800"/>
              <a:t> </a:t>
            </a:r>
            <a:br>
              <a:rPr lang="es-MX" sz="2800"/>
            </a:br>
            <a:r>
              <a:rPr lang="es-MX" sz="2800"/>
              <a:t>Convención Interamericana para Prevenir, Sancionar y Erradicar la Violencia contra la Mujer</a:t>
            </a:r>
            <a:endParaRPr lang="es-MX" sz="2800" b="1"/>
          </a:p>
        </p:txBody>
      </p:sp>
      <p:sp>
        <p:nvSpPr>
          <p:cNvPr id="3" name="Marcador de contenido 2">
            <a:extLst>
              <a:ext uri="{FF2B5EF4-FFF2-40B4-BE49-F238E27FC236}">
                <a16:creationId xmlns:a16="http://schemas.microsoft.com/office/drawing/2014/main" id="{F55B4BDA-E5FF-7E06-A7EE-5A25540B785C}"/>
              </a:ext>
            </a:extLst>
          </p:cNvPr>
          <p:cNvSpPr>
            <a:spLocks noGrp="1"/>
          </p:cNvSpPr>
          <p:nvPr>
            <p:ph idx="1"/>
          </p:nvPr>
        </p:nvSpPr>
        <p:spPr>
          <a:xfrm>
            <a:off x="838200" y="512215"/>
            <a:ext cx="10616762" cy="1332351"/>
          </a:xfrm>
        </p:spPr>
        <p:txBody>
          <a:bodyPr>
            <a:normAutofit/>
          </a:bodyPr>
          <a:lstStyle/>
          <a:p>
            <a:pPr marL="0" indent="0" algn="just">
              <a:buNone/>
            </a:pPr>
            <a:r>
              <a:rPr lang="es-MX" b="1"/>
              <a:t>Instrumentos jurídicos internacionales que conforman el derecho internacional de los derechos humanos </a:t>
            </a:r>
          </a:p>
        </p:txBody>
      </p:sp>
    </p:spTree>
    <p:extLst>
      <p:ext uri="{BB962C8B-B14F-4D97-AF65-F5344CB8AC3E}">
        <p14:creationId xmlns:p14="http://schemas.microsoft.com/office/powerpoint/2010/main" val="21344453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B829A2-4B9F-4BDA-1111-31EAEE18593F}"/>
              </a:ext>
            </a:extLst>
          </p:cNvPr>
          <p:cNvSpPr>
            <a:spLocks noGrp="1"/>
          </p:cNvSpPr>
          <p:nvPr>
            <p:ph type="title"/>
          </p:nvPr>
        </p:nvSpPr>
        <p:spPr/>
        <p:txBody>
          <a:bodyPr/>
          <a:lstStyle/>
          <a:p>
            <a:r>
              <a:rPr lang="es-MX"/>
              <a:t>Reflexión</a:t>
            </a:r>
          </a:p>
        </p:txBody>
      </p:sp>
      <p:sp>
        <p:nvSpPr>
          <p:cNvPr id="3" name="Marcador de contenido 2">
            <a:extLst>
              <a:ext uri="{FF2B5EF4-FFF2-40B4-BE49-F238E27FC236}">
                <a16:creationId xmlns:a16="http://schemas.microsoft.com/office/drawing/2014/main" id="{88227A96-5ADA-B085-D39F-7F52073F055A}"/>
              </a:ext>
            </a:extLst>
          </p:cNvPr>
          <p:cNvSpPr>
            <a:spLocks noGrp="1"/>
          </p:cNvSpPr>
          <p:nvPr>
            <p:ph idx="1"/>
          </p:nvPr>
        </p:nvSpPr>
        <p:spPr/>
        <p:txBody>
          <a:bodyPr>
            <a:normAutofit/>
          </a:bodyPr>
          <a:lstStyle/>
          <a:p>
            <a:pPr marL="0" indent="0" algn="ctr">
              <a:lnSpc>
                <a:spcPct val="200000"/>
              </a:lnSpc>
              <a:buNone/>
            </a:pPr>
            <a:r>
              <a:rPr lang="es-MX" sz="4400"/>
              <a:t>Dar el paso de la igualdad formal (de jure) a la igualdad real o sustantiva (de facto).</a:t>
            </a:r>
          </a:p>
        </p:txBody>
      </p:sp>
    </p:spTree>
    <p:extLst>
      <p:ext uri="{BB962C8B-B14F-4D97-AF65-F5344CB8AC3E}">
        <p14:creationId xmlns:p14="http://schemas.microsoft.com/office/powerpoint/2010/main" val="5488686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F5205F-A056-27E6-27AB-7C67664B5A1C}"/>
              </a:ext>
            </a:extLst>
          </p:cNvPr>
          <p:cNvSpPr>
            <a:spLocks noGrp="1"/>
          </p:cNvSpPr>
          <p:nvPr>
            <p:ph type="title"/>
          </p:nvPr>
        </p:nvSpPr>
        <p:spPr/>
        <p:txBody>
          <a:bodyPr/>
          <a:lstStyle/>
          <a:p>
            <a:r>
              <a:rPr lang="es-MX"/>
              <a:t>El Estado </a:t>
            </a:r>
          </a:p>
        </p:txBody>
      </p:sp>
      <p:sp>
        <p:nvSpPr>
          <p:cNvPr id="3" name="Marcador de contenido 2">
            <a:extLst>
              <a:ext uri="{FF2B5EF4-FFF2-40B4-BE49-F238E27FC236}">
                <a16:creationId xmlns:a16="http://schemas.microsoft.com/office/drawing/2014/main" id="{B5D3ABEE-BF84-31E7-F629-1A5983867461}"/>
              </a:ext>
            </a:extLst>
          </p:cNvPr>
          <p:cNvSpPr>
            <a:spLocks noGrp="1"/>
          </p:cNvSpPr>
          <p:nvPr>
            <p:ph idx="1"/>
          </p:nvPr>
        </p:nvSpPr>
        <p:spPr/>
        <p:txBody>
          <a:bodyPr>
            <a:normAutofit/>
          </a:bodyPr>
          <a:lstStyle/>
          <a:p>
            <a:r>
              <a:rPr lang="es-MX"/>
              <a:t>Debe propiciar las condiciones para el goce y ejercicio de sus derechos por parte de las mujeres, en igualdad y no discriminación. </a:t>
            </a:r>
          </a:p>
          <a:p>
            <a:pPr algn="just"/>
            <a:r>
              <a:rPr lang="es-MX"/>
              <a:t>En concordancia con las obligaciones que los Estados asumen en los instrumentos internacionales de derechos humanos –obligaciones de respeto, garantía, protección y promoción–, lo que implica necesariamente la incorporación del derecho internacional de los derechos humanos en el derecho interno.</a:t>
            </a:r>
          </a:p>
          <a:p>
            <a:pPr algn="just"/>
            <a:r>
              <a:rPr lang="es-MX"/>
              <a:t>La obligación estatal de garantizar las condiciones para que los postulados constitucionales de igualdad se reflejen en toda la normativa jurídica nacional.</a:t>
            </a:r>
          </a:p>
        </p:txBody>
      </p:sp>
    </p:spTree>
    <p:extLst>
      <p:ext uri="{BB962C8B-B14F-4D97-AF65-F5344CB8AC3E}">
        <p14:creationId xmlns:p14="http://schemas.microsoft.com/office/powerpoint/2010/main" val="25448186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B6F9AB-C165-EFCF-B0BC-A9FE8A082D7A}"/>
              </a:ext>
            </a:extLst>
          </p:cNvPr>
          <p:cNvSpPr>
            <a:spLocks noGrp="1"/>
          </p:cNvSpPr>
          <p:nvPr>
            <p:ph type="title"/>
          </p:nvPr>
        </p:nvSpPr>
        <p:spPr/>
        <p:txBody>
          <a:bodyPr/>
          <a:lstStyle/>
          <a:p>
            <a:r>
              <a:rPr lang="es-MX"/>
              <a:t>Acciones integrales </a:t>
            </a:r>
          </a:p>
        </p:txBody>
      </p:sp>
      <p:sp>
        <p:nvSpPr>
          <p:cNvPr id="3" name="Marcador de contenido 2">
            <a:extLst>
              <a:ext uri="{FF2B5EF4-FFF2-40B4-BE49-F238E27FC236}">
                <a16:creationId xmlns:a16="http://schemas.microsoft.com/office/drawing/2014/main" id="{3681BEDE-AC4A-87D6-8984-C0B7D927E7D7}"/>
              </a:ext>
            </a:extLst>
          </p:cNvPr>
          <p:cNvSpPr>
            <a:spLocks noGrp="1"/>
          </p:cNvSpPr>
          <p:nvPr>
            <p:ph idx="1"/>
          </p:nvPr>
        </p:nvSpPr>
        <p:spPr/>
        <p:txBody>
          <a:bodyPr/>
          <a:lstStyle/>
          <a:p>
            <a:pPr marL="0" indent="0" algn="just">
              <a:buNone/>
            </a:pPr>
            <a:r>
              <a:rPr lang="es-MX"/>
              <a:t>El Estado con los poderes que lo conforman (</a:t>
            </a:r>
            <a:r>
              <a:rPr lang="es-MX" b="1"/>
              <a:t>Ejecutivo, Legislativo, Judicial y Electoral</a:t>
            </a:r>
            <a:r>
              <a:rPr lang="es-MX"/>
              <a:t>) propician la igualdad, haciendo uso de:</a:t>
            </a:r>
          </a:p>
          <a:p>
            <a:pPr marL="0" indent="0" algn="just">
              <a:buNone/>
            </a:pPr>
            <a:endParaRPr lang="es-MX"/>
          </a:p>
          <a:p>
            <a:r>
              <a:rPr lang="es-MX"/>
              <a:t>Legislación </a:t>
            </a:r>
          </a:p>
          <a:p>
            <a:r>
              <a:rPr lang="es-MX"/>
              <a:t>Política pública </a:t>
            </a:r>
          </a:p>
        </p:txBody>
      </p:sp>
    </p:spTree>
    <p:extLst>
      <p:ext uri="{BB962C8B-B14F-4D97-AF65-F5344CB8AC3E}">
        <p14:creationId xmlns:p14="http://schemas.microsoft.com/office/powerpoint/2010/main" val="20177224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BD6BF2-ECC9-CC4F-46CE-5E3711BA08DA}"/>
              </a:ext>
            </a:extLst>
          </p:cNvPr>
          <p:cNvSpPr>
            <a:spLocks noGrp="1"/>
          </p:cNvSpPr>
          <p:nvPr>
            <p:ph type="title"/>
          </p:nvPr>
        </p:nvSpPr>
        <p:spPr/>
        <p:txBody>
          <a:bodyPr/>
          <a:lstStyle/>
          <a:p>
            <a:r>
              <a:rPr lang="es-MX"/>
              <a:t>Metas</a:t>
            </a:r>
          </a:p>
        </p:txBody>
      </p:sp>
      <p:sp>
        <p:nvSpPr>
          <p:cNvPr id="3" name="Marcador de contenido 2">
            <a:extLst>
              <a:ext uri="{FF2B5EF4-FFF2-40B4-BE49-F238E27FC236}">
                <a16:creationId xmlns:a16="http://schemas.microsoft.com/office/drawing/2014/main" id="{81521B31-98F9-1141-6FF9-100B4C2467D8}"/>
              </a:ext>
            </a:extLst>
          </p:cNvPr>
          <p:cNvSpPr>
            <a:spLocks noGrp="1"/>
          </p:cNvSpPr>
          <p:nvPr>
            <p:ph idx="1"/>
          </p:nvPr>
        </p:nvSpPr>
        <p:spPr/>
        <p:txBody>
          <a:bodyPr/>
          <a:lstStyle/>
          <a:p>
            <a:pPr algn="just"/>
            <a:r>
              <a:rPr lang="es-MX" b="1"/>
              <a:t>Igualdad de </a:t>
            </a:r>
            <a:r>
              <a:rPr lang="es-MX" b="1" err="1"/>
              <a:t>oportunidades</a:t>
            </a:r>
            <a:r>
              <a:rPr lang="es-MX" err="1"/>
              <a:t>,las</a:t>
            </a:r>
            <a:r>
              <a:rPr lang="es-MX"/>
              <a:t> oportunidades pertenecen al mundo contingente de los hechos reales y suponen los medios para alcanzar el objetivo de la igualdad.</a:t>
            </a:r>
          </a:p>
          <a:p>
            <a:pPr algn="just"/>
            <a:r>
              <a:rPr lang="es-MX" b="1"/>
              <a:t>Igualdad de acceso a las oportunidades</a:t>
            </a:r>
            <a:r>
              <a:rPr lang="es-MX"/>
              <a:t>, ámbito donde operan las expresiones más sutiles (y en muchos casos, abiertamente manifiestas) de la desigualdad y discriminación. </a:t>
            </a:r>
          </a:p>
          <a:p>
            <a:pPr algn="just"/>
            <a:r>
              <a:rPr lang="es-MX" b="1"/>
              <a:t>Igualdad de resultados</a:t>
            </a:r>
            <a:r>
              <a:rPr lang="es-MX"/>
              <a:t>, que permita la disminución de la brecha entre la igualdad jurídica y la igualdad real.</a:t>
            </a:r>
          </a:p>
        </p:txBody>
      </p:sp>
    </p:spTree>
    <p:extLst>
      <p:ext uri="{BB962C8B-B14F-4D97-AF65-F5344CB8AC3E}">
        <p14:creationId xmlns:p14="http://schemas.microsoft.com/office/powerpoint/2010/main" val="30015198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C58E7C-EA76-CE9D-4DF5-C49D75DD9261}"/>
              </a:ext>
            </a:extLst>
          </p:cNvPr>
          <p:cNvSpPr>
            <a:spLocks noGrp="1"/>
          </p:cNvSpPr>
          <p:nvPr>
            <p:ph type="title"/>
          </p:nvPr>
        </p:nvSpPr>
        <p:spPr/>
        <p:txBody>
          <a:bodyPr/>
          <a:lstStyle/>
          <a:p>
            <a:r>
              <a:rPr lang="es-MX"/>
              <a:t>Derechos humanos, derechos políticos y ciudadanía</a:t>
            </a:r>
          </a:p>
        </p:txBody>
      </p:sp>
      <p:sp>
        <p:nvSpPr>
          <p:cNvPr id="3" name="Marcador de contenido 2">
            <a:extLst>
              <a:ext uri="{FF2B5EF4-FFF2-40B4-BE49-F238E27FC236}">
                <a16:creationId xmlns:a16="http://schemas.microsoft.com/office/drawing/2014/main" id="{D1AE4E91-B53B-27A1-A1F9-C35A05584E90}"/>
              </a:ext>
            </a:extLst>
          </p:cNvPr>
          <p:cNvSpPr>
            <a:spLocks noGrp="1"/>
          </p:cNvSpPr>
          <p:nvPr>
            <p:ph idx="1"/>
          </p:nvPr>
        </p:nvSpPr>
        <p:spPr/>
        <p:txBody>
          <a:bodyPr/>
          <a:lstStyle/>
          <a:p>
            <a:pPr marL="0" indent="0" algn="just">
              <a:buNone/>
            </a:pPr>
            <a:r>
              <a:rPr lang="es-MX"/>
              <a:t>El ejercicio del derecho a la participación política tiene tres manifestaciones sustanciales: </a:t>
            </a:r>
          </a:p>
          <a:p>
            <a:pPr algn="just"/>
            <a:r>
              <a:rPr lang="es-MX"/>
              <a:t>el derecho a votar y a ser elegido o elegida;</a:t>
            </a:r>
          </a:p>
          <a:p>
            <a:pPr algn="just"/>
            <a:r>
              <a:rPr lang="es-MX"/>
              <a:t>el derecho de toda persona a participar en la dirección de los asuntos públicos, y </a:t>
            </a:r>
          </a:p>
          <a:p>
            <a:pPr algn="just"/>
            <a:r>
              <a:rPr lang="es-MX"/>
              <a:t>el derecho a tener acceso a la función pública. </a:t>
            </a:r>
          </a:p>
        </p:txBody>
      </p:sp>
    </p:spTree>
    <p:extLst>
      <p:ext uri="{BB962C8B-B14F-4D97-AF65-F5344CB8AC3E}">
        <p14:creationId xmlns:p14="http://schemas.microsoft.com/office/powerpoint/2010/main" val="2487016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D92FB-208D-259D-020B-58AA46849981}"/>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E2D825A2-79FB-EB64-649C-E95C6815F81F}"/>
              </a:ext>
            </a:extLst>
          </p:cNvPr>
          <p:cNvPicPr>
            <a:picLocks noChangeAspect="1"/>
          </p:cNvPicPr>
          <p:nvPr/>
        </p:nvPicPr>
        <p:blipFill>
          <a:blip r:embed="rId2"/>
          <a:stretch>
            <a:fillRect/>
          </a:stretch>
        </p:blipFill>
        <p:spPr>
          <a:xfrm>
            <a:off x="347272" y="5760625"/>
            <a:ext cx="11497456" cy="1097375"/>
          </a:xfrm>
          <a:prstGeom prst="rect">
            <a:avLst/>
          </a:prstGeom>
        </p:spPr>
      </p:pic>
      <p:sp>
        <p:nvSpPr>
          <p:cNvPr id="8" name="CuadroTexto 7">
            <a:extLst>
              <a:ext uri="{FF2B5EF4-FFF2-40B4-BE49-F238E27FC236}">
                <a16:creationId xmlns:a16="http://schemas.microsoft.com/office/drawing/2014/main" id="{98AB35AC-C00F-08A7-BE23-F19B2EA4C7CF}"/>
              </a:ext>
            </a:extLst>
          </p:cNvPr>
          <p:cNvSpPr txBox="1"/>
          <p:nvPr/>
        </p:nvSpPr>
        <p:spPr>
          <a:xfrm>
            <a:off x="1225296" y="1404819"/>
            <a:ext cx="9262872" cy="3323987"/>
          </a:xfrm>
          <a:prstGeom prst="rect">
            <a:avLst/>
          </a:prstGeom>
          <a:noFill/>
        </p:spPr>
        <p:txBody>
          <a:bodyPr wrap="square">
            <a:spAutoFit/>
          </a:bodyPr>
          <a:lstStyle/>
          <a:p>
            <a:pPr marL="342900" indent="-342900">
              <a:buAutoNum type="arabicPeriod"/>
            </a:pPr>
            <a:r>
              <a:rPr lang="es-MX" sz="2400" b="1" dirty="0">
                <a:solidFill>
                  <a:srgbClr val="0070C0"/>
                </a:solidFill>
                <a:latin typeface="+mj-lt"/>
              </a:rPr>
              <a:t>Orígenes filosóficos y culturales</a:t>
            </a:r>
          </a:p>
          <a:p>
            <a:endParaRPr lang="es-MX" dirty="0"/>
          </a:p>
          <a:p>
            <a:pPr algn="just"/>
            <a:r>
              <a:rPr lang="es-MX" sz="2400" dirty="0">
                <a:latin typeface="+mj-lt"/>
              </a:rPr>
              <a:t>•Ilustración y derechos universales: Durante el siglo XVIII, el pensamiento ilustrado promovió la idea de derechos inherentes a todos los seres humanos. Sin embargo, estas ideas excluían sistemáticamente a las mujeres.</a:t>
            </a:r>
          </a:p>
          <a:p>
            <a:pPr algn="just"/>
            <a:endParaRPr lang="es-MX" sz="2400" dirty="0">
              <a:latin typeface="+mj-lt"/>
            </a:endParaRPr>
          </a:p>
          <a:p>
            <a:pPr algn="just"/>
            <a:r>
              <a:rPr lang="es-MX" sz="2400" dirty="0">
                <a:latin typeface="+mj-lt"/>
              </a:rPr>
              <a:t>•Vindicación de los derechos de las mujeres: Mary Wollstonecraft, en 1792, publica Vindicación de los derechos de la mujer, una obra pionera que exige igualdad de derechos educativos, civiles y sociales para las mujeres.</a:t>
            </a:r>
          </a:p>
        </p:txBody>
      </p:sp>
    </p:spTree>
    <p:extLst>
      <p:ext uri="{BB962C8B-B14F-4D97-AF65-F5344CB8AC3E}">
        <p14:creationId xmlns:p14="http://schemas.microsoft.com/office/powerpoint/2010/main" val="11193585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114037-C4E1-1056-D52F-C41C74BC1D37}"/>
              </a:ext>
            </a:extLst>
          </p:cNvPr>
          <p:cNvSpPr>
            <a:spLocks noGrp="1"/>
          </p:cNvSpPr>
          <p:nvPr>
            <p:ph type="title"/>
          </p:nvPr>
        </p:nvSpPr>
        <p:spPr>
          <a:xfrm>
            <a:off x="646387" y="173421"/>
            <a:ext cx="10925503" cy="977462"/>
          </a:xfrm>
        </p:spPr>
        <p:txBody>
          <a:bodyPr>
            <a:normAutofit/>
          </a:bodyPr>
          <a:lstStyle/>
          <a:p>
            <a:r>
              <a:rPr lang="es-MX" sz="3200"/>
              <a:t>Participación política</a:t>
            </a:r>
            <a:endParaRPr lang="es-MX"/>
          </a:p>
        </p:txBody>
      </p:sp>
      <p:sp>
        <p:nvSpPr>
          <p:cNvPr id="3" name="Marcador de contenido 2">
            <a:extLst>
              <a:ext uri="{FF2B5EF4-FFF2-40B4-BE49-F238E27FC236}">
                <a16:creationId xmlns:a16="http://schemas.microsoft.com/office/drawing/2014/main" id="{093D110F-3790-26F4-5F9C-CB8FEA2CD8BB}"/>
              </a:ext>
            </a:extLst>
          </p:cNvPr>
          <p:cNvSpPr>
            <a:spLocks noGrp="1"/>
          </p:cNvSpPr>
          <p:nvPr>
            <p:ph idx="1"/>
          </p:nvPr>
        </p:nvSpPr>
        <p:spPr>
          <a:xfrm>
            <a:off x="994541" y="1371627"/>
            <a:ext cx="10229193" cy="4619297"/>
          </a:xfrm>
        </p:spPr>
        <p:txBody>
          <a:bodyPr/>
          <a:lstStyle/>
          <a:p>
            <a:endParaRPr lang="es-MX"/>
          </a:p>
          <a:p>
            <a:pPr marL="0" indent="0" algn="just">
              <a:buNone/>
            </a:pPr>
            <a:r>
              <a:rPr lang="es-MX" i="1"/>
              <a:t>Todas las personas –independientemente de su sexo, origen nacional o étnico y sus condiciones económicas, sociales o culturales– tengan la posibilidad real de ejercer, en forma individual o colectiva, todas las actividades derivadas de su derecho a decidir sobre el sistema de gobierno, elegir representantes políticos, ser elegidos y actuar como representantes políticos, participar en la definición de normas y políticas públicas y controlar el ejercicio de las funciones públicas asignadas a los representantes políticos</a:t>
            </a:r>
          </a:p>
        </p:txBody>
      </p:sp>
      <p:sp>
        <p:nvSpPr>
          <p:cNvPr id="5" name="CuadroTexto 4">
            <a:extLst>
              <a:ext uri="{FF2B5EF4-FFF2-40B4-BE49-F238E27FC236}">
                <a16:creationId xmlns:a16="http://schemas.microsoft.com/office/drawing/2014/main" id="{4B30CF91-CE55-63C7-C723-B7399D7A7BEF}"/>
              </a:ext>
            </a:extLst>
          </p:cNvPr>
          <p:cNvSpPr txBox="1"/>
          <p:nvPr/>
        </p:nvSpPr>
        <p:spPr>
          <a:xfrm>
            <a:off x="504498" y="6394102"/>
            <a:ext cx="11067392" cy="369332"/>
          </a:xfrm>
          <a:prstGeom prst="rect">
            <a:avLst/>
          </a:prstGeom>
          <a:noFill/>
        </p:spPr>
        <p:txBody>
          <a:bodyPr wrap="square">
            <a:spAutoFit/>
          </a:bodyPr>
          <a:lstStyle/>
          <a:p>
            <a:r>
              <a:rPr lang="es-MX" sz="1800"/>
              <a:t>Centro de Asesoría y Promoción Electoral del Instituto Interamericano de Derechos Humanos (IIDH-CAPEL)</a:t>
            </a:r>
            <a:endParaRPr lang="es-MX"/>
          </a:p>
        </p:txBody>
      </p:sp>
    </p:spTree>
    <p:extLst>
      <p:ext uri="{BB962C8B-B14F-4D97-AF65-F5344CB8AC3E}">
        <p14:creationId xmlns:p14="http://schemas.microsoft.com/office/powerpoint/2010/main" val="9323700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666AA3-74EB-7354-BA7A-5C094A72A54D}"/>
              </a:ext>
            </a:extLst>
          </p:cNvPr>
          <p:cNvSpPr>
            <a:spLocks noGrp="1"/>
          </p:cNvSpPr>
          <p:nvPr>
            <p:ph type="title"/>
          </p:nvPr>
        </p:nvSpPr>
        <p:spPr/>
        <p:txBody>
          <a:bodyPr/>
          <a:lstStyle/>
          <a:p>
            <a:r>
              <a:rPr lang="es-MX"/>
              <a:t>Derecho a la representación política </a:t>
            </a:r>
          </a:p>
        </p:txBody>
      </p:sp>
      <p:sp>
        <p:nvSpPr>
          <p:cNvPr id="3" name="Marcador de contenido 2">
            <a:extLst>
              <a:ext uri="{FF2B5EF4-FFF2-40B4-BE49-F238E27FC236}">
                <a16:creationId xmlns:a16="http://schemas.microsoft.com/office/drawing/2014/main" id="{7629381C-4BC0-B523-C58C-ABC3D63456DF}"/>
              </a:ext>
            </a:extLst>
          </p:cNvPr>
          <p:cNvSpPr>
            <a:spLocks noGrp="1"/>
          </p:cNvSpPr>
          <p:nvPr>
            <p:ph idx="1"/>
          </p:nvPr>
        </p:nvSpPr>
        <p:spPr>
          <a:xfrm>
            <a:off x="838200" y="1825625"/>
            <a:ext cx="10515600" cy="2289175"/>
          </a:xfrm>
        </p:spPr>
        <p:txBody>
          <a:bodyPr/>
          <a:lstStyle/>
          <a:p>
            <a:pPr algn="just"/>
            <a:r>
              <a:rPr lang="es-MX" b="1" u="sng"/>
              <a:t>… [e]l resultado del proceso mediante el cual una comunidad ha seleccionado y ha elegido a alguno o algunos de sus integrantes para que se hagan cargo, defiendan y argumenten sobre los temas y los intereses que son comunes.</a:t>
            </a:r>
          </a:p>
          <a:p>
            <a:pPr algn="just"/>
            <a:r>
              <a:rPr lang="es-MX"/>
              <a:t> </a:t>
            </a:r>
          </a:p>
        </p:txBody>
      </p:sp>
      <p:sp>
        <p:nvSpPr>
          <p:cNvPr id="5" name="CuadroTexto 4">
            <a:extLst>
              <a:ext uri="{FF2B5EF4-FFF2-40B4-BE49-F238E27FC236}">
                <a16:creationId xmlns:a16="http://schemas.microsoft.com/office/drawing/2014/main" id="{40A895BF-3772-3615-73AB-EBF0FA95C98D}"/>
              </a:ext>
            </a:extLst>
          </p:cNvPr>
          <p:cNvSpPr txBox="1"/>
          <p:nvPr/>
        </p:nvSpPr>
        <p:spPr>
          <a:xfrm>
            <a:off x="571500" y="6123543"/>
            <a:ext cx="6093372" cy="369332"/>
          </a:xfrm>
          <a:prstGeom prst="rect">
            <a:avLst/>
          </a:prstGeom>
          <a:noFill/>
        </p:spPr>
        <p:txBody>
          <a:bodyPr wrap="square">
            <a:spAutoFit/>
          </a:bodyPr>
          <a:lstStyle/>
          <a:p>
            <a:r>
              <a:rPr lang="es-MX"/>
              <a:t>Woldenberg y Becerra</a:t>
            </a:r>
          </a:p>
        </p:txBody>
      </p:sp>
    </p:spTree>
    <p:extLst>
      <p:ext uri="{BB962C8B-B14F-4D97-AF65-F5344CB8AC3E}">
        <p14:creationId xmlns:p14="http://schemas.microsoft.com/office/powerpoint/2010/main" val="19676196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5F315-5FB5-B48E-1F12-AA0B7EABF82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DCAADAB-B914-AA4A-B8B8-E0B915C30C3C}"/>
              </a:ext>
            </a:extLst>
          </p:cNvPr>
          <p:cNvSpPr>
            <a:spLocks noGrp="1"/>
          </p:cNvSpPr>
          <p:nvPr>
            <p:ph type="title"/>
          </p:nvPr>
        </p:nvSpPr>
        <p:spPr/>
        <p:txBody>
          <a:bodyPr/>
          <a:lstStyle/>
          <a:p>
            <a:r>
              <a:rPr lang="es-MX"/>
              <a:t>Derecho a la representación política </a:t>
            </a:r>
          </a:p>
        </p:txBody>
      </p:sp>
      <p:sp>
        <p:nvSpPr>
          <p:cNvPr id="3" name="Marcador de contenido 2">
            <a:extLst>
              <a:ext uri="{FF2B5EF4-FFF2-40B4-BE49-F238E27FC236}">
                <a16:creationId xmlns:a16="http://schemas.microsoft.com/office/drawing/2014/main" id="{F47761B8-BD55-DB90-F70B-C823A5EEEF72}"/>
              </a:ext>
            </a:extLst>
          </p:cNvPr>
          <p:cNvSpPr>
            <a:spLocks noGrp="1"/>
          </p:cNvSpPr>
          <p:nvPr>
            <p:ph idx="1"/>
          </p:nvPr>
        </p:nvSpPr>
        <p:spPr/>
        <p:txBody>
          <a:bodyPr/>
          <a:lstStyle/>
          <a:p>
            <a:pPr algn="just"/>
            <a:r>
              <a:rPr lang="es-MX"/>
              <a:t>La representación política es un problema de la democracia.</a:t>
            </a:r>
          </a:p>
          <a:p>
            <a:pPr algn="just"/>
            <a:r>
              <a:rPr lang="es-MX"/>
              <a:t>Ha estado en el centro mismo de los debates sobre la democracia, desde el nacimiento de las ideas que la sustentan. </a:t>
            </a:r>
          </a:p>
        </p:txBody>
      </p:sp>
    </p:spTree>
    <p:extLst>
      <p:ext uri="{BB962C8B-B14F-4D97-AF65-F5344CB8AC3E}">
        <p14:creationId xmlns:p14="http://schemas.microsoft.com/office/powerpoint/2010/main" val="21847383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F35809-2600-4533-7359-18F6A2685FD6}"/>
              </a:ext>
            </a:extLst>
          </p:cNvPr>
          <p:cNvSpPr>
            <a:spLocks noGrp="1"/>
          </p:cNvSpPr>
          <p:nvPr>
            <p:ph type="title"/>
          </p:nvPr>
        </p:nvSpPr>
        <p:spPr/>
        <p:txBody>
          <a:bodyPr/>
          <a:lstStyle/>
          <a:p>
            <a:r>
              <a:rPr lang="es-MX"/>
              <a:t>El Estado </a:t>
            </a:r>
          </a:p>
        </p:txBody>
      </p:sp>
      <p:sp>
        <p:nvSpPr>
          <p:cNvPr id="3" name="Marcador de contenido 2">
            <a:extLst>
              <a:ext uri="{FF2B5EF4-FFF2-40B4-BE49-F238E27FC236}">
                <a16:creationId xmlns:a16="http://schemas.microsoft.com/office/drawing/2014/main" id="{4E444857-C2BD-9AA2-1EB9-8713D2D56A30}"/>
              </a:ext>
            </a:extLst>
          </p:cNvPr>
          <p:cNvSpPr>
            <a:spLocks noGrp="1"/>
          </p:cNvSpPr>
          <p:nvPr>
            <p:ph idx="1"/>
          </p:nvPr>
        </p:nvSpPr>
        <p:spPr/>
        <p:txBody>
          <a:bodyPr>
            <a:normAutofit fontScale="92500" lnSpcReduction="10000"/>
          </a:bodyPr>
          <a:lstStyle/>
          <a:p>
            <a:pPr algn="just"/>
            <a:r>
              <a:rPr lang="es-MX"/>
              <a:t>Obligación de garantizar el pleno goce y ejercicio de estas atribuciones inherentes al derecho de participación y representación de mujeres y hombres, en condiciones de igualdad y no discriminación. </a:t>
            </a:r>
          </a:p>
          <a:p>
            <a:pPr algn="just"/>
            <a:r>
              <a:rPr lang="es-MX"/>
              <a:t>La condición ciudadana –mediante el sufragio– fue el “pasaporte” que le dio a las mujeres el ingreso nominal al mundo de la vida pública, al espacio de lo político</a:t>
            </a:r>
          </a:p>
          <a:p>
            <a:pPr algn="just"/>
            <a:r>
              <a:rPr lang="es-MX"/>
              <a:t>El balance en este momento del siglo XXI indica que es mucho lo que falta para alcanzar la igualdad con respecto a los hombres en este ámbito, a pesar de los avances obtenidos en los últimos años.</a:t>
            </a:r>
          </a:p>
          <a:p>
            <a:pPr algn="just"/>
            <a:r>
              <a:rPr lang="es-MX"/>
              <a:t>El ejercicio de la ciudadanía implica mucho más que derecho al voto: es </a:t>
            </a:r>
            <a:r>
              <a:rPr lang="es-MX" b="1" i="1"/>
              <a:t>la participación y representación activa de todos los sectores de la población, en la construcción de las decisiones que tienen que ver con conducción de la sociedad en que viven.</a:t>
            </a:r>
          </a:p>
        </p:txBody>
      </p:sp>
    </p:spTree>
    <p:extLst>
      <p:ext uri="{BB962C8B-B14F-4D97-AF65-F5344CB8AC3E}">
        <p14:creationId xmlns:p14="http://schemas.microsoft.com/office/powerpoint/2010/main" val="10348433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C57E2D-817F-DFEE-2431-16C81DB6EA82}"/>
              </a:ext>
            </a:extLst>
          </p:cNvPr>
          <p:cNvSpPr>
            <a:spLocks noGrp="1"/>
          </p:cNvSpPr>
          <p:nvPr>
            <p:ph type="title"/>
          </p:nvPr>
        </p:nvSpPr>
        <p:spPr/>
        <p:txBody>
          <a:bodyPr/>
          <a:lstStyle/>
          <a:p>
            <a:r>
              <a:rPr lang="es-MX"/>
              <a:t>Desigualdad y la discriminación</a:t>
            </a:r>
          </a:p>
        </p:txBody>
      </p:sp>
      <p:sp>
        <p:nvSpPr>
          <p:cNvPr id="3" name="Marcador de contenido 2">
            <a:extLst>
              <a:ext uri="{FF2B5EF4-FFF2-40B4-BE49-F238E27FC236}">
                <a16:creationId xmlns:a16="http://schemas.microsoft.com/office/drawing/2014/main" id="{95D0BD35-0CE1-FA79-C7A1-D7246FC2AC0E}"/>
              </a:ext>
            </a:extLst>
          </p:cNvPr>
          <p:cNvSpPr>
            <a:spLocks noGrp="1"/>
          </p:cNvSpPr>
          <p:nvPr>
            <p:ph idx="1"/>
          </p:nvPr>
        </p:nvSpPr>
        <p:spPr/>
        <p:txBody>
          <a:bodyPr/>
          <a:lstStyle/>
          <a:p>
            <a:pPr algn="just"/>
            <a:r>
              <a:rPr lang="es-MX"/>
              <a:t>La práctica social y política demuestra que las mujeres no cuentan con las mismas posibilidades de acceso a puestos de decisión política, ni de participación en la toma de decisiones, ni de consideración de sus capacidades para ocupar puestos públicos. </a:t>
            </a:r>
          </a:p>
          <a:p>
            <a:pPr algn="just"/>
            <a:r>
              <a:rPr lang="es-MX"/>
              <a:t>La desigualdad y la discriminación se evidencian claramente en el todavía insuficiente ejercicio del derecho a la participación y representación política, a la ciudadanía plena, por parte de las mujeres.</a:t>
            </a:r>
          </a:p>
        </p:txBody>
      </p:sp>
    </p:spTree>
    <p:extLst>
      <p:ext uri="{BB962C8B-B14F-4D97-AF65-F5344CB8AC3E}">
        <p14:creationId xmlns:p14="http://schemas.microsoft.com/office/powerpoint/2010/main" val="30714425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312D8E-E127-760E-4BAD-8BF88AAFD625}"/>
              </a:ext>
            </a:extLst>
          </p:cNvPr>
          <p:cNvSpPr>
            <a:spLocks noGrp="1"/>
          </p:cNvSpPr>
          <p:nvPr>
            <p:ph type="title"/>
          </p:nvPr>
        </p:nvSpPr>
        <p:spPr/>
        <p:txBody>
          <a:bodyPr>
            <a:normAutofit/>
          </a:bodyPr>
          <a:lstStyle/>
          <a:p>
            <a:endParaRPr lang="es-MX"/>
          </a:p>
        </p:txBody>
      </p:sp>
      <p:sp>
        <p:nvSpPr>
          <p:cNvPr id="3" name="Marcador de contenido 2">
            <a:extLst>
              <a:ext uri="{FF2B5EF4-FFF2-40B4-BE49-F238E27FC236}">
                <a16:creationId xmlns:a16="http://schemas.microsoft.com/office/drawing/2014/main" id="{F2CE7A00-C1A8-5856-97C1-A1A644A8375D}"/>
              </a:ext>
            </a:extLst>
          </p:cNvPr>
          <p:cNvSpPr>
            <a:spLocks noGrp="1"/>
          </p:cNvSpPr>
          <p:nvPr>
            <p:ph idx="1"/>
          </p:nvPr>
        </p:nvSpPr>
        <p:spPr/>
        <p:txBody>
          <a:bodyPr>
            <a:normAutofit fontScale="92500"/>
          </a:bodyPr>
          <a:lstStyle/>
          <a:p>
            <a:pPr marL="0" indent="0" algn="just">
              <a:lnSpc>
                <a:spcPct val="200000"/>
              </a:lnSpc>
              <a:buNone/>
            </a:pPr>
            <a:r>
              <a:rPr lang="es-MX"/>
              <a:t>¿</a:t>
            </a:r>
            <a:r>
              <a:rPr lang="es-MX" sz="4400"/>
              <a:t>Las mujeres ejercen plenamente sus derechos políticos? Democracia y acciones afirmativas?</a:t>
            </a:r>
          </a:p>
          <a:p>
            <a:endParaRPr lang="es-MX"/>
          </a:p>
        </p:txBody>
      </p:sp>
    </p:spTree>
    <p:extLst>
      <p:ext uri="{BB962C8B-B14F-4D97-AF65-F5344CB8AC3E}">
        <p14:creationId xmlns:p14="http://schemas.microsoft.com/office/powerpoint/2010/main" val="15588728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1BD4E0-2802-8631-47C9-C36C77064702}"/>
              </a:ext>
            </a:extLst>
          </p:cNvPr>
          <p:cNvSpPr>
            <a:spLocks noGrp="1"/>
          </p:cNvSpPr>
          <p:nvPr>
            <p:ph type="title"/>
          </p:nvPr>
        </p:nvSpPr>
        <p:spPr/>
        <p:txBody>
          <a:bodyPr/>
          <a:lstStyle/>
          <a:p>
            <a:r>
              <a:rPr lang="es-MX"/>
              <a:t>Limitaciones </a:t>
            </a:r>
          </a:p>
        </p:txBody>
      </p:sp>
      <p:sp>
        <p:nvSpPr>
          <p:cNvPr id="3" name="Marcador de contenido 2">
            <a:extLst>
              <a:ext uri="{FF2B5EF4-FFF2-40B4-BE49-F238E27FC236}">
                <a16:creationId xmlns:a16="http://schemas.microsoft.com/office/drawing/2014/main" id="{EF5AA145-1C79-D0C3-3C96-83B9AA7B05CD}"/>
              </a:ext>
            </a:extLst>
          </p:cNvPr>
          <p:cNvSpPr>
            <a:spLocks noGrp="1"/>
          </p:cNvSpPr>
          <p:nvPr>
            <p:ph idx="1"/>
          </p:nvPr>
        </p:nvSpPr>
        <p:spPr/>
        <p:txBody>
          <a:bodyPr/>
          <a:lstStyle/>
          <a:p>
            <a:pPr marL="0" indent="0">
              <a:buNone/>
            </a:pPr>
            <a:r>
              <a:rPr lang="es-MX"/>
              <a:t>Las mujeres no viven sus derechos políticos en condiciones de igualdad con respecto a los hombres. </a:t>
            </a:r>
          </a:p>
          <a:p>
            <a:pPr marL="0" indent="0" algn="just">
              <a:buNone/>
            </a:pPr>
            <a:r>
              <a:rPr lang="es-MX"/>
              <a:t>Sus mayores limitaciones se evidencian en el derecho a ser electas y a participar en los procesos de toma de decisiones en las estructuras de poder de la vida política y pública nacional, y en lograr que sus intereses y necesidades tengan presencia en las decisiones públicas.</a:t>
            </a:r>
          </a:p>
        </p:txBody>
      </p:sp>
    </p:spTree>
    <p:extLst>
      <p:ext uri="{BB962C8B-B14F-4D97-AF65-F5344CB8AC3E}">
        <p14:creationId xmlns:p14="http://schemas.microsoft.com/office/powerpoint/2010/main" val="13487797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96B990-7BED-2F24-F0AD-D1096E148CB7}"/>
              </a:ext>
            </a:extLst>
          </p:cNvPr>
          <p:cNvSpPr>
            <a:spLocks noGrp="1"/>
          </p:cNvSpPr>
          <p:nvPr>
            <p:ph type="title"/>
          </p:nvPr>
        </p:nvSpPr>
        <p:spPr/>
        <p:txBody>
          <a:bodyPr/>
          <a:lstStyle/>
          <a:p>
            <a:r>
              <a:rPr lang="es-MX"/>
              <a:t>Mujeres activas en política </a:t>
            </a:r>
          </a:p>
        </p:txBody>
      </p:sp>
      <p:sp>
        <p:nvSpPr>
          <p:cNvPr id="3" name="Marcador de contenido 2">
            <a:extLst>
              <a:ext uri="{FF2B5EF4-FFF2-40B4-BE49-F238E27FC236}">
                <a16:creationId xmlns:a16="http://schemas.microsoft.com/office/drawing/2014/main" id="{94983C7B-5539-740A-E325-9A9E6DCE444F}"/>
              </a:ext>
            </a:extLst>
          </p:cNvPr>
          <p:cNvSpPr>
            <a:spLocks noGrp="1"/>
          </p:cNvSpPr>
          <p:nvPr>
            <p:ph idx="1"/>
          </p:nvPr>
        </p:nvSpPr>
        <p:spPr/>
        <p:txBody>
          <a:bodyPr>
            <a:normAutofit/>
          </a:bodyPr>
          <a:lstStyle/>
          <a:p>
            <a:pPr algn="just"/>
            <a:r>
              <a:rPr lang="es-MX"/>
              <a:t>Es ampliamente conocido que las mujeres participan activa y crecientemente en los partidos políticos y en los procesos electorales; ellas juegan un papel clave en las actividades de proselitismo y organización, pero no se encuentran equitativamente representadas en las posiciones de jerarquía.</a:t>
            </a:r>
          </a:p>
          <a:p>
            <a:pPr algn="just"/>
            <a:r>
              <a:rPr lang="es-MX"/>
              <a:t> En la medida que se asciende en la pirámide de toma de decisiones, el porcentaje de participación de las mujeres disminuye. </a:t>
            </a:r>
          </a:p>
          <a:p>
            <a:pPr algn="just"/>
            <a:r>
              <a:rPr lang="es-MX"/>
              <a:t>El problema no estriba en el grado de participación, sino en cuáles son los espacios en los que se les permite participar y cuáles obstáculos limitan y condicionan su participación.</a:t>
            </a:r>
          </a:p>
        </p:txBody>
      </p:sp>
    </p:spTree>
    <p:extLst>
      <p:ext uri="{BB962C8B-B14F-4D97-AF65-F5344CB8AC3E}">
        <p14:creationId xmlns:p14="http://schemas.microsoft.com/office/powerpoint/2010/main" val="22682016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7DD77A-9120-19F5-B043-FC2D548A048B}"/>
              </a:ext>
            </a:extLst>
          </p:cNvPr>
          <p:cNvSpPr>
            <a:spLocks noGrp="1"/>
          </p:cNvSpPr>
          <p:nvPr>
            <p:ph type="title"/>
          </p:nvPr>
        </p:nvSpPr>
        <p:spPr/>
        <p:txBody>
          <a:bodyPr/>
          <a:lstStyle/>
          <a:p>
            <a:pPr algn="just"/>
            <a:r>
              <a:rPr lang="es-MX"/>
              <a:t>¿Por qué no tenemos igualdad de participación y representación? </a:t>
            </a:r>
          </a:p>
        </p:txBody>
      </p:sp>
      <p:sp>
        <p:nvSpPr>
          <p:cNvPr id="3" name="Marcador de contenido 2">
            <a:extLst>
              <a:ext uri="{FF2B5EF4-FFF2-40B4-BE49-F238E27FC236}">
                <a16:creationId xmlns:a16="http://schemas.microsoft.com/office/drawing/2014/main" id="{4126122A-E7E5-E558-9946-A5569802FCCC}"/>
              </a:ext>
            </a:extLst>
          </p:cNvPr>
          <p:cNvSpPr>
            <a:spLocks noGrp="1"/>
          </p:cNvSpPr>
          <p:nvPr>
            <p:ph idx="1"/>
          </p:nvPr>
        </p:nvSpPr>
        <p:spPr/>
        <p:txBody>
          <a:bodyPr>
            <a:normAutofit/>
          </a:bodyPr>
          <a:lstStyle/>
          <a:p>
            <a:pPr algn="ctr"/>
            <a:r>
              <a:rPr lang="es-MX" b="1" i="1"/>
              <a:t>Si las mujeres tenemos los mismos derechos y representamos la mitad de la población, </a:t>
            </a:r>
          </a:p>
          <a:p>
            <a:pPr algn="ctr"/>
            <a:r>
              <a:rPr lang="es-MX" b="1" i="1"/>
              <a:t>¿Por qué no tenemos igualdad de participación y representación? </a:t>
            </a:r>
          </a:p>
          <a:p>
            <a:pPr algn="ctr"/>
            <a:endParaRPr lang="es-MX" b="1" i="1"/>
          </a:p>
          <a:p>
            <a:pPr marL="0" indent="0" algn="just">
              <a:buNone/>
            </a:pPr>
            <a:r>
              <a:rPr lang="es-MX"/>
              <a:t>En el ejercicio de la política, una de las principales dificultades radica en que si las mujeres definen necesidades específicas y demandan espacios, posición y poder de actuación, se interpreta como que exigen privilegios. </a:t>
            </a:r>
          </a:p>
        </p:txBody>
      </p:sp>
    </p:spTree>
    <p:extLst>
      <p:ext uri="{BB962C8B-B14F-4D97-AF65-F5344CB8AC3E}">
        <p14:creationId xmlns:p14="http://schemas.microsoft.com/office/powerpoint/2010/main" val="35661853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93128-EB7C-63B8-968F-07A531F4A13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CE77EAA-E77B-EE70-304B-BDAB41CB1D05}"/>
              </a:ext>
            </a:extLst>
          </p:cNvPr>
          <p:cNvSpPr>
            <a:spLocks noGrp="1"/>
          </p:cNvSpPr>
          <p:nvPr>
            <p:ph type="title"/>
          </p:nvPr>
        </p:nvSpPr>
        <p:spPr/>
        <p:txBody>
          <a:bodyPr/>
          <a:lstStyle/>
          <a:p>
            <a:r>
              <a:rPr lang="es-MX"/>
              <a:t>Obstáculos importantes </a:t>
            </a:r>
          </a:p>
        </p:txBody>
      </p:sp>
      <p:sp>
        <p:nvSpPr>
          <p:cNvPr id="3" name="Marcador de contenido 2">
            <a:extLst>
              <a:ext uri="{FF2B5EF4-FFF2-40B4-BE49-F238E27FC236}">
                <a16:creationId xmlns:a16="http://schemas.microsoft.com/office/drawing/2014/main" id="{19EF2049-4370-2C6F-A17B-A8DCDB93E234}"/>
              </a:ext>
            </a:extLst>
          </p:cNvPr>
          <p:cNvSpPr>
            <a:spLocks noGrp="1"/>
          </p:cNvSpPr>
          <p:nvPr>
            <p:ph idx="1"/>
          </p:nvPr>
        </p:nvSpPr>
        <p:spPr/>
        <p:txBody>
          <a:bodyPr/>
          <a:lstStyle/>
          <a:p>
            <a:pPr algn="just"/>
            <a:r>
              <a:rPr lang="es-MX"/>
              <a:t>La existencia de un marco cultural y de valores que subestima las capacidades y el desempeño de las mujeres, ocasionando que no se les considere eficientes o idóneas para los cargos de responsabilidad o para ingresar al mundo de la política. Una vez en la política, el nivel de exigencia hacia las mujeres, es más riguroso que el aplicado a los hombres. </a:t>
            </a:r>
          </a:p>
          <a:p>
            <a:pPr algn="just"/>
            <a:r>
              <a:rPr lang="es-MX"/>
              <a:t>La responsabilidad familiar, otorgada socialmente como exclusiva de las mujeres, la que limita su participación en la política e inclusive las excluye de los mecanismos informales de toma de decisiones.</a:t>
            </a:r>
          </a:p>
        </p:txBody>
      </p:sp>
    </p:spTree>
    <p:extLst>
      <p:ext uri="{BB962C8B-B14F-4D97-AF65-F5344CB8AC3E}">
        <p14:creationId xmlns:p14="http://schemas.microsoft.com/office/powerpoint/2010/main" val="2469056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1BDF6-8908-63B5-5ED4-1A127C32F498}"/>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BC364B0D-085F-476F-35D3-FED23AD4214C}"/>
              </a:ext>
            </a:extLst>
          </p:cNvPr>
          <p:cNvPicPr>
            <a:picLocks noChangeAspect="1"/>
          </p:cNvPicPr>
          <p:nvPr/>
        </p:nvPicPr>
        <p:blipFill>
          <a:blip r:embed="rId2"/>
          <a:stretch>
            <a:fillRect/>
          </a:stretch>
        </p:blipFill>
        <p:spPr>
          <a:xfrm>
            <a:off x="347272" y="5669185"/>
            <a:ext cx="11497456" cy="1097375"/>
          </a:xfrm>
          <a:prstGeom prst="rect">
            <a:avLst/>
          </a:prstGeom>
        </p:spPr>
      </p:pic>
      <p:sp>
        <p:nvSpPr>
          <p:cNvPr id="3" name="CuadroTexto 2">
            <a:extLst>
              <a:ext uri="{FF2B5EF4-FFF2-40B4-BE49-F238E27FC236}">
                <a16:creationId xmlns:a16="http://schemas.microsoft.com/office/drawing/2014/main" id="{279E1BE1-1F5B-6C0A-C184-CCAB7CD50A28}"/>
              </a:ext>
            </a:extLst>
          </p:cNvPr>
          <p:cNvSpPr txBox="1"/>
          <p:nvPr/>
        </p:nvSpPr>
        <p:spPr>
          <a:xfrm>
            <a:off x="1115568" y="1595503"/>
            <a:ext cx="9710928" cy="3416320"/>
          </a:xfrm>
          <a:prstGeom prst="rect">
            <a:avLst/>
          </a:prstGeom>
          <a:noFill/>
        </p:spPr>
        <p:txBody>
          <a:bodyPr wrap="square">
            <a:spAutoFit/>
          </a:bodyPr>
          <a:lstStyle/>
          <a:p>
            <a:pPr algn="just"/>
            <a:r>
              <a:rPr lang="es-MX" sz="2400" b="1" dirty="0">
                <a:solidFill>
                  <a:srgbClr val="0070C0"/>
                </a:solidFill>
                <a:latin typeface="+mj-lt"/>
              </a:rPr>
              <a:t>2. Primeros movimientos feministas (Siglo XIX)</a:t>
            </a:r>
          </a:p>
          <a:p>
            <a:pPr algn="just"/>
            <a:endParaRPr lang="es-MX" sz="2400" dirty="0">
              <a:latin typeface="+mj-lt"/>
            </a:endParaRPr>
          </a:p>
          <a:p>
            <a:pPr algn="just"/>
            <a:r>
              <a:rPr lang="es-MX" sz="2400" dirty="0">
                <a:latin typeface="+mj-lt"/>
              </a:rPr>
              <a:t>•Sufragismo: Las mujeres comienzan a organizarse para exigir derechos políticos, especialmente el derecho al voto. Este movimiento se intensificó en países como Reino Unido, Estados Unidos y Nueva Zelanda (el primer país en conceder el voto a las mujeres en 1893).</a:t>
            </a:r>
          </a:p>
          <a:p>
            <a:pPr algn="just"/>
            <a:endParaRPr lang="es-MX" sz="2400" dirty="0">
              <a:latin typeface="+mj-lt"/>
            </a:endParaRPr>
          </a:p>
          <a:p>
            <a:pPr algn="just"/>
            <a:r>
              <a:rPr lang="es-MX" sz="2400" dirty="0">
                <a:latin typeface="+mj-lt"/>
              </a:rPr>
              <a:t>•Reconocimiento de la igualdad legal: El movimiento también lucha por la igualdad en aspectos civiles, como el derecho a la propiedad y la autonomía personal.</a:t>
            </a:r>
          </a:p>
        </p:txBody>
      </p:sp>
    </p:spTree>
    <p:extLst>
      <p:ext uri="{BB962C8B-B14F-4D97-AF65-F5344CB8AC3E}">
        <p14:creationId xmlns:p14="http://schemas.microsoft.com/office/powerpoint/2010/main" val="19581020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46AED2-70E7-8CD8-25ED-9CE3E67FACFA}"/>
              </a:ext>
            </a:extLst>
          </p:cNvPr>
          <p:cNvSpPr>
            <a:spLocks noGrp="1"/>
          </p:cNvSpPr>
          <p:nvPr>
            <p:ph type="title"/>
          </p:nvPr>
        </p:nvSpPr>
        <p:spPr/>
        <p:txBody>
          <a:bodyPr/>
          <a:lstStyle/>
          <a:p>
            <a:r>
              <a:rPr lang="es-MX"/>
              <a:t>Obstáculos importantes </a:t>
            </a:r>
          </a:p>
        </p:txBody>
      </p:sp>
      <p:sp>
        <p:nvSpPr>
          <p:cNvPr id="3" name="Marcador de contenido 2">
            <a:extLst>
              <a:ext uri="{FF2B5EF4-FFF2-40B4-BE49-F238E27FC236}">
                <a16:creationId xmlns:a16="http://schemas.microsoft.com/office/drawing/2014/main" id="{455EB763-E30A-8542-360E-B40C6EFBDCD0}"/>
              </a:ext>
            </a:extLst>
          </p:cNvPr>
          <p:cNvSpPr>
            <a:spLocks noGrp="1"/>
          </p:cNvSpPr>
          <p:nvPr>
            <p:ph idx="1"/>
          </p:nvPr>
        </p:nvSpPr>
        <p:spPr/>
        <p:txBody>
          <a:bodyPr/>
          <a:lstStyle/>
          <a:p>
            <a:pPr algn="just"/>
            <a:r>
              <a:rPr lang="es-MX"/>
              <a:t>El ámbito masculino que rodea a las mujeres en la elección de candidaturas a papeletas o a puestos públicos: los hombres que están en los puestos de decisión conocen y escogen a otros hombres para proponerlos como candidatos; las cualidades, habilidades y destrezas de las mujeres resultan poco competitivas. </a:t>
            </a:r>
          </a:p>
          <a:p>
            <a:pPr algn="just"/>
            <a:r>
              <a:rPr lang="es-MX"/>
              <a:t> Las dificultades que enfrentan las mujeres en la consecución de los recursos económicos.</a:t>
            </a:r>
          </a:p>
        </p:txBody>
      </p:sp>
    </p:spTree>
    <p:extLst>
      <p:ext uri="{BB962C8B-B14F-4D97-AF65-F5344CB8AC3E}">
        <p14:creationId xmlns:p14="http://schemas.microsoft.com/office/powerpoint/2010/main" val="11879082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61E47B-3922-7770-D8A3-0F2780E78D58}"/>
              </a:ext>
            </a:extLst>
          </p:cNvPr>
          <p:cNvSpPr>
            <a:spLocks noGrp="1"/>
          </p:cNvSpPr>
          <p:nvPr>
            <p:ph type="title"/>
          </p:nvPr>
        </p:nvSpPr>
        <p:spPr/>
        <p:txBody>
          <a:bodyPr/>
          <a:lstStyle/>
          <a:p>
            <a:r>
              <a:rPr lang="es-MX"/>
              <a:t>Democracia</a:t>
            </a:r>
          </a:p>
        </p:txBody>
      </p:sp>
      <p:sp>
        <p:nvSpPr>
          <p:cNvPr id="3" name="Marcador de contenido 2">
            <a:extLst>
              <a:ext uri="{FF2B5EF4-FFF2-40B4-BE49-F238E27FC236}">
                <a16:creationId xmlns:a16="http://schemas.microsoft.com/office/drawing/2014/main" id="{149C89E0-301D-AD4D-7EBF-F7E3D14C13B1}"/>
              </a:ext>
            </a:extLst>
          </p:cNvPr>
          <p:cNvSpPr>
            <a:spLocks noGrp="1"/>
          </p:cNvSpPr>
          <p:nvPr>
            <p:ph idx="1"/>
          </p:nvPr>
        </p:nvSpPr>
        <p:spPr/>
        <p:txBody>
          <a:bodyPr>
            <a:normAutofit/>
          </a:bodyPr>
          <a:lstStyle/>
          <a:p>
            <a:pPr algn="just"/>
            <a:r>
              <a:rPr lang="es-MX"/>
              <a:t>Esto es contradictorio con el ejercicio de los derechos humanos y particularmente con los derechos políticos, pero aún más, con la propia noción de democracia. </a:t>
            </a:r>
          </a:p>
          <a:p>
            <a:pPr algn="just"/>
            <a:r>
              <a:rPr lang="es-MX"/>
              <a:t>Esta es un sistema de gobierno y de convivencia donde tanto la voluntad como las necesidades de las personas, así como los beneficios a que acceden, se consideran en un marco de igualdad.</a:t>
            </a:r>
          </a:p>
        </p:txBody>
      </p:sp>
    </p:spTree>
    <p:extLst>
      <p:ext uri="{BB962C8B-B14F-4D97-AF65-F5344CB8AC3E}">
        <p14:creationId xmlns:p14="http://schemas.microsoft.com/office/powerpoint/2010/main" val="15929260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7F5C4-9500-4F44-AEAC-268ABF5ECFD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E72FDAB-7730-9FD1-20D3-E0E9BC0C4412}"/>
              </a:ext>
            </a:extLst>
          </p:cNvPr>
          <p:cNvSpPr>
            <a:spLocks noGrp="1"/>
          </p:cNvSpPr>
          <p:nvPr>
            <p:ph type="title"/>
          </p:nvPr>
        </p:nvSpPr>
        <p:spPr/>
        <p:txBody>
          <a:bodyPr/>
          <a:lstStyle/>
          <a:p>
            <a:r>
              <a:rPr lang="es-MX"/>
              <a:t>Democracia</a:t>
            </a:r>
          </a:p>
        </p:txBody>
      </p:sp>
      <p:sp>
        <p:nvSpPr>
          <p:cNvPr id="3" name="Marcador de contenido 2">
            <a:extLst>
              <a:ext uri="{FF2B5EF4-FFF2-40B4-BE49-F238E27FC236}">
                <a16:creationId xmlns:a16="http://schemas.microsoft.com/office/drawing/2014/main" id="{2D04EBDE-D778-E1C5-3595-1CC4DED08859}"/>
              </a:ext>
            </a:extLst>
          </p:cNvPr>
          <p:cNvSpPr>
            <a:spLocks noGrp="1"/>
          </p:cNvSpPr>
          <p:nvPr>
            <p:ph idx="1"/>
          </p:nvPr>
        </p:nvSpPr>
        <p:spPr/>
        <p:txBody>
          <a:bodyPr>
            <a:normAutofit/>
          </a:bodyPr>
          <a:lstStyle/>
          <a:p>
            <a:pPr algn="just"/>
            <a:r>
              <a:rPr lang="es-MX"/>
              <a:t>Siendo regla de la democracia la distribución y reconocimiento de poderes, recursos y oportunidades para todos los seres humanos</a:t>
            </a:r>
          </a:p>
          <a:p>
            <a:pPr algn="just"/>
            <a:r>
              <a:rPr lang="es-MX"/>
              <a:t> Su principal reto es la inclusión de todos los intereses sociales en los procesos de toma de decisión política, reconociendo su pluralidad, diversidad y autonomía.</a:t>
            </a:r>
          </a:p>
          <a:p>
            <a:pPr algn="just"/>
            <a:r>
              <a:rPr lang="es-MX"/>
              <a:t>Una democracia plenamente igualitaria no puede dejar de lado la participación y representación de los intereses y necesidades de la mitad de la población.</a:t>
            </a:r>
          </a:p>
        </p:txBody>
      </p:sp>
    </p:spTree>
    <p:extLst>
      <p:ext uri="{BB962C8B-B14F-4D97-AF65-F5344CB8AC3E}">
        <p14:creationId xmlns:p14="http://schemas.microsoft.com/office/powerpoint/2010/main" val="17566253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D5A01E-21BC-6B09-3CE6-718C85FFAEA1}"/>
              </a:ext>
            </a:extLst>
          </p:cNvPr>
          <p:cNvSpPr>
            <a:spLocks noGrp="1"/>
          </p:cNvSpPr>
          <p:nvPr>
            <p:ph type="title"/>
          </p:nvPr>
        </p:nvSpPr>
        <p:spPr/>
        <p:txBody>
          <a:bodyPr/>
          <a:lstStyle/>
          <a:p>
            <a:r>
              <a:rPr lang="es-MX"/>
              <a:t>Derechos políticos</a:t>
            </a:r>
          </a:p>
        </p:txBody>
      </p:sp>
      <p:sp>
        <p:nvSpPr>
          <p:cNvPr id="3" name="Marcador de contenido 2">
            <a:extLst>
              <a:ext uri="{FF2B5EF4-FFF2-40B4-BE49-F238E27FC236}">
                <a16:creationId xmlns:a16="http://schemas.microsoft.com/office/drawing/2014/main" id="{F87E0E76-8A43-1A17-8190-A3A17E7646B1}"/>
              </a:ext>
            </a:extLst>
          </p:cNvPr>
          <p:cNvSpPr>
            <a:spLocks noGrp="1"/>
          </p:cNvSpPr>
          <p:nvPr>
            <p:ph idx="1"/>
          </p:nvPr>
        </p:nvSpPr>
        <p:spPr/>
        <p:txBody>
          <a:bodyPr>
            <a:normAutofit/>
          </a:bodyPr>
          <a:lstStyle/>
          <a:p>
            <a:pPr algn="just"/>
            <a:r>
              <a:rPr lang="es-MX"/>
              <a:t>Considerando que los derechos políticos no se reducen al sufragio, la exclusión evidente en el ejercicio pleno y activo de la ciudadanía por parte de las mujeres, requiere que ellas se encuentren en el mismo punto de partida que los hombres. </a:t>
            </a:r>
          </a:p>
          <a:p>
            <a:pPr algn="just"/>
            <a:r>
              <a:rPr lang="es-MX"/>
              <a:t>Se hacen necesarias acciones tendientes a superar la asimetría ocasionada por una práctica social desigual y discriminatoria.</a:t>
            </a:r>
          </a:p>
          <a:p>
            <a:pPr algn="just"/>
            <a:r>
              <a:rPr lang="es-MX"/>
              <a:t>Se requiere un trato desigual que tome en cuenta las diferencias.</a:t>
            </a:r>
          </a:p>
          <a:p>
            <a:pPr algn="just"/>
            <a:r>
              <a:rPr lang="es-MX" b="1" i="1"/>
              <a:t>Con ese fin, se adoptan medidas especiales temporales para corregir las condiciones persistentes de la discriminación de hecho, mientras tales condiciones persistan y hasta que se alcance la igualdad de oportunidades y de resultados con respecto a los hombres.</a:t>
            </a:r>
          </a:p>
        </p:txBody>
      </p:sp>
    </p:spTree>
    <p:extLst>
      <p:ext uri="{BB962C8B-B14F-4D97-AF65-F5344CB8AC3E}">
        <p14:creationId xmlns:p14="http://schemas.microsoft.com/office/powerpoint/2010/main" val="10609570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28AB49-2EA2-4E89-BF0E-BF7EDDE197EA}"/>
              </a:ext>
            </a:extLst>
          </p:cNvPr>
          <p:cNvSpPr>
            <a:spLocks noGrp="1"/>
          </p:cNvSpPr>
          <p:nvPr>
            <p:ph type="title"/>
          </p:nvPr>
        </p:nvSpPr>
        <p:spPr/>
        <p:txBody>
          <a:bodyPr/>
          <a:lstStyle/>
          <a:p>
            <a:r>
              <a:rPr lang="es-MX"/>
              <a:t>Políticas de diferenciación para la igualdad o medidas de acción afirmativa </a:t>
            </a:r>
          </a:p>
        </p:txBody>
      </p:sp>
      <p:sp>
        <p:nvSpPr>
          <p:cNvPr id="3" name="Marcador de contenido 2">
            <a:extLst>
              <a:ext uri="{FF2B5EF4-FFF2-40B4-BE49-F238E27FC236}">
                <a16:creationId xmlns:a16="http://schemas.microsoft.com/office/drawing/2014/main" id="{16071F29-D5AD-13A0-1556-DCC2BD79E166}"/>
              </a:ext>
            </a:extLst>
          </p:cNvPr>
          <p:cNvSpPr>
            <a:spLocks noGrp="1"/>
          </p:cNvSpPr>
          <p:nvPr>
            <p:ph idx="1"/>
          </p:nvPr>
        </p:nvSpPr>
        <p:spPr/>
        <p:txBody>
          <a:bodyPr/>
          <a:lstStyle/>
          <a:p>
            <a:pPr marL="0" indent="0" algn="just">
              <a:buNone/>
            </a:pPr>
            <a:r>
              <a:rPr lang="es-MX"/>
              <a:t>Las cuotas de participación política son un mecanismo de aplicación</a:t>
            </a:r>
          </a:p>
        </p:txBody>
      </p:sp>
    </p:spTree>
    <p:extLst>
      <p:ext uri="{BB962C8B-B14F-4D97-AF65-F5344CB8AC3E}">
        <p14:creationId xmlns:p14="http://schemas.microsoft.com/office/powerpoint/2010/main" val="39246993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4A188A-82C8-3BFC-F439-E1E335AC636F}"/>
              </a:ext>
            </a:extLst>
          </p:cNvPr>
          <p:cNvSpPr>
            <a:spLocks noGrp="1"/>
          </p:cNvSpPr>
          <p:nvPr>
            <p:ph type="title"/>
          </p:nvPr>
        </p:nvSpPr>
        <p:spPr/>
        <p:txBody>
          <a:bodyPr/>
          <a:lstStyle/>
          <a:p>
            <a:r>
              <a:rPr lang="es-MX"/>
              <a:t>Convención CEDAW establece en su artículo 4, numeral 1</a:t>
            </a:r>
          </a:p>
        </p:txBody>
      </p:sp>
      <p:sp>
        <p:nvSpPr>
          <p:cNvPr id="3" name="Marcador de contenido 2">
            <a:extLst>
              <a:ext uri="{FF2B5EF4-FFF2-40B4-BE49-F238E27FC236}">
                <a16:creationId xmlns:a16="http://schemas.microsoft.com/office/drawing/2014/main" id="{A604CA4E-3B83-BF24-F7EF-9497F2573646}"/>
              </a:ext>
            </a:extLst>
          </p:cNvPr>
          <p:cNvSpPr>
            <a:spLocks noGrp="1"/>
          </p:cNvSpPr>
          <p:nvPr>
            <p:ph idx="1"/>
          </p:nvPr>
        </p:nvSpPr>
        <p:spPr/>
        <p:txBody>
          <a:bodyPr/>
          <a:lstStyle/>
          <a:p>
            <a:pPr marL="0" indent="0" algn="just">
              <a:buNone/>
            </a:pPr>
            <a:r>
              <a:rPr lang="es-MX" b="1" i="1"/>
              <a:t>La adopción por los Estados Partes de medidas especiales de carácter temporal encaminadas a acelerar la igualdad de facto entre el hombre y la mujer no se considerará discriminación en la forma definida en la presente Convención, pero de ningún modo entrañará, como consecuencia, el mantenimiento de normas desiguales o separadas; estas medidas cesarán cuando se hayan alcanzado los objetivos de igualdad de oportunidad y trato.</a:t>
            </a:r>
          </a:p>
        </p:txBody>
      </p:sp>
    </p:spTree>
    <p:extLst>
      <p:ext uri="{BB962C8B-B14F-4D97-AF65-F5344CB8AC3E}">
        <p14:creationId xmlns:p14="http://schemas.microsoft.com/office/powerpoint/2010/main" val="4631102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CB057D-C7C1-ACA2-3853-FE2D89E83C84}"/>
              </a:ext>
            </a:extLst>
          </p:cNvPr>
          <p:cNvSpPr>
            <a:spLocks noGrp="1"/>
          </p:cNvSpPr>
          <p:nvPr>
            <p:ph type="title"/>
          </p:nvPr>
        </p:nvSpPr>
        <p:spPr/>
        <p:txBody>
          <a:bodyPr/>
          <a:lstStyle/>
          <a:p>
            <a:r>
              <a:rPr lang="es-MX"/>
              <a:t>Corte Interamericana de Derechos Humanos</a:t>
            </a:r>
          </a:p>
        </p:txBody>
      </p:sp>
      <p:sp>
        <p:nvSpPr>
          <p:cNvPr id="3" name="Marcador de contenido 2">
            <a:extLst>
              <a:ext uri="{FF2B5EF4-FFF2-40B4-BE49-F238E27FC236}">
                <a16:creationId xmlns:a16="http://schemas.microsoft.com/office/drawing/2014/main" id="{E7A5408B-C9E2-B379-A356-F34CBE5FBDF6}"/>
              </a:ext>
            </a:extLst>
          </p:cNvPr>
          <p:cNvSpPr>
            <a:spLocks noGrp="1"/>
          </p:cNvSpPr>
          <p:nvPr>
            <p:ph idx="1"/>
          </p:nvPr>
        </p:nvSpPr>
        <p:spPr/>
        <p:txBody>
          <a:bodyPr/>
          <a:lstStyle/>
          <a:p>
            <a:pPr marL="0" indent="0" algn="just">
              <a:buNone/>
            </a:pPr>
            <a:r>
              <a:rPr lang="es-MX" b="1" i="1"/>
              <a:t>Al examinar las implicaciones del trato diferenciado que algunas normas pueden dar a sus destinatarios, es importante hacer referencia a lo señalado por este Tribunal en el sentido que no toda distinción de trato puede considerarse ofensiva, por sí misma, de la dignidad humana. Pueden establecerse distinciones, basadas en desigualdades de hecho, que constituyen un instrumento para la protección de quienes deban ser protegidos.</a:t>
            </a:r>
          </a:p>
        </p:txBody>
      </p:sp>
    </p:spTree>
    <p:extLst>
      <p:ext uri="{BB962C8B-B14F-4D97-AF65-F5344CB8AC3E}">
        <p14:creationId xmlns:p14="http://schemas.microsoft.com/office/powerpoint/2010/main" val="39180960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F04A9F-6438-FA88-88B6-4F875E6A912B}"/>
              </a:ext>
            </a:extLst>
          </p:cNvPr>
          <p:cNvSpPr>
            <a:spLocks noGrp="1"/>
          </p:cNvSpPr>
          <p:nvPr>
            <p:ph type="title"/>
          </p:nvPr>
        </p:nvSpPr>
        <p:spPr/>
        <p:txBody>
          <a:bodyPr/>
          <a:lstStyle/>
          <a:p>
            <a:r>
              <a:rPr lang="es-MX"/>
              <a:t>Comisión Interamericana de Derechos Humanos (CIDH) </a:t>
            </a:r>
          </a:p>
        </p:txBody>
      </p:sp>
      <p:sp>
        <p:nvSpPr>
          <p:cNvPr id="3" name="Marcador de contenido 2">
            <a:extLst>
              <a:ext uri="{FF2B5EF4-FFF2-40B4-BE49-F238E27FC236}">
                <a16:creationId xmlns:a16="http://schemas.microsoft.com/office/drawing/2014/main" id="{49D01719-0E40-CBF4-D113-5FA8A5D06510}"/>
              </a:ext>
            </a:extLst>
          </p:cNvPr>
          <p:cNvSpPr>
            <a:spLocks noGrp="1"/>
          </p:cNvSpPr>
          <p:nvPr>
            <p:ph idx="1"/>
          </p:nvPr>
        </p:nvSpPr>
        <p:spPr/>
        <p:txBody>
          <a:bodyPr>
            <a:normAutofit/>
          </a:bodyPr>
          <a:lstStyle/>
          <a:p>
            <a:pPr marL="0" indent="0" algn="just">
              <a:buNone/>
            </a:pPr>
            <a:r>
              <a:rPr lang="es-MX"/>
              <a:t> [e</a:t>
            </a:r>
            <a:r>
              <a:rPr lang="es-MX" b="1" i="1"/>
              <a:t>]n los casos en que la discriminación de derecho o de hecho restringe el pleno ejercicio por parte de la mujer de su derecho de participar en el gobierno y en los asuntos públicos de su país, se debe responder a esa inconformidad con acciones concretas. Una de las formas concretas en que se puede cumplir con el deber de respetar y garantizar los derechos controvertidos es a través de la adopción de </a:t>
            </a:r>
            <a:r>
              <a:rPr lang="es-MX" b="1" i="1" u="sng"/>
              <a:t>medidas de acción afirmativa</a:t>
            </a:r>
            <a:r>
              <a:rPr lang="es-MX" b="1" i="1"/>
              <a:t> para promover la participación de la mujer en esta esfera…</a:t>
            </a:r>
          </a:p>
          <a:p>
            <a:pPr marL="0" indent="0" algn="just">
              <a:buNone/>
            </a:pPr>
            <a:endParaRPr lang="es-MX" b="1" i="1"/>
          </a:p>
          <a:p>
            <a:pPr marL="0" indent="0" algn="just">
              <a:buNone/>
            </a:pPr>
            <a:r>
              <a:rPr lang="es-MX" b="1" i="1"/>
              <a:t>… Las medidas de acción afirmativa están en pleno cumplimiento del principio de no discriminación y de las disposiciones aplicables de la ley de derechos humanos; de hecho, tales medidas bien podrían ser requeridas para lograr la igualdad sustantiva de oportunidades.</a:t>
            </a:r>
          </a:p>
        </p:txBody>
      </p:sp>
    </p:spTree>
    <p:extLst>
      <p:ext uri="{BB962C8B-B14F-4D97-AF65-F5344CB8AC3E}">
        <p14:creationId xmlns:p14="http://schemas.microsoft.com/office/powerpoint/2010/main" val="14261012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27A73F-BD49-E135-4DBA-10DEBD036DAD}"/>
              </a:ext>
            </a:extLst>
          </p:cNvPr>
          <p:cNvSpPr>
            <a:spLocks noGrp="1"/>
          </p:cNvSpPr>
          <p:nvPr>
            <p:ph type="title"/>
          </p:nvPr>
        </p:nvSpPr>
        <p:spPr/>
        <p:txBody>
          <a:bodyPr/>
          <a:lstStyle/>
          <a:p>
            <a:r>
              <a:rPr lang="es-MX"/>
              <a:t>Las cuotas de participación política de las mujeres </a:t>
            </a:r>
          </a:p>
        </p:txBody>
      </p:sp>
      <p:sp>
        <p:nvSpPr>
          <p:cNvPr id="3" name="Marcador de contenido 2">
            <a:extLst>
              <a:ext uri="{FF2B5EF4-FFF2-40B4-BE49-F238E27FC236}">
                <a16:creationId xmlns:a16="http://schemas.microsoft.com/office/drawing/2014/main" id="{ADF1CDC2-041D-9E2C-C33B-8C4129209299}"/>
              </a:ext>
            </a:extLst>
          </p:cNvPr>
          <p:cNvSpPr>
            <a:spLocks noGrp="1"/>
          </p:cNvSpPr>
          <p:nvPr>
            <p:ph idx="1"/>
          </p:nvPr>
        </p:nvSpPr>
        <p:spPr/>
        <p:txBody>
          <a:bodyPr/>
          <a:lstStyle/>
          <a:p>
            <a:pPr algn="just"/>
            <a:r>
              <a:rPr lang="es-MX"/>
              <a:t>Las </a:t>
            </a:r>
            <a:r>
              <a:rPr lang="es-MX" b="1"/>
              <a:t>acciones afirmativas </a:t>
            </a:r>
            <a:r>
              <a:rPr lang="es-MX"/>
              <a:t>–y las cuotas como uno de sus mecanismos de aplicación–, procuran la igualdad de resultados.</a:t>
            </a:r>
          </a:p>
          <a:p>
            <a:pPr algn="just"/>
            <a:r>
              <a:rPr lang="es-MX"/>
              <a:t> Son mecanismos correctivos de una situación anómala, con el fin de disminuir las distancias económicas, sociales y de otra índole, entre integrantes de una sociedad. </a:t>
            </a:r>
          </a:p>
          <a:p>
            <a:pPr algn="just"/>
            <a:r>
              <a:rPr lang="es-MX"/>
              <a:t>Establecen medidas temporales encaminadas a favorecer a determinados grupos de personas, con el propósito de corregir discriminaciones o desigualdades que resultan de los sistemas sociales, políticos o económicos.</a:t>
            </a:r>
          </a:p>
        </p:txBody>
      </p:sp>
    </p:spTree>
    <p:extLst>
      <p:ext uri="{BB962C8B-B14F-4D97-AF65-F5344CB8AC3E}">
        <p14:creationId xmlns:p14="http://schemas.microsoft.com/office/powerpoint/2010/main" val="18278777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C2570F-BFF8-0104-8426-4EF3DC63A112}"/>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FE8623D8-9E9F-E639-A49C-C048B36EA662}"/>
              </a:ext>
            </a:extLst>
          </p:cNvPr>
          <p:cNvSpPr>
            <a:spLocks noGrp="1"/>
          </p:cNvSpPr>
          <p:nvPr>
            <p:ph idx="1"/>
          </p:nvPr>
        </p:nvSpPr>
        <p:spPr/>
        <p:txBody>
          <a:bodyPr>
            <a:normAutofit/>
          </a:bodyPr>
          <a:lstStyle/>
          <a:p>
            <a:pPr marL="0" indent="0" algn="just">
              <a:buNone/>
            </a:pPr>
            <a:r>
              <a:rPr lang="es-MX"/>
              <a:t>Las cuotas de participación política de las mujeres constituyen un mecanismo inclusivo para el fortalecimiento de la democracia. </a:t>
            </a:r>
          </a:p>
        </p:txBody>
      </p:sp>
    </p:spTree>
    <p:extLst>
      <p:ext uri="{BB962C8B-B14F-4D97-AF65-F5344CB8AC3E}">
        <p14:creationId xmlns:p14="http://schemas.microsoft.com/office/powerpoint/2010/main" val="1250666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8B63E-914C-49E6-3BBD-1AFE4E3E2C8B}"/>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40AE040E-B6C4-900F-5EDC-AF201F75F53F}"/>
              </a:ext>
            </a:extLst>
          </p:cNvPr>
          <p:cNvPicPr>
            <a:picLocks noChangeAspect="1"/>
          </p:cNvPicPr>
          <p:nvPr/>
        </p:nvPicPr>
        <p:blipFill>
          <a:blip r:embed="rId2"/>
          <a:stretch>
            <a:fillRect/>
          </a:stretch>
        </p:blipFill>
        <p:spPr>
          <a:xfrm>
            <a:off x="347272" y="5760625"/>
            <a:ext cx="11497456" cy="1097375"/>
          </a:xfrm>
          <a:prstGeom prst="rect">
            <a:avLst/>
          </a:prstGeom>
        </p:spPr>
      </p:pic>
      <p:sp>
        <p:nvSpPr>
          <p:cNvPr id="3" name="CuadroTexto 2">
            <a:extLst>
              <a:ext uri="{FF2B5EF4-FFF2-40B4-BE49-F238E27FC236}">
                <a16:creationId xmlns:a16="http://schemas.microsoft.com/office/drawing/2014/main" id="{541A1BA4-E163-B794-6A50-5F87B7F74AD7}"/>
              </a:ext>
            </a:extLst>
          </p:cNvPr>
          <p:cNvSpPr txBox="1"/>
          <p:nvPr/>
        </p:nvSpPr>
        <p:spPr>
          <a:xfrm>
            <a:off x="1197864" y="1628061"/>
            <a:ext cx="9326880" cy="3785652"/>
          </a:xfrm>
          <a:prstGeom prst="rect">
            <a:avLst/>
          </a:prstGeom>
          <a:noFill/>
        </p:spPr>
        <p:txBody>
          <a:bodyPr wrap="square">
            <a:spAutoFit/>
          </a:bodyPr>
          <a:lstStyle/>
          <a:p>
            <a:pPr algn="just"/>
            <a:r>
              <a:rPr lang="es-MX" sz="2400" b="1" dirty="0">
                <a:solidFill>
                  <a:srgbClr val="0070C0"/>
                </a:solidFill>
                <a:latin typeface="+mj-lt"/>
              </a:rPr>
              <a:t>3. Desarrollo de los derechos humanos internacionales (Siglo XX)</a:t>
            </a:r>
          </a:p>
          <a:p>
            <a:pPr algn="just"/>
            <a:endParaRPr lang="es-MX" sz="2400" dirty="0">
              <a:latin typeface="+mj-lt"/>
            </a:endParaRPr>
          </a:p>
          <a:p>
            <a:pPr algn="just"/>
            <a:r>
              <a:rPr lang="es-MX" sz="2400" dirty="0">
                <a:latin typeface="+mj-lt"/>
              </a:rPr>
              <a:t>•Declaración Universal de los Derechos Humanos (1948): La adopción de este documento por la ONU marcó un hito en el reconocimiento formal de los derechos humanos. Sin embargo, no abordaba específicamente las desigualdades de género.</a:t>
            </a:r>
          </a:p>
          <a:p>
            <a:pPr algn="just"/>
            <a:endParaRPr lang="es-MX" sz="2400" dirty="0">
              <a:latin typeface="+mj-lt"/>
            </a:endParaRPr>
          </a:p>
          <a:p>
            <a:pPr algn="just"/>
            <a:r>
              <a:rPr lang="es-MX" sz="2400" dirty="0">
                <a:latin typeface="+mj-lt"/>
              </a:rPr>
              <a:t>•Convenio sobre la Eliminación de Todas las Formas de Discriminación contra la Mujer (CEDAW, 1979): Este tratado internacional es uno de los instrumentos clave para proteger los derechos humanos de las mujeres, abordando discriminación en diversas áreas, como la política, la educación, el trabajo y la familia.</a:t>
            </a:r>
          </a:p>
        </p:txBody>
      </p:sp>
    </p:spTree>
    <p:extLst>
      <p:ext uri="{BB962C8B-B14F-4D97-AF65-F5344CB8AC3E}">
        <p14:creationId xmlns:p14="http://schemas.microsoft.com/office/powerpoint/2010/main" val="171874043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3FBD-E444-CF56-D411-A351BE5501E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A63275BC-DF06-5477-A1A7-D00D4D23C4A4}"/>
              </a:ext>
            </a:extLst>
          </p:cNvPr>
          <p:cNvSpPr>
            <a:spLocks noGrp="1"/>
          </p:cNvSpPr>
          <p:nvPr>
            <p:ph type="title"/>
          </p:nvPr>
        </p:nvSpPr>
        <p:spPr>
          <a:xfrm>
            <a:off x="838200" y="18255"/>
            <a:ext cx="10515600" cy="1325563"/>
          </a:xfrm>
        </p:spPr>
        <p:txBody>
          <a:bodyPr/>
          <a:lstStyle/>
          <a:p>
            <a:r>
              <a:rPr lang="es-MX"/>
              <a:t>Principales características</a:t>
            </a:r>
          </a:p>
        </p:txBody>
      </p:sp>
      <p:sp>
        <p:nvSpPr>
          <p:cNvPr id="3" name="Marcador de contenido 2">
            <a:extLst>
              <a:ext uri="{FF2B5EF4-FFF2-40B4-BE49-F238E27FC236}">
                <a16:creationId xmlns:a16="http://schemas.microsoft.com/office/drawing/2014/main" id="{764622F2-D2A3-2E76-C10F-5569C8601707}"/>
              </a:ext>
            </a:extLst>
          </p:cNvPr>
          <p:cNvSpPr>
            <a:spLocks noGrp="1"/>
          </p:cNvSpPr>
          <p:nvPr>
            <p:ph idx="1"/>
          </p:nvPr>
        </p:nvSpPr>
        <p:spPr>
          <a:xfrm>
            <a:off x="838200" y="1343817"/>
            <a:ext cx="10515600" cy="5167341"/>
          </a:xfrm>
        </p:spPr>
        <p:txBody>
          <a:bodyPr>
            <a:normAutofit/>
          </a:bodyPr>
          <a:lstStyle/>
          <a:p>
            <a:pPr marL="514350" indent="-514350" algn="just">
              <a:buFont typeface="+mj-lt"/>
              <a:buAutoNum type="arabicPeriod"/>
            </a:pPr>
            <a:r>
              <a:rPr lang="es-MX"/>
              <a:t>-Se originan en el reconocimiento de una diferencia y con el fin de corregir una situación de desigualdad y discriminación, siendo una medida temporal y transitoria. </a:t>
            </a:r>
          </a:p>
          <a:p>
            <a:pPr marL="514350" indent="-514350" algn="just">
              <a:buFont typeface="+mj-lt"/>
              <a:buAutoNum type="arabicPeriod"/>
            </a:pPr>
            <a:r>
              <a:rPr lang="es-MX"/>
              <a:t>-Están reguladas en la legislación nacional (generalmente en la electoral) y su aplicación se enmarca en el ámbito institucional relativo a la regulación de los procesos electorales. </a:t>
            </a:r>
          </a:p>
          <a:p>
            <a:pPr marL="514350" indent="-514350" algn="just">
              <a:buFont typeface="+mj-lt"/>
              <a:buAutoNum type="arabicPeriod"/>
            </a:pPr>
            <a:r>
              <a:rPr lang="es-MX"/>
              <a:t>Representan un punto de partida y no pueden considerarse como el límite máximo de inclusión de las mujeres. Los porcentajes establecidos oscilan entre el 20% y el 40%; en algunos casos se ha definido una cuota única y en otros, se establecen porcentajes mínimos que van aumentando progresivamente y según plazos definidos. </a:t>
            </a:r>
          </a:p>
          <a:p>
            <a:pPr marL="514350" indent="-514350" algn="just">
              <a:buFont typeface="+mj-lt"/>
              <a:buAutoNum type="arabicPeriod"/>
            </a:pPr>
            <a:r>
              <a:rPr lang="es-MX"/>
              <a:t>Tienen una aplicación concreta y pueden ser comprobadas, evaluadas y medidas. </a:t>
            </a:r>
          </a:p>
        </p:txBody>
      </p:sp>
    </p:spTree>
    <p:extLst>
      <p:ext uri="{BB962C8B-B14F-4D97-AF65-F5344CB8AC3E}">
        <p14:creationId xmlns:p14="http://schemas.microsoft.com/office/powerpoint/2010/main" val="412644955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0D810D-D4AC-917B-3DDC-3CDE6CB43697}"/>
              </a:ext>
            </a:extLst>
          </p:cNvPr>
          <p:cNvSpPr>
            <a:spLocks noGrp="1"/>
          </p:cNvSpPr>
          <p:nvPr>
            <p:ph type="title"/>
          </p:nvPr>
        </p:nvSpPr>
        <p:spPr/>
        <p:txBody>
          <a:bodyPr/>
          <a:lstStyle/>
          <a:p>
            <a:r>
              <a:rPr lang="es-MX"/>
              <a:t>Medición cuantitativa de mujeres</a:t>
            </a:r>
          </a:p>
        </p:txBody>
      </p:sp>
      <p:sp>
        <p:nvSpPr>
          <p:cNvPr id="3" name="Marcador de contenido 2">
            <a:extLst>
              <a:ext uri="{FF2B5EF4-FFF2-40B4-BE49-F238E27FC236}">
                <a16:creationId xmlns:a16="http://schemas.microsoft.com/office/drawing/2014/main" id="{ED853BD0-B1B8-379F-FA34-150A29385764}"/>
              </a:ext>
            </a:extLst>
          </p:cNvPr>
          <p:cNvSpPr>
            <a:spLocks noGrp="1"/>
          </p:cNvSpPr>
          <p:nvPr>
            <p:ph idx="1"/>
          </p:nvPr>
        </p:nvSpPr>
        <p:spPr/>
        <p:txBody>
          <a:bodyPr/>
          <a:lstStyle/>
          <a:p>
            <a:pPr algn="just"/>
            <a:r>
              <a:rPr lang="es-MX"/>
              <a:t>Los resultados en la aplicación de las cuotas son evidentes, principalmente en los puestos de elección popular (parlamentos y gobiernos locales).</a:t>
            </a:r>
          </a:p>
        </p:txBody>
      </p:sp>
    </p:spTree>
    <p:extLst>
      <p:ext uri="{BB962C8B-B14F-4D97-AF65-F5344CB8AC3E}">
        <p14:creationId xmlns:p14="http://schemas.microsoft.com/office/powerpoint/2010/main" val="6228189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D754B0-AAA4-1C21-84C2-4ADE44755EF3}"/>
              </a:ext>
            </a:extLst>
          </p:cNvPr>
          <p:cNvSpPr>
            <a:spLocks noGrp="1"/>
          </p:cNvSpPr>
          <p:nvPr>
            <p:ph type="title"/>
          </p:nvPr>
        </p:nvSpPr>
        <p:spPr/>
        <p:txBody>
          <a:bodyPr>
            <a:normAutofit/>
          </a:bodyPr>
          <a:lstStyle/>
          <a:p>
            <a:pPr algn="just"/>
            <a:r>
              <a:rPr lang="es-MX"/>
              <a:t>Experiencia latinoamericana en la implementación del mecanismo de cuotas</a:t>
            </a:r>
          </a:p>
        </p:txBody>
      </p:sp>
      <p:sp>
        <p:nvSpPr>
          <p:cNvPr id="3" name="Marcador de contenido 2">
            <a:extLst>
              <a:ext uri="{FF2B5EF4-FFF2-40B4-BE49-F238E27FC236}">
                <a16:creationId xmlns:a16="http://schemas.microsoft.com/office/drawing/2014/main" id="{C5EA42A8-FFAE-21D4-1C72-1DE4A1FF1283}"/>
              </a:ext>
            </a:extLst>
          </p:cNvPr>
          <p:cNvSpPr>
            <a:spLocks noGrp="1"/>
          </p:cNvSpPr>
          <p:nvPr>
            <p:ph idx="1"/>
          </p:nvPr>
        </p:nvSpPr>
        <p:spPr/>
        <p:txBody>
          <a:bodyPr>
            <a:normAutofit/>
          </a:bodyPr>
          <a:lstStyle/>
          <a:p>
            <a:pPr algn="just"/>
            <a:r>
              <a:rPr lang="es-MX"/>
              <a:t>Las disposiciones sobre las cuotas deben estar incorporadas en la legislación electoral. Si bien en Costa Rica y Honduras se establecían disposiciones al respecto en la legislación para la igualdad (Ley de Promoción de la Igualdad Social de la Mujer y Ley de Igualdad de Oportunidades, respectivamente), no fue si no hasta su inclusión en la legislación electoral que se implementaron en los procesos de elección popular. </a:t>
            </a:r>
          </a:p>
          <a:p>
            <a:pPr algn="just"/>
            <a:r>
              <a:rPr lang="es-MX"/>
              <a:t>La legislación debe ser precisa en la definición y aplicación de las cuotas a fin de que su cumplimiento sea eficaz y se establezca para los puestos elegibles, de manera que la ubicación de las mujeres en las listas de candidaturas no ocupe posiciones de elegibilidad remota o nula o se coloque mayoritariamente en los puestos de suplencia. </a:t>
            </a:r>
          </a:p>
        </p:txBody>
      </p:sp>
    </p:spTree>
    <p:extLst>
      <p:ext uri="{BB962C8B-B14F-4D97-AF65-F5344CB8AC3E}">
        <p14:creationId xmlns:p14="http://schemas.microsoft.com/office/powerpoint/2010/main" val="19285214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56C63-1C22-1D2A-867F-76ACE4817A02}"/>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3B95985-D9BA-EB6F-6E64-BD0687436D64}"/>
              </a:ext>
            </a:extLst>
          </p:cNvPr>
          <p:cNvSpPr>
            <a:spLocks noGrp="1"/>
          </p:cNvSpPr>
          <p:nvPr>
            <p:ph type="title"/>
          </p:nvPr>
        </p:nvSpPr>
        <p:spPr/>
        <p:txBody>
          <a:bodyPr>
            <a:normAutofit/>
          </a:bodyPr>
          <a:lstStyle/>
          <a:p>
            <a:pPr algn="just"/>
            <a:r>
              <a:rPr lang="es-MX"/>
              <a:t>Experiencia latinoamericana en la implementación del mecanismo de cuotas</a:t>
            </a:r>
          </a:p>
        </p:txBody>
      </p:sp>
      <p:sp>
        <p:nvSpPr>
          <p:cNvPr id="3" name="Marcador de contenido 2">
            <a:extLst>
              <a:ext uri="{FF2B5EF4-FFF2-40B4-BE49-F238E27FC236}">
                <a16:creationId xmlns:a16="http://schemas.microsoft.com/office/drawing/2014/main" id="{41A50B3E-48B1-FEC8-1AAD-288869219E25}"/>
              </a:ext>
            </a:extLst>
          </p:cNvPr>
          <p:cNvSpPr>
            <a:spLocks noGrp="1"/>
          </p:cNvSpPr>
          <p:nvPr>
            <p:ph idx="1"/>
          </p:nvPr>
        </p:nvSpPr>
        <p:spPr/>
        <p:txBody>
          <a:bodyPr>
            <a:normAutofit lnSpcReduction="10000"/>
          </a:bodyPr>
          <a:lstStyle/>
          <a:p>
            <a:pPr algn="just"/>
            <a:r>
              <a:rPr lang="es-MX"/>
              <a:t>Es fundamental el establecimiento de medidas ante el incumplimiento de la cuota por parte de los partidos políticos, tal como el rechazo a la inscripción de las nóminas de candidaturas que no cumplan con el porcentaje establecido y la aplicación de esta disposición en los puestos elegibles. </a:t>
            </a:r>
          </a:p>
          <a:p>
            <a:pPr algn="just"/>
            <a:r>
              <a:rPr lang="es-MX"/>
              <a:t> Las disposiciones sobre las cuotas deben contemplar mecanismos adecuados al sistema electoral. </a:t>
            </a:r>
          </a:p>
          <a:p>
            <a:pPr algn="just"/>
            <a:r>
              <a:rPr lang="es-MX"/>
              <a:t>La experiencia señala que el sistema de lista abierta y/o candidaturas uninominales no puede garantizar resultados, siendo en los sistemas electorales de representación proporcional que utilizan listas cerradas (y cuando la ley establece la ubicación de las mujeres en los puestos elegibles), donde las cuotas logran su máxima eficacia.</a:t>
            </a:r>
          </a:p>
        </p:txBody>
      </p:sp>
    </p:spTree>
    <p:extLst>
      <p:ext uri="{BB962C8B-B14F-4D97-AF65-F5344CB8AC3E}">
        <p14:creationId xmlns:p14="http://schemas.microsoft.com/office/powerpoint/2010/main" val="17801165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93053-3205-842E-B079-D729ADAEE3B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6B0889B2-871F-BDDD-E12F-051EF437E2A1}"/>
              </a:ext>
            </a:extLst>
          </p:cNvPr>
          <p:cNvSpPr>
            <a:spLocks noGrp="1"/>
          </p:cNvSpPr>
          <p:nvPr>
            <p:ph type="title"/>
          </p:nvPr>
        </p:nvSpPr>
        <p:spPr/>
        <p:txBody>
          <a:bodyPr>
            <a:normAutofit/>
          </a:bodyPr>
          <a:lstStyle/>
          <a:p>
            <a:pPr algn="just"/>
            <a:r>
              <a:rPr lang="es-MX"/>
              <a:t>Experiencia latinoamericana en la implementación del mecanismo de cuotas</a:t>
            </a:r>
          </a:p>
        </p:txBody>
      </p:sp>
      <p:sp>
        <p:nvSpPr>
          <p:cNvPr id="3" name="Marcador de contenido 2">
            <a:extLst>
              <a:ext uri="{FF2B5EF4-FFF2-40B4-BE49-F238E27FC236}">
                <a16:creationId xmlns:a16="http://schemas.microsoft.com/office/drawing/2014/main" id="{889F2FDB-C72C-F5D4-B162-3C3063B33998}"/>
              </a:ext>
            </a:extLst>
          </p:cNvPr>
          <p:cNvSpPr>
            <a:spLocks noGrp="1"/>
          </p:cNvSpPr>
          <p:nvPr>
            <p:ph idx="1"/>
          </p:nvPr>
        </p:nvSpPr>
        <p:spPr/>
        <p:txBody>
          <a:bodyPr>
            <a:normAutofit lnSpcReduction="10000"/>
          </a:bodyPr>
          <a:lstStyle/>
          <a:p>
            <a:pPr algn="just"/>
            <a:r>
              <a:rPr lang="es-MX"/>
              <a:t>En el ámbito de los partidos políticos, es necesario que las reformas a sus estatutos o reglamentos, contemplen mecanismos claros para la operacionalización de la cuota en los procesos de elecciones internas o de designación de candidaturas y en las instancias de representación en cargos de responsabilidad y de poder. </a:t>
            </a:r>
          </a:p>
          <a:p>
            <a:pPr algn="just"/>
            <a:r>
              <a:rPr lang="es-MX"/>
              <a:t>De no ser así, el incumplimiento o las dificultades para la aplicación de la cuota, genera un clima de hostilidad hacia las mujeres a lo interno de los partidos, que no contribuye al cambio cultural para la igualdad. </a:t>
            </a:r>
          </a:p>
          <a:p>
            <a:pPr algn="just"/>
            <a:r>
              <a:rPr lang="es-MX"/>
              <a:t>Estos mecanismos internos partidarios, podrían ser idealmente resultado de un proceso participativo y de negociación, que convoque a hombres y mujeres en su definición y aprobación.</a:t>
            </a:r>
          </a:p>
        </p:txBody>
      </p:sp>
    </p:spTree>
    <p:extLst>
      <p:ext uri="{BB962C8B-B14F-4D97-AF65-F5344CB8AC3E}">
        <p14:creationId xmlns:p14="http://schemas.microsoft.com/office/powerpoint/2010/main" val="392413917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71402-2EB8-799A-FABD-ADFCED99A8E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14D31DC1-5943-9B78-8839-1D646B72EC8C}"/>
              </a:ext>
            </a:extLst>
          </p:cNvPr>
          <p:cNvSpPr>
            <a:spLocks noGrp="1"/>
          </p:cNvSpPr>
          <p:nvPr>
            <p:ph type="title"/>
          </p:nvPr>
        </p:nvSpPr>
        <p:spPr/>
        <p:txBody>
          <a:bodyPr>
            <a:normAutofit/>
          </a:bodyPr>
          <a:lstStyle/>
          <a:p>
            <a:pPr algn="just"/>
            <a:r>
              <a:rPr lang="es-MX"/>
              <a:t>Experiencia latinoamericana en la implementación del mecanismo de cuotas</a:t>
            </a:r>
          </a:p>
        </p:txBody>
      </p:sp>
      <p:sp>
        <p:nvSpPr>
          <p:cNvPr id="3" name="Marcador de contenido 2">
            <a:extLst>
              <a:ext uri="{FF2B5EF4-FFF2-40B4-BE49-F238E27FC236}">
                <a16:creationId xmlns:a16="http://schemas.microsoft.com/office/drawing/2014/main" id="{D55024BC-0E61-BB96-CEC3-13AC614FE4D0}"/>
              </a:ext>
            </a:extLst>
          </p:cNvPr>
          <p:cNvSpPr>
            <a:spLocks noGrp="1"/>
          </p:cNvSpPr>
          <p:nvPr>
            <p:ph idx="1"/>
          </p:nvPr>
        </p:nvSpPr>
        <p:spPr/>
        <p:txBody>
          <a:bodyPr>
            <a:normAutofit/>
          </a:bodyPr>
          <a:lstStyle/>
          <a:p>
            <a:pPr algn="just"/>
            <a:r>
              <a:rPr lang="es-MX"/>
              <a:t>La cuota mínima de representación de las mujeres, constituye en su intención un piso, no un techo al cual se llega y que no puede ser sobrepasado. </a:t>
            </a:r>
          </a:p>
          <a:p>
            <a:pPr algn="just"/>
            <a:r>
              <a:rPr lang="es-MX"/>
              <a:t>Una lectura de la cuota como techo, puede convertirla en una “camisa de fuerza” y limitar la representación.</a:t>
            </a:r>
          </a:p>
        </p:txBody>
      </p:sp>
    </p:spTree>
    <p:extLst>
      <p:ext uri="{BB962C8B-B14F-4D97-AF65-F5344CB8AC3E}">
        <p14:creationId xmlns:p14="http://schemas.microsoft.com/office/powerpoint/2010/main" val="286156577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573100-494D-3BB7-04A6-7708D51EEF09}"/>
              </a:ext>
            </a:extLst>
          </p:cNvPr>
          <p:cNvSpPr>
            <a:spLocks noGrp="1"/>
          </p:cNvSpPr>
          <p:nvPr>
            <p:ph type="title"/>
          </p:nvPr>
        </p:nvSpPr>
        <p:spPr/>
        <p:txBody>
          <a:bodyPr/>
          <a:lstStyle/>
          <a:p>
            <a:r>
              <a:rPr lang="es-MX"/>
              <a:t>Partidos políticos</a:t>
            </a:r>
          </a:p>
        </p:txBody>
      </p:sp>
      <p:sp>
        <p:nvSpPr>
          <p:cNvPr id="3" name="Marcador de contenido 2">
            <a:extLst>
              <a:ext uri="{FF2B5EF4-FFF2-40B4-BE49-F238E27FC236}">
                <a16:creationId xmlns:a16="http://schemas.microsoft.com/office/drawing/2014/main" id="{3972A7EA-DDDF-AEC4-2EE8-CDD6B1672885}"/>
              </a:ext>
            </a:extLst>
          </p:cNvPr>
          <p:cNvSpPr>
            <a:spLocks noGrp="1"/>
          </p:cNvSpPr>
          <p:nvPr>
            <p:ph idx="1"/>
          </p:nvPr>
        </p:nvSpPr>
        <p:spPr/>
        <p:txBody>
          <a:bodyPr vert="horz" lIns="91440" tIns="45720" rIns="91440" bIns="45720" rtlCol="0" anchor="t">
            <a:normAutofit fontScale="92500" lnSpcReduction="10000"/>
          </a:bodyPr>
          <a:lstStyle/>
          <a:p>
            <a:pPr algn="just"/>
            <a:r>
              <a:rPr lang="es-MX"/>
              <a:t>Los partidos políticos establecen en sus estatutos o reglamentos internos, la capacitación y formación política de sus integrantes; en algunos casos, contemplan porcentajes específicos para esos fines, de los fondos asignados por el Estado para las contiendas electorales. La práctica ha demostrado </a:t>
            </a:r>
            <a:r>
              <a:rPr lang="es-MX">
                <a:ea typeface="+mn-lt"/>
                <a:cs typeface="+mn-lt"/>
              </a:rPr>
              <a:t>que esta acción no es una prioridad y cuando se realiza, no se incluye de manera representativa a las mujeres. </a:t>
            </a:r>
          </a:p>
          <a:p>
            <a:pPr algn="just"/>
            <a:r>
              <a:rPr lang="es-MX">
                <a:ea typeface="+mn-lt"/>
                <a:cs typeface="+mn-lt"/>
              </a:rPr>
              <a:t>El establecimiento de un porcentaje específico para la capacitación, formación y organización política de las mujeres, sigue siendo un aspecto pendiente de definición y también objeto de frecuente debate. </a:t>
            </a:r>
          </a:p>
          <a:p>
            <a:pPr algn="just"/>
            <a:r>
              <a:rPr lang="es-MX">
                <a:ea typeface="+mn-lt"/>
                <a:cs typeface="+mn-lt"/>
              </a:rPr>
              <a:t>La realidad muestra que, el que las mujeres de los partidos no tengan certeza de cuáles son los recursos financieros de que pueden disponer, limita su acceso a los mismos y las posibilidades de realizar las actividades de promoción necesarias para incrementar su liderazgo y formación. </a:t>
            </a:r>
            <a:endParaRPr lang="es-MX"/>
          </a:p>
        </p:txBody>
      </p:sp>
    </p:spTree>
    <p:extLst>
      <p:ext uri="{BB962C8B-B14F-4D97-AF65-F5344CB8AC3E}">
        <p14:creationId xmlns:p14="http://schemas.microsoft.com/office/powerpoint/2010/main" val="377043247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689592-7E11-A23E-A2DF-46024C3B156B}"/>
              </a:ext>
            </a:extLst>
          </p:cNvPr>
          <p:cNvSpPr>
            <a:spLocks noGrp="1"/>
          </p:cNvSpPr>
          <p:nvPr>
            <p:ph type="title"/>
          </p:nvPr>
        </p:nvSpPr>
        <p:spPr/>
        <p:txBody>
          <a:bodyPr/>
          <a:lstStyle/>
          <a:p>
            <a:r>
              <a:rPr lang="es-ES" sz="2600">
                <a:latin typeface="Aptos"/>
              </a:rPr>
              <a:t>Organismos electorales</a:t>
            </a:r>
            <a:endParaRPr lang="es-ES"/>
          </a:p>
        </p:txBody>
      </p:sp>
      <p:sp>
        <p:nvSpPr>
          <p:cNvPr id="3" name="Marcador de contenido 2">
            <a:extLst>
              <a:ext uri="{FF2B5EF4-FFF2-40B4-BE49-F238E27FC236}">
                <a16:creationId xmlns:a16="http://schemas.microsoft.com/office/drawing/2014/main" id="{C05AF6BD-C3AB-E240-9BC2-216C54BE9A4B}"/>
              </a:ext>
            </a:extLst>
          </p:cNvPr>
          <p:cNvSpPr>
            <a:spLocks noGrp="1"/>
          </p:cNvSpPr>
          <p:nvPr>
            <p:ph idx="1"/>
          </p:nvPr>
        </p:nvSpPr>
        <p:spPr/>
        <p:txBody>
          <a:bodyPr vert="horz" lIns="91440" tIns="45720" rIns="91440" bIns="45720" rtlCol="0" anchor="t">
            <a:normAutofit lnSpcReduction="10000"/>
          </a:bodyPr>
          <a:lstStyle/>
          <a:p>
            <a:r>
              <a:rPr lang="es-ES">
                <a:ea typeface="+mn-lt"/>
                <a:cs typeface="+mn-lt"/>
              </a:rPr>
              <a:t>Es importante destacar el papel fundamental que los organismos electorales tienen en materia de derechos políticos, considerando sus atribuciones en la regulación de procesos electorales transparentes y confiables, capaces por ello de sustentar la convivencia democrática. </a:t>
            </a:r>
          </a:p>
          <a:p>
            <a:r>
              <a:rPr lang="es-ES">
                <a:ea typeface="+mn-lt"/>
                <a:cs typeface="+mn-lt"/>
              </a:rPr>
              <a:t>Su actuación es imprescindible para la garantía de los derechos políticos de las mujeres en condiciones de igualdad y no discriminación, así como para la adecuada implementación de las cuotas. </a:t>
            </a:r>
          </a:p>
          <a:p>
            <a:r>
              <a:rPr lang="es-ES">
                <a:ea typeface="+mn-lt"/>
                <a:cs typeface="+mn-lt"/>
              </a:rPr>
              <a:t>Las condiciones para que las cuotas propicien los resultados esperados, tienen que ver con: la vigencia del Estado de Derecho; la ciudadanía activa de las mujeres; una opinión pública favorable a la inclusión de las mujeres en la representación, y los mecanismos adecuados al sistema electoral.</a:t>
            </a:r>
            <a:endParaRPr lang="es-ES"/>
          </a:p>
        </p:txBody>
      </p:sp>
    </p:spTree>
    <p:extLst>
      <p:ext uri="{BB962C8B-B14F-4D97-AF65-F5344CB8AC3E}">
        <p14:creationId xmlns:p14="http://schemas.microsoft.com/office/powerpoint/2010/main" val="103839132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D7A8B7-62F5-301A-F43F-8D3CA7B115E4}"/>
              </a:ext>
            </a:extLst>
          </p:cNvPr>
          <p:cNvSpPr>
            <a:spLocks noGrp="1"/>
          </p:cNvSpPr>
          <p:nvPr>
            <p:ph type="title"/>
          </p:nvPr>
        </p:nvSpPr>
        <p:spPr/>
        <p:txBody>
          <a:bodyPr/>
          <a:lstStyle/>
          <a:p>
            <a:r>
              <a:rPr lang="es-ES" sz="2800">
                <a:latin typeface="Aptos"/>
              </a:rPr>
              <a:t>El salto cualitativo: de las cuotas a la paridad </a:t>
            </a:r>
            <a:endParaRPr lang="es-ES"/>
          </a:p>
        </p:txBody>
      </p:sp>
      <p:sp>
        <p:nvSpPr>
          <p:cNvPr id="3" name="Marcador de contenido 2">
            <a:extLst>
              <a:ext uri="{FF2B5EF4-FFF2-40B4-BE49-F238E27FC236}">
                <a16:creationId xmlns:a16="http://schemas.microsoft.com/office/drawing/2014/main" id="{CEF14C35-C420-A10E-A024-04E4B2F485CF}"/>
              </a:ext>
            </a:extLst>
          </p:cNvPr>
          <p:cNvSpPr>
            <a:spLocks noGrp="1"/>
          </p:cNvSpPr>
          <p:nvPr>
            <p:ph idx="1"/>
          </p:nvPr>
        </p:nvSpPr>
        <p:spPr/>
        <p:txBody>
          <a:bodyPr vert="horz" lIns="91440" tIns="45720" rIns="91440" bIns="45720" rtlCol="0" anchor="t">
            <a:normAutofit/>
          </a:bodyPr>
          <a:lstStyle/>
          <a:p>
            <a:r>
              <a:rPr lang="es-ES">
                <a:ea typeface="+mn-lt"/>
                <a:cs typeface="+mn-lt"/>
              </a:rPr>
              <a:t>La paridad en América Latina, ocupa en la actualidad un lugar predominante en los debates sobre el enriquecimiento de la democracia. T</a:t>
            </a:r>
          </a:p>
          <a:p>
            <a:r>
              <a:rPr lang="es-ES">
                <a:ea typeface="+mn-lt"/>
                <a:cs typeface="+mn-lt"/>
              </a:rPr>
              <a:t> Bareiro y Torres, “la propuesta de paridad afecta a la idea misma del pluralismo democrático y plantea la inclusión de la diversidad sexual al sistema electoral”.</a:t>
            </a:r>
          </a:p>
          <a:p>
            <a:r>
              <a:rPr lang="es-ES">
                <a:ea typeface="+mn-lt"/>
                <a:cs typeface="+mn-lt"/>
              </a:rPr>
              <a:t> Las experiencias paritarias regionales desarrolladas recientemente la colocan en el centro de la discusión.</a:t>
            </a:r>
            <a:endParaRPr lang="es-ES"/>
          </a:p>
        </p:txBody>
      </p:sp>
    </p:spTree>
    <p:extLst>
      <p:ext uri="{BB962C8B-B14F-4D97-AF65-F5344CB8AC3E}">
        <p14:creationId xmlns:p14="http://schemas.microsoft.com/office/powerpoint/2010/main" val="125846500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4AE2EA-7367-A531-E14F-78BAD19F3491}"/>
              </a:ext>
            </a:extLst>
          </p:cNvPr>
          <p:cNvSpPr>
            <a:spLocks noGrp="1"/>
          </p:cNvSpPr>
          <p:nvPr>
            <p:ph type="title"/>
          </p:nvPr>
        </p:nvSpPr>
        <p:spPr/>
        <p:txBody>
          <a:bodyPr/>
          <a:lstStyle/>
          <a:p>
            <a:r>
              <a:rPr lang="es-ES"/>
              <a:t>La paridad como un acelerador</a:t>
            </a:r>
          </a:p>
        </p:txBody>
      </p:sp>
      <p:sp>
        <p:nvSpPr>
          <p:cNvPr id="3" name="Marcador de contenido 2">
            <a:extLst>
              <a:ext uri="{FF2B5EF4-FFF2-40B4-BE49-F238E27FC236}">
                <a16:creationId xmlns:a16="http://schemas.microsoft.com/office/drawing/2014/main" id="{1C446524-D81E-7C1F-A73A-FC461A23CF94}"/>
              </a:ext>
            </a:extLst>
          </p:cNvPr>
          <p:cNvSpPr>
            <a:spLocks noGrp="1"/>
          </p:cNvSpPr>
          <p:nvPr>
            <p:ph idx="1"/>
          </p:nvPr>
        </p:nvSpPr>
        <p:spPr/>
        <p:txBody>
          <a:bodyPr vert="horz" lIns="91440" tIns="45720" rIns="91440" bIns="45720" rtlCol="0" anchor="t">
            <a:normAutofit/>
          </a:bodyPr>
          <a:lstStyle/>
          <a:p>
            <a:r>
              <a:rPr lang="es-ES">
                <a:ea typeface="+mn-lt"/>
                <a:cs typeface="+mn-lt"/>
              </a:rPr>
              <a:t>La paridad se constituye en un acelerador de la igualdad de facto. A diferencia de la cuota, que es una medida temporal de ajuste cuyo objetivo es reducir la subrepresentación de las mujeres en la política, la paridad es una medida definitiva que busca compartir el poder político entre mujeres y hombres. </a:t>
            </a:r>
          </a:p>
          <a:p>
            <a:r>
              <a:rPr lang="es-ES">
                <a:ea typeface="+mn-lt"/>
                <a:cs typeface="+mn-lt"/>
              </a:rPr>
              <a:t>La paridad no es cuota mayor a favor mujeres, es la expresión más amplia de universalidad y un instrumento de reivindicación del derecho a la igualdad, mediante el reconocimiento de la dualidad del género humano: mujeres y hombres.</a:t>
            </a:r>
          </a:p>
          <a:p>
            <a:r>
              <a:rPr lang="es-ES">
                <a:ea typeface="+mn-lt"/>
                <a:cs typeface="+mn-lt"/>
              </a:rPr>
              <a:t> La </a:t>
            </a:r>
            <a:r>
              <a:rPr lang="es-ES" err="1">
                <a:ea typeface="+mn-lt"/>
                <a:cs typeface="+mn-lt"/>
              </a:rPr>
              <a:t>pridad</a:t>
            </a:r>
            <a:r>
              <a:rPr lang="es-ES">
                <a:ea typeface="+mn-lt"/>
                <a:cs typeface="+mn-lt"/>
              </a:rPr>
              <a:t> contribuye a realizar una de las finalidades mayores de la democracia: el derecho a la igualdad de todos los seres humanos. </a:t>
            </a:r>
            <a:endParaRPr lang="es-ES"/>
          </a:p>
        </p:txBody>
      </p:sp>
    </p:spTree>
    <p:extLst>
      <p:ext uri="{BB962C8B-B14F-4D97-AF65-F5344CB8AC3E}">
        <p14:creationId xmlns:p14="http://schemas.microsoft.com/office/powerpoint/2010/main" val="929121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71710-E578-DBAE-3C00-A7C0C24BD38E}"/>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C1901381-D420-1E6E-3E8F-5067B0806E70}"/>
              </a:ext>
            </a:extLst>
          </p:cNvPr>
          <p:cNvPicPr>
            <a:picLocks noChangeAspect="1"/>
          </p:cNvPicPr>
          <p:nvPr/>
        </p:nvPicPr>
        <p:blipFill>
          <a:blip r:embed="rId2"/>
          <a:stretch>
            <a:fillRect/>
          </a:stretch>
        </p:blipFill>
        <p:spPr>
          <a:xfrm>
            <a:off x="347272" y="5760625"/>
            <a:ext cx="11497456" cy="1097375"/>
          </a:xfrm>
          <a:prstGeom prst="rect">
            <a:avLst/>
          </a:prstGeom>
        </p:spPr>
      </p:pic>
      <p:sp>
        <p:nvSpPr>
          <p:cNvPr id="3" name="CuadroTexto 2">
            <a:extLst>
              <a:ext uri="{FF2B5EF4-FFF2-40B4-BE49-F238E27FC236}">
                <a16:creationId xmlns:a16="http://schemas.microsoft.com/office/drawing/2014/main" id="{28D88034-DFD4-B3CE-BE53-6127700009C9}"/>
              </a:ext>
            </a:extLst>
          </p:cNvPr>
          <p:cNvSpPr txBox="1"/>
          <p:nvPr/>
        </p:nvSpPr>
        <p:spPr>
          <a:xfrm>
            <a:off x="1426464" y="2151727"/>
            <a:ext cx="8787384" cy="2616101"/>
          </a:xfrm>
          <a:prstGeom prst="rect">
            <a:avLst/>
          </a:prstGeom>
          <a:noFill/>
        </p:spPr>
        <p:txBody>
          <a:bodyPr wrap="square">
            <a:spAutoFit/>
          </a:bodyPr>
          <a:lstStyle/>
          <a:p>
            <a:r>
              <a:rPr lang="es-MX" sz="2400" b="1" dirty="0">
                <a:solidFill>
                  <a:srgbClr val="0070C0"/>
                </a:solidFill>
                <a:latin typeface="+mj-lt"/>
              </a:rPr>
              <a:t>4. Feminismo y conferencias internacionales</a:t>
            </a:r>
          </a:p>
          <a:p>
            <a:endParaRPr lang="es-MX" sz="2000" dirty="0">
              <a:latin typeface="+mj-lt"/>
            </a:endParaRPr>
          </a:p>
          <a:p>
            <a:r>
              <a:rPr lang="es-MX" sz="2000" dirty="0">
                <a:latin typeface="+mj-lt"/>
              </a:rPr>
              <a:t>•Movimientos feministas: Desde la década de 1960, las olas feministas han impulsado transformaciones legales y culturales para garantizar igualdad en el trabajo, derechos reproductivos, y contra la violencia de género.</a:t>
            </a:r>
          </a:p>
          <a:p>
            <a:endParaRPr lang="es-MX" sz="2000" dirty="0">
              <a:latin typeface="+mj-lt"/>
            </a:endParaRPr>
          </a:p>
          <a:p>
            <a:r>
              <a:rPr lang="es-MX" sz="2000" dirty="0">
                <a:latin typeface="+mj-lt"/>
              </a:rPr>
              <a:t>•Conferencias Mundiales sobre la Mujer: Las conferencias de la ONU, como la de Beijing (1995), han sido espacios fundamentales para consolidar compromisos globales hacia la igualdad de género.</a:t>
            </a:r>
          </a:p>
        </p:txBody>
      </p:sp>
    </p:spTree>
    <p:extLst>
      <p:ext uri="{BB962C8B-B14F-4D97-AF65-F5344CB8AC3E}">
        <p14:creationId xmlns:p14="http://schemas.microsoft.com/office/powerpoint/2010/main" val="297241536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245953-0582-4DCC-170C-A2D5AE59A3DC}"/>
              </a:ext>
            </a:extLst>
          </p:cNvPr>
          <p:cNvSpPr>
            <a:spLocks noGrp="1"/>
          </p:cNvSpPr>
          <p:nvPr>
            <p:ph type="title"/>
          </p:nvPr>
        </p:nvSpPr>
        <p:spPr/>
        <p:txBody>
          <a:bodyPr/>
          <a:lstStyle/>
          <a:p>
            <a:r>
              <a:rPr lang="es-ES" err="1"/>
              <a:t>Desafio</a:t>
            </a:r>
          </a:p>
        </p:txBody>
      </p:sp>
      <p:sp>
        <p:nvSpPr>
          <p:cNvPr id="3" name="Marcador de contenido 2">
            <a:extLst>
              <a:ext uri="{FF2B5EF4-FFF2-40B4-BE49-F238E27FC236}">
                <a16:creationId xmlns:a16="http://schemas.microsoft.com/office/drawing/2014/main" id="{2CD89CEA-7FF9-EE9B-6AFE-554500FC2979}"/>
              </a:ext>
            </a:extLst>
          </p:cNvPr>
          <p:cNvSpPr>
            <a:spLocks noGrp="1"/>
          </p:cNvSpPr>
          <p:nvPr>
            <p:ph idx="1"/>
          </p:nvPr>
        </p:nvSpPr>
        <p:spPr/>
        <p:txBody>
          <a:bodyPr vert="horz" lIns="91440" tIns="45720" rIns="91440" bIns="45720" rtlCol="0" anchor="t">
            <a:normAutofit fontScale="92500" lnSpcReduction="20000"/>
          </a:bodyPr>
          <a:lstStyle/>
          <a:p>
            <a:r>
              <a:rPr lang="es-ES" dirty="0">
                <a:ea typeface="+mn-lt"/>
                <a:cs typeface="+mn-lt"/>
              </a:rPr>
              <a:t>Ni las cuotas, ni la paridad, por sí mismas, garantizan la calidad de la representación, siendo ésta un desafío de la democracia contemporánea. </a:t>
            </a:r>
          </a:p>
          <a:p>
            <a:r>
              <a:rPr lang="es-ES" dirty="0">
                <a:ea typeface="+mn-lt"/>
                <a:cs typeface="+mn-lt"/>
              </a:rPr>
              <a:t>Si bien diferentes estudios evidencian un cierto desencanto de las poblaciones de la región respecto a la democracia como forma de gobierno, también muestran mayoritariamente que se prefiere a la democracia por encima de cualquier otra opción. </a:t>
            </a:r>
          </a:p>
          <a:p>
            <a:r>
              <a:rPr lang="es-ES" dirty="0">
                <a:ea typeface="+mn-lt"/>
                <a:cs typeface="+mn-lt"/>
              </a:rPr>
              <a:t>El desafío se plantea entonces hacia la clase política en su conjunto, para reconstruir su imagen y su credibilidad, lo que implica transformaciones en las prácticas tradicionales del quehacer político, el fortalecimiento de las bases democráticas y la representación efectiva de las necesidades e intereses de las poblaciones en su pluralidad y diversidad. </a:t>
            </a:r>
          </a:p>
          <a:p>
            <a:r>
              <a:rPr lang="es-ES" dirty="0">
                <a:ea typeface="+mn-lt"/>
                <a:cs typeface="+mn-lt"/>
              </a:rPr>
              <a:t>El desafío es también para la sociedad en su conjunto, de manera que el respeto y garantía de la igualdad y la no discriminación sean parte de la vida cotidiana de todos los seres humanos y no una aspiración inalcanzable.</a:t>
            </a:r>
            <a:r>
              <a:rPr lang="es-MX" dirty="0">
                <a:ea typeface="+mn-lt"/>
                <a:cs typeface="+mn-lt"/>
              </a:rPr>
              <a:t> Hola ya escribí sí se puede</a:t>
            </a:r>
            <a:endParaRPr lang="es-ES" dirty="0"/>
          </a:p>
        </p:txBody>
      </p:sp>
    </p:spTree>
    <p:extLst>
      <p:ext uri="{BB962C8B-B14F-4D97-AF65-F5344CB8AC3E}">
        <p14:creationId xmlns:p14="http://schemas.microsoft.com/office/powerpoint/2010/main" val="1791788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2E0E6-3D64-B730-EF3D-571EC7F55FB3}"/>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6F0BD3DD-7C13-B045-2EEF-DAB54CB11AA9}"/>
              </a:ext>
            </a:extLst>
          </p:cNvPr>
          <p:cNvPicPr>
            <a:picLocks noChangeAspect="1"/>
          </p:cNvPicPr>
          <p:nvPr/>
        </p:nvPicPr>
        <p:blipFill>
          <a:blip r:embed="rId2"/>
          <a:stretch>
            <a:fillRect/>
          </a:stretch>
        </p:blipFill>
        <p:spPr>
          <a:xfrm>
            <a:off x="347272" y="5760625"/>
            <a:ext cx="11497456" cy="1097375"/>
          </a:xfrm>
          <a:prstGeom prst="rect">
            <a:avLst/>
          </a:prstGeom>
        </p:spPr>
      </p:pic>
      <p:sp>
        <p:nvSpPr>
          <p:cNvPr id="3" name="CuadroTexto 2">
            <a:extLst>
              <a:ext uri="{FF2B5EF4-FFF2-40B4-BE49-F238E27FC236}">
                <a16:creationId xmlns:a16="http://schemas.microsoft.com/office/drawing/2014/main" id="{654FF346-C870-ECF4-F532-EF97F102FB15}"/>
              </a:ext>
            </a:extLst>
          </p:cNvPr>
          <p:cNvSpPr txBox="1"/>
          <p:nvPr/>
        </p:nvSpPr>
        <p:spPr>
          <a:xfrm>
            <a:off x="1024128" y="1274124"/>
            <a:ext cx="9884664" cy="3908762"/>
          </a:xfrm>
          <a:prstGeom prst="rect">
            <a:avLst/>
          </a:prstGeom>
          <a:noFill/>
        </p:spPr>
        <p:txBody>
          <a:bodyPr wrap="square">
            <a:spAutoFit/>
          </a:bodyPr>
          <a:lstStyle/>
          <a:p>
            <a:pPr algn="just"/>
            <a:r>
              <a:rPr lang="es-MX" sz="2800" b="1" dirty="0">
                <a:solidFill>
                  <a:srgbClr val="0070C0"/>
                </a:solidFill>
                <a:latin typeface="+mj-lt"/>
              </a:rPr>
              <a:t>5. Luchas contemporáneas</a:t>
            </a:r>
          </a:p>
          <a:p>
            <a:pPr algn="just"/>
            <a:endParaRPr lang="es-MX" sz="2800" dirty="0">
              <a:solidFill>
                <a:srgbClr val="0070C0"/>
              </a:solidFill>
              <a:latin typeface="+mj-lt"/>
            </a:endParaRPr>
          </a:p>
          <a:p>
            <a:pPr algn="just"/>
            <a:r>
              <a:rPr lang="es-MX" sz="2400" dirty="0">
                <a:latin typeface="+mj-lt"/>
              </a:rPr>
              <a:t>•Derechos sexuales y reproductivos: La lucha por la autonomía sobre el cuerpo ha sido un tema central, incluyendo el derecho al aborto y el acceso a la salud sexual.</a:t>
            </a:r>
          </a:p>
          <a:p>
            <a:pPr algn="just"/>
            <a:endParaRPr lang="es-MX" sz="2400" dirty="0">
              <a:latin typeface="+mj-lt"/>
            </a:endParaRPr>
          </a:p>
          <a:p>
            <a:pPr algn="just"/>
            <a:r>
              <a:rPr lang="es-MX" sz="2400" dirty="0">
                <a:latin typeface="+mj-lt"/>
              </a:rPr>
              <a:t>•Violencia de género: Las campañas globales, como #MeToo, han visibilizado la violencia sistémica contra las mujeres.</a:t>
            </a:r>
          </a:p>
          <a:p>
            <a:pPr algn="just"/>
            <a:endParaRPr lang="es-MX" sz="2400" dirty="0">
              <a:latin typeface="+mj-lt"/>
            </a:endParaRPr>
          </a:p>
          <a:p>
            <a:pPr algn="just"/>
            <a:r>
              <a:rPr lang="es-MX" sz="2400" dirty="0">
                <a:latin typeface="+mj-lt"/>
              </a:rPr>
              <a:t>•Interseccionalidad: En los últimos años, se ha adoptado un enfoque que considera cómo múltiples formas de discriminación (raza, clase, orientación sexual) afectan a las mujeres.</a:t>
            </a:r>
          </a:p>
        </p:txBody>
      </p:sp>
    </p:spTree>
    <p:extLst>
      <p:ext uri="{BB962C8B-B14F-4D97-AF65-F5344CB8AC3E}">
        <p14:creationId xmlns:p14="http://schemas.microsoft.com/office/powerpoint/2010/main" val="345278217"/>
      </p:ext>
    </p:extLst>
  </p:cSld>
  <p:clrMapOvr>
    <a:masterClrMapping/>
  </p:clrMapOvr>
</p:sld>
</file>

<file path=ppt/theme/theme1.xml><?xml version="1.0" encoding="utf-8"?>
<a:theme xmlns:a="http://schemas.openxmlformats.org/drawingml/2006/main" name="ChronicleVTI">
  <a:themeElements>
    <a:clrScheme name="ChronicleVTI">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ChronicleVTI">
      <a:majorFont>
        <a:latin typeface="Univers Condensed"/>
        <a:ea typeface=""/>
        <a:cs typeface=""/>
      </a:majorFont>
      <a:minorFont>
        <a:latin typeface="Calisto MT" panose="02040603050505030304"/>
        <a:ea typeface=""/>
        <a:cs typeface=""/>
      </a:minorFont>
    </a:fontScheme>
    <a:fmtScheme name="Chronicle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nicleVTI" id="{534FD3B1-53CD-4A5C-943C-C44DFF248C3E}" vid="{19A790DA-2E4D-4134-98A6-7DECB1A1B842}"/>
    </a:ext>
  </a:extLst>
</a:theme>
</file>

<file path=docProps/app.xml><?xml version="1.0" encoding="utf-8"?>
<Properties xmlns="http://schemas.openxmlformats.org/officeDocument/2006/extended-properties" xmlns:vt="http://schemas.openxmlformats.org/officeDocument/2006/docPropsVTypes">
  <TotalTime>355</TotalTime>
  <Words>5986</Words>
  <Application>Microsoft Office PowerPoint</Application>
  <PresentationFormat>Panorámica</PresentationFormat>
  <Paragraphs>309</Paragraphs>
  <Slides>80</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80</vt:i4>
      </vt:variant>
    </vt:vector>
  </HeadingPairs>
  <TitlesOfParts>
    <vt:vector size="87" baseType="lpstr">
      <vt:lpstr>Abadi</vt:lpstr>
      <vt:lpstr>Aptos</vt:lpstr>
      <vt:lpstr>Arial</vt:lpstr>
      <vt:lpstr>Calisto MT</vt:lpstr>
      <vt:lpstr>Univers Condensed</vt:lpstr>
      <vt:lpstr>Wingdings</vt:lpstr>
      <vt:lpstr>ChronicleVTI</vt:lpstr>
      <vt:lpstr>Presentación de PowerPoint</vt:lpstr>
      <vt:lpstr>Presentación de PowerPoint</vt:lpstr>
      <vt:lpstr>Presentación de PowerPoint</vt:lpstr>
      <vt:lpstr>Derechos políticos de las mujeres, acciones afirmativas y paridad</vt:lpstr>
      <vt:lpstr>Presentación de PowerPoint</vt:lpstr>
      <vt:lpstr>Presentación de PowerPoint</vt:lpstr>
      <vt:lpstr>Presentación de PowerPoint</vt:lpstr>
      <vt:lpstr>Presentación de PowerPoint</vt:lpstr>
      <vt:lpstr>Presentación de PowerPoint</vt:lpstr>
      <vt:lpstr>Presentación de PowerPoint</vt:lpstr>
      <vt:lpstr>Piedras angulares de los sistemas de derecho y de la cultura de la legalidad. </vt:lpstr>
      <vt:lpstr>Igualdad</vt:lpstr>
      <vt:lpstr>Igualdad</vt:lpstr>
      <vt:lpstr>Presentación de PowerPoint</vt:lpstr>
      <vt:lpstr>Conductas discriminatorias </vt:lpstr>
      <vt:lpstr>Presentación de PowerPoint</vt:lpstr>
      <vt:lpstr>Discriminación </vt:lpstr>
      <vt:lpstr>Discriminación y su impacto </vt:lpstr>
      <vt:lpstr>Derechos humanos </vt:lpstr>
      <vt:lpstr>Derechos de las mujeres </vt:lpstr>
      <vt:lpstr>Principio de igualdad</vt:lpstr>
      <vt:lpstr>Principio de igualdad</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Igualdad </vt:lpstr>
      <vt:lpstr>Rawls</vt:lpstr>
      <vt:lpstr>Derechos humanos de las mujeres</vt:lpstr>
      <vt:lpstr>Situaciones de desigualdad y discriminación </vt:lpstr>
      <vt:lpstr>Derechos humanos y la perspectiva de género</vt:lpstr>
      <vt:lpstr>Discriminación histórica</vt:lpstr>
      <vt:lpstr>Perspectiva de género</vt:lpstr>
      <vt:lpstr>Convención CEDAW, artículo 1</vt:lpstr>
      <vt:lpstr>Limitaciones enfrentadas por las mujeres </vt:lpstr>
      <vt:lpstr>Conferencia Mundial sobre Derechos Humanos. 1993</vt:lpstr>
      <vt:lpstr>Presentación de PowerPoint</vt:lpstr>
      <vt:lpstr>Convención sobre la Eliminación de Todas las Formas de Discriminación contra la Mujer (CEDAW) y su  Protocolo Facultativo   Convención Interamericana para Prevenir, Sancionar y Erradicar la Violencia contra la Mujer</vt:lpstr>
      <vt:lpstr>Reflexión</vt:lpstr>
      <vt:lpstr>El Estado </vt:lpstr>
      <vt:lpstr>Acciones integrales </vt:lpstr>
      <vt:lpstr>Metas</vt:lpstr>
      <vt:lpstr>Derechos humanos, derechos políticos y ciudadanía</vt:lpstr>
      <vt:lpstr>Participación política</vt:lpstr>
      <vt:lpstr>Derecho a la representación política </vt:lpstr>
      <vt:lpstr>Derecho a la representación política </vt:lpstr>
      <vt:lpstr>El Estado </vt:lpstr>
      <vt:lpstr>Desigualdad y la discriminación</vt:lpstr>
      <vt:lpstr>Presentación de PowerPoint</vt:lpstr>
      <vt:lpstr>Limitaciones </vt:lpstr>
      <vt:lpstr>Mujeres activas en política </vt:lpstr>
      <vt:lpstr>¿Por qué no tenemos igualdad de participación y representación? </vt:lpstr>
      <vt:lpstr>Obstáculos importantes </vt:lpstr>
      <vt:lpstr>Obstáculos importantes </vt:lpstr>
      <vt:lpstr>Democracia</vt:lpstr>
      <vt:lpstr>Democracia</vt:lpstr>
      <vt:lpstr>Derechos políticos</vt:lpstr>
      <vt:lpstr>Políticas de diferenciación para la igualdad o medidas de acción afirmativa </vt:lpstr>
      <vt:lpstr>Convención CEDAW establece en su artículo 4, numeral 1</vt:lpstr>
      <vt:lpstr>Corte Interamericana de Derechos Humanos</vt:lpstr>
      <vt:lpstr>Comisión Interamericana de Derechos Humanos (CIDH) </vt:lpstr>
      <vt:lpstr>Las cuotas de participación política de las mujeres </vt:lpstr>
      <vt:lpstr>Presentación de PowerPoint</vt:lpstr>
      <vt:lpstr>Principales características</vt:lpstr>
      <vt:lpstr>Medición cuantitativa de mujeres</vt:lpstr>
      <vt:lpstr>Experiencia latinoamericana en la implementación del mecanismo de cuotas</vt:lpstr>
      <vt:lpstr>Experiencia latinoamericana en la implementación del mecanismo de cuotas</vt:lpstr>
      <vt:lpstr>Experiencia latinoamericana en la implementación del mecanismo de cuotas</vt:lpstr>
      <vt:lpstr>Experiencia latinoamericana en la implementación del mecanismo de cuotas</vt:lpstr>
      <vt:lpstr>Partidos políticos</vt:lpstr>
      <vt:lpstr>Organismos electorales</vt:lpstr>
      <vt:lpstr>El salto cualitativo: de las cuotas a la paridad </vt:lpstr>
      <vt:lpstr>La paridad como un acelerador</vt:lpstr>
      <vt:lpstr>Desafio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Martha Leticia Mercado Ramírez</dc:creator>
  <cp:lastModifiedBy>Carolina Roque Morales</cp:lastModifiedBy>
  <cp:revision>6</cp:revision>
  <dcterms:created xsi:type="dcterms:W3CDTF">2025-01-27T03:31:57Z</dcterms:created>
  <dcterms:modified xsi:type="dcterms:W3CDTF">2025-03-06T14:35:55Z</dcterms:modified>
</cp:coreProperties>
</file>