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16"/>
    <p:restoredTop sz="94610"/>
  </p:normalViewPr>
  <p:slideViewPr>
    <p:cSldViewPr snapToGrid="0" snapToObjects="1">
      <p:cViewPr varScale="1">
        <p:scale>
          <a:sx n="70" d="100"/>
          <a:sy n="70" d="100"/>
        </p:scale>
        <p:origin x="38" y="2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6761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Presentación sobre el financiamiento de los tribunales electorales locales. Tesis central: el presupuesto es condición material de la independencia jurisdiccional, pero la autonomía financiera no equivale a autodeterminación presupuestaria.</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Este es el precedente central de la 'tercera etapa': la afectación puede ocurrir DESPUÉS de aprobado el presupuesto.</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Advertencia expresa al grupo: esto NO es una fórmula legal. Es un instrumento para ordenar la argumentación del anteproyecto.</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Punto crítico de la sesión: generalizar P./J. 70/2006 sin sus condiciones de origen es el error más común en esta materia.</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Insistir: la autonomía es instrumental, no un fin en sí mismo. El tribunal conserva competencias pero puede carecer de medios: ahí está el problema.</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reforma es reciente: conviene advertir al grupo que la línea jurisprudencial previa sobre irreductibilidad de remuneraciones debe releerse a su luz.</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auditoría no puede convertirse en dirección administrativa. El deslinde es funcional, no de jerarquía.</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Aquí conviene abrir discusión: ¿es defendible la deferencia? Sí, en términos de división de poderes. El problema es que no resuelve cómo distinguir una reducción legítima de un vaciamiento gradual.</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Cierre: dejar abierta la discusión sobre el estándar de suficiencia. Es el punto donde la materia está genuinamente sin resolver.</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punto de la slide: la doctrina suele agotar la independencia en la dimensión personal. La institucional es la que el presupuesto compromete.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Subrayar: la separación del Poder Judicial local (2014) es decisiva más adelante, cuando se discuta la irreductibilidad de P./J. 70/2006.</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SE">
    <p:bg>
      <p:bgPr>
        <a:solidFill>
          <a:srgbClr val="F4ECE0"/>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2B2B2B"/>
          </a:solidFill>
          <a:ln/>
        </p:spPr>
        <p:txBody>
          <a:bodyPr/>
          <a:lstStyle/>
          <a:p>
            <a:endParaRPr lang="es-MX"/>
          </a:p>
        </p:txBody>
      </p:sp>
      <p:sp>
        <p:nvSpPr>
          <p:cNvPr id="3" name="Shape 1"/>
          <p:cNvSpPr/>
          <p:nvPr/>
        </p:nvSpPr>
        <p:spPr>
          <a:xfrm>
            <a:off x="0" y="0"/>
            <a:ext cx="292608" cy="6858000"/>
          </a:xfrm>
          <a:prstGeom prst="rect">
            <a:avLst/>
          </a:prstGeom>
          <a:solidFill>
            <a:srgbClr val="C2185B"/>
          </a:solidFill>
          <a:ln/>
        </p:spPr>
        <p:txBody>
          <a:bodyPr/>
          <a:lstStyle/>
          <a:p>
            <a:endParaRPr lang="es-MX"/>
          </a:p>
        </p:txBody>
      </p:sp>
      <p:sp>
        <p:nvSpPr>
          <p:cNvPr id="4" name="Shape 2"/>
          <p:cNvSpPr/>
          <p:nvPr/>
        </p:nvSpPr>
        <p:spPr>
          <a:xfrm>
            <a:off x="9235440" y="-1371600"/>
            <a:ext cx="4754880" cy="4754880"/>
          </a:xfrm>
          <a:prstGeom prst="ellipse">
            <a:avLst/>
          </a:prstGeom>
          <a:solidFill>
            <a:srgbClr val="00897B"/>
          </a:solidFill>
          <a:ln/>
        </p:spPr>
        <p:txBody>
          <a:bodyPr/>
          <a:lstStyle/>
          <a:p>
            <a:endParaRPr lang="es-MX"/>
          </a:p>
        </p:txBody>
      </p:sp>
      <p:sp>
        <p:nvSpPr>
          <p:cNvPr id="5" name="Shape 3"/>
          <p:cNvSpPr/>
          <p:nvPr/>
        </p:nvSpPr>
        <p:spPr>
          <a:xfrm>
            <a:off x="10424160" y="4206240"/>
            <a:ext cx="3108960" cy="3108960"/>
          </a:xfrm>
          <a:prstGeom prst="ellipse">
            <a:avLst/>
          </a:prstGeom>
          <a:solidFill>
            <a:srgbClr val="C2185B"/>
          </a:solidFill>
          <a:ln/>
        </p:spPr>
        <p:txBody>
          <a:bodyPr/>
          <a:lstStyle/>
          <a:p>
            <a:endParaRPr lang="es-MX"/>
          </a:p>
        </p:txBody>
      </p:sp>
      <p:sp>
        <p:nvSpPr>
          <p:cNvPr id="6" name="Text 4"/>
          <p:cNvSpPr/>
          <p:nvPr/>
        </p:nvSpPr>
        <p:spPr>
          <a:xfrm>
            <a:off x="1005840" y="1737360"/>
            <a:ext cx="8229600" cy="457200"/>
          </a:xfrm>
          <a:prstGeom prst="rect">
            <a:avLst/>
          </a:prstGeom>
          <a:noFill/>
          <a:ln/>
        </p:spPr>
        <p:txBody>
          <a:bodyPr wrap="square" lIns="0" tIns="0" rIns="0" bIns="0" rtlCol="0" anchor="ctr"/>
          <a:lstStyle/>
          <a:p>
            <a:pPr marL="0" indent="0">
              <a:buNone/>
            </a:pPr>
            <a:r>
              <a:rPr lang="en-US" sz="1500" b="1" kern="0" spc="300" dirty="0">
                <a:solidFill>
                  <a:srgbClr val="00897B"/>
                </a:solidFill>
                <a:latin typeface="Calibri" pitchFamily="34" charset="0"/>
                <a:ea typeface="Calibri" pitchFamily="34" charset="-122"/>
                <a:cs typeface="Calibri" pitchFamily="34" charset="-120"/>
              </a:rPr>
              <a:t>FINANCIAMIENTO DE LOS</a:t>
            </a:r>
            <a:endParaRPr lang="en-US" sz="1500" dirty="0"/>
          </a:p>
        </p:txBody>
      </p:sp>
      <p:sp>
        <p:nvSpPr>
          <p:cNvPr id="7" name="Text 5"/>
          <p:cNvSpPr/>
          <p:nvPr/>
        </p:nvSpPr>
        <p:spPr>
          <a:xfrm>
            <a:off x="1005840" y="2176272"/>
            <a:ext cx="8503920" cy="1371600"/>
          </a:xfrm>
          <a:prstGeom prst="rect">
            <a:avLst/>
          </a:prstGeom>
          <a:noFill/>
          <a:ln/>
        </p:spPr>
        <p:txBody>
          <a:bodyPr wrap="square" lIns="0" tIns="0" rIns="0" bIns="0" rtlCol="0" anchor="ctr"/>
          <a:lstStyle/>
          <a:p>
            <a:pPr marL="0" indent="0">
              <a:lnSpc>
                <a:spcPts val="5200"/>
              </a:lnSpc>
              <a:buNone/>
            </a:pPr>
            <a:r>
              <a:rPr lang="en-US" sz="4800" b="1" dirty="0">
                <a:solidFill>
                  <a:srgbClr val="F4ECE0"/>
                </a:solidFill>
                <a:latin typeface="Cambria" pitchFamily="34" charset="0"/>
                <a:ea typeface="Cambria" pitchFamily="34" charset="-122"/>
                <a:cs typeface="Cambria" pitchFamily="34" charset="-120"/>
              </a:rPr>
              <a:t>Tribunales electorales locales</a:t>
            </a:r>
            <a:endParaRPr lang="en-US" sz="4800" dirty="0"/>
          </a:p>
        </p:txBody>
      </p:sp>
      <p:sp>
        <p:nvSpPr>
          <p:cNvPr id="8" name="Text 6"/>
          <p:cNvSpPr/>
          <p:nvPr/>
        </p:nvSpPr>
        <p:spPr>
          <a:xfrm>
            <a:off x="1005840" y="3703320"/>
            <a:ext cx="7680960" cy="822960"/>
          </a:xfrm>
          <a:prstGeom prst="rect">
            <a:avLst/>
          </a:prstGeom>
          <a:noFill/>
          <a:ln/>
        </p:spPr>
        <p:txBody>
          <a:bodyPr wrap="square" lIns="0" tIns="0" rIns="0" bIns="0" rtlCol="0" anchor="t"/>
          <a:lstStyle/>
          <a:p>
            <a:pPr marL="0" indent="0">
              <a:lnSpc>
                <a:spcPts val="2100"/>
              </a:lnSpc>
              <a:buNone/>
            </a:pPr>
            <a:r>
              <a:rPr lang="en-US" sz="1450" dirty="0">
                <a:solidFill>
                  <a:srgbClr val="E4D7C3"/>
                </a:solidFill>
                <a:latin typeface="Calibri" pitchFamily="34" charset="0"/>
                <a:ea typeface="Calibri" pitchFamily="34" charset="-122"/>
                <a:cs typeface="Calibri" pitchFamily="34" charset="-120"/>
              </a:rPr>
              <a:t>Autonomía presupuestaria y financiera, responsabilidad en el ejercicio del gasto público y criterios jurisdiccionales aplicables</a:t>
            </a:r>
            <a:endParaRPr lang="en-US" sz="1450" dirty="0"/>
          </a:p>
        </p:txBody>
      </p:sp>
      <p:sp>
        <p:nvSpPr>
          <p:cNvPr id="9" name="Shape 7"/>
          <p:cNvSpPr/>
          <p:nvPr/>
        </p:nvSpPr>
        <p:spPr>
          <a:xfrm>
            <a:off x="1005840" y="4754880"/>
            <a:ext cx="822960" cy="36576"/>
          </a:xfrm>
          <a:prstGeom prst="rect">
            <a:avLst/>
          </a:prstGeom>
          <a:solidFill>
            <a:srgbClr val="C2185B"/>
          </a:solidFill>
          <a:ln/>
        </p:spPr>
        <p:txBody>
          <a:bodyPr/>
          <a:lstStyle/>
          <a:p>
            <a:endParaRPr lang="es-MX"/>
          </a:p>
        </p:txBody>
      </p:sp>
      <p:sp>
        <p:nvSpPr>
          <p:cNvPr id="10" name="Text 8"/>
          <p:cNvSpPr/>
          <p:nvPr/>
        </p:nvSpPr>
        <p:spPr>
          <a:xfrm>
            <a:off x="1005840" y="4956048"/>
            <a:ext cx="5486400" cy="292608"/>
          </a:xfrm>
          <a:prstGeom prst="rect">
            <a:avLst/>
          </a:prstGeom>
          <a:noFill/>
          <a:ln/>
        </p:spPr>
        <p:txBody>
          <a:bodyPr wrap="square" lIns="0" tIns="0" rIns="0" bIns="0" rtlCol="0" anchor="ctr"/>
          <a:lstStyle/>
          <a:p>
            <a:pPr marL="0" indent="0">
              <a:buNone/>
            </a:pPr>
            <a:r>
              <a:rPr lang="en-US" sz="1250" dirty="0">
                <a:solidFill>
                  <a:srgbClr val="E4D7C3"/>
                </a:solidFill>
                <a:latin typeface="Calibri" pitchFamily="34" charset="0"/>
                <a:ea typeface="Calibri" pitchFamily="34" charset="-122"/>
                <a:cs typeface="Calibri" pitchFamily="34" charset="-120"/>
              </a:rPr>
              <a:t>Escuela Judicial Electoral</a:t>
            </a:r>
          </a:p>
          <a:p>
            <a:pPr marL="0" indent="0">
              <a:buNone/>
            </a:pPr>
            <a:r>
              <a:rPr lang="en-US" sz="1600" dirty="0">
                <a:solidFill>
                  <a:srgbClr val="E4D7C3"/>
                </a:solidFill>
                <a:latin typeface="Calibri" pitchFamily="34" charset="0"/>
                <a:cs typeface="Calibri" pitchFamily="34" charset="-120"/>
              </a:rPr>
              <a:t>Profesora Gabriela Cossío Deschamps</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7</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Cuatro categorías, cuatro problemas</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  VISTA DE CONJUNTO</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7</a:t>
            </a:r>
            <a:endParaRPr lang="en-US" sz="1000" dirty="0"/>
          </a:p>
        </p:txBody>
      </p:sp>
      <p:sp>
        <p:nvSpPr>
          <p:cNvPr id="7" name="Shape 5"/>
          <p:cNvSpPr/>
          <p:nvPr/>
        </p:nvSpPr>
        <p:spPr>
          <a:xfrm>
            <a:off x="1133856" y="1536192"/>
            <a:ext cx="2331720" cy="374904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536192"/>
            <a:ext cx="2331720" cy="960120"/>
          </a:xfrm>
          <a:prstGeom prst="rect">
            <a:avLst/>
          </a:prstGeom>
          <a:solidFill>
            <a:srgbClr val="00897B"/>
          </a:solidFill>
          <a:ln/>
        </p:spPr>
        <p:txBody>
          <a:bodyPr/>
          <a:lstStyle/>
          <a:p>
            <a:endParaRPr lang="es-MX"/>
          </a:p>
        </p:txBody>
      </p:sp>
      <p:sp>
        <p:nvSpPr>
          <p:cNvPr id="9" name="Text 7"/>
          <p:cNvSpPr/>
          <p:nvPr/>
        </p:nvSpPr>
        <p:spPr>
          <a:xfrm>
            <a:off x="1371600" y="1536192"/>
            <a:ext cx="1874520" cy="960120"/>
          </a:xfrm>
          <a:prstGeom prst="rect">
            <a:avLst/>
          </a:prstGeom>
          <a:noFill/>
          <a:ln/>
        </p:spPr>
        <p:txBody>
          <a:bodyPr wrap="square" lIns="0" tIns="0" rIns="0" bIns="0" rtlCol="0" anchor="ctr"/>
          <a:lstStyle/>
          <a:p>
            <a:pPr marL="0" indent="0">
              <a:lnSpc>
                <a:spcPts val="1700"/>
              </a:lnSpc>
              <a:buNone/>
            </a:pPr>
            <a:r>
              <a:rPr lang="en-US" sz="1350" b="1" dirty="0">
                <a:solidFill>
                  <a:srgbClr val="FFFFFF"/>
                </a:solidFill>
                <a:latin typeface="Calibri" pitchFamily="34" charset="0"/>
                <a:ea typeface="Calibri" pitchFamily="34" charset="-122"/>
                <a:cs typeface="Calibri" pitchFamily="34" charset="-120"/>
              </a:rPr>
              <a:t>Autonomía</a:t>
            </a:r>
            <a:endParaRPr lang="en-US" sz="1350" dirty="0"/>
          </a:p>
          <a:p>
            <a:pPr marL="0" indent="0">
              <a:lnSpc>
                <a:spcPts val="1700"/>
              </a:lnSpc>
              <a:buNone/>
            </a:pPr>
            <a:r>
              <a:rPr lang="en-US" sz="1350" b="1" dirty="0">
                <a:solidFill>
                  <a:srgbClr val="FFFFFF"/>
                </a:solidFill>
                <a:latin typeface="Calibri" pitchFamily="34" charset="0"/>
                <a:ea typeface="Calibri" pitchFamily="34" charset="-122"/>
                <a:cs typeface="Calibri" pitchFamily="34" charset="-120"/>
              </a:rPr>
              <a:t>presupuestaria</a:t>
            </a:r>
            <a:endParaRPr lang="en-US" sz="1350" dirty="0"/>
          </a:p>
        </p:txBody>
      </p:sp>
      <p:sp>
        <p:nvSpPr>
          <p:cNvPr id="10" name="Text 8"/>
          <p:cNvSpPr/>
          <p:nvPr/>
        </p:nvSpPr>
        <p:spPr>
          <a:xfrm>
            <a:off x="1371600" y="2697480"/>
            <a:ext cx="1874520" cy="105156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Formular el anteproyecto sin interferencia</a:t>
            </a:r>
            <a:endParaRPr lang="en-US" sz="1200" dirty="0"/>
          </a:p>
        </p:txBody>
      </p:sp>
      <p:sp>
        <p:nvSpPr>
          <p:cNvPr id="11" name="Shape 9"/>
          <p:cNvSpPr/>
          <p:nvPr/>
        </p:nvSpPr>
        <p:spPr>
          <a:xfrm>
            <a:off x="1371600" y="3913632"/>
            <a:ext cx="365760" cy="32004"/>
          </a:xfrm>
          <a:prstGeom prst="rect">
            <a:avLst/>
          </a:prstGeom>
          <a:solidFill>
            <a:srgbClr val="00897B"/>
          </a:solidFill>
          <a:ln/>
        </p:spPr>
        <p:txBody>
          <a:bodyPr/>
          <a:lstStyle/>
          <a:p>
            <a:endParaRPr lang="es-MX"/>
          </a:p>
        </p:txBody>
      </p:sp>
      <p:sp>
        <p:nvSpPr>
          <p:cNvPr id="12" name="Text 10"/>
          <p:cNvSpPr/>
          <p:nvPr/>
        </p:nvSpPr>
        <p:spPr>
          <a:xfrm>
            <a:off x="1371600" y="4096512"/>
            <a:ext cx="1874520" cy="1005840"/>
          </a:xfrm>
          <a:prstGeom prst="rect">
            <a:avLst/>
          </a:prstGeom>
          <a:noFill/>
          <a:ln/>
        </p:spPr>
        <p:txBody>
          <a:bodyPr wrap="square" lIns="0" tIns="0" rIns="0" bIns="0" rtlCol="0" anchor="t"/>
          <a:lstStyle/>
          <a:p>
            <a:pPr marL="0" indent="0" algn="l">
              <a:lnSpc>
                <a:spcPts val="1600"/>
              </a:lnSpc>
              <a:buNone/>
            </a:pPr>
            <a:r>
              <a:rPr lang="en-US" sz="1200" b="1" i="1" dirty="0">
                <a:solidFill>
                  <a:srgbClr val="00897B"/>
                </a:solidFill>
                <a:latin typeface="Calibri" pitchFamily="34" charset="0"/>
                <a:ea typeface="Calibri" pitchFamily="34" charset="-122"/>
                <a:cs typeface="Calibri" pitchFamily="34" charset="-120"/>
              </a:rPr>
              <a:t>¿Quién decide qué se pide?</a:t>
            </a:r>
            <a:endParaRPr lang="en-US" sz="1200" dirty="0"/>
          </a:p>
        </p:txBody>
      </p:sp>
      <p:sp>
        <p:nvSpPr>
          <p:cNvPr id="13" name="Shape 11"/>
          <p:cNvSpPr/>
          <p:nvPr/>
        </p:nvSpPr>
        <p:spPr>
          <a:xfrm>
            <a:off x="3703320" y="1536192"/>
            <a:ext cx="2331720" cy="374904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4" name="Shape 12"/>
          <p:cNvSpPr/>
          <p:nvPr/>
        </p:nvSpPr>
        <p:spPr>
          <a:xfrm>
            <a:off x="3703320" y="1536192"/>
            <a:ext cx="2331720" cy="960120"/>
          </a:xfrm>
          <a:prstGeom prst="rect">
            <a:avLst/>
          </a:prstGeom>
          <a:solidFill>
            <a:srgbClr val="00695C"/>
          </a:solidFill>
          <a:ln/>
        </p:spPr>
        <p:txBody>
          <a:bodyPr/>
          <a:lstStyle/>
          <a:p>
            <a:endParaRPr lang="es-MX"/>
          </a:p>
        </p:txBody>
      </p:sp>
      <p:sp>
        <p:nvSpPr>
          <p:cNvPr id="15" name="Text 13"/>
          <p:cNvSpPr/>
          <p:nvPr/>
        </p:nvSpPr>
        <p:spPr>
          <a:xfrm>
            <a:off x="3941064" y="1536192"/>
            <a:ext cx="1874520" cy="960120"/>
          </a:xfrm>
          <a:prstGeom prst="rect">
            <a:avLst/>
          </a:prstGeom>
          <a:noFill/>
          <a:ln/>
        </p:spPr>
        <p:txBody>
          <a:bodyPr wrap="square" lIns="0" tIns="0" rIns="0" bIns="0" rtlCol="0" anchor="ctr"/>
          <a:lstStyle/>
          <a:p>
            <a:pPr marL="0" indent="0">
              <a:lnSpc>
                <a:spcPts val="1700"/>
              </a:lnSpc>
              <a:buNone/>
            </a:pPr>
            <a:r>
              <a:rPr lang="en-US" sz="1350" b="1" dirty="0">
                <a:solidFill>
                  <a:srgbClr val="FFFFFF"/>
                </a:solidFill>
                <a:latin typeface="Calibri" pitchFamily="34" charset="0"/>
                <a:ea typeface="Calibri" pitchFamily="34" charset="-122"/>
                <a:cs typeface="Calibri" pitchFamily="34" charset="-120"/>
              </a:rPr>
              <a:t>Autonomía</a:t>
            </a:r>
            <a:endParaRPr lang="en-US" sz="1350" dirty="0"/>
          </a:p>
          <a:p>
            <a:pPr marL="0" indent="0">
              <a:lnSpc>
                <a:spcPts val="1700"/>
              </a:lnSpc>
              <a:buNone/>
            </a:pPr>
            <a:r>
              <a:rPr lang="en-US" sz="1350" b="1" dirty="0">
                <a:solidFill>
                  <a:srgbClr val="FFFFFF"/>
                </a:solidFill>
                <a:latin typeface="Calibri" pitchFamily="34" charset="0"/>
                <a:ea typeface="Calibri" pitchFamily="34" charset="-122"/>
                <a:cs typeface="Calibri" pitchFamily="34" charset="-120"/>
              </a:rPr>
              <a:t>financiera</a:t>
            </a:r>
            <a:endParaRPr lang="en-US" sz="1350" dirty="0"/>
          </a:p>
        </p:txBody>
      </p:sp>
      <p:sp>
        <p:nvSpPr>
          <p:cNvPr id="16" name="Text 14"/>
          <p:cNvSpPr/>
          <p:nvPr/>
        </p:nvSpPr>
        <p:spPr>
          <a:xfrm>
            <a:off x="3941064" y="2697480"/>
            <a:ext cx="1874520" cy="105156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Disponer y administrar lo autorizado</a:t>
            </a:r>
            <a:endParaRPr lang="en-US" sz="1200" dirty="0"/>
          </a:p>
        </p:txBody>
      </p:sp>
      <p:sp>
        <p:nvSpPr>
          <p:cNvPr id="17" name="Shape 15"/>
          <p:cNvSpPr/>
          <p:nvPr/>
        </p:nvSpPr>
        <p:spPr>
          <a:xfrm>
            <a:off x="3941064" y="3913632"/>
            <a:ext cx="365760" cy="32004"/>
          </a:xfrm>
          <a:prstGeom prst="rect">
            <a:avLst/>
          </a:prstGeom>
          <a:solidFill>
            <a:srgbClr val="00695C"/>
          </a:solidFill>
          <a:ln/>
        </p:spPr>
        <p:txBody>
          <a:bodyPr/>
          <a:lstStyle/>
          <a:p>
            <a:endParaRPr lang="es-MX"/>
          </a:p>
        </p:txBody>
      </p:sp>
      <p:sp>
        <p:nvSpPr>
          <p:cNvPr id="18" name="Text 16"/>
          <p:cNvSpPr/>
          <p:nvPr/>
        </p:nvSpPr>
        <p:spPr>
          <a:xfrm>
            <a:off x="3941064" y="4096512"/>
            <a:ext cx="1874520" cy="1005840"/>
          </a:xfrm>
          <a:prstGeom prst="rect">
            <a:avLst/>
          </a:prstGeom>
          <a:noFill/>
          <a:ln/>
        </p:spPr>
        <p:txBody>
          <a:bodyPr wrap="square" lIns="0" tIns="0" rIns="0" bIns="0" rtlCol="0" anchor="t"/>
          <a:lstStyle/>
          <a:p>
            <a:pPr marL="0" indent="0" algn="l">
              <a:lnSpc>
                <a:spcPts val="1600"/>
              </a:lnSpc>
              <a:buNone/>
            </a:pPr>
            <a:r>
              <a:rPr lang="en-US" sz="1200" b="1" i="1" dirty="0">
                <a:solidFill>
                  <a:srgbClr val="00695C"/>
                </a:solidFill>
                <a:latin typeface="Calibri" pitchFamily="34" charset="0"/>
                <a:ea typeface="Calibri" pitchFamily="34" charset="-122"/>
                <a:cs typeface="Calibri" pitchFamily="34" charset="-120"/>
              </a:rPr>
              <a:t>¿Llega lo aprobado?</a:t>
            </a:r>
            <a:endParaRPr lang="en-US" sz="1200" dirty="0"/>
          </a:p>
        </p:txBody>
      </p:sp>
      <p:sp>
        <p:nvSpPr>
          <p:cNvPr id="19" name="Shape 17"/>
          <p:cNvSpPr/>
          <p:nvPr/>
        </p:nvSpPr>
        <p:spPr>
          <a:xfrm>
            <a:off x="6272784" y="1536192"/>
            <a:ext cx="2331720" cy="374904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0" name="Shape 18"/>
          <p:cNvSpPr/>
          <p:nvPr/>
        </p:nvSpPr>
        <p:spPr>
          <a:xfrm>
            <a:off x="6272784" y="1536192"/>
            <a:ext cx="2331720" cy="960120"/>
          </a:xfrm>
          <a:prstGeom prst="rect">
            <a:avLst/>
          </a:prstGeom>
          <a:solidFill>
            <a:srgbClr val="C2185B"/>
          </a:solidFill>
          <a:ln/>
        </p:spPr>
        <p:txBody>
          <a:bodyPr/>
          <a:lstStyle/>
          <a:p>
            <a:endParaRPr lang="es-MX"/>
          </a:p>
        </p:txBody>
      </p:sp>
      <p:sp>
        <p:nvSpPr>
          <p:cNvPr id="21" name="Text 19"/>
          <p:cNvSpPr/>
          <p:nvPr/>
        </p:nvSpPr>
        <p:spPr>
          <a:xfrm>
            <a:off x="6510528" y="1536192"/>
            <a:ext cx="1874520" cy="960120"/>
          </a:xfrm>
          <a:prstGeom prst="rect">
            <a:avLst/>
          </a:prstGeom>
          <a:noFill/>
          <a:ln/>
        </p:spPr>
        <p:txBody>
          <a:bodyPr wrap="square" lIns="0" tIns="0" rIns="0" bIns="0" rtlCol="0" anchor="ctr"/>
          <a:lstStyle/>
          <a:p>
            <a:pPr marL="0" indent="0">
              <a:lnSpc>
                <a:spcPts val="1700"/>
              </a:lnSpc>
              <a:buNone/>
            </a:pPr>
            <a:r>
              <a:rPr lang="en-US" sz="1350" b="1" dirty="0">
                <a:solidFill>
                  <a:srgbClr val="FFFFFF"/>
                </a:solidFill>
                <a:latin typeface="Calibri" pitchFamily="34" charset="0"/>
                <a:ea typeface="Calibri" pitchFamily="34" charset="-122"/>
                <a:cs typeface="Calibri" pitchFamily="34" charset="-120"/>
              </a:rPr>
              <a:t>Suficiencia</a:t>
            </a:r>
            <a:endParaRPr lang="en-US" sz="1350" dirty="0"/>
          </a:p>
          <a:p>
            <a:pPr marL="0" indent="0">
              <a:lnSpc>
                <a:spcPts val="1700"/>
              </a:lnSpc>
              <a:buNone/>
            </a:pPr>
            <a:r>
              <a:rPr lang="en-US" sz="1350" b="1" dirty="0">
                <a:solidFill>
                  <a:srgbClr val="FFFFFF"/>
                </a:solidFill>
                <a:latin typeface="Calibri" pitchFamily="34" charset="0"/>
                <a:ea typeface="Calibri" pitchFamily="34" charset="-122"/>
                <a:cs typeface="Calibri" pitchFamily="34" charset="-120"/>
              </a:rPr>
              <a:t>presupuestaria</a:t>
            </a:r>
            <a:endParaRPr lang="en-US" sz="1350" dirty="0"/>
          </a:p>
        </p:txBody>
      </p:sp>
      <p:sp>
        <p:nvSpPr>
          <p:cNvPr id="22" name="Text 20"/>
          <p:cNvSpPr/>
          <p:nvPr/>
        </p:nvSpPr>
        <p:spPr>
          <a:xfrm>
            <a:off x="6510528" y="2697480"/>
            <a:ext cx="1874520" cy="105156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Correspondencia entre función y recursos</a:t>
            </a:r>
            <a:endParaRPr lang="en-US" sz="1200" dirty="0"/>
          </a:p>
        </p:txBody>
      </p:sp>
      <p:sp>
        <p:nvSpPr>
          <p:cNvPr id="23" name="Shape 21"/>
          <p:cNvSpPr/>
          <p:nvPr/>
        </p:nvSpPr>
        <p:spPr>
          <a:xfrm>
            <a:off x="6510528" y="3913632"/>
            <a:ext cx="365760" cy="32004"/>
          </a:xfrm>
          <a:prstGeom prst="rect">
            <a:avLst/>
          </a:prstGeom>
          <a:solidFill>
            <a:srgbClr val="C2185B"/>
          </a:solidFill>
          <a:ln/>
        </p:spPr>
        <p:txBody>
          <a:bodyPr/>
          <a:lstStyle/>
          <a:p>
            <a:endParaRPr lang="es-MX"/>
          </a:p>
        </p:txBody>
      </p:sp>
      <p:sp>
        <p:nvSpPr>
          <p:cNvPr id="24" name="Text 22"/>
          <p:cNvSpPr/>
          <p:nvPr/>
        </p:nvSpPr>
        <p:spPr>
          <a:xfrm>
            <a:off x="6510528" y="4096512"/>
            <a:ext cx="1874520" cy="1005840"/>
          </a:xfrm>
          <a:prstGeom prst="rect">
            <a:avLst/>
          </a:prstGeom>
          <a:noFill/>
          <a:ln/>
        </p:spPr>
        <p:txBody>
          <a:bodyPr wrap="square" lIns="0" tIns="0" rIns="0" bIns="0" rtlCol="0" anchor="t"/>
          <a:lstStyle/>
          <a:p>
            <a:pPr marL="0" indent="0" algn="l">
              <a:lnSpc>
                <a:spcPts val="1600"/>
              </a:lnSpc>
              <a:buNone/>
            </a:pPr>
            <a:r>
              <a:rPr lang="en-US" sz="1200" b="1" i="1" dirty="0">
                <a:solidFill>
                  <a:srgbClr val="C2185B"/>
                </a:solidFill>
                <a:latin typeface="Calibri" pitchFamily="34" charset="0"/>
                <a:ea typeface="Calibri" pitchFamily="34" charset="-122"/>
                <a:cs typeface="Calibri" pitchFamily="34" charset="-120"/>
              </a:rPr>
              <a:t>¿Alcanza para operar?</a:t>
            </a:r>
            <a:endParaRPr lang="en-US" sz="1200" dirty="0"/>
          </a:p>
        </p:txBody>
      </p:sp>
      <p:sp>
        <p:nvSpPr>
          <p:cNvPr id="25" name="Shape 23"/>
          <p:cNvSpPr/>
          <p:nvPr/>
        </p:nvSpPr>
        <p:spPr>
          <a:xfrm>
            <a:off x="8842248" y="1536192"/>
            <a:ext cx="2331720" cy="374904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6" name="Shape 24"/>
          <p:cNvSpPr/>
          <p:nvPr/>
        </p:nvSpPr>
        <p:spPr>
          <a:xfrm>
            <a:off x="8842248" y="1536192"/>
            <a:ext cx="2331720" cy="960120"/>
          </a:xfrm>
          <a:prstGeom prst="rect">
            <a:avLst/>
          </a:prstGeom>
          <a:solidFill>
            <a:srgbClr val="8C0F42"/>
          </a:solidFill>
          <a:ln/>
        </p:spPr>
        <p:txBody>
          <a:bodyPr/>
          <a:lstStyle/>
          <a:p>
            <a:endParaRPr lang="es-MX"/>
          </a:p>
        </p:txBody>
      </p:sp>
      <p:sp>
        <p:nvSpPr>
          <p:cNvPr id="27" name="Text 25"/>
          <p:cNvSpPr/>
          <p:nvPr/>
        </p:nvSpPr>
        <p:spPr>
          <a:xfrm>
            <a:off x="9079992" y="1536192"/>
            <a:ext cx="1874520" cy="960120"/>
          </a:xfrm>
          <a:prstGeom prst="rect">
            <a:avLst/>
          </a:prstGeom>
          <a:noFill/>
          <a:ln/>
        </p:spPr>
        <p:txBody>
          <a:bodyPr wrap="square" lIns="0" tIns="0" rIns="0" bIns="0" rtlCol="0" anchor="ctr"/>
          <a:lstStyle/>
          <a:p>
            <a:pPr marL="0" indent="0">
              <a:lnSpc>
                <a:spcPts val="1700"/>
              </a:lnSpc>
              <a:buNone/>
            </a:pPr>
            <a:r>
              <a:rPr lang="en-US" sz="1350" b="1" dirty="0">
                <a:solidFill>
                  <a:srgbClr val="FFFFFF"/>
                </a:solidFill>
                <a:latin typeface="Calibri" pitchFamily="34" charset="0"/>
                <a:ea typeface="Calibri" pitchFamily="34" charset="-122"/>
                <a:cs typeface="Calibri" pitchFamily="34" charset="-120"/>
              </a:rPr>
              <a:t>Irreductibilidad</a:t>
            </a:r>
            <a:endParaRPr lang="en-US" sz="1350" dirty="0"/>
          </a:p>
        </p:txBody>
      </p:sp>
      <p:sp>
        <p:nvSpPr>
          <p:cNvPr id="28" name="Text 26"/>
          <p:cNvSpPr/>
          <p:nvPr/>
        </p:nvSpPr>
        <p:spPr>
          <a:xfrm>
            <a:off x="9079992" y="2697480"/>
            <a:ext cx="1874520" cy="105156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Límite a la disminución del monto</a:t>
            </a:r>
            <a:endParaRPr lang="en-US" sz="1200" dirty="0"/>
          </a:p>
        </p:txBody>
      </p:sp>
      <p:sp>
        <p:nvSpPr>
          <p:cNvPr id="29" name="Shape 27"/>
          <p:cNvSpPr/>
          <p:nvPr/>
        </p:nvSpPr>
        <p:spPr>
          <a:xfrm>
            <a:off x="9079992" y="3913632"/>
            <a:ext cx="365760" cy="32004"/>
          </a:xfrm>
          <a:prstGeom prst="rect">
            <a:avLst/>
          </a:prstGeom>
          <a:solidFill>
            <a:srgbClr val="8C0F42"/>
          </a:solidFill>
          <a:ln/>
        </p:spPr>
        <p:txBody>
          <a:bodyPr/>
          <a:lstStyle/>
          <a:p>
            <a:endParaRPr lang="es-MX"/>
          </a:p>
        </p:txBody>
      </p:sp>
      <p:sp>
        <p:nvSpPr>
          <p:cNvPr id="30" name="Text 28"/>
          <p:cNvSpPr/>
          <p:nvPr/>
        </p:nvSpPr>
        <p:spPr>
          <a:xfrm>
            <a:off x="9079992" y="4096512"/>
            <a:ext cx="1874520" cy="1005840"/>
          </a:xfrm>
          <a:prstGeom prst="rect">
            <a:avLst/>
          </a:prstGeom>
          <a:noFill/>
          <a:ln/>
        </p:spPr>
        <p:txBody>
          <a:bodyPr wrap="square" lIns="0" tIns="0" rIns="0" bIns="0" rtlCol="0" anchor="t"/>
          <a:lstStyle/>
          <a:p>
            <a:pPr marL="0" indent="0" algn="l">
              <a:lnSpc>
                <a:spcPts val="1600"/>
              </a:lnSpc>
              <a:buNone/>
            </a:pPr>
            <a:r>
              <a:rPr lang="en-US" sz="1200" b="1" i="1" dirty="0">
                <a:solidFill>
                  <a:srgbClr val="8C0F42"/>
                </a:solidFill>
                <a:latin typeface="Calibri" pitchFamily="34" charset="0"/>
                <a:ea typeface="Calibri" pitchFamily="34" charset="-122"/>
                <a:cs typeface="Calibri" pitchFamily="34" charset="-120"/>
              </a:rPr>
              <a:t>¿Puede reducirse?</a:t>
            </a:r>
            <a:endParaRPr lang="en-US" sz="1200" dirty="0"/>
          </a:p>
        </p:txBody>
      </p:sp>
      <p:sp>
        <p:nvSpPr>
          <p:cNvPr id="31" name="Text 29"/>
          <p:cNvSpPr/>
          <p:nvPr/>
        </p:nvSpPr>
        <p:spPr>
          <a:xfrm>
            <a:off x="1133856" y="5532120"/>
            <a:ext cx="9966960" cy="365760"/>
          </a:xfrm>
          <a:prstGeom prst="rect">
            <a:avLst/>
          </a:prstGeom>
          <a:noFill/>
          <a:ln/>
        </p:spPr>
        <p:txBody>
          <a:bodyPr wrap="square" lIns="0" tIns="0" rIns="0" bIns="0" rtlCol="0" anchor="t"/>
          <a:lstStyle/>
          <a:p>
            <a:pPr marL="0" indent="0" algn="l">
              <a:lnSpc>
                <a:spcPts val="1600"/>
              </a:lnSpc>
              <a:buNone/>
            </a:pPr>
            <a:r>
              <a:rPr lang="en-US" sz="1200" i="1" dirty="0">
                <a:solidFill>
                  <a:srgbClr val="6B6259"/>
                </a:solidFill>
                <a:latin typeface="Calibri" pitchFamily="34" charset="0"/>
                <a:ea typeface="Calibri" pitchFamily="34" charset="-122"/>
                <a:cs typeface="Calibri" pitchFamily="34" charset="-120"/>
              </a:rPr>
              <a:t>Las cuatro se invocan como si fueran una sola. No lo son: cada una se afecta en un momento distinto del ciclo y se defiende con argumentos distintos.</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8</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Autonomía presupuestaria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II.1  OCHO FACULTADES INSTITUCIONALES</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8</a:t>
            </a:r>
            <a:endParaRPr lang="en-US" sz="1000" dirty="0"/>
          </a:p>
        </p:txBody>
      </p:sp>
      <p:sp>
        <p:nvSpPr>
          <p:cNvPr id="7" name="Shape 5"/>
          <p:cNvSpPr/>
          <p:nvPr/>
        </p:nvSpPr>
        <p:spPr>
          <a:xfrm>
            <a:off x="1133856" y="1417320"/>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353312" y="1636776"/>
            <a:ext cx="384048" cy="384048"/>
          </a:xfrm>
          <a:prstGeom prst="ellipse">
            <a:avLst/>
          </a:prstGeom>
          <a:solidFill>
            <a:srgbClr val="00897B"/>
          </a:solidFill>
          <a:ln/>
        </p:spPr>
        <p:txBody>
          <a:bodyPr/>
          <a:lstStyle/>
          <a:p>
            <a:endParaRPr lang="es-MX"/>
          </a:p>
        </p:txBody>
      </p:sp>
      <p:sp>
        <p:nvSpPr>
          <p:cNvPr id="9" name="Text 7"/>
          <p:cNvSpPr/>
          <p:nvPr/>
        </p:nvSpPr>
        <p:spPr>
          <a:xfrm>
            <a:off x="1353312" y="1636776"/>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1</a:t>
            </a:r>
            <a:endParaRPr lang="en-US" sz="1150" dirty="0"/>
          </a:p>
        </p:txBody>
      </p:sp>
      <p:sp>
        <p:nvSpPr>
          <p:cNvPr id="10" name="Text 8"/>
          <p:cNvSpPr/>
          <p:nvPr/>
        </p:nvSpPr>
        <p:spPr>
          <a:xfrm>
            <a:off x="1865376" y="1527048"/>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Diagnosticar sus necesidades</a:t>
            </a:r>
            <a:endParaRPr lang="en-US" sz="1150" dirty="0"/>
          </a:p>
        </p:txBody>
      </p:sp>
      <p:sp>
        <p:nvSpPr>
          <p:cNvPr id="11" name="Shape 9"/>
          <p:cNvSpPr/>
          <p:nvPr/>
        </p:nvSpPr>
        <p:spPr>
          <a:xfrm>
            <a:off x="4928616" y="1417320"/>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5148072" y="1636776"/>
            <a:ext cx="384048" cy="384048"/>
          </a:xfrm>
          <a:prstGeom prst="ellipse">
            <a:avLst/>
          </a:prstGeom>
          <a:solidFill>
            <a:srgbClr val="00897B"/>
          </a:solidFill>
          <a:ln/>
        </p:spPr>
        <p:txBody>
          <a:bodyPr/>
          <a:lstStyle/>
          <a:p>
            <a:endParaRPr lang="es-MX"/>
          </a:p>
        </p:txBody>
      </p:sp>
      <p:sp>
        <p:nvSpPr>
          <p:cNvPr id="13" name="Text 11"/>
          <p:cNvSpPr/>
          <p:nvPr/>
        </p:nvSpPr>
        <p:spPr>
          <a:xfrm>
            <a:off x="5148072" y="1636776"/>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2</a:t>
            </a:r>
            <a:endParaRPr lang="en-US" sz="1150" dirty="0"/>
          </a:p>
        </p:txBody>
      </p:sp>
      <p:sp>
        <p:nvSpPr>
          <p:cNvPr id="14" name="Text 12"/>
          <p:cNvSpPr/>
          <p:nvPr/>
        </p:nvSpPr>
        <p:spPr>
          <a:xfrm>
            <a:off x="5660136" y="1527048"/>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Formular su programa operativo anual</a:t>
            </a:r>
            <a:endParaRPr lang="en-US" sz="1150" dirty="0"/>
          </a:p>
        </p:txBody>
      </p:sp>
      <p:sp>
        <p:nvSpPr>
          <p:cNvPr id="15" name="Shape 13"/>
          <p:cNvSpPr/>
          <p:nvPr/>
        </p:nvSpPr>
        <p:spPr>
          <a:xfrm>
            <a:off x="1133856" y="2386584"/>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1353312" y="2606040"/>
            <a:ext cx="384048" cy="384048"/>
          </a:xfrm>
          <a:prstGeom prst="ellipse">
            <a:avLst/>
          </a:prstGeom>
          <a:solidFill>
            <a:srgbClr val="00897B"/>
          </a:solidFill>
          <a:ln/>
        </p:spPr>
        <p:txBody>
          <a:bodyPr/>
          <a:lstStyle/>
          <a:p>
            <a:endParaRPr lang="es-MX"/>
          </a:p>
        </p:txBody>
      </p:sp>
      <p:sp>
        <p:nvSpPr>
          <p:cNvPr id="17" name="Text 15"/>
          <p:cNvSpPr/>
          <p:nvPr/>
        </p:nvSpPr>
        <p:spPr>
          <a:xfrm>
            <a:off x="1353312" y="2606040"/>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3</a:t>
            </a:r>
            <a:endParaRPr lang="en-US" sz="1150" dirty="0"/>
          </a:p>
        </p:txBody>
      </p:sp>
      <p:sp>
        <p:nvSpPr>
          <p:cNvPr id="18" name="Text 16"/>
          <p:cNvSpPr/>
          <p:nvPr/>
        </p:nvSpPr>
        <p:spPr>
          <a:xfrm>
            <a:off x="1865376" y="2496312"/>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Elaborar y aprobar su anteproyecto</a:t>
            </a:r>
            <a:endParaRPr lang="en-US" sz="1150" dirty="0"/>
          </a:p>
        </p:txBody>
      </p:sp>
      <p:sp>
        <p:nvSpPr>
          <p:cNvPr id="19" name="Shape 17"/>
          <p:cNvSpPr/>
          <p:nvPr/>
        </p:nvSpPr>
        <p:spPr>
          <a:xfrm>
            <a:off x="4928616" y="2386584"/>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0" name="Shape 18"/>
          <p:cNvSpPr/>
          <p:nvPr/>
        </p:nvSpPr>
        <p:spPr>
          <a:xfrm>
            <a:off x="5148072" y="2606040"/>
            <a:ext cx="384048" cy="384048"/>
          </a:xfrm>
          <a:prstGeom prst="ellipse">
            <a:avLst/>
          </a:prstGeom>
          <a:solidFill>
            <a:srgbClr val="00897B"/>
          </a:solidFill>
          <a:ln/>
        </p:spPr>
        <p:txBody>
          <a:bodyPr/>
          <a:lstStyle/>
          <a:p>
            <a:endParaRPr lang="es-MX"/>
          </a:p>
        </p:txBody>
      </p:sp>
      <p:sp>
        <p:nvSpPr>
          <p:cNvPr id="21" name="Text 19"/>
          <p:cNvSpPr/>
          <p:nvPr/>
        </p:nvSpPr>
        <p:spPr>
          <a:xfrm>
            <a:off x="5148072" y="2606040"/>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4</a:t>
            </a:r>
            <a:endParaRPr lang="en-US" sz="1150" dirty="0"/>
          </a:p>
        </p:txBody>
      </p:sp>
      <p:sp>
        <p:nvSpPr>
          <p:cNvPr id="22" name="Text 20"/>
          <p:cNvSpPr/>
          <p:nvPr/>
        </p:nvSpPr>
        <p:spPr>
          <a:xfrm>
            <a:off x="5660136" y="2496312"/>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Definir la estructura interna del gasto</a:t>
            </a:r>
            <a:endParaRPr lang="en-US" sz="1150" dirty="0"/>
          </a:p>
        </p:txBody>
      </p:sp>
      <p:sp>
        <p:nvSpPr>
          <p:cNvPr id="23" name="Shape 21"/>
          <p:cNvSpPr/>
          <p:nvPr/>
        </p:nvSpPr>
        <p:spPr>
          <a:xfrm>
            <a:off x="1133856" y="3355848"/>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4" name="Shape 22"/>
          <p:cNvSpPr/>
          <p:nvPr/>
        </p:nvSpPr>
        <p:spPr>
          <a:xfrm>
            <a:off x="1353312" y="3575304"/>
            <a:ext cx="384048" cy="384048"/>
          </a:xfrm>
          <a:prstGeom prst="ellipse">
            <a:avLst/>
          </a:prstGeom>
          <a:solidFill>
            <a:srgbClr val="00897B"/>
          </a:solidFill>
          <a:ln/>
        </p:spPr>
        <p:txBody>
          <a:bodyPr/>
          <a:lstStyle/>
          <a:p>
            <a:endParaRPr lang="es-MX"/>
          </a:p>
        </p:txBody>
      </p:sp>
      <p:sp>
        <p:nvSpPr>
          <p:cNvPr id="25" name="Text 23"/>
          <p:cNvSpPr/>
          <p:nvPr/>
        </p:nvSpPr>
        <p:spPr>
          <a:xfrm>
            <a:off x="1353312" y="3575304"/>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5</a:t>
            </a:r>
            <a:endParaRPr lang="en-US" sz="1150" dirty="0"/>
          </a:p>
        </p:txBody>
      </p:sp>
      <p:sp>
        <p:nvSpPr>
          <p:cNvPr id="26" name="Text 24"/>
          <p:cNvSpPr/>
          <p:nvPr/>
        </p:nvSpPr>
        <p:spPr>
          <a:xfrm>
            <a:off x="1865376" y="3465576"/>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Proponer tabuladores y necesidades de personal</a:t>
            </a:r>
            <a:endParaRPr lang="en-US" sz="1150" dirty="0"/>
          </a:p>
        </p:txBody>
      </p:sp>
      <p:sp>
        <p:nvSpPr>
          <p:cNvPr id="27" name="Shape 25"/>
          <p:cNvSpPr/>
          <p:nvPr/>
        </p:nvSpPr>
        <p:spPr>
          <a:xfrm>
            <a:off x="4928616" y="3355848"/>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8" name="Shape 26"/>
          <p:cNvSpPr/>
          <p:nvPr/>
        </p:nvSpPr>
        <p:spPr>
          <a:xfrm>
            <a:off x="5148072" y="3575304"/>
            <a:ext cx="384048" cy="384048"/>
          </a:xfrm>
          <a:prstGeom prst="ellipse">
            <a:avLst/>
          </a:prstGeom>
          <a:solidFill>
            <a:srgbClr val="00897B"/>
          </a:solidFill>
          <a:ln/>
        </p:spPr>
        <p:txBody>
          <a:bodyPr/>
          <a:lstStyle/>
          <a:p>
            <a:endParaRPr lang="es-MX"/>
          </a:p>
        </p:txBody>
      </p:sp>
      <p:sp>
        <p:nvSpPr>
          <p:cNvPr id="29" name="Text 27"/>
          <p:cNvSpPr/>
          <p:nvPr/>
        </p:nvSpPr>
        <p:spPr>
          <a:xfrm>
            <a:off x="5148072" y="3575304"/>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6</a:t>
            </a:r>
            <a:endParaRPr lang="en-US" sz="1150" dirty="0"/>
          </a:p>
        </p:txBody>
      </p:sp>
      <p:sp>
        <p:nvSpPr>
          <p:cNvPr id="30" name="Text 28"/>
          <p:cNvSpPr/>
          <p:nvPr/>
        </p:nvSpPr>
        <p:spPr>
          <a:xfrm>
            <a:off x="5660136" y="3465576"/>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Administrar el presupuesto autorizado</a:t>
            </a:r>
            <a:endParaRPr lang="en-US" sz="1150" dirty="0"/>
          </a:p>
        </p:txBody>
      </p:sp>
      <p:sp>
        <p:nvSpPr>
          <p:cNvPr id="31" name="Shape 29"/>
          <p:cNvSpPr/>
          <p:nvPr/>
        </p:nvSpPr>
        <p:spPr>
          <a:xfrm>
            <a:off x="1133856" y="4325112"/>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2" name="Shape 30"/>
          <p:cNvSpPr/>
          <p:nvPr/>
        </p:nvSpPr>
        <p:spPr>
          <a:xfrm>
            <a:off x="1353312" y="4544568"/>
            <a:ext cx="384048" cy="384048"/>
          </a:xfrm>
          <a:prstGeom prst="ellipse">
            <a:avLst/>
          </a:prstGeom>
          <a:solidFill>
            <a:srgbClr val="00897B"/>
          </a:solidFill>
          <a:ln/>
        </p:spPr>
        <p:txBody>
          <a:bodyPr/>
          <a:lstStyle/>
          <a:p>
            <a:endParaRPr lang="es-MX"/>
          </a:p>
        </p:txBody>
      </p:sp>
      <p:sp>
        <p:nvSpPr>
          <p:cNvPr id="33" name="Text 31"/>
          <p:cNvSpPr/>
          <p:nvPr/>
        </p:nvSpPr>
        <p:spPr>
          <a:xfrm>
            <a:off x="1353312" y="4544568"/>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7</a:t>
            </a:r>
            <a:endParaRPr lang="en-US" sz="1150" dirty="0"/>
          </a:p>
        </p:txBody>
      </p:sp>
      <p:sp>
        <p:nvSpPr>
          <p:cNvPr id="34" name="Text 32"/>
          <p:cNvSpPr/>
          <p:nvPr/>
        </p:nvSpPr>
        <p:spPr>
          <a:xfrm>
            <a:off x="1865376" y="4434840"/>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Realizar adecuaciones internas permitidas</a:t>
            </a:r>
            <a:endParaRPr lang="en-US" sz="1150" dirty="0"/>
          </a:p>
        </p:txBody>
      </p:sp>
      <p:sp>
        <p:nvSpPr>
          <p:cNvPr id="35" name="Shape 33"/>
          <p:cNvSpPr/>
          <p:nvPr/>
        </p:nvSpPr>
        <p:spPr>
          <a:xfrm>
            <a:off x="4928616" y="4325112"/>
            <a:ext cx="3520440" cy="822960"/>
          </a:xfrm>
          <a:prstGeom prst="roundRect">
            <a:avLst>
              <a:gd name="adj" fmla="val 6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6" name="Shape 34"/>
          <p:cNvSpPr/>
          <p:nvPr/>
        </p:nvSpPr>
        <p:spPr>
          <a:xfrm>
            <a:off x="5148072" y="4544568"/>
            <a:ext cx="384048" cy="384048"/>
          </a:xfrm>
          <a:prstGeom prst="ellipse">
            <a:avLst/>
          </a:prstGeom>
          <a:solidFill>
            <a:srgbClr val="00897B"/>
          </a:solidFill>
          <a:ln/>
        </p:spPr>
        <p:txBody>
          <a:bodyPr/>
          <a:lstStyle/>
          <a:p>
            <a:endParaRPr lang="es-MX"/>
          </a:p>
        </p:txBody>
      </p:sp>
      <p:sp>
        <p:nvSpPr>
          <p:cNvPr id="37" name="Text 35"/>
          <p:cNvSpPr/>
          <p:nvPr/>
        </p:nvSpPr>
        <p:spPr>
          <a:xfrm>
            <a:off x="5148072" y="4544568"/>
            <a:ext cx="384048"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8</a:t>
            </a:r>
            <a:endParaRPr lang="en-US" sz="1150" dirty="0"/>
          </a:p>
        </p:txBody>
      </p:sp>
      <p:sp>
        <p:nvSpPr>
          <p:cNvPr id="38" name="Text 36"/>
          <p:cNvSpPr/>
          <p:nvPr/>
        </p:nvSpPr>
        <p:spPr>
          <a:xfrm>
            <a:off x="5660136" y="4434840"/>
            <a:ext cx="2651760" cy="621792"/>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Ejercer los recursos sin subordinación al Ejecutivo</a:t>
            </a:r>
            <a:endParaRPr lang="en-US" sz="1150" dirty="0"/>
          </a:p>
        </p:txBody>
      </p:sp>
      <p:sp>
        <p:nvSpPr>
          <p:cNvPr id="39" name="Shape 37"/>
          <p:cNvSpPr/>
          <p:nvPr/>
        </p:nvSpPr>
        <p:spPr>
          <a:xfrm>
            <a:off x="8796528" y="1417320"/>
            <a:ext cx="2304288" cy="3968496"/>
          </a:xfrm>
          <a:prstGeom prst="roundRect">
            <a:avLst>
              <a:gd name="adj" fmla="val 2381"/>
            </a:avLst>
          </a:prstGeom>
          <a:solidFill>
            <a:srgbClr val="C2185B"/>
          </a:solidFill>
          <a:ln/>
        </p:spPr>
        <p:txBody>
          <a:bodyPr/>
          <a:lstStyle/>
          <a:p>
            <a:endParaRPr lang="es-MX"/>
          </a:p>
        </p:txBody>
      </p:sp>
      <p:sp>
        <p:nvSpPr>
          <p:cNvPr id="40" name="Text 38"/>
          <p:cNvSpPr/>
          <p:nvPr/>
        </p:nvSpPr>
        <p:spPr>
          <a:xfrm>
            <a:off x="9034272" y="1737360"/>
            <a:ext cx="1828800" cy="365760"/>
          </a:xfrm>
          <a:prstGeom prst="rect">
            <a:avLst/>
          </a:prstGeom>
          <a:noFill/>
          <a:ln/>
        </p:spPr>
        <p:txBody>
          <a:bodyPr wrap="square" lIns="0" tIns="0" rIns="0" bIns="0" rtlCol="0" anchor="ctr"/>
          <a:lstStyle/>
          <a:p>
            <a:pPr marL="0" indent="0">
              <a:buNone/>
            </a:pPr>
            <a:r>
              <a:rPr lang="en-US" sz="1800" b="1" dirty="0">
                <a:solidFill>
                  <a:srgbClr val="F4ECE0"/>
                </a:solidFill>
                <a:latin typeface="Cambria" pitchFamily="34" charset="0"/>
                <a:ea typeface="Cambria" pitchFamily="34" charset="-122"/>
                <a:cs typeface="Cambria" pitchFamily="34" charset="-120"/>
              </a:rPr>
              <a:t>El núcleo</a:t>
            </a:r>
            <a:endParaRPr lang="en-US" sz="1800" dirty="0"/>
          </a:p>
        </p:txBody>
      </p:sp>
      <p:sp>
        <p:nvSpPr>
          <p:cNvPr id="41" name="Text 39"/>
          <p:cNvSpPr/>
          <p:nvPr/>
        </p:nvSpPr>
        <p:spPr>
          <a:xfrm>
            <a:off x="9034272" y="2240280"/>
            <a:ext cx="1828800" cy="2926080"/>
          </a:xfrm>
          <a:prstGeom prst="rect">
            <a:avLst/>
          </a:prstGeom>
          <a:noFill/>
          <a:ln/>
        </p:spPr>
        <p:txBody>
          <a:bodyPr wrap="square" lIns="0" tIns="0" rIns="0" bIns="0" rtlCol="0" anchor="t"/>
          <a:lstStyle/>
          <a:p>
            <a:pPr marL="0" indent="0" algn="l">
              <a:lnSpc>
                <a:spcPts val="1500"/>
              </a:lnSpc>
              <a:buNone/>
            </a:pPr>
            <a:r>
              <a:rPr lang="en-US" sz="1150" dirty="0">
                <a:solidFill>
                  <a:srgbClr val="F4ECE0"/>
                </a:solidFill>
                <a:latin typeface="Calibri" pitchFamily="34" charset="0"/>
                <a:ea typeface="Calibri" pitchFamily="34" charset="-122"/>
                <a:cs typeface="Calibri" pitchFamily="34" charset="-120"/>
              </a:rPr>
              <a:t>Se localiza en la formulación independiente del anteproyecto.</a:t>
            </a:r>
            <a:endParaRPr lang="en-US" sz="1150" dirty="0"/>
          </a:p>
          <a:p>
            <a:pPr marL="0" indent="0" algn="l">
              <a:lnSpc>
                <a:spcPts val="1500"/>
              </a:lnSpc>
              <a:buNone/>
            </a:pPr>
            <a:endParaRPr lang="en-US" sz="1150" dirty="0"/>
          </a:p>
          <a:p>
            <a:pPr marL="0" indent="0" algn="l">
              <a:lnSpc>
                <a:spcPts val="1500"/>
              </a:lnSpc>
              <a:buNone/>
            </a:pPr>
            <a:r>
              <a:rPr lang="en-US" sz="1150" dirty="0">
                <a:solidFill>
                  <a:srgbClr val="F4ECE0"/>
                </a:solidFill>
                <a:latin typeface="Calibri" pitchFamily="34" charset="0"/>
                <a:ea typeface="Calibri" pitchFamily="34" charset="-122"/>
                <a:cs typeface="Calibri" pitchFamily="34" charset="-120"/>
              </a:rPr>
              <a:t>El Ejecutivo puede integrar el proyecto general de la entidad, pero esa función no lo convierte en superior jerárquico del tribunal ni le permite sustituir su diagnóstico.</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9</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Autonomía financiera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II.2  CATEGORÍA MÁS AMPLIA: DISPONER, ADMINISTRAR, APLICAR</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9</a:t>
            </a:r>
            <a:endParaRPr lang="en-US" sz="1000" dirty="0"/>
          </a:p>
        </p:txBody>
      </p:sp>
      <p:sp>
        <p:nvSpPr>
          <p:cNvPr id="7" name="Shape 5"/>
          <p:cNvSpPr/>
          <p:nvPr/>
        </p:nvSpPr>
        <p:spPr>
          <a:xfrm>
            <a:off x="1133856" y="1417320"/>
            <a:ext cx="3127248" cy="1188720"/>
          </a:xfrm>
          <a:prstGeom prst="roundRect">
            <a:avLst>
              <a:gd name="adj" fmla="val 461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408176" y="1709928"/>
            <a:ext cx="146304" cy="146304"/>
          </a:xfrm>
          <a:prstGeom prst="rect">
            <a:avLst/>
          </a:prstGeom>
          <a:solidFill>
            <a:srgbClr val="00897B"/>
          </a:solidFill>
          <a:ln/>
        </p:spPr>
        <p:txBody>
          <a:bodyPr/>
          <a:lstStyle/>
          <a:p>
            <a:endParaRPr lang="es-MX"/>
          </a:p>
        </p:txBody>
      </p:sp>
      <p:sp>
        <p:nvSpPr>
          <p:cNvPr id="9" name="Text 7"/>
          <p:cNvSpPr/>
          <p:nvPr/>
        </p:nvSpPr>
        <p:spPr>
          <a:xfrm>
            <a:off x="1700784" y="1600200"/>
            <a:ext cx="2395728" cy="310896"/>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Recepción íntegra</a:t>
            </a:r>
            <a:endParaRPr lang="en-US" sz="1300" dirty="0"/>
          </a:p>
        </p:txBody>
      </p:sp>
      <p:sp>
        <p:nvSpPr>
          <p:cNvPr id="10" name="Text 8"/>
          <p:cNvSpPr/>
          <p:nvPr/>
        </p:nvSpPr>
        <p:spPr>
          <a:xfrm>
            <a:off x="1700784" y="1984248"/>
            <a:ext cx="2395728" cy="457200"/>
          </a:xfrm>
          <a:prstGeom prst="rect">
            <a:avLst/>
          </a:prstGeom>
          <a:noFill/>
          <a:ln/>
        </p:spPr>
        <p:txBody>
          <a:bodyPr wrap="square" lIns="0" tIns="0" rIns="0" bIns="0" rtlCol="0" anchor="t"/>
          <a:lstStyle/>
          <a:p>
            <a:pPr marL="0" indent="0" algn="l">
              <a:lnSpc>
                <a:spcPts val="1600"/>
              </a:lnSpc>
              <a:buNone/>
            </a:pPr>
            <a:r>
              <a:rPr lang="en-US" sz="1100" dirty="0">
                <a:solidFill>
                  <a:srgbClr val="6B6259"/>
                </a:solidFill>
                <a:latin typeface="Calibri" pitchFamily="34" charset="0"/>
                <a:ea typeface="Calibri" pitchFamily="34" charset="-122"/>
                <a:cs typeface="Calibri" pitchFamily="34" charset="-120"/>
              </a:rPr>
              <a:t>De las ministraciones aprobadas</a:t>
            </a:r>
            <a:endParaRPr lang="en-US" sz="1100" dirty="0"/>
          </a:p>
        </p:txBody>
      </p:sp>
      <p:sp>
        <p:nvSpPr>
          <p:cNvPr id="11" name="Shape 9"/>
          <p:cNvSpPr/>
          <p:nvPr/>
        </p:nvSpPr>
        <p:spPr>
          <a:xfrm>
            <a:off x="4535424" y="1417320"/>
            <a:ext cx="3127248" cy="1188720"/>
          </a:xfrm>
          <a:prstGeom prst="roundRect">
            <a:avLst>
              <a:gd name="adj" fmla="val 461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4809744" y="1709928"/>
            <a:ext cx="146304" cy="146304"/>
          </a:xfrm>
          <a:prstGeom prst="rect">
            <a:avLst/>
          </a:prstGeom>
          <a:solidFill>
            <a:srgbClr val="00897B"/>
          </a:solidFill>
          <a:ln/>
        </p:spPr>
        <p:txBody>
          <a:bodyPr/>
          <a:lstStyle/>
          <a:p>
            <a:endParaRPr lang="es-MX"/>
          </a:p>
        </p:txBody>
      </p:sp>
      <p:sp>
        <p:nvSpPr>
          <p:cNvPr id="13" name="Text 11"/>
          <p:cNvSpPr/>
          <p:nvPr/>
        </p:nvSpPr>
        <p:spPr>
          <a:xfrm>
            <a:off x="5102352" y="1600200"/>
            <a:ext cx="2395728" cy="310896"/>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Entrega oportuna</a:t>
            </a:r>
            <a:endParaRPr lang="en-US" sz="1300" dirty="0"/>
          </a:p>
        </p:txBody>
      </p:sp>
      <p:sp>
        <p:nvSpPr>
          <p:cNvPr id="14" name="Text 12"/>
          <p:cNvSpPr/>
          <p:nvPr/>
        </p:nvSpPr>
        <p:spPr>
          <a:xfrm>
            <a:off x="5102352" y="1984248"/>
            <a:ext cx="2395728" cy="457200"/>
          </a:xfrm>
          <a:prstGeom prst="rect">
            <a:avLst/>
          </a:prstGeom>
          <a:noFill/>
          <a:ln/>
        </p:spPr>
        <p:txBody>
          <a:bodyPr wrap="square" lIns="0" tIns="0" rIns="0" bIns="0" rtlCol="0" anchor="t"/>
          <a:lstStyle/>
          <a:p>
            <a:pPr marL="0" indent="0" algn="l">
              <a:lnSpc>
                <a:spcPts val="1600"/>
              </a:lnSpc>
              <a:buNone/>
            </a:pPr>
            <a:r>
              <a:rPr lang="en-US" sz="1100" dirty="0">
                <a:solidFill>
                  <a:srgbClr val="6B6259"/>
                </a:solidFill>
                <a:latin typeface="Calibri" pitchFamily="34" charset="0"/>
                <a:ea typeface="Calibri" pitchFamily="34" charset="-122"/>
                <a:cs typeface="Calibri" pitchFamily="34" charset="-120"/>
              </a:rPr>
              <a:t>Conforme al calendario financiero</a:t>
            </a:r>
            <a:endParaRPr lang="en-US" sz="1100" dirty="0"/>
          </a:p>
        </p:txBody>
      </p:sp>
      <p:sp>
        <p:nvSpPr>
          <p:cNvPr id="15" name="Shape 13"/>
          <p:cNvSpPr/>
          <p:nvPr/>
        </p:nvSpPr>
        <p:spPr>
          <a:xfrm>
            <a:off x="7936992" y="1417320"/>
            <a:ext cx="3127248" cy="1188720"/>
          </a:xfrm>
          <a:prstGeom prst="roundRect">
            <a:avLst>
              <a:gd name="adj" fmla="val 461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8211312" y="1709928"/>
            <a:ext cx="146304" cy="146304"/>
          </a:xfrm>
          <a:prstGeom prst="rect">
            <a:avLst/>
          </a:prstGeom>
          <a:solidFill>
            <a:srgbClr val="00897B"/>
          </a:solidFill>
          <a:ln/>
        </p:spPr>
        <p:txBody>
          <a:bodyPr/>
          <a:lstStyle/>
          <a:p>
            <a:endParaRPr lang="es-MX"/>
          </a:p>
        </p:txBody>
      </p:sp>
      <p:sp>
        <p:nvSpPr>
          <p:cNvPr id="17" name="Text 15"/>
          <p:cNvSpPr/>
          <p:nvPr/>
        </p:nvSpPr>
        <p:spPr>
          <a:xfrm>
            <a:off x="8503920" y="1600200"/>
            <a:ext cx="2395728" cy="310896"/>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Sin condicionamientos</a:t>
            </a:r>
            <a:endParaRPr lang="en-US" sz="1300" dirty="0"/>
          </a:p>
        </p:txBody>
      </p:sp>
      <p:sp>
        <p:nvSpPr>
          <p:cNvPr id="18" name="Text 16"/>
          <p:cNvSpPr/>
          <p:nvPr/>
        </p:nvSpPr>
        <p:spPr>
          <a:xfrm>
            <a:off x="8503920" y="1984248"/>
            <a:ext cx="2395728" cy="457200"/>
          </a:xfrm>
          <a:prstGeom prst="rect">
            <a:avLst/>
          </a:prstGeom>
          <a:noFill/>
          <a:ln/>
        </p:spPr>
        <p:txBody>
          <a:bodyPr wrap="square" lIns="0" tIns="0" rIns="0" bIns="0" rtlCol="0" anchor="t"/>
          <a:lstStyle/>
          <a:p>
            <a:pPr marL="0" indent="0" algn="l">
              <a:lnSpc>
                <a:spcPts val="1600"/>
              </a:lnSpc>
              <a:buNone/>
            </a:pPr>
            <a:r>
              <a:rPr lang="en-US" sz="1100" dirty="0">
                <a:solidFill>
                  <a:srgbClr val="6B6259"/>
                </a:solidFill>
                <a:latin typeface="Calibri" pitchFamily="34" charset="0"/>
                <a:ea typeface="Calibri" pitchFamily="34" charset="-122"/>
                <a:cs typeface="Calibri" pitchFamily="34" charset="-120"/>
              </a:rPr>
              <a:t>Ajenos a los previstos en la ley</a:t>
            </a:r>
            <a:endParaRPr lang="en-US" sz="1100" dirty="0"/>
          </a:p>
        </p:txBody>
      </p:sp>
      <p:sp>
        <p:nvSpPr>
          <p:cNvPr id="19" name="Shape 17"/>
          <p:cNvSpPr/>
          <p:nvPr/>
        </p:nvSpPr>
        <p:spPr>
          <a:xfrm>
            <a:off x="1133856" y="2788920"/>
            <a:ext cx="3127248" cy="1188720"/>
          </a:xfrm>
          <a:prstGeom prst="roundRect">
            <a:avLst>
              <a:gd name="adj" fmla="val 461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0" name="Shape 18"/>
          <p:cNvSpPr/>
          <p:nvPr/>
        </p:nvSpPr>
        <p:spPr>
          <a:xfrm>
            <a:off x="1408176" y="3081528"/>
            <a:ext cx="146304" cy="146304"/>
          </a:xfrm>
          <a:prstGeom prst="rect">
            <a:avLst/>
          </a:prstGeom>
          <a:solidFill>
            <a:srgbClr val="00897B"/>
          </a:solidFill>
          <a:ln/>
        </p:spPr>
        <p:txBody>
          <a:bodyPr/>
          <a:lstStyle/>
          <a:p>
            <a:endParaRPr lang="es-MX"/>
          </a:p>
        </p:txBody>
      </p:sp>
      <p:sp>
        <p:nvSpPr>
          <p:cNvPr id="21" name="Text 19"/>
          <p:cNvSpPr/>
          <p:nvPr/>
        </p:nvSpPr>
        <p:spPr>
          <a:xfrm>
            <a:off x="1700784" y="2971800"/>
            <a:ext cx="2395728" cy="310896"/>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Capacidad de ejercer</a:t>
            </a:r>
            <a:endParaRPr lang="en-US" sz="1300" dirty="0"/>
          </a:p>
        </p:txBody>
      </p:sp>
      <p:sp>
        <p:nvSpPr>
          <p:cNvPr id="22" name="Text 20"/>
          <p:cNvSpPr/>
          <p:nvPr/>
        </p:nvSpPr>
        <p:spPr>
          <a:xfrm>
            <a:off x="1700784" y="3355848"/>
            <a:ext cx="2395728" cy="457200"/>
          </a:xfrm>
          <a:prstGeom prst="rect">
            <a:avLst/>
          </a:prstGeom>
          <a:noFill/>
          <a:ln/>
        </p:spPr>
        <p:txBody>
          <a:bodyPr wrap="square" lIns="0" tIns="0" rIns="0" bIns="0" rtlCol="0" anchor="t"/>
          <a:lstStyle/>
          <a:p>
            <a:pPr marL="0" indent="0" algn="l">
              <a:lnSpc>
                <a:spcPts val="1600"/>
              </a:lnSpc>
              <a:buNone/>
            </a:pPr>
            <a:r>
              <a:rPr lang="en-US" sz="1100" dirty="0">
                <a:solidFill>
                  <a:srgbClr val="6B6259"/>
                </a:solidFill>
                <a:latin typeface="Calibri" pitchFamily="34" charset="0"/>
                <a:ea typeface="Calibri" pitchFamily="34" charset="-122"/>
                <a:cs typeface="Calibri" pitchFamily="34" charset="-120"/>
              </a:rPr>
              <a:t>Comprometer, devengar y pagar</a:t>
            </a:r>
            <a:endParaRPr lang="en-US" sz="1100" dirty="0"/>
          </a:p>
        </p:txBody>
      </p:sp>
      <p:sp>
        <p:nvSpPr>
          <p:cNvPr id="23" name="Shape 21"/>
          <p:cNvSpPr/>
          <p:nvPr/>
        </p:nvSpPr>
        <p:spPr>
          <a:xfrm>
            <a:off x="4535424" y="2788920"/>
            <a:ext cx="3127248" cy="1188720"/>
          </a:xfrm>
          <a:prstGeom prst="roundRect">
            <a:avLst>
              <a:gd name="adj" fmla="val 461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4" name="Shape 22"/>
          <p:cNvSpPr/>
          <p:nvPr/>
        </p:nvSpPr>
        <p:spPr>
          <a:xfrm>
            <a:off x="4809744" y="3081528"/>
            <a:ext cx="146304" cy="146304"/>
          </a:xfrm>
          <a:prstGeom prst="rect">
            <a:avLst/>
          </a:prstGeom>
          <a:solidFill>
            <a:srgbClr val="00897B"/>
          </a:solidFill>
          <a:ln/>
        </p:spPr>
        <p:txBody>
          <a:bodyPr/>
          <a:lstStyle/>
          <a:p>
            <a:endParaRPr lang="es-MX"/>
          </a:p>
        </p:txBody>
      </p:sp>
      <p:sp>
        <p:nvSpPr>
          <p:cNvPr id="25" name="Text 23"/>
          <p:cNvSpPr/>
          <p:nvPr/>
        </p:nvSpPr>
        <p:spPr>
          <a:xfrm>
            <a:off x="5102352" y="2971800"/>
            <a:ext cx="2395728" cy="310896"/>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Administración directa</a:t>
            </a:r>
            <a:endParaRPr lang="en-US" sz="1300" dirty="0"/>
          </a:p>
        </p:txBody>
      </p:sp>
      <p:sp>
        <p:nvSpPr>
          <p:cNvPr id="26" name="Text 24"/>
          <p:cNvSpPr/>
          <p:nvPr/>
        </p:nvSpPr>
        <p:spPr>
          <a:xfrm>
            <a:off x="5102352" y="3355848"/>
            <a:ext cx="2395728" cy="457200"/>
          </a:xfrm>
          <a:prstGeom prst="rect">
            <a:avLst/>
          </a:prstGeom>
          <a:noFill/>
          <a:ln/>
        </p:spPr>
        <p:txBody>
          <a:bodyPr wrap="square" lIns="0" tIns="0" rIns="0" bIns="0" rtlCol="0" anchor="t"/>
          <a:lstStyle/>
          <a:p>
            <a:pPr marL="0" indent="0" algn="l">
              <a:lnSpc>
                <a:spcPts val="1600"/>
              </a:lnSpc>
              <a:buNone/>
            </a:pPr>
            <a:r>
              <a:rPr lang="en-US" sz="1100" dirty="0">
                <a:solidFill>
                  <a:srgbClr val="6B6259"/>
                </a:solidFill>
                <a:latin typeface="Calibri" pitchFamily="34" charset="0"/>
                <a:ea typeface="Calibri" pitchFamily="34" charset="-122"/>
                <a:cs typeface="Calibri" pitchFamily="34" charset="-120"/>
              </a:rPr>
              <a:t>De sus cuentas y recursos</a:t>
            </a:r>
            <a:endParaRPr lang="en-US" sz="1100" dirty="0"/>
          </a:p>
        </p:txBody>
      </p:sp>
      <p:sp>
        <p:nvSpPr>
          <p:cNvPr id="27" name="Shape 25"/>
          <p:cNvSpPr/>
          <p:nvPr/>
        </p:nvSpPr>
        <p:spPr>
          <a:xfrm>
            <a:off x="7936992" y="2788920"/>
            <a:ext cx="3127248" cy="1188720"/>
          </a:xfrm>
          <a:prstGeom prst="roundRect">
            <a:avLst>
              <a:gd name="adj" fmla="val 461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8" name="Shape 26"/>
          <p:cNvSpPr/>
          <p:nvPr/>
        </p:nvSpPr>
        <p:spPr>
          <a:xfrm>
            <a:off x="8211312" y="3081528"/>
            <a:ext cx="146304" cy="146304"/>
          </a:xfrm>
          <a:prstGeom prst="rect">
            <a:avLst/>
          </a:prstGeom>
          <a:solidFill>
            <a:srgbClr val="00897B"/>
          </a:solidFill>
          <a:ln/>
        </p:spPr>
        <p:txBody>
          <a:bodyPr/>
          <a:lstStyle/>
          <a:p>
            <a:endParaRPr lang="es-MX"/>
          </a:p>
        </p:txBody>
      </p:sp>
      <p:sp>
        <p:nvSpPr>
          <p:cNvPr id="29" name="Text 27"/>
          <p:cNvSpPr/>
          <p:nvPr/>
        </p:nvSpPr>
        <p:spPr>
          <a:xfrm>
            <a:off x="8503920" y="2971800"/>
            <a:ext cx="2395728" cy="310896"/>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Adecuaciones internas</a:t>
            </a:r>
            <a:endParaRPr lang="en-US" sz="1300" dirty="0"/>
          </a:p>
        </p:txBody>
      </p:sp>
      <p:sp>
        <p:nvSpPr>
          <p:cNvPr id="30" name="Text 28"/>
          <p:cNvSpPr/>
          <p:nvPr/>
        </p:nvSpPr>
        <p:spPr>
          <a:xfrm>
            <a:off x="8503920" y="3355848"/>
            <a:ext cx="2395728" cy="457200"/>
          </a:xfrm>
          <a:prstGeom prst="rect">
            <a:avLst/>
          </a:prstGeom>
          <a:noFill/>
          <a:ln/>
        </p:spPr>
        <p:txBody>
          <a:bodyPr wrap="square" lIns="0" tIns="0" rIns="0" bIns="0" rtlCol="0" anchor="t"/>
          <a:lstStyle/>
          <a:p>
            <a:pPr marL="0" indent="0" algn="l">
              <a:lnSpc>
                <a:spcPts val="1600"/>
              </a:lnSpc>
              <a:buNone/>
            </a:pPr>
            <a:r>
              <a:rPr lang="en-US" sz="1100" dirty="0">
                <a:solidFill>
                  <a:srgbClr val="6B6259"/>
                </a:solidFill>
                <a:latin typeface="Calibri" pitchFamily="34" charset="0"/>
                <a:ea typeface="Calibri" pitchFamily="34" charset="-122"/>
                <a:cs typeface="Calibri" pitchFamily="34" charset="-120"/>
              </a:rPr>
              <a:t>Las legalmente permitidas</a:t>
            </a:r>
            <a:endParaRPr lang="en-US" sz="1100" dirty="0"/>
          </a:p>
        </p:txBody>
      </p:sp>
      <p:sp>
        <p:nvSpPr>
          <p:cNvPr id="31" name="Shape 29"/>
          <p:cNvSpPr/>
          <p:nvPr/>
        </p:nvSpPr>
        <p:spPr>
          <a:xfrm>
            <a:off x="1133856" y="4343400"/>
            <a:ext cx="9966960" cy="1280160"/>
          </a:xfrm>
          <a:prstGeom prst="roundRect">
            <a:avLst>
              <a:gd name="adj" fmla="val 3571"/>
            </a:avLst>
          </a:prstGeom>
          <a:solidFill>
            <a:srgbClr val="C2185B"/>
          </a:solidFill>
          <a:ln/>
        </p:spPr>
        <p:txBody>
          <a:bodyPr/>
          <a:lstStyle/>
          <a:p>
            <a:endParaRPr lang="es-MX"/>
          </a:p>
        </p:txBody>
      </p:sp>
      <p:sp>
        <p:nvSpPr>
          <p:cNvPr id="32" name="Text 30"/>
          <p:cNvSpPr/>
          <p:nvPr/>
        </p:nvSpPr>
        <p:spPr>
          <a:xfrm>
            <a:off x="1481328" y="4498848"/>
            <a:ext cx="9281160" cy="310896"/>
          </a:xfrm>
          <a:prstGeom prst="rect">
            <a:avLst/>
          </a:prstGeom>
          <a:noFill/>
          <a:ln/>
        </p:spPr>
        <p:txBody>
          <a:bodyPr wrap="square" lIns="0" tIns="0" rIns="0" bIns="0" rtlCol="0" anchor="ctr"/>
          <a:lstStyle/>
          <a:p>
            <a:pPr marL="0" indent="0">
              <a:buNone/>
            </a:pPr>
            <a:r>
              <a:rPr lang="en-US" sz="1350" b="1" dirty="0">
                <a:solidFill>
                  <a:srgbClr val="F4ECE0"/>
                </a:solidFill>
                <a:latin typeface="Calibri" pitchFamily="34" charset="0"/>
                <a:ea typeface="Calibri" pitchFamily="34" charset="-122"/>
                <a:cs typeface="Calibri" pitchFamily="34" charset="-120"/>
              </a:rPr>
              <a:t>La distinción es decisiva</a:t>
            </a:r>
            <a:endParaRPr lang="en-US" sz="1350" dirty="0"/>
          </a:p>
        </p:txBody>
      </p:sp>
      <p:sp>
        <p:nvSpPr>
          <p:cNvPr id="33" name="Text 31"/>
          <p:cNvSpPr/>
          <p:nvPr/>
        </p:nvSpPr>
        <p:spPr>
          <a:xfrm>
            <a:off x="1481328" y="4846320"/>
            <a:ext cx="9281160" cy="685800"/>
          </a:xfrm>
          <a:prstGeom prst="rect">
            <a:avLst/>
          </a:prstGeom>
          <a:noFill/>
          <a:ln/>
        </p:spPr>
        <p:txBody>
          <a:bodyPr wrap="square" lIns="0" tIns="0" rIns="0" bIns="0" rtlCol="0" anchor="t"/>
          <a:lstStyle/>
          <a:p>
            <a:pPr marL="0" indent="0" algn="l">
              <a:lnSpc>
                <a:spcPts val="1600"/>
              </a:lnSpc>
              <a:buNone/>
            </a:pPr>
            <a:r>
              <a:rPr lang="en-US" sz="1230" dirty="0">
                <a:solidFill>
                  <a:srgbClr val="F4ECE0"/>
                </a:solidFill>
                <a:latin typeface="Calibri" pitchFamily="34" charset="0"/>
                <a:ea typeface="Calibri" pitchFamily="34" charset="-122"/>
                <a:cs typeface="Calibri" pitchFamily="34" charset="-120"/>
              </a:rPr>
              <a:t>Un tribunal puede tener un presupuesto formalmente aprobado y aun así sufrir una afectación a su autonomía financiera si la Secretaría de Finanzas omite entregar las ministraciones, las entrega parcialmente o las condiciona a exigencias ajenas a la normativa.</a:t>
            </a:r>
            <a:endParaRPr lang="en-US" sz="123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10</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El caso que separa aprobar de recibir</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II.2  SUP-JE-258/2021 Y SUP-JE-259/2021 ACUMULADOS</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10</a:t>
            </a:r>
            <a:endParaRPr lang="en-US" sz="1000" dirty="0"/>
          </a:p>
        </p:txBody>
      </p:sp>
      <p:sp>
        <p:nvSpPr>
          <p:cNvPr id="7" name="Shape 5"/>
          <p:cNvSpPr/>
          <p:nvPr/>
        </p:nvSpPr>
        <p:spPr>
          <a:xfrm>
            <a:off x="1133856" y="1417320"/>
            <a:ext cx="4800600" cy="4023360"/>
          </a:xfrm>
          <a:prstGeom prst="roundRect">
            <a:avLst>
              <a:gd name="adj" fmla="val 1364"/>
            </a:avLst>
          </a:prstGeom>
          <a:solidFill>
            <a:srgbClr val="2B2B2B"/>
          </a:solidFill>
          <a:ln/>
        </p:spPr>
        <p:txBody>
          <a:bodyPr/>
          <a:lstStyle/>
          <a:p>
            <a:endParaRPr lang="es-MX"/>
          </a:p>
        </p:txBody>
      </p:sp>
      <p:sp>
        <p:nvSpPr>
          <p:cNvPr id="8" name="Text 6"/>
          <p:cNvSpPr/>
          <p:nvPr/>
        </p:nvSpPr>
        <p:spPr>
          <a:xfrm>
            <a:off x="1481328" y="1783080"/>
            <a:ext cx="4114800" cy="1005840"/>
          </a:xfrm>
          <a:prstGeom prst="rect">
            <a:avLst/>
          </a:prstGeom>
          <a:noFill/>
          <a:ln/>
        </p:spPr>
        <p:txBody>
          <a:bodyPr wrap="square" lIns="0" tIns="0" rIns="0" bIns="0" rtlCol="0" anchor="ctr"/>
          <a:lstStyle/>
          <a:p>
            <a:pPr marL="0" indent="0">
              <a:lnSpc>
                <a:spcPts val="2600"/>
              </a:lnSpc>
              <a:buNone/>
            </a:pPr>
            <a:r>
              <a:rPr lang="en-US" sz="2100" b="1" dirty="0">
                <a:solidFill>
                  <a:srgbClr val="F4ECE0"/>
                </a:solidFill>
                <a:latin typeface="Cambria" pitchFamily="34" charset="0"/>
                <a:ea typeface="Cambria" pitchFamily="34" charset="-122"/>
                <a:cs typeface="Cambria" pitchFamily="34" charset="-120"/>
              </a:rPr>
              <a:t>SUP-JE-258/2021</a:t>
            </a:r>
            <a:endParaRPr lang="en-US" sz="2100" dirty="0"/>
          </a:p>
          <a:p>
            <a:pPr marL="0" indent="0">
              <a:lnSpc>
                <a:spcPts val="2600"/>
              </a:lnSpc>
              <a:buNone/>
            </a:pPr>
            <a:r>
              <a:rPr lang="en-US" sz="2100" b="1" dirty="0">
                <a:solidFill>
                  <a:srgbClr val="F4ECE0"/>
                </a:solidFill>
                <a:latin typeface="Cambria" pitchFamily="34" charset="0"/>
                <a:ea typeface="Cambria" pitchFamily="34" charset="-122"/>
                <a:cs typeface="Cambria" pitchFamily="34" charset="-120"/>
              </a:rPr>
              <a:t>y SUP-JE-259/2021</a:t>
            </a:r>
            <a:endParaRPr lang="en-US" sz="2100" dirty="0"/>
          </a:p>
          <a:p>
            <a:pPr marL="0" indent="0">
              <a:lnSpc>
                <a:spcPts val="2600"/>
              </a:lnSpc>
              <a:buNone/>
            </a:pPr>
            <a:r>
              <a:rPr lang="en-US" sz="2100" b="1" dirty="0">
                <a:solidFill>
                  <a:srgbClr val="F4ECE0"/>
                </a:solidFill>
                <a:latin typeface="Cambria" pitchFamily="34" charset="0"/>
                <a:ea typeface="Cambria" pitchFamily="34" charset="-122"/>
                <a:cs typeface="Cambria" pitchFamily="34" charset="-120"/>
              </a:rPr>
              <a:t>acumulados</a:t>
            </a:r>
            <a:endParaRPr lang="en-US" sz="2100" dirty="0"/>
          </a:p>
        </p:txBody>
      </p:sp>
      <p:sp>
        <p:nvSpPr>
          <p:cNvPr id="9" name="Shape 7"/>
          <p:cNvSpPr/>
          <p:nvPr/>
        </p:nvSpPr>
        <p:spPr>
          <a:xfrm>
            <a:off x="1481328" y="2926080"/>
            <a:ext cx="640080" cy="36576"/>
          </a:xfrm>
          <a:prstGeom prst="rect">
            <a:avLst/>
          </a:prstGeom>
          <a:solidFill>
            <a:srgbClr val="00897B"/>
          </a:solidFill>
          <a:ln/>
        </p:spPr>
        <p:txBody>
          <a:bodyPr/>
          <a:lstStyle/>
          <a:p>
            <a:endParaRPr lang="es-MX"/>
          </a:p>
        </p:txBody>
      </p:sp>
      <p:sp>
        <p:nvSpPr>
          <p:cNvPr id="10" name="Text 8"/>
          <p:cNvSpPr/>
          <p:nvPr/>
        </p:nvSpPr>
        <p:spPr>
          <a:xfrm>
            <a:off x="1481328" y="3127248"/>
            <a:ext cx="4114800" cy="310896"/>
          </a:xfrm>
          <a:prstGeom prst="rect">
            <a:avLst/>
          </a:prstGeom>
          <a:noFill/>
          <a:ln/>
        </p:spPr>
        <p:txBody>
          <a:bodyPr wrap="square" lIns="0" tIns="0" rIns="0" bIns="0" rtlCol="0" anchor="t"/>
          <a:lstStyle/>
          <a:p>
            <a:pPr marL="0" indent="0" algn="l">
              <a:lnSpc>
                <a:spcPts val="1600"/>
              </a:lnSpc>
              <a:buNone/>
            </a:pPr>
            <a:r>
              <a:rPr lang="en-US" sz="1250" b="1" dirty="0">
                <a:solidFill>
                  <a:srgbClr val="00897B"/>
                </a:solidFill>
                <a:latin typeface="Calibri" pitchFamily="34" charset="0"/>
                <a:ea typeface="Calibri" pitchFamily="34" charset="-122"/>
                <a:cs typeface="Calibri" pitchFamily="34" charset="-120"/>
              </a:rPr>
              <a:t>Tribunal de Justicia Electoral de Baja California</a:t>
            </a:r>
            <a:endParaRPr lang="en-US" sz="1250" dirty="0"/>
          </a:p>
        </p:txBody>
      </p:sp>
      <p:sp>
        <p:nvSpPr>
          <p:cNvPr id="11" name="Text 9"/>
          <p:cNvSpPr/>
          <p:nvPr/>
        </p:nvSpPr>
        <p:spPr>
          <a:xfrm>
            <a:off x="1481328" y="3520440"/>
            <a:ext cx="4114800" cy="914400"/>
          </a:xfrm>
          <a:prstGeom prst="rect">
            <a:avLst/>
          </a:prstGeom>
          <a:noFill/>
          <a:ln/>
        </p:spPr>
        <p:txBody>
          <a:bodyPr wrap="square" lIns="0" tIns="0" rIns="0" bIns="0" rtlCol="0" anchor="t"/>
          <a:lstStyle/>
          <a:p>
            <a:pPr marL="0" indent="0" algn="l">
              <a:lnSpc>
                <a:spcPts val="1600"/>
              </a:lnSpc>
              <a:buNone/>
            </a:pPr>
            <a:r>
              <a:rPr lang="en-US" sz="1250" dirty="0">
                <a:solidFill>
                  <a:srgbClr val="E4D7C3"/>
                </a:solidFill>
                <a:latin typeface="Calibri" pitchFamily="34" charset="0"/>
                <a:ea typeface="Calibri" pitchFamily="34" charset="-122"/>
                <a:cs typeface="Calibri" pitchFamily="34" charset="-120"/>
              </a:rPr>
              <a:t>La Sala Superior ordenó al Gobierno del estado y a su Secretaría de Hacienda entregar las ministraciones pendientes al tribunal electoral local.</a:t>
            </a:r>
            <a:endParaRPr lang="en-US" sz="1250" dirty="0"/>
          </a:p>
        </p:txBody>
      </p:sp>
      <p:sp>
        <p:nvSpPr>
          <p:cNvPr id="12" name="Shape 10"/>
          <p:cNvSpPr/>
          <p:nvPr/>
        </p:nvSpPr>
        <p:spPr>
          <a:xfrm>
            <a:off x="1481328" y="4572000"/>
            <a:ext cx="4114800" cy="566928"/>
          </a:xfrm>
          <a:prstGeom prst="roundRect">
            <a:avLst>
              <a:gd name="adj" fmla="val 6452"/>
            </a:avLst>
          </a:prstGeom>
          <a:solidFill>
            <a:srgbClr val="C2185B"/>
          </a:solidFill>
          <a:ln/>
        </p:spPr>
        <p:txBody>
          <a:bodyPr/>
          <a:lstStyle/>
          <a:p>
            <a:endParaRPr lang="es-MX"/>
          </a:p>
        </p:txBody>
      </p:sp>
      <p:sp>
        <p:nvSpPr>
          <p:cNvPr id="13" name="Text 11"/>
          <p:cNvSpPr/>
          <p:nvPr/>
        </p:nvSpPr>
        <p:spPr>
          <a:xfrm>
            <a:off x="1700784" y="4572000"/>
            <a:ext cx="3703320" cy="566928"/>
          </a:xfrm>
          <a:prstGeom prst="rect">
            <a:avLst/>
          </a:prstGeom>
          <a:noFill/>
          <a:ln/>
        </p:spPr>
        <p:txBody>
          <a:bodyPr wrap="square" lIns="0" tIns="0" rIns="0" bIns="0" rtlCol="0" anchor="ctr"/>
          <a:lstStyle/>
          <a:p>
            <a:pPr marL="0" indent="0" algn="l">
              <a:lnSpc>
                <a:spcPts val="1600"/>
              </a:lnSpc>
              <a:buNone/>
            </a:pPr>
            <a:r>
              <a:rPr lang="en-US" sz="1200" b="1" dirty="0">
                <a:solidFill>
                  <a:srgbClr val="F4ECE0"/>
                </a:solidFill>
                <a:latin typeface="Calibri" pitchFamily="34" charset="0"/>
                <a:ea typeface="Calibri" pitchFamily="34" charset="-122"/>
                <a:cs typeface="Calibri" pitchFamily="34" charset="-120"/>
              </a:rPr>
              <a:t>El problema no era el monto: era la omisión de transferir.</a:t>
            </a:r>
            <a:endParaRPr lang="en-US" sz="1200" dirty="0"/>
          </a:p>
        </p:txBody>
      </p:sp>
      <p:sp>
        <p:nvSpPr>
          <p:cNvPr id="14" name="Shape 12"/>
          <p:cNvSpPr/>
          <p:nvPr/>
        </p:nvSpPr>
        <p:spPr>
          <a:xfrm>
            <a:off x="6446520" y="1417320"/>
            <a:ext cx="4663440" cy="1207008"/>
          </a:xfrm>
          <a:prstGeom prst="roundRect">
            <a:avLst>
              <a:gd name="adj" fmla="val 454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5" name="Shape 13"/>
          <p:cNvSpPr/>
          <p:nvPr/>
        </p:nvSpPr>
        <p:spPr>
          <a:xfrm>
            <a:off x="6446520" y="1417320"/>
            <a:ext cx="82296" cy="1207008"/>
          </a:xfrm>
          <a:prstGeom prst="rect">
            <a:avLst/>
          </a:prstGeom>
          <a:solidFill>
            <a:srgbClr val="00897B"/>
          </a:solidFill>
          <a:ln/>
        </p:spPr>
        <p:txBody>
          <a:bodyPr/>
          <a:lstStyle/>
          <a:p>
            <a:endParaRPr lang="es-MX"/>
          </a:p>
        </p:txBody>
      </p:sp>
      <p:sp>
        <p:nvSpPr>
          <p:cNvPr id="16" name="Text 14"/>
          <p:cNvSpPr/>
          <p:nvPr/>
        </p:nvSpPr>
        <p:spPr>
          <a:xfrm>
            <a:off x="6784848" y="1618488"/>
            <a:ext cx="4023360" cy="310896"/>
          </a:xfrm>
          <a:prstGeom prst="rect">
            <a:avLst/>
          </a:prstGeom>
          <a:noFill/>
          <a:ln/>
        </p:spPr>
        <p:txBody>
          <a:bodyPr wrap="square" lIns="0" tIns="0" rIns="0" bIns="0" rtlCol="0" anchor="ctr"/>
          <a:lstStyle/>
          <a:p>
            <a:pPr marL="0" indent="0">
              <a:buNone/>
            </a:pPr>
            <a:r>
              <a:rPr lang="en-US" sz="1400" b="1" dirty="0">
                <a:solidFill>
                  <a:srgbClr val="00897B"/>
                </a:solidFill>
                <a:latin typeface="Calibri" pitchFamily="34" charset="0"/>
                <a:ea typeface="Calibri" pitchFamily="34" charset="-122"/>
                <a:cs typeface="Calibri" pitchFamily="34" charset="-120"/>
              </a:rPr>
              <a:t>Derecho a formular</a:t>
            </a:r>
            <a:endParaRPr lang="en-US" sz="1400" dirty="0"/>
          </a:p>
        </p:txBody>
      </p:sp>
      <p:sp>
        <p:nvSpPr>
          <p:cNvPr id="17" name="Text 15"/>
          <p:cNvSpPr/>
          <p:nvPr/>
        </p:nvSpPr>
        <p:spPr>
          <a:xfrm>
            <a:off x="6784848" y="2002536"/>
            <a:ext cx="4023360" cy="45720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El tribunal diagnostica y propone su anteproyecto</a:t>
            </a:r>
            <a:endParaRPr lang="en-US" sz="1200" dirty="0"/>
          </a:p>
        </p:txBody>
      </p:sp>
      <p:sp>
        <p:nvSpPr>
          <p:cNvPr id="18" name="Shape 16"/>
          <p:cNvSpPr/>
          <p:nvPr/>
        </p:nvSpPr>
        <p:spPr>
          <a:xfrm>
            <a:off x="6446520" y="2807208"/>
            <a:ext cx="4663440" cy="1207008"/>
          </a:xfrm>
          <a:prstGeom prst="roundRect">
            <a:avLst>
              <a:gd name="adj" fmla="val 454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9" name="Shape 17"/>
          <p:cNvSpPr/>
          <p:nvPr/>
        </p:nvSpPr>
        <p:spPr>
          <a:xfrm>
            <a:off x="6446520" y="2807208"/>
            <a:ext cx="82296" cy="1207008"/>
          </a:xfrm>
          <a:prstGeom prst="rect">
            <a:avLst/>
          </a:prstGeom>
          <a:solidFill>
            <a:srgbClr val="00695C"/>
          </a:solidFill>
          <a:ln/>
        </p:spPr>
        <p:txBody>
          <a:bodyPr/>
          <a:lstStyle/>
          <a:p>
            <a:endParaRPr lang="es-MX"/>
          </a:p>
        </p:txBody>
      </p:sp>
      <p:sp>
        <p:nvSpPr>
          <p:cNvPr id="20" name="Text 18"/>
          <p:cNvSpPr/>
          <p:nvPr/>
        </p:nvSpPr>
        <p:spPr>
          <a:xfrm>
            <a:off x="6784848" y="3008376"/>
            <a:ext cx="4023360" cy="310896"/>
          </a:xfrm>
          <a:prstGeom prst="rect">
            <a:avLst/>
          </a:prstGeom>
          <a:noFill/>
          <a:ln/>
        </p:spPr>
        <p:txBody>
          <a:bodyPr wrap="square" lIns="0" tIns="0" rIns="0" bIns="0" rtlCol="0" anchor="ctr"/>
          <a:lstStyle/>
          <a:p>
            <a:pPr marL="0" indent="0">
              <a:buNone/>
            </a:pPr>
            <a:r>
              <a:rPr lang="en-US" sz="1400" b="1" dirty="0">
                <a:solidFill>
                  <a:srgbClr val="00695C"/>
                </a:solidFill>
                <a:latin typeface="Calibri" pitchFamily="34" charset="0"/>
                <a:ea typeface="Calibri" pitchFamily="34" charset="-122"/>
                <a:cs typeface="Calibri" pitchFamily="34" charset="-120"/>
              </a:rPr>
              <a:t>Derecho a que se analice</a:t>
            </a:r>
            <a:endParaRPr lang="en-US" sz="1400" dirty="0"/>
          </a:p>
        </p:txBody>
      </p:sp>
      <p:sp>
        <p:nvSpPr>
          <p:cNvPr id="21" name="Text 19"/>
          <p:cNvSpPr/>
          <p:nvPr/>
        </p:nvSpPr>
        <p:spPr>
          <a:xfrm>
            <a:off x="6784848" y="3392424"/>
            <a:ext cx="4023360" cy="45720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La legislatura debe conocerlo y decidir</a:t>
            </a:r>
            <a:endParaRPr lang="en-US" sz="1200" dirty="0"/>
          </a:p>
        </p:txBody>
      </p:sp>
      <p:sp>
        <p:nvSpPr>
          <p:cNvPr id="22" name="Shape 20"/>
          <p:cNvSpPr/>
          <p:nvPr/>
        </p:nvSpPr>
        <p:spPr>
          <a:xfrm>
            <a:off x="6446520" y="4197096"/>
            <a:ext cx="4663440" cy="1207008"/>
          </a:xfrm>
          <a:prstGeom prst="roundRect">
            <a:avLst>
              <a:gd name="adj" fmla="val 454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3" name="Shape 21"/>
          <p:cNvSpPr/>
          <p:nvPr/>
        </p:nvSpPr>
        <p:spPr>
          <a:xfrm>
            <a:off x="6446520" y="4197096"/>
            <a:ext cx="82296" cy="1207008"/>
          </a:xfrm>
          <a:prstGeom prst="rect">
            <a:avLst/>
          </a:prstGeom>
          <a:solidFill>
            <a:srgbClr val="C2185B"/>
          </a:solidFill>
          <a:ln/>
        </p:spPr>
        <p:txBody>
          <a:bodyPr/>
          <a:lstStyle/>
          <a:p>
            <a:endParaRPr lang="es-MX"/>
          </a:p>
        </p:txBody>
      </p:sp>
      <p:sp>
        <p:nvSpPr>
          <p:cNvPr id="24" name="Text 22"/>
          <p:cNvSpPr/>
          <p:nvPr/>
        </p:nvSpPr>
        <p:spPr>
          <a:xfrm>
            <a:off x="6784848" y="4398264"/>
            <a:ext cx="402336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Derecho a recibir</a:t>
            </a:r>
            <a:endParaRPr lang="en-US" sz="1400" dirty="0"/>
          </a:p>
        </p:txBody>
      </p:sp>
      <p:sp>
        <p:nvSpPr>
          <p:cNvPr id="25" name="Text 23"/>
          <p:cNvSpPr/>
          <p:nvPr/>
        </p:nvSpPr>
        <p:spPr>
          <a:xfrm>
            <a:off x="6784848" y="4782312"/>
            <a:ext cx="4023360" cy="45720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Lo ya aprobado debe entregarse, íntegro y a tiempo</a:t>
            </a:r>
            <a:endParaRPr lang="en-US" sz="1200" dirty="0"/>
          </a:p>
        </p:txBody>
      </p:sp>
      <p:sp>
        <p:nvSpPr>
          <p:cNvPr id="26" name="Text 24"/>
          <p:cNvSpPr/>
          <p:nvPr/>
        </p:nvSpPr>
        <p:spPr>
          <a:xfrm>
            <a:off x="6446520" y="5468112"/>
            <a:ext cx="4663440" cy="365760"/>
          </a:xfrm>
          <a:prstGeom prst="rect">
            <a:avLst/>
          </a:prstGeom>
          <a:noFill/>
          <a:ln/>
        </p:spPr>
        <p:txBody>
          <a:bodyPr wrap="square" lIns="0" tIns="0" rIns="0" bIns="0" rtlCol="0" anchor="t"/>
          <a:lstStyle/>
          <a:p>
            <a:pPr marL="0" indent="0" algn="l">
              <a:lnSpc>
                <a:spcPts val="1600"/>
              </a:lnSpc>
              <a:buNone/>
            </a:pPr>
            <a:r>
              <a:rPr lang="en-US" sz="1150" i="1" dirty="0">
                <a:solidFill>
                  <a:srgbClr val="6B6259"/>
                </a:solidFill>
                <a:latin typeface="Calibri" pitchFamily="34" charset="0"/>
                <a:ea typeface="Calibri" pitchFamily="34" charset="-122"/>
                <a:cs typeface="Calibri" pitchFamily="34" charset="-120"/>
              </a:rPr>
              <a:t>El precedente distingue el tercer derecho de los dos primeros.</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11</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Suficiencia presupuestaria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II.3  INSTRUMENTO ANALÍTICO, NO FÓRMULA LEGAL</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11</a:t>
            </a:r>
            <a:endParaRPr lang="en-US" sz="1000" dirty="0"/>
          </a:p>
        </p:txBody>
      </p:sp>
      <p:sp>
        <p:nvSpPr>
          <p:cNvPr id="7" name="Text 5"/>
          <p:cNvSpPr/>
          <p:nvPr/>
        </p:nvSpPr>
        <p:spPr>
          <a:xfrm>
            <a:off x="1133856" y="1463040"/>
            <a:ext cx="4663440" cy="2651760"/>
          </a:xfrm>
          <a:prstGeom prst="rect">
            <a:avLst/>
          </a:prstGeom>
          <a:noFill/>
          <a:ln/>
        </p:spPr>
        <p:txBody>
          <a:bodyPr wrap="square" lIns="0" tIns="0" rIns="0" bIns="0" rtlCol="0" anchor="t"/>
          <a:lstStyle/>
          <a:p>
            <a:pPr marL="342900" indent="-342900">
              <a:lnSpc>
                <a:spcPts val="1500"/>
              </a:lnSpc>
              <a:spcAft>
                <a:spcPts val="800"/>
              </a:spcAft>
              <a:buSzPct val="100000"/>
              <a:buChar char="▪"/>
            </a:pPr>
            <a:r>
              <a:rPr lang="en-US" sz="1230" dirty="0">
                <a:solidFill>
                  <a:srgbClr val="2B2B2B"/>
                </a:solidFill>
                <a:latin typeface="Calibri" pitchFamily="34" charset="0"/>
                <a:ea typeface="Calibri" pitchFamily="34" charset="-122"/>
                <a:cs typeface="Calibri" pitchFamily="34" charset="-120"/>
              </a:rPr>
              <a:t>Las competencias constitucionales y legales del tribunal</a:t>
            </a:r>
            <a:endParaRPr lang="en-US" sz="1230" dirty="0"/>
          </a:p>
          <a:p>
            <a:pPr marL="342900" indent="-342900">
              <a:lnSpc>
                <a:spcPts val="1500"/>
              </a:lnSpc>
              <a:spcAft>
                <a:spcPts val="800"/>
              </a:spcAft>
              <a:buSzPct val="100000"/>
              <a:buChar char="▪"/>
            </a:pPr>
            <a:r>
              <a:rPr lang="en-US" sz="1230" dirty="0">
                <a:solidFill>
                  <a:srgbClr val="2B2B2B"/>
                </a:solidFill>
                <a:latin typeface="Calibri" pitchFamily="34" charset="0"/>
                <a:ea typeface="Calibri" pitchFamily="34" charset="-122"/>
                <a:cs typeface="Calibri" pitchFamily="34" charset="-120"/>
              </a:rPr>
              <a:t>La carga de trabajo previsible</a:t>
            </a:r>
            <a:endParaRPr lang="en-US" sz="1230" dirty="0"/>
          </a:p>
          <a:p>
            <a:pPr marL="342900" indent="-342900">
              <a:lnSpc>
                <a:spcPts val="1500"/>
              </a:lnSpc>
              <a:spcAft>
                <a:spcPts val="800"/>
              </a:spcAft>
              <a:buSzPct val="100000"/>
              <a:buChar char="▪"/>
            </a:pPr>
            <a:r>
              <a:rPr lang="en-US" sz="1230" dirty="0">
                <a:solidFill>
                  <a:srgbClr val="2B2B2B"/>
                </a:solidFill>
                <a:latin typeface="Calibri" pitchFamily="34" charset="0"/>
                <a:ea typeface="Calibri" pitchFamily="34" charset="-122"/>
                <a:cs typeface="Calibri" pitchFamily="34" charset="-120"/>
              </a:rPr>
              <a:t>Los costos fijos indispensables</a:t>
            </a:r>
            <a:endParaRPr lang="en-US" sz="1230" dirty="0"/>
          </a:p>
          <a:p>
            <a:pPr marL="342900" indent="-342900">
              <a:lnSpc>
                <a:spcPts val="1500"/>
              </a:lnSpc>
              <a:spcAft>
                <a:spcPts val="800"/>
              </a:spcAft>
              <a:buSzPct val="100000"/>
              <a:buChar char="▪"/>
            </a:pPr>
            <a:r>
              <a:rPr lang="en-US" sz="1230" dirty="0">
                <a:solidFill>
                  <a:srgbClr val="2B2B2B"/>
                </a:solidFill>
                <a:latin typeface="Calibri" pitchFamily="34" charset="0"/>
                <a:ea typeface="Calibri" pitchFamily="34" charset="-122"/>
                <a:cs typeface="Calibri" pitchFamily="34" charset="-120"/>
              </a:rPr>
              <a:t>Las obligaciones laborales y contractuales</a:t>
            </a:r>
            <a:endParaRPr lang="en-US" sz="1230" dirty="0"/>
          </a:p>
          <a:p>
            <a:pPr marL="342900" indent="-342900">
              <a:lnSpc>
                <a:spcPts val="1500"/>
              </a:lnSpc>
              <a:spcAft>
                <a:spcPts val="800"/>
              </a:spcAft>
              <a:buSzPct val="100000"/>
              <a:buChar char="▪"/>
            </a:pPr>
            <a:r>
              <a:rPr lang="en-US" sz="1230" dirty="0">
                <a:solidFill>
                  <a:srgbClr val="2B2B2B"/>
                </a:solidFill>
                <a:latin typeface="Calibri" pitchFamily="34" charset="0"/>
                <a:ea typeface="Calibri" pitchFamily="34" charset="-122"/>
                <a:cs typeface="Calibri" pitchFamily="34" charset="-120"/>
              </a:rPr>
              <a:t>Las necesidades tecnológicas y de seguridad</a:t>
            </a:r>
            <a:endParaRPr lang="en-US" sz="1230" dirty="0"/>
          </a:p>
          <a:p>
            <a:pPr marL="342900" indent="-342900">
              <a:lnSpc>
                <a:spcPts val="1500"/>
              </a:lnSpc>
              <a:spcAft>
                <a:spcPts val="800"/>
              </a:spcAft>
              <a:buSzPct val="100000"/>
              <a:buChar char="▪"/>
            </a:pPr>
            <a:r>
              <a:rPr lang="en-US" sz="1230" dirty="0">
                <a:solidFill>
                  <a:srgbClr val="2B2B2B"/>
                </a:solidFill>
                <a:latin typeface="Calibri" pitchFamily="34" charset="0"/>
                <a:ea typeface="Calibri" pitchFamily="34" charset="-122"/>
                <a:cs typeface="Calibri" pitchFamily="34" charset="-120"/>
              </a:rPr>
              <a:t>Las tareas extraordinarias del proceso electoral</a:t>
            </a:r>
            <a:endParaRPr lang="en-US" sz="1230" dirty="0"/>
          </a:p>
          <a:p>
            <a:pPr marL="342900" indent="-342900">
              <a:lnSpc>
                <a:spcPts val="1500"/>
              </a:lnSpc>
              <a:spcAft>
                <a:spcPts val="800"/>
              </a:spcAft>
              <a:buSzPct val="100000"/>
              <a:buChar char="▪"/>
            </a:pPr>
            <a:r>
              <a:rPr lang="en-US" sz="1230" dirty="0">
                <a:solidFill>
                  <a:srgbClr val="2B2B2B"/>
                </a:solidFill>
                <a:latin typeface="Calibri" pitchFamily="34" charset="0"/>
                <a:ea typeface="Calibri" pitchFamily="34" charset="-122"/>
                <a:cs typeface="Calibri" pitchFamily="34" charset="-120"/>
              </a:rPr>
              <a:t>El monto efectivamente aprobado y ministrado</a:t>
            </a:r>
            <a:endParaRPr lang="en-US" sz="1230" dirty="0"/>
          </a:p>
        </p:txBody>
      </p:sp>
      <p:sp>
        <p:nvSpPr>
          <p:cNvPr id="8" name="Shape 6"/>
          <p:cNvSpPr/>
          <p:nvPr/>
        </p:nvSpPr>
        <p:spPr>
          <a:xfrm>
            <a:off x="6172200" y="1417320"/>
            <a:ext cx="4937760" cy="2697480"/>
          </a:xfrm>
          <a:prstGeom prst="roundRect">
            <a:avLst>
              <a:gd name="adj" fmla="val 2034"/>
            </a:avLst>
          </a:prstGeom>
          <a:solidFill>
            <a:srgbClr val="E4D7C3"/>
          </a:solidFill>
          <a:ln/>
        </p:spPr>
        <p:txBody>
          <a:bodyPr/>
          <a:lstStyle/>
          <a:p>
            <a:endParaRPr lang="es-MX"/>
          </a:p>
        </p:txBody>
      </p:sp>
      <p:sp>
        <p:nvSpPr>
          <p:cNvPr id="9" name="Text 7"/>
          <p:cNvSpPr/>
          <p:nvPr/>
        </p:nvSpPr>
        <p:spPr>
          <a:xfrm>
            <a:off x="6492240" y="1691640"/>
            <a:ext cx="4297680" cy="1097280"/>
          </a:xfrm>
          <a:prstGeom prst="rect">
            <a:avLst/>
          </a:prstGeom>
          <a:noFill/>
          <a:ln/>
        </p:spPr>
        <p:txBody>
          <a:bodyPr wrap="square" lIns="0" tIns="0" rIns="0" bIns="0" rtlCol="0" anchor="t"/>
          <a:lstStyle/>
          <a:p>
            <a:pPr marL="0" indent="0" algn="l">
              <a:lnSpc>
                <a:spcPts val="1600"/>
              </a:lnSpc>
              <a:buNone/>
            </a:pPr>
            <a:r>
              <a:rPr lang="en-US" sz="1250" dirty="0">
                <a:solidFill>
                  <a:srgbClr val="2B2B2B"/>
                </a:solidFill>
                <a:latin typeface="Calibri" pitchFamily="34" charset="0"/>
                <a:ea typeface="Calibri" pitchFamily="34" charset="-122"/>
                <a:cs typeface="Calibri" pitchFamily="34" charset="-120"/>
              </a:rPr>
              <a:t>Correspondencia razonable entre la función y los recursos. No existe en el ámbito nacional una fórmula matemática única: la suficiencia debe construirse mediante evidencia verificable.</a:t>
            </a:r>
            <a:endParaRPr lang="en-US" sz="1250" dirty="0"/>
          </a:p>
        </p:txBody>
      </p:sp>
      <p:sp>
        <p:nvSpPr>
          <p:cNvPr id="10" name="Shape 8"/>
          <p:cNvSpPr/>
          <p:nvPr/>
        </p:nvSpPr>
        <p:spPr>
          <a:xfrm>
            <a:off x="6492240" y="2926080"/>
            <a:ext cx="457200" cy="32004"/>
          </a:xfrm>
          <a:prstGeom prst="rect">
            <a:avLst/>
          </a:prstGeom>
          <a:solidFill>
            <a:srgbClr val="C2185B"/>
          </a:solidFill>
          <a:ln/>
        </p:spPr>
        <p:txBody>
          <a:bodyPr/>
          <a:lstStyle/>
          <a:p>
            <a:endParaRPr lang="es-MX"/>
          </a:p>
        </p:txBody>
      </p:sp>
      <p:sp>
        <p:nvSpPr>
          <p:cNvPr id="11" name="Text 9"/>
          <p:cNvSpPr/>
          <p:nvPr/>
        </p:nvSpPr>
        <p:spPr>
          <a:xfrm>
            <a:off x="6492240" y="3127248"/>
            <a:ext cx="4297680" cy="777240"/>
          </a:xfrm>
          <a:prstGeom prst="rect">
            <a:avLst/>
          </a:prstGeom>
          <a:noFill/>
          <a:ln/>
        </p:spPr>
        <p:txBody>
          <a:bodyPr wrap="square" lIns="0" tIns="0" rIns="0" bIns="0" rtlCol="0" anchor="t"/>
          <a:lstStyle/>
          <a:p>
            <a:pPr marL="0" indent="0" algn="l">
              <a:lnSpc>
                <a:spcPts val="1600"/>
              </a:lnSpc>
              <a:buNone/>
            </a:pPr>
            <a:r>
              <a:rPr lang="en-US" sz="1200" b="1" i="1" dirty="0">
                <a:solidFill>
                  <a:srgbClr val="C2185B"/>
                </a:solidFill>
                <a:latin typeface="Calibri" pitchFamily="34" charset="0"/>
                <a:ea typeface="Calibri" pitchFamily="34" charset="-122"/>
                <a:cs typeface="Calibri" pitchFamily="34" charset="-120"/>
              </a:rPr>
              <a:t>Sin evidencia, la invocación de la autonomía es una afirmación abstracta — y así se pierde el juicio.</a:t>
            </a:r>
            <a:endParaRPr lang="en-US" sz="1200" dirty="0"/>
          </a:p>
        </p:txBody>
      </p:sp>
      <p:sp>
        <p:nvSpPr>
          <p:cNvPr id="12" name="Shape 10"/>
          <p:cNvSpPr/>
          <p:nvPr/>
        </p:nvSpPr>
        <p:spPr>
          <a:xfrm>
            <a:off x="1133856" y="4297680"/>
            <a:ext cx="9966960" cy="1600200"/>
          </a:xfrm>
          <a:prstGeom prst="roundRect">
            <a:avLst>
              <a:gd name="adj" fmla="val 3429"/>
            </a:avLst>
          </a:prstGeom>
          <a:solidFill>
            <a:srgbClr val="2B2B2B"/>
          </a:solidFill>
          <a:ln/>
        </p:spPr>
        <p:txBody>
          <a:bodyPr/>
          <a:lstStyle/>
          <a:p>
            <a:endParaRPr lang="es-MX"/>
          </a:p>
        </p:txBody>
      </p:sp>
      <p:sp>
        <p:nvSpPr>
          <p:cNvPr id="13" name="Text 11"/>
          <p:cNvSpPr/>
          <p:nvPr/>
        </p:nvSpPr>
        <p:spPr>
          <a:xfrm>
            <a:off x="1481328" y="4434840"/>
            <a:ext cx="9281160" cy="292608"/>
          </a:xfrm>
          <a:prstGeom prst="rect">
            <a:avLst/>
          </a:prstGeom>
          <a:noFill/>
          <a:ln/>
        </p:spPr>
        <p:txBody>
          <a:bodyPr wrap="square" lIns="0" tIns="0" rIns="0" bIns="0" rtlCol="0" anchor="ctr"/>
          <a:lstStyle/>
          <a:p>
            <a:pPr marL="0" indent="0">
              <a:buNone/>
            </a:pPr>
            <a:r>
              <a:rPr lang="en-US" sz="1200" b="1" dirty="0">
                <a:solidFill>
                  <a:srgbClr val="00897B"/>
                </a:solidFill>
                <a:latin typeface="Calibri" pitchFamily="34" charset="0"/>
                <a:ea typeface="Calibri" pitchFamily="34" charset="-122"/>
                <a:cs typeface="Calibri" pitchFamily="34" charset="-120"/>
              </a:rPr>
              <a:t>Necesidad presupuestaria institucional =</a:t>
            </a:r>
            <a:endParaRPr lang="en-US" sz="1200" dirty="0"/>
          </a:p>
        </p:txBody>
      </p:sp>
      <p:sp>
        <p:nvSpPr>
          <p:cNvPr id="14" name="Text 12"/>
          <p:cNvSpPr/>
          <p:nvPr/>
        </p:nvSpPr>
        <p:spPr>
          <a:xfrm>
            <a:off x="1481328" y="4754880"/>
            <a:ext cx="9281160" cy="1005840"/>
          </a:xfrm>
          <a:prstGeom prst="rect">
            <a:avLst/>
          </a:prstGeom>
          <a:noFill/>
          <a:ln/>
        </p:spPr>
        <p:txBody>
          <a:bodyPr wrap="square" lIns="0" tIns="0" rIns="0" bIns="0" rtlCol="0" anchor="t"/>
          <a:lstStyle/>
          <a:p>
            <a:pPr marL="0" indent="0">
              <a:lnSpc>
                <a:spcPts val="2000"/>
              </a:lnSpc>
              <a:buNone/>
            </a:pPr>
            <a:r>
              <a:rPr lang="en-US" sz="1200" b="1" dirty="0">
                <a:solidFill>
                  <a:srgbClr val="F4ECE0"/>
                </a:solidFill>
                <a:latin typeface="Calibri" pitchFamily="34" charset="0"/>
                <a:ea typeface="Calibri" pitchFamily="34" charset="-122"/>
                <a:cs typeface="Calibri" pitchFamily="34" charset="-120"/>
              </a:rPr>
              <a:t>gasto estructural indispensable</a:t>
            </a:r>
            <a:r>
              <a:rPr lang="en-US" sz="1200" dirty="0">
                <a:solidFill>
                  <a:srgbClr val="C2185B"/>
                </a:solidFill>
                <a:latin typeface="Calibri" pitchFamily="34" charset="0"/>
                <a:ea typeface="Calibri" pitchFamily="34" charset="-122"/>
                <a:cs typeface="Calibri" pitchFamily="34" charset="-120"/>
              </a:rPr>
              <a:t>  +  </a:t>
            </a:r>
            <a:r>
              <a:rPr lang="en-US" sz="1200" b="1" dirty="0">
                <a:solidFill>
                  <a:srgbClr val="F4ECE0"/>
                </a:solidFill>
                <a:latin typeface="Calibri" pitchFamily="34" charset="0"/>
                <a:ea typeface="Calibri" pitchFamily="34" charset="-122"/>
                <a:cs typeface="Calibri" pitchFamily="34" charset="-120"/>
              </a:rPr>
              <a:t>costo variable de la carga jurisdiccional</a:t>
            </a:r>
            <a:r>
              <a:rPr lang="en-US" sz="1200" dirty="0">
                <a:solidFill>
                  <a:srgbClr val="C2185B"/>
                </a:solidFill>
                <a:latin typeface="Calibri" pitchFamily="34" charset="0"/>
                <a:ea typeface="Calibri" pitchFamily="34" charset="-122"/>
                <a:cs typeface="Calibri" pitchFamily="34" charset="-120"/>
              </a:rPr>
              <a:t>  +  </a:t>
            </a:r>
            <a:r>
              <a:rPr lang="en-US" sz="1200" b="1" dirty="0">
                <a:solidFill>
                  <a:srgbClr val="F4ECE0"/>
                </a:solidFill>
                <a:latin typeface="Calibri" pitchFamily="34" charset="0"/>
                <a:ea typeface="Calibri" pitchFamily="34" charset="-122"/>
                <a:cs typeface="Calibri" pitchFamily="34" charset="-120"/>
              </a:rPr>
              <a:t>obligaciones legales nuevas</a:t>
            </a:r>
            <a:r>
              <a:rPr lang="en-US" sz="1200" dirty="0">
                <a:solidFill>
                  <a:srgbClr val="C2185B"/>
                </a:solidFill>
                <a:latin typeface="Calibri" pitchFamily="34" charset="0"/>
                <a:ea typeface="Calibri" pitchFamily="34" charset="-122"/>
                <a:cs typeface="Calibri" pitchFamily="34" charset="-120"/>
              </a:rPr>
              <a:t>  +  </a:t>
            </a:r>
            <a:r>
              <a:rPr lang="en-US" sz="1200" b="1" dirty="0">
                <a:solidFill>
                  <a:srgbClr val="F4ECE0"/>
                </a:solidFill>
                <a:latin typeface="Calibri" pitchFamily="34" charset="0"/>
                <a:ea typeface="Calibri" pitchFamily="34" charset="-122"/>
                <a:cs typeface="Calibri" pitchFamily="34" charset="-120"/>
              </a:rPr>
              <a:t>inversiones estratégicas justificadas</a:t>
            </a:r>
            <a:r>
              <a:rPr lang="en-US" sz="1200" dirty="0">
                <a:solidFill>
                  <a:srgbClr val="C2185B"/>
                </a:solidFill>
                <a:latin typeface="Calibri" pitchFamily="34" charset="0"/>
                <a:ea typeface="Calibri" pitchFamily="34" charset="-122"/>
                <a:cs typeface="Calibri" pitchFamily="34" charset="-120"/>
              </a:rPr>
              <a:t>  +  </a:t>
            </a:r>
            <a:r>
              <a:rPr lang="en-US" sz="1200" b="1" dirty="0">
                <a:solidFill>
                  <a:srgbClr val="F4ECE0"/>
                </a:solidFill>
                <a:latin typeface="Calibri" pitchFamily="34" charset="0"/>
                <a:ea typeface="Calibri" pitchFamily="34" charset="-122"/>
                <a:cs typeface="Calibri" pitchFamily="34" charset="-120"/>
              </a:rPr>
              <a:t>margen razonable de contingencia</a:t>
            </a:r>
            <a:r>
              <a:rPr lang="en-US" sz="1200" dirty="0">
                <a:solidFill>
                  <a:srgbClr val="00897B"/>
                </a:solidFill>
                <a:latin typeface="Calibri" pitchFamily="34" charset="0"/>
                <a:ea typeface="Calibri" pitchFamily="34" charset="-122"/>
                <a:cs typeface="Calibri" pitchFamily="34" charset="-120"/>
              </a:rPr>
              <a:t>  −  </a:t>
            </a:r>
            <a:r>
              <a:rPr lang="en-US" sz="1200" b="1" dirty="0">
                <a:solidFill>
                  <a:srgbClr val="F4ECE0"/>
                </a:solidFill>
                <a:latin typeface="Calibri" pitchFamily="34" charset="0"/>
                <a:ea typeface="Calibri" pitchFamily="34" charset="-122"/>
                <a:cs typeface="Calibri" pitchFamily="34" charset="-120"/>
              </a:rPr>
              <a:t>ahorros o eficiencias comprobables</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12</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No basta el porcentaje</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II.3  QUÉ HAY QUE PROBAR REALMENTE</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12</a:t>
            </a:r>
            <a:endParaRPr lang="en-US" sz="1000" dirty="0"/>
          </a:p>
        </p:txBody>
      </p:sp>
      <p:sp>
        <p:nvSpPr>
          <p:cNvPr id="7" name="Shape 5"/>
          <p:cNvSpPr/>
          <p:nvPr/>
        </p:nvSpPr>
        <p:spPr>
          <a:xfrm>
            <a:off x="1133856" y="1463040"/>
            <a:ext cx="4800600" cy="1965960"/>
          </a:xfrm>
          <a:prstGeom prst="roundRect">
            <a:avLst>
              <a:gd name="adj" fmla="val 2791"/>
            </a:avLst>
          </a:prstGeom>
          <a:solidFill>
            <a:srgbClr val="FFFFFF"/>
          </a:solidFill>
          <a:ln w="12700">
            <a:solidFill>
              <a:srgbClr val="E4D7C3"/>
            </a:solidFill>
            <a:prstDash val="solid"/>
          </a:ln>
          <a:effectLst>
            <a:outerShdw blurRad="76200" dist="508" dir="5400000" algn="bl" rotWithShape="0">
              <a:srgbClr val="B9A98F">
                <a:alpha val="35000"/>
              </a:srgbClr>
            </a:outerShdw>
          </a:effectLst>
        </p:spPr>
        <p:txBody>
          <a:bodyPr/>
          <a:lstStyle/>
          <a:p>
            <a:endParaRPr lang="es-MX"/>
          </a:p>
        </p:txBody>
      </p:sp>
      <p:sp>
        <p:nvSpPr>
          <p:cNvPr id="8" name="Text 6"/>
          <p:cNvSpPr/>
          <p:nvPr/>
        </p:nvSpPr>
        <p:spPr>
          <a:xfrm>
            <a:off x="1481328" y="1691640"/>
            <a:ext cx="4114800" cy="329184"/>
          </a:xfrm>
          <a:prstGeom prst="rect">
            <a:avLst/>
          </a:prstGeom>
          <a:noFill/>
          <a:ln/>
        </p:spPr>
        <p:txBody>
          <a:bodyPr wrap="square" lIns="0" tIns="0" rIns="0" bIns="0" rtlCol="0" anchor="ctr"/>
          <a:lstStyle/>
          <a:p>
            <a:pPr marL="0" indent="0">
              <a:buNone/>
            </a:pPr>
            <a:r>
              <a:rPr lang="en-US" sz="1400" b="1" dirty="0">
                <a:solidFill>
                  <a:srgbClr val="6B6259"/>
                </a:solidFill>
                <a:latin typeface="Calibri" pitchFamily="34" charset="0"/>
                <a:ea typeface="Calibri" pitchFamily="34" charset="-122"/>
                <a:cs typeface="Calibri" pitchFamily="34" charset="-120"/>
              </a:rPr>
              <a:t>Lo que NO prueba nada</a:t>
            </a:r>
            <a:endParaRPr lang="en-US" sz="1400" dirty="0"/>
          </a:p>
        </p:txBody>
      </p:sp>
      <p:sp>
        <p:nvSpPr>
          <p:cNvPr id="9" name="Text 7"/>
          <p:cNvSpPr/>
          <p:nvPr/>
        </p:nvSpPr>
        <p:spPr>
          <a:xfrm>
            <a:off x="1481328" y="2103120"/>
            <a:ext cx="4114800" cy="822960"/>
          </a:xfrm>
          <a:prstGeom prst="rect">
            <a:avLst/>
          </a:prstGeom>
          <a:noFill/>
          <a:ln/>
        </p:spPr>
        <p:txBody>
          <a:bodyPr wrap="square" lIns="0" tIns="0" rIns="0" bIns="0" rtlCol="0" anchor="ctr"/>
          <a:lstStyle/>
          <a:p>
            <a:pPr marL="0" indent="0">
              <a:lnSpc>
                <a:spcPts val="2100"/>
              </a:lnSpc>
              <a:buNone/>
            </a:pPr>
            <a:r>
              <a:rPr lang="en-US" sz="1500" i="1" dirty="0">
                <a:solidFill>
                  <a:srgbClr val="6B6259"/>
                </a:solidFill>
                <a:latin typeface="Calibri" pitchFamily="34" charset="0"/>
                <a:ea typeface="Calibri" pitchFamily="34" charset="-122"/>
                <a:cs typeface="Calibri" pitchFamily="34" charset="-120"/>
              </a:rPr>
              <a:t>«Solicité 68.4 y me dieron 44.9:</a:t>
            </a:r>
            <a:endParaRPr lang="en-US" sz="1500" dirty="0"/>
          </a:p>
          <a:p>
            <a:pPr marL="0" indent="0">
              <a:lnSpc>
                <a:spcPts val="2100"/>
              </a:lnSpc>
              <a:buNone/>
            </a:pPr>
            <a:r>
              <a:rPr lang="en-US" sz="1500" i="1" dirty="0">
                <a:solidFill>
                  <a:srgbClr val="6B6259"/>
                </a:solidFill>
                <a:latin typeface="Calibri" pitchFamily="34" charset="0"/>
                <a:ea typeface="Calibri" pitchFamily="34" charset="-122"/>
                <a:cs typeface="Calibri" pitchFamily="34" charset="-120"/>
              </a:rPr>
              <a:t>reducción del 34%»</a:t>
            </a:r>
            <a:endParaRPr lang="en-US" sz="1500" dirty="0"/>
          </a:p>
        </p:txBody>
      </p:sp>
      <p:sp>
        <p:nvSpPr>
          <p:cNvPr id="10" name="Text 8"/>
          <p:cNvSpPr/>
          <p:nvPr/>
        </p:nvSpPr>
        <p:spPr>
          <a:xfrm>
            <a:off x="1481328" y="2971800"/>
            <a:ext cx="4114800" cy="365760"/>
          </a:xfrm>
          <a:prstGeom prst="rect">
            <a:avLst/>
          </a:prstGeom>
          <a:noFill/>
          <a:ln/>
        </p:spPr>
        <p:txBody>
          <a:bodyPr wrap="square" lIns="0" tIns="0" rIns="0" bIns="0" rtlCol="0" anchor="t"/>
          <a:lstStyle/>
          <a:p>
            <a:pPr marL="0" indent="0" algn="l">
              <a:lnSpc>
                <a:spcPts val="1600"/>
              </a:lnSpc>
              <a:buNone/>
            </a:pPr>
            <a:r>
              <a:rPr lang="en-US" sz="1150" dirty="0">
                <a:solidFill>
                  <a:srgbClr val="6B6259"/>
                </a:solidFill>
                <a:latin typeface="Calibri" pitchFamily="34" charset="0"/>
                <a:ea typeface="Calibri" pitchFamily="34" charset="-122"/>
                <a:cs typeface="Calibri" pitchFamily="34" charset="-120"/>
              </a:rPr>
              <a:t>La diferencia porcentual, por sí sola, no acredita violación alguna.</a:t>
            </a:r>
            <a:endParaRPr lang="en-US" sz="1150" dirty="0"/>
          </a:p>
        </p:txBody>
      </p:sp>
      <p:sp>
        <p:nvSpPr>
          <p:cNvPr id="11" name="Shape 9"/>
          <p:cNvSpPr/>
          <p:nvPr/>
        </p:nvSpPr>
        <p:spPr>
          <a:xfrm>
            <a:off x="6446520" y="1463040"/>
            <a:ext cx="4663440" cy="1965960"/>
          </a:xfrm>
          <a:prstGeom prst="roundRect">
            <a:avLst>
              <a:gd name="adj" fmla="val 2791"/>
            </a:avLst>
          </a:prstGeom>
          <a:solidFill>
            <a:srgbClr val="C2185B"/>
          </a:solidFill>
          <a:ln/>
        </p:spPr>
        <p:txBody>
          <a:bodyPr/>
          <a:lstStyle/>
          <a:p>
            <a:endParaRPr lang="es-MX"/>
          </a:p>
        </p:txBody>
      </p:sp>
      <p:sp>
        <p:nvSpPr>
          <p:cNvPr id="12" name="Text 10"/>
          <p:cNvSpPr/>
          <p:nvPr/>
        </p:nvSpPr>
        <p:spPr>
          <a:xfrm>
            <a:off x="6784848" y="1691640"/>
            <a:ext cx="4023360" cy="329184"/>
          </a:xfrm>
          <a:prstGeom prst="rect">
            <a:avLst/>
          </a:prstGeom>
          <a:noFill/>
          <a:ln/>
        </p:spPr>
        <p:txBody>
          <a:bodyPr wrap="square" lIns="0" tIns="0" rIns="0" bIns="0" rtlCol="0" anchor="ctr"/>
          <a:lstStyle/>
          <a:p>
            <a:pPr marL="0" indent="0">
              <a:buNone/>
            </a:pPr>
            <a:r>
              <a:rPr lang="en-US" sz="1400" b="1" dirty="0">
                <a:solidFill>
                  <a:srgbClr val="F4ECE0"/>
                </a:solidFill>
                <a:latin typeface="Calibri" pitchFamily="34" charset="0"/>
                <a:ea typeface="Calibri" pitchFamily="34" charset="-122"/>
                <a:cs typeface="Calibri" pitchFamily="34" charset="-120"/>
              </a:rPr>
              <a:t>Lo que sí importa</a:t>
            </a:r>
            <a:endParaRPr lang="en-US" sz="1400" dirty="0"/>
          </a:p>
        </p:txBody>
      </p:sp>
      <p:sp>
        <p:nvSpPr>
          <p:cNvPr id="13" name="Text 11"/>
          <p:cNvSpPr/>
          <p:nvPr/>
        </p:nvSpPr>
        <p:spPr>
          <a:xfrm>
            <a:off x="6784848" y="2103120"/>
            <a:ext cx="4023360" cy="822960"/>
          </a:xfrm>
          <a:prstGeom prst="rect">
            <a:avLst/>
          </a:prstGeom>
          <a:noFill/>
          <a:ln/>
        </p:spPr>
        <p:txBody>
          <a:bodyPr wrap="square" lIns="0" tIns="0" rIns="0" bIns="0" rtlCol="0" anchor="ctr"/>
          <a:lstStyle/>
          <a:p>
            <a:pPr marL="0" indent="0">
              <a:lnSpc>
                <a:spcPts val="2100"/>
              </a:lnSpc>
              <a:buNone/>
            </a:pPr>
            <a:r>
              <a:rPr lang="en-US" sz="1500" i="1" dirty="0">
                <a:solidFill>
                  <a:srgbClr val="F4ECE0"/>
                </a:solidFill>
                <a:latin typeface="Calibri" pitchFamily="34" charset="0"/>
                <a:ea typeface="Calibri" pitchFamily="34" charset="-122"/>
                <a:cs typeface="Calibri" pitchFamily="34" charset="-120"/>
              </a:rPr>
              <a:t>«Con este monto, tal función</a:t>
            </a:r>
            <a:endParaRPr lang="en-US" sz="1500" dirty="0"/>
          </a:p>
          <a:p>
            <a:pPr marL="0" indent="0">
              <a:lnSpc>
                <a:spcPts val="2100"/>
              </a:lnSpc>
              <a:buNone/>
            </a:pPr>
            <a:r>
              <a:rPr lang="en-US" sz="1500" i="1" dirty="0">
                <a:solidFill>
                  <a:srgbClr val="F4ECE0"/>
                </a:solidFill>
                <a:latin typeface="Calibri" pitchFamily="34" charset="0"/>
                <a:ea typeface="Calibri" pitchFamily="34" charset="-122"/>
                <a:cs typeface="Calibri" pitchFamily="34" charset="-120"/>
              </a:rPr>
              <a:t>constitucional se vuelve imposible»</a:t>
            </a:r>
            <a:endParaRPr lang="en-US" sz="1500" dirty="0"/>
          </a:p>
        </p:txBody>
      </p:sp>
      <p:sp>
        <p:nvSpPr>
          <p:cNvPr id="14" name="Text 12"/>
          <p:cNvSpPr/>
          <p:nvPr/>
        </p:nvSpPr>
        <p:spPr>
          <a:xfrm>
            <a:off x="6784848" y="2971800"/>
            <a:ext cx="4023360" cy="365760"/>
          </a:xfrm>
          <a:prstGeom prst="rect">
            <a:avLst/>
          </a:prstGeom>
          <a:noFill/>
          <a:ln/>
        </p:spPr>
        <p:txBody>
          <a:bodyPr wrap="square" lIns="0" tIns="0" rIns="0" bIns="0" rtlCol="0" anchor="t"/>
          <a:lstStyle/>
          <a:p>
            <a:pPr marL="0" indent="0" algn="l">
              <a:lnSpc>
                <a:spcPts val="1600"/>
              </a:lnSpc>
              <a:buNone/>
            </a:pPr>
            <a:r>
              <a:rPr lang="en-US" sz="1150" dirty="0">
                <a:solidFill>
                  <a:srgbClr val="E4D7C3"/>
                </a:solidFill>
                <a:latin typeface="Calibri" pitchFamily="34" charset="0"/>
                <a:ea typeface="Calibri" pitchFamily="34" charset="-122"/>
                <a:cs typeface="Calibri" pitchFamily="34" charset="-120"/>
              </a:rPr>
              <a:t>Y se acredita con evidencia verificable.</a:t>
            </a:r>
            <a:endParaRPr lang="en-US" sz="1150" dirty="0"/>
          </a:p>
        </p:txBody>
      </p:sp>
      <p:sp>
        <p:nvSpPr>
          <p:cNvPr id="15" name="Shape 13"/>
          <p:cNvSpPr/>
          <p:nvPr/>
        </p:nvSpPr>
        <p:spPr>
          <a:xfrm>
            <a:off x="1133856" y="3749040"/>
            <a:ext cx="9966960" cy="1874520"/>
          </a:xfrm>
          <a:prstGeom prst="roundRect">
            <a:avLst>
              <a:gd name="adj" fmla="val 2927"/>
            </a:avLst>
          </a:prstGeom>
          <a:solidFill>
            <a:srgbClr val="FFFFFF"/>
          </a:solidFill>
          <a:ln/>
        </p:spPr>
        <p:txBody>
          <a:bodyPr/>
          <a:lstStyle/>
          <a:p>
            <a:endParaRPr lang="es-MX"/>
          </a:p>
        </p:txBody>
      </p:sp>
      <p:sp>
        <p:nvSpPr>
          <p:cNvPr id="16" name="Text 14"/>
          <p:cNvSpPr/>
          <p:nvPr/>
        </p:nvSpPr>
        <p:spPr>
          <a:xfrm>
            <a:off x="1481328" y="3950208"/>
            <a:ext cx="9281160" cy="329184"/>
          </a:xfrm>
          <a:prstGeom prst="rect">
            <a:avLst/>
          </a:prstGeom>
          <a:noFill/>
          <a:ln/>
        </p:spPr>
        <p:txBody>
          <a:bodyPr wrap="square" lIns="0" tIns="0" rIns="0" bIns="0" rtlCol="0" anchor="ctr"/>
          <a:lstStyle/>
          <a:p>
            <a:pPr marL="0" indent="0">
              <a:buNone/>
            </a:pPr>
            <a:r>
              <a:rPr lang="en-US" sz="1400" b="1" dirty="0">
                <a:solidFill>
                  <a:srgbClr val="00695C"/>
                </a:solidFill>
                <a:latin typeface="Calibri" pitchFamily="34" charset="0"/>
                <a:ea typeface="Calibri" pitchFamily="34" charset="-122"/>
                <a:cs typeface="Calibri" pitchFamily="34" charset="-120"/>
              </a:rPr>
              <a:t>El estándar exigible al tribunal que impugna</a:t>
            </a:r>
            <a:endParaRPr lang="en-US" sz="1400" dirty="0"/>
          </a:p>
        </p:txBody>
      </p:sp>
      <p:sp>
        <p:nvSpPr>
          <p:cNvPr id="17" name="Shape 15"/>
          <p:cNvSpPr/>
          <p:nvPr/>
        </p:nvSpPr>
        <p:spPr>
          <a:xfrm>
            <a:off x="1481328" y="4434840"/>
            <a:ext cx="82296" cy="868680"/>
          </a:xfrm>
          <a:prstGeom prst="rect">
            <a:avLst/>
          </a:prstGeom>
          <a:solidFill>
            <a:srgbClr val="00897B"/>
          </a:solidFill>
          <a:ln/>
        </p:spPr>
        <p:txBody>
          <a:bodyPr/>
          <a:lstStyle/>
          <a:p>
            <a:endParaRPr lang="es-MX"/>
          </a:p>
        </p:txBody>
      </p:sp>
      <p:sp>
        <p:nvSpPr>
          <p:cNvPr id="18" name="Text 16"/>
          <p:cNvSpPr/>
          <p:nvPr/>
        </p:nvSpPr>
        <p:spPr>
          <a:xfrm>
            <a:off x="1737360" y="4434840"/>
            <a:ext cx="2697480" cy="365760"/>
          </a:xfrm>
          <a:prstGeom prst="rect">
            <a:avLst/>
          </a:prstGeom>
          <a:noFill/>
          <a:ln/>
        </p:spPr>
        <p:txBody>
          <a:bodyPr wrap="square" lIns="0" tIns="0" rIns="0" bIns="0" rtlCol="0" anchor="ctr"/>
          <a:lstStyle/>
          <a:p>
            <a:pPr marL="0" indent="0">
              <a:buNone/>
            </a:pPr>
            <a:r>
              <a:rPr lang="en-US" sz="1250" b="1" dirty="0">
                <a:solidFill>
                  <a:srgbClr val="2B2B2B"/>
                </a:solidFill>
                <a:latin typeface="Calibri" pitchFamily="34" charset="0"/>
                <a:ea typeface="Calibri" pitchFamily="34" charset="-122"/>
                <a:cs typeface="Calibri" pitchFamily="34" charset="-120"/>
              </a:rPr>
              <a:t>Imposible</a:t>
            </a:r>
            <a:endParaRPr lang="en-US" sz="1250" dirty="0"/>
          </a:p>
        </p:txBody>
      </p:sp>
      <p:sp>
        <p:nvSpPr>
          <p:cNvPr id="19" name="Text 17"/>
          <p:cNvSpPr/>
          <p:nvPr/>
        </p:nvSpPr>
        <p:spPr>
          <a:xfrm>
            <a:off x="1737360" y="4828032"/>
            <a:ext cx="2697480" cy="457200"/>
          </a:xfrm>
          <a:prstGeom prst="rect">
            <a:avLst/>
          </a:prstGeom>
          <a:noFill/>
          <a:ln/>
        </p:spPr>
        <p:txBody>
          <a:bodyPr wrap="square" lIns="0" tIns="0" rIns="0" bIns="0" rtlCol="0" anchor="t"/>
          <a:lstStyle/>
          <a:p>
            <a:pPr marL="0" indent="0" algn="l">
              <a:lnSpc>
                <a:spcPts val="1600"/>
              </a:lnSpc>
              <a:buNone/>
            </a:pPr>
            <a:r>
              <a:rPr lang="en-US" sz="1130" dirty="0">
                <a:solidFill>
                  <a:srgbClr val="6B6259"/>
                </a:solidFill>
                <a:latin typeface="Calibri" pitchFamily="34" charset="0"/>
                <a:ea typeface="Calibri" pitchFamily="34" charset="-122"/>
                <a:cs typeface="Calibri" pitchFamily="34" charset="-120"/>
              </a:rPr>
              <a:t>La función no puede ejercerse</a:t>
            </a:r>
            <a:endParaRPr lang="en-US" sz="1130" dirty="0"/>
          </a:p>
        </p:txBody>
      </p:sp>
      <p:sp>
        <p:nvSpPr>
          <p:cNvPr id="20" name="Shape 18"/>
          <p:cNvSpPr/>
          <p:nvPr/>
        </p:nvSpPr>
        <p:spPr>
          <a:xfrm>
            <a:off x="4608576" y="4434840"/>
            <a:ext cx="82296" cy="868680"/>
          </a:xfrm>
          <a:prstGeom prst="rect">
            <a:avLst/>
          </a:prstGeom>
          <a:solidFill>
            <a:srgbClr val="00897B"/>
          </a:solidFill>
          <a:ln/>
        </p:spPr>
        <p:txBody>
          <a:bodyPr/>
          <a:lstStyle/>
          <a:p>
            <a:endParaRPr lang="es-MX"/>
          </a:p>
        </p:txBody>
      </p:sp>
      <p:sp>
        <p:nvSpPr>
          <p:cNvPr id="21" name="Text 19"/>
          <p:cNvSpPr/>
          <p:nvPr/>
        </p:nvSpPr>
        <p:spPr>
          <a:xfrm>
            <a:off x="4864608" y="4434840"/>
            <a:ext cx="2697480" cy="365760"/>
          </a:xfrm>
          <a:prstGeom prst="rect">
            <a:avLst/>
          </a:prstGeom>
          <a:noFill/>
          <a:ln/>
        </p:spPr>
        <p:txBody>
          <a:bodyPr wrap="square" lIns="0" tIns="0" rIns="0" bIns="0" rtlCol="0" anchor="ctr"/>
          <a:lstStyle/>
          <a:p>
            <a:pPr marL="0" indent="0">
              <a:buNone/>
            </a:pPr>
            <a:r>
              <a:rPr lang="en-US" sz="1250" b="1" dirty="0">
                <a:solidFill>
                  <a:srgbClr val="2B2B2B"/>
                </a:solidFill>
                <a:latin typeface="Calibri" pitchFamily="34" charset="0"/>
                <a:ea typeface="Calibri" pitchFamily="34" charset="-122"/>
                <a:cs typeface="Calibri" pitchFamily="34" charset="-120"/>
              </a:rPr>
              <a:t>Deficiente</a:t>
            </a:r>
            <a:endParaRPr lang="en-US" sz="1250" dirty="0"/>
          </a:p>
        </p:txBody>
      </p:sp>
      <p:sp>
        <p:nvSpPr>
          <p:cNvPr id="22" name="Text 20"/>
          <p:cNvSpPr/>
          <p:nvPr/>
        </p:nvSpPr>
        <p:spPr>
          <a:xfrm>
            <a:off x="4864608" y="4828032"/>
            <a:ext cx="2697480" cy="457200"/>
          </a:xfrm>
          <a:prstGeom prst="rect">
            <a:avLst/>
          </a:prstGeom>
          <a:noFill/>
          <a:ln/>
        </p:spPr>
        <p:txBody>
          <a:bodyPr wrap="square" lIns="0" tIns="0" rIns="0" bIns="0" rtlCol="0" anchor="t"/>
          <a:lstStyle/>
          <a:p>
            <a:pPr marL="0" indent="0" algn="l">
              <a:lnSpc>
                <a:spcPts val="1600"/>
              </a:lnSpc>
              <a:buNone/>
            </a:pPr>
            <a:r>
              <a:rPr lang="en-US" sz="1130" dirty="0">
                <a:solidFill>
                  <a:srgbClr val="6B6259"/>
                </a:solidFill>
                <a:latin typeface="Calibri" pitchFamily="34" charset="0"/>
                <a:ea typeface="Calibri" pitchFamily="34" charset="-122"/>
                <a:cs typeface="Calibri" pitchFamily="34" charset="-120"/>
              </a:rPr>
              <a:t>Se ejerce por debajo del estándar legal</a:t>
            </a:r>
            <a:endParaRPr lang="en-US" sz="1130" dirty="0"/>
          </a:p>
        </p:txBody>
      </p:sp>
      <p:sp>
        <p:nvSpPr>
          <p:cNvPr id="23" name="Shape 21"/>
          <p:cNvSpPr/>
          <p:nvPr/>
        </p:nvSpPr>
        <p:spPr>
          <a:xfrm>
            <a:off x="7735824" y="4434840"/>
            <a:ext cx="82296" cy="868680"/>
          </a:xfrm>
          <a:prstGeom prst="rect">
            <a:avLst/>
          </a:prstGeom>
          <a:solidFill>
            <a:srgbClr val="C2185B"/>
          </a:solidFill>
          <a:ln/>
        </p:spPr>
        <p:txBody>
          <a:bodyPr/>
          <a:lstStyle/>
          <a:p>
            <a:endParaRPr lang="es-MX"/>
          </a:p>
        </p:txBody>
      </p:sp>
      <p:sp>
        <p:nvSpPr>
          <p:cNvPr id="24" name="Text 22"/>
          <p:cNvSpPr/>
          <p:nvPr/>
        </p:nvSpPr>
        <p:spPr>
          <a:xfrm>
            <a:off x="7991856" y="4434840"/>
            <a:ext cx="2697480" cy="365760"/>
          </a:xfrm>
          <a:prstGeom prst="rect">
            <a:avLst/>
          </a:prstGeom>
          <a:noFill/>
          <a:ln/>
        </p:spPr>
        <p:txBody>
          <a:bodyPr wrap="square" lIns="0" tIns="0" rIns="0" bIns="0" rtlCol="0" anchor="ctr"/>
          <a:lstStyle/>
          <a:p>
            <a:pPr marL="0" indent="0">
              <a:buNone/>
            </a:pPr>
            <a:r>
              <a:rPr lang="en-US" sz="1250" b="1" dirty="0">
                <a:solidFill>
                  <a:srgbClr val="2B2B2B"/>
                </a:solidFill>
                <a:latin typeface="Calibri" pitchFamily="34" charset="0"/>
                <a:ea typeface="Calibri" pitchFamily="34" charset="-122"/>
                <a:cs typeface="Calibri" pitchFamily="34" charset="-120"/>
              </a:rPr>
              <a:t>Extraordinariamente riesgosa</a:t>
            </a:r>
            <a:endParaRPr lang="en-US" sz="1250" dirty="0"/>
          </a:p>
        </p:txBody>
      </p:sp>
      <p:sp>
        <p:nvSpPr>
          <p:cNvPr id="25" name="Text 23"/>
          <p:cNvSpPr/>
          <p:nvPr/>
        </p:nvSpPr>
        <p:spPr>
          <a:xfrm>
            <a:off x="7991856" y="4828032"/>
            <a:ext cx="2697480" cy="457200"/>
          </a:xfrm>
          <a:prstGeom prst="rect">
            <a:avLst/>
          </a:prstGeom>
          <a:noFill/>
          <a:ln/>
        </p:spPr>
        <p:txBody>
          <a:bodyPr wrap="square" lIns="0" tIns="0" rIns="0" bIns="0" rtlCol="0" anchor="t"/>
          <a:lstStyle/>
          <a:p>
            <a:pPr marL="0" indent="0" algn="l">
              <a:lnSpc>
                <a:spcPts val="1600"/>
              </a:lnSpc>
              <a:buNone/>
            </a:pPr>
            <a:r>
              <a:rPr lang="en-US" sz="1130" dirty="0">
                <a:solidFill>
                  <a:srgbClr val="6B6259"/>
                </a:solidFill>
                <a:latin typeface="Calibri" pitchFamily="34" charset="0"/>
                <a:ea typeface="Calibri" pitchFamily="34" charset="-122"/>
                <a:cs typeface="Calibri" pitchFamily="34" charset="-120"/>
              </a:rPr>
              <a:t>Se ejerce comprometiendo bienes jurídicos</a:t>
            </a:r>
            <a:endParaRPr lang="en-US" sz="113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13</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Irreductibilidad: el matiz que suele omitirse</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II.4  P./J. 70/2006 Y SUS CONDICIONES DE ORIGEN</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13</a:t>
            </a:r>
            <a:endParaRPr lang="en-US" sz="1000" dirty="0"/>
          </a:p>
        </p:txBody>
      </p:sp>
      <p:sp>
        <p:nvSpPr>
          <p:cNvPr id="7" name="Shape 5"/>
          <p:cNvSpPr/>
          <p:nvPr/>
        </p:nvSpPr>
        <p:spPr>
          <a:xfrm>
            <a:off x="1133856" y="1417320"/>
            <a:ext cx="9966960" cy="1234440"/>
          </a:xfrm>
          <a:prstGeom prst="roundRect">
            <a:avLst>
              <a:gd name="adj" fmla="val 3704"/>
            </a:avLst>
          </a:prstGeom>
          <a:solidFill>
            <a:srgbClr val="FFFFFF"/>
          </a:solidFill>
          <a:ln/>
        </p:spPr>
        <p:txBody>
          <a:bodyPr/>
          <a:lstStyle/>
          <a:p>
            <a:endParaRPr lang="es-MX"/>
          </a:p>
        </p:txBody>
      </p:sp>
      <p:sp>
        <p:nvSpPr>
          <p:cNvPr id="8" name="Text 6"/>
          <p:cNvSpPr/>
          <p:nvPr/>
        </p:nvSpPr>
        <p:spPr>
          <a:xfrm>
            <a:off x="1481328" y="1600200"/>
            <a:ext cx="3108960" cy="329184"/>
          </a:xfrm>
          <a:prstGeom prst="rect">
            <a:avLst/>
          </a:prstGeom>
          <a:noFill/>
          <a:ln/>
        </p:spPr>
        <p:txBody>
          <a:bodyPr wrap="square" lIns="0" tIns="0" rIns="0" bIns="0" rtlCol="0" anchor="ctr"/>
          <a:lstStyle/>
          <a:p>
            <a:pPr marL="0" indent="0">
              <a:buNone/>
            </a:pPr>
            <a:r>
              <a:rPr lang="en-US" sz="1700" b="1" dirty="0">
                <a:solidFill>
                  <a:srgbClr val="C2185B"/>
                </a:solidFill>
                <a:latin typeface="Cambria" pitchFamily="34" charset="0"/>
                <a:ea typeface="Cambria" pitchFamily="34" charset="-122"/>
                <a:cs typeface="Cambria" pitchFamily="34" charset="-120"/>
              </a:rPr>
              <a:t>P./J. 70/2006</a:t>
            </a:r>
            <a:endParaRPr lang="en-US" sz="1700" dirty="0"/>
          </a:p>
        </p:txBody>
      </p:sp>
      <p:sp>
        <p:nvSpPr>
          <p:cNvPr id="9" name="Text 7"/>
          <p:cNvSpPr/>
          <p:nvPr/>
        </p:nvSpPr>
        <p:spPr>
          <a:xfrm>
            <a:off x="1481328" y="1956816"/>
            <a:ext cx="3108960" cy="237744"/>
          </a:xfrm>
          <a:prstGeom prst="rect">
            <a:avLst/>
          </a:prstGeom>
          <a:noFill/>
          <a:ln/>
        </p:spPr>
        <p:txBody>
          <a:bodyPr wrap="square" lIns="0" tIns="0" rIns="0" bIns="0" rtlCol="0" anchor="t"/>
          <a:lstStyle/>
          <a:p>
            <a:pPr marL="0" indent="0" algn="l">
              <a:lnSpc>
                <a:spcPts val="1600"/>
              </a:lnSpc>
              <a:buNone/>
            </a:pPr>
            <a:r>
              <a:rPr lang="en-US" sz="1050" dirty="0">
                <a:solidFill>
                  <a:srgbClr val="6B6259"/>
                </a:solidFill>
                <a:latin typeface="Calibri" pitchFamily="34" charset="0"/>
                <a:ea typeface="Calibri" pitchFamily="34" charset="-122"/>
                <a:cs typeface="Calibri" pitchFamily="34" charset="-120"/>
              </a:rPr>
              <a:t>Controversia constitucional 10/2005</a:t>
            </a:r>
            <a:endParaRPr lang="en-US" sz="1050" dirty="0"/>
          </a:p>
        </p:txBody>
      </p:sp>
      <p:sp>
        <p:nvSpPr>
          <p:cNvPr id="10" name="Text 8"/>
          <p:cNvSpPr/>
          <p:nvPr/>
        </p:nvSpPr>
        <p:spPr>
          <a:xfrm>
            <a:off x="1481328" y="2212848"/>
            <a:ext cx="3108960" cy="237744"/>
          </a:xfrm>
          <a:prstGeom prst="rect">
            <a:avLst/>
          </a:prstGeom>
          <a:noFill/>
          <a:ln/>
        </p:spPr>
        <p:txBody>
          <a:bodyPr wrap="square" lIns="0" tIns="0" rIns="0" bIns="0" rtlCol="0" anchor="t"/>
          <a:lstStyle/>
          <a:p>
            <a:pPr marL="0" indent="0" algn="l">
              <a:lnSpc>
                <a:spcPts val="1600"/>
              </a:lnSpc>
              <a:buNone/>
            </a:pPr>
            <a:r>
              <a:rPr lang="en-US" sz="1050" dirty="0">
                <a:solidFill>
                  <a:srgbClr val="6B6259"/>
                </a:solidFill>
                <a:latin typeface="Calibri" pitchFamily="34" charset="0"/>
                <a:ea typeface="Calibri" pitchFamily="34" charset="-122"/>
                <a:cs typeface="Calibri" pitchFamily="34" charset="-120"/>
              </a:rPr>
              <a:t>Registro digital 174954</a:t>
            </a:r>
            <a:endParaRPr lang="en-US" sz="1050" dirty="0"/>
          </a:p>
        </p:txBody>
      </p:sp>
      <p:sp>
        <p:nvSpPr>
          <p:cNvPr id="11" name="Text 9"/>
          <p:cNvSpPr/>
          <p:nvPr/>
        </p:nvSpPr>
        <p:spPr>
          <a:xfrm>
            <a:off x="4892040" y="1627632"/>
            <a:ext cx="5897880" cy="868680"/>
          </a:xfrm>
          <a:prstGeom prst="rect">
            <a:avLst/>
          </a:prstGeom>
          <a:noFill/>
          <a:ln/>
        </p:spPr>
        <p:txBody>
          <a:bodyPr wrap="square" lIns="0" tIns="0" rIns="0" bIns="0" rtlCol="0" anchor="t"/>
          <a:lstStyle/>
          <a:p>
            <a:pPr marL="0" indent="0" algn="l">
              <a:lnSpc>
                <a:spcPts val="1600"/>
              </a:lnSpc>
              <a:buNone/>
            </a:pPr>
            <a:r>
              <a:rPr lang="en-US" sz="1230" dirty="0">
                <a:solidFill>
                  <a:srgbClr val="2B2B2B"/>
                </a:solidFill>
                <a:latin typeface="Calibri" pitchFamily="34" charset="0"/>
                <a:ea typeface="Calibri" pitchFamily="34" charset="-122"/>
                <a:cs typeface="Calibri" pitchFamily="34" charset="-120"/>
              </a:rPr>
              <a:t>Declaró protegido por irreductibilidad el presupuesto del entonces Tribunal de Justicia Electoral del Poder Judicial de Baja California.</a:t>
            </a:r>
            <a:endParaRPr lang="en-US" sz="1230" dirty="0"/>
          </a:p>
        </p:txBody>
      </p:sp>
      <p:sp>
        <p:nvSpPr>
          <p:cNvPr id="12" name="Text 10"/>
          <p:cNvSpPr/>
          <p:nvPr/>
        </p:nvSpPr>
        <p:spPr>
          <a:xfrm>
            <a:off x="1133856" y="2834640"/>
            <a:ext cx="9966960" cy="310896"/>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Pero la decisión se apoyó en dos condiciones que hoy no son generales:</a:t>
            </a:r>
            <a:endParaRPr lang="en-US" sz="1300" dirty="0"/>
          </a:p>
        </p:txBody>
      </p:sp>
      <p:sp>
        <p:nvSpPr>
          <p:cNvPr id="13" name="Shape 11"/>
          <p:cNvSpPr/>
          <p:nvPr/>
        </p:nvSpPr>
        <p:spPr>
          <a:xfrm>
            <a:off x="1133856" y="3246120"/>
            <a:ext cx="4800600" cy="1572768"/>
          </a:xfrm>
          <a:prstGeom prst="roundRect">
            <a:avLst>
              <a:gd name="adj" fmla="val 348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4" name="Shape 12"/>
          <p:cNvSpPr/>
          <p:nvPr/>
        </p:nvSpPr>
        <p:spPr>
          <a:xfrm>
            <a:off x="1133856" y="3246120"/>
            <a:ext cx="82296" cy="1572768"/>
          </a:xfrm>
          <a:prstGeom prst="rect">
            <a:avLst/>
          </a:prstGeom>
          <a:solidFill>
            <a:srgbClr val="C2185B"/>
          </a:solidFill>
          <a:ln/>
        </p:spPr>
        <p:txBody>
          <a:bodyPr/>
          <a:lstStyle/>
          <a:p>
            <a:endParaRPr lang="es-MX"/>
          </a:p>
        </p:txBody>
      </p:sp>
      <p:sp>
        <p:nvSpPr>
          <p:cNvPr id="15" name="Text 13"/>
          <p:cNvSpPr/>
          <p:nvPr/>
        </p:nvSpPr>
        <p:spPr>
          <a:xfrm>
            <a:off x="1499616" y="3429000"/>
            <a:ext cx="411480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Una norma local expresa</a:t>
            </a:r>
            <a:endParaRPr lang="en-US" sz="1400" dirty="0"/>
          </a:p>
        </p:txBody>
      </p:sp>
      <p:sp>
        <p:nvSpPr>
          <p:cNvPr id="16" name="Text 14"/>
          <p:cNvSpPr/>
          <p:nvPr/>
        </p:nvSpPr>
        <p:spPr>
          <a:xfrm>
            <a:off x="1499616" y="3822192"/>
            <a:ext cx="4114800" cy="868680"/>
          </a:xfrm>
          <a:prstGeom prst="rect">
            <a:avLst/>
          </a:prstGeom>
          <a:noFill/>
          <a:ln/>
        </p:spPr>
        <p:txBody>
          <a:bodyPr wrap="square" lIns="0" tIns="0" rIns="0" bIns="0" rtlCol="0" anchor="t"/>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La Constitución de Baja California garantizaba al Poder Judicial un presupuesto no inferior al del ejercicio anterior.</a:t>
            </a:r>
            <a:endParaRPr lang="en-US" sz="1180" dirty="0"/>
          </a:p>
        </p:txBody>
      </p:sp>
      <p:sp>
        <p:nvSpPr>
          <p:cNvPr id="17" name="Shape 15"/>
          <p:cNvSpPr/>
          <p:nvPr/>
        </p:nvSpPr>
        <p:spPr>
          <a:xfrm>
            <a:off x="6300216" y="3246120"/>
            <a:ext cx="4800600" cy="1572768"/>
          </a:xfrm>
          <a:prstGeom prst="roundRect">
            <a:avLst>
              <a:gd name="adj" fmla="val 348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8" name="Shape 16"/>
          <p:cNvSpPr/>
          <p:nvPr/>
        </p:nvSpPr>
        <p:spPr>
          <a:xfrm>
            <a:off x="6300216" y="3246120"/>
            <a:ext cx="82296" cy="1572768"/>
          </a:xfrm>
          <a:prstGeom prst="rect">
            <a:avLst/>
          </a:prstGeom>
          <a:solidFill>
            <a:srgbClr val="00897B"/>
          </a:solidFill>
          <a:ln/>
        </p:spPr>
        <p:txBody>
          <a:bodyPr/>
          <a:lstStyle/>
          <a:p>
            <a:endParaRPr lang="es-MX"/>
          </a:p>
        </p:txBody>
      </p:sp>
      <p:sp>
        <p:nvSpPr>
          <p:cNvPr id="19" name="Text 17"/>
          <p:cNvSpPr/>
          <p:nvPr/>
        </p:nvSpPr>
        <p:spPr>
          <a:xfrm>
            <a:off x="6665976" y="3429000"/>
            <a:ext cx="4114800" cy="310896"/>
          </a:xfrm>
          <a:prstGeom prst="rect">
            <a:avLst/>
          </a:prstGeom>
          <a:noFill/>
          <a:ln/>
        </p:spPr>
        <p:txBody>
          <a:bodyPr wrap="square" lIns="0" tIns="0" rIns="0" bIns="0" rtlCol="0" anchor="ctr"/>
          <a:lstStyle/>
          <a:p>
            <a:pPr marL="0" indent="0">
              <a:buNone/>
            </a:pPr>
            <a:r>
              <a:rPr lang="en-US" sz="1400" b="1" dirty="0">
                <a:solidFill>
                  <a:srgbClr val="00897B"/>
                </a:solidFill>
                <a:latin typeface="Calibri" pitchFamily="34" charset="0"/>
                <a:ea typeface="Calibri" pitchFamily="34" charset="-122"/>
                <a:cs typeface="Calibri" pitchFamily="34" charset="-120"/>
              </a:rPr>
              <a:t>Un diseño institucional distinto</a:t>
            </a:r>
            <a:endParaRPr lang="en-US" sz="1400" dirty="0"/>
          </a:p>
        </p:txBody>
      </p:sp>
      <p:sp>
        <p:nvSpPr>
          <p:cNvPr id="20" name="Text 18"/>
          <p:cNvSpPr/>
          <p:nvPr/>
        </p:nvSpPr>
        <p:spPr>
          <a:xfrm>
            <a:off x="6665976" y="3822192"/>
            <a:ext cx="4114800" cy="868680"/>
          </a:xfrm>
          <a:prstGeom prst="rect">
            <a:avLst/>
          </a:prstGeom>
          <a:noFill/>
          <a:ln/>
        </p:spPr>
        <p:txBody>
          <a:bodyPr wrap="square" lIns="0" tIns="0" rIns="0" bIns="0" rtlCol="0" anchor="t"/>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El tribunal electoral formaba entonces parte del Poder Judicial estatal. Tras la reforma de 2014, los tribunales electorales locales dejaron de estar adscritos a los poderes judiciales (LGIPE, art. 105.2).</a:t>
            </a:r>
            <a:endParaRPr lang="en-US" sz="1180" dirty="0"/>
          </a:p>
        </p:txBody>
      </p:sp>
      <p:sp>
        <p:nvSpPr>
          <p:cNvPr id="21" name="Shape 19"/>
          <p:cNvSpPr/>
          <p:nvPr/>
        </p:nvSpPr>
        <p:spPr>
          <a:xfrm>
            <a:off x="1133856" y="5010912"/>
            <a:ext cx="9966960" cy="777240"/>
          </a:xfrm>
          <a:prstGeom prst="roundRect">
            <a:avLst>
              <a:gd name="adj" fmla="val 5882"/>
            </a:avLst>
          </a:prstGeom>
          <a:solidFill>
            <a:srgbClr val="2B2B2B"/>
          </a:solidFill>
          <a:ln/>
        </p:spPr>
        <p:txBody>
          <a:bodyPr/>
          <a:lstStyle/>
          <a:p>
            <a:endParaRPr lang="es-MX"/>
          </a:p>
        </p:txBody>
      </p:sp>
      <p:sp>
        <p:nvSpPr>
          <p:cNvPr id="22" name="Text 20"/>
          <p:cNvSpPr/>
          <p:nvPr/>
        </p:nvSpPr>
        <p:spPr>
          <a:xfrm>
            <a:off x="1481328" y="5010912"/>
            <a:ext cx="9281160" cy="777240"/>
          </a:xfrm>
          <a:prstGeom prst="rect">
            <a:avLst/>
          </a:prstGeom>
          <a:noFill/>
          <a:ln/>
        </p:spPr>
        <p:txBody>
          <a:bodyPr wrap="square" lIns="0" tIns="0" rIns="0" bIns="0" rtlCol="0" anchor="ctr"/>
          <a:lstStyle/>
          <a:p>
            <a:pPr marL="0" indent="0" algn="l">
              <a:lnSpc>
                <a:spcPts val="1600"/>
              </a:lnSpc>
              <a:buNone/>
            </a:pPr>
            <a:r>
              <a:rPr lang="en-US" sz="1230" dirty="0">
                <a:solidFill>
                  <a:srgbClr val="F4ECE0"/>
                </a:solidFill>
                <a:latin typeface="Calibri" pitchFamily="34" charset="0"/>
                <a:ea typeface="Calibri" pitchFamily="34" charset="-122"/>
                <a:cs typeface="Calibri" pitchFamily="34" charset="-120"/>
              </a:rPr>
              <a:t>No es una regla nacional absoluta. La Sala Superior usa la irreductibilidad como principio protector, pero su jurisprudencia reciente no considera intocable el monto solicitado ni prohíbe toda reducción legislativa.</a:t>
            </a:r>
            <a:endParaRPr lang="en-US" sz="123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14</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Tres intensidades de la irreductibilidad</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II.4  CÓMO DESCOMPONER LA REGLA</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14</a:t>
            </a:r>
            <a:endParaRPr lang="en-US" sz="1000" dirty="0"/>
          </a:p>
        </p:txBody>
      </p:sp>
      <p:sp>
        <p:nvSpPr>
          <p:cNvPr id="7" name="Shape 5"/>
          <p:cNvSpPr/>
          <p:nvPr/>
        </p:nvSpPr>
        <p:spPr>
          <a:xfrm>
            <a:off x="1133856"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Text 6"/>
          <p:cNvSpPr/>
          <p:nvPr/>
        </p:nvSpPr>
        <p:spPr>
          <a:xfrm>
            <a:off x="1444752" y="1664208"/>
            <a:ext cx="2514600" cy="548640"/>
          </a:xfrm>
          <a:prstGeom prst="rect">
            <a:avLst/>
          </a:prstGeom>
          <a:noFill/>
          <a:ln/>
        </p:spPr>
        <p:txBody>
          <a:bodyPr wrap="square" lIns="0" tIns="0" rIns="0" bIns="0" rtlCol="0" anchor="t"/>
          <a:lstStyle/>
          <a:p>
            <a:pPr marL="0" indent="0">
              <a:lnSpc>
                <a:spcPts val="1700"/>
              </a:lnSpc>
              <a:buNone/>
            </a:pPr>
            <a:r>
              <a:rPr lang="en-US" sz="1350" b="1" dirty="0">
                <a:solidFill>
                  <a:srgbClr val="C2185B"/>
                </a:solidFill>
                <a:latin typeface="Calibri" pitchFamily="34" charset="0"/>
                <a:ea typeface="Calibri" pitchFamily="34" charset="-122"/>
                <a:cs typeface="Calibri" pitchFamily="34" charset="-120"/>
              </a:rPr>
              <a:t>Expresa</a:t>
            </a:r>
            <a:endParaRPr lang="en-US" sz="1350" dirty="0"/>
          </a:p>
        </p:txBody>
      </p:sp>
      <p:sp>
        <p:nvSpPr>
          <p:cNvPr id="9" name="Text 7"/>
          <p:cNvSpPr/>
          <p:nvPr/>
        </p:nvSpPr>
        <p:spPr>
          <a:xfrm>
            <a:off x="1444752" y="2286000"/>
            <a:ext cx="2514600" cy="137160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Cuando la constitución o ley local prohíbe reducir el presupuesto por debajo de cierto parámetro.</a:t>
            </a:r>
            <a:endParaRPr lang="en-US" sz="1150" dirty="0"/>
          </a:p>
        </p:txBody>
      </p:sp>
      <p:sp>
        <p:nvSpPr>
          <p:cNvPr id="10" name="Shape 8"/>
          <p:cNvSpPr/>
          <p:nvPr/>
        </p:nvSpPr>
        <p:spPr>
          <a:xfrm>
            <a:off x="1444752" y="3794760"/>
            <a:ext cx="310896" cy="1234440"/>
          </a:xfrm>
          <a:prstGeom prst="rect">
            <a:avLst/>
          </a:prstGeom>
          <a:solidFill>
            <a:srgbClr val="C2185B"/>
          </a:solidFill>
          <a:ln/>
        </p:spPr>
        <p:txBody>
          <a:bodyPr/>
          <a:lstStyle/>
          <a:p>
            <a:endParaRPr lang="es-MX"/>
          </a:p>
        </p:txBody>
      </p:sp>
      <p:sp>
        <p:nvSpPr>
          <p:cNvPr id="11" name="Text 9"/>
          <p:cNvSpPr/>
          <p:nvPr/>
        </p:nvSpPr>
        <p:spPr>
          <a:xfrm>
            <a:off x="1865376" y="4718304"/>
            <a:ext cx="2011680" cy="310896"/>
          </a:xfrm>
          <a:prstGeom prst="rect">
            <a:avLst/>
          </a:prstGeom>
          <a:noFill/>
          <a:ln/>
        </p:spPr>
        <p:txBody>
          <a:bodyPr wrap="square" lIns="0" tIns="0" rIns="0" bIns="0" rtlCol="0" anchor="ctr"/>
          <a:lstStyle/>
          <a:p>
            <a:pPr marL="0" indent="0">
              <a:buNone/>
            </a:pPr>
            <a:r>
              <a:rPr lang="en-US" sz="1150" b="1" dirty="0">
                <a:solidFill>
                  <a:srgbClr val="C2185B"/>
                </a:solidFill>
                <a:latin typeface="Calibri" pitchFamily="34" charset="0"/>
                <a:ea typeface="Calibri" pitchFamily="34" charset="-122"/>
                <a:cs typeface="Calibri" pitchFamily="34" charset="-120"/>
              </a:rPr>
              <a:t>Fuerte</a:t>
            </a:r>
            <a:endParaRPr lang="en-US" sz="1150" dirty="0"/>
          </a:p>
        </p:txBody>
      </p:sp>
      <p:sp>
        <p:nvSpPr>
          <p:cNvPr id="12" name="Shape 10"/>
          <p:cNvSpPr/>
          <p:nvPr/>
        </p:nvSpPr>
        <p:spPr>
          <a:xfrm>
            <a:off x="4535424"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Text 11"/>
          <p:cNvSpPr/>
          <p:nvPr/>
        </p:nvSpPr>
        <p:spPr>
          <a:xfrm>
            <a:off x="4846320" y="1664208"/>
            <a:ext cx="2514600" cy="548640"/>
          </a:xfrm>
          <a:prstGeom prst="rect">
            <a:avLst/>
          </a:prstGeom>
          <a:noFill/>
          <a:ln/>
        </p:spPr>
        <p:txBody>
          <a:bodyPr wrap="square" lIns="0" tIns="0" rIns="0" bIns="0" rtlCol="0" anchor="t"/>
          <a:lstStyle/>
          <a:p>
            <a:pPr marL="0" indent="0">
              <a:lnSpc>
                <a:spcPts val="1700"/>
              </a:lnSpc>
              <a:buNone/>
            </a:pPr>
            <a:r>
              <a:rPr lang="en-US" sz="1350" b="1" dirty="0">
                <a:solidFill>
                  <a:srgbClr val="00695C"/>
                </a:solidFill>
                <a:latin typeface="Calibri" pitchFamily="34" charset="0"/>
                <a:ea typeface="Calibri" pitchFamily="34" charset="-122"/>
                <a:cs typeface="Calibri" pitchFamily="34" charset="-120"/>
              </a:rPr>
              <a:t>Como garantía institucional</a:t>
            </a:r>
            <a:endParaRPr lang="en-US" sz="1350" dirty="0"/>
          </a:p>
        </p:txBody>
      </p:sp>
      <p:sp>
        <p:nvSpPr>
          <p:cNvPr id="14" name="Text 12"/>
          <p:cNvSpPr/>
          <p:nvPr/>
        </p:nvSpPr>
        <p:spPr>
          <a:xfrm>
            <a:off x="4846320" y="2286000"/>
            <a:ext cx="2514600" cy="137160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Cuando la reducción afecta remuneraciones protegidas, continuidad operativa o el núcleo esencial de la jurisdicción.</a:t>
            </a:r>
            <a:endParaRPr lang="en-US" sz="1150" dirty="0"/>
          </a:p>
        </p:txBody>
      </p:sp>
      <p:sp>
        <p:nvSpPr>
          <p:cNvPr id="15" name="Shape 13"/>
          <p:cNvSpPr/>
          <p:nvPr/>
        </p:nvSpPr>
        <p:spPr>
          <a:xfrm>
            <a:off x="4846320" y="4160520"/>
            <a:ext cx="310896" cy="868680"/>
          </a:xfrm>
          <a:prstGeom prst="rect">
            <a:avLst/>
          </a:prstGeom>
          <a:solidFill>
            <a:srgbClr val="00695C"/>
          </a:solidFill>
          <a:ln/>
        </p:spPr>
        <p:txBody>
          <a:bodyPr/>
          <a:lstStyle/>
          <a:p>
            <a:endParaRPr lang="es-MX"/>
          </a:p>
        </p:txBody>
      </p:sp>
      <p:sp>
        <p:nvSpPr>
          <p:cNvPr id="16" name="Text 14"/>
          <p:cNvSpPr/>
          <p:nvPr/>
        </p:nvSpPr>
        <p:spPr>
          <a:xfrm>
            <a:off x="5266944" y="4718304"/>
            <a:ext cx="2011680" cy="310896"/>
          </a:xfrm>
          <a:prstGeom prst="rect">
            <a:avLst/>
          </a:prstGeom>
          <a:noFill/>
          <a:ln/>
        </p:spPr>
        <p:txBody>
          <a:bodyPr wrap="square" lIns="0" tIns="0" rIns="0" bIns="0" rtlCol="0" anchor="ctr"/>
          <a:lstStyle/>
          <a:p>
            <a:pPr marL="0" indent="0">
              <a:buNone/>
            </a:pPr>
            <a:r>
              <a:rPr lang="en-US" sz="1150" b="1" dirty="0">
                <a:solidFill>
                  <a:srgbClr val="00695C"/>
                </a:solidFill>
                <a:latin typeface="Calibri" pitchFamily="34" charset="0"/>
                <a:ea typeface="Calibri" pitchFamily="34" charset="-122"/>
                <a:cs typeface="Calibri" pitchFamily="34" charset="-120"/>
              </a:rPr>
              <a:t>Media</a:t>
            </a:r>
            <a:endParaRPr lang="en-US" sz="1150" dirty="0"/>
          </a:p>
        </p:txBody>
      </p:sp>
      <p:sp>
        <p:nvSpPr>
          <p:cNvPr id="17" name="Shape 15"/>
          <p:cNvSpPr/>
          <p:nvPr/>
        </p:nvSpPr>
        <p:spPr>
          <a:xfrm>
            <a:off x="7936992"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8" name="Text 16"/>
          <p:cNvSpPr/>
          <p:nvPr/>
        </p:nvSpPr>
        <p:spPr>
          <a:xfrm>
            <a:off x="8247888" y="1664208"/>
            <a:ext cx="2514600" cy="548640"/>
          </a:xfrm>
          <a:prstGeom prst="rect">
            <a:avLst/>
          </a:prstGeom>
          <a:noFill/>
          <a:ln/>
        </p:spPr>
        <p:txBody>
          <a:bodyPr wrap="square" lIns="0" tIns="0" rIns="0" bIns="0" rtlCol="0" anchor="t"/>
          <a:lstStyle/>
          <a:p>
            <a:pPr marL="0" indent="0">
              <a:lnSpc>
                <a:spcPts val="1700"/>
              </a:lnSpc>
              <a:buNone/>
            </a:pPr>
            <a:r>
              <a:rPr lang="en-US" sz="1350" b="1" dirty="0">
                <a:solidFill>
                  <a:srgbClr val="00897B"/>
                </a:solidFill>
                <a:latin typeface="Calibri" pitchFamily="34" charset="0"/>
                <a:ea typeface="Calibri" pitchFamily="34" charset="-122"/>
                <a:cs typeface="Calibri" pitchFamily="34" charset="-120"/>
              </a:rPr>
              <a:t>Relativa</a:t>
            </a:r>
            <a:endParaRPr lang="en-US" sz="1350" dirty="0"/>
          </a:p>
        </p:txBody>
      </p:sp>
      <p:sp>
        <p:nvSpPr>
          <p:cNvPr id="19" name="Text 17"/>
          <p:cNvSpPr/>
          <p:nvPr/>
        </p:nvSpPr>
        <p:spPr>
          <a:xfrm>
            <a:off x="8247888" y="2286000"/>
            <a:ext cx="2514600" cy="137160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Como criterio de comparación que obliga a examinar con atención una disminución, sin eliminar la competencia presupuestaria de la legislatura.</a:t>
            </a:r>
            <a:endParaRPr lang="en-US" sz="1150" dirty="0"/>
          </a:p>
        </p:txBody>
      </p:sp>
      <p:sp>
        <p:nvSpPr>
          <p:cNvPr id="20" name="Shape 18"/>
          <p:cNvSpPr/>
          <p:nvPr/>
        </p:nvSpPr>
        <p:spPr>
          <a:xfrm>
            <a:off x="8247888" y="4526280"/>
            <a:ext cx="310896" cy="502920"/>
          </a:xfrm>
          <a:prstGeom prst="rect">
            <a:avLst/>
          </a:prstGeom>
          <a:solidFill>
            <a:srgbClr val="00897B"/>
          </a:solidFill>
          <a:ln/>
        </p:spPr>
        <p:txBody>
          <a:bodyPr/>
          <a:lstStyle/>
          <a:p>
            <a:endParaRPr lang="es-MX"/>
          </a:p>
        </p:txBody>
      </p:sp>
      <p:sp>
        <p:nvSpPr>
          <p:cNvPr id="21" name="Text 19"/>
          <p:cNvSpPr/>
          <p:nvPr/>
        </p:nvSpPr>
        <p:spPr>
          <a:xfrm>
            <a:off x="8668512" y="4718304"/>
            <a:ext cx="2011680" cy="310896"/>
          </a:xfrm>
          <a:prstGeom prst="rect">
            <a:avLst/>
          </a:prstGeom>
          <a:noFill/>
          <a:ln/>
        </p:spPr>
        <p:txBody>
          <a:bodyPr wrap="square" lIns="0" tIns="0" rIns="0" bIns="0" rtlCol="0" anchor="ctr"/>
          <a:lstStyle/>
          <a:p>
            <a:pPr marL="0" indent="0">
              <a:buNone/>
            </a:pPr>
            <a:r>
              <a:rPr lang="en-US" sz="1150" b="1" dirty="0">
                <a:solidFill>
                  <a:srgbClr val="00897B"/>
                </a:solidFill>
                <a:latin typeface="Calibri" pitchFamily="34" charset="0"/>
                <a:ea typeface="Calibri" pitchFamily="34" charset="-122"/>
                <a:cs typeface="Calibri" pitchFamily="34" charset="-120"/>
              </a:rPr>
              <a:t>Débil</a:t>
            </a:r>
            <a:endParaRPr lang="en-US" sz="1150" dirty="0"/>
          </a:p>
        </p:txBody>
      </p:sp>
      <p:sp>
        <p:nvSpPr>
          <p:cNvPr id="22" name="Text 20"/>
          <p:cNvSpPr/>
          <p:nvPr/>
        </p:nvSpPr>
        <p:spPr>
          <a:xfrm>
            <a:off x="1133856" y="5532120"/>
            <a:ext cx="9966960" cy="365760"/>
          </a:xfrm>
          <a:prstGeom prst="rect">
            <a:avLst/>
          </a:prstGeom>
          <a:noFill/>
          <a:ln/>
        </p:spPr>
        <p:txBody>
          <a:bodyPr wrap="square" lIns="0" tIns="0" rIns="0" bIns="0" rtlCol="0" anchor="t"/>
          <a:lstStyle/>
          <a:p>
            <a:pPr marL="0" indent="0" algn="l">
              <a:lnSpc>
                <a:spcPts val="1600"/>
              </a:lnSpc>
              <a:buNone/>
            </a:pPr>
            <a:r>
              <a:rPr lang="en-US" sz="1200" i="1" dirty="0">
                <a:solidFill>
                  <a:srgbClr val="6B6259"/>
                </a:solidFill>
                <a:latin typeface="Calibri" pitchFamily="34" charset="0"/>
                <a:ea typeface="Calibri" pitchFamily="34" charset="-122"/>
                <a:cs typeface="Calibri" pitchFamily="34" charset="-120"/>
              </a:rPr>
              <a:t>Intensidad de protección según la fuente de la regla. La altura de cada barra representa la fuerza del argumento disponible.</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15</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Autonomía ≠ autodeterminación presupuestaria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II.5  QUÉ PROTEGE Y QUÉ NO PROTEGE</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15</a:t>
            </a:r>
            <a:endParaRPr lang="en-US" sz="1000" dirty="0"/>
          </a:p>
        </p:txBody>
      </p:sp>
      <p:sp>
        <p:nvSpPr>
          <p:cNvPr id="7" name="Shape 5"/>
          <p:cNvSpPr/>
          <p:nvPr/>
        </p:nvSpPr>
        <p:spPr>
          <a:xfrm>
            <a:off x="1133856" y="1417320"/>
            <a:ext cx="9966960" cy="841248"/>
          </a:xfrm>
          <a:prstGeom prst="roundRect">
            <a:avLst>
              <a:gd name="adj" fmla="val 5435"/>
            </a:avLst>
          </a:prstGeom>
          <a:solidFill>
            <a:srgbClr val="00897B"/>
          </a:solidFill>
          <a:ln/>
        </p:spPr>
        <p:txBody>
          <a:bodyPr/>
          <a:lstStyle/>
          <a:p>
            <a:endParaRPr lang="es-MX"/>
          </a:p>
        </p:txBody>
      </p:sp>
      <p:sp>
        <p:nvSpPr>
          <p:cNvPr id="8" name="Text 6"/>
          <p:cNvSpPr/>
          <p:nvPr/>
        </p:nvSpPr>
        <p:spPr>
          <a:xfrm>
            <a:off x="1481328" y="1417320"/>
            <a:ext cx="9281160" cy="841248"/>
          </a:xfrm>
          <a:prstGeom prst="rect">
            <a:avLst/>
          </a:prstGeom>
          <a:noFill/>
          <a:ln/>
        </p:spPr>
        <p:txBody>
          <a:bodyPr wrap="square" lIns="0" tIns="0" rIns="0" bIns="0" rtlCol="0" anchor="ctr"/>
          <a:lstStyle/>
          <a:p>
            <a:pPr marL="0" indent="0" algn="l">
              <a:lnSpc>
                <a:spcPts val="1600"/>
              </a:lnSpc>
              <a:buNone/>
            </a:pPr>
            <a:r>
              <a:rPr lang="en-US" sz="1550" b="1" dirty="0">
                <a:solidFill>
                  <a:srgbClr val="FFFFFF"/>
                </a:solidFill>
                <a:latin typeface="Calibri" pitchFamily="34" charset="0"/>
                <a:ea typeface="Calibri" pitchFamily="34" charset="-122"/>
                <a:cs typeface="Calibri" pitchFamily="34" charset="-120"/>
              </a:rPr>
              <a:t>La autonomía protege el procedimiento y la capacidad funcional, no necesariamente la cifra solicitada.</a:t>
            </a:r>
            <a:endParaRPr lang="en-US" sz="1550" dirty="0"/>
          </a:p>
        </p:txBody>
      </p:sp>
      <p:sp>
        <p:nvSpPr>
          <p:cNvPr id="9" name="Text 7"/>
          <p:cNvSpPr/>
          <p:nvPr/>
        </p:nvSpPr>
        <p:spPr>
          <a:xfrm>
            <a:off x="1133856" y="2450592"/>
            <a:ext cx="9966960" cy="310896"/>
          </a:xfrm>
          <a:prstGeom prst="rect">
            <a:avLst/>
          </a:prstGeom>
          <a:noFill/>
          <a:ln/>
        </p:spPr>
        <p:txBody>
          <a:bodyPr wrap="square" lIns="0" tIns="0" rIns="0" bIns="0" rtlCol="0" anchor="t"/>
          <a:lstStyle/>
          <a:p>
            <a:pPr marL="0" indent="0" algn="l">
              <a:lnSpc>
                <a:spcPts val="1600"/>
              </a:lnSpc>
              <a:buNone/>
            </a:pPr>
            <a:r>
              <a:rPr lang="en-US" sz="1250" b="1" dirty="0">
                <a:solidFill>
                  <a:srgbClr val="2B2B2B"/>
                </a:solidFill>
                <a:latin typeface="Calibri" pitchFamily="34" charset="0"/>
                <a:ea typeface="Calibri" pitchFamily="34" charset="-122"/>
                <a:cs typeface="Calibri" pitchFamily="34" charset="-120"/>
              </a:rPr>
              <a:t>La diferencia entre lo solicitado y lo aprobado no constituye, por sí sola, una violación. Lo será cuando:</a:t>
            </a:r>
            <a:endParaRPr lang="en-US" sz="1250" dirty="0"/>
          </a:p>
        </p:txBody>
      </p:sp>
      <p:sp>
        <p:nvSpPr>
          <p:cNvPr id="10" name="Shape 8"/>
          <p:cNvSpPr/>
          <p:nvPr/>
        </p:nvSpPr>
        <p:spPr>
          <a:xfrm>
            <a:off x="1133856" y="2852928"/>
            <a:ext cx="3127248"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1" name="Shape 9"/>
          <p:cNvSpPr/>
          <p:nvPr/>
        </p:nvSpPr>
        <p:spPr>
          <a:xfrm>
            <a:off x="1408176" y="3063240"/>
            <a:ext cx="365760" cy="365760"/>
          </a:xfrm>
          <a:prstGeom prst="ellipse">
            <a:avLst/>
          </a:prstGeom>
          <a:solidFill>
            <a:srgbClr val="C2185B"/>
          </a:solidFill>
          <a:ln/>
        </p:spPr>
        <p:txBody>
          <a:bodyPr/>
          <a:lstStyle/>
          <a:p>
            <a:endParaRPr lang="es-MX"/>
          </a:p>
        </p:txBody>
      </p:sp>
      <p:sp>
        <p:nvSpPr>
          <p:cNvPr id="12" name="Text 10"/>
          <p:cNvSpPr/>
          <p:nvPr/>
        </p:nvSpPr>
        <p:spPr>
          <a:xfrm>
            <a:off x="1408176" y="3063240"/>
            <a:ext cx="36576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3" name="Text 11"/>
          <p:cNvSpPr/>
          <p:nvPr/>
        </p:nvSpPr>
        <p:spPr>
          <a:xfrm>
            <a:off x="1901952" y="3063240"/>
            <a:ext cx="210312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Imposibilidad objetiva</a:t>
            </a:r>
            <a:endParaRPr lang="en-US" sz="1400" dirty="0"/>
          </a:p>
        </p:txBody>
      </p:sp>
      <p:sp>
        <p:nvSpPr>
          <p:cNvPr id="14" name="Text 12"/>
          <p:cNvSpPr/>
          <p:nvPr/>
        </p:nvSpPr>
        <p:spPr>
          <a:xfrm>
            <a:off x="1408176" y="3611880"/>
            <a:ext cx="2560320" cy="82296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El monto autorizado impide el ejercicio de las competencias constitucionales y legales del órgano.</a:t>
            </a:r>
            <a:endParaRPr lang="en-US" sz="1150" dirty="0"/>
          </a:p>
        </p:txBody>
      </p:sp>
      <p:sp>
        <p:nvSpPr>
          <p:cNvPr id="15" name="Shape 13"/>
          <p:cNvSpPr/>
          <p:nvPr/>
        </p:nvSpPr>
        <p:spPr>
          <a:xfrm>
            <a:off x="4535424" y="2852928"/>
            <a:ext cx="3127248"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4809744" y="3063240"/>
            <a:ext cx="365760" cy="365760"/>
          </a:xfrm>
          <a:prstGeom prst="ellipse">
            <a:avLst/>
          </a:prstGeom>
          <a:solidFill>
            <a:srgbClr val="C2185B"/>
          </a:solidFill>
          <a:ln/>
        </p:spPr>
        <p:txBody>
          <a:bodyPr/>
          <a:lstStyle/>
          <a:p>
            <a:endParaRPr lang="es-MX"/>
          </a:p>
        </p:txBody>
      </p:sp>
      <p:sp>
        <p:nvSpPr>
          <p:cNvPr id="17" name="Text 15"/>
          <p:cNvSpPr/>
          <p:nvPr/>
        </p:nvSpPr>
        <p:spPr>
          <a:xfrm>
            <a:off x="4809744" y="3063240"/>
            <a:ext cx="36576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8" name="Text 16"/>
          <p:cNvSpPr/>
          <p:nvPr/>
        </p:nvSpPr>
        <p:spPr>
          <a:xfrm>
            <a:off x="5303520" y="3063240"/>
            <a:ext cx="210312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Irreductibilidad local desconocida</a:t>
            </a:r>
            <a:endParaRPr lang="en-US" sz="1400" dirty="0"/>
          </a:p>
        </p:txBody>
      </p:sp>
      <p:sp>
        <p:nvSpPr>
          <p:cNvPr id="19" name="Text 17"/>
          <p:cNvSpPr/>
          <p:nvPr/>
        </p:nvSpPr>
        <p:spPr>
          <a:xfrm>
            <a:off x="4809744" y="3611880"/>
            <a:ext cx="2560320" cy="82296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Existe una regla local expresa que la reducción desatiende.</a:t>
            </a:r>
            <a:endParaRPr lang="en-US" sz="1150" dirty="0"/>
          </a:p>
        </p:txBody>
      </p:sp>
      <p:sp>
        <p:nvSpPr>
          <p:cNvPr id="20" name="Shape 18"/>
          <p:cNvSpPr/>
          <p:nvPr/>
        </p:nvSpPr>
        <p:spPr>
          <a:xfrm>
            <a:off x="7936992" y="2852928"/>
            <a:ext cx="3127248"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1" name="Shape 19"/>
          <p:cNvSpPr/>
          <p:nvPr/>
        </p:nvSpPr>
        <p:spPr>
          <a:xfrm>
            <a:off x="8211312" y="3063240"/>
            <a:ext cx="365760" cy="365760"/>
          </a:xfrm>
          <a:prstGeom prst="ellipse">
            <a:avLst/>
          </a:prstGeom>
          <a:solidFill>
            <a:srgbClr val="C2185B"/>
          </a:solidFill>
          <a:ln/>
        </p:spPr>
        <p:txBody>
          <a:bodyPr/>
          <a:lstStyle/>
          <a:p>
            <a:endParaRPr lang="es-MX"/>
          </a:p>
        </p:txBody>
      </p:sp>
      <p:sp>
        <p:nvSpPr>
          <p:cNvPr id="22" name="Text 20"/>
          <p:cNvSpPr/>
          <p:nvPr/>
        </p:nvSpPr>
        <p:spPr>
          <a:xfrm>
            <a:off x="8211312" y="3063240"/>
            <a:ext cx="36576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3" name="Text 21"/>
          <p:cNvSpPr/>
          <p:nvPr/>
        </p:nvSpPr>
        <p:spPr>
          <a:xfrm>
            <a:off x="8705088" y="3063240"/>
            <a:ext cx="210312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Finalidad de subordinación</a:t>
            </a:r>
            <a:endParaRPr lang="en-US" sz="1400" dirty="0"/>
          </a:p>
        </p:txBody>
      </p:sp>
      <p:sp>
        <p:nvSpPr>
          <p:cNvPr id="24" name="Text 22"/>
          <p:cNvSpPr/>
          <p:nvPr/>
        </p:nvSpPr>
        <p:spPr>
          <a:xfrm>
            <a:off x="8211312" y="3611880"/>
            <a:ext cx="2560320" cy="82296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La reducción se explica por represalia o condicionamiento, y no por razones financieras verificables.</a:t>
            </a:r>
            <a:endParaRPr lang="en-US" sz="1150" dirty="0"/>
          </a:p>
        </p:txBody>
      </p:sp>
      <p:sp>
        <p:nvSpPr>
          <p:cNvPr id="25" name="Shape 23"/>
          <p:cNvSpPr/>
          <p:nvPr/>
        </p:nvSpPr>
        <p:spPr>
          <a:xfrm>
            <a:off x="1133856" y="4754880"/>
            <a:ext cx="9966960" cy="960120"/>
          </a:xfrm>
          <a:prstGeom prst="roundRect">
            <a:avLst>
              <a:gd name="adj" fmla="val 4762"/>
            </a:avLst>
          </a:prstGeom>
          <a:solidFill>
            <a:srgbClr val="2B2B2B"/>
          </a:solidFill>
          <a:ln/>
        </p:spPr>
        <p:txBody>
          <a:bodyPr/>
          <a:lstStyle/>
          <a:p>
            <a:endParaRPr lang="es-MX"/>
          </a:p>
        </p:txBody>
      </p:sp>
      <p:sp>
        <p:nvSpPr>
          <p:cNvPr id="26" name="Text 24"/>
          <p:cNvSpPr/>
          <p:nvPr/>
        </p:nvSpPr>
        <p:spPr>
          <a:xfrm>
            <a:off x="1481328" y="4919472"/>
            <a:ext cx="2743200" cy="310896"/>
          </a:xfrm>
          <a:prstGeom prst="rect">
            <a:avLst/>
          </a:prstGeom>
          <a:noFill/>
          <a:ln/>
        </p:spPr>
        <p:txBody>
          <a:bodyPr wrap="square" lIns="0" tIns="0" rIns="0" bIns="0" rtlCol="0" anchor="ctr"/>
          <a:lstStyle/>
          <a:p>
            <a:pPr marL="0" indent="0">
              <a:buNone/>
            </a:pPr>
            <a:r>
              <a:rPr lang="en-US" sz="1300" b="1" dirty="0">
                <a:solidFill>
                  <a:srgbClr val="00897B"/>
                </a:solidFill>
                <a:latin typeface="Calibri" pitchFamily="34" charset="0"/>
                <a:ea typeface="Calibri" pitchFamily="34" charset="-122"/>
                <a:cs typeface="Calibri" pitchFamily="34" charset="-120"/>
              </a:rPr>
              <a:t>¿Quién debe probarlo?</a:t>
            </a:r>
            <a:endParaRPr lang="en-US" sz="1300" dirty="0"/>
          </a:p>
        </p:txBody>
      </p:sp>
      <p:sp>
        <p:nvSpPr>
          <p:cNvPr id="27" name="Text 25"/>
          <p:cNvSpPr/>
          <p:nvPr/>
        </p:nvSpPr>
        <p:spPr>
          <a:xfrm>
            <a:off x="4297680" y="4919472"/>
            <a:ext cx="6492240" cy="640080"/>
          </a:xfrm>
          <a:prstGeom prst="rect">
            <a:avLst/>
          </a:prstGeom>
          <a:noFill/>
          <a:ln/>
        </p:spPr>
        <p:txBody>
          <a:bodyPr wrap="square" lIns="0" tIns="0" rIns="0" bIns="0" rtlCol="0" anchor="t"/>
          <a:lstStyle/>
          <a:p>
            <a:pPr marL="0" indent="0" algn="l">
              <a:lnSpc>
                <a:spcPts val="1600"/>
              </a:lnSpc>
              <a:buNone/>
            </a:pPr>
            <a:r>
              <a:rPr lang="en-US" sz="1230" dirty="0">
                <a:solidFill>
                  <a:srgbClr val="F4ECE0"/>
                </a:solidFill>
                <a:latin typeface="Calibri" pitchFamily="34" charset="0"/>
                <a:ea typeface="Calibri" pitchFamily="34" charset="-122"/>
                <a:cs typeface="Calibri" pitchFamily="34" charset="-120"/>
              </a:rPr>
              <a:t>El tribunal que impugna. Esta asignación de la carga probatoria es el eje de toda la línea jurisprudencial reciente — y, como se verá, su punto más problemático.</a:t>
            </a:r>
            <a:endParaRPr lang="en-US" sz="123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C2185B"/>
          </a:solidFill>
          <a:ln/>
        </p:spPr>
        <p:txBody>
          <a:bodyPr/>
          <a:lstStyle/>
          <a:p>
            <a:endParaRPr lang="es-MX"/>
          </a:p>
        </p:txBody>
      </p:sp>
      <p:sp>
        <p:nvSpPr>
          <p:cNvPr id="3" name="Text 1"/>
          <p:cNvSpPr/>
          <p:nvPr/>
        </p:nvSpPr>
        <p:spPr>
          <a:xfrm>
            <a:off x="822960" y="2057400"/>
            <a:ext cx="2011680" cy="1371600"/>
          </a:xfrm>
          <a:prstGeom prst="rect">
            <a:avLst/>
          </a:prstGeom>
          <a:noFill/>
          <a:ln/>
        </p:spPr>
        <p:txBody>
          <a:bodyPr wrap="square" lIns="0" tIns="0" rIns="0" bIns="0" rtlCol="0" anchor="ctr"/>
          <a:lstStyle/>
          <a:p>
            <a:pPr marL="0" indent="0">
              <a:buNone/>
            </a:pPr>
            <a:r>
              <a:rPr lang="en-US" sz="9600" b="1" dirty="0">
                <a:solidFill>
                  <a:srgbClr val="8C0F42"/>
                </a:solidFill>
                <a:latin typeface="Cambria" pitchFamily="34" charset="0"/>
                <a:ea typeface="Cambria" pitchFamily="34" charset="-122"/>
                <a:cs typeface="Cambria" pitchFamily="34" charset="-120"/>
              </a:rPr>
              <a:t>III</a:t>
            </a:r>
            <a:endParaRPr lang="en-US" sz="9600" dirty="0"/>
          </a:p>
        </p:txBody>
      </p:sp>
      <p:sp>
        <p:nvSpPr>
          <p:cNvPr id="4" name="Text 2"/>
          <p:cNvSpPr/>
          <p:nvPr/>
        </p:nvSpPr>
        <p:spPr>
          <a:xfrm>
            <a:off x="2651760" y="2194560"/>
            <a:ext cx="8686800" cy="914400"/>
          </a:xfrm>
          <a:prstGeom prst="rect">
            <a:avLst/>
          </a:prstGeom>
          <a:noFill/>
          <a:ln/>
        </p:spPr>
        <p:txBody>
          <a:bodyPr wrap="square" lIns="0" tIns="0" rIns="0" bIns="0" rtlCol="0" anchor="ctr"/>
          <a:lstStyle/>
          <a:p>
            <a:pPr marL="0" indent="0">
              <a:buNone/>
            </a:pPr>
            <a:r>
              <a:rPr lang="en-US" sz="3400" b="1" dirty="0">
                <a:solidFill>
                  <a:srgbClr val="F4ECE0"/>
                </a:solidFill>
                <a:latin typeface="Cambria" pitchFamily="34" charset="0"/>
                <a:ea typeface="Cambria" pitchFamily="34" charset="-122"/>
                <a:cs typeface="Cambria" pitchFamily="34" charset="-120"/>
              </a:rPr>
              <a:t>Marco constitucional y legal</a:t>
            </a:r>
            <a:endParaRPr lang="en-US" sz="3400" dirty="0"/>
          </a:p>
        </p:txBody>
      </p:sp>
      <p:sp>
        <p:nvSpPr>
          <p:cNvPr id="5" name="Shape 3"/>
          <p:cNvSpPr/>
          <p:nvPr/>
        </p:nvSpPr>
        <p:spPr>
          <a:xfrm>
            <a:off x="2697480" y="3182112"/>
            <a:ext cx="1005840" cy="41148"/>
          </a:xfrm>
          <a:prstGeom prst="rect">
            <a:avLst/>
          </a:prstGeom>
          <a:solidFill>
            <a:srgbClr val="00897B"/>
          </a:solidFill>
          <a:ln/>
        </p:spPr>
        <p:txBody>
          <a:bodyPr/>
          <a:lstStyle/>
          <a:p>
            <a:endParaRPr lang="es-MX"/>
          </a:p>
        </p:txBody>
      </p:sp>
      <p:sp>
        <p:nvSpPr>
          <p:cNvPr id="6" name="Text 4"/>
          <p:cNvSpPr/>
          <p:nvPr/>
        </p:nvSpPr>
        <p:spPr>
          <a:xfrm>
            <a:off x="2697480" y="3401568"/>
            <a:ext cx="8138160" cy="731520"/>
          </a:xfrm>
          <a:prstGeom prst="rect">
            <a:avLst/>
          </a:prstGeom>
          <a:noFill/>
          <a:ln/>
        </p:spPr>
        <p:txBody>
          <a:bodyPr wrap="square" lIns="0" tIns="0" rIns="0" bIns="0" rtlCol="0" anchor="t"/>
          <a:lstStyle/>
          <a:p>
            <a:pPr marL="0" indent="0">
              <a:lnSpc>
                <a:spcPts val="1900"/>
              </a:lnSpc>
              <a:buNone/>
            </a:pPr>
            <a:r>
              <a:rPr lang="en-US" sz="1400" dirty="0">
                <a:solidFill>
                  <a:srgbClr val="E4D7C3"/>
                </a:solidFill>
                <a:latin typeface="Calibri" pitchFamily="34" charset="0"/>
                <a:ea typeface="Calibri" pitchFamily="34" charset="-122"/>
                <a:cs typeface="Calibri" pitchFamily="34" charset="-120"/>
              </a:rPr>
              <a:t>El piso federal fija los principios; la mecánica presupuestaria concreta depende, en buena medida, de cada entidad federativa.</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4" name="Text 2"/>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a:t>
            </a:r>
            <a:endParaRPr lang="en-US" sz="1000" dirty="0"/>
          </a:p>
        </p:txBody>
      </p:sp>
      <p:sp>
        <p:nvSpPr>
          <p:cNvPr id="5" name="Text 3"/>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La tesis en una línea</a:t>
            </a:r>
            <a:endParaRPr lang="en-US" sz="3000" dirty="0"/>
          </a:p>
        </p:txBody>
      </p:sp>
      <p:sp>
        <p:nvSpPr>
          <p:cNvPr id="6" name="Shape 4"/>
          <p:cNvSpPr/>
          <p:nvPr/>
        </p:nvSpPr>
        <p:spPr>
          <a:xfrm>
            <a:off x="1133856" y="1234440"/>
            <a:ext cx="9966960" cy="1417320"/>
          </a:xfrm>
          <a:prstGeom prst="roundRect">
            <a:avLst>
              <a:gd name="adj" fmla="val 3871"/>
            </a:avLst>
          </a:prstGeom>
          <a:solidFill>
            <a:srgbClr val="C2185B"/>
          </a:solidFill>
          <a:ln/>
        </p:spPr>
        <p:txBody>
          <a:bodyPr/>
          <a:lstStyle/>
          <a:p>
            <a:endParaRPr lang="es-MX"/>
          </a:p>
        </p:txBody>
      </p:sp>
      <p:sp>
        <p:nvSpPr>
          <p:cNvPr id="7" name="Text 5"/>
          <p:cNvSpPr/>
          <p:nvPr/>
        </p:nvSpPr>
        <p:spPr>
          <a:xfrm>
            <a:off x="1481328" y="1371600"/>
            <a:ext cx="9281160" cy="1143000"/>
          </a:xfrm>
          <a:prstGeom prst="rect">
            <a:avLst/>
          </a:prstGeom>
          <a:noFill/>
          <a:ln/>
        </p:spPr>
        <p:txBody>
          <a:bodyPr wrap="square" lIns="0" tIns="0" rIns="0" bIns="0" rtlCol="0" anchor="ctr"/>
          <a:lstStyle/>
          <a:p>
            <a:pPr marL="0" indent="0">
              <a:lnSpc>
                <a:spcPts val="3200"/>
              </a:lnSpc>
              <a:buNone/>
            </a:pPr>
            <a:r>
              <a:rPr lang="en-US" sz="2500" b="1" dirty="0">
                <a:solidFill>
                  <a:srgbClr val="F4ECE0"/>
                </a:solidFill>
                <a:latin typeface="Cambria" pitchFamily="34" charset="0"/>
                <a:ea typeface="Cambria" pitchFamily="34" charset="-122"/>
                <a:cs typeface="Cambria" pitchFamily="34" charset="-120"/>
              </a:rPr>
              <a:t>La autonomía financiera no protege un monto: protege un procedimiento y un mínimo funcional.</a:t>
            </a:r>
            <a:endParaRPr lang="en-US" sz="2500" dirty="0"/>
          </a:p>
        </p:txBody>
      </p:sp>
      <p:sp>
        <p:nvSpPr>
          <p:cNvPr id="8" name="Shape 6"/>
          <p:cNvSpPr/>
          <p:nvPr/>
        </p:nvSpPr>
        <p:spPr>
          <a:xfrm>
            <a:off x="1133856" y="2999232"/>
            <a:ext cx="4800600" cy="2286000"/>
          </a:xfrm>
          <a:prstGeom prst="roundRect">
            <a:avLst>
              <a:gd name="adj" fmla="val 240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9" name="Shape 7"/>
          <p:cNvSpPr/>
          <p:nvPr/>
        </p:nvSpPr>
        <p:spPr>
          <a:xfrm>
            <a:off x="1517904" y="3310128"/>
            <a:ext cx="457200" cy="41148"/>
          </a:xfrm>
          <a:prstGeom prst="rect">
            <a:avLst/>
          </a:prstGeom>
          <a:solidFill>
            <a:srgbClr val="00695C"/>
          </a:solidFill>
          <a:ln/>
        </p:spPr>
        <p:txBody>
          <a:bodyPr/>
          <a:lstStyle/>
          <a:p>
            <a:endParaRPr lang="es-MX"/>
          </a:p>
        </p:txBody>
      </p:sp>
      <p:sp>
        <p:nvSpPr>
          <p:cNvPr id="10" name="Text 8"/>
          <p:cNvSpPr/>
          <p:nvPr/>
        </p:nvSpPr>
        <p:spPr>
          <a:xfrm>
            <a:off x="1517904" y="3456432"/>
            <a:ext cx="4023360" cy="310896"/>
          </a:xfrm>
          <a:prstGeom prst="rect">
            <a:avLst/>
          </a:prstGeom>
          <a:noFill/>
          <a:ln/>
        </p:spPr>
        <p:txBody>
          <a:bodyPr wrap="square" lIns="0" tIns="0" rIns="0" bIns="0" rtlCol="0" anchor="ctr"/>
          <a:lstStyle/>
          <a:p>
            <a:pPr marL="0" indent="0">
              <a:buNone/>
            </a:pPr>
            <a:r>
              <a:rPr lang="en-US" sz="1400" b="1" dirty="0">
                <a:solidFill>
                  <a:srgbClr val="00695C"/>
                </a:solidFill>
                <a:latin typeface="Calibri" pitchFamily="34" charset="0"/>
                <a:ea typeface="Calibri" pitchFamily="34" charset="-122"/>
                <a:cs typeface="Calibri" pitchFamily="34" charset="-120"/>
              </a:rPr>
              <a:t>Qué es</a:t>
            </a:r>
            <a:endParaRPr lang="en-US" sz="1400" dirty="0"/>
          </a:p>
        </p:txBody>
      </p:sp>
      <p:sp>
        <p:nvSpPr>
          <p:cNvPr id="11" name="Text 9"/>
          <p:cNvSpPr/>
          <p:nvPr/>
        </p:nvSpPr>
        <p:spPr>
          <a:xfrm>
            <a:off x="1517904" y="3858768"/>
            <a:ext cx="4041648" cy="1280160"/>
          </a:xfrm>
          <a:prstGeom prst="rect">
            <a:avLst/>
          </a:prstGeom>
          <a:noFill/>
          <a:ln/>
        </p:spPr>
        <p:txBody>
          <a:bodyPr wrap="square" lIns="0" tIns="0" rIns="0" bIns="0" rtlCol="0" anchor="t"/>
          <a:lstStyle/>
          <a:p>
            <a:pPr marL="0" indent="0" algn="l">
              <a:lnSpc>
                <a:spcPts val="1600"/>
              </a:lnSpc>
              <a:buNone/>
            </a:pPr>
            <a:r>
              <a:rPr lang="en-US" sz="1250" dirty="0">
                <a:solidFill>
                  <a:srgbClr val="2B2B2B"/>
                </a:solidFill>
                <a:latin typeface="Calibri" pitchFamily="34" charset="0"/>
                <a:ea typeface="Calibri" pitchFamily="34" charset="-122"/>
                <a:cs typeface="Calibri" pitchFamily="34" charset="-120"/>
              </a:rPr>
              <a:t>Una garantía institucional de la independencia jurisdiccional. Su función es impedir que el presupuesto se use como mecanismo de subordinación, represalia o condicionamiento sobre la función jurisdiccional.</a:t>
            </a:r>
            <a:endParaRPr lang="en-US" sz="1250" dirty="0"/>
          </a:p>
        </p:txBody>
      </p:sp>
      <p:sp>
        <p:nvSpPr>
          <p:cNvPr id="12" name="Shape 10"/>
          <p:cNvSpPr/>
          <p:nvPr/>
        </p:nvSpPr>
        <p:spPr>
          <a:xfrm>
            <a:off x="6300216" y="2999232"/>
            <a:ext cx="4800600" cy="2286000"/>
          </a:xfrm>
          <a:prstGeom prst="roundRect">
            <a:avLst>
              <a:gd name="adj" fmla="val 240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Shape 11"/>
          <p:cNvSpPr/>
          <p:nvPr/>
        </p:nvSpPr>
        <p:spPr>
          <a:xfrm>
            <a:off x="6684264" y="3310128"/>
            <a:ext cx="457200" cy="41148"/>
          </a:xfrm>
          <a:prstGeom prst="rect">
            <a:avLst/>
          </a:prstGeom>
          <a:solidFill>
            <a:srgbClr val="C2185B"/>
          </a:solidFill>
          <a:ln/>
        </p:spPr>
        <p:txBody>
          <a:bodyPr/>
          <a:lstStyle/>
          <a:p>
            <a:endParaRPr lang="es-MX"/>
          </a:p>
        </p:txBody>
      </p:sp>
      <p:sp>
        <p:nvSpPr>
          <p:cNvPr id="14" name="Text 12"/>
          <p:cNvSpPr/>
          <p:nvPr/>
        </p:nvSpPr>
        <p:spPr>
          <a:xfrm>
            <a:off x="6684264" y="3456432"/>
            <a:ext cx="402336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Qué no es</a:t>
            </a:r>
            <a:endParaRPr lang="en-US" sz="1400" dirty="0"/>
          </a:p>
        </p:txBody>
      </p:sp>
      <p:sp>
        <p:nvSpPr>
          <p:cNvPr id="15" name="Text 13"/>
          <p:cNvSpPr/>
          <p:nvPr/>
        </p:nvSpPr>
        <p:spPr>
          <a:xfrm>
            <a:off x="6684264" y="3858768"/>
            <a:ext cx="4041648" cy="1280160"/>
          </a:xfrm>
          <a:prstGeom prst="rect">
            <a:avLst/>
          </a:prstGeom>
          <a:noFill/>
          <a:ln/>
        </p:spPr>
        <p:txBody>
          <a:bodyPr wrap="square" lIns="0" tIns="0" rIns="0" bIns="0" rtlCol="0" anchor="t"/>
          <a:lstStyle/>
          <a:p>
            <a:pPr marL="0" indent="0" algn="l">
              <a:lnSpc>
                <a:spcPts val="1600"/>
              </a:lnSpc>
              <a:buNone/>
            </a:pPr>
            <a:r>
              <a:rPr lang="en-US" sz="1250" dirty="0">
                <a:solidFill>
                  <a:srgbClr val="2B2B2B"/>
                </a:solidFill>
                <a:latin typeface="Calibri" pitchFamily="34" charset="0"/>
                <a:ea typeface="Calibri" pitchFamily="34" charset="-122"/>
                <a:cs typeface="Calibri" pitchFamily="34" charset="-120"/>
              </a:rPr>
              <a:t>Un privilegio presupuestario. No exime de fiscalización, disciplina financiera, transparencia ni responsabilidades administrativas, ni permite fijar unilateralmente el monto a ejercer.</a:t>
            </a:r>
            <a:endParaRPr lang="en-US" sz="1250" dirty="0"/>
          </a:p>
        </p:txBody>
      </p:sp>
      <p:sp>
        <p:nvSpPr>
          <p:cNvPr id="16" name="Text 14"/>
          <p:cNvSpPr/>
          <p:nvPr/>
        </p:nvSpPr>
        <p:spPr>
          <a:xfrm>
            <a:off x="1133856" y="5532120"/>
            <a:ext cx="9966960" cy="457200"/>
          </a:xfrm>
          <a:prstGeom prst="rect">
            <a:avLst/>
          </a:prstGeom>
          <a:noFill/>
          <a:ln/>
        </p:spPr>
        <p:txBody>
          <a:bodyPr wrap="square" lIns="0" tIns="0" rIns="0" bIns="0" rtlCol="0" anchor="t"/>
          <a:lstStyle/>
          <a:p>
            <a:pPr marL="0" indent="0" algn="l">
              <a:lnSpc>
                <a:spcPts val="1600"/>
              </a:lnSpc>
              <a:buNone/>
            </a:pPr>
            <a:r>
              <a:rPr lang="en-US" sz="1200" i="1" dirty="0">
                <a:solidFill>
                  <a:srgbClr val="6B6259"/>
                </a:solidFill>
                <a:latin typeface="Calibri" pitchFamily="34" charset="0"/>
                <a:ea typeface="Calibri" pitchFamily="34" charset="-122"/>
                <a:cs typeface="Calibri" pitchFamily="34" charset="-120"/>
              </a:rPr>
              <a:t>Protege la facultad de identificar necesidades, formular el anteproyecto y administrar lo aprobado; convive con la atribución legislativa de determinar el monto definitivo.</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16</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Tres artículos, tres funciones</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III.1  PANORAMA CONSTITUCIONAL</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16</a:t>
            </a:r>
            <a:endParaRPr lang="en-US" sz="1000" dirty="0"/>
          </a:p>
        </p:txBody>
      </p:sp>
      <p:sp>
        <p:nvSpPr>
          <p:cNvPr id="7" name="Shape 5"/>
          <p:cNvSpPr/>
          <p:nvPr/>
        </p:nvSpPr>
        <p:spPr>
          <a:xfrm>
            <a:off x="1133856"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463040"/>
            <a:ext cx="3127248" cy="1207008"/>
          </a:xfrm>
          <a:prstGeom prst="rect">
            <a:avLst/>
          </a:prstGeom>
          <a:solidFill>
            <a:srgbClr val="00897B"/>
          </a:solidFill>
          <a:ln/>
        </p:spPr>
        <p:txBody>
          <a:bodyPr/>
          <a:lstStyle/>
          <a:p>
            <a:endParaRPr lang="es-MX"/>
          </a:p>
        </p:txBody>
      </p:sp>
      <p:sp>
        <p:nvSpPr>
          <p:cNvPr id="9" name="Text 7"/>
          <p:cNvSpPr/>
          <p:nvPr/>
        </p:nvSpPr>
        <p:spPr>
          <a:xfrm>
            <a:off x="1444752" y="1572768"/>
            <a:ext cx="2514600" cy="566928"/>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Art. 116</a:t>
            </a:r>
            <a:endParaRPr lang="en-US" sz="3000" dirty="0"/>
          </a:p>
        </p:txBody>
      </p:sp>
      <p:sp>
        <p:nvSpPr>
          <p:cNvPr id="10" name="Text 8"/>
          <p:cNvSpPr/>
          <p:nvPr/>
        </p:nvSpPr>
        <p:spPr>
          <a:xfrm>
            <a:off x="1444752" y="2176272"/>
            <a:ext cx="2514600" cy="274320"/>
          </a:xfrm>
          <a:prstGeom prst="rect">
            <a:avLst/>
          </a:prstGeom>
          <a:noFill/>
          <a:ln/>
        </p:spPr>
        <p:txBody>
          <a:bodyPr wrap="square" lIns="0" tIns="0" rIns="0" bIns="0" rtlCol="0" anchor="ctr"/>
          <a:lstStyle/>
          <a:p>
            <a:pPr marL="0" indent="0">
              <a:buNone/>
            </a:pPr>
            <a:r>
              <a:rPr lang="en-US" sz="1150" dirty="0">
                <a:solidFill>
                  <a:srgbClr val="F4ECE0"/>
                </a:solidFill>
                <a:latin typeface="Calibri" pitchFamily="34" charset="0"/>
                <a:ea typeface="Calibri" pitchFamily="34" charset="-122"/>
                <a:cs typeface="Calibri" pitchFamily="34" charset="-120"/>
              </a:rPr>
              <a:t>fracción IV</a:t>
            </a:r>
            <a:endParaRPr lang="en-US" sz="1150" dirty="0"/>
          </a:p>
        </p:txBody>
      </p:sp>
      <p:sp>
        <p:nvSpPr>
          <p:cNvPr id="11" name="Text 9"/>
          <p:cNvSpPr/>
          <p:nvPr/>
        </p:nvSpPr>
        <p:spPr>
          <a:xfrm>
            <a:off x="1444752" y="2880360"/>
            <a:ext cx="2514600" cy="219456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Autonomía de funcionamiento e independencia decisoria de las autoridades jurisdiccionales electorales. Es la fuente de la autonomía.</a:t>
            </a:r>
            <a:endParaRPr lang="en-US" sz="1200" dirty="0"/>
          </a:p>
        </p:txBody>
      </p:sp>
      <p:sp>
        <p:nvSpPr>
          <p:cNvPr id="12" name="Shape 10"/>
          <p:cNvSpPr/>
          <p:nvPr/>
        </p:nvSpPr>
        <p:spPr>
          <a:xfrm>
            <a:off x="4535424"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Shape 11"/>
          <p:cNvSpPr/>
          <p:nvPr/>
        </p:nvSpPr>
        <p:spPr>
          <a:xfrm>
            <a:off x="4535424" y="1463040"/>
            <a:ext cx="3127248" cy="1207008"/>
          </a:xfrm>
          <a:prstGeom prst="rect">
            <a:avLst/>
          </a:prstGeom>
          <a:solidFill>
            <a:srgbClr val="C2185B"/>
          </a:solidFill>
          <a:ln/>
        </p:spPr>
        <p:txBody>
          <a:bodyPr/>
          <a:lstStyle/>
          <a:p>
            <a:endParaRPr lang="es-MX"/>
          </a:p>
        </p:txBody>
      </p:sp>
      <p:sp>
        <p:nvSpPr>
          <p:cNvPr id="14" name="Text 12"/>
          <p:cNvSpPr/>
          <p:nvPr/>
        </p:nvSpPr>
        <p:spPr>
          <a:xfrm>
            <a:off x="4846320" y="1572768"/>
            <a:ext cx="2514600" cy="566928"/>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Art. 134</a:t>
            </a:r>
            <a:endParaRPr lang="en-US" sz="3000" dirty="0"/>
          </a:p>
        </p:txBody>
      </p:sp>
      <p:sp>
        <p:nvSpPr>
          <p:cNvPr id="15" name="Text 13"/>
          <p:cNvSpPr/>
          <p:nvPr/>
        </p:nvSpPr>
        <p:spPr>
          <a:xfrm>
            <a:off x="4846320" y="2176272"/>
            <a:ext cx="2514600" cy="274320"/>
          </a:xfrm>
          <a:prstGeom prst="rect">
            <a:avLst/>
          </a:prstGeom>
          <a:noFill/>
          <a:ln/>
        </p:spPr>
        <p:txBody>
          <a:bodyPr wrap="square" lIns="0" tIns="0" rIns="0" bIns="0" rtlCol="0" anchor="ctr"/>
          <a:lstStyle/>
          <a:p>
            <a:pPr marL="0" indent="0">
              <a:buNone/>
            </a:pPr>
            <a:r>
              <a:rPr lang="en-US" sz="1150" dirty="0">
                <a:solidFill>
                  <a:srgbClr val="F4ECE0"/>
                </a:solidFill>
                <a:latin typeface="Calibri" pitchFamily="34" charset="0"/>
                <a:ea typeface="Calibri" pitchFamily="34" charset="-122"/>
                <a:cs typeface="Calibri" pitchFamily="34" charset="-120"/>
              </a:rPr>
              <a:t>principios del gasto</a:t>
            </a:r>
            <a:endParaRPr lang="en-US" sz="1150" dirty="0"/>
          </a:p>
        </p:txBody>
      </p:sp>
      <p:sp>
        <p:nvSpPr>
          <p:cNvPr id="16" name="Text 14"/>
          <p:cNvSpPr/>
          <p:nvPr/>
        </p:nvSpPr>
        <p:spPr>
          <a:xfrm>
            <a:off x="4846320" y="2880360"/>
            <a:ext cx="2514600" cy="219456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Eficiencia, eficacia, economía, transparencia, honradez; racionalidad y austeridad desde la reforma del 20 de diciembre de 2024. Es el límite del ejercicio.</a:t>
            </a:r>
            <a:endParaRPr lang="en-US" sz="1200" dirty="0"/>
          </a:p>
        </p:txBody>
      </p:sp>
      <p:sp>
        <p:nvSpPr>
          <p:cNvPr id="17" name="Shape 15"/>
          <p:cNvSpPr/>
          <p:nvPr/>
        </p:nvSpPr>
        <p:spPr>
          <a:xfrm>
            <a:off x="7936992"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8" name="Shape 16"/>
          <p:cNvSpPr/>
          <p:nvPr/>
        </p:nvSpPr>
        <p:spPr>
          <a:xfrm>
            <a:off x="7936992" y="1463040"/>
            <a:ext cx="3127248" cy="1207008"/>
          </a:xfrm>
          <a:prstGeom prst="rect">
            <a:avLst/>
          </a:prstGeom>
          <a:solidFill>
            <a:srgbClr val="00695C"/>
          </a:solidFill>
          <a:ln/>
        </p:spPr>
        <p:txBody>
          <a:bodyPr/>
          <a:lstStyle/>
          <a:p>
            <a:endParaRPr lang="es-MX"/>
          </a:p>
        </p:txBody>
      </p:sp>
      <p:sp>
        <p:nvSpPr>
          <p:cNvPr id="19" name="Text 17"/>
          <p:cNvSpPr/>
          <p:nvPr/>
        </p:nvSpPr>
        <p:spPr>
          <a:xfrm>
            <a:off x="8247888" y="1572768"/>
            <a:ext cx="2514600" cy="566928"/>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Art. 127</a:t>
            </a:r>
            <a:endParaRPr lang="en-US" sz="3000" dirty="0"/>
          </a:p>
        </p:txBody>
      </p:sp>
      <p:sp>
        <p:nvSpPr>
          <p:cNvPr id="20" name="Text 18"/>
          <p:cNvSpPr/>
          <p:nvPr/>
        </p:nvSpPr>
        <p:spPr>
          <a:xfrm>
            <a:off x="8247888" y="2176272"/>
            <a:ext cx="2514600" cy="274320"/>
          </a:xfrm>
          <a:prstGeom prst="rect">
            <a:avLst/>
          </a:prstGeom>
          <a:noFill/>
          <a:ln/>
        </p:spPr>
        <p:txBody>
          <a:bodyPr wrap="square" lIns="0" tIns="0" rIns="0" bIns="0" rtlCol="0" anchor="ctr"/>
          <a:lstStyle/>
          <a:p>
            <a:pPr marL="0" indent="0">
              <a:buNone/>
            </a:pPr>
            <a:r>
              <a:rPr lang="en-US" sz="1150" dirty="0">
                <a:solidFill>
                  <a:srgbClr val="F4ECE0"/>
                </a:solidFill>
                <a:latin typeface="Calibri" pitchFamily="34" charset="0"/>
                <a:ea typeface="Calibri" pitchFamily="34" charset="-122"/>
                <a:cs typeface="Calibri" pitchFamily="34" charset="-120"/>
              </a:rPr>
              <a:t>y 134 reformado</a:t>
            </a:r>
            <a:endParaRPr lang="en-US" sz="1150" dirty="0"/>
          </a:p>
        </p:txBody>
      </p:sp>
      <p:sp>
        <p:nvSpPr>
          <p:cNvPr id="21" name="Text 19"/>
          <p:cNvSpPr/>
          <p:nvPr/>
        </p:nvSpPr>
        <p:spPr>
          <a:xfrm>
            <a:off x="8247888" y="2880360"/>
            <a:ext cx="2514600" cy="219456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Límite a las remuneraciones y, desde la reforma del 23 de abril de 2026, régimen específico para las magistraturas electorales. Es el límite personal.</a:t>
            </a:r>
            <a:endParaRPr lang="en-US" sz="1200" dirty="0"/>
          </a:p>
        </p:txBody>
      </p:sp>
      <p:sp>
        <p:nvSpPr>
          <p:cNvPr id="22" name="Text 20"/>
          <p:cNvSpPr/>
          <p:nvPr/>
        </p:nvSpPr>
        <p:spPr>
          <a:xfrm>
            <a:off x="1133856" y="5532120"/>
            <a:ext cx="9966960" cy="365760"/>
          </a:xfrm>
          <a:prstGeom prst="rect">
            <a:avLst/>
          </a:prstGeom>
          <a:noFill/>
          <a:ln/>
        </p:spPr>
        <p:txBody>
          <a:bodyPr wrap="square" lIns="0" tIns="0" rIns="0" bIns="0" rtlCol="0" anchor="t"/>
          <a:lstStyle/>
          <a:p>
            <a:pPr marL="0" indent="0" algn="l">
              <a:lnSpc>
                <a:spcPts val="1600"/>
              </a:lnSpc>
              <a:buNone/>
            </a:pPr>
            <a:r>
              <a:rPr lang="en-US" sz="1200" i="1" dirty="0">
                <a:solidFill>
                  <a:srgbClr val="6B6259"/>
                </a:solidFill>
                <a:latin typeface="Calibri" pitchFamily="34" charset="0"/>
                <a:ea typeface="Calibri" pitchFamily="34" charset="-122"/>
                <a:cs typeface="Calibri" pitchFamily="34" charset="-120"/>
              </a:rPr>
              <a:t>La autonomía de funcionamiento tiene consecuencias presupuestarias: un órgano no es autónomo si otro poder controla materialmente sus medios de operación.</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17</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Los principios del artículo 134 no son sinónimos</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III.1.B  SIETE CRITERIOS DISTINTOS</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17</a:t>
            </a:r>
            <a:endParaRPr lang="en-US" sz="1000" dirty="0"/>
          </a:p>
        </p:txBody>
      </p:sp>
      <p:sp>
        <p:nvSpPr>
          <p:cNvPr id="7" name="Shape 5"/>
          <p:cNvSpPr/>
          <p:nvPr/>
        </p:nvSpPr>
        <p:spPr>
          <a:xfrm>
            <a:off x="1133856" y="1508760"/>
            <a:ext cx="233172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371600" y="1783080"/>
            <a:ext cx="137160" cy="137160"/>
          </a:xfrm>
          <a:prstGeom prst="rect">
            <a:avLst/>
          </a:prstGeom>
          <a:solidFill>
            <a:srgbClr val="00897B"/>
          </a:solidFill>
          <a:ln/>
        </p:spPr>
        <p:txBody>
          <a:bodyPr/>
          <a:lstStyle/>
          <a:p>
            <a:endParaRPr lang="es-MX"/>
          </a:p>
        </p:txBody>
      </p:sp>
      <p:sp>
        <p:nvSpPr>
          <p:cNvPr id="9" name="Text 7"/>
          <p:cNvSpPr/>
          <p:nvPr/>
        </p:nvSpPr>
        <p:spPr>
          <a:xfrm>
            <a:off x="1371600" y="2039112"/>
            <a:ext cx="1874520" cy="27432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Eficiencia</a:t>
            </a:r>
            <a:endParaRPr lang="en-US" sz="1300" dirty="0"/>
          </a:p>
        </p:txBody>
      </p:sp>
      <p:sp>
        <p:nvSpPr>
          <p:cNvPr id="10" name="Text 8"/>
          <p:cNvSpPr/>
          <p:nvPr/>
        </p:nvSpPr>
        <p:spPr>
          <a:xfrm>
            <a:off x="1371600" y="2377440"/>
            <a:ext cx="1874520" cy="731520"/>
          </a:xfrm>
          <a:prstGeom prst="rect">
            <a:avLst/>
          </a:prstGeom>
          <a:noFill/>
          <a:ln/>
        </p:spPr>
        <p:txBody>
          <a:bodyPr wrap="square" lIns="0" tIns="0" rIns="0" bIns="0" rtlCol="0" anchor="t"/>
          <a:lstStyle/>
          <a:p>
            <a:pPr marL="0" indent="0" algn="l">
              <a:lnSpc>
                <a:spcPts val="1350"/>
              </a:lnSpc>
              <a:buNone/>
            </a:pPr>
            <a:r>
              <a:rPr lang="en-US" sz="1080" dirty="0">
                <a:solidFill>
                  <a:srgbClr val="6B6259"/>
                </a:solidFill>
                <a:latin typeface="Calibri" pitchFamily="34" charset="0"/>
                <a:ea typeface="Calibri" pitchFamily="34" charset="-122"/>
                <a:cs typeface="Calibri" pitchFamily="34" charset="-120"/>
              </a:rPr>
              <a:t>Relación óptima entre recursos empleados y productos obtenidos</a:t>
            </a:r>
            <a:endParaRPr lang="en-US" sz="1080" dirty="0"/>
          </a:p>
        </p:txBody>
      </p:sp>
      <p:sp>
        <p:nvSpPr>
          <p:cNvPr id="11" name="Shape 9"/>
          <p:cNvSpPr/>
          <p:nvPr/>
        </p:nvSpPr>
        <p:spPr>
          <a:xfrm>
            <a:off x="3703320" y="1508760"/>
            <a:ext cx="233172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3941064" y="1783080"/>
            <a:ext cx="137160" cy="137160"/>
          </a:xfrm>
          <a:prstGeom prst="rect">
            <a:avLst/>
          </a:prstGeom>
          <a:solidFill>
            <a:srgbClr val="00897B"/>
          </a:solidFill>
          <a:ln/>
        </p:spPr>
        <p:txBody>
          <a:bodyPr/>
          <a:lstStyle/>
          <a:p>
            <a:endParaRPr lang="es-MX"/>
          </a:p>
        </p:txBody>
      </p:sp>
      <p:sp>
        <p:nvSpPr>
          <p:cNvPr id="13" name="Text 11"/>
          <p:cNvSpPr/>
          <p:nvPr/>
        </p:nvSpPr>
        <p:spPr>
          <a:xfrm>
            <a:off x="3941064" y="2039112"/>
            <a:ext cx="1874520" cy="27432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Eficacia</a:t>
            </a:r>
            <a:endParaRPr lang="en-US" sz="1300" dirty="0"/>
          </a:p>
        </p:txBody>
      </p:sp>
      <p:sp>
        <p:nvSpPr>
          <p:cNvPr id="14" name="Text 12"/>
          <p:cNvSpPr/>
          <p:nvPr/>
        </p:nvSpPr>
        <p:spPr>
          <a:xfrm>
            <a:off x="3941064" y="2377440"/>
            <a:ext cx="1874520" cy="731520"/>
          </a:xfrm>
          <a:prstGeom prst="rect">
            <a:avLst/>
          </a:prstGeom>
          <a:noFill/>
          <a:ln/>
        </p:spPr>
        <p:txBody>
          <a:bodyPr wrap="square" lIns="0" tIns="0" rIns="0" bIns="0" rtlCol="0" anchor="t"/>
          <a:lstStyle/>
          <a:p>
            <a:pPr marL="0" indent="0" algn="l">
              <a:lnSpc>
                <a:spcPts val="1350"/>
              </a:lnSpc>
              <a:buNone/>
            </a:pPr>
            <a:r>
              <a:rPr lang="en-US" sz="1080" dirty="0">
                <a:solidFill>
                  <a:srgbClr val="6B6259"/>
                </a:solidFill>
                <a:latin typeface="Calibri" pitchFamily="34" charset="0"/>
                <a:ea typeface="Calibri" pitchFamily="34" charset="-122"/>
                <a:cs typeface="Calibri" pitchFamily="34" charset="-120"/>
              </a:rPr>
              <a:t>Grado de cumplimiento de los objetivos institucionales</a:t>
            </a:r>
            <a:endParaRPr lang="en-US" sz="1080" dirty="0"/>
          </a:p>
        </p:txBody>
      </p:sp>
      <p:sp>
        <p:nvSpPr>
          <p:cNvPr id="15" name="Shape 13"/>
          <p:cNvSpPr/>
          <p:nvPr/>
        </p:nvSpPr>
        <p:spPr>
          <a:xfrm>
            <a:off x="6272784" y="1508760"/>
            <a:ext cx="233172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6510528" y="1783080"/>
            <a:ext cx="137160" cy="137160"/>
          </a:xfrm>
          <a:prstGeom prst="rect">
            <a:avLst/>
          </a:prstGeom>
          <a:solidFill>
            <a:srgbClr val="00897B"/>
          </a:solidFill>
          <a:ln/>
        </p:spPr>
        <p:txBody>
          <a:bodyPr/>
          <a:lstStyle/>
          <a:p>
            <a:endParaRPr lang="es-MX"/>
          </a:p>
        </p:txBody>
      </p:sp>
      <p:sp>
        <p:nvSpPr>
          <p:cNvPr id="17" name="Text 15"/>
          <p:cNvSpPr/>
          <p:nvPr/>
        </p:nvSpPr>
        <p:spPr>
          <a:xfrm>
            <a:off x="6510528" y="2039112"/>
            <a:ext cx="1874520" cy="27432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Economía</a:t>
            </a:r>
            <a:endParaRPr lang="en-US" sz="1300" dirty="0"/>
          </a:p>
        </p:txBody>
      </p:sp>
      <p:sp>
        <p:nvSpPr>
          <p:cNvPr id="18" name="Text 16"/>
          <p:cNvSpPr/>
          <p:nvPr/>
        </p:nvSpPr>
        <p:spPr>
          <a:xfrm>
            <a:off x="6510528" y="2377440"/>
            <a:ext cx="1874520" cy="731520"/>
          </a:xfrm>
          <a:prstGeom prst="rect">
            <a:avLst/>
          </a:prstGeom>
          <a:noFill/>
          <a:ln/>
        </p:spPr>
        <p:txBody>
          <a:bodyPr wrap="square" lIns="0" tIns="0" rIns="0" bIns="0" rtlCol="0" anchor="t"/>
          <a:lstStyle/>
          <a:p>
            <a:pPr marL="0" indent="0" algn="l">
              <a:lnSpc>
                <a:spcPts val="1350"/>
              </a:lnSpc>
              <a:buNone/>
            </a:pPr>
            <a:r>
              <a:rPr lang="en-US" sz="1080" dirty="0">
                <a:solidFill>
                  <a:srgbClr val="6B6259"/>
                </a:solidFill>
                <a:latin typeface="Calibri" pitchFamily="34" charset="0"/>
                <a:ea typeface="Calibri" pitchFamily="34" charset="-122"/>
                <a:cs typeface="Calibri" pitchFamily="34" charset="-120"/>
              </a:rPr>
              <a:t>Adquisición y uso de recursos en condiciones razonables de costo y calidad</a:t>
            </a:r>
            <a:endParaRPr lang="en-US" sz="1080" dirty="0"/>
          </a:p>
        </p:txBody>
      </p:sp>
      <p:sp>
        <p:nvSpPr>
          <p:cNvPr id="19" name="Shape 17"/>
          <p:cNvSpPr/>
          <p:nvPr/>
        </p:nvSpPr>
        <p:spPr>
          <a:xfrm>
            <a:off x="8842248" y="1508760"/>
            <a:ext cx="233172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0" name="Shape 18"/>
          <p:cNvSpPr/>
          <p:nvPr/>
        </p:nvSpPr>
        <p:spPr>
          <a:xfrm>
            <a:off x="9079992" y="1783080"/>
            <a:ext cx="137160" cy="137160"/>
          </a:xfrm>
          <a:prstGeom prst="rect">
            <a:avLst/>
          </a:prstGeom>
          <a:solidFill>
            <a:srgbClr val="00695C"/>
          </a:solidFill>
          <a:ln/>
        </p:spPr>
        <p:txBody>
          <a:bodyPr/>
          <a:lstStyle/>
          <a:p>
            <a:endParaRPr lang="es-MX"/>
          </a:p>
        </p:txBody>
      </p:sp>
      <p:sp>
        <p:nvSpPr>
          <p:cNvPr id="21" name="Text 19"/>
          <p:cNvSpPr/>
          <p:nvPr/>
        </p:nvSpPr>
        <p:spPr>
          <a:xfrm>
            <a:off x="9079992" y="2039112"/>
            <a:ext cx="1874520" cy="27432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Transparencia</a:t>
            </a:r>
            <a:endParaRPr lang="en-US" sz="1300" dirty="0"/>
          </a:p>
        </p:txBody>
      </p:sp>
      <p:sp>
        <p:nvSpPr>
          <p:cNvPr id="22" name="Text 20"/>
          <p:cNvSpPr/>
          <p:nvPr/>
        </p:nvSpPr>
        <p:spPr>
          <a:xfrm>
            <a:off x="9079992" y="2377440"/>
            <a:ext cx="1874520" cy="731520"/>
          </a:xfrm>
          <a:prstGeom prst="rect">
            <a:avLst/>
          </a:prstGeom>
          <a:noFill/>
          <a:ln/>
        </p:spPr>
        <p:txBody>
          <a:bodyPr wrap="square" lIns="0" tIns="0" rIns="0" bIns="0" rtlCol="0" anchor="t"/>
          <a:lstStyle/>
          <a:p>
            <a:pPr marL="0" indent="0" algn="l">
              <a:lnSpc>
                <a:spcPts val="1350"/>
              </a:lnSpc>
              <a:buNone/>
            </a:pPr>
            <a:r>
              <a:rPr lang="en-US" sz="1080" dirty="0">
                <a:solidFill>
                  <a:srgbClr val="6B6259"/>
                </a:solidFill>
                <a:latin typeface="Calibri" pitchFamily="34" charset="0"/>
                <a:ea typeface="Calibri" pitchFamily="34" charset="-122"/>
                <a:cs typeface="Calibri" pitchFamily="34" charset="-120"/>
              </a:rPr>
              <a:t>Publicidad, trazabilidad y accesibilidad de la información presupuestaria</a:t>
            </a:r>
            <a:endParaRPr lang="en-US" sz="1080" dirty="0"/>
          </a:p>
        </p:txBody>
      </p:sp>
      <p:sp>
        <p:nvSpPr>
          <p:cNvPr id="23" name="Shape 21"/>
          <p:cNvSpPr/>
          <p:nvPr/>
        </p:nvSpPr>
        <p:spPr>
          <a:xfrm>
            <a:off x="1133856" y="3383280"/>
            <a:ext cx="233172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4" name="Shape 22"/>
          <p:cNvSpPr/>
          <p:nvPr/>
        </p:nvSpPr>
        <p:spPr>
          <a:xfrm>
            <a:off x="1371600" y="3657600"/>
            <a:ext cx="137160" cy="137160"/>
          </a:xfrm>
          <a:prstGeom prst="rect">
            <a:avLst/>
          </a:prstGeom>
          <a:solidFill>
            <a:srgbClr val="00695C"/>
          </a:solidFill>
          <a:ln/>
        </p:spPr>
        <p:txBody>
          <a:bodyPr/>
          <a:lstStyle/>
          <a:p>
            <a:endParaRPr lang="es-MX"/>
          </a:p>
        </p:txBody>
      </p:sp>
      <p:sp>
        <p:nvSpPr>
          <p:cNvPr id="25" name="Text 23"/>
          <p:cNvSpPr/>
          <p:nvPr/>
        </p:nvSpPr>
        <p:spPr>
          <a:xfrm>
            <a:off x="1371600" y="3913632"/>
            <a:ext cx="1874520" cy="27432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Honradez</a:t>
            </a:r>
            <a:endParaRPr lang="en-US" sz="1300" dirty="0"/>
          </a:p>
        </p:txBody>
      </p:sp>
      <p:sp>
        <p:nvSpPr>
          <p:cNvPr id="26" name="Text 24"/>
          <p:cNvSpPr/>
          <p:nvPr/>
        </p:nvSpPr>
        <p:spPr>
          <a:xfrm>
            <a:off x="1371600" y="4251960"/>
            <a:ext cx="1874520" cy="731520"/>
          </a:xfrm>
          <a:prstGeom prst="rect">
            <a:avLst/>
          </a:prstGeom>
          <a:noFill/>
          <a:ln/>
        </p:spPr>
        <p:txBody>
          <a:bodyPr wrap="square" lIns="0" tIns="0" rIns="0" bIns="0" rtlCol="0" anchor="t"/>
          <a:lstStyle/>
          <a:p>
            <a:pPr marL="0" indent="0" algn="l">
              <a:lnSpc>
                <a:spcPts val="1350"/>
              </a:lnSpc>
              <a:buNone/>
            </a:pPr>
            <a:r>
              <a:rPr lang="en-US" sz="1080" dirty="0">
                <a:solidFill>
                  <a:srgbClr val="6B6259"/>
                </a:solidFill>
                <a:latin typeface="Calibri" pitchFamily="34" charset="0"/>
                <a:ea typeface="Calibri" pitchFamily="34" charset="-122"/>
                <a:cs typeface="Calibri" pitchFamily="34" charset="-120"/>
              </a:rPr>
              <a:t>Uso de recursos exclusivamente para fines públicos, sin aprovechamiento indebido</a:t>
            </a:r>
            <a:endParaRPr lang="en-US" sz="1080" dirty="0"/>
          </a:p>
        </p:txBody>
      </p:sp>
      <p:sp>
        <p:nvSpPr>
          <p:cNvPr id="27" name="Shape 25"/>
          <p:cNvSpPr/>
          <p:nvPr/>
        </p:nvSpPr>
        <p:spPr>
          <a:xfrm>
            <a:off x="3703320" y="3383280"/>
            <a:ext cx="233172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8" name="Shape 26"/>
          <p:cNvSpPr/>
          <p:nvPr/>
        </p:nvSpPr>
        <p:spPr>
          <a:xfrm>
            <a:off x="3941064" y="3657600"/>
            <a:ext cx="137160" cy="137160"/>
          </a:xfrm>
          <a:prstGeom prst="rect">
            <a:avLst/>
          </a:prstGeom>
          <a:solidFill>
            <a:srgbClr val="00695C"/>
          </a:solidFill>
          <a:ln/>
        </p:spPr>
        <p:txBody>
          <a:bodyPr/>
          <a:lstStyle/>
          <a:p>
            <a:endParaRPr lang="es-MX"/>
          </a:p>
        </p:txBody>
      </p:sp>
      <p:sp>
        <p:nvSpPr>
          <p:cNvPr id="29" name="Text 27"/>
          <p:cNvSpPr/>
          <p:nvPr/>
        </p:nvSpPr>
        <p:spPr>
          <a:xfrm>
            <a:off x="3941064" y="3913632"/>
            <a:ext cx="1874520" cy="274320"/>
          </a:xfrm>
          <a:prstGeom prst="rect">
            <a:avLst/>
          </a:prstGeom>
          <a:noFill/>
          <a:ln/>
        </p:spPr>
        <p:txBody>
          <a:bodyPr wrap="square" lIns="0" tIns="0" rIns="0" bIns="0" rtlCol="0" anchor="ctr"/>
          <a:lstStyle/>
          <a:p>
            <a:pPr marL="0" indent="0">
              <a:buNone/>
            </a:pPr>
            <a:r>
              <a:rPr lang="en-US" sz="1300" b="1" dirty="0">
                <a:solidFill>
                  <a:srgbClr val="2B2B2B"/>
                </a:solidFill>
                <a:latin typeface="Calibri" pitchFamily="34" charset="0"/>
                <a:ea typeface="Calibri" pitchFamily="34" charset="-122"/>
                <a:cs typeface="Calibri" pitchFamily="34" charset="-120"/>
              </a:rPr>
              <a:t>Racionalidad</a:t>
            </a:r>
            <a:endParaRPr lang="en-US" sz="1300" dirty="0"/>
          </a:p>
        </p:txBody>
      </p:sp>
      <p:sp>
        <p:nvSpPr>
          <p:cNvPr id="30" name="Text 28"/>
          <p:cNvSpPr/>
          <p:nvPr/>
        </p:nvSpPr>
        <p:spPr>
          <a:xfrm>
            <a:off x="3941064" y="4251960"/>
            <a:ext cx="1874520" cy="731520"/>
          </a:xfrm>
          <a:prstGeom prst="rect">
            <a:avLst/>
          </a:prstGeom>
          <a:noFill/>
          <a:ln/>
        </p:spPr>
        <p:txBody>
          <a:bodyPr wrap="square" lIns="0" tIns="0" rIns="0" bIns="0" rtlCol="0" anchor="t"/>
          <a:lstStyle/>
          <a:p>
            <a:pPr marL="0" indent="0" algn="l">
              <a:lnSpc>
                <a:spcPts val="1350"/>
              </a:lnSpc>
              <a:buNone/>
            </a:pPr>
            <a:r>
              <a:rPr lang="en-US" sz="1080" dirty="0">
                <a:solidFill>
                  <a:srgbClr val="6B6259"/>
                </a:solidFill>
                <a:latin typeface="Calibri" pitchFamily="34" charset="0"/>
                <a:ea typeface="Calibri" pitchFamily="34" charset="-122"/>
                <a:cs typeface="Calibri" pitchFamily="34" charset="-120"/>
              </a:rPr>
              <a:t>Correspondencia lógica entre estructura, necesidades y gasto</a:t>
            </a:r>
            <a:endParaRPr lang="en-US" sz="1080" dirty="0"/>
          </a:p>
        </p:txBody>
      </p:sp>
      <p:sp>
        <p:nvSpPr>
          <p:cNvPr id="31" name="Shape 29"/>
          <p:cNvSpPr/>
          <p:nvPr/>
        </p:nvSpPr>
        <p:spPr>
          <a:xfrm>
            <a:off x="6272784" y="3383280"/>
            <a:ext cx="2331720" cy="1691640"/>
          </a:xfrm>
          <a:prstGeom prst="roundRect">
            <a:avLst>
              <a:gd name="adj" fmla="val 3243"/>
            </a:avLst>
          </a:prstGeom>
          <a:solidFill>
            <a:srgbClr val="C2185B"/>
          </a:solidFill>
          <a:ln/>
        </p:spPr>
        <p:txBody>
          <a:bodyPr/>
          <a:lstStyle/>
          <a:p>
            <a:endParaRPr lang="es-MX"/>
          </a:p>
        </p:txBody>
      </p:sp>
      <p:sp>
        <p:nvSpPr>
          <p:cNvPr id="32" name="Shape 30"/>
          <p:cNvSpPr/>
          <p:nvPr/>
        </p:nvSpPr>
        <p:spPr>
          <a:xfrm>
            <a:off x="6510528" y="3657600"/>
            <a:ext cx="137160" cy="137160"/>
          </a:xfrm>
          <a:prstGeom prst="rect">
            <a:avLst/>
          </a:prstGeom>
          <a:solidFill>
            <a:srgbClr val="F4ECE0"/>
          </a:solidFill>
          <a:ln/>
        </p:spPr>
        <p:txBody>
          <a:bodyPr/>
          <a:lstStyle/>
          <a:p>
            <a:endParaRPr lang="es-MX"/>
          </a:p>
        </p:txBody>
      </p:sp>
      <p:sp>
        <p:nvSpPr>
          <p:cNvPr id="33" name="Text 31"/>
          <p:cNvSpPr/>
          <p:nvPr/>
        </p:nvSpPr>
        <p:spPr>
          <a:xfrm>
            <a:off x="6510528" y="3913632"/>
            <a:ext cx="1874520" cy="274320"/>
          </a:xfrm>
          <a:prstGeom prst="rect">
            <a:avLst/>
          </a:prstGeom>
          <a:noFill/>
          <a:ln/>
        </p:spPr>
        <p:txBody>
          <a:bodyPr wrap="square" lIns="0" tIns="0" rIns="0" bIns="0" rtlCol="0" anchor="ctr"/>
          <a:lstStyle/>
          <a:p>
            <a:pPr marL="0" indent="0">
              <a:buNone/>
            </a:pPr>
            <a:r>
              <a:rPr lang="en-US" sz="1300" b="1" dirty="0">
                <a:solidFill>
                  <a:srgbClr val="F4ECE0"/>
                </a:solidFill>
                <a:latin typeface="Calibri" pitchFamily="34" charset="0"/>
                <a:ea typeface="Calibri" pitchFamily="34" charset="-122"/>
                <a:cs typeface="Calibri" pitchFamily="34" charset="-120"/>
              </a:rPr>
              <a:t>Austeridad</a:t>
            </a:r>
            <a:endParaRPr lang="en-US" sz="1300" dirty="0"/>
          </a:p>
        </p:txBody>
      </p:sp>
      <p:sp>
        <p:nvSpPr>
          <p:cNvPr id="34" name="Text 32"/>
          <p:cNvSpPr/>
          <p:nvPr/>
        </p:nvSpPr>
        <p:spPr>
          <a:xfrm>
            <a:off x="6510528" y="4251960"/>
            <a:ext cx="1874520" cy="731520"/>
          </a:xfrm>
          <a:prstGeom prst="rect">
            <a:avLst/>
          </a:prstGeom>
          <a:noFill/>
          <a:ln/>
        </p:spPr>
        <p:txBody>
          <a:bodyPr wrap="square" lIns="0" tIns="0" rIns="0" bIns="0" rtlCol="0" anchor="t"/>
          <a:lstStyle/>
          <a:p>
            <a:pPr marL="0" indent="0" algn="l">
              <a:lnSpc>
                <a:spcPts val="1350"/>
              </a:lnSpc>
              <a:buNone/>
            </a:pPr>
            <a:r>
              <a:rPr lang="en-US" sz="1080" dirty="0">
                <a:solidFill>
                  <a:srgbClr val="E4D7C3"/>
                </a:solidFill>
                <a:latin typeface="Calibri" pitchFamily="34" charset="0"/>
                <a:ea typeface="Calibri" pitchFamily="34" charset="-122"/>
                <a:cs typeface="Calibri" pitchFamily="34" charset="-120"/>
              </a:rPr>
              <a:t>Eliminación de excesos, duplicidades y gastos injustificados, sin desmantelar capacidades</a:t>
            </a:r>
            <a:endParaRPr lang="en-US" sz="1080" dirty="0"/>
          </a:p>
        </p:txBody>
      </p:sp>
      <p:sp>
        <p:nvSpPr>
          <p:cNvPr id="35" name="Shape 33"/>
          <p:cNvSpPr/>
          <p:nvPr/>
        </p:nvSpPr>
        <p:spPr>
          <a:xfrm>
            <a:off x="6272784" y="3383280"/>
            <a:ext cx="4828032" cy="1691640"/>
          </a:xfrm>
          <a:prstGeom prst="roundRect">
            <a:avLst>
              <a:gd name="adj" fmla="val 3243"/>
            </a:avLst>
          </a:prstGeom>
          <a:solidFill>
            <a:srgbClr val="2B2B2B"/>
          </a:solidFill>
          <a:ln/>
        </p:spPr>
        <p:txBody>
          <a:bodyPr/>
          <a:lstStyle/>
          <a:p>
            <a:endParaRPr lang="es-MX"/>
          </a:p>
        </p:txBody>
      </p:sp>
      <p:sp>
        <p:nvSpPr>
          <p:cNvPr id="36" name="Text 34"/>
          <p:cNvSpPr/>
          <p:nvPr/>
        </p:nvSpPr>
        <p:spPr>
          <a:xfrm>
            <a:off x="6601968" y="3611880"/>
            <a:ext cx="4206240" cy="292608"/>
          </a:xfrm>
          <a:prstGeom prst="rect">
            <a:avLst/>
          </a:prstGeom>
          <a:noFill/>
          <a:ln/>
        </p:spPr>
        <p:txBody>
          <a:bodyPr wrap="square" lIns="0" tIns="0" rIns="0" bIns="0" rtlCol="0" anchor="ctr"/>
          <a:lstStyle/>
          <a:p>
            <a:pPr marL="0" indent="0">
              <a:buNone/>
            </a:pPr>
            <a:r>
              <a:rPr lang="en-US" sz="1300" b="1" dirty="0">
                <a:solidFill>
                  <a:srgbClr val="00897B"/>
                </a:solidFill>
                <a:latin typeface="Calibri" pitchFamily="34" charset="0"/>
                <a:ea typeface="Calibri" pitchFamily="34" charset="-122"/>
                <a:cs typeface="Calibri" pitchFamily="34" charset="-120"/>
              </a:rPr>
              <a:t>Por qué importa distinguirlos</a:t>
            </a:r>
            <a:endParaRPr lang="en-US" sz="1300" dirty="0"/>
          </a:p>
        </p:txBody>
      </p:sp>
      <p:sp>
        <p:nvSpPr>
          <p:cNvPr id="37" name="Text 35"/>
          <p:cNvSpPr/>
          <p:nvPr/>
        </p:nvSpPr>
        <p:spPr>
          <a:xfrm>
            <a:off x="6601968" y="3977640"/>
            <a:ext cx="4206240" cy="914400"/>
          </a:xfrm>
          <a:prstGeom prst="rect">
            <a:avLst/>
          </a:prstGeom>
          <a:noFill/>
          <a:ln/>
        </p:spPr>
        <p:txBody>
          <a:bodyPr wrap="square" lIns="0" tIns="0" rIns="0" bIns="0" rtlCol="0" anchor="t"/>
          <a:lstStyle/>
          <a:p>
            <a:pPr marL="0" indent="0" algn="l">
              <a:lnSpc>
                <a:spcPts val="1600"/>
              </a:lnSpc>
              <a:buNone/>
            </a:pPr>
            <a:r>
              <a:rPr lang="en-US" sz="1200" dirty="0">
                <a:solidFill>
                  <a:srgbClr val="F4ECE0"/>
                </a:solidFill>
                <a:latin typeface="Calibri" pitchFamily="34" charset="0"/>
                <a:ea typeface="Calibri" pitchFamily="34" charset="-122"/>
                <a:cs typeface="Calibri" pitchFamily="34" charset="-120"/>
              </a:rPr>
              <a:t>Cada principio tiene un contenido propio. Invocarlos en bloque, como fórmula, impide el control jurisdiccional del gasto: no permite saber cuál se incumplió ni cómo.</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18</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Austeridad: qué autoriza y qué no</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III.1.B  REFORMA DEL 20 DE DICIEMBRE DE 2024</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18</a:t>
            </a:r>
            <a:endParaRPr lang="en-US" sz="1000" dirty="0"/>
          </a:p>
        </p:txBody>
      </p:sp>
      <p:sp>
        <p:nvSpPr>
          <p:cNvPr id="7" name="Shape 5"/>
          <p:cNvSpPr/>
          <p:nvPr/>
        </p:nvSpPr>
        <p:spPr>
          <a:xfrm>
            <a:off x="1133856" y="1508760"/>
            <a:ext cx="4800600" cy="3291840"/>
          </a:xfrm>
          <a:prstGeom prst="roundRect">
            <a:avLst>
              <a:gd name="adj" fmla="val 1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508760"/>
            <a:ext cx="4800600" cy="548640"/>
          </a:xfrm>
          <a:prstGeom prst="rect">
            <a:avLst/>
          </a:prstGeom>
          <a:solidFill>
            <a:srgbClr val="00897B"/>
          </a:solidFill>
          <a:ln/>
        </p:spPr>
        <p:txBody>
          <a:bodyPr/>
          <a:lstStyle/>
          <a:p>
            <a:endParaRPr lang="es-MX"/>
          </a:p>
        </p:txBody>
      </p:sp>
      <p:sp>
        <p:nvSpPr>
          <p:cNvPr id="9" name="Text 7"/>
          <p:cNvSpPr/>
          <p:nvPr/>
        </p:nvSpPr>
        <p:spPr>
          <a:xfrm>
            <a:off x="1517904" y="1508760"/>
            <a:ext cx="4023360" cy="54864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Qué es</a:t>
            </a:r>
            <a:endParaRPr lang="en-US" sz="1450" dirty="0"/>
          </a:p>
        </p:txBody>
      </p:sp>
      <p:sp>
        <p:nvSpPr>
          <p:cNvPr id="10" name="Text 8"/>
          <p:cNvSpPr/>
          <p:nvPr/>
        </p:nvSpPr>
        <p:spPr>
          <a:xfrm>
            <a:off x="1517904" y="2267712"/>
            <a:ext cx="4041648" cy="2286000"/>
          </a:xfrm>
          <a:prstGeom prst="rect">
            <a:avLst/>
          </a:prstGeom>
          <a:noFill/>
          <a:ln/>
        </p:spPr>
        <p:txBody>
          <a:bodyPr wrap="square" lIns="0" tIns="0" rIns="0" bIns="0" rtlCol="0" anchor="t"/>
          <a:lstStyle/>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Un criterio de administración y diseño institucional</a:t>
            </a:r>
            <a:endParaRPr lang="en-US" sz="1230" dirty="0"/>
          </a:p>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Eliminación de excesos y duplicidades</a:t>
            </a:r>
            <a:endParaRPr lang="en-US" sz="1230" dirty="0"/>
          </a:p>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Racionalidad en estructuras orgánicas y ocupacionales</a:t>
            </a:r>
            <a:endParaRPr lang="en-US" sz="1230" dirty="0"/>
          </a:p>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Justificación del gasto frente a su finalidad pública</a:t>
            </a:r>
            <a:endParaRPr lang="en-US" sz="1230" dirty="0"/>
          </a:p>
        </p:txBody>
      </p:sp>
      <p:sp>
        <p:nvSpPr>
          <p:cNvPr id="11" name="Shape 9"/>
          <p:cNvSpPr/>
          <p:nvPr/>
        </p:nvSpPr>
        <p:spPr>
          <a:xfrm>
            <a:off x="6446520" y="1508760"/>
            <a:ext cx="4663440" cy="3291840"/>
          </a:xfrm>
          <a:prstGeom prst="roundRect">
            <a:avLst>
              <a:gd name="adj" fmla="val 166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6446520" y="1508760"/>
            <a:ext cx="4663440" cy="548640"/>
          </a:xfrm>
          <a:prstGeom prst="rect">
            <a:avLst/>
          </a:prstGeom>
          <a:solidFill>
            <a:srgbClr val="C2185B"/>
          </a:solidFill>
          <a:ln/>
        </p:spPr>
        <p:txBody>
          <a:bodyPr/>
          <a:lstStyle/>
          <a:p>
            <a:endParaRPr lang="es-MX"/>
          </a:p>
        </p:txBody>
      </p:sp>
      <p:sp>
        <p:nvSpPr>
          <p:cNvPr id="13" name="Text 11"/>
          <p:cNvSpPr/>
          <p:nvPr/>
        </p:nvSpPr>
        <p:spPr>
          <a:xfrm>
            <a:off x="6830568" y="1508760"/>
            <a:ext cx="3931920" cy="548640"/>
          </a:xfrm>
          <a:prstGeom prst="rect">
            <a:avLst/>
          </a:prstGeom>
          <a:noFill/>
          <a:ln/>
        </p:spPr>
        <p:txBody>
          <a:bodyPr wrap="square" lIns="0" tIns="0" rIns="0" bIns="0" rtlCol="0" anchor="ctr"/>
          <a:lstStyle/>
          <a:p>
            <a:pPr marL="0" indent="0">
              <a:buNone/>
            </a:pPr>
            <a:r>
              <a:rPr lang="en-US" sz="1450" b="1" dirty="0">
                <a:solidFill>
                  <a:srgbClr val="FFFFFF"/>
                </a:solidFill>
                <a:latin typeface="Calibri" pitchFamily="34" charset="0"/>
                <a:ea typeface="Calibri" pitchFamily="34" charset="-122"/>
                <a:cs typeface="Calibri" pitchFamily="34" charset="-120"/>
              </a:rPr>
              <a:t>Qué no es</a:t>
            </a:r>
            <a:endParaRPr lang="en-US" sz="1450" dirty="0"/>
          </a:p>
        </p:txBody>
      </p:sp>
      <p:sp>
        <p:nvSpPr>
          <p:cNvPr id="14" name="Text 12"/>
          <p:cNvSpPr/>
          <p:nvPr/>
        </p:nvSpPr>
        <p:spPr>
          <a:xfrm>
            <a:off x="6830568" y="2267712"/>
            <a:ext cx="3931920" cy="2286000"/>
          </a:xfrm>
          <a:prstGeom prst="rect">
            <a:avLst/>
          </a:prstGeom>
          <a:noFill/>
          <a:ln/>
        </p:spPr>
        <p:txBody>
          <a:bodyPr wrap="square" lIns="0" tIns="0" rIns="0" bIns="0" rtlCol="0" anchor="t"/>
          <a:lstStyle/>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Una cláusula habilitante para privar de recursos a un órgano autónomo</a:t>
            </a:r>
            <a:endParaRPr lang="en-US" sz="1230" dirty="0"/>
          </a:p>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Un fundamento para paralizar la jurisdicción</a:t>
            </a:r>
            <a:endParaRPr lang="en-US" sz="1230" dirty="0"/>
          </a:p>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Una autorización para desmantelar capacidades necesarias</a:t>
            </a:r>
            <a:endParaRPr lang="en-US" sz="1230" dirty="0"/>
          </a:p>
          <a:p>
            <a:pPr marL="342900" indent="-342900">
              <a:lnSpc>
                <a:spcPts val="1500"/>
              </a:lnSpc>
              <a:spcAft>
                <a:spcPts val="1100"/>
              </a:spcAft>
              <a:buSzPct val="100000"/>
              <a:buChar char="▪"/>
            </a:pPr>
            <a:r>
              <a:rPr lang="en-US" sz="1230" dirty="0">
                <a:solidFill>
                  <a:srgbClr val="2B2B2B"/>
                </a:solidFill>
                <a:latin typeface="Calibri" pitchFamily="34" charset="0"/>
                <a:ea typeface="Calibri" pitchFamily="34" charset="-122"/>
                <a:cs typeface="Calibri" pitchFamily="34" charset="-120"/>
              </a:rPr>
              <a:t>Un argumento que sustituya la evaluación de suficiencia</a:t>
            </a:r>
            <a:endParaRPr lang="en-US" sz="1230" dirty="0"/>
          </a:p>
        </p:txBody>
      </p:sp>
      <p:sp>
        <p:nvSpPr>
          <p:cNvPr id="15" name="Shape 13"/>
          <p:cNvSpPr/>
          <p:nvPr/>
        </p:nvSpPr>
        <p:spPr>
          <a:xfrm>
            <a:off x="1133856" y="5029200"/>
            <a:ext cx="9966960" cy="777240"/>
          </a:xfrm>
          <a:prstGeom prst="roundRect">
            <a:avLst>
              <a:gd name="adj" fmla="val 5882"/>
            </a:avLst>
          </a:prstGeom>
          <a:solidFill>
            <a:srgbClr val="2B2B2B"/>
          </a:solidFill>
          <a:ln/>
        </p:spPr>
        <p:txBody>
          <a:bodyPr/>
          <a:lstStyle/>
          <a:p>
            <a:endParaRPr lang="es-MX"/>
          </a:p>
        </p:txBody>
      </p:sp>
      <p:sp>
        <p:nvSpPr>
          <p:cNvPr id="16" name="Text 14"/>
          <p:cNvSpPr/>
          <p:nvPr/>
        </p:nvSpPr>
        <p:spPr>
          <a:xfrm>
            <a:off x="1481328" y="5029200"/>
            <a:ext cx="9281160" cy="777240"/>
          </a:xfrm>
          <a:prstGeom prst="rect">
            <a:avLst/>
          </a:prstGeom>
          <a:noFill/>
          <a:ln/>
        </p:spPr>
        <p:txBody>
          <a:bodyPr wrap="square" lIns="0" tIns="0" rIns="0" bIns="0" rtlCol="0" anchor="ctr"/>
          <a:lstStyle/>
          <a:p>
            <a:pPr marL="0" indent="0" algn="l">
              <a:lnSpc>
                <a:spcPts val="1600"/>
              </a:lnSpc>
              <a:buNone/>
            </a:pPr>
            <a:r>
              <a:rPr lang="en-US" sz="1300" b="1" dirty="0">
                <a:solidFill>
                  <a:srgbClr val="F4ECE0"/>
                </a:solidFill>
                <a:latin typeface="Calibri" pitchFamily="34" charset="0"/>
                <a:ea typeface="Calibri" pitchFamily="34" charset="-122"/>
                <a:cs typeface="Calibri" pitchFamily="34" charset="-120"/>
              </a:rPr>
              <a:t>La austeridad constitucional no autoriza a paralizar la jurisdicción. Es un criterio de administración, no una habilitación para vaciar competencias.</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19</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Remuneraciones: la reforma de 2026</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III.1.C  ARTÍCULO 134, REFORMA DEL 23 DE ABRIL DE 2026</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19</a:t>
            </a:r>
            <a:endParaRPr lang="en-US" sz="1000" dirty="0"/>
          </a:p>
        </p:txBody>
      </p:sp>
      <p:sp>
        <p:nvSpPr>
          <p:cNvPr id="7" name="Shape 5"/>
          <p:cNvSpPr/>
          <p:nvPr/>
        </p:nvSpPr>
        <p:spPr>
          <a:xfrm>
            <a:off x="1133856" y="1417320"/>
            <a:ext cx="9966960" cy="1005840"/>
          </a:xfrm>
          <a:prstGeom prst="roundRect">
            <a:avLst>
              <a:gd name="adj" fmla="val 4545"/>
            </a:avLst>
          </a:prstGeom>
          <a:solidFill>
            <a:srgbClr val="C2185B"/>
          </a:solidFill>
          <a:ln/>
        </p:spPr>
        <p:txBody>
          <a:bodyPr/>
          <a:lstStyle/>
          <a:p>
            <a:endParaRPr lang="es-MX"/>
          </a:p>
        </p:txBody>
      </p:sp>
      <p:sp>
        <p:nvSpPr>
          <p:cNvPr id="8" name="Text 6"/>
          <p:cNvSpPr/>
          <p:nvPr/>
        </p:nvSpPr>
        <p:spPr>
          <a:xfrm>
            <a:off x="1481328" y="1417320"/>
            <a:ext cx="9281160" cy="1005840"/>
          </a:xfrm>
          <a:prstGeom prst="rect">
            <a:avLst/>
          </a:prstGeom>
          <a:noFill/>
          <a:ln/>
        </p:spPr>
        <p:txBody>
          <a:bodyPr wrap="square" lIns="0" tIns="0" rIns="0" bIns="0" rtlCol="0" anchor="ctr"/>
          <a:lstStyle/>
          <a:p>
            <a:pPr marL="0" indent="0" algn="l">
              <a:lnSpc>
                <a:spcPts val="1600"/>
              </a:lnSpc>
              <a:buNone/>
            </a:pPr>
            <a:r>
              <a:rPr lang="en-US" sz="1400" b="1" dirty="0">
                <a:solidFill>
                  <a:srgbClr val="F4ECE0"/>
                </a:solidFill>
                <a:latin typeface="Calibri" pitchFamily="34" charset="0"/>
                <a:ea typeface="Calibri" pitchFamily="34" charset="-122"/>
                <a:cs typeface="Calibri" pitchFamily="34" charset="-120"/>
              </a:rPr>
              <a:t>Régimen específico aplicable a las magistraturas electorales y a diversos cargos de los tribunales electorales locales.</a:t>
            </a:r>
            <a:endParaRPr lang="en-US" sz="1400" dirty="0"/>
          </a:p>
        </p:txBody>
      </p:sp>
      <p:sp>
        <p:nvSpPr>
          <p:cNvPr id="9" name="Shape 7"/>
          <p:cNvSpPr/>
          <p:nvPr/>
        </p:nvSpPr>
        <p:spPr>
          <a:xfrm>
            <a:off x="1133856" y="2651760"/>
            <a:ext cx="480060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0" name="Shape 8"/>
          <p:cNvSpPr/>
          <p:nvPr/>
        </p:nvSpPr>
        <p:spPr>
          <a:xfrm>
            <a:off x="1133856" y="2651760"/>
            <a:ext cx="82296" cy="1691640"/>
          </a:xfrm>
          <a:prstGeom prst="rect">
            <a:avLst/>
          </a:prstGeom>
          <a:solidFill>
            <a:srgbClr val="00897B"/>
          </a:solidFill>
          <a:ln/>
        </p:spPr>
        <p:txBody>
          <a:bodyPr/>
          <a:lstStyle/>
          <a:p>
            <a:endParaRPr lang="es-MX"/>
          </a:p>
        </p:txBody>
      </p:sp>
      <p:sp>
        <p:nvSpPr>
          <p:cNvPr id="11" name="Text 9"/>
          <p:cNvSpPr/>
          <p:nvPr/>
        </p:nvSpPr>
        <p:spPr>
          <a:xfrm>
            <a:off x="1499616" y="2834640"/>
            <a:ext cx="4114800" cy="310896"/>
          </a:xfrm>
          <a:prstGeom prst="rect">
            <a:avLst/>
          </a:prstGeom>
          <a:noFill/>
          <a:ln/>
        </p:spPr>
        <p:txBody>
          <a:bodyPr wrap="square" lIns="0" tIns="0" rIns="0" bIns="0" rtlCol="0" anchor="ctr"/>
          <a:lstStyle/>
          <a:p>
            <a:pPr marL="0" indent="0">
              <a:buNone/>
            </a:pPr>
            <a:r>
              <a:rPr lang="en-US" sz="1400" b="1" dirty="0">
                <a:solidFill>
                  <a:srgbClr val="00897B"/>
                </a:solidFill>
                <a:latin typeface="Calibri" pitchFamily="34" charset="0"/>
                <a:ea typeface="Calibri" pitchFamily="34" charset="-122"/>
                <a:cs typeface="Calibri" pitchFamily="34" charset="-120"/>
              </a:rPr>
              <a:t>Límite del art. 127</a:t>
            </a:r>
            <a:endParaRPr lang="en-US" sz="1400" dirty="0"/>
          </a:p>
        </p:txBody>
      </p:sp>
      <p:sp>
        <p:nvSpPr>
          <p:cNvPr id="12" name="Text 10"/>
          <p:cNvSpPr/>
          <p:nvPr/>
        </p:nvSpPr>
        <p:spPr>
          <a:xfrm>
            <a:off x="1499616" y="3246120"/>
            <a:ext cx="4114800" cy="960120"/>
          </a:xfrm>
          <a:prstGeom prst="rect">
            <a:avLst/>
          </a:prstGeom>
          <a:noFill/>
          <a:ln/>
        </p:spPr>
        <p:txBody>
          <a:bodyPr wrap="square" lIns="0" tIns="0" rIns="0" bIns="0" rtlCol="0" anchor="t"/>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Las remuneraciones no pueden exceder el límite constitucional.</a:t>
            </a:r>
            <a:endParaRPr lang="en-US" sz="1180" dirty="0"/>
          </a:p>
        </p:txBody>
      </p:sp>
      <p:sp>
        <p:nvSpPr>
          <p:cNvPr id="13" name="Shape 11"/>
          <p:cNvSpPr/>
          <p:nvPr/>
        </p:nvSpPr>
        <p:spPr>
          <a:xfrm>
            <a:off x="6300216" y="2651760"/>
            <a:ext cx="4800600" cy="1691640"/>
          </a:xfrm>
          <a:prstGeom prst="roundRect">
            <a:avLst>
              <a:gd name="adj" fmla="val 324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4" name="Shape 12"/>
          <p:cNvSpPr/>
          <p:nvPr/>
        </p:nvSpPr>
        <p:spPr>
          <a:xfrm>
            <a:off x="6300216" y="2651760"/>
            <a:ext cx="82296" cy="1691640"/>
          </a:xfrm>
          <a:prstGeom prst="rect">
            <a:avLst/>
          </a:prstGeom>
          <a:solidFill>
            <a:srgbClr val="C2185B"/>
          </a:solidFill>
          <a:ln/>
        </p:spPr>
        <p:txBody>
          <a:bodyPr/>
          <a:lstStyle/>
          <a:p>
            <a:endParaRPr lang="es-MX"/>
          </a:p>
        </p:txBody>
      </p:sp>
      <p:sp>
        <p:nvSpPr>
          <p:cNvPr id="15" name="Text 13"/>
          <p:cNvSpPr/>
          <p:nvPr/>
        </p:nvSpPr>
        <p:spPr>
          <a:xfrm>
            <a:off x="6665976" y="2834640"/>
            <a:ext cx="411480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Prestaciones prohibidas</a:t>
            </a:r>
            <a:endParaRPr lang="en-US" sz="1400" dirty="0"/>
          </a:p>
        </p:txBody>
      </p:sp>
      <p:sp>
        <p:nvSpPr>
          <p:cNvPr id="16" name="Text 14"/>
          <p:cNvSpPr/>
          <p:nvPr/>
        </p:nvSpPr>
        <p:spPr>
          <a:xfrm>
            <a:off x="6665976" y="3246120"/>
            <a:ext cx="4114800" cy="960120"/>
          </a:xfrm>
          <a:prstGeom prst="rect">
            <a:avLst/>
          </a:prstGeom>
          <a:noFill/>
          <a:ln/>
        </p:spPr>
        <p:txBody>
          <a:bodyPr wrap="square" lIns="0" tIns="0" rIns="0" bIns="0" rtlCol="0" anchor="t"/>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No pueden contratarse con recursos públicos determinados seguros, cajas especiales, regímenes privados de retiro u otras prestaciones sin fundamento legal, reglamentario, contractual o en condiciones generales de trabajo.</a:t>
            </a:r>
            <a:endParaRPr lang="en-US" sz="1180" dirty="0"/>
          </a:p>
        </p:txBody>
      </p:sp>
      <p:sp>
        <p:nvSpPr>
          <p:cNvPr id="17" name="Shape 15"/>
          <p:cNvSpPr/>
          <p:nvPr/>
        </p:nvSpPr>
        <p:spPr>
          <a:xfrm>
            <a:off x="1133856" y="4572000"/>
            <a:ext cx="9966960" cy="1234440"/>
          </a:xfrm>
          <a:prstGeom prst="roundRect">
            <a:avLst>
              <a:gd name="adj" fmla="val 3704"/>
            </a:avLst>
          </a:prstGeom>
          <a:solidFill>
            <a:srgbClr val="FFFFFF"/>
          </a:solidFill>
          <a:ln/>
        </p:spPr>
        <p:txBody>
          <a:bodyPr/>
          <a:lstStyle/>
          <a:p>
            <a:endParaRPr lang="es-MX"/>
          </a:p>
        </p:txBody>
      </p:sp>
      <p:sp>
        <p:nvSpPr>
          <p:cNvPr id="18" name="Text 16"/>
          <p:cNvSpPr/>
          <p:nvPr/>
        </p:nvSpPr>
        <p:spPr>
          <a:xfrm>
            <a:off x="1481328" y="4736592"/>
            <a:ext cx="9281160" cy="310896"/>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Cómo se articula con la jurisprudencia 24/2016</a:t>
            </a:r>
            <a:endParaRPr lang="en-US" sz="1300" dirty="0"/>
          </a:p>
        </p:txBody>
      </p:sp>
      <p:sp>
        <p:nvSpPr>
          <p:cNvPr id="19" name="Text 17"/>
          <p:cNvSpPr/>
          <p:nvPr/>
        </p:nvSpPr>
        <p:spPr>
          <a:xfrm>
            <a:off x="1481328" y="5074920"/>
            <a:ext cx="9281160" cy="658368"/>
          </a:xfrm>
          <a:prstGeom prst="rect">
            <a:avLst/>
          </a:prstGeom>
          <a:noFill/>
          <a:ln/>
        </p:spPr>
        <p:txBody>
          <a:bodyPr wrap="square" lIns="0" tIns="0" rIns="0" bIns="0" rtlCol="0" anchor="t"/>
          <a:lstStyle/>
          <a:p>
            <a:pPr marL="0" indent="0" algn="l">
              <a:lnSpc>
                <a:spcPts val="1600"/>
              </a:lnSpc>
              <a:buNone/>
            </a:pPr>
            <a:r>
              <a:rPr lang="en-US" sz="1230" dirty="0">
                <a:solidFill>
                  <a:srgbClr val="2B2B2B"/>
                </a:solidFill>
                <a:latin typeface="Calibri" pitchFamily="34" charset="0"/>
                <a:ea typeface="Calibri" pitchFamily="34" charset="-122"/>
                <a:cs typeface="Calibri" pitchFamily="34" charset="-120"/>
              </a:rPr>
              <a:t>La seguridad económica del juzgador sigue siendo una garantía de independencia, no un mero derecho patrimonial. Pero su configuración queda sometida a los límites constitucionales de remuneraciones, legalidad y austeridad. La garantía subsiste; su contenido se estrecha.</a:t>
            </a:r>
            <a:endParaRPr lang="en-US" sz="123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20</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Justificar no es comprobar</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III.3  LEY GENERAL DE CONTABILIDAD GUBERNAMENTAL, ART. 43</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20</a:t>
            </a:r>
            <a:endParaRPr lang="en-US" sz="1000" dirty="0"/>
          </a:p>
        </p:txBody>
      </p:sp>
      <p:sp>
        <p:nvSpPr>
          <p:cNvPr id="7" name="Shape 5"/>
          <p:cNvSpPr/>
          <p:nvPr/>
        </p:nvSpPr>
        <p:spPr>
          <a:xfrm>
            <a:off x="1133856" y="1463040"/>
            <a:ext cx="4800600" cy="3063240"/>
          </a:xfrm>
          <a:prstGeom prst="roundRect">
            <a:avLst>
              <a:gd name="adj" fmla="val 179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463040"/>
            <a:ext cx="4800600" cy="621792"/>
          </a:xfrm>
          <a:prstGeom prst="rect">
            <a:avLst/>
          </a:prstGeom>
          <a:solidFill>
            <a:srgbClr val="00897B"/>
          </a:solidFill>
          <a:ln/>
        </p:spPr>
        <p:txBody>
          <a:bodyPr/>
          <a:lstStyle/>
          <a:p>
            <a:endParaRPr lang="es-MX"/>
          </a:p>
        </p:txBody>
      </p:sp>
      <p:sp>
        <p:nvSpPr>
          <p:cNvPr id="9" name="Text 7"/>
          <p:cNvSpPr/>
          <p:nvPr/>
        </p:nvSpPr>
        <p:spPr>
          <a:xfrm>
            <a:off x="1517904" y="1463040"/>
            <a:ext cx="4023360" cy="621792"/>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Justificar</a:t>
            </a:r>
            <a:endParaRPr lang="en-US" sz="2000" dirty="0"/>
          </a:p>
        </p:txBody>
      </p:sp>
      <p:sp>
        <p:nvSpPr>
          <p:cNvPr id="10" name="Text 8"/>
          <p:cNvSpPr/>
          <p:nvPr/>
        </p:nvSpPr>
        <p:spPr>
          <a:xfrm>
            <a:off x="1517904" y="2304288"/>
            <a:ext cx="4041648" cy="914400"/>
          </a:xfrm>
          <a:prstGeom prst="rect">
            <a:avLst/>
          </a:prstGeom>
          <a:noFill/>
          <a:ln/>
        </p:spPr>
        <p:txBody>
          <a:bodyPr wrap="square" lIns="0" tIns="0" rIns="0" bIns="0" rtlCol="0" anchor="t"/>
          <a:lstStyle/>
          <a:p>
            <a:pPr marL="0" indent="0" algn="l">
              <a:lnSpc>
                <a:spcPts val="1600"/>
              </a:lnSpc>
              <a:buNone/>
            </a:pPr>
            <a:r>
              <a:rPr lang="en-US" sz="1250" dirty="0">
                <a:solidFill>
                  <a:srgbClr val="2B2B2B"/>
                </a:solidFill>
                <a:latin typeface="Calibri" pitchFamily="34" charset="0"/>
                <a:ea typeface="Calibri" pitchFamily="34" charset="-122"/>
                <a:cs typeface="Calibri" pitchFamily="34" charset="-120"/>
              </a:rPr>
              <a:t>Demostrar por qué el gasto era necesario y qué finalidad pública perseguía.</a:t>
            </a:r>
            <a:endParaRPr lang="en-US" sz="1250" dirty="0"/>
          </a:p>
        </p:txBody>
      </p:sp>
      <p:sp>
        <p:nvSpPr>
          <p:cNvPr id="11" name="Shape 9"/>
          <p:cNvSpPr/>
          <p:nvPr/>
        </p:nvSpPr>
        <p:spPr>
          <a:xfrm>
            <a:off x="1517904" y="3310128"/>
            <a:ext cx="4041648" cy="914400"/>
          </a:xfrm>
          <a:prstGeom prst="roundRect">
            <a:avLst>
              <a:gd name="adj" fmla="val 4000"/>
            </a:avLst>
          </a:prstGeom>
          <a:solidFill>
            <a:srgbClr val="E4D7C3"/>
          </a:solidFill>
          <a:ln/>
        </p:spPr>
        <p:txBody>
          <a:bodyPr/>
          <a:lstStyle/>
          <a:p>
            <a:endParaRPr lang="es-MX"/>
          </a:p>
        </p:txBody>
      </p:sp>
      <p:sp>
        <p:nvSpPr>
          <p:cNvPr id="12" name="Text 10"/>
          <p:cNvSpPr/>
          <p:nvPr/>
        </p:nvSpPr>
        <p:spPr>
          <a:xfrm>
            <a:off x="1719072" y="3310128"/>
            <a:ext cx="3657600" cy="914400"/>
          </a:xfrm>
          <a:prstGeom prst="rect">
            <a:avLst/>
          </a:prstGeom>
          <a:noFill/>
          <a:ln/>
        </p:spPr>
        <p:txBody>
          <a:bodyPr wrap="square" lIns="0" tIns="0" rIns="0" bIns="0" rtlCol="0" anchor="ctr"/>
          <a:lstStyle/>
          <a:p>
            <a:pPr marL="0" indent="0" algn="l">
              <a:lnSpc>
                <a:spcPts val="1600"/>
              </a:lnSpc>
              <a:buNone/>
            </a:pPr>
            <a:r>
              <a:rPr lang="en-US" sz="1150" i="1" dirty="0">
                <a:solidFill>
                  <a:srgbClr val="2B2B2B"/>
                </a:solidFill>
                <a:latin typeface="Calibri" pitchFamily="34" charset="0"/>
                <a:ea typeface="Calibri" pitchFamily="34" charset="-122"/>
                <a:cs typeface="Calibri" pitchFamily="34" charset="-120"/>
              </a:rPr>
              <a:t>Una necesidad institucional bien explicada no sustituye la documentación contable, contractual y fiscal.</a:t>
            </a:r>
            <a:endParaRPr lang="en-US" sz="1150" dirty="0"/>
          </a:p>
        </p:txBody>
      </p:sp>
      <p:sp>
        <p:nvSpPr>
          <p:cNvPr id="13" name="Shape 11"/>
          <p:cNvSpPr/>
          <p:nvPr/>
        </p:nvSpPr>
        <p:spPr>
          <a:xfrm>
            <a:off x="6300216" y="1463040"/>
            <a:ext cx="4800600" cy="3063240"/>
          </a:xfrm>
          <a:prstGeom prst="roundRect">
            <a:avLst>
              <a:gd name="adj" fmla="val 179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4" name="Shape 12"/>
          <p:cNvSpPr/>
          <p:nvPr/>
        </p:nvSpPr>
        <p:spPr>
          <a:xfrm>
            <a:off x="6300216" y="1463040"/>
            <a:ext cx="4800600" cy="621792"/>
          </a:xfrm>
          <a:prstGeom prst="rect">
            <a:avLst/>
          </a:prstGeom>
          <a:solidFill>
            <a:srgbClr val="C2185B"/>
          </a:solidFill>
          <a:ln/>
        </p:spPr>
        <p:txBody>
          <a:bodyPr/>
          <a:lstStyle/>
          <a:p>
            <a:endParaRPr lang="es-MX"/>
          </a:p>
        </p:txBody>
      </p:sp>
      <p:sp>
        <p:nvSpPr>
          <p:cNvPr id="15" name="Text 13"/>
          <p:cNvSpPr/>
          <p:nvPr/>
        </p:nvSpPr>
        <p:spPr>
          <a:xfrm>
            <a:off x="6684264" y="1463040"/>
            <a:ext cx="4023360" cy="621792"/>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Comprobar</a:t>
            </a:r>
            <a:endParaRPr lang="en-US" sz="2000" dirty="0"/>
          </a:p>
        </p:txBody>
      </p:sp>
      <p:sp>
        <p:nvSpPr>
          <p:cNvPr id="16" name="Text 14"/>
          <p:cNvSpPr/>
          <p:nvPr/>
        </p:nvSpPr>
        <p:spPr>
          <a:xfrm>
            <a:off x="6684264" y="2304288"/>
            <a:ext cx="4041648" cy="914400"/>
          </a:xfrm>
          <a:prstGeom prst="rect">
            <a:avLst/>
          </a:prstGeom>
          <a:noFill/>
          <a:ln/>
        </p:spPr>
        <p:txBody>
          <a:bodyPr wrap="square" lIns="0" tIns="0" rIns="0" bIns="0" rtlCol="0" anchor="t"/>
          <a:lstStyle/>
          <a:p>
            <a:pPr marL="0" indent="0" algn="l">
              <a:lnSpc>
                <a:spcPts val="1600"/>
              </a:lnSpc>
              <a:buNone/>
            </a:pPr>
            <a:r>
              <a:rPr lang="en-US" sz="1250" dirty="0">
                <a:solidFill>
                  <a:srgbClr val="2B2B2B"/>
                </a:solidFill>
                <a:latin typeface="Calibri" pitchFamily="34" charset="0"/>
                <a:ea typeface="Calibri" pitchFamily="34" charset="-122"/>
                <a:cs typeface="Calibri" pitchFamily="34" charset="-120"/>
              </a:rPr>
              <a:t>Acreditar documentalmente que la operación se realizó, que el bien o servicio fue recibido y que el pago correspondió a lo autorizado.</a:t>
            </a:r>
            <a:endParaRPr lang="en-US" sz="1250" dirty="0"/>
          </a:p>
        </p:txBody>
      </p:sp>
      <p:sp>
        <p:nvSpPr>
          <p:cNvPr id="17" name="Shape 15"/>
          <p:cNvSpPr/>
          <p:nvPr/>
        </p:nvSpPr>
        <p:spPr>
          <a:xfrm>
            <a:off x="6684264" y="3310128"/>
            <a:ext cx="4041648" cy="914400"/>
          </a:xfrm>
          <a:prstGeom prst="roundRect">
            <a:avLst>
              <a:gd name="adj" fmla="val 4000"/>
            </a:avLst>
          </a:prstGeom>
          <a:solidFill>
            <a:srgbClr val="E4D7C3"/>
          </a:solidFill>
          <a:ln/>
        </p:spPr>
        <p:txBody>
          <a:bodyPr/>
          <a:lstStyle/>
          <a:p>
            <a:endParaRPr lang="es-MX"/>
          </a:p>
        </p:txBody>
      </p:sp>
      <p:sp>
        <p:nvSpPr>
          <p:cNvPr id="18" name="Text 16"/>
          <p:cNvSpPr/>
          <p:nvPr/>
        </p:nvSpPr>
        <p:spPr>
          <a:xfrm>
            <a:off x="6885432" y="3310128"/>
            <a:ext cx="3657600" cy="914400"/>
          </a:xfrm>
          <a:prstGeom prst="rect">
            <a:avLst/>
          </a:prstGeom>
          <a:noFill/>
          <a:ln/>
        </p:spPr>
        <p:txBody>
          <a:bodyPr wrap="square" lIns="0" tIns="0" rIns="0" bIns="0" rtlCol="0" anchor="ctr"/>
          <a:lstStyle/>
          <a:p>
            <a:pPr marL="0" indent="0" algn="l">
              <a:lnSpc>
                <a:spcPts val="1600"/>
              </a:lnSpc>
              <a:buNone/>
            </a:pPr>
            <a:r>
              <a:rPr lang="en-US" sz="1150" i="1" dirty="0">
                <a:solidFill>
                  <a:srgbClr val="2B2B2B"/>
                </a:solidFill>
                <a:latin typeface="Calibri" pitchFamily="34" charset="0"/>
                <a:ea typeface="Calibri" pitchFamily="34" charset="-122"/>
                <a:cs typeface="Calibri" pitchFamily="34" charset="-120"/>
              </a:rPr>
              <a:t>Una factura puede comprobar una operación, pero no necesariamente justificar su necesidad.</a:t>
            </a:r>
            <a:endParaRPr lang="en-US" sz="1150" dirty="0"/>
          </a:p>
        </p:txBody>
      </p:sp>
      <p:sp>
        <p:nvSpPr>
          <p:cNvPr id="19" name="Shape 17"/>
          <p:cNvSpPr/>
          <p:nvPr/>
        </p:nvSpPr>
        <p:spPr>
          <a:xfrm>
            <a:off x="1133856" y="4754880"/>
            <a:ext cx="9966960" cy="1005840"/>
          </a:xfrm>
          <a:prstGeom prst="roundRect">
            <a:avLst>
              <a:gd name="adj" fmla="val 4545"/>
            </a:avLst>
          </a:prstGeom>
          <a:solidFill>
            <a:srgbClr val="2B2B2B"/>
          </a:solidFill>
          <a:ln/>
        </p:spPr>
        <p:txBody>
          <a:bodyPr/>
          <a:lstStyle/>
          <a:p>
            <a:endParaRPr lang="es-MX"/>
          </a:p>
        </p:txBody>
      </p:sp>
      <p:sp>
        <p:nvSpPr>
          <p:cNvPr id="20" name="Text 18"/>
          <p:cNvSpPr/>
          <p:nvPr/>
        </p:nvSpPr>
        <p:spPr>
          <a:xfrm>
            <a:off x="1481328" y="4919472"/>
            <a:ext cx="3108960" cy="292608"/>
          </a:xfrm>
          <a:prstGeom prst="rect">
            <a:avLst/>
          </a:prstGeom>
          <a:noFill/>
          <a:ln/>
        </p:spPr>
        <p:txBody>
          <a:bodyPr wrap="square" lIns="0" tIns="0" rIns="0" bIns="0" rtlCol="0" anchor="ctr"/>
          <a:lstStyle/>
          <a:p>
            <a:pPr marL="0" indent="0">
              <a:buNone/>
            </a:pPr>
            <a:r>
              <a:rPr lang="en-US" sz="1250" b="1" dirty="0">
                <a:solidFill>
                  <a:srgbClr val="00897B"/>
                </a:solidFill>
                <a:latin typeface="Calibri" pitchFamily="34" charset="0"/>
                <a:ea typeface="Calibri" pitchFamily="34" charset="-122"/>
                <a:cs typeface="Calibri" pitchFamily="34" charset="-120"/>
              </a:rPr>
              <a:t>Obligaciones de publicación</a:t>
            </a:r>
            <a:endParaRPr lang="en-US" sz="1250" dirty="0"/>
          </a:p>
        </p:txBody>
      </p:sp>
      <p:sp>
        <p:nvSpPr>
          <p:cNvPr id="21" name="Text 19"/>
          <p:cNvSpPr/>
          <p:nvPr/>
        </p:nvSpPr>
        <p:spPr>
          <a:xfrm>
            <a:off x="4754880" y="4919472"/>
            <a:ext cx="6035040" cy="685800"/>
          </a:xfrm>
          <a:prstGeom prst="rect">
            <a:avLst/>
          </a:prstGeom>
          <a:noFill/>
          <a:ln/>
        </p:spPr>
        <p:txBody>
          <a:bodyPr wrap="square" lIns="0" tIns="0" rIns="0" bIns="0" rtlCol="0" anchor="t"/>
          <a:lstStyle/>
          <a:p>
            <a:pPr marL="0" indent="0" algn="l">
              <a:lnSpc>
                <a:spcPts val="1600"/>
              </a:lnSpc>
              <a:buNone/>
            </a:pPr>
            <a:r>
              <a:rPr lang="en-US" sz="1180" dirty="0">
                <a:solidFill>
                  <a:srgbClr val="F4ECE0"/>
                </a:solidFill>
                <a:latin typeface="Calibri" pitchFamily="34" charset="0"/>
                <a:ea typeface="Calibri" pitchFamily="34" charset="-122"/>
                <a:cs typeface="Calibri" pitchFamily="34" charset="-120"/>
              </a:rPr>
              <a:t>Artículos 16 a 20 (sistemas contables e información en tiempo real), 43 (documentación justificativa y comprobatoria) y 51, 52, 56 y 58 (difusión). La autonomía no excluye a los tribunales del sistema nacional de contabilidad gubernamental.</a:t>
            </a:r>
            <a:endParaRPr lang="en-US" sz="118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21</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Responsabilidades: el catálogo y su límite</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III.4  LEY GENERAL DE RESPONSABILIDADES ADMINISTRATIVAS, ART. 7</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21</a:t>
            </a:r>
            <a:endParaRPr lang="en-US" sz="1000" dirty="0"/>
          </a:p>
        </p:txBody>
      </p:sp>
      <p:sp>
        <p:nvSpPr>
          <p:cNvPr id="7" name="Text 5"/>
          <p:cNvSpPr/>
          <p:nvPr/>
        </p:nvSpPr>
        <p:spPr>
          <a:xfrm>
            <a:off x="1133856" y="1417320"/>
            <a:ext cx="9966960" cy="292608"/>
          </a:xfrm>
          <a:prstGeom prst="rect">
            <a:avLst/>
          </a:prstGeom>
          <a:noFill/>
          <a:ln/>
        </p:spPr>
        <p:txBody>
          <a:bodyPr wrap="square" lIns="0" tIns="0" rIns="0" bIns="0" rtlCol="0" anchor="t"/>
          <a:lstStyle/>
          <a:p>
            <a:pPr marL="0" indent="0" algn="l">
              <a:lnSpc>
                <a:spcPts val="1600"/>
              </a:lnSpc>
              <a:buNone/>
            </a:pPr>
            <a:r>
              <a:rPr lang="en-US" sz="1250" b="1" dirty="0">
                <a:solidFill>
                  <a:srgbClr val="2B2B2B"/>
                </a:solidFill>
                <a:latin typeface="Calibri" pitchFamily="34" charset="0"/>
                <a:ea typeface="Calibri" pitchFamily="34" charset="-122"/>
                <a:cs typeface="Calibri" pitchFamily="34" charset="-120"/>
              </a:rPr>
              <a:t>Conductas que, según los hechos, pueden vincularse con el ejercicio del gasto:</a:t>
            </a:r>
            <a:endParaRPr lang="en-US" sz="1250" dirty="0"/>
          </a:p>
        </p:txBody>
      </p:sp>
      <p:sp>
        <p:nvSpPr>
          <p:cNvPr id="8" name="Shape 6"/>
          <p:cNvSpPr/>
          <p:nvPr/>
        </p:nvSpPr>
        <p:spPr>
          <a:xfrm>
            <a:off x="1179576" y="1993392"/>
            <a:ext cx="118872" cy="118872"/>
          </a:xfrm>
          <a:prstGeom prst="rect">
            <a:avLst/>
          </a:prstGeom>
          <a:solidFill>
            <a:srgbClr val="00897B"/>
          </a:solidFill>
          <a:ln/>
        </p:spPr>
        <p:txBody>
          <a:bodyPr/>
          <a:lstStyle/>
          <a:p>
            <a:endParaRPr lang="es-MX"/>
          </a:p>
        </p:txBody>
      </p:sp>
      <p:sp>
        <p:nvSpPr>
          <p:cNvPr id="9" name="Text 7"/>
          <p:cNvSpPr/>
          <p:nvPr/>
        </p:nvSpPr>
        <p:spPr>
          <a:xfrm>
            <a:off x="1444752" y="181051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Incumplimiento de funciones administrativas</a:t>
            </a:r>
            <a:endParaRPr lang="en-US" sz="1180" dirty="0"/>
          </a:p>
        </p:txBody>
      </p:sp>
      <p:sp>
        <p:nvSpPr>
          <p:cNvPr id="10" name="Shape 8"/>
          <p:cNvSpPr/>
          <p:nvPr/>
        </p:nvSpPr>
        <p:spPr>
          <a:xfrm>
            <a:off x="6345936" y="1993392"/>
            <a:ext cx="118872" cy="118872"/>
          </a:xfrm>
          <a:prstGeom prst="rect">
            <a:avLst/>
          </a:prstGeom>
          <a:solidFill>
            <a:srgbClr val="00897B"/>
          </a:solidFill>
          <a:ln/>
        </p:spPr>
        <p:txBody>
          <a:bodyPr/>
          <a:lstStyle/>
          <a:p>
            <a:endParaRPr lang="es-MX"/>
          </a:p>
        </p:txBody>
      </p:sp>
      <p:sp>
        <p:nvSpPr>
          <p:cNvPr id="11" name="Text 9"/>
          <p:cNvSpPr/>
          <p:nvPr/>
        </p:nvSpPr>
        <p:spPr>
          <a:xfrm>
            <a:off x="6611112" y="181051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Omisiones en la custodia de documentación</a:t>
            </a:r>
            <a:endParaRPr lang="en-US" sz="1180" dirty="0"/>
          </a:p>
        </p:txBody>
      </p:sp>
      <p:sp>
        <p:nvSpPr>
          <p:cNvPr id="12" name="Shape 10"/>
          <p:cNvSpPr/>
          <p:nvPr/>
        </p:nvSpPr>
        <p:spPr>
          <a:xfrm>
            <a:off x="1179576" y="2542032"/>
            <a:ext cx="118872" cy="118872"/>
          </a:xfrm>
          <a:prstGeom prst="rect">
            <a:avLst/>
          </a:prstGeom>
          <a:solidFill>
            <a:srgbClr val="00897B"/>
          </a:solidFill>
          <a:ln/>
        </p:spPr>
        <p:txBody>
          <a:bodyPr/>
          <a:lstStyle/>
          <a:p>
            <a:endParaRPr lang="es-MX"/>
          </a:p>
        </p:txBody>
      </p:sp>
      <p:sp>
        <p:nvSpPr>
          <p:cNvPr id="13" name="Text 11"/>
          <p:cNvSpPr/>
          <p:nvPr/>
        </p:nvSpPr>
        <p:spPr>
          <a:xfrm>
            <a:off x="1444752" y="235915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Daño o perjuicio al erario por negligencia</a:t>
            </a:r>
            <a:endParaRPr lang="en-US" sz="1180" dirty="0"/>
          </a:p>
        </p:txBody>
      </p:sp>
      <p:sp>
        <p:nvSpPr>
          <p:cNvPr id="14" name="Shape 12"/>
          <p:cNvSpPr/>
          <p:nvPr/>
        </p:nvSpPr>
        <p:spPr>
          <a:xfrm>
            <a:off x="6345936" y="2542032"/>
            <a:ext cx="118872" cy="118872"/>
          </a:xfrm>
          <a:prstGeom prst="rect">
            <a:avLst/>
          </a:prstGeom>
          <a:solidFill>
            <a:srgbClr val="00897B"/>
          </a:solidFill>
          <a:ln/>
        </p:spPr>
        <p:txBody>
          <a:bodyPr/>
          <a:lstStyle/>
          <a:p>
            <a:endParaRPr lang="es-MX"/>
          </a:p>
        </p:txBody>
      </p:sp>
      <p:sp>
        <p:nvSpPr>
          <p:cNvPr id="15" name="Text 13"/>
          <p:cNvSpPr/>
          <p:nvPr/>
        </p:nvSpPr>
        <p:spPr>
          <a:xfrm>
            <a:off x="6611112" y="235915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Utilización de recursos para fines distintos</a:t>
            </a:r>
            <a:endParaRPr lang="en-US" sz="1180" dirty="0"/>
          </a:p>
        </p:txBody>
      </p:sp>
      <p:sp>
        <p:nvSpPr>
          <p:cNvPr id="16" name="Shape 14"/>
          <p:cNvSpPr/>
          <p:nvPr/>
        </p:nvSpPr>
        <p:spPr>
          <a:xfrm>
            <a:off x="1179576" y="3090672"/>
            <a:ext cx="118872" cy="118872"/>
          </a:xfrm>
          <a:prstGeom prst="rect">
            <a:avLst/>
          </a:prstGeom>
          <a:solidFill>
            <a:srgbClr val="00897B"/>
          </a:solidFill>
          <a:ln/>
        </p:spPr>
        <p:txBody>
          <a:bodyPr/>
          <a:lstStyle/>
          <a:p>
            <a:endParaRPr lang="es-MX"/>
          </a:p>
        </p:txBody>
      </p:sp>
      <p:sp>
        <p:nvSpPr>
          <p:cNvPr id="17" name="Text 15"/>
          <p:cNvSpPr/>
          <p:nvPr/>
        </p:nvSpPr>
        <p:spPr>
          <a:xfrm>
            <a:off x="1444752" y="290779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Peculado</a:t>
            </a:r>
            <a:endParaRPr lang="en-US" sz="1180" dirty="0"/>
          </a:p>
        </p:txBody>
      </p:sp>
      <p:sp>
        <p:nvSpPr>
          <p:cNvPr id="18" name="Shape 16"/>
          <p:cNvSpPr/>
          <p:nvPr/>
        </p:nvSpPr>
        <p:spPr>
          <a:xfrm>
            <a:off x="6345936" y="3090672"/>
            <a:ext cx="118872" cy="118872"/>
          </a:xfrm>
          <a:prstGeom prst="rect">
            <a:avLst/>
          </a:prstGeom>
          <a:solidFill>
            <a:srgbClr val="00897B"/>
          </a:solidFill>
          <a:ln/>
        </p:spPr>
        <p:txBody>
          <a:bodyPr/>
          <a:lstStyle/>
          <a:p>
            <a:endParaRPr lang="es-MX"/>
          </a:p>
        </p:txBody>
      </p:sp>
      <p:sp>
        <p:nvSpPr>
          <p:cNvPr id="19" name="Text 17"/>
          <p:cNvSpPr/>
          <p:nvPr/>
        </p:nvSpPr>
        <p:spPr>
          <a:xfrm>
            <a:off x="6611112" y="290779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Desvío de recursos públicos</a:t>
            </a:r>
            <a:endParaRPr lang="en-US" sz="1180" dirty="0"/>
          </a:p>
        </p:txBody>
      </p:sp>
      <p:sp>
        <p:nvSpPr>
          <p:cNvPr id="20" name="Shape 18"/>
          <p:cNvSpPr/>
          <p:nvPr/>
        </p:nvSpPr>
        <p:spPr>
          <a:xfrm>
            <a:off x="1179576" y="3639312"/>
            <a:ext cx="118872" cy="118872"/>
          </a:xfrm>
          <a:prstGeom prst="rect">
            <a:avLst/>
          </a:prstGeom>
          <a:solidFill>
            <a:srgbClr val="00897B"/>
          </a:solidFill>
          <a:ln/>
        </p:spPr>
        <p:txBody>
          <a:bodyPr/>
          <a:lstStyle/>
          <a:p>
            <a:endParaRPr lang="es-MX"/>
          </a:p>
        </p:txBody>
      </p:sp>
      <p:sp>
        <p:nvSpPr>
          <p:cNvPr id="21" name="Text 19"/>
          <p:cNvSpPr/>
          <p:nvPr/>
        </p:nvSpPr>
        <p:spPr>
          <a:xfrm>
            <a:off x="1444752" y="345643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Abuso de funciones</a:t>
            </a:r>
            <a:endParaRPr lang="en-US" sz="1180" dirty="0"/>
          </a:p>
        </p:txBody>
      </p:sp>
      <p:sp>
        <p:nvSpPr>
          <p:cNvPr id="22" name="Shape 20"/>
          <p:cNvSpPr/>
          <p:nvPr/>
        </p:nvSpPr>
        <p:spPr>
          <a:xfrm>
            <a:off x="6345936" y="3639312"/>
            <a:ext cx="118872" cy="118872"/>
          </a:xfrm>
          <a:prstGeom prst="rect">
            <a:avLst/>
          </a:prstGeom>
          <a:solidFill>
            <a:srgbClr val="00897B"/>
          </a:solidFill>
          <a:ln/>
        </p:spPr>
        <p:txBody>
          <a:bodyPr/>
          <a:lstStyle/>
          <a:p>
            <a:endParaRPr lang="es-MX"/>
          </a:p>
        </p:txBody>
      </p:sp>
      <p:sp>
        <p:nvSpPr>
          <p:cNvPr id="23" name="Text 21"/>
          <p:cNvSpPr/>
          <p:nvPr/>
        </p:nvSpPr>
        <p:spPr>
          <a:xfrm>
            <a:off x="6611112" y="345643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Contrataciones indebidas</a:t>
            </a:r>
            <a:endParaRPr lang="en-US" sz="1180" dirty="0"/>
          </a:p>
        </p:txBody>
      </p:sp>
      <p:sp>
        <p:nvSpPr>
          <p:cNvPr id="24" name="Shape 22"/>
          <p:cNvSpPr/>
          <p:nvPr/>
        </p:nvSpPr>
        <p:spPr>
          <a:xfrm>
            <a:off x="1179576" y="4187952"/>
            <a:ext cx="118872" cy="118872"/>
          </a:xfrm>
          <a:prstGeom prst="rect">
            <a:avLst/>
          </a:prstGeom>
          <a:solidFill>
            <a:srgbClr val="00897B"/>
          </a:solidFill>
          <a:ln/>
        </p:spPr>
        <p:txBody>
          <a:bodyPr/>
          <a:lstStyle/>
          <a:p>
            <a:endParaRPr lang="es-MX"/>
          </a:p>
        </p:txBody>
      </p:sp>
      <p:sp>
        <p:nvSpPr>
          <p:cNvPr id="25" name="Text 23"/>
          <p:cNvSpPr/>
          <p:nvPr/>
        </p:nvSpPr>
        <p:spPr>
          <a:xfrm>
            <a:off x="1444752" y="400507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Actuación bajo conflicto de interés</a:t>
            </a:r>
            <a:endParaRPr lang="en-US" sz="1180" dirty="0"/>
          </a:p>
        </p:txBody>
      </p:sp>
      <p:sp>
        <p:nvSpPr>
          <p:cNvPr id="26" name="Shape 24"/>
          <p:cNvSpPr/>
          <p:nvPr/>
        </p:nvSpPr>
        <p:spPr>
          <a:xfrm>
            <a:off x="6345936" y="4187952"/>
            <a:ext cx="118872" cy="118872"/>
          </a:xfrm>
          <a:prstGeom prst="rect">
            <a:avLst/>
          </a:prstGeom>
          <a:solidFill>
            <a:srgbClr val="00897B"/>
          </a:solidFill>
          <a:ln/>
        </p:spPr>
        <p:txBody>
          <a:bodyPr/>
          <a:lstStyle/>
          <a:p>
            <a:endParaRPr lang="es-MX"/>
          </a:p>
        </p:txBody>
      </p:sp>
      <p:sp>
        <p:nvSpPr>
          <p:cNvPr id="27" name="Text 25"/>
          <p:cNvSpPr/>
          <p:nvPr/>
        </p:nvSpPr>
        <p:spPr>
          <a:xfrm>
            <a:off x="6611112" y="400507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Encubrimiento u obstrucción de investigaciones</a:t>
            </a:r>
            <a:endParaRPr lang="en-US" sz="1180" dirty="0"/>
          </a:p>
        </p:txBody>
      </p:sp>
      <p:sp>
        <p:nvSpPr>
          <p:cNvPr id="28" name="Shape 26"/>
          <p:cNvSpPr/>
          <p:nvPr/>
        </p:nvSpPr>
        <p:spPr>
          <a:xfrm>
            <a:off x="1133856" y="4892040"/>
            <a:ext cx="9966960" cy="914400"/>
          </a:xfrm>
          <a:prstGeom prst="roundRect">
            <a:avLst>
              <a:gd name="adj" fmla="val 5000"/>
            </a:avLst>
          </a:prstGeom>
          <a:solidFill>
            <a:srgbClr val="C2185B"/>
          </a:solidFill>
          <a:ln/>
        </p:spPr>
        <p:txBody>
          <a:bodyPr/>
          <a:lstStyle/>
          <a:p>
            <a:endParaRPr lang="es-MX"/>
          </a:p>
        </p:txBody>
      </p:sp>
      <p:sp>
        <p:nvSpPr>
          <p:cNvPr id="29" name="Text 27"/>
          <p:cNvSpPr/>
          <p:nvPr/>
        </p:nvSpPr>
        <p:spPr>
          <a:xfrm>
            <a:off x="1481328" y="4892040"/>
            <a:ext cx="9281160" cy="914400"/>
          </a:xfrm>
          <a:prstGeom prst="rect">
            <a:avLst/>
          </a:prstGeom>
          <a:noFill/>
          <a:ln/>
        </p:spPr>
        <p:txBody>
          <a:bodyPr wrap="square" lIns="0" tIns="0" rIns="0" bIns="0" rtlCol="0" anchor="ctr"/>
          <a:lstStyle/>
          <a:p>
            <a:pPr marL="0" indent="0" algn="l">
              <a:lnSpc>
                <a:spcPts val="1600"/>
              </a:lnSpc>
              <a:buNone/>
            </a:pPr>
            <a:r>
              <a:rPr lang="en-US" sz="1230" b="1" dirty="0">
                <a:solidFill>
                  <a:srgbClr val="F4ECE0"/>
                </a:solidFill>
                <a:latin typeface="Calibri" pitchFamily="34" charset="0"/>
                <a:ea typeface="Calibri" pitchFamily="34" charset="-122"/>
                <a:cs typeface="Calibri" pitchFamily="34" charset="-120"/>
              </a:rPr>
              <a:t>La calificación como falta grave o no grave no se infiere del monto. Depende de la conducta, el elemento subjetivo, el beneficio obtenido, el daño producido y la configuración normativa de cada tipo administrativo.</a:t>
            </a:r>
            <a:endParaRPr lang="en-US" sz="123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22</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Sin la normativa local, el análisis es incompleto</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III.5  CATORCE ORDENAMIENTOS A REVISAR</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22</a:t>
            </a:r>
            <a:endParaRPr lang="en-US" sz="1000" dirty="0"/>
          </a:p>
        </p:txBody>
      </p:sp>
      <p:sp>
        <p:nvSpPr>
          <p:cNvPr id="7" name="Shape 5"/>
          <p:cNvSpPr/>
          <p:nvPr/>
        </p:nvSpPr>
        <p:spPr>
          <a:xfrm>
            <a:off x="1133856" y="1417320"/>
            <a:ext cx="2331720" cy="393192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417320"/>
            <a:ext cx="2331720" cy="502920"/>
          </a:xfrm>
          <a:prstGeom prst="rect">
            <a:avLst/>
          </a:prstGeom>
          <a:solidFill>
            <a:srgbClr val="00897B"/>
          </a:solidFill>
          <a:ln/>
        </p:spPr>
        <p:txBody>
          <a:bodyPr/>
          <a:lstStyle/>
          <a:p>
            <a:endParaRPr lang="es-MX"/>
          </a:p>
        </p:txBody>
      </p:sp>
      <p:sp>
        <p:nvSpPr>
          <p:cNvPr id="9" name="Text 7"/>
          <p:cNvSpPr/>
          <p:nvPr/>
        </p:nvSpPr>
        <p:spPr>
          <a:xfrm>
            <a:off x="1371600" y="1417320"/>
            <a:ext cx="1874520" cy="5029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Fundamento</a:t>
            </a:r>
            <a:endParaRPr lang="en-US" sz="1300" dirty="0"/>
          </a:p>
        </p:txBody>
      </p:sp>
      <p:sp>
        <p:nvSpPr>
          <p:cNvPr id="10" name="Text 8"/>
          <p:cNvSpPr/>
          <p:nvPr/>
        </p:nvSpPr>
        <p:spPr>
          <a:xfrm>
            <a:off x="1353312" y="2084832"/>
            <a:ext cx="1975104" cy="3108960"/>
          </a:xfrm>
          <a:prstGeom prst="rect">
            <a:avLst/>
          </a:prstGeom>
          <a:noFill/>
          <a:ln/>
        </p:spPr>
        <p:txBody>
          <a:bodyPr wrap="square" lIns="0" tIns="0" rIns="0" bIns="0" rtlCol="0" anchor="t"/>
          <a:lstStyle/>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Constitución estatal o de la CDMX</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Ley electoral local</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Reglamento interior del tribunal</a:t>
            </a:r>
            <a:endParaRPr lang="en-US" sz="1050" dirty="0"/>
          </a:p>
        </p:txBody>
      </p:sp>
      <p:sp>
        <p:nvSpPr>
          <p:cNvPr id="11" name="Shape 9"/>
          <p:cNvSpPr/>
          <p:nvPr/>
        </p:nvSpPr>
        <p:spPr>
          <a:xfrm>
            <a:off x="3703320" y="1417320"/>
            <a:ext cx="2331720" cy="393192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3703320" y="1417320"/>
            <a:ext cx="2331720" cy="502920"/>
          </a:xfrm>
          <a:prstGeom prst="rect">
            <a:avLst/>
          </a:prstGeom>
          <a:solidFill>
            <a:srgbClr val="C2185B"/>
          </a:solidFill>
          <a:ln/>
        </p:spPr>
        <p:txBody>
          <a:bodyPr/>
          <a:lstStyle/>
          <a:p>
            <a:endParaRPr lang="es-MX"/>
          </a:p>
        </p:txBody>
      </p:sp>
      <p:sp>
        <p:nvSpPr>
          <p:cNvPr id="13" name="Text 11"/>
          <p:cNvSpPr/>
          <p:nvPr/>
        </p:nvSpPr>
        <p:spPr>
          <a:xfrm>
            <a:off x="3941064" y="1417320"/>
            <a:ext cx="1874520" cy="5029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Presupuesto</a:t>
            </a:r>
            <a:endParaRPr lang="en-US" sz="1300" dirty="0"/>
          </a:p>
        </p:txBody>
      </p:sp>
      <p:sp>
        <p:nvSpPr>
          <p:cNvPr id="14" name="Text 12"/>
          <p:cNvSpPr/>
          <p:nvPr/>
        </p:nvSpPr>
        <p:spPr>
          <a:xfrm>
            <a:off x="3922776" y="2084832"/>
            <a:ext cx="1975104" cy="3108960"/>
          </a:xfrm>
          <a:prstGeom prst="rect">
            <a:avLst/>
          </a:prstGeom>
          <a:noFill/>
          <a:ln/>
        </p:spPr>
        <p:txBody>
          <a:bodyPr wrap="square" lIns="0" tIns="0" rIns="0" bIns="0" rtlCol="0" anchor="t"/>
          <a:lstStyle/>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Ley de presupuesto y gasto público</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Ley de disciplina financiera local</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Decreto anual de presupuesto</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Calendario de ministraciones</a:t>
            </a:r>
            <a:endParaRPr lang="en-US" sz="1050" dirty="0"/>
          </a:p>
        </p:txBody>
      </p:sp>
      <p:sp>
        <p:nvSpPr>
          <p:cNvPr id="15" name="Shape 13"/>
          <p:cNvSpPr/>
          <p:nvPr/>
        </p:nvSpPr>
        <p:spPr>
          <a:xfrm>
            <a:off x="6272784" y="1417320"/>
            <a:ext cx="2331720" cy="393192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6272784" y="1417320"/>
            <a:ext cx="2331720" cy="502920"/>
          </a:xfrm>
          <a:prstGeom prst="rect">
            <a:avLst/>
          </a:prstGeom>
          <a:solidFill>
            <a:srgbClr val="00695C"/>
          </a:solidFill>
          <a:ln/>
        </p:spPr>
        <p:txBody>
          <a:bodyPr/>
          <a:lstStyle/>
          <a:p>
            <a:endParaRPr lang="es-MX"/>
          </a:p>
        </p:txBody>
      </p:sp>
      <p:sp>
        <p:nvSpPr>
          <p:cNvPr id="17" name="Text 15"/>
          <p:cNvSpPr/>
          <p:nvPr/>
        </p:nvSpPr>
        <p:spPr>
          <a:xfrm>
            <a:off x="6510528" y="1417320"/>
            <a:ext cx="1874520" cy="5029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Control</a:t>
            </a:r>
            <a:endParaRPr lang="en-US" sz="1300" dirty="0"/>
          </a:p>
        </p:txBody>
      </p:sp>
      <p:sp>
        <p:nvSpPr>
          <p:cNvPr id="18" name="Text 16"/>
          <p:cNvSpPr/>
          <p:nvPr/>
        </p:nvSpPr>
        <p:spPr>
          <a:xfrm>
            <a:off x="6492240" y="2084832"/>
            <a:ext cx="1975104" cy="3108960"/>
          </a:xfrm>
          <a:prstGeom prst="rect">
            <a:avLst/>
          </a:prstGeom>
          <a:noFill/>
          <a:ln/>
        </p:spPr>
        <p:txBody>
          <a:bodyPr wrap="square" lIns="0" tIns="0" rIns="0" bIns="0" rtlCol="0" anchor="t"/>
          <a:lstStyle/>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Ley de fiscalización superior</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Ley de responsabilidades local</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Ley de adquisiciones y contratación</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Ley de transparencia local</a:t>
            </a:r>
            <a:endParaRPr lang="en-US" sz="1050" dirty="0"/>
          </a:p>
        </p:txBody>
      </p:sp>
      <p:sp>
        <p:nvSpPr>
          <p:cNvPr id="19" name="Shape 17"/>
          <p:cNvSpPr/>
          <p:nvPr/>
        </p:nvSpPr>
        <p:spPr>
          <a:xfrm>
            <a:off x="8842248" y="1417320"/>
            <a:ext cx="2331720" cy="393192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0" name="Shape 18"/>
          <p:cNvSpPr/>
          <p:nvPr/>
        </p:nvSpPr>
        <p:spPr>
          <a:xfrm>
            <a:off x="8842248" y="1417320"/>
            <a:ext cx="2331720" cy="502920"/>
          </a:xfrm>
          <a:prstGeom prst="rect">
            <a:avLst/>
          </a:prstGeom>
          <a:solidFill>
            <a:srgbClr val="8C0F42"/>
          </a:solidFill>
          <a:ln/>
        </p:spPr>
        <p:txBody>
          <a:bodyPr/>
          <a:lstStyle/>
          <a:p>
            <a:endParaRPr lang="es-MX"/>
          </a:p>
        </p:txBody>
      </p:sp>
      <p:sp>
        <p:nvSpPr>
          <p:cNvPr id="21" name="Text 19"/>
          <p:cNvSpPr/>
          <p:nvPr/>
        </p:nvSpPr>
        <p:spPr>
          <a:xfrm>
            <a:off x="9079992" y="1417320"/>
            <a:ext cx="1874520" cy="5029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Interna</a:t>
            </a:r>
            <a:endParaRPr lang="en-US" sz="1300" dirty="0"/>
          </a:p>
        </p:txBody>
      </p:sp>
      <p:sp>
        <p:nvSpPr>
          <p:cNvPr id="22" name="Text 20"/>
          <p:cNvSpPr/>
          <p:nvPr/>
        </p:nvSpPr>
        <p:spPr>
          <a:xfrm>
            <a:off x="9061704" y="2084832"/>
            <a:ext cx="1975104" cy="3108960"/>
          </a:xfrm>
          <a:prstGeom prst="rect">
            <a:avLst/>
          </a:prstGeom>
          <a:noFill/>
          <a:ln/>
        </p:spPr>
        <p:txBody>
          <a:bodyPr wrap="square" lIns="0" tIns="0" rIns="0" bIns="0" rtlCol="0" anchor="t"/>
          <a:lstStyle/>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Manuales de administración y contabilidad</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Acuerdos generales del pleno</a:t>
            </a:r>
            <a:endParaRPr lang="en-US" sz="1050" dirty="0"/>
          </a:p>
          <a:p>
            <a:pPr marL="342900" indent="-342900">
              <a:lnSpc>
                <a:spcPts val="1280"/>
              </a:lnSpc>
              <a:spcAft>
                <a:spcPts val="800"/>
              </a:spcAft>
              <a:buSzPct val="100000"/>
              <a:buChar char="▪"/>
            </a:pPr>
            <a:r>
              <a:rPr lang="en-US" sz="1050" dirty="0">
                <a:solidFill>
                  <a:srgbClr val="2B2B2B"/>
                </a:solidFill>
                <a:latin typeface="Calibri" pitchFamily="34" charset="0"/>
                <a:ea typeface="Calibri" pitchFamily="34" charset="-122"/>
                <a:cs typeface="Calibri" pitchFamily="34" charset="-120"/>
              </a:rPr>
              <a:t>Tabuladores y estructura autorizada</a:t>
            </a:r>
            <a:endParaRPr lang="en-US" sz="1050" dirty="0"/>
          </a:p>
        </p:txBody>
      </p:sp>
      <p:sp>
        <p:nvSpPr>
          <p:cNvPr id="23" name="Text 21"/>
          <p:cNvSpPr/>
          <p:nvPr/>
        </p:nvSpPr>
        <p:spPr>
          <a:xfrm>
            <a:off x="1133856" y="5532120"/>
            <a:ext cx="9966960" cy="365760"/>
          </a:xfrm>
          <a:prstGeom prst="rect">
            <a:avLst/>
          </a:prstGeom>
          <a:noFill/>
          <a:ln/>
        </p:spPr>
        <p:txBody>
          <a:bodyPr wrap="square" lIns="0" tIns="0" rIns="0" bIns="0" rtlCol="0" anchor="t"/>
          <a:lstStyle/>
          <a:p>
            <a:pPr marL="0" indent="0" algn="l">
              <a:lnSpc>
                <a:spcPts val="1600"/>
              </a:lnSpc>
              <a:buNone/>
            </a:pPr>
            <a:r>
              <a:rPr lang="en-US" sz="1200" i="1" dirty="0">
                <a:solidFill>
                  <a:srgbClr val="6B6259"/>
                </a:solidFill>
                <a:latin typeface="Calibri" pitchFamily="34" charset="0"/>
                <a:ea typeface="Calibri" pitchFamily="34" charset="-122"/>
                <a:cs typeface="Calibri" pitchFamily="34" charset="-120"/>
              </a:rPr>
              <a:t>La legislación federal establece el piso constitucional y general; la mecánica presupuestaria concreta depende de cada entidad.</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C2185B"/>
          </a:solidFill>
          <a:ln/>
        </p:spPr>
        <p:txBody>
          <a:bodyPr/>
          <a:lstStyle/>
          <a:p>
            <a:endParaRPr lang="es-MX"/>
          </a:p>
        </p:txBody>
      </p:sp>
      <p:sp>
        <p:nvSpPr>
          <p:cNvPr id="3" name="Text 1"/>
          <p:cNvSpPr/>
          <p:nvPr/>
        </p:nvSpPr>
        <p:spPr>
          <a:xfrm>
            <a:off x="822960" y="2057400"/>
            <a:ext cx="2011680" cy="1371600"/>
          </a:xfrm>
          <a:prstGeom prst="rect">
            <a:avLst/>
          </a:prstGeom>
          <a:noFill/>
          <a:ln/>
        </p:spPr>
        <p:txBody>
          <a:bodyPr wrap="square" lIns="0" tIns="0" rIns="0" bIns="0" rtlCol="0" anchor="ctr"/>
          <a:lstStyle/>
          <a:p>
            <a:pPr marL="0" indent="0">
              <a:buNone/>
            </a:pPr>
            <a:r>
              <a:rPr lang="en-US" sz="9600" b="1" dirty="0">
                <a:solidFill>
                  <a:srgbClr val="8C0F42"/>
                </a:solidFill>
                <a:latin typeface="Cambria" pitchFamily="34" charset="0"/>
                <a:ea typeface="Cambria" pitchFamily="34" charset="-122"/>
                <a:cs typeface="Cambria" pitchFamily="34" charset="-120"/>
              </a:rPr>
              <a:t>IV</a:t>
            </a:r>
            <a:endParaRPr lang="en-US" sz="9600" dirty="0"/>
          </a:p>
        </p:txBody>
      </p:sp>
      <p:sp>
        <p:nvSpPr>
          <p:cNvPr id="4" name="Text 2"/>
          <p:cNvSpPr/>
          <p:nvPr/>
        </p:nvSpPr>
        <p:spPr>
          <a:xfrm>
            <a:off x="2651760" y="2194560"/>
            <a:ext cx="8686800" cy="914400"/>
          </a:xfrm>
          <a:prstGeom prst="rect">
            <a:avLst/>
          </a:prstGeom>
          <a:noFill/>
          <a:ln/>
        </p:spPr>
        <p:txBody>
          <a:bodyPr wrap="square" lIns="0" tIns="0" rIns="0" bIns="0" rtlCol="0" anchor="ctr"/>
          <a:lstStyle/>
          <a:p>
            <a:pPr marL="0" indent="0">
              <a:buNone/>
            </a:pPr>
            <a:r>
              <a:rPr lang="en-US" sz="3400" b="1" dirty="0">
                <a:solidFill>
                  <a:srgbClr val="F4ECE0"/>
                </a:solidFill>
                <a:latin typeface="Cambria" pitchFamily="34" charset="0"/>
                <a:ea typeface="Cambria" pitchFamily="34" charset="-122"/>
                <a:cs typeface="Cambria" pitchFamily="34" charset="-120"/>
              </a:rPr>
              <a:t>El ciclo presupuestario</a:t>
            </a:r>
            <a:endParaRPr lang="en-US" sz="3400" dirty="0"/>
          </a:p>
        </p:txBody>
      </p:sp>
      <p:sp>
        <p:nvSpPr>
          <p:cNvPr id="5" name="Shape 3"/>
          <p:cNvSpPr/>
          <p:nvPr/>
        </p:nvSpPr>
        <p:spPr>
          <a:xfrm>
            <a:off x="2697480" y="3182112"/>
            <a:ext cx="1005840" cy="41148"/>
          </a:xfrm>
          <a:prstGeom prst="rect">
            <a:avLst/>
          </a:prstGeom>
          <a:solidFill>
            <a:srgbClr val="00897B"/>
          </a:solidFill>
          <a:ln/>
        </p:spPr>
        <p:txBody>
          <a:bodyPr/>
          <a:lstStyle/>
          <a:p>
            <a:endParaRPr lang="es-MX"/>
          </a:p>
        </p:txBody>
      </p:sp>
      <p:sp>
        <p:nvSpPr>
          <p:cNvPr id="6" name="Text 4"/>
          <p:cNvSpPr/>
          <p:nvPr/>
        </p:nvSpPr>
        <p:spPr>
          <a:xfrm>
            <a:off x="2697480" y="3401568"/>
            <a:ext cx="8138160" cy="731520"/>
          </a:xfrm>
          <a:prstGeom prst="rect">
            <a:avLst/>
          </a:prstGeom>
          <a:noFill/>
          <a:ln/>
        </p:spPr>
        <p:txBody>
          <a:bodyPr wrap="square" lIns="0" tIns="0" rIns="0" bIns="0" rtlCol="0" anchor="t"/>
          <a:lstStyle/>
          <a:p>
            <a:pPr marL="0" indent="0">
              <a:lnSpc>
                <a:spcPts val="1900"/>
              </a:lnSpc>
              <a:buNone/>
            </a:pPr>
            <a:r>
              <a:rPr lang="en-US" sz="1400" dirty="0">
                <a:solidFill>
                  <a:srgbClr val="E4D7C3"/>
                </a:solidFill>
                <a:latin typeface="Calibri" pitchFamily="34" charset="0"/>
                <a:ea typeface="Calibri" pitchFamily="34" charset="-122"/>
                <a:cs typeface="Calibri" pitchFamily="34" charset="-120"/>
              </a:rPr>
              <a:t>Ocho momentos. En cada uno puede producirse una afectación distinta, y cada afectación se impugna con un argumento distinto.</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23</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Los ocho momentos del ciclo</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IV  MAPA DE LA SECUENCIA</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23</a:t>
            </a:r>
            <a:endParaRPr lang="en-US" sz="1000" dirty="0"/>
          </a:p>
        </p:txBody>
      </p:sp>
      <p:sp>
        <p:nvSpPr>
          <p:cNvPr id="7" name="Shape 5"/>
          <p:cNvSpPr/>
          <p:nvPr/>
        </p:nvSpPr>
        <p:spPr>
          <a:xfrm>
            <a:off x="1133856" y="1481328"/>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371600" y="1700784"/>
            <a:ext cx="475488" cy="475488"/>
          </a:xfrm>
          <a:prstGeom prst="ellipse">
            <a:avLst/>
          </a:prstGeom>
          <a:solidFill>
            <a:srgbClr val="00897B"/>
          </a:solidFill>
          <a:ln/>
        </p:spPr>
        <p:txBody>
          <a:bodyPr/>
          <a:lstStyle/>
          <a:p>
            <a:endParaRPr lang="es-MX"/>
          </a:p>
        </p:txBody>
      </p:sp>
      <p:sp>
        <p:nvSpPr>
          <p:cNvPr id="9" name="Text 7"/>
          <p:cNvSpPr/>
          <p:nvPr/>
        </p:nvSpPr>
        <p:spPr>
          <a:xfrm>
            <a:off x="1371600" y="1700784"/>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Text 8"/>
          <p:cNvSpPr/>
          <p:nvPr/>
        </p:nvSpPr>
        <p:spPr>
          <a:xfrm>
            <a:off x="1371600" y="2267712"/>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Planeación institucional</a:t>
            </a:r>
            <a:endParaRPr lang="en-US" sz="1200" dirty="0"/>
          </a:p>
        </p:txBody>
      </p:sp>
      <p:sp>
        <p:nvSpPr>
          <p:cNvPr id="11" name="Text 9"/>
          <p:cNvSpPr/>
          <p:nvPr/>
        </p:nvSpPr>
        <p:spPr>
          <a:xfrm>
            <a:off x="1371600" y="2798064"/>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Diagnóstico, no actualización inflacionaria</a:t>
            </a:r>
            <a:endParaRPr lang="en-US" sz="1030" dirty="0"/>
          </a:p>
        </p:txBody>
      </p:sp>
      <p:sp>
        <p:nvSpPr>
          <p:cNvPr id="12" name="Shape 10"/>
          <p:cNvSpPr/>
          <p:nvPr/>
        </p:nvSpPr>
        <p:spPr>
          <a:xfrm>
            <a:off x="3538728" y="1901952"/>
            <a:ext cx="91440" cy="68580"/>
          </a:xfrm>
          <a:prstGeom prst="rect">
            <a:avLst/>
          </a:prstGeom>
          <a:solidFill>
            <a:srgbClr val="E4D7C3"/>
          </a:solidFill>
          <a:ln/>
        </p:spPr>
        <p:txBody>
          <a:bodyPr/>
          <a:lstStyle/>
          <a:p>
            <a:endParaRPr lang="es-MX"/>
          </a:p>
        </p:txBody>
      </p:sp>
      <p:sp>
        <p:nvSpPr>
          <p:cNvPr id="13" name="Shape 11"/>
          <p:cNvSpPr/>
          <p:nvPr/>
        </p:nvSpPr>
        <p:spPr>
          <a:xfrm>
            <a:off x="3703320" y="1481328"/>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4" name="Shape 12"/>
          <p:cNvSpPr/>
          <p:nvPr/>
        </p:nvSpPr>
        <p:spPr>
          <a:xfrm>
            <a:off x="3941064" y="1700784"/>
            <a:ext cx="475488" cy="475488"/>
          </a:xfrm>
          <a:prstGeom prst="ellipse">
            <a:avLst/>
          </a:prstGeom>
          <a:solidFill>
            <a:srgbClr val="00897B"/>
          </a:solidFill>
          <a:ln/>
        </p:spPr>
        <p:txBody>
          <a:bodyPr/>
          <a:lstStyle/>
          <a:p>
            <a:endParaRPr lang="es-MX"/>
          </a:p>
        </p:txBody>
      </p:sp>
      <p:sp>
        <p:nvSpPr>
          <p:cNvPr id="15" name="Text 13"/>
          <p:cNvSpPr/>
          <p:nvPr/>
        </p:nvSpPr>
        <p:spPr>
          <a:xfrm>
            <a:off x="3941064" y="1700784"/>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4"/>
          <p:cNvSpPr/>
          <p:nvPr/>
        </p:nvSpPr>
        <p:spPr>
          <a:xfrm>
            <a:off x="3941064" y="2267712"/>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Elaboración del anteproyecto</a:t>
            </a:r>
            <a:endParaRPr lang="en-US" sz="1200" dirty="0"/>
          </a:p>
        </p:txBody>
      </p:sp>
      <p:sp>
        <p:nvSpPr>
          <p:cNvPr id="17" name="Text 15"/>
          <p:cNvSpPr/>
          <p:nvPr/>
        </p:nvSpPr>
        <p:spPr>
          <a:xfrm>
            <a:off x="3941064" y="2798064"/>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Aprobado por el pleno del tribunal</a:t>
            </a:r>
            <a:endParaRPr lang="en-US" sz="1030" dirty="0"/>
          </a:p>
        </p:txBody>
      </p:sp>
      <p:sp>
        <p:nvSpPr>
          <p:cNvPr id="18" name="Shape 16"/>
          <p:cNvSpPr/>
          <p:nvPr/>
        </p:nvSpPr>
        <p:spPr>
          <a:xfrm>
            <a:off x="6108192" y="1901952"/>
            <a:ext cx="91440" cy="68580"/>
          </a:xfrm>
          <a:prstGeom prst="rect">
            <a:avLst/>
          </a:prstGeom>
          <a:solidFill>
            <a:srgbClr val="E4D7C3"/>
          </a:solidFill>
          <a:ln/>
        </p:spPr>
        <p:txBody>
          <a:bodyPr/>
          <a:lstStyle/>
          <a:p>
            <a:endParaRPr lang="es-MX"/>
          </a:p>
        </p:txBody>
      </p:sp>
      <p:sp>
        <p:nvSpPr>
          <p:cNvPr id="19" name="Shape 17"/>
          <p:cNvSpPr/>
          <p:nvPr/>
        </p:nvSpPr>
        <p:spPr>
          <a:xfrm>
            <a:off x="6272784" y="1481328"/>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0" name="Shape 18"/>
          <p:cNvSpPr/>
          <p:nvPr/>
        </p:nvSpPr>
        <p:spPr>
          <a:xfrm>
            <a:off x="6510528" y="1700784"/>
            <a:ext cx="475488" cy="475488"/>
          </a:xfrm>
          <a:prstGeom prst="ellipse">
            <a:avLst/>
          </a:prstGeom>
          <a:solidFill>
            <a:srgbClr val="C2185B"/>
          </a:solidFill>
          <a:ln/>
        </p:spPr>
        <p:txBody>
          <a:bodyPr/>
          <a:lstStyle/>
          <a:p>
            <a:endParaRPr lang="es-MX"/>
          </a:p>
        </p:txBody>
      </p:sp>
      <p:sp>
        <p:nvSpPr>
          <p:cNvPr id="21" name="Text 19"/>
          <p:cNvSpPr/>
          <p:nvPr/>
        </p:nvSpPr>
        <p:spPr>
          <a:xfrm>
            <a:off x="6510528" y="1700784"/>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2" name="Text 20"/>
          <p:cNvSpPr/>
          <p:nvPr/>
        </p:nvSpPr>
        <p:spPr>
          <a:xfrm>
            <a:off x="6510528" y="2267712"/>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Remisión al Ejecutivo</a:t>
            </a:r>
            <a:endParaRPr lang="en-US" sz="1200" dirty="0"/>
          </a:p>
        </p:txBody>
      </p:sp>
      <p:sp>
        <p:nvSpPr>
          <p:cNvPr id="23" name="Text 21"/>
          <p:cNvSpPr/>
          <p:nvPr/>
        </p:nvSpPr>
        <p:spPr>
          <a:xfrm>
            <a:off x="6510528" y="2798064"/>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Función integradora, no revisora</a:t>
            </a:r>
            <a:endParaRPr lang="en-US" sz="1030" dirty="0"/>
          </a:p>
        </p:txBody>
      </p:sp>
      <p:sp>
        <p:nvSpPr>
          <p:cNvPr id="24" name="Shape 22"/>
          <p:cNvSpPr/>
          <p:nvPr/>
        </p:nvSpPr>
        <p:spPr>
          <a:xfrm>
            <a:off x="8677656" y="1901952"/>
            <a:ext cx="91440" cy="68580"/>
          </a:xfrm>
          <a:prstGeom prst="rect">
            <a:avLst/>
          </a:prstGeom>
          <a:solidFill>
            <a:srgbClr val="E4D7C3"/>
          </a:solidFill>
          <a:ln/>
        </p:spPr>
        <p:txBody>
          <a:bodyPr/>
          <a:lstStyle/>
          <a:p>
            <a:endParaRPr lang="es-MX"/>
          </a:p>
        </p:txBody>
      </p:sp>
      <p:sp>
        <p:nvSpPr>
          <p:cNvPr id="25" name="Shape 23"/>
          <p:cNvSpPr/>
          <p:nvPr/>
        </p:nvSpPr>
        <p:spPr>
          <a:xfrm>
            <a:off x="8842248" y="1481328"/>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6" name="Shape 24"/>
          <p:cNvSpPr/>
          <p:nvPr/>
        </p:nvSpPr>
        <p:spPr>
          <a:xfrm>
            <a:off x="9079992" y="1700784"/>
            <a:ext cx="475488" cy="475488"/>
          </a:xfrm>
          <a:prstGeom prst="ellipse">
            <a:avLst/>
          </a:prstGeom>
          <a:solidFill>
            <a:srgbClr val="C2185B"/>
          </a:solidFill>
          <a:ln/>
        </p:spPr>
        <p:txBody>
          <a:bodyPr/>
          <a:lstStyle/>
          <a:p>
            <a:endParaRPr lang="es-MX"/>
          </a:p>
        </p:txBody>
      </p:sp>
      <p:sp>
        <p:nvSpPr>
          <p:cNvPr id="27" name="Text 25"/>
          <p:cNvSpPr/>
          <p:nvPr/>
        </p:nvSpPr>
        <p:spPr>
          <a:xfrm>
            <a:off x="9079992" y="1700784"/>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8" name="Text 26"/>
          <p:cNvSpPr/>
          <p:nvPr/>
        </p:nvSpPr>
        <p:spPr>
          <a:xfrm>
            <a:off x="9079992" y="2267712"/>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Análisis y aprobación legislativa</a:t>
            </a:r>
            <a:endParaRPr lang="en-US" sz="1200" dirty="0"/>
          </a:p>
        </p:txBody>
      </p:sp>
      <p:sp>
        <p:nvSpPr>
          <p:cNvPr id="29" name="Text 27"/>
          <p:cNvSpPr/>
          <p:nvPr/>
        </p:nvSpPr>
        <p:spPr>
          <a:xfrm>
            <a:off x="9079992" y="2798064"/>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El Congreso decide el monto definitivo</a:t>
            </a:r>
            <a:endParaRPr lang="en-US" sz="1030" dirty="0"/>
          </a:p>
        </p:txBody>
      </p:sp>
      <p:sp>
        <p:nvSpPr>
          <p:cNvPr id="30" name="Shape 28"/>
          <p:cNvSpPr/>
          <p:nvPr/>
        </p:nvSpPr>
        <p:spPr>
          <a:xfrm>
            <a:off x="1133856" y="3602736"/>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1" name="Shape 29"/>
          <p:cNvSpPr/>
          <p:nvPr/>
        </p:nvSpPr>
        <p:spPr>
          <a:xfrm>
            <a:off x="1371600" y="3822192"/>
            <a:ext cx="475488" cy="475488"/>
          </a:xfrm>
          <a:prstGeom prst="ellipse">
            <a:avLst/>
          </a:prstGeom>
          <a:solidFill>
            <a:srgbClr val="00695C"/>
          </a:solidFill>
          <a:ln/>
        </p:spPr>
        <p:txBody>
          <a:bodyPr/>
          <a:lstStyle/>
          <a:p>
            <a:endParaRPr lang="es-MX"/>
          </a:p>
        </p:txBody>
      </p:sp>
      <p:sp>
        <p:nvSpPr>
          <p:cNvPr id="32" name="Text 30"/>
          <p:cNvSpPr/>
          <p:nvPr/>
        </p:nvSpPr>
        <p:spPr>
          <a:xfrm>
            <a:off x="1371600" y="3822192"/>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3" name="Text 31"/>
          <p:cNvSpPr/>
          <p:nvPr/>
        </p:nvSpPr>
        <p:spPr>
          <a:xfrm>
            <a:off x="1371600" y="4389120"/>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Publicación y calendarización</a:t>
            </a:r>
            <a:endParaRPr lang="en-US" sz="1200" dirty="0"/>
          </a:p>
        </p:txBody>
      </p:sp>
      <p:sp>
        <p:nvSpPr>
          <p:cNvPr id="34" name="Text 32"/>
          <p:cNvSpPr/>
          <p:nvPr/>
        </p:nvSpPr>
        <p:spPr>
          <a:xfrm>
            <a:off x="1371600" y="4919472"/>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Decreto y calendario de ministraciones</a:t>
            </a:r>
            <a:endParaRPr lang="en-US" sz="1030" dirty="0"/>
          </a:p>
        </p:txBody>
      </p:sp>
      <p:sp>
        <p:nvSpPr>
          <p:cNvPr id="35" name="Shape 33"/>
          <p:cNvSpPr/>
          <p:nvPr/>
        </p:nvSpPr>
        <p:spPr>
          <a:xfrm>
            <a:off x="3538728" y="4023360"/>
            <a:ext cx="91440" cy="68580"/>
          </a:xfrm>
          <a:prstGeom prst="rect">
            <a:avLst/>
          </a:prstGeom>
          <a:solidFill>
            <a:srgbClr val="E4D7C3"/>
          </a:solidFill>
          <a:ln/>
        </p:spPr>
        <p:txBody>
          <a:bodyPr/>
          <a:lstStyle/>
          <a:p>
            <a:endParaRPr lang="es-MX"/>
          </a:p>
        </p:txBody>
      </p:sp>
      <p:sp>
        <p:nvSpPr>
          <p:cNvPr id="36" name="Shape 34"/>
          <p:cNvSpPr/>
          <p:nvPr/>
        </p:nvSpPr>
        <p:spPr>
          <a:xfrm>
            <a:off x="3703320" y="3602736"/>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7" name="Shape 35"/>
          <p:cNvSpPr/>
          <p:nvPr/>
        </p:nvSpPr>
        <p:spPr>
          <a:xfrm>
            <a:off x="3941064" y="3822192"/>
            <a:ext cx="475488" cy="475488"/>
          </a:xfrm>
          <a:prstGeom prst="ellipse">
            <a:avLst/>
          </a:prstGeom>
          <a:solidFill>
            <a:srgbClr val="C2185B"/>
          </a:solidFill>
          <a:ln/>
        </p:spPr>
        <p:txBody>
          <a:bodyPr/>
          <a:lstStyle/>
          <a:p>
            <a:endParaRPr lang="es-MX"/>
          </a:p>
        </p:txBody>
      </p:sp>
      <p:sp>
        <p:nvSpPr>
          <p:cNvPr id="38" name="Text 36"/>
          <p:cNvSpPr/>
          <p:nvPr/>
        </p:nvSpPr>
        <p:spPr>
          <a:xfrm>
            <a:off x="3941064" y="3822192"/>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39" name="Text 37"/>
          <p:cNvSpPr/>
          <p:nvPr/>
        </p:nvSpPr>
        <p:spPr>
          <a:xfrm>
            <a:off x="3941064" y="4389120"/>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Ministración efectiva</a:t>
            </a:r>
            <a:endParaRPr lang="en-US" sz="1200" dirty="0"/>
          </a:p>
        </p:txBody>
      </p:sp>
      <p:sp>
        <p:nvSpPr>
          <p:cNvPr id="40" name="Text 38"/>
          <p:cNvSpPr/>
          <p:nvPr/>
        </p:nvSpPr>
        <p:spPr>
          <a:xfrm>
            <a:off x="3941064" y="4919472"/>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Entrega íntegra y oportuna</a:t>
            </a:r>
            <a:endParaRPr lang="en-US" sz="1030" dirty="0"/>
          </a:p>
        </p:txBody>
      </p:sp>
      <p:sp>
        <p:nvSpPr>
          <p:cNvPr id="41" name="Shape 39"/>
          <p:cNvSpPr/>
          <p:nvPr/>
        </p:nvSpPr>
        <p:spPr>
          <a:xfrm>
            <a:off x="6108192" y="4023360"/>
            <a:ext cx="91440" cy="68580"/>
          </a:xfrm>
          <a:prstGeom prst="rect">
            <a:avLst/>
          </a:prstGeom>
          <a:solidFill>
            <a:srgbClr val="E4D7C3"/>
          </a:solidFill>
          <a:ln/>
        </p:spPr>
        <p:txBody>
          <a:bodyPr/>
          <a:lstStyle/>
          <a:p>
            <a:endParaRPr lang="es-MX"/>
          </a:p>
        </p:txBody>
      </p:sp>
      <p:sp>
        <p:nvSpPr>
          <p:cNvPr id="42" name="Shape 40"/>
          <p:cNvSpPr/>
          <p:nvPr/>
        </p:nvSpPr>
        <p:spPr>
          <a:xfrm>
            <a:off x="6272784" y="3602736"/>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43" name="Shape 41"/>
          <p:cNvSpPr/>
          <p:nvPr/>
        </p:nvSpPr>
        <p:spPr>
          <a:xfrm>
            <a:off x="6510528" y="3822192"/>
            <a:ext cx="475488" cy="475488"/>
          </a:xfrm>
          <a:prstGeom prst="ellipse">
            <a:avLst/>
          </a:prstGeom>
          <a:solidFill>
            <a:srgbClr val="00695C"/>
          </a:solidFill>
          <a:ln/>
        </p:spPr>
        <p:txBody>
          <a:bodyPr/>
          <a:lstStyle/>
          <a:p>
            <a:endParaRPr lang="es-MX"/>
          </a:p>
        </p:txBody>
      </p:sp>
      <p:sp>
        <p:nvSpPr>
          <p:cNvPr id="44" name="Text 42"/>
          <p:cNvSpPr/>
          <p:nvPr/>
        </p:nvSpPr>
        <p:spPr>
          <a:xfrm>
            <a:off x="6510528" y="3822192"/>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7</a:t>
            </a:r>
            <a:endParaRPr lang="en-US" sz="1300" dirty="0"/>
          </a:p>
        </p:txBody>
      </p:sp>
      <p:sp>
        <p:nvSpPr>
          <p:cNvPr id="45" name="Text 43"/>
          <p:cNvSpPr/>
          <p:nvPr/>
        </p:nvSpPr>
        <p:spPr>
          <a:xfrm>
            <a:off x="6510528" y="4389120"/>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Ejercicio interno</a:t>
            </a:r>
            <a:endParaRPr lang="en-US" sz="1200" dirty="0"/>
          </a:p>
        </p:txBody>
      </p:sp>
      <p:sp>
        <p:nvSpPr>
          <p:cNvPr id="46" name="Text 44"/>
          <p:cNvSpPr/>
          <p:nvPr/>
        </p:nvSpPr>
        <p:spPr>
          <a:xfrm>
            <a:off x="6510528" y="4919472"/>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Dentro de montos, partidas y procedimientos</a:t>
            </a:r>
            <a:endParaRPr lang="en-US" sz="1030" dirty="0"/>
          </a:p>
        </p:txBody>
      </p:sp>
      <p:sp>
        <p:nvSpPr>
          <p:cNvPr id="47" name="Shape 45"/>
          <p:cNvSpPr/>
          <p:nvPr/>
        </p:nvSpPr>
        <p:spPr>
          <a:xfrm>
            <a:off x="8677656" y="4023360"/>
            <a:ext cx="91440" cy="68580"/>
          </a:xfrm>
          <a:prstGeom prst="rect">
            <a:avLst/>
          </a:prstGeom>
          <a:solidFill>
            <a:srgbClr val="E4D7C3"/>
          </a:solidFill>
          <a:ln/>
        </p:spPr>
        <p:txBody>
          <a:bodyPr/>
          <a:lstStyle/>
          <a:p>
            <a:endParaRPr lang="es-MX"/>
          </a:p>
        </p:txBody>
      </p:sp>
      <p:sp>
        <p:nvSpPr>
          <p:cNvPr id="48" name="Shape 46"/>
          <p:cNvSpPr/>
          <p:nvPr/>
        </p:nvSpPr>
        <p:spPr>
          <a:xfrm>
            <a:off x="8842248" y="3602736"/>
            <a:ext cx="2331720" cy="1847088"/>
          </a:xfrm>
          <a:prstGeom prst="roundRect">
            <a:avLst>
              <a:gd name="adj" fmla="val 297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49" name="Shape 47"/>
          <p:cNvSpPr/>
          <p:nvPr/>
        </p:nvSpPr>
        <p:spPr>
          <a:xfrm>
            <a:off x="9079992" y="3822192"/>
            <a:ext cx="475488" cy="475488"/>
          </a:xfrm>
          <a:prstGeom prst="ellipse">
            <a:avLst/>
          </a:prstGeom>
          <a:solidFill>
            <a:srgbClr val="00897B"/>
          </a:solidFill>
          <a:ln/>
        </p:spPr>
        <p:txBody>
          <a:bodyPr/>
          <a:lstStyle/>
          <a:p>
            <a:endParaRPr lang="es-MX"/>
          </a:p>
        </p:txBody>
      </p:sp>
      <p:sp>
        <p:nvSpPr>
          <p:cNvPr id="50" name="Text 48"/>
          <p:cNvSpPr/>
          <p:nvPr/>
        </p:nvSpPr>
        <p:spPr>
          <a:xfrm>
            <a:off x="9079992" y="3822192"/>
            <a:ext cx="475488" cy="47548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8</a:t>
            </a:r>
            <a:endParaRPr lang="en-US" sz="1300" dirty="0"/>
          </a:p>
        </p:txBody>
      </p:sp>
      <p:sp>
        <p:nvSpPr>
          <p:cNvPr id="51" name="Text 49"/>
          <p:cNvSpPr/>
          <p:nvPr/>
        </p:nvSpPr>
        <p:spPr>
          <a:xfrm>
            <a:off x="9079992" y="4389120"/>
            <a:ext cx="1874520" cy="512064"/>
          </a:xfrm>
          <a:prstGeom prst="rect">
            <a:avLst/>
          </a:prstGeom>
          <a:noFill/>
          <a:ln/>
        </p:spPr>
        <p:txBody>
          <a:bodyPr wrap="square" lIns="0" tIns="0" rIns="0" bIns="0" rtlCol="0" anchor="t"/>
          <a:lstStyle/>
          <a:p>
            <a:pPr marL="0" indent="0">
              <a:lnSpc>
                <a:spcPts val="1400"/>
              </a:lnSpc>
              <a:buNone/>
            </a:pPr>
            <a:r>
              <a:rPr lang="en-US" sz="1200" b="1" dirty="0">
                <a:solidFill>
                  <a:srgbClr val="2B2B2B"/>
                </a:solidFill>
                <a:latin typeface="Calibri" pitchFamily="34" charset="0"/>
                <a:ea typeface="Calibri" pitchFamily="34" charset="-122"/>
                <a:cs typeface="Calibri" pitchFamily="34" charset="-120"/>
              </a:rPr>
              <a:t>Adecuaciones y ampliaciones</a:t>
            </a:r>
            <a:endParaRPr lang="en-US" sz="1200" dirty="0"/>
          </a:p>
        </p:txBody>
      </p:sp>
      <p:sp>
        <p:nvSpPr>
          <p:cNvPr id="52" name="Text 50"/>
          <p:cNvSpPr/>
          <p:nvPr/>
        </p:nvSpPr>
        <p:spPr>
          <a:xfrm>
            <a:off x="9079992" y="4919472"/>
            <a:ext cx="1874520" cy="457200"/>
          </a:xfrm>
          <a:prstGeom prst="rect">
            <a:avLst/>
          </a:prstGeom>
          <a:noFill/>
          <a:ln/>
        </p:spPr>
        <p:txBody>
          <a:bodyPr wrap="square" lIns="0" tIns="0" rIns="0" bIns="0" rtlCol="0" anchor="t"/>
          <a:lstStyle/>
          <a:p>
            <a:pPr marL="0" indent="0" algn="l">
              <a:lnSpc>
                <a:spcPts val="1250"/>
              </a:lnSpc>
              <a:buNone/>
            </a:pPr>
            <a:r>
              <a:rPr lang="en-US" sz="1030" dirty="0">
                <a:solidFill>
                  <a:srgbClr val="6B6259"/>
                </a:solidFill>
                <a:latin typeface="Calibri" pitchFamily="34" charset="0"/>
                <a:ea typeface="Calibri" pitchFamily="34" charset="-122"/>
                <a:cs typeface="Calibri" pitchFamily="34" charset="-120"/>
              </a:rPr>
              <a:t>Necesidades no previstas</a:t>
            </a:r>
            <a:endParaRPr lang="en-US" sz="1030" dirty="0"/>
          </a:p>
        </p:txBody>
      </p:sp>
      <p:sp>
        <p:nvSpPr>
          <p:cNvPr id="53" name="Text 51"/>
          <p:cNvSpPr/>
          <p:nvPr/>
        </p:nvSpPr>
        <p:spPr>
          <a:xfrm>
            <a:off x="1133856" y="5742432"/>
            <a:ext cx="9966960" cy="365760"/>
          </a:xfrm>
          <a:prstGeom prst="rect">
            <a:avLst/>
          </a:prstGeom>
          <a:noFill/>
          <a:ln/>
        </p:spPr>
        <p:txBody>
          <a:bodyPr wrap="square" lIns="0" tIns="0" rIns="0" bIns="0" rtlCol="0" anchor="t"/>
          <a:lstStyle/>
          <a:p>
            <a:pPr marL="0" indent="0" algn="l">
              <a:lnSpc>
                <a:spcPts val="1600"/>
              </a:lnSpc>
              <a:buNone/>
            </a:pPr>
            <a:r>
              <a:rPr lang="en-US" sz="1200" b="1" i="1" dirty="0">
                <a:solidFill>
                  <a:srgbClr val="C2185B"/>
                </a:solidFill>
                <a:latin typeface="Calibri" pitchFamily="34" charset="0"/>
                <a:ea typeface="Calibri" pitchFamily="34" charset="-122"/>
                <a:cs typeface="Calibri" pitchFamily="34" charset="-120"/>
              </a:rPr>
              <a:t>Los momentos 3, 4 y 6 concentran la litigiosidad: alteración ejecutiva, reducción legislativa y omisión de ministrar.</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24</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La regla de intangibilidad del anteproyecto</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IV.2–3  TESIS VIII/2018 Y SUP-JE-283/2021</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24</a:t>
            </a:r>
            <a:endParaRPr lang="en-US" sz="1000" dirty="0"/>
          </a:p>
        </p:txBody>
      </p:sp>
      <p:sp>
        <p:nvSpPr>
          <p:cNvPr id="7" name="Shape 5"/>
          <p:cNvSpPr/>
          <p:nvPr/>
        </p:nvSpPr>
        <p:spPr>
          <a:xfrm>
            <a:off x="1133856" y="1417320"/>
            <a:ext cx="4800600" cy="2103120"/>
          </a:xfrm>
          <a:prstGeom prst="roundRect">
            <a:avLst>
              <a:gd name="adj" fmla="val 2609"/>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Text 6"/>
          <p:cNvSpPr/>
          <p:nvPr/>
        </p:nvSpPr>
        <p:spPr>
          <a:xfrm>
            <a:off x="1481328" y="1600200"/>
            <a:ext cx="4114800" cy="329184"/>
          </a:xfrm>
          <a:prstGeom prst="rect">
            <a:avLst/>
          </a:prstGeom>
          <a:noFill/>
          <a:ln/>
        </p:spPr>
        <p:txBody>
          <a:bodyPr wrap="square" lIns="0" tIns="0" rIns="0" bIns="0" rtlCol="0" anchor="ctr"/>
          <a:lstStyle/>
          <a:p>
            <a:pPr marL="0" indent="0">
              <a:buNone/>
            </a:pPr>
            <a:r>
              <a:rPr lang="en-US" sz="1700" b="1" dirty="0">
                <a:solidFill>
                  <a:srgbClr val="00695C"/>
                </a:solidFill>
                <a:latin typeface="Cambria" pitchFamily="34" charset="0"/>
                <a:ea typeface="Cambria" pitchFamily="34" charset="-122"/>
                <a:cs typeface="Cambria" pitchFamily="34" charset="-120"/>
              </a:rPr>
              <a:t>Tesis VIII/2018</a:t>
            </a:r>
            <a:endParaRPr lang="en-US" sz="1700" dirty="0"/>
          </a:p>
        </p:txBody>
      </p:sp>
      <p:sp>
        <p:nvSpPr>
          <p:cNvPr id="9" name="Text 7"/>
          <p:cNvSpPr/>
          <p:nvPr/>
        </p:nvSpPr>
        <p:spPr>
          <a:xfrm>
            <a:off x="1481328" y="1993392"/>
            <a:ext cx="4114800" cy="1143000"/>
          </a:xfrm>
          <a:prstGeom prst="rect">
            <a:avLst/>
          </a:prstGeom>
          <a:noFill/>
          <a:ln/>
        </p:spPr>
        <p:txBody>
          <a:bodyPr wrap="square" lIns="0" tIns="0" rIns="0" bIns="0" rtlCol="0" anchor="t"/>
          <a:lstStyle/>
          <a:p>
            <a:pPr marL="0" indent="0" algn="l">
              <a:lnSpc>
                <a:spcPts val="1600"/>
              </a:lnSpc>
              <a:buNone/>
            </a:pPr>
            <a:r>
              <a:rPr lang="en-US" sz="1150" i="1" dirty="0">
                <a:solidFill>
                  <a:srgbClr val="2B2B2B"/>
                </a:solidFill>
                <a:latin typeface="Calibri" pitchFamily="34" charset="0"/>
                <a:ea typeface="Calibri" pitchFamily="34" charset="-122"/>
                <a:cs typeface="Calibri" pitchFamily="34" charset="-120"/>
              </a:rPr>
              <a:t>Tribunales electorales locales. El gobernador debe incluir en la propuesta de presupuesto de egresos del estado el anteproyecto de presupuesto anual presentado por el órgano de justicia electoral (legislación de Morelos y similares).</a:t>
            </a:r>
            <a:endParaRPr lang="en-US" sz="1150" dirty="0"/>
          </a:p>
        </p:txBody>
      </p:sp>
      <p:sp>
        <p:nvSpPr>
          <p:cNvPr id="10" name="Text 8"/>
          <p:cNvSpPr/>
          <p:nvPr/>
        </p:nvSpPr>
        <p:spPr>
          <a:xfrm>
            <a:off x="1481328" y="3182112"/>
            <a:ext cx="4114800" cy="256032"/>
          </a:xfrm>
          <a:prstGeom prst="rect">
            <a:avLst/>
          </a:prstGeom>
          <a:noFill/>
          <a:ln/>
        </p:spPr>
        <p:txBody>
          <a:bodyPr wrap="square" lIns="0" tIns="0" rIns="0" bIns="0" rtlCol="0" anchor="ctr"/>
          <a:lstStyle/>
          <a:p>
            <a:pPr marL="0" indent="0">
              <a:buNone/>
            </a:pPr>
            <a:r>
              <a:rPr lang="en-US" sz="1050" dirty="0">
                <a:solidFill>
                  <a:srgbClr val="6B6259"/>
                </a:solidFill>
                <a:latin typeface="Calibri" pitchFamily="34" charset="0"/>
                <a:ea typeface="Calibri" pitchFamily="34" charset="-122"/>
                <a:cs typeface="Calibri" pitchFamily="34" charset="-120"/>
              </a:rPr>
              <a:t>Naturaleza: tesis, no jurisprudencia</a:t>
            </a:r>
            <a:endParaRPr lang="en-US" sz="1050" dirty="0"/>
          </a:p>
        </p:txBody>
      </p:sp>
      <p:sp>
        <p:nvSpPr>
          <p:cNvPr id="11" name="Shape 9"/>
          <p:cNvSpPr/>
          <p:nvPr/>
        </p:nvSpPr>
        <p:spPr>
          <a:xfrm>
            <a:off x="6446520" y="1417320"/>
            <a:ext cx="4663440" cy="2103120"/>
          </a:xfrm>
          <a:prstGeom prst="roundRect">
            <a:avLst>
              <a:gd name="adj" fmla="val 2609"/>
            </a:avLst>
          </a:prstGeom>
          <a:solidFill>
            <a:srgbClr val="00897B"/>
          </a:solidFill>
          <a:ln/>
        </p:spPr>
        <p:txBody>
          <a:bodyPr/>
          <a:lstStyle/>
          <a:p>
            <a:endParaRPr lang="es-MX"/>
          </a:p>
        </p:txBody>
      </p:sp>
      <p:sp>
        <p:nvSpPr>
          <p:cNvPr id="12" name="Text 10"/>
          <p:cNvSpPr/>
          <p:nvPr/>
        </p:nvSpPr>
        <p:spPr>
          <a:xfrm>
            <a:off x="6784848" y="1600200"/>
            <a:ext cx="4023360" cy="329184"/>
          </a:xfrm>
          <a:prstGeom prst="rect">
            <a:avLst/>
          </a:prstGeom>
          <a:noFill/>
          <a:ln/>
        </p:spPr>
        <p:txBody>
          <a:bodyPr wrap="square" lIns="0" tIns="0" rIns="0" bIns="0" rtlCol="0" anchor="ctr"/>
          <a:lstStyle/>
          <a:p>
            <a:pPr marL="0" indent="0">
              <a:buNone/>
            </a:pPr>
            <a:r>
              <a:rPr lang="en-US" sz="1700" b="1" dirty="0">
                <a:solidFill>
                  <a:srgbClr val="F4ECE0"/>
                </a:solidFill>
                <a:latin typeface="Cambria" pitchFamily="34" charset="0"/>
                <a:ea typeface="Cambria" pitchFamily="34" charset="-122"/>
                <a:cs typeface="Cambria" pitchFamily="34" charset="-120"/>
              </a:rPr>
              <a:t>La regla central</a:t>
            </a:r>
            <a:endParaRPr lang="en-US" sz="1700" dirty="0"/>
          </a:p>
        </p:txBody>
      </p:sp>
      <p:sp>
        <p:nvSpPr>
          <p:cNvPr id="13" name="Text 11"/>
          <p:cNvSpPr/>
          <p:nvPr/>
        </p:nvSpPr>
        <p:spPr>
          <a:xfrm>
            <a:off x="6784848" y="1993392"/>
            <a:ext cx="4023360" cy="1280160"/>
          </a:xfrm>
          <a:prstGeom prst="rect">
            <a:avLst/>
          </a:prstGeom>
          <a:noFill/>
          <a:ln/>
        </p:spPr>
        <p:txBody>
          <a:bodyPr wrap="square" lIns="0" tIns="0" rIns="0" bIns="0" rtlCol="0" anchor="t"/>
          <a:lstStyle/>
          <a:p>
            <a:pPr marL="0" indent="0" algn="l">
              <a:lnSpc>
                <a:spcPts val="1600"/>
              </a:lnSpc>
              <a:buNone/>
            </a:pPr>
            <a:r>
              <a:rPr lang="en-US" sz="1250" dirty="0">
                <a:solidFill>
                  <a:srgbClr val="FFFFFF"/>
                </a:solidFill>
                <a:latin typeface="Calibri" pitchFamily="34" charset="0"/>
                <a:ea typeface="Calibri" pitchFamily="34" charset="-122"/>
                <a:cs typeface="Calibri" pitchFamily="34" charset="-120"/>
              </a:rPr>
              <a:t>El Ejecutivo no puede modificar, sustituir ni reducir unilateralmente el anteproyecto del tribunal antes de remitirlo a la legislatura. Su intervención es esencialmente integradora.</a:t>
            </a:r>
            <a:endParaRPr lang="en-US" sz="1250" dirty="0"/>
          </a:p>
        </p:txBody>
      </p:sp>
      <p:sp>
        <p:nvSpPr>
          <p:cNvPr id="14" name="Shape 12"/>
          <p:cNvSpPr/>
          <p:nvPr/>
        </p:nvSpPr>
        <p:spPr>
          <a:xfrm>
            <a:off x="1133856" y="3749040"/>
            <a:ext cx="9966960" cy="1965960"/>
          </a:xfrm>
          <a:prstGeom prst="roundRect">
            <a:avLst>
              <a:gd name="adj" fmla="val 2791"/>
            </a:avLst>
          </a:prstGeom>
          <a:solidFill>
            <a:srgbClr val="FFFFFF"/>
          </a:solidFill>
          <a:ln/>
        </p:spPr>
        <p:txBody>
          <a:bodyPr/>
          <a:lstStyle/>
          <a:p>
            <a:endParaRPr lang="es-MX"/>
          </a:p>
        </p:txBody>
      </p:sp>
      <p:sp>
        <p:nvSpPr>
          <p:cNvPr id="15" name="Text 13"/>
          <p:cNvSpPr/>
          <p:nvPr/>
        </p:nvSpPr>
        <p:spPr>
          <a:xfrm>
            <a:off x="1481328" y="3931920"/>
            <a:ext cx="9281160" cy="310896"/>
          </a:xfrm>
          <a:prstGeom prst="rect">
            <a:avLst/>
          </a:prstGeom>
          <a:noFill/>
          <a:ln/>
        </p:spPr>
        <p:txBody>
          <a:bodyPr wrap="square" lIns="0" tIns="0" rIns="0" bIns="0" rtlCol="0" anchor="ctr"/>
          <a:lstStyle/>
          <a:p>
            <a:pPr marL="0" indent="0">
              <a:buNone/>
            </a:pPr>
            <a:r>
              <a:rPr lang="en-US" sz="1350" b="1" dirty="0">
                <a:solidFill>
                  <a:srgbClr val="C2185B"/>
                </a:solidFill>
                <a:latin typeface="Calibri" pitchFamily="34" charset="0"/>
                <a:ea typeface="Calibri" pitchFamily="34" charset="-122"/>
                <a:cs typeface="Calibri" pitchFamily="34" charset="-120"/>
              </a:rPr>
              <a:t>SUP-JE-283/2021  ·  la precisión</a:t>
            </a:r>
            <a:endParaRPr lang="en-US" sz="1350" dirty="0"/>
          </a:p>
        </p:txBody>
      </p:sp>
      <p:sp>
        <p:nvSpPr>
          <p:cNvPr id="16" name="Text 14"/>
          <p:cNvSpPr/>
          <p:nvPr/>
        </p:nvSpPr>
        <p:spPr>
          <a:xfrm>
            <a:off x="1481328" y="4315968"/>
            <a:ext cx="9281160" cy="914400"/>
          </a:xfrm>
          <a:prstGeom prst="rect">
            <a:avLst/>
          </a:prstGeom>
          <a:noFill/>
          <a:ln/>
        </p:spPr>
        <p:txBody>
          <a:bodyPr wrap="square" lIns="0" tIns="0" rIns="0" bIns="0" rtlCol="0" anchor="t"/>
          <a:lstStyle/>
          <a:p>
            <a:pPr marL="0" indent="0" algn="l">
              <a:lnSpc>
                <a:spcPts val="1600"/>
              </a:lnSpc>
              <a:buNone/>
            </a:pPr>
            <a:r>
              <a:rPr lang="en-US" sz="1230" dirty="0">
                <a:solidFill>
                  <a:srgbClr val="2B2B2B"/>
                </a:solidFill>
                <a:latin typeface="Calibri" pitchFamily="34" charset="0"/>
                <a:ea typeface="Calibri" pitchFamily="34" charset="-122"/>
                <a:cs typeface="Calibri" pitchFamily="34" charset="-120"/>
              </a:rPr>
              <a:t>La Jefatura de Gobierno de la Ciudad de México comunicó una cifra inferior como referencia preliminar, pero el proyecto aprobado por el tribunal fue remitido íntegramente al Congreso. La Sala Superior concluyó que no existió afectación: el órgano legislativo conoció el anteproyecto original y decidió el monto definitivo.</a:t>
            </a:r>
            <a:endParaRPr lang="en-US" sz="1230" dirty="0"/>
          </a:p>
        </p:txBody>
      </p:sp>
      <p:sp>
        <p:nvSpPr>
          <p:cNvPr id="17" name="Shape 15"/>
          <p:cNvSpPr/>
          <p:nvPr/>
        </p:nvSpPr>
        <p:spPr>
          <a:xfrm>
            <a:off x="1481328" y="5138928"/>
            <a:ext cx="9281160" cy="438912"/>
          </a:xfrm>
          <a:prstGeom prst="roundRect">
            <a:avLst>
              <a:gd name="adj" fmla="val 8333"/>
            </a:avLst>
          </a:prstGeom>
          <a:solidFill>
            <a:srgbClr val="E4D7C3"/>
          </a:solidFill>
          <a:ln/>
        </p:spPr>
        <p:txBody>
          <a:bodyPr/>
          <a:lstStyle/>
          <a:p>
            <a:endParaRPr lang="es-MX"/>
          </a:p>
        </p:txBody>
      </p:sp>
      <p:sp>
        <p:nvSpPr>
          <p:cNvPr id="18" name="Text 16"/>
          <p:cNvSpPr/>
          <p:nvPr/>
        </p:nvSpPr>
        <p:spPr>
          <a:xfrm>
            <a:off x="1682496" y="5138928"/>
            <a:ext cx="8869680" cy="438912"/>
          </a:xfrm>
          <a:prstGeom prst="rect">
            <a:avLst/>
          </a:prstGeom>
          <a:noFill/>
          <a:ln/>
        </p:spPr>
        <p:txBody>
          <a:bodyPr wrap="square" lIns="0" tIns="0" rIns="0" bIns="0" rtlCol="0" anchor="ctr"/>
          <a:lstStyle/>
          <a:p>
            <a:pPr marL="0" indent="0" algn="l">
              <a:lnSpc>
                <a:spcPts val="1600"/>
              </a:lnSpc>
              <a:buNone/>
            </a:pPr>
            <a:r>
              <a:rPr lang="en-US" sz="1150" b="1" dirty="0">
                <a:solidFill>
                  <a:srgbClr val="2B2B2B"/>
                </a:solidFill>
                <a:latin typeface="Calibri" pitchFamily="34" charset="0"/>
                <a:ea typeface="Calibri" pitchFamily="34" charset="-122"/>
                <a:cs typeface="Calibri" pitchFamily="34" charset="-120"/>
              </a:rPr>
              <a:t>La pregunta decisiva se desplaza: no si hubo una cifra ejecutiva distinta, sino si el Congreso tuvo conocimiento real y jurídicamente utilizable del anteproyecto.</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4" name="Text 2"/>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a:t>
            </a:r>
            <a:endParaRPr lang="en-US" sz="1000" dirty="0"/>
          </a:p>
        </p:txBody>
      </p:sp>
      <p:sp>
        <p:nvSpPr>
          <p:cNvPr id="6" name="Shape 4"/>
          <p:cNvSpPr/>
          <p:nvPr/>
        </p:nvSpPr>
        <p:spPr>
          <a:xfrm>
            <a:off x="969264" y="1049867"/>
            <a:ext cx="5412909" cy="1663530"/>
          </a:xfrm>
          <a:prstGeom prst="roundRect">
            <a:avLst>
              <a:gd name="adj" fmla="val 422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7" name="Shape 5"/>
          <p:cNvSpPr/>
          <p:nvPr/>
        </p:nvSpPr>
        <p:spPr>
          <a:xfrm>
            <a:off x="1441630" y="1433915"/>
            <a:ext cx="597997" cy="679470"/>
          </a:xfrm>
          <a:prstGeom prst="ellipse">
            <a:avLst/>
          </a:prstGeom>
          <a:solidFill>
            <a:srgbClr val="00897B"/>
          </a:solidFill>
          <a:ln/>
        </p:spPr>
        <p:txBody>
          <a:bodyPr/>
          <a:lstStyle/>
          <a:p>
            <a:endParaRPr lang="es-MX"/>
          </a:p>
        </p:txBody>
      </p:sp>
      <p:sp>
        <p:nvSpPr>
          <p:cNvPr id="8" name="Text 6"/>
          <p:cNvSpPr/>
          <p:nvPr/>
        </p:nvSpPr>
        <p:spPr>
          <a:xfrm>
            <a:off x="1441630" y="1433915"/>
            <a:ext cx="597997" cy="67947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a:t>
            </a:r>
            <a:endParaRPr lang="en-US" sz="1500" dirty="0"/>
          </a:p>
        </p:txBody>
      </p:sp>
      <p:sp>
        <p:nvSpPr>
          <p:cNvPr id="9" name="Text 7"/>
          <p:cNvSpPr/>
          <p:nvPr/>
        </p:nvSpPr>
        <p:spPr>
          <a:xfrm>
            <a:off x="2040070" y="1351619"/>
            <a:ext cx="4021018" cy="445170"/>
          </a:xfrm>
          <a:prstGeom prst="rect">
            <a:avLst/>
          </a:prstGeom>
          <a:noFill/>
          <a:ln/>
        </p:spPr>
        <p:txBody>
          <a:bodyPr wrap="square" lIns="0" tIns="0" rIns="0" bIns="0" rtlCol="0" anchor="ctr"/>
          <a:lstStyle/>
          <a:p>
            <a:pPr marL="0" indent="0">
              <a:buNone/>
            </a:pPr>
            <a:r>
              <a:rPr lang="en-US" sz="1400" b="1" dirty="0">
                <a:solidFill>
                  <a:srgbClr val="2B2B2B"/>
                </a:solidFill>
                <a:latin typeface="Calibri" pitchFamily="34" charset="0"/>
                <a:ea typeface="Calibri" pitchFamily="34" charset="-122"/>
                <a:cs typeface="Calibri" pitchFamily="34" charset="-120"/>
              </a:rPr>
              <a:t>El financiamiento como garantía</a:t>
            </a:r>
            <a:endParaRPr lang="en-US" sz="1400" dirty="0"/>
          </a:p>
        </p:txBody>
      </p:sp>
      <p:sp>
        <p:nvSpPr>
          <p:cNvPr id="10" name="Text 8"/>
          <p:cNvSpPr/>
          <p:nvPr/>
        </p:nvSpPr>
        <p:spPr>
          <a:xfrm>
            <a:off x="2040070" y="1708235"/>
            <a:ext cx="4021018" cy="421740"/>
          </a:xfrm>
          <a:prstGeom prst="rect">
            <a:avLst/>
          </a:prstGeom>
          <a:noFill/>
          <a:ln/>
        </p:spPr>
        <p:txBody>
          <a:bodyPr wrap="square" lIns="0" tIns="0" rIns="0" bIns="0" rtlCol="0" anchor="ctr"/>
          <a:lstStyle/>
          <a:p>
            <a:pPr marL="0" indent="0">
              <a:buNone/>
            </a:pPr>
            <a:r>
              <a:rPr lang="en-US" sz="1150" dirty="0">
                <a:solidFill>
                  <a:srgbClr val="6B6259"/>
                </a:solidFill>
                <a:latin typeface="Calibri" pitchFamily="34" charset="0"/>
                <a:ea typeface="Calibri" pitchFamily="34" charset="-122"/>
                <a:cs typeface="Calibri" pitchFamily="34" charset="-120"/>
              </a:rPr>
              <a:t>Dimensión material de la independencia</a:t>
            </a:r>
            <a:endParaRPr lang="en-US" sz="1150" dirty="0"/>
          </a:p>
        </p:txBody>
      </p:sp>
      <p:sp>
        <p:nvSpPr>
          <p:cNvPr id="11" name="Shape 9"/>
          <p:cNvSpPr/>
          <p:nvPr/>
        </p:nvSpPr>
        <p:spPr>
          <a:xfrm>
            <a:off x="6135624" y="1049867"/>
            <a:ext cx="5412909" cy="1663530"/>
          </a:xfrm>
          <a:prstGeom prst="roundRect">
            <a:avLst>
              <a:gd name="adj" fmla="val 422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6607990" y="1433915"/>
            <a:ext cx="597997" cy="679470"/>
          </a:xfrm>
          <a:prstGeom prst="ellipse">
            <a:avLst/>
          </a:prstGeom>
          <a:solidFill>
            <a:srgbClr val="C2185B"/>
          </a:solidFill>
          <a:ln/>
        </p:spPr>
        <p:txBody>
          <a:bodyPr/>
          <a:lstStyle/>
          <a:p>
            <a:endParaRPr lang="es-MX"/>
          </a:p>
        </p:txBody>
      </p:sp>
      <p:sp>
        <p:nvSpPr>
          <p:cNvPr id="13" name="Text 11"/>
          <p:cNvSpPr/>
          <p:nvPr/>
        </p:nvSpPr>
        <p:spPr>
          <a:xfrm>
            <a:off x="6607990" y="1433915"/>
            <a:ext cx="597997" cy="67947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II</a:t>
            </a:r>
            <a:endParaRPr lang="en-US" sz="1500" dirty="0"/>
          </a:p>
        </p:txBody>
      </p:sp>
      <p:sp>
        <p:nvSpPr>
          <p:cNvPr id="14" name="Text 12"/>
          <p:cNvSpPr/>
          <p:nvPr/>
        </p:nvSpPr>
        <p:spPr>
          <a:xfrm>
            <a:off x="7206430" y="1351619"/>
            <a:ext cx="4021018" cy="445170"/>
          </a:xfrm>
          <a:prstGeom prst="rect">
            <a:avLst/>
          </a:prstGeom>
          <a:noFill/>
          <a:ln/>
        </p:spPr>
        <p:txBody>
          <a:bodyPr wrap="square" lIns="0" tIns="0" rIns="0" bIns="0" rtlCol="0" anchor="ctr"/>
          <a:lstStyle/>
          <a:p>
            <a:pPr marL="0" indent="0">
              <a:buNone/>
            </a:pPr>
            <a:r>
              <a:rPr lang="en-US" sz="1400" b="1" dirty="0">
                <a:solidFill>
                  <a:srgbClr val="2B2B2B"/>
                </a:solidFill>
                <a:latin typeface="Calibri" pitchFamily="34" charset="0"/>
                <a:ea typeface="Calibri" pitchFamily="34" charset="-122"/>
                <a:cs typeface="Calibri" pitchFamily="34" charset="-120"/>
              </a:rPr>
              <a:t>Categorías fundamentales</a:t>
            </a:r>
            <a:endParaRPr lang="en-US" sz="1400" dirty="0"/>
          </a:p>
        </p:txBody>
      </p:sp>
      <p:sp>
        <p:nvSpPr>
          <p:cNvPr id="15" name="Text 13"/>
          <p:cNvSpPr/>
          <p:nvPr/>
        </p:nvSpPr>
        <p:spPr>
          <a:xfrm>
            <a:off x="7206430" y="1708235"/>
            <a:ext cx="4021018" cy="421740"/>
          </a:xfrm>
          <a:prstGeom prst="rect">
            <a:avLst/>
          </a:prstGeom>
          <a:noFill/>
          <a:ln/>
        </p:spPr>
        <p:txBody>
          <a:bodyPr wrap="square" lIns="0" tIns="0" rIns="0" bIns="0" rtlCol="0" anchor="ctr"/>
          <a:lstStyle/>
          <a:p>
            <a:pPr marL="0" indent="0">
              <a:buNone/>
            </a:pPr>
            <a:r>
              <a:rPr lang="en-US" sz="1150" dirty="0">
                <a:solidFill>
                  <a:srgbClr val="6B6259"/>
                </a:solidFill>
                <a:latin typeface="Calibri" pitchFamily="34" charset="0"/>
                <a:ea typeface="Calibri" pitchFamily="34" charset="-122"/>
                <a:cs typeface="Calibri" pitchFamily="34" charset="-120"/>
              </a:rPr>
              <a:t>Autonomía, suficiencia, irreductibilidad</a:t>
            </a:r>
            <a:endParaRPr lang="en-US" sz="1150" dirty="0"/>
          </a:p>
        </p:txBody>
      </p:sp>
      <p:sp>
        <p:nvSpPr>
          <p:cNvPr id="16" name="Shape 14"/>
          <p:cNvSpPr/>
          <p:nvPr/>
        </p:nvSpPr>
        <p:spPr>
          <a:xfrm>
            <a:off x="969264" y="2622635"/>
            <a:ext cx="5412909" cy="1663530"/>
          </a:xfrm>
          <a:prstGeom prst="roundRect">
            <a:avLst>
              <a:gd name="adj" fmla="val 422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7" name="Shape 15"/>
          <p:cNvSpPr/>
          <p:nvPr/>
        </p:nvSpPr>
        <p:spPr>
          <a:xfrm>
            <a:off x="1441630" y="3006683"/>
            <a:ext cx="597997" cy="679470"/>
          </a:xfrm>
          <a:prstGeom prst="ellipse">
            <a:avLst/>
          </a:prstGeom>
          <a:solidFill>
            <a:srgbClr val="00897B"/>
          </a:solidFill>
          <a:ln/>
        </p:spPr>
        <p:txBody>
          <a:bodyPr/>
          <a:lstStyle/>
          <a:p>
            <a:endParaRPr lang="es-MX"/>
          </a:p>
        </p:txBody>
      </p:sp>
      <p:sp>
        <p:nvSpPr>
          <p:cNvPr id="18" name="Text 16"/>
          <p:cNvSpPr/>
          <p:nvPr/>
        </p:nvSpPr>
        <p:spPr>
          <a:xfrm>
            <a:off x="1441630" y="3006683"/>
            <a:ext cx="597997" cy="67947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III</a:t>
            </a:r>
            <a:endParaRPr lang="en-US" sz="1500" dirty="0"/>
          </a:p>
        </p:txBody>
      </p:sp>
      <p:sp>
        <p:nvSpPr>
          <p:cNvPr id="19" name="Text 17"/>
          <p:cNvSpPr/>
          <p:nvPr/>
        </p:nvSpPr>
        <p:spPr>
          <a:xfrm>
            <a:off x="2040070" y="2924387"/>
            <a:ext cx="4021018" cy="445170"/>
          </a:xfrm>
          <a:prstGeom prst="rect">
            <a:avLst/>
          </a:prstGeom>
          <a:noFill/>
          <a:ln/>
        </p:spPr>
        <p:txBody>
          <a:bodyPr wrap="square" lIns="0" tIns="0" rIns="0" bIns="0" rtlCol="0" anchor="ctr"/>
          <a:lstStyle/>
          <a:p>
            <a:pPr marL="0" indent="0">
              <a:buNone/>
            </a:pPr>
            <a:r>
              <a:rPr lang="en-US" sz="1400" b="1" dirty="0">
                <a:solidFill>
                  <a:srgbClr val="2B2B2B"/>
                </a:solidFill>
                <a:latin typeface="Calibri" pitchFamily="34" charset="0"/>
                <a:ea typeface="Calibri" pitchFamily="34" charset="-122"/>
                <a:cs typeface="Calibri" pitchFamily="34" charset="-120"/>
              </a:rPr>
              <a:t>Marco constitucional y legal</a:t>
            </a:r>
            <a:endParaRPr lang="en-US" sz="1400" dirty="0"/>
          </a:p>
        </p:txBody>
      </p:sp>
      <p:sp>
        <p:nvSpPr>
          <p:cNvPr id="20" name="Text 18"/>
          <p:cNvSpPr/>
          <p:nvPr/>
        </p:nvSpPr>
        <p:spPr>
          <a:xfrm>
            <a:off x="2040070" y="3281003"/>
            <a:ext cx="4021018" cy="421740"/>
          </a:xfrm>
          <a:prstGeom prst="rect">
            <a:avLst/>
          </a:prstGeom>
          <a:noFill/>
          <a:ln/>
        </p:spPr>
        <p:txBody>
          <a:bodyPr wrap="square" lIns="0" tIns="0" rIns="0" bIns="0" rtlCol="0" anchor="ctr"/>
          <a:lstStyle/>
          <a:p>
            <a:pPr marL="0" indent="0">
              <a:buNone/>
            </a:pPr>
            <a:r>
              <a:rPr lang="en-US" sz="1150" dirty="0">
                <a:solidFill>
                  <a:srgbClr val="6B6259"/>
                </a:solidFill>
                <a:latin typeface="Calibri" pitchFamily="34" charset="0"/>
                <a:ea typeface="Calibri" pitchFamily="34" charset="-122"/>
                <a:cs typeface="Calibri" pitchFamily="34" charset="-120"/>
              </a:rPr>
              <a:t>116, 134, LGIPE, LGCG, LGRA</a:t>
            </a:r>
            <a:endParaRPr lang="en-US" sz="1150" dirty="0"/>
          </a:p>
        </p:txBody>
      </p:sp>
      <p:sp>
        <p:nvSpPr>
          <p:cNvPr id="21" name="Shape 19"/>
          <p:cNvSpPr/>
          <p:nvPr/>
        </p:nvSpPr>
        <p:spPr>
          <a:xfrm>
            <a:off x="6135624" y="2622635"/>
            <a:ext cx="5412909" cy="1663530"/>
          </a:xfrm>
          <a:prstGeom prst="roundRect">
            <a:avLst>
              <a:gd name="adj" fmla="val 422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2" name="Shape 20"/>
          <p:cNvSpPr/>
          <p:nvPr/>
        </p:nvSpPr>
        <p:spPr>
          <a:xfrm>
            <a:off x="6607990" y="3006683"/>
            <a:ext cx="597997" cy="679470"/>
          </a:xfrm>
          <a:prstGeom prst="ellipse">
            <a:avLst/>
          </a:prstGeom>
          <a:solidFill>
            <a:srgbClr val="C2185B"/>
          </a:solidFill>
          <a:ln/>
        </p:spPr>
        <p:txBody>
          <a:bodyPr/>
          <a:lstStyle/>
          <a:p>
            <a:endParaRPr lang="es-MX"/>
          </a:p>
        </p:txBody>
      </p:sp>
      <p:sp>
        <p:nvSpPr>
          <p:cNvPr id="23" name="Text 21"/>
          <p:cNvSpPr/>
          <p:nvPr/>
        </p:nvSpPr>
        <p:spPr>
          <a:xfrm>
            <a:off x="6607990" y="3006683"/>
            <a:ext cx="597997" cy="67947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IV</a:t>
            </a:r>
            <a:endParaRPr lang="en-US" sz="1500" dirty="0"/>
          </a:p>
        </p:txBody>
      </p:sp>
      <p:sp>
        <p:nvSpPr>
          <p:cNvPr id="24" name="Text 22"/>
          <p:cNvSpPr/>
          <p:nvPr/>
        </p:nvSpPr>
        <p:spPr>
          <a:xfrm>
            <a:off x="7206430" y="2924387"/>
            <a:ext cx="4021018" cy="445170"/>
          </a:xfrm>
          <a:prstGeom prst="rect">
            <a:avLst/>
          </a:prstGeom>
          <a:noFill/>
          <a:ln/>
        </p:spPr>
        <p:txBody>
          <a:bodyPr wrap="square" lIns="0" tIns="0" rIns="0" bIns="0" rtlCol="0" anchor="ctr"/>
          <a:lstStyle/>
          <a:p>
            <a:pPr marL="0" indent="0">
              <a:buNone/>
            </a:pPr>
            <a:r>
              <a:rPr lang="en-US" sz="1400" b="1" dirty="0">
                <a:solidFill>
                  <a:srgbClr val="2B2B2B"/>
                </a:solidFill>
                <a:latin typeface="Calibri" pitchFamily="34" charset="0"/>
                <a:ea typeface="Calibri" pitchFamily="34" charset="-122"/>
                <a:cs typeface="Calibri" pitchFamily="34" charset="-120"/>
              </a:rPr>
              <a:t>El ciclo presupuestario</a:t>
            </a:r>
            <a:endParaRPr lang="en-US" sz="1400" dirty="0"/>
          </a:p>
        </p:txBody>
      </p:sp>
      <p:sp>
        <p:nvSpPr>
          <p:cNvPr id="25" name="Text 23"/>
          <p:cNvSpPr/>
          <p:nvPr/>
        </p:nvSpPr>
        <p:spPr>
          <a:xfrm>
            <a:off x="7206430" y="3281003"/>
            <a:ext cx="4021018" cy="421740"/>
          </a:xfrm>
          <a:prstGeom prst="rect">
            <a:avLst/>
          </a:prstGeom>
          <a:noFill/>
          <a:ln/>
        </p:spPr>
        <p:txBody>
          <a:bodyPr wrap="square" lIns="0" tIns="0" rIns="0" bIns="0" rtlCol="0" anchor="ctr"/>
          <a:lstStyle/>
          <a:p>
            <a:pPr marL="0" indent="0">
              <a:buNone/>
            </a:pPr>
            <a:r>
              <a:rPr lang="en-US" sz="1150" dirty="0">
                <a:solidFill>
                  <a:srgbClr val="6B6259"/>
                </a:solidFill>
                <a:latin typeface="Calibri" pitchFamily="34" charset="0"/>
                <a:ea typeface="Calibri" pitchFamily="34" charset="-122"/>
                <a:cs typeface="Calibri" pitchFamily="34" charset="-120"/>
              </a:rPr>
              <a:t>Ocho momentos, ocho riesgos</a:t>
            </a:r>
            <a:endParaRPr lang="en-US" sz="1150" dirty="0"/>
          </a:p>
        </p:txBody>
      </p:sp>
      <p:sp>
        <p:nvSpPr>
          <p:cNvPr id="26" name="Shape 24"/>
          <p:cNvSpPr/>
          <p:nvPr/>
        </p:nvSpPr>
        <p:spPr>
          <a:xfrm>
            <a:off x="969264" y="4195403"/>
            <a:ext cx="5412909" cy="1663530"/>
          </a:xfrm>
          <a:prstGeom prst="roundRect">
            <a:avLst>
              <a:gd name="adj" fmla="val 422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7" name="Shape 25"/>
          <p:cNvSpPr/>
          <p:nvPr/>
        </p:nvSpPr>
        <p:spPr>
          <a:xfrm>
            <a:off x="1441630" y="4579451"/>
            <a:ext cx="597997" cy="679470"/>
          </a:xfrm>
          <a:prstGeom prst="ellipse">
            <a:avLst/>
          </a:prstGeom>
          <a:solidFill>
            <a:srgbClr val="00897B"/>
          </a:solidFill>
          <a:ln/>
        </p:spPr>
        <p:txBody>
          <a:bodyPr/>
          <a:lstStyle/>
          <a:p>
            <a:endParaRPr lang="es-MX"/>
          </a:p>
        </p:txBody>
      </p:sp>
      <p:sp>
        <p:nvSpPr>
          <p:cNvPr id="28" name="Text 26"/>
          <p:cNvSpPr/>
          <p:nvPr/>
        </p:nvSpPr>
        <p:spPr>
          <a:xfrm>
            <a:off x="1441630" y="4579451"/>
            <a:ext cx="597997" cy="67947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V</a:t>
            </a:r>
            <a:endParaRPr lang="en-US" sz="1500" dirty="0"/>
          </a:p>
        </p:txBody>
      </p:sp>
      <p:sp>
        <p:nvSpPr>
          <p:cNvPr id="29" name="Text 27"/>
          <p:cNvSpPr/>
          <p:nvPr/>
        </p:nvSpPr>
        <p:spPr>
          <a:xfrm>
            <a:off x="2040070" y="4497155"/>
            <a:ext cx="4021018" cy="445170"/>
          </a:xfrm>
          <a:prstGeom prst="rect">
            <a:avLst/>
          </a:prstGeom>
          <a:noFill/>
          <a:ln/>
        </p:spPr>
        <p:txBody>
          <a:bodyPr wrap="square" lIns="0" tIns="0" rIns="0" bIns="0" rtlCol="0" anchor="ctr"/>
          <a:lstStyle/>
          <a:p>
            <a:pPr marL="0" indent="0">
              <a:buNone/>
            </a:pPr>
            <a:r>
              <a:rPr lang="en-US" sz="1400" b="1" dirty="0">
                <a:solidFill>
                  <a:srgbClr val="2B2B2B"/>
                </a:solidFill>
                <a:latin typeface="Calibri" pitchFamily="34" charset="0"/>
                <a:ea typeface="Calibri" pitchFamily="34" charset="-122"/>
                <a:cs typeface="Calibri" pitchFamily="34" charset="-120"/>
              </a:rPr>
              <a:t>Autonomía y responsabilidad</a:t>
            </a:r>
            <a:endParaRPr lang="en-US" sz="1400" dirty="0"/>
          </a:p>
        </p:txBody>
      </p:sp>
      <p:sp>
        <p:nvSpPr>
          <p:cNvPr id="30" name="Text 28"/>
          <p:cNvSpPr/>
          <p:nvPr/>
        </p:nvSpPr>
        <p:spPr>
          <a:xfrm>
            <a:off x="2040070" y="4853771"/>
            <a:ext cx="4021018" cy="421740"/>
          </a:xfrm>
          <a:prstGeom prst="rect">
            <a:avLst/>
          </a:prstGeom>
          <a:noFill/>
          <a:ln/>
        </p:spPr>
        <p:txBody>
          <a:bodyPr wrap="square" lIns="0" tIns="0" rIns="0" bIns="0" rtlCol="0" anchor="ctr"/>
          <a:lstStyle/>
          <a:p>
            <a:pPr marL="0" indent="0">
              <a:buNone/>
            </a:pPr>
            <a:r>
              <a:rPr lang="en-US" sz="1150" dirty="0">
                <a:solidFill>
                  <a:srgbClr val="6B6259"/>
                </a:solidFill>
                <a:latin typeface="Calibri" pitchFamily="34" charset="0"/>
                <a:ea typeface="Calibri" pitchFamily="34" charset="-122"/>
                <a:cs typeface="Calibri" pitchFamily="34" charset="-120"/>
              </a:rPr>
              <a:t>Fiscalización, transparencia, imputación</a:t>
            </a:r>
            <a:endParaRPr lang="en-US" sz="1150" dirty="0"/>
          </a:p>
        </p:txBody>
      </p:sp>
      <p:sp>
        <p:nvSpPr>
          <p:cNvPr id="31" name="Shape 29"/>
          <p:cNvSpPr/>
          <p:nvPr/>
        </p:nvSpPr>
        <p:spPr>
          <a:xfrm>
            <a:off x="6135624" y="4195403"/>
            <a:ext cx="5412909" cy="1663530"/>
          </a:xfrm>
          <a:prstGeom prst="roundRect">
            <a:avLst>
              <a:gd name="adj" fmla="val 422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2" name="Shape 30"/>
          <p:cNvSpPr/>
          <p:nvPr/>
        </p:nvSpPr>
        <p:spPr>
          <a:xfrm>
            <a:off x="6607990" y="4579451"/>
            <a:ext cx="597997" cy="679470"/>
          </a:xfrm>
          <a:prstGeom prst="ellipse">
            <a:avLst/>
          </a:prstGeom>
          <a:solidFill>
            <a:srgbClr val="C2185B"/>
          </a:solidFill>
          <a:ln/>
        </p:spPr>
        <p:txBody>
          <a:bodyPr/>
          <a:lstStyle/>
          <a:p>
            <a:endParaRPr lang="es-MX"/>
          </a:p>
        </p:txBody>
      </p:sp>
      <p:sp>
        <p:nvSpPr>
          <p:cNvPr id="33" name="Text 31"/>
          <p:cNvSpPr/>
          <p:nvPr/>
        </p:nvSpPr>
        <p:spPr>
          <a:xfrm>
            <a:off x="6607990" y="4579451"/>
            <a:ext cx="597997" cy="67947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VI</a:t>
            </a:r>
            <a:endParaRPr lang="en-US" sz="1500" dirty="0"/>
          </a:p>
        </p:txBody>
      </p:sp>
      <p:sp>
        <p:nvSpPr>
          <p:cNvPr id="34" name="Text 32"/>
          <p:cNvSpPr/>
          <p:nvPr/>
        </p:nvSpPr>
        <p:spPr>
          <a:xfrm>
            <a:off x="7206430" y="4497155"/>
            <a:ext cx="4021018" cy="445170"/>
          </a:xfrm>
          <a:prstGeom prst="rect">
            <a:avLst/>
          </a:prstGeom>
          <a:noFill/>
          <a:ln/>
        </p:spPr>
        <p:txBody>
          <a:bodyPr wrap="square" lIns="0" tIns="0" rIns="0" bIns="0" rtlCol="0" anchor="ctr"/>
          <a:lstStyle/>
          <a:p>
            <a:pPr marL="0" indent="0">
              <a:buNone/>
            </a:pPr>
            <a:r>
              <a:rPr lang="en-US" sz="1400" b="1" dirty="0">
                <a:solidFill>
                  <a:srgbClr val="2B2B2B"/>
                </a:solidFill>
                <a:latin typeface="Calibri" pitchFamily="34" charset="0"/>
                <a:ea typeface="Calibri" pitchFamily="34" charset="-122"/>
                <a:cs typeface="Calibri" pitchFamily="34" charset="-120"/>
              </a:rPr>
              <a:t>Línea jurisprudencial</a:t>
            </a:r>
            <a:endParaRPr lang="en-US" sz="1400" dirty="0"/>
          </a:p>
        </p:txBody>
      </p:sp>
      <p:sp>
        <p:nvSpPr>
          <p:cNvPr id="35" name="Text 33"/>
          <p:cNvSpPr/>
          <p:nvPr/>
        </p:nvSpPr>
        <p:spPr>
          <a:xfrm>
            <a:off x="7206430" y="4853771"/>
            <a:ext cx="4021018" cy="421740"/>
          </a:xfrm>
          <a:prstGeom prst="rect">
            <a:avLst/>
          </a:prstGeom>
          <a:noFill/>
          <a:ln/>
        </p:spPr>
        <p:txBody>
          <a:bodyPr wrap="square" lIns="0" tIns="0" rIns="0" bIns="0" rtlCol="0" anchor="ctr"/>
          <a:lstStyle/>
          <a:p>
            <a:pPr marL="0" indent="0">
              <a:buNone/>
            </a:pPr>
            <a:r>
              <a:rPr lang="en-US" sz="1150" dirty="0">
                <a:solidFill>
                  <a:srgbClr val="6B6259"/>
                </a:solidFill>
                <a:latin typeface="Calibri" pitchFamily="34" charset="0"/>
                <a:ea typeface="Calibri" pitchFamily="34" charset="-122"/>
                <a:cs typeface="Calibri" pitchFamily="34" charset="-120"/>
              </a:rPr>
              <a:t>Cuatro etapas y una tensión abierta</a:t>
            </a:r>
            <a:endParaRPr lang="en-US" sz="11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25</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Dos supuestos que no deben confundirse</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IV.3  CUÁNDO HAY AFECTACIÓN Y CUÁNDO NO</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25</a:t>
            </a:r>
            <a:endParaRPr lang="en-US" sz="1000" dirty="0"/>
          </a:p>
        </p:txBody>
      </p:sp>
      <p:sp>
        <p:nvSpPr>
          <p:cNvPr id="7" name="Shape 5"/>
          <p:cNvSpPr/>
          <p:nvPr/>
        </p:nvSpPr>
        <p:spPr>
          <a:xfrm>
            <a:off x="1133856" y="1417320"/>
            <a:ext cx="4800600" cy="4160520"/>
          </a:xfrm>
          <a:prstGeom prst="roundRect">
            <a:avLst>
              <a:gd name="adj" fmla="val 1319"/>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417320"/>
            <a:ext cx="4800600" cy="621792"/>
          </a:xfrm>
          <a:prstGeom prst="rect">
            <a:avLst/>
          </a:prstGeom>
          <a:solidFill>
            <a:srgbClr val="C2185B"/>
          </a:solidFill>
          <a:ln/>
        </p:spPr>
        <p:txBody>
          <a:bodyPr/>
          <a:lstStyle/>
          <a:p>
            <a:endParaRPr lang="es-MX"/>
          </a:p>
        </p:txBody>
      </p:sp>
      <p:sp>
        <p:nvSpPr>
          <p:cNvPr id="9" name="Text 7"/>
          <p:cNvSpPr/>
          <p:nvPr/>
        </p:nvSpPr>
        <p:spPr>
          <a:xfrm>
            <a:off x="1517904" y="1417320"/>
            <a:ext cx="4023360" cy="621792"/>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Alteración jurídica efectiva</a:t>
            </a:r>
            <a:endParaRPr lang="en-US" sz="1500" dirty="0"/>
          </a:p>
        </p:txBody>
      </p:sp>
      <p:sp>
        <p:nvSpPr>
          <p:cNvPr id="10" name="Text 8"/>
          <p:cNvSpPr/>
          <p:nvPr/>
        </p:nvSpPr>
        <p:spPr>
          <a:xfrm>
            <a:off x="1517904" y="2240280"/>
            <a:ext cx="4041648" cy="1371600"/>
          </a:xfrm>
          <a:prstGeom prst="rect">
            <a:avLst/>
          </a:prstGeom>
          <a:noFill/>
          <a:ln/>
        </p:spPr>
        <p:txBody>
          <a:bodyPr wrap="square" lIns="0" tIns="0" rIns="0" bIns="0" rtlCol="0" anchor="t"/>
          <a:lstStyle/>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El Ejecutivo sustituye la cifra</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Elimina el documento original</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Impide que la legislatura lo conozca</a:t>
            </a:r>
            <a:endParaRPr lang="en-US" sz="1230" dirty="0"/>
          </a:p>
        </p:txBody>
      </p:sp>
      <p:sp>
        <p:nvSpPr>
          <p:cNvPr id="11" name="Shape 9"/>
          <p:cNvSpPr/>
          <p:nvPr/>
        </p:nvSpPr>
        <p:spPr>
          <a:xfrm>
            <a:off x="1517904" y="3794760"/>
            <a:ext cx="457200" cy="32004"/>
          </a:xfrm>
          <a:prstGeom prst="rect">
            <a:avLst/>
          </a:prstGeom>
          <a:solidFill>
            <a:srgbClr val="C2185B"/>
          </a:solidFill>
          <a:ln/>
        </p:spPr>
        <p:txBody>
          <a:bodyPr/>
          <a:lstStyle/>
          <a:p>
            <a:endParaRPr lang="es-MX"/>
          </a:p>
        </p:txBody>
      </p:sp>
      <p:sp>
        <p:nvSpPr>
          <p:cNvPr id="12" name="Text 10"/>
          <p:cNvSpPr/>
          <p:nvPr/>
        </p:nvSpPr>
        <p:spPr>
          <a:xfrm>
            <a:off x="1517904" y="3977640"/>
            <a:ext cx="4041648" cy="86868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Existe afectación directa a la autonomía.</a:t>
            </a:r>
            <a:endParaRPr lang="en-US" sz="1200" dirty="0"/>
          </a:p>
        </p:txBody>
      </p:sp>
      <p:sp>
        <p:nvSpPr>
          <p:cNvPr id="13" name="Shape 11"/>
          <p:cNvSpPr/>
          <p:nvPr/>
        </p:nvSpPr>
        <p:spPr>
          <a:xfrm>
            <a:off x="1517904" y="4864608"/>
            <a:ext cx="1645920" cy="402336"/>
          </a:xfrm>
          <a:prstGeom prst="roundRect">
            <a:avLst>
              <a:gd name="adj" fmla="val 18182"/>
            </a:avLst>
          </a:prstGeom>
          <a:solidFill>
            <a:srgbClr val="C2185B"/>
          </a:solidFill>
          <a:ln/>
        </p:spPr>
        <p:txBody>
          <a:bodyPr/>
          <a:lstStyle/>
          <a:p>
            <a:endParaRPr lang="es-MX"/>
          </a:p>
        </p:txBody>
      </p:sp>
      <p:sp>
        <p:nvSpPr>
          <p:cNvPr id="14" name="Text 12"/>
          <p:cNvSpPr/>
          <p:nvPr/>
        </p:nvSpPr>
        <p:spPr>
          <a:xfrm>
            <a:off x="1517904" y="4864608"/>
            <a:ext cx="1645920" cy="402336"/>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Hay violación</a:t>
            </a:r>
            <a:endParaRPr lang="en-US" sz="1150" dirty="0"/>
          </a:p>
        </p:txBody>
      </p:sp>
      <p:sp>
        <p:nvSpPr>
          <p:cNvPr id="15" name="Shape 13"/>
          <p:cNvSpPr/>
          <p:nvPr/>
        </p:nvSpPr>
        <p:spPr>
          <a:xfrm>
            <a:off x="6300216" y="1417320"/>
            <a:ext cx="4800600" cy="4160520"/>
          </a:xfrm>
          <a:prstGeom prst="roundRect">
            <a:avLst>
              <a:gd name="adj" fmla="val 1319"/>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6300216" y="1417320"/>
            <a:ext cx="4800600" cy="621792"/>
          </a:xfrm>
          <a:prstGeom prst="rect">
            <a:avLst/>
          </a:prstGeom>
          <a:solidFill>
            <a:srgbClr val="00897B"/>
          </a:solidFill>
          <a:ln/>
        </p:spPr>
        <p:txBody>
          <a:bodyPr/>
          <a:lstStyle/>
          <a:p>
            <a:endParaRPr lang="es-MX"/>
          </a:p>
        </p:txBody>
      </p:sp>
      <p:sp>
        <p:nvSpPr>
          <p:cNvPr id="17" name="Text 15"/>
          <p:cNvSpPr/>
          <p:nvPr/>
        </p:nvSpPr>
        <p:spPr>
          <a:xfrm>
            <a:off x="6684264" y="1417320"/>
            <a:ext cx="4023360" cy="621792"/>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Propuesta financiera paralela</a:t>
            </a:r>
            <a:endParaRPr lang="en-US" sz="1500" dirty="0"/>
          </a:p>
        </p:txBody>
      </p:sp>
      <p:sp>
        <p:nvSpPr>
          <p:cNvPr id="18" name="Text 16"/>
          <p:cNvSpPr/>
          <p:nvPr/>
        </p:nvSpPr>
        <p:spPr>
          <a:xfrm>
            <a:off x="6684264" y="2240280"/>
            <a:ext cx="4041648" cy="1371600"/>
          </a:xfrm>
          <a:prstGeom prst="rect">
            <a:avLst/>
          </a:prstGeom>
          <a:noFill/>
          <a:ln/>
        </p:spPr>
        <p:txBody>
          <a:bodyPr wrap="square" lIns="0" tIns="0" rIns="0" bIns="0" rtlCol="0" anchor="t"/>
          <a:lstStyle/>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El Ejecutivo expresa una estimación distinta</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Pero remite íntegramente el anteproyecto</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Y permite que el Congreso lo analice</a:t>
            </a:r>
            <a:endParaRPr lang="en-US" sz="1230" dirty="0"/>
          </a:p>
        </p:txBody>
      </p:sp>
      <p:sp>
        <p:nvSpPr>
          <p:cNvPr id="19" name="Shape 17"/>
          <p:cNvSpPr/>
          <p:nvPr/>
        </p:nvSpPr>
        <p:spPr>
          <a:xfrm>
            <a:off x="6684264" y="3794760"/>
            <a:ext cx="457200" cy="32004"/>
          </a:xfrm>
          <a:prstGeom prst="rect">
            <a:avLst/>
          </a:prstGeom>
          <a:solidFill>
            <a:srgbClr val="00897B"/>
          </a:solidFill>
          <a:ln/>
        </p:spPr>
        <p:txBody>
          <a:bodyPr/>
          <a:lstStyle/>
          <a:p>
            <a:endParaRPr lang="es-MX"/>
          </a:p>
        </p:txBody>
      </p:sp>
      <p:sp>
        <p:nvSpPr>
          <p:cNvPr id="20" name="Text 18"/>
          <p:cNvSpPr/>
          <p:nvPr/>
        </p:nvSpPr>
        <p:spPr>
          <a:xfrm>
            <a:off x="6684264" y="3977640"/>
            <a:ext cx="4041648" cy="868680"/>
          </a:xfrm>
          <a:prstGeom prst="rect">
            <a:avLst/>
          </a:prstGeom>
          <a:noFill/>
          <a:ln/>
        </p:spPr>
        <p:txBody>
          <a:bodyPr wrap="square" lIns="0" tIns="0" rIns="0" bIns="0" rtlCol="0" anchor="t"/>
          <a:lstStyle/>
          <a:p>
            <a:pPr marL="0" indent="0" algn="l">
              <a:lnSpc>
                <a:spcPts val="1600"/>
              </a:lnSpc>
              <a:buNone/>
            </a:pPr>
            <a:r>
              <a:rPr lang="en-US" sz="1200" dirty="0">
                <a:solidFill>
                  <a:srgbClr val="2B2B2B"/>
                </a:solidFill>
                <a:latin typeface="Calibri" pitchFamily="34" charset="0"/>
                <a:ea typeface="Calibri" pitchFamily="34" charset="-122"/>
                <a:cs typeface="Calibri" pitchFamily="34" charset="-120"/>
              </a:rPr>
              <a:t>No existe necesariamente violación, aunque la actuación puede ser institucionalmente cuestionable.</a:t>
            </a:r>
            <a:endParaRPr lang="en-US" sz="1200" dirty="0"/>
          </a:p>
        </p:txBody>
      </p:sp>
      <p:sp>
        <p:nvSpPr>
          <p:cNvPr id="21" name="Shape 19"/>
          <p:cNvSpPr/>
          <p:nvPr/>
        </p:nvSpPr>
        <p:spPr>
          <a:xfrm>
            <a:off x="6684264" y="4864608"/>
            <a:ext cx="1645920" cy="402336"/>
          </a:xfrm>
          <a:prstGeom prst="roundRect">
            <a:avLst>
              <a:gd name="adj" fmla="val 18182"/>
            </a:avLst>
          </a:prstGeom>
          <a:solidFill>
            <a:srgbClr val="00897B"/>
          </a:solidFill>
          <a:ln/>
        </p:spPr>
        <p:txBody>
          <a:bodyPr/>
          <a:lstStyle/>
          <a:p>
            <a:endParaRPr lang="es-MX"/>
          </a:p>
        </p:txBody>
      </p:sp>
      <p:sp>
        <p:nvSpPr>
          <p:cNvPr id="22" name="Text 20"/>
          <p:cNvSpPr/>
          <p:nvPr/>
        </p:nvSpPr>
        <p:spPr>
          <a:xfrm>
            <a:off x="6684264" y="4864608"/>
            <a:ext cx="1645920" cy="402336"/>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No hay violación</a:t>
            </a:r>
            <a:endParaRPr lang="en-US" sz="1150" dirty="0"/>
          </a:p>
        </p:txBody>
      </p:sp>
      <p:sp>
        <p:nvSpPr>
          <p:cNvPr id="23" name="Text 21"/>
          <p:cNvSpPr/>
          <p:nvPr/>
        </p:nvSpPr>
        <p:spPr>
          <a:xfrm>
            <a:off x="1133856" y="5742432"/>
            <a:ext cx="9966960" cy="365760"/>
          </a:xfrm>
          <a:prstGeom prst="rect">
            <a:avLst/>
          </a:prstGeom>
          <a:noFill/>
          <a:ln/>
        </p:spPr>
        <p:txBody>
          <a:bodyPr wrap="square" lIns="0" tIns="0" rIns="0" bIns="0" rtlCol="0" anchor="t"/>
          <a:lstStyle/>
          <a:p>
            <a:pPr marL="0" indent="0" algn="l">
              <a:lnSpc>
                <a:spcPts val="1600"/>
              </a:lnSpc>
              <a:buNone/>
            </a:pPr>
            <a:r>
              <a:rPr lang="en-US" sz="1200" i="1" dirty="0">
                <a:solidFill>
                  <a:srgbClr val="6B6259"/>
                </a:solidFill>
                <a:latin typeface="Calibri" pitchFamily="34" charset="0"/>
                <a:ea typeface="Calibri" pitchFamily="34" charset="-122"/>
                <a:cs typeface="Calibri" pitchFamily="34" charset="-120"/>
              </a:rPr>
              <a:t>El criterio no es la existencia de una cifra distinta, sino el acceso efectivo de la legislatura al documento original.</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26</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Lo que el Congreso puede hacer</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IV.4  SUP-JE-1/2024</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26</a:t>
            </a:r>
            <a:endParaRPr lang="en-US" sz="1000" dirty="0"/>
          </a:p>
        </p:txBody>
      </p:sp>
      <p:sp>
        <p:nvSpPr>
          <p:cNvPr id="7" name="Text 5"/>
          <p:cNvSpPr/>
          <p:nvPr/>
        </p:nvSpPr>
        <p:spPr>
          <a:xfrm>
            <a:off x="1133856" y="1481328"/>
            <a:ext cx="4663440" cy="2926080"/>
          </a:xfrm>
          <a:prstGeom prst="rect">
            <a:avLst/>
          </a:prstGeom>
          <a:noFill/>
          <a:ln/>
        </p:spPr>
        <p:txBody>
          <a:bodyPr wrap="square" lIns="0" tIns="0" rIns="0" bIns="0" rtlCol="0" anchor="t"/>
          <a:lstStyle/>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Aprobar el monto solicitado</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Incrementarlo</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Reducirlo</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Reasignar partidas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Solicitar información</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Convocar a comparecencias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Contrastar el gasto con los ingresos previstos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Considerar la situación financiera de la entidad</a:t>
            </a:r>
            <a:endParaRPr lang="en-US" sz="1250" dirty="0"/>
          </a:p>
        </p:txBody>
      </p:sp>
      <p:sp>
        <p:nvSpPr>
          <p:cNvPr id="8" name="Shape 6"/>
          <p:cNvSpPr/>
          <p:nvPr/>
        </p:nvSpPr>
        <p:spPr>
          <a:xfrm>
            <a:off x="6172200" y="1417320"/>
            <a:ext cx="4937760" cy="3063240"/>
          </a:xfrm>
          <a:prstGeom prst="roundRect">
            <a:avLst>
              <a:gd name="adj" fmla="val 1791"/>
            </a:avLst>
          </a:prstGeom>
          <a:solidFill>
            <a:srgbClr val="2B2B2B"/>
          </a:solidFill>
          <a:ln/>
        </p:spPr>
        <p:txBody>
          <a:bodyPr/>
          <a:lstStyle/>
          <a:p>
            <a:endParaRPr lang="es-MX"/>
          </a:p>
        </p:txBody>
      </p:sp>
      <p:sp>
        <p:nvSpPr>
          <p:cNvPr id="9" name="Text 7"/>
          <p:cNvSpPr/>
          <p:nvPr/>
        </p:nvSpPr>
        <p:spPr>
          <a:xfrm>
            <a:off x="6510528" y="1645920"/>
            <a:ext cx="4297680" cy="365760"/>
          </a:xfrm>
          <a:prstGeom prst="rect">
            <a:avLst/>
          </a:prstGeom>
          <a:noFill/>
          <a:ln/>
        </p:spPr>
        <p:txBody>
          <a:bodyPr wrap="square" lIns="0" tIns="0" rIns="0" bIns="0" rtlCol="0" anchor="ctr"/>
          <a:lstStyle/>
          <a:p>
            <a:pPr marL="0" indent="0">
              <a:buNone/>
            </a:pPr>
            <a:r>
              <a:rPr lang="en-US" sz="1900" b="1" dirty="0">
                <a:solidFill>
                  <a:srgbClr val="00897B"/>
                </a:solidFill>
                <a:latin typeface="Cambria" pitchFamily="34" charset="0"/>
                <a:ea typeface="Cambria" pitchFamily="34" charset="-122"/>
                <a:cs typeface="Cambria" pitchFamily="34" charset="-120"/>
              </a:rPr>
              <a:t>SUP-JE-1/2024</a:t>
            </a:r>
            <a:endParaRPr lang="en-US" sz="1900" dirty="0"/>
          </a:p>
        </p:txBody>
      </p:sp>
      <p:sp>
        <p:nvSpPr>
          <p:cNvPr id="10" name="Text 8"/>
          <p:cNvSpPr/>
          <p:nvPr/>
        </p:nvSpPr>
        <p:spPr>
          <a:xfrm>
            <a:off x="6510528" y="2103120"/>
            <a:ext cx="4297680" cy="777240"/>
          </a:xfrm>
          <a:prstGeom prst="rect">
            <a:avLst/>
          </a:prstGeom>
          <a:noFill/>
          <a:ln/>
        </p:spPr>
        <p:txBody>
          <a:bodyPr wrap="square" lIns="0" tIns="0" rIns="0" bIns="0" rtlCol="0" anchor="t"/>
          <a:lstStyle/>
          <a:p>
            <a:pPr marL="0" indent="0" algn="l">
              <a:lnSpc>
                <a:spcPts val="1600"/>
              </a:lnSpc>
              <a:buNone/>
            </a:pPr>
            <a:r>
              <a:rPr lang="en-US" sz="1200" dirty="0">
                <a:solidFill>
                  <a:srgbClr val="E4D7C3"/>
                </a:solidFill>
                <a:latin typeface="Calibri" pitchFamily="34" charset="0"/>
                <a:ea typeface="Calibri" pitchFamily="34" charset="-122"/>
                <a:cs typeface="Calibri" pitchFamily="34" charset="-120"/>
              </a:rPr>
              <a:t>Reducción del presupuesto solicitado por el Tribunal Electoral del Estado de Morelos para un año de proceso electoral. Se confirmó el decreto.</a:t>
            </a:r>
            <a:endParaRPr lang="en-US" sz="1200" dirty="0"/>
          </a:p>
        </p:txBody>
      </p:sp>
      <p:sp>
        <p:nvSpPr>
          <p:cNvPr id="11" name="Shape 9"/>
          <p:cNvSpPr/>
          <p:nvPr/>
        </p:nvSpPr>
        <p:spPr>
          <a:xfrm>
            <a:off x="6510528" y="2971800"/>
            <a:ext cx="548640" cy="36576"/>
          </a:xfrm>
          <a:prstGeom prst="rect">
            <a:avLst/>
          </a:prstGeom>
          <a:solidFill>
            <a:srgbClr val="C2185B"/>
          </a:solidFill>
          <a:ln/>
        </p:spPr>
        <p:txBody>
          <a:bodyPr/>
          <a:lstStyle/>
          <a:p>
            <a:endParaRPr lang="es-MX"/>
          </a:p>
        </p:txBody>
      </p:sp>
      <p:sp>
        <p:nvSpPr>
          <p:cNvPr id="12" name="Text 10"/>
          <p:cNvSpPr/>
          <p:nvPr/>
        </p:nvSpPr>
        <p:spPr>
          <a:xfrm>
            <a:off x="6510528" y="3182112"/>
            <a:ext cx="4297680" cy="1188720"/>
          </a:xfrm>
          <a:prstGeom prst="rect">
            <a:avLst/>
          </a:prstGeom>
          <a:noFill/>
          <a:ln/>
        </p:spPr>
        <p:txBody>
          <a:bodyPr wrap="square" lIns="0" tIns="0" rIns="0" bIns="0" rtlCol="0" anchor="t"/>
          <a:lstStyle/>
          <a:p>
            <a:pPr marL="0" indent="0" algn="l">
              <a:lnSpc>
                <a:spcPts val="1600"/>
              </a:lnSpc>
              <a:buNone/>
            </a:pPr>
            <a:r>
              <a:rPr lang="en-US" sz="1200" dirty="0">
                <a:solidFill>
                  <a:srgbClr val="F4ECE0"/>
                </a:solidFill>
                <a:latin typeface="Calibri" pitchFamily="34" charset="0"/>
                <a:ea typeface="Calibri" pitchFamily="34" charset="-122"/>
                <a:cs typeface="Calibri" pitchFamily="34" charset="-120"/>
              </a:rPr>
              <a:t>La autonomía presupuestaria no vuelve inamovible el presupuesto. El Congreso puede modificarlo, pero debe someter la decisión a un escrutinio mayor, analizar de manera completa la solicitud, considerar las necesidades institucionales y ponderar la disponibilidad financiera.</a:t>
            </a:r>
            <a:endParaRPr lang="en-US" sz="1200" dirty="0"/>
          </a:p>
        </p:txBody>
      </p:sp>
      <p:sp>
        <p:nvSpPr>
          <p:cNvPr id="13" name="Shape 11"/>
          <p:cNvSpPr/>
          <p:nvPr/>
        </p:nvSpPr>
        <p:spPr>
          <a:xfrm>
            <a:off x="1133856" y="4754880"/>
            <a:ext cx="9966960" cy="1005840"/>
          </a:xfrm>
          <a:prstGeom prst="roundRect">
            <a:avLst>
              <a:gd name="adj" fmla="val 4545"/>
            </a:avLst>
          </a:prstGeom>
          <a:solidFill>
            <a:srgbClr val="C2185B"/>
          </a:solidFill>
          <a:ln/>
        </p:spPr>
        <p:txBody>
          <a:bodyPr/>
          <a:lstStyle/>
          <a:p>
            <a:endParaRPr lang="es-MX"/>
          </a:p>
        </p:txBody>
      </p:sp>
      <p:sp>
        <p:nvSpPr>
          <p:cNvPr id="14" name="Text 12"/>
          <p:cNvSpPr/>
          <p:nvPr/>
        </p:nvSpPr>
        <p:spPr>
          <a:xfrm>
            <a:off x="1481328" y="4754880"/>
            <a:ext cx="9281160" cy="1005840"/>
          </a:xfrm>
          <a:prstGeom prst="rect">
            <a:avLst/>
          </a:prstGeom>
          <a:noFill/>
          <a:ln/>
        </p:spPr>
        <p:txBody>
          <a:bodyPr wrap="square" lIns="0" tIns="0" rIns="0" bIns="0" rtlCol="0" anchor="ctr"/>
          <a:lstStyle/>
          <a:p>
            <a:pPr marL="0" indent="0" algn="l">
              <a:lnSpc>
                <a:spcPts val="1600"/>
              </a:lnSpc>
              <a:buNone/>
            </a:pPr>
            <a:r>
              <a:rPr lang="en-US" sz="1280" b="1" dirty="0">
                <a:solidFill>
                  <a:srgbClr val="F4ECE0"/>
                </a:solidFill>
                <a:latin typeface="Calibri" pitchFamily="34" charset="0"/>
                <a:ea typeface="Calibri" pitchFamily="34" charset="-122"/>
                <a:cs typeface="Calibri" pitchFamily="34" charset="-120"/>
              </a:rPr>
              <a:t>La atribución no es ilimitada: debe ejercerse dentro del procedimiento aplicable y sin vaciar de contenido la autonomía del tribunal. Pero el límite, como se verá, quedó sin estándar.</a:t>
            </a:r>
            <a:endParaRPr lang="en-US" sz="128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27</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Lo que la autonomía no habilita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IV.6–7  MINISTRACIÓN EFECTIVA Y EJERCICIO INTERNO</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27</a:t>
            </a:r>
            <a:endParaRPr lang="en-US" sz="1000" dirty="0"/>
          </a:p>
        </p:txBody>
      </p:sp>
      <p:sp>
        <p:nvSpPr>
          <p:cNvPr id="7" name="Shape 5"/>
          <p:cNvSpPr/>
          <p:nvPr/>
        </p:nvSpPr>
        <p:spPr>
          <a:xfrm>
            <a:off x="1133856" y="1371600"/>
            <a:ext cx="9966960" cy="658368"/>
          </a:xfrm>
          <a:prstGeom prst="roundRect">
            <a:avLst>
              <a:gd name="adj" fmla="val 6944"/>
            </a:avLst>
          </a:prstGeom>
          <a:solidFill>
            <a:srgbClr val="00897B"/>
          </a:solidFill>
          <a:ln/>
        </p:spPr>
        <p:txBody>
          <a:bodyPr/>
          <a:lstStyle/>
          <a:p>
            <a:endParaRPr lang="es-MX"/>
          </a:p>
        </p:txBody>
      </p:sp>
      <p:sp>
        <p:nvSpPr>
          <p:cNvPr id="8" name="Text 6"/>
          <p:cNvSpPr/>
          <p:nvPr/>
        </p:nvSpPr>
        <p:spPr>
          <a:xfrm>
            <a:off x="1444752" y="1371600"/>
            <a:ext cx="9372600" cy="658368"/>
          </a:xfrm>
          <a:prstGeom prst="rect">
            <a:avLst/>
          </a:prstGeom>
          <a:noFill/>
          <a:ln/>
        </p:spPr>
        <p:txBody>
          <a:bodyPr wrap="square" lIns="0" tIns="0" rIns="0" bIns="0" rtlCol="0" anchor="ctr"/>
          <a:lstStyle/>
          <a:p>
            <a:pPr marL="0" indent="0" algn="l">
              <a:lnSpc>
                <a:spcPts val="1600"/>
              </a:lnSpc>
              <a:buNone/>
            </a:pPr>
            <a:r>
              <a:rPr lang="en-US" sz="1230" dirty="0">
                <a:solidFill>
                  <a:srgbClr val="FFFFFF"/>
                </a:solidFill>
                <a:latin typeface="Calibri" pitchFamily="34" charset="0"/>
                <a:ea typeface="Calibri" pitchFamily="34" charset="-122"/>
                <a:cs typeface="Calibri" pitchFamily="34" charset="-120"/>
              </a:rPr>
              <a:t>La Secretaría de Finanzas no tiene facultad discrecional para decidir si entrega recursos ya aprobados. La omisión injustificada altera el presupuesto aprobado e invade la autonomía de gestión.</a:t>
            </a:r>
            <a:endParaRPr lang="en-US" sz="1230" dirty="0"/>
          </a:p>
        </p:txBody>
      </p:sp>
      <p:sp>
        <p:nvSpPr>
          <p:cNvPr id="9" name="Text 7"/>
          <p:cNvSpPr/>
          <p:nvPr/>
        </p:nvSpPr>
        <p:spPr>
          <a:xfrm>
            <a:off x="1133856" y="2240280"/>
            <a:ext cx="9966960" cy="292608"/>
          </a:xfrm>
          <a:prstGeom prst="rect">
            <a:avLst/>
          </a:prstGeom>
          <a:noFill/>
          <a:ln/>
        </p:spPr>
        <p:txBody>
          <a:bodyPr wrap="square" lIns="0" tIns="0" rIns="0" bIns="0" rtlCol="0" anchor="ctr"/>
          <a:lstStyle/>
          <a:p>
            <a:pPr marL="0" indent="0">
              <a:buNone/>
            </a:pPr>
            <a:r>
              <a:rPr lang="en-US" sz="1250" b="1" dirty="0">
                <a:solidFill>
                  <a:srgbClr val="2B2B2B"/>
                </a:solidFill>
                <a:latin typeface="Calibri" pitchFamily="34" charset="0"/>
                <a:ea typeface="Calibri" pitchFamily="34" charset="-122"/>
                <a:cs typeface="Calibri" pitchFamily="34" charset="-120"/>
              </a:rPr>
              <a:t>Pero recibir lo aprobado no significa poder ejercerlo de cualquier manera. La autonomía no habilita:</a:t>
            </a:r>
            <a:endParaRPr lang="en-US" sz="1250" dirty="0"/>
          </a:p>
        </p:txBody>
      </p:sp>
      <p:sp>
        <p:nvSpPr>
          <p:cNvPr id="10" name="Shape 8"/>
          <p:cNvSpPr/>
          <p:nvPr/>
        </p:nvSpPr>
        <p:spPr>
          <a:xfrm>
            <a:off x="1179576" y="2816352"/>
            <a:ext cx="118872" cy="118872"/>
          </a:xfrm>
          <a:prstGeom prst="rect">
            <a:avLst/>
          </a:prstGeom>
          <a:solidFill>
            <a:srgbClr val="C2185B"/>
          </a:solidFill>
          <a:ln/>
        </p:spPr>
        <p:txBody>
          <a:bodyPr/>
          <a:lstStyle/>
          <a:p>
            <a:endParaRPr lang="es-MX"/>
          </a:p>
        </p:txBody>
      </p:sp>
      <p:sp>
        <p:nvSpPr>
          <p:cNvPr id="11" name="Text 9"/>
          <p:cNvSpPr/>
          <p:nvPr/>
        </p:nvSpPr>
        <p:spPr>
          <a:xfrm>
            <a:off x="1444752" y="263347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Transferencias prohibidas</a:t>
            </a:r>
            <a:endParaRPr lang="en-US" sz="1180" dirty="0"/>
          </a:p>
        </p:txBody>
      </p:sp>
      <p:sp>
        <p:nvSpPr>
          <p:cNvPr id="12" name="Shape 10"/>
          <p:cNvSpPr/>
          <p:nvPr/>
        </p:nvSpPr>
        <p:spPr>
          <a:xfrm>
            <a:off x="6345936" y="2816352"/>
            <a:ext cx="118872" cy="118872"/>
          </a:xfrm>
          <a:prstGeom prst="rect">
            <a:avLst/>
          </a:prstGeom>
          <a:solidFill>
            <a:srgbClr val="C2185B"/>
          </a:solidFill>
          <a:ln/>
        </p:spPr>
        <p:txBody>
          <a:bodyPr/>
          <a:lstStyle/>
          <a:p>
            <a:endParaRPr lang="es-MX"/>
          </a:p>
        </p:txBody>
      </p:sp>
      <p:sp>
        <p:nvSpPr>
          <p:cNvPr id="13" name="Text 11"/>
          <p:cNvSpPr/>
          <p:nvPr/>
        </p:nvSpPr>
        <p:spPr>
          <a:xfrm>
            <a:off x="6611112" y="263347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Creación irregular de plazas</a:t>
            </a:r>
            <a:endParaRPr lang="en-US" sz="1180" dirty="0"/>
          </a:p>
        </p:txBody>
      </p:sp>
      <p:sp>
        <p:nvSpPr>
          <p:cNvPr id="14" name="Shape 12"/>
          <p:cNvSpPr/>
          <p:nvPr/>
        </p:nvSpPr>
        <p:spPr>
          <a:xfrm>
            <a:off x="1179576" y="3364992"/>
            <a:ext cx="118872" cy="118872"/>
          </a:xfrm>
          <a:prstGeom prst="rect">
            <a:avLst/>
          </a:prstGeom>
          <a:solidFill>
            <a:srgbClr val="C2185B"/>
          </a:solidFill>
          <a:ln/>
        </p:spPr>
        <p:txBody>
          <a:bodyPr/>
          <a:lstStyle/>
          <a:p>
            <a:endParaRPr lang="es-MX"/>
          </a:p>
        </p:txBody>
      </p:sp>
      <p:sp>
        <p:nvSpPr>
          <p:cNvPr id="15" name="Text 13"/>
          <p:cNvSpPr/>
          <p:nvPr/>
        </p:nvSpPr>
        <p:spPr>
          <a:xfrm>
            <a:off x="1444752" y="318211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Contratación sin procedimiento</a:t>
            </a:r>
            <a:endParaRPr lang="en-US" sz="1180" dirty="0"/>
          </a:p>
        </p:txBody>
      </p:sp>
      <p:sp>
        <p:nvSpPr>
          <p:cNvPr id="16" name="Shape 14"/>
          <p:cNvSpPr/>
          <p:nvPr/>
        </p:nvSpPr>
        <p:spPr>
          <a:xfrm>
            <a:off x="6345936" y="3364992"/>
            <a:ext cx="118872" cy="118872"/>
          </a:xfrm>
          <a:prstGeom prst="rect">
            <a:avLst/>
          </a:prstGeom>
          <a:solidFill>
            <a:srgbClr val="C2185B"/>
          </a:solidFill>
          <a:ln/>
        </p:spPr>
        <p:txBody>
          <a:bodyPr/>
          <a:lstStyle/>
          <a:p>
            <a:endParaRPr lang="es-MX"/>
          </a:p>
        </p:txBody>
      </p:sp>
      <p:sp>
        <p:nvSpPr>
          <p:cNvPr id="17" name="Text 15"/>
          <p:cNvSpPr/>
          <p:nvPr/>
        </p:nvSpPr>
        <p:spPr>
          <a:xfrm>
            <a:off x="6611112" y="318211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Fraccionamiento de operaciones</a:t>
            </a:r>
            <a:endParaRPr lang="en-US" sz="1180" dirty="0"/>
          </a:p>
        </p:txBody>
      </p:sp>
      <p:sp>
        <p:nvSpPr>
          <p:cNvPr id="18" name="Shape 16"/>
          <p:cNvSpPr/>
          <p:nvPr/>
        </p:nvSpPr>
        <p:spPr>
          <a:xfrm>
            <a:off x="1179576" y="3913632"/>
            <a:ext cx="118872" cy="118872"/>
          </a:xfrm>
          <a:prstGeom prst="rect">
            <a:avLst/>
          </a:prstGeom>
          <a:solidFill>
            <a:srgbClr val="C2185B"/>
          </a:solidFill>
          <a:ln/>
        </p:spPr>
        <p:txBody>
          <a:bodyPr/>
          <a:lstStyle/>
          <a:p>
            <a:endParaRPr lang="es-MX"/>
          </a:p>
        </p:txBody>
      </p:sp>
      <p:sp>
        <p:nvSpPr>
          <p:cNvPr id="19" name="Text 17"/>
          <p:cNvSpPr/>
          <p:nvPr/>
        </p:nvSpPr>
        <p:spPr>
          <a:xfrm>
            <a:off x="1444752" y="373075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Pagos sin contraprestación</a:t>
            </a:r>
            <a:endParaRPr lang="en-US" sz="1180" dirty="0"/>
          </a:p>
        </p:txBody>
      </p:sp>
      <p:sp>
        <p:nvSpPr>
          <p:cNvPr id="20" name="Shape 18"/>
          <p:cNvSpPr/>
          <p:nvPr/>
        </p:nvSpPr>
        <p:spPr>
          <a:xfrm>
            <a:off x="6345936" y="3913632"/>
            <a:ext cx="118872" cy="118872"/>
          </a:xfrm>
          <a:prstGeom prst="rect">
            <a:avLst/>
          </a:prstGeom>
          <a:solidFill>
            <a:srgbClr val="C2185B"/>
          </a:solidFill>
          <a:ln/>
        </p:spPr>
        <p:txBody>
          <a:bodyPr/>
          <a:lstStyle/>
          <a:p>
            <a:endParaRPr lang="es-MX"/>
          </a:p>
        </p:txBody>
      </p:sp>
      <p:sp>
        <p:nvSpPr>
          <p:cNvPr id="21" name="Text 19"/>
          <p:cNvSpPr/>
          <p:nvPr/>
        </p:nvSpPr>
        <p:spPr>
          <a:xfrm>
            <a:off x="6611112" y="373075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Prestaciones sin fundamento</a:t>
            </a:r>
            <a:endParaRPr lang="en-US" sz="1180" dirty="0"/>
          </a:p>
        </p:txBody>
      </p:sp>
      <p:sp>
        <p:nvSpPr>
          <p:cNvPr id="22" name="Shape 20"/>
          <p:cNvSpPr/>
          <p:nvPr/>
        </p:nvSpPr>
        <p:spPr>
          <a:xfrm>
            <a:off x="1179576" y="4462272"/>
            <a:ext cx="118872" cy="118872"/>
          </a:xfrm>
          <a:prstGeom prst="rect">
            <a:avLst/>
          </a:prstGeom>
          <a:solidFill>
            <a:srgbClr val="C2185B"/>
          </a:solidFill>
          <a:ln/>
        </p:spPr>
        <p:txBody>
          <a:bodyPr/>
          <a:lstStyle/>
          <a:p>
            <a:endParaRPr lang="es-MX"/>
          </a:p>
        </p:txBody>
      </p:sp>
      <p:sp>
        <p:nvSpPr>
          <p:cNvPr id="23" name="Text 21"/>
          <p:cNvSpPr/>
          <p:nvPr/>
        </p:nvSpPr>
        <p:spPr>
          <a:xfrm>
            <a:off x="1444752" y="427939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Adquisiciones innecesarias</a:t>
            </a:r>
            <a:endParaRPr lang="en-US" sz="1180" dirty="0"/>
          </a:p>
        </p:txBody>
      </p:sp>
      <p:sp>
        <p:nvSpPr>
          <p:cNvPr id="24" name="Shape 22"/>
          <p:cNvSpPr/>
          <p:nvPr/>
        </p:nvSpPr>
        <p:spPr>
          <a:xfrm>
            <a:off x="6345936" y="4462272"/>
            <a:ext cx="118872" cy="118872"/>
          </a:xfrm>
          <a:prstGeom prst="rect">
            <a:avLst/>
          </a:prstGeom>
          <a:solidFill>
            <a:srgbClr val="C2185B"/>
          </a:solidFill>
          <a:ln/>
        </p:spPr>
        <p:txBody>
          <a:bodyPr/>
          <a:lstStyle/>
          <a:p>
            <a:endParaRPr lang="es-MX"/>
          </a:p>
        </p:txBody>
      </p:sp>
      <p:sp>
        <p:nvSpPr>
          <p:cNvPr id="25" name="Text 23"/>
          <p:cNvSpPr/>
          <p:nvPr/>
        </p:nvSpPr>
        <p:spPr>
          <a:xfrm>
            <a:off x="6611112" y="427939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Uso partidista de recursos</a:t>
            </a:r>
            <a:endParaRPr lang="en-US" sz="1180" dirty="0"/>
          </a:p>
        </p:txBody>
      </p:sp>
      <p:sp>
        <p:nvSpPr>
          <p:cNvPr id="26" name="Shape 24"/>
          <p:cNvSpPr/>
          <p:nvPr/>
        </p:nvSpPr>
        <p:spPr>
          <a:xfrm>
            <a:off x="1179576" y="5010912"/>
            <a:ext cx="118872" cy="118872"/>
          </a:xfrm>
          <a:prstGeom prst="rect">
            <a:avLst/>
          </a:prstGeom>
          <a:solidFill>
            <a:srgbClr val="C2185B"/>
          </a:solidFill>
          <a:ln/>
        </p:spPr>
        <p:txBody>
          <a:bodyPr/>
          <a:lstStyle/>
          <a:p>
            <a:endParaRPr lang="es-MX"/>
          </a:p>
        </p:txBody>
      </p:sp>
      <p:sp>
        <p:nvSpPr>
          <p:cNvPr id="27" name="Text 25"/>
          <p:cNvSpPr/>
          <p:nvPr/>
        </p:nvSpPr>
        <p:spPr>
          <a:xfrm>
            <a:off x="1444752" y="482803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Ocultamiento de información</a:t>
            </a:r>
            <a:endParaRPr lang="en-US" sz="1180" dirty="0"/>
          </a:p>
        </p:txBody>
      </p:sp>
      <p:sp>
        <p:nvSpPr>
          <p:cNvPr id="28" name="Shape 26"/>
          <p:cNvSpPr/>
          <p:nvPr/>
        </p:nvSpPr>
        <p:spPr>
          <a:xfrm>
            <a:off x="6345936" y="5010912"/>
            <a:ext cx="118872" cy="118872"/>
          </a:xfrm>
          <a:prstGeom prst="rect">
            <a:avLst/>
          </a:prstGeom>
          <a:solidFill>
            <a:srgbClr val="C2185B"/>
          </a:solidFill>
          <a:ln/>
        </p:spPr>
        <p:txBody>
          <a:bodyPr/>
          <a:lstStyle/>
          <a:p>
            <a:endParaRPr lang="es-MX"/>
          </a:p>
        </p:txBody>
      </p:sp>
      <p:sp>
        <p:nvSpPr>
          <p:cNvPr id="29" name="Text 27"/>
          <p:cNvSpPr/>
          <p:nvPr/>
        </p:nvSpPr>
        <p:spPr>
          <a:xfrm>
            <a:off x="6611112" y="4828032"/>
            <a:ext cx="4572000" cy="475488"/>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Erogaciones ajenas a la finalidad jurisdiccional</a:t>
            </a:r>
            <a:endParaRPr lang="en-US" sz="1180" dirty="0"/>
          </a:p>
        </p:txBody>
      </p:sp>
      <p:sp>
        <p:nvSpPr>
          <p:cNvPr id="30" name="Text 28"/>
          <p:cNvSpPr/>
          <p:nvPr/>
        </p:nvSpPr>
        <p:spPr>
          <a:xfrm>
            <a:off x="1133856" y="5687568"/>
            <a:ext cx="9966960" cy="320040"/>
          </a:xfrm>
          <a:prstGeom prst="rect">
            <a:avLst/>
          </a:prstGeom>
          <a:noFill/>
          <a:ln/>
        </p:spPr>
        <p:txBody>
          <a:bodyPr wrap="square" lIns="0" tIns="0" rIns="0" bIns="0" rtlCol="0" anchor="t"/>
          <a:lstStyle/>
          <a:p>
            <a:pPr marL="0" indent="0" algn="l">
              <a:lnSpc>
                <a:spcPts val="1600"/>
              </a:lnSpc>
              <a:buNone/>
            </a:pPr>
            <a:r>
              <a:rPr lang="en-US" sz="1150" i="1" dirty="0">
                <a:solidFill>
                  <a:srgbClr val="6B6259"/>
                </a:solidFill>
                <a:latin typeface="Calibri" pitchFamily="34" charset="0"/>
                <a:ea typeface="Calibri" pitchFamily="34" charset="-122"/>
                <a:cs typeface="Calibri" pitchFamily="34" charset="-120"/>
              </a:rPr>
              <a:t>SUP-JE-258/2021 y acumulado es el precedente central sobre la ministración.</a:t>
            </a:r>
            <a:endParaRPr lang="en-US" sz="11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C2185B"/>
          </a:solidFill>
          <a:ln/>
        </p:spPr>
        <p:txBody>
          <a:bodyPr/>
          <a:lstStyle/>
          <a:p>
            <a:endParaRPr lang="es-MX"/>
          </a:p>
        </p:txBody>
      </p:sp>
      <p:sp>
        <p:nvSpPr>
          <p:cNvPr id="3" name="Text 1"/>
          <p:cNvSpPr/>
          <p:nvPr/>
        </p:nvSpPr>
        <p:spPr>
          <a:xfrm>
            <a:off x="822960" y="2057400"/>
            <a:ext cx="2011680" cy="1371600"/>
          </a:xfrm>
          <a:prstGeom prst="rect">
            <a:avLst/>
          </a:prstGeom>
          <a:noFill/>
          <a:ln/>
        </p:spPr>
        <p:txBody>
          <a:bodyPr wrap="square" lIns="0" tIns="0" rIns="0" bIns="0" rtlCol="0" anchor="ctr"/>
          <a:lstStyle/>
          <a:p>
            <a:pPr marL="0" indent="0">
              <a:buNone/>
            </a:pPr>
            <a:r>
              <a:rPr lang="en-US" sz="9600" b="1" dirty="0">
                <a:solidFill>
                  <a:srgbClr val="8C0F42"/>
                </a:solidFill>
                <a:latin typeface="Cambria" pitchFamily="34" charset="0"/>
                <a:ea typeface="Cambria" pitchFamily="34" charset="-122"/>
                <a:cs typeface="Cambria" pitchFamily="34" charset="-120"/>
              </a:rPr>
              <a:t>V</a:t>
            </a:r>
            <a:endParaRPr lang="en-US" sz="9600" dirty="0"/>
          </a:p>
        </p:txBody>
      </p:sp>
      <p:sp>
        <p:nvSpPr>
          <p:cNvPr id="4" name="Text 2"/>
          <p:cNvSpPr/>
          <p:nvPr/>
        </p:nvSpPr>
        <p:spPr>
          <a:xfrm>
            <a:off x="2651760" y="2194560"/>
            <a:ext cx="8686800" cy="914400"/>
          </a:xfrm>
          <a:prstGeom prst="rect">
            <a:avLst/>
          </a:prstGeom>
          <a:noFill/>
          <a:ln/>
        </p:spPr>
        <p:txBody>
          <a:bodyPr wrap="square" lIns="0" tIns="0" rIns="0" bIns="0" rtlCol="0" anchor="ctr"/>
          <a:lstStyle/>
          <a:p>
            <a:pPr marL="0" indent="0">
              <a:buNone/>
            </a:pPr>
            <a:r>
              <a:rPr lang="en-US" sz="3400" b="1" dirty="0">
                <a:solidFill>
                  <a:srgbClr val="F4ECE0"/>
                </a:solidFill>
                <a:latin typeface="Cambria" pitchFamily="34" charset="0"/>
                <a:ea typeface="Cambria" pitchFamily="34" charset="-122"/>
                <a:cs typeface="Cambria" pitchFamily="34" charset="-120"/>
              </a:rPr>
              <a:t>Autonomía y responsabilidad</a:t>
            </a:r>
            <a:endParaRPr lang="en-US" sz="3400" dirty="0"/>
          </a:p>
        </p:txBody>
      </p:sp>
      <p:sp>
        <p:nvSpPr>
          <p:cNvPr id="5" name="Shape 3"/>
          <p:cNvSpPr/>
          <p:nvPr/>
        </p:nvSpPr>
        <p:spPr>
          <a:xfrm>
            <a:off x="2697480" y="3182112"/>
            <a:ext cx="1005840" cy="41148"/>
          </a:xfrm>
          <a:prstGeom prst="rect">
            <a:avLst/>
          </a:prstGeom>
          <a:solidFill>
            <a:srgbClr val="00897B"/>
          </a:solidFill>
          <a:ln/>
        </p:spPr>
        <p:txBody>
          <a:bodyPr/>
          <a:lstStyle/>
          <a:p>
            <a:endParaRPr lang="es-MX"/>
          </a:p>
        </p:txBody>
      </p:sp>
      <p:sp>
        <p:nvSpPr>
          <p:cNvPr id="6" name="Text 4"/>
          <p:cNvSpPr/>
          <p:nvPr/>
        </p:nvSpPr>
        <p:spPr>
          <a:xfrm>
            <a:off x="2697480" y="3401568"/>
            <a:ext cx="8138160" cy="731520"/>
          </a:xfrm>
          <a:prstGeom prst="rect">
            <a:avLst/>
          </a:prstGeom>
          <a:noFill/>
          <a:ln/>
        </p:spPr>
        <p:txBody>
          <a:bodyPr wrap="square" lIns="0" tIns="0" rIns="0" bIns="0" rtlCol="0" anchor="t"/>
          <a:lstStyle/>
          <a:p>
            <a:pPr marL="0" indent="0">
              <a:lnSpc>
                <a:spcPts val="1900"/>
              </a:lnSpc>
              <a:buNone/>
            </a:pPr>
            <a:r>
              <a:rPr lang="en-US" sz="1400" dirty="0">
                <a:solidFill>
                  <a:srgbClr val="E4D7C3"/>
                </a:solidFill>
                <a:latin typeface="Calibri" pitchFamily="34" charset="0"/>
                <a:ea typeface="Calibri" pitchFamily="34" charset="-122"/>
                <a:cs typeface="Calibri" pitchFamily="34" charset="-120"/>
              </a:rPr>
              <a:t>La autonomía no implica inmunidad financiera. La transparencia no es su excepción: es la condición de su legitimidad.</a:t>
            </a:r>
            <a:endParaRPr lang="en-US"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28</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Cinco verbos que no deben confundirse</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V.1–2  CONTROVERSIA CONSTITUCIONAL 12/2007</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28</a:t>
            </a:r>
            <a:endParaRPr lang="en-US" sz="1000" dirty="0"/>
          </a:p>
        </p:txBody>
      </p:sp>
      <p:sp>
        <p:nvSpPr>
          <p:cNvPr id="7" name="Shape 5"/>
          <p:cNvSpPr/>
          <p:nvPr/>
        </p:nvSpPr>
        <p:spPr>
          <a:xfrm>
            <a:off x="1133856" y="1389888"/>
            <a:ext cx="9966960"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389888"/>
            <a:ext cx="82296" cy="640080"/>
          </a:xfrm>
          <a:prstGeom prst="rect">
            <a:avLst/>
          </a:prstGeom>
          <a:solidFill>
            <a:srgbClr val="00897B"/>
          </a:solidFill>
          <a:ln/>
        </p:spPr>
        <p:txBody>
          <a:bodyPr/>
          <a:lstStyle/>
          <a:p>
            <a:endParaRPr lang="es-MX"/>
          </a:p>
        </p:txBody>
      </p:sp>
      <p:sp>
        <p:nvSpPr>
          <p:cNvPr id="9" name="Text 7"/>
          <p:cNvSpPr/>
          <p:nvPr/>
        </p:nvSpPr>
        <p:spPr>
          <a:xfrm>
            <a:off x="1481328" y="1389888"/>
            <a:ext cx="2377440" cy="640080"/>
          </a:xfrm>
          <a:prstGeom prst="rect">
            <a:avLst/>
          </a:prstGeom>
          <a:noFill/>
          <a:ln/>
        </p:spPr>
        <p:txBody>
          <a:bodyPr wrap="square" lIns="0" tIns="0" rIns="0" bIns="0" rtlCol="0" anchor="ctr"/>
          <a:lstStyle/>
          <a:p>
            <a:pPr marL="0" indent="0">
              <a:buNone/>
            </a:pPr>
            <a:r>
              <a:rPr lang="en-US" sz="1300" b="1" dirty="0">
                <a:solidFill>
                  <a:srgbClr val="00897B"/>
                </a:solidFill>
                <a:latin typeface="Calibri" pitchFamily="34" charset="0"/>
                <a:ea typeface="Calibri" pitchFamily="34" charset="-122"/>
                <a:cs typeface="Calibri" pitchFamily="34" charset="-120"/>
              </a:rPr>
              <a:t>Fiscalizar</a:t>
            </a:r>
            <a:endParaRPr lang="en-US" sz="1300" dirty="0"/>
          </a:p>
        </p:txBody>
      </p:sp>
      <p:sp>
        <p:nvSpPr>
          <p:cNvPr id="10" name="Text 8"/>
          <p:cNvSpPr/>
          <p:nvPr/>
        </p:nvSpPr>
        <p:spPr>
          <a:xfrm>
            <a:off x="3931920" y="1389888"/>
            <a:ext cx="4572000" cy="640080"/>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Revisar si el gasto se ejerció legalmente</a:t>
            </a:r>
            <a:endParaRPr lang="en-US" sz="1180" dirty="0"/>
          </a:p>
        </p:txBody>
      </p:sp>
      <p:sp>
        <p:nvSpPr>
          <p:cNvPr id="11" name="Text 9"/>
          <p:cNvSpPr/>
          <p:nvPr/>
        </p:nvSpPr>
        <p:spPr>
          <a:xfrm>
            <a:off x="8686800" y="1389888"/>
            <a:ext cx="2194560" cy="640080"/>
          </a:xfrm>
          <a:prstGeom prst="rect">
            <a:avLst/>
          </a:prstGeom>
          <a:noFill/>
          <a:ln/>
        </p:spPr>
        <p:txBody>
          <a:bodyPr wrap="square" lIns="0" tIns="0" rIns="0" bIns="0" rtlCol="0" anchor="ctr"/>
          <a:lstStyle/>
          <a:p>
            <a:pPr marL="0" indent="0" algn="r">
              <a:buNone/>
            </a:pPr>
            <a:r>
              <a:rPr lang="en-US" sz="1100" i="1" dirty="0">
                <a:solidFill>
                  <a:srgbClr val="6B6259"/>
                </a:solidFill>
                <a:latin typeface="Calibri" pitchFamily="34" charset="0"/>
                <a:ea typeface="Calibri" pitchFamily="34" charset="-122"/>
                <a:cs typeface="Calibri" pitchFamily="34" charset="-120"/>
              </a:rPr>
              <a:t>Órgano de fiscalización</a:t>
            </a:r>
            <a:endParaRPr lang="en-US" sz="1100" dirty="0"/>
          </a:p>
        </p:txBody>
      </p:sp>
      <p:sp>
        <p:nvSpPr>
          <p:cNvPr id="12" name="Shape 10"/>
          <p:cNvSpPr/>
          <p:nvPr/>
        </p:nvSpPr>
        <p:spPr>
          <a:xfrm>
            <a:off x="1133856" y="2139696"/>
            <a:ext cx="9966960"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Shape 11"/>
          <p:cNvSpPr/>
          <p:nvPr/>
        </p:nvSpPr>
        <p:spPr>
          <a:xfrm>
            <a:off x="1133856" y="2139696"/>
            <a:ext cx="82296" cy="640080"/>
          </a:xfrm>
          <a:prstGeom prst="rect">
            <a:avLst/>
          </a:prstGeom>
          <a:solidFill>
            <a:srgbClr val="C2185B"/>
          </a:solidFill>
          <a:ln/>
        </p:spPr>
        <p:txBody>
          <a:bodyPr/>
          <a:lstStyle/>
          <a:p>
            <a:endParaRPr lang="es-MX"/>
          </a:p>
        </p:txBody>
      </p:sp>
      <p:sp>
        <p:nvSpPr>
          <p:cNvPr id="14" name="Text 12"/>
          <p:cNvSpPr/>
          <p:nvPr/>
        </p:nvSpPr>
        <p:spPr>
          <a:xfrm>
            <a:off x="1481328" y="2139696"/>
            <a:ext cx="2377440" cy="640080"/>
          </a:xfrm>
          <a:prstGeom prst="rect">
            <a:avLst/>
          </a:prstGeom>
          <a:noFill/>
          <a:ln/>
        </p:spPr>
        <p:txBody>
          <a:bodyPr wrap="square" lIns="0" tIns="0" rIns="0" bIns="0" rtlCol="0" anchor="ctr"/>
          <a:lstStyle/>
          <a:p>
            <a:pPr marL="0" indent="0">
              <a:buNone/>
            </a:pPr>
            <a:r>
              <a:rPr lang="en-US" sz="1300" b="1" dirty="0">
                <a:solidFill>
                  <a:srgbClr val="C2185B"/>
                </a:solidFill>
                <a:latin typeface="Calibri" pitchFamily="34" charset="0"/>
                <a:ea typeface="Calibri" pitchFamily="34" charset="-122"/>
                <a:cs typeface="Calibri" pitchFamily="34" charset="-120"/>
              </a:rPr>
              <a:t>Administrar</a:t>
            </a:r>
            <a:endParaRPr lang="en-US" sz="1300" dirty="0"/>
          </a:p>
        </p:txBody>
      </p:sp>
      <p:sp>
        <p:nvSpPr>
          <p:cNvPr id="15" name="Text 13"/>
          <p:cNvSpPr/>
          <p:nvPr/>
        </p:nvSpPr>
        <p:spPr>
          <a:xfrm>
            <a:off x="3931920" y="2139696"/>
            <a:ext cx="4572000" cy="640080"/>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Decidir cómo y cuándo se ejerce</a:t>
            </a:r>
            <a:endParaRPr lang="en-US" sz="1180" dirty="0"/>
          </a:p>
        </p:txBody>
      </p:sp>
      <p:sp>
        <p:nvSpPr>
          <p:cNvPr id="16" name="Text 14"/>
          <p:cNvSpPr/>
          <p:nvPr/>
        </p:nvSpPr>
        <p:spPr>
          <a:xfrm>
            <a:off x="8686800" y="2139696"/>
            <a:ext cx="2194560" cy="640080"/>
          </a:xfrm>
          <a:prstGeom prst="rect">
            <a:avLst/>
          </a:prstGeom>
          <a:noFill/>
          <a:ln/>
        </p:spPr>
        <p:txBody>
          <a:bodyPr wrap="square" lIns="0" tIns="0" rIns="0" bIns="0" rtlCol="0" anchor="ctr"/>
          <a:lstStyle/>
          <a:p>
            <a:pPr marL="0" indent="0" algn="r">
              <a:buNone/>
            </a:pPr>
            <a:r>
              <a:rPr lang="en-US" sz="1100" i="1" dirty="0">
                <a:solidFill>
                  <a:srgbClr val="6B6259"/>
                </a:solidFill>
                <a:latin typeface="Calibri" pitchFamily="34" charset="0"/>
                <a:ea typeface="Calibri" pitchFamily="34" charset="-122"/>
                <a:cs typeface="Calibri" pitchFamily="34" charset="-120"/>
              </a:rPr>
              <a:t>El tribunal</a:t>
            </a:r>
            <a:endParaRPr lang="en-US" sz="1100" dirty="0"/>
          </a:p>
        </p:txBody>
      </p:sp>
      <p:sp>
        <p:nvSpPr>
          <p:cNvPr id="17" name="Shape 15"/>
          <p:cNvSpPr/>
          <p:nvPr/>
        </p:nvSpPr>
        <p:spPr>
          <a:xfrm>
            <a:off x="1133856" y="2889504"/>
            <a:ext cx="9966960"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8" name="Shape 16"/>
          <p:cNvSpPr/>
          <p:nvPr/>
        </p:nvSpPr>
        <p:spPr>
          <a:xfrm>
            <a:off x="1133856" y="2889504"/>
            <a:ext cx="82296" cy="640080"/>
          </a:xfrm>
          <a:prstGeom prst="rect">
            <a:avLst/>
          </a:prstGeom>
          <a:solidFill>
            <a:srgbClr val="00695C"/>
          </a:solidFill>
          <a:ln/>
        </p:spPr>
        <p:txBody>
          <a:bodyPr/>
          <a:lstStyle/>
          <a:p>
            <a:endParaRPr lang="es-MX"/>
          </a:p>
        </p:txBody>
      </p:sp>
      <p:sp>
        <p:nvSpPr>
          <p:cNvPr id="19" name="Text 17"/>
          <p:cNvSpPr/>
          <p:nvPr/>
        </p:nvSpPr>
        <p:spPr>
          <a:xfrm>
            <a:off x="1481328" y="2889504"/>
            <a:ext cx="2377440" cy="640080"/>
          </a:xfrm>
          <a:prstGeom prst="rect">
            <a:avLst/>
          </a:prstGeom>
          <a:noFill/>
          <a:ln/>
        </p:spPr>
        <p:txBody>
          <a:bodyPr wrap="square" lIns="0" tIns="0" rIns="0" bIns="0" rtlCol="0" anchor="ctr"/>
          <a:lstStyle/>
          <a:p>
            <a:pPr marL="0" indent="0">
              <a:buNone/>
            </a:pPr>
            <a:r>
              <a:rPr lang="en-US" sz="1300" b="1" dirty="0">
                <a:solidFill>
                  <a:srgbClr val="00695C"/>
                </a:solidFill>
                <a:latin typeface="Calibri" pitchFamily="34" charset="0"/>
                <a:ea typeface="Calibri" pitchFamily="34" charset="-122"/>
                <a:cs typeface="Calibri" pitchFamily="34" charset="-120"/>
              </a:rPr>
              <a:t>Autorizar</a:t>
            </a:r>
            <a:endParaRPr lang="en-US" sz="1300" dirty="0"/>
          </a:p>
        </p:txBody>
      </p:sp>
      <p:sp>
        <p:nvSpPr>
          <p:cNvPr id="20" name="Text 18"/>
          <p:cNvSpPr/>
          <p:nvPr/>
        </p:nvSpPr>
        <p:spPr>
          <a:xfrm>
            <a:off x="3931920" y="2889504"/>
            <a:ext cx="4572000" cy="640080"/>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Determinar el monto anual</a:t>
            </a:r>
            <a:endParaRPr lang="en-US" sz="1180" dirty="0"/>
          </a:p>
        </p:txBody>
      </p:sp>
      <p:sp>
        <p:nvSpPr>
          <p:cNvPr id="21" name="Text 19"/>
          <p:cNvSpPr/>
          <p:nvPr/>
        </p:nvSpPr>
        <p:spPr>
          <a:xfrm>
            <a:off x="8686800" y="2889504"/>
            <a:ext cx="2194560" cy="640080"/>
          </a:xfrm>
          <a:prstGeom prst="rect">
            <a:avLst/>
          </a:prstGeom>
          <a:noFill/>
          <a:ln/>
        </p:spPr>
        <p:txBody>
          <a:bodyPr wrap="square" lIns="0" tIns="0" rIns="0" bIns="0" rtlCol="0" anchor="ctr"/>
          <a:lstStyle/>
          <a:p>
            <a:pPr marL="0" indent="0" algn="r">
              <a:buNone/>
            </a:pPr>
            <a:r>
              <a:rPr lang="en-US" sz="1100" i="1" dirty="0">
                <a:solidFill>
                  <a:srgbClr val="6B6259"/>
                </a:solidFill>
                <a:latin typeface="Calibri" pitchFamily="34" charset="0"/>
                <a:ea typeface="Calibri" pitchFamily="34" charset="-122"/>
                <a:cs typeface="Calibri" pitchFamily="34" charset="-120"/>
              </a:rPr>
              <a:t>La legislatura</a:t>
            </a:r>
            <a:endParaRPr lang="en-US" sz="1100" dirty="0"/>
          </a:p>
        </p:txBody>
      </p:sp>
      <p:sp>
        <p:nvSpPr>
          <p:cNvPr id="22" name="Shape 20"/>
          <p:cNvSpPr/>
          <p:nvPr/>
        </p:nvSpPr>
        <p:spPr>
          <a:xfrm>
            <a:off x="1133856" y="3639312"/>
            <a:ext cx="9966960"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3" name="Shape 21"/>
          <p:cNvSpPr/>
          <p:nvPr/>
        </p:nvSpPr>
        <p:spPr>
          <a:xfrm>
            <a:off x="1133856" y="3639312"/>
            <a:ext cx="82296" cy="640080"/>
          </a:xfrm>
          <a:prstGeom prst="rect">
            <a:avLst/>
          </a:prstGeom>
          <a:solidFill>
            <a:srgbClr val="00897B"/>
          </a:solidFill>
          <a:ln/>
        </p:spPr>
        <p:txBody>
          <a:bodyPr/>
          <a:lstStyle/>
          <a:p>
            <a:endParaRPr lang="es-MX"/>
          </a:p>
        </p:txBody>
      </p:sp>
      <p:sp>
        <p:nvSpPr>
          <p:cNvPr id="24" name="Text 22"/>
          <p:cNvSpPr/>
          <p:nvPr/>
        </p:nvSpPr>
        <p:spPr>
          <a:xfrm>
            <a:off x="1481328" y="3639312"/>
            <a:ext cx="2377440" cy="640080"/>
          </a:xfrm>
          <a:prstGeom prst="rect">
            <a:avLst/>
          </a:prstGeom>
          <a:noFill/>
          <a:ln/>
        </p:spPr>
        <p:txBody>
          <a:bodyPr wrap="square" lIns="0" tIns="0" rIns="0" bIns="0" rtlCol="0" anchor="ctr"/>
          <a:lstStyle/>
          <a:p>
            <a:pPr marL="0" indent="0">
              <a:buNone/>
            </a:pPr>
            <a:r>
              <a:rPr lang="en-US" sz="1300" b="1" dirty="0">
                <a:solidFill>
                  <a:srgbClr val="00897B"/>
                </a:solidFill>
                <a:latin typeface="Calibri" pitchFamily="34" charset="0"/>
                <a:ea typeface="Calibri" pitchFamily="34" charset="-122"/>
                <a:cs typeface="Calibri" pitchFamily="34" charset="-120"/>
              </a:rPr>
              <a:t>Ministrar</a:t>
            </a:r>
            <a:endParaRPr lang="en-US" sz="1300" dirty="0"/>
          </a:p>
        </p:txBody>
      </p:sp>
      <p:sp>
        <p:nvSpPr>
          <p:cNvPr id="25" name="Text 23"/>
          <p:cNvSpPr/>
          <p:nvPr/>
        </p:nvSpPr>
        <p:spPr>
          <a:xfrm>
            <a:off x="3931920" y="3639312"/>
            <a:ext cx="4572000" cy="640080"/>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Entregar los recursos autorizados</a:t>
            </a:r>
            <a:endParaRPr lang="en-US" sz="1180" dirty="0"/>
          </a:p>
        </p:txBody>
      </p:sp>
      <p:sp>
        <p:nvSpPr>
          <p:cNvPr id="26" name="Text 24"/>
          <p:cNvSpPr/>
          <p:nvPr/>
        </p:nvSpPr>
        <p:spPr>
          <a:xfrm>
            <a:off x="8686800" y="3639312"/>
            <a:ext cx="2194560" cy="640080"/>
          </a:xfrm>
          <a:prstGeom prst="rect">
            <a:avLst/>
          </a:prstGeom>
          <a:noFill/>
          <a:ln/>
        </p:spPr>
        <p:txBody>
          <a:bodyPr wrap="square" lIns="0" tIns="0" rIns="0" bIns="0" rtlCol="0" anchor="ctr"/>
          <a:lstStyle/>
          <a:p>
            <a:pPr marL="0" indent="0" algn="r">
              <a:buNone/>
            </a:pPr>
            <a:r>
              <a:rPr lang="en-US" sz="1100" i="1" dirty="0">
                <a:solidFill>
                  <a:srgbClr val="6B6259"/>
                </a:solidFill>
                <a:latin typeface="Calibri" pitchFamily="34" charset="0"/>
                <a:ea typeface="Calibri" pitchFamily="34" charset="-122"/>
                <a:cs typeface="Calibri" pitchFamily="34" charset="-120"/>
              </a:rPr>
              <a:t>Secretaría de Finanzas</a:t>
            </a:r>
            <a:endParaRPr lang="en-US" sz="1100" dirty="0"/>
          </a:p>
        </p:txBody>
      </p:sp>
      <p:sp>
        <p:nvSpPr>
          <p:cNvPr id="27" name="Shape 25"/>
          <p:cNvSpPr/>
          <p:nvPr/>
        </p:nvSpPr>
        <p:spPr>
          <a:xfrm>
            <a:off x="1133856" y="4389120"/>
            <a:ext cx="9966960"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8" name="Shape 26"/>
          <p:cNvSpPr/>
          <p:nvPr/>
        </p:nvSpPr>
        <p:spPr>
          <a:xfrm>
            <a:off x="1133856" y="4389120"/>
            <a:ext cx="82296" cy="640080"/>
          </a:xfrm>
          <a:prstGeom prst="rect">
            <a:avLst/>
          </a:prstGeom>
          <a:solidFill>
            <a:srgbClr val="8C0F42"/>
          </a:solidFill>
          <a:ln/>
        </p:spPr>
        <p:txBody>
          <a:bodyPr/>
          <a:lstStyle/>
          <a:p>
            <a:endParaRPr lang="es-MX"/>
          </a:p>
        </p:txBody>
      </p:sp>
      <p:sp>
        <p:nvSpPr>
          <p:cNvPr id="29" name="Text 27"/>
          <p:cNvSpPr/>
          <p:nvPr/>
        </p:nvSpPr>
        <p:spPr>
          <a:xfrm>
            <a:off x="1481328" y="4389120"/>
            <a:ext cx="2377440" cy="640080"/>
          </a:xfrm>
          <a:prstGeom prst="rect">
            <a:avLst/>
          </a:prstGeom>
          <a:noFill/>
          <a:ln/>
        </p:spPr>
        <p:txBody>
          <a:bodyPr wrap="square" lIns="0" tIns="0" rIns="0" bIns="0" rtlCol="0" anchor="ctr"/>
          <a:lstStyle/>
          <a:p>
            <a:pPr marL="0" indent="0">
              <a:buNone/>
            </a:pPr>
            <a:r>
              <a:rPr lang="en-US" sz="1300" b="1" dirty="0">
                <a:solidFill>
                  <a:srgbClr val="8C0F42"/>
                </a:solidFill>
                <a:latin typeface="Calibri" pitchFamily="34" charset="0"/>
                <a:ea typeface="Calibri" pitchFamily="34" charset="-122"/>
                <a:cs typeface="Calibri" pitchFamily="34" charset="-120"/>
              </a:rPr>
              <a:t>Intervenir indebidamente</a:t>
            </a:r>
            <a:endParaRPr lang="en-US" sz="1300" dirty="0"/>
          </a:p>
        </p:txBody>
      </p:sp>
      <p:sp>
        <p:nvSpPr>
          <p:cNvPr id="30" name="Text 28"/>
          <p:cNvSpPr/>
          <p:nvPr/>
        </p:nvSpPr>
        <p:spPr>
          <a:xfrm>
            <a:off x="3931920" y="4389120"/>
            <a:ext cx="4572000" cy="640080"/>
          </a:xfrm>
          <a:prstGeom prst="rect">
            <a:avLst/>
          </a:prstGeom>
          <a:noFill/>
          <a:ln/>
        </p:spPr>
        <p:txBody>
          <a:bodyPr wrap="square" lIns="0" tIns="0" rIns="0" bIns="0" rtlCol="0" anchor="ctr"/>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Sustituir al tribunal en decisiones que le corresponden</a:t>
            </a:r>
            <a:endParaRPr lang="en-US" sz="1180" dirty="0"/>
          </a:p>
        </p:txBody>
      </p:sp>
      <p:sp>
        <p:nvSpPr>
          <p:cNvPr id="31" name="Text 29"/>
          <p:cNvSpPr/>
          <p:nvPr/>
        </p:nvSpPr>
        <p:spPr>
          <a:xfrm>
            <a:off x="8686800" y="4389120"/>
            <a:ext cx="2194560" cy="640080"/>
          </a:xfrm>
          <a:prstGeom prst="rect">
            <a:avLst/>
          </a:prstGeom>
          <a:noFill/>
          <a:ln/>
        </p:spPr>
        <p:txBody>
          <a:bodyPr wrap="square" lIns="0" tIns="0" rIns="0" bIns="0" rtlCol="0" anchor="ctr"/>
          <a:lstStyle/>
          <a:p>
            <a:pPr marL="0" indent="0" algn="r">
              <a:buNone/>
            </a:pPr>
            <a:r>
              <a:rPr lang="en-US" sz="1100" i="1" dirty="0">
                <a:solidFill>
                  <a:srgbClr val="6B6259"/>
                </a:solidFill>
                <a:latin typeface="Calibri" pitchFamily="34" charset="0"/>
                <a:ea typeface="Calibri" pitchFamily="34" charset="-122"/>
                <a:cs typeface="Calibri" pitchFamily="34" charset="-120"/>
              </a:rPr>
              <a:t>Nadie</a:t>
            </a:r>
            <a:endParaRPr lang="en-US" sz="1100" dirty="0"/>
          </a:p>
        </p:txBody>
      </p:sp>
      <p:sp>
        <p:nvSpPr>
          <p:cNvPr id="32" name="Shape 30"/>
          <p:cNvSpPr/>
          <p:nvPr/>
        </p:nvSpPr>
        <p:spPr>
          <a:xfrm>
            <a:off x="1133856" y="5285232"/>
            <a:ext cx="9966960" cy="777240"/>
          </a:xfrm>
          <a:prstGeom prst="roundRect">
            <a:avLst>
              <a:gd name="adj" fmla="val 5882"/>
            </a:avLst>
          </a:prstGeom>
          <a:solidFill>
            <a:srgbClr val="2B2B2B"/>
          </a:solidFill>
          <a:ln/>
        </p:spPr>
        <p:txBody>
          <a:bodyPr/>
          <a:lstStyle/>
          <a:p>
            <a:endParaRPr lang="es-MX"/>
          </a:p>
        </p:txBody>
      </p:sp>
      <p:sp>
        <p:nvSpPr>
          <p:cNvPr id="33" name="Text 31"/>
          <p:cNvSpPr/>
          <p:nvPr/>
        </p:nvSpPr>
        <p:spPr>
          <a:xfrm>
            <a:off x="1481328" y="5285232"/>
            <a:ext cx="9281160" cy="777240"/>
          </a:xfrm>
          <a:prstGeom prst="rect">
            <a:avLst/>
          </a:prstGeom>
          <a:noFill/>
          <a:ln/>
        </p:spPr>
        <p:txBody>
          <a:bodyPr wrap="square" lIns="0" tIns="0" rIns="0" bIns="0" rtlCol="0" anchor="ctr"/>
          <a:lstStyle/>
          <a:p>
            <a:pPr marL="0" indent="0" algn="l">
              <a:lnSpc>
                <a:spcPts val="1600"/>
              </a:lnSpc>
              <a:buNone/>
            </a:pPr>
            <a:r>
              <a:rPr lang="en-US" sz="1180" dirty="0">
                <a:solidFill>
                  <a:srgbClr val="F4ECE0"/>
                </a:solidFill>
                <a:latin typeface="Calibri" pitchFamily="34" charset="0"/>
                <a:ea typeface="Calibri" pitchFamily="34" charset="-122"/>
                <a:cs typeface="Calibri" pitchFamily="34" charset="-120"/>
              </a:rPr>
              <a:t>La CC 12/2007 invalidó que el Jefe de Gobierno ajustara el presupuesto ya autorizado. No negó la fiscalización: diferenció la revisión posterior de la intervención en la administración.</a:t>
            </a:r>
            <a:endParaRPr lang="en-US" sz="118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29</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La transparencia no es la excepción de la autonomía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V.3  ES LA CONDICIÓN DE SU LEGITIMIDAD</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29</a:t>
            </a:r>
            <a:endParaRPr lang="en-US" sz="1000" dirty="0"/>
          </a:p>
        </p:txBody>
      </p:sp>
      <p:sp>
        <p:nvSpPr>
          <p:cNvPr id="7" name="Shape 5"/>
          <p:cNvSpPr/>
          <p:nvPr/>
        </p:nvSpPr>
        <p:spPr>
          <a:xfrm>
            <a:off x="1133856"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444752" y="1737360"/>
            <a:ext cx="420624" cy="420624"/>
          </a:xfrm>
          <a:prstGeom prst="ellipse">
            <a:avLst/>
          </a:prstGeom>
          <a:solidFill>
            <a:srgbClr val="00897B"/>
          </a:solidFill>
          <a:ln/>
        </p:spPr>
        <p:txBody>
          <a:bodyPr/>
          <a:lstStyle/>
          <a:p>
            <a:endParaRPr lang="es-MX"/>
          </a:p>
        </p:txBody>
      </p:sp>
      <p:sp>
        <p:nvSpPr>
          <p:cNvPr id="9" name="Text 7"/>
          <p:cNvSpPr/>
          <p:nvPr/>
        </p:nvSpPr>
        <p:spPr>
          <a:xfrm>
            <a:off x="2011680" y="1737360"/>
            <a:ext cx="2011680" cy="310896"/>
          </a:xfrm>
          <a:prstGeom prst="rect">
            <a:avLst/>
          </a:prstGeom>
          <a:noFill/>
          <a:ln/>
        </p:spPr>
        <p:txBody>
          <a:bodyPr wrap="square" lIns="0" tIns="0" rIns="0" bIns="0" rtlCol="0" anchor="ctr"/>
          <a:lstStyle/>
          <a:p>
            <a:pPr marL="0" indent="0">
              <a:buNone/>
            </a:pPr>
            <a:r>
              <a:rPr lang="en-US" sz="1400" b="1" dirty="0">
                <a:solidFill>
                  <a:srgbClr val="00695C"/>
                </a:solidFill>
                <a:latin typeface="Calibri" pitchFamily="34" charset="0"/>
                <a:ea typeface="Calibri" pitchFamily="34" charset="-122"/>
                <a:cs typeface="Calibri" pitchFamily="34" charset="-120"/>
              </a:rPr>
              <a:t>Obligación reforzada</a:t>
            </a:r>
            <a:endParaRPr lang="en-US" sz="1400" dirty="0"/>
          </a:p>
        </p:txBody>
      </p:sp>
      <p:sp>
        <p:nvSpPr>
          <p:cNvPr id="10" name="Text 8"/>
          <p:cNvSpPr/>
          <p:nvPr/>
        </p:nvSpPr>
        <p:spPr>
          <a:xfrm>
            <a:off x="1444752" y="2377440"/>
            <a:ext cx="2542032" cy="2743200"/>
          </a:xfrm>
          <a:prstGeom prst="rect">
            <a:avLst/>
          </a:prstGeom>
          <a:noFill/>
          <a:ln/>
        </p:spPr>
        <p:txBody>
          <a:bodyPr wrap="square" lIns="0" tIns="0" rIns="0" bIns="0" rtlCol="0" anchor="t"/>
          <a:lstStyle/>
          <a:p>
            <a:pPr marL="0" indent="0" algn="l">
              <a:lnSpc>
                <a:spcPts val="1600"/>
              </a:lnSpc>
              <a:buNone/>
            </a:pPr>
            <a:r>
              <a:rPr lang="en-US" sz="1180" dirty="0">
                <a:solidFill>
                  <a:srgbClr val="2B2B2B"/>
                </a:solidFill>
                <a:latin typeface="Calibri" pitchFamily="34" charset="0"/>
                <a:ea typeface="Calibri" pitchFamily="34" charset="-122"/>
                <a:cs typeface="Calibri" pitchFamily="34" charset="-120"/>
              </a:rPr>
              <a:t>Un órgano que administra recursos públicos sin subordinación administrativa a otro poder tiene, precisamente por eso, una obligación reforzada de documentar y hacer públicas sus decisiones de gasto.</a:t>
            </a:r>
            <a:endParaRPr lang="en-US" sz="1180" dirty="0"/>
          </a:p>
        </p:txBody>
      </p:sp>
      <p:sp>
        <p:nvSpPr>
          <p:cNvPr id="11" name="Shape 9"/>
          <p:cNvSpPr/>
          <p:nvPr/>
        </p:nvSpPr>
        <p:spPr>
          <a:xfrm>
            <a:off x="4535424" y="1463040"/>
            <a:ext cx="3127248" cy="3886200"/>
          </a:xfrm>
          <a:prstGeom prst="roundRect">
            <a:avLst>
              <a:gd name="adj" fmla="val 1754"/>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4846320" y="1737360"/>
            <a:ext cx="420624" cy="420624"/>
          </a:xfrm>
          <a:prstGeom prst="ellipse">
            <a:avLst/>
          </a:prstGeom>
          <a:solidFill>
            <a:srgbClr val="C2185B"/>
          </a:solidFill>
          <a:ln/>
        </p:spPr>
        <p:txBody>
          <a:bodyPr/>
          <a:lstStyle/>
          <a:p>
            <a:endParaRPr lang="es-MX"/>
          </a:p>
        </p:txBody>
      </p:sp>
      <p:sp>
        <p:nvSpPr>
          <p:cNvPr id="13" name="Text 11"/>
          <p:cNvSpPr/>
          <p:nvPr/>
        </p:nvSpPr>
        <p:spPr>
          <a:xfrm>
            <a:off x="5413248" y="1737360"/>
            <a:ext cx="201168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Base normativa</a:t>
            </a:r>
            <a:endParaRPr lang="en-US" sz="1400" dirty="0"/>
          </a:p>
        </p:txBody>
      </p:sp>
      <p:sp>
        <p:nvSpPr>
          <p:cNvPr id="14" name="Text 12"/>
          <p:cNvSpPr/>
          <p:nvPr/>
        </p:nvSpPr>
        <p:spPr>
          <a:xfrm>
            <a:off x="4846320" y="2377440"/>
            <a:ext cx="2542032" cy="2743200"/>
          </a:xfrm>
          <a:prstGeom prst="rect">
            <a:avLst/>
          </a:prstGeom>
          <a:noFill/>
          <a:ln/>
        </p:spPr>
        <p:txBody>
          <a:bodyPr wrap="square" lIns="0" tIns="0" rIns="0" bIns="0" rtlCol="0" anchor="t"/>
          <a:lstStyle/>
          <a:p>
            <a:pPr marL="0" indent="0" algn="l">
              <a:lnSpc>
                <a:spcPts val="1400"/>
              </a:lnSpc>
              <a:buNone/>
            </a:pPr>
            <a:r>
              <a:rPr lang="en-US" sz="1130" dirty="0">
                <a:solidFill>
                  <a:srgbClr val="2B2B2B"/>
                </a:solidFill>
                <a:latin typeface="Calibri" pitchFamily="34" charset="0"/>
                <a:ea typeface="Calibri" pitchFamily="34" charset="-122"/>
                <a:cs typeface="Calibri" pitchFamily="34" charset="-120"/>
              </a:rPr>
              <a:t>LGCG, artículos 51, 52, 56 y 58: difusión de la información financiera, formatos del CONAC, publicación en Internet e integración en informes y cuenta pública. Más las obligaciones de transparencia general y local: estructura orgánica, tabuladores, presupuesto y su ejercicio, contratos, resultados de auditorías.</a:t>
            </a:r>
            <a:endParaRPr lang="en-US" sz="1130" dirty="0"/>
          </a:p>
        </p:txBody>
      </p:sp>
      <p:sp>
        <p:nvSpPr>
          <p:cNvPr id="15" name="Shape 13"/>
          <p:cNvSpPr/>
          <p:nvPr/>
        </p:nvSpPr>
        <p:spPr>
          <a:xfrm>
            <a:off x="7936992" y="1463040"/>
            <a:ext cx="3163824" cy="3886200"/>
          </a:xfrm>
          <a:prstGeom prst="roundRect">
            <a:avLst>
              <a:gd name="adj" fmla="val 1734"/>
            </a:avLst>
          </a:prstGeom>
          <a:solidFill>
            <a:srgbClr val="2B2B2B"/>
          </a:solidFill>
          <a:ln/>
        </p:spPr>
        <p:txBody>
          <a:bodyPr/>
          <a:lstStyle/>
          <a:p>
            <a:endParaRPr lang="es-MX"/>
          </a:p>
        </p:txBody>
      </p:sp>
      <p:sp>
        <p:nvSpPr>
          <p:cNvPr id="16" name="Shape 14"/>
          <p:cNvSpPr/>
          <p:nvPr/>
        </p:nvSpPr>
        <p:spPr>
          <a:xfrm>
            <a:off x="8247888" y="1737360"/>
            <a:ext cx="420624" cy="420624"/>
          </a:xfrm>
          <a:prstGeom prst="ellipse">
            <a:avLst/>
          </a:prstGeom>
          <a:solidFill>
            <a:srgbClr val="00897B"/>
          </a:solidFill>
          <a:ln/>
        </p:spPr>
        <p:txBody>
          <a:bodyPr/>
          <a:lstStyle/>
          <a:p>
            <a:endParaRPr lang="es-MX"/>
          </a:p>
        </p:txBody>
      </p:sp>
      <p:sp>
        <p:nvSpPr>
          <p:cNvPr id="17" name="Text 15"/>
          <p:cNvSpPr/>
          <p:nvPr/>
        </p:nvSpPr>
        <p:spPr>
          <a:xfrm>
            <a:off x="8814816" y="1737360"/>
            <a:ext cx="2011680" cy="310896"/>
          </a:xfrm>
          <a:prstGeom prst="rect">
            <a:avLst/>
          </a:prstGeom>
          <a:noFill/>
          <a:ln/>
        </p:spPr>
        <p:txBody>
          <a:bodyPr wrap="square" lIns="0" tIns="0" rIns="0" bIns="0" rtlCol="0" anchor="ctr"/>
          <a:lstStyle/>
          <a:p>
            <a:pPr marL="0" indent="0">
              <a:buNone/>
            </a:pPr>
            <a:r>
              <a:rPr lang="en-US" sz="1400" b="1" dirty="0">
                <a:solidFill>
                  <a:srgbClr val="00897B"/>
                </a:solidFill>
                <a:latin typeface="Calibri" pitchFamily="34" charset="0"/>
                <a:ea typeface="Calibri" pitchFamily="34" charset="-122"/>
                <a:cs typeface="Calibri" pitchFamily="34" charset="-120"/>
              </a:rPr>
              <a:t>Función estratégica</a:t>
            </a:r>
            <a:endParaRPr lang="en-US" sz="1400" dirty="0"/>
          </a:p>
        </p:txBody>
      </p:sp>
      <p:sp>
        <p:nvSpPr>
          <p:cNvPr id="18" name="Text 16"/>
          <p:cNvSpPr/>
          <p:nvPr/>
        </p:nvSpPr>
        <p:spPr>
          <a:xfrm>
            <a:off x="8247888" y="2377440"/>
            <a:ext cx="2560320" cy="2743200"/>
          </a:xfrm>
          <a:prstGeom prst="rect">
            <a:avLst/>
          </a:prstGeom>
          <a:noFill/>
          <a:ln/>
        </p:spPr>
        <p:txBody>
          <a:bodyPr wrap="square" lIns="0" tIns="0" rIns="0" bIns="0" rtlCol="0" anchor="t"/>
          <a:lstStyle/>
          <a:p>
            <a:pPr marL="0" indent="0" algn="l">
              <a:lnSpc>
                <a:spcPts val="1400"/>
              </a:lnSpc>
              <a:buNone/>
            </a:pPr>
            <a:r>
              <a:rPr lang="en-US" sz="1130" dirty="0">
                <a:solidFill>
                  <a:srgbClr val="F4ECE0"/>
                </a:solidFill>
                <a:latin typeface="Calibri" pitchFamily="34" charset="0"/>
                <a:ea typeface="Calibri" pitchFamily="34" charset="-122"/>
                <a:cs typeface="Calibri" pitchFamily="34" charset="-120"/>
              </a:rPr>
              <a:t>Un tribunal que documenta con precisión su carga jurisdiccional, sus costos y el destino de sus recursos construye el sustento probatorio que necesitará si debe defender la suficiencia de su presupuesto ante la Sala Superior.</a:t>
            </a:r>
            <a:endParaRPr lang="en-US" sz="1130" dirty="0"/>
          </a:p>
          <a:p>
            <a:pPr marL="0" indent="0" algn="l">
              <a:lnSpc>
                <a:spcPts val="1400"/>
              </a:lnSpc>
              <a:buNone/>
            </a:pPr>
            <a:endParaRPr lang="en-US" sz="1130" dirty="0"/>
          </a:p>
          <a:p>
            <a:pPr marL="0" indent="0" algn="l">
              <a:lnSpc>
                <a:spcPts val="1400"/>
              </a:lnSpc>
              <a:buNone/>
            </a:pPr>
            <a:r>
              <a:rPr lang="en-US" sz="1130" dirty="0">
                <a:solidFill>
                  <a:srgbClr val="F4ECE0"/>
                </a:solidFill>
                <a:latin typeface="Calibri" pitchFamily="34" charset="0"/>
                <a:ea typeface="Calibri" pitchFamily="34" charset="-122"/>
                <a:cs typeface="Calibri" pitchFamily="34" charset="-120"/>
              </a:rPr>
              <a:t>La opacidad lo debilita dos veces: frente a la ciudadanía y frente al órgano que podría protegerlo.</a:t>
            </a:r>
            <a:endParaRPr lang="en-US" sz="1130" dirty="0"/>
          </a:p>
        </p:txBody>
      </p:sp>
      <p:sp>
        <p:nvSpPr>
          <p:cNvPr id="19" name="Text 17"/>
          <p:cNvSpPr/>
          <p:nvPr/>
        </p:nvSpPr>
        <p:spPr>
          <a:xfrm>
            <a:off x="1133856" y="5532120"/>
            <a:ext cx="9966960" cy="384048"/>
          </a:xfrm>
          <a:prstGeom prst="rect">
            <a:avLst/>
          </a:prstGeom>
          <a:noFill/>
          <a:ln/>
        </p:spPr>
        <p:txBody>
          <a:bodyPr wrap="square" lIns="0" tIns="0" rIns="0" bIns="0" rtlCol="0" anchor="t"/>
          <a:lstStyle/>
          <a:p>
            <a:pPr marL="0" indent="0" algn="l">
              <a:lnSpc>
                <a:spcPts val="1600"/>
              </a:lnSpc>
              <a:buNone/>
            </a:pPr>
            <a:r>
              <a:rPr lang="en-US" sz="1200" b="1" i="1" dirty="0">
                <a:solidFill>
                  <a:srgbClr val="C2185B"/>
                </a:solidFill>
                <a:latin typeface="Calibri" pitchFamily="34" charset="0"/>
                <a:ea typeface="Calibri" pitchFamily="34" charset="-122"/>
                <a:cs typeface="Calibri" pitchFamily="34" charset="-120"/>
              </a:rPr>
              <a:t>La autonomía se justifica por la función: resolver controversias donde están en juego los intereses de quienes disputan el poder. Esa justificación se erosiona cuando el órgano no explica cómo administra.</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30</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Contra la imputación automática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V.4–5  INDIVIDUALIZACIÓN DE LA RESPONSABILIDAD</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30</a:t>
            </a:r>
            <a:endParaRPr lang="en-US" sz="1000" dirty="0"/>
          </a:p>
        </p:txBody>
      </p:sp>
      <p:sp>
        <p:nvSpPr>
          <p:cNvPr id="7" name="Text 5"/>
          <p:cNvSpPr/>
          <p:nvPr/>
        </p:nvSpPr>
        <p:spPr>
          <a:xfrm>
            <a:off x="1133856" y="1417320"/>
            <a:ext cx="9966960" cy="292608"/>
          </a:xfrm>
          <a:prstGeom prst="rect">
            <a:avLst/>
          </a:prstGeom>
          <a:noFill/>
          <a:ln/>
        </p:spPr>
        <p:txBody>
          <a:bodyPr wrap="square" lIns="0" tIns="0" rIns="0" bIns="0" rtlCol="0" anchor="t"/>
          <a:lstStyle/>
          <a:p>
            <a:pPr marL="0" indent="0" algn="l">
              <a:lnSpc>
                <a:spcPts val="1600"/>
              </a:lnSpc>
              <a:buNone/>
            </a:pPr>
            <a:r>
              <a:rPr lang="en-US" sz="1250" b="1" dirty="0">
                <a:solidFill>
                  <a:srgbClr val="2B2B2B"/>
                </a:solidFill>
                <a:latin typeface="Calibri" pitchFamily="34" charset="0"/>
                <a:ea typeface="Calibri" pitchFamily="34" charset="-122"/>
                <a:cs typeface="Calibri" pitchFamily="34" charset="-120"/>
              </a:rPr>
              <a:t>Para atribuir responsabilidad administrativa deben individualizarse:</a:t>
            </a:r>
            <a:endParaRPr lang="en-US" sz="1250" dirty="0"/>
          </a:p>
        </p:txBody>
      </p:sp>
      <p:sp>
        <p:nvSpPr>
          <p:cNvPr id="8" name="Shape 6"/>
          <p:cNvSpPr/>
          <p:nvPr/>
        </p:nvSpPr>
        <p:spPr>
          <a:xfrm>
            <a:off x="1133856" y="1828800"/>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9" name="Shape 7"/>
          <p:cNvSpPr/>
          <p:nvPr/>
        </p:nvSpPr>
        <p:spPr>
          <a:xfrm>
            <a:off x="1335024" y="2002536"/>
            <a:ext cx="292608" cy="292608"/>
          </a:xfrm>
          <a:prstGeom prst="ellipse">
            <a:avLst/>
          </a:prstGeom>
          <a:solidFill>
            <a:srgbClr val="00897B"/>
          </a:solidFill>
          <a:ln/>
        </p:spPr>
        <p:txBody>
          <a:bodyPr/>
          <a:lstStyle/>
          <a:p>
            <a:endParaRPr lang="es-MX"/>
          </a:p>
        </p:txBody>
      </p:sp>
      <p:sp>
        <p:nvSpPr>
          <p:cNvPr id="10" name="Text 8"/>
          <p:cNvSpPr/>
          <p:nvPr/>
        </p:nvSpPr>
        <p:spPr>
          <a:xfrm>
            <a:off x="1335024" y="2002536"/>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1</a:t>
            </a:r>
            <a:endParaRPr lang="en-US" sz="950" dirty="0"/>
          </a:p>
        </p:txBody>
      </p:sp>
      <p:sp>
        <p:nvSpPr>
          <p:cNvPr id="11" name="Text 9"/>
          <p:cNvSpPr/>
          <p:nvPr/>
        </p:nvSpPr>
        <p:spPr>
          <a:xfrm>
            <a:off x="1737360" y="1828800"/>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La norma aplicable</a:t>
            </a:r>
            <a:endParaRPr lang="en-US" sz="1100" dirty="0"/>
          </a:p>
        </p:txBody>
      </p:sp>
      <p:sp>
        <p:nvSpPr>
          <p:cNvPr id="12" name="Shape 10"/>
          <p:cNvSpPr/>
          <p:nvPr/>
        </p:nvSpPr>
        <p:spPr>
          <a:xfrm>
            <a:off x="4535424" y="1828800"/>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Shape 11"/>
          <p:cNvSpPr/>
          <p:nvPr/>
        </p:nvSpPr>
        <p:spPr>
          <a:xfrm>
            <a:off x="4736592" y="2002536"/>
            <a:ext cx="292608" cy="292608"/>
          </a:xfrm>
          <a:prstGeom prst="ellipse">
            <a:avLst/>
          </a:prstGeom>
          <a:solidFill>
            <a:srgbClr val="00897B"/>
          </a:solidFill>
          <a:ln/>
        </p:spPr>
        <p:txBody>
          <a:bodyPr/>
          <a:lstStyle/>
          <a:p>
            <a:endParaRPr lang="es-MX"/>
          </a:p>
        </p:txBody>
      </p:sp>
      <p:sp>
        <p:nvSpPr>
          <p:cNvPr id="14" name="Text 12"/>
          <p:cNvSpPr/>
          <p:nvPr/>
        </p:nvSpPr>
        <p:spPr>
          <a:xfrm>
            <a:off x="4736592" y="2002536"/>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2</a:t>
            </a:r>
            <a:endParaRPr lang="en-US" sz="950" dirty="0"/>
          </a:p>
        </p:txBody>
      </p:sp>
      <p:sp>
        <p:nvSpPr>
          <p:cNvPr id="15" name="Text 13"/>
          <p:cNvSpPr/>
          <p:nvPr/>
        </p:nvSpPr>
        <p:spPr>
          <a:xfrm>
            <a:off x="5138928" y="1828800"/>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La competencia o deber del servidor público</a:t>
            </a:r>
            <a:endParaRPr lang="en-US" sz="1100" dirty="0"/>
          </a:p>
        </p:txBody>
      </p:sp>
      <p:sp>
        <p:nvSpPr>
          <p:cNvPr id="16" name="Shape 14"/>
          <p:cNvSpPr/>
          <p:nvPr/>
        </p:nvSpPr>
        <p:spPr>
          <a:xfrm>
            <a:off x="7936992" y="1828800"/>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7" name="Shape 15"/>
          <p:cNvSpPr/>
          <p:nvPr/>
        </p:nvSpPr>
        <p:spPr>
          <a:xfrm>
            <a:off x="8138160" y="2002536"/>
            <a:ext cx="292608" cy="292608"/>
          </a:xfrm>
          <a:prstGeom prst="ellipse">
            <a:avLst/>
          </a:prstGeom>
          <a:solidFill>
            <a:srgbClr val="00897B"/>
          </a:solidFill>
          <a:ln/>
        </p:spPr>
        <p:txBody>
          <a:bodyPr/>
          <a:lstStyle/>
          <a:p>
            <a:endParaRPr lang="es-MX"/>
          </a:p>
        </p:txBody>
      </p:sp>
      <p:sp>
        <p:nvSpPr>
          <p:cNvPr id="18" name="Text 16"/>
          <p:cNvSpPr/>
          <p:nvPr/>
        </p:nvSpPr>
        <p:spPr>
          <a:xfrm>
            <a:off x="8138160" y="2002536"/>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3</a:t>
            </a:r>
            <a:endParaRPr lang="en-US" sz="950" dirty="0"/>
          </a:p>
        </p:txBody>
      </p:sp>
      <p:sp>
        <p:nvSpPr>
          <p:cNvPr id="19" name="Text 17"/>
          <p:cNvSpPr/>
          <p:nvPr/>
        </p:nvSpPr>
        <p:spPr>
          <a:xfrm>
            <a:off x="8540496" y="1828800"/>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La acción u omisión</a:t>
            </a:r>
            <a:endParaRPr lang="en-US" sz="1100" dirty="0"/>
          </a:p>
        </p:txBody>
      </p:sp>
      <p:sp>
        <p:nvSpPr>
          <p:cNvPr id="20" name="Shape 18"/>
          <p:cNvSpPr/>
          <p:nvPr/>
        </p:nvSpPr>
        <p:spPr>
          <a:xfrm>
            <a:off x="1133856" y="2615184"/>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1" name="Shape 19"/>
          <p:cNvSpPr/>
          <p:nvPr/>
        </p:nvSpPr>
        <p:spPr>
          <a:xfrm>
            <a:off x="1335024" y="2788920"/>
            <a:ext cx="292608" cy="292608"/>
          </a:xfrm>
          <a:prstGeom prst="ellipse">
            <a:avLst/>
          </a:prstGeom>
          <a:solidFill>
            <a:srgbClr val="00897B"/>
          </a:solidFill>
          <a:ln/>
        </p:spPr>
        <p:txBody>
          <a:bodyPr/>
          <a:lstStyle/>
          <a:p>
            <a:endParaRPr lang="es-MX"/>
          </a:p>
        </p:txBody>
      </p:sp>
      <p:sp>
        <p:nvSpPr>
          <p:cNvPr id="22" name="Text 20"/>
          <p:cNvSpPr/>
          <p:nvPr/>
        </p:nvSpPr>
        <p:spPr>
          <a:xfrm>
            <a:off x="1335024" y="2788920"/>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4</a:t>
            </a:r>
            <a:endParaRPr lang="en-US" sz="950" dirty="0"/>
          </a:p>
        </p:txBody>
      </p:sp>
      <p:sp>
        <p:nvSpPr>
          <p:cNvPr id="23" name="Text 21"/>
          <p:cNvSpPr/>
          <p:nvPr/>
        </p:nvSpPr>
        <p:spPr>
          <a:xfrm>
            <a:off x="1737360" y="2615184"/>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El elemento subjetivo exigido</a:t>
            </a:r>
            <a:endParaRPr lang="en-US" sz="1100" dirty="0"/>
          </a:p>
        </p:txBody>
      </p:sp>
      <p:sp>
        <p:nvSpPr>
          <p:cNvPr id="24" name="Shape 22"/>
          <p:cNvSpPr/>
          <p:nvPr/>
        </p:nvSpPr>
        <p:spPr>
          <a:xfrm>
            <a:off x="4535424" y="2615184"/>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5" name="Shape 23"/>
          <p:cNvSpPr/>
          <p:nvPr/>
        </p:nvSpPr>
        <p:spPr>
          <a:xfrm>
            <a:off x="4736592" y="2788920"/>
            <a:ext cx="292608" cy="292608"/>
          </a:xfrm>
          <a:prstGeom prst="ellipse">
            <a:avLst/>
          </a:prstGeom>
          <a:solidFill>
            <a:srgbClr val="00897B"/>
          </a:solidFill>
          <a:ln/>
        </p:spPr>
        <p:txBody>
          <a:bodyPr/>
          <a:lstStyle/>
          <a:p>
            <a:endParaRPr lang="es-MX"/>
          </a:p>
        </p:txBody>
      </p:sp>
      <p:sp>
        <p:nvSpPr>
          <p:cNvPr id="26" name="Text 24"/>
          <p:cNvSpPr/>
          <p:nvPr/>
        </p:nvSpPr>
        <p:spPr>
          <a:xfrm>
            <a:off x="4736592" y="2788920"/>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5</a:t>
            </a:r>
            <a:endParaRPr lang="en-US" sz="950" dirty="0"/>
          </a:p>
        </p:txBody>
      </p:sp>
      <p:sp>
        <p:nvSpPr>
          <p:cNvPr id="27" name="Text 25"/>
          <p:cNvSpPr/>
          <p:nvPr/>
        </p:nvSpPr>
        <p:spPr>
          <a:xfrm>
            <a:off x="5138928" y="2615184"/>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El nexo entre conducta y resultado</a:t>
            </a:r>
            <a:endParaRPr lang="en-US" sz="1100" dirty="0"/>
          </a:p>
        </p:txBody>
      </p:sp>
      <p:sp>
        <p:nvSpPr>
          <p:cNvPr id="28" name="Shape 26"/>
          <p:cNvSpPr/>
          <p:nvPr/>
        </p:nvSpPr>
        <p:spPr>
          <a:xfrm>
            <a:off x="7936992" y="2615184"/>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9" name="Shape 27"/>
          <p:cNvSpPr/>
          <p:nvPr/>
        </p:nvSpPr>
        <p:spPr>
          <a:xfrm>
            <a:off x="8138160" y="2788920"/>
            <a:ext cx="292608" cy="292608"/>
          </a:xfrm>
          <a:prstGeom prst="ellipse">
            <a:avLst/>
          </a:prstGeom>
          <a:solidFill>
            <a:srgbClr val="00897B"/>
          </a:solidFill>
          <a:ln/>
        </p:spPr>
        <p:txBody>
          <a:bodyPr/>
          <a:lstStyle/>
          <a:p>
            <a:endParaRPr lang="es-MX"/>
          </a:p>
        </p:txBody>
      </p:sp>
      <p:sp>
        <p:nvSpPr>
          <p:cNvPr id="30" name="Text 28"/>
          <p:cNvSpPr/>
          <p:nvPr/>
        </p:nvSpPr>
        <p:spPr>
          <a:xfrm>
            <a:off x="8138160" y="2788920"/>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6</a:t>
            </a:r>
            <a:endParaRPr lang="en-US" sz="950" dirty="0"/>
          </a:p>
        </p:txBody>
      </p:sp>
      <p:sp>
        <p:nvSpPr>
          <p:cNvPr id="31" name="Text 29"/>
          <p:cNvSpPr/>
          <p:nvPr/>
        </p:nvSpPr>
        <p:spPr>
          <a:xfrm>
            <a:off x="8540496" y="2615184"/>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El daño o beneficio, cuando sea elemento del tipo</a:t>
            </a:r>
            <a:endParaRPr lang="en-US" sz="1100" dirty="0"/>
          </a:p>
        </p:txBody>
      </p:sp>
      <p:sp>
        <p:nvSpPr>
          <p:cNvPr id="32" name="Shape 30"/>
          <p:cNvSpPr/>
          <p:nvPr/>
        </p:nvSpPr>
        <p:spPr>
          <a:xfrm>
            <a:off x="1133856" y="3401568"/>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3" name="Shape 31"/>
          <p:cNvSpPr/>
          <p:nvPr/>
        </p:nvSpPr>
        <p:spPr>
          <a:xfrm>
            <a:off x="1335024" y="3575304"/>
            <a:ext cx="292608" cy="292608"/>
          </a:xfrm>
          <a:prstGeom prst="ellipse">
            <a:avLst/>
          </a:prstGeom>
          <a:solidFill>
            <a:srgbClr val="00897B"/>
          </a:solidFill>
          <a:ln/>
        </p:spPr>
        <p:txBody>
          <a:bodyPr/>
          <a:lstStyle/>
          <a:p>
            <a:endParaRPr lang="es-MX"/>
          </a:p>
        </p:txBody>
      </p:sp>
      <p:sp>
        <p:nvSpPr>
          <p:cNvPr id="34" name="Text 32"/>
          <p:cNvSpPr/>
          <p:nvPr/>
        </p:nvSpPr>
        <p:spPr>
          <a:xfrm>
            <a:off x="1335024" y="3575304"/>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7</a:t>
            </a:r>
            <a:endParaRPr lang="en-US" sz="950" dirty="0"/>
          </a:p>
        </p:txBody>
      </p:sp>
      <p:sp>
        <p:nvSpPr>
          <p:cNvPr id="35" name="Text 33"/>
          <p:cNvSpPr/>
          <p:nvPr/>
        </p:nvSpPr>
        <p:spPr>
          <a:xfrm>
            <a:off x="1737360" y="3401568"/>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Las pruebas</a:t>
            </a:r>
            <a:endParaRPr lang="en-US" sz="1100" dirty="0"/>
          </a:p>
        </p:txBody>
      </p:sp>
      <p:sp>
        <p:nvSpPr>
          <p:cNvPr id="36" name="Shape 34"/>
          <p:cNvSpPr/>
          <p:nvPr/>
        </p:nvSpPr>
        <p:spPr>
          <a:xfrm>
            <a:off x="4535424" y="3401568"/>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7" name="Shape 35"/>
          <p:cNvSpPr/>
          <p:nvPr/>
        </p:nvSpPr>
        <p:spPr>
          <a:xfrm>
            <a:off x="4736592" y="3575304"/>
            <a:ext cx="292608" cy="292608"/>
          </a:xfrm>
          <a:prstGeom prst="ellipse">
            <a:avLst/>
          </a:prstGeom>
          <a:solidFill>
            <a:srgbClr val="00897B"/>
          </a:solidFill>
          <a:ln/>
        </p:spPr>
        <p:txBody>
          <a:bodyPr/>
          <a:lstStyle/>
          <a:p>
            <a:endParaRPr lang="es-MX"/>
          </a:p>
        </p:txBody>
      </p:sp>
      <p:sp>
        <p:nvSpPr>
          <p:cNvPr id="38" name="Text 36"/>
          <p:cNvSpPr/>
          <p:nvPr/>
        </p:nvSpPr>
        <p:spPr>
          <a:xfrm>
            <a:off x="4736592" y="3575304"/>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8</a:t>
            </a:r>
            <a:endParaRPr lang="en-US" sz="950" dirty="0"/>
          </a:p>
        </p:txBody>
      </p:sp>
      <p:sp>
        <p:nvSpPr>
          <p:cNvPr id="39" name="Text 37"/>
          <p:cNvSpPr/>
          <p:nvPr/>
        </p:nvSpPr>
        <p:spPr>
          <a:xfrm>
            <a:off x="5138928" y="3401568"/>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La clasificación como falta grave o no grave</a:t>
            </a:r>
            <a:endParaRPr lang="en-US" sz="1100" dirty="0"/>
          </a:p>
        </p:txBody>
      </p:sp>
      <p:sp>
        <p:nvSpPr>
          <p:cNvPr id="40" name="Shape 38"/>
          <p:cNvSpPr/>
          <p:nvPr/>
        </p:nvSpPr>
        <p:spPr>
          <a:xfrm>
            <a:off x="7936992" y="3401568"/>
            <a:ext cx="3127248" cy="640080"/>
          </a:xfrm>
          <a:prstGeom prst="roundRect">
            <a:avLst>
              <a:gd name="adj" fmla="val 8571"/>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41" name="Shape 39"/>
          <p:cNvSpPr/>
          <p:nvPr/>
        </p:nvSpPr>
        <p:spPr>
          <a:xfrm>
            <a:off x="8138160" y="3575304"/>
            <a:ext cx="292608" cy="292608"/>
          </a:xfrm>
          <a:prstGeom prst="ellipse">
            <a:avLst/>
          </a:prstGeom>
          <a:solidFill>
            <a:srgbClr val="00897B"/>
          </a:solidFill>
          <a:ln/>
        </p:spPr>
        <p:txBody>
          <a:bodyPr/>
          <a:lstStyle/>
          <a:p>
            <a:endParaRPr lang="es-MX"/>
          </a:p>
        </p:txBody>
      </p:sp>
      <p:sp>
        <p:nvSpPr>
          <p:cNvPr id="42" name="Text 40"/>
          <p:cNvSpPr/>
          <p:nvPr/>
        </p:nvSpPr>
        <p:spPr>
          <a:xfrm>
            <a:off x="8138160" y="3575304"/>
            <a:ext cx="292608"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9</a:t>
            </a:r>
            <a:endParaRPr lang="en-US" sz="950" dirty="0"/>
          </a:p>
        </p:txBody>
      </p:sp>
      <p:sp>
        <p:nvSpPr>
          <p:cNvPr id="43" name="Text 41"/>
          <p:cNvSpPr/>
          <p:nvPr/>
        </p:nvSpPr>
        <p:spPr>
          <a:xfrm>
            <a:off x="8540496" y="3401568"/>
            <a:ext cx="2377440" cy="640080"/>
          </a:xfrm>
          <a:prstGeom prst="rect">
            <a:avLst/>
          </a:prstGeom>
          <a:noFill/>
          <a:ln/>
        </p:spPr>
        <p:txBody>
          <a:bodyPr wrap="square" lIns="0" tIns="0" rIns="0" bIns="0" rtlCol="0" anchor="ctr"/>
          <a:lstStyle/>
          <a:p>
            <a:pPr marL="0" indent="0" algn="l">
              <a:lnSpc>
                <a:spcPts val="1300"/>
              </a:lnSpc>
              <a:buNone/>
            </a:pPr>
            <a:r>
              <a:rPr lang="en-US" sz="1100" dirty="0">
                <a:solidFill>
                  <a:srgbClr val="2B2B2B"/>
                </a:solidFill>
                <a:latin typeface="Calibri" pitchFamily="34" charset="0"/>
                <a:ea typeface="Calibri" pitchFamily="34" charset="-122"/>
                <a:cs typeface="Calibri" pitchFamily="34" charset="-120"/>
              </a:rPr>
              <a:t>La sanción proporcional</a:t>
            </a:r>
            <a:endParaRPr lang="en-US" sz="1100" dirty="0"/>
          </a:p>
        </p:txBody>
      </p:sp>
      <p:sp>
        <p:nvSpPr>
          <p:cNvPr id="44" name="Shape 42"/>
          <p:cNvSpPr/>
          <p:nvPr/>
        </p:nvSpPr>
        <p:spPr>
          <a:xfrm>
            <a:off x="1133856" y="4315968"/>
            <a:ext cx="4800600" cy="1572768"/>
          </a:xfrm>
          <a:prstGeom prst="roundRect">
            <a:avLst>
              <a:gd name="adj" fmla="val 3488"/>
            </a:avLst>
          </a:prstGeom>
          <a:solidFill>
            <a:srgbClr val="C2185B"/>
          </a:solidFill>
          <a:ln/>
        </p:spPr>
        <p:txBody>
          <a:bodyPr/>
          <a:lstStyle/>
          <a:p>
            <a:endParaRPr lang="es-MX"/>
          </a:p>
        </p:txBody>
      </p:sp>
      <p:sp>
        <p:nvSpPr>
          <p:cNvPr id="45" name="Text 43"/>
          <p:cNvSpPr/>
          <p:nvPr/>
        </p:nvSpPr>
        <p:spPr>
          <a:xfrm>
            <a:off x="1499616" y="4462272"/>
            <a:ext cx="4114800" cy="274320"/>
          </a:xfrm>
          <a:prstGeom prst="rect">
            <a:avLst/>
          </a:prstGeom>
          <a:noFill/>
          <a:ln/>
        </p:spPr>
        <p:txBody>
          <a:bodyPr wrap="square" lIns="0" tIns="0" rIns="0" bIns="0" rtlCol="0" anchor="ctr"/>
          <a:lstStyle/>
          <a:p>
            <a:pPr marL="0" indent="0">
              <a:buNone/>
            </a:pPr>
            <a:r>
              <a:rPr lang="en-US" sz="1250" b="1" dirty="0">
                <a:solidFill>
                  <a:srgbClr val="F4ECE0"/>
                </a:solidFill>
                <a:latin typeface="Calibri" pitchFamily="34" charset="0"/>
                <a:ea typeface="Calibri" pitchFamily="34" charset="-122"/>
                <a:cs typeface="Calibri" pitchFamily="34" charset="-120"/>
              </a:rPr>
              <a:t>La firma no basta</a:t>
            </a:r>
            <a:endParaRPr lang="en-US" sz="1250" dirty="0"/>
          </a:p>
        </p:txBody>
      </p:sp>
      <p:sp>
        <p:nvSpPr>
          <p:cNvPr id="46" name="Text 44"/>
          <p:cNvSpPr/>
          <p:nvPr/>
        </p:nvSpPr>
        <p:spPr>
          <a:xfrm>
            <a:off x="1499616" y="4773168"/>
            <a:ext cx="4114800" cy="960120"/>
          </a:xfrm>
          <a:prstGeom prst="rect">
            <a:avLst/>
          </a:prstGeom>
          <a:noFill/>
          <a:ln/>
        </p:spPr>
        <p:txBody>
          <a:bodyPr wrap="square" lIns="0" tIns="0" rIns="0" bIns="0" rtlCol="0" anchor="t"/>
          <a:lstStyle/>
          <a:p>
            <a:pPr marL="0" indent="0" algn="l">
              <a:lnSpc>
                <a:spcPts val="1300"/>
              </a:lnSpc>
              <a:buNone/>
            </a:pPr>
            <a:r>
              <a:rPr lang="en-US" sz="1060" dirty="0">
                <a:solidFill>
                  <a:srgbClr val="E4D7C3"/>
                </a:solidFill>
                <a:latin typeface="Calibri" pitchFamily="34" charset="0"/>
                <a:ea typeface="Calibri" pitchFamily="34" charset="-122"/>
                <a:cs typeface="Calibri" pitchFamily="34" charset="-120"/>
              </a:rPr>
              <a:t>La mera firma de una persona integrante del pleno en el presupuesto institucional no permite atribuirle automáticamente cualquier irregularidad posterior. Debe determinarse quién autorizó, contrató, recibió, verificó, registró o pagó.</a:t>
            </a:r>
            <a:endParaRPr lang="en-US" sz="1060" dirty="0"/>
          </a:p>
        </p:txBody>
      </p:sp>
      <p:sp>
        <p:nvSpPr>
          <p:cNvPr id="47" name="Shape 45"/>
          <p:cNvSpPr/>
          <p:nvPr/>
        </p:nvSpPr>
        <p:spPr>
          <a:xfrm>
            <a:off x="6300216" y="4315968"/>
            <a:ext cx="4800600" cy="1572768"/>
          </a:xfrm>
          <a:prstGeom prst="roundRect">
            <a:avLst>
              <a:gd name="adj" fmla="val 3488"/>
            </a:avLst>
          </a:prstGeom>
          <a:solidFill>
            <a:srgbClr val="2B2B2B"/>
          </a:solidFill>
          <a:ln/>
        </p:spPr>
        <p:txBody>
          <a:bodyPr/>
          <a:lstStyle/>
          <a:p>
            <a:endParaRPr lang="es-MX"/>
          </a:p>
        </p:txBody>
      </p:sp>
      <p:sp>
        <p:nvSpPr>
          <p:cNvPr id="48" name="Text 46"/>
          <p:cNvSpPr/>
          <p:nvPr/>
        </p:nvSpPr>
        <p:spPr>
          <a:xfrm>
            <a:off x="6665976" y="4462272"/>
            <a:ext cx="4114800" cy="274320"/>
          </a:xfrm>
          <a:prstGeom prst="rect">
            <a:avLst/>
          </a:prstGeom>
          <a:noFill/>
          <a:ln/>
        </p:spPr>
        <p:txBody>
          <a:bodyPr wrap="square" lIns="0" tIns="0" rIns="0" bIns="0" rtlCol="0" anchor="ctr"/>
          <a:lstStyle/>
          <a:p>
            <a:pPr marL="0" indent="0">
              <a:buNone/>
            </a:pPr>
            <a:r>
              <a:rPr lang="en-US" sz="1250" b="1" dirty="0">
                <a:solidFill>
                  <a:srgbClr val="F4ECE0"/>
                </a:solidFill>
                <a:latin typeface="Calibri" pitchFamily="34" charset="0"/>
                <a:ea typeface="Calibri" pitchFamily="34" charset="-122"/>
                <a:cs typeface="Calibri" pitchFamily="34" charset="-120"/>
              </a:rPr>
              <a:t>Ni dilución ni extensión</a:t>
            </a:r>
            <a:endParaRPr lang="en-US" sz="1250" dirty="0"/>
          </a:p>
        </p:txBody>
      </p:sp>
      <p:sp>
        <p:nvSpPr>
          <p:cNvPr id="49" name="Text 47"/>
          <p:cNvSpPr/>
          <p:nvPr/>
        </p:nvSpPr>
        <p:spPr>
          <a:xfrm>
            <a:off x="6665976" y="4773168"/>
            <a:ext cx="4114800" cy="960120"/>
          </a:xfrm>
          <a:prstGeom prst="rect">
            <a:avLst/>
          </a:prstGeom>
          <a:noFill/>
          <a:ln/>
        </p:spPr>
        <p:txBody>
          <a:bodyPr wrap="square" lIns="0" tIns="0" rIns="0" bIns="0" rtlCol="0" anchor="t"/>
          <a:lstStyle/>
          <a:p>
            <a:pPr marL="0" indent="0" algn="l">
              <a:lnSpc>
                <a:spcPts val="1300"/>
              </a:lnSpc>
              <a:buNone/>
            </a:pPr>
            <a:r>
              <a:rPr lang="en-US" sz="1060" dirty="0">
                <a:solidFill>
                  <a:srgbClr val="E4D7C3"/>
                </a:solidFill>
                <a:latin typeface="Calibri" pitchFamily="34" charset="0"/>
                <a:ea typeface="Calibri" pitchFamily="34" charset="-122"/>
                <a:cs typeface="Calibri" pitchFamily="34" charset="-120"/>
              </a:rPr>
              <a:t>La responsabilidad no puede diluirse en la colegialidad, pero tampoco extenderse indiscriminadamente a toda persona que participó formalmente en una sesión. Debe reconstruirse la cadena de decisión.</a:t>
            </a:r>
            <a:endParaRPr lang="en-US" sz="106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C2185B"/>
          </a:solidFill>
          <a:ln/>
        </p:spPr>
        <p:txBody>
          <a:bodyPr/>
          <a:lstStyle/>
          <a:p>
            <a:endParaRPr lang="es-MX"/>
          </a:p>
        </p:txBody>
      </p:sp>
      <p:sp>
        <p:nvSpPr>
          <p:cNvPr id="3" name="Text 1"/>
          <p:cNvSpPr/>
          <p:nvPr/>
        </p:nvSpPr>
        <p:spPr>
          <a:xfrm>
            <a:off x="822960" y="2057400"/>
            <a:ext cx="2011680" cy="1371600"/>
          </a:xfrm>
          <a:prstGeom prst="rect">
            <a:avLst/>
          </a:prstGeom>
          <a:noFill/>
          <a:ln/>
        </p:spPr>
        <p:txBody>
          <a:bodyPr wrap="square" lIns="0" tIns="0" rIns="0" bIns="0" rtlCol="0" anchor="ctr"/>
          <a:lstStyle/>
          <a:p>
            <a:pPr marL="0" indent="0">
              <a:buNone/>
            </a:pPr>
            <a:r>
              <a:rPr lang="en-US" sz="9600" b="1" dirty="0">
                <a:solidFill>
                  <a:srgbClr val="8C0F42"/>
                </a:solidFill>
                <a:latin typeface="Cambria" pitchFamily="34" charset="0"/>
                <a:ea typeface="Cambria" pitchFamily="34" charset="-122"/>
                <a:cs typeface="Cambria" pitchFamily="34" charset="-120"/>
              </a:rPr>
              <a:t>VI</a:t>
            </a:r>
            <a:endParaRPr lang="en-US" sz="9600" dirty="0"/>
          </a:p>
        </p:txBody>
      </p:sp>
      <p:sp>
        <p:nvSpPr>
          <p:cNvPr id="4" name="Text 2"/>
          <p:cNvSpPr/>
          <p:nvPr/>
        </p:nvSpPr>
        <p:spPr>
          <a:xfrm>
            <a:off x="2651760" y="2194560"/>
            <a:ext cx="8686800" cy="914400"/>
          </a:xfrm>
          <a:prstGeom prst="rect">
            <a:avLst/>
          </a:prstGeom>
          <a:noFill/>
          <a:ln/>
        </p:spPr>
        <p:txBody>
          <a:bodyPr wrap="square" lIns="0" tIns="0" rIns="0" bIns="0" rtlCol="0" anchor="ctr"/>
          <a:lstStyle/>
          <a:p>
            <a:pPr marL="0" indent="0">
              <a:buNone/>
            </a:pPr>
            <a:r>
              <a:rPr lang="en-US" sz="3400" b="1" dirty="0">
                <a:solidFill>
                  <a:srgbClr val="F4ECE0"/>
                </a:solidFill>
                <a:latin typeface="Cambria" pitchFamily="34" charset="0"/>
                <a:ea typeface="Cambria" pitchFamily="34" charset="-122"/>
                <a:cs typeface="Cambria" pitchFamily="34" charset="-120"/>
              </a:rPr>
              <a:t>Línea jurisprudencial</a:t>
            </a:r>
            <a:endParaRPr lang="en-US" sz="3400" dirty="0"/>
          </a:p>
        </p:txBody>
      </p:sp>
      <p:sp>
        <p:nvSpPr>
          <p:cNvPr id="5" name="Shape 3"/>
          <p:cNvSpPr/>
          <p:nvPr/>
        </p:nvSpPr>
        <p:spPr>
          <a:xfrm>
            <a:off x="2697480" y="3182112"/>
            <a:ext cx="1005840" cy="41148"/>
          </a:xfrm>
          <a:prstGeom prst="rect">
            <a:avLst/>
          </a:prstGeom>
          <a:solidFill>
            <a:srgbClr val="00897B"/>
          </a:solidFill>
          <a:ln/>
        </p:spPr>
        <p:txBody>
          <a:bodyPr/>
          <a:lstStyle/>
          <a:p>
            <a:endParaRPr lang="es-MX"/>
          </a:p>
        </p:txBody>
      </p:sp>
      <p:sp>
        <p:nvSpPr>
          <p:cNvPr id="6" name="Text 4"/>
          <p:cNvSpPr/>
          <p:nvPr/>
        </p:nvSpPr>
        <p:spPr>
          <a:xfrm>
            <a:off x="2697480" y="3401568"/>
            <a:ext cx="8138160" cy="731520"/>
          </a:xfrm>
          <a:prstGeom prst="rect">
            <a:avLst/>
          </a:prstGeom>
          <a:noFill/>
          <a:ln/>
        </p:spPr>
        <p:txBody>
          <a:bodyPr wrap="square" lIns="0" tIns="0" rIns="0" bIns="0" rtlCol="0" anchor="t"/>
          <a:lstStyle/>
          <a:p>
            <a:pPr marL="0" indent="0">
              <a:lnSpc>
                <a:spcPts val="1900"/>
              </a:lnSpc>
              <a:buNone/>
            </a:pPr>
            <a:r>
              <a:rPr lang="en-US" sz="1400" dirty="0">
                <a:solidFill>
                  <a:srgbClr val="E4D7C3"/>
                </a:solidFill>
                <a:latin typeface="Calibri" pitchFamily="34" charset="0"/>
                <a:ea typeface="Calibri" pitchFamily="34" charset="-122"/>
                <a:cs typeface="Calibri" pitchFamily="34" charset="-120"/>
              </a:rPr>
              <a:t>Cuatro etapas que van de la protección intensa frente al Ejecutivo a la deferencia hacia la legislatura. Y una tensión que la doctrina no ha resuelto.</a:t>
            </a:r>
            <a:endParaRPr lang="en-US"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31</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Cuatro etapas de la línea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VI  EVOLUCIÓN</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31</a:t>
            </a:r>
            <a:endParaRPr lang="en-US" sz="1000" dirty="0"/>
          </a:p>
        </p:txBody>
      </p:sp>
      <p:sp>
        <p:nvSpPr>
          <p:cNvPr id="7" name="Shape 5"/>
          <p:cNvSpPr/>
          <p:nvPr/>
        </p:nvSpPr>
        <p:spPr>
          <a:xfrm>
            <a:off x="1133856" y="1417320"/>
            <a:ext cx="2331720" cy="411480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417320"/>
            <a:ext cx="2331720" cy="457200"/>
          </a:xfrm>
          <a:prstGeom prst="rect">
            <a:avLst/>
          </a:prstGeom>
          <a:solidFill>
            <a:srgbClr val="00897B"/>
          </a:solidFill>
          <a:ln/>
        </p:spPr>
        <p:txBody>
          <a:bodyPr/>
          <a:lstStyle/>
          <a:p>
            <a:endParaRPr lang="es-MX"/>
          </a:p>
        </p:txBody>
      </p:sp>
      <p:sp>
        <p:nvSpPr>
          <p:cNvPr id="9" name="Text 7"/>
          <p:cNvSpPr/>
          <p:nvPr/>
        </p:nvSpPr>
        <p:spPr>
          <a:xfrm>
            <a:off x="1371600" y="1417320"/>
            <a:ext cx="1874520" cy="457200"/>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Primera etapa</a:t>
            </a:r>
            <a:endParaRPr lang="en-US" sz="1150" dirty="0"/>
          </a:p>
        </p:txBody>
      </p:sp>
      <p:sp>
        <p:nvSpPr>
          <p:cNvPr id="10" name="Text 8"/>
          <p:cNvSpPr/>
          <p:nvPr/>
        </p:nvSpPr>
        <p:spPr>
          <a:xfrm>
            <a:off x="1371600" y="1965960"/>
            <a:ext cx="1874520" cy="640080"/>
          </a:xfrm>
          <a:prstGeom prst="rect">
            <a:avLst/>
          </a:prstGeom>
          <a:noFill/>
          <a:ln/>
        </p:spPr>
        <p:txBody>
          <a:bodyPr wrap="square" lIns="0" tIns="0" rIns="0" bIns="0" rtlCol="0" anchor="t"/>
          <a:lstStyle/>
          <a:p>
            <a:pPr marL="0" indent="0">
              <a:lnSpc>
                <a:spcPts val="1500"/>
              </a:lnSpc>
              <a:buNone/>
            </a:pPr>
            <a:r>
              <a:rPr lang="en-US" sz="1250" b="1" dirty="0">
                <a:solidFill>
                  <a:srgbClr val="2B2B2B"/>
                </a:solidFill>
                <a:latin typeface="Calibri" pitchFamily="34" charset="0"/>
                <a:ea typeface="Calibri" pitchFamily="34" charset="-122"/>
                <a:cs typeface="Calibri" pitchFamily="34" charset="-120"/>
              </a:rPr>
              <a:t>Protección intensa frente al Ejecutivo</a:t>
            </a:r>
            <a:endParaRPr lang="en-US" sz="1250" dirty="0"/>
          </a:p>
        </p:txBody>
      </p:sp>
      <p:sp>
        <p:nvSpPr>
          <p:cNvPr id="11" name="Text 9"/>
          <p:cNvSpPr/>
          <p:nvPr/>
        </p:nvSpPr>
        <p:spPr>
          <a:xfrm>
            <a:off x="1371600" y="2670048"/>
            <a:ext cx="1874520" cy="822960"/>
          </a:xfrm>
          <a:prstGeom prst="rect">
            <a:avLst/>
          </a:prstGeom>
          <a:noFill/>
          <a:ln/>
        </p:spPr>
        <p:txBody>
          <a:bodyPr wrap="square" lIns="0" tIns="0" rIns="0" bIns="0" rtlCol="0" anchor="t"/>
          <a:lstStyle/>
          <a:p>
            <a:pPr marL="0" indent="0" algn="l">
              <a:lnSpc>
                <a:spcPts val="1200"/>
              </a:lnSpc>
              <a:buNone/>
            </a:pPr>
            <a:r>
              <a:rPr lang="en-US" sz="930" b="1" dirty="0">
                <a:solidFill>
                  <a:srgbClr val="00897B"/>
                </a:solidFill>
                <a:latin typeface="Calibri" pitchFamily="34" charset="0"/>
                <a:ea typeface="Calibri" pitchFamily="34" charset="-122"/>
                <a:cs typeface="Calibri" pitchFamily="34" charset="-120"/>
              </a:rPr>
              <a:t>P./J. 69/2006 · P./J. 70/2006 · CC 12/2007</a:t>
            </a:r>
            <a:endParaRPr lang="en-US" sz="930" dirty="0"/>
          </a:p>
        </p:txBody>
      </p:sp>
      <p:sp>
        <p:nvSpPr>
          <p:cNvPr id="12" name="Text 10"/>
          <p:cNvSpPr/>
          <p:nvPr/>
        </p:nvSpPr>
        <p:spPr>
          <a:xfrm>
            <a:off x="1371600" y="3566160"/>
            <a:ext cx="1874520" cy="1737360"/>
          </a:xfrm>
          <a:prstGeom prst="rect">
            <a:avLst/>
          </a:prstGeom>
          <a:noFill/>
          <a:ln/>
        </p:spPr>
        <p:txBody>
          <a:bodyPr wrap="square" lIns="0" tIns="0" rIns="0" bIns="0" rtlCol="0" anchor="t"/>
          <a:lstStyle/>
          <a:p>
            <a:pPr marL="0" indent="0" algn="l">
              <a:lnSpc>
                <a:spcPts val="1300"/>
              </a:lnSpc>
              <a:buNone/>
            </a:pPr>
            <a:r>
              <a:rPr lang="en-US" sz="1030" dirty="0">
                <a:solidFill>
                  <a:srgbClr val="2B2B2B"/>
                </a:solidFill>
                <a:latin typeface="Calibri" pitchFamily="34" charset="0"/>
                <a:ea typeface="Calibri" pitchFamily="34" charset="-122"/>
                <a:cs typeface="Calibri" pitchFamily="34" charset="-120"/>
              </a:rPr>
              <a:t>Impedir que quien ejecuta el gasto controle financieramente al órgano que revisa sus controversias.</a:t>
            </a:r>
            <a:endParaRPr lang="en-US" sz="1030" dirty="0"/>
          </a:p>
        </p:txBody>
      </p:sp>
      <p:sp>
        <p:nvSpPr>
          <p:cNvPr id="13" name="Shape 11"/>
          <p:cNvSpPr/>
          <p:nvPr/>
        </p:nvSpPr>
        <p:spPr>
          <a:xfrm>
            <a:off x="3703320" y="1417320"/>
            <a:ext cx="2331720" cy="411480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4" name="Shape 12"/>
          <p:cNvSpPr/>
          <p:nvPr/>
        </p:nvSpPr>
        <p:spPr>
          <a:xfrm>
            <a:off x="3703320" y="1417320"/>
            <a:ext cx="2331720" cy="457200"/>
          </a:xfrm>
          <a:prstGeom prst="rect">
            <a:avLst/>
          </a:prstGeom>
          <a:solidFill>
            <a:srgbClr val="00695C"/>
          </a:solidFill>
          <a:ln/>
        </p:spPr>
        <p:txBody>
          <a:bodyPr/>
          <a:lstStyle/>
          <a:p>
            <a:endParaRPr lang="es-MX"/>
          </a:p>
        </p:txBody>
      </p:sp>
      <p:sp>
        <p:nvSpPr>
          <p:cNvPr id="15" name="Text 13"/>
          <p:cNvSpPr/>
          <p:nvPr/>
        </p:nvSpPr>
        <p:spPr>
          <a:xfrm>
            <a:off x="3941064" y="1417320"/>
            <a:ext cx="1874520" cy="457200"/>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Segunda etapa</a:t>
            </a:r>
            <a:endParaRPr lang="en-US" sz="1150" dirty="0"/>
          </a:p>
        </p:txBody>
      </p:sp>
      <p:sp>
        <p:nvSpPr>
          <p:cNvPr id="16" name="Text 14"/>
          <p:cNvSpPr/>
          <p:nvPr/>
        </p:nvSpPr>
        <p:spPr>
          <a:xfrm>
            <a:off x="3941064" y="1965960"/>
            <a:ext cx="1874520" cy="640080"/>
          </a:xfrm>
          <a:prstGeom prst="rect">
            <a:avLst/>
          </a:prstGeom>
          <a:noFill/>
          <a:ln/>
        </p:spPr>
        <p:txBody>
          <a:bodyPr wrap="square" lIns="0" tIns="0" rIns="0" bIns="0" rtlCol="0" anchor="t"/>
          <a:lstStyle/>
          <a:p>
            <a:pPr marL="0" indent="0">
              <a:lnSpc>
                <a:spcPts val="1500"/>
              </a:lnSpc>
              <a:buNone/>
            </a:pPr>
            <a:r>
              <a:rPr lang="en-US" sz="1250" b="1" dirty="0">
                <a:solidFill>
                  <a:srgbClr val="2B2B2B"/>
                </a:solidFill>
                <a:latin typeface="Calibri" pitchFamily="34" charset="0"/>
                <a:ea typeface="Calibri" pitchFamily="34" charset="-122"/>
                <a:cs typeface="Calibri" pitchFamily="34" charset="-120"/>
              </a:rPr>
              <a:t>Presupuesto e independencia</a:t>
            </a:r>
            <a:endParaRPr lang="en-US" sz="1250" dirty="0"/>
          </a:p>
        </p:txBody>
      </p:sp>
      <p:sp>
        <p:nvSpPr>
          <p:cNvPr id="17" name="Text 15"/>
          <p:cNvSpPr/>
          <p:nvPr/>
        </p:nvSpPr>
        <p:spPr>
          <a:xfrm>
            <a:off x="3941064" y="2670048"/>
            <a:ext cx="1874520" cy="822960"/>
          </a:xfrm>
          <a:prstGeom prst="rect">
            <a:avLst/>
          </a:prstGeom>
          <a:noFill/>
          <a:ln/>
        </p:spPr>
        <p:txBody>
          <a:bodyPr wrap="square" lIns="0" tIns="0" rIns="0" bIns="0" rtlCol="0" anchor="t"/>
          <a:lstStyle/>
          <a:p>
            <a:pPr marL="0" indent="0" algn="l">
              <a:lnSpc>
                <a:spcPts val="1200"/>
              </a:lnSpc>
              <a:buNone/>
            </a:pPr>
            <a:r>
              <a:rPr lang="en-US" sz="930" b="1" dirty="0">
                <a:solidFill>
                  <a:srgbClr val="00695C"/>
                </a:solidFill>
                <a:latin typeface="Calibri" pitchFamily="34" charset="0"/>
                <a:ea typeface="Calibri" pitchFamily="34" charset="-122"/>
                <a:cs typeface="Calibri" pitchFamily="34" charset="-120"/>
              </a:rPr>
              <a:t>Jurisprudencia 24/2016 · SUP-JE-71/2018</a:t>
            </a:r>
            <a:endParaRPr lang="en-US" sz="930" dirty="0"/>
          </a:p>
        </p:txBody>
      </p:sp>
      <p:sp>
        <p:nvSpPr>
          <p:cNvPr id="18" name="Text 16"/>
          <p:cNvSpPr/>
          <p:nvPr/>
        </p:nvSpPr>
        <p:spPr>
          <a:xfrm>
            <a:off x="3941064" y="3566160"/>
            <a:ext cx="1874520" cy="1737360"/>
          </a:xfrm>
          <a:prstGeom prst="rect">
            <a:avLst/>
          </a:prstGeom>
          <a:noFill/>
          <a:ln/>
        </p:spPr>
        <p:txBody>
          <a:bodyPr wrap="square" lIns="0" tIns="0" rIns="0" bIns="0" rtlCol="0" anchor="t"/>
          <a:lstStyle/>
          <a:p>
            <a:pPr marL="0" indent="0" algn="l">
              <a:lnSpc>
                <a:spcPts val="1300"/>
              </a:lnSpc>
              <a:buNone/>
            </a:pPr>
            <a:r>
              <a:rPr lang="en-US" sz="1030" dirty="0">
                <a:solidFill>
                  <a:srgbClr val="2B2B2B"/>
                </a:solidFill>
                <a:latin typeface="Calibri" pitchFamily="34" charset="0"/>
                <a:ea typeface="Calibri" pitchFamily="34" charset="-122"/>
                <a:cs typeface="Calibri" pitchFamily="34" charset="-120"/>
              </a:rPr>
              <a:t>La protección alcanza las condiciones económicas para que sus integrantes resuelvan sin presiones.</a:t>
            </a:r>
            <a:endParaRPr lang="en-US" sz="1030" dirty="0"/>
          </a:p>
        </p:txBody>
      </p:sp>
      <p:sp>
        <p:nvSpPr>
          <p:cNvPr id="19" name="Shape 17"/>
          <p:cNvSpPr/>
          <p:nvPr/>
        </p:nvSpPr>
        <p:spPr>
          <a:xfrm>
            <a:off x="6272784" y="1417320"/>
            <a:ext cx="2331720" cy="411480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0" name="Shape 18"/>
          <p:cNvSpPr/>
          <p:nvPr/>
        </p:nvSpPr>
        <p:spPr>
          <a:xfrm>
            <a:off x="6272784" y="1417320"/>
            <a:ext cx="2331720" cy="457200"/>
          </a:xfrm>
          <a:prstGeom prst="rect">
            <a:avLst/>
          </a:prstGeom>
          <a:solidFill>
            <a:srgbClr val="C2185B"/>
          </a:solidFill>
          <a:ln/>
        </p:spPr>
        <p:txBody>
          <a:bodyPr/>
          <a:lstStyle/>
          <a:p>
            <a:endParaRPr lang="es-MX"/>
          </a:p>
        </p:txBody>
      </p:sp>
      <p:sp>
        <p:nvSpPr>
          <p:cNvPr id="21" name="Text 19"/>
          <p:cNvSpPr/>
          <p:nvPr/>
        </p:nvSpPr>
        <p:spPr>
          <a:xfrm>
            <a:off x="6510528" y="1417320"/>
            <a:ext cx="1874520" cy="457200"/>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Tercera etapa</a:t>
            </a:r>
            <a:endParaRPr lang="en-US" sz="1150" dirty="0"/>
          </a:p>
        </p:txBody>
      </p:sp>
      <p:sp>
        <p:nvSpPr>
          <p:cNvPr id="22" name="Text 20"/>
          <p:cNvSpPr/>
          <p:nvPr/>
        </p:nvSpPr>
        <p:spPr>
          <a:xfrm>
            <a:off x="6510528" y="1965960"/>
            <a:ext cx="1874520" cy="640080"/>
          </a:xfrm>
          <a:prstGeom prst="rect">
            <a:avLst/>
          </a:prstGeom>
          <a:noFill/>
          <a:ln/>
        </p:spPr>
        <p:txBody>
          <a:bodyPr wrap="square" lIns="0" tIns="0" rIns="0" bIns="0" rtlCol="0" anchor="t"/>
          <a:lstStyle/>
          <a:p>
            <a:pPr marL="0" indent="0">
              <a:lnSpc>
                <a:spcPts val="1500"/>
              </a:lnSpc>
              <a:buNone/>
            </a:pPr>
            <a:r>
              <a:rPr lang="en-US" sz="1250" b="1" dirty="0">
                <a:solidFill>
                  <a:srgbClr val="2B2B2B"/>
                </a:solidFill>
                <a:latin typeface="Calibri" pitchFamily="34" charset="0"/>
                <a:ea typeface="Calibri" pitchFamily="34" charset="-122"/>
                <a:cs typeface="Calibri" pitchFamily="34" charset="-120"/>
              </a:rPr>
              <a:t>Protección de la ejecución material</a:t>
            </a:r>
            <a:endParaRPr lang="en-US" sz="1250" dirty="0"/>
          </a:p>
        </p:txBody>
      </p:sp>
      <p:sp>
        <p:nvSpPr>
          <p:cNvPr id="23" name="Text 21"/>
          <p:cNvSpPr/>
          <p:nvPr/>
        </p:nvSpPr>
        <p:spPr>
          <a:xfrm>
            <a:off x="6510528" y="2670048"/>
            <a:ext cx="1874520" cy="822960"/>
          </a:xfrm>
          <a:prstGeom prst="rect">
            <a:avLst/>
          </a:prstGeom>
          <a:noFill/>
          <a:ln/>
        </p:spPr>
        <p:txBody>
          <a:bodyPr wrap="square" lIns="0" tIns="0" rIns="0" bIns="0" rtlCol="0" anchor="t"/>
          <a:lstStyle/>
          <a:p>
            <a:pPr marL="0" indent="0" algn="l">
              <a:lnSpc>
                <a:spcPts val="1200"/>
              </a:lnSpc>
              <a:buNone/>
            </a:pPr>
            <a:r>
              <a:rPr lang="en-US" sz="930" b="1" dirty="0">
                <a:solidFill>
                  <a:srgbClr val="C2185B"/>
                </a:solidFill>
                <a:latin typeface="Calibri" pitchFamily="34" charset="0"/>
                <a:ea typeface="Calibri" pitchFamily="34" charset="-122"/>
                <a:cs typeface="Calibri" pitchFamily="34" charset="-120"/>
              </a:rPr>
              <a:t>SUP-JE-258/2021 y acumulado</a:t>
            </a:r>
            <a:endParaRPr lang="en-US" sz="930" dirty="0"/>
          </a:p>
        </p:txBody>
      </p:sp>
      <p:sp>
        <p:nvSpPr>
          <p:cNvPr id="24" name="Text 22"/>
          <p:cNvSpPr/>
          <p:nvPr/>
        </p:nvSpPr>
        <p:spPr>
          <a:xfrm>
            <a:off x="6510528" y="3566160"/>
            <a:ext cx="1874520" cy="1737360"/>
          </a:xfrm>
          <a:prstGeom prst="rect">
            <a:avLst/>
          </a:prstGeom>
          <a:noFill/>
          <a:ln/>
        </p:spPr>
        <p:txBody>
          <a:bodyPr wrap="square" lIns="0" tIns="0" rIns="0" bIns="0" rtlCol="0" anchor="t"/>
          <a:lstStyle/>
          <a:p>
            <a:pPr marL="0" indent="0" algn="l">
              <a:lnSpc>
                <a:spcPts val="1300"/>
              </a:lnSpc>
              <a:buNone/>
            </a:pPr>
            <a:r>
              <a:rPr lang="en-US" sz="1030" dirty="0">
                <a:solidFill>
                  <a:srgbClr val="2B2B2B"/>
                </a:solidFill>
                <a:latin typeface="Calibri" pitchFamily="34" charset="0"/>
                <a:ea typeface="Calibri" pitchFamily="34" charset="-122"/>
                <a:cs typeface="Calibri" pitchFamily="34" charset="-120"/>
              </a:rPr>
              <a:t>La afectación puede ocurrir después de aprobado el presupuesto: la falta de ministración.</a:t>
            </a:r>
            <a:endParaRPr lang="en-US" sz="1030" dirty="0"/>
          </a:p>
        </p:txBody>
      </p:sp>
      <p:sp>
        <p:nvSpPr>
          <p:cNvPr id="25" name="Shape 23"/>
          <p:cNvSpPr/>
          <p:nvPr/>
        </p:nvSpPr>
        <p:spPr>
          <a:xfrm>
            <a:off x="8842248" y="1417320"/>
            <a:ext cx="2331720" cy="4114800"/>
          </a:xfrm>
          <a:prstGeom prst="roundRect">
            <a:avLst>
              <a:gd name="adj" fmla="val 235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6" name="Shape 24"/>
          <p:cNvSpPr/>
          <p:nvPr/>
        </p:nvSpPr>
        <p:spPr>
          <a:xfrm>
            <a:off x="8842248" y="1417320"/>
            <a:ext cx="2331720" cy="457200"/>
          </a:xfrm>
          <a:prstGeom prst="rect">
            <a:avLst/>
          </a:prstGeom>
          <a:solidFill>
            <a:srgbClr val="8C0F42"/>
          </a:solidFill>
          <a:ln/>
        </p:spPr>
        <p:txBody>
          <a:bodyPr/>
          <a:lstStyle/>
          <a:p>
            <a:endParaRPr lang="es-MX"/>
          </a:p>
        </p:txBody>
      </p:sp>
      <p:sp>
        <p:nvSpPr>
          <p:cNvPr id="27" name="Text 25"/>
          <p:cNvSpPr/>
          <p:nvPr/>
        </p:nvSpPr>
        <p:spPr>
          <a:xfrm>
            <a:off x="9079992" y="1417320"/>
            <a:ext cx="1874520" cy="457200"/>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Cuarta etapa</a:t>
            </a:r>
            <a:endParaRPr lang="en-US" sz="1150" dirty="0"/>
          </a:p>
        </p:txBody>
      </p:sp>
      <p:sp>
        <p:nvSpPr>
          <p:cNvPr id="28" name="Text 26"/>
          <p:cNvSpPr/>
          <p:nvPr/>
        </p:nvSpPr>
        <p:spPr>
          <a:xfrm>
            <a:off x="9079992" y="1965960"/>
            <a:ext cx="1874520" cy="640080"/>
          </a:xfrm>
          <a:prstGeom prst="rect">
            <a:avLst/>
          </a:prstGeom>
          <a:noFill/>
          <a:ln/>
        </p:spPr>
        <p:txBody>
          <a:bodyPr wrap="square" lIns="0" tIns="0" rIns="0" bIns="0" rtlCol="0" anchor="t"/>
          <a:lstStyle/>
          <a:p>
            <a:pPr marL="0" indent="0">
              <a:lnSpc>
                <a:spcPts val="1500"/>
              </a:lnSpc>
              <a:buNone/>
            </a:pPr>
            <a:r>
              <a:rPr lang="en-US" sz="1250" b="1" dirty="0">
                <a:solidFill>
                  <a:srgbClr val="2B2B2B"/>
                </a:solidFill>
                <a:latin typeface="Calibri" pitchFamily="34" charset="0"/>
                <a:ea typeface="Calibri" pitchFamily="34" charset="-122"/>
                <a:cs typeface="Calibri" pitchFamily="34" charset="-120"/>
              </a:rPr>
              <a:t>Deferencia hacia la legislatura</a:t>
            </a:r>
            <a:endParaRPr lang="en-US" sz="1250" dirty="0"/>
          </a:p>
        </p:txBody>
      </p:sp>
      <p:sp>
        <p:nvSpPr>
          <p:cNvPr id="29" name="Text 27"/>
          <p:cNvSpPr/>
          <p:nvPr/>
        </p:nvSpPr>
        <p:spPr>
          <a:xfrm>
            <a:off x="9079992" y="2670048"/>
            <a:ext cx="1874520" cy="822960"/>
          </a:xfrm>
          <a:prstGeom prst="rect">
            <a:avLst/>
          </a:prstGeom>
          <a:noFill/>
          <a:ln/>
        </p:spPr>
        <p:txBody>
          <a:bodyPr wrap="square" lIns="0" tIns="0" rIns="0" bIns="0" rtlCol="0" anchor="t"/>
          <a:lstStyle/>
          <a:p>
            <a:pPr marL="0" indent="0" algn="l">
              <a:lnSpc>
                <a:spcPts val="1200"/>
              </a:lnSpc>
              <a:buNone/>
            </a:pPr>
            <a:r>
              <a:rPr lang="en-US" sz="930" b="1" dirty="0">
                <a:solidFill>
                  <a:srgbClr val="8C0F42"/>
                </a:solidFill>
                <a:latin typeface="Calibri" pitchFamily="34" charset="0"/>
                <a:ea typeface="Calibri" pitchFamily="34" charset="-122"/>
                <a:cs typeface="Calibri" pitchFamily="34" charset="-120"/>
              </a:rPr>
              <a:t>SUP-JE-283/2021 · SUP-JE-1/2024 · SUP-JG-112/2025</a:t>
            </a:r>
            <a:endParaRPr lang="en-US" sz="930" dirty="0"/>
          </a:p>
        </p:txBody>
      </p:sp>
      <p:sp>
        <p:nvSpPr>
          <p:cNvPr id="30" name="Text 28"/>
          <p:cNvSpPr/>
          <p:nvPr/>
        </p:nvSpPr>
        <p:spPr>
          <a:xfrm>
            <a:off x="9079992" y="3566160"/>
            <a:ext cx="1874520" cy="1737360"/>
          </a:xfrm>
          <a:prstGeom prst="rect">
            <a:avLst/>
          </a:prstGeom>
          <a:noFill/>
          <a:ln/>
        </p:spPr>
        <p:txBody>
          <a:bodyPr wrap="square" lIns="0" tIns="0" rIns="0" bIns="0" rtlCol="0" anchor="t"/>
          <a:lstStyle/>
          <a:p>
            <a:pPr marL="0" indent="0" algn="l">
              <a:lnSpc>
                <a:spcPts val="1300"/>
              </a:lnSpc>
              <a:buNone/>
            </a:pPr>
            <a:r>
              <a:rPr lang="en-US" sz="1030" dirty="0">
                <a:solidFill>
                  <a:srgbClr val="2B2B2B"/>
                </a:solidFill>
                <a:latin typeface="Calibri" pitchFamily="34" charset="0"/>
                <a:ea typeface="Calibri" pitchFamily="34" charset="-122"/>
                <a:cs typeface="Calibri" pitchFamily="34" charset="-120"/>
              </a:rPr>
              <a:t>El anteproyecto debe llegar íntegro; pero el Congreso no está obligado a aprobarlo en sus términos.</a:t>
            </a:r>
            <a:endParaRPr lang="en-US" sz="1030" dirty="0"/>
          </a:p>
        </p:txBody>
      </p:sp>
      <p:sp>
        <p:nvSpPr>
          <p:cNvPr id="31" name="Text 29"/>
          <p:cNvSpPr/>
          <p:nvPr/>
        </p:nvSpPr>
        <p:spPr>
          <a:xfrm>
            <a:off x="1133856" y="5715000"/>
            <a:ext cx="9966960" cy="365760"/>
          </a:xfrm>
          <a:prstGeom prst="rect">
            <a:avLst/>
          </a:prstGeom>
          <a:noFill/>
          <a:ln/>
        </p:spPr>
        <p:txBody>
          <a:bodyPr wrap="square" lIns="0" tIns="0" rIns="0" bIns="0" rtlCol="0" anchor="t"/>
          <a:lstStyle/>
          <a:p>
            <a:pPr marL="0" indent="0" algn="l">
              <a:lnSpc>
                <a:spcPts val="1600"/>
              </a:lnSpc>
              <a:buNone/>
            </a:pPr>
            <a:r>
              <a:rPr lang="en-US" sz="1250" b="1" i="1" dirty="0">
                <a:solidFill>
                  <a:srgbClr val="C2185B"/>
                </a:solidFill>
                <a:latin typeface="Calibri" pitchFamily="34" charset="0"/>
                <a:ea typeface="Calibri" pitchFamily="34" charset="-122"/>
                <a:cs typeface="Calibri" pitchFamily="34" charset="-120"/>
              </a:rPr>
              <a:t>La evolución no elimina la autonomía: redefine su objeto.</a:t>
            </a:r>
            <a:endParaRPr lang="en-US" sz="12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32</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Qué se protege fuerte y qué se protege débil</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VI  EL OBJETO REDEFINIDO DE LA AUTONOMÍA</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32</a:t>
            </a:r>
            <a:endParaRPr lang="en-US" sz="1000" dirty="0"/>
          </a:p>
        </p:txBody>
      </p:sp>
      <p:sp>
        <p:nvSpPr>
          <p:cNvPr id="7" name="Shape 5"/>
          <p:cNvSpPr/>
          <p:nvPr/>
        </p:nvSpPr>
        <p:spPr>
          <a:xfrm>
            <a:off x="1133856" y="1463040"/>
            <a:ext cx="4800600" cy="4206240"/>
          </a:xfrm>
          <a:prstGeom prst="roundRect">
            <a:avLst>
              <a:gd name="adj" fmla="val 1304"/>
            </a:avLst>
          </a:prstGeom>
          <a:solidFill>
            <a:srgbClr val="00897B"/>
          </a:solidFill>
          <a:ln/>
        </p:spPr>
        <p:txBody>
          <a:bodyPr/>
          <a:lstStyle/>
          <a:p>
            <a:endParaRPr lang="es-MX"/>
          </a:p>
        </p:txBody>
      </p:sp>
      <p:sp>
        <p:nvSpPr>
          <p:cNvPr id="8" name="Text 6"/>
          <p:cNvSpPr/>
          <p:nvPr/>
        </p:nvSpPr>
        <p:spPr>
          <a:xfrm>
            <a:off x="1517904" y="1691640"/>
            <a:ext cx="4023360" cy="384048"/>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Protección fuerte</a:t>
            </a:r>
            <a:endParaRPr lang="en-US" sz="2000" dirty="0"/>
          </a:p>
        </p:txBody>
      </p:sp>
      <p:sp>
        <p:nvSpPr>
          <p:cNvPr id="9" name="Text 7"/>
          <p:cNvSpPr/>
          <p:nvPr/>
        </p:nvSpPr>
        <p:spPr>
          <a:xfrm>
            <a:off x="1517904" y="2286000"/>
            <a:ext cx="4041648" cy="3017520"/>
          </a:xfrm>
          <a:prstGeom prst="rect">
            <a:avLst/>
          </a:prstGeom>
          <a:noFill/>
          <a:ln/>
        </p:spPr>
        <p:txBody>
          <a:bodyPr wrap="square" lIns="0" tIns="0" rIns="0" bIns="0" rtlCol="0" anchor="t"/>
          <a:lstStyle/>
          <a:p>
            <a:pPr marL="342900" indent="-342900">
              <a:lnSpc>
                <a:spcPts val="1500"/>
              </a:lnSpc>
              <a:spcAft>
                <a:spcPts val="1300"/>
              </a:spcAft>
              <a:buSzPct val="100000"/>
              <a:buChar char="▪"/>
            </a:pPr>
            <a:r>
              <a:rPr lang="en-US" sz="1300" dirty="0">
                <a:solidFill>
                  <a:srgbClr val="FFFFFF"/>
                </a:solidFill>
                <a:latin typeface="Calibri" pitchFamily="34" charset="0"/>
                <a:ea typeface="Calibri" pitchFamily="34" charset="-122"/>
                <a:cs typeface="Calibri" pitchFamily="34" charset="-120"/>
              </a:rPr>
              <a:t>La facultad de elaborar el anteproyecto</a:t>
            </a:r>
            <a:endParaRPr lang="en-US" sz="1300" dirty="0"/>
          </a:p>
          <a:p>
            <a:pPr marL="342900" indent="-342900">
              <a:lnSpc>
                <a:spcPts val="1500"/>
              </a:lnSpc>
              <a:spcAft>
                <a:spcPts val="1300"/>
              </a:spcAft>
              <a:buSzPct val="100000"/>
              <a:buChar char="▪"/>
            </a:pPr>
            <a:r>
              <a:rPr lang="en-US" sz="1300" dirty="0">
                <a:solidFill>
                  <a:srgbClr val="FFFFFF"/>
                </a:solidFill>
                <a:latin typeface="Calibri" pitchFamily="34" charset="0"/>
                <a:ea typeface="Calibri" pitchFamily="34" charset="-122"/>
                <a:cs typeface="Calibri" pitchFamily="34" charset="-120"/>
              </a:rPr>
              <a:t>La prohibición de alteración ejecutiva</a:t>
            </a:r>
            <a:endParaRPr lang="en-US" sz="1300" dirty="0"/>
          </a:p>
          <a:p>
            <a:pPr marL="342900" indent="-342900">
              <a:lnSpc>
                <a:spcPts val="1500"/>
              </a:lnSpc>
              <a:spcAft>
                <a:spcPts val="1300"/>
              </a:spcAft>
              <a:buSzPct val="100000"/>
              <a:buChar char="▪"/>
            </a:pPr>
            <a:r>
              <a:rPr lang="en-US" sz="1300" dirty="0">
                <a:solidFill>
                  <a:srgbClr val="FFFFFF"/>
                </a:solidFill>
                <a:latin typeface="Calibri" pitchFamily="34" charset="0"/>
                <a:ea typeface="Calibri" pitchFamily="34" charset="-122"/>
                <a:cs typeface="Calibri" pitchFamily="34" charset="-120"/>
              </a:rPr>
              <a:t>La consideración legislativa de la solicitud original</a:t>
            </a:r>
            <a:endParaRPr lang="en-US" sz="1300" dirty="0"/>
          </a:p>
          <a:p>
            <a:pPr marL="342900" indent="-342900">
              <a:lnSpc>
                <a:spcPts val="1500"/>
              </a:lnSpc>
              <a:spcAft>
                <a:spcPts val="1300"/>
              </a:spcAft>
              <a:buSzPct val="100000"/>
              <a:buChar char="▪"/>
            </a:pPr>
            <a:r>
              <a:rPr lang="en-US" sz="1300" dirty="0">
                <a:solidFill>
                  <a:srgbClr val="FFFFFF"/>
                </a:solidFill>
                <a:latin typeface="Calibri" pitchFamily="34" charset="0"/>
                <a:ea typeface="Calibri" pitchFamily="34" charset="-122"/>
                <a:cs typeface="Calibri" pitchFamily="34" charset="-120"/>
              </a:rPr>
              <a:t>La entrega efectiva de lo aprobado</a:t>
            </a:r>
            <a:endParaRPr lang="en-US" sz="1300" dirty="0"/>
          </a:p>
          <a:p>
            <a:pPr marL="342900" indent="-342900">
              <a:lnSpc>
                <a:spcPts val="1500"/>
              </a:lnSpc>
              <a:spcAft>
                <a:spcPts val="1300"/>
              </a:spcAft>
              <a:buSzPct val="100000"/>
              <a:buChar char="▪"/>
            </a:pPr>
            <a:r>
              <a:rPr lang="en-US" sz="1300" dirty="0">
                <a:solidFill>
                  <a:srgbClr val="FFFFFF"/>
                </a:solidFill>
                <a:latin typeface="Calibri" pitchFamily="34" charset="0"/>
                <a:ea typeface="Calibri" pitchFamily="34" charset="-122"/>
                <a:cs typeface="Calibri" pitchFamily="34" charset="-120"/>
              </a:rPr>
              <a:t>La capacidad de administrar los recursos</a:t>
            </a:r>
            <a:endParaRPr lang="en-US" sz="1300" dirty="0"/>
          </a:p>
          <a:p>
            <a:pPr marL="342900" indent="-342900">
              <a:lnSpc>
                <a:spcPts val="1500"/>
              </a:lnSpc>
              <a:spcAft>
                <a:spcPts val="1300"/>
              </a:spcAft>
              <a:buSzPct val="100000"/>
              <a:buChar char="▪"/>
            </a:pPr>
            <a:r>
              <a:rPr lang="en-US" sz="1300" dirty="0">
                <a:solidFill>
                  <a:srgbClr val="FFFFFF"/>
                </a:solidFill>
                <a:latin typeface="Calibri" pitchFamily="34" charset="0"/>
                <a:ea typeface="Calibri" pitchFamily="34" charset="-122"/>
                <a:cs typeface="Calibri" pitchFamily="34" charset="-120"/>
              </a:rPr>
              <a:t>La preservación de un mínimo funcional</a:t>
            </a:r>
            <a:endParaRPr lang="en-US" sz="1300" dirty="0"/>
          </a:p>
        </p:txBody>
      </p:sp>
      <p:sp>
        <p:nvSpPr>
          <p:cNvPr id="10" name="Shape 8"/>
          <p:cNvSpPr/>
          <p:nvPr/>
        </p:nvSpPr>
        <p:spPr>
          <a:xfrm>
            <a:off x="6446520" y="1463040"/>
            <a:ext cx="4663440" cy="4206240"/>
          </a:xfrm>
          <a:prstGeom prst="roundRect">
            <a:avLst>
              <a:gd name="adj" fmla="val 1304"/>
            </a:avLst>
          </a:prstGeom>
          <a:solidFill>
            <a:srgbClr val="E4D7C3"/>
          </a:solidFill>
          <a:ln/>
        </p:spPr>
        <p:txBody>
          <a:bodyPr/>
          <a:lstStyle/>
          <a:p>
            <a:endParaRPr lang="es-MX"/>
          </a:p>
        </p:txBody>
      </p:sp>
      <p:sp>
        <p:nvSpPr>
          <p:cNvPr id="11" name="Text 9"/>
          <p:cNvSpPr/>
          <p:nvPr/>
        </p:nvSpPr>
        <p:spPr>
          <a:xfrm>
            <a:off x="6830568" y="1691640"/>
            <a:ext cx="3931920" cy="384048"/>
          </a:xfrm>
          <a:prstGeom prst="rect">
            <a:avLst/>
          </a:prstGeom>
          <a:noFill/>
          <a:ln/>
        </p:spPr>
        <p:txBody>
          <a:bodyPr wrap="square" lIns="0" tIns="0" rIns="0" bIns="0" rtlCol="0" anchor="ctr"/>
          <a:lstStyle/>
          <a:p>
            <a:pPr marL="0" indent="0">
              <a:buNone/>
            </a:pPr>
            <a:r>
              <a:rPr lang="en-US" sz="2000" b="1" dirty="0">
                <a:solidFill>
                  <a:srgbClr val="C2185B"/>
                </a:solidFill>
                <a:latin typeface="Cambria" pitchFamily="34" charset="0"/>
                <a:ea typeface="Cambria" pitchFamily="34" charset="-122"/>
                <a:cs typeface="Cambria" pitchFamily="34" charset="-120"/>
              </a:rPr>
              <a:t>Protección débil</a:t>
            </a:r>
            <a:endParaRPr lang="en-US" sz="2000" dirty="0"/>
          </a:p>
        </p:txBody>
      </p:sp>
      <p:sp>
        <p:nvSpPr>
          <p:cNvPr id="12" name="Text 10"/>
          <p:cNvSpPr/>
          <p:nvPr/>
        </p:nvSpPr>
        <p:spPr>
          <a:xfrm>
            <a:off x="6830568" y="2286000"/>
            <a:ext cx="3931920" cy="457200"/>
          </a:xfrm>
          <a:prstGeom prst="rect">
            <a:avLst/>
          </a:prstGeom>
          <a:noFill/>
          <a:ln/>
        </p:spPr>
        <p:txBody>
          <a:bodyPr wrap="square" lIns="0" tIns="0" rIns="0" bIns="0" rtlCol="0" anchor="ctr"/>
          <a:lstStyle/>
          <a:p>
            <a:pPr marL="0" indent="0">
              <a:buNone/>
            </a:pPr>
            <a:r>
              <a:rPr lang="en-US" sz="2600" b="1" dirty="0">
                <a:solidFill>
                  <a:srgbClr val="2B2B2B"/>
                </a:solidFill>
                <a:latin typeface="Cambria" pitchFamily="34" charset="0"/>
                <a:ea typeface="Cambria" pitchFamily="34" charset="-122"/>
                <a:cs typeface="Cambria" pitchFamily="34" charset="-120"/>
              </a:rPr>
              <a:t>El monto exacto</a:t>
            </a:r>
            <a:endParaRPr lang="en-US" sz="2600" dirty="0"/>
          </a:p>
        </p:txBody>
      </p:sp>
      <p:sp>
        <p:nvSpPr>
          <p:cNvPr id="13" name="Text 11"/>
          <p:cNvSpPr/>
          <p:nvPr/>
        </p:nvSpPr>
        <p:spPr>
          <a:xfrm>
            <a:off x="6830568" y="2880360"/>
            <a:ext cx="3931920" cy="822960"/>
          </a:xfrm>
          <a:prstGeom prst="rect">
            <a:avLst/>
          </a:prstGeom>
          <a:noFill/>
          <a:ln/>
        </p:spPr>
        <p:txBody>
          <a:bodyPr wrap="square" lIns="0" tIns="0" rIns="0" bIns="0" rtlCol="0" anchor="t"/>
          <a:lstStyle/>
          <a:p>
            <a:pPr marL="0" indent="0" algn="l">
              <a:lnSpc>
                <a:spcPts val="1600"/>
              </a:lnSpc>
              <a:buNone/>
            </a:pPr>
            <a:r>
              <a:rPr lang="en-US" sz="1250" dirty="0">
                <a:solidFill>
                  <a:srgbClr val="2B2B2B"/>
                </a:solidFill>
                <a:latin typeface="Calibri" pitchFamily="34" charset="0"/>
                <a:ea typeface="Calibri" pitchFamily="34" charset="-122"/>
                <a:cs typeface="Calibri" pitchFamily="34" charset="-120"/>
              </a:rPr>
              <a:t>Salvo que exista una regla local de irreductibilidad, o se demuestre una afectación concreta al núcleo de la función jurisdiccional.</a:t>
            </a:r>
            <a:endParaRPr lang="en-US" sz="1250" dirty="0"/>
          </a:p>
        </p:txBody>
      </p:sp>
      <p:sp>
        <p:nvSpPr>
          <p:cNvPr id="14" name="Shape 12"/>
          <p:cNvSpPr/>
          <p:nvPr/>
        </p:nvSpPr>
        <p:spPr>
          <a:xfrm>
            <a:off x="6830568" y="3794760"/>
            <a:ext cx="548640" cy="36576"/>
          </a:xfrm>
          <a:prstGeom prst="rect">
            <a:avLst/>
          </a:prstGeom>
          <a:solidFill>
            <a:srgbClr val="C2185B"/>
          </a:solidFill>
          <a:ln/>
        </p:spPr>
        <p:txBody>
          <a:bodyPr/>
          <a:lstStyle/>
          <a:p>
            <a:endParaRPr lang="es-MX"/>
          </a:p>
        </p:txBody>
      </p:sp>
      <p:sp>
        <p:nvSpPr>
          <p:cNvPr id="15" name="Text 13"/>
          <p:cNvSpPr/>
          <p:nvPr/>
        </p:nvSpPr>
        <p:spPr>
          <a:xfrm>
            <a:off x="6830568" y="4005072"/>
            <a:ext cx="3931920" cy="1188720"/>
          </a:xfrm>
          <a:prstGeom prst="rect">
            <a:avLst/>
          </a:prstGeom>
          <a:noFill/>
          <a:ln/>
        </p:spPr>
        <p:txBody>
          <a:bodyPr wrap="square" lIns="0" tIns="0" rIns="0" bIns="0" rtlCol="0" anchor="t"/>
          <a:lstStyle/>
          <a:p>
            <a:pPr marL="0" indent="0" algn="l">
              <a:lnSpc>
                <a:spcPts val="1600"/>
              </a:lnSpc>
              <a:buNone/>
            </a:pPr>
            <a:r>
              <a:rPr lang="en-US" sz="1200" i="1" dirty="0">
                <a:solidFill>
                  <a:srgbClr val="C2185B"/>
                </a:solidFill>
                <a:latin typeface="Calibri" pitchFamily="34" charset="0"/>
                <a:ea typeface="Calibri" pitchFamily="34" charset="-122"/>
                <a:cs typeface="Calibri" pitchFamily="34" charset="-120"/>
              </a:rPr>
              <a:t>Consecuencia práctica: un tribunal que impugne alegando genéricamente su autonomía perderá. Uno que acredite qué función concreta se vuelve imposible tiene un argumento distinto.</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C2185B"/>
          </a:solidFill>
          <a:ln/>
        </p:spPr>
        <p:txBody>
          <a:bodyPr/>
          <a:lstStyle/>
          <a:p>
            <a:endParaRPr lang="es-MX"/>
          </a:p>
        </p:txBody>
      </p:sp>
      <p:sp>
        <p:nvSpPr>
          <p:cNvPr id="3" name="Text 1"/>
          <p:cNvSpPr/>
          <p:nvPr/>
        </p:nvSpPr>
        <p:spPr>
          <a:xfrm>
            <a:off x="822960" y="2057400"/>
            <a:ext cx="2011680" cy="1371600"/>
          </a:xfrm>
          <a:prstGeom prst="rect">
            <a:avLst/>
          </a:prstGeom>
          <a:noFill/>
          <a:ln/>
        </p:spPr>
        <p:txBody>
          <a:bodyPr wrap="square" lIns="0" tIns="0" rIns="0" bIns="0" rtlCol="0" anchor="ctr"/>
          <a:lstStyle/>
          <a:p>
            <a:pPr marL="0" indent="0">
              <a:buNone/>
            </a:pPr>
            <a:r>
              <a:rPr lang="en-US" sz="9600" b="1" dirty="0">
                <a:solidFill>
                  <a:srgbClr val="8C0F42"/>
                </a:solidFill>
                <a:latin typeface="Cambria" pitchFamily="34" charset="0"/>
                <a:ea typeface="Cambria" pitchFamily="34" charset="-122"/>
                <a:cs typeface="Cambria" pitchFamily="34" charset="-120"/>
              </a:rPr>
              <a:t>I</a:t>
            </a:r>
            <a:endParaRPr lang="en-US" sz="9600" dirty="0"/>
          </a:p>
        </p:txBody>
      </p:sp>
      <p:sp>
        <p:nvSpPr>
          <p:cNvPr id="4" name="Text 2"/>
          <p:cNvSpPr/>
          <p:nvPr/>
        </p:nvSpPr>
        <p:spPr>
          <a:xfrm>
            <a:off x="2651760" y="2194560"/>
            <a:ext cx="8686800" cy="914400"/>
          </a:xfrm>
          <a:prstGeom prst="rect">
            <a:avLst/>
          </a:prstGeom>
          <a:noFill/>
          <a:ln/>
        </p:spPr>
        <p:txBody>
          <a:bodyPr wrap="square" lIns="0" tIns="0" rIns="0" bIns="0" rtlCol="0" anchor="ctr"/>
          <a:lstStyle/>
          <a:p>
            <a:pPr marL="0" indent="0">
              <a:buNone/>
            </a:pPr>
            <a:r>
              <a:rPr lang="en-US" sz="3400" b="1" dirty="0">
                <a:solidFill>
                  <a:srgbClr val="F4ECE0"/>
                </a:solidFill>
                <a:latin typeface="Cambria" pitchFamily="34" charset="0"/>
                <a:ea typeface="Cambria" pitchFamily="34" charset="-122"/>
                <a:cs typeface="Cambria" pitchFamily="34" charset="-120"/>
              </a:rPr>
              <a:t>El financiamiento como garantía</a:t>
            </a:r>
            <a:endParaRPr lang="en-US" sz="3400" dirty="0"/>
          </a:p>
        </p:txBody>
      </p:sp>
      <p:sp>
        <p:nvSpPr>
          <p:cNvPr id="5" name="Shape 3"/>
          <p:cNvSpPr/>
          <p:nvPr/>
        </p:nvSpPr>
        <p:spPr>
          <a:xfrm>
            <a:off x="2697480" y="3182112"/>
            <a:ext cx="1005840" cy="41148"/>
          </a:xfrm>
          <a:prstGeom prst="rect">
            <a:avLst/>
          </a:prstGeom>
          <a:solidFill>
            <a:srgbClr val="00897B"/>
          </a:solidFill>
          <a:ln/>
        </p:spPr>
        <p:txBody>
          <a:bodyPr/>
          <a:lstStyle/>
          <a:p>
            <a:endParaRPr lang="es-MX"/>
          </a:p>
        </p:txBody>
      </p:sp>
      <p:sp>
        <p:nvSpPr>
          <p:cNvPr id="6" name="Text 4"/>
          <p:cNvSpPr/>
          <p:nvPr/>
        </p:nvSpPr>
        <p:spPr>
          <a:xfrm>
            <a:off x="2697480" y="3401568"/>
            <a:ext cx="8138160" cy="731520"/>
          </a:xfrm>
          <a:prstGeom prst="rect">
            <a:avLst/>
          </a:prstGeom>
          <a:noFill/>
          <a:ln/>
        </p:spPr>
        <p:txBody>
          <a:bodyPr wrap="square" lIns="0" tIns="0" rIns="0" bIns="0" rtlCol="0" anchor="t"/>
          <a:lstStyle/>
          <a:p>
            <a:pPr marL="0" indent="0">
              <a:lnSpc>
                <a:spcPts val="1900"/>
              </a:lnSpc>
              <a:buNone/>
            </a:pPr>
            <a:r>
              <a:rPr lang="en-US" sz="1400" dirty="0">
                <a:solidFill>
                  <a:srgbClr val="E4D7C3"/>
                </a:solidFill>
                <a:latin typeface="Calibri" pitchFamily="34" charset="0"/>
                <a:ea typeface="Calibri" pitchFamily="34" charset="-122"/>
                <a:cs typeface="Calibri" pitchFamily="34" charset="-120"/>
              </a:rPr>
              <a:t>La independencia no es sólo un estatuto personal del juzgador: tiene una dimensión institucional y material que el presupuesto hace posible o imposible.</a:t>
            </a:r>
            <a:endParaRPr lang="en-US"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33</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La tensión no resuelta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IX.2  SUP-JG-112/2025, SENTENCIA DE 7 DE ENERO DE 2026</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33</a:t>
            </a:r>
            <a:endParaRPr lang="en-US" sz="1000" dirty="0"/>
          </a:p>
        </p:txBody>
      </p:sp>
      <p:sp>
        <p:nvSpPr>
          <p:cNvPr id="7" name="Shape 5"/>
          <p:cNvSpPr/>
          <p:nvPr/>
        </p:nvSpPr>
        <p:spPr>
          <a:xfrm>
            <a:off x="1133856" y="1417320"/>
            <a:ext cx="4800600" cy="2286000"/>
          </a:xfrm>
          <a:prstGeom prst="roundRect">
            <a:avLst>
              <a:gd name="adj" fmla="val 2400"/>
            </a:avLst>
          </a:prstGeom>
          <a:solidFill>
            <a:srgbClr val="2B2B2B"/>
          </a:solidFill>
          <a:ln/>
        </p:spPr>
        <p:txBody>
          <a:bodyPr/>
          <a:lstStyle/>
          <a:p>
            <a:endParaRPr lang="es-MX"/>
          </a:p>
        </p:txBody>
      </p:sp>
      <p:sp>
        <p:nvSpPr>
          <p:cNvPr id="8" name="Text 6"/>
          <p:cNvSpPr/>
          <p:nvPr/>
        </p:nvSpPr>
        <p:spPr>
          <a:xfrm>
            <a:off x="1481328" y="1600200"/>
            <a:ext cx="4114800" cy="274320"/>
          </a:xfrm>
          <a:prstGeom prst="rect">
            <a:avLst/>
          </a:prstGeom>
          <a:noFill/>
          <a:ln/>
        </p:spPr>
        <p:txBody>
          <a:bodyPr wrap="square" lIns="0" tIns="0" rIns="0" bIns="0" rtlCol="0" anchor="ctr"/>
          <a:lstStyle/>
          <a:p>
            <a:pPr marL="0" indent="0">
              <a:buNone/>
            </a:pPr>
            <a:r>
              <a:rPr lang="en-US" sz="1050" dirty="0">
                <a:solidFill>
                  <a:srgbClr val="00897B"/>
                </a:solidFill>
                <a:latin typeface="Calibri" pitchFamily="34" charset="0"/>
                <a:ea typeface="Calibri" pitchFamily="34" charset="-122"/>
                <a:cs typeface="Calibri" pitchFamily="34" charset="-120"/>
              </a:rPr>
              <a:t>Tribunal Electoral del Estado de Morelos · ejercicio 2026</a:t>
            </a:r>
            <a:endParaRPr lang="en-US" sz="1050" dirty="0"/>
          </a:p>
        </p:txBody>
      </p:sp>
      <p:sp>
        <p:nvSpPr>
          <p:cNvPr id="9" name="Text 7"/>
          <p:cNvSpPr/>
          <p:nvPr/>
        </p:nvSpPr>
        <p:spPr>
          <a:xfrm>
            <a:off x="1481328" y="1965960"/>
            <a:ext cx="1737360" cy="777240"/>
          </a:xfrm>
          <a:prstGeom prst="rect">
            <a:avLst/>
          </a:prstGeom>
          <a:noFill/>
          <a:ln/>
        </p:spPr>
        <p:txBody>
          <a:bodyPr wrap="square" lIns="0" tIns="0" rIns="0" bIns="0" rtlCol="0" anchor="ctr"/>
          <a:lstStyle/>
          <a:p>
            <a:pPr marL="0" indent="0">
              <a:buNone/>
            </a:pPr>
            <a:r>
              <a:rPr lang="en-US" sz="4600" b="1" dirty="0">
                <a:solidFill>
                  <a:srgbClr val="F4ECE0"/>
                </a:solidFill>
                <a:latin typeface="Cambria" pitchFamily="34" charset="0"/>
                <a:ea typeface="Cambria" pitchFamily="34" charset="-122"/>
                <a:cs typeface="Cambria" pitchFamily="34" charset="-120"/>
              </a:rPr>
              <a:t>68.4</a:t>
            </a:r>
            <a:endParaRPr lang="en-US" sz="4600" dirty="0"/>
          </a:p>
        </p:txBody>
      </p:sp>
      <p:sp>
        <p:nvSpPr>
          <p:cNvPr id="10" name="Text 8"/>
          <p:cNvSpPr/>
          <p:nvPr/>
        </p:nvSpPr>
        <p:spPr>
          <a:xfrm>
            <a:off x="1481328" y="2724912"/>
            <a:ext cx="1737360" cy="256032"/>
          </a:xfrm>
          <a:prstGeom prst="rect">
            <a:avLst/>
          </a:prstGeom>
          <a:noFill/>
          <a:ln/>
        </p:spPr>
        <p:txBody>
          <a:bodyPr wrap="square" lIns="0" tIns="0" rIns="0" bIns="0" rtlCol="0" anchor="ctr"/>
          <a:lstStyle/>
          <a:p>
            <a:pPr marL="0" indent="0">
              <a:buNone/>
            </a:pPr>
            <a:r>
              <a:rPr lang="en-US" sz="1000" dirty="0">
                <a:solidFill>
                  <a:srgbClr val="E4D7C3"/>
                </a:solidFill>
                <a:latin typeface="Calibri" pitchFamily="34" charset="0"/>
                <a:ea typeface="Calibri" pitchFamily="34" charset="-122"/>
                <a:cs typeface="Calibri" pitchFamily="34" charset="-120"/>
              </a:rPr>
              <a:t>solicitados (mdp aprox.)</a:t>
            </a:r>
            <a:endParaRPr lang="en-US" sz="1000" dirty="0"/>
          </a:p>
        </p:txBody>
      </p:sp>
      <p:sp>
        <p:nvSpPr>
          <p:cNvPr id="11" name="Text 9"/>
          <p:cNvSpPr/>
          <p:nvPr/>
        </p:nvSpPr>
        <p:spPr>
          <a:xfrm>
            <a:off x="3657600" y="1965960"/>
            <a:ext cx="1737360" cy="777240"/>
          </a:xfrm>
          <a:prstGeom prst="rect">
            <a:avLst/>
          </a:prstGeom>
          <a:noFill/>
          <a:ln/>
        </p:spPr>
        <p:txBody>
          <a:bodyPr wrap="square" lIns="0" tIns="0" rIns="0" bIns="0" rtlCol="0" anchor="ctr"/>
          <a:lstStyle/>
          <a:p>
            <a:pPr marL="0" indent="0">
              <a:buNone/>
            </a:pPr>
            <a:r>
              <a:rPr lang="en-US" sz="4600" b="1" dirty="0">
                <a:solidFill>
                  <a:srgbClr val="C2185B"/>
                </a:solidFill>
                <a:latin typeface="Cambria" pitchFamily="34" charset="0"/>
                <a:ea typeface="Cambria" pitchFamily="34" charset="-122"/>
                <a:cs typeface="Cambria" pitchFamily="34" charset="-120"/>
              </a:rPr>
              <a:t>44.9</a:t>
            </a:r>
            <a:endParaRPr lang="en-US" sz="4600" dirty="0"/>
          </a:p>
        </p:txBody>
      </p:sp>
      <p:sp>
        <p:nvSpPr>
          <p:cNvPr id="12" name="Text 10"/>
          <p:cNvSpPr/>
          <p:nvPr/>
        </p:nvSpPr>
        <p:spPr>
          <a:xfrm>
            <a:off x="3657600" y="2724912"/>
            <a:ext cx="1737360" cy="256032"/>
          </a:xfrm>
          <a:prstGeom prst="rect">
            <a:avLst/>
          </a:prstGeom>
          <a:noFill/>
          <a:ln/>
        </p:spPr>
        <p:txBody>
          <a:bodyPr wrap="square" lIns="0" tIns="0" rIns="0" bIns="0" rtlCol="0" anchor="ctr"/>
          <a:lstStyle/>
          <a:p>
            <a:pPr marL="0" indent="0">
              <a:buNone/>
            </a:pPr>
            <a:r>
              <a:rPr lang="en-US" sz="1000" dirty="0">
                <a:solidFill>
                  <a:srgbClr val="E4D7C3"/>
                </a:solidFill>
                <a:latin typeface="Calibri" pitchFamily="34" charset="0"/>
                <a:ea typeface="Calibri" pitchFamily="34" charset="-122"/>
                <a:cs typeface="Calibri" pitchFamily="34" charset="-120"/>
              </a:rPr>
              <a:t>aprobados (mdp aprox.)</a:t>
            </a:r>
            <a:endParaRPr lang="en-US" sz="1000" dirty="0"/>
          </a:p>
        </p:txBody>
      </p:sp>
      <p:sp>
        <p:nvSpPr>
          <p:cNvPr id="13" name="Shape 11"/>
          <p:cNvSpPr/>
          <p:nvPr/>
        </p:nvSpPr>
        <p:spPr>
          <a:xfrm>
            <a:off x="1481328" y="3127248"/>
            <a:ext cx="4114800" cy="402336"/>
          </a:xfrm>
          <a:prstGeom prst="roundRect">
            <a:avLst>
              <a:gd name="adj" fmla="val 9091"/>
            </a:avLst>
          </a:prstGeom>
          <a:solidFill>
            <a:srgbClr val="C2185B"/>
          </a:solidFill>
          <a:ln/>
        </p:spPr>
        <p:txBody>
          <a:bodyPr/>
          <a:lstStyle/>
          <a:p>
            <a:endParaRPr lang="es-MX"/>
          </a:p>
        </p:txBody>
      </p:sp>
      <p:sp>
        <p:nvSpPr>
          <p:cNvPr id="14" name="Text 12"/>
          <p:cNvSpPr/>
          <p:nvPr/>
        </p:nvSpPr>
        <p:spPr>
          <a:xfrm>
            <a:off x="1481328" y="3127248"/>
            <a:ext cx="4114800" cy="402336"/>
          </a:xfrm>
          <a:prstGeom prst="rect">
            <a:avLst/>
          </a:prstGeom>
          <a:noFill/>
          <a:ln/>
        </p:spPr>
        <p:txBody>
          <a:bodyPr wrap="square" lIns="0" tIns="0" rIns="0" bIns="0" rtlCol="0" anchor="ctr"/>
          <a:lstStyle/>
          <a:p>
            <a:pPr marL="0" indent="0" algn="ctr">
              <a:buNone/>
            </a:pPr>
            <a:r>
              <a:rPr lang="en-US" sz="1150" b="1" dirty="0">
                <a:solidFill>
                  <a:srgbClr val="F4ECE0"/>
                </a:solidFill>
                <a:latin typeface="Calibri" pitchFamily="34" charset="0"/>
                <a:ea typeface="Calibri" pitchFamily="34" charset="-122"/>
                <a:cs typeface="Calibri" pitchFamily="34" charset="-120"/>
              </a:rPr>
              <a:t>La Sala Superior confirmó el decreto</a:t>
            </a:r>
            <a:endParaRPr lang="en-US" sz="1150" dirty="0"/>
          </a:p>
        </p:txBody>
      </p:sp>
      <p:sp>
        <p:nvSpPr>
          <p:cNvPr id="15" name="Shape 13"/>
          <p:cNvSpPr/>
          <p:nvPr/>
        </p:nvSpPr>
        <p:spPr>
          <a:xfrm>
            <a:off x="6446520" y="1417320"/>
            <a:ext cx="4663440" cy="2286000"/>
          </a:xfrm>
          <a:prstGeom prst="roundRect">
            <a:avLst>
              <a:gd name="adj" fmla="val 2400"/>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Text 14"/>
          <p:cNvSpPr/>
          <p:nvPr/>
        </p:nvSpPr>
        <p:spPr>
          <a:xfrm>
            <a:off x="6830568" y="1572768"/>
            <a:ext cx="3931920" cy="310896"/>
          </a:xfrm>
          <a:prstGeom prst="rect">
            <a:avLst/>
          </a:prstGeom>
          <a:noFill/>
          <a:ln/>
        </p:spPr>
        <p:txBody>
          <a:bodyPr wrap="square" lIns="0" tIns="0" rIns="0" bIns="0" rtlCol="0" anchor="ctr"/>
          <a:lstStyle/>
          <a:p>
            <a:pPr marL="0" indent="0">
              <a:buNone/>
            </a:pPr>
            <a:r>
              <a:rPr lang="en-US" sz="1400" b="1" dirty="0">
                <a:solidFill>
                  <a:srgbClr val="00695C"/>
                </a:solidFill>
                <a:latin typeface="Calibri" pitchFamily="34" charset="0"/>
                <a:ea typeface="Calibri" pitchFamily="34" charset="-122"/>
                <a:cs typeface="Calibri" pitchFamily="34" charset="-120"/>
              </a:rPr>
              <a:t>Lo que la sentencia establece</a:t>
            </a:r>
            <a:endParaRPr lang="en-US" sz="1400" dirty="0"/>
          </a:p>
        </p:txBody>
      </p:sp>
      <p:sp>
        <p:nvSpPr>
          <p:cNvPr id="17" name="Text 15"/>
          <p:cNvSpPr/>
          <p:nvPr/>
        </p:nvSpPr>
        <p:spPr>
          <a:xfrm>
            <a:off x="6830568" y="1975104"/>
            <a:ext cx="3950208" cy="1600200"/>
          </a:xfrm>
          <a:prstGeom prst="rect">
            <a:avLst/>
          </a:prstGeom>
          <a:noFill/>
          <a:ln/>
        </p:spPr>
        <p:txBody>
          <a:bodyPr wrap="square" lIns="0" tIns="0" rIns="0" bIns="0" rtlCol="0" anchor="t"/>
          <a:lstStyle/>
          <a:p>
            <a:pPr marL="342900" indent="-342900">
              <a:lnSpc>
                <a:spcPts val="1250"/>
              </a:lnSpc>
              <a:spcAft>
                <a:spcPts val="500"/>
              </a:spcAft>
              <a:buSzPct val="100000"/>
              <a:buChar char="▪"/>
            </a:pPr>
            <a:r>
              <a:rPr lang="en-US" sz="1050" dirty="0">
                <a:solidFill>
                  <a:srgbClr val="2B2B2B"/>
                </a:solidFill>
                <a:latin typeface="Calibri" pitchFamily="34" charset="0"/>
                <a:ea typeface="Calibri" pitchFamily="34" charset="-122"/>
                <a:cs typeface="Calibri" pitchFamily="34" charset="-120"/>
              </a:rPr>
              <a:t>La aprobación corresponde en exclusiva al Congreso local</a:t>
            </a:r>
            <a:endParaRPr lang="en-US" sz="1050" dirty="0"/>
          </a:p>
          <a:p>
            <a:pPr marL="342900" indent="-342900">
              <a:lnSpc>
                <a:spcPts val="1250"/>
              </a:lnSpc>
              <a:spcAft>
                <a:spcPts val="500"/>
              </a:spcAft>
              <a:buSzPct val="100000"/>
              <a:buChar char="▪"/>
            </a:pPr>
            <a:r>
              <a:rPr lang="en-US" sz="1050" dirty="0">
                <a:solidFill>
                  <a:srgbClr val="2B2B2B"/>
                </a:solidFill>
                <a:latin typeface="Calibri" pitchFamily="34" charset="0"/>
                <a:ea typeface="Calibri" pitchFamily="34" charset="-122"/>
                <a:cs typeface="Calibri" pitchFamily="34" charset="-120"/>
              </a:rPr>
              <a:t>Puede analizar, ajustar y aprobar el monto</a:t>
            </a:r>
            <a:endParaRPr lang="en-US" sz="1050" dirty="0"/>
          </a:p>
          <a:p>
            <a:pPr marL="342900" indent="-342900">
              <a:lnSpc>
                <a:spcPts val="1250"/>
              </a:lnSpc>
              <a:spcAft>
                <a:spcPts val="500"/>
              </a:spcAft>
              <a:buSzPct val="100000"/>
              <a:buChar char="▪"/>
            </a:pPr>
            <a:r>
              <a:rPr lang="en-US" sz="1050" dirty="0">
                <a:solidFill>
                  <a:srgbClr val="2B2B2B"/>
                </a:solidFill>
                <a:latin typeface="Calibri" pitchFamily="34" charset="0"/>
                <a:ea typeface="Calibri" pitchFamily="34" charset="-122"/>
                <a:cs typeface="Calibri" pitchFamily="34" charset="-120"/>
              </a:rPr>
              <a:t>El Ejecutivo debe remitir la propuesta sin modificarla</a:t>
            </a:r>
            <a:endParaRPr lang="en-US" sz="1050" dirty="0"/>
          </a:p>
          <a:p>
            <a:pPr marL="342900" indent="-342900">
              <a:lnSpc>
                <a:spcPts val="1250"/>
              </a:lnSpc>
              <a:spcAft>
                <a:spcPts val="500"/>
              </a:spcAft>
              <a:buSzPct val="100000"/>
              <a:buChar char="▪"/>
            </a:pPr>
            <a:r>
              <a:rPr lang="en-US" sz="1050" dirty="0">
                <a:solidFill>
                  <a:srgbClr val="2B2B2B"/>
                </a:solidFill>
                <a:latin typeface="Calibri" pitchFamily="34" charset="0"/>
                <a:ea typeface="Calibri" pitchFamily="34" charset="-122"/>
                <a:cs typeface="Calibri" pitchFamily="34" charset="-120"/>
              </a:rPr>
              <a:t>No se exige una «motivación reforzada» como categoría adicional</a:t>
            </a:r>
            <a:endParaRPr lang="en-US" sz="1050" dirty="0"/>
          </a:p>
        </p:txBody>
      </p:sp>
      <p:sp>
        <p:nvSpPr>
          <p:cNvPr id="18" name="Shape 16"/>
          <p:cNvSpPr/>
          <p:nvPr/>
        </p:nvSpPr>
        <p:spPr>
          <a:xfrm>
            <a:off x="1133856" y="3931920"/>
            <a:ext cx="9966960" cy="1828800"/>
          </a:xfrm>
          <a:prstGeom prst="roundRect">
            <a:avLst>
              <a:gd name="adj" fmla="val 3000"/>
            </a:avLst>
          </a:prstGeom>
          <a:solidFill>
            <a:srgbClr val="C2185B"/>
          </a:solidFill>
          <a:ln/>
        </p:spPr>
        <p:txBody>
          <a:bodyPr/>
          <a:lstStyle/>
          <a:p>
            <a:endParaRPr lang="es-MX"/>
          </a:p>
        </p:txBody>
      </p:sp>
      <p:sp>
        <p:nvSpPr>
          <p:cNvPr id="19" name="Text 17"/>
          <p:cNvSpPr/>
          <p:nvPr/>
        </p:nvSpPr>
        <p:spPr>
          <a:xfrm>
            <a:off x="1481328" y="4114800"/>
            <a:ext cx="9281160" cy="310896"/>
          </a:xfrm>
          <a:prstGeom prst="rect">
            <a:avLst/>
          </a:prstGeom>
          <a:noFill/>
          <a:ln/>
        </p:spPr>
        <p:txBody>
          <a:bodyPr wrap="square" lIns="0" tIns="0" rIns="0" bIns="0" rtlCol="0" anchor="ctr"/>
          <a:lstStyle/>
          <a:p>
            <a:pPr marL="0" indent="0">
              <a:buNone/>
            </a:pPr>
            <a:r>
              <a:rPr lang="en-US" sz="1700" b="1" dirty="0">
                <a:solidFill>
                  <a:srgbClr val="F4ECE0"/>
                </a:solidFill>
                <a:latin typeface="Cambria" pitchFamily="34" charset="0"/>
                <a:ea typeface="Cambria" pitchFamily="34" charset="-122"/>
                <a:cs typeface="Cambria" pitchFamily="34" charset="-120"/>
              </a:rPr>
              <a:t>La asimetría</a:t>
            </a:r>
            <a:endParaRPr lang="en-US" sz="1700" dirty="0"/>
          </a:p>
        </p:txBody>
      </p:sp>
      <p:sp>
        <p:nvSpPr>
          <p:cNvPr id="20" name="Text 18"/>
          <p:cNvSpPr/>
          <p:nvPr/>
        </p:nvSpPr>
        <p:spPr>
          <a:xfrm>
            <a:off x="1481328" y="4498848"/>
            <a:ext cx="9281160" cy="685800"/>
          </a:xfrm>
          <a:prstGeom prst="rect">
            <a:avLst/>
          </a:prstGeom>
          <a:noFill/>
          <a:ln/>
        </p:spPr>
        <p:txBody>
          <a:bodyPr wrap="square" lIns="0" tIns="0" rIns="0" bIns="0" rtlCol="0" anchor="t"/>
          <a:lstStyle/>
          <a:p>
            <a:pPr marL="0" indent="0" algn="l">
              <a:lnSpc>
                <a:spcPts val="1600"/>
              </a:lnSpc>
              <a:buNone/>
            </a:pPr>
            <a:r>
              <a:rPr lang="en-US" sz="1230" dirty="0">
                <a:solidFill>
                  <a:srgbClr val="F4ECE0"/>
                </a:solidFill>
                <a:latin typeface="Calibri" pitchFamily="34" charset="0"/>
                <a:ea typeface="Calibri" pitchFamily="34" charset="-122"/>
                <a:cs typeface="Calibri" pitchFamily="34" charset="-120"/>
              </a:rPr>
              <a:t>La Sala Superior exige al tribunal demostrar una afectación al núcleo de su función, sin haber construido un estándar que permita saber cuándo esa afectación se configura. No hay parámetro de suficiencia: ni metodología, ni indicadores, ni carga argumentativa definida para la legislatura.</a:t>
            </a:r>
            <a:endParaRPr lang="en-US" sz="1230" dirty="0"/>
          </a:p>
        </p:txBody>
      </p:sp>
      <p:sp>
        <p:nvSpPr>
          <p:cNvPr id="21" name="Text 19"/>
          <p:cNvSpPr/>
          <p:nvPr/>
        </p:nvSpPr>
        <p:spPr>
          <a:xfrm>
            <a:off x="1481328" y="5230368"/>
            <a:ext cx="9281160" cy="384048"/>
          </a:xfrm>
          <a:prstGeom prst="rect">
            <a:avLst/>
          </a:prstGeom>
          <a:noFill/>
          <a:ln/>
        </p:spPr>
        <p:txBody>
          <a:bodyPr wrap="square" lIns="0" tIns="0" rIns="0" bIns="0" rtlCol="0" anchor="ctr"/>
          <a:lstStyle/>
          <a:p>
            <a:pPr marL="0" indent="0">
              <a:buNone/>
            </a:pPr>
            <a:r>
              <a:rPr lang="en-US" sz="1200" b="1" dirty="0">
                <a:solidFill>
                  <a:srgbClr val="F4ECE0"/>
                </a:solidFill>
                <a:latin typeface="Calibri" pitchFamily="34" charset="0"/>
                <a:ea typeface="Calibri" pitchFamily="34" charset="-122"/>
                <a:cs typeface="Calibri" pitchFamily="34" charset="-120"/>
              </a:rPr>
              <a:t>El Congreso puede reducir sin acreditar que el monto aprobado basta.</a:t>
            </a:r>
            <a:r>
              <a:rPr lang="en-US" sz="1200" dirty="0">
                <a:solidFill>
                  <a:srgbClr val="E4D7C3"/>
                </a:solidFill>
                <a:latin typeface="Calibri" pitchFamily="34" charset="0"/>
                <a:ea typeface="Calibri" pitchFamily="34" charset="-122"/>
                <a:cs typeface="Calibri" pitchFamily="34" charset="-120"/>
              </a:rPr>
              <a:t>   ·   </a:t>
            </a:r>
            <a:r>
              <a:rPr lang="en-US" sz="1200" b="1" dirty="0">
                <a:solidFill>
                  <a:srgbClr val="F4ECE0"/>
                </a:solidFill>
                <a:latin typeface="Calibri" pitchFamily="34" charset="0"/>
                <a:ea typeface="Calibri" pitchFamily="34" charset="-122"/>
                <a:cs typeface="Calibri" pitchFamily="34" charset="-120"/>
              </a:rPr>
              <a:t>El tribunal debe acreditar que no basta, frente a un criterio que nadie ha precisado.</a:t>
            </a:r>
            <a:endParaRPr lang="en-US" sz="1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34</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Cómo se vacía un tribunal sin represalias</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IX.2  EL RIESGO QUE LA LÍNEA ACTUAL NO ATIENDE</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34</a:t>
            </a:r>
            <a:endParaRPr lang="en-US" sz="1000" dirty="0"/>
          </a:p>
        </p:txBody>
      </p:sp>
      <p:sp>
        <p:nvSpPr>
          <p:cNvPr id="7" name="Text 5"/>
          <p:cNvSpPr/>
          <p:nvPr/>
        </p:nvSpPr>
        <p:spPr>
          <a:xfrm>
            <a:off x="1133856" y="1371600"/>
            <a:ext cx="9966960" cy="329184"/>
          </a:xfrm>
          <a:prstGeom prst="rect">
            <a:avLst/>
          </a:prstGeom>
          <a:noFill/>
          <a:ln/>
        </p:spPr>
        <p:txBody>
          <a:bodyPr wrap="square" lIns="0" tIns="0" rIns="0" bIns="0" rtlCol="0" anchor="t"/>
          <a:lstStyle/>
          <a:p>
            <a:pPr marL="0" indent="0" algn="l">
              <a:lnSpc>
                <a:spcPts val="1600"/>
              </a:lnSpc>
              <a:buNone/>
            </a:pPr>
            <a:r>
              <a:rPr lang="en-US" sz="1300" b="1" dirty="0">
                <a:solidFill>
                  <a:srgbClr val="2B2B2B"/>
                </a:solidFill>
                <a:latin typeface="Calibri" pitchFamily="34" charset="0"/>
                <a:ea typeface="Calibri" pitchFamily="34" charset="-122"/>
                <a:cs typeface="Calibri" pitchFamily="34" charset="-120"/>
              </a:rPr>
              <a:t>La presión presupuestaria sobre un tribunal electoral rara vez se manifiesta como represalia explícita y documentable. Opera por acumulación.</a:t>
            </a:r>
            <a:endParaRPr lang="en-US" sz="1300" dirty="0"/>
          </a:p>
        </p:txBody>
      </p:sp>
      <p:sp>
        <p:nvSpPr>
          <p:cNvPr id="8" name="Shape 6"/>
          <p:cNvSpPr/>
          <p:nvPr/>
        </p:nvSpPr>
        <p:spPr>
          <a:xfrm>
            <a:off x="1371600" y="1965960"/>
            <a:ext cx="868680" cy="2743200"/>
          </a:xfrm>
          <a:prstGeom prst="rect">
            <a:avLst/>
          </a:prstGeom>
          <a:solidFill>
            <a:srgbClr val="00897B"/>
          </a:solidFill>
          <a:ln/>
        </p:spPr>
        <p:txBody>
          <a:bodyPr/>
          <a:lstStyle/>
          <a:p>
            <a:endParaRPr lang="es-MX"/>
          </a:p>
        </p:txBody>
      </p:sp>
      <p:sp>
        <p:nvSpPr>
          <p:cNvPr id="9" name="Text 7"/>
          <p:cNvSpPr/>
          <p:nvPr/>
        </p:nvSpPr>
        <p:spPr>
          <a:xfrm>
            <a:off x="1280160" y="4754880"/>
            <a:ext cx="1051560" cy="274320"/>
          </a:xfrm>
          <a:prstGeom prst="rect">
            <a:avLst/>
          </a:prstGeom>
          <a:noFill/>
          <a:ln/>
        </p:spPr>
        <p:txBody>
          <a:bodyPr wrap="square" lIns="0" tIns="0" rIns="0" bIns="0" rtlCol="0" anchor="ctr"/>
          <a:lstStyle/>
          <a:p>
            <a:pPr marL="0" indent="0" algn="ctr">
              <a:buNone/>
            </a:pPr>
            <a:r>
              <a:rPr lang="en-US" sz="1050" dirty="0">
                <a:solidFill>
                  <a:srgbClr val="6B6259"/>
                </a:solidFill>
                <a:latin typeface="Calibri" pitchFamily="34" charset="0"/>
                <a:ea typeface="Calibri" pitchFamily="34" charset="-122"/>
                <a:cs typeface="Calibri" pitchFamily="34" charset="-120"/>
              </a:rPr>
              <a:t>Año 1</a:t>
            </a:r>
            <a:endParaRPr lang="en-US" sz="1050" dirty="0"/>
          </a:p>
        </p:txBody>
      </p:sp>
      <p:sp>
        <p:nvSpPr>
          <p:cNvPr id="10" name="Text 8"/>
          <p:cNvSpPr/>
          <p:nvPr/>
        </p:nvSpPr>
        <p:spPr>
          <a:xfrm>
            <a:off x="1280160" y="2084832"/>
            <a:ext cx="1051560" cy="274320"/>
          </a:xfrm>
          <a:prstGeom prst="rect">
            <a:avLst/>
          </a:prstGeom>
          <a:noFill/>
          <a:ln/>
        </p:spPr>
        <p:txBody>
          <a:bodyPr wrap="square" lIns="0" tIns="0" rIns="0" bIns="0" rtlCol="0" anchor="ctr"/>
          <a:lstStyle/>
          <a:p>
            <a:pPr marL="0" indent="0" algn="ctr">
              <a:buNone/>
            </a:pPr>
            <a:r>
              <a:rPr lang="en-US" sz="1000" dirty="0">
                <a:solidFill>
                  <a:srgbClr val="6B6259"/>
                </a:solidFill>
                <a:latin typeface="Calibri" pitchFamily="34" charset="0"/>
                <a:ea typeface="Calibri" pitchFamily="34" charset="-122"/>
                <a:cs typeface="Calibri" pitchFamily="34" charset="-120"/>
              </a:rPr>
              <a:t>−</a:t>
            </a:r>
            <a:endParaRPr lang="en-US" sz="1000" dirty="0"/>
          </a:p>
        </p:txBody>
      </p:sp>
      <p:sp>
        <p:nvSpPr>
          <p:cNvPr id="11" name="Shape 9"/>
          <p:cNvSpPr/>
          <p:nvPr/>
        </p:nvSpPr>
        <p:spPr>
          <a:xfrm>
            <a:off x="2743200" y="2331720"/>
            <a:ext cx="868680" cy="2377440"/>
          </a:xfrm>
          <a:prstGeom prst="rect">
            <a:avLst/>
          </a:prstGeom>
          <a:solidFill>
            <a:srgbClr val="00897B"/>
          </a:solidFill>
          <a:ln/>
        </p:spPr>
        <p:txBody>
          <a:bodyPr/>
          <a:lstStyle/>
          <a:p>
            <a:endParaRPr lang="es-MX"/>
          </a:p>
        </p:txBody>
      </p:sp>
      <p:sp>
        <p:nvSpPr>
          <p:cNvPr id="12" name="Text 10"/>
          <p:cNvSpPr/>
          <p:nvPr/>
        </p:nvSpPr>
        <p:spPr>
          <a:xfrm>
            <a:off x="2651760" y="4754880"/>
            <a:ext cx="1051560" cy="274320"/>
          </a:xfrm>
          <a:prstGeom prst="rect">
            <a:avLst/>
          </a:prstGeom>
          <a:noFill/>
          <a:ln/>
        </p:spPr>
        <p:txBody>
          <a:bodyPr wrap="square" lIns="0" tIns="0" rIns="0" bIns="0" rtlCol="0" anchor="ctr"/>
          <a:lstStyle/>
          <a:p>
            <a:pPr marL="0" indent="0" algn="ctr">
              <a:buNone/>
            </a:pPr>
            <a:r>
              <a:rPr lang="en-US" sz="1050" dirty="0">
                <a:solidFill>
                  <a:srgbClr val="6B6259"/>
                </a:solidFill>
                <a:latin typeface="Calibri" pitchFamily="34" charset="0"/>
                <a:ea typeface="Calibri" pitchFamily="34" charset="-122"/>
                <a:cs typeface="Calibri" pitchFamily="34" charset="-120"/>
              </a:rPr>
              <a:t>Año 2</a:t>
            </a:r>
            <a:endParaRPr lang="en-US" sz="1050" dirty="0"/>
          </a:p>
        </p:txBody>
      </p:sp>
      <p:sp>
        <p:nvSpPr>
          <p:cNvPr id="13" name="Text 11"/>
          <p:cNvSpPr/>
          <p:nvPr/>
        </p:nvSpPr>
        <p:spPr>
          <a:xfrm>
            <a:off x="2651760" y="2450592"/>
            <a:ext cx="1051560" cy="274320"/>
          </a:xfrm>
          <a:prstGeom prst="rect">
            <a:avLst/>
          </a:prstGeom>
          <a:noFill/>
          <a:ln/>
        </p:spPr>
        <p:txBody>
          <a:bodyPr wrap="square" lIns="0" tIns="0" rIns="0" bIns="0" rtlCol="0" anchor="ctr"/>
          <a:lstStyle/>
          <a:p>
            <a:pPr marL="0" indent="0" algn="ctr">
              <a:buNone/>
            </a:pPr>
            <a:r>
              <a:rPr lang="en-US" sz="1000" dirty="0">
                <a:solidFill>
                  <a:srgbClr val="6B6259"/>
                </a:solidFill>
                <a:latin typeface="Calibri" pitchFamily="34" charset="0"/>
                <a:ea typeface="Calibri" pitchFamily="34" charset="-122"/>
                <a:cs typeface="Calibri" pitchFamily="34" charset="-120"/>
              </a:rPr>
              <a:t>−</a:t>
            </a:r>
            <a:endParaRPr lang="en-US" sz="1000" dirty="0"/>
          </a:p>
        </p:txBody>
      </p:sp>
      <p:sp>
        <p:nvSpPr>
          <p:cNvPr id="14" name="Shape 12"/>
          <p:cNvSpPr/>
          <p:nvPr/>
        </p:nvSpPr>
        <p:spPr>
          <a:xfrm>
            <a:off x="4114800" y="2697480"/>
            <a:ext cx="868680" cy="2011680"/>
          </a:xfrm>
          <a:prstGeom prst="rect">
            <a:avLst/>
          </a:prstGeom>
          <a:solidFill>
            <a:srgbClr val="00897B"/>
          </a:solidFill>
          <a:ln/>
        </p:spPr>
        <p:txBody>
          <a:bodyPr/>
          <a:lstStyle/>
          <a:p>
            <a:endParaRPr lang="es-MX"/>
          </a:p>
        </p:txBody>
      </p:sp>
      <p:sp>
        <p:nvSpPr>
          <p:cNvPr id="15" name="Text 13"/>
          <p:cNvSpPr/>
          <p:nvPr/>
        </p:nvSpPr>
        <p:spPr>
          <a:xfrm>
            <a:off x="4023360" y="4754880"/>
            <a:ext cx="1051560" cy="274320"/>
          </a:xfrm>
          <a:prstGeom prst="rect">
            <a:avLst/>
          </a:prstGeom>
          <a:noFill/>
          <a:ln/>
        </p:spPr>
        <p:txBody>
          <a:bodyPr wrap="square" lIns="0" tIns="0" rIns="0" bIns="0" rtlCol="0" anchor="ctr"/>
          <a:lstStyle/>
          <a:p>
            <a:pPr marL="0" indent="0" algn="ctr">
              <a:buNone/>
            </a:pPr>
            <a:r>
              <a:rPr lang="en-US" sz="1050" dirty="0">
                <a:solidFill>
                  <a:srgbClr val="6B6259"/>
                </a:solidFill>
                <a:latin typeface="Calibri" pitchFamily="34" charset="0"/>
                <a:ea typeface="Calibri" pitchFamily="34" charset="-122"/>
                <a:cs typeface="Calibri" pitchFamily="34" charset="-120"/>
              </a:rPr>
              <a:t>Año 3</a:t>
            </a:r>
            <a:endParaRPr lang="en-US" sz="1050" dirty="0"/>
          </a:p>
        </p:txBody>
      </p:sp>
      <p:sp>
        <p:nvSpPr>
          <p:cNvPr id="16" name="Text 14"/>
          <p:cNvSpPr/>
          <p:nvPr/>
        </p:nvSpPr>
        <p:spPr>
          <a:xfrm>
            <a:off x="4023360" y="2816352"/>
            <a:ext cx="1051560" cy="274320"/>
          </a:xfrm>
          <a:prstGeom prst="rect">
            <a:avLst/>
          </a:prstGeom>
          <a:noFill/>
          <a:ln/>
        </p:spPr>
        <p:txBody>
          <a:bodyPr wrap="square" lIns="0" tIns="0" rIns="0" bIns="0" rtlCol="0" anchor="ctr"/>
          <a:lstStyle/>
          <a:p>
            <a:pPr marL="0" indent="0" algn="ctr">
              <a:buNone/>
            </a:pPr>
            <a:r>
              <a:rPr lang="en-US" sz="1000" dirty="0">
                <a:solidFill>
                  <a:srgbClr val="6B6259"/>
                </a:solidFill>
                <a:latin typeface="Calibri" pitchFamily="34" charset="0"/>
                <a:ea typeface="Calibri" pitchFamily="34" charset="-122"/>
                <a:cs typeface="Calibri" pitchFamily="34" charset="-120"/>
              </a:rPr>
              <a:t>−</a:t>
            </a:r>
            <a:endParaRPr lang="en-US" sz="1000" dirty="0"/>
          </a:p>
        </p:txBody>
      </p:sp>
      <p:sp>
        <p:nvSpPr>
          <p:cNvPr id="17" name="Shape 15"/>
          <p:cNvSpPr/>
          <p:nvPr/>
        </p:nvSpPr>
        <p:spPr>
          <a:xfrm>
            <a:off x="5486400" y="3108960"/>
            <a:ext cx="868680" cy="1600200"/>
          </a:xfrm>
          <a:prstGeom prst="rect">
            <a:avLst/>
          </a:prstGeom>
          <a:solidFill>
            <a:srgbClr val="C2185B"/>
          </a:solidFill>
          <a:ln/>
        </p:spPr>
        <p:txBody>
          <a:bodyPr/>
          <a:lstStyle/>
          <a:p>
            <a:endParaRPr lang="es-MX"/>
          </a:p>
        </p:txBody>
      </p:sp>
      <p:sp>
        <p:nvSpPr>
          <p:cNvPr id="18" name="Text 16"/>
          <p:cNvSpPr/>
          <p:nvPr/>
        </p:nvSpPr>
        <p:spPr>
          <a:xfrm>
            <a:off x="5394960" y="4754880"/>
            <a:ext cx="1051560" cy="274320"/>
          </a:xfrm>
          <a:prstGeom prst="rect">
            <a:avLst/>
          </a:prstGeom>
          <a:noFill/>
          <a:ln/>
        </p:spPr>
        <p:txBody>
          <a:bodyPr wrap="square" lIns="0" tIns="0" rIns="0" bIns="0" rtlCol="0" anchor="ctr"/>
          <a:lstStyle/>
          <a:p>
            <a:pPr marL="0" indent="0" algn="ctr">
              <a:buNone/>
            </a:pPr>
            <a:r>
              <a:rPr lang="en-US" sz="1050" dirty="0">
                <a:solidFill>
                  <a:srgbClr val="6B6259"/>
                </a:solidFill>
                <a:latin typeface="Calibri" pitchFamily="34" charset="0"/>
                <a:ea typeface="Calibri" pitchFamily="34" charset="-122"/>
                <a:cs typeface="Calibri" pitchFamily="34" charset="-120"/>
              </a:rPr>
              <a:t>Año 4</a:t>
            </a:r>
            <a:endParaRPr lang="en-US" sz="1050" dirty="0"/>
          </a:p>
        </p:txBody>
      </p:sp>
      <p:sp>
        <p:nvSpPr>
          <p:cNvPr id="19" name="Text 17"/>
          <p:cNvSpPr/>
          <p:nvPr/>
        </p:nvSpPr>
        <p:spPr>
          <a:xfrm>
            <a:off x="5394960" y="3227832"/>
            <a:ext cx="1051560" cy="274320"/>
          </a:xfrm>
          <a:prstGeom prst="rect">
            <a:avLst/>
          </a:prstGeom>
          <a:noFill/>
          <a:ln/>
        </p:spPr>
        <p:txBody>
          <a:bodyPr wrap="square" lIns="0" tIns="0" rIns="0" bIns="0" rtlCol="0" anchor="ctr"/>
          <a:lstStyle/>
          <a:p>
            <a:pPr marL="0" indent="0" algn="ctr">
              <a:buNone/>
            </a:pPr>
            <a:r>
              <a:rPr lang="en-US" sz="1000" dirty="0">
                <a:solidFill>
                  <a:srgbClr val="6B6259"/>
                </a:solidFill>
                <a:latin typeface="Calibri" pitchFamily="34" charset="0"/>
                <a:ea typeface="Calibri" pitchFamily="34" charset="-122"/>
                <a:cs typeface="Calibri" pitchFamily="34" charset="-120"/>
              </a:rPr>
              <a:t>−</a:t>
            </a:r>
            <a:endParaRPr lang="en-US" sz="1000" dirty="0"/>
          </a:p>
        </p:txBody>
      </p:sp>
      <p:sp>
        <p:nvSpPr>
          <p:cNvPr id="20" name="Shape 18"/>
          <p:cNvSpPr/>
          <p:nvPr/>
        </p:nvSpPr>
        <p:spPr>
          <a:xfrm>
            <a:off x="6858000" y="3566160"/>
            <a:ext cx="868680" cy="1143000"/>
          </a:xfrm>
          <a:prstGeom prst="rect">
            <a:avLst/>
          </a:prstGeom>
          <a:solidFill>
            <a:srgbClr val="C2185B"/>
          </a:solidFill>
          <a:ln/>
        </p:spPr>
        <p:txBody>
          <a:bodyPr/>
          <a:lstStyle/>
          <a:p>
            <a:endParaRPr lang="es-MX"/>
          </a:p>
        </p:txBody>
      </p:sp>
      <p:sp>
        <p:nvSpPr>
          <p:cNvPr id="21" name="Text 19"/>
          <p:cNvSpPr/>
          <p:nvPr/>
        </p:nvSpPr>
        <p:spPr>
          <a:xfrm>
            <a:off x="6766560" y="4754880"/>
            <a:ext cx="1051560" cy="274320"/>
          </a:xfrm>
          <a:prstGeom prst="rect">
            <a:avLst/>
          </a:prstGeom>
          <a:noFill/>
          <a:ln/>
        </p:spPr>
        <p:txBody>
          <a:bodyPr wrap="square" lIns="0" tIns="0" rIns="0" bIns="0" rtlCol="0" anchor="ctr"/>
          <a:lstStyle/>
          <a:p>
            <a:pPr marL="0" indent="0" algn="ctr">
              <a:buNone/>
            </a:pPr>
            <a:r>
              <a:rPr lang="en-US" sz="1050" dirty="0">
                <a:solidFill>
                  <a:srgbClr val="6B6259"/>
                </a:solidFill>
                <a:latin typeface="Calibri" pitchFamily="34" charset="0"/>
                <a:ea typeface="Calibri" pitchFamily="34" charset="-122"/>
                <a:cs typeface="Calibri" pitchFamily="34" charset="-120"/>
              </a:rPr>
              <a:t>Año 5</a:t>
            </a:r>
            <a:endParaRPr lang="en-US" sz="1050" dirty="0"/>
          </a:p>
        </p:txBody>
      </p:sp>
      <p:sp>
        <p:nvSpPr>
          <p:cNvPr id="22" name="Text 20"/>
          <p:cNvSpPr/>
          <p:nvPr/>
        </p:nvSpPr>
        <p:spPr>
          <a:xfrm>
            <a:off x="6766560" y="3685032"/>
            <a:ext cx="1051560" cy="274320"/>
          </a:xfrm>
          <a:prstGeom prst="rect">
            <a:avLst/>
          </a:prstGeom>
          <a:noFill/>
          <a:ln/>
        </p:spPr>
        <p:txBody>
          <a:bodyPr wrap="square" lIns="0" tIns="0" rIns="0" bIns="0" rtlCol="0" anchor="ctr"/>
          <a:lstStyle/>
          <a:p>
            <a:pPr marL="0" indent="0" algn="ctr">
              <a:buNone/>
            </a:pPr>
            <a:r>
              <a:rPr lang="en-US" sz="1000" dirty="0">
                <a:solidFill>
                  <a:srgbClr val="6B6259"/>
                </a:solidFill>
                <a:latin typeface="Calibri" pitchFamily="34" charset="0"/>
                <a:ea typeface="Calibri" pitchFamily="34" charset="-122"/>
                <a:cs typeface="Calibri" pitchFamily="34" charset="-120"/>
              </a:rPr>
              <a:t>−</a:t>
            </a:r>
            <a:endParaRPr lang="en-US" sz="1000" dirty="0"/>
          </a:p>
        </p:txBody>
      </p:sp>
      <p:sp>
        <p:nvSpPr>
          <p:cNvPr id="23" name="Text 21"/>
          <p:cNvSpPr/>
          <p:nvPr/>
        </p:nvSpPr>
        <p:spPr>
          <a:xfrm>
            <a:off x="1371600" y="5074920"/>
            <a:ext cx="5029200" cy="274320"/>
          </a:xfrm>
          <a:prstGeom prst="rect">
            <a:avLst/>
          </a:prstGeom>
          <a:noFill/>
          <a:ln/>
        </p:spPr>
        <p:txBody>
          <a:bodyPr wrap="square" lIns="0" tIns="0" rIns="0" bIns="0" rtlCol="0" anchor="ctr"/>
          <a:lstStyle/>
          <a:p>
            <a:pPr marL="0" indent="0">
              <a:buNone/>
            </a:pPr>
            <a:r>
              <a:rPr lang="en-US" sz="1100" i="1" dirty="0">
                <a:solidFill>
                  <a:srgbClr val="6B6259"/>
                </a:solidFill>
                <a:latin typeface="Calibri" pitchFamily="34" charset="0"/>
                <a:ea typeface="Calibri" pitchFamily="34" charset="-122"/>
                <a:cs typeface="Calibri" pitchFamily="34" charset="-120"/>
              </a:rPr>
              <a:t>Cada reducción, razonable en lo individual</a:t>
            </a:r>
            <a:endParaRPr lang="en-US" sz="1100" dirty="0"/>
          </a:p>
        </p:txBody>
      </p:sp>
      <p:sp>
        <p:nvSpPr>
          <p:cNvPr id="24" name="Shape 22"/>
          <p:cNvSpPr/>
          <p:nvPr/>
        </p:nvSpPr>
        <p:spPr>
          <a:xfrm>
            <a:off x="8412480" y="1828800"/>
            <a:ext cx="2688336" cy="3200400"/>
          </a:xfrm>
          <a:prstGeom prst="roundRect">
            <a:avLst>
              <a:gd name="adj" fmla="val 2041"/>
            </a:avLst>
          </a:prstGeom>
          <a:solidFill>
            <a:srgbClr val="2B2B2B"/>
          </a:solidFill>
          <a:ln/>
        </p:spPr>
        <p:txBody>
          <a:bodyPr/>
          <a:lstStyle/>
          <a:p>
            <a:endParaRPr lang="es-MX"/>
          </a:p>
        </p:txBody>
      </p:sp>
      <p:sp>
        <p:nvSpPr>
          <p:cNvPr id="25" name="Text 23"/>
          <p:cNvSpPr/>
          <p:nvPr/>
        </p:nvSpPr>
        <p:spPr>
          <a:xfrm>
            <a:off x="8686800" y="2057400"/>
            <a:ext cx="2194560" cy="310896"/>
          </a:xfrm>
          <a:prstGeom prst="rect">
            <a:avLst/>
          </a:prstGeom>
          <a:noFill/>
          <a:ln/>
        </p:spPr>
        <p:txBody>
          <a:bodyPr wrap="square" lIns="0" tIns="0" rIns="0" bIns="0" rtlCol="0" anchor="ctr"/>
          <a:lstStyle/>
          <a:p>
            <a:pPr marL="0" indent="0">
              <a:buNone/>
            </a:pPr>
            <a:r>
              <a:rPr lang="en-US" sz="1600" b="1" dirty="0">
                <a:solidFill>
                  <a:srgbClr val="00897B"/>
                </a:solidFill>
                <a:latin typeface="Cambria" pitchFamily="34" charset="0"/>
                <a:ea typeface="Cambria" pitchFamily="34" charset="-122"/>
                <a:cs typeface="Cambria" pitchFamily="34" charset="-120"/>
              </a:rPr>
              <a:t>El punto ciego</a:t>
            </a:r>
            <a:endParaRPr lang="en-US" sz="1600" dirty="0"/>
          </a:p>
        </p:txBody>
      </p:sp>
      <p:sp>
        <p:nvSpPr>
          <p:cNvPr id="26" name="Text 24"/>
          <p:cNvSpPr/>
          <p:nvPr/>
        </p:nvSpPr>
        <p:spPr>
          <a:xfrm>
            <a:off x="8686800" y="2487168"/>
            <a:ext cx="2194560" cy="2377440"/>
          </a:xfrm>
          <a:prstGeom prst="rect">
            <a:avLst/>
          </a:prstGeom>
          <a:noFill/>
          <a:ln/>
        </p:spPr>
        <p:txBody>
          <a:bodyPr wrap="square" lIns="0" tIns="0" rIns="0" bIns="0" rtlCol="0" anchor="t"/>
          <a:lstStyle/>
          <a:p>
            <a:pPr marL="0" indent="0" algn="l">
              <a:lnSpc>
                <a:spcPts val="1400"/>
              </a:lnSpc>
              <a:buNone/>
            </a:pPr>
            <a:r>
              <a:rPr lang="en-US" sz="1100" dirty="0">
                <a:solidFill>
                  <a:srgbClr val="F4ECE0"/>
                </a:solidFill>
                <a:latin typeface="Calibri" pitchFamily="34" charset="0"/>
                <a:ea typeface="Calibri" pitchFamily="34" charset="-122"/>
                <a:cs typeface="Calibri" pitchFamily="34" charset="-120"/>
              </a:rPr>
              <a:t>Reducciones sucesivas justificadas en la disponibilidad financiera, cada una razonable por separado, que en conjunto erosionan la capacidad del órgano.</a:t>
            </a:r>
            <a:endParaRPr lang="en-US" sz="1100" dirty="0"/>
          </a:p>
          <a:p>
            <a:pPr marL="0" indent="0" algn="l">
              <a:lnSpc>
                <a:spcPts val="1400"/>
              </a:lnSpc>
              <a:buNone/>
            </a:pPr>
            <a:endParaRPr lang="en-US" sz="1100" dirty="0"/>
          </a:p>
          <a:p>
            <a:pPr marL="0" indent="0" algn="l">
              <a:lnSpc>
                <a:spcPts val="1400"/>
              </a:lnSpc>
              <a:buNone/>
            </a:pPr>
            <a:r>
              <a:rPr lang="en-US" sz="1100" dirty="0">
                <a:solidFill>
                  <a:srgbClr val="F4ECE0"/>
                </a:solidFill>
                <a:latin typeface="Calibri" pitchFamily="34" charset="0"/>
                <a:ea typeface="Calibri" pitchFamily="34" charset="-122"/>
                <a:cs typeface="Calibri" pitchFamily="34" charset="-120"/>
              </a:rPr>
              <a:t>Una doctrina que examina cada ejercicio de manera aislada, y que no exige a la legislatura acreditar suficiencia, difícilmente detectará ese patrón.</a:t>
            </a:r>
            <a:endParaRPr lang="en-US" sz="1100" dirty="0"/>
          </a:p>
        </p:txBody>
      </p:sp>
      <p:sp>
        <p:nvSpPr>
          <p:cNvPr id="27" name="Shape 25"/>
          <p:cNvSpPr/>
          <p:nvPr/>
        </p:nvSpPr>
        <p:spPr>
          <a:xfrm>
            <a:off x="1133856" y="5486400"/>
            <a:ext cx="6949440" cy="658368"/>
          </a:xfrm>
          <a:prstGeom prst="roundRect">
            <a:avLst>
              <a:gd name="adj" fmla="val 6944"/>
            </a:avLst>
          </a:prstGeom>
          <a:solidFill>
            <a:srgbClr val="E4D7C3"/>
          </a:solidFill>
          <a:ln/>
        </p:spPr>
        <p:txBody>
          <a:bodyPr/>
          <a:lstStyle/>
          <a:p>
            <a:endParaRPr lang="es-MX"/>
          </a:p>
        </p:txBody>
      </p:sp>
      <p:sp>
        <p:nvSpPr>
          <p:cNvPr id="28" name="Text 26"/>
          <p:cNvSpPr/>
          <p:nvPr/>
        </p:nvSpPr>
        <p:spPr>
          <a:xfrm>
            <a:off x="1444752" y="5486400"/>
            <a:ext cx="6355080" cy="658368"/>
          </a:xfrm>
          <a:prstGeom prst="rect">
            <a:avLst/>
          </a:prstGeom>
          <a:noFill/>
          <a:ln/>
        </p:spPr>
        <p:txBody>
          <a:bodyPr wrap="square" lIns="0" tIns="0" rIns="0" bIns="0" rtlCol="0" anchor="ctr"/>
          <a:lstStyle/>
          <a:p>
            <a:pPr marL="0" indent="0" algn="l">
              <a:lnSpc>
                <a:spcPts val="1600"/>
              </a:lnSpc>
              <a:buNone/>
            </a:pPr>
            <a:r>
              <a:rPr lang="en-US" sz="1150" i="1" dirty="0">
                <a:solidFill>
                  <a:srgbClr val="2B2B2B"/>
                </a:solidFill>
                <a:latin typeface="Calibri" pitchFamily="34" charset="0"/>
                <a:ea typeface="Calibri" pitchFamily="34" charset="-122"/>
                <a:cs typeface="Calibri" pitchFamily="34" charset="-120"/>
              </a:rPr>
              <a:t>Reconocer esta tensión no equivale a proponer que la Sala Superior asuma facultades presupuestarias: es advertir que la protección puede resultar más nominal que efectiva.</a:t>
            </a:r>
            <a:endParaRPr lang="en-US" sz="11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35</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Qué hacer, en concreto</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IX.3  IMPLICACIONES PRÁCTICAS PARA UN TRIBUNAL</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35</a:t>
            </a:r>
            <a:endParaRPr lang="en-US" sz="1000" dirty="0"/>
          </a:p>
        </p:txBody>
      </p:sp>
      <p:sp>
        <p:nvSpPr>
          <p:cNvPr id="7" name="Shape 5"/>
          <p:cNvSpPr/>
          <p:nvPr/>
        </p:nvSpPr>
        <p:spPr>
          <a:xfrm>
            <a:off x="1133856" y="1463040"/>
            <a:ext cx="3127248" cy="1920240"/>
          </a:xfrm>
          <a:prstGeom prst="roundRect">
            <a:avLst>
              <a:gd name="adj" fmla="val 285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408176" y="1719072"/>
            <a:ext cx="402336" cy="402336"/>
          </a:xfrm>
          <a:prstGeom prst="ellipse">
            <a:avLst/>
          </a:prstGeom>
          <a:solidFill>
            <a:srgbClr val="00897B"/>
          </a:solidFill>
          <a:ln/>
        </p:spPr>
        <p:txBody>
          <a:bodyPr/>
          <a:lstStyle/>
          <a:p>
            <a:endParaRPr lang="es-MX"/>
          </a:p>
        </p:txBody>
      </p:sp>
      <p:sp>
        <p:nvSpPr>
          <p:cNvPr id="9" name="Text 7"/>
          <p:cNvSpPr/>
          <p:nvPr/>
        </p:nvSpPr>
        <p:spPr>
          <a:xfrm>
            <a:off x="1408176" y="1719072"/>
            <a:ext cx="402336" cy="402336"/>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1</a:t>
            </a:r>
            <a:endParaRPr lang="en-US" sz="1150" dirty="0"/>
          </a:p>
        </p:txBody>
      </p:sp>
      <p:sp>
        <p:nvSpPr>
          <p:cNvPr id="10" name="Text 8"/>
          <p:cNvSpPr/>
          <p:nvPr/>
        </p:nvSpPr>
        <p:spPr>
          <a:xfrm>
            <a:off x="1408176" y="2212848"/>
            <a:ext cx="2560320" cy="566928"/>
          </a:xfrm>
          <a:prstGeom prst="rect">
            <a:avLst/>
          </a:prstGeom>
          <a:noFill/>
          <a:ln/>
        </p:spPr>
        <p:txBody>
          <a:bodyPr wrap="square" lIns="0" tIns="0" rIns="0" bIns="0" rtlCol="0" anchor="t"/>
          <a:lstStyle/>
          <a:p>
            <a:pPr marL="0" indent="0">
              <a:lnSpc>
                <a:spcPts val="1500"/>
              </a:lnSpc>
              <a:buNone/>
            </a:pPr>
            <a:r>
              <a:rPr lang="en-US" sz="1230" b="1" dirty="0">
                <a:solidFill>
                  <a:srgbClr val="00897B"/>
                </a:solidFill>
                <a:latin typeface="Calibri" pitchFamily="34" charset="0"/>
                <a:ea typeface="Calibri" pitchFamily="34" charset="-122"/>
                <a:cs typeface="Calibri" pitchFamily="34" charset="-120"/>
              </a:rPr>
              <a:t>Documentar la necesidad,</a:t>
            </a:r>
            <a:endParaRPr lang="en-US" sz="1230" dirty="0"/>
          </a:p>
          <a:p>
            <a:pPr marL="0" indent="0">
              <a:lnSpc>
                <a:spcPts val="1500"/>
              </a:lnSpc>
              <a:buNone/>
            </a:pPr>
            <a:r>
              <a:rPr lang="en-US" sz="1230" b="1" dirty="0">
                <a:solidFill>
                  <a:srgbClr val="00897B"/>
                </a:solidFill>
                <a:latin typeface="Calibri" pitchFamily="34" charset="0"/>
                <a:ea typeface="Calibri" pitchFamily="34" charset="-122"/>
                <a:cs typeface="Calibri" pitchFamily="34" charset="-120"/>
              </a:rPr>
              <a:t>no la inconformidad</a:t>
            </a:r>
            <a:endParaRPr lang="en-US" sz="1230" dirty="0"/>
          </a:p>
        </p:txBody>
      </p:sp>
      <p:sp>
        <p:nvSpPr>
          <p:cNvPr id="11" name="Text 9"/>
          <p:cNvSpPr/>
          <p:nvPr/>
        </p:nvSpPr>
        <p:spPr>
          <a:xfrm>
            <a:off x="1408176" y="2816352"/>
            <a:ext cx="2560320" cy="457200"/>
          </a:xfrm>
          <a:prstGeom prst="rect">
            <a:avLst/>
          </a:prstGeom>
          <a:noFill/>
          <a:ln/>
        </p:spPr>
        <p:txBody>
          <a:bodyPr wrap="square" lIns="0" tIns="0" rIns="0" bIns="0" rtlCol="0" anchor="t"/>
          <a:lstStyle/>
          <a:p>
            <a:pPr marL="0" indent="0" algn="l">
              <a:lnSpc>
                <a:spcPts val="1300"/>
              </a:lnSpc>
              <a:buNone/>
            </a:pPr>
            <a:r>
              <a:rPr lang="en-US" sz="1080" dirty="0">
                <a:solidFill>
                  <a:srgbClr val="2B2B2B"/>
                </a:solidFill>
                <a:latin typeface="Calibri" pitchFamily="34" charset="0"/>
                <a:ea typeface="Calibri" pitchFamily="34" charset="-122"/>
                <a:cs typeface="Calibri" pitchFamily="34" charset="-120"/>
              </a:rPr>
              <a:t>El anteproyecto es la pieza probatoria central de cualquier defensa posterior. Un anteproyecto construido por actualización inflacionaria es indefendible.</a:t>
            </a:r>
            <a:endParaRPr lang="en-US" sz="1080" dirty="0"/>
          </a:p>
        </p:txBody>
      </p:sp>
      <p:sp>
        <p:nvSpPr>
          <p:cNvPr id="12" name="Shape 10"/>
          <p:cNvSpPr/>
          <p:nvPr/>
        </p:nvSpPr>
        <p:spPr>
          <a:xfrm>
            <a:off x="4535424" y="1463040"/>
            <a:ext cx="3127248" cy="1920240"/>
          </a:xfrm>
          <a:prstGeom prst="roundRect">
            <a:avLst>
              <a:gd name="adj" fmla="val 285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Shape 11"/>
          <p:cNvSpPr/>
          <p:nvPr/>
        </p:nvSpPr>
        <p:spPr>
          <a:xfrm>
            <a:off x="4809744" y="1719072"/>
            <a:ext cx="402336" cy="402336"/>
          </a:xfrm>
          <a:prstGeom prst="ellipse">
            <a:avLst/>
          </a:prstGeom>
          <a:solidFill>
            <a:srgbClr val="C2185B"/>
          </a:solidFill>
          <a:ln/>
        </p:spPr>
        <p:txBody>
          <a:bodyPr/>
          <a:lstStyle/>
          <a:p>
            <a:endParaRPr lang="es-MX"/>
          </a:p>
        </p:txBody>
      </p:sp>
      <p:sp>
        <p:nvSpPr>
          <p:cNvPr id="14" name="Text 12"/>
          <p:cNvSpPr/>
          <p:nvPr/>
        </p:nvSpPr>
        <p:spPr>
          <a:xfrm>
            <a:off x="4809744" y="1719072"/>
            <a:ext cx="402336" cy="402336"/>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2</a:t>
            </a:r>
            <a:endParaRPr lang="en-US" sz="1150" dirty="0"/>
          </a:p>
        </p:txBody>
      </p:sp>
      <p:sp>
        <p:nvSpPr>
          <p:cNvPr id="15" name="Text 13"/>
          <p:cNvSpPr/>
          <p:nvPr/>
        </p:nvSpPr>
        <p:spPr>
          <a:xfrm>
            <a:off x="4809744" y="2212848"/>
            <a:ext cx="2560320" cy="566928"/>
          </a:xfrm>
          <a:prstGeom prst="rect">
            <a:avLst/>
          </a:prstGeom>
          <a:noFill/>
          <a:ln/>
        </p:spPr>
        <p:txBody>
          <a:bodyPr wrap="square" lIns="0" tIns="0" rIns="0" bIns="0" rtlCol="0" anchor="t"/>
          <a:lstStyle/>
          <a:p>
            <a:pPr marL="0" indent="0">
              <a:lnSpc>
                <a:spcPts val="1500"/>
              </a:lnSpc>
              <a:buNone/>
            </a:pPr>
            <a:r>
              <a:rPr lang="en-US" sz="1230" b="1" dirty="0">
                <a:solidFill>
                  <a:srgbClr val="C2185B"/>
                </a:solidFill>
                <a:latin typeface="Calibri" pitchFamily="34" charset="0"/>
                <a:ea typeface="Calibri" pitchFamily="34" charset="-122"/>
                <a:cs typeface="Calibri" pitchFamily="34" charset="-120"/>
              </a:rPr>
              <a:t>No litigar porcentajes</a:t>
            </a:r>
            <a:endParaRPr lang="en-US" sz="1230" dirty="0"/>
          </a:p>
        </p:txBody>
      </p:sp>
      <p:sp>
        <p:nvSpPr>
          <p:cNvPr id="16" name="Text 14"/>
          <p:cNvSpPr/>
          <p:nvPr/>
        </p:nvSpPr>
        <p:spPr>
          <a:xfrm>
            <a:off x="4809744" y="2816352"/>
            <a:ext cx="2560320" cy="457200"/>
          </a:xfrm>
          <a:prstGeom prst="rect">
            <a:avLst/>
          </a:prstGeom>
          <a:noFill/>
          <a:ln/>
        </p:spPr>
        <p:txBody>
          <a:bodyPr wrap="square" lIns="0" tIns="0" rIns="0" bIns="0" rtlCol="0" anchor="t"/>
          <a:lstStyle/>
          <a:p>
            <a:pPr marL="0" indent="0" algn="l">
              <a:lnSpc>
                <a:spcPts val="1300"/>
              </a:lnSpc>
              <a:buNone/>
            </a:pPr>
            <a:r>
              <a:rPr lang="en-US" sz="1080" dirty="0">
                <a:solidFill>
                  <a:srgbClr val="2B2B2B"/>
                </a:solidFill>
                <a:latin typeface="Calibri" pitchFamily="34" charset="0"/>
                <a:ea typeface="Calibri" pitchFamily="34" charset="-122"/>
                <a:cs typeface="Calibri" pitchFamily="34" charset="-120"/>
              </a:rPr>
              <a:t>Identificar qué competencia específica se vuelve imposible, deficiente o extraordinariamente riesgosa con el monto autorizado, y sostenerlo con evidencia.</a:t>
            </a:r>
            <a:endParaRPr lang="en-US" sz="1080" dirty="0"/>
          </a:p>
        </p:txBody>
      </p:sp>
      <p:sp>
        <p:nvSpPr>
          <p:cNvPr id="17" name="Shape 15"/>
          <p:cNvSpPr/>
          <p:nvPr/>
        </p:nvSpPr>
        <p:spPr>
          <a:xfrm>
            <a:off x="7936992" y="1463040"/>
            <a:ext cx="3127248" cy="1920240"/>
          </a:xfrm>
          <a:prstGeom prst="roundRect">
            <a:avLst>
              <a:gd name="adj" fmla="val 285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8" name="Shape 16"/>
          <p:cNvSpPr/>
          <p:nvPr/>
        </p:nvSpPr>
        <p:spPr>
          <a:xfrm>
            <a:off x="8211312" y="1719072"/>
            <a:ext cx="402336" cy="402336"/>
          </a:xfrm>
          <a:prstGeom prst="ellipse">
            <a:avLst/>
          </a:prstGeom>
          <a:solidFill>
            <a:srgbClr val="00695C"/>
          </a:solidFill>
          <a:ln/>
        </p:spPr>
        <p:txBody>
          <a:bodyPr/>
          <a:lstStyle/>
          <a:p>
            <a:endParaRPr lang="es-MX"/>
          </a:p>
        </p:txBody>
      </p:sp>
      <p:sp>
        <p:nvSpPr>
          <p:cNvPr id="19" name="Text 17"/>
          <p:cNvSpPr/>
          <p:nvPr/>
        </p:nvSpPr>
        <p:spPr>
          <a:xfrm>
            <a:off x="8211312" y="1719072"/>
            <a:ext cx="402336" cy="402336"/>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3</a:t>
            </a:r>
            <a:endParaRPr lang="en-US" sz="1150" dirty="0"/>
          </a:p>
        </p:txBody>
      </p:sp>
      <p:sp>
        <p:nvSpPr>
          <p:cNvPr id="20" name="Text 18"/>
          <p:cNvSpPr/>
          <p:nvPr/>
        </p:nvSpPr>
        <p:spPr>
          <a:xfrm>
            <a:off x="8211312" y="2212848"/>
            <a:ext cx="2560320" cy="566928"/>
          </a:xfrm>
          <a:prstGeom prst="rect">
            <a:avLst/>
          </a:prstGeom>
          <a:noFill/>
          <a:ln/>
        </p:spPr>
        <p:txBody>
          <a:bodyPr wrap="square" lIns="0" tIns="0" rIns="0" bIns="0" rtlCol="0" anchor="t"/>
          <a:lstStyle/>
          <a:p>
            <a:pPr marL="0" indent="0">
              <a:lnSpc>
                <a:spcPts val="1500"/>
              </a:lnSpc>
              <a:buNone/>
            </a:pPr>
            <a:r>
              <a:rPr lang="en-US" sz="1230" b="1" dirty="0">
                <a:solidFill>
                  <a:srgbClr val="00695C"/>
                </a:solidFill>
                <a:latin typeface="Calibri" pitchFamily="34" charset="0"/>
                <a:ea typeface="Calibri" pitchFamily="34" charset="-122"/>
                <a:cs typeface="Calibri" pitchFamily="34" charset="-120"/>
              </a:rPr>
              <a:t>Conservar la trazabilidad</a:t>
            </a:r>
            <a:endParaRPr lang="en-US" sz="1230" dirty="0"/>
          </a:p>
          <a:p>
            <a:pPr marL="0" indent="0">
              <a:lnSpc>
                <a:spcPts val="1500"/>
              </a:lnSpc>
              <a:buNone/>
            </a:pPr>
            <a:r>
              <a:rPr lang="en-US" sz="1230" b="1" dirty="0">
                <a:solidFill>
                  <a:srgbClr val="00695C"/>
                </a:solidFill>
                <a:latin typeface="Calibri" pitchFamily="34" charset="0"/>
                <a:ea typeface="Calibri" pitchFamily="34" charset="-122"/>
                <a:cs typeface="Calibri" pitchFamily="34" charset="-120"/>
              </a:rPr>
              <a:t>del procedimiento</a:t>
            </a:r>
            <a:endParaRPr lang="en-US" sz="1230" dirty="0"/>
          </a:p>
        </p:txBody>
      </p:sp>
      <p:sp>
        <p:nvSpPr>
          <p:cNvPr id="21" name="Text 19"/>
          <p:cNvSpPr/>
          <p:nvPr/>
        </p:nvSpPr>
        <p:spPr>
          <a:xfrm>
            <a:off x="8211312" y="2816352"/>
            <a:ext cx="2560320" cy="457200"/>
          </a:xfrm>
          <a:prstGeom prst="rect">
            <a:avLst/>
          </a:prstGeom>
          <a:noFill/>
          <a:ln/>
        </p:spPr>
        <p:txBody>
          <a:bodyPr wrap="square" lIns="0" tIns="0" rIns="0" bIns="0" rtlCol="0" anchor="t"/>
          <a:lstStyle/>
          <a:p>
            <a:pPr marL="0" indent="0" algn="l">
              <a:lnSpc>
                <a:spcPts val="1300"/>
              </a:lnSpc>
              <a:buNone/>
            </a:pPr>
            <a:r>
              <a:rPr lang="en-US" sz="1080" dirty="0">
                <a:solidFill>
                  <a:srgbClr val="2B2B2B"/>
                </a:solidFill>
                <a:latin typeface="Calibri" pitchFamily="34" charset="0"/>
                <a:ea typeface="Calibri" pitchFamily="34" charset="-122"/>
                <a:cs typeface="Calibri" pitchFamily="34" charset="-120"/>
              </a:rPr>
              <a:t>Debe quedar constancia de que el anteproyecto aprobado por el pleno llegó íntegro a la legislatura.</a:t>
            </a:r>
            <a:endParaRPr lang="en-US" sz="1080" dirty="0"/>
          </a:p>
        </p:txBody>
      </p:sp>
      <p:sp>
        <p:nvSpPr>
          <p:cNvPr id="22" name="Shape 20"/>
          <p:cNvSpPr/>
          <p:nvPr/>
        </p:nvSpPr>
        <p:spPr>
          <a:xfrm>
            <a:off x="1133856" y="3657600"/>
            <a:ext cx="3127248" cy="1920240"/>
          </a:xfrm>
          <a:prstGeom prst="roundRect">
            <a:avLst>
              <a:gd name="adj" fmla="val 285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3" name="Shape 21"/>
          <p:cNvSpPr/>
          <p:nvPr/>
        </p:nvSpPr>
        <p:spPr>
          <a:xfrm>
            <a:off x="1408176" y="3913632"/>
            <a:ext cx="402336" cy="402336"/>
          </a:xfrm>
          <a:prstGeom prst="ellipse">
            <a:avLst/>
          </a:prstGeom>
          <a:solidFill>
            <a:srgbClr val="8C0F42"/>
          </a:solidFill>
          <a:ln/>
        </p:spPr>
        <p:txBody>
          <a:bodyPr/>
          <a:lstStyle/>
          <a:p>
            <a:endParaRPr lang="es-MX"/>
          </a:p>
        </p:txBody>
      </p:sp>
      <p:sp>
        <p:nvSpPr>
          <p:cNvPr id="24" name="Text 22"/>
          <p:cNvSpPr/>
          <p:nvPr/>
        </p:nvSpPr>
        <p:spPr>
          <a:xfrm>
            <a:off x="1408176" y="3913632"/>
            <a:ext cx="402336" cy="402336"/>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4</a:t>
            </a:r>
            <a:endParaRPr lang="en-US" sz="1150" dirty="0"/>
          </a:p>
        </p:txBody>
      </p:sp>
      <p:sp>
        <p:nvSpPr>
          <p:cNvPr id="25" name="Text 23"/>
          <p:cNvSpPr/>
          <p:nvPr/>
        </p:nvSpPr>
        <p:spPr>
          <a:xfrm>
            <a:off x="1408176" y="4407408"/>
            <a:ext cx="2560320" cy="566928"/>
          </a:xfrm>
          <a:prstGeom prst="rect">
            <a:avLst/>
          </a:prstGeom>
          <a:noFill/>
          <a:ln/>
        </p:spPr>
        <p:txBody>
          <a:bodyPr wrap="square" lIns="0" tIns="0" rIns="0" bIns="0" rtlCol="0" anchor="t"/>
          <a:lstStyle/>
          <a:p>
            <a:pPr marL="0" indent="0">
              <a:lnSpc>
                <a:spcPts val="1500"/>
              </a:lnSpc>
              <a:buNone/>
            </a:pPr>
            <a:r>
              <a:rPr lang="en-US" sz="1230" b="1" dirty="0">
                <a:solidFill>
                  <a:srgbClr val="8C0F42"/>
                </a:solidFill>
                <a:latin typeface="Calibri" pitchFamily="34" charset="0"/>
                <a:ea typeface="Calibri" pitchFamily="34" charset="-122"/>
                <a:cs typeface="Calibri" pitchFamily="34" charset="-120"/>
              </a:rPr>
              <a:t>Distinguir el momento</a:t>
            </a:r>
            <a:endParaRPr lang="en-US" sz="1230" dirty="0"/>
          </a:p>
          <a:p>
            <a:pPr marL="0" indent="0">
              <a:lnSpc>
                <a:spcPts val="1500"/>
              </a:lnSpc>
              <a:buNone/>
            </a:pPr>
            <a:r>
              <a:rPr lang="en-US" sz="1230" b="1" dirty="0">
                <a:solidFill>
                  <a:srgbClr val="8C0F42"/>
                </a:solidFill>
                <a:latin typeface="Calibri" pitchFamily="34" charset="0"/>
                <a:ea typeface="Calibri" pitchFamily="34" charset="-122"/>
                <a:cs typeface="Calibri" pitchFamily="34" charset="-120"/>
              </a:rPr>
              <a:t>de la afectación</a:t>
            </a:r>
            <a:endParaRPr lang="en-US" sz="1230" dirty="0"/>
          </a:p>
        </p:txBody>
      </p:sp>
      <p:sp>
        <p:nvSpPr>
          <p:cNvPr id="26" name="Text 24"/>
          <p:cNvSpPr/>
          <p:nvPr/>
        </p:nvSpPr>
        <p:spPr>
          <a:xfrm>
            <a:off x="1408176" y="5010912"/>
            <a:ext cx="2560320" cy="457200"/>
          </a:xfrm>
          <a:prstGeom prst="rect">
            <a:avLst/>
          </a:prstGeom>
          <a:noFill/>
          <a:ln/>
        </p:spPr>
        <p:txBody>
          <a:bodyPr wrap="square" lIns="0" tIns="0" rIns="0" bIns="0" rtlCol="0" anchor="t"/>
          <a:lstStyle/>
          <a:p>
            <a:pPr marL="0" indent="0" algn="l">
              <a:lnSpc>
                <a:spcPts val="1300"/>
              </a:lnSpc>
              <a:buNone/>
            </a:pPr>
            <a:r>
              <a:rPr lang="en-US" sz="1080" dirty="0">
                <a:solidFill>
                  <a:srgbClr val="2B2B2B"/>
                </a:solidFill>
                <a:latin typeface="Calibri" pitchFamily="34" charset="0"/>
                <a:ea typeface="Calibri" pitchFamily="34" charset="-122"/>
                <a:cs typeface="Calibri" pitchFamily="34" charset="-120"/>
              </a:rPr>
              <a:t>La aprobación no agota la protección: el incumplimiento de las ministraciones es impugnable de manera autónoma.</a:t>
            </a:r>
            <a:endParaRPr lang="en-US" sz="1080" dirty="0"/>
          </a:p>
        </p:txBody>
      </p:sp>
      <p:sp>
        <p:nvSpPr>
          <p:cNvPr id="27" name="Shape 25"/>
          <p:cNvSpPr/>
          <p:nvPr/>
        </p:nvSpPr>
        <p:spPr>
          <a:xfrm>
            <a:off x="4535424" y="3657600"/>
            <a:ext cx="3127248" cy="1920240"/>
          </a:xfrm>
          <a:prstGeom prst="roundRect">
            <a:avLst>
              <a:gd name="adj" fmla="val 2857"/>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8" name="Shape 26"/>
          <p:cNvSpPr/>
          <p:nvPr/>
        </p:nvSpPr>
        <p:spPr>
          <a:xfrm>
            <a:off x="4809744" y="3913632"/>
            <a:ext cx="402336" cy="402336"/>
          </a:xfrm>
          <a:prstGeom prst="ellipse">
            <a:avLst/>
          </a:prstGeom>
          <a:solidFill>
            <a:srgbClr val="00897B"/>
          </a:solidFill>
          <a:ln/>
        </p:spPr>
        <p:txBody>
          <a:bodyPr/>
          <a:lstStyle/>
          <a:p>
            <a:endParaRPr lang="es-MX"/>
          </a:p>
        </p:txBody>
      </p:sp>
      <p:sp>
        <p:nvSpPr>
          <p:cNvPr id="29" name="Text 27"/>
          <p:cNvSpPr/>
          <p:nvPr/>
        </p:nvSpPr>
        <p:spPr>
          <a:xfrm>
            <a:off x="4809744" y="3913632"/>
            <a:ext cx="402336" cy="402336"/>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5</a:t>
            </a:r>
            <a:endParaRPr lang="en-US" sz="1150" dirty="0"/>
          </a:p>
        </p:txBody>
      </p:sp>
      <p:sp>
        <p:nvSpPr>
          <p:cNvPr id="30" name="Text 28"/>
          <p:cNvSpPr/>
          <p:nvPr/>
        </p:nvSpPr>
        <p:spPr>
          <a:xfrm>
            <a:off x="4809744" y="4407408"/>
            <a:ext cx="2560320" cy="566928"/>
          </a:xfrm>
          <a:prstGeom prst="rect">
            <a:avLst/>
          </a:prstGeom>
          <a:noFill/>
          <a:ln/>
        </p:spPr>
        <p:txBody>
          <a:bodyPr wrap="square" lIns="0" tIns="0" rIns="0" bIns="0" rtlCol="0" anchor="t"/>
          <a:lstStyle/>
          <a:p>
            <a:pPr marL="0" indent="0">
              <a:lnSpc>
                <a:spcPts val="1500"/>
              </a:lnSpc>
              <a:buNone/>
            </a:pPr>
            <a:r>
              <a:rPr lang="en-US" sz="1230" b="1" dirty="0">
                <a:solidFill>
                  <a:srgbClr val="00897B"/>
                </a:solidFill>
                <a:latin typeface="Calibri" pitchFamily="34" charset="0"/>
                <a:ea typeface="Calibri" pitchFamily="34" charset="-122"/>
                <a:cs typeface="Calibri" pitchFamily="34" charset="-120"/>
              </a:rPr>
              <a:t>Ejercer el gasto</a:t>
            </a:r>
            <a:endParaRPr lang="en-US" sz="1230" dirty="0"/>
          </a:p>
          <a:p>
            <a:pPr marL="0" indent="0">
              <a:lnSpc>
                <a:spcPts val="1500"/>
              </a:lnSpc>
              <a:buNone/>
            </a:pPr>
            <a:r>
              <a:rPr lang="en-US" sz="1230" b="1" dirty="0">
                <a:solidFill>
                  <a:srgbClr val="00897B"/>
                </a:solidFill>
                <a:latin typeface="Calibri" pitchFamily="34" charset="0"/>
                <a:ea typeface="Calibri" pitchFamily="34" charset="-122"/>
                <a:cs typeface="Calibri" pitchFamily="34" charset="-120"/>
              </a:rPr>
              <a:t>con rigor</a:t>
            </a:r>
            <a:endParaRPr lang="en-US" sz="1230" dirty="0"/>
          </a:p>
        </p:txBody>
      </p:sp>
      <p:sp>
        <p:nvSpPr>
          <p:cNvPr id="31" name="Text 29"/>
          <p:cNvSpPr/>
          <p:nvPr/>
        </p:nvSpPr>
        <p:spPr>
          <a:xfrm>
            <a:off x="4809744" y="5010912"/>
            <a:ext cx="2560320" cy="457200"/>
          </a:xfrm>
          <a:prstGeom prst="rect">
            <a:avLst/>
          </a:prstGeom>
          <a:noFill/>
          <a:ln/>
        </p:spPr>
        <p:txBody>
          <a:bodyPr wrap="square" lIns="0" tIns="0" rIns="0" bIns="0" rtlCol="0" anchor="t"/>
          <a:lstStyle/>
          <a:p>
            <a:pPr marL="0" indent="0" algn="l">
              <a:lnSpc>
                <a:spcPts val="1300"/>
              </a:lnSpc>
              <a:buNone/>
            </a:pPr>
            <a:r>
              <a:rPr lang="en-US" sz="1080" dirty="0">
                <a:solidFill>
                  <a:srgbClr val="2B2B2B"/>
                </a:solidFill>
                <a:latin typeface="Calibri" pitchFamily="34" charset="0"/>
                <a:ea typeface="Calibri" pitchFamily="34" charset="-122"/>
                <a:cs typeface="Calibri" pitchFamily="34" charset="-120"/>
              </a:rPr>
              <a:t>La documentación justificativa y comprobatoria es, en términos prácticos, el acervo probatorio de una eventual defensa jurisdiccional.</a:t>
            </a:r>
            <a:endParaRPr lang="en-US" sz="1080" dirty="0"/>
          </a:p>
        </p:txBody>
      </p:sp>
      <p:sp>
        <p:nvSpPr>
          <p:cNvPr id="32" name="Shape 30"/>
          <p:cNvSpPr/>
          <p:nvPr/>
        </p:nvSpPr>
        <p:spPr>
          <a:xfrm>
            <a:off x="7936992" y="3657600"/>
            <a:ext cx="3163824" cy="1920240"/>
          </a:xfrm>
          <a:prstGeom prst="roundRect">
            <a:avLst>
              <a:gd name="adj" fmla="val 2857"/>
            </a:avLst>
          </a:prstGeom>
          <a:solidFill>
            <a:srgbClr val="2B2B2B"/>
          </a:solidFill>
          <a:ln/>
        </p:spPr>
        <p:txBody>
          <a:bodyPr/>
          <a:lstStyle/>
          <a:p>
            <a:endParaRPr lang="es-MX"/>
          </a:p>
        </p:txBody>
      </p:sp>
      <p:sp>
        <p:nvSpPr>
          <p:cNvPr id="33" name="Text 31"/>
          <p:cNvSpPr/>
          <p:nvPr/>
        </p:nvSpPr>
        <p:spPr>
          <a:xfrm>
            <a:off x="8211312" y="3858768"/>
            <a:ext cx="2651760" cy="292608"/>
          </a:xfrm>
          <a:prstGeom prst="rect">
            <a:avLst/>
          </a:prstGeom>
          <a:noFill/>
          <a:ln/>
        </p:spPr>
        <p:txBody>
          <a:bodyPr wrap="square" lIns="0" tIns="0" rIns="0" bIns="0" rtlCol="0" anchor="ctr"/>
          <a:lstStyle/>
          <a:p>
            <a:pPr marL="0" indent="0">
              <a:buNone/>
            </a:pPr>
            <a:r>
              <a:rPr lang="en-US" sz="1200" b="1" dirty="0">
                <a:solidFill>
                  <a:srgbClr val="00897B"/>
                </a:solidFill>
                <a:latin typeface="Calibri" pitchFamily="34" charset="0"/>
                <a:ea typeface="Calibri" pitchFamily="34" charset="-122"/>
                <a:cs typeface="Calibri" pitchFamily="34" charset="-120"/>
              </a:rPr>
              <a:t>En una frase</a:t>
            </a:r>
            <a:endParaRPr lang="en-US" sz="1200" dirty="0"/>
          </a:p>
        </p:txBody>
      </p:sp>
      <p:sp>
        <p:nvSpPr>
          <p:cNvPr id="34" name="Text 32"/>
          <p:cNvSpPr/>
          <p:nvPr/>
        </p:nvSpPr>
        <p:spPr>
          <a:xfrm>
            <a:off x="8211312" y="4224528"/>
            <a:ext cx="2651760" cy="1097280"/>
          </a:xfrm>
          <a:prstGeom prst="rect">
            <a:avLst/>
          </a:prstGeom>
          <a:noFill/>
          <a:ln/>
        </p:spPr>
        <p:txBody>
          <a:bodyPr wrap="square" lIns="0" tIns="0" rIns="0" bIns="0" rtlCol="0" anchor="t"/>
          <a:lstStyle/>
          <a:p>
            <a:pPr marL="0" indent="0" algn="l">
              <a:lnSpc>
                <a:spcPts val="1600"/>
              </a:lnSpc>
              <a:buNone/>
            </a:pPr>
            <a:r>
              <a:rPr lang="en-US" sz="1250" i="1" dirty="0">
                <a:solidFill>
                  <a:srgbClr val="F4ECE0"/>
                </a:solidFill>
                <a:latin typeface="Calibri" pitchFamily="34" charset="0"/>
                <a:ea typeface="Calibri" pitchFamily="34" charset="-122"/>
                <a:cs typeface="Calibri" pitchFamily="34" charset="-120"/>
              </a:rPr>
              <a:t>La autonomía sin evidencia es una afirmación abstracta. La evidencia se construye antes del litigio, no durante.</a:t>
            </a:r>
            <a:endParaRPr lang="en-US" sz="12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2B2B2B"/>
          </a:solidFill>
          <a:ln/>
        </p:spPr>
        <p:txBody>
          <a:bodyPr/>
          <a:lstStyle/>
          <a:p>
            <a:endParaRPr lang="es-MX"/>
          </a:p>
        </p:txBody>
      </p:sp>
      <p:sp>
        <p:nvSpPr>
          <p:cNvPr id="3" name="Shape 1"/>
          <p:cNvSpPr/>
          <p:nvPr/>
        </p:nvSpPr>
        <p:spPr>
          <a:xfrm>
            <a:off x="0" y="0"/>
            <a:ext cx="292608" cy="6858000"/>
          </a:xfrm>
          <a:prstGeom prst="rect">
            <a:avLst/>
          </a:prstGeom>
          <a:solidFill>
            <a:srgbClr val="C2185B"/>
          </a:solidFill>
          <a:ln/>
        </p:spPr>
        <p:txBody>
          <a:bodyPr/>
          <a:lstStyle/>
          <a:p>
            <a:endParaRPr lang="es-MX"/>
          </a:p>
        </p:txBody>
      </p:sp>
      <p:sp>
        <p:nvSpPr>
          <p:cNvPr id="4" name="Shape 2"/>
          <p:cNvSpPr/>
          <p:nvPr/>
        </p:nvSpPr>
        <p:spPr>
          <a:xfrm>
            <a:off x="9692640" y="4572000"/>
            <a:ext cx="3840480" cy="3840480"/>
          </a:xfrm>
          <a:prstGeom prst="ellipse">
            <a:avLst/>
          </a:prstGeom>
          <a:solidFill>
            <a:srgbClr val="00897B"/>
          </a:solidFill>
          <a:ln/>
        </p:spPr>
        <p:txBody>
          <a:bodyPr/>
          <a:lstStyle/>
          <a:p>
            <a:endParaRPr lang="es-MX"/>
          </a:p>
        </p:txBody>
      </p:sp>
      <p:sp>
        <p:nvSpPr>
          <p:cNvPr id="5" name="Text 3"/>
          <p:cNvSpPr/>
          <p:nvPr/>
        </p:nvSpPr>
        <p:spPr>
          <a:xfrm>
            <a:off x="1005840" y="777240"/>
            <a:ext cx="7315200" cy="457200"/>
          </a:xfrm>
          <a:prstGeom prst="rect">
            <a:avLst/>
          </a:prstGeom>
          <a:noFill/>
          <a:ln/>
        </p:spPr>
        <p:txBody>
          <a:bodyPr wrap="square" lIns="0" tIns="0" rIns="0" bIns="0" rtlCol="0" anchor="ctr"/>
          <a:lstStyle/>
          <a:p>
            <a:pPr marL="0" indent="0">
              <a:buNone/>
            </a:pPr>
            <a:r>
              <a:rPr lang="en-US" sz="1300" b="1" kern="0" spc="250" dirty="0">
                <a:solidFill>
                  <a:srgbClr val="00897B"/>
                </a:solidFill>
                <a:latin typeface="Calibri" pitchFamily="34" charset="0"/>
                <a:ea typeface="Calibri" pitchFamily="34" charset="-122"/>
                <a:cs typeface="Calibri" pitchFamily="34" charset="-120"/>
              </a:rPr>
              <a:t>Consideración final</a:t>
            </a:r>
            <a:endParaRPr lang="en-US" sz="1300" dirty="0"/>
          </a:p>
        </p:txBody>
      </p:sp>
      <p:sp>
        <p:nvSpPr>
          <p:cNvPr id="6" name="Text 4"/>
          <p:cNvSpPr/>
          <p:nvPr/>
        </p:nvSpPr>
        <p:spPr>
          <a:xfrm>
            <a:off x="1005840" y="1371600"/>
            <a:ext cx="9326880" cy="1554480"/>
          </a:xfrm>
          <a:prstGeom prst="rect">
            <a:avLst/>
          </a:prstGeom>
          <a:noFill/>
          <a:ln/>
        </p:spPr>
        <p:txBody>
          <a:bodyPr wrap="square" lIns="0" tIns="0" rIns="0" bIns="0" rtlCol="0" anchor="t"/>
          <a:lstStyle/>
          <a:p>
            <a:pPr marL="0" indent="0">
              <a:lnSpc>
                <a:spcPts val="3600"/>
              </a:lnSpc>
              <a:buNone/>
            </a:pPr>
            <a:r>
              <a:rPr lang="en-US" sz="2700" b="1" dirty="0">
                <a:solidFill>
                  <a:srgbClr val="F4ECE0"/>
                </a:solidFill>
                <a:latin typeface="Cambria" pitchFamily="34" charset="0"/>
                <a:ea typeface="Cambria" pitchFamily="34" charset="-122"/>
                <a:cs typeface="Cambria" pitchFamily="34" charset="-120"/>
              </a:rPr>
              <a:t>La Constitución no garantiza a los tribunales electorales una cifra. Les garantiza que ninguna decisión presupuestaria pueda utilizarse para condicionar el sentido de sus sentencias.</a:t>
            </a:r>
            <a:endParaRPr lang="en-US" sz="2700" dirty="0"/>
          </a:p>
        </p:txBody>
      </p:sp>
      <p:sp>
        <p:nvSpPr>
          <p:cNvPr id="7" name="Shape 5"/>
          <p:cNvSpPr/>
          <p:nvPr/>
        </p:nvSpPr>
        <p:spPr>
          <a:xfrm>
            <a:off x="1005840" y="3200400"/>
            <a:ext cx="822960" cy="36576"/>
          </a:xfrm>
          <a:prstGeom prst="rect">
            <a:avLst/>
          </a:prstGeom>
          <a:solidFill>
            <a:srgbClr val="C2185B"/>
          </a:solidFill>
          <a:ln/>
        </p:spPr>
        <p:txBody>
          <a:bodyPr/>
          <a:lstStyle/>
          <a:p>
            <a:endParaRPr lang="es-MX"/>
          </a:p>
        </p:txBody>
      </p:sp>
      <p:sp>
        <p:nvSpPr>
          <p:cNvPr id="8" name="Shape 6"/>
          <p:cNvSpPr/>
          <p:nvPr/>
        </p:nvSpPr>
        <p:spPr>
          <a:xfrm>
            <a:off x="1005840" y="3520440"/>
            <a:ext cx="82296" cy="1737360"/>
          </a:xfrm>
          <a:prstGeom prst="rect">
            <a:avLst/>
          </a:prstGeom>
          <a:solidFill>
            <a:srgbClr val="00897B"/>
          </a:solidFill>
          <a:ln/>
        </p:spPr>
        <p:txBody>
          <a:bodyPr/>
          <a:lstStyle/>
          <a:p>
            <a:endParaRPr lang="es-MX"/>
          </a:p>
        </p:txBody>
      </p:sp>
      <p:sp>
        <p:nvSpPr>
          <p:cNvPr id="9" name="Text 7"/>
          <p:cNvSpPr/>
          <p:nvPr/>
        </p:nvSpPr>
        <p:spPr>
          <a:xfrm>
            <a:off x="1335024" y="3520440"/>
            <a:ext cx="4023360" cy="329184"/>
          </a:xfrm>
          <a:prstGeom prst="rect">
            <a:avLst/>
          </a:prstGeom>
          <a:noFill/>
          <a:ln/>
        </p:spPr>
        <p:txBody>
          <a:bodyPr wrap="square" lIns="0" tIns="0" rIns="0" bIns="0" rtlCol="0" anchor="ctr"/>
          <a:lstStyle/>
          <a:p>
            <a:pPr marL="0" indent="0">
              <a:buNone/>
            </a:pPr>
            <a:r>
              <a:rPr lang="en-US" sz="1400" b="1" dirty="0">
                <a:solidFill>
                  <a:srgbClr val="00897B"/>
                </a:solidFill>
                <a:latin typeface="Calibri" pitchFamily="34" charset="0"/>
                <a:ea typeface="Calibri" pitchFamily="34" charset="-122"/>
                <a:cs typeface="Calibri" pitchFamily="34" charset="-120"/>
              </a:rPr>
              <a:t>Tribunales capaces de documentar</a:t>
            </a:r>
            <a:endParaRPr lang="en-US" sz="1400" dirty="0"/>
          </a:p>
        </p:txBody>
      </p:sp>
      <p:sp>
        <p:nvSpPr>
          <p:cNvPr id="10" name="Text 8"/>
          <p:cNvSpPr/>
          <p:nvPr/>
        </p:nvSpPr>
        <p:spPr>
          <a:xfrm>
            <a:off x="1335024" y="3931920"/>
            <a:ext cx="4023360" cy="1280160"/>
          </a:xfrm>
          <a:prstGeom prst="rect">
            <a:avLst/>
          </a:prstGeom>
          <a:noFill/>
          <a:ln/>
        </p:spPr>
        <p:txBody>
          <a:bodyPr wrap="square" lIns="0" tIns="0" rIns="0" bIns="0" rtlCol="0" anchor="t"/>
          <a:lstStyle/>
          <a:p>
            <a:pPr marL="0" indent="0">
              <a:lnSpc>
                <a:spcPts val="1700"/>
              </a:lnSpc>
              <a:buNone/>
            </a:pPr>
            <a:r>
              <a:rPr lang="en-US" sz="1230" dirty="0">
                <a:solidFill>
                  <a:srgbClr val="E4D7C3"/>
                </a:solidFill>
                <a:latin typeface="Calibri" pitchFamily="34" charset="0"/>
                <a:ea typeface="Calibri" pitchFamily="34" charset="-122"/>
                <a:cs typeface="Calibri" pitchFamily="34" charset="-120"/>
              </a:rPr>
              <a:t>rigurosamente sus necesidades y su gasto. Sin esto, la autonomía carece de sustento probatorio.</a:t>
            </a:r>
            <a:endParaRPr lang="en-US" sz="1230" dirty="0"/>
          </a:p>
        </p:txBody>
      </p:sp>
      <p:sp>
        <p:nvSpPr>
          <p:cNvPr id="11" name="Shape 9"/>
          <p:cNvSpPr/>
          <p:nvPr/>
        </p:nvSpPr>
        <p:spPr>
          <a:xfrm>
            <a:off x="5760720" y="3520440"/>
            <a:ext cx="82296" cy="1737360"/>
          </a:xfrm>
          <a:prstGeom prst="rect">
            <a:avLst/>
          </a:prstGeom>
          <a:solidFill>
            <a:srgbClr val="C2185B"/>
          </a:solidFill>
          <a:ln/>
        </p:spPr>
        <p:txBody>
          <a:bodyPr/>
          <a:lstStyle/>
          <a:p>
            <a:endParaRPr lang="es-MX"/>
          </a:p>
        </p:txBody>
      </p:sp>
      <p:sp>
        <p:nvSpPr>
          <p:cNvPr id="12" name="Text 10"/>
          <p:cNvSpPr/>
          <p:nvPr/>
        </p:nvSpPr>
        <p:spPr>
          <a:xfrm>
            <a:off x="6089904" y="3520440"/>
            <a:ext cx="4023360" cy="329184"/>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Una jurisdicción dispuesta a construir</a:t>
            </a:r>
            <a:endParaRPr lang="en-US" sz="1400" dirty="0"/>
          </a:p>
        </p:txBody>
      </p:sp>
      <p:sp>
        <p:nvSpPr>
          <p:cNvPr id="13" name="Text 11"/>
          <p:cNvSpPr/>
          <p:nvPr/>
        </p:nvSpPr>
        <p:spPr>
          <a:xfrm>
            <a:off x="6089904" y="3931920"/>
            <a:ext cx="4023360" cy="1280160"/>
          </a:xfrm>
          <a:prstGeom prst="rect">
            <a:avLst/>
          </a:prstGeom>
          <a:noFill/>
          <a:ln/>
        </p:spPr>
        <p:txBody>
          <a:bodyPr wrap="square" lIns="0" tIns="0" rIns="0" bIns="0" rtlCol="0" anchor="t"/>
          <a:lstStyle/>
          <a:p>
            <a:pPr marL="0" indent="0">
              <a:lnSpc>
                <a:spcPts val="1700"/>
              </a:lnSpc>
              <a:buNone/>
            </a:pPr>
            <a:r>
              <a:rPr lang="en-US" sz="1230" dirty="0">
                <a:solidFill>
                  <a:srgbClr val="E4D7C3"/>
                </a:solidFill>
                <a:latin typeface="Calibri" pitchFamily="34" charset="0"/>
                <a:ea typeface="Calibri" pitchFamily="34" charset="-122"/>
                <a:cs typeface="Calibri" pitchFamily="34" charset="-120"/>
              </a:rPr>
              <a:t>el estándar de suficiencia que hoy no existe. Sin esto, la autonomía queda reducida a una fórmula que se invoca en las sentencias y se desmiente en los decretos de egresos.</a:t>
            </a:r>
            <a:endParaRPr lang="en-US" sz="1230" dirty="0"/>
          </a:p>
        </p:txBody>
      </p:sp>
      <p:sp>
        <p:nvSpPr>
          <p:cNvPr id="14" name="Text 12"/>
          <p:cNvSpPr/>
          <p:nvPr/>
        </p:nvSpPr>
        <p:spPr>
          <a:xfrm>
            <a:off x="1005840" y="5715000"/>
            <a:ext cx="8229600" cy="365760"/>
          </a:xfrm>
          <a:prstGeom prst="rect">
            <a:avLst/>
          </a:prstGeom>
          <a:noFill/>
          <a:ln/>
        </p:spPr>
        <p:txBody>
          <a:bodyPr wrap="square" lIns="0" tIns="0" rIns="0" bIns="0" rtlCol="0" anchor="ctr"/>
          <a:lstStyle/>
          <a:p>
            <a:pPr marL="0" indent="0">
              <a:buNone/>
            </a:pPr>
            <a:r>
              <a:rPr lang="en-US" sz="1200" i="1" dirty="0">
                <a:solidFill>
                  <a:srgbClr val="6B6259"/>
                </a:solidFill>
                <a:latin typeface="Calibri" pitchFamily="34" charset="0"/>
                <a:ea typeface="Calibri" pitchFamily="34" charset="-122"/>
                <a:cs typeface="Calibri" pitchFamily="34" charset="-120"/>
              </a:rPr>
              <a:t>Que la garantía sea efectiva depende menos de la retórica de la autonomía que de estas dos cosas concretas.</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Dos dimensiones de la independencia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I.1  LA DIMENSIÓN MATERIAL</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3</a:t>
            </a:r>
            <a:endParaRPr lang="en-US" sz="1000" dirty="0"/>
          </a:p>
        </p:txBody>
      </p:sp>
      <p:sp>
        <p:nvSpPr>
          <p:cNvPr id="7" name="Shape 5"/>
          <p:cNvSpPr/>
          <p:nvPr/>
        </p:nvSpPr>
        <p:spPr>
          <a:xfrm>
            <a:off x="1133856" y="1371600"/>
            <a:ext cx="4800600" cy="4114800"/>
          </a:xfrm>
          <a:prstGeom prst="roundRect">
            <a:avLst>
              <a:gd name="adj" fmla="val 133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133856" y="1371600"/>
            <a:ext cx="4800600" cy="566928"/>
          </a:xfrm>
          <a:prstGeom prst="rect">
            <a:avLst/>
          </a:prstGeom>
          <a:solidFill>
            <a:srgbClr val="00897B"/>
          </a:solidFill>
          <a:ln/>
        </p:spPr>
        <p:txBody>
          <a:bodyPr/>
          <a:lstStyle/>
          <a:p>
            <a:endParaRPr lang="es-MX"/>
          </a:p>
        </p:txBody>
      </p:sp>
      <p:sp>
        <p:nvSpPr>
          <p:cNvPr id="9" name="Text 7"/>
          <p:cNvSpPr/>
          <p:nvPr/>
        </p:nvSpPr>
        <p:spPr>
          <a:xfrm>
            <a:off x="1517904" y="1371600"/>
            <a:ext cx="4023360" cy="56692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Dimensión personal</a:t>
            </a:r>
            <a:endParaRPr lang="en-US" sz="1500" dirty="0"/>
          </a:p>
        </p:txBody>
      </p:sp>
      <p:sp>
        <p:nvSpPr>
          <p:cNvPr id="10" name="Text 8"/>
          <p:cNvSpPr/>
          <p:nvPr/>
        </p:nvSpPr>
        <p:spPr>
          <a:xfrm>
            <a:off x="1517904" y="2148840"/>
            <a:ext cx="4041648" cy="2194560"/>
          </a:xfrm>
          <a:prstGeom prst="rect">
            <a:avLst/>
          </a:prstGeom>
          <a:noFill/>
          <a:ln/>
        </p:spPr>
        <p:txBody>
          <a:bodyPr wrap="square" lIns="0" tIns="0" rIns="0" bIns="0" rtlCol="0" anchor="t"/>
          <a:lstStyle/>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Estabilidad en el cargo</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Remuneración adecuada</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Ausencia de instrucciones externas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Régimen de incompatibilidades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Nombramiento y remoción objetivos</a:t>
            </a:r>
            <a:endParaRPr lang="en-US" sz="1250" dirty="0"/>
          </a:p>
        </p:txBody>
      </p:sp>
      <p:sp>
        <p:nvSpPr>
          <p:cNvPr id="11" name="Text 9"/>
          <p:cNvSpPr/>
          <p:nvPr/>
        </p:nvSpPr>
        <p:spPr>
          <a:xfrm>
            <a:off x="1517904" y="4617720"/>
            <a:ext cx="4041648" cy="658368"/>
          </a:xfrm>
          <a:prstGeom prst="rect">
            <a:avLst/>
          </a:prstGeom>
          <a:noFill/>
          <a:ln/>
        </p:spPr>
        <p:txBody>
          <a:bodyPr wrap="square" lIns="0" tIns="0" rIns="0" bIns="0" rtlCol="0" anchor="t"/>
          <a:lstStyle/>
          <a:p>
            <a:pPr marL="0" indent="0" algn="l">
              <a:lnSpc>
                <a:spcPts val="1600"/>
              </a:lnSpc>
              <a:buNone/>
            </a:pPr>
            <a:r>
              <a:rPr lang="en-US" sz="1150" i="1" dirty="0">
                <a:solidFill>
                  <a:srgbClr val="6B6259"/>
                </a:solidFill>
                <a:latin typeface="Calibri" pitchFamily="34" charset="0"/>
                <a:ea typeface="Calibri" pitchFamily="34" charset="-122"/>
                <a:cs typeface="Calibri" pitchFamily="34" charset="-120"/>
              </a:rPr>
              <a:t>Es la lectura habitual. Necesaria, pero insuficiente.</a:t>
            </a:r>
            <a:endParaRPr lang="en-US" sz="1150" dirty="0"/>
          </a:p>
        </p:txBody>
      </p:sp>
      <p:sp>
        <p:nvSpPr>
          <p:cNvPr id="12" name="Shape 10"/>
          <p:cNvSpPr/>
          <p:nvPr/>
        </p:nvSpPr>
        <p:spPr>
          <a:xfrm>
            <a:off x="6300216" y="1371600"/>
            <a:ext cx="4800600" cy="4114800"/>
          </a:xfrm>
          <a:prstGeom prst="roundRect">
            <a:avLst>
              <a:gd name="adj" fmla="val 1333"/>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Shape 11"/>
          <p:cNvSpPr/>
          <p:nvPr/>
        </p:nvSpPr>
        <p:spPr>
          <a:xfrm>
            <a:off x="6300216" y="1371600"/>
            <a:ext cx="4800600" cy="566928"/>
          </a:xfrm>
          <a:prstGeom prst="rect">
            <a:avLst/>
          </a:prstGeom>
          <a:solidFill>
            <a:srgbClr val="C2185B"/>
          </a:solidFill>
          <a:ln/>
        </p:spPr>
        <p:txBody>
          <a:bodyPr/>
          <a:lstStyle/>
          <a:p>
            <a:endParaRPr lang="es-MX"/>
          </a:p>
        </p:txBody>
      </p:sp>
      <p:sp>
        <p:nvSpPr>
          <p:cNvPr id="14" name="Text 12"/>
          <p:cNvSpPr/>
          <p:nvPr/>
        </p:nvSpPr>
        <p:spPr>
          <a:xfrm>
            <a:off x="6684264" y="1371600"/>
            <a:ext cx="4023360" cy="56692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Dimensión institucional</a:t>
            </a:r>
            <a:endParaRPr lang="en-US" sz="1500" dirty="0"/>
          </a:p>
        </p:txBody>
      </p:sp>
      <p:sp>
        <p:nvSpPr>
          <p:cNvPr id="15" name="Text 13"/>
          <p:cNvSpPr/>
          <p:nvPr/>
        </p:nvSpPr>
        <p:spPr>
          <a:xfrm>
            <a:off x="6684264" y="2148840"/>
            <a:ext cx="4041648" cy="2194560"/>
          </a:xfrm>
          <a:prstGeom prst="rect">
            <a:avLst/>
          </a:prstGeom>
          <a:noFill/>
          <a:ln/>
        </p:spPr>
        <p:txBody>
          <a:bodyPr wrap="square" lIns="0" tIns="0" rIns="0" bIns="0" rtlCol="0" anchor="t"/>
          <a:lstStyle/>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Capacidad de contratar personal</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Mantenimiento de sistemas informáticos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Pago de servicios indispensables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Operación de notificaciones y oficialías</a:t>
            </a:r>
            <a:endParaRPr lang="en-US" sz="1250" dirty="0"/>
          </a:p>
          <a:p>
            <a:pPr marL="342900" indent="-342900">
              <a:lnSpc>
                <a:spcPts val="1500"/>
              </a:lnSpc>
              <a:spcAft>
                <a:spcPts val="900"/>
              </a:spcAft>
              <a:buSzPct val="100000"/>
              <a:buChar char="▪"/>
            </a:pPr>
            <a:r>
              <a:rPr lang="en-US" sz="1250" dirty="0">
                <a:solidFill>
                  <a:srgbClr val="2B2B2B"/>
                </a:solidFill>
                <a:latin typeface="Calibri" pitchFamily="34" charset="0"/>
                <a:ea typeface="Calibri" pitchFamily="34" charset="-122"/>
                <a:cs typeface="Calibri" pitchFamily="34" charset="-120"/>
              </a:rPr>
              <a:t>Cobertura oportuna de remuneraciones</a:t>
            </a:r>
            <a:endParaRPr lang="en-US" sz="1250" dirty="0"/>
          </a:p>
        </p:txBody>
      </p:sp>
      <p:sp>
        <p:nvSpPr>
          <p:cNvPr id="16" name="Text 14"/>
          <p:cNvSpPr/>
          <p:nvPr/>
        </p:nvSpPr>
        <p:spPr>
          <a:xfrm>
            <a:off x="6684264" y="4617720"/>
            <a:ext cx="4041648" cy="658368"/>
          </a:xfrm>
          <a:prstGeom prst="rect">
            <a:avLst/>
          </a:prstGeom>
          <a:noFill/>
          <a:ln/>
        </p:spPr>
        <p:txBody>
          <a:bodyPr wrap="square" lIns="0" tIns="0" rIns="0" bIns="0" rtlCol="0" anchor="t"/>
          <a:lstStyle/>
          <a:p>
            <a:pPr marL="0" indent="0" algn="l">
              <a:lnSpc>
                <a:spcPts val="1600"/>
              </a:lnSpc>
              <a:buNone/>
            </a:pPr>
            <a:r>
              <a:rPr lang="en-US" sz="1150" i="1" dirty="0">
                <a:solidFill>
                  <a:srgbClr val="6B6259"/>
                </a:solidFill>
                <a:latin typeface="Calibri" pitchFamily="34" charset="0"/>
                <a:ea typeface="Calibri" pitchFamily="34" charset="-122"/>
                <a:cs typeface="Calibri" pitchFamily="34" charset="-120"/>
              </a:rPr>
              <a:t>Sin esto, la independencia personal queda sin soporte.</a:t>
            </a:r>
            <a:endParaRPr lang="en-US" sz="1150" dirty="0"/>
          </a:p>
        </p:txBody>
      </p:sp>
      <p:sp>
        <p:nvSpPr>
          <p:cNvPr id="17" name="Text 15"/>
          <p:cNvSpPr/>
          <p:nvPr/>
        </p:nvSpPr>
        <p:spPr>
          <a:xfrm>
            <a:off x="1133856" y="5687568"/>
            <a:ext cx="9966960" cy="365760"/>
          </a:xfrm>
          <a:prstGeom prst="rect">
            <a:avLst/>
          </a:prstGeom>
          <a:noFill/>
          <a:ln/>
        </p:spPr>
        <p:txBody>
          <a:bodyPr wrap="square" lIns="0" tIns="0" rIns="0" bIns="0" rtlCol="0" anchor="t"/>
          <a:lstStyle/>
          <a:p>
            <a:pPr marL="0" indent="0" algn="l">
              <a:lnSpc>
                <a:spcPts val="1600"/>
              </a:lnSpc>
              <a:buNone/>
            </a:pPr>
            <a:r>
              <a:rPr lang="en-US" sz="1250" b="1" dirty="0">
                <a:solidFill>
                  <a:srgbClr val="C2185B"/>
                </a:solidFill>
                <a:latin typeface="Calibri" pitchFamily="34" charset="0"/>
                <a:ea typeface="Calibri" pitchFamily="34" charset="-122"/>
                <a:cs typeface="Calibri" pitchFamily="34" charset="-120"/>
              </a:rPr>
              <a:t>Un órgano jurisdiccional no es verdaderamente independiente si depende de otro poder para operar.</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Qué asegura la autonomía presupuestaria</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I.1  GARANTÍA INSTRUMENTAL, NO UN FIN EN SÍ MISMO</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4</a:t>
            </a:r>
            <a:endParaRPr lang="en-US" sz="1000" dirty="0"/>
          </a:p>
        </p:txBody>
      </p:sp>
      <p:sp>
        <p:nvSpPr>
          <p:cNvPr id="7" name="Shape 5"/>
          <p:cNvSpPr/>
          <p:nvPr/>
        </p:nvSpPr>
        <p:spPr>
          <a:xfrm>
            <a:off x="1133856" y="1371600"/>
            <a:ext cx="3154680" cy="3977640"/>
          </a:xfrm>
          <a:prstGeom prst="roundRect">
            <a:avLst>
              <a:gd name="adj" fmla="val 1739"/>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Shape 6"/>
          <p:cNvSpPr/>
          <p:nvPr/>
        </p:nvSpPr>
        <p:spPr>
          <a:xfrm>
            <a:off x="1453896" y="1691640"/>
            <a:ext cx="384048" cy="384048"/>
          </a:xfrm>
          <a:prstGeom prst="ellipse">
            <a:avLst/>
          </a:prstGeom>
          <a:solidFill>
            <a:srgbClr val="00897B"/>
          </a:solidFill>
          <a:ln/>
        </p:spPr>
        <p:txBody>
          <a:bodyPr/>
          <a:lstStyle/>
          <a:p>
            <a:endParaRPr lang="es-MX"/>
          </a:p>
        </p:txBody>
      </p:sp>
      <p:sp>
        <p:nvSpPr>
          <p:cNvPr id="9" name="Text 7"/>
          <p:cNvSpPr/>
          <p:nvPr/>
        </p:nvSpPr>
        <p:spPr>
          <a:xfrm>
            <a:off x="1975104" y="1691640"/>
            <a:ext cx="2194560" cy="310896"/>
          </a:xfrm>
          <a:prstGeom prst="rect">
            <a:avLst/>
          </a:prstGeom>
          <a:noFill/>
          <a:ln/>
        </p:spPr>
        <p:txBody>
          <a:bodyPr wrap="square" lIns="0" tIns="0" rIns="0" bIns="0" rtlCol="0" anchor="ctr"/>
          <a:lstStyle/>
          <a:p>
            <a:pPr marL="0" indent="0">
              <a:buNone/>
            </a:pPr>
            <a:r>
              <a:rPr lang="en-US" sz="1400" b="1" dirty="0">
                <a:solidFill>
                  <a:srgbClr val="00897B"/>
                </a:solidFill>
                <a:latin typeface="Calibri" pitchFamily="34" charset="0"/>
                <a:ea typeface="Calibri" pitchFamily="34" charset="-122"/>
                <a:cs typeface="Calibri" pitchFamily="34" charset="-120"/>
              </a:rPr>
              <a:t>Continuidad</a:t>
            </a:r>
            <a:endParaRPr lang="en-US" sz="1400" dirty="0"/>
          </a:p>
        </p:txBody>
      </p:sp>
      <p:sp>
        <p:nvSpPr>
          <p:cNvPr id="10" name="Text 8"/>
          <p:cNvSpPr/>
          <p:nvPr/>
        </p:nvSpPr>
        <p:spPr>
          <a:xfrm>
            <a:off x="1453896" y="2286000"/>
            <a:ext cx="2542032" cy="2834640"/>
          </a:xfrm>
          <a:prstGeom prst="rect">
            <a:avLst/>
          </a:prstGeom>
          <a:noFill/>
          <a:ln/>
        </p:spPr>
        <p:txBody>
          <a:bodyPr wrap="square" lIns="0" tIns="0" rIns="0" bIns="0" rtlCol="0" anchor="t"/>
          <a:lstStyle/>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Continuidad de la función jurisdiccional</a:t>
            </a:r>
            <a:endParaRPr lang="en-US" sz="1180" dirty="0"/>
          </a:p>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Resolución oportuna de los medios de impugnación</a:t>
            </a:r>
            <a:endParaRPr lang="en-US" sz="1180" dirty="0"/>
          </a:p>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Estabilidad del personal jurisdiccional y administrativo</a:t>
            </a:r>
            <a:endParaRPr lang="en-US" sz="1180" dirty="0"/>
          </a:p>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Cumplimiento de sentencias y determinaciones</a:t>
            </a:r>
            <a:endParaRPr lang="en-US" sz="1180" dirty="0"/>
          </a:p>
        </p:txBody>
      </p:sp>
      <p:sp>
        <p:nvSpPr>
          <p:cNvPr id="11" name="Shape 9"/>
          <p:cNvSpPr/>
          <p:nvPr/>
        </p:nvSpPr>
        <p:spPr>
          <a:xfrm>
            <a:off x="4562856" y="1371600"/>
            <a:ext cx="3154680" cy="3977640"/>
          </a:xfrm>
          <a:prstGeom prst="roundRect">
            <a:avLst>
              <a:gd name="adj" fmla="val 1739"/>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2" name="Shape 10"/>
          <p:cNvSpPr/>
          <p:nvPr/>
        </p:nvSpPr>
        <p:spPr>
          <a:xfrm>
            <a:off x="4882896" y="1691640"/>
            <a:ext cx="384048" cy="384048"/>
          </a:xfrm>
          <a:prstGeom prst="ellipse">
            <a:avLst/>
          </a:prstGeom>
          <a:solidFill>
            <a:srgbClr val="C2185B"/>
          </a:solidFill>
          <a:ln/>
        </p:spPr>
        <p:txBody>
          <a:bodyPr/>
          <a:lstStyle/>
          <a:p>
            <a:endParaRPr lang="es-MX"/>
          </a:p>
        </p:txBody>
      </p:sp>
      <p:sp>
        <p:nvSpPr>
          <p:cNvPr id="13" name="Text 11"/>
          <p:cNvSpPr/>
          <p:nvPr/>
        </p:nvSpPr>
        <p:spPr>
          <a:xfrm>
            <a:off x="5404104" y="1691640"/>
            <a:ext cx="2194560" cy="310896"/>
          </a:xfrm>
          <a:prstGeom prst="rect">
            <a:avLst/>
          </a:prstGeom>
          <a:noFill/>
          <a:ln/>
        </p:spPr>
        <p:txBody>
          <a:bodyPr wrap="square" lIns="0" tIns="0" rIns="0" bIns="0" rtlCol="0" anchor="ctr"/>
          <a:lstStyle/>
          <a:p>
            <a:pPr marL="0" indent="0">
              <a:buNone/>
            </a:pPr>
            <a:r>
              <a:rPr lang="en-US" sz="1400" b="1" dirty="0">
                <a:solidFill>
                  <a:srgbClr val="C2185B"/>
                </a:solidFill>
                <a:latin typeface="Calibri" pitchFamily="34" charset="0"/>
                <a:ea typeface="Calibri" pitchFamily="34" charset="-122"/>
                <a:cs typeface="Calibri" pitchFamily="34" charset="-120"/>
              </a:rPr>
              <a:t>Infraestructura</a:t>
            </a:r>
            <a:endParaRPr lang="en-US" sz="1400" dirty="0"/>
          </a:p>
        </p:txBody>
      </p:sp>
      <p:sp>
        <p:nvSpPr>
          <p:cNvPr id="14" name="Text 12"/>
          <p:cNvSpPr/>
          <p:nvPr/>
        </p:nvSpPr>
        <p:spPr>
          <a:xfrm>
            <a:off x="4882896" y="2286000"/>
            <a:ext cx="2542032" cy="2834640"/>
          </a:xfrm>
          <a:prstGeom prst="rect">
            <a:avLst/>
          </a:prstGeom>
          <a:noFill/>
          <a:ln/>
        </p:spPr>
        <p:txBody>
          <a:bodyPr wrap="square" lIns="0" tIns="0" rIns="0" bIns="0" rtlCol="0" anchor="t"/>
          <a:lstStyle/>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Seguridad tecnológica y documental</a:t>
            </a:r>
            <a:endParaRPr lang="en-US" sz="1180" dirty="0"/>
          </a:p>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Conservación de archivos y expedientes</a:t>
            </a:r>
            <a:endParaRPr lang="en-US" sz="1180" dirty="0"/>
          </a:p>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Oficialías de partes físicas y electrónicas</a:t>
            </a:r>
            <a:endParaRPr lang="en-US" sz="1180" dirty="0"/>
          </a:p>
        </p:txBody>
      </p:sp>
      <p:sp>
        <p:nvSpPr>
          <p:cNvPr id="15" name="Shape 13"/>
          <p:cNvSpPr/>
          <p:nvPr/>
        </p:nvSpPr>
        <p:spPr>
          <a:xfrm>
            <a:off x="7991856" y="1371600"/>
            <a:ext cx="3154680" cy="3977640"/>
          </a:xfrm>
          <a:prstGeom prst="roundRect">
            <a:avLst>
              <a:gd name="adj" fmla="val 1739"/>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8311896" y="1691640"/>
            <a:ext cx="384048" cy="384048"/>
          </a:xfrm>
          <a:prstGeom prst="ellipse">
            <a:avLst/>
          </a:prstGeom>
          <a:solidFill>
            <a:srgbClr val="00695C"/>
          </a:solidFill>
          <a:ln/>
        </p:spPr>
        <p:txBody>
          <a:bodyPr/>
          <a:lstStyle/>
          <a:p>
            <a:endParaRPr lang="es-MX"/>
          </a:p>
        </p:txBody>
      </p:sp>
      <p:sp>
        <p:nvSpPr>
          <p:cNvPr id="17" name="Text 15"/>
          <p:cNvSpPr/>
          <p:nvPr/>
        </p:nvSpPr>
        <p:spPr>
          <a:xfrm>
            <a:off x="8833104" y="1691640"/>
            <a:ext cx="2194560" cy="310896"/>
          </a:xfrm>
          <a:prstGeom prst="rect">
            <a:avLst/>
          </a:prstGeom>
          <a:noFill/>
          <a:ln/>
        </p:spPr>
        <p:txBody>
          <a:bodyPr wrap="square" lIns="0" tIns="0" rIns="0" bIns="0" rtlCol="0" anchor="ctr"/>
          <a:lstStyle/>
          <a:p>
            <a:pPr marL="0" indent="0">
              <a:buNone/>
            </a:pPr>
            <a:r>
              <a:rPr lang="en-US" sz="1400" b="1" dirty="0">
                <a:solidFill>
                  <a:srgbClr val="00695C"/>
                </a:solidFill>
                <a:latin typeface="Calibri" pitchFamily="34" charset="0"/>
                <a:ea typeface="Calibri" pitchFamily="34" charset="-122"/>
                <a:cs typeface="Calibri" pitchFamily="34" charset="-120"/>
              </a:rPr>
              <a:t>Calidad y acceso</a:t>
            </a:r>
            <a:endParaRPr lang="en-US" sz="1400" dirty="0"/>
          </a:p>
        </p:txBody>
      </p:sp>
      <p:sp>
        <p:nvSpPr>
          <p:cNvPr id="18" name="Text 16"/>
          <p:cNvSpPr/>
          <p:nvPr/>
        </p:nvSpPr>
        <p:spPr>
          <a:xfrm>
            <a:off x="8311896" y="2286000"/>
            <a:ext cx="2542032" cy="2834640"/>
          </a:xfrm>
          <a:prstGeom prst="rect">
            <a:avLst/>
          </a:prstGeom>
          <a:noFill/>
          <a:ln/>
        </p:spPr>
        <p:txBody>
          <a:bodyPr wrap="square" lIns="0" tIns="0" rIns="0" bIns="0" rtlCol="0" anchor="t"/>
          <a:lstStyle/>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Capacitación y profesionalización</a:t>
            </a:r>
            <a:endParaRPr lang="en-US" sz="1180" dirty="0"/>
          </a:p>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Accesibilidad de la justicia electoral</a:t>
            </a:r>
            <a:endParaRPr lang="en-US" sz="1180" dirty="0"/>
          </a:p>
          <a:p>
            <a:pPr marL="342900" indent="-342900">
              <a:lnSpc>
                <a:spcPts val="1400"/>
              </a:lnSpc>
              <a:spcAft>
                <a:spcPts val="1000"/>
              </a:spcAft>
              <a:buSzPct val="100000"/>
              <a:buChar char="▪"/>
            </a:pPr>
            <a:r>
              <a:rPr lang="en-US" sz="1180" dirty="0">
                <a:solidFill>
                  <a:srgbClr val="2B2B2B"/>
                </a:solidFill>
                <a:latin typeface="Calibri" pitchFamily="34" charset="0"/>
                <a:ea typeface="Calibri" pitchFamily="34" charset="-122"/>
                <a:cs typeface="Calibri" pitchFamily="34" charset="-120"/>
              </a:rPr>
              <a:t>Ausencia de presiones sobre el contenido de las decisiones</a:t>
            </a:r>
            <a:endParaRPr lang="en-US" sz="1180" dirty="0"/>
          </a:p>
        </p:txBody>
      </p:sp>
      <p:sp>
        <p:nvSpPr>
          <p:cNvPr id="19" name="Text 17"/>
          <p:cNvSpPr/>
          <p:nvPr/>
        </p:nvSpPr>
        <p:spPr>
          <a:xfrm>
            <a:off x="1133856" y="5559552"/>
            <a:ext cx="9966960" cy="365760"/>
          </a:xfrm>
          <a:prstGeom prst="rect">
            <a:avLst/>
          </a:prstGeom>
          <a:noFill/>
          <a:ln/>
        </p:spPr>
        <p:txBody>
          <a:bodyPr wrap="square" lIns="0" tIns="0" rIns="0" bIns="0" rtlCol="0" anchor="t"/>
          <a:lstStyle/>
          <a:p>
            <a:pPr marL="0" indent="0" algn="l">
              <a:lnSpc>
                <a:spcPts val="1600"/>
              </a:lnSpc>
              <a:buNone/>
            </a:pPr>
            <a:r>
              <a:rPr lang="en-US" sz="1200" i="1" dirty="0">
                <a:solidFill>
                  <a:srgbClr val="6B6259"/>
                </a:solidFill>
                <a:latin typeface="Calibri" pitchFamily="34" charset="0"/>
                <a:ea typeface="Calibri" pitchFamily="34" charset="-122"/>
                <a:cs typeface="Calibri" pitchFamily="34" charset="-120"/>
              </a:rPr>
              <a:t>Diez objetos de protección agrupados por función. Ninguno es un privilegio: todos son condiciones de operación.</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El anclaje normativo</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I.1  BASE CONSTITUCIONAL Y LEGAL</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5</a:t>
            </a:r>
            <a:endParaRPr lang="en-US" sz="1000" dirty="0"/>
          </a:p>
        </p:txBody>
      </p:sp>
      <p:sp>
        <p:nvSpPr>
          <p:cNvPr id="7" name="Shape 5"/>
          <p:cNvSpPr/>
          <p:nvPr/>
        </p:nvSpPr>
        <p:spPr>
          <a:xfrm>
            <a:off x="1133856" y="1371600"/>
            <a:ext cx="4800600" cy="3931920"/>
          </a:xfrm>
          <a:prstGeom prst="roundRect">
            <a:avLst>
              <a:gd name="adj" fmla="val 139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8" name="Text 6"/>
          <p:cNvSpPr/>
          <p:nvPr/>
        </p:nvSpPr>
        <p:spPr>
          <a:xfrm>
            <a:off x="1517904" y="1691640"/>
            <a:ext cx="4023360" cy="685800"/>
          </a:xfrm>
          <a:prstGeom prst="rect">
            <a:avLst/>
          </a:prstGeom>
          <a:noFill/>
          <a:ln/>
        </p:spPr>
        <p:txBody>
          <a:bodyPr wrap="square" lIns="0" tIns="0" rIns="0" bIns="0" rtlCol="0" anchor="ctr"/>
          <a:lstStyle/>
          <a:p>
            <a:pPr marL="0" indent="0">
              <a:lnSpc>
                <a:spcPts val="2300"/>
              </a:lnSpc>
              <a:buNone/>
            </a:pPr>
            <a:r>
              <a:rPr lang="en-US" sz="1900" b="1" dirty="0">
                <a:solidFill>
                  <a:srgbClr val="C2185B"/>
                </a:solidFill>
                <a:latin typeface="Cambria" pitchFamily="34" charset="0"/>
                <a:ea typeface="Cambria" pitchFamily="34" charset="-122"/>
                <a:cs typeface="Cambria" pitchFamily="34" charset="-120"/>
              </a:rPr>
              <a:t>Art. 116, fr. IV</a:t>
            </a:r>
            <a:endParaRPr lang="en-US" sz="1900" dirty="0"/>
          </a:p>
          <a:p>
            <a:pPr marL="0" indent="0">
              <a:lnSpc>
                <a:spcPts val="2300"/>
              </a:lnSpc>
              <a:buNone/>
            </a:pPr>
            <a:r>
              <a:rPr lang="en-US" sz="1900" b="1" dirty="0">
                <a:solidFill>
                  <a:srgbClr val="C2185B"/>
                </a:solidFill>
                <a:latin typeface="Cambria" pitchFamily="34" charset="0"/>
                <a:ea typeface="Cambria" pitchFamily="34" charset="-122"/>
                <a:cs typeface="Cambria" pitchFamily="34" charset="-120"/>
              </a:rPr>
              <a:t>CPEUM</a:t>
            </a:r>
            <a:endParaRPr lang="en-US" sz="1900" dirty="0"/>
          </a:p>
        </p:txBody>
      </p:sp>
      <p:sp>
        <p:nvSpPr>
          <p:cNvPr id="9" name="Text 7"/>
          <p:cNvSpPr/>
          <p:nvPr/>
        </p:nvSpPr>
        <p:spPr>
          <a:xfrm>
            <a:off x="1517904" y="2542032"/>
            <a:ext cx="4041648" cy="1554480"/>
          </a:xfrm>
          <a:prstGeom prst="rect">
            <a:avLst/>
          </a:prstGeom>
          <a:noFill/>
          <a:ln/>
        </p:spPr>
        <p:txBody>
          <a:bodyPr wrap="square" lIns="0" tIns="0" rIns="0" bIns="0" rtlCol="0" anchor="t"/>
          <a:lstStyle/>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Inciso b): certeza, imparcialidad, independencia, legalidad, máxima publicidad y objetividad</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Inciso c): autonomía en el funcionamiento e independencia en las decisiones de las autoridades jurisdiccionales electorales</a:t>
            </a:r>
            <a:endParaRPr lang="en-US" sz="1230" dirty="0"/>
          </a:p>
        </p:txBody>
      </p:sp>
      <p:sp>
        <p:nvSpPr>
          <p:cNvPr id="10" name="Shape 8"/>
          <p:cNvSpPr/>
          <p:nvPr/>
        </p:nvSpPr>
        <p:spPr>
          <a:xfrm>
            <a:off x="1517904" y="4160520"/>
            <a:ext cx="4041648" cy="914400"/>
          </a:xfrm>
          <a:prstGeom prst="roundRect">
            <a:avLst>
              <a:gd name="adj" fmla="val 5000"/>
            </a:avLst>
          </a:prstGeom>
          <a:solidFill>
            <a:srgbClr val="E4D7C3"/>
          </a:solidFill>
          <a:ln/>
        </p:spPr>
        <p:txBody>
          <a:bodyPr/>
          <a:lstStyle/>
          <a:p>
            <a:endParaRPr lang="es-MX"/>
          </a:p>
        </p:txBody>
      </p:sp>
      <p:sp>
        <p:nvSpPr>
          <p:cNvPr id="11" name="Text 9"/>
          <p:cNvSpPr/>
          <p:nvPr/>
        </p:nvSpPr>
        <p:spPr>
          <a:xfrm>
            <a:off x="1700784" y="4297680"/>
            <a:ext cx="3675888" cy="68580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La autonomía financiera no está formulada literalmente como categoría autónoma: se desprende de la necesidad de hacer efectiva la autonomía de funcionamiento.</a:t>
            </a:r>
            <a:endParaRPr lang="en-US" sz="1150" dirty="0"/>
          </a:p>
        </p:txBody>
      </p:sp>
      <p:sp>
        <p:nvSpPr>
          <p:cNvPr id="12" name="Shape 10"/>
          <p:cNvSpPr/>
          <p:nvPr/>
        </p:nvSpPr>
        <p:spPr>
          <a:xfrm>
            <a:off x="6446520" y="1371600"/>
            <a:ext cx="4800600" cy="3931920"/>
          </a:xfrm>
          <a:prstGeom prst="roundRect">
            <a:avLst>
              <a:gd name="adj" fmla="val 1395"/>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Text 11"/>
          <p:cNvSpPr/>
          <p:nvPr/>
        </p:nvSpPr>
        <p:spPr>
          <a:xfrm>
            <a:off x="6830568" y="1691640"/>
            <a:ext cx="4023360" cy="685800"/>
          </a:xfrm>
          <a:prstGeom prst="rect">
            <a:avLst/>
          </a:prstGeom>
          <a:noFill/>
          <a:ln/>
        </p:spPr>
        <p:txBody>
          <a:bodyPr wrap="square" lIns="0" tIns="0" rIns="0" bIns="0" rtlCol="0" anchor="ctr"/>
          <a:lstStyle/>
          <a:p>
            <a:pPr marL="0" indent="0">
              <a:lnSpc>
                <a:spcPts val="2300"/>
              </a:lnSpc>
              <a:buNone/>
            </a:pPr>
            <a:r>
              <a:rPr lang="en-US" sz="1900" b="1" dirty="0">
                <a:solidFill>
                  <a:srgbClr val="00695C"/>
                </a:solidFill>
                <a:latin typeface="Cambria" pitchFamily="34" charset="0"/>
                <a:ea typeface="Cambria" pitchFamily="34" charset="-122"/>
                <a:cs typeface="Cambria" pitchFamily="34" charset="-120"/>
              </a:rPr>
              <a:t>LGIPE</a:t>
            </a:r>
            <a:endParaRPr lang="en-US" sz="1900" dirty="0"/>
          </a:p>
          <a:p>
            <a:pPr marL="0" indent="0">
              <a:lnSpc>
                <a:spcPts val="2300"/>
              </a:lnSpc>
              <a:buNone/>
            </a:pPr>
            <a:r>
              <a:rPr lang="en-US" sz="1900" b="1" dirty="0">
                <a:solidFill>
                  <a:srgbClr val="00695C"/>
                </a:solidFill>
                <a:latin typeface="Cambria" pitchFamily="34" charset="0"/>
                <a:ea typeface="Cambria" pitchFamily="34" charset="-122"/>
                <a:cs typeface="Cambria" pitchFamily="34" charset="-120"/>
              </a:rPr>
              <a:t>Art. 105, numerales 1 y 2</a:t>
            </a:r>
            <a:endParaRPr lang="en-US" sz="1900" dirty="0"/>
          </a:p>
        </p:txBody>
      </p:sp>
      <p:sp>
        <p:nvSpPr>
          <p:cNvPr id="14" name="Text 12"/>
          <p:cNvSpPr/>
          <p:nvPr/>
        </p:nvSpPr>
        <p:spPr>
          <a:xfrm>
            <a:off x="6830568" y="2542032"/>
            <a:ext cx="4041648" cy="1554480"/>
          </a:xfrm>
          <a:prstGeom prst="rect">
            <a:avLst/>
          </a:prstGeom>
          <a:noFill/>
          <a:ln/>
        </p:spPr>
        <p:txBody>
          <a:bodyPr wrap="square" lIns="0" tIns="0" rIns="0" bIns="0" rtlCol="0" anchor="t"/>
          <a:lstStyle/>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Órganos especializados</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Autonomía técnica y de gestión en su funcionamiento</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Independencia en sus decisiones</a:t>
            </a:r>
            <a:endParaRPr lang="en-US" sz="1230" dirty="0"/>
          </a:p>
          <a:p>
            <a:pPr marL="342900" indent="-342900">
              <a:lnSpc>
                <a:spcPts val="1500"/>
              </a:lnSpc>
              <a:spcAft>
                <a:spcPts val="1000"/>
              </a:spcAft>
              <a:buSzPct val="100000"/>
              <a:buChar char="▪"/>
            </a:pPr>
            <a:r>
              <a:rPr lang="en-US" sz="1230" dirty="0">
                <a:solidFill>
                  <a:srgbClr val="2B2B2B"/>
                </a:solidFill>
                <a:latin typeface="Calibri" pitchFamily="34" charset="0"/>
                <a:ea typeface="Calibri" pitchFamily="34" charset="-122"/>
                <a:cs typeface="Calibri" pitchFamily="34" charset="-120"/>
              </a:rPr>
              <a:t>No adscritos a los poderes judiciales de las entidades federativas</a:t>
            </a:r>
            <a:endParaRPr lang="en-US" sz="1230" dirty="0"/>
          </a:p>
        </p:txBody>
      </p:sp>
      <p:sp>
        <p:nvSpPr>
          <p:cNvPr id="15" name="Shape 13"/>
          <p:cNvSpPr/>
          <p:nvPr/>
        </p:nvSpPr>
        <p:spPr>
          <a:xfrm>
            <a:off x="6830568" y="4160520"/>
            <a:ext cx="4041648" cy="914400"/>
          </a:xfrm>
          <a:prstGeom prst="roundRect">
            <a:avLst>
              <a:gd name="adj" fmla="val 5000"/>
            </a:avLst>
          </a:prstGeom>
          <a:solidFill>
            <a:srgbClr val="E4D7C3"/>
          </a:solidFill>
          <a:ln/>
        </p:spPr>
        <p:txBody>
          <a:bodyPr/>
          <a:lstStyle/>
          <a:p>
            <a:endParaRPr lang="es-MX"/>
          </a:p>
        </p:txBody>
      </p:sp>
      <p:sp>
        <p:nvSpPr>
          <p:cNvPr id="16" name="Text 14"/>
          <p:cNvSpPr/>
          <p:nvPr/>
        </p:nvSpPr>
        <p:spPr>
          <a:xfrm>
            <a:off x="7013448" y="4297680"/>
            <a:ext cx="3675888" cy="685800"/>
          </a:xfrm>
          <a:prstGeom prst="rect">
            <a:avLst/>
          </a:prstGeom>
          <a:noFill/>
          <a:ln/>
        </p:spPr>
        <p:txBody>
          <a:bodyPr wrap="square" lIns="0" tIns="0" rIns="0" bIns="0" rtlCol="0" anchor="t"/>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De aquí no se sigue soberanía financiera. Se deriva una garantía de separación funcional frente a los demás poderes locales.</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00897B"/>
          </a:solidFill>
          <a:ln/>
        </p:spPr>
        <p:txBody>
          <a:bodyPr/>
          <a:lstStyle/>
          <a:p>
            <a:endParaRPr lang="es-MX"/>
          </a:p>
        </p:txBody>
      </p:sp>
      <p:sp>
        <p:nvSpPr>
          <p:cNvPr id="3" name="Text 1"/>
          <p:cNvSpPr/>
          <p:nvPr/>
        </p:nvSpPr>
        <p:spPr>
          <a:xfrm>
            <a:off x="548640" y="38404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4" name="Text 2"/>
          <p:cNvSpPr/>
          <p:nvPr/>
        </p:nvSpPr>
        <p:spPr>
          <a:xfrm>
            <a:off x="1133856" y="329184"/>
            <a:ext cx="10424160" cy="566928"/>
          </a:xfrm>
          <a:prstGeom prst="rect">
            <a:avLst/>
          </a:prstGeom>
          <a:noFill/>
          <a:ln/>
        </p:spPr>
        <p:txBody>
          <a:bodyPr wrap="square" lIns="0" tIns="0" rIns="0" bIns="0" rtlCol="0" anchor="ctr"/>
          <a:lstStyle/>
          <a:p>
            <a:pPr marL="0" indent="0">
              <a:buNone/>
            </a:pPr>
            <a:r>
              <a:rPr lang="en-US" sz="3000" b="1" dirty="0">
                <a:solidFill>
                  <a:srgbClr val="C2185B"/>
                </a:solidFill>
                <a:latin typeface="Cambria" pitchFamily="34" charset="0"/>
                <a:ea typeface="Cambria" pitchFamily="34" charset="-122"/>
                <a:cs typeface="Cambria" pitchFamily="34" charset="-120"/>
              </a:rPr>
              <a:t>Cuando la insuficiencia se vuelve constitucional</a:t>
            </a:r>
            <a:endParaRPr lang="en-US" sz="3000" dirty="0"/>
          </a:p>
        </p:txBody>
      </p:sp>
      <p:sp>
        <p:nvSpPr>
          <p:cNvPr id="5" name="Text 3"/>
          <p:cNvSpPr/>
          <p:nvPr/>
        </p:nvSpPr>
        <p:spPr>
          <a:xfrm>
            <a:off x="1133856" y="932688"/>
            <a:ext cx="10424160" cy="256032"/>
          </a:xfrm>
          <a:prstGeom prst="rect">
            <a:avLst/>
          </a:prstGeom>
          <a:noFill/>
          <a:ln/>
        </p:spPr>
        <p:txBody>
          <a:bodyPr wrap="square" lIns="0" tIns="0" rIns="0" bIns="0" rtlCol="0" anchor="ctr"/>
          <a:lstStyle/>
          <a:p>
            <a:pPr marL="0" indent="0">
              <a:buNone/>
            </a:pPr>
            <a:r>
              <a:rPr lang="en-US" sz="1100" b="1" kern="0" spc="160" dirty="0">
                <a:solidFill>
                  <a:srgbClr val="00695C"/>
                </a:solidFill>
                <a:latin typeface="Calibri" pitchFamily="34" charset="0"/>
                <a:ea typeface="Calibri" pitchFamily="34" charset="-122"/>
                <a:cs typeface="Calibri" pitchFamily="34" charset="-120"/>
              </a:rPr>
              <a:t>I.2  PRESUPUESTO Y ACCESO EFECTIVO A LA JUSTICIA</a:t>
            </a:r>
            <a:endParaRPr lang="en-US" sz="1100" dirty="0"/>
          </a:p>
        </p:txBody>
      </p:sp>
      <p:sp>
        <p:nvSpPr>
          <p:cNvPr id="6" name="Text 4"/>
          <p:cNvSpPr/>
          <p:nvPr/>
        </p:nvSpPr>
        <p:spPr>
          <a:xfrm>
            <a:off x="11430000" y="6327648"/>
            <a:ext cx="457200" cy="274320"/>
          </a:xfrm>
          <a:prstGeom prst="rect">
            <a:avLst/>
          </a:prstGeom>
          <a:noFill/>
          <a:ln/>
        </p:spPr>
        <p:txBody>
          <a:bodyPr wrap="square" lIns="0" tIns="0" rIns="0" bIns="0" rtlCol="0" anchor="ctr"/>
          <a:lstStyle/>
          <a:p>
            <a:pPr marL="0" indent="0" algn="r">
              <a:buNone/>
            </a:pPr>
            <a:r>
              <a:rPr lang="en-US" sz="1000" dirty="0">
                <a:solidFill>
                  <a:srgbClr val="6B6259"/>
                </a:solidFill>
                <a:latin typeface="Calibri" pitchFamily="34" charset="0"/>
                <a:ea typeface="Calibri" pitchFamily="34" charset="-122"/>
                <a:cs typeface="Calibri" pitchFamily="34" charset="-120"/>
              </a:rPr>
              <a:t>6</a:t>
            </a:r>
            <a:endParaRPr lang="en-US" sz="1000" dirty="0"/>
          </a:p>
        </p:txBody>
      </p:sp>
      <p:sp>
        <p:nvSpPr>
          <p:cNvPr id="7" name="Shape 5"/>
          <p:cNvSpPr/>
          <p:nvPr/>
        </p:nvSpPr>
        <p:spPr>
          <a:xfrm>
            <a:off x="1133856" y="1353312"/>
            <a:ext cx="9966960" cy="658368"/>
          </a:xfrm>
          <a:prstGeom prst="roundRect">
            <a:avLst>
              <a:gd name="adj" fmla="val 6944"/>
            </a:avLst>
          </a:prstGeom>
          <a:solidFill>
            <a:srgbClr val="00897B"/>
          </a:solidFill>
          <a:ln/>
        </p:spPr>
        <p:txBody>
          <a:bodyPr/>
          <a:lstStyle/>
          <a:p>
            <a:endParaRPr lang="es-MX"/>
          </a:p>
        </p:txBody>
      </p:sp>
      <p:sp>
        <p:nvSpPr>
          <p:cNvPr id="8" name="Text 6"/>
          <p:cNvSpPr/>
          <p:nvPr/>
        </p:nvSpPr>
        <p:spPr>
          <a:xfrm>
            <a:off x="1444752" y="1353312"/>
            <a:ext cx="9372600" cy="658368"/>
          </a:xfrm>
          <a:prstGeom prst="rect">
            <a:avLst/>
          </a:prstGeom>
          <a:noFill/>
          <a:ln/>
        </p:spPr>
        <p:txBody>
          <a:bodyPr wrap="square" lIns="0" tIns="0" rIns="0" bIns="0" rtlCol="0" anchor="ctr"/>
          <a:lstStyle/>
          <a:p>
            <a:pPr marL="0" indent="0" algn="l">
              <a:lnSpc>
                <a:spcPts val="1600"/>
              </a:lnSpc>
              <a:buNone/>
            </a:pPr>
            <a:r>
              <a:rPr lang="en-US" sz="1250" dirty="0">
                <a:solidFill>
                  <a:srgbClr val="FFFFFF"/>
                </a:solidFill>
                <a:latin typeface="Calibri" pitchFamily="34" charset="0"/>
                <a:ea typeface="Calibri" pitchFamily="34" charset="-122"/>
                <a:cs typeface="Calibri" pitchFamily="34" charset="-120"/>
              </a:rPr>
              <a:t>En materia electoral los plazos son breves, preclusivos y vinculados con etapas que no pueden reponerse. Un retraso presupuestariamente inducido puede impedir:</a:t>
            </a:r>
            <a:endParaRPr lang="en-US" sz="1250" dirty="0"/>
          </a:p>
        </p:txBody>
      </p:sp>
      <p:sp>
        <p:nvSpPr>
          <p:cNvPr id="9" name="Shape 7"/>
          <p:cNvSpPr/>
          <p:nvPr/>
        </p:nvSpPr>
        <p:spPr>
          <a:xfrm>
            <a:off x="1133856" y="226771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0" name="Shape 8"/>
          <p:cNvSpPr/>
          <p:nvPr/>
        </p:nvSpPr>
        <p:spPr>
          <a:xfrm>
            <a:off x="1389888" y="2615184"/>
            <a:ext cx="128016" cy="128016"/>
          </a:xfrm>
          <a:prstGeom prst="rect">
            <a:avLst/>
          </a:prstGeom>
          <a:solidFill>
            <a:srgbClr val="C2185B"/>
          </a:solidFill>
          <a:ln/>
        </p:spPr>
        <p:txBody>
          <a:bodyPr/>
          <a:lstStyle/>
          <a:p>
            <a:endParaRPr lang="es-MX"/>
          </a:p>
        </p:txBody>
      </p:sp>
      <p:sp>
        <p:nvSpPr>
          <p:cNvPr id="11" name="Text 9"/>
          <p:cNvSpPr/>
          <p:nvPr/>
        </p:nvSpPr>
        <p:spPr>
          <a:xfrm>
            <a:off x="1645920" y="237744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Integrar oportunamente ponencias</a:t>
            </a:r>
            <a:endParaRPr lang="en-US" sz="1150" dirty="0"/>
          </a:p>
        </p:txBody>
      </p:sp>
      <p:sp>
        <p:nvSpPr>
          <p:cNvPr id="12" name="Shape 10"/>
          <p:cNvSpPr/>
          <p:nvPr/>
        </p:nvSpPr>
        <p:spPr>
          <a:xfrm>
            <a:off x="4535424" y="226771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3" name="Shape 11"/>
          <p:cNvSpPr/>
          <p:nvPr/>
        </p:nvSpPr>
        <p:spPr>
          <a:xfrm>
            <a:off x="4791456" y="2615184"/>
            <a:ext cx="128016" cy="128016"/>
          </a:xfrm>
          <a:prstGeom prst="rect">
            <a:avLst/>
          </a:prstGeom>
          <a:solidFill>
            <a:srgbClr val="C2185B"/>
          </a:solidFill>
          <a:ln/>
        </p:spPr>
        <p:txBody>
          <a:bodyPr/>
          <a:lstStyle/>
          <a:p>
            <a:endParaRPr lang="es-MX"/>
          </a:p>
        </p:txBody>
      </p:sp>
      <p:sp>
        <p:nvSpPr>
          <p:cNvPr id="14" name="Text 12"/>
          <p:cNvSpPr/>
          <p:nvPr/>
        </p:nvSpPr>
        <p:spPr>
          <a:xfrm>
            <a:off x="5047488" y="237744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Sustanciar procedimientos sancionadores</a:t>
            </a:r>
            <a:endParaRPr lang="en-US" sz="1150" dirty="0"/>
          </a:p>
        </p:txBody>
      </p:sp>
      <p:sp>
        <p:nvSpPr>
          <p:cNvPr id="15" name="Shape 13"/>
          <p:cNvSpPr/>
          <p:nvPr/>
        </p:nvSpPr>
        <p:spPr>
          <a:xfrm>
            <a:off x="7936992" y="226771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6" name="Shape 14"/>
          <p:cNvSpPr/>
          <p:nvPr/>
        </p:nvSpPr>
        <p:spPr>
          <a:xfrm>
            <a:off x="8193024" y="2615184"/>
            <a:ext cx="128016" cy="128016"/>
          </a:xfrm>
          <a:prstGeom prst="rect">
            <a:avLst/>
          </a:prstGeom>
          <a:solidFill>
            <a:srgbClr val="C2185B"/>
          </a:solidFill>
          <a:ln/>
        </p:spPr>
        <p:txBody>
          <a:bodyPr/>
          <a:lstStyle/>
          <a:p>
            <a:endParaRPr lang="es-MX"/>
          </a:p>
        </p:txBody>
      </p:sp>
      <p:sp>
        <p:nvSpPr>
          <p:cNvPr id="17" name="Text 15"/>
          <p:cNvSpPr/>
          <p:nvPr/>
        </p:nvSpPr>
        <p:spPr>
          <a:xfrm>
            <a:off x="8449056" y="237744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Practicar diligencias o notificaciones</a:t>
            </a:r>
            <a:endParaRPr lang="en-US" sz="1150" dirty="0"/>
          </a:p>
        </p:txBody>
      </p:sp>
      <p:sp>
        <p:nvSpPr>
          <p:cNvPr id="18" name="Shape 16"/>
          <p:cNvSpPr/>
          <p:nvPr/>
        </p:nvSpPr>
        <p:spPr>
          <a:xfrm>
            <a:off x="1133856" y="322783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19" name="Shape 17"/>
          <p:cNvSpPr/>
          <p:nvPr/>
        </p:nvSpPr>
        <p:spPr>
          <a:xfrm>
            <a:off x="1389888" y="3575304"/>
            <a:ext cx="128016" cy="128016"/>
          </a:xfrm>
          <a:prstGeom prst="rect">
            <a:avLst/>
          </a:prstGeom>
          <a:solidFill>
            <a:srgbClr val="C2185B"/>
          </a:solidFill>
          <a:ln/>
        </p:spPr>
        <p:txBody>
          <a:bodyPr/>
          <a:lstStyle/>
          <a:p>
            <a:endParaRPr lang="es-MX"/>
          </a:p>
        </p:txBody>
      </p:sp>
      <p:sp>
        <p:nvSpPr>
          <p:cNvPr id="20" name="Text 18"/>
          <p:cNvSpPr/>
          <p:nvPr/>
        </p:nvSpPr>
        <p:spPr>
          <a:xfrm>
            <a:off x="1645920" y="333756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Resolver antes de la toma de posesión</a:t>
            </a:r>
            <a:endParaRPr lang="en-US" sz="1150" dirty="0"/>
          </a:p>
        </p:txBody>
      </p:sp>
      <p:sp>
        <p:nvSpPr>
          <p:cNvPr id="21" name="Shape 19"/>
          <p:cNvSpPr/>
          <p:nvPr/>
        </p:nvSpPr>
        <p:spPr>
          <a:xfrm>
            <a:off x="4535424" y="322783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2" name="Shape 20"/>
          <p:cNvSpPr/>
          <p:nvPr/>
        </p:nvSpPr>
        <p:spPr>
          <a:xfrm>
            <a:off x="4791456" y="3575304"/>
            <a:ext cx="128016" cy="128016"/>
          </a:xfrm>
          <a:prstGeom prst="rect">
            <a:avLst/>
          </a:prstGeom>
          <a:solidFill>
            <a:srgbClr val="C2185B"/>
          </a:solidFill>
          <a:ln/>
        </p:spPr>
        <p:txBody>
          <a:bodyPr/>
          <a:lstStyle/>
          <a:p>
            <a:endParaRPr lang="es-MX"/>
          </a:p>
        </p:txBody>
      </p:sp>
      <p:sp>
        <p:nvSpPr>
          <p:cNvPr id="23" name="Text 21"/>
          <p:cNvSpPr/>
          <p:nvPr/>
        </p:nvSpPr>
        <p:spPr>
          <a:xfrm>
            <a:off x="5047488" y="333756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Implementar recuentos jurisdiccionales</a:t>
            </a:r>
            <a:endParaRPr lang="en-US" sz="1150" dirty="0"/>
          </a:p>
        </p:txBody>
      </p:sp>
      <p:sp>
        <p:nvSpPr>
          <p:cNvPr id="24" name="Shape 22"/>
          <p:cNvSpPr/>
          <p:nvPr/>
        </p:nvSpPr>
        <p:spPr>
          <a:xfrm>
            <a:off x="7936992" y="322783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5" name="Shape 23"/>
          <p:cNvSpPr/>
          <p:nvPr/>
        </p:nvSpPr>
        <p:spPr>
          <a:xfrm>
            <a:off x="8193024" y="3575304"/>
            <a:ext cx="128016" cy="128016"/>
          </a:xfrm>
          <a:prstGeom prst="rect">
            <a:avLst/>
          </a:prstGeom>
          <a:solidFill>
            <a:srgbClr val="C2185B"/>
          </a:solidFill>
          <a:ln/>
        </p:spPr>
        <p:txBody>
          <a:bodyPr/>
          <a:lstStyle/>
          <a:p>
            <a:endParaRPr lang="es-MX"/>
          </a:p>
        </p:txBody>
      </p:sp>
      <p:sp>
        <p:nvSpPr>
          <p:cNvPr id="26" name="Text 24"/>
          <p:cNvSpPr/>
          <p:nvPr/>
        </p:nvSpPr>
        <p:spPr>
          <a:xfrm>
            <a:off x="8449056" y="333756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Garantizar defensa y traducción a personas indígenas</a:t>
            </a:r>
            <a:endParaRPr lang="en-US" sz="1150" dirty="0"/>
          </a:p>
        </p:txBody>
      </p:sp>
      <p:sp>
        <p:nvSpPr>
          <p:cNvPr id="27" name="Shape 25"/>
          <p:cNvSpPr/>
          <p:nvPr/>
        </p:nvSpPr>
        <p:spPr>
          <a:xfrm>
            <a:off x="1133856" y="418795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28" name="Shape 26"/>
          <p:cNvSpPr/>
          <p:nvPr/>
        </p:nvSpPr>
        <p:spPr>
          <a:xfrm>
            <a:off x="1389888" y="4535424"/>
            <a:ext cx="128016" cy="128016"/>
          </a:xfrm>
          <a:prstGeom prst="rect">
            <a:avLst/>
          </a:prstGeom>
          <a:solidFill>
            <a:srgbClr val="C2185B"/>
          </a:solidFill>
          <a:ln/>
        </p:spPr>
        <p:txBody>
          <a:bodyPr/>
          <a:lstStyle/>
          <a:p>
            <a:endParaRPr lang="es-MX"/>
          </a:p>
        </p:txBody>
      </p:sp>
      <p:sp>
        <p:nvSpPr>
          <p:cNvPr id="29" name="Text 27"/>
          <p:cNvSpPr/>
          <p:nvPr/>
        </p:nvSpPr>
        <p:spPr>
          <a:xfrm>
            <a:off x="1645920" y="429768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Operar sistemas de juicio en línea</a:t>
            </a:r>
            <a:endParaRPr lang="en-US" sz="1150" dirty="0"/>
          </a:p>
        </p:txBody>
      </p:sp>
      <p:sp>
        <p:nvSpPr>
          <p:cNvPr id="30" name="Shape 28"/>
          <p:cNvSpPr/>
          <p:nvPr/>
        </p:nvSpPr>
        <p:spPr>
          <a:xfrm>
            <a:off x="4535424" y="418795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1" name="Shape 29"/>
          <p:cNvSpPr/>
          <p:nvPr/>
        </p:nvSpPr>
        <p:spPr>
          <a:xfrm>
            <a:off x="4791456" y="4535424"/>
            <a:ext cx="128016" cy="128016"/>
          </a:xfrm>
          <a:prstGeom prst="rect">
            <a:avLst/>
          </a:prstGeom>
          <a:solidFill>
            <a:srgbClr val="C2185B"/>
          </a:solidFill>
          <a:ln/>
        </p:spPr>
        <p:txBody>
          <a:bodyPr/>
          <a:lstStyle/>
          <a:p>
            <a:endParaRPr lang="es-MX"/>
          </a:p>
        </p:txBody>
      </p:sp>
      <p:sp>
        <p:nvSpPr>
          <p:cNvPr id="32" name="Text 30"/>
          <p:cNvSpPr/>
          <p:nvPr/>
        </p:nvSpPr>
        <p:spPr>
          <a:xfrm>
            <a:off x="5047488" y="429768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Proteger información y expedientes digitales</a:t>
            </a:r>
            <a:endParaRPr lang="en-US" sz="1150" dirty="0"/>
          </a:p>
        </p:txBody>
      </p:sp>
      <p:sp>
        <p:nvSpPr>
          <p:cNvPr id="33" name="Shape 31"/>
          <p:cNvSpPr/>
          <p:nvPr/>
        </p:nvSpPr>
        <p:spPr>
          <a:xfrm>
            <a:off x="7936992" y="4187952"/>
            <a:ext cx="3127248" cy="804672"/>
          </a:xfrm>
          <a:prstGeom prst="roundRect">
            <a:avLst>
              <a:gd name="adj" fmla="val 6818"/>
            </a:avLst>
          </a:prstGeom>
          <a:solidFill>
            <a:srgbClr val="FFFFFF"/>
          </a:solidFill>
          <a:ln/>
          <a:effectLst>
            <a:outerShdw blurRad="76200" dist="508" dir="5400000" algn="bl" rotWithShape="0">
              <a:srgbClr val="B9A98F">
                <a:alpha val="35000"/>
              </a:srgbClr>
            </a:outerShdw>
          </a:effectLst>
        </p:spPr>
        <p:txBody>
          <a:bodyPr/>
          <a:lstStyle/>
          <a:p>
            <a:endParaRPr lang="es-MX"/>
          </a:p>
        </p:txBody>
      </p:sp>
      <p:sp>
        <p:nvSpPr>
          <p:cNvPr id="34" name="Shape 32"/>
          <p:cNvSpPr/>
          <p:nvPr/>
        </p:nvSpPr>
        <p:spPr>
          <a:xfrm>
            <a:off x="8193024" y="4535424"/>
            <a:ext cx="128016" cy="128016"/>
          </a:xfrm>
          <a:prstGeom prst="rect">
            <a:avLst/>
          </a:prstGeom>
          <a:solidFill>
            <a:srgbClr val="C2185B"/>
          </a:solidFill>
          <a:ln/>
        </p:spPr>
        <p:txBody>
          <a:bodyPr/>
          <a:lstStyle/>
          <a:p>
            <a:endParaRPr lang="es-MX"/>
          </a:p>
        </p:txBody>
      </p:sp>
      <p:sp>
        <p:nvSpPr>
          <p:cNvPr id="35" name="Text 33"/>
          <p:cNvSpPr/>
          <p:nvPr/>
        </p:nvSpPr>
        <p:spPr>
          <a:xfrm>
            <a:off x="8449056" y="4297680"/>
            <a:ext cx="2487168" cy="603504"/>
          </a:xfrm>
          <a:prstGeom prst="rect">
            <a:avLst/>
          </a:prstGeom>
          <a:noFill/>
          <a:ln/>
        </p:spPr>
        <p:txBody>
          <a:bodyPr wrap="square" lIns="0" tIns="0" rIns="0" bIns="0" rtlCol="0" anchor="ctr"/>
          <a:lstStyle/>
          <a:p>
            <a:pPr marL="0" indent="0" algn="l">
              <a:lnSpc>
                <a:spcPts val="1600"/>
              </a:lnSpc>
              <a:buNone/>
            </a:pPr>
            <a:r>
              <a:rPr lang="en-US" sz="1150" dirty="0">
                <a:solidFill>
                  <a:srgbClr val="2B2B2B"/>
                </a:solidFill>
                <a:latin typeface="Calibri" pitchFamily="34" charset="0"/>
                <a:ea typeface="Calibri" pitchFamily="34" charset="-122"/>
                <a:cs typeface="Calibri" pitchFamily="34" charset="-120"/>
              </a:rPr>
              <a:t>Atender incrementos extraordinarios de litigiosidad</a:t>
            </a:r>
            <a:endParaRPr lang="en-US" sz="1150" dirty="0"/>
          </a:p>
        </p:txBody>
      </p:sp>
      <p:sp>
        <p:nvSpPr>
          <p:cNvPr id="36" name="Shape 34"/>
          <p:cNvSpPr/>
          <p:nvPr/>
        </p:nvSpPr>
        <p:spPr>
          <a:xfrm>
            <a:off x="1133856" y="5257800"/>
            <a:ext cx="9966960" cy="731520"/>
          </a:xfrm>
          <a:prstGeom prst="roundRect">
            <a:avLst>
              <a:gd name="adj" fmla="val 6250"/>
            </a:avLst>
          </a:prstGeom>
          <a:solidFill>
            <a:srgbClr val="C2185B"/>
          </a:solidFill>
          <a:ln/>
        </p:spPr>
        <p:txBody>
          <a:bodyPr/>
          <a:lstStyle/>
          <a:p>
            <a:endParaRPr lang="es-MX"/>
          </a:p>
        </p:txBody>
      </p:sp>
      <p:sp>
        <p:nvSpPr>
          <p:cNvPr id="37" name="Text 35"/>
          <p:cNvSpPr/>
          <p:nvPr/>
        </p:nvSpPr>
        <p:spPr>
          <a:xfrm>
            <a:off x="1444752" y="5257800"/>
            <a:ext cx="9372600" cy="731520"/>
          </a:xfrm>
          <a:prstGeom prst="rect">
            <a:avLst/>
          </a:prstGeom>
          <a:noFill/>
          <a:ln/>
        </p:spPr>
        <p:txBody>
          <a:bodyPr wrap="square" lIns="0" tIns="0" rIns="0" bIns="0" rtlCol="0" anchor="ctr"/>
          <a:lstStyle/>
          <a:p>
            <a:pPr marL="0" indent="0" algn="l">
              <a:lnSpc>
                <a:spcPts val="1600"/>
              </a:lnSpc>
              <a:buNone/>
            </a:pPr>
            <a:r>
              <a:rPr lang="en-US" sz="1250" b="1" dirty="0">
                <a:solidFill>
                  <a:srgbClr val="F4ECE0"/>
                </a:solidFill>
                <a:latin typeface="Calibri" pitchFamily="34" charset="0"/>
                <a:ea typeface="Calibri" pitchFamily="34" charset="-122"/>
                <a:cs typeface="Calibri" pitchFamily="34" charset="-120"/>
              </a:rPr>
              <a:t>La suficiencia no se mide comparando lo solicitado con lo aprobado, sino evaluando la capacidad objetiva del monto autorizado para sostener las funciones del tribunal.</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C2185B"/>
          </a:solidFill>
          <a:ln/>
        </p:spPr>
        <p:txBody>
          <a:bodyPr/>
          <a:lstStyle/>
          <a:p>
            <a:endParaRPr lang="es-MX"/>
          </a:p>
        </p:txBody>
      </p:sp>
      <p:sp>
        <p:nvSpPr>
          <p:cNvPr id="3" name="Text 1"/>
          <p:cNvSpPr/>
          <p:nvPr/>
        </p:nvSpPr>
        <p:spPr>
          <a:xfrm>
            <a:off x="822960" y="2057400"/>
            <a:ext cx="2011680" cy="1371600"/>
          </a:xfrm>
          <a:prstGeom prst="rect">
            <a:avLst/>
          </a:prstGeom>
          <a:noFill/>
          <a:ln/>
        </p:spPr>
        <p:txBody>
          <a:bodyPr wrap="square" lIns="0" tIns="0" rIns="0" bIns="0" rtlCol="0" anchor="ctr"/>
          <a:lstStyle/>
          <a:p>
            <a:pPr marL="0" indent="0">
              <a:buNone/>
            </a:pPr>
            <a:r>
              <a:rPr lang="en-US" sz="9600" b="1" dirty="0">
                <a:solidFill>
                  <a:srgbClr val="8C0F42"/>
                </a:solidFill>
                <a:latin typeface="Cambria" pitchFamily="34" charset="0"/>
                <a:ea typeface="Cambria" pitchFamily="34" charset="-122"/>
                <a:cs typeface="Cambria" pitchFamily="34" charset="-120"/>
              </a:rPr>
              <a:t>II</a:t>
            </a:r>
            <a:endParaRPr lang="en-US" sz="9600" dirty="0"/>
          </a:p>
        </p:txBody>
      </p:sp>
      <p:sp>
        <p:nvSpPr>
          <p:cNvPr id="4" name="Text 2"/>
          <p:cNvSpPr/>
          <p:nvPr/>
        </p:nvSpPr>
        <p:spPr>
          <a:xfrm>
            <a:off x="2651760" y="2194560"/>
            <a:ext cx="8686800" cy="914400"/>
          </a:xfrm>
          <a:prstGeom prst="rect">
            <a:avLst/>
          </a:prstGeom>
          <a:noFill/>
          <a:ln/>
        </p:spPr>
        <p:txBody>
          <a:bodyPr wrap="square" lIns="0" tIns="0" rIns="0" bIns="0" rtlCol="0" anchor="ctr"/>
          <a:lstStyle/>
          <a:p>
            <a:pPr marL="0" indent="0">
              <a:buNone/>
            </a:pPr>
            <a:r>
              <a:rPr lang="en-US" sz="3400" b="1" dirty="0">
                <a:solidFill>
                  <a:srgbClr val="F4ECE0"/>
                </a:solidFill>
                <a:latin typeface="Cambria" pitchFamily="34" charset="0"/>
                <a:ea typeface="Cambria" pitchFamily="34" charset="-122"/>
                <a:cs typeface="Cambria" pitchFamily="34" charset="-120"/>
              </a:rPr>
              <a:t>Categorías fundamentales</a:t>
            </a:r>
            <a:endParaRPr lang="en-US" sz="3400" dirty="0"/>
          </a:p>
        </p:txBody>
      </p:sp>
      <p:sp>
        <p:nvSpPr>
          <p:cNvPr id="5" name="Shape 3"/>
          <p:cNvSpPr/>
          <p:nvPr/>
        </p:nvSpPr>
        <p:spPr>
          <a:xfrm>
            <a:off x="2697480" y="3182112"/>
            <a:ext cx="1005840" cy="41148"/>
          </a:xfrm>
          <a:prstGeom prst="rect">
            <a:avLst/>
          </a:prstGeom>
          <a:solidFill>
            <a:srgbClr val="00897B"/>
          </a:solidFill>
          <a:ln/>
        </p:spPr>
        <p:txBody>
          <a:bodyPr/>
          <a:lstStyle/>
          <a:p>
            <a:endParaRPr lang="es-MX"/>
          </a:p>
        </p:txBody>
      </p:sp>
      <p:sp>
        <p:nvSpPr>
          <p:cNvPr id="6" name="Text 4"/>
          <p:cNvSpPr/>
          <p:nvPr/>
        </p:nvSpPr>
        <p:spPr>
          <a:xfrm>
            <a:off x="2697480" y="3401568"/>
            <a:ext cx="8138160" cy="731520"/>
          </a:xfrm>
          <a:prstGeom prst="rect">
            <a:avLst/>
          </a:prstGeom>
          <a:noFill/>
          <a:ln/>
        </p:spPr>
        <p:txBody>
          <a:bodyPr wrap="square" lIns="0" tIns="0" rIns="0" bIns="0" rtlCol="0" anchor="t"/>
          <a:lstStyle/>
          <a:p>
            <a:pPr marL="0" indent="0">
              <a:lnSpc>
                <a:spcPts val="1900"/>
              </a:lnSpc>
              <a:buNone/>
            </a:pPr>
            <a:r>
              <a:rPr lang="en-US" sz="1400" dirty="0">
                <a:solidFill>
                  <a:srgbClr val="E4D7C3"/>
                </a:solidFill>
                <a:latin typeface="Calibri" pitchFamily="34" charset="0"/>
                <a:ea typeface="Calibri" pitchFamily="34" charset="-122"/>
                <a:cs typeface="Calibri" pitchFamily="34" charset="-120"/>
              </a:rPr>
              <a:t>Cuatro conceptos que suelen confundirse, y cuya distinción determina qué puede litigarse con posibilidades reales de éxito.</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323</TotalTime>
  <Words>4902</Words>
  <Application>Microsoft Office PowerPoint</Application>
  <PresentationFormat>Panorámica</PresentationFormat>
  <Paragraphs>701</Paragraphs>
  <Slides>43</Slides>
  <Notes>43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43</vt:i4>
      </vt:variant>
    </vt:vector>
  </HeadingPairs>
  <TitlesOfParts>
    <vt:vector size="47" baseType="lpstr">
      <vt:lpstr>Arial</vt:lpstr>
      <vt:lpstr>Calibri</vt:lpstr>
      <vt:lpstr>Cambria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María de Lourdes Gabriela Cossío Deschamps</cp:lastModifiedBy>
  <cp:revision>3</cp:revision>
  <dcterms:created xsi:type="dcterms:W3CDTF">2026-07-17T02:19:17Z</dcterms:created>
  <dcterms:modified xsi:type="dcterms:W3CDTF">2026-07-17T20:55:40Z</dcterms:modified>
</cp:coreProperties>
</file>