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9" r:id="rId2"/>
    <p:sldId id="409" r:id="rId3"/>
    <p:sldId id="410" r:id="rId4"/>
    <p:sldId id="263" r:id="rId5"/>
    <p:sldId id="330" r:id="rId6"/>
    <p:sldId id="408" r:id="rId7"/>
    <p:sldId id="334" r:id="rId8"/>
    <p:sldId id="412" r:id="rId9"/>
    <p:sldId id="335" r:id="rId10"/>
    <p:sldId id="411" r:id="rId11"/>
    <p:sldId id="416" r:id="rId12"/>
    <p:sldId id="414" r:id="rId13"/>
    <p:sldId id="415" r:id="rId14"/>
    <p:sldId id="417" r:id="rId15"/>
    <p:sldId id="275" r:id="rId16"/>
    <p:sldId id="327" r:id="rId17"/>
    <p:sldId id="413" r:id="rId18"/>
  </p:sldIdLst>
  <p:sldSz cx="9144000" cy="6858000" type="letter"/>
  <p:notesSz cx="7010400" cy="92964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8040"/>
    <a:srgbClr val="69B781"/>
    <a:srgbClr val="77C0A1"/>
    <a:srgbClr val="68B679"/>
    <a:srgbClr val="04502E"/>
    <a:srgbClr val="0E5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715" autoAdjust="0"/>
  </p:normalViewPr>
  <p:slideViewPr>
    <p:cSldViewPr>
      <p:cViewPr varScale="1">
        <p:scale>
          <a:sx n="40" d="100"/>
          <a:sy n="40" d="100"/>
        </p:scale>
        <p:origin x="1350"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3" d="100"/>
          <a:sy n="83" d="100"/>
        </p:scale>
        <p:origin x="-2040"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67AACBD5-1B0C-BF6F-3CC1-8E7BDA76993B}"/>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ea typeface="ＭＳ Ｐゴシック" charset="0"/>
                <a:cs typeface="ＭＳ Ｐゴシック" charset="0"/>
              </a:defRPr>
            </a:lvl1pPr>
          </a:lstStyle>
          <a:p>
            <a:pPr>
              <a:defRPr/>
            </a:pPr>
            <a:endParaRPr lang="es-ES"/>
          </a:p>
        </p:txBody>
      </p:sp>
      <p:sp>
        <p:nvSpPr>
          <p:cNvPr id="3" name="Marcador de fecha 2">
            <a:extLst>
              <a:ext uri="{FF2B5EF4-FFF2-40B4-BE49-F238E27FC236}">
                <a16:creationId xmlns:a16="http://schemas.microsoft.com/office/drawing/2014/main" id="{16F42F53-F434-E94D-009E-9503F8E76552}"/>
              </a:ext>
            </a:extLst>
          </p:cNvPr>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ea typeface="ＭＳ Ｐゴシック" charset="-128"/>
              </a:defRPr>
            </a:lvl1pPr>
          </a:lstStyle>
          <a:p>
            <a:pPr>
              <a:defRPr/>
            </a:pPr>
            <a:fld id="{9DF716EC-AF2A-4BE0-8118-95ECABA798DE}" type="datetimeFigureOut">
              <a:rPr lang="es-ES"/>
              <a:pPr>
                <a:defRPr/>
              </a:pPr>
              <a:t>10/08/2026</a:t>
            </a:fld>
            <a:endParaRPr lang="es-ES"/>
          </a:p>
        </p:txBody>
      </p:sp>
      <p:sp>
        <p:nvSpPr>
          <p:cNvPr id="4" name="Marcador de pie de página 3">
            <a:extLst>
              <a:ext uri="{FF2B5EF4-FFF2-40B4-BE49-F238E27FC236}">
                <a16:creationId xmlns:a16="http://schemas.microsoft.com/office/drawing/2014/main" id="{057CB87C-44BE-F8B3-1288-C83A3CF1C1C7}"/>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ea typeface="ＭＳ Ｐゴシック" charset="0"/>
                <a:cs typeface="ＭＳ Ｐゴシック" charset="0"/>
              </a:defRPr>
            </a:lvl1pPr>
          </a:lstStyle>
          <a:p>
            <a:pPr>
              <a:defRPr/>
            </a:pPr>
            <a:endParaRPr lang="es-ES"/>
          </a:p>
        </p:txBody>
      </p:sp>
      <p:sp>
        <p:nvSpPr>
          <p:cNvPr id="5" name="Marcador de número de diapositiva 4">
            <a:extLst>
              <a:ext uri="{FF2B5EF4-FFF2-40B4-BE49-F238E27FC236}">
                <a16:creationId xmlns:a16="http://schemas.microsoft.com/office/drawing/2014/main" id="{00D5056C-39C8-066D-BD6D-BD7AC70C0093}"/>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2275FDB4-ED95-4553-ACC8-A90E1B3872F1}" type="slidenum">
              <a:rPr lang="es-ES" altLang="es-MX"/>
              <a:pPr>
                <a:defRPr/>
              </a:pPr>
              <a:t>‹Nº›</a:t>
            </a:fld>
            <a:endParaRPr lang="es-ES" altLang="es-MX"/>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BA7C2C4C-A938-F7D6-E52A-74FE5A85440F}"/>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vl1pPr>
          </a:lstStyle>
          <a:p>
            <a:pPr>
              <a:defRPr/>
            </a:pPr>
            <a:endParaRPr lang="es-ES"/>
          </a:p>
        </p:txBody>
      </p:sp>
      <p:sp>
        <p:nvSpPr>
          <p:cNvPr id="3" name="2 Marcador de fecha">
            <a:extLst>
              <a:ext uri="{FF2B5EF4-FFF2-40B4-BE49-F238E27FC236}">
                <a16:creationId xmlns:a16="http://schemas.microsoft.com/office/drawing/2014/main" id="{AD96CDD1-65E8-1063-3965-EB7EF0F36CF4}"/>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eaLnBrk="1" hangingPunct="1">
              <a:defRPr sz="1200"/>
            </a:lvl1pPr>
          </a:lstStyle>
          <a:p>
            <a:pPr>
              <a:defRPr/>
            </a:pPr>
            <a:fld id="{267979C1-A774-4BDE-97EC-481F02BE5B3B}" type="datetimeFigureOut">
              <a:rPr lang="es-ES"/>
              <a:pPr>
                <a:defRPr/>
              </a:pPr>
              <a:t>10/08/2026</a:t>
            </a:fld>
            <a:endParaRPr lang="es-ES"/>
          </a:p>
        </p:txBody>
      </p:sp>
      <p:sp>
        <p:nvSpPr>
          <p:cNvPr id="4" name="3 Marcador de imagen de diapositiva">
            <a:extLst>
              <a:ext uri="{FF2B5EF4-FFF2-40B4-BE49-F238E27FC236}">
                <a16:creationId xmlns:a16="http://schemas.microsoft.com/office/drawing/2014/main" id="{543B5443-DE47-C240-759F-5AEE45F59887}"/>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s-ES" noProof="0"/>
          </a:p>
        </p:txBody>
      </p:sp>
      <p:sp>
        <p:nvSpPr>
          <p:cNvPr id="5" name="4 Marcador de notas">
            <a:extLst>
              <a:ext uri="{FF2B5EF4-FFF2-40B4-BE49-F238E27FC236}">
                <a16:creationId xmlns:a16="http://schemas.microsoft.com/office/drawing/2014/main" id="{5F100A51-E4EB-E771-6DAD-6A48B5ADA68C}"/>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a:extLst>
              <a:ext uri="{FF2B5EF4-FFF2-40B4-BE49-F238E27FC236}">
                <a16:creationId xmlns:a16="http://schemas.microsoft.com/office/drawing/2014/main" id="{AD8C8499-2ECB-26F9-F9AB-7EBFCE0E36BE}"/>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hangingPunct="1">
              <a:defRPr sz="1200"/>
            </a:lvl1pPr>
          </a:lstStyle>
          <a:p>
            <a:pPr>
              <a:defRPr/>
            </a:pPr>
            <a:endParaRPr lang="es-ES"/>
          </a:p>
        </p:txBody>
      </p:sp>
      <p:sp>
        <p:nvSpPr>
          <p:cNvPr id="7" name="6 Marcador de número de diapositiva">
            <a:extLst>
              <a:ext uri="{FF2B5EF4-FFF2-40B4-BE49-F238E27FC236}">
                <a16:creationId xmlns:a16="http://schemas.microsoft.com/office/drawing/2014/main" id="{2CB20CF6-FD4D-116E-96FD-64AF9B467E23}"/>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87F0A3F0-86BF-48E1-9B87-77AF83542E86}" type="slidenum">
              <a:rPr lang="es-ES" altLang="es-MX"/>
              <a:pPr>
                <a:defRPr/>
              </a:pPr>
              <a:t>‹Nº›</a:t>
            </a:fld>
            <a:endParaRPr lang="es-ES" alt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Marcador de imagen de diapositiva">
            <a:extLst>
              <a:ext uri="{FF2B5EF4-FFF2-40B4-BE49-F238E27FC236}">
                <a16:creationId xmlns:a16="http://schemas.microsoft.com/office/drawing/2014/main" id="{6AF120F0-DE36-1454-FEE4-113015FE5D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2 Marcador de notas">
            <a:extLst>
              <a:ext uri="{FF2B5EF4-FFF2-40B4-BE49-F238E27FC236}">
                <a16:creationId xmlns:a16="http://schemas.microsoft.com/office/drawing/2014/main" id="{8F153C38-D35A-4977-00BB-081BE7773D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MX" altLang="es-MX"/>
              <a:t>Actualizada el 18 de mayo de 2026, Dr. Enrique Inti García Sánchez.</a:t>
            </a:r>
          </a:p>
        </p:txBody>
      </p:sp>
      <p:sp>
        <p:nvSpPr>
          <p:cNvPr id="5124" name="3 Marcador de número de diapositiva">
            <a:extLst>
              <a:ext uri="{FF2B5EF4-FFF2-40B4-BE49-F238E27FC236}">
                <a16:creationId xmlns:a16="http://schemas.microsoft.com/office/drawing/2014/main" id="{66E93F89-6706-25D1-29EF-F4F213A14A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E7A018-1D4E-4018-81B1-7E04D8F97B37}" type="slidenum">
              <a:rPr lang="es-ES" altLang="es-MX" smtClean="0"/>
              <a:pPr>
                <a:spcBef>
                  <a:spcPct val="0"/>
                </a:spcBef>
              </a:pPr>
              <a:t>1</a:t>
            </a:fld>
            <a:endParaRPr lang="es-ES" alt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a:extLst>
              <a:ext uri="{FF2B5EF4-FFF2-40B4-BE49-F238E27FC236}">
                <a16:creationId xmlns:a16="http://schemas.microsoft.com/office/drawing/2014/main" id="{6C88F504-220E-39FF-B462-F71D89E36C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a:extLst>
              <a:ext uri="{FF2B5EF4-FFF2-40B4-BE49-F238E27FC236}">
                <a16:creationId xmlns:a16="http://schemas.microsoft.com/office/drawing/2014/main" id="{5F9C0D0E-81DF-1536-AE66-7CFC7C1ED6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MX" altLang="es-MX"/>
              <a:t>https://asociacionlatinoamericanadeantropologia.net/portal/wp-content/uploads/2025/01/Libro-Antropologia-HECHAS-Mexico-VOLUMEN-I-FINAL-WEB-dic-2024.pdf </a:t>
            </a:r>
          </a:p>
        </p:txBody>
      </p:sp>
      <p:sp>
        <p:nvSpPr>
          <p:cNvPr id="8196" name="Marcador de número de diapositiva 3">
            <a:extLst>
              <a:ext uri="{FF2B5EF4-FFF2-40B4-BE49-F238E27FC236}">
                <a16:creationId xmlns:a16="http://schemas.microsoft.com/office/drawing/2014/main" id="{BB81AB23-5E29-E557-A136-F0220E6EFF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5650" indent="-290513">
              <a:defRPr>
                <a:solidFill>
                  <a:schemeClr val="tx1"/>
                </a:solidFill>
                <a:latin typeface="Arial" panose="020B0604020202020204" pitchFamily="34" charset="0"/>
                <a:ea typeface="MS PGothic" panose="020B0600070205080204" pitchFamily="34" charset="-128"/>
              </a:defRPr>
            </a:lvl2pPr>
            <a:lvl3pPr marL="1163638" indent="-231775">
              <a:defRPr>
                <a:solidFill>
                  <a:schemeClr val="tx1"/>
                </a:solidFill>
                <a:latin typeface="Arial" panose="020B0604020202020204" pitchFamily="34" charset="0"/>
                <a:ea typeface="MS PGothic" panose="020B0600070205080204" pitchFamily="34" charset="-128"/>
              </a:defRPr>
            </a:lvl3pPr>
            <a:lvl4pPr marL="1630363" indent="-231775">
              <a:defRPr>
                <a:solidFill>
                  <a:schemeClr val="tx1"/>
                </a:solidFill>
                <a:latin typeface="Arial" panose="020B0604020202020204" pitchFamily="34" charset="0"/>
                <a:ea typeface="MS PGothic" panose="020B0600070205080204" pitchFamily="34" charset="-128"/>
              </a:defRPr>
            </a:lvl4pPr>
            <a:lvl5pPr marL="2095500" indent="-231775">
              <a:defRPr>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2CD784B-4293-4187-88C1-F74ED9B1BBE4}" type="slidenum">
              <a:rPr lang="es-ES" altLang="es-MX" smtClean="0"/>
              <a:pPr/>
              <a:t>3</a:t>
            </a:fld>
            <a:endParaRPr lang="es-ES" alt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Marcador de imagen de diapositiva 1">
            <a:extLst>
              <a:ext uri="{FF2B5EF4-FFF2-40B4-BE49-F238E27FC236}">
                <a16:creationId xmlns:a16="http://schemas.microsoft.com/office/drawing/2014/main" id="{314BECA3-A4CD-877A-6771-8270D1CCCB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Marcador de notas 2">
            <a:extLst>
              <a:ext uri="{FF2B5EF4-FFF2-40B4-BE49-F238E27FC236}">
                <a16:creationId xmlns:a16="http://schemas.microsoft.com/office/drawing/2014/main" id="{F8138B8D-A4C7-0239-22DB-E39E5BC0B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MX" altLang="es-MX"/>
              <a:t>https://www.scjn.gob.mx/constitucion-politica-de-los-estados-unidos-mexicanos/articulos/339 </a:t>
            </a:r>
          </a:p>
        </p:txBody>
      </p:sp>
      <p:sp>
        <p:nvSpPr>
          <p:cNvPr id="11268" name="Marcador de número de diapositiva 3">
            <a:extLst>
              <a:ext uri="{FF2B5EF4-FFF2-40B4-BE49-F238E27FC236}">
                <a16:creationId xmlns:a16="http://schemas.microsoft.com/office/drawing/2014/main" id="{0203F85F-452B-E9D1-8CAC-13D896A7EFB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5650" indent="-290513">
              <a:defRPr>
                <a:solidFill>
                  <a:schemeClr val="tx1"/>
                </a:solidFill>
                <a:latin typeface="Arial" panose="020B0604020202020204" pitchFamily="34" charset="0"/>
                <a:ea typeface="MS PGothic" panose="020B0600070205080204" pitchFamily="34" charset="-128"/>
              </a:defRPr>
            </a:lvl2pPr>
            <a:lvl3pPr marL="1163638" indent="-231775">
              <a:defRPr>
                <a:solidFill>
                  <a:schemeClr val="tx1"/>
                </a:solidFill>
                <a:latin typeface="Arial" panose="020B0604020202020204" pitchFamily="34" charset="0"/>
                <a:ea typeface="MS PGothic" panose="020B0600070205080204" pitchFamily="34" charset="-128"/>
              </a:defRPr>
            </a:lvl3pPr>
            <a:lvl4pPr marL="1630363" indent="-231775">
              <a:defRPr>
                <a:solidFill>
                  <a:schemeClr val="tx1"/>
                </a:solidFill>
                <a:latin typeface="Arial" panose="020B0604020202020204" pitchFamily="34" charset="0"/>
                <a:ea typeface="MS PGothic" panose="020B0600070205080204" pitchFamily="34" charset="-128"/>
              </a:defRPr>
            </a:lvl4pPr>
            <a:lvl5pPr marL="2095500" indent="-231775">
              <a:defRPr>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F10C6F3-D394-4A6E-B851-63AFFEA61A10}" type="slidenum">
              <a:rPr lang="es-ES" altLang="es-MX" smtClean="0"/>
              <a:pPr/>
              <a:t>5</a:t>
            </a:fld>
            <a:endParaRPr lang="es-ES" alt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5713E0A5-A58F-6630-35FA-3FF19605EB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a:extLst>
              <a:ext uri="{FF2B5EF4-FFF2-40B4-BE49-F238E27FC236}">
                <a16:creationId xmlns:a16="http://schemas.microsoft.com/office/drawing/2014/main" id="{9EFB5A7D-910A-EDA4-7173-4F0104EFFF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MX" altLang="es-MX"/>
              <a:t>http://www.dof.gob.mx/nota_detalle.php?codigo=5483622&amp;fecha=19/05/2017 </a:t>
            </a:r>
          </a:p>
          <a:p>
            <a:r>
              <a:rPr lang="es-MX" altLang="es-MX"/>
              <a:t>SUP-RAP-726/2017</a:t>
            </a:r>
          </a:p>
          <a:p>
            <a:r>
              <a:rPr lang="es-MX" altLang="es-MX"/>
              <a:t>SUP-REC-1410/2021 (Autoadscripción calificada)</a:t>
            </a:r>
          </a:p>
        </p:txBody>
      </p:sp>
      <p:sp>
        <p:nvSpPr>
          <p:cNvPr id="14340" name="Marcador de número de diapositiva 3">
            <a:extLst>
              <a:ext uri="{FF2B5EF4-FFF2-40B4-BE49-F238E27FC236}">
                <a16:creationId xmlns:a16="http://schemas.microsoft.com/office/drawing/2014/main" id="{7F40E4B7-20E4-3CFA-5F5A-23ED6135B03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5650" indent="-290513">
              <a:defRPr>
                <a:solidFill>
                  <a:schemeClr val="tx1"/>
                </a:solidFill>
                <a:latin typeface="Arial" panose="020B0604020202020204" pitchFamily="34" charset="0"/>
                <a:ea typeface="MS PGothic" panose="020B0600070205080204" pitchFamily="34" charset="-128"/>
              </a:defRPr>
            </a:lvl2pPr>
            <a:lvl3pPr marL="1163638" indent="-231775">
              <a:defRPr>
                <a:solidFill>
                  <a:schemeClr val="tx1"/>
                </a:solidFill>
                <a:latin typeface="Arial" panose="020B0604020202020204" pitchFamily="34" charset="0"/>
                <a:ea typeface="MS PGothic" panose="020B0600070205080204" pitchFamily="34" charset="-128"/>
              </a:defRPr>
            </a:lvl3pPr>
            <a:lvl4pPr marL="1630363" indent="-231775">
              <a:defRPr>
                <a:solidFill>
                  <a:schemeClr val="tx1"/>
                </a:solidFill>
                <a:latin typeface="Arial" panose="020B0604020202020204" pitchFamily="34" charset="0"/>
                <a:ea typeface="MS PGothic" panose="020B0600070205080204" pitchFamily="34" charset="-128"/>
              </a:defRPr>
            </a:lvl4pPr>
            <a:lvl5pPr marL="2095500" indent="-231775">
              <a:defRPr>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32BFB93-13B0-4552-9AB8-F1E9D430C7A4}" type="slidenum">
              <a:rPr lang="es-ES" altLang="es-MX" smtClean="0"/>
              <a:pPr/>
              <a:t>7</a:t>
            </a:fld>
            <a:endParaRPr lang="es-ES" altLang="es-MX"/>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imagen de diapositiva 1">
            <a:extLst>
              <a:ext uri="{FF2B5EF4-FFF2-40B4-BE49-F238E27FC236}">
                <a16:creationId xmlns:a16="http://schemas.microsoft.com/office/drawing/2014/main" id="{F6FED7EE-EEB3-AD06-07F4-375F647EC9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Marcador de notas 2">
            <a:extLst>
              <a:ext uri="{FF2B5EF4-FFF2-40B4-BE49-F238E27FC236}">
                <a16:creationId xmlns:a16="http://schemas.microsoft.com/office/drawing/2014/main" id="{26C5BD49-1158-1CA9-7318-CF9F16F0A2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MX" altLang="es-MX">
                <a:solidFill>
                  <a:srgbClr val="000000"/>
                </a:solidFill>
                <a:latin typeface="Arial" panose="020B0604020202020204" pitchFamily="34" charset="0"/>
              </a:rPr>
              <a:t>Las leyes electorales federal y locales deberán promulgarse y publicarse por lo menos noventa días antes de que inicie el proceso electoral en que vayan a aplicarse, y durante el mismo no podrá haber modificaciones legales fundamentales.</a:t>
            </a:r>
          </a:p>
          <a:p>
            <a:r>
              <a:rPr lang="es-MX" altLang="es-MX">
                <a:latin typeface="Arial" panose="020B0604020202020204" pitchFamily="34" charset="0"/>
              </a:rPr>
              <a:t>Este tipo de acciones se caracteriza por ser: temporal, porque constituyen un medio cuya duración se encuentra condicionada al fin que se proponen; proporcional, al exigírseles un equilibrio entre las medidas que se implementan con la acción y los resultados por conseguir, y sin que se produzca una mayor desigualdad a la que pretende eliminar; así como razonables y objetivas, ya que deben responder al interés de la colectividad a partir de una situación de injusticia para un sector determinado.</a:t>
            </a:r>
            <a:endParaRPr lang="es-MX" altLang="es-MX"/>
          </a:p>
        </p:txBody>
      </p:sp>
      <p:sp>
        <p:nvSpPr>
          <p:cNvPr id="20484" name="Marcador de número de diapositiva 3">
            <a:extLst>
              <a:ext uri="{FF2B5EF4-FFF2-40B4-BE49-F238E27FC236}">
                <a16:creationId xmlns:a16="http://schemas.microsoft.com/office/drawing/2014/main" id="{7FA87254-2A33-28AE-8FAA-DC38A4D241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337BE58-1464-442E-8E01-842F7B430F50}" type="slidenum">
              <a:rPr lang="es-ES" altLang="es-MX" smtClean="0"/>
              <a:pPr/>
              <a:t>12</a:t>
            </a:fld>
            <a:endParaRPr lang="es-ES" alt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628800"/>
            <a:ext cx="7772400" cy="1470025"/>
          </a:xfrm>
          <a:prstGeom prst="rect">
            <a:avLst/>
          </a:prstGeom>
        </p:spPr>
        <p:txBody>
          <a:bodyPr vert="horz"/>
          <a:lstStyle/>
          <a:p>
            <a:r>
              <a:rPr lang="es-ES_tradnl" dirty="0"/>
              <a:t>Clic para editar título</a:t>
            </a:r>
            <a:endParaRPr lang="es-ES" dirty="0"/>
          </a:p>
        </p:txBody>
      </p:sp>
      <p:sp>
        <p:nvSpPr>
          <p:cNvPr id="3" name="Subtítulo 2"/>
          <p:cNvSpPr>
            <a:spLocks noGrp="1"/>
          </p:cNvSpPr>
          <p:nvPr>
            <p:ph type="subTitle" idx="1"/>
          </p:nvPr>
        </p:nvSpPr>
        <p:spPr>
          <a:xfrm>
            <a:off x="1371600" y="3384575"/>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dirty="0"/>
              <a:t>Haga clic para modificar el estilo de subtítulo del patrón</a:t>
            </a:r>
            <a:endParaRPr lang="es-ES" dirty="0"/>
          </a:p>
        </p:txBody>
      </p:sp>
    </p:spTree>
    <p:extLst>
      <p:ext uri="{BB962C8B-B14F-4D97-AF65-F5344CB8AC3E}">
        <p14:creationId xmlns:p14="http://schemas.microsoft.com/office/powerpoint/2010/main" val="1422205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759842"/>
            <a:ext cx="8229600" cy="796950"/>
          </a:xfrm>
          <a:prstGeom prst="rect">
            <a:avLst/>
          </a:prstGeom>
        </p:spPr>
        <p:txBody>
          <a:bodyPr vert="horz"/>
          <a:lstStyle/>
          <a:p>
            <a:r>
              <a:rPr lang="es-ES_tradnl" dirty="0"/>
              <a:t>Clic para editar título</a:t>
            </a:r>
            <a:endParaRPr lang="es-ES" dirty="0"/>
          </a:p>
        </p:txBody>
      </p:sp>
      <p:sp>
        <p:nvSpPr>
          <p:cNvPr id="3" name="Marcador de texto vertical 2"/>
          <p:cNvSpPr>
            <a:spLocks noGrp="1"/>
          </p:cNvSpPr>
          <p:nvPr>
            <p:ph type="body" orient="vert" idx="1"/>
          </p:nvPr>
        </p:nvSpPr>
        <p:spPr>
          <a:xfrm>
            <a:off x="457200" y="1700809"/>
            <a:ext cx="8229600" cy="4104456"/>
          </a:xfrm>
          <a:prstGeom prst="rect">
            <a:avLst/>
          </a:prstGeom>
        </p:spPr>
        <p:txBody>
          <a:bodyPr vert="eaVert"/>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Tree>
    <p:extLst>
      <p:ext uri="{BB962C8B-B14F-4D97-AF65-F5344CB8AC3E}">
        <p14:creationId xmlns:p14="http://schemas.microsoft.com/office/powerpoint/2010/main" val="3844481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764704"/>
            <a:ext cx="2057400" cy="5040560"/>
          </a:xfrm>
          <a:prstGeom prst="rect">
            <a:avLst/>
          </a:prstGeom>
        </p:spPr>
        <p:txBody>
          <a:bodyPr vert="eaVert"/>
          <a:lstStyle/>
          <a:p>
            <a:r>
              <a:rPr lang="es-ES_tradnl" dirty="0"/>
              <a:t>Clic para editar título</a:t>
            </a:r>
            <a:endParaRPr lang="es-ES" dirty="0"/>
          </a:p>
        </p:txBody>
      </p:sp>
      <p:sp>
        <p:nvSpPr>
          <p:cNvPr id="3" name="Marcador de texto vertical 2"/>
          <p:cNvSpPr>
            <a:spLocks noGrp="1"/>
          </p:cNvSpPr>
          <p:nvPr>
            <p:ph type="body" orient="vert" idx="1"/>
          </p:nvPr>
        </p:nvSpPr>
        <p:spPr>
          <a:xfrm>
            <a:off x="457200" y="764704"/>
            <a:ext cx="6019800" cy="5040560"/>
          </a:xfrm>
          <a:prstGeom prst="rect">
            <a:avLst/>
          </a:prstGeom>
        </p:spPr>
        <p:txBody>
          <a:bodyPr vert="eaVert"/>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Tree>
    <p:extLst>
      <p:ext uri="{BB962C8B-B14F-4D97-AF65-F5344CB8AC3E}">
        <p14:creationId xmlns:p14="http://schemas.microsoft.com/office/powerpoint/2010/main" val="2106317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179388" y="765175"/>
            <a:ext cx="8785225" cy="53609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345877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67544" y="773832"/>
            <a:ext cx="8229600" cy="1143000"/>
          </a:xfrm>
          <a:prstGeom prst="rect">
            <a:avLst/>
          </a:prstGeom>
        </p:spPr>
        <p:txBody>
          <a:bodyPr vert="horz"/>
          <a:lstStyle/>
          <a:p>
            <a:r>
              <a:rPr lang="es-ES_tradnl" dirty="0"/>
              <a:t>Clic para editar título</a:t>
            </a:r>
            <a:endParaRPr lang="es-ES" dirty="0"/>
          </a:p>
        </p:txBody>
      </p:sp>
      <p:sp>
        <p:nvSpPr>
          <p:cNvPr id="3" name="Marcador de contenido 2"/>
          <p:cNvSpPr>
            <a:spLocks noGrp="1"/>
          </p:cNvSpPr>
          <p:nvPr>
            <p:ph idx="1"/>
          </p:nvPr>
        </p:nvSpPr>
        <p:spPr>
          <a:xfrm>
            <a:off x="467544" y="1916832"/>
            <a:ext cx="8229600" cy="4381947"/>
          </a:xfrm>
          <a:prstGeom prst="rect">
            <a:avLst/>
          </a:prstGeom>
        </p:spPr>
        <p:txBody>
          <a:bodyPr vert="horz"/>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Tree>
    <p:extLst>
      <p:ext uri="{BB962C8B-B14F-4D97-AF65-F5344CB8AC3E}">
        <p14:creationId xmlns:p14="http://schemas.microsoft.com/office/powerpoint/2010/main" val="2391716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a:t>Haga clic para modificar el estilo de texto del patrón</a:t>
            </a:r>
          </a:p>
        </p:txBody>
      </p:sp>
    </p:spTree>
    <p:extLst>
      <p:ext uri="{BB962C8B-B14F-4D97-AF65-F5344CB8AC3E}">
        <p14:creationId xmlns:p14="http://schemas.microsoft.com/office/powerpoint/2010/main" val="4070167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629816"/>
            <a:ext cx="8229600" cy="926976"/>
          </a:xfrm>
          <a:prstGeom prst="rect">
            <a:avLst/>
          </a:prstGeom>
        </p:spPr>
        <p:txBody>
          <a:bodyPr vert="horz"/>
          <a:lstStyle/>
          <a:p>
            <a:r>
              <a:rPr lang="es-ES_tradnl" dirty="0"/>
              <a:t>Clic para editar título</a:t>
            </a:r>
            <a:endParaRPr lang="es-ES" dirty="0"/>
          </a:p>
        </p:txBody>
      </p:sp>
      <p:sp>
        <p:nvSpPr>
          <p:cNvPr id="3" name="Marcador de contenido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Tree>
    <p:extLst>
      <p:ext uri="{BB962C8B-B14F-4D97-AF65-F5344CB8AC3E}">
        <p14:creationId xmlns:p14="http://schemas.microsoft.com/office/powerpoint/2010/main" val="3213554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634678"/>
            <a:ext cx="8229600" cy="850106"/>
          </a:xfrm>
          <a:prstGeom prst="rect">
            <a:avLst/>
          </a:prstGeom>
        </p:spPr>
        <p:txBody>
          <a:bodyPr vert="horz"/>
          <a:lstStyle>
            <a:lvl1pPr>
              <a:defRPr/>
            </a:lvl1pPr>
          </a:lstStyle>
          <a:p>
            <a:r>
              <a:rPr lang="es-ES_tradnl" dirty="0"/>
              <a:t>Clic para editar título</a:t>
            </a:r>
            <a:endParaRPr lang="es-ES" dirty="0"/>
          </a:p>
        </p:txBody>
      </p:sp>
      <p:sp>
        <p:nvSpPr>
          <p:cNvPr id="3" name="Marcador de texto 2"/>
          <p:cNvSpPr>
            <a:spLocks noGrp="1"/>
          </p:cNvSpPr>
          <p:nvPr>
            <p:ph type="body" idx="1"/>
          </p:nvPr>
        </p:nvSpPr>
        <p:spPr>
          <a:xfrm>
            <a:off x="457200" y="1853134"/>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a:t>Haga clic para modificar el estilo de texto del patrón</a:t>
            </a:r>
          </a:p>
        </p:txBody>
      </p:sp>
      <p:sp>
        <p:nvSpPr>
          <p:cNvPr id="4" name="Marcador de contenido 3"/>
          <p:cNvSpPr>
            <a:spLocks noGrp="1"/>
          </p:cNvSpPr>
          <p:nvPr>
            <p:ph sz="half" idx="2"/>
          </p:nvPr>
        </p:nvSpPr>
        <p:spPr>
          <a:xfrm>
            <a:off x="457200" y="2502048"/>
            <a:ext cx="4040188" cy="359124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853134"/>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a:t>Haga clic para modificar el estilo de texto del patrón</a:t>
            </a:r>
          </a:p>
        </p:txBody>
      </p:sp>
      <p:sp>
        <p:nvSpPr>
          <p:cNvPr id="6" name="Marcador de contenido 5"/>
          <p:cNvSpPr>
            <a:spLocks noGrp="1"/>
          </p:cNvSpPr>
          <p:nvPr>
            <p:ph sz="quarter" idx="4"/>
          </p:nvPr>
        </p:nvSpPr>
        <p:spPr>
          <a:xfrm>
            <a:off x="4645025" y="2502048"/>
            <a:ext cx="4041775" cy="359124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Tree>
    <p:extLst>
      <p:ext uri="{BB962C8B-B14F-4D97-AF65-F5344CB8AC3E}">
        <p14:creationId xmlns:p14="http://schemas.microsoft.com/office/powerpoint/2010/main" val="4284334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917848"/>
            <a:ext cx="8229600" cy="1143000"/>
          </a:xfrm>
          <a:prstGeom prst="rect">
            <a:avLst/>
          </a:prstGeom>
        </p:spPr>
        <p:txBody>
          <a:bodyPr vert="horz"/>
          <a:lstStyle/>
          <a:p>
            <a:r>
              <a:rPr lang="es-ES_tradnl"/>
              <a:t>Clic para editar título</a:t>
            </a:r>
            <a:endParaRPr lang="es-ES"/>
          </a:p>
        </p:txBody>
      </p:sp>
    </p:spTree>
    <p:extLst>
      <p:ext uri="{BB962C8B-B14F-4D97-AF65-F5344CB8AC3E}">
        <p14:creationId xmlns:p14="http://schemas.microsoft.com/office/powerpoint/2010/main" val="3454790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009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54782"/>
            <a:ext cx="3008313" cy="1162050"/>
          </a:xfrm>
          <a:prstGeom prst="rect">
            <a:avLst/>
          </a:prstGeom>
        </p:spPr>
        <p:txBody>
          <a:bodyPr vert="horz"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744239"/>
            <a:ext cx="5111750" cy="498901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67544" y="1988840"/>
            <a:ext cx="3008313" cy="3744416"/>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Tree>
    <p:extLst>
      <p:ext uri="{BB962C8B-B14F-4D97-AF65-F5344CB8AC3E}">
        <p14:creationId xmlns:p14="http://schemas.microsoft.com/office/powerpoint/2010/main" val="3464211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756791"/>
            <a:ext cx="5486400" cy="389634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Marcador de texto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Tree>
    <p:extLst>
      <p:ext uri="{BB962C8B-B14F-4D97-AF65-F5344CB8AC3E}">
        <p14:creationId xmlns:p14="http://schemas.microsoft.com/office/powerpoint/2010/main" val="86538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n 2" descr="FONDO.ai">
            <a:extLst>
              <a:ext uri="{FF2B5EF4-FFF2-40B4-BE49-F238E27FC236}">
                <a16:creationId xmlns:a16="http://schemas.microsoft.com/office/drawing/2014/main" id="{CAFFA2DA-06EE-B693-E26D-17024D14FAB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Imagen 1" descr="LOGO TEPJF_OK2011.wmf">
            <a:extLst>
              <a:ext uri="{FF2B5EF4-FFF2-40B4-BE49-F238E27FC236}">
                <a16:creationId xmlns:a16="http://schemas.microsoft.com/office/drawing/2014/main" id="{F44E7BC1-7F07-E825-6AEE-A6F48814B4F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027988" y="5756275"/>
            <a:ext cx="865187"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S PGothic"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MS PGothic"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MS PGothic"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MS PGothic"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MS PGothic" pitchFamily="34" charset="-128"/>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1">
            <a:extLst>
              <a:ext uri="{FF2B5EF4-FFF2-40B4-BE49-F238E27FC236}">
                <a16:creationId xmlns:a16="http://schemas.microsoft.com/office/drawing/2014/main" id="{D382EE0D-4409-743D-1C26-2C4CB07BDF39}"/>
              </a:ext>
            </a:extLst>
          </p:cNvPr>
          <p:cNvSpPr>
            <a:spLocks noChangeArrowheads="1"/>
          </p:cNvSpPr>
          <p:nvPr/>
        </p:nvSpPr>
        <p:spPr bwMode="auto">
          <a:xfrm>
            <a:off x="466725" y="5484813"/>
            <a:ext cx="820896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pPr>
            <a:r>
              <a:rPr lang="es-MX" altLang="es-MX">
                <a:solidFill>
                  <a:srgbClr val="224E49"/>
                </a:solidFill>
              </a:rPr>
              <a:t>www.te.gob.mx</a:t>
            </a:r>
          </a:p>
          <a:p>
            <a:pPr algn="ctr" eaLnBrk="1" hangingPunct="1">
              <a:lnSpc>
                <a:spcPct val="90000"/>
              </a:lnSpc>
            </a:pPr>
            <a:r>
              <a:rPr lang="es-MX" altLang="es-MX">
                <a:solidFill>
                  <a:srgbClr val="224E49"/>
                </a:solidFill>
              </a:rPr>
              <a:t>www.te.gob.mx/eje/</a:t>
            </a:r>
          </a:p>
        </p:txBody>
      </p:sp>
      <p:sp>
        <p:nvSpPr>
          <p:cNvPr id="4099" name="4 Rectángulo">
            <a:extLst>
              <a:ext uri="{FF2B5EF4-FFF2-40B4-BE49-F238E27FC236}">
                <a16:creationId xmlns:a16="http://schemas.microsoft.com/office/drawing/2014/main" id="{EFA5A820-BD01-F82A-98AC-238CD7E86E02}"/>
              </a:ext>
            </a:extLst>
          </p:cNvPr>
          <p:cNvSpPr>
            <a:spLocks noChangeArrowheads="1"/>
          </p:cNvSpPr>
          <p:nvPr/>
        </p:nvSpPr>
        <p:spPr bwMode="auto">
          <a:xfrm>
            <a:off x="790575" y="2133600"/>
            <a:ext cx="7561263" cy="2308225"/>
          </a:xfrm>
          <a:prstGeom prst="rect">
            <a:avLst/>
          </a:prstGeom>
          <a:noFill/>
          <a:ln>
            <a:noFill/>
          </a:ln>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spcBef>
                <a:spcPct val="50000"/>
              </a:spcBef>
              <a:buFont typeface="Wingdings" panose="05000000000000000000" pitchFamily="2" charset="2"/>
              <a:buNone/>
              <a:defRPr/>
            </a:pPr>
            <a:r>
              <a:rPr lang="es-MX" altLang="es-MX" sz="4000" b="1" dirty="0">
                <a:solidFill>
                  <a:srgbClr val="008040"/>
                </a:solidFill>
                <a:latin typeface="+mn-lt"/>
              </a:rPr>
              <a:t>Acciones afirmativas para personas integrantes de pueblos y comunidades originarias y afromexicanas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uadroTexto 4">
            <a:extLst>
              <a:ext uri="{FF2B5EF4-FFF2-40B4-BE49-F238E27FC236}">
                <a16:creationId xmlns:a16="http://schemas.microsoft.com/office/drawing/2014/main" id="{96BD8B4D-AC75-B6C3-BF41-815FA98ACCAF}"/>
              </a:ext>
            </a:extLst>
          </p:cNvPr>
          <p:cNvSpPr txBox="1">
            <a:spLocks noChangeArrowheads="1"/>
          </p:cNvSpPr>
          <p:nvPr/>
        </p:nvSpPr>
        <p:spPr bwMode="auto">
          <a:xfrm>
            <a:off x="900113" y="1989138"/>
            <a:ext cx="7056437"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spcBef>
                <a:spcPct val="20000"/>
              </a:spcBef>
            </a:pPr>
            <a:r>
              <a:rPr lang="es-MX" altLang="es-MX" sz="2800"/>
              <a:t>Son un conjunto de normas que, a través de acuerdos y un entramado de leyes que reconocen la diversidad cultural posibilitan la inclusión y el acceso a derechos.</a:t>
            </a:r>
          </a:p>
          <a:p>
            <a:pPr algn="just" eaLnBrk="1" hangingPunct="1">
              <a:spcBef>
                <a:spcPct val="20000"/>
              </a:spcBef>
            </a:pPr>
            <a:endParaRPr lang="es-MX" altLang="es-MX" sz="2800"/>
          </a:p>
          <a:p>
            <a:pPr algn="r" eaLnBrk="1" hangingPunct="1">
              <a:spcBef>
                <a:spcPct val="20000"/>
              </a:spcBef>
            </a:pPr>
            <a:r>
              <a:rPr lang="es-MX" altLang="es-MX" sz="2800"/>
              <a:t>Lizeth Pérez Cárdenas (2024)</a:t>
            </a:r>
            <a:endParaRPr lang="es-ES" altLang="es-MX" sz="2800"/>
          </a:p>
          <a:p>
            <a:pPr algn="just" eaLnBrk="1" hangingPunct="1">
              <a:spcBef>
                <a:spcPct val="20000"/>
              </a:spcBef>
            </a:pPr>
            <a:endParaRPr lang="es-MX" altLang="es-MX" sz="2800"/>
          </a:p>
          <a:p>
            <a:pPr algn="just" eaLnBrk="1" hangingPunct="1">
              <a:spcBef>
                <a:spcPct val="20000"/>
              </a:spcBef>
            </a:pPr>
            <a:endParaRPr lang="es-MX" altLang="es-MX" sz="2800"/>
          </a:p>
        </p:txBody>
      </p:sp>
      <p:sp>
        <p:nvSpPr>
          <p:cNvPr id="17411" name="Rectangle 2">
            <a:extLst>
              <a:ext uri="{FF2B5EF4-FFF2-40B4-BE49-F238E27FC236}">
                <a16:creationId xmlns:a16="http://schemas.microsoft.com/office/drawing/2014/main" id="{1CA3799B-C52A-706A-F746-F2F56386FDFE}"/>
              </a:ext>
            </a:extLst>
          </p:cNvPr>
          <p:cNvSpPr txBox="1">
            <a:spLocks noChangeArrowheads="1"/>
          </p:cNvSpPr>
          <p:nvPr/>
        </p:nvSpPr>
        <p:spPr bwMode="auto">
          <a:xfrm>
            <a:off x="2555875" y="692150"/>
            <a:ext cx="65722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800" b="1">
                <a:solidFill>
                  <a:srgbClr val="006600"/>
                </a:solidFill>
              </a:rPr>
              <a:t>DEFINICIÓN</a:t>
            </a:r>
            <a:endParaRPr lang="es-ES" altLang="es-MX" sz="2800" b="1">
              <a:solidFill>
                <a:srgbClr val="0066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uadroTexto 3">
            <a:extLst>
              <a:ext uri="{FF2B5EF4-FFF2-40B4-BE49-F238E27FC236}">
                <a16:creationId xmlns:a16="http://schemas.microsoft.com/office/drawing/2014/main" id="{78CAE660-B573-E680-24AE-AAAE64AC565C}"/>
              </a:ext>
            </a:extLst>
          </p:cNvPr>
          <p:cNvSpPr txBox="1">
            <a:spLocks noChangeArrowheads="1"/>
          </p:cNvSpPr>
          <p:nvPr/>
        </p:nvSpPr>
        <p:spPr bwMode="auto">
          <a:xfrm>
            <a:off x="539750" y="908050"/>
            <a:ext cx="806450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MX" altLang="es-MX"/>
              <a:t>Jurisprudencia 11/2015</a:t>
            </a:r>
          </a:p>
          <a:p>
            <a:endParaRPr lang="es-MX" altLang="es-MX"/>
          </a:p>
          <a:p>
            <a:r>
              <a:rPr lang="es-MX" altLang="es-MX"/>
              <a:t>ACCIONES AFIRMATIVAS. ELEMENTOS FUNDAMENTALES.</a:t>
            </a:r>
          </a:p>
          <a:p>
            <a:endParaRPr lang="es-MX" altLang="es-MX"/>
          </a:p>
          <a:p>
            <a:pPr algn="just"/>
            <a:r>
              <a:rPr lang="es-MX" altLang="es-MX" b="1"/>
              <a:t>acciones afirmativas </a:t>
            </a:r>
            <a:r>
              <a:rPr lang="es-MX" altLang="es-MX"/>
              <a:t>en tanto constituyen medidas temporales, razonables, proporcionales y objetivas orientadas a la igualdad material. En consecuencia, los elementos fundamentales de las acciones afirmativas, son: a) Objeto y fin. Hacer realidad la igualdad material y, por tanto, compensar o remediar una situación de injusticia, desventaja o discriminación; alcanzar una representación o un nivel de participación equilibrada, así como establecer las condiciones mínimas para que las personas puedan partir de un mismo punto de arranque y desplegar sus atributos y capacidades. b) Destinatarias. Personas y grupos en situación de vulnerabilidad, desventaja y/o discriminación para gozar y ejercer efectivamente sus derechos, y c) Conducta exigible. Abarca una amplia gama de instrumentos, políticas y prácticas de índole legislativa, ejecutiva, administrativa y reglamentaria. La elección de una acción dependerá del contexto en que se aplique y del objetivo a lograr. La figura más conocida de las</a:t>
            </a:r>
            <a:r>
              <a:rPr lang="es-MX" altLang="es-MX" b="1"/>
              <a:t> acciones afirmativas </a:t>
            </a:r>
            <a:r>
              <a:rPr lang="es-MX" altLang="es-MX"/>
              <a:t>son las políticas de cuotas o cupos.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uadroTexto 3">
            <a:extLst>
              <a:ext uri="{FF2B5EF4-FFF2-40B4-BE49-F238E27FC236}">
                <a16:creationId xmlns:a16="http://schemas.microsoft.com/office/drawing/2014/main" id="{D5523441-43B1-4BC2-54EC-D9A8F6D86718}"/>
              </a:ext>
            </a:extLst>
          </p:cNvPr>
          <p:cNvSpPr txBox="1">
            <a:spLocks noChangeArrowheads="1"/>
          </p:cNvSpPr>
          <p:nvPr/>
        </p:nvSpPr>
        <p:spPr bwMode="auto">
          <a:xfrm>
            <a:off x="611188" y="692150"/>
            <a:ext cx="7921625" cy="591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MX" altLang="es-MX"/>
              <a:t>Jurisprudencia 17/2024</a:t>
            </a:r>
          </a:p>
          <a:p>
            <a:endParaRPr lang="es-MX" altLang="es-MX"/>
          </a:p>
          <a:p>
            <a:pPr algn="just"/>
            <a:r>
              <a:rPr lang="es-MX" altLang="es-MX" b="1"/>
              <a:t>ACCIONES AFIRMATIVAS. LAS AUTORIDADES ELECTORALES DEBEN IMPLEMENTARLAS CON UNA TEMPORALIDAD RAZONABLE HASTA ANTES DEL INICIO DEL REGISTRO DE CANDIDATURAS PARA GARANTIZAR LOS PRINCIPIOS DE CERTEZA Y SEGURIDAD JURÍDICA.</a:t>
            </a:r>
          </a:p>
          <a:p>
            <a:pPr algn="just"/>
            <a:r>
              <a:rPr lang="es-MX" altLang="es-MX"/>
              <a:t>la aplicación de</a:t>
            </a:r>
            <a:r>
              <a:rPr lang="es-MX" altLang="es-MX" b="1"/>
              <a:t> acciones afirmativas </a:t>
            </a:r>
            <a:r>
              <a:rPr lang="es-MX" altLang="es-MX"/>
              <a:t>no constituye modificaciones sustanciales de las incluidas en la limitación temporal establecida en la fracción II penúltimo párrafo del artículo 105 de la Constitución federal, al tener una naturaleza accesoria y temporal tendente a modular la postulación de candidaturas y, en consecuencia, válidamente pueden ordenarse aún empezado el proceso electoral, para efecto de que los partidos políticos cumplan con su obligación de presentar las candidaturas acordes a los fines que constitucionalmente tienen previstos, esto es, en condiciones de igualdad y libres de discriminación. No obstante, su aprobación debe hacerse con una temporalidad anticipada y razonable a las fechas en las que pudieran ser exigibles las obligaciones a los institutos políticos, y no modulen actos que ya han sido celebrados. Por tanto, se considera que hasta antes del inicio de la etapa de registro de candidaturas constituye un límite razonable para hacer factible su definitividad.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uadroTexto 3">
            <a:extLst>
              <a:ext uri="{FF2B5EF4-FFF2-40B4-BE49-F238E27FC236}">
                <a16:creationId xmlns:a16="http://schemas.microsoft.com/office/drawing/2014/main" id="{CF9C014D-A139-62EC-9676-CFE401BD6C98}"/>
              </a:ext>
            </a:extLst>
          </p:cNvPr>
          <p:cNvSpPr txBox="1">
            <a:spLocks noChangeArrowheads="1"/>
          </p:cNvSpPr>
          <p:nvPr/>
        </p:nvSpPr>
        <p:spPr bwMode="auto">
          <a:xfrm>
            <a:off x="395288" y="765175"/>
            <a:ext cx="83534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MX" altLang="es-MX"/>
              <a:t>Jurisprudencia 19/2024</a:t>
            </a:r>
          </a:p>
          <a:p>
            <a:endParaRPr lang="es-MX" altLang="es-MX"/>
          </a:p>
          <a:p>
            <a:pPr algn="just"/>
            <a:r>
              <a:rPr lang="es-MX" altLang="es-MX" b="1"/>
              <a:t>INTERÉS LEGÍTIMO PARA IMPUGNAR EL REGISTRO DE CANDIDATURAS INDÍGENAS. BASTA QUE LA PERSONA QUE PROMUEVE UN MEDIO DE IMPUGNACIÓN SE AUTOADSCRIBA A UNA COMUNIDAD O PUEBLO INDÍGENA Y PRETENDA TUTELAR DERECHOS POLÍTICO-ELECTORALES DE ESE GRUPO EN SITUACIÓN DE VULNERABILIDAD.</a:t>
            </a:r>
          </a:p>
          <a:p>
            <a:pPr algn="just"/>
            <a:endParaRPr lang="es-MX" altLang="es-MX" b="1"/>
          </a:p>
          <a:p>
            <a:pPr algn="just"/>
            <a:r>
              <a:rPr lang="es-MX" altLang="es-MX"/>
              <a:t>Sala Superior ha considerado necesaria acreditar una autoadscripción calificada para quienes pretendan ocupar una candidatura por acción afirmativa indígena, con el fin de evitar autoadscripciones no legítimas, mediante acciones fraudulentas que busquen evadir tal medida afirmativa. Ahora bien, de conformidad con la jurisprudencia 4/2012, la conciencia de identidad a un pueblo o comunidad indígena es suficiente para acreditar la legitimación activa para promover un juicio ciudadano en defensa de los derechos de los pueblos o comunidades indígenas. De esta forma, cualquier persona que se auto adscriba como indígena cuenta con interés legítimo, difuso o colectivo, para impugnar el registro de candidaturas bajo esta acción afirmativa, al acudir a juicio en defensa y vigilancia del cumplimiento de los deberes establecidos para la postulación de candidaturas por acción afirmativa indígena.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uadroTexto 3">
            <a:extLst>
              <a:ext uri="{FF2B5EF4-FFF2-40B4-BE49-F238E27FC236}">
                <a16:creationId xmlns:a16="http://schemas.microsoft.com/office/drawing/2014/main" id="{0D09C293-5654-8E27-6F3D-27A0AD6C62BB}"/>
              </a:ext>
            </a:extLst>
          </p:cNvPr>
          <p:cNvSpPr txBox="1">
            <a:spLocks noChangeArrowheads="1"/>
          </p:cNvSpPr>
          <p:nvPr/>
        </p:nvSpPr>
        <p:spPr bwMode="auto">
          <a:xfrm>
            <a:off x="539750" y="1052513"/>
            <a:ext cx="7993063"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s-MX" altLang="es-MX"/>
              <a:t>Jurisprudencia 3/2023</a:t>
            </a:r>
          </a:p>
          <a:p>
            <a:endParaRPr lang="es-MX" altLang="es-MX"/>
          </a:p>
          <a:p>
            <a:r>
              <a:rPr lang="es-MX" altLang="es-MX" b="1"/>
              <a:t>COMUNIDADES INDÍGENAS. LOS PARTIDOS POLÍTICOS DEBEN PRESENTAR ELEMENTOS QUE DEMUESTREN EL VÍNCULO DE LA PERSONA QUE PRETENDEN POSTULAR CON LA COMUNIDAD A LA QUE PERTENECE, EN CUMPLIMIENTO A UNA ACCIÓN AFIRMATIVA.</a:t>
            </a:r>
          </a:p>
          <a:p>
            <a:endParaRPr lang="es-MX" altLang="es-MX" b="1"/>
          </a:p>
          <a:p>
            <a:pPr algn="just"/>
            <a:r>
              <a:rPr lang="es-MX" altLang="es-MX"/>
              <a:t>es necesario acreditar la</a:t>
            </a:r>
            <a:r>
              <a:rPr lang="es-MX" altLang="es-MX" b="1"/>
              <a:t> autoadscripción </a:t>
            </a:r>
            <a:r>
              <a:rPr lang="es-MX" altLang="es-MX"/>
              <a:t>calificada, a fin de que la acción afirmativa verdaderamente se materialice, para lo cual, es necesario demostrar el vínculo efectivo con las constancias que emiten las instituciones sociales, económicas, culturales y políticas distintivas de la comunidad a la que se pertenece. Con la finalidad de garantizar que la ciudadanía vote efectivamente por candidaturas indígenas, asegurando que las personas electas representarán los intereses reales de los grupos en cuestión. En ese sentido las autoridades y los actores políticos tienen el deber de vigilar que esas candidaturas postuladas, sean ocupadas por personas indígenas con vínculos a sus comunidades que pretenden representar y evitar una</a:t>
            </a:r>
            <a:r>
              <a:rPr lang="es-MX" altLang="es-MX" b="1"/>
              <a:t> autoadscripción </a:t>
            </a:r>
            <a:r>
              <a:rPr lang="es-MX" altLang="es-MX"/>
              <a:t>no legítima.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14">
            <a:extLst>
              <a:ext uri="{FF2B5EF4-FFF2-40B4-BE49-F238E27FC236}">
                <a16:creationId xmlns:a16="http://schemas.microsoft.com/office/drawing/2014/main" id="{B42421CF-CD1F-7615-4168-8D3DF80E4980}"/>
              </a:ext>
            </a:extLst>
          </p:cNvPr>
          <p:cNvSpPr>
            <a:spLocks noChangeArrowheads="1"/>
          </p:cNvSpPr>
          <p:nvPr/>
        </p:nvSpPr>
        <p:spPr bwMode="auto">
          <a:xfrm>
            <a:off x="1258888" y="1825625"/>
            <a:ext cx="473075" cy="325438"/>
          </a:xfrm>
          <a:prstGeom prst="rightArrow">
            <a:avLst>
              <a:gd name="adj1" fmla="val 50000"/>
              <a:gd name="adj2" fmla="val 34423"/>
            </a:avLst>
          </a:prstGeom>
          <a:solidFill>
            <a:srgbClr val="00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lnSpc>
                <a:spcPct val="90000"/>
              </a:lnSpc>
            </a:pPr>
            <a:endParaRPr lang="es-MX" altLang="es-MX" b="1">
              <a:latin typeface="Calibri" panose="020F0502020204030204" pitchFamily="34" charset="0"/>
            </a:endParaRPr>
          </a:p>
        </p:txBody>
      </p:sp>
      <p:sp>
        <p:nvSpPr>
          <p:cNvPr id="5" name="4 Rectángulo">
            <a:extLst>
              <a:ext uri="{FF2B5EF4-FFF2-40B4-BE49-F238E27FC236}">
                <a16:creationId xmlns:a16="http://schemas.microsoft.com/office/drawing/2014/main" id="{249A00C7-199D-5FD9-986E-E6CACD753800}"/>
              </a:ext>
            </a:extLst>
          </p:cNvPr>
          <p:cNvSpPr/>
          <p:nvPr/>
        </p:nvSpPr>
        <p:spPr>
          <a:xfrm>
            <a:off x="1258888" y="1268413"/>
            <a:ext cx="7200900" cy="1636712"/>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22170" tIns="163831" rIns="305816" bIns="163830" spcCol="1270" anchor="ctr"/>
          <a:lstStyle/>
          <a:p>
            <a:pPr marL="180975" indent="-180975" algn="just" defTabSz="1911350" eaLnBrk="1" fontAlgn="auto" hangingPunct="1">
              <a:lnSpc>
                <a:spcPct val="90000"/>
              </a:lnSpc>
              <a:spcBef>
                <a:spcPts val="0"/>
              </a:spcBef>
              <a:spcAft>
                <a:spcPct val="35000"/>
              </a:spcAft>
              <a:buClr>
                <a:srgbClr val="006600"/>
              </a:buClr>
              <a:buSzPct val="103000"/>
              <a:buFont typeface="Wingdings" pitchFamily="2" charset="2"/>
              <a:buChar char="§"/>
              <a:defRPr/>
            </a:pPr>
            <a:r>
              <a:rPr lang="es-MX" dirty="0">
                <a:solidFill>
                  <a:schemeClr val="tx1"/>
                </a:solidFill>
                <a:cs typeface="Arial" pitchFamily="34" charset="0"/>
              </a:rPr>
              <a:t>Proponer el establecimiento de una legislación en la que se </a:t>
            </a:r>
            <a:r>
              <a:rPr lang="es-MX" b="1" dirty="0">
                <a:solidFill>
                  <a:schemeClr val="tx1"/>
                </a:solidFill>
                <a:cs typeface="Arial" pitchFamily="34" charset="0"/>
              </a:rPr>
              <a:t>reconozcan</a:t>
            </a:r>
            <a:r>
              <a:rPr lang="es-MX" dirty="0">
                <a:solidFill>
                  <a:schemeClr val="tx1"/>
                </a:solidFill>
                <a:cs typeface="Arial" pitchFamily="34" charset="0"/>
              </a:rPr>
              <a:t> expresamente los </a:t>
            </a:r>
            <a:r>
              <a:rPr lang="es-MX" b="1" dirty="0">
                <a:solidFill>
                  <a:schemeClr val="tx1"/>
                </a:solidFill>
                <a:cs typeface="Arial" pitchFamily="34" charset="0"/>
              </a:rPr>
              <a:t>derechos</a:t>
            </a:r>
            <a:r>
              <a:rPr lang="es-MX" dirty="0">
                <a:solidFill>
                  <a:schemeClr val="tx1"/>
                </a:solidFill>
                <a:cs typeface="Arial" pitchFamily="34" charset="0"/>
              </a:rPr>
              <a:t> sociales, económicos y </a:t>
            </a:r>
            <a:r>
              <a:rPr lang="es-MX" b="1" dirty="0">
                <a:solidFill>
                  <a:schemeClr val="tx1"/>
                </a:solidFill>
                <a:cs typeface="Arial" pitchFamily="34" charset="0"/>
              </a:rPr>
              <a:t>políticos</a:t>
            </a:r>
            <a:r>
              <a:rPr lang="es-MX" dirty="0">
                <a:solidFill>
                  <a:schemeClr val="tx1"/>
                </a:solidFill>
                <a:cs typeface="Arial" pitchFamily="34" charset="0"/>
              </a:rPr>
              <a:t> de mujeres y hombres que habitan en los pueblos originarios, con respeto a su organización política.</a:t>
            </a:r>
          </a:p>
          <a:p>
            <a:pPr marL="180975" indent="-180975" algn="just" defTabSz="1911350" eaLnBrk="1" fontAlgn="auto" hangingPunct="1">
              <a:lnSpc>
                <a:spcPct val="90000"/>
              </a:lnSpc>
              <a:spcBef>
                <a:spcPts val="0"/>
              </a:spcBef>
              <a:spcAft>
                <a:spcPct val="35000"/>
              </a:spcAft>
              <a:buClr>
                <a:srgbClr val="006600"/>
              </a:buClr>
              <a:buSzPct val="103000"/>
              <a:defRPr/>
            </a:pPr>
            <a:endParaRPr lang="es-MX" i="1" dirty="0">
              <a:solidFill>
                <a:schemeClr val="tx1"/>
              </a:solidFill>
              <a:cs typeface="Arial" pitchFamily="34" charset="0"/>
            </a:endParaRPr>
          </a:p>
        </p:txBody>
      </p:sp>
      <p:sp>
        <p:nvSpPr>
          <p:cNvPr id="23556" name="5 Rectángulo">
            <a:extLst>
              <a:ext uri="{FF2B5EF4-FFF2-40B4-BE49-F238E27FC236}">
                <a16:creationId xmlns:a16="http://schemas.microsoft.com/office/drawing/2014/main" id="{C3438155-2EBC-3D0E-B8E3-E7830A24C68C}"/>
              </a:ext>
            </a:extLst>
          </p:cNvPr>
          <p:cNvSpPr>
            <a:spLocks noChangeArrowheads="1"/>
          </p:cNvSpPr>
          <p:nvPr/>
        </p:nvSpPr>
        <p:spPr bwMode="auto">
          <a:xfrm>
            <a:off x="4398963" y="2330450"/>
            <a:ext cx="37957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1400" i="1">
                <a:solidFill>
                  <a:srgbClr val="006600"/>
                </a:solidFill>
              </a:rPr>
              <a:t>(</a:t>
            </a:r>
            <a:r>
              <a:rPr lang="es-ES" altLang="es-MX" sz="1400" i="1">
                <a:solidFill>
                  <a:srgbClr val="006600"/>
                </a:solidFill>
              </a:rPr>
              <a:t>Programa de Acción “4.7. Multiculturalidad y Pueblos Originarios” y Estatutos, art. 45.)</a:t>
            </a:r>
            <a:endParaRPr lang="es-MX" altLang="es-MX" sz="1400">
              <a:solidFill>
                <a:srgbClr val="006600"/>
              </a:solidFill>
            </a:endParaRPr>
          </a:p>
        </p:txBody>
      </p:sp>
      <p:pic>
        <p:nvPicPr>
          <p:cNvPr id="23557" name="Picture 1" descr="http://intranet/imgs/log_pri.jpg">
            <a:extLst>
              <a:ext uri="{FF2B5EF4-FFF2-40B4-BE49-F238E27FC236}">
                <a16:creationId xmlns:a16="http://schemas.microsoft.com/office/drawing/2014/main" id="{2A835EDF-C5A1-6F0B-9964-045CA71528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365125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AutoShape 14">
            <a:extLst>
              <a:ext uri="{FF2B5EF4-FFF2-40B4-BE49-F238E27FC236}">
                <a16:creationId xmlns:a16="http://schemas.microsoft.com/office/drawing/2014/main" id="{645EDB4B-A48E-1B40-F4A5-86E969E16BA7}"/>
              </a:ext>
            </a:extLst>
          </p:cNvPr>
          <p:cNvSpPr>
            <a:spLocks noChangeArrowheads="1"/>
          </p:cNvSpPr>
          <p:nvPr/>
        </p:nvSpPr>
        <p:spPr bwMode="auto">
          <a:xfrm>
            <a:off x="1258888" y="3824288"/>
            <a:ext cx="473075" cy="325437"/>
          </a:xfrm>
          <a:prstGeom prst="rightArrow">
            <a:avLst>
              <a:gd name="adj1" fmla="val 50000"/>
              <a:gd name="adj2" fmla="val 34423"/>
            </a:avLst>
          </a:prstGeom>
          <a:solidFill>
            <a:srgbClr val="00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lnSpc>
                <a:spcPct val="90000"/>
              </a:lnSpc>
            </a:pPr>
            <a:endParaRPr lang="es-MX" altLang="es-MX" b="1">
              <a:latin typeface="Calibri" panose="020F0502020204030204" pitchFamily="34" charset="0"/>
            </a:endParaRPr>
          </a:p>
        </p:txBody>
      </p:sp>
      <p:sp>
        <p:nvSpPr>
          <p:cNvPr id="9" name="8 Rectángulo">
            <a:extLst>
              <a:ext uri="{FF2B5EF4-FFF2-40B4-BE49-F238E27FC236}">
                <a16:creationId xmlns:a16="http://schemas.microsoft.com/office/drawing/2014/main" id="{76207C2B-ED78-18CD-CE6D-229ECFC3AE20}"/>
              </a:ext>
            </a:extLst>
          </p:cNvPr>
          <p:cNvSpPr/>
          <p:nvPr/>
        </p:nvSpPr>
        <p:spPr>
          <a:xfrm>
            <a:off x="1258888" y="2905125"/>
            <a:ext cx="7345362" cy="3355975"/>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22170" tIns="163831" rIns="305816" bIns="163830" spcCol="1270" anchor="ctr"/>
          <a:lstStyle/>
          <a:p>
            <a:pPr marL="180975" indent="-180975" algn="just" defTabSz="1911350" eaLnBrk="1" fontAlgn="auto" hangingPunct="1">
              <a:lnSpc>
                <a:spcPct val="90000"/>
              </a:lnSpc>
              <a:spcBef>
                <a:spcPts val="0"/>
              </a:spcBef>
              <a:spcAft>
                <a:spcPct val="35000"/>
              </a:spcAft>
              <a:buClr>
                <a:srgbClr val="006600"/>
              </a:buClr>
              <a:buSzPct val="103000"/>
              <a:buFont typeface="Wingdings" pitchFamily="2" charset="2"/>
              <a:buChar char="§"/>
              <a:defRPr/>
            </a:pPr>
            <a:r>
              <a:rPr lang="es-MX" dirty="0">
                <a:solidFill>
                  <a:schemeClr val="tx1"/>
                </a:solidFill>
                <a:cs typeface="Arial" pitchFamily="34" charset="0"/>
              </a:rPr>
              <a:t>Promover una mayor </a:t>
            </a:r>
            <a:r>
              <a:rPr lang="es-MX" b="1" dirty="0">
                <a:solidFill>
                  <a:schemeClr val="tx1"/>
                </a:solidFill>
                <a:cs typeface="Arial" pitchFamily="34" charset="0"/>
              </a:rPr>
              <a:t>representación política </a:t>
            </a:r>
            <a:r>
              <a:rPr lang="es-MX" dirty="0">
                <a:solidFill>
                  <a:schemeClr val="tx1"/>
                </a:solidFill>
                <a:cs typeface="Arial" pitchFamily="34" charset="0"/>
              </a:rPr>
              <a:t>de los pueblos y comunidades indígenas tanto en los órganos de dirección nacional, estatal y municipal del partido, como en las </a:t>
            </a:r>
            <a:r>
              <a:rPr lang="es-MX" b="1" dirty="0">
                <a:solidFill>
                  <a:schemeClr val="tx1"/>
                </a:solidFill>
                <a:cs typeface="Arial" pitchFamily="34" charset="0"/>
              </a:rPr>
              <a:t>candidaturas a cargos de elección popular </a:t>
            </a:r>
            <a:r>
              <a:rPr lang="es-MX" dirty="0">
                <a:solidFill>
                  <a:schemeClr val="tx1"/>
                </a:solidFill>
                <a:cs typeface="Arial" pitchFamily="34" charset="0"/>
              </a:rPr>
              <a:t>de mayoría relativa y representación proporcional que presente el PRI en las contiendas federales, estatales y municipales.</a:t>
            </a:r>
          </a:p>
          <a:p>
            <a:pPr marL="180975" indent="-180975" algn="just" defTabSz="1911350" eaLnBrk="1" fontAlgn="auto" hangingPunct="1">
              <a:lnSpc>
                <a:spcPct val="90000"/>
              </a:lnSpc>
              <a:spcBef>
                <a:spcPts val="0"/>
              </a:spcBef>
              <a:spcAft>
                <a:spcPct val="35000"/>
              </a:spcAft>
              <a:buClr>
                <a:srgbClr val="006600"/>
              </a:buClr>
              <a:buSzPct val="103000"/>
              <a:buFont typeface="Wingdings" pitchFamily="2" charset="2"/>
              <a:buChar char="§"/>
              <a:defRPr/>
            </a:pPr>
            <a:r>
              <a:rPr lang="es-MX" dirty="0">
                <a:solidFill>
                  <a:schemeClr val="tx1"/>
                </a:solidFill>
                <a:cs typeface="Arial" pitchFamily="34" charset="0"/>
              </a:rPr>
              <a:t>Promueve la nominación de candidatos indígenas, en las poblaciones con mayoría indígena. Por ambos principios (RP y MR) y en procesos federales y estatales)</a:t>
            </a:r>
          </a:p>
          <a:p>
            <a:pPr marL="180975" indent="-180975" algn="just" defTabSz="1911350" eaLnBrk="1" fontAlgn="auto" hangingPunct="1">
              <a:lnSpc>
                <a:spcPct val="90000"/>
              </a:lnSpc>
              <a:spcBef>
                <a:spcPts val="0"/>
              </a:spcBef>
              <a:spcAft>
                <a:spcPct val="35000"/>
              </a:spcAft>
              <a:buClr>
                <a:srgbClr val="006600"/>
              </a:buClr>
              <a:buSzPct val="103000"/>
              <a:buFont typeface="Wingdings" pitchFamily="2" charset="2"/>
              <a:buChar char="§"/>
              <a:defRPr/>
            </a:pPr>
            <a:r>
              <a:rPr lang="es-ES" dirty="0">
                <a:solidFill>
                  <a:schemeClr val="tx1"/>
                </a:solidFill>
                <a:cs typeface="Arial" pitchFamily="34" charset="0"/>
              </a:rPr>
              <a:t>En los órganos legislativos y en la integración de las planillas para regidores y síndicos, promueve la representación indígena.</a:t>
            </a:r>
          </a:p>
        </p:txBody>
      </p:sp>
      <p:sp>
        <p:nvSpPr>
          <p:cNvPr id="23560" name="9 Rectángulo">
            <a:extLst>
              <a:ext uri="{FF2B5EF4-FFF2-40B4-BE49-F238E27FC236}">
                <a16:creationId xmlns:a16="http://schemas.microsoft.com/office/drawing/2014/main" id="{146152C2-49F9-463F-33E5-4F101B806BF6}"/>
              </a:ext>
            </a:extLst>
          </p:cNvPr>
          <p:cNvSpPr>
            <a:spLocks noChangeArrowheads="1"/>
          </p:cNvSpPr>
          <p:nvPr/>
        </p:nvSpPr>
        <p:spPr bwMode="auto">
          <a:xfrm>
            <a:off x="4140200" y="5922963"/>
            <a:ext cx="396557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defTabSz="1911350">
              <a:defRPr>
                <a:solidFill>
                  <a:schemeClr val="tx1"/>
                </a:solidFill>
                <a:latin typeface="Arial" panose="020B0604020202020204" pitchFamily="34" charset="0"/>
                <a:ea typeface="MS PGothic" panose="020B0600070205080204" pitchFamily="34" charset="-128"/>
              </a:defRPr>
            </a:lvl1pPr>
            <a:lvl2pPr marL="742950" indent="-285750" defTabSz="1911350">
              <a:defRPr>
                <a:solidFill>
                  <a:schemeClr val="tx1"/>
                </a:solidFill>
                <a:latin typeface="Arial" panose="020B0604020202020204" pitchFamily="34" charset="0"/>
                <a:ea typeface="MS PGothic" panose="020B0600070205080204" pitchFamily="34" charset="-128"/>
              </a:defRPr>
            </a:lvl2pPr>
            <a:lvl3pPr marL="1143000" indent="-228600" defTabSz="1911350">
              <a:defRPr>
                <a:solidFill>
                  <a:schemeClr val="tx1"/>
                </a:solidFill>
                <a:latin typeface="Arial" panose="020B0604020202020204" pitchFamily="34" charset="0"/>
                <a:ea typeface="MS PGothic" panose="020B0600070205080204" pitchFamily="34" charset="-128"/>
              </a:defRPr>
            </a:lvl3pPr>
            <a:lvl4pPr marL="1600200" indent="-228600" defTabSz="1911350">
              <a:defRPr>
                <a:solidFill>
                  <a:schemeClr val="tx1"/>
                </a:solidFill>
                <a:latin typeface="Arial" panose="020B0604020202020204" pitchFamily="34" charset="0"/>
                <a:ea typeface="MS PGothic" panose="020B0600070205080204" pitchFamily="34" charset="-128"/>
              </a:defRPr>
            </a:lvl4pPr>
            <a:lvl5pPr marL="2057400" indent="-228600" defTabSz="1911350">
              <a:defRPr>
                <a:solidFill>
                  <a:schemeClr val="tx1"/>
                </a:solidFill>
                <a:latin typeface="Arial" panose="020B0604020202020204" pitchFamily="34" charset="0"/>
                <a:ea typeface="MS PGothic" panose="020B0600070205080204" pitchFamily="34" charset="-128"/>
              </a:defRPr>
            </a:lvl5pPr>
            <a:lvl6pPr marL="2514600" indent="-228600" defTabSz="191135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191135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191135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191135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lnSpc>
                <a:spcPct val="90000"/>
              </a:lnSpc>
              <a:buClr>
                <a:srgbClr val="006600"/>
              </a:buClr>
              <a:buSzPct val="103000"/>
            </a:pPr>
            <a:r>
              <a:rPr lang="es-ES" altLang="es-MX" sz="1400" i="1">
                <a:solidFill>
                  <a:srgbClr val="006600"/>
                </a:solidFill>
              </a:rPr>
              <a:t>(Programa de Acción. Desarrollo de pueblos y comunidades indígenas; y Estatuto, artículo 175 y 176)</a:t>
            </a:r>
            <a:endParaRPr lang="es-MX" altLang="es-MX" sz="1400" i="1">
              <a:solidFill>
                <a:srgbClr val="006600"/>
              </a:solidFill>
            </a:endParaRPr>
          </a:p>
        </p:txBody>
      </p:sp>
      <p:pic>
        <p:nvPicPr>
          <p:cNvPr id="23561" name="Picture 17">
            <a:extLst>
              <a:ext uri="{FF2B5EF4-FFF2-40B4-BE49-F238E27FC236}">
                <a16:creationId xmlns:a16="http://schemas.microsoft.com/office/drawing/2014/main" id="{CFF476CC-E5DF-71AE-9AE8-EF5A088353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538288"/>
            <a:ext cx="79216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Rectangle 2">
            <a:extLst>
              <a:ext uri="{FF2B5EF4-FFF2-40B4-BE49-F238E27FC236}">
                <a16:creationId xmlns:a16="http://schemas.microsoft.com/office/drawing/2014/main" id="{3806A5B7-9505-FB1A-E54E-00C58E0410A8}"/>
              </a:ext>
            </a:extLst>
          </p:cNvPr>
          <p:cNvSpPr txBox="1">
            <a:spLocks noChangeArrowheads="1"/>
          </p:cNvSpPr>
          <p:nvPr/>
        </p:nvSpPr>
        <p:spPr bwMode="auto">
          <a:xfrm>
            <a:off x="1187450" y="765175"/>
            <a:ext cx="77771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800" b="1">
                <a:solidFill>
                  <a:srgbClr val="006600"/>
                </a:solidFill>
              </a:rPr>
              <a:t>Los DPEPCI y los partidos políticos</a:t>
            </a:r>
            <a:endParaRPr lang="es-ES" altLang="es-MX" sz="2800" b="1">
              <a:solidFill>
                <a:srgbClr val="0066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http://intranet/imgs/logo_pan.jpg">
            <a:extLst>
              <a:ext uri="{FF2B5EF4-FFF2-40B4-BE49-F238E27FC236}">
                <a16:creationId xmlns:a16="http://schemas.microsoft.com/office/drawing/2014/main" id="{577A4699-6265-D857-E96D-6E43096215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559435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AutoShape 14">
            <a:extLst>
              <a:ext uri="{FF2B5EF4-FFF2-40B4-BE49-F238E27FC236}">
                <a16:creationId xmlns:a16="http://schemas.microsoft.com/office/drawing/2014/main" id="{C3DCF220-8962-551D-4B28-1833F575BB4F}"/>
              </a:ext>
            </a:extLst>
          </p:cNvPr>
          <p:cNvSpPr>
            <a:spLocks noChangeArrowheads="1"/>
          </p:cNvSpPr>
          <p:nvPr/>
        </p:nvSpPr>
        <p:spPr bwMode="auto">
          <a:xfrm>
            <a:off x="3419475" y="5805488"/>
            <a:ext cx="473075" cy="325437"/>
          </a:xfrm>
          <a:prstGeom prst="rightArrow">
            <a:avLst>
              <a:gd name="adj1" fmla="val 50000"/>
              <a:gd name="adj2" fmla="val 34423"/>
            </a:avLst>
          </a:prstGeom>
          <a:solidFill>
            <a:srgbClr val="00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lnSpc>
                <a:spcPct val="90000"/>
              </a:lnSpc>
            </a:pPr>
            <a:endParaRPr lang="es-MX" altLang="es-MX" b="1">
              <a:latin typeface="Calibri" panose="020F0502020204030204" pitchFamily="34" charset="0"/>
            </a:endParaRPr>
          </a:p>
        </p:txBody>
      </p:sp>
      <p:sp>
        <p:nvSpPr>
          <p:cNvPr id="7" name="6 Rectángulo">
            <a:extLst>
              <a:ext uri="{FF2B5EF4-FFF2-40B4-BE49-F238E27FC236}">
                <a16:creationId xmlns:a16="http://schemas.microsoft.com/office/drawing/2014/main" id="{4899A0EF-DF31-6029-AC3F-042B00E2DC98}"/>
              </a:ext>
            </a:extLst>
          </p:cNvPr>
          <p:cNvSpPr/>
          <p:nvPr/>
        </p:nvSpPr>
        <p:spPr>
          <a:xfrm>
            <a:off x="3490913" y="5732463"/>
            <a:ext cx="3240087" cy="504825"/>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22170" tIns="163831" rIns="305816" bIns="163830" spcCol="1270" anchor="ctr"/>
          <a:lstStyle/>
          <a:p>
            <a:pPr algn="just" defTabSz="1911350" eaLnBrk="1" fontAlgn="auto" hangingPunct="1">
              <a:lnSpc>
                <a:spcPct val="90000"/>
              </a:lnSpc>
              <a:spcBef>
                <a:spcPts val="0"/>
              </a:spcBef>
              <a:spcAft>
                <a:spcPct val="35000"/>
              </a:spcAft>
              <a:buClr>
                <a:srgbClr val="006600"/>
              </a:buClr>
              <a:buSzPct val="103000"/>
              <a:defRPr/>
            </a:pPr>
            <a:r>
              <a:rPr lang="es-MX" dirty="0">
                <a:solidFill>
                  <a:schemeClr val="tx1"/>
                </a:solidFill>
                <a:cs typeface="Arial" pitchFamily="34" charset="0"/>
              </a:rPr>
              <a:t>Mencionan de forma genérica.</a:t>
            </a:r>
            <a:endParaRPr lang="es-MX" i="1" dirty="0">
              <a:solidFill>
                <a:schemeClr val="tx1"/>
              </a:solidFill>
              <a:cs typeface="Arial" pitchFamily="34" charset="0"/>
            </a:endParaRPr>
          </a:p>
        </p:txBody>
      </p:sp>
      <p:sp>
        <p:nvSpPr>
          <p:cNvPr id="24581" name="AutoShape 2" descr="Resultado de imagen para Encuentro Social">
            <a:extLst>
              <a:ext uri="{FF2B5EF4-FFF2-40B4-BE49-F238E27FC236}">
                <a16:creationId xmlns:a16="http://schemas.microsoft.com/office/drawing/2014/main" id="{E61E6902-31E1-2DD9-C3D2-EBD4A4CC2FA3}"/>
              </a:ext>
            </a:extLst>
          </p:cNvPr>
          <p:cNvSpPr>
            <a:spLocks noChangeAspect="1" noChangeArrowheads="1"/>
          </p:cNvSpPr>
          <p:nvPr/>
        </p:nvSpPr>
        <p:spPr bwMode="auto">
          <a:xfrm>
            <a:off x="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s-MX" altLang="es-MX"/>
          </a:p>
        </p:txBody>
      </p:sp>
      <p:sp>
        <p:nvSpPr>
          <p:cNvPr id="24582" name="AutoShape 4" descr="Resultado de imagen para Encuentro Social">
            <a:extLst>
              <a:ext uri="{FF2B5EF4-FFF2-40B4-BE49-F238E27FC236}">
                <a16:creationId xmlns:a16="http://schemas.microsoft.com/office/drawing/2014/main" id="{92A07032-51CD-F105-5A38-B030E0A815DE}"/>
              </a:ext>
            </a:extLst>
          </p:cNvPr>
          <p:cNvSpPr>
            <a:spLocks noChangeAspect="1" noChangeArrowheads="1"/>
          </p:cNvSpPr>
          <p:nvPr/>
        </p:nvSpPr>
        <p:spPr bwMode="auto">
          <a:xfrm>
            <a:off x="1524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s-MX" altLang="es-MX"/>
          </a:p>
        </p:txBody>
      </p:sp>
      <p:sp>
        <p:nvSpPr>
          <p:cNvPr id="10" name="9 Rectángulo">
            <a:extLst>
              <a:ext uri="{FF2B5EF4-FFF2-40B4-BE49-F238E27FC236}">
                <a16:creationId xmlns:a16="http://schemas.microsoft.com/office/drawing/2014/main" id="{7A0DE233-E8C7-5590-2F57-6A876AA033AA}"/>
              </a:ext>
            </a:extLst>
          </p:cNvPr>
          <p:cNvSpPr/>
          <p:nvPr/>
        </p:nvSpPr>
        <p:spPr>
          <a:xfrm>
            <a:off x="1331913" y="1628775"/>
            <a:ext cx="6461125" cy="3141663"/>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22170" tIns="163831" rIns="305816" bIns="163830" spcCol="1270" anchor="ctr"/>
          <a:lstStyle/>
          <a:p>
            <a:pPr marL="180975" indent="-180975" algn="just" defTabSz="1911350" eaLnBrk="1" fontAlgn="auto" hangingPunct="1">
              <a:lnSpc>
                <a:spcPct val="90000"/>
              </a:lnSpc>
              <a:spcBef>
                <a:spcPts val="0"/>
              </a:spcBef>
              <a:spcAft>
                <a:spcPct val="35000"/>
              </a:spcAft>
              <a:buClr>
                <a:srgbClr val="006600"/>
              </a:buClr>
              <a:buSzPct val="103000"/>
              <a:buFont typeface="Wingdings" pitchFamily="2" charset="2"/>
              <a:buChar char="§"/>
              <a:defRPr/>
            </a:pPr>
            <a:r>
              <a:rPr lang="es-MX" dirty="0">
                <a:solidFill>
                  <a:schemeClr val="tx1"/>
                </a:solidFill>
                <a:cs typeface="Arial" pitchFamily="34" charset="0"/>
              </a:rPr>
              <a:t>Los Comités Ejecutivo estatal y Nacional se integrarán por un Secretario/a de Asuntos Indígenas y Campesinos […].</a:t>
            </a:r>
          </a:p>
          <a:p>
            <a:pPr marL="180975" indent="-180975" algn="just" defTabSz="1911350" eaLnBrk="1" fontAlgn="auto" hangingPunct="1">
              <a:lnSpc>
                <a:spcPct val="90000"/>
              </a:lnSpc>
              <a:spcBef>
                <a:spcPts val="0"/>
              </a:spcBef>
              <a:spcAft>
                <a:spcPct val="35000"/>
              </a:spcAft>
              <a:buClr>
                <a:srgbClr val="006600"/>
              </a:buClr>
              <a:buSzPct val="103000"/>
              <a:buFont typeface="Wingdings" pitchFamily="2" charset="2"/>
              <a:buChar char="§"/>
              <a:defRPr/>
            </a:pPr>
            <a:r>
              <a:rPr lang="es-MX" dirty="0">
                <a:solidFill>
                  <a:schemeClr val="tx1"/>
                </a:solidFill>
                <a:cs typeface="Arial" pitchFamily="34" charset="0"/>
              </a:rPr>
              <a:t>MORENA lucha porque a los pueblos indígenas se reconozca el derecho a la no discriminación; el derecho a la integridad cultural; los derechos de propiedad, uso, control y acceso a las tierras y los recursos; el derecho al desarrollo y bienestar social, y los </a:t>
            </a:r>
            <a:r>
              <a:rPr lang="es-MX" b="1" dirty="0">
                <a:solidFill>
                  <a:schemeClr val="tx1"/>
                </a:solidFill>
                <a:cs typeface="Arial" pitchFamily="34" charset="0"/>
              </a:rPr>
              <a:t>derechos de participación política</a:t>
            </a:r>
            <a:r>
              <a:rPr lang="es-MX" dirty="0">
                <a:solidFill>
                  <a:schemeClr val="tx1"/>
                </a:solidFill>
                <a:cs typeface="Arial" pitchFamily="34" charset="0"/>
              </a:rPr>
              <a:t>, consentimiento libre, previo e informado. Por el cumplimiento de los acuerdos de San Andrés </a:t>
            </a:r>
            <a:r>
              <a:rPr lang="es-MX" dirty="0" err="1">
                <a:solidFill>
                  <a:schemeClr val="tx1"/>
                </a:solidFill>
                <a:cs typeface="Arial" pitchFamily="34" charset="0"/>
              </a:rPr>
              <a:t>Larraizar</a:t>
            </a:r>
            <a:r>
              <a:rPr lang="es-MX" dirty="0">
                <a:solidFill>
                  <a:schemeClr val="tx1"/>
                </a:solidFill>
                <a:cs typeface="Arial" pitchFamily="34" charset="0"/>
              </a:rPr>
              <a:t>.</a:t>
            </a:r>
          </a:p>
        </p:txBody>
      </p:sp>
      <p:sp>
        <p:nvSpPr>
          <p:cNvPr id="24584" name="AutoShape 14">
            <a:extLst>
              <a:ext uri="{FF2B5EF4-FFF2-40B4-BE49-F238E27FC236}">
                <a16:creationId xmlns:a16="http://schemas.microsoft.com/office/drawing/2014/main" id="{A67E01A5-C4F4-4A99-1AAD-9CA0AA9BC891}"/>
              </a:ext>
            </a:extLst>
          </p:cNvPr>
          <p:cNvSpPr>
            <a:spLocks noChangeArrowheads="1"/>
          </p:cNvSpPr>
          <p:nvPr/>
        </p:nvSpPr>
        <p:spPr bwMode="auto">
          <a:xfrm>
            <a:off x="1258888" y="1825625"/>
            <a:ext cx="473075" cy="325438"/>
          </a:xfrm>
          <a:prstGeom prst="rightArrow">
            <a:avLst>
              <a:gd name="adj1" fmla="val 50000"/>
              <a:gd name="adj2" fmla="val 34423"/>
            </a:avLst>
          </a:prstGeom>
          <a:solidFill>
            <a:srgbClr val="00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lnSpc>
                <a:spcPct val="90000"/>
              </a:lnSpc>
            </a:pPr>
            <a:endParaRPr lang="es-MX" altLang="es-MX" b="1">
              <a:latin typeface="Calibri" panose="020F0502020204030204" pitchFamily="34" charset="0"/>
            </a:endParaRPr>
          </a:p>
        </p:txBody>
      </p:sp>
      <p:sp>
        <p:nvSpPr>
          <p:cNvPr id="24585" name="Rectangle 2">
            <a:extLst>
              <a:ext uri="{FF2B5EF4-FFF2-40B4-BE49-F238E27FC236}">
                <a16:creationId xmlns:a16="http://schemas.microsoft.com/office/drawing/2014/main" id="{B5E7871A-9434-E59C-B2BD-971C5791C11A}"/>
              </a:ext>
            </a:extLst>
          </p:cNvPr>
          <p:cNvSpPr txBox="1">
            <a:spLocks noChangeArrowheads="1"/>
          </p:cNvSpPr>
          <p:nvPr/>
        </p:nvSpPr>
        <p:spPr bwMode="auto">
          <a:xfrm>
            <a:off x="1187450" y="765175"/>
            <a:ext cx="77771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800" b="1">
                <a:solidFill>
                  <a:srgbClr val="006600"/>
                </a:solidFill>
              </a:rPr>
              <a:t>Los DPEPCI y los partidos políticos</a:t>
            </a:r>
            <a:endParaRPr lang="es-ES" altLang="es-MX" sz="2800" b="1">
              <a:solidFill>
                <a:srgbClr val="006600"/>
              </a:solidFill>
            </a:endParaRPr>
          </a:p>
        </p:txBody>
      </p:sp>
      <p:pic>
        <p:nvPicPr>
          <p:cNvPr id="24586" name="Picture 8" descr="http://intranet.te.gob.mx/imgs/logo_morena.jpg">
            <a:extLst>
              <a:ext uri="{FF2B5EF4-FFF2-40B4-BE49-F238E27FC236}">
                <a16:creationId xmlns:a16="http://schemas.microsoft.com/office/drawing/2014/main" id="{3C45EF37-4952-2BB8-9C32-74F37AE81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25" y="1633538"/>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5 Rectángulo">
            <a:extLst>
              <a:ext uri="{FF2B5EF4-FFF2-40B4-BE49-F238E27FC236}">
                <a16:creationId xmlns:a16="http://schemas.microsoft.com/office/drawing/2014/main" id="{A0DC2A3B-92CB-4ACA-CAFD-71EFE1898CB9}"/>
              </a:ext>
            </a:extLst>
          </p:cNvPr>
          <p:cNvSpPr>
            <a:spLocks noChangeArrowheads="1"/>
          </p:cNvSpPr>
          <p:nvPr/>
        </p:nvSpPr>
        <p:spPr bwMode="auto">
          <a:xfrm>
            <a:off x="3216275" y="4562475"/>
            <a:ext cx="4946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1400" i="1">
                <a:solidFill>
                  <a:srgbClr val="006600"/>
                </a:solidFill>
              </a:rPr>
              <a:t>(</a:t>
            </a:r>
            <a:r>
              <a:rPr lang="es-ES" altLang="es-MX" sz="1400" i="1">
                <a:solidFill>
                  <a:srgbClr val="006600"/>
                </a:solidFill>
              </a:rPr>
              <a:t>Programa de Acción “5. Por una nación pluricultural y el respeto a los pueblos indígenas; y Estatutos, art. 32 y 38.)</a:t>
            </a:r>
            <a:endParaRPr lang="es-MX" altLang="es-MX" sz="1400">
              <a:solidFill>
                <a:srgbClr val="006600"/>
              </a:solidFill>
            </a:endParaRPr>
          </a:p>
        </p:txBody>
      </p:sp>
      <p:pic>
        <p:nvPicPr>
          <p:cNvPr id="24588" name="Picture 10" descr="http://intranet.te.gob.mx/imgs/logo_pt.jpg">
            <a:extLst>
              <a:ext uri="{FF2B5EF4-FFF2-40B4-BE49-F238E27FC236}">
                <a16:creationId xmlns:a16="http://schemas.microsoft.com/office/drawing/2014/main" id="{C16E1FB0-58C7-4E9C-F6BE-B845C4170E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4050" y="5594350"/>
            <a:ext cx="714375"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9" name="AutoShape 18" descr="Partido Verde Ecologista de México - Wikipedia, la ...">
            <a:extLst>
              <a:ext uri="{FF2B5EF4-FFF2-40B4-BE49-F238E27FC236}">
                <a16:creationId xmlns:a16="http://schemas.microsoft.com/office/drawing/2014/main" id="{E9B8C8BE-4C22-2ECF-E310-FB5A6BF571B9}"/>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endParaRPr lang="es-MX" altLang="es-MX"/>
          </a:p>
        </p:txBody>
      </p:sp>
      <p:pic>
        <p:nvPicPr>
          <p:cNvPr id="24590" name="Picture 20" descr="Partido Verde Ecologista de México - Wikipedia, la ...">
            <a:extLst>
              <a:ext uri="{FF2B5EF4-FFF2-40B4-BE49-F238E27FC236}">
                <a16:creationId xmlns:a16="http://schemas.microsoft.com/office/drawing/2014/main" id="{B22351FD-6866-A86D-6852-95552A5665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7138" y="5624513"/>
            <a:ext cx="650875"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1" name="Picture 22" descr="Partido de la Revolución Democrática - Wikipedia, la ...">
            <a:extLst>
              <a:ext uri="{FF2B5EF4-FFF2-40B4-BE49-F238E27FC236}">
                <a16:creationId xmlns:a16="http://schemas.microsoft.com/office/drawing/2014/main" id="{11D0B985-F010-39AE-4FE4-5FD3012E13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4463" y="5654675"/>
            <a:ext cx="6064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agen 2">
            <a:extLst>
              <a:ext uri="{FF2B5EF4-FFF2-40B4-BE49-F238E27FC236}">
                <a16:creationId xmlns:a16="http://schemas.microsoft.com/office/drawing/2014/main" id="{A720D1A2-1124-299D-9E55-4DCAE5CCD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9438" y="908050"/>
            <a:ext cx="5445125"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Rectángulo">
            <a:extLst>
              <a:ext uri="{FF2B5EF4-FFF2-40B4-BE49-F238E27FC236}">
                <a16:creationId xmlns:a16="http://schemas.microsoft.com/office/drawing/2014/main" id="{9BE77774-7ED0-DFCB-A18C-E9DBAA8F7E8A}"/>
              </a:ext>
            </a:extLst>
          </p:cNvPr>
          <p:cNvSpPr>
            <a:spLocks noChangeArrowheads="1"/>
          </p:cNvSpPr>
          <p:nvPr/>
        </p:nvSpPr>
        <p:spPr bwMode="auto">
          <a:xfrm>
            <a:off x="971550" y="2997200"/>
            <a:ext cx="7200900" cy="1200150"/>
          </a:xfrm>
          <a:prstGeom prst="rect">
            <a:avLst/>
          </a:prstGeom>
          <a:noFill/>
          <a:ln>
            <a:noFill/>
          </a:ln>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spcBef>
                <a:spcPct val="50000"/>
              </a:spcBef>
              <a:buFont typeface="Wingdings" panose="05000000000000000000" pitchFamily="2" charset="2"/>
              <a:buNone/>
              <a:defRPr/>
            </a:pPr>
            <a:r>
              <a:rPr lang="es-MX" altLang="es-MX" sz="4000" b="1" dirty="0">
                <a:solidFill>
                  <a:srgbClr val="0E502B"/>
                </a:solidFill>
                <a:latin typeface="+mn-lt"/>
              </a:rPr>
              <a:t>¿Qué son las acciones afirmativas?</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69A01EC-B2A0-B148-185F-97C1AA6BF087}"/>
              </a:ext>
            </a:extLst>
          </p:cNvPr>
          <p:cNvSpPr txBox="1">
            <a:spLocks noChangeArrowheads="1"/>
          </p:cNvSpPr>
          <p:nvPr/>
        </p:nvSpPr>
        <p:spPr bwMode="auto">
          <a:xfrm>
            <a:off x="2555875" y="692150"/>
            <a:ext cx="65722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800" b="1">
                <a:solidFill>
                  <a:srgbClr val="006600"/>
                </a:solidFill>
              </a:rPr>
              <a:t>DEFINICIÓN</a:t>
            </a:r>
            <a:endParaRPr lang="es-ES" altLang="es-MX" sz="2800" b="1">
              <a:solidFill>
                <a:srgbClr val="006600"/>
              </a:solidFill>
            </a:endParaRPr>
          </a:p>
        </p:txBody>
      </p:sp>
      <p:sp>
        <p:nvSpPr>
          <p:cNvPr id="7171" name="Rectangle 3">
            <a:extLst>
              <a:ext uri="{FF2B5EF4-FFF2-40B4-BE49-F238E27FC236}">
                <a16:creationId xmlns:a16="http://schemas.microsoft.com/office/drawing/2014/main" id="{F0949C7D-B9C2-2247-470A-B01425999FA1}"/>
              </a:ext>
            </a:extLst>
          </p:cNvPr>
          <p:cNvSpPr txBox="1">
            <a:spLocks noChangeArrowheads="1"/>
          </p:cNvSpPr>
          <p:nvPr/>
        </p:nvSpPr>
        <p:spPr bwMode="auto">
          <a:xfrm>
            <a:off x="1042988" y="2024063"/>
            <a:ext cx="7058025"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spcBef>
                <a:spcPct val="20000"/>
              </a:spcBef>
            </a:pPr>
            <a:r>
              <a:rPr lang="es-MX" altLang="es-MX" sz="2800"/>
              <a:t>Son medidas temporales que buscan revertir las desventajas iniciales que enfrentan diversos grupos en situación de discriminación.</a:t>
            </a:r>
          </a:p>
          <a:p>
            <a:pPr algn="just" eaLnBrk="1" hangingPunct="1">
              <a:spcBef>
                <a:spcPct val="20000"/>
              </a:spcBef>
            </a:pPr>
            <a:endParaRPr lang="es-MX" altLang="es-MX" sz="2800"/>
          </a:p>
          <a:p>
            <a:pPr algn="r" eaLnBrk="1" hangingPunct="1">
              <a:spcBef>
                <a:spcPct val="20000"/>
              </a:spcBef>
            </a:pPr>
            <a:r>
              <a:rPr lang="es-MX" altLang="es-MX" sz="2800" b="1"/>
              <a:t>Lizeth Pérez Cárdenas (2024)</a:t>
            </a:r>
            <a:endParaRPr lang="es-ES" altLang="es-MX" sz="2800" b="1"/>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Rectángulo">
            <a:extLst>
              <a:ext uri="{FF2B5EF4-FFF2-40B4-BE49-F238E27FC236}">
                <a16:creationId xmlns:a16="http://schemas.microsoft.com/office/drawing/2014/main" id="{9DC22C00-1072-99B4-C1A2-0D1C68F981CE}"/>
              </a:ext>
            </a:extLst>
          </p:cNvPr>
          <p:cNvSpPr>
            <a:spLocks noChangeArrowheads="1"/>
          </p:cNvSpPr>
          <p:nvPr/>
        </p:nvSpPr>
        <p:spPr bwMode="auto">
          <a:xfrm>
            <a:off x="971550" y="2997200"/>
            <a:ext cx="7200900" cy="646113"/>
          </a:xfrm>
          <a:prstGeom prst="rect">
            <a:avLst/>
          </a:prstGeom>
          <a:noFill/>
          <a:ln>
            <a:noFill/>
          </a:ln>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spcBef>
                <a:spcPct val="50000"/>
              </a:spcBef>
              <a:buFont typeface="Wingdings" panose="05000000000000000000" pitchFamily="2" charset="2"/>
              <a:buNone/>
              <a:defRPr/>
            </a:pPr>
            <a:r>
              <a:rPr lang="es-MX" altLang="es-MX" sz="4000" b="1" dirty="0">
                <a:solidFill>
                  <a:srgbClr val="0E502B"/>
                </a:solidFill>
                <a:latin typeface="+mn-lt"/>
              </a:rPr>
              <a:t>Previsión constitucional</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7B1FA2D-90F6-858C-F222-38E4CC3682FD}"/>
              </a:ext>
            </a:extLst>
          </p:cNvPr>
          <p:cNvSpPr txBox="1">
            <a:spLocks noChangeArrowheads="1"/>
          </p:cNvSpPr>
          <p:nvPr/>
        </p:nvSpPr>
        <p:spPr bwMode="auto">
          <a:xfrm>
            <a:off x="2555875" y="692150"/>
            <a:ext cx="65722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800" b="1">
                <a:solidFill>
                  <a:srgbClr val="006600"/>
                </a:solidFill>
              </a:rPr>
              <a:t>REFORMA CONSTITUCIONAL 2001</a:t>
            </a:r>
            <a:endParaRPr lang="es-ES" altLang="es-MX" sz="2800" b="1">
              <a:solidFill>
                <a:srgbClr val="006600"/>
              </a:solidFill>
            </a:endParaRPr>
          </a:p>
        </p:txBody>
      </p:sp>
      <p:sp>
        <p:nvSpPr>
          <p:cNvPr id="10243" name="Rectangle 3">
            <a:extLst>
              <a:ext uri="{FF2B5EF4-FFF2-40B4-BE49-F238E27FC236}">
                <a16:creationId xmlns:a16="http://schemas.microsoft.com/office/drawing/2014/main" id="{DD3039EA-2490-B4E8-8FE9-C104EF913867}"/>
              </a:ext>
            </a:extLst>
          </p:cNvPr>
          <p:cNvSpPr txBox="1">
            <a:spLocks noChangeArrowheads="1"/>
          </p:cNvSpPr>
          <p:nvPr/>
        </p:nvSpPr>
        <p:spPr bwMode="auto">
          <a:xfrm>
            <a:off x="1042988" y="1628775"/>
            <a:ext cx="705802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spcBef>
                <a:spcPct val="20000"/>
              </a:spcBef>
            </a:pPr>
            <a:r>
              <a:rPr lang="es-MX" altLang="es-MX" sz="2800"/>
              <a:t>2ª Reforma de 14-08-2001:</a:t>
            </a:r>
          </a:p>
          <a:p>
            <a:pPr algn="just" eaLnBrk="1" hangingPunct="1">
              <a:spcBef>
                <a:spcPct val="20000"/>
              </a:spcBef>
            </a:pPr>
            <a:endParaRPr lang="es-MX" altLang="es-MX" sz="2800"/>
          </a:p>
          <a:p>
            <a:pPr algn="just" eaLnBrk="1" hangingPunct="1">
              <a:spcBef>
                <a:spcPct val="20000"/>
              </a:spcBef>
            </a:pPr>
            <a:r>
              <a:rPr lang="es-MX" altLang="es-MX" sz="2800"/>
              <a:t>Artículo 3º Transitorio: Para establecer la demarcación territorial de los distritos electorales uninominales deberá tomarse en consideración cuando sea factible, la ubicación de los pueblos y comunidades indígenas, a fin de propiciar su participación política.</a:t>
            </a:r>
            <a:endParaRPr lang="es-ES" altLang="es-MX" sz="280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63A7CFC-8EF2-3ECF-2AA8-C6BDBA443FBD}"/>
              </a:ext>
            </a:extLst>
          </p:cNvPr>
          <p:cNvSpPr txBox="1">
            <a:spLocks noChangeArrowheads="1"/>
          </p:cNvSpPr>
          <p:nvPr/>
        </p:nvSpPr>
        <p:spPr bwMode="auto">
          <a:xfrm>
            <a:off x="0" y="692150"/>
            <a:ext cx="91281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800" b="1">
                <a:solidFill>
                  <a:srgbClr val="006600"/>
                </a:solidFill>
              </a:rPr>
              <a:t>CRITERIOS PARA LA DISTRITACIÓN</a:t>
            </a:r>
            <a:endParaRPr lang="es-ES" altLang="es-MX" sz="2800" b="1">
              <a:solidFill>
                <a:srgbClr val="006600"/>
              </a:solidFill>
            </a:endParaRPr>
          </a:p>
        </p:txBody>
      </p:sp>
      <p:sp>
        <p:nvSpPr>
          <p:cNvPr id="5" name="Rectangle 3">
            <a:extLst>
              <a:ext uri="{FF2B5EF4-FFF2-40B4-BE49-F238E27FC236}">
                <a16:creationId xmlns:a16="http://schemas.microsoft.com/office/drawing/2014/main" id="{C6F8DC67-BDF3-D6BC-EE12-3C3A1640BA97}"/>
              </a:ext>
            </a:extLst>
          </p:cNvPr>
          <p:cNvSpPr txBox="1">
            <a:spLocks noChangeArrowheads="1"/>
          </p:cNvSpPr>
          <p:nvPr/>
        </p:nvSpPr>
        <p:spPr bwMode="auto">
          <a:xfrm>
            <a:off x="1042988" y="1268413"/>
            <a:ext cx="7058025" cy="5040312"/>
          </a:xfrm>
          <a:prstGeom prst="rect">
            <a:avLst/>
          </a:prstGeom>
          <a:noFill/>
          <a:ln>
            <a:noFill/>
          </a:ln>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eaLnBrk="1" hangingPunct="1">
              <a:spcBef>
                <a:spcPct val="20000"/>
              </a:spcBef>
              <a:defRPr/>
            </a:pPr>
            <a:r>
              <a:rPr lang="es-MX" altLang="es-MX" sz="2800" dirty="0"/>
              <a:t>1.- Censo de Población INEGI.</a:t>
            </a:r>
          </a:p>
          <a:p>
            <a:pPr algn="just" eaLnBrk="1" hangingPunct="1">
              <a:spcBef>
                <a:spcPct val="20000"/>
              </a:spcBef>
              <a:defRPr/>
            </a:pPr>
            <a:r>
              <a:rPr lang="es-MX" altLang="es-MX" sz="2800" dirty="0"/>
              <a:t>2.- Desviación poblacional +-15%.</a:t>
            </a:r>
          </a:p>
          <a:p>
            <a:pPr algn="just" eaLnBrk="1" hangingPunct="1">
              <a:spcBef>
                <a:spcPct val="20000"/>
              </a:spcBef>
              <a:defRPr/>
            </a:pPr>
            <a:r>
              <a:rPr lang="es-MX" altLang="es-MX" sz="2800" dirty="0"/>
              <a:t>3.- Municipios con 40% o más de población indígena y/o afromexicana.</a:t>
            </a:r>
          </a:p>
          <a:p>
            <a:pPr marL="457200" indent="-457200" algn="just" eaLnBrk="1" hangingPunct="1">
              <a:spcBef>
                <a:spcPct val="20000"/>
              </a:spcBef>
              <a:buFontTx/>
              <a:buChar char="-"/>
              <a:defRPr/>
            </a:pPr>
            <a:r>
              <a:rPr lang="es-MX" altLang="es-MX" sz="2800" dirty="0"/>
              <a:t>Colindantes.</a:t>
            </a:r>
          </a:p>
          <a:p>
            <a:pPr marL="457200" indent="-457200" algn="just" eaLnBrk="1" hangingPunct="1">
              <a:spcBef>
                <a:spcPct val="20000"/>
              </a:spcBef>
              <a:buFontTx/>
              <a:buChar char="-"/>
              <a:defRPr/>
            </a:pPr>
            <a:r>
              <a:rPr lang="es-MX" altLang="es-MX" sz="2800" dirty="0"/>
              <a:t>Misma lengua indígena o </a:t>
            </a:r>
            <a:r>
              <a:rPr lang="es-MX" altLang="es-MX" sz="2800" dirty="0" err="1"/>
              <a:t>autoadscripción</a:t>
            </a:r>
            <a:r>
              <a:rPr lang="es-ES" altLang="es-MX" sz="2800" dirty="0"/>
              <a:t>.</a:t>
            </a:r>
          </a:p>
          <a:p>
            <a:pPr algn="just" eaLnBrk="1" hangingPunct="1">
              <a:spcBef>
                <a:spcPct val="20000"/>
              </a:spcBef>
              <a:defRPr/>
            </a:pPr>
            <a:r>
              <a:rPr lang="es-ES" altLang="es-MX" sz="2800" dirty="0"/>
              <a:t>4.- Integridad municipal.</a:t>
            </a:r>
          </a:p>
          <a:p>
            <a:pPr algn="just" eaLnBrk="1" hangingPunct="1">
              <a:spcBef>
                <a:spcPct val="20000"/>
              </a:spcBef>
              <a:defRPr/>
            </a:pPr>
            <a:r>
              <a:rPr lang="es-ES" altLang="es-MX" sz="2800" dirty="0"/>
              <a:t>5.- Compacidad.</a:t>
            </a:r>
          </a:p>
          <a:p>
            <a:pPr algn="just" eaLnBrk="1" hangingPunct="1">
              <a:spcBef>
                <a:spcPct val="20000"/>
              </a:spcBef>
              <a:defRPr/>
            </a:pPr>
            <a:r>
              <a:rPr lang="es-ES" altLang="es-MX" sz="2800" dirty="0"/>
              <a:t>6.- Factores socioeconómicos y </a:t>
            </a:r>
            <a:r>
              <a:rPr lang="es-ES" altLang="es-MX" sz="2800" dirty="0" err="1"/>
              <a:t>acci</a:t>
            </a:r>
            <a:r>
              <a:rPr lang="es-ES" altLang="es-MX" sz="2800" dirty="0"/>
              <a:t> </a:t>
            </a:r>
            <a:r>
              <a:rPr lang="es-ES" altLang="es-MX" sz="2800" dirty="0" err="1"/>
              <a:t>geog.</a:t>
            </a:r>
            <a:endParaRPr lang="es-MX" altLang="es-MX"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CC2CD61-E3D1-A2C2-4FFC-BF97ADE228F5}"/>
              </a:ext>
            </a:extLst>
          </p:cNvPr>
          <p:cNvSpPr txBox="1">
            <a:spLocks noChangeArrowheads="1"/>
          </p:cNvSpPr>
          <p:nvPr/>
        </p:nvSpPr>
        <p:spPr bwMode="auto">
          <a:xfrm>
            <a:off x="1995488" y="477838"/>
            <a:ext cx="71485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800" b="1">
                <a:solidFill>
                  <a:srgbClr val="006600"/>
                </a:solidFill>
              </a:rPr>
              <a:t>DISTRITOS ELECTORALES INDIGENAS</a:t>
            </a:r>
            <a:endParaRPr lang="es-ES" altLang="es-MX" sz="2800" b="1">
              <a:solidFill>
                <a:srgbClr val="006600"/>
              </a:solidFill>
            </a:endParaRPr>
          </a:p>
        </p:txBody>
      </p:sp>
      <p:graphicFrame>
        <p:nvGraphicFramePr>
          <p:cNvPr id="5" name="Group 69">
            <a:extLst>
              <a:ext uri="{FF2B5EF4-FFF2-40B4-BE49-F238E27FC236}">
                <a16:creationId xmlns:a16="http://schemas.microsoft.com/office/drawing/2014/main" id="{FDC81D79-3808-D50D-88C4-056A45629645}"/>
              </a:ext>
            </a:extLst>
          </p:cNvPr>
          <p:cNvGraphicFramePr>
            <a:graphicFrameLocks/>
          </p:cNvGraphicFramePr>
          <p:nvPr/>
        </p:nvGraphicFramePr>
        <p:xfrm>
          <a:off x="1792288" y="908050"/>
          <a:ext cx="5559425" cy="5516563"/>
        </p:xfrm>
        <a:graphic>
          <a:graphicData uri="http://schemas.openxmlformats.org/drawingml/2006/table">
            <a:tbl>
              <a:tblPr/>
              <a:tblGrid>
                <a:gridCol w="2751664">
                  <a:extLst>
                    <a:ext uri="{9D8B030D-6E8A-4147-A177-3AD203B41FA5}">
                      <a16:colId xmlns:a16="http://schemas.microsoft.com/office/drawing/2014/main" val="20000"/>
                    </a:ext>
                  </a:extLst>
                </a:gridCol>
                <a:gridCol w="2807761">
                  <a:extLst>
                    <a:ext uri="{9D8B030D-6E8A-4147-A177-3AD203B41FA5}">
                      <a16:colId xmlns:a16="http://schemas.microsoft.com/office/drawing/2014/main" val="20001"/>
                    </a:ext>
                  </a:extLst>
                </a:gridCol>
              </a:tblGrid>
              <a:tr h="3962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bg1"/>
                          </a:solidFill>
                          <a:effectLst/>
                          <a:latin typeface="Arial" charset="0"/>
                          <a:ea typeface="Times New Roman" pitchFamily="18" charset="0"/>
                          <a:cs typeface="Arial" charset="0"/>
                        </a:rPr>
                        <a:t>Estado</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66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bg1"/>
                          </a:solidFill>
                          <a:effectLst/>
                          <a:latin typeface="Arial" charset="0"/>
                          <a:ea typeface="Times New Roman" pitchFamily="18" charset="0"/>
                          <a:cs typeface="Arial" charset="0"/>
                        </a:rPr>
                        <a:t>Número</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6600"/>
                    </a:solidFill>
                  </a:tcPr>
                </a:tc>
                <a:extLst>
                  <a:ext uri="{0D108BD9-81ED-4DB2-BD59-A6C34878D82A}">
                    <a16:rowId xmlns:a16="http://schemas.microsoft.com/office/drawing/2014/main" val="10000"/>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Oaxaca </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10 (+2)</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01"/>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Chiapas</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6 (+2)</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02"/>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Veracruz </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4 (+1)</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03"/>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Yucatán </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6 (+3)</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04"/>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Hidalgo  </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2</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Puebla </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4 (+2)</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06"/>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Quintana Roo </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1 (-1)</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extLst>
                  <a:ext uri="{0D108BD9-81ED-4DB2-BD59-A6C34878D82A}">
                    <a16:rowId xmlns:a16="http://schemas.microsoft.com/office/drawing/2014/main" val="10007"/>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Campeche </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1</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Guerrero</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3 (+2)</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09"/>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Estado de México</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3 (+2)</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lumMod val="50000"/>
                      </a:schemeClr>
                    </a:solidFill>
                  </a:tcPr>
                </a:tc>
                <a:extLst>
                  <a:ext uri="{0D108BD9-81ED-4DB2-BD59-A6C34878D82A}">
                    <a16:rowId xmlns:a16="http://schemas.microsoft.com/office/drawing/2014/main" val="10010"/>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San Luis Potosí </a:t>
                      </a:r>
                      <a:endParaRPr kumimoji="0" lang="es-ES" sz="1800" b="0" i="0" u="none" strike="noStrike" cap="none" normalizeH="0" baseline="0" dirty="0">
                        <a:ln>
                          <a:noFill/>
                        </a:ln>
                        <a:solidFill>
                          <a:schemeClr val="tx1"/>
                        </a:solidFill>
                        <a:effectLst/>
                        <a:latin typeface="Arial" charset="0"/>
                        <a:ea typeface="Times New Roman" pitchFamily="18" charset="0"/>
                        <a:cs typeface="Arial" charset="0"/>
                      </a:endParaRP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1</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Michoacán</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1</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12"/>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Sonora</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1</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13"/>
                  </a:ext>
                </a:extLst>
              </a:tr>
              <a:tr h="365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Tabasco</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a:ln>
                            <a:noFill/>
                          </a:ln>
                          <a:solidFill>
                            <a:schemeClr val="tx1"/>
                          </a:solidFill>
                          <a:effectLst/>
                          <a:latin typeface="Arial" charset="0"/>
                          <a:ea typeface="Times New Roman" pitchFamily="18" charset="0"/>
                          <a:cs typeface="Arial" charset="0"/>
                        </a:rPr>
                        <a:t>1</a:t>
                      </a:r>
                    </a:p>
                  </a:txBody>
                  <a:tcPr marL="91441" marR="91441"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14"/>
                  </a:ext>
                </a:extLst>
              </a:tr>
            </a:tbl>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n 4">
            <a:extLst>
              <a:ext uri="{FF2B5EF4-FFF2-40B4-BE49-F238E27FC236}">
                <a16:creationId xmlns:a16="http://schemas.microsoft.com/office/drawing/2014/main" id="{DAB738CC-D5B8-3177-2D2D-93B08DDCD1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873125"/>
            <a:ext cx="7562850"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magen">
            <a:extLst>
              <a:ext uri="{FF2B5EF4-FFF2-40B4-BE49-F238E27FC236}">
                <a16:creationId xmlns:a16="http://schemas.microsoft.com/office/drawing/2014/main" id="{BF2BC57E-61CE-1B25-F923-AE1EF00D28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8" y="1089025"/>
            <a:ext cx="77438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19837BDB-F529-4AF1-8FD0-20B9DC97F64A}"/>
              </a:ext>
            </a:extLst>
          </p:cNvPr>
          <p:cNvSpPr txBox="1">
            <a:spLocks noChangeArrowheads="1"/>
          </p:cNvSpPr>
          <p:nvPr/>
        </p:nvSpPr>
        <p:spPr bwMode="auto">
          <a:xfrm>
            <a:off x="1995488" y="477838"/>
            <a:ext cx="71485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800" b="1">
                <a:solidFill>
                  <a:srgbClr val="006600"/>
                </a:solidFill>
              </a:rPr>
              <a:t>CIRCUNSCRIPCIONES ELECTORALES</a:t>
            </a:r>
            <a:endParaRPr lang="es-ES" altLang="es-MX" sz="2800" b="1">
              <a:solidFill>
                <a:srgbClr val="006600"/>
              </a:solidFill>
            </a:endParaRPr>
          </a:p>
        </p:txBody>
      </p:sp>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1670</TotalTime>
  <Words>1513</Words>
  <Application>Microsoft Office PowerPoint</Application>
  <PresentationFormat>Carta (216 x 279 mm)</PresentationFormat>
  <Paragraphs>102</Paragraphs>
  <Slides>17</Slides>
  <Notes>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MS PGothic</vt:lpstr>
      <vt:lpstr>Calibri</vt:lpstr>
      <vt:lpstr>Wingdings</vt:lpstr>
      <vt:lpstr>Times New Roman</vt: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TEPJF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Unidad de Sistemas</dc:creator>
  <cp:lastModifiedBy>Xaili Ximena Marcial Martínez</cp:lastModifiedBy>
  <cp:revision>151</cp:revision>
  <cp:lastPrinted>2021-08-20T13:29:18Z</cp:lastPrinted>
  <dcterms:created xsi:type="dcterms:W3CDTF">2009-01-14T23:47:27Z</dcterms:created>
  <dcterms:modified xsi:type="dcterms:W3CDTF">2026-08-10T21:06:32Z</dcterms:modified>
</cp:coreProperties>
</file>