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0"/>
  </p:notesMasterIdLst>
  <p:sldIdLst>
    <p:sldId id="355" r:id="rId5"/>
    <p:sldId id="478" r:id="rId6"/>
    <p:sldId id="485" r:id="rId7"/>
    <p:sldId id="486" r:id="rId8"/>
    <p:sldId id="488" r:id="rId9"/>
    <p:sldId id="484" r:id="rId10"/>
    <p:sldId id="483" r:id="rId11"/>
    <p:sldId id="479" r:id="rId12"/>
    <p:sldId id="480" r:id="rId13"/>
    <p:sldId id="481" r:id="rId14"/>
    <p:sldId id="622" r:id="rId15"/>
    <p:sldId id="487" r:id="rId16"/>
    <p:sldId id="311" r:id="rId17"/>
    <p:sldId id="312" r:id="rId18"/>
    <p:sldId id="623" r:id="rId19"/>
    <p:sldId id="504" r:id="rId20"/>
    <p:sldId id="258" r:id="rId21"/>
    <p:sldId id="489" r:id="rId22"/>
    <p:sldId id="617" r:id="rId23"/>
    <p:sldId id="491" r:id="rId24"/>
    <p:sldId id="618" r:id="rId25"/>
    <p:sldId id="266" r:id="rId26"/>
    <p:sldId id="259" r:id="rId27"/>
    <p:sldId id="619" r:id="rId28"/>
    <p:sldId id="261" r:id="rId29"/>
    <p:sldId id="273" r:id="rId30"/>
    <p:sldId id="275" r:id="rId31"/>
    <p:sldId id="492" r:id="rId32"/>
    <p:sldId id="277" r:id="rId33"/>
    <p:sldId id="279" r:id="rId34"/>
    <p:sldId id="620" r:id="rId35"/>
    <p:sldId id="621" r:id="rId36"/>
    <p:sldId id="490" r:id="rId37"/>
    <p:sldId id="318" r:id="rId38"/>
    <p:sldId id="497" r:id="rId39"/>
    <p:sldId id="498" r:id="rId40"/>
    <p:sldId id="493" r:id="rId41"/>
    <p:sldId id="496" r:id="rId42"/>
    <p:sldId id="499" r:id="rId43"/>
    <p:sldId id="500" r:id="rId44"/>
    <p:sldId id="501" r:id="rId45"/>
    <p:sldId id="502" r:id="rId46"/>
    <p:sldId id="400" r:id="rId47"/>
    <p:sldId id="330" r:id="rId48"/>
    <p:sldId id="503" r:id="rId49"/>
    <p:sldId id="332" r:id="rId50"/>
    <p:sldId id="333" r:id="rId51"/>
    <p:sldId id="334" r:id="rId52"/>
    <p:sldId id="624" r:id="rId53"/>
    <p:sldId id="335" r:id="rId54"/>
    <p:sldId id="616" r:id="rId55"/>
    <p:sldId id="482" r:id="rId56"/>
    <p:sldId id="495" r:id="rId57"/>
    <p:sldId id="494" r:id="rId58"/>
    <p:sldId id="429" r:id="rId5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ander Reyes Guevara" initials="ARG" lastIdx="3" clrIdx="0">
    <p:extLst>
      <p:ext uri="{19B8F6BF-5375-455C-9EA6-DF929625EA0E}">
        <p15:presenceInfo xmlns:p15="http://schemas.microsoft.com/office/powerpoint/2012/main" userId="S::alexander.reyes@te.gob.mx::d322d8c3-cd63-4e12-a149-eb452b06ae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B2ADDD"/>
    <a:srgbClr val="DEDCF0"/>
    <a:srgbClr val="2A25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79" autoAdjust="0"/>
    <p:restoredTop sz="94041" autoAdjust="0"/>
  </p:normalViewPr>
  <p:slideViewPr>
    <p:cSldViewPr snapToGrid="0">
      <p:cViewPr varScale="1">
        <p:scale>
          <a:sx n="98" d="100"/>
          <a:sy n="98" d="100"/>
        </p:scale>
        <p:origin x="13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commentAuthors" Target="commen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Reyes Guevara" userId="d322d8c3-cd63-4e12-a149-eb452b06ae43" providerId="ADAL" clId="{35EAE90F-08CF-4A14-8199-21A1011878FF}"/>
    <pc:docChg chg="undo custSel addSld delSld modSld sldOrd">
      <pc:chgData name="Alexander Reyes Guevara" userId="d322d8c3-cd63-4e12-a149-eb452b06ae43" providerId="ADAL" clId="{35EAE90F-08CF-4A14-8199-21A1011878FF}" dt="2023-06-20T22:39:50.597" v="2544" actId="1076"/>
      <pc:docMkLst>
        <pc:docMk/>
      </pc:docMkLst>
      <pc:sldChg chg="modSp mod">
        <pc:chgData name="Alexander Reyes Guevara" userId="d322d8c3-cd63-4e12-a149-eb452b06ae43" providerId="ADAL" clId="{35EAE90F-08CF-4A14-8199-21A1011878FF}" dt="2023-06-20T01:39:40.682" v="464" actId="14100"/>
        <pc:sldMkLst>
          <pc:docMk/>
          <pc:sldMk cId="1006825692" sldId="259"/>
        </pc:sldMkLst>
        <pc:spChg chg="mod">
          <ac:chgData name="Alexander Reyes Guevara" userId="d322d8c3-cd63-4e12-a149-eb452b06ae43" providerId="ADAL" clId="{35EAE90F-08CF-4A14-8199-21A1011878FF}" dt="2023-06-20T01:39:40.682" v="464" actId="14100"/>
          <ac:spMkLst>
            <pc:docMk/>
            <pc:sldMk cId="1006825692" sldId="259"/>
            <ac:spMk id="7" creationId="{936AB556-576B-46BF-984F-1D48970667BD}"/>
          </ac:spMkLst>
        </pc:spChg>
      </pc:sldChg>
      <pc:sldChg chg="modSp mod">
        <pc:chgData name="Alexander Reyes Guevara" userId="d322d8c3-cd63-4e12-a149-eb452b06ae43" providerId="ADAL" clId="{35EAE90F-08CF-4A14-8199-21A1011878FF}" dt="2023-06-20T02:11:21.829" v="1117" actId="20577"/>
        <pc:sldMkLst>
          <pc:docMk/>
          <pc:sldMk cId="1076858746" sldId="261"/>
        </pc:sldMkLst>
        <pc:spChg chg="mod">
          <ac:chgData name="Alexander Reyes Guevara" userId="d322d8c3-cd63-4e12-a149-eb452b06ae43" providerId="ADAL" clId="{35EAE90F-08CF-4A14-8199-21A1011878FF}" dt="2023-06-20T02:11:21.829" v="1117" actId="20577"/>
          <ac:spMkLst>
            <pc:docMk/>
            <pc:sldMk cId="1076858746" sldId="261"/>
            <ac:spMk id="42" creationId="{5EA76BB9-C226-4CC6-9825-1124D9DDB932}"/>
          </ac:spMkLst>
        </pc:spChg>
      </pc:sldChg>
      <pc:sldChg chg="addSp modSp mod">
        <pc:chgData name="Alexander Reyes Guevara" userId="d322d8c3-cd63-4e12-a149-eb452b06ae43" providerId="ADAL" clId="{35EAE90F-08CF-4A14-8199-21A1011878FF}" dt="2023-06-20T01:38:30.238" v="458" actId="14100"/>
        <pc:sldMkLst>
          <pc:docMk/>
          <pc:sldMk cId="1359286551" sldId="266"/>
        </pc:sldMkLst>
        <pc:spChg chg="mod">
          <ac:chgData name="Alexander Reyes Guevara" userId="d322d8c3-cd63-4e12-a149-eb452b06ae43" providerId="ADAL" clId="{35EAE90F-08CF-4A14-8199-21A1011878FF}" dt="2023-06-20T01:38:15.071" v="456" actId="6549"/>
          <ac:spMkLst>
            <pc:docMk/>
            <pc:sldMk cId="1359286551" sldId="266"/>
            <ac:spMk id="64" creationId="{2E8AE3EB-6750-48A5-AEDD-982E60FBD404}"/>
          </ac:spMkLst>
        </pc:spChg>
        <pc:spChg chg="mod">
          <ac:chgData name="Alexander Reyes Guevara" userId="d322d8c3-cd63-4e12-a149-eb452b06ae43" providerId="ADAL" clId="{35EAE90F-08CF-4A14-8199-21A1011878FF}" dt="2023-06-20T01:38:30.238" v="458" actId="14100"/>
          <ac:spMkLst>
            <pc:docMk/>
            <pc:sldMk cId="1359286551" sldId="266"/>
            <ac:spMk id="65" creationId="{C8CD49E9-CC69-4DF9-99FC-C5105A46AB92}"/>
          </ac:spMkLst>
        </pc:spChg>
        <pc:graphicFrameChg chg="mod modGraphic">
          <ac:chgData name="Alexander Reyes Guevara" userId="d322d8c3-cd63-4e12-a149-eb452b06ae43" providerId="ADAL" clId="{35EAE90F-08CF-4A14-8199-21A1011878FF}" dt="2023-06-20T01:34:59.729" v="443" actId="207"/>
          <ac:graphicFrameMkLst>
            <pc:docMk/>
            <pc:sldMk cId="1359286551" sldId="266"/>
            <ac:graphicFrameMk id="4" creationId="{00000000-0000-0000-0000-000000000000}"/>
          </ac:graphicFrameMkLst>
        </pc:graphicFrameChg>
        <pc:picChg chg="add mod">
          <ac:chgData name="Alexander Reyes Guevara" userId="d322d8c3-cd63-4e12-a149-eb452b06ae43" providerId="ADAL" clId="{35EAE90F-08CF-4A14-8199-21A1011878FF}" dt="2023-06-20T01:32:15.320" v="434" actId="1076"/>
          <ac:picMkLst>
            <pc:docMk/>
            <pc:sldMk cId="1359286551" sldId="266"/>
            <ac:picMk id="31" creationId="{4E27F263-405F-4DF6-ACCF-4C81939342F4}"/>
          </ac:picMkLst>
        </pc:picChg>
        <pc:picChg chg="add mod">
          <ac:chgData name="Alexander Reyes Guevara" userId="d322d8c3-cd63-4e12-a149-eb452b06ae43" providerId="ADAL" clId="{35EAE90F-08CF-4A14-8199-21A1011878FF}" dt="2023-06-20T01:32:34.603" v="436" actId="1076"/>
          <ac:picMkLst>
            <pc:docMk/>
            <pc:sldMk cId="1359286551" sldId="266"/>
            <ac:picMk id="32" creationId="{ED3DE65E-D64B-439C-BF7B-A0F796165308}"/>
          </ac:picMkLst>
        </pc:picChg>
        <pc:picChg chg="add mod">
          <ac:chgData name="Alexander Reyes Guevara" userId="d322d8c3-cd63-4e12-a149-eb452b06ae43" providerId="ADAL" clId="{35EAE90F-08CF-4A14-8199-21A1011878FF}" dt="2023-06-20T01:32:52.560" v="438" actId="1076"/>
          <ac:picMkLst>
            <pc:docMk/>
            <pc:sldMk cId="1359286551" sldId="266"/>
            <ac:picMk id="33" creationId="{86DCB958-1AA8-4978-B5C7-F0502D467E1D}"/>
          </ac:picMkLst>
        </pc:picChg>
        <pc:picChg chg="add mod">
          <ac:chgData name="Alexander Reyes Guevara" userId="d322d8c3-cd63-4e12-a149-eb452b06ae43" providerId="ADAL" clId="{35EAE90F-08CF-4A14-8199-21A1011878FF}" dt="2023-06-20T01:33:02.360" v="440" actId="1076"/>
          <ac:picMkLst>
            <pc:docMk/>
            <pc:sldMk cId="1359286551" sldId="266"/>
            <ac:picMk id="34" creationId="{3CC1F482-82EC-4001-9412-B51DF1D36B7F}"/>
          </ac:picMkLst>
        </pc:picChg>
        <pc:picChg chg="add mod">
          <ac:chgData name="Alexander Reyes Guevara" userId="d322d8c3-cd63-4e12-a149-eb452b06ae43" providerId="ADAL" clId="{35EAE90F-08CF-4A14-8199-21A1011878FF}" dt="2023-06-20T01:33:16.500" v="442" actId="1076"/>
          <ac:picMkLst>
            <pc:docMk/>
            <pc:sldMk cId="1359286551" sldId="266"/>
            <ac:picMk id="42" creationId="{FADAE367-B74C-44F8-9782-CBE5C73ABDD8}"/>
          </ac:picMkLst>
        </pc:picChg>
        <pc:picChg chg="add mod">
          <ac:chgData name="Alexander Reyes Guevara" userId="d322d8c3-cd63-4e12-a149-eb452b06ae43" providerId="ADAL" clId="{35EAE90F-08CF-4A14-8199-21A1011878FF}" dt="2023-06-20T01:35:44.805" v="446" actId="1076"/>
          <ac:picMkLst>
            <pc:docMk/>
            <pc:sldMk cId="1359286551" sldId="266"/>
            <ac:picMk id="43" creationId="{A3D38A40-7AE9-482E-B817-65A6384177EF}"/>
          </ac:picMkLst>
        </pc:picChg>
        <pc:picChg chg="add mod">
          <ac:chgData name="Alexander Reyes Guevara" userId="d322d8c3-cd63-4e12-a149-eb452b06ae43" providerId="ADAL" clId="{35EAE90F-08CF-4A14-8199-21A1011878FF}" dt="2023-06-20T01:36:13.880" v="448" actId="1076"/>
          <ac:picMkLst>
            <pc:docMk/>
            <pc:sldMk cId="1359286551" sldId="266"/>
            <ac:picMk id="44" creationId="{3B43ED92-5214-4E43-9B59-39518568498C}"/>
          </ac:picMkLst>
        </pc:picChg>
        <pc:picChg chg="add mod">
          <ac:chgData name="Alexander Reyes Guevara" userId="d322d8c3-cd63-4e12-a149-eb452b06ae43" providerId="ADAL" clId="{35EAE90F-08CF-4A14-8199-21A1011878FF}" dt="2023-06-20T01:36:51.743" v="451" actId="1076"/>
          <ac:picMkLst>
            <pc:docMk/>
            <pc:sldMk cId="1359286551" sldId="266"/>
            <ac:picMk id="45" creationId="{12D77D76-B153-49AC-B0B2-FE618C59B418}"/>
          </ac:picMkLst>
        </pc:picChg>
        <pc:picChg chg="add mod">
          <ac:chgData name="Alexander Reyes Guevara" userId="d322d8c3-cd63-4e12-a149-eb452b06ae43" providerId="ADAL" clId="{35EAE90F-08CF-4A14-8199-21A1011878FF}" dt="2023-06-20T01:37:11.682" v="453" actId="1076"/>
          <ac:picMkLst>
            <pc:docMk/>
            <pc:sldMk cId="1359286551" sldId="266"/>
            <ac:picMk id="46" creationId="{C551E781-8CA5-44FF-82CB-0EECC5952103}"/>
          </ac:picMkLst>
        </pc:picChg>
        <pc:picChg chg="add mod">
          <ac:chgData name="Alexander Reyes Guevara" userId="d322d8c3-cd63-4e12-a149-eb452b06ae43" providerId="ADAL" clId="{35EAE90F-08CF-4A14-8199-21A1011878FF}" dt="2023-06-20T01:37:31.666" v="455" actId="1076"/>
          <ac:picMkLst>
            <pc:docMk/>
            <pc:sldMk cId="1359286551" sldId="266"/>
            <ac:picMk id="47" creationId="{C06DA2D5-5B98-4292-8251-CD95A9C3512C}"/>
          </ac:picMkLst>
        </pc:picChg>
      </pc:sldChg>
      <pc:sldChg chg="modSp mod">
        <pc:chgData name="Alexander Reyes Guevara" userId="d322d8c3-cd63-4e12-a149-eb452b06ae43" providerId="ADAL" clId="{35EAE90F-08CF-4A14-8199-21A1011878FF}" dt="2023-06-20T02:11:26.579" v="1122" actId="20577"/>
        <pc:sldMkLst>
          <pc:docMk/>
          <pc:sldMk cId="754138138" sldId="273"/>
        </pc:sldMkLst>
        <pc:spChg chg="mod">
          <ac:chgData name="Alexander Reyes Guevara" userId="d322d8c3-cd63-4e12-a149-eb452b06ae43" providerId="ADAL" clId="{35EAE90F-08CF-4A14-8199-21A1011878FF}" dt="2023-06-20T02:11:26.579" v="1122" actId="20577"/>
          <ac:spMkLst>
            <pc:docMk/>
            <pc:sldMk cId="754138138" sldId="273"/>
            <ac:spMk id="42" creationId="{9481C918-A8A9-4C55-979D-C92F0F7590E7}"/>
          </ac:spMkLst>
        </pc:spChg>
      </pc:sldChg>
      <pc:sldChg chg="modSp mod">
        <pc:chgData name="Alexander Reyes Guevara" userId="d322d8c3-cd63-4e12-a149-eb452b06ae43" providerId="ADAL" clId="{35EAE90F-08CF-4A14-8199-21A1011878FF}" dt="2023-06-20T02:11:30.803" v="1127" actId="20577"/>
        <pc:sldMkLst>
          <pc:docMk/>
          <pc:sldMk cId="2186000638" sldId="275"/>
        </pc:sldMkLst>
        <pc:spChg chg="mod">
          <ac:chgData name="Alexander Reyes Guevara" userId="d322d8c3-cd63-4e12-a149-eb452b06ae43" providerId="ADAL" clId="{35EAE90F-08CF-4A14-8199-21A1011878FF}" dt="2023-06-20T02:11:30.803" v="1127" actId="20577"/>
          <ac:spMkLst>
            <pc:docMk/>
            <pc:sldMk cId="2186000638" sldId="275"/>
            <ac:spMk id="44" creationId="{12E6FA09-58C9-43F7-9BA5-0CF7B20E35FC}"/>
          </ac:spMkLst>
        </pc:spChg>
      </pc:sldChg>
      <pc:sldChg chg="addSp modSp mod">
        <pc:chgData name="Alexander Reyes Guevara" userId="d322d8c3-cd63-4e12-a149-eb452b06ae43" providerId="ADAL" clId="{35EAE90F-08CF-4A14-8199-21A1011878FF}" dt="2023-06-20T02:11:40.676" v="1137" actId="20577"/>
        <pc:sldMkLst>
          <pc:docMk/>
          <pc:sldMk cId="585890839" sldId="277"/>
        </pc:sldMkLst>
        <pc:spChg chg="add mod">
          <ac:chgData name="Alexander Reyes Guevara" userId="d322d8c3-cd63-4e12-a149-eb452b06ae43" providerId="ADAL" clId="{35EAE90F-08CF-4A14-8199-21A1011878FF}" dt="2023-06-20T02:11:40.676" v="1137" actId="20577"/>
          <ac:spMkLst>
            <pc:docMk/>
            <pc:sldMk cId="585890839" sldId="277"/>
            <ac:spMk id="21" creationId="{B5F6A637-71D4-4286-883D-29452EE4A3D9}"/>
          </ac:spMkLst>
        </pc:spChg>
      </pc:sldChg>
      <pc:sldChg chg="modSp mod">
        <pc:chgData name="Alexander Reyes Guevara" userId="d322d8c3-cd63-4e12-a149-eb452b06ae43" providerId="ADAL" clId="{35EAE90F-08CF-4A14-8199-21A1011878FF}" dt="2023-06-20T02:11:45.428" v="1142" actId="20577"/>
        <pc:sldMkLst>
          <pc:docMk/>
          <pc:sldMk cId="1898248001" sldId="279"/>
        </pc:sldMkLst>
        <pc:spChg chg="mod">
          <ac:chgData name="Alexander Reyes Guevara" userId="d322d8c3-cd63-4e12-a149-eb452b06ae43" providerId="ADAL" clId="{35EAE90F-08CF-4A14-8199-21A1011878FF}" dt="2023-06-20T02:11:45.428" v="1142" actId="20577"/>
          <ac:spMkLst>
            <pc:docMk/>
            <pc:sldMk cId="1898248001" sldId="279"/>
            <ac:spMk id="42" creationId="{437C8AF7-5BB5-4634-A303-2386B8950470}"/>
          </ac:spMkLst>
        </pc:spChg>
      </pc:sldChg>
      <pc:sldChg chg="addSp delSp modSp mod ord">
        <pc:chgData name="Alexander Reyes Guevara" userId="d322d8c3-cd63-4e12-a149-eb452b06ae43" providerId="ADAL" clId="{35EAE90F-08CF-4A14-8199-21A1011878FF}" dt="2023-06-20T22:39:50.597" v="2544" actId="1076"/>
        <pc:sldMkLst>
          <pc:docMk/>
          <pc:sldMk cId="3354362994" sldId="335"/>
        </pc:sldMkLst>
        <pc:spChg chg="del">
          <ac:chgData name="Alexander Reyes Guevara" userId="d322d8c3-cd63-4e12-a149-eb452b06ae43" providerId="ADAL" clId="{35EAE90F-08CF-4A14-8199-21A1011878FF}" dt="2023-06-20T22:39:40.174" v="2540" actId="478"/>
          <ac:spMkLst>
            <pc:docMk/>
            <pc:sldMk cId="3354362994" sldId="335"/>
            <ac:spMk id="6" creationId="{00000000-0000-0000-0000-000000000000}"/>
          </ac:spMkLst>
        </pc:spChg>
        <pc:spChg chg="add mod">
          <ac:chgData name="Alexander Reyes Guevara" userId="d322d8c3-cd63-4e12-a149-eb452b06ae43" providerId="ADAL" clId="{35EAE90F-08CF-4A14-8199-21A1011878FF}" dt="2023-06-20T22:39:50.597" v="2544" actId="1076"/>
          <ac:spMkLst>
            <pc:docMk/>
            <pc:sldMk cId="3354362994" sldId="335"/>
            <ac:spMk id="9" creationId="{B846C794-1EA3-4739-ADFC-AEF7471951CC}"/>
          </ac:spMkLst>
        </pc:spChg>
        <pc:picChg chg="add mod">
          <ac:chgData name="Alexander Reyes Guevara" userId="d322d8c3-cd63-4e12-a149-eb452b06ae43" providerId="ADAL" clId="{35EAE90F-08CF-4A14-8199-21A1011878FF}" dt="2023-06-20T22:39:44.565" v="2542" actId="1076"/>
          <ac:picMkLst>
            <pc:docMk/>
            <pc:sldMk cId="3354362994" sldId="335"/>
            <ac:picMk id="7" creationId="{DECD5614-2A0B-4F2E-96B5-1FDBFCF4A9AE}"/>
          </ac:picMkLst>
        </pc:picChg>
      </pc:sldChg>
      <pc:sldChg chg="modSp mod">
        <pc:chgData name="Alexander Reyes Guevara" userId="d322d8c3-cd63-4e12-a149-eb452b06ae43" providerId="ADAL" clId="{35EAE90F-08CF-4A14-8199-21A1011878FF}" dt="2023-06-20T02:53:48.583" v="2182" actId="20577"/>
        <pc:sldMkLst>
          <pc:docMk/>
          <pc:sldMk cId="4280478565" sldId="429"/>
        </pc:sldMkLst>
        <pc:spChg chg="mod">
          <ac:chgData name="Alexander Reyes Guevara" userId="d322d8c3-cd63-4e12-a149-eb452b06ae43" providerId="ADAL" clId="{35EAE90F-08CF-4A14-8199-21A1011878FF}" dt="2023-06-20T02:53:48.583" v="2182" actId="20577"/>
          <ac:spMkLst>
            <pc:docMk/>
            <pc:sldMk cId="4280478565" sldId="429"/>
            <ac:spMk id="7" creationId="{3FDEA354-7A5B-471B-A54A-D341EDB7C32D}"/>
          </ac:spMkLst>
        </pc:spChg>
        <pc:spChg chg="mod">
          <ac:chgData name="Alexander Reyes Guevara" userId="d322d8c3-cd63-4e12-a149-eb452b06ae43" providerId="ADAL" clId="{35EAE90F-08CF-4A14-8199-21A1011878FF}" dt="2023-06-20T02:53:44.128" v="2180" actId="20577"/>
          <ac:spMkLst>
            <pc:docMk/>
            <pc:sldMk cId="4280478565" sldId="429"/>
            <ac:spMk id="11" creationId="{DEF2A1B4-CB4F-403C-B759-5D3060CE7FB3}"/>
          </ac:spMkLst>
        </pc:spChg>
      </pc:sldChg>
      <pc:sldChg chg="modSp mod">
        <pc:chgData name="Alexander Reyes Guevara" userId="d322d8c3-cd63-4e12-a149-eb452b06ae43" providerId="ADAL" clId="{35EAE90F-08CF-4A14-8199-21A1011878FF}" dt="2023-06-20T04:21:39.893" v="2515" actId="20577"/>
        <pc:sldMkLst>
          <pc:docMk/>
          <pc:sldMk cId="3315776550" sldId="480"/>
        </pc:sldMkLst>
        <pc:spChg chg="mod">
          <ac:chgData name="Alexander Reyes Guevara" userId="d322d8c3-cd63-4e12-a149-eb452b06ae43" providerId="ADAL" clId="{35EAE90F-08CF-4A14-8199-21A1011878FF}" dt="2023-06-20T04:21:39.893" v="2515" actId="20577"/>
          <ac:spMkLst>
            <pc:docMk/>
            <pc:sldMk cId="3315776550" sldId="480"/>
            <ac:spMk id="9" creationId="{D960FE92-9F4B-4B8E-BC01-530440CEA144}"/>
          </ac:spMkLst>
        </pc:spChg>
      </pc:sldChg>
      <pc:sldChg chg="modSp mod">
        <pc:chgData name="Alexander Reyes Guevara" userId="d322d8c3-cd63-4e12-a149-eb452b06ae43" providerId="ADAL" clId="{35EAE90F-08CF-4A14-8199-21A1011878FF}" dt="2023-06-20T03:48:08.473" v="2250" actId="20577"/>
        <pc:sldMkLst>
          <pc:docMk/>
          <pc:sldMk cId="3869708643" sldId="483"/>
        </pc:sldMkLst>
        <pc:spChg chg="mod">
          <ac:chgData name="Alexander Reyes Guevara" userId="d322d8c3-cd63-4e12-a149-eb452b06ae43" providerId="ADAL" clId="{35EAE90F-08CF-4A14-8199-21A1011878FF}" dt="2023-06-20T03:48:08.473" v="2250" actId="20577"/>
          <ac:spMkLst>
            <pc:docMk/>
            <pc:sldMk cId="3869708643" sldId="483"/>
            <ac:spMk id="9" creationId="{D960FE92-9F4B-4B8E-BC01-530440CEA144}"/>
          </ac:spMkLst>
        </pc:spChg>
      </pc:sldChg>
      <pc:sldChg chg="modSp mod">
        <pc:chgData name="Alexander Reyes Guevara" userId="d322d8c3-cd63-4e12-a149-eb452b06ae43" providerId="ADAL" clId="{35EAE90F-08CF-4A14-8199-21A1011878FF}" dt="2023-06-20T03:45:39.294" v="2229" actId="1076"/>
        <pc:sldMkLst>
          <pc:docMk/>
          <pc:sldMk cId="2291170627" sldId="485"/>
        </pc:sldMkLst>
        <pc:spChg chg="mod">
          <ac:chgData name="Alexander Reyes Guevara" userId="d322d8c3-cd63-4e12-a149-eb452b06ae43" providerId="ADAL" clId="{35EAE90F-08CF-4A14-8199-21A1011878FF}" dt="2023-06-20T03:45:31.886" v="2226" actId="1076"/>
          <ac:spMkLst>
            <pc:docMk/>
            <pc:sldMk cId="2291170627" sldId="485"/>
            <ac:spMk id="9" creationId="{D960FE92-9F4B-4B8E-BC01-530440CEA144}"/>
          </ac:spMkLst>
        </pc:spChg>
        <pc:picChg chg="mod">
          <ac:chgData name="Alexander Reyes Guevara" userId="d322d8c3-cd63-4e12-a149-eb452b06ae43" providerId="ADAL" clId="{35EAE90F-08CF-4A14-8199-21A1011878FF}" dt="2023-06-20T03:45:39.294" v="2229" actId="1076"/>
          <ac:picMkLst>
            <pc:docMk/>
            <pc:sldMk cId="2291170627" sldId="485"/>
            <ac:picMk id="2" creationId="{32A649F7-0B14-4C11-8CF0-250D9DE2668D}"/>
          </ac:picMkLst>
        </pc:picChg>
      </pc:sldChg>
      <pc:sldChg chg="addSp modSp mod">
        <pc:chgData name="Alexander Reyes Guevara" userId="d322d8c3-cd63-4e12-a149-eb452b06ae43" providerId="ADAL" clId="{35EAE90F-08CF-4A14-8199-21A1011878FF}" dt="2023-06-20T03:41:42.649" v="2219" actId="20577"/>
        <pc:sldMkLst>
          <pc:docMk/>
          <pc:sldMk cId="2891266563" sldId="487"/>
        </pc:sldMkLst>
        <pc:spChg chg="add mod">
          <ac:chgData name="Alexander Reyes Guevara" userId="d322d8c3-cd63-4e12-a149-eb452b06ae43" providerId="ADAL" clId="{35EAE90F-08CF-4A14-8199-21A1011878FF}" dt="2023-06-20T03:41:42.649" v="2219" actId="20577"/>
          <ac:spMkLst>
            <pc:docMk/>
            <pc:sldMk cId="2891266563" sldId="487"/>
            <ac:spMk id="5" creationId="{E099DE75-EE91-4B68-923C-37372B674D75}"/>
          </ac:spMkLst>
        </pc:spChg>
      </pc:sldChg>
      <pc:sldChg chg="addSp delSp modSp mod">
        <pc:chgData name="Alexander Reyes Guevara" userId="d322d8c3-cd63-4e12-a149-eb452b06ae43" providerId="ADAL" clId="{35EAE90F-08CF-4A14-8199-21A1011878FF}" dt="2023-06-20T01:19:58.562" v="134" actId="478"/>
        <pc:sldMkLst>
          <pc:docMk/>
          <pc:sldMk cId="3111077427" sldId="489"/>
        </pc:sldMkLst>
        <pc:spChg chg="add del mod">
          <ac:chgData name="Alexander Reyes Guevara" userId="d322d8c3-cd63-4e12-a149-eb452b06ae43" providerId="ADAL" clId="{35EAE90F-08CF-4A14-8199-21A1011878FF}" dt="2023-06-20T01:19:58.562" v="134" actId="478"/>
          <ac:spMkLst>
            <pc:docMk/>
            <pc:sldMk cId="3111077427" sldId="489"/>
            <ac:spMk id="5" creationId="{A5E07FA1-BCAE-47C8-8240-CEDA56AE69A5}"/>
          </ac:spMkLst>
        </pc:spChg>
      </pc:sldChg>
      <pc:sldChg chg="modSp mod">
        <pc:chgData name="Alexander Reyes Guevara" userId="d322d8c3-cd63-4e12-a149-eb452b06ae43" providerId="ADAL" clId="{35EAE90F-08CF-4A14-8199-21A1011878FF}" dt="2023-06-20T02:27:21.838" v="1717" actId="207"/>
        <pc:sldMkLst>
          <pc:docMk/>
          <pc:sldMk cId="3542424243" sldId="490"/>
        </pc:sldMkLst>
        <pc:graphicFrameChg chg="modGraphic">
          <ac:chgData name="Alexander Reyes Guevara" userId="d322d8c3-cd63-4e12-a149-eb452b06ae43" providerId="ADAL" clId="{35EAE90F-08CF-4A14-8199-21A1011878FF}" dt="2023-06-20T02:27:21.838" v="1717" actId="207"/>
          <ac:graphicFrameMkLst>
            <pc:docMk/>
            <pc:sldMk cId="3542424243" sldId="490"/>
            <ac:graphicFrameMk id="4" creationId="{6DB6889E-BFC0-4795-813F-62BA5A65BB85}"/>
          </ac:graphicFrameMkLst>
        </pc:graphicFrameChg>
      </pc:sldChg>
      <pc:sldChg chg="modSp mod">
        <pc:chgData name="Alexander Reyes Guevara" userId="d322d8c3-cd63-4e12-a149-eb452b06ae43" providerId="ADAL" clId="{35EAE90F-08CF-4A14-8199-21A1011878FF}" dt="2023-06-20T01:20:11.826" v="140" actId="20577"/>
        <pc:sldMkLst>
          <pc:docMk/>
          <pc:sldMk cId="2687240149" sldId="491"/>
        </pc:sldMkLst>
        <pc:spChg chg="mod">
          <ac:chgData name="Alexander Reyes Guevara" userId="d322d8c3-cd63-4e12-a149-eb452b06ae43" providerId="ADAL" clId="{35EAE90F-08CF-4A14-8199-21A1011878FF}" dt="2023-06-20T01:20:11.826" v="140" actId="20577"/>
          <ac:spMkLst>
            <pc:docMk/>
            <pc:sldMk cId="2687240149" sldId="491"/>
            <ac:spMk id="6" creationId="{7ECFC5D8-3032-4093-9B17-C2BC096BFDC7}"/>
          </ac:spMkLst>
        </pc:spChg>
      </pc:sldChg>
      <pc:sldChg chg="modSp mod">
        <pc:chgData name="Alexander Reyes Guevara" userId="d322d8c3-cd63-4e12-a149-eb452b06ae43" providerId="ADAL" clId="{35EAE90F-08CF-4A14-8199-21A1011878FF}" dt="2023-06-20T02:11:36.087" v="1132" actId="20577"/>
        <pc:sldMkLst>
          <pc:docMk/>
          <pc:sldMk cId="2419797983" sldId="492"/>
        </pc:sldMkLst>
        <pc:spChg chg="mod">
          <ac:chgData name="Alexander Reyes Guevara" userId="d322d8c3-cd63-4e12-a149-eb452b06ae43" providerId="ADAL" clId="{35EAE90F-08CF-4A14-8199-21A1011878FF}" dt="2023-06-20T02:11:36.087" v="1132" actId="20577"/>
          <ac:spMkLst>
            <pc:docMk/>
            <pc:sldMk cId="2419797983" sldId="492"/>
            <ac:spMk id="17" creationId="{4FEB4E32-C31C-4899-BF65-96EDC9D34051}"/>
          </ac:spMkLst>
        </pc:spChg>
      </pc:sldChg>
      <pc:sldChg chg="modSp mod">
        <pc:chgData name="Alexander Reyes Guevara" userId="d322d8c3-cd63-4e12-a149-eb452b06ae43" providerId="ADAL" clId="{35EAE90F-08CF-4A14-8199-21A1011878FF}" dt="2023-06-20T02:40:16.910" v="1843" actId="207"/>
        <pc:sldMkLst>
          <pc:docMk/>
          <pc:sldMk cId="821957459" sldId="493"/>
        </pc:sldMkLst>
        <pc:spChg chg="mod">
          <ac:chgData name="Alexander Reyes Guevara" userId="d322d8c3-cd63-4e12-a149-eb452b06ae43" providerId="ADAL" clId="{35EAE90F-08CF-4A14-8199-21A1011878FF}" dt="2023-06-20T02:39:53.985" v="1842" actId="14100"/>
          <ac:spMkLst>
            <pc:docMk/>
            <pc:sldMk cId="821957459" sldId="493"/>
            <ac:spMk id="6" creationId="{973099C7-D6BE-42E9-9CBC-0BC00EEA80E6}"/>
          </ac:spMkLst>
        </pc:spChg>
        <pc:spChg chg="mod">
          <ac:chgData name="Alexander Reyes Guevara" userId="d322d8c3-cd63-4e12-a149-eb452b06ae43" providerId="ADAL" clId="{35EAE90F-08CF-4A14-8199-21A1011878FF}" dt="2023-06-20T02:27:51.394" v="1718" actId="1076"/>
          <ac:spMkLst>
            <pc:docMk/>
            <pc:sldMk cId="821957459" sldId="493"/>
            <ac:spMk id="8" creationId="{1619B2A4-DC0D-4FBB-9067-C7CB93111879}"/>
          </ac:spMkLst>
        </pc:spChg>
        <pc:graphicFrameChg chg="mod modGraphic">
          <ac:chgData name="Alexander Reyes Guevara" userId="d322d8c3-cd63-4e12-a149-eb452b06ae43" providerId="ADAL" clId="{35EAE90F-08CF-4A14-8199-21A1011878FF}" dt="2023-06-20T02:40:16.910" v="1843" actId="207"/>
          <ac:graphicFrameMkLst>
            <pc:docMk/>
            <pc:sldMk cId="821957459" sldId="493"/>
            <ac:graphicFrameMk id="4" creationId="{6DB6889E-BFC0-4795-813F-62BA5A65BB85}"/>
          </ac:graphicFrameMkLst>
        </pc:graphicFrameChg>
      </pc:sldChg>
      <pc:sldChg chg="modSp mod">
        <pc:chgData name="Alexander Reyes Guevara" userId="d322d8c3-cd63-4e12-a149-eb452b06ae43" providerId="ADAL" clId="{35EAE90F-08CF-4A14-8199-21A1011878FF}" dt="2023-06-20T04:27:37.175" v="2518" actId="207"/>
        <pc:sldMkLst>
          <pc:docMk/>
          <pc:sldMk cId="3182561678" sldId="496"/>
        </pc:sldMkLst>
        <pc:spChg chg="mod">
          <ac:chgData name="Alexander Reyes Guevara" userId="d322d8c3-cd63-4e12-a149-eb452b06ae43" providerId="ADAL" clId="{35EAE90F-08CF-4A14-8199-21A1011878FF}" dt="2023-06-20T02:43:57.088" v="1996" actId="20577"/>
          <ac:spMkLst>
            <pc:docMk/>
            <pc:sldMk cId="3182561678" sldId="496"/>
            <ac:spMk id="10" creationId="{D429F8D4-FC1B-4D70-827D-CA539A37A36E}"/>
          </ac:spMkLst>
        </pc:spChg>
        <pc:graphicFrameChg chg="mod modGraphic">
          <ac:chgData name="Alexander Reyes Guevara" userId="d322d8c3-cd63-4e12-a149-eb452b06ae43" providerId="ADAL" clId="{35EAE90F-08CF-4A14-8199-21A1011878FF}" dt="2023-06-20T04:27:37.175" v="2518" actId="207"/>
          <ac:graphicFrameMkLst>
            <pc:docMk/>
            <pc:sldMk cId="3182561678" sldId="496"/>
            <ac:graphicFrameMk id="4" creationId="{6DB6889E-BFC0-4795-813F-62BA5A65BB85}"/>
          </ac:graphicFrameMkLst>
        </pc:graphicFrameChg>
      </pc:sldChg>
      <pc:sldChg chg="delSp modSp mod">
        <pc:chgData name="Alexander Reyes Guevara" userId="d322d8c3-cd63-4e12-a149-eb452b06ae43" providerId="ADAL" clId="{35EAE90F-08CF-4A14-8199-21A1011878FF}" dt="2023-06-20T04:27:25.823" v="2517" actId="207"/>
        <pc:sldMkLst>
          <pc:docMk/>
          <pc:sldMk cId="370690087" sldId="502"/>
        </pc:sldMkLst>
        <pc:spChg chg="mod">
          <ac:chgData name="Alexander Reyes Guevara" userId="d322d8c3-cd63-4e12-a149-eb452b06ae43" providerId="ADAL" clId="{35EAE90F-08CF-4A14-8199-21A1011878FF}" dt="2023-06-20T02:52:28.778" v="2153" actId="1076"/>
          <ac:spMkLst>
            <pc:docMk/>
            <pc:sldMk cId="370690087" sldId="502"/>
            <ac:spMk id="8" creationId="{1619B2A4-DC0D-4FBB-9067-C7CB93111879}"/>
          </ac:spMkLst>
        </pc:spChg>
        <pc:spChg chg="del">
          <ac:chgData name="Alexander Reyes Guevara" userId="d322d8c3-cd63-4e12-a149-eb452b06ae43" providerId="ADAL" clId="{35EAE90F-08CF-4A14-8199-21A1011878FF}" dt="2023-06-20T02:45:05.456" v="1997" actId="478"/>
          <ac:spMkLst>
            <pc:docMk/>
            <pc:sldMk cId="370690087" sldId="502"/>
            <ac:spMk id="10" creationId="{D429F8D4-FC1B-4D70-827D-CA539A37A36E}"/>
          </ac:spMkLst>
        </pc:spChg>
        <pc:graphicFrameChg chg="mod modGraphic">
          <ac:chgData name="Alexander Reyes Guevara" userId="d322d8c3-cd63-4e12-a149-eb452b06ae43" providerId="ADAL" clId="{35EAE90F-08CF-4A14-8199-21A1011878FF}" dt="2023-06-20T04:27:25.823" v="2517" actId="207"/>
          <ac:graphicFrameMkLst>
            <pc:docMk/>
            <pc:sldMk cId="370690087" sldId="502"/>
            <ac:graphicFrameMk id="4" creationId="{6DB6889E-BFC0-4795-813F-62BA5A65BB85}"/>
          </ac:graphicFrameMkLst>
        </pc:graphicFrameChg>
      </pc:sldChg>
      <pc:sldChg chg="addSp delSp modSp add mod">
        <pc:chgData name="Alexander Reyes Guevara" userId="d322d8c3-cd63-4e12-a149-eb452b06ae43" providerId="ADAL" clId="{35EAE90F-08CF-4A14-8199-21A1011878FF}" dt="2023-06-20T02:26:32.582" v="1716" actId="255"/>
        <pc:sldMkLst>
          <pc:docMk/>
          <pc:sldMk cId="4013344623" sldId="617"/>
        </pc:sldMkLst>
        <pc:spChg chg="del">
          <ac:chgData name="Alexander Reyes Guevara" userId="d322d8c3-cd63-4e12-a149-eb452b06ae43" providerId="ADAL" clId="{35EAE90F-08CF-4A14-8199-21A1011878FF}" dt="2023-06-20T01:20:03.225" v="135" actId="478"/>
          <ac:spMkLst>
            <pc:docMk/>
            <pc:sldMk cId="4013344623" sldId="617"/>
            <ac:spMk id="5" creationId="{A5E07FA1-BCAE-47C8-8240-CEDA56AE69A5}"/>
          </ac:spMkLst>
        </pc:spChg>
        <pc:spChg chg="mod">
          <ac:chgData name="Alexander Reyes Guevara" userId="d322d8c3-cd63-4e12-a149-eb452b06ae43" providerId="ADAL" clId="{35EAE90F-08CF-4A14-8199-21A1011878FF}" dt="2023-06-20T01:19:38.691" v="127" actId="20577"/>
          <ac:spMkLst>
            <pc:docMk/>
            <pc:sldMk cId="4013344623" sldId="617"/>
            <ac:spMk id="6" creationId="{60603425-B0B0-4FA8-A3A5-7500269E9DDE}"/>
          </ac:spMkLst>
        </pc:spChg>
        <pc:spChg chg="add mod">
          <ac:chgData name="Alexander Reyes Guevara" userId="d322d8c3-cd63-4e12-a149-eb452b06ae43" providerId="ADAL" clId="{35EAE90F-08CF-4A14-8199-21A1011878FF}" dt="2023-06-20T02:26:32.582" v="1716" actId="255"/>
          <ac:spMkLst>
            <pc:docMk/>
            <pc:sldMk cId="4013344623" sldId="617"/>
            <ac:spMk id="7" creationId="{88F3266E-A636-4CEA-B709-A975A6DC63AF}"/>
          </ac:spMkLst>
        </pc:spChg>
        <pc:picChg chg="add mod">
          <ac:chgData name="Alexander Reyes Guevara" userId="d322d8c3-cd63-4e12-a149-eb452b06ae43" providerId="ADAL" clId="{35EAE90F-08CF-4A14-8199-21A1011878FF}" dt="2023-06-20T01:19:54.991" v="133" actId="1076"/>
          <ac:picMkLst>
            <pc:docMk/>
            <pc:sldMk cId="4013344623" sldId="617"/>
            <ac:picMk id="2" creationId="{DA31F947-EC8F-442A-BF17-2450A1EB6484}"/>
          </ac:picMkLst>
        </pc:picChg>
        <pc:picChg chg="del">
          <ac:chgData name="Alexander Reyes Guevara" userId="d322d8c3-cd63-4e12-a149-eb452b06ae43" providerId="ADAL" clId="{35EAE90F-08CF-4A14-8199-21A1011878FF}" dt="2023-06-20T01:19:44.014" v="128" actId="478"/>
          <ac:picMkLst>
            <pc:docMk/>
            <pc:sldMk cId="4013344623" sldId="617"/>
            <ac:picMk id="1026" creationId="{0E38F400-6F39-4C67-88C5-EB4780D27B3B}"/>
          </ac:picMkLst>
        </pc:picChg>
      </pc:sldChg>
      <pc:sldChg chg="modSp add mod">
        <pc:chgData name="Alexander Reyes Guevara" userId="d322d8c3-cd63-4e12-a149-eb452b06ae43" providerId="ADAL" clId="{35EAE90F-08CF-4A14-8199-21A1011878FF}" dt="2023-06-20T01:26:26.983" v="380" actId="20577"/>
        <pc:sldMkLst>
          <pc:docMk/>
          <pc:sldMk cId="1904741709" sldId="618"/>
        </pc:sldMkLst>
        <pc:spChg chg="mod">
          <ac:chgData name="Alexander Reyes Guevara" userId="d322d8c3-cd63-4e12-a149-eb452b06ae43" providerId="ADAL" clId="{35EAE90F-08CF-4A14-8199-21A1011878FF}" dt="2023-06-20T01:20:49.904" v="147" actId="20577"/>
          <ac:spMkLst>
            <pc:docMk/>
            <pc:sldMk cId="1904741709" sldId="618"/>
            <ac:spMk id="6" creationId="{7ECFC5D8-3032-4093-9B17-C2BC096BFDC7}"/>
          </ac:spMkLst>
        </pc:spChg>
        <pc:graphicFrameChg chg="mod">
          <ac:chgData name="Alexander Reyes Guevara" userId="d322d8c3-cd63-4e12-a149-eb452b06ae43" providerId="ADAL" clId="{35EAE90F-08CF-4A14-8199-21A1011878FF}" dt="2023-06-20T01:26:26.983" v="380" actId="20577"/>
          <ac:graphicFrameMkLst>
            <pc:docMk/>
            <pc:sldMk cId="1904741709" sldId="618"/>
            <ac:graphicFrameMk id="8" creationId="{01927622-DC58-46BD-BE4D-13E8C6EAC4D3}"/>
          </ac:graphicFrameMkLst>
        </pc:graphicFrameChg>
      </pc:sldChg>
      <pc:sldChg chg="modSp add mod">
        <pc:chgData name="Alexander Reyes Guevara" userId="d322d8c3-cd63-4e12-a149-eb452b06ae43" providerId="ADAL" clId="{35EAE90F-08CF-4A14-8199-21A1011878FF}" dt="2023-06-20T02:02:36.468" v="1049" actId="20577"/>
        <pc:sldMkLst>
          <pc:docMk/>
          <pc:sldMk cId="1315429665" sldId="619"/>
        </pc:sldMkLst>
        <pc:spChg chg="mod">
          <ac:chgData name="Alexander Reyes Guevara" userId="d322d8c3-cd63-4e12-a149-eb452b06ae43" providerId="ADAL" clId="{35EAE90F-08CF-4A14-8199-21A1011878FF}" dt="2023-06-20T01:40:01.402" v="467" actId="20577"/>
          <ac:spMkLst>
            <pc:docMk/>
            <pc:sldMk cId="1315429665" sldId="619"/>
            <ac:spMk id="7" creationId="{936AB556-576B-46BF-984F-1D48970667BD}"/>
          </ac:spMkLst>
        </pc:spChg>
        <pc:graphicFrameChg chg="mod">
          <ac:chgData name="Alexander Reyes Guevara" userId="d322d8c3-cd63-4e12-a149-eb452b06ae43" providerId="ADAL" clId="{35EAE90F-08CF-4A14-8199-21A1011878FF}" dt="2023-06-20T02:02:36.468" v="1049" actId="20577"/>
          <ac:graphicFrameMkLst>
            <pc:docMk/>
            <pc:sldMk cId="1315429665" sldId="619"/>
            <ac:graphicFrameMk id="3" creationId="{00000000-0000-0000-0000-000000000000}"/>
          </ac:graphicFrameMkLst>
        </pc:graphicFrameChg>
      </pc:sldChg>
      <pc:sldChg chg="delSp modSp add del mod">
        <pc:chgData name="Alexander Reyes Guevara" userId="d322d8c3-cd63-4e12-a149-eb452b06ae43" providerId="ADAL" clId="{35EAE90F-08CF-4A14-8199-21A1011878FF}" dt="2023-06-20T01:29:36.796" v="401" actId="47"/>
        <pc:sldMkLst>
          <pc:docMk/>
          <pc:sldMk cId="3104292129" sldId="619"/>
        </pc:sldMkLst>
        <pc:graphicFrameChg chg="mod modGraphic">
          <ac:chgData name="Alexander Reyes Guevara" userId="d322d8c3-cd63-4e12-a149-eb452b06ae43" providerId="ADAL" clId="{35EAE90F-08CF-4A14-8199-21A1011878FF}" dt="2023-06-20T01:29:23.808" v="399" actId="2165"/>
          <ac:graphicFrameMkLst>
            <pc:docMk/>
            <pc:sldMk cId="3104292129" sldId="619"/>
            <ac:graphicFrameMk id="4" creationId="{00000000-0000-0000-0000-000000000000}"/>
          </ac:graphicFrameMkLst>
        </pc:graphicFrameChg>
        <pc:picChg chg="del">
          <ac:chgData name="Alexander Reyes Guevara" userId="d322d8c3-cd63-4e12-a149-eb452b06ae43" providerId="ADAL" clId="{35EAE90F-08CF-4A14-8199-21A1011878FF}" dt="2023-06-20T01:29:27.041" v="400" actId="478"/>
          <ac:picMkLst>
            <pc:docMk/>
            <pc:sldMk cId="3104292129" sldId="619"/>
            <ac:picMk id="35" creationId="{00000000-0000-0000-0000-000000000000}"/>
          </ac:picMkLst>
        </pc:picChg>
      </pc:sldChg>
      <pc:sldChg chg="addSp delSp modSp add mod ord">
        <pc:chgData name="Alexander Reyes Guevara" userId="d322d8c3-cd63-4e12-a149-eb452b06ae43" providerId="ADAL" clId="{35EAE90F-08CF-4A14-8199-21A1011878FF}" dt="2023-06-20T02:14:45.650" v="1302" actId="1076"/>
        <pc:sldMkLst>
          <pc:docMk/>
          <pc:sldMk cId="2751640848" sldId="620"/>
        </pc:sldMkLst>
        <pc:spChg chg="add mod">
          <ac:chgData name="Alexander Reyes Guevara" userId="d322d8c3-cd63-4e12-a149-eb452b06ae43" providerId="ADAL" clId="{35EAE90F-08CF-4A14-8199-21A1011878FF}" dt="2023-06-20T02:11:56.061" v="1149" actId="20577"/>
          <ac:spMkLst>
            <pc:docMk/>
            <pc:sldMk cId="2751640848" sldId="620"/>
            <ac:spMk id="21" creationId="{6E5A16D8-C7D3-415D-BB8C-266DE0115BDE}"/>
          </ac:spMkLst>
        </pc:spChg>
        <pc:spChg chg="mod">
          <ac:chgData name="Alexander Reyes Guevara" userId="d322d8c3-cd63-4e12-a149-eb452b06ae43" providerId="ADAL" clId="{35EAE90F-08CF-4A14-8199-21A1011878FF}" dt="2023-06-20T02:07:27.830" v="1062" actId="20577"/>
          <ac:spMkLst>
            <pc:docMk/>
            <pc:sldMk cId="2751640848" sldId="620"/>
            <ac:spMk id="30" creationId="{1ECC3E04-5699-42DF-8263-030383D4BFA3}"/>
          </ac:spMkLst>
        </pc:spChg>
        <pc:spChg chg="del">
          <ac:chgData name="Alexander Reyes Guevara" userId="d322d8c3-cd63-4e12-a149-eb452b06ae43" providerId="ADAL" clId="{35EAE90F-08CF-4A14-8199-21A1011878FF}" dt="2023-06-20T02:14:23.067" v="1298" actId="478"/>
          <ac:spMkLst>
            <pc:docMk/>
            <pc:sldMk cId="2751640848" sldId="620"/>
            <ac:spMk id="31" creationId="{623A9BCD-5E2B-4BEF-B2CC-DEEB34C32207}"/>
          </ac:spMkLst>
        </pc:spChg>
        <pc:spChg chg="mod">
          <ac:chgData name="Alexander Reyes Guevara" userId="d322d8c3-cd63-4e12-a149-eb452b06ae43" providerId="ADAL" clId="{35EAE90F-08CF-4A14-8199-21A1011878FF}" dt="2023-06-20T02:09:43.053" v="1077" actId="20577"/>
          <ac:spMkLst>
            <pc:docMk/>
            <pc:sldMk cId="2751640848" sldId="620"/>
            <ac:spMk id="62" creationId="{00000000-0000-0000-0000-000000000000}"/>
          </ac:spMkLst>
        </pc:spChg>
        <pc:spChg chg="mod">
          <ac:chgData name="Alexander Reyes Guevara" userId="d322d8c3-cd63-4e12-a149-eb452b06ae43" providerId="ADAL" clId="{35EAE90F-08CF-4A14-8199-21A1011878FF}" dt="2023-06-20T02:14:38.866" v="1301" actId="1076"/>
          <ac:spMkLst>
            <pc:docMk/>
            <pc:sldMk cId="2751640848" sldId="620"/>
            <ac:spMk id="65" creationId="{00000000-0000-0000-0000-000000000000}"/>
          </ac:spMkLst>
        </pc:spChg>
        <pc:spChg chg="mod">
          <ac:chgData name="Alexander Reyes Guevara" userId="d322d8c3-cd63-4e12-a149-eb452b06ae43" providerId="ADAL" clId="{35EAE90F-08CF-4A14-8199-21A1011878FF}" dt="2023-06-20T02:14:32.681" v="1300" actId="1076"/>
          <ac:spMkLst>
            <pc:docMk/>
            <pc:sldMk cId="2751640848" sldId="620"/>
            <ac:spMk id="66" creationId="{00000000-0000-0000-0000-000000000000}"/>
          </ac:spMkLst>
        </pc:spChg>
        <pc:spChg chg="mod">
          <ac:chgData name="Alexander Reyes Guevara" userId="d322d8c3-cd63-4e12-a149-eb452b06ae43" providerId="ADAL" clId="{35EAE90F-08CF-4A14-8199-21A1011878FF}" dt="2023-06-20T02:14:45.650" v="1302" actId="1076"/>
          <ac:spMkLst>
            <pc:docMk/>
            <pc:sldMk cId="2751640848" sldId="620"/>
            <ac:spMk id="67" creationId="{00000000-0000-0000-0000-000000000000}"/>
          </ac:spMkLst>
        </pc:spChg>
        <pc:spChg chg="mod">
          <ac:chgData name="Alexander Reyes Guevara" userId="d322d8c3-cd63-4e12-a149-eb452b06ae43" providerId="ADAL" clId="{35EAE90F-08CF-4A14-8199-21A1011878FF}" dt="2023-06-20T02:12:36.022" v="1155" actId="20577"/>
          <ac:spMkLst>
            <pc:docMk/>
            <pc:sldMk cId="2751640848" sldId="620"/>
            <ac:spMk id="101" creationId="{00000000-0000-0000-0000-000000000000}"/>
          </ac:spMkLst>
        </pc:spChg>
        <pc:spChg chg="mod">
          <ac:chgData name="Alexander Reyes Guevara" userId="d322d8c3-cd63-4e12-a149-eb452b06ae43" providerId="ADAL" clId="{35EAE90F-08CF-4A14-8199-21A1011878FF}" dt="2023-06-20T02:13:29.332" v="1230" actId="20577"/>
          <ac:spMkLst>
            <pc:docMk/>
            <pc:sldMk cId="2751640848" sldId="620"/>
            <ac:spMk id="103" creationId="{00000000-0000-0000-0000-000000000000}"/>
          </ac:spMkLst>
        </pc:spChg>
        <pc:spChg chg="mod">
          <ac:chgData name="Alexander Reyes Guevara" userId="d322d8c3-cd63-4e12-a149-eb452b06ae43" providerId="ADAL" clId="{35EAE90F-08CF-4A14-8199-21A1011878FF}" dt="2023-06-20T02:13:48.674" v="1297" actId="20577"/>
          <ac:spMkLst>
            <pc:docMk/>
            <pc:sldMk cId="2751640848" sldId="620"/>
            <ac:spMk id="104" creationId="{00000000-0000-0000-0000-000000000000}"/>
          </ac:spMkLst>
        </pc:spChg>
      </pc:sldChg>
      <pc:sldChg chg="modSp add mod ord">
        <pc:chgData name="Alexander Reyes Guevara" userId="d322d8c3-cd63-4e12-a149-eb452b06ae43" providerId="ADAL" clId="{35EAE90F-08CF-4A14-8199-21A1011878FF}" dt="2023-06-20T02:18:12.362" v="1512" actId="20577"/>
        <pc:sldMkLst>
          <pc:docMk/>
          <pc:sldMk cId="62388076" sldId="621"/>
        </pc:sldMkLst>
        <pc:spChg chg="mod">
          <ac:chgData name="Alexander Reyes Guevara" userId="d322d8c3-cd63-4e12-a149-eb452b06ae43" providerId="ADAL" clId="{35EAE90F-08CF-4A14-8199-21A1011878FF}" dt="2023-06-20T02:18:12.362" v="1512" actId="20577"/>
          <ac:spMkLst>
            <pc:docMk/>
            <pc:sldMk cId="62388076" sldId="621"/>
            <ac:spMk id="42" creationId="{437C8AF7-5BB5-4634-A303-2386B8950470}"/>
          </ac:spMkLst>
        </pc:spChg>
        <pc:spChg chg="mod">
          <ac:chgData name="Alexander Reyes Guevara" userId="d322d8c3-cd63-4e12-a149-eb452b06ae43" providerId="ADAL" clId="{35EAE90F-08CF-4A14-8199-21A1011878FF}" dt="2023-06-20T02:15:20.842" v="1325" actId="20577"/>
          <ac:spMkLst>
            <pc:docMk/>
            <pc:sldMk cId="62388076" sldId="621"/>
            <ac:spMk id="44" creationId="{8955DDA8-889D-4956-997A-BE9AC9B0DF3F}"/>
          </ac:spMkLst>
        </pc:spChg>
        <pc:spChg chg="mod">
          <ac:chgData name="Alexander Reyes Guevara" userId="d322d8c3-cd63-4e12-a149-eb452b06ae43" providerId="ADAL" clId="{35EAE90F-08CF-4A14-8199-21A1011878FF}" dt="2023-06-20T02:16:57.695" v="1435" actId="1076"/>
          <ac:spMkLst>
            <pc:docMk/>
            <pc:sldMk cId="62388076" sldId="621"/>
            <ac:spMk id="62" creationId="{00000000-0000-0000-0000-000000000000}"/>
          </ac:spMkLst>
        </pc:spChg>
        <pc:spChg chg="mod">
          <ac:chgData name="Alexander Reyes Guevara" userId="d322d8c3-cd63-4e12-a149-eb452b06ae43" providerId="ADAL" clId="{35EAE90F-08CF-4A14-8199-21A1011878FF}" dt="2023-06-20T02:17:54.730" v="1510" actId="20577"/>
          <ac:spMkLst>
            <pc:docMk/>
            <pc:sldMk cId="62388076" sldId="621"/>
            <ac:spMk id="76" creationId="{00000000-0000-0000-0000-000000000000}"/>
          </ac:spMkLst>
        </pc:spChg>
        <pc:spChg chg="mod">
          <ac:chgData name="Alexander Reyes Guevara" userId="d322d8c3-cd63-4e12-a149-eb452b06ae43" providerId="ADAL" clId="{35EAE90F-08CF-4A14-8199-21A1011878FF}" dt="2023-06-20T02:17:49.294" v="1508" actId="20577"/>
          <ac:spMkLst>
            <pc:docMk/>
            <pc:sldMk cId="62388076" sldId="621"/>
            <ac:spMk id="80" creationId="{00000000-0000-0000-0000-000000000000}"/>
          </ac:spMkLst>
        </pc:spChg>
        <pc:spChg chg="mod">
          <ac:chgData name="Alexander Reyes Guevara" userId="d322d8c3-cd63-4e12-a149-eb452b06ae43" providerId="ADAL" clId="{35EAE90F-08CF-4A14-8199-21A1011878FF}" dt="2023-06-20T02:17:28.490" v="1504" actId="20577"/>
          <ac:spMkLst>
            <pc:docMk/>
            <pc:sldMk cId="62388076" sldId="621"/>
            <ac:spMk id="101" creationId="{00000000-0000-0000-0000-000000000000}"/>
          </ac:spMkLst>
        </pc:spChg>
        <pc:spChg chg="mod">
          <ac:chgData name="Alexander Reyes Guevara" userId="d322d8c3-cd63-4e12-a149-eb452b06ae43" providerId="ADAL" clId="{35EAE90F-08CF-4A14-8199-21A1011878FF}" dt="2023-06-20T02:16:33.577" v="1418" actId="20577"/>
          <ac:spMkLst>
            <pc:docMk/>
            <pc:sldMk cId="62388076" sldId="621"/>
            <ac:spMk id="103" creationId="{00000000-0000-0000-0000-000000000000}"/>
          </ac:spMkLst>
        </pc:spChg>
      </pc:sldChg>
      <pc:sldChg chg="addSp delSp modSp add mod">
        <pc:chgData name="Alexander Reyes Guevara" userId="d322d8c3-cd63-4e12-a149-eb452b06ae43" providerId="ADAL" clId="{35EAE90F-08CF-4A14-8199-21A1011878FF}" dt="2023-06-20T04:21:53.204" v="2516" actId="20577"/>
        <pc:sldMkLst>
          <pc:docMk/>
          <pc:sldMk cId="2896145653" sldId="622"/>
        </pc:sldMkLst>
        <pc:spChg chg="mod">
          <ac:chgData name="Alexander Reyes Guevara" userId="d322d8c3-cd63-4e12-a149-eb452b06ae43" providerId="ADAL" clId="{35EAE90F-08CF-4A14-8199-21A1011878FF}" dt="2023-06-20T04:13:57.787" v="2311" actId="20577"/>
          <ac:spMkLst>
            <pc:docMk/>
            <pc:sldMk cId="2896145653" sldId="622"/>
            <ac:spMk id="4" creationId="{6DC7E07B-353F-4F55-8D70-24B2D41CD678}"/>
          </ac:spMkLst>
        </pc:spChg>
        <pc:spChg chg="add mod">
          <ac:chgData name="Alexander Reyes Guevara" userId="d322d8c3-cd63-4e12-a149-eb452b06ae43" providerId="ADAL" clId="{35EAE90F-08CF-4A14-8199-21A1011878FF}" dt="2023-06-20T04:19:10.909" v="2505" actId="20577"/>
          <ac:spMkLst>
            <pc:docMk/>
            <pc:sldMk cId="2896145653" sldId="622"/>
            <ac:spMk id="6" creationId="{B98C288B-F47A-48F2-A38E-3DF2C04CE88B}"/>
          </ac:spMkLst>
        </pc:spChg>
        <pc:spChg chg="del">
          <ac:chgData name="Alexander Reyes Guevara" userId="d322d8c3-cd63-4e12-a149-eb452b06ae43" providerId="ADAL" clId="{35EAE90F-08CF-4A14-8199-21A1011878FF}" dt="2023-06-20T03:46:59.207" v="2231" actId="478"/>
          <ac:spMkLst>
            <pc:docMk/>
            <pc:sldMk cId="2896145653" sldId="622"/>
            <ac:spMk id="9" creationId="{D960FE92-9F4B-4B8E-BC01-530440CEA144}"/>
          </ac:spMkLst>
        </pc:spChg>
        <pc:graphicFrameChg chg="add mod modGraphic">
          <ac:chgData name="Alexander Reyes Guevara" userId="d322d8c3-cd63-4e12-a149-eb452b06ae43" providerId="ADAL" clId="{35EAE90F-08CF-4A14-8199-21A1011878FF}" dt="2023-06-20T04:21:53.204" v="2516" actId="20577"/>
          <ac:graphicFrameMkLst>
            <pc:docMk/>
            <pc:sldMk cId="2896145653" sldId="622"/>
            <ac:graphicFrameMk id="2" creationId="{2BAFBDE9-F64C-4D14-A4A2-5AFDECF74015}"/>
          </ac:graphicFrameMkLst>
        </pc:graphicFrameChg>
      </pc:sldChg>
      <pc:sldChg chg="delSp add del mod">
        <pc:chgData name="Alexander Reyes Guevara" userId="d322d8c3-cd63-4e12-a149-eb452b06ae43" providerId="ADAL" clId="{35EAE90F-08CF-4A14-8199-21A1011878FF}" dt="2023-06-20T04:42:14.084" v="2521" actId="47"/>
        <pc:sldMkLst>
          <pc:docMk/>
          <pc:sldMk cId="3453348453" sldId="623"/>
        </pc:sldMkLst>
        <pc:spChg chg="del">
          <ac:chgData name="Alexander Reyes Guevara" userId="d322d8c3-cd63-4e12-a149-eb452b06ae43" providerId="ADAL" clId="{35EAE90F-08CF-4A14-8199-21A1011878FF}" dt="2023-06-20T04:30:30.248" v="2520" actId="478"/>
          <ac:spMkLst>
            <pc:docMk/>
            <pc:sldMk cId="3453348453" sldId="623"/>
            <ac:spMk id="6" creationId="{00000000-0000-0000-0000-000000000000}"/>
          </ac:spMkLst>
        </pc:spChg>
      </pc:sldChg>
      <pc:sldChg chg="addSp delSp modSp add mod">
        <pc:chgData name="Alexander Reyes Guevara" userId="d322d8c3-cd63-4e12-a149-eb452b06ae43" providerId="ADAL" clId="{35EAE90F-08CF-4A14-8199-21A1011878FF}" dt="2023-06-20T04:43:32.562" v="2536" actId="1076"/>
        <pc:sldMkLst>
          <pc:docMk/>
          <pc:sldMk cId="4059100077" sldId="623"/>
        </pc:sldMkLst>
        <pc:spChg chg="mod">
          <ac:chgData name="Alexander Reyes Guevara" userId="d322d8c3-cd63-4e12-a149-eb452b06ae43" providerId="ADAL" clId="{35EAE90F-08CF-4A14-8199-21A1011878FF}" dt="2023-06-20T04:43:32.562" v="2536" actId="1076"/>
          <ac:spMkLst>
            <pc:docMk/>
            <pc:sldMk cId="4059100077" sldId="623"/>
            <ac:spMk id="3" creationId="{00000000-0000-0000-0000-000000000000}"/>
          </ac:spMkLst>
        </pc:spChg>
        <pc:spChg chg="mod">
          <ac:chgData name="Alexander Reyes Guevara" userId="d322d8c3-cd63-4e12-a149-eb452b06ae43" providerId="ADAL" clId="{35EAE90F-08CF-4A14-8199-21A1011878FF}" dt="2023-06-20T04:43:20.382" v="2532" actId="20577"/>
          <ac:spMkLst>
            <pc:docMk/>
            <pc:sldMk cId="4059100077" sldId="623"/>
            <ac:spMk id="6" creationId="{60603425-B0B0-4FA8-A3A5-7500269E9DDE}"/>
          </ac:spMkLst>
        </pc:spChg>
        <pc:picChg chg="add mod">
          <ac:chgData name="Alexander Reyes Guevara" userId="d322d8c3-cd63-4e12-a149-eb452b06ae43" providerId="ADAL" clId="{35EAE90F-08CF-4A14-8199-21A1011878FF}" dt="2023-06-20T04:43:12.499" v="2528" actId="14100"/>
          <ac:picMkLst>
            <pc:docMk/>
            <pc:sldMk cId="4059100077" sldId="623"/>
            <ac:picMk id="5" creationId="{F3FCC9BA-3526-4AD2-B0A9-97DE245C0F97}"/>
          </ac:picMkLst>
        </pc:picChg>
        <pc:picChg chg="del">
          <ac:chgData name="Alexander Reyes Guevara" userId="d322d8c3-cd63-4e12-a149-eb452b06ae43" providerId="ADAL" clId="{35EAE90F-08CF-4A14-8199-21A1011878FF}" dt="2023-06-20T04:43:02.052" v="2523" actId="478"/>
          <ac:picMkLst>
            <pc:docMk/>
            <pc:sldMk cId="4059100077" sldId="623"/>
            <ac:picMk id="7170" creationId="{00000000-0000-0000-0000-000000000000}"/>
          </ac:picMkLst>
        </pc:picChg>
      </pc:sldChg>
      <pc:sldChg chg="add">
        <pc:chgData name="Alexander Reyes Guevara" userId="d322d8c3-cd63-4e12-a149-eb452b06ae43" providerId="ADAL" clId="{35EAE90F-08CF-4A14-8199-21A1011878FF}" dt="2023-06-20T22:39:34.284" v="2537" actId="2890"/>
        <pc:sldMkLst>
          <pc:docMk/>
          <pc:sldMk cId="1257616568" sldId="624"/>
        </pc:sldMkLst>
      </pc:sldChg>
    </pc:docChg>
  </pc:docChgLst>
  <pc:docChgLst>
    <pc:chgData name="Alexander Reyes Guevara" userId="d322d8c3-cd63-4e12-a149-eb452b06ae43" providerId="ADAL" clId="{2BC12145-CDA1-416F-A773-7304B2AA8EDB}"/>
    <pc:docChg chg="modSld">
      <pc:chgData name="Alexander Reyes Guevara" userId="d322d8c3-cd63-4e12-a149-eb452b06ae43" providerId="ADAL" clId="{2BC12145-CDA1-416F-A773-7304B2AA8EDB}" dt="2023-06-22T00:00:11.112" v="44" actId="113"/>
      <pc:docMkLst>
        <pc:docMk/>
      </pc:docMkLst>
      <pc:sldChg chg="addSp modSp mod">
        <pc:chgData name="Alexander Reyes Guevara" userId="d322d8c3-cd63-4e12-a149-eb452b06ae43" providerId="ADAL" clId="{2BC12145-CDA1-416F-A773-7304B2AA8EDB}" dt="2023-06-22T00:00:11.112" v="44" actId="113"/>
        <pc:sldMkLst>
          <pc:docMk/>
          <pc:sldMk cId="3869708643" sldId="483"/>
        </pc:sldMkLst>
        <pc:spChg chg="add mod">
          <ac:chgData name="Alexander Reyes Guevara" userId="d322d8c3-cd63-4e12-a149-eb452b06ae43" providerId="ADAL" clId="{2BC12145-CDA1-416F-A773-7304B2AA8EDB}" dt="2023-06-22T00:00:11.112" v="44" actId="113"/>
          <ac:spMkLst>
            <pc:docMk/>
            <pc:sldMk cId="3869708643" sldId="483"/>
            <ac:spMk id="5" creationId="{18D089C4-6742-40C0-9D29-539EC80CF9F4}"/>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hyperlink" Target="https://www.ieepco.org.mx/archivos/documentos/2020/LIPEEO2020.pdf" TargetMode="External"/><Relationship Id="rId2" Type="http://schemas.openxmlformats.org/officeDocument/2006/relationships/hyperlink" Target="http://www.ipepac.org.mx/marco-normativo/leyes/LEY-DE-INSTITUCIONES-Y-PROCEDIMIENTOS-ELECTORALES-DEL-ESTADO-DE-YUCATAN-28-06-2014.pdf" TargetMode="External"/><Relationship Id="rId1" Type="http://schemas.openxmlformats.org/officeDocument/2006/relationships/hyperlink" Target="http://portales.te.gob.mx/consultareforma2014/sites/default/files/IEEBCS_LEG26.pdf" TargetMode="External"/><Relationship Id="rId6" Type="http://schemas.openxmlformats.org/officeDocument/2006/relationships/hyperlink" Target="http://www.ieecolima.org.mx/leyes/codigo_electoral_nuevo2011.pdf" TargetMode="External"/><Relationship Id="rId5" Type="http://schemas.openxmlformats.org/officeDocument/2006/relationships/hyperlink" Target="http://congresoweb.congresojal.gob.mx/BibliotecaVirtual/legislacion/Codigos/C&#243;digo%20Electoral%20y%20de%20Participaci&#243;n%20Ciudadana%20del%20Estado%20de%20Jalisco.doc" TargetMode="External"/><Relationship Id="rId4" Type="http://schemas.openxmlformats.org/officeDocument/2006/relationships/hyperlink" Target="https://www.ieqroo.org.mx/2018/descargas/legislacion/2022/Ley_Instituciones_Procedimientos_Electorales_Quintana_Roo.pdf" TargetMode="External"/></Relationships>
</file>

<file path=ppt/diagrams/_rels/data3.xml.rels><?xml version="1.0" encoding="UTF-8" standalone="yes"?>
<Relationships xmlns="http://schemas.openxmlformats.org/package/2006/relationships"><Relationship Id="rId2" Type="http://schemas.openxmlformats.org/officeDocument/2006/relationships/hyperlink" Target="https://legislacion.edomex.gob.mx/sites/legislacion.edomex.gob.mx/files/files/pdf/cod/vig/codvig005.pdf" TargetMode="External"/><Relationship Id="rId1" Type="http://schemas.openxmlformats.org/officeDocument/2006/relationships/hyperlink" Target="https://www.iec.org.mx/v1/images/legislacion/2feb2023/Codigo%20Electoral%20para%20el%20Estado%20de%20Coahuila%20de%20Zaragoza.pdf" TargetMode="External"/></Relationships>
</file>

<file path=ppt/diagrams/_rels/data4.xml.rels><?xml version="1.0" encoding="UTF-8" standalone="yes"?>
<Relationships xmlns="http://schemas.openxmlformats.org/package/2006/relationships"><Relationship Id="rId3" Type="http://schemas.openxmlformats.org/officeDocument/2006/relationships/hyperlink" Target="https://www.ieepco.org.mx/archivos/documentos/2020/LIPEEO2020.pdf" TargetMode="External"/><Relationship Id="rId2" Type="http://schemas.openxmlformats.org/officeDocument/2006/relationships/hyperlink" Target="http://congresoweb.congresojal.gob.mx/BibliotecaVirtual/legislacion/Codigos/C&#243;digo%20Electoral%20y%20de%20Participaci&#243;n%20Ciudadana%20del%20Estado%20de%20Jalisco.doc" TargetMode="External"/><Relationship Id="rId1" Type="http://schemas.openxmlformats.org/officeDocument/2006/relationships/hyperlink" Target="http://portal.te.gob.mx/legislacion-jurisprudencia/catalogo/2015-ley-general-de-instituciones-y-procedimientos#l7_t2_c2_txt" TargetMode="External"/><Relationship Id="rId6" Type="http://schemas.openxmlformats.org/officeDocument/2006/relationships/hyperlink" Target="http://www.ieecolima.org.mx/leyes/codigo_electoral_nuevo2011.pdf" TargetMode="External"/><Relationship Id="rId5" Type="http://schemas.openxmlformats.org/officeDocument/2006/relationships/hyperlink" Target="http://www.congresogto.gob.mx/uploads/ley/pdf/117/Ley_de_Instituciones_y_Procedimientos_Electorales_para_el_Estado_de_Guanajuato._Decreto_180_P.O._27_JUN_2014.pdf" TargetMode="External"/><Relationship Id="rId4" Type="http://schemas.openxmlformats.org/officeDocument/2006/relationships/hyperlink" Target="http://portal.te.gob.mx/legislacion-jurisprudencia/catalogo/2013-ley-electoral-del-estado-de-quintana-roo-7-de#texto_L2_T&#205;TULO_SEXTO" TargetMode="External"/></Relationships>
</file>

<file path=ppt/diagrams/_rels/data5.xml.rels><?xml version="1.0" encoding="UTF-8" standalone="yes"?>
<Relationships xmlns="http://schemas.openxmlformats.org/package/2006/relationships"><Relationship Id="rId2" Type="http://schemas.openxmlformats.org/officeDocument/2006/relationships/hyperlink" Target="http://www.congresogto.gob.mx/uploads/ley/pdf/117/Ley_de_Instituciones_y_Procedimientos_Electorales_para_el_Estado_de_Guanajuato._Decreto_180_P.O._27_JUN_2014.pdf" TargetMode="External"/><Relationship Id="rId1" Type="http://schemas.openxmlformats.org/officeDocument/2006/relationships/hyperlink" Target="http://portal.te.gob.mx/legislacion-jurisprudencia/catalogo/2015-ley-general-de-instituciones-y-procedimientos#l7_t2_c2_txt"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http://congresoweb.congresojal.gob.mx/BibliotecaVirtual/legislacion/Codigos/C&#243;digo%20Electoral%20y%20de%20Participaci&#243;n%20Ciudadana%20del%20Estado%20de%20Jalisco.doc" TargetMode="External"/><Relationship Id="rId2" Type="http://schemas.openxmlformats.org/officeDocument/2006/relationships/hyperlink" Target="http://www.ieecolima.org.mx/leyes/codigo_electoral_nuevo2011.pdf" TargetMode="External"/><Relationship Id="rId1" Type="http://schemas.openxmlformats.org/officeDocument/2006/relationships/hyperlink" Target="http://portales.te.gob.mx/consultareforma2014/sites/default/files/IEEBCS_LEG26.pdf" TargetMode="External"/><Relationship Id="rId6" Type="http://schemas.openxmlformats.org/officeDocument/2006/relationships/hyperlink" Target="https://www.ieqroo.org.mx/2018/descargas/legislacion/2022/Ley_Instituciones_Procedimientos_Electorales_Quintana_Roo.pdf" TargetMode="External"/><Relationship Id="rId5" Type="http://schemas.openxmlformats.org/officeDocument/2006/relationships/hyperlink" Target="https://www.ieepco.org.mx/archivos/documentos/2020/LIPEEO2020.pdf" TargetMode="External"/><Relationship Id="rId4" Type="http://schemas.openxmlformats.org/officeDocument/2006/relationships/hyperlink" Target="http://www.ipepac.org.mx/marco-normativo/leyes/LEY-DE-INSTITUCIONES-Y-PROCEDIMIENTOS-ELECTORALES-DEL-ESTADO-DE-YUCATAN-28-06-2014.pdf" TargetMode="External"/></Relationships>
</file>

<file path=ppt/diagrams/_rels/drawing3.xml.rels><?xml version="1.0" encoding="UTF-8" standalone="yes"?>
<Relationships xmlns="http://schemas.openxmlformats.org/package/2006/relationships"><Relationship Id="rId2" Type="http://schemas.openxmlformats.org/officeDocument/2006/relationships/hyperlink" Target="https://legislacion.edomex.gob.mx/sites/legislacion.edomex.gob.mx/files/files/pdf/cod/vig/codvig005.pdf" TargetMode="External"/><Relationship Id="rId1" Type="http://schemas.openxmlformats.org/officeDocument/2006/relationships/hyperlink" Target="https://www.iec.org.mx/v1/images/legislacion/2feb2023/Codigo%20Electoral%20para%20el%20Estado%20de%20Coahuila%20de%20Zaragoza.pdf" TargetMode="External"/></Relationships>
</file>

<file path=ppt/diagrams/_rels/drawing4.xml.rels><?xml version="1.0" encoding="UTF-8" standalone="yes"?>
<Relationships xmlns="http://schemas.openxmlformats.org/package/2006/relationships"><Relationship Id="rId3" Type="http://schemas.openxmlformats.org/officeDocument/2006/relationships/hyperlink" Target="http://congresoweb.congresojal.gob.mx/BibliotecaVirtual/legislacion/Codigos/C&#243;digo%20Electoral%20y%20de%20Participaci&#243;n%20Ciudadana%20del%20Estado%20de%20Jalisco.doc" TargetMode="External"/><Relationship Id="rId2" Type="http://schemas.openxmlformats.org/officeDocument/2006/relationships/hyperlink" Target="http://www.congresogto.gob.mx/uploads/ley/pdf/117/Ley_de_Instituciones_y_Procedimientos_Electorales_para_el_Estado_de_Guanajuato._Decreto_180_P.O._27_JUN_2014.pdf" TargetMode="External"/><Relationship Id="rId1" Type="http://schemas.openxmlformats.org/officeDocument/2006/relationships/hyperlink" Target="http://portal.te.gob.mx/legislacion-jurisprudencia/catalogo/2015-ley-general-de-instituciones-y-procedimientos#l7_t2_c2_txt" TargetMode="External"/><Relationship Id="rId6" Type="http://schemas.openxmlformats.org/officeDocument/2006/relationships/hyperlink" Target="http://www.ieecolima.org.mx/leyes/codigo_electoral_nuevo2011.pdf" TargetMode="External"/><Relationship Id="rId5" Type="http://schemas.openxmlformats.org/officeDocument/2006/relationships/hyperlink" Target="http://portal.te.gob.mx/legislacion-jurisprudencia/catalogo/2013-ley-electoral-del-estado-de-quintana-roo-7-de#texto_L2_T&#205;TULO_SEXTO" TargetMode="External"/><Relationship Id="rId4" Type="http://schemas.openxmlformats.org/officeDocument/2006/relationships/hyperlink" Target="https://www.ieepco.org.mx/archivos/documentos/2020/LIPEEO2020.pdf" TargetMode="External"/></Relationships>
</file>

<file path=ppt/diagrams/_rels/drawing5.xml.rels><?xml version="1.0" encoding="UTF-8" standalone="yes"?>
<Relationships xmlns="http://schemas.openxmlformats.org/package/2006/relationships"><Relationship Id="rId2" Type="http://schemas.openxmlformats.org/officeDocument/2006/relationships/hyperlink" Target="http://www.congresogto.gob.mx/uploads/ley/pdf/117/Ley_de_Instituciones_y_Procedimientos_Electorales_para_el_Estado_de_Guanajuato._Decreto_180_P.O._27_JUN_2014.pdf" TargetMode="External"/><Relationship Id="rId1" Type="http://schemas.openxmlformats.org/officeDocument/2006/relationships/hyperlink" Target="http://portal.te.gob.mx/legislacion-jurisprudencia/catalogo/2015-ley-general-de-instituciones-y-procedimientos#l7_t2_c2_txt"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272A8B-5BBF-4B61-B437-9C6B28C8D086}" type="doc">
      <dgm:prSet loTypeId="urn:microsoft.com/office/officeart/2005/8/layout/hProcess9" loCatId="process" qsTypeId="urn:microsoft.com/office/officeart/2005/8/quickstyle/simple1" qsCatId="simple" csTypeId="urn:microsoft.com/office/officeart/2005/8/colors/colorful5" csCatId="colorful" phldr="1"/>
      <dgm:spPr/>
    </dgm:pt>
    <dgm:pt modelId="{AC534852-1A42-4213-B140-3BB3CB0FFB45}">
      <dgm:prSet phldrT="[Texto]"/>
      <dgm:spPr/>
      <dgm:t>
        <a:bodyPr/>
        <a:lstStyle/>
        <a:p>
          <a:r>
            <a:rPr lang="es-MX" dirty="0"/>
            <a:t>1998</a:t>
          </a:r>
        </a:p>
        <a:p>
          <a:r>
            <a:rPr lang="es-MX" dirty="0"/>
            <a:t> Tamaulipas </a:t>
          </a:r>
        </a:p>
      </dgm:t>
    </dgm:pt>
    <dgm:pt modelId="{AFDB57B8-B3E3-4E28-A190-718C3DB7AC50}" type="parTrans" cxnId="{57836707-734C-4499-B399-5CA68813B2E0}">
      <dgm:prSet/>
      <dgm:spPr/>
      <dgm:t>
        <a:bodyPr/>
        <a:lstStyle/>
        <a:p>
          <a:endParaRPr lang="es-MX"/>
        </a:p>
      </dgm:t>
    </dgm:pt>
    <dgm:pt modelId="{60EED428-F3B7-474D-BD4E-CC7A6E24A11F}" type="sibTrans" cxnId="{57836707-734C-4499-B399-5CA68813B2E0}">
      <dgm:prSet/>
      <dgm:spPr/>
      <dgm:t>
        <a:bodyPr/>
        <a:lstStyle/>
        <a:p>
          <a:endParaRPr lang="es-MX"/>
        </a:p>
      </dgm:t>
    </dgm:pt>
    <dgm:pt modelId="{68CD93DB-2A89-47BB-B25B-40860D72C6A3}">
      <dgm:prSet phldrT="[Texto]"/>
      <dgm:spPr/>
      <dgm:t>
        <a:bodyPr/>
        <a:lstStyle/>
        <a:p>
          <a:r>
            <a:rPr lang="es-MX" dirty="0"/>
            <a:t>2007 Exclusividad Constitucional candidaturas PP</a:t>
          </a:r>
        </a:p>
      </dgm:t>
    </dgm:pt>
    <dgm:pt modelId="{05F83A20-7D39-4D2D-A401-1CD75AF0298C}" type="parTrans" cxnId="{6F291552-6A13-4794-8F50-32650E573CBF}">
      <dgm:prSet/>
      <dgm:spPr/>
      <dgm:t>
        <a:bodyPr/>
        <a:lstStyle/>
        <a:p>
          <a:endParaRPr lang="es-MX"/>
        </a:p>
      </dgm:t>
    </dgm:pt>
    <dgm:pt modelId="{1C2C914B-B48A-41DB-A0CC-01B38F97E0D3}" type="sibTrans" cxnId="{6F291552-6A13-4794-8F50-32650E573CBF}">
      <dgm:prSet/>
      <dgm:spPr/>
      <dgm:t>
        <a:bodyPr/>
        <a:lstStyle/>
        <a:p>
          <a:endParaRPr lang="es-MX"/>
        </a:p>
      </dgm:t>
    </dgm:pt>
    <dgm:pt modelId="{D11F31C9-386A-456D-BD74-0558476A64A2}">
      <dgm:prSet phldrT="[Texto]"/>
      <dgm:spPr/>
      <dgm:t>
        <a:bodyPr/>
        <a:lstStyle/>
        <a:p>
          <a:r>
            <a:rPr lang="es-MX" dirty="0"/>
            <a:t>2012</a:t>
          </a:r>
        </a:p>
        <a:p>
          <a:r>
            <a:rPr lang="es-MX" dirty="0"/>
            <a:t>Candidaturas Independientes* </a:t>
          </a:r>
        </a:p>
      </dgm:t>
    </dgm:pt>
    <dgm:pt modelId="{3C0C9049-E798-42CB-AA9A-F458FB258A81}" type="parTrans" cxnId="{3C79DEC3-EB59-4985-9E60-7EAC5509BC0A}">
      <dgm:prSet/>
      <dgm:spPr/>
      <dgm:t>
        <a:bodyPr/>
        <a:lstStyle/>
        <a:p>
          <a:endParaRPr lang="es-MX"/>
        </a:p>
      </dgm:t>
    </dgm:pt>
    <dgm:pt modelId="{616F1AF0-F13B-4B04-AD9A-C5609E66D8D7}" type="sibTrans" cxnId="{3C79DEC3-EB59-4985-9E60-7EAC5509BC0A}">
      <dgm:prSet/>
      <dgm:spPr/>
      <dgm:t>
        <a:bodyPr/>
        <a:lstStyle/>
        <a:p>
          <a:endParaRPr lang="es-MX"/>
        </a:p>
      </dgm:t>
    </dgm:pt>
    <dgm:pt modelId="{D3B7777A-33D8-4164-9A1A-0339B7F0F713}">
      <dgm:prSet/>
      <dgm:spPr/>
      <dgm:t>
        <a:bodyPr/>
        <a:lstStyle/>
        <a:p>
          <a:r>
            <a:rPr lang="es-MX" dirty="0"/>
            <a:t>2014</a:t>
          </a:r>
        </a:p>
        <a:p>
          <a:r>
            <a:rPr lang="es-MX" dirty="0"/>
            <a:t>LEGIPE</a:t>
          </a:r>
        </a:p>
      </dgm:t>
    </dgm:pt>
    <dgm:pt modelId="{E9BB1A8B-278E-40D7-8CA2-D12A073BC9B5}" type="parTrans" cxnId="{6F8C30AF-A92F-4755-AFA6-D4BF6C8B7987}">
      <dgm:prSet/>
      <dgm:spPr/>
      <dgm:t>
        <a:bodyPr/>
        <a:lstStyle/>
        <a:p>
          <a:endParaRPr lang="es-MX"/>
        </a:p>
      </dgm:t>
    </dgm:pt>
    <dgm:pt modelId="{A02C2B39-82F7-4034-9C39-7E3A222FDB42}" type="sibTrans" cxnId="{6F8C30AF-A92F-4755-AFA6-D4BF6C8B7987}">
      <dgm:prSet/>
      <dgm:spPr/>
      <dgm:t>
        <a:bodyPr/>
        <a:lstStyle/>
        <a:p>
          <a:endParaRPr lang="es-MX"/>
        </a:p>
      </dgm:t>
    </dgm:pt>
    <dgm:pt modelId="{278E0F69-A239-4ECB-99F6-597E0A15D95A}" type="pres">
      <dgm:prSet presAssocID="{E4272A8B-5BBF-4B61-B437-9C6B28C8D086}" presName="CompostProcess" presStyleCnt="0">
        <dgm:presLayoutVars>
          <dgm:dir/>
          <dgm:resizeHandles val="exact"/>
        </dgm:presLayoutVars>
      </dgm:prSet>
      <dgm:spPr/>
    </dgm:pt>
    <dgm:pt modelId="{F07CA2CD-CB22-4666-B2DC-75622B95FD9C}" type="pres">
      <dgm:prSet presAssocID="{E4272A8B-5BBF-4B61-B437-9C6B28C8D086}" presName="arrow" presStyleLbl="bgShp" presStyleIdx="0" presStyleCnt="1"/>
      <dgm:spPr/>
    </dgm:pt>
    <dgm:pt modelId="{A209A60C-796A-4BB7-841F-A6D6737674B5}" type="pres">
      <dgm:prSet presAssocID="{E4272A8B-5BBF-4B61-B437-9C6B28C8D086}" presName="linearProcess" presStyleCnt="0"/>
      <dgm:spPr/>
    </dgm:pt>
    <dgm:pt modelId="{65221A67-9E70-4AD9-826F-D1A48E354FAB}" type="pres">
      <dgm:prSet presAssocID="{AC534852-1A42-4213-B140-3BB3CB0FFB45}" presName="textNode" presStyleLbl="node1" presStyleIdx="0" presStyleCnt="4">
        <dgm:presLayoutVars>
          <dgm:bulletEnabled val="1"/>
        </dgm:presLayoutVars>
      </dgm:prSet>
      <dgm:spPr/>
    </dgm:pt>
    <dgm:pt modelId="{608454BC-04B4-432D-A282-3748D6446919}" type="pres">
      <dgm:prSet presAssocID="{60EED428-F3B7-474D-BD4E-CC7A6E24A11F}" presName="sibTrans" presStyleCnt="0"/>
      <dgm:spPr/>
    </dgm:pt>
    <dgm:pt modelId="{8C5646D2-DD83-4F48-8BCF-2D1C18CE717D}" type="pres">
      <dgm:prSet presAssocID="{68CD93DB-2A89-47BB-B25B-40860D72C6A3}" presName="textNode" presStyleLbl="node1" presStyleIdx="1" presStyleCnt="4">
        <dgm:presLayoutVars>
          <dgm:bulletEnabled val="1"/>
        </dgm:presLayoutVars>
      </dgm:prSet>
      <dgm:spPr/>
    </dgm:pt>
    <dgm:pt modelId="{44802317-5363-433C-930B-D617686967CE}" type="pres">
      <dgm:prSet presAssocID="{1C2C914B-B48A-41DB-A0CC-01B38F97E0D3}" presName="sibTrans" presStyleCnt="0"/>
      <dgm:spPr/>
    </dgm:pt>
    <dgm:pt modelId="{8B5888B6-7255-4F79-A5C3-E0AC8BF41123}" type="pres">
      <dgm:prSet presAssocID="{D11F31C9-386A-456D-BD74-0558476A64A2}" presName="textNode" presStyleLbl="node1" presStyleIdx="2" presStyleCnt="4">
        <dgm:presLayoutVars>
          <dgm:bulletEnabled val="1"/>
        </dgm:presLayoutVars>
      </dgm:prSet>
      <dgm:spPr/>
    </dgm:pt>
    <dgm:pt modelId="{163AA07B-33F1-4A62-B1C2-781D6860D2B4}" type="pres">
      <dgm:prSet presAssocID="{616F1AF0-F13B-4B04-AD9A-C5609E66D8D7}" presName="sibTrans" presStyleCnt="0"/>
      <dgm:spPr/>
    </dgm:pt>
    <dgm:pt modelId="{2108F22A-36BB-4FAA-9983-CB3ED7F4C2DC}" type="pres">
      <dgm:prSet presAssocID="{D3B7777A-33D8-4164-9A1A-0339B7F0F713}" presName="textNode" presStyleLbl="node1" presStyleIdx="3" presStyleCnt="4">
        <dgm:presLayoutVars>
          <dgm:bulletEnabled val="1"/>
        </dgm:presLayoutVars>
      </dgm:prSet>
      <dgm:spPr/>
    </dgm:pt>
  </dgm:ptLst>
  <dgm:cxnLst>
    <dgm:cxn modelId="{57836707-734C-4499-B399-5CA68813B2E0}" srcId="{E4272A8B-5BBF-4B61-B437-9C6B28C8D086}" destId="{AC534852-1A42-4213-B140-3BB3CB0FFB45}" srcOrd="0" destOrd="0" parTransId="{AFDB57B8-B3E3-4E28-A190-718C3DB7AC50}" sibTransId="{60EED428-F3B7-474D-BD4E-CC7A6E24A11F}"/>
    <dgm:cxn modelId="{ABC4022C-4AAA-4E34-B2C2-F6F6B7548187}" type="presOf" srcId="{68CD93DB-2A89-47BB-B25B-40860D72C6A3}" destId="{8C5646D2-DD83-4F48-8BCF-2D1C18CE717D}" srcOrd="0" destOrd="0" presId="urn:microsoft.com/office/officeart/2005/8/layout/hProcess9"/>
    <dgm:cxn modelId="{11090A3A-3A27-4855-BA54-20C87AE7F1E2}" type="presOf" srcId="{D11F31C9-386A-456D-BD74-0558476A64A2}" destId="{8B5888B6-7255-4F79-A5C3-E0AC8BF41123}" srcOrd="0" destOrd="0" presId="urn:microsoft.com/office/officeart/2005/8/layout/hProcess9"/>
    <dgm:cxn modelId="{6F291552-6A13-4794-8F50-32650E573CBF}" srcId="{E4272A8B-5BBF-4B61-B437-9C6B28C8D086}" destId="{68CD93DB-2A89-47BB-B25B-40860D72C6A3}" srcOrd="1" destOrd="0" parTransId="{05F83A20-7D39-4D2D-A401-1CD75AF0298C}" sibTransId="{1C2C914B-B48A-41DB-A0CC-01B38F97E0D3}"/>
    <dgm:cxn modelId="{926D9077-2740-47E3-961E-C13CF98E2542}" type="presOf" srcId="{E4272A8B-5BBF-4B61-B437-9C6B28C8D086}" destId="{278E0F69-A239-4ECB-99F6-597E0A15D95A}" srcOrd="0" destOrd="0" presId="urn:microsoft.com/office/officeart/2005/8/layout/hProcess9"/>
    <dgm:cxn modelId="{3E941E79-C188-4EFA-ADA1-E10C5E8E7A9B}" type="presOf" srcId="{D3B7777A-33D8-4164-9A1A-0339B7F0F713}" destId="{2108F22A-36BB-4FAA-9983-CB3ED7F4C2DC}" srcOrd="0" destOrd="0" presId="urn:microsoft.com/office/officeart/2005/8/layout/hProcess9"/>
    <dgm:cxn modelId="{6F8C30AF-A92F-4755-AFA6-D4BF6C8B7987}" srcId="{E4272A8B-5BBF-4B61-B437-9C6B28C8D086}" destId="{D3B7777A-33D8-4164-9A1A-0339B7F0F713}" srcOrd="3" destOrd="0" parTransId="{E9BB1A8B-278E-40D7-8CA2-D12A073BC9B5}" sibTransId="{A02C2B39-82F7-4034-9C39-7E3A222FDB42}"/>
    <dgm:cxn modelId="{3C79DEC3-EB59-4985-9E60-7EAC5509BC0A}" srcId="{E4272A8B-5BBF-4B61-B437-9C6B28C8D086}" destId="{D11F31C9-386A-456D-BD74-0558476A64A2}" srcOrd="2" destOrd="0" parTransId="{3C0C9049-E798-42CB-AA9A-F458FB258A81}" sibTransId="{616F1AF0-F13B-4B04-AD9A-C5609E66D8D7}"/>
    <dgm:cxn modelId="{A1A19BCD-4B08-4B67-9936-FF1C0DF5B558}" type="presOf" srcId="{AC534852-1A42-4213-B140-3BB3CB0FFB45}" destId="{65221A67-9E70-4AD9-826F-D1A48E354FAB}" srcOrd="0" destOrd="0" presId="urn:microsoft.com/office/officeart/2005/8/layout/hProcess9"/>
    <dgm:cxn modelId="{D91E23E4-DD60-43AE-8381-39473879C270}" type="presParOf" srcId="{278E0F69-A239-4ECB-99F6-597E0A15D95A}" destId="{F07CA2CD-CB22-4666-B2DC-75622B95FD9C}" srcOrd="0" destOrd="0" presId="urn:microsoft.com/office/officeart/2005/8/layout/hProcess9"/>
    <dgm:cxn modelId="{119FD136-D753-423B-9D17-7BE39EEA1D1D}" type="presParOf" srcId="{278E0F69-A239-4ECB-99F6-597E0A15D95A}" destId="{A209A60C-796A-4BB7-841F-A6D6737674B5}" srcOrd="1" destOrd="0" presId="urn:microsoft.com/office/officeart/2005/8/layout/hProcess9"/>
    <dgm:cxn modelId="{D4048D56-0D65-4C00-B324-553DFE891243}" type="presParOf" srcId="{A209A60C-796A-4BB7-841F-A6D6737674B5}" destId="{65221A67-9E70-4AD9-826F-D1A48E354FAB}" srcOrd="0" destOrd="0" presId="urn:microsoft.com/office/officeart/2005/8/layout/hProcess9"/>
    <dgm:cxn modelId="{5CF34CB8-1331-4F3F-90D6-4F7080107696}" type="presParOf" srcId="{A209A60C-796A-4BB7-841F-A6D6737674B5}" destId="{608454BC-04B4-432D-A282-3748D6446919}" srcOrd="1" destOrd="0" presId="urn:microsoft.com/office/officeart/2005/8/layout/hProcess9"/>
    <dgm:cxn modelId="{609F4F22-028F-4E48-86BA-799BF25BDC97}" type="presParOf" srcId="{A209A60C-796A-4BB7-841F-A6D6737674B5}" destId="{8C5646D2-DD83-4F48-8BCF-2D1C18CE717D}" srcOrd="2" destOrd="0" presId="urn:microsoft.com/office/officeart/2005/8/layout/hProcess9"/>
    <dgm:cxn modelId="{AD04896B-C9B7-48D7-B30B-CF75908E9239}" type="presParOf" srcId="{A209A60C-796A-4BB7-841F-A6D6737674B5}" destId="{44802317-5363-433C-930B-D617686967CE}" srcOrd="3" destOrd="0" presId="urn:microsoft.com/office/officeart/2005/8/layout/hProcess9"/>
    <dgm:cxn modelId="{9DE97A8C-F873-47D6-B949-EBE7876037C5}" type="presParOf" srcId="{A209A60C-796A-4BB7-841F-A6D6737674B5}" destId="{8B5888B6-7255-4F79-A5C3-E0AC8BF41123}" srcOrd="4" destOrd="0" presId="urn:microsoft.com/office/officeart/2005/8/layout/hProcess9"/>
    <dgm:cxn modelId="{6EB54ACC-264C-4F7B-A7A8-24359E821216}" type="presParOf" srcId="{A209A60C-796A-4BB7-841F-A6D6737674B5}" destId="{163AA07B-33F1-4A62-B1C2-781D6860D2B4}" srcOrd="5" destOrd="0" presId="urn:microsoft.com/office/officeart/2005/8/layout/hProcess9"/>
    <dgm:cxn modelId="{79AEC1B4-6EB3-407E-BE9E-FC9F288C1D25}" type="presParOf" srcId="{A209A60C-796A-4BB7-841F-A6D6737674B5}" destId="{2108F22A-36BB-4FAA-9983-CB3ED7F4C2DC}"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BDC01D-FAF0-488C-A42D-53F8752D8F75}" type="doc">
      <dgm:prSet loTypeId="urn:microsoft.com/office/officeart/2005/8/layout/bProcess3" loCatId="process" qsTypeId="urn:microsoft.com/office/officeart/2005/8/quickstyle/simple1" qsCatId="simple" csTypeId="urn:microsoft.com/office/officeart/2005/8/colors/accent0_1" csCatId="mainScheme" phldr="1"/>
      <dgm:spPr/>
    </dgm:pt>
    <dgm:pt modelId="{3273AD5A-D21B-40A7-991B-AA9939318192}">
      <dgm:prSet phldrT="[Texto]" custT="1"/>
      <dgm:spPr>
        <a:ln w="57150">
          <a:solidFill>
            <a:srgbClr val="7030A0"/>
          </a:solidFill>
        </a:ln>
      </dgm:spPr>
      <dgm:t>
        <a:bodyPr/>
        <a:lstStyle/>
        <a:p>
          <a:r>
            <a:rPr lang="es-MX" sz="1400" b="1" dirty="0"/>
            <a:t>Aguascalientes</a:t>
          </a:r>
        </a:p>
        <a:p>
          <a:r>
            <a:rPr lang="es-MX" sz="1400" dirty="0"/>
            <a:t>15 de enero del año de la elección</a:t>
          </a:r>
        </a:p>
        <a:p>
          <a:r>
            <a:rPr lang="es-MX" sz="1400" dirty="0">
              <a:hlinkClick xmlns:r="http://schemas.openxmlformats.org/officeDocument/2006/relationships" r:id="rId1"/>
            </a:rPr>
            <a:t>(Art.380 del Código Electoral de Aguascalientes)</a:t>
          </a:r>
          <a:endParaRPr lang="es-MX" sz="1400" dirty="0"/>
        </a:p>
      </dgm:t>
    </dgm:pt>
    <dgm:pt modelId="{E56F2596-279E-4ABC-B057-885E9D44EB19}" type="parTrans" cxnId="{C33ED8B9-2022-4283-8560-E256228867C8}">
      <dgm:prSet/>
      <dgm:spPr/>
      <dgm:t>
        <a:bodyPr/>
        <a:lstStyle/>
        <a:p>
          <a:endParaRPr lang="es-MX" sz="1400"/>
        </a:p>
      </dgm:t>
    </dgm:pt>
    <dgm:pt modelId="{AA5DF6B5-0191-4430-B843-AD9EF86E8D80}" type="sibTrans" cxnId="{C33ED8B9-2022-4283-8560-E256228867C8}">
      <dgm:prSet custT="1"/>
      <dgm:spPr>
        <a:ln w="57150">
          <a:solidFill>
            <a:srgbClr val="7030A0"/>
          </a:solidFill>
        </a:ln>
      </dgm:spPr>
      <dgm:t>
        <a:bodyPr/>
        <a:lstStyle/>
        <a:p>
          <a:endParaRPr lang="es-MX" sz="1400"/>
        </a:p>
      </dgm:t>
    </dgm:pt>
    <dgm:pt modelId="{D003E652-929B-4655-B3D0-BB90EA651648}">
      <dgm:prSet custT="1"/>
      <dgm:spPr>
        <a:ln w="57150">
          <a:solidFill>
            <a:srgbClr val="7030A0"/>
          </a:solidFill>
        </a:ln>
      </dgm:spPr>
      <dgm:t>
        <a:bodyPr/>
        <a:lstStyle/>
        <a:p>
          <a:r>
            <a:rPr lang="es-MX" sz="1400" b="1" dirty="0"/>
            <a:t>Tamaulipas</a:t>
          </a:r>
        </a:p>
        <a:p>
          <a:r>
            <a:rPr lang="es-MX" sz="1400" dirty="0"/>
            <a:t>15 de diciembre del año previo a la elección</a:t>
          </a:r>
        </a:p>
        <a:p>
          <a:r>
            <a:rPr lang="es-MX" sz="1400" dirty="0">
              <a:hlinkClick xmlns:r="http://schemas.openxmlformats.org/officeDocument/2006/relationships" r:id="rId2"/>
            </a:rPr>
            <a:t>(Art.14 Ley Electoral de Tamaulipas)</a:t>
          </a:r>
          <a:endParaRPr lang="es-MX" sz="1400" dirty="0"/>
        </a:p>
      </dgm:t>
    </dgm:pt>
    <dgm:pt modelId="{A471601A-B32C-4942-ABF9-A22F843516EE}" type="parTrans" cxnId="{30A6E29B-2C2D-4F4F-8877-78FDC50D4A2A}">
      <dgm:prSet/>
      <dgm:spPr/>
      <dgm:t>
        <a:bodyPr/>
        <a:lstStyle/>
        <a:p>
          <a:endParaRPr lang="es-MX" sz="1400"/>
        </a:p>
      </dgm:t>
    </dgm:pt>
    <dgm:pt modelId="{45662167-6E9B-43BE-9C77-70F2289342E6}" type="sibTrans" cxnId="{30A6E29B-2C2D-4F4F-8877-78FDC50D4A2A}">
      <dgm:prSet custT="1"/>
      <dgm:spPr>
        <a:ln w="57150">
          <a:solidFill>
            <a:srgbClr val="69B781"/>
          </a:solidFill>
        </a:ln>
      </dgm:spPr>
      <dgm:t>
        <a:bodyPr/>
        <a:lstStyle/>
        <a:p>
          <a:endParaRPr lang="es-MX" sz="1400"/>
        </a:p>
      </dgm:t>
    </dgm:pt>
    <dgm:pt modelId="{50D42310-65FD-494F-8CA9-B54E428BDFF1}">
      <dgm:prSet custT="1"/>
      <dgm:spPr>
        <a:ln w="57150">
          <a:solidFill>
            <a:srgbClr val="7030A0"/>
          </a:solidFill>
        </a:ln>
      </dgm:spPr>
      <dgm:t>
        <a:bodyPr/>
        <a:lstStyle/>
        <a:p>
          <a:r>
            <a:rPr lang="es-MX" sz="1400" b="1" dirty="0"/>
            <a:t>Oaxaca</a:t>
          </a:r>
        </a:p>
        <a:p>
          <a:r>
            <a:rPr lang="es-MX" sz="1400" dirty="0"/>
            <a:t>No se especifica fecha </a:t>
          </a:r>
          <a:r>
            <a:rPr lang="es-MX" sz="1400" dirty="0">
              <a:hlinkClick xmlns:r="http://schemas.openxmlformats.org/officeDocument/2006/relationships" r:id="rId3"/>
            </a:rPr>
            <a:t>(Art. 90 LIPE Oaxaca)</a:t>
          </a:r>
          <a:endParaRPr lang="es-MX" sz="1400" dirty="0"/>
        </a:p>
      </dgm:t>
    </dgm:pt>
    <dgm:pt modelId="{C229D059-D6E2-457C-AC20-C33919F88122}" type="parTrans" cxnId="{8BC25A69-2E4E-4083-BDAD-803F61F28E34}">
      <dgm:prSet/>
      <dgm:spPr/>
      <dgm:t>
        <a:bodyPr/>
        <a:lstStyle/>
        <a:p>
          <a:endParaRPr lang="es-MX" sz="1400"/>
        </a:p>
      </dgm:t>
    </dgm:pt>
    <dgm:pt modelId="{27433224-3D8E-4075-BB76-A8BBB0D08BE0}" type="sibTrans" cxnId="{8BC25A69-2E4E-4083-BDAD-803F61F28E34}">
      <dgm:prSet custT="1"/>
      <dgm:spPr>
        <a:ln w="57150">
          <a:solidFill>
            <a:srgbClr val="7030A0"/>
          </a:solidFill>
        </a:ln>
      </dgm:spPr>
      <dgm:t>
        <a:bodyPr/>
        <a:lstStyle/>
        <a:p>
          <a:endParaRPr lang="es-MX" sz="1400"/>
        </a:p>
      </dgm:t>
    </dgm:pt>
    <dgm:pt modelId="{96FC83F0-623C-40AF-A2CF-0FEC2B2AD004}">
      <dgm:prSet custT="1"/>
      <dgm:spPr>
        <a:ln w="57150">
          <a:solidFill>
            <a:srgbClr val="7030A0"/>
          </a:solidFill>
        </a:ln>
      </dgm:spPr>
      <dgm:t>
        <a:bodyPr/>
        <a:lstStyle/>
        <a:p>
          <a:r>
            <a:rPr lang="es-MX" sz="1400" b="1" dirty="0"/>
            <a:t>Quintana Roo</a:t>
          </a:r>
        </a:p>
        <a:p>
          <a:r>
            <a:rPr lang="es-MX" sz="1400" dirty="0"/>
            <a:t>Cinco días después del inicio del proceso electoral</a:t>
          </a:r>
        </a:p>
        <a:p>
          <a:r>
            <a:rPr lang="es-MX" sz="1400" dirty="0">
              <a:hlinkClick xmlns:r="http://schemas.openxmlformats.org/officeDocument/2006/relationships" r:id="rId4"/>
            </a:rPr>
            <a:t>(Art.92 LIPE Quintana Roo)</a:t>
          </a:r>
          <a:endParaRPr lang="es-MX" sz="1400" b="0" dirty="0"/>
        </a:p>
      </dgm:t>
    </dgm:pt>
    <dgm:pt modelId="{90936A38-D933-40DD-B8CA-D4C2F74B1A79}" type="parTrans" cxnId="{A5CC0E89-6D48-4400-BEF2-841B9C273F45}">
      <dgm:prSet/>
      <dgm:spPr/>
      <dgm:t>
        <a:bodyPr/>
        <a:lstStyle/>
        <a:p>
          <a:endParaRPr lang="es-MX" sz="1400"/>
        </a:p>
      </dgm:t>
    </dgm:pt>
    <dgm:pt modelId="{D12C6B96-ED1A-42BC-8DCE-A65E02F7C2EC}" type="sibTrans" cxnId="{A5CC0E89-6D48-4400-BEF2-841B9C273F45}">
      <dgm:prSet custT="1"/>
      <dgm:spPr>
        <a:ln w="57150">
          <a:solidFill>
            <a:srgbClr val="7030A0"/>
          </a:solidFill>
        </a:ln>
      </dgm:spPr>
      <dgm:t>
        <a:bodyPr/>
        <a:lstStyle/>
        <a:p>
          <a:endParaRPr lang="es-MX" sz="1400"/>
        </a:p>
      </dgm:t>
    </dgm:pt>
    <dgm:pt modelId="{486B85F2-3239-4AE5-A966-4B73D53772A7}">
      <dgm:prSet custT="1"/>
      <dgm:spPr>
        <a:ln w="57150">
          <a:solidFill>
            <a:srgbClr val="7030A0"/>
          </a:solidFill>
        </a:ln>
      </dgm:spPr>
      <dgm:t>
        <a:bodyPr/>
        <a:lstStyle/>
        <a:p>
          <a:r>
            <a:rPr lang="es-MX" sz="1400" b="1" dirty="0"/>
            <a:t>Hidalgo</a:t>
          </a:r>
        </a:p>
        <a:p>
          <a:r>
            <a:rPr lang="es-MX" sz="1400" b="0" dirty="0"/>
            <a:t>Al día siguiente de su aprobación, no especifica fecha </a:t>
          </a:r>
        </a:p>
        <a:p>
          <a:r>
            <a:rPr lang="es-MX" sz="1400" b="0" dirty="0">
              <a:hlinkClick xmlns:r="http://schemas.openxmlformats.org/officeDocument/2006/relationships" r:id="rId5"/>
            </a:rPr>
            <a:t>(Art. 222 Código Electoral Hidalgo).</a:t>
          </a:r>
          <a:endParaRPr lang="es-MX" sz="1400" dirty="0">
            <a:hlinkClick xmlns:r="http://schemas.openxmlformats.org/officeDocument/2006/relationships" r:id="rId2"/>
          </a:endParaRPr>
        </a:p>
      </dgm:t>
    </dgm:pt>
    <dgm:pt modelId="{6969C2DA-1EE2-4DD2-9FF9-62F0DFA213D8}" type="sibTrans" cxnId="{CB3DA2D2-E5E7-4CB8-8FDD-C40CCE929380}">
      <dgm:prSet/>
      <dgm:spPr>
        <a:ln w="57150">
          <a:solidFill>
            <a:srgbClr val="7030A0"/>
          </a:solidFill>
        </a:ln>
      </dgm:spPr>
      <dgm:t>
        <a:bodyPr/>
        <a:lstStyle/>
        <a:p>
          <a:endParaRPr lang="es-MX"/>
        </a:p>
      </dgm:t>
    </dgm:pt>
    <dgm:pt modelId="{F0CBA51A-E938-4889-A45F-1D52D8A72664}" type="parTrans" cxnId="{CB3DA2D2-E5E7-4CB8-8FDD-C40CCE929380}">
      <dgm:prSet/>
      <dgm:spPr/>
      <dgm:t>
        <a:bodyPr/>
        <a:lstStyle/>
        <a:p>
          <a:endParaRPr lang="es-MX"/>
        </a:p>
      </dgm:t>
    </dgm:pt>
    <dgm:pt modelId="{D5586EFF-D61E-4C63-A99D-EBE3F58880D4}">
      <dgm:prSet custT="1"/>
      <dgm:spPr>
        <a:ln w="57150">
          <a:solidFill>
            <a:srgbClr val="7030A0"/>
          </a:solidFill>
        </a:ln>
      </dgm:spPr>
      <dgm:t>
        <a:bodyPr/>
        <a:lstStyle/>
        <a:p>
          <a:r>
            <a:rPr lang="es-MX" sz="1200" b="1" dirty="0"/>
            <a:t>Durango</a:t>
          </a:r>
        </a:p>
        <a:p>
          <a:r>
            <a:rPr lang="es-MX" sz="1200" dirty="0"/>
            <a:t>Tercera semana de noviembre del año del año previo a la elección (Gobernador) o primer semana de enero del año electoral (Congreso y Ayuntamientos</a:t>
          </a:r>
        </a:p>
        <a:p>
          <a:r>
            <a:rPr lang="es-MX" sz="1200" dirty="0">
              <a:hlinkClick xmlns:r="http://schemas.openxmlformats.org/officeDocument/2006/relationships" r:id="rId6"/>
            </a:rPr>
            <a:t>(Art.178 y 297 LIPE Durango)</a:t>
          </a:r>
          <a:endParaRPr lang="es-MX" sz="1200" b="0" dirty="0"/>
        </a:p>
      </dgm:t>
    </dgm:pt>
    <dgm:pt modelId="{DF89F34A-DDDA-4B9E-984A-EC50903F19A6}" type="sibTrans" cxnId="{7A37F39C-9AE6-4FB4-9D73-81C02AE0E844}">
      <dgm:prSet custT="1"/>
      <dgm:spPr>
        <a:ln w="57150">
          <a:solidFill>
            <a:srgbClr val="7030A0"/>
          </a:solidFill>
        </a:ln>
      </dgm:spPr>
      <dgm:t>
        <a:bodyPr/>
        <a:lstStyle/>
        <a:p>
          <a:endParaRPr lang="es-MX" sz="1400"/>
        </a:p>
      </dgm:t>
    </dgm:pt>
    <dgm:pt modelId="{E51058AC-ED66-4E88-9773-A0CB41DEB476}" type="parTrans" cxnId="{7A37F39C-9AE6-4FB4-9D73-81C02AE0E844}">
      <dgm:prSet/>
      <dgm:spPr/>
      <dgm:t>
        <a:bodyPr/>
        <a:lstStyle/>
        <a:p>
          <a:endParaRPr lang="es-MX" sz="1400"/>
        </a:p>
      </dgm:t>
    </dgm:pt>
    <dgm:pt modelId="{1F2401BC-A3CE-493B-9FC4-B2A40E042ED1}" type="pres">
      <dgm:prSet presAssocID="{51BDC01D-FAF0-488C-A42D-53F8752D8F75}" presName="Name0" presStyleCnt="0">
        <dgm:presLayoutVars>
          <dgm:dir/>
          <dgm:resizeHandles val="exact"/>
        </dgm:presLayoutVars>
      </dgm:prSet>
      <dgm:spPr/>
    </dgm:pt>
    <dgm:pt modelId="{8FDA0B69-96CB-4F59-8E60-45C0B05E1EBB}" type="pres">
      <dgm:prSet presAssocID="{3273AD5A-D21B-40A7-991B-AA9939318192}" presName="node" presStyleLbl="node1" presStyleIdx="0" presStyleCnt="6" custScaleX="120635" custScaleY="129855">
        <dgm:presLayoutVars>
          <dgm:bulletEnabled val="1"/>
        </dgm:presLayoutVars>
      </dgm:prSet>
      <dgm:spPr/>
    </dgm:pt>
    <dgm:pt modelId="{8C2DECC9-E89A-4CE4-93D0-39F36ED3596C}" type="pres">
      <dgm:prSet presAssocID="{AA5DF6B5-0191-4430-B843-AD9EF86E8D80}" presName="sibTrans" presStyleLbl="sibTrans1D1" presStyleIdx="0" presStyleCnt="5"/>
      <dgm:spPr/>
    </dgm:pt>
    <dgm:pt modelId="{C840C834-820C-43DF-BC34-DD0845DD34C3}" type="pres">
      <dgm:prSet presAssocID="{AA5DF6B5-0191-4430-B843-AD9EF86E8D80}" presName="connectorText" presStyleLbl="sibTrans1D1" presStyleIdx="0" presStyleCnt="5"/>
      <dgm:spPr/>
    </dgm:pt>
    <dgm:pt modelId="{88D90886-519E-43DE-9862-58BA0EC8E99E}" type="pres">
      <dgm:prSet presAssocID="{D5586EFF-D61E-4C63-A99D-EBE3F58880D4}" presName="node" presStyleLbl="node1" presStyleIdx="1" presStyleCnt="6" custScaleX="144987" custScaleY="144858">
        <dgm:presLayoutVars>
          <dgm:bulletEnabled val="1"/>
        </dgm:presLayoutVars>
      </dgm:prSet>
      <dgm:spPr/>
    </dgm:pt>
    <dgm:pt modelId="{C2758C7D-95B8-455D-B4B7-FD6CB2C7EF65}" type="pres">
      <dgm:prSet presAssocID="{DF89F34A-DDDA-4B9E-984A-EC50903F19A6}" presName="sibTrans" presStyleLbl="sibTrans1D1" presStyleIdx="1" presStyleCnt="5"/>
      <dgm:spPr/>
    </dgm:pt>
    <dgm:pt modelId="{1B841D54-0C05-4C39-B203-B7EF6E65C398}" type="pres">
      <dgm:prSet presAssocID="{DF89F34A-DDDA-4B9E-984A-EC50903F19A6}" presName="connectorText" presStyleLbl="sibTrans1D1" presStyleIdx="1" presStyleCnt="5"/>
      <dgm:spPr/>
    </dgm:pt>
    <dgm:pt modelId="{B4544963-7FD5-440E-B645-438035DA0758}" type="pres">
      <dgm:prSet presAssocID="{486B85F2-3239-4AE5-A966-4B73D53772A7}" presName="node" presStyleLbl="node1" presStyleIdx="2" presStyleCnt="6" custScaleX="140475" custScaleY="139939">
        <dgm:presLayoutVars>
          <dgm:bulletEnabled val="1"/>
        </dgm:presLayoutVars>
      </dgm:prSet>
      <dgm:spPr/>
    </dgm:pt>
    <dgm:pt modelId="{E52203C9-6847-4231-9304-9BE781F18BBA}" type="pres">
      <dgm:prSet presAssocID="{6969C2DA-1EE2-4DD2-9FF9-62F0DFA213D8}" presName="sibTrans" presStyleLbl="sibTrans1D1" presStyleIdx="2" presStyleCnt="5"/>
      <dgm:spPr/>
    </dgm:pt>
    <dgm:pt modelId="{550B9A5B-C6DF-4C56-84E7-FBEDE7D3929A}" type="pres">
      <dgm:prSet presAssocID="{6969C2DA-1EE2-4DD2-9FF9-62F0DFA213D8}" presName="connectorText" presStyleLbl="sibTrans1D1" presStyleIdx="2" presStyleCnt="5"/>
      <dgm:spPr/>
    </dgm:pt>
    <dgm:pt modelId="{72A296FF-11C7-427F-981B-1E428427FDD6}" type="pres">
      <dgm:prSet presAssocID="{50D42310-65FD-494F-8CA9-B54E428BDFF1}" presName="node" presStyleLbl="node1" presStyleIdx="3" presStyleCnt="6" custScaleX="126730" custScaleY="130149">
        <dgm:presLayoutVars>
          <dgm:bulletEnabled val="1"/>
        </dgm:presLayoutVars>
      </dgm:prSet>
      <dgm:spPr/>
    </dgm:pt>
    <dgm:pt modelId="{07D9FE63-491B-495E-98B5-3A5B94EB3BE9}" type="pres">
      <dgm:prSet presAssocID="{27433224-3D8E-4075-BB76-A8BBB0D08BE0}" presName="sibTrans" presStyleLbl="sibTrans1D1" presStyleIdx="3" presStyleCnt="5"/>
      <dgm:spPr/>
    </dgm:pt>
    <dgm:pt modelId="{CA54D4A6-D80A-47FE-AF4D-B0A5F1313960}" type="pres">
      <dgm:prSet presAssocID="{27433224-3D8E-4075-BB76-A8BBB0D08BE0}" presName="connectorText" presStyleLbl="sibTrans1D1" presStyleIdx="3" presStyleCnt="5"/>
      <dgm:spPr/>
    </dgm:pt>
    <dgm:pt modelId="{65549530-7970-47F9-BFFC-2AEF4DF325A9}" type="pres">
      <dgm:prSet presAssocID="{96FC83F0-623C-40AF-A2CF-0FEC2B2AD004}" presName="node" presStyleLbl="node1" presStyleIdx="4" presStyleCnt="6" custScaleX="121762" custScaleY="122148">
        <dgm:presLayoutVars>
          <dgm:bulletEnabled val="1"/>
        </dgm:presLayoutVars>
      </dgm:prSet>
      <dgm:spPr/>
    </dgm:pt>
    <dgm:pt modelId="{BBFD2FB9-C013-4680-B668-98D5F60F77EF}" type="pres">
      <dgm:prSet presAssocID="{D12C6B96-ED1A-42BC-8DCE-A65E02F7C2EC}" presName="sibTrans" presStyleLbl="sibTrans1D1" presStyleIdx="4" presStyleCnt="5"/>
      <dgm:spPr/>
    </dgm:pt>
    <dgm:pt modelId="{AA1E84FB-11D7-4169-BCF7-51D959BAA702}" type="pres">
      <dgm:prSet presAssocID="{D12C6B96-ED1A-42BC-8DCE-A65E02F7C2EC}" presName="connectorText" presStyleLbl="sibTrans1D1" presStyleIdx="4" presStyleCnt="5"/>
      <dgm:spPr/>
    </dgm:pt>
    <dgm:pt modelId="{B22BD905-AA42-41C8-99A0-51457DF88081}" type="pres">
      <dgm:prSet presAssocID="{D003E652-929B-4655-B3D0-BB90EA651648}" presName="node" presStyleLbl="node1" presStyleIdx="5" presStyleCnt="6" custScaleX="108633" custScaleY="123696">
        <dgm:presLayoutVars>
          <dgm:bulletEnabled val="1"/>
        </dgm:presLayoutVars>
      </dgm:prSet>
      <dgm:spPr/>
    </dgm:pt>
  </dgm:ptLst>
  <dgm:cxnLst>
    <dgm:cxn modelId="{2BF49805-AC71-4914-AF3F-555A64943160}" type="presOf" srcId="{3273AD5A-D21B-40A7-991B-AA9939318192}" destId="{8FDA0B69-96CB-4F59-8E60-45C0B05E1EBB}" srcOrd="0" destOrd="0" presId="urn:microsoft.com/office/officeart/2005/8/layout/bProcess3"/>
    <dgm:cxn modelId="{C461D21B-F0D2-457F-9CD9-DD0E0D557A19}" type="presOf" srcId="{AA5DF6B5-0191-4430-B843-AD9EF86E8D80}" destId="{8C2DECC9-E89A-4CE4-93D0-39F36ED3596C}" srcOrd="0" destOrd="0" presId="urn:microsoft.com/office/officeart/2005/8/layout/bProcess3"/>
    <dgm:cxn modelId="{2B1AFD45-661B-482D-A2CB-73011B848EF9}" type="presOf" srcId="{DF89F34A-DDDA-4B9E-984A-EC50903F19A6}" destId="{1B841D54-0C05-4C39-B203-B7EF6E65C398}" srcOrd="1" destOrd="0" presId="urn:microsoft.com/office/officeart/2005/8/layout/bProcess3"/>
    <dgm:cxn modelId="{1F470A67-F735-4DE8-BB2C-30D44888245E}" type="presOf" srcId="{6969C2DA-1EE2-4DD2-9FF9-62F0DFA213D8}" destId="{550B9A5B-C6DF-4C56-84E7-FBEDE7D3929A}" srcOrd="1" destOrd="0" presId="urn:microsoft.com/office/officeart/2005/8/layout/bProcess3"/>
    <dgm:cxn modelId="{8BC25A69-2E4E-4083-BDAD-803F61F28E34}" srcId="{51BDC01D-FAF0-488C-A42D-53F8752D8F75}" destId="{50D42310-65FD-494F-8CA9-B54E428BDFF1}" srcOrd="3" destOrd="0" parTransId="{C229D059-D6E2-457C-AC20-C33919F88122}" sibTransId="{27433224-3D8E-4075-BB76-A8BBB0D08BE0}"/>
    <dgm:cxn modelId="{D96C5772-51BC-4C21-9F67-3FC79DAD3575}" type="presOf" srcId="{27433224-3D8E-4075-BB76-A8BBB0D08BE0}" destId="{CA54D4A6-D80A-47FE-AF4D-B0A5F1313960}" srcOrd="1" destOrd="0" presId="urn:microsoft.com/office/officeart/2005/8/layout/bProcess3"/>
    <dgm:cxn modelId="{7C507773-ADE8-4194-A4A0-8D5071004D57}" type="presOf" srcId="{486B85F2-3239-4AE5-A966-4B73D53772A7}" destId="{B4544963-7FD5-440E-B645-438035DA0758}" srcOrd="0" destOrd="0" presId="urn:microsoft.com/office/officeart/2005/8/layout/bProcess3"/>
    <dgm:cxn modelId="{8EFB1A7A-763A-417E-A90A-E0DD2F0A08DF}" type="presOf" srcId="{D12C6B96-ED1A-42BC-8DCE-A65E02F7C2EC}" destId="{AA1E84FB-11D7-4169-BCF7-51D959BAA702}" srcOrd="1" destOrd="0" presId="urn:microsoft.com/office/officeart/2005/8/layout/bProcess3"/>
    <dgm:cxn modelId="{424F1B7D-0A48-4AB1-81CC-9AA30845D196}" type="presOf" srcId="{AA5DF6B5-0191-4430-B843-AD9EF86E8D80}" destId="{C840C834-820C-43DF-BC34-DD0845DD34C3}" srcOrd="1" destOrd="0" presId="urn:microsoft.com/office/officeart/2005/8/layout/bProcess3"/>
    <dgm:cxn modelId="{50965C7F-CBCC-4F59-9EDE-9947800350F2}" type="presOf" srcId="{D5586EFF-D61E-4C63-A99D-EBE3F58880D4}" destId="{88D90886-519E-43DE-9862-58BA0EC8E99E}" srcOrd="0" destOrd="0" presId="urn:microsoft.com/office/officeart/2005/8/layout/bProcess3"/>
    <dgm:cxn modelId="{9645DE80-500A-4607-827C-2D511342EEC9}" type="presOf" srcId="{6969C2DA-1EE2-4DD2-9FF9-62F0DFA213D8}" destId="{E52203C9-6847-4231-9304-9BE781F18BBA}" srcOrd="0" destOrd="0" presId="urn:microsoft.com/office/officeart/2005/8/layout/bProcess3"/>
    <dgm:cxn modelId="{47BE6386-BBF9-4333-A393-F937D7599D29}" type="presOf" srcId="{D003E652-929B-4655-B3D0-BB90EA651648}" destId="{B22BD905-AA42-41C8-99A0-51457DF88081}" srcOrd="0" destOrd="0" presId="urn:microsoft.com/office/officeart/2005/8/layout/bProcess3"/>
    <dgm:cxn modelId="{A5CC0E89-6D48-4400-BEF2-841B9C273F45}" srcId="{51BDC01D-FAF0-488C-A42D-53F8752D8F75}" destId="{96FC83F0-623C-40AF-A2CF-0FEC2B2AD004}" srcOrd="4" destOrd="0" parTransId="{90936A38-D933-40DD-B8CA-D4C2F74B1A79}" sibTransId="{D12C6B96-ED1A-42BC-8DCE-A65E02F7C2EC}"/>
    <dgm:cxn modelId="{30A6E29B-2C2D-4F4F-8877-78FDC50D4A2A}" srcId="{51BDC01D-FAF0-488C-A42D-53F8752D8F75}" destId="{D003E652-929B-4655-B3D0-BB90EA651648}" srcOrd="5" destOrd="0" parTransId="{A471601A-B32C-4942-ABF9-A22F843516EE}" sibTransId="{45662167-6E9B-43BE-9C77-70F2289342E6}"/>
    <dgm:cxn modelId="{7A37F39C-9AE6-4FB4-9D73-81C02AE0E844}" srcId="{51BDC01D-FAF0-488C-A42D-53F8752D8F75}" destId="{D5586EFF-D61E-4C63-A99D-EBE3F58880D4}" srcOrd="1" destOrd="0" parTransId="{E51058AC-ED66-4E88-9773-A0CB41DEB476}" sibTransId="{DF89F34A-DDDA-4B9E-984A-EC50903F19A6}"/>
    <dgm:cxn modelId="{ECEAF0A2-BB25-4F02-820F-C7F47172C7EC}" type="presOf" srcId="{51BDC01D-FAF0-488C-A42D-53F8752D8F75}" destId="{1F2401BC-A3CE-493B-9FC4-B2A40E042ED1}" srcOrd="0" destOrd="0" presId="urn:microsoft.com/office/officeart/2005/8/layout/bProcess3"/>
    <dgm:cxn modelId="{C33ED8B9-2022-4283-8560-E256228867C8}" srcId="{51BDC01D-FAF0-488C-A42D-53F8752D8F75}" destId="{3273AD5A-D21B-40A7-991B-AA9939318192}" srcOrd="0" destOrd="0" parTransId="{E56F2596-279E-4ABC-B057-885E9D44EB19}" sibTransId="{AA5DF6B5-0191-4430-B843-AD9EF86E8D80}"/>
    <dgm:cxn modelId="{28E5BCBD-2519-4D4E-BA94-D97F693418C4}" type="presOf" srcId="{D12C6B96-ED1A-42BC-8DCE-A65E02F7C2EC}" destId="{BBFD2FB9-C013-4680-B668-98D5F60F77EF}" srcOrd="0" destOrd="0" presId="urn:microsoft.com/office/officeart/2005/8/layout/bProcess3"/>
    <dgm:cxn modelId="{74CC16C3-C713-45F9-999B-5CCAC0F8FC69}" type="presOf" srcId="{27433224-3D8E-4075-BB76-A8BBB0D08BE0}" destId="{07D9FE63-491B-495E-98B5-3A5B94EB3BE9}" srcOrd="0" destOrd="0" presId="urn:microsoft.com/office/officeart/2005/8/layout/bProcess3"/>
    <dgm:cxn modelId="{3AFFD2CD-EFC4-4624-837D-39ED72E87E77}" type="presOf" srcId="{DF89F34A-DDDA-4B9E-984A-EC50903F19A6}" destId="{C2758C7D-95B8-455D-B4B7-FD6CB2C7EF65}" srcOrd="0" destOrd="0" presId="urn:microsoft.com/office/officeart/2005/8/layout/bProcess3"/>
    <dgm:cxn modelId="{3463E4D1-C93A-41EE-81D8-C84A629EC622}" type="presOf" srcId="{96FC83F0-623C-40AF-A2CF-0FEC2B2AD004}" destId="{65549530-7970-47F9-BFFC-2AEF4DF325A9}" srcOrd="0" destOrd="0" presId="urn:microsoft.com/office/officeart/2005/8/layout/bProcess3"/>
    <dgm:cxn modelId="{CB3DA2D2-E5E7-4CB8-8FDD-C40CCE929380}" srcId="{51BDC01D-FAF0-488C-A42D-53F8752D8F75}" destId="{486B85F2-3239-4AE5-A966-4B73D53772A7}" srcOrd="2" destOrd="0" parTransId="{F0CBA51A-E938-4889-A45F-1D52D8A72664}" sibTransId="{6969C2DA-1EE2-4DD2-9FF9-62F0DFA213D8}"/>
    <dgm:cxn modelId="{A45C43E0-8E25-4205-A8E6-9623709F9B1D}" type="presOf" srcId="{50D42310-65FD-494F-8CA9-B54E428BDFF1}" destId="{72A296FF-11C7-427F-981B-1E428427FDD6}" srcOrd="0" destOrd="0" presId="urn:microsoft.com/office/officeart/2005/8/layout/bProcess3"/>
    <dgm:cxn modelId="{4F504268-2CF8-4CEE-8CDF-A76DA91902AB}" type="presParOf" srcId="{1F2401BC-A3CE-493B-9FC4-B2A40E042ED1}" destId="{8FDA0B69-96CB-4F59-8E60-45C0B05E1EBB}" srcOrd="0" destOrd="0" presId="urn:microsoft.com/office/officeart/2005/8/layout/bProcess3"/>
    <dgm:cxn modelId="{E57B92A2-CB1F-4CA5-A026-552AD4C9716F}" type="presParOf" srcId="{1F2401BC-A3CE-493B-9FC4-B2A40E042ED1}" destId="{8C2DECC9-E89A-4CE4-93D0-39F36ED3596C}" srcOrd="1" destOrd="0" presId="urn:microsoft.com/office/officeart/2005/8/layout/bProcess3"/>
    <dgm:cxn modelId="{EC3E9429-6FBF-41A6-A568-4DA32231CA78}" type="presParOf" srcId="{8C2DECC9-E89A-4CE4-93D0-39F36ED3596C}" destId="{C840C834-820C-43DF-BC34-DD0845DD34C3}" srcOrd="0" destOrd="0" presId="urn:microsoft.com/office/officeart/2005/8/layout/bProcess3"/>
    <dgm:cxn modelId="{7A6C6186-57B1-4565-88AD-0A31AD0D3E44}" type="presParOf" srcId="{1F2401BC-A3CE-493B-9FC4-B2A40E042ED1}" destId="{88D90886-519E-43DE-9862-58BA0EC8E99E}" srcOrd="2" destOrd="0" presId="urn:microsoft.com/office/officeart/2005/8/layout/bProcess3"/>
    <dgm:cxn modelId="{16CFA535-13DD-47F8-8542-ADD8AF50320B}" type="presParOf" srcId="{1F2401BC-A3CE-493B-9FC4-B2A40E042ED1}" destId="{C2758C7D-95B8-455D-B4B7-FD6CB2C7EF65}" srcOrd="3" destOrd="0" presId="urn:microsoft.com/office/officeart/2005/8/layout/bProcess3"/>
    <dgm:cxn modelId="{FEFF3589-C84D-4507-B1B4-BFB6AC18583D}" type="presParOf" srcId="{C2758C7D-95B8-455D-B4B7-FD6CB2C7EF65}" destId="{1B841D54-0C05-4C39-B203-B7EF6E65C398}" srcOrd="0" destOrd="0" presId="urn:microsoft.com/office/officeart/2005/8/layout/bProcess3"/>
    <dgm:cxn modelId="{75B93784-AA37-4E90-A037-1954AEE87332}" type="presParOf" srcId="{1F2401BC-A3CE-493B-9FC4-B2A40E042ED1}" destId="{B4544963-7FD5-440E-B645-438035DA0758}" srcOrd="4" destOrd="0" presId="urn:microsoft.com/office/officeart/2005/8/layout/bProcess3"/>
    <dgm:cxn modelId="{65CC7BF1-7394-4A08-81BA-C9992AABF618}" type="presParOf" srcId="{1F2401BC-A3CE-493B-9FC4-B2A40E042ED1}" destId="{E52203C9-6847-4231-9304-9BE781F18BBA}" srcOrd="5" destOrd="0" presId="urn:microsoft.com/office/officeart/2005/8/layout/bProcess3"/>
    <dgm:cxn modelId="{C77770DF-4F6E-4178-87A7-BD3A6CB041FA}" type="presParOf" srcId="{E52203C9-6847-4231-9304-9BE781F18BBA}" destId="{550B9A5B-C6DF-4C56-84E7-FBEDE7D3929A}" srcOrd="0" destOrd="0" presId="urn:microsoft.com/office/officeart/2005/8/layout/bProcess3"/>
    <dgm:cxn modelId="{7D34F9CE-206D-4FA0-8E31-5D371C56F4F5}" type="presParOf" srcId="{1F2401BC-A3CE-493B-9FC4-B2A40E042ED1}" destId="{72A296FF-11C7-427F-981B-1E428427FDD6}" srcOrd="6" destOrd="0" presId="urn:microsoft.com/office/officeart/2005/8/layout/bProcess3"/>
    <dgm:cxn modelId="{F8600F65-59A1-4AA9-B73F-E38D6ECC0E96}" type="presParOf" srcId="{1F2401BC-A3CE-493B-9FC4-B2A40E042ED1}" destId="{07D9FE63-491B-495E-98B5-3A5B94EB3BE9}" srcOrd="7" destOrd="0" presId="urn:microsoft.com/office/officeart/2005/8/layout/bProcess3"/>
    <dgm:cxn modelId="{3DB0882D-29F0-4A22-BB32-C3EC02DFA4F0}" type="presParOf" srcId="{07D9FE63-491B-495E-98B5-3A5B94EB3BE9}" destId="{CA54D4A6-D80A-47FE-AF4D-B0A5F1313960}" srcOrd="0" destOrd="0" presId="urn:microsoft.com/office/officeart/2005/8/layout/bProcess3"/>
    <dgm:cxn modelId="{B6D26C60-B865-4F06-8C52-D31C2402AC35}" type="presParOf" srcId="{1F2401BC-A3CE-493B-9FC4-B2A40E042ED1}" destId="{65549530-7970-47F9-BFFC-2AEF4DF325A9}" srcOrd="8" destOrd="0" presId="urn:microsoft.com/office/officeart/2005/8/layout/bProcess3"/>
    <dgm:cxn modelId="{A1FCB63C-5C36-4408-AF44-C1AE1B4E7101}" type="presParOf" srcId="{1F2401BC-A3CE-493B-9FC4-B2A40E042ED1}" destId="{BBFD2FB9-C013-4680-B668-98D5F60F77EF}" srcOrd="9" destOrd="0" presId="urn:microsoft.com/office/officeart/2005/8/layout/bProcess3"/>
    <dgm:cxn modelId="{A4537D96-35D8-4800-BEF3-AC3751F4A073}" type="presParOf" srcId="{BBFD2FB9-C013-4680-B668-98D5F60F77EF}" destId="{AA1E84FB-11D7-4169-BCF7-51D959BAA702}" srcOrd="0" destOrd="0" presId="urn:microsoft.com/office/officeart/2005/8/layout/bProcess3"/>
    <dgm:cxn modelId="{07766442-998B-482B-8E86-441032D9BA85}" type="presParOf" srcId="{1F2401BC-A3CE-493B-9FC4-B2A40E042ED1}" destId="{B22BD905-AA42-41C8-99A0-51457DF88081}" srcOrd="10" destOrd="0" presId="urn:microsoft.com/office/officeart/2005/8/layout/bProcess3"/>
  </dgm:cxnLst>
  <dgm:bg/>
  <dgm:whole>
    <a:ln>
      <a:solidFill>
        <a:srgbClr val="7030A0"/>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BDC01D-FAF0-488C-A42D-53F8752D8F75}" type="doc">
      <dgm:prSet loTypeId="urn:microsoft.com/office/officeart/2005/8/layout/bProcess3" loCatId="process" qsTypeId="urn:microsoft.com/office/officeart/2005/8/quickstyle/simple1" qsCatId="simple" csTypeId="urn:microsoft.com/office/officeart/2005/8/colors/accent0_1" csCatId="mainScheme" phldr="1"/>
      <dgm:spPr/>
    </dgm:pt>
    <dgm:pt modelId="{3273AD5A-D21B-40A7-991B-AA9939318192}">
      <dgm:prSet phldrT="[Texto]" custT="1"/>
      <dgm:spPr>
        <a:ln w="57150">
          <a:solidFill>
            <a:srgbClr val="7030A0"/>
          </a:solidFill>
        </a:ln>
      </dgm:spPr>
      <dgm:t>
        <a:bodyPr/>
        <a:lstStyle/>
        <a:p>
          <a:r>
            <a:rPr lang="es-MX" sz="1400" b="1" dirty="0"/>
            <a:t>Coahuila</a:t>
          </a:r>
        </a:p>
        <a:p>
          <a:r>
            <a:rPr lang="es-MX" sz="1400" dirty="0"/>
            <a:t>Treinta días antes del inicio de las precampañas</a:t>
          </a:r>
        </a:p>
        <a:p>
          <a:r>
            <a:rPr lang="es-MX" sz="1400" dirty="0">
              <a:hlinkClick xmlns:r="http://schemas.openxmlformats.org/officeDocument/2006/relationships" r:id="rId1"/>
            </a:rPr>
            <a:t>(Art. 92. Código Electoral de Coahuila)</a:t>
          </a:r>
          <a:endParaRPr lang="es-MX" sz="1400" dirty="0"/>
        </a:p>
      </dgm:t>
    </dgm:pt>
    <dgm:pt modelId="{E56F2596-279E-4ABC-B057-885E9D44EB19}" type="parTrans" cxnId="{C33ED8B9-2022-4283-8560-E256228867C8}">
      <dgm:prSet/>
      <dgm:spPr/>
      <dgm:t>
        <a:bodyPr/>
        <a:lstStyle/>
        <a:p>
          <a:endParaRPr lang="es-MX" sz="1400"/>
        </a:p>
      </dgm:t>
    </dgm:pt>
    <dgm:pt modelId="{AA5DF6B5-0191-4430-B843-AD9EF86E8D80}" type="sibTrans" cxnId="{C33ED8B9-2022-4283-8560-E256228867C8}">
      <dgm:prSet custT="1"/>
      <dgm:spPr>
        <a:ln w="57150">
          <a:solidFill>
            <a:srgbClr val="7030A0"/>
          </a:solidFill>
        </a:ln>
      </dgm:spPr>
      <dgm:t>
        <a:bodyPr/>
        <a:lstStyle/>
        <a:p>
          <a:endParaRPr lang="es-MX" sz="1400"/>
        </a:p>
      </dgm:t>
    </dgm:pt>
    <dgm:pt modelId="{D5586EFF-D61E-4C63-A99D-EBE3F58880D4}">
      <dgm:prSet custT="1"/>
      <dgm:spPr>
        <a:ln w="57150">
          <a:solidFill>
            <a:srgbClr val="7030A0"/>
          </a:solidFill>
        </a:ln>
      </dgm:spPr>
      <dgm:t>
        <a:bodyPr/>
        <a:lstStyle/>
        <a:p>
          <a:r>
            <a:rPr lang="es-MX" sz="1200" b="1" dirty="0"/>
            <a:t>Estado de México</a:t>
          </a:r>
        </a:p>
        <a:p>
          <a:r>
            <a:rPr lang="es-MX" sz="1200" dirty="0"/>
            <a:t>No sé especifica fecha</a:t>
          </a:r>
        </a:p>
        <a:p>
          <a:r>
            <a:rPr lang="es-MX" sz="1200" dirty="0">
              <a:hlinkClick xmlns:r="http://schemas.openxmlformats.org/officeDocument/2006/relationships" r:id="rId2"/>
            </a:rPr>
            <a:t>(Art. 94. Código Electoral del Estado de México)</a:t>
          </a:r>
          <a:endParaRPr lang="es-MX" sz="1200" b="0" dirty="0"/>
        </a:p>
      </dgm:t>
    </dgm:pt>
    <dgm:pt modelId="{DF89F34A-DDDA-4B9E-984A-EC50903F19A6}" type="sibTrans" cxnId="{7A37F39C-9AE6-4FB4-9D73-81C02AE0E844}">
      <dgm:prSet custT="1"/>
      <dgm:spPr>
        <a:ln w="57150">
          <a:solidFill>
            <a:srgbClr val="7030A0"/>
          </a:solidFill>
        </a:ln>
      </dgm:spPr>
      <dgm:t>
        <a:bodyPr/>
        <a:lstStyle/>
        <a:p>
          <a:endParaRPr lang="es-MX" sz="1400"/>
        </a:p>
      </dgm:t>
    </dgm:pt>
    <dgm:pt modelId="{E51058AC-ED66-4E88-9773-A0CB41DEB476}" type="parTrans" cxnId="{7A37F39C-9AE6-4FB4-9D73-81C02AE0E844}">
      <dgm:prSet/>
      <dgm:spPr/>
      <dgm:t>
        <a:bodyPr/>
        <a:lstStyle/>
        <a:p>
          <a:endParaRPr lang="es-MX" sz="1400"/>
        </a:p>
      </dgm:t>
    </dgm:pt>
    <dgm:pt modelId="{1F2401BC-A3CE-493B-9FC4-B2A40E042ED1}" type="pres">
      <dgm:prSet presAssocID="{51BDC01D-FAF0-488C-A42D-53F8752D8F75}" presName="Name0" presStyleCnt="0">
        <dgm:presLayoutVars>
          <dgm:dir/>
          <dgm:resizeHandles val="exact"/>
        </dgm:presLayoutVars>
      </dgm:prSet>
      <dgm:spPr/>
    </dgm:pt>
    <dgm:pt modelId="{8FDA0B69-96CB-4F59-8E60-45C0B05E1EBB}" type="pres">
      <dgm:prSet presAssocID="{3273AD5A-D21B-40A7-991B-AA9939318192}" presName="node" presStyleLbl="node1" presStyleIdx="0" presStyleCnt="2" custScaleX="120635" custScaleY="129855">
        <dgm:presLayoutVars>
          <dgm:bulletEnabled val="1"/>
        </dgm:presLayoutVars>
      </dgm:prSet>
      <dgm:spPr/>
    </dgm:pt>
    <dgm:pt modelId="{8C2DECC9-E89A-4CE4-93D0-39F36ED3596C}" type="pres">
      <dgm:prSet presAssocID="{AA5DF6B5-0191-4430-B843-AD9EF86E8D80}" presName="sibTrans" presStyleLbl="sibTrans1D1" presStyleIdx="0" presStyleCnt="1"/>
      <dgm:spPr/>
    </dgm:pt>
    <dgm:pt modelId="{C840C834-820C-43DF-BC34-DD0845DD34C3}" type="pres">
      <dgm:prSet presAssocID="{AA5DF6B5-0191-4430-B843-AD9EF86E8D80}" presName="connectorText" presStyleLbl="sibTrans1D1" presStyleIdx="0" presStyleCnt="1"/>
      <dgm:spPr/>
    </dgm:pt>
    <dgm:pt modelId="{88D90886-519E-43DE-9862-58BA0EC8E99E}" type="pres">
      <dgm:prSet presAssocID="{D5586EFF-D61E-4C63-A99D-EBE3F58880D4}" presName="node" presStyleLbl="node1" presStyleIdx="1" presStyleCnt="2" custScaleX="144987" custScaleY="144858">
        <dgm:presLayoutVars>
          <dgm:bulletEnabled val="1"/>
        </dgm:presLayoutVars>
      </dgm:prSet>
      <dgm:spPr/>
    </dgm:pt>
  </dgm:ptLst>
  <dgm:cxnLst>
    <dgm:cxn modelId="{2BF49805-AC71-4914-AF3F-555A64943160}" type="presOf" srcId="{3273AD5A-D21B-40A7-991B-AA9939318192}" destId="{8FDA0B69-96CB-4F59-8E60-45C0B05E1EBB}" srcOrd="0" destOrd="0" presId="urn:microsoft.com/office/officeart/2005/8/layout/bProcess3"/>
    <dgm:cxn modelId="{C461D21B-F0D2-457F-9CD9-DD0E0D557A19}" type="presOf" srcId="{AA5DF6B5-0191-4430-B843-AD9EF86E8D80}" destId="{8C2DECC9-E89A-4CE4-93D0-39F36ED3596C}" srcOrd="0" destOrd="0" presId="urn:microsoft.com/office/officeart/2005/8/layout/bProcess3"/>
    <dgm:cxn modelId="{424F1B7D-0A48-4AB1-81CC-9AA30845D196}" type="presOf" srcId="{AA5DF6B5-0191-4430-B843-AD9EF86E8D80}" destId="{C840C834-820C-43DF-BC34-DD0845DD34C3}" srcOrd="1" destOrd="0" presId="urn:microsoft.com/office/officeart/2005/8/layout/bProcess3"/>
    <dgm:cxn modelId="{50965C7F-CBCC-4F59-9EDE-9947800350F2}" type="presOf" srcId="{D5586EFF-D61E-4C63-A99D-EBE3F58880D4}" destId="{88D90886-519E-43DE-9862-58BA0EC8E99E}" srcOrd="0" destOrd="0" presId="urn:microsoft.com/office/officeart/2005/8/layout/bProcess3"/>
    <dgm:cxn modelId="{7A37F39C-9AE6-4FB4-9D73-81C02AE0E844}" srcId="{51BDC01D-FAF0-488C-A42D-53F8752D8F75}" destId="{D5586EFF-D61E-4C63-A99D-EBE3F58880D4}" srcOrd="1" destOrd="0" parTransId="{E51058AC-ED66-4E88-9773-A0CB41DEB476}" sibTransId="{DF89F34A-DDDA-4B9E-984A-EC50903F19A6}"/>
    <dgm:cxn modelId="{ECEAF0A2-BB25-4F02-820F-C7F47172C7EC}" type="presOf" srcId="{51BDC01D-FAF0-488C-A42D-53F8752D8F75}" destId="{1F2401BC-A3CE-493B-9FC4-B2A40E042ED1}" srcOrd="0" destOrd="0" presId="urn:microsoft.com/office/officeart/2005/8/layout/bProcess3"/>
    <dgm:cxn modelId="{C33ED8B9-2022-4283-8560-E256228867C8}" srcId="{51BDC01D-FAF0-488C-A42D-53F8752D8F75}" destId="{3273AD5A-D21B-40A7-991B-AA9939318192}" srcOrd="0" destOrd="0" parTransId="{E56F2596-279E-4ABC-B057-885E9D44EB19}" sibTransId="{AA5DF6B5-0191-4430-B843-AD9EF86E8D80}"/>
    <dgm:cxn modelId="{4F504268-2CF8-4CEE-8CDF-A76DA91902AB}" type="presParOf" srcId="{1F2401BC-A3CE-493B-9FC4-B2A40E042ED1}" destId="{8FDA0B69-96CB-4F59-8E60-45C0B05E1EBB}" srcOrd="0" destOrd="0" presId="urn:microsoft.com/office/officeart/2005/8/layout/bProcess3"/>
    <dgm:cxn modelId="{E57B92A2-CB1F-4CA5-A026-552AD4C9716F}" type="presParOf" srcId="{1F2401BC-A3CE-493B-9FC4-B2A40E042ED1}" destId="{8C2DECC9-E89A-4CE4-93D0-39F36ED3596C}" srcOrd="1" destOrd="0" presId="urn:microsoft.com/office/officeart/2005/8/layout/bProcess3"/>
    <dgm:cxn modelId="{EC3E9429-6FBF-41A6-A568-4DA32231CA78}" type="presParOf" srcId="{8C2DECC9-E89A-4CE4-93D0-39F36ED3596C}" destId="{C840C834-820C-43DF-BC34-DD0845DD34C3}" srcOrd="0" destOrd="0" presId="urn:microsoft.com/office/officeart/2005/8/layout/bProcess3"/>
    <dgm:cxn modelId="{7A6C6186-57B1-4565-88AD-0A31AD0D3E44}" type="presParOf" srcId="{1F2401BC-A3CE-493B-9FC4-B2A40E042ED1}" destId="{88D90886-519E-43DE-9862-58BA0EC8E99E}" srcOrd="2" destOrd="0" presId="urn:microsoft.com/office/officeart/2005/8/layout/bProcess3"/>
  </dgm:cxnLst>
  <dgm:bg/>
  <dgm:whole>
    <a:ln>
      <a:solidFill>
        <a:srgbClr val="7030A0"/>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B7EF76C-862B-4859-A297-218B0E3B0D63}"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es-MX"/>
        </a:p>
      </dgm:t>
    </dgm:pt>
    <dgm:pt modelId="{FE750816-B98E-4151-849B-0DC53D88678B}">
      <dgm:prSet phldrT="[Texto]" custT="1"/>
      <dgm:spPr>
        <a:ln>
          <a:solidFill>
            <a:srgbClr val="7030A0"/>
          </a:solidFill>
        </a:ln>
      </dgm:spPr>
      <dgm:t>
        <a:bodyPr/>
        <a:lstStyle/>
        <a:p>
          <a:pPr algn="just"/>
          <a:r>
            <a:rPr lang="es-MX" sz="1200" b="1" dirty="0"/>
            <a:t>Aguascalientes </a:t>
          </a:r>
        </a:p>
        <a:p>
          <a:pPr algn="just"/>
          <a:r>
            <a:rPr lang="es-MX" sz="1200" dirty="0">
              <a:hlinkClick xmlns:r="http://schemas.openxmlformats.org/officeDocument/2006/relationships" r:id="rId1"/>
            </a:rPr>
            <a:t>Art. 381, Código Electoral AGS (Pre registro)</a:t>
          </a:r>
        </a:p>
        <a:p>
          <a:pPr algn="just"/>
          <a:r>
            <a:rPr lang="es-MX" sz="1200" dirty="0"/>
            <a:t>Tercer semana de enero si se renueva ejecutivo, congreso y ayuntamientos o última semana de enero si se renueva congreso y ayuntamientos, en ambos casos es durante el año de la elección.</a:t>
          </a:r>
        </a:p>
        <a:p>
          <a:pPr algn="just"/>
          <a:r>
            <a:rPr lang="es-MX" sz="1200" b="1" dirty="0"/>
            <a:t>Convocatoria: 1-7 de diciembre 2021.</a:t>
          </a:r>
        </a:p>
      </dgm:t>
    </dgm:pt>
    <dgm:pt modelId="{1766B50B-8088-46D1-B9DA-49D5E0E46BF7}" type="parTrans" cxnId="{F03F2F7E-E6F4-474E-B388-305B77833610}">
      <dgm:prSet/>
      <dgm:spPr/>
      <dgm:t>
        <a:bodyPr/>
        <a:lstStyle/>
        <a:p>
          <a:pPr algn="just"/>
          <a:endParaRPr lang="es-MX" sz="1200"/>
        </a:p>
      </dgm:t>
    </dgm:pt>
    <dgm:pt modelId="{EE708A8F-95F3-468A-B7EF-36636D87DEA3}" type="sibTrans" cxnId="{F03F2F7E-E6F4-474E-B388-305B77833610}">
      <dgm:prSet/>
      <dgm:spPr/>
      <dgm:t>
        <a:bodyPr/>
        <a:lstStyle/>
        <a:p>
          <a:pPr algn="just"/>
          <a:endParaRPr lang="es-MX" sz="1200"/>
        </a:p>
      </dgm:t>
    </dgm:pt>
    <dgm:pt modelId="{8B7E9998-50D9-4ABD-9098-C4F7E51E928A}">
      <dgm:prSet phldrT="[Texto]" custT="1"/>
      <dgm:spPr>
        <a:ln>
          <a:solidFill>
            <a:srgbClr val="7030A0"/>
          </a:solidFill>
        </a:ln>
      </dgm:spPr>
      <dgm:t>
        <a:bodyPr/>
        <a:lstStyle/>
        <a:p>
          <a:pPr algn="just"/>
          <a:r>
            <a:rPr lang="es-MX" sz="1200" b="1" dirty="0"/>
            <a:t>Hidalgo</a:t>
          </a:r>
        </a:p>
        <a:p>
          <a:pPr algn="just"/>
          <a:r>
            <a:rPr lang="es-MX" sz="1200" dirty="0">
              <a:hlinkClick xmlns:r="http://schemas.openxmlformats.org/officeDocument/2006/relationships" r:id="rId2"/>
            </a:rPr>
            <a:t>Art. 223, Código Electoral de Hidalgo (Manifestación de intención) </a:t>
          </a:r>
          <a:endParaRPr lang="es-MX" sz="1200" dirty="0"/>
        </a:p>
        <a:p>
          <a:pPr algn="just">
            <a:buNone/>
          </a:pPr>
          <a:r>
            <a:rPr lang="es-MX" sz="1200" dirty="0"/>
            <a:t>Al día siguiente de emitirse la convocatoria y hasta un día antes de que de inicio el periodo para recabar el apoyo ciudadano.</a:t>
          </a:r>
        </a:p>
        <a:p>
          <a:pPr algn="just">
            <a:buNone/>
          </a:pPr>
          <a:r>
            <a:rPr lang="es-MX" sz="1200" b="1" dirty="0"/>
            <a:t>Convocatoria: 30 de octubre al 12 de diciembre de 2021.</a:t>
          </a:r>
        </a:p>
      </dgm:t>
    </dgm:pt>
    <dgm:pt modelId="{93E82A09-6091-4497-B00D-6DB8E344D51D}" type="parTrans" cxnId="{97C19B49-0A54-4624-B187-49BE71108F14}">
      <dgm:prSet/>
      <dgm:spPr/>
      <dgm:t>
        <a:bodyPr/>
        <a:lstStyle/>
        <a:p>
          <a:pPr algn="just"/>
          <a:endParaRPr lang="es-MX" sz="1200"/>
        </a:p>
      </dgm:t>
    </dgm:pt>
    <dgm:pt modelId="{22FECEB4-238C-4108-B1C1-0C1981017753}" type="sibTrans" cxnId="{97C19B49-0A54-4624-B187-49BE71108F14}">
      <dgm:prSet/>
      <dgm:spPr/>
      <dgm:t>
        <a:bodyPr/>
        <a:lstStyle/>
        <a:p>
          <a:pPr algn="just"/>
          <a:endParaRPr lang="es-MX" sz="1200"/>
        </a:p>
      </dgm:t>
    </dgm:pt>
    <dgm:pt modelId="{0762B22F-BABF-46D7-83ED-C8D84AFC43E1}">
      <dgm:prSet phldrT="[Texto]" custT="1"/>
      <dgm:spPr>
        <a:ln>
          <a:solidFill>
            <a:srgbClr val="7030A0"/>
          </a:solidFill>
        </a:ln>
      </dgm:spPr>
      <dgm:t>
        <a:bodyPr/>
        <a:lstStyle/>
        <a:p>
          <a:pPr algn="just"/>
          <a:endParaRPr lang="es-MX" sz="1200" dirty="0"/>
        </a:p>
      </dgm:t>
    </dgm:pt>
    <dgm:pt modelId="{9157B778-DD00-407B-83E5-65CB5A1874F5}" type="parTrans" cxnId="{86A9105F-79FE-401A-8BB3-BCCB4958DBBC}">
      <dgm:prSet/>
      <dgm:spPr/>
      <dgm:t>
        <a:bodyPr/>
        <a:lstStyle/>
        <a:p>
          <a:pPr algn="just"/>
          <a:endParaRPr lang="es-MX" sz="1200"/>
        </a:p>
      </dgm:t>
    </dgm:pt>
    <dgm:pt modelId="{95B4341B-7375-4FAD-BA39-8318346CA558}" type="sibTrans" cxnId="{86A9105F-79FE-401A-8BB3-BCCB4958DBBC}">
      <dgm:prSet/>
      <dgm:spPr/>
      <dgm:t>
        <a:bodyPr/>
        <a:lstStyle/>
        <a:p>
          <a:pPr algn="just"/>
          <a:endParaRPr lang="es-MX" sz="1200"/>
        </a:p>
      </dgm:t>
    </dgm:pt>
    <dgm:pt modelId="{016ABC9F-D3AB-45E5-A560-318E7338B31B}">
      <dgm:prSet phldrT="[Texto]" custT="1"/>
      <dgm:spPr>
        <a:ln>
          <a:solidFill>
            <a:srgbClr val="7030A0"/>
          </a:solidFill>
        </a:ln>
      </dgm:spPr>
      <dgm:t>
        <a:bodyPr/>
        <a:lstStyle/>
        <a:p>
          <a:pPr algn="just"/>
          <a:r>
            <a:rPr lang="es-MX" sz="1200" b="1" dirty="0"/>
            <a:t>Oaxaca </a:t>
          </a:r>
        </a:p>
        <a:p>
          <a:pPr algn="just"/>
          <a:r>
            <a:rPr lang="es-MX" sz="1200" b="0" dirty="0">
              <a:hlinkClick xmlns:r="http://schemas.openxmlformats.org/officeDocument/2006/relationships" r:id="rId3"/>
            </a:rPr>
            <a:t>Art. 91.2, LIPE Oaxaca (Manifestación de intención)</a:t>
          </a:r>
          <a:r>
            <a:rPr lang="es-MX" sz="1200" b="1" dirty="0">
              <a:hlinkClick xmlns:r="http://schemas.openxmlformats.org/officeDocument/2006/relationships" r:id="rId3"/>
            </a:rPr>
            <a:t> </a:t>
          </a:r>
          <a:endParaRPr lang="es-MX" sz="1200" b="1" dirty="0"/>
        </a:p>
        <a:p>
          <a:pPr algn="just"/>
          <a:r>
            <a:rPr lang="es-MX" sz="1200" dirty="0"/>
            <a:t>A partir del día siguiente de emisión de la convocatoria y hasta el inicio del periodo para recabar el apoyo ciudadano. </a:t>
          </a:r>
        </a:p>
        <a:p>
          <a:pPr algn="just"/>
          <a:r>
            <a:rPr lang="es-MX" sz="1200" b="1" dirty="0"/>
            <a:t>Convocatoria: 7 de septiembre al 12 de diciembre de 2021.</a:t>
          </a:r>
        </a:p>
      </dgm:t>
    </dgm:pt>
    <dgm:pt modelId="{A8CCE3A3-C302-4625-BEF6-B27BC81A9E32}" type="parTrans" cxnId="{6E7600B2-79C2-40A4-A1FE-C4816DDA03BD}">
      <dgm:prSet/>
      <dgm:spPr/>
      <dgm:t>
        <a:bodyPr/>
        <a:lstStyle/>
        <a:p>
          <a:pPr algn="just"/>
          <a:endParaRPr lang="es-MX" sz="1200"/>
        </a:p>
      </dgm:t>
    </dgm:pt>
    <dgm:pt modelId="{DB0E87C6-CCF4-486F-879B-D07CAEEA1360}" type="sibTrans" cxnId="{6E7600B2-79C2-40A4-A1FE-C4816DDA03BD}">
      <dgm:prSet/>
      <dgm:spPr/>
      <dgm:t>
        <a:bodyPr/>
        <a:lstStyle/>
        <a:p>
          <a:pPr algn="just"/>
          <a:endParaRPr lang="es-MX" sz="1200"/>
        </a:p>
      </dgm:t>
    </dgm:pt>
    <dgm:pt modelId="{E2DFC8F5-A12D-4EAC-98A4-925BCE1CBCB8}">
      <dgm:prSet phldrT="[Texto]" custT="1"/>
      <dgm:spPr>
        <a:ln>
          <a:solidFill>
            <a:srgbClr val="7030A0"/>
          </a:solidFill>
        </a:ln>
      </dgm:spPr>
      <dgm:t>
        <a:bodyPr/>
        <a:lstStyle/>
        <a:p>
          <a:pPr algn="just"/>
          <a:endParaRPr lang="es-MX" sz="1200" dirty="0"/>
        </a:p>
      </dgm:t>
    </dgm:pt>
    <dgm:pt modelId="{1280BA7E-79DB-4CC1-BF50-E3CA3BE2DBB0}" type="parTrans" cxnId="{ECD4FC8D-92C7-46A4-A571-9A4566752235}">
      <dgm:prSet/>
      <dgm:spPr/>
      <dgm:t>
        <a:bodyPr/>
        <a:lstStyle/>
        <a:p>
          <a:pPr algn="just"/>
          <a:endParaRPr lang="es-MX" sz="1200"/>
        </a:p>
      </dgm:t>
    </dgm:pt>
    <dgm:pt modelId="{4C5161F9-69F6-4518-902A-01AFBB35CC32}" type="sibTrans" cxnId="{ECD4FC8D-92C7-46A4-A571-9A4566752235}">
      <dgm:prSet/>
      <dgm:spPr/>
      <dgm:t>
        <a:bodyPr/>
        <a:lstStyle/>
        <a:p>
          <a:pPr algn="just"/>
          <a:endParaRPr lang="es-MX" sz="1200"/>
        </a:p>
      </dgm:t>
    </dgm:pt>
    <dgm:pt modelId="{79732CB5-D0B3-43B3-9FFE-134A19E7A937}">
      <dgm:prSet custT="1"/>
      <dgm:spPr>
        <a:ln>
          <a:solidFill>
            <a:srgbClr val="7030A0"/>
          </a:solidFill>
        </a:ln>
      </dgm:spPr>
      <dgm:t>
        <a:bodyPr/>
        <a:lstStyle/>
        <a:p>
          <a:pPr algn="just"/>
          <a:r>
            <a:rPr lang="es-MX" sz="1200" b="1" dirty="0"/>
            <a:t>Quintana Roo</a:t>
          </a:r>
        </a:p>
        <a:p>
          <a:pPr algn="just"/>
          <a:r>
            <a:rPr lang="es-MX" sz="1200" dirty="0">
              <a:hlinkClick xmlns:r="http://schemas.openxmlformats.org/officeDocument/2006/relationships" r:id="rId4"/>
            </a:rPr>
            <a:t>Art. 93, Ley Electoral de Quintana Roo (Solicitud) </a:t>
          </a:r>
          <a:endParaRPr lang="es-MX" sz="1200" dirty="0"/>
        </a:p>
        <a:p>
          <a:pPr algn="just"/>
          <a:r>
            <a:rPr lang="es-MX" sz="1200" dirty="0"/>
            <a:t>Dentro de un periodo de cinco días a partir de la fecha que determine la convocatoria.</a:t>
          </a:r>
        </a:p>
        <a:p>
          <a:pPr algn="just"/>
          <a:r>
            <a:rPr lang="es-MX" sz="1200" b="1" dirty="0"/>
            <a:t>Convocatoria: 29 de noviembre al 3 de diciembre de 2021.</a:t>
          </a:r>
        </a:p>
      </dgm:t>
    </dgm:pt>
    <dgm:pt modelId="{EB6FE44F-F4A3-4A7D-AC2D-EDF5CA5761CD}" type="parTrans" cxnId="{A5987945-7838-499C-B100-A6FCB78ABDAF}">
      <dgm:prSet/>
      <dgm:spPr/>
      <dgm:t>
        <a:bodyPr/>
        <a:lstStyle/>
        <a:p>
          <a:pPr algn="just"/>
          <a:endParaRPr lang="es-MX" sz="1200"/>
        </a:p>
      </dgm:t>
    </dgm:pt>
    <dgm:pt modelId="{2B8989EF-AA82-438E-8B12-A5B485D51C5E}" type="sibTrans" cxnId="{A5987945-7838-499C-B100-A6FCB78ABDAF}">
      <dgm:prSet/>
      <dgm:spPr/>
      <dgm:t>
        <a:bodyPr/>
        <a:lstStyle/>
        <a:p>
          <a:pPr algn="just"/>
          <a:endParaRPr lang="es-MX" sz="1200"/>
        </a:p>
      </dgm:t>
    </dgm:pt>
    <dgm:pt modelId="{76E889AA-756A-44FB-AEB0-493C342B5FD3}">
      <dgm:prSet custT="1"/>
      <dgm:spPr>
        <a:ln>
          <a:solidFill>
            <a:srgbClr val="7030A0"/>
          </a:solidFill>
        </a:ln>
      </dgm:spPr>
      <dgm:t>
        <a:bodyPr/>
        <a:lstStyle/>
        <a:p>
          <a:pPr algn="just"/>
          <a:r>
            <a:rPr lang="es-MX" sz="1200" b="1" dirty="0"/>
            <a:t>Durango</a:t>
          </a:r>
        </a:p>
        <a:p>
          <a:pPr algn="just"/>
          <a:r>
            <a:rPr lang="es-MX" sz="1200" b="0" dirty="0">
              <a:hlinkClick xmlns:r="http://schemas.openxmlformats.org/officeDocument/2006/relationships" r:id="rId5"/>
            </a:rPr>
            <a:t>Art. 298, LIPE de Durango (Manifestación de intención)</a:t>
          </a:r>
          <a:r>
            <a:rPr lang="es-MX" sz="1200" b="0" dirty="0"/>
            <a:t> </a:t>
          </a:r>
        </a:p>
        <a:p>
          <a:pPr algn="just"/>
          <a:r>
            <a:rPr lang="es-MX" sz="1200" dirty="0"/>
            <a:t>Al día siguiente de emitirse la convocatoria y hasta un día antes de que de inicio el periodo para recabar el apoyo ciudadano.</a:t>
          </a:r>
        </a:p>
        <a:p>
          <a:pPr algn="just"/>
          <a:r>
            <a:rPr lang="es-MX" sz="1200" b="1" dirty="0">
              <a:latin typeface="+mn-lt"/>
            </a:rPr>
            <a:t>Convocatoria: Día siguiente de la publicación y hasta el 22 de diciembre de 2021.</a:t>
          </a:r>
        </a:p>
      </dgm:t>
    </dgm:pt>
    <dgm:pt modelId="{AA5516A8-2702-4CE9-BB95-90C0505F8B60}" type="parTrans" cxnId="{DCA1CBDF-BB61-4BF1-92EA-201682DC7F84}">
      <dgm:prSet/>
      <dgm:spPr/>
      <dgm:t>
        <a:bodyPr/>
        <a:lstStyle/>
        <a:p>
          <a:pPr algn="just"/>
          <a:endParaRPr lang="es-MX" sz="1200"/>
        </a:p>
      </dgm:t>
    </dgm:pt>
    <dgm:pt modelId="{CA945636-4F01-4B97-A6C1-6C79AC787ABA}" type="sibTrans" cxnId="{DCA1CBDF-BB61-4BF1-92EA-201682DC7F84}">
      <dgm:prSet/>
      <dgm:spPr/>
      <dgm:t>
        <a:bodyPr/>
        <a:lstStyle/>
        <a:p>
          <a:pPr algn="just"/>
          <a:endParaRPr lang="es-MX" sz="1200"/>
        </a:p>
      </dgm:t>
    </dgm:pt>
    <dgm:pt modelId="{89F873C1-0D1D-4C04-BD39-6C22D7F37B7A}">
      <dgm:prSet custT="1"/>
      <dgm:spPr>
        <a:ln>
          <a:solidFill>
            <a:srgbClr val="7030A0"/>
          </a:solidFill>
        </a:ln>
      </dgm:spPr>
      <dgm:t>
        <a:bodyPr/>
        <a:lstStyle/>
        <a:p>
          <a:pPr algn="just" defTabSz="533400">
            <a:lnSpc>
              <a:spcPct val="90000"/>
            </a:lnSpc>
            <a:spcBef>
              <a:spcPct val="0"/>
            </a:spcBef>
            <a:spcAft>
              <a:spcPct val="35000"/>
            </a:spcAft>
          </a:pPr>
          <a:r>
            <a:rPr lang="es-MX" sz="1200" b="1" dirty="0">
              <a:latin typeface="+mn-lt"/>
            </a:rPr>
            <a:t>Tamaulipas</a:t>
          </a:r>
        </a:p>
        <a:p>
          <a:pPr algn="just" defTabSz="533400">
            <a:lnSpc>
              <a:spcPct val="90000"/>
            </a:lnSpc>
            <a:spcBef>
              <a:spcPct val="0"/>
            </a:spcBef>
            <a:spcAft>
              <a:spcPct val="35000"/>
            </a:spcAft>
          </a:pPr>
          <a:r>
            <a:rPr lang="es-MX" sz="1200" dirty="0">
              <a:latin typeface="+mn-lt"/>
              <a:hlinkClick xmlns:r="http://schemas.openxmlformats.org/officeDocument/2006/relationships" r:id="rId6"/>
            </a:rPr>
            <a:t>Art. 15, Ley Electoral de Tamaulipas (Manifestación de intención)</a:t>
          </a:r>
          <a:endParaRPr lang="es-MX" sz="1200" dirty="0">
            <a:latin typeface="+mn-lt"/>
          </a:endParaRPr>
        </a:p>
        <a:p>
          <a:pPr algn="just" defTabSz="533400">
            <a:lnSpc>
              <a:spcPct val="90000"/>
            </a:lnSpc>
            <a:spcBef>
              <a:spcPct val="0"/>
            </a:spcBef>
            <a:spcAft>
              <a:spcPct val="35000"/>
            </a:spcAft>
          </a:pPr>
          <a:r>
            <a:rPr lang="es-MX" sz="1200" dirty="0"/>
            <a:t>Al día siguiente de emitirse la convocatoria y hasta tres día antes de que de inicio el periodo para recabar el apoyo ciudadano.</a:t>
          </a:r>
        </a:p>
        <a:p>
          <a:pPr algn="just" defTabSz="533400">
            <a:lnSpc>
              <a:spcPct val="90000"/>
            </a:lnSpc>
            <a:spcBef>
              <a:spcPct val="0"/>
            </a:spcBef>
            <a:spcAft>
              <a:spcPct val="35000"/>
            </a:spcAft>
          </a:pPr>
          <a:r>
            <a:rPr lang="es-MX" sz="1200" b="1" dirty="0"/>
            <a:t>Convocatoria: 23 de septiembre al 1 de diciembre de 2021.</a:t>
          </a:r>
        </a:p>
      </dgm:t>
    </dgm:pt>
    <dgm:pt modelId="{56ABFBE5-A88F-4C87-A13E-F0F4D7141FC2}" type="parTrans" cxnId="{C8094FAE-CBB7-4D51-BCB9-B27C5987BCEB}">
      <dgm:prSet/>
      <dgm:spPr/>
      <dgm:t>
        <a:bodyPr/>
        <a:lstStyle/>
        <a:p>
          <a:pPr algn="just"/>
          <a:endParaRPr lang="es-MX" sz="1200"/>
        </a:p>
      </dgm:t>
    </dgm:pt>
    <dgm:pt modelId="{3D0BF5E9-099B-48A5-BD56-B848EB099ADA}" type="sibTrans" cxnId="{C8094FAE-CBB7-4D51-BCB9-B27C5987BCEB}">
      <dgm:prSet/>
      <dgm:spPr/>
      <dgm:t>
        <a:bodyPr/>
        <a:lstStyle/>
        <a:p>
          <a:pPr algn="just"/>
          <a:endParaRPr lang="es-MX" sz="1200"/>
        </a:p>
      </dgm:t>
    </dgm:pt>
    <dgm:pt modelId="{0EE6396A-8C9D-4FA7-A1BD-5E5037C08BBC}" type="pres">
      <dgm:prSet presAssocID="{4B7EF76C-862B-4859-A297-218B0E3B0D63}" presName="diagram" presStyleCnt="0">
        <dgm:presLayoutVars>
          <dgm:dir/>
          <dgm:resizeHandles val="exact"/>
        </dgm:presLayoutVars>
      </dgm:prSet>
      <dgm:spPr/>
    </dgm:pt>
    <dgm:pt modelId="{860A1FD5-FBE6-4800-B37A-03A7FE097638}" type="pres">
      <dgm:prSet presAssocID="{FE750816-B98E-4151-849B-0DC53D88678B}" presName="node" presStyleLbl="node1" presStyleIdx="0" presStyleCnt="6" custScaleX="96888" custScaleY="98381">
        <dgm:presLayoutVars>
          <dgm:bulletEnabled val="1"/>
        </dgm:presLayoutVars>
      </dgm:prSet>
      <dgm:spPr/>
    </dgm:pt>
    <dgm:pt modelId="{FEE933E0-4CDD-49A0-8E92-8198F5DBA4F9}" type="pres">
      <dgm:prSet presAssocID="{EE708A8F-95F3-468A-B7EF-36636D87DEA3}" presName="sibTrans" presStyleCnt="0"/>
      <dgm:spPr/>
    </dgm:pt>
    <dgm:pt modelId="{402409A3-B442-4829-B7F4-6D366545AF1B}" type="pres">
      <dgm:prSet presAssocID="{76E889AA-756A-44FB-AEB0-493C342B5FD3}" presName="node" presStyleLbl="node1" presStyleIdx="1" presStyleCnt="6">
        <dgm:presLayoutVars>
          <dgm:bulletEnabled val="1"/>
        </dgm:presLayoutVars>
      </dgm:prSet>
      <dgm:spPr/>
    </dgm:pt>
    <dgm:pt modelId="{8926452F-C38C-48CA-98C4-BCC9EE492136}" type="pres">
      <dgm:prSet presAssocID="{CA945636-4F01-4B97-A6C1-6C79AC787ABA}" presName="sibTrans" presStyleCnt="0"/>
      <dgm:spPr/>
    </dgm:pt>
    <dgm:pt modelId="{34606DC0-0AFF-49DF-9455-7BFE2EFE6BFB}" type="pres">
      <dgm:prSet presAssocID="{8B7E9998-50D9-4ABD-9098-C4F7E51E928A}" presName="node" presStyleLbl="node1" presStyleIdx="2" presStyleCnt="6">
        <dgm:presLayoutVars>
          <dgm:bulletEnabled val="1"/>
        </dgm:presLayoutVars>
      </dgm:prSet>
      <dgm:spPr/>
    </dgm:pt>
    <dgm:pt modelId="{7207A100-E2C1-4C4E-8402-B97654FD0101}" type="pres">
      <dgm:prSet presAssocID="{22FECEB4-238C-4108-B1C1-0C1981017753}" presName="sibTrans" presStyleCnt="0"/>
      <dgm:spPr/>
    </dgm:pt>
    <dgm:pt modelId="{D17688D0-9ABA-4BAC-B7C8-1276389B863E}" type="pres">
      <dgm:prSet presAssocID="{016ABC9F-D3AB-45E5-A560-318E7338B31B}" presName="node" presStyleLbl="node1" presStyleIdx="3" presStyleCnt="6">
        <dgm:presLayoutVars>
          <dgm:bulletEnabled val="1"/>
        </dgm:presLayoutVars>
      </dgm:prSet>
      <dgm:spPr/>
    </dgm:pt>
    <dgm:pt modelId="{41420D65-67C3-42F4-9B32-8EE63A1BAA5F}" type="pres">
      <dgm:prSet presAssocID="{DB0E87C6-CCF4-486F-879B-D07CAEEA1360}" presName="sibTrans" presStyleCnt="0"/>
      <dgm:spPr/>
    </dgm:pt>
    <dgm:pt modelId="{30161547-994D-433E-9930-402F4856A438}" type="pres">
      <dgm:prSet presAssocID="{79732CB5-D0B3-43B3-9FFE-134A19E7A937}" presName="node" presStyleLbl="node1" presStyleIdx="4" presStyleCnt="6">
        <dgm:presLayoutVars>
          <dgm:bulletEnabled val="1"/>
        </dgm:presLayoutVars>
      </dgm:prSet>
      <dgm:spPr/>
    </dgm:pt>
    <dgm:pt modelId="{83633BD1-5946-4F7E-9B01-123436E34D79}" type="pres">
      <dgm:prSet presAssocID="{2B8989EF-AA82-438E-8B12-A5B485D51C5E}" presName="sibTrans" presStyleCnt="0"/>
      <dgm:spPr/>
    </dgm:pt>
    <dgm:pt modelId="{011EB4BB-0854-4E05-9675-8850164F2353}" type="pres">
      <dgm:prSet presAssocID="{89F873C1-0D1D-4C04-BD39-6C22D7F37B7A}" presName="node" presStyleLbl="node1" presStyleIdx="5" presStyleCnt="6">
        <dgm:presLayoutVars>
          <dgm:bulletEnabled val="1"/>
        </dgm:presLayoutVars>
      </dgm:prSet>
      <dgm:spPr/>
    </dgm:pt>
  </dgm:ptLst>
  <dgm:cxnLst>
    <dgm:cxn modelId="{75DDC82E-D286-41B9-85C9-BCBD00D52BED}" type="presOf" srcId="{E2DFC8F5-A12D-4EAC-98A4-925BCE1CBCB8}" destId="{34606DC0-0AFF-49DF-9455-7BFE2EFE6BFB}" srcOrd="0" destOrd="2" presId="urn:microsoft.com/office/officeart/2005/8/layout/default"/>
    <dgm:cxn modelId="{18031736-F8A9-47E0-85DE-5AC3D01E692E}" type="presOf" srcId="{79732CB5-D0B3-43B3-9FFE-134A19E7A937}" destId="{30161547-994D-433E-9930-402F4856A438}" srcOrd="0" destOrd="0" presId="urn:microsoft.com/office/officeart/2005/8/layout/default"/>
    <dgm:cxn modelId="{86A9105F-79FE-401A-8BB3-BCCB4958DBBC}" srcId="{8B7E9998-50D9-4ABD-9098-C4F7E51E928A}" destId="{0762B22F-BABF-46D7-83ED-C8D84AFC43E1}" srcOrd="0" destOrd="0" parTransId="{9157B778-DD00-407B-83E5-65CB5A1874F5}" sibTransId="{95B4341B-7375-4FAD-BA39-8318346CA558}"/>
    <dgm:cxn modelId="{A5987945-7838-499C-B100-A6FCB78ABDAF}" srcId="{4B7EF76C-862B-4859-A297-218B0E3B0D63}" destId="{79732CB5-D0B3-43B3-9FFE-134A19E7A937}" srcOrd="4" destOrd="0" parTransId="{EB6FE44F-F4A3-4A7D-AC2D-EDF5CA5761CD}" sibTransId="{2B8989EF-AA82-438E-8B12-A5B485D51C5E}"/>
    <dgm:cxn modelId="{97C19B49-0A54-4624-B187-49BE71108F14}" srcId="{4B7EF76C-862B-4859-A297-218B0E3B0D63}" destId="{8B7E9998-50D9-4ABD-9098-C4F7E51E928A}" srcOrd="2" destOrd="0" parTransId="{93E82A09-6091-4497-B00D-6DB8E344D51D}" sibTransId="{22FECEB4-238C-4108-B1C1-0C1981017753}"/>
    <dgm:cxn modelId="{E28E2A57-22BA-4FEA-A82C-11E3819C98C9}" type="presOf" srcId="{76E889AA-756A-44FB-AEB0-493C342B5FD3}" destId="{402409A3-B442-4829-B7F4-6D366545AF1B}" srcOrd="0" destOrd="0" presId="urn:microsoft.com/office/officeart/2005/8/layout/default"/>
    <dgm:cxn modelId="{F03F2F7E-E6F4-474E-B388-305B77833610}" srcId="{4B7EF76C-862B-4859-A297-218B0E3B0D63}" destId="{FE750816-B98E-4151-849B-0DC53D88678B}" srcOrd="0" destOrd="0" parTransId="{1766B50B-8088-46D1-B9DA-49D5E0E46BF7}" sibTransId="{EE708A8F-95F3-468A-B7EF-36636D87DEA3}"/>
    <dgm:cxn modelId="{ECD4FC8D-92C7-46A4-A571-9A4566752235}" srcId="{8B7E9998-50D9-4ABD-9098-C4F7E51E928A}" destId="{E2DFC8F5-A12D-4EAC-98A4-925BCE1CBCB8}" srcOrd="1" destOrd="0" parTransId="{1280BA7E-79DB-4CC1-BF50-E3CA3BE2DBB0}" sibTransId="{4C5161F9-69F6-4518-902A-01AFBB35CC32}"/>
    <dgm:cxn modelId="{692F2B91-6A06-443B-8030-DF28508F37C7}" type="presOf" srcId="{0762B22F-BABF-46D7-83ED-C8D84AFC43E1}" destId="{34606DC0-0AFF-49DF-9455-7BFE2EFE6BFB}" srcOrd="0" destOrd="1" presId="urn:microsoft.com/office/officeart/2005/8/layout/default"/>
    <dgm:cxn modelId="{C8094FAE-CBB7-4D51-BCB9-B27C5987BCEB}" srcId="{4B7EF76C-862B-4859-A297-218B0E3B0D63}" destId="{89F873C1-0D1D-4C04-BD39-6C22D7F37B7A}" srcOrd="5" destOrd="0" parTransId="{56ABFBE5-A88F-4C87-A13E-F0F4D7141FC2}" sibTransId="{3D0BF5E9-099B-48A5-BD56-B848EB099ADA}"/>
    <dgm:cxn modelId="{036651AE-925B-40AF-A57E-F6DED185271C}" type="presOf" srcId="{89F873C1-0D1D-4C04-BD39-6C22D7F37B7A}" destId="{011EB4BB-0854-4E05-9675-8850164F2353}" srcOrd="0" destOrd="0" presId="urn:microsoft.com/office/officeart/2005/8/layout/default"/>
    <dgm:cxn modelId="{6E7600B2-79C2-40A4-A1FE-C4816DDA03BD}" srcId="{4B7EF76C-862B-4859-A297-218B0E3B0D63}" destId="{016ABC9F-D3AB-45E5-A560-318E7338B31B}" srcOrd="3" destOrd="0" parTransId="{A8CCE3A3-C302-4625-BEF6-B27BC81A9E32}" sibTransId="{DB0E87C6-CCF4-486F-879B-D07CAEEA1360}"/>
    <dgm:cxn modelId="{F17134B8-67A5-4C80-9C4D-748EB5BA4012}" type="presOf" srcId="{8B7E9998-50D9-4ABD-9098-C4F7E51E928A}" destId="{34606DC0-0AFF-49DF-9455-7BFE2EFE6BFB}" srcOrd="0" destOrd="0" presId="urn:microsoft.com/office/officeart/2005/8/layout/default"/>
    <dgm:cxn modelId="{36CBA6C4-E0F2-4C19-B76C-300AC5D005FD}" type="presOf" srcId="{FE750816-B98E-4151-849B-0DC53D88678B}" destId="{860A1FD5-FBE6-4800-B37A-03A7FE097638}" srcOrd="0" destOrd="0" presId="urn:microsoft.com/office/officeart/2005/8/layout/default"/>
    <dgm:cxn modelId="{D852E6D2-AE35-4C1B-A55C-DF01BA4F6357}" type="presOf" srcId="{4B7EF76C-862B-4859-A297-218B0E3B0D63}" destId="{0EE6396A-8C9D-4FA7-A1BD-5E5037C08BBC}" srcOrd="0" destOrd="0" presId="urn:microsoft.com/office/officeart/2005/8/layout/default"/>
    <dgm:cxn modelId="{C8F894D7-D12D-4651-AE33-8D622D0C7FA4}" type="presOf" srcId="{016ABC9F-D3AB-45E5-A560-318E7338B31B}" destId="{D17688D0-9ABA-4BAC-B7C8-1276389B863E}" srcOrd="0" destOrd="0" presId="urn:microsoft.com/office/officeart/2005/8/layout/default"/>
    <dgm:cxn modelId="{DCA1CBDF-BB61-4BF1-92EA-201682DC7F84}" srcId="{4B7EF76C-862B-4859-A297-218B0E3B0D63}" destId="{76E889AA-756A-44FB-AEB0-493C342B5FD3}" srcOrd="1" destOrd="0" parTransId="{AA5516A8-2702-4CE9-BB95-90C0505F8B60}" sibTransId="{CA945636-4F01-4B97-A6C1-6C79AC787ABA}"/>
    <dgm:cxn modelId="{58D7C0A5-0E16-488D-A31D-D6A56805A5C9}" type="presParOf" srcId="{0EE6396A-8C9D-4FA7-A1BD-5E5037C08BBC}" destId="{860A1FD5-FBE6-4800-B37A-03A7FE097638}" srcOrd="0" destOrd="0" presId="urn:microsoft.com/office/officeart/2005/8/layout/default"/>
    <dgm:cxn modelId="{F9EBA185-6AB2-4A7A-8288-A8E8246E6870}" type="presParOf" srcId="{0EE6396A-8C9D-4FA7-A1BD-5E5037C08BBC}" destId="{FEE933E0-4CDD-49A0-8E92-8198F5DBA4F9}" srcOrd="1" destOrd="0" presId="urn:microsoft.com/office/officeart/2005/8/layout/default"/>
    <dgm:cxn modelId="{3D1CEC8B-EDEC-4FE3-8E86-CA4AB4197759}" type="presParOf" srcId="{0EE6396A-8C9D-4FA7-A1BD-5E5037C08BBC}" destId="{402409A3-B442-4829-B7F4-6D366545AF1B}" srcOrd="2" destOrd="0" presId="urn:microsoft.com/office/officeart/2005/8/layout/default"/>
    <dgm:cxn modelId="{7C161AF6-466B-44BE-8B27-4CBB44F93BB0}" type="presParOf" srcId="{0EE6396A-8C9D-4FA7-A1BD-5E5037C08BBC}" destId="{8926452F-C38C-48CA-98C4-BCC9EE492136}" srcOrd="3" destOrd="0" presId="urn:microsoft.com/office/officeart/2005/8/layout/default"/>
    <dgm:cxn modelId="{DF4814FC-4FB5-42DC-9E87-70AA494833B8}" type="presParOf" srcId="{0EE6396A-8C9D-4FA7-A1BD-5E5037C08BBC}" destId="{34606DC0-0AFF-49DF-9455-7BFE2EFE6BFB}" srcOrd="4" destOrd="0" presId="urn:microsoft.com/office/officeart/2005/8/layout/default"/>
    <dgm:cxn modelId="{3E6CB7B7-5899-49A6-BDB2-D1C63535BE83}" type="presParOf" srcId="{0EE6396A-8C9D-4FA7-A1BD-5E5037C08BBC}" destId="{7207A100-E2C1-4C4E-8402-B97654FD0101}" srcOrd="5" destOrd="0" presId="urn:microsoft.com/office/officeart/2005/8/layout/default"/>
    <dgm:cxn modelId="{98CF884F-F574-4FA4-BF01-74C286687CD7}" type="presParOf" srcId="{0EE6396A-8C9D-4FA7-A1BD-5E5037C08BBC}" destId="{D17688D0-9ABA-4BAC-B7C8-1276389B863E}" srcOrd="6" destOrd="0" presId="urn:microsoft.com/office/officeart/2005/8/layout/default"/>
    <dgm:cxn modelId="{D3DF8FC6-E300-49CC-BD1A-96FBDDCE07FE}" type="presParOf" srcId="{0EE6396A-8C9D-4FA7-A1BD-5E5037C08BBC}" destId="{41420D65-67C3-42F4-9B32-8EE63A1BAA5F}" srcOrd="7" destOrd="0" presId="urn:microsoft.com/office/officeart/2005/8/layout/default"/>
    <dgm:cxn modelId="{CFCF007E-D8FC-4ECA-8817-E6C083D7DC31}" type="presParOf" srcId="{0EE6396A-8C9D-4FA7-A1BD-5E5037C08BBC}" destId="{30161547-994D-433E-9930-402F4856A438}" srcOrd="8" destOrd="0" presId="urn:microsoft.com/office/officeart/2005/8/layout/default"/>
    <dgm:cxn modelId="{BF6305E0-E195-4472-B78E-225DBDE8CE69}" type="presParOf" srcId="{0EE6396A-8C9D-4FA7-A1BD-5E5037C08BBC}" destId="{83633BD1-5946-4F7E-9B01-123436E34D79}" srcOrd="9" destOrd="0" presId="urn:microsoft.com/office/officeart/2005/8/layout/default"/>
    <dgm:cxn modelId="{AEE12D52-77C8-4D9F-86B0-CD8087A981FD}" type="presParOf" srcId="{0EE6396A-8C9D-4FA7-A1BD-5E5037C08BBC}" destId="{011EB4BB-0854-4E05-9675-8850164F2353}"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B7EF76C-862B-4859-A297-218B0E3B0D63}"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es-MX"/>
        </a:p>
      </dgm:t>
    </dgm:pt>
    <dgm:pt modelId="{FE750816-B98E-4151-849B-0DC53D88678B}">
      <dgm:prSet phldrT="[Texto]" custT="1"/>
      <dgm:spPr>
        <a:ln>
          <a:solidFill>
            <a:srgbClr val="7030A0"/>
          </a:solidFill>
        </a:ln>
      </dgm:spPr>
      <dgm:t>
        <a:bodyPr/>
        <a:lstStyle/>
        <a:p>
          <a:pPr algn="just"/>
          <a:r>
            <a:rPr lang="es-MX" sz="1200" b="1" dirty="0"/>
            <a:t>Coahuila</a:t>
          </a:r>
        </a:p>
        <a:p>
          <a:pPr algn="just"/>
          <a:r>
            <a:rPr lang="es-MX" sz="1200" dirty="0">
              <a:hlinkClick xmlns:r="http://schemas.openxmlformats.org/officeDocument/2006/relationships" r:id="rId1"/>
            </a:rPr>
            <a:t>Artículo. 93.2, Código Electoral de Coahuila (Manifestación de intención)</a:t>
          </a:r>
        </a:p>
        <a:p>
          <a:pPr algn="just"/>
          <a:r>
            <a:rPr lang="es-MX" sz="1200" dirty="0"/>
            <a:t>En un plazo de quince días contados a partir del día siguiente de la emisión de la convocatoria.</a:t>
          </a:r>
        </a:p>
        <a:p>
          <a:pPr algn="just"/>
          <a:r>
            <a:rPr lang="es-MX" sz="1200" b="1" dirty="0"/>
            <a:t>Convocatoria: Del 16 al 30 de diciembre de 2022.</a:t>
          </a:r>
        </a:p>
      </dgm:t>
    </dgm:pt>
    <dgm:pt modelId="{1766B50B-8088-46D1-B9DA-49D5E0E46BF7}" type="parTrans" cxnId="{F03F2F7E-E6F4-474E-B388-305B77833610}">
      <dgm:prSet/>
      <dgm:spPr/>
      <dgm:t>
        <a:bodyPr/>
        <a:lstStyle/>
        <a:p>
          <a:pPr algn="just"/>
          <a:endParaRPr lang="es-MX" sz="1200"/>
        </a:p>
      </dgm:t>
    </dgm:pt>
    <dgm:pt modelId="{EE708A8F-95F3-468A-B7EF-36636D87DEA3}" type="sibTrans" cxnId="{F03F2F7E-E6F4-474E-B388-305B77833610}">
      <dgm:prSet/>
      <dgm:spPr/>
      <dgm:t>
        <a:bodyPr/>
        <a:lstStyle/>
        <a:p>
          <a:pPr algn="just"/>
          <a:endParaRPr lang="es-MX" sz="1200"/>
        </a:p>
      </dgm:t>
    </dgm:pt>
    <dgm:pt modelId="{76E889AA-756A-44FB-AEB0-493C342B5FD3}">
      <dgm:prSet custT="1"/>
      <dgm:spPr>
        <a:ln>
          <a:solidFill>
            <a:srgbClr val="7030A0"/>
          </a:solidFill>
        </a:ln>
      </dgm:spPr>
      <dgm:t>
        <a:bodyPr/>
        <a:lstStyle/>
        <a:p>
          <a:pPr algn="just"/>
          <a:r>
            <a:rPr lang="es-MX" sz="1200" b="1" dirty="0"/>
            <a:t>Estado de México</a:t>
          </a:r>
        </a:p>
        <a:p>
          <a:pPr algn="just"/>
          <a:r>
            <a:rPr lang="es-MX" sz="1200" b="0" dirty="0">
              <a:hlinkClick xmlns:r="http://schemas.openxmlformats.org/officeDocument/2006/relationships" r:id="rId2"/>
            </a:rPr>
            <a:t>Art. 95, Código Electoral del Estado de México (Manifestación de intención)</a:t>
          </a:r>
          <a:r>
            <a:rPr lang="es-MX" sz="1200" b="0" dirty="0"/>
            <a:t> </a:t>
          </a:r>
        </a:p>
        <a:p>
          <a:pPr algn="just"/>
          <a:r>
            <a:rPr lang="es-MX" sz="1200" dirty="0"/>
            <a:t>A partir del día siguiente al que se emita la convocatoria y hasta que de inicio el periodo para recabar el apoyo ciudadano correspondiente)</a:t>
          </a:r>
        </a:p>
        <a:p>
          <a:pPr algn="just"/>
          <a:r>
            <a:rPr lang="es-MX" sz="1200" b="1" dirty="0">
              <a:latin typeface="+mn-lt"/>
            </a:rPr>
            <a:t>Convocatoria: A partir de la aprobación de la convocatoria y hasta el veinticinco de noviembre de 2022.</a:t>
          </a:r>
        </a:p>
      </dgm:t>
    </dgm:pt>
    <dgm:pt modelId="{AA5516A8-2702-4CE9-BB95-90C0505F8B60}" type="parTrans" cxnId="{DCA1CBDF-BB61-4BF1-92EA-201682DC7F84}">
      <dgm:prSet/>
      <dgm:spPr/>
      <dgm:t>
        <a:bodyPr/>
        <a:lstStyle/>
        <a:p>
          <a:pPr algn="just"/>
          <a:endParaRPr lang="es-MX" sz="1200"/>
        </a:p>
      </dgm:t>
    </dgm:pt>
    <dgm:pt modelId="{CA945636-4F01-4B97-A6C1-6C79AC787ABA}" type="sibTrans" cxnId="{DCA1CBDF-BB61-4BF1-92EA-201682DC7F84}">
      <dgm:prSet/>
      <dgm:spPr/>
      <dgm:t>
        <a:bodyPr/>
        <a:lstStyle/>
        <a:p>
          <a:pPr algn="just"/>
          <a:endParaRPr lang="es-MX" sz="1200"/>
        </a:p>
      </dgm:t>
    </dgm:pt>
    <dgm:pt modelId="{0EE6396A-8C9D-4FA7-A1BD-5E5037C08BBC}" type="pres">
      <dgm:prSet presAssocID="{4B7EF76C-862B-4859-A297-218B0E3B0D63}" presName="diagram" presStyleCnt="0">
        <dgm:presLayoutVars>
          <dgm:dir/>
          <dgm:resizeHandles val="exact"/>
        </dgm:presLayoutVars>
      </dgm:prSet>
      <dgm:spPr/>
    </dgm:pt>
    <dgm:pt modelId="{860A1FD5-FBE6-4800-B37A-03A7FE097638}" type="pres">
      <dgm:prSet presAssocID="{FE750816-B98E-4151-849B-0DC53D88678B}" presName="node" presStyleLbl="node1" presStyleIdx="0" presStyleCnt="2" custScaleX="96888" custScaleY="98381">
        <dgm:presLayoutVars>
          <dgm:bulletEnabled val="1"/>
        </dgm:presLayoutVars>
      </dgm:prSet>
      <dgm:spPr/>
    </dgm:pt>
    <dgm:pt modelId="{FEE933E0-4CDD-49A0-8E92-8198F5DBA4F9}" type="pres">
      <dgm:prSet presAssocID="{EE708A8F-95F3-468A-B7EF-36636D87DEA3}" presName="sibTrans" presStyleCnt="0"/>
      <dgm:spPr/>
    </dgm:pt>
    <dgm:pt modelId="{402409A3-B442-4829-B7F4-6D366545AF1B}" type="pres">
      <dgm:prSet presAssocID="{76E889AA-756A-44FB-AEB0-493C342B5FD3}" presName="node" presStyleLbl="node1" presStyleIdx="1" presStyleCnt="2">
        <dgm:presLayoutVars>
          <dgm:bulletEnabled val="1"/>
        </dgm:presLayoutVars>
      </dgm:prSet>
      <dgm:spPr/>
    </dgm:pt>
  </dgm:ptLst>
  <dgm:cxnLst>
    <dgm:cxn modelId="{E28E2A57-22BA-4FEA-A82C-11E3819C98C9}" type="presOf" srcId="{76E889AA-756A-44FB-AEB0-493C342B5FD3}" destId="{402409A3-B442-4829-B7F4-6D366545AF1B}" srcOrd="0" destOrd="0" presId="urn:microsoft.com/office/officeart/2005/8/layout/default"/>
    <dgm:cxn modelId="{F03F2F7E-E6F4-474E-B388-305B77833610}" srcId="{4B7EF76C-862B-4859-A297-218B0E3B0D63}" destId="{FE750816-B98E-4151-849B-0DC53D88678B}" srcOrd="0" destOrd="0" parTransId="{1766B50B-8088-46D1-B9DA-49D5E0E46BF7}" sibTransId="{EE708A8F-95F3-468A-B7EF-36636D87DEA3}"/>
    <dgm:cxn modelId="{36CBA6C4-E0F2-4C19-B76C-300AC5D005FD}" type="presOf" srcId="{FE750816-B98E-4151-849B-0DC53D88678B}" destId="{860A1FD5-FBE6-4800-B37A-03A7FE097638}" srcOrd="0" destOrd="0" presId="urn:microsoft.com/office/officeart/2005/8/layout/default"/>
    <dgm:cxn modelId="{D852E6D2-AE35-4C1B-A55C-DF01BA4F6357}" type="presOf" srcId="{4B7EF76C-862B-4859-A297-218B0E3B0D63}" destId="{0EE6396A-8C9D-4FA7-A1BD-5E5037C08BBC}" srcOrd="0" destOrd="0" presId="urn:microsoft.com/office/officeart/2005/8/layout/default"/>
    <dgm:cxn modelId="{DCA1CBDF-BB61-4BF1-92EA-201682DC7F84}" srcId="{4B7EF76C-862B-4859-A297-218B0E3B0D63}" destId="{76E889AA-756A-44FB-AEB0-493C342B5FD3}" srcOrd="1" destOrd="0" parTransId="{AA5516A8-2702-4CE9-BB95-90C0505F8B60}" sibTransId="{CA945636-4F01-4B97-A6C1-6C79AC787ABA}"/>
    <dgm:cxn modelId="{58D7C0A5-0E16-488D-A31D-D6A56805A5C9}" type="presParOf" srcId="{0EE6396A-8C9D-4FA7-A1BD-5E5037C08BBC}" destId="{860A1FD5-FBE6-4800-B37A-03A7FE097638}" srcOrd="0" destOrd="0" presId="urn:microsoft.com/office/officeart/2005/8/layout/default"/>
    <dgm:cxn modelId="{F9EBA185-6AB2-4A7A-8288-A8E8246E6870}" type="presParOf" srcId="{0EE6396A-8C9D-4FA7-A1BD-5E5037C08BBC}" destId="{FEE933E0-4CDD-49A0-8E92-8198F5DBA4F9}" srcOrd="1" destOrd="0" presId="urn:microsoft.com/office/officeart/2005/8/layout/default"/>
    <dgm:cxn modelId="{3D1CEC8B-EDEC-4FE3-8E86-CA4AB4197759}" type="presParOf" srcId="{0EE6396A-8C9D-4FA7-A1BD-5E5037C08BBC}" destId="{402409A3-B442-4829-B7F4-6D366545AF1B}"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E72DE85-684D-4749-95EC-E8AC084A3AED}" type="doc">
      <dgm:prSet loTypeId="urn:microsoft.com/office/officeart/2008/layout/RadialCluster" loCatId="cycle" qsTypeId="urn:microsoft.com/office/officeart/2005/8/quickstyle/simple1" qsCatId="simple" csTypeId="urn:microsoft.com/office/officeart/2005/8/colors/accent1_1" csCatId="accent1" phldr="1"/>
      <dgm:spPr/>
      <dgm:t>
        <a:bodyPr/>
        <a:lstStyle/>
        <a:p>
          <a:endParaRPr lang="es-MX"/>
        </a:p>
      </dgm:t>
    </dgm:pt>
    <dgm:pt modelId="{79536B6F-7BB7-4109-BBC2-D8A30FE5701E}">
      <dgm:prSet phldrT="[Texto]" custT="1"/>
      <dgm:spPr>
        <a:ln w="57150">
          <a:solidFill>
            <a:srgbClr val="7030A0"/>
          </a:solidFill>
        </a:ln>
      </dgm:spPr>
      <dgm:t>
        <a:bodyPr/>
        <a:lstStyle/>
        <a:p>
          <a:r>
            <a:rPr lang="es-MX" sz="1600" dirty="0"/>
            <a:t>Fiscalización</a:t>
          </a:r>
        </a:p>
      </dgm:t>
    </dgm:pt>
    <dgm:pt modelId="{7FBBA000-7E08-4714-975A-AAE481847A0B}" type="parTrans" cxnId="{5E2474A5-5ABA-4486-B8DE-7A6A6461AF93}">
      <dgm:prSet/>
      <dgm:spPr/>
      <dgm:t>
        <a:bodyPr/>
        <a:lstStyle/>
        <a:p>
          <a:endParaRPr lang="es-MX" sz="1600"/>
        </a:p>
      </dgm:t>
    </dgm:pt>
    <dgm:pt modelId="{399A357E-0D14-4DF2-A471-9636C024A311}" type="sibTrans" cxnId="{5E2474A5-5ABA-4486-B8DE-7A6A6461AF93}">
      <dgm:prSet/>
      <dgm:spPr/>
      <dgm:t>
        <a:bodyPr/>
        <a:lstStyle/>
        <a:p>
          <a:endParaRPr lang="es-MX" sz="1600"/>
        </a:p>
      </dgm:t>
    </dgm:pt>
    <dgm:pt modelId="{B90AB036-7639-4677-8036-67A4156B2452}">
      <dgm:prSet phldrT="[Texto]" custT="1"/>
      <dgm:spPr>
        <a:ln w="57150">
          <a:solidFill>
            <a:srgbClr val="7030A0"/>
          </a:solidFill>
        </a:ln>
      </dgm:spPr>
      <dgm:t>
        <a:bodyPr/>
        <a:lstStyle/>
        <a:p>
          <a:r>
            <a:rPr lang="es-MX" sz="1600" dirty="0"/>
            <a:t>Presentar informes financieros</a:t>
          </a:r>
        </a:p>
      </dgm:t>
    </dgm:pt>
    <dgm:pt modelId="{28B400EA-7A65-4609-BCF2-EEA8E7888A66}" type="parTrans" cxnId="{AFBD98F0-85EA-48C7-945B-1221251A34D9}">
      <dgm:prSet/>
      <dgm:spPr>
        <a:ln w="57150">
          <a:solidFill>
            <a:srgbClr val="7030A0"/>
          </a:solidFill>
        </a:ln>
      </dgm:spPr>
      <dgm:t>
        <a:bodyPr/>
        <a:lstStyle/>
        <a:p>
          <a:endParaRPr lang="es-MX" sz="1600"/>
        </a:p>
      </dgm:t>
    </dgm:pt>
    <dgm:pt modelId="{D8E2ADF0-42D8-4587-A431-FC138B2A4B0F}" type="sibTrans" cxnId="{AFBD98F0-85EA-48C7-945B-1221251A34D9}">
      <dgm:prSet/>
      <dgm:spPr/>
      <dgm:t>
        <a:bodyPr/>
        <a:lstStyle/>
        <a:p>
          <a:endParaRPr lang="es-MX" sz="1600"/>
        </a:p>
      </dgm:t>
    </dgm:pt>
    <dgm:pt modelId="{A4FB5127-D2E5-41EB-BD33-D637CEE5837D}">
      <dgm:prSet phldrT="[Texto]" custT="1"/>
      <dgm:spPr>
        <a:ln w="57150">
          <a:solidFill>
            <a:srgbClr val="7030A0"/>
          </a:solidFill>
        </a:ln>
      </dgm:spPr>
      <dgm:t>
        <a:bodyPr/>
        <a:lstStyle/>
        <a:p>
          <a:r>
            <a:rPr lang="es-MX" sz="1600" dirty="0"/>
            <a:t>Todos los gastos deben tener comprobantes</a:t>
          </a:r>
        </a:p>
      </dgm:t>
    </dgm:pt>
    <dgm:pt modelId="{2E4BE429-1A1E-4731-8398-8AD444B4CD79}" type="parTrans" cxnId="{55F9A0DE-D247-4129-A343-B693E1147E1C}">
      <dgm:prSet/>
      <dgm:spPr>
        <a:ln w="57150">
          <a:solidFill>
            <a:srgbClr val="7030A0"/>
          </a:solidFill>
        </a:ln>
      </dgm:spPr>
      <dgm:t>
        <a:bodyPr/>
        <a:lstStyle/>
        <a:p>
          <a:endParaRPr lang="es-MX" sz="1600"/>
        </a:p>
      </dgm:t>
    </dgm:pt>
    <dgm:pt modelId="{64496FF2-AB31-482B-B114-08FC8E097C92}" type="sibTrans" cxnId="{55F9A0DE-D247-4129-A343-B693E1147E1C}">
      <dgm:prSet/>
      <dgm:spPr/>
      <dgm:t>
        <a:bodyPr/>
        <a:lstStyle/>
        <a:p>
          <a:endParaRPr lang="es-MX" sz="1600"/>
        </a:p>
      </dgm:t>
    </dgm:pt>
    <dgm:pt modelId="{5CD21489-5336-4AAF-B5C7-8AFBE0E8852D}">
      <dgm:prSet phldrT="[Texto]" custT="1"/>
      <dgm:spPr>
        <a:ln w="57150">
          <a:solidFill>
            <a:srgbClr val="7030A0"/>
          </a:solidFill>
        </a:ln>
      </dgm:spPr>
      <dgm:t>
        <a:bodyPr/>
        <a:lstStyle/>
        <a:p>
          <a:r>
            <a:rPr lang="es-MX" sz="1600" dirty="0"/>
            <a:t>Reporte origen, recursos y padrón de simpatizantes que aportaron</a:t>
          </a:r>
        </a:p>
      </dgm:t>
    </dgm:pt>
    <dgm:pt modelId="{32C2AE03-C467-4EB7-8F34-BD86CC382F58}" type="parTrans" cxnId="{72855E02-CD19-41B0-88E3-A27280F6C60C}">
      <dgm:prSet/>
      <dgm:spPr>
        <a:ln w="57150">
          <a:solidFill>
            <a:srgbClr val="7030A0"/>
          </a:solidFill>
        </a:ln>
      </dgm:spPr>
      <dgm:t>
        <a:bodyPr/>
        <a:lstStyle/>
        <a:p>
          <a:endParaRPr lang="es-MX" sz="1600"/>
        </a:p>
      </dgm:t>
    </dgm:pt>
    <dgm:pt modelId="{44B11BEE-502A-4B3B-9655-8C03306BD3AF}" type="sibTrans" cxnId="{72855E02-CD19-41B0-88E3-A27280F6C60C}">
      <dgm:prSet/>
      <dgm:spPr/>
      <dgm:t>
        <a:bodyPr/>
        <a:lstStyle/>
        <a:p>
          <a:endParaRPr lang="es-MX" sz="1600"/>
        </a:p>
      </dgm:t>
    </dgm:pt>
    <dgm:pt modelId="{255D5E9F-74B7-407D-9388-600D2F3C0F31}">
      <dgm:prSet custT="1"/>
      <dgm:spPr>
        <a:ln w="57150">
          <a:solidFill>
            <a:srgbClr val="7030A0"/>
          </a:solidFill>
        </a:ln>
      </dgm:spPr>
      <dgm:t>
        <a:bodyPr/>
        <a:lstStyle/>
        <a:p>
          <a:r>
            <a:rPr lang="es-MX" sz="1600" dirty="0"/>
            <a:t>Cuenta bancaria</a:t>
          </a:r>
        </a:p>
      </dgm:t>
    </dgm:pt>
    <dgm:pt modelId="{A441E0FE-C149-4AF3-A43B-621FDAFA10D1}" type="parTrans" cxnId="{DD150064-2ED5-45AE-B90A-66DDB6430330}">
      <dgm:prSet/>
      <dgm:spPr>
        <a:ln w="57150">
          <a:solidFill>
            <a:srgbClr val="7030A0"/>
          </a:solidFill>
        </a:ln>
      </dgm:spPr>
      <dgm:t>
        <a:bodyPr/>
        <a:lstStyle/>
        <a:p>
          <a:endParaRPr lang="es-MX" sz="1600"/>
        </a:p>
      </dgm:t>
    </dgm:pt>
    <dgm:pt modelId="{64E202D9-986A-4577-89B7-65BC3EDAA770}" type="sibTrans" cxnId="{DD150064-2ED5-45AE-B90A-66DDB6430330}">
      <dgm:prSet/>
      <dgm:spPr/>
      <dgm:t>
        <a:bodyPr/>
        <a:lstStyle/>
        <a:p>
          <a:endParaRPr lang="es-MX" sz="1600"/>
        </a:p>
      </dgm:t>
    </dgm:pt>
    <dgm:pt modelId="{DC3AE2CD-7282-458F-AE39-76C1A6DF97BB}">
      <dgm:prSet custT="1"/>
      <dgm:spPr>
        <a:ln w="57150">
          <a:solidFill>
            <a:srgbClr val="7030A0"/>
          </a:solidFill>
        </a:ln>
      </dgm:spPr>
      <dgm:t>
        <a:bodyPr/>
        <a:lstStyle/>
        <a:p>
          <a:r>
            <a:rPr lang="es-MX" sz="1600" dirty="0"/>
            <a:t>Viáticos y gasolina control por bitácora</a:t>
          </a:r>
        </a:p>
      </dgm:t>
    </dgm:pt>
    <dgm:pt modelId="{19ABB069-6382-4B00-9A50-E38848B1A188}" type="parTrans" cxnId="{3F0BD781-D0D1-4A17-A86E-4B7038F929CA}">
      <dgm:prSet/>
      <dgm:spPr>
        <a:ln w="57150">
          <a:solidFill>
            <a:srgbClr val="7030A0"/>
          </a:solidFill>
        </a:ln>
      </dgm:spPr>
      <dgm:t>
        <a:bodyPr/>
        <a:lstStyle/>
        <a:p>
          <a:endParaRPr lang="es-MX" sz="1600"/>
        </a:p>
      </dgm:t>
    </dgm:pt>
    <dgm:pt modelId="{08A39F28-0C5E-457E-B821-BBDCC6B808EF}" type="sibTrans" cxnId="{3F0BD781-D0D1-4A17-A86E-4B7038F929CA}">
      <dgm:prSet/>
      <dgm:spPr/>
      <dgm:t>
        <a:bodyPr/>
        <a:lstStyle/>
        <a:p>
          <a:endParaRPr lang="es-MX" sz="1600"/>
        </a:p>
      </dgm:t>
    </dgm:pt>
    <dgm:pt modelId="{27E7230E-A4E2-4B0D-B9BC-3E5C03874DBD}">
      <dgm:prSet custT="1"/>
      <dgm:spPr>
        <a:ln w="57150">
          <a:solidFill>
            <a:srgbClr val="7030A0"/>
          </a:solidFill>
        </a:ln>
      </dgm:spPr>
      <dgm:t>
        <a:bodyPr/>
        <a:lstStyle/>
        <a:p>
          <a:r>
            <a:rPr lang="es-MX" sz="1600" dirty="0"/>
            <a:t>Gastos a través de cheques con pólizas documentadas </a:t>
          </a:r>
        </a:p>
      </dgm:t>
    </dgm:pt>
    <dgm:pt modelId="{D204069F-EF6F-4BED-B08E-DEA39ACE6C38}" type="parTrans" cxnId="{A6C43B92-8C6D-45B7-93B5-D992F927C538}">
      <dgm:prSet/>
      <dgm:spPr>
        <a:ln w="57150">
          <a:solidFill>
            <a:srgbClr val="7030A0"/>
          </a:solidFill>
        </a:ln>
      </dgm:spPr>
      <dgm:t>
        <a:bodyPr/>
        <a:lstStyle/>
        <a:p>
          <a:endParaRPr lang="es-MX" sz="1600"/>
        </a:p>
      </dgm:t>
    </dgm:pt>
    <dgm:pt modelId="{D3A9A373-F098-4D08-9E27-B07BCEB96EFA}" type="sibTrans" cxnId="{A6C43B92-8C6D-45B7-93B5-D992F927C538}">
      <dgm:prSet/>
      <dgm:spPr/>
      <dgm:t>
        <a:bodyPr/>
        <a:lstStyle/>
        <a:p>
          <a:endParaRPr lang="es-MX" sz="1600"/>
        </a:p>
      </dgm:t>
    </dgm:pt>
    <dgm:pt modelId="{AFDE3AA0-A9EB-4540-B1D8-150AEBC89B73}">
      <dgm:prSet custT="1"/>
      <dgm:spPr>
        <a:ln w="57150">
          <a:solidFill>
            <a:srgbClr val="7030A0"/>
          </a:solidFill>
        </a:ln>
      </dgm:spPr>
      <dgm:t>
        <a:bodyPr/>
        <a:lstStyle/>
        <a:p>
          <a:r>
            <a:rPr lang="es-MX" sz="1600" dirty="0"/>
            <a:t>Responsable administración recursos financieros</a:t>
          </a:r>
        </a:p>
      </dgm:t>
    </dgm:pt>
    <dgm:pt modelId="{7DC498BA-A8EE-48BF-9AD0-B3E4AEB8A6BF}" type="parTrans" cxnId="{E72CAF99-062F-4D06-AC8B-B6EE46347B71}">
      <dgm:prSet/>
      <dgm:spPr>
        <a:ln w="57150">
          <a:solidFill>
            <a:srgbClr val="7030A0"/>
          </a:solidFill>
        </a:ln>
      </dgm:spPr>
      <dgm:t>
        <a:bodyPr/>
        <a:lstStyle/>
        <a:p>
          <a:endParaRPr lang="es-MX" sz="1600"/>
        </a:p>
      </dgm:t>
    </dgm:pt>
    <dgm:pt modelId="{2D443391-9E80-4B9B-8CDA-54FAD6C9185E}" type="sibTrans" cxnId="{E72CAF99-062F-4D06-AC8B-B6EE46347B71}">
      <dgm:prSet/>
      <dgm:spPr/>
      <dgm:t>
        <a:bodyPr/>
        <a:lstStyle/>
        <a:p>
          <a:endParaRPr lang="es-MX" sz="1600"/>
        </a:p>
      </dgm:t>
    </dgm:pt>
    <dgm:pt modelId="{71489D9D-2D2F-4595-94F2-56DE2D1E6DE0}" type="pres">
      <dgm:prSet presAssocID="{5E72DE85-684D-4749-95EC-E8AC084A3AED}" presName="Name0" presStyleCnt="0">
        <dgm:presLayoutVars>
          <dgm:chMax val="1"/>
          <dgm:chPref val="1"/>
          <dgm:dir/>
          <dgm:animOne val="branch"/>
          <dgm:animLvl val="lvl"/>
        </dgm:presLayoutVars>
      </dgm:prSet>
      <dgm:spPr/>
    </dgm:pt>
    <dgm:pt modelId="{63401B6B-38CB-4C29-80FD-DA6A38A04A9E}" type="pres">
      <dgm:prSet presAssocID="{79536B6F-7BB7-4109-BBC2-D8A30FE5701E}" presName="singleCycle" presStyleCnt="0"/>
      <dgm:spPr/>
    </dgm:pt>
    <dgm:pt modelId="{29BA8545-2420-4314-A438-FC9B75AECB26}" type="pres">
      <dgm:prSet presAssocID="{79536B6F-7BB7-4109-BBC2-D8A30FE5701E}" presName="singleCenter" presStyleLbl="node1" presStyleIdx="0" presStyleCnt="8">
        <dgm:presLayoutVars>
          <dgm:chMax val="7"/>
          <dgm:chPref val="7"/>
        </dgm:presLayoutVars>
      </dgm:prSet>
      <dgm:spPr/>
    </dgm:pt>
    <dgm:pt modelId="{FB89EB38-7D44-4C6B-8FE9-D4842F92DA7D}" type="pres">
      <dgm:prSet presAssocID="{28B400EA-7A65-4609-BCF2-EEA8E7888A66}" presName="Name56" presStyleLbl="parChTrans1D2" presStyleIdx="0" presStyleCnt="7"/>
      <dgm:spPr/>
    </dgm:pt>
    <dgm:pt modelId="{9467F1A1-89FD-42B1-A953-2505F35260B2}" type="pres">
      <dgm:prSet presAssocID="{B90AB036-7639-4677-8036-67A4156B2452}" presName="text0" presStyleLbl="node1" presStyleIdx="1" presStyleCnt="8" custScaleX="119792" custScaleY="144651">
        <dgm:presLayoutVars>
          <dgm:bulletEnabled val="1"/>
        </dgm:presLayoutVars>
      </dgm:prSet>
      <dgm:spPr/>
    </dgm:pt>
    <dgm:pt modelId="{524460D3-1828-4B84-BB68-B467B622D1C5}" type="pres">
      <dgm:prSet presAssocID="{2E4BE429-1A1E-4731-8398-8AD444B4CD79}" presName="Name56" presStyleLbl="parChTrans1D2" presStyleIdx="1" presStyleCnt="7"/>
      <dgm:spPr/>
    </dgm:pt>
    <dgm:pt modelId="{728A1CD8-C049-4F88-AABF-61379B0648C2}" type="pres">
      <dgm:prSet presAssocID="{A4FB5127-D2E5-41EB-BD33-D637CEE5837D}" presName="text0" presStyleLbl="node1" presStyleIdx="2" presStyleCnt="8" custScaleX="180342" custRadScaleRad="136814" custRadScaleInc="48892">
        <dgm:presLayoutVars>
          <dgm:bulletEnabled val="1"/>
        </dgm:presLayoutVars>
      </dgm:prSet>
      <dgm:spPr/>
    </dgm:pt>
    <dgm:pt modelId="{AD42C168-FBB8-4677-93DF-6D2709D71169}" type="pres">
      <dgm:prSet presAssocID="{32C2AE03-C467-4EB7-8F34-BD86CC382F58}" presName="Name56" presStyleLbl="parChTrans1D2" presStyleIdx="2" presStyleCnt="7"/>
      <dgm:spPr/>
    </dgm:pt>
    <dgm:pt modelId="{478E1F71-A717-4908-A8C2-734DF75A2617}" type="pres">
      <dgm:prSet presAssocID="{5CD21489-5336-4AAF-B5C7-8AFBE0E8852D}" presName="text0" presStyleLbl="node1" presStyleIdx="3" presStyleCnt="8" custScaleX="201323">
        <dgm:presLayoutVars>
          <dgm:bulletEnabled val="1"/>
        </dgm:presLayoutVars>
      </dgm:prSet>
      <dgm:spPr/>
    </dgm:pt>
    <dgm:pt modelId="{44DA190A-367C-4623-8F05-1899AF24C587}" type="pres">
      <dgm:prSet presAssocID="{A441E0FE-C149-4AF3-A43B-621FDAFA10D1}" presName="Name56" presStyleLbl="parChTrans1D2" presStyleIdx="3" presStyleCnt="7"/>
      <dgm:spPr/>
    </dgm:pt>
    <dgm:pt modelId="{9BEBE25C-C79F-47D1-BC31-D2137EBB9B3E}" type="pres">
      <dgm:prSet presAssocID="{255D5E9F-74B7-407D-9388-600D2F3C0F31}" presName="text0" presStyleLbl="node1" presStyleIdx="4" presStyleCnt="8" custScaleX="172597" custRadScaleRad="111602" custRadScaleInc="-56629">
        <dgm:presLayoutVars>
          <dgm:bulletEnabled val="1"/>
        </dgm:presLayoutVars>
      </dgm:prSet>
      <dgm:spPr/>
    </dgm:pt>
    <dgm:pt modelId="{16069D50-14FF-4CE7-A5EF-03AF3EAEC206}" type="pres">
      <dgm:prSet presAssocID="{19ABB069-6382-4B00-9A50-E38848B1A188}" presName="Name56" presStyleLbl="parChTrans1D2" presStyleIdx="4" presStyleCnt="7"/>
      <dgm:spPr/>
    </dgm:pt>
    <dgm:pt modelId="{623811E9-F132-4F8A-8669-B5F85BADC75E}" type="pres">
      <dgm:prSet presAssocID="{DC3AE2CD-7282-458F-AE39-76C1A6DF97BB}" presName="text0" presStyleLbl="node1" presStyleIdx="5" presStyleCnt="8" custScaleX="161940" custRadScaleRad="107330" custRadScaleInc="43097">
        <dgm:presLayoutVars>
          <dgm:bulletEnabled val="1"/>
        </dgm:presLayoutVars>
      </dgm:prSet>
      <dgm:spPr/>
    </dgm:pt>
    <dgm:pt modelId="{4E60D8FB-B7E4-4B25-9AA9-853113FAF8D1}" type="pres">
      <dgm:prSet presAssocID="{D204069F-EF6F-4BED-B08E-DEA39ACE6C38}" presName="Name56" presStyleLbl="parChTrans1D2" presStyleIdx="5" presStyleCnt="7"/>
      <dgm:spPr/>
    </dgm:pt>
    <dgm:pt modelId="{35C1C7B4-2C05-4855-941E-ED97AF7B0C8D}" type="pres">
      <dgm:prSet presAssocID="{27E7230E-A4E2-4B0D-B9BC-3E5C03874DBD}" presName="text0" presStyleLbl="node1" presStyleIdx="6" presStyleCnt="8" custScaleX="162818">
        <dgm:presLayoutVars>
          <dgm:bulletEnabled val="1"/>
        </dgm:presLayoutVars>
      </dgm:prSet>
      <dgm:spPr/>
    </dgm:pt>
    <dgm:pt modelId="{4483E6A1-DB2A-43C6-958A-30FB3B495645}" type="pres">
      <dgm:prSet presAssocID="{7DC498BA-A8EE-48BF-9AD0-B3E4AEB8A6BF}" presName="Name56" presStyleLbl="parChTrans1D2" presStyleIdx="6" presStyleCnt="7"/>
      <dgm:spPr/>
    </dgm:pt>
    <dgm:pt modelId="{42C0AF75-3C81-4851-BEF5-29A43133F595}" type="pres">
      <dgm:prSet presAssocID="{AFDE3AA0-A9EB-4540-B1D8-150AEBC89B73}" presName="text0" presStyleLbl="node1" presStyleIdx="7" presStyleCnt="8" custScaleX="171298" custScaleY="143521" custRadScaleRad="125358" custRadScaleInc="-32509">
        <dgm:presLayoutVars>
          <dgm:bulletEnabled val="1"/>
        </dgm:presLayoutVars>
      </dgm:prSet>
      <dgm:spPr/>
    </dgm:pt>
  </dgm:ptLst>
  <dgm:cxnLst>
    <dgm:cxn modelId="{72855E02-CD19-41B0-88E3-A27280F6C60C}" srcId="{79536B6F-7BB7-4109-BBC2-D8A30FE5701E}" destId="{5CD21489-5336-4AAF-B5C7-8AFBE0E8852D}" srcOrd="2" destOrd="0" parTransId="{32C2AE03-C467-4EB7-8F34-BD86CC382F58}" sibTransId="{44B11BEE-502A-4B3B-9655-8C03306BD3AF}"/>
    <dgm:cxn modelId="{F59A9A33-36CC-49F2-96A9-FE5F62858529}" type="presOf" srcId="{32C2AE03-C467-4EB7-8F34-BD86CC382F58}" destId="{AD42C168-FBB8-4677-93DF-6D2709D71169}" srcOrd="0" destOrd="0" presId="urn:microsoft.com/office/officeart/2008/layout/RadialCluster"/>
    <dgm:cxn modelId="{86B52C3E-985A-499B-B61C-2882E39D667E}" type="presOf" srcId="{255D5E9F-74B7-407D-9388-600D2F3C0F31}" destId="{9BEBE25C-C79F-47D1-BC31-D2137EBB9B3E}" srcOrd="0" destOrd="0" presId="urn:microsoft.com/office/officeart/2008/layout/RadialCluster"/>
    <dgm:cxn modelId="{DD150064-2ED5-45AE-B90A-66DDB6430330}" srcId="{79536B6F-7BB7-4109-BBC2-D8A30FE5701E}" destId="{255D5E9F-74B7-407D-9388-600D2F3C0F31}" srcOrd="3" destOrd="0" parTransId="{A441E0FE-C149-4AF3-A43B-621FDAFA10D1}" sibTransId="{64E202D9-986A-4577-89B7-65BC3EDAA770}"/>
    <dgm:cxn modelId="{BFC08544-2437-4A79-BDD2-9415A7BB15C4}" type="presOf" srcId="{19ABB069-6382-4B00-9A50-E38848B1A188}" destId="{16069D50-14FF-4CE7-A5EF-03AF3EAEC206}" srcOrd="0" destOrd="0" presId="urn:microsoft.com/office/officeart/2008/layout/RadialCluster"/>
    <dgm:cxn modelId="{2AB8244A-54B4-46E6-993A-14D1435FC979}" type="presOf" srcId="{B90AB036-7639-4677-8036-67A4156B2452}" destId="{9467F1A1-89FD-42B1-A953-2505F35260B2}" srcOrd="0" destOrd="0" presId="urn:microsoft.com/office/officeart/2008/layout/RadialCluster"/>
    <dgm:cxn modelId="{7715DF57-3A92-415D-B0FE-AAC17E711555}" type="presOf" srcId="{5E72DE85-684D-4749-95EC-E8AC084A3AED}" destId="{71489D9D-2D2F-4595-94F2-56DE2D1E6DE0}" srcOrd="0" destOrd="0" presId="urn:microsoft.com/office/officeart/2008/layout/RadialCluster"/>
    <dgm:cxn modelId="{4532F257-DA1D-4D7D-AF82-4B81CC09935F}" type="presOf" srcId="{79536B6F-7BB7-4109-BBC2-D8A30FE5701E}" destId="{29BA8545-2420-4314-A438-FC9B75AECB26}" srcOrd="0" destOrd="0" presId="urn:microsoft.com/office/officeart/2008/layout/RadialCluster"/>
    <dgm:cxn modelId="{DBBE4558-9422-4C01-9369-703CA1ABF2AF}" type="presOf" srcId="{27E7230E-A4E2-4B0D-B9BC-3E5C03874DBD}" destId="{35C1C7B4-2C05-4855-941E-ED97AF7B0C8D}" srcOrd="0" destOrd="0" presId="urn:microsoft.com/office/officeart/2008/layout/RadialCluster"/>
    <dgm:cxn modelId="{7FBF2579-CF30-4F23-9D9F-71CC6C8641B2}" type="presOf" srcId="{5CD21489-5336-4AAF-B5C7-8AFBE0E8852D}" destId="{478E1F71-A717-4908-A8C2-734DF75A2617}" srcOrd="0" destOrd="0" presId="urn:microsoft.com/office/officeart/2008/layout/RadialCluster"/>
    <dgm:cxn modelId="{3F0BD781-D0D1-4A17-A86E-4B7038F929CA}" srcId="{79536B6F-7BB7-4109-BBC2-D8A30FE5701E}" destId="{DC3AE2CD-7282-458F-AE39-76C1A6DF97BB}" srcOrd="4" destOrd="0" parTransId="{19ABB069-6382-4B00-9A50-E38848B1A188}" sibTransId="{08A39F28-0C5E-457E-B821-BBDCC6B808EF}"/>
    <dgm:cxn modelId="{F8513F8F-1053-44C1-A4AF-62BEA8790695}" type="presOf" srcId="{2E4BE429-1A1E-4731-8398-8AD444B4CD79}" destId="{524460D3-1828-4B84-BB68-B467B622D1C5}" srcOrd="0" destOrd="0" presId="urn:microsoft.com/office/officeart/2008/layout/RadialCluster"/>
    <dgm:cxn modelId="{A6C43B92-8C6D-45B7-93B5-D992F927C538}" srcId="{79536B6F-7BB7-4109-BBC2-D8A30FE5701E}" destId="{27E7230E-A4E2-4B0D-B9BC-3E5C03874DBD}" srcOrd="5" destOrd="0" parTransId="{D204069F-EF6F-4BED-B08E-DEA39ACE6C38}" sibTransId="{D3A9A373-F098-4D08-9E27-B07BCEB96EFA}"/>
    <dgm:cxn modelId="{6918C892-3659-4EE0-9F16-021EA83AA9A7}" type="presOf" srcId="{D204069F-EF6F-4BED-B08E-DEA39ACE6C38}" destId="{4E60D8FB-B7E4-4B25-9AA9-853113FAF8D1}" srcOrd="0" destOrd="0" presId="urn:microsoft.com/office/officeart/2008/layout/RadialCluster"/>
    <dgm:cxn modelId="{65AE1896-C046-416B-A001-800D852C9428}" type="presOf" srcId="{DC3AE2CD-7282-458F-AE39-76C1A6DF97BB}" destId="{623811E9-F132-4F8A-8669-B5F85BADC75E}" srcOrd="0" destOrd="0" presId="urn:microsoft.com/office/officeart/2008/layout/RadialCluster"/>
    <dgm:cxn modelId="{E72CAF99-062F-4D06-AC8B-B6EE46347B71}" srcId="{79536B6F-7BB7-4109-BBC2-D8A30FE5701E}" destId="{AFDE3AA0-A9EB-4540-B1D8-150AEBC89B73}" srcOrd="6" destOrd="0" parTransId="{7DC498BA-A8EE-48BF-9AD0-B3E4AEB8A6BF}" sibTransId="{2D443391-9E80-4B9B-8CDA-54FAD6C9185E}"/>
    <dgm:cxn modelId="{5E2474A5-5ABA-4486-B8DE-7A6A6461AF93}" srcId="{5E72DE85-684D-4749-95EC-E8AC084A3AED}" destId="{79536B6F-7BB7-4109-BBC2-D8A30FE5701E}" srcOrd="0" destOrd="0" parTransId="{7FBBA000-7E08-4714-975A-AAE481847A0B}" sibTransId="{399A357E-0D14-4DF2-A471-9636C024A311}"/>
    <dgm:cxn modelId="{86397DA6-D8B6-4742-A84A-6F56DC3FD045}" type="presOf" srcId="{A4FB5127-D2E5-41EB-BD33-D637CEE5837D}" destId="{728A1CD8-C049-4F88-AABF-61379B0648C2}" srcOrd="0" destOrd="0" presId="urn:microsoft.com/office/officeart/2008/layout/RadialCluster"/>
    <dgm:cxn modelId="{E6A73FB4-A204-4A8F-8F53-FCD5CF132A97}" type="presOf" srcId="{AFDE3AA0-A9EB-4540-B1D8-150AEBC89B73}" destId="{42C0AF75-3C81-4851-BEF5-29A43133F595}" srcOrd="0" destOrd="0" presId="urn:microsoft.com/office/officeart/2008/layout/RadialCluster"/>
    <dgm:cxn modelId="{B75C3DC2-7C65-427E-AC30-C3FEE6C9694F}" type="presOf" srcId="{7DC498BA-A8EE-48BF-9AD0-B3E4AEB8A6BF}" destId="{4483E6A1-DB2A-43C6-958A-30FB3B495645}" srcOrd="0" destOrd="0" presId="urn:microsoft.com/office/officeart/2008/layout/RadialCluster"/>
    <dgm:cxn modelId="{0348CBD0-8668-45A4-B186-59326418CE9E}" type="presOf" srcId="{A441E0FE-C149-4AF3-A43B-621FDAFA10D1}" destId="{44DA190A-367C-4623-8F05-1899AF24C587}" srcOrd="0" destOrd="0" presId="urn:microsoft.com/office/officeart/2008/layout/RadialCluster"/>
    <dgm:cxn modelId="{4ACB31DA-43D1-427C-A904-1382C559C04A}" type="presOf" srcId="{28B400EA-7A65-4609-BCF2-EEA8E7888A66}" destId="{FB89EB38-7D44-4C6B-8FE9-D4842F92DA7D}" srcOrd="0" destOrd="0" presId="urn:microsoft.com/office/officeart/2008/layout/RadialCluster"/>
    <dgm:cxn modelId="{55F9A0DE-D247-4129-A343-B693E1147E1C}" srcId="{79536B6F-7BB7-4109-BBC2-D8A30FE5701E}" destId="{A4FB5127-D2E5-41EB-BD33-D637CEE5837D}" srcOrd="1" destOrd="0" parTransId="{2E4BE429-1A1E-4731-8398-8AD444B4CD79}" sibTransId="{64496FF2-AB31-482B-B114-08FC8E097C92}"/>
    <dgm:cxn modelId="{AFBD98F0-85EA-48C7-945B-1221251A34D9}" srcId="{79536B6F-7BB7-4109-BBC2-D8A30FE5701E}" destId="{B90AB036-7639-4677-8036-67A4156B2452}" srcOrd="0" destOrd="0" parTransId="{28B400EA-7A65-4609-BCF2-EEA8E7888A66}" sibTransId="{D8E2ADF0-42D8-4587-A431-FC138B2A4B0F}"/>
    <dgm:cxn modelId="{0DF0052B-8EAD-4E8E-ADF7-0A2EDFFAF6D2}" type="presParOf" srcId="{71489D9D-2D2F-4595-94F2-56DE2D1E6DE0}" destId="{63401B6B-38CB-4C29-80FD-DA6A38A04A9E}" srcOrd="0" destOrd="0" presId="urn:microsoft.com/office/officeart/2008/layout/RadialCluster"/>
    <dgm:cxn modelId="{32F2B14E-3EB4-4878-9A8D-298D8672BFD0}" type="presParOf" srcId="{63401B6B-38CB-4C29-80FD-DA6A38A04A9E}" destId="{29BA8545-2420-4314-A438-FC9B75AECB26}" srcOrd="0" destOrd="0" presId="urn:microsoft.com/office/officeart/2008/layout/RadialCluster"/>
    <dgm:cxn modelId="{39F3C7FA-4111-46E7-A57D-8C3397C05E2D}" type="presParOf" srcId="{63401B6B-38CB-4C29-80FD-DA6A38A04A9E}" destId="{FB89EB38-7D44-4C6B-8FE9-D4842F92DA7D}" srcOrd="1" destOrd="0" presId="urn:microsoft.com/office/officeart/2008/layout/RadialCluster"/>
    <dgm:cxn modelId="{5F86A9EF-541E-4ECC-95F7-0142FD978416}" type="presParOf" srcId="{63401B6B-38CB-4C29-80FD-DA6A38A04A9E}" destId="{9467F1A1-89FD-42B1-A953-2505F35260B2}" srcOrd="2" destOrd="0" presId="urn:microsoft.com/office/officeart/2008/layout/RadialCluster"/>
    <dgm:cxn modelId="{AB52D92B-284A-4E3A-B0AF-C6AE46E546D4}" type="presParOf" srcId="{63401B6B-38CB-4C29-80FD-DA6A38A04A9E}" destId="{524460D3-1828-4B84-BB68-B467B622D1C5}" srcOrd="3" destOrd="0" presId="urn:microsoft.com/office/officeart/2008/layout/RadialCluster"/>
    <dgm:cxn modelId="{7532716C-5883-478F-96A6-FF3BAF12834D}" type="presParOf" srcId="{63401B6B-38CB-4C29-80FD-DA6A38A04A9E}" destId="{728A1CD8-C049-4F88-AABF-61379B0648C2}" srcOrd="4" destOrd="0" presId="urn:microsoft.com/office/officeart/2008/layout/RadialCluster"/>
    <dgm:cxn modelId="{082B75A3-F1CC-4794-B342-88188567DF1C}" type="presParOf" srcId="{63401B6B-38CB-4C29-80FD-DA6A38A04A9E}" destId="{AD42C168-FBB8-4677-93DF-6D2709D71169}" srcOrd="5" destOrd="0" presId="urn:microsoft.com/office/officeart/2008/layout/RadialCluster"/>
    <dgm:cxn modelId="{8D434048-492F-4B2B-A5D5-DF02414B3E2D}" type="presParOf" srcId="{63401B6B-38CB-4C29-80FD-DA6A38A04A9E}" destId="{478E1F71-A717-4908-A8C2-734DF75A2617}" srcOrd="6" destOrd="0" presId="urn:microsoft.com/office/officeart/2008/layout/RadialCluster"/>
    <dgm:cxn modelId="{04A6AB71-4B42-4E01-9514-E9A347AF64E4}" type="presParOf" srcId="{63401B6B-38CB-4C29-80FD-DA6A38A04A9E}" destId="{44DA190A-367C-4623-8F05-1899AF24C587}" srcOrd="7" destOrd="0" presId="urn:microsoft.com/office/officeart/2008/layout/RadialCluster"/>
    <dgm:cxn modelId="{5F63571E-E728-4BBC-A4CC-D115C1F4BEBB}" type="presParOf" srcId="{63401B6B-38CB-4C29-80FD-DA6A38A04A9E}" destId="{9BEBE25C-C79F-47D1-BC31-D2137EBB9B3E}" srcOrd="8" destOrd="0" presId="urn:microsoft.com/office/officeart/2008/layout/RadialCluster"/>
    <dgm:cxn modelId="{25AEFB1E-47C1-49E7-BCDC-1D7CD34E7B0F}" type="presParOf" srcId="{63401B6B-38CB-4C29-80FD-DA6A38A04A9E}" destId="{16069D50-14FF-4CE7-A5EF-03AF3EAEC206}" srcOrd="9" destOrd="0" presId="urn:microsoft.com/office/officeart/2008/layout/RadialCluster"/>
    <dgm:cxn modelId="{05793F11-6F08-4274-BB7E-51FE467DC2C0}" type="presParOf" srcId="{63401B6B-38CB-4C29-80FD-DA6A38A04A9E}" destId="{623811E9-F132-4F8A-8669-B5F85BADC75E}" srcOrd="10" destOrd="0" presId="urn:microsoft.com/office/officeart/2008/layout/RadialCluster"/>
    <dgm:cxn modelId="{0C1EE819-1EFF-41A5-8DF9-C56B1988AD5A}" type="presParOf" srcId="{63401B6B-38CB-4C29-80FD-DA6A38A04A9E}" destId="{4E60D8FB-B7E4-4B25-9AA9-853113FAF8D1}" srcOrd="11" destOrd="0" presId="urn:microsoft.com/office/officeart/2008/layout/RadialCluster"/>
    <dgm:cxn modelId="{C4C4BEF5-DCA0-48B8-8E59-3025EE8A74F9}" type="presParOf" srcId="{63401B6B-38CB-4C29-80FD-DA6A38A04A9E}" destId="{35C1C7B4-2C05-4855-941E-ED97AF7B0C8D}" srcOrd="12" destOrd="0" presId="urn:microsoft.com/office/officeart/2008/layout/RadialCluster"/>
    <dgm:cxn modelId="{5FD8AAB7-CA85-470A-91C6-7EB8C4F75A8C}" type="presParOf" srcId="{63401B6B-38CB-4C29-80FD-DA6A38A04A9E}" destId="{4483E6A1-DB2A-43C6-958A-30FB3B495645}" srcOrd="13" destOrd="0" presId="urn:microsoft.com/office/officeart/2008/layout/RadialCluster"/>
    <dgm:cxn modelId="{FD51FA46-F54B-47B7-9C1B-D3C92104C538}" type="presParOf" srcId="{63401B6B-38CB-4C29-80FD-DA6A38A04A9E}" destId="{42C0AF75-3C81-4851-BEF5-29A43133F595}" srcOrd="14"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7CA2CD-CB22-4666-B2DC-75622B95FD9C}">
      <dsp:nvSpPr>
        <dsp:cNvPr id="0" name=""/>
        <dsp:cNvSpPr/>
      </dsp:nvSpPr>
      <dsp:spPr>
        <a:xfrm>
          <a:off x="457199" y="0"/>
          <a:ext cx="5181600" cy="4064000"/>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221A67-9E70-4AD9-826F-D1A48E354FAB}">
      <dsp:nvSpPr>
        <dsp:cNvPr id="0" name=""/>
        <dsp:cNvSpPr/>
      </dsp:nvSpPr>
      <dsp:spPr>
        <a:xfrm>
          <a:off x="1537" y="1219199"/>
          <a:ext cx="1467364" cy="16256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dirty="0"/>
            <a:t>1998</a:t>
          </a:r>
        </a:p>
        <a:p>
          <a:pPr marL="0" lvl="0" indent="0" algn="ctr" defTabSz="622300">
            <a:lnSpc>
              <a:spcPct val="90000"/>
            </a:lnSpc>
            <a:spcBef>
              <a:spcPct val="0"/>
            </a:spcBef>
            <a:spcAft>
              <a:spcPct val="35000"/>
            </a:spcAft>
            <a:buNone/>
          </a:pPr>
          <a:r>
            <a:rPr lang="es-MX" sz="1400" kern="1200" dirty="0"/>
            <a:t> Tamaulipas </a:t>
          </a:r>
        </a:p>
      </dsp:txBody>
      <dsp:txXfrm>
        <a:off x="73168" y="1290830"/>
        <a:ext cx="1324102" cy="1482338"/>
      </dsp:txXfrm>
    </dsp:sp>
    <dsp:sp modelId="{8C5646D2-DD83-4F48-8BCF-2D1C18CE717D}">
      <dsp:nvSpPr>
        <dsp:cNvPr id="0" name=""/>
        <dsp:cNvSpPr/>
      </dsp:nvSpPr>
      <dsp:spPr>
        <a:xfrm>
          <a:off x="1543390" y="1219199"/>
          <a:ext cx="1467364" cy="162560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dirty="0"/>
            <a:t>2007 Exclusividad Constitucional candidaturas PP</a:t>
          </a:r>
        </a:p>
      </dsp:txBody>
      <dsp:txXfrm>
        <a:off x="1615021" y="1290830"/>
        <a:ext cx="1324102" cy="1482338"/>
      </dsp:txXfrm>
    </dsp:sp>
    <dsp:sp modelId="{8B5888B6-7255-4F79-A5C3-E0AC8BF41123}">
      <dsp:nvSpPr>
        <dsp:cNvPr id="0" name=""/>
        <dsp:cNvSpPr/>
      </dsp:nvSpPr>
      <dsp:spPr>
        <a:xfrm>
          <a:off x="3085244" y="1219199"/>
          <a:ext cx="1467364" cy="162560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dirty="0"/>
            <a:t>2012</a:t>
          </a:r>
        </a:p>
        <a:p>
          <a:pPr marL="0" lvl="0" indent="0" algn="ctr" defTabSz="622300">
            <a:lnSpc>
              <a:spcPct val="90000"/>
            </a:lnSpc>
            <a:spcBef>
              <a:spcPct val="0"/>
            </a:spcBef>
            <a:spcAft>
              <a:spcPct val="35000"/>
            </a:spcAft>
            <a:buNone/>
          </a:pPr>
          <a:r>
            <a:rPr lang="es-MX" sz="1400" kern="1200" dirty="0"/>
            <a:t>Candidaturas Independientes* </a:t>
          </a:r>
        </a:p>
      </dsp:txBody>
      <dsp:txXfrm>
        <a:off x="3156875" y="1290830"/>
        <a:ext cx="1324102" cy="1482338"/>
      </dsp:txXfrm>
    </dsp:sp>
    <dsp:sp modelId="{2108F22A-36BB-4FAA-9983-CB3ED7F4C2DC}">
      <dsp:nvSpPr>
        <dsp:cNvPr id="0" name=""/>
        <dsp:cNvSpPr/>
      </dsp:nvSpPr>
      <dsp:spPr>
        <a:xfrm>
          <a:off x="4627097" y="1219199"/>
          <a:ext cx="1467364" cy="162560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dirty="0"/>
            <a:t>2014</a:t>
          </a:r>
        </a:p>
        <a:p>
          <a:pPr marL="0" lvl="0" indent="0" algn="ctr" defTabSz="622300">
            <a:lnSpc>
              <a:spcPct val="90000"/>
            </a:lnSpc>
            <a:spcBef>
              <a:spcPct val="0"/>
            </a:spcBef>
            <a:spcAft>
              <a:spcPct val="35000"/>
            </a:spcAft>
            <a:buNone/>
          </a:pPr>
          <a:r>
            <a:rPr lang="es-MX" sz="1400" kern="1200" dirty="0"/>
            <a:t>LEGIPE</a:t>
          </a:r>
        </a:p>
      </dsp:txBody>
      <dsp:txXfrm>
        <a:off x="4698728" y="1290830"/>
        <a:ext cx="1324102" cy="14823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2DECC9-E89A-4CE4-93D0-39F36ED3596C}">
      <dsp:nvSpPr>
        <dsp:cNvPr id="0" name=""/>
        <dsp:cNvSpPr/>
      </dsp:nvSpPr>
      <dsp:spPr>
        <a:xfrm>
          <a:off x="3297126" y="724976"/>
          <a:ext cx="375899" cy="91440"/>
        </a:xfrm>
        <a:custGeom>
          <a:avLst/>
          <a:gdLst/>
          <a:ahLst/>
          <a:cxnLst/>
          <a:rect l="0" t="0" r="0" b="0"/>
          <a:pathLst>
            <a:path>
              <a:moveTo>
                <a:pt x="0" y="45720"/>
              </a:moveTo>
              <a:lnTo>
                <a:pt x="375899" y="45720"/>
              </a:lnTo>
            </a:path>
          </a:pathLst>
        </a:custGeom>
        <a:noFill/>
        <a:ln w="57150" cap="flat" cmpd="sng" algn="ctr">
          <a:solidFill>
            <a:srgbClr val="7030A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s-MX" sz="1400" kern="1200"/>
        </a:p>
      </dsp:txBody>
      <dsp:txXfrm>
        <a:off x="3474914" y="768662"/>
        <a:ext cx="20324" cy="4068"/>
      </dsp:txXfrm>
    </dsp:sp>
    <dsp:sp modelId="{8FDA0B69-96CB-4F59-8E60-45C0B05E1EBB}">
      <dsp:nvSpPr>
        <dsp:cNvPr id="0" name=""/>
        <dsp:cNvSpPr/>
      </dsp:nvSpPr>
      <dsp:spPr>
        <a:xfrm>
          <a:off x="1166835" y="82183"/>
          <a:ext cx="2132091" cy="1377026"/>
        </a:xfrm>
        <a:prstGeom prst="rect">
          <a:avLst/>
        </a:prstGeom>
        <a:solidFill>
          <a:schemeClr val="lt1">
            <a:hueOff val="0"/>
            <a:satOff val="0"/>
            <a:lumOff val="0"/>
            <a:alphaOff val="0"/>
          </a:schemeClr>
        </a:solidFill>
        <a:ln w="5715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MX" sz="1400" b="1" kern="1200" dirty="0"/>
            <a:t>Aguascalientes</a:t>
          </a:r>
        </a:p>
        <a:p>
          <a:pPr marL="0" lvl="0" indent="0" algn="ctr" defTabSz="622300">
            <a:lnSpc>
              <a:spcPct val="90000"/>
            </a:lnSpc>
            <a:spcBef>
              <a:spcPct val="0"/>
            </a:spcBef>
            <a:spcAft>
              <a:spcPct val="35000"/>
            </a:spcAft>
            <a:buNone/>
          </a:pPr>
          <a:r>
            <a:rPr lang="es-MX" sz="1400" kern="1200" dirty="0"/>
            <a:t>15 de enero del año de la elección</a:t>
          </a:r>
        </a:p>
        <a:p>
          <a:pPr marL="0" lvl="0" indent="0" algn="ctr" defTabSz="622300">
            <a:lnSpc>
              <a:spcPct val="90000"/>
            </a:lnSpc>
            <a:spcBef>
              <a:spcPct val="0"/>
            </a:spcBef>
            <a:spcAft>
              <a:spcPct val="35000"/>
            </a:spcAft>
            <a:buNone/>
          </a:pPr>
          <a:r>
            <a:rPr lang="es-MX" sz="1400" kern="1200" dirty="0">
              <a:hlinkClick xmlns:r="http://schemas.openxmlformats.org/officeDocument/2006/relationships" r:id="rId1"/>
            </a:rPr>
            <a:t>(Art.380 del Código Electoral de Aguascalientes)</a:t>
          </a:r>
          <a:endParaRPr lang="es-MX" sz="1400" kern="1200" dirty="0"/>
        </a:p>
      </dsp:txBody>
      <dsp:txXfrm>
        <a:off x="1166835" y="82183"/>
        <a:ext cx="2132091" cy="1377026"/>
      </dsp:txXfrm>
    </dsp:sp>
    <dsp:sp modelId="{C2758C7D-95B8-455D-B4B7-FD6CB2C7EF65}">
      <dsp:nvSpPr>
        <dsp:cNvPr id="0" name=""/>
        <dsp:cNvSpPr/>
      </dsp:nvSpPr>
      <dsp:spPr>
        <a:xfrm>
          <a:off x="2408206" y="1536958"/>
          <a:ext cx="2578463" cy="375899"/>
        </a:xfrm>
        <a:custGeom>
          <a:avLst/>
          <a:gdLst/>
          <a:ahLst/>
          <a:cxnLst/>
          <a:rect l="0" t="0" r="0" b="0"/>
          <a:pathLst>
            <a:path>
              <a:moveTo>
                <a:pt x="2578463" y="0"/>
              </a:moveTo>
              <a:lnTo>
                <a:pt x="2578463" y="205049"/>
              </a:lnTo>
              <a:lnTo>
                <a:pt x="0" y="205049"/>
              </a:lnTo>
              <a:lnTo>
                <a:pt x="0" y="375899"/>
              </a:lnTo>
            </a:path>
          </a:pathLst>
        </a:custGeom>
        <a:noFill/>
        <a:ln w="57150" cap="flat" cmpd="sng" algn="ctr">
          <a:solidFill>
            <a:srgbClr val="7030A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s-MX" sz="1400" kern="1200"/>
        </a:p>
      </dsp:txBody>
      <dsp:txXfrm>
        <a:off x="3632180" y="1722874"/>
        <a:ext cx="130515" cy="4068"/>
      </dsp:txXfrm>
    </dsp:sp>
    <dsp:sp modelId="{88D90886-519E-43DE-9862-58BA0EC8E99E}">
      <dsp:nvSpPr>
        <dsp:cNvPr id="0" name=""/>
        <dsp:cNvSpPr/>
      </dsp:nvSpPr>
      <dsp:spPr>
        <a:xfrm>
          <a:off x="3705426" y="2635"/>
          <a:ext cx="2562486" cy="1536123"/>
        </a:xfrm>
        <a:prstGeom prst="rect">
          <a:avLst/>
        </a:prstGeom>
        <a:solidFill>
          <a:schemeClr val="lt1">
            <a:hueOff val="0"/>
            <a:satOff val="0"/>
            <a:lumOff val="0"/>
            <a:alphaOff val="0"/>
          </a:schemeClr>
        </a:solidFill>
        <a:ln w="5715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s-MX" sz="1200" b="1" kern="1200" dirty="0"/>
            <a:t>Durango</a:t>
          </a:r>
        </a:p>
        <a:p>
          <a:pPr marL="0" lvl="0" indent="0" algn="ctr" defTabSz="533400">
            <a:lnSpc>
              <a:spcPct val="90000"/>
            </a:lnSpc>
            <a:spcBef>
              <a:spcPct val="0"/>
            </a:spcBef>
            <a:spcAft>
              <a:spcPct val="35000"/>
            </a:spcAft>
            <a:buNone/>
          </a:pPr>
          <a:r>
            <a:rPr lang="es-MX" sz="1200" kern="1200" dirty="0"/>
            <a:t>Tercera semana de noviembre del año del año previo a la elección (Gobernador) o primer semana de enero del año electoral (Congreso y Ayuntamientos</a:t>
          </a:r>
        </a:p>
        <a:p>
          <a:pPr marL="0" lvl="0" indent="0" algn="ctr" defTabSz="533400">
            <a:lnSpc>
              <a:spcPct val="90000"/>
            </a:lnSpc>
            <a:spcBef>
              <a:spcPct val="0"/>
            </a:spcBef>
            <a:spcAft>
              <a:spcPct val="35000"/>
            </a:spcAft>
            <a:buNone/>
          </a:pPr>
          <a:r>
            <a:rPr lang="es-MX" sz="1200" kern="1200" dirty="0">
              <a:hlinkClick xmlns:r="http://schemas.openxmlformats.org/officeDocument/2006/relationships" r:id="rId2"/>
            </a:rPr>
            <a:t>(Art.178 y 297 LIPE Durango)</a:t>
          </a:r>
          <a:endParaRPr lang="es-MX" sz="1200" b="0" kern="1200" dirty="0"/>
        </a:p>
      </dsp:txBody>
      <dsp:txXfrm>
        <a:off x="3705426" y="2635"/>
        <a:ext cx="2562486" cy="1536123"/>
      </dsp:txXfrm>
    </dsp:sp>
    <dsp:sp modelId="{E52203C9-6847-4231-9304-9BE781F18BBA}">
      <dsp:nvSpPr>
        <dsp:cNvPr id="0" name=""/>
        <dsp:cNvSpPr/>
      </dsp:nvSpPr>
      <dsp:spPr>
        <a:xfrm>
          <a:off x="3647777" y="2641519"/>
          <a:ext cx="375899" cy="91440"/>
        </a:xfrm>
        <a:custGeom>
          <a:avLst/>
          <a:gdLst/>
          <a:ahLst/>
          <a:cxnLst/>
          <a:rect l="0" t="0" r="0" b="0"/>
          <a:pathLst>
            <a:path>
              <a:moveTo>
                <a:pt x="0" y="45720"/>
              </a:moveTo>
              <a:lnTo>
                <a:pt x="375899" y="45720"/>
              </a:lnTo>
            </a:path>
          </a:pathLst>
        </a:custGeom>
        <a:noFill/>
        <a:ln w="57150" cap="flat" cmpd="sng" algn="ctr">
          <a:solidFill>
            <a:srgbClr val="7030A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MX" sz="500" kern="1200"/>
        </a:p>
      </dsp:txBody>
      <dsp:txXfrm>
        <a:off x="3825564" y="2685204"/>
        <a:ext cx="20324" cy="4068"/>
      </dsp:txXfrm>
    </dsp:sp>
    <dsp:sp modelId="{B4544963-7FD5-440E-B645-438035DA0758}">
      <dsp:nvSpPr>
        <dsp:cNvPr id="0" name=""/>
        <dsp:cNvSpPr/>
      </dsp:nvSpPr>
      <dsp:spPr>
        <a:xfrm>
          <a:off x="1166835" y="1945258"/>
          <a:ext cx="2482741" cy="1483960"/>
        </a:xfrm>
        <a:prstGeom prst="rect">
          <a:avLst/>
        </a:prstGeom>
        <a:solidFill>
          <a:schemeClr val="lt1">
            <a:hueOff val="0"/>
            <a:satOff val="0"/>
            <a:lumOff val="0"/>
            <a:alphaOff val="0"/>
          </a:schemeClr>
        </a:solidFill>
        <a:ln w="5715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MX" sz="1400" b="1" kern="1200" dirty="0"/>
            <a:t>Hidalgo</a:t>
          </a:r>
        </a:p>
        <a:p>
          <a:pPr marL="0" lvl="0" indent="0" algn="ctr" defTabSz="622300">
            <a:lnSpc>
              <a:spcPct val="90000"/>
            </a:lnSpc>
            <a:spcBef>
              <a:spcPct val="0"/>
            </a:spcBef>
            <a:spcAft>
              <a:spcPct val="35000"/>
            </a:spcAft>
            <a:buNone/>
          </a:pPr>
          <a:r>
            <a:rPr lang="es-MX" sz="1400" b="0" kern="1200" dirty="0"/>
            <a:t>Al día siguiente de su aprobación, no especifica fecha </a:t>
          </a:r>
        </a:p>
        <a:p>
          <a:pPr marL="0" lvl="0" indent="0" algn="ctr" defTabSz="622300">
            <a:lnSpc>
              <a:spcPct val="90000"/>
            </a:lnSpc>
            <a:spcBef>
              <a:spcPct val="0"/>
            </a:spcBef>
            <a:spcAft>
              <a:spcPct val="35000"/>
            </a:spcAft>
            <a:buNone/>
          </a:pPr>
          <a:r>
            <a:rPr lang="es-MX" sz="1400" b="0" kern="1200" dirty="0">
              <a:hlinkClick xmlns:r="http://schemas.openxmlformats.org/officeDocument/2006/relationships" r:id="rId3"/>
            </a:rPr>
            <a:t>(Art. 222 Código Electoral Hidalgo).</a:t>
          </a:r>
          <a:endParaRPr lang="es-MX" sz="1400" kern="1200" dirty="0">
            <a:hlinkClick xmlns:r="http://schemas.openxmlformats.org/officeDocument/2006/relationships" r:id="rId4"/>
          </a:endParaRPr>
        </a:p>
      </dsp:txBody>
      <dsp:txXfrm>
        <a:off x="1166835" y="1945258"/>
        <a:ext cx="2482741" cy="1483960"/>
      </dsp:txXfrm>
    </dsp:sp>
    <dsp:sp modelId="{07D9FE63-491B-495E-98B5-3A5B94EB3BE9}">
      <dsp:nvSpPr>
        <dsp:cNvPr id="0" name=""/>
        <dsp:cNvSpPr/>
      </dsp:nvSpPr>
      <dsp:spPr>
        <a:xfrm>
          <a:off x="2242840" y="3375511"/>
          <a:ext cx="2933143" cy="436015"/>
        </a:xfrm>
        <a:custGeom>
          <a:avLst/>
          <a:gdLst/>
          <a:ahLst/>
          <a:cxnLst/>
          <a:rect l="0" t="0" r="0" b="0"/>
          <a:pathLst>
            <a:path>
              <a:moveTo>
                <a:pt x="2933143" y="0"/>
              </a:moveTo>
              <a:lnTo>
                <a:pt x="2933143" y="235107"/>
              </a:lnTo>
              <a:lnTo>
                <a:pt x="0" y="235107"/>
              </a:lnTo>
              <a:lnTo>
                <a:pt x="0" y="436015"/>
              </a:lnTo>
            </a:path>
          </a:pathLst>
        </a:custGeom>
        <a:noFill/>
        <a:ln w="57150" cap="flat" cmpd="sng" algn="ctr">
          <a:solidFill>
            <a:srgbClr val="7030A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s-MX" sz="1400" kern="1200"/>
        </a:p>
      </dsp:txBody>
      <dsp:txXfrm>
        <a:off x="3635161" y="3591484"/>
        <a:ext cx="148501" cy="4068"/>
      </dsp:txXfrm>
    </dsp:sp>
    <dsp:sp modelId="{72A296FF-11C7-427F-981B-1E428427FDD6}">
      <dsp:nvSpPr>
        <dsp:cNvPr id="0" name=""/>
        <dsp:cNvSpPr/>
      </dsp:nvSpPr>
      <dsp:spPr>
        <a:xfrm>
          <a:off x="4056076" y="1997166"/>
          <a:ext cx="2239813" cy="1380144"/>
        </a:xfrm>
        <a:prstGeom prst="rect">
          <a:avLst/>
        </a:prstGeom>
        <a:solidFill>
          <a:schemeClr val="lt1">
            <a:hueOff val="0"/>
            <a:satOff val="0"/>
            <a:lumOff val="0"/>
            <a:alphaOff val="0"/>
          </a:schemeClr>
        </a:solidFill>
        <a:ln w="5715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MX" sz="1400" b="1" kern="1200" dirty="0"/>
            <a:t>Oaxaca</a:t>
          </a:r>
        </a:p>
        <a:p>
          <a:pPr marL="0" lvl="0" indent="0" algn="ctr" defTabSz="622300">
            <a:lnSpc>
              <a:spcPct val="90000"/>
            </a:lnSpc>
            <a:spcBef>
              <a:spcPct val="0"/>
            </a:spcBef>
            <a:spcAft>
              <a:spcPct val="35000"/>
            </a:spcAft>
            <a:buNone/>
          </a:pPr>
          <a:r>
            <a:rPr lang="es-MX" sz="1400" kern="1200" dirty="0"/>
            <a:t>No se especifica fecha </a:t>
          </a:r>
          <a:r>
            <a:rPr lang="es-MX" sz="1400" kern="1200" dirty="0">
              <a:hlinkClick xmlns:r="http://schemas.openxmlformats.org/officeDocument/2006/relationships" r:id="rId5"/>
            </a:rPr>
            <a:t>(Art. 90 LIPE Oaxaca)</a:t>
          </a:r>
          <a:endParaRPr lang="es-MX" sz="1400" kern="1200" dirty="0"/>
        </a:p>
      </dsp:txBody>
      <dsp:txXfrm>
        <a:off x="4056076" y="1997166"/>
        <a:ext cx="2239813" cy="1380144"/>
      </dsp:txXfrm>
    </dsp:sp>
    <dsp:sp modelId="{BBFD2FB9-C013-4680-B668-98D5F60F77EF}">
      <dsp:nvSpPr>
        <dsp:cNvPr id="0" name=""/>
        <dsp:cNvSpPr/>
      </dsp:nvSpPr>
      <dsp:spPr>
        <a:xfrm>
          <a:off x="3317045" y="4445856"/>
          <a:ext cx="375899" cy="91440"/>
        </a:xfrm>
        <a:custGeom>
          <a:avLst/>
          <a:gdLst/>
          <a:ahLst/>
          <a:cxnLst/>
          <a:rect l="0" t="0" r="0" b="0"/>
          <a:pathLst>
            <a:path>
              <a:moveTo>
                <a:pt x="0" y="45720"/>
              </a:moveTo>
              <a:lnTo>
                <a:pt x="375899" y="45720"/>
              </a:lnTo>
            </a:path>
          </a:pathLst>
        </a:custGeom>
        <a:noFill/>
        <a:ln w="57150" cap="flat" cmpd="sng" algn="ctr">
          <a:solidFill>
            <a:srgbClr val="7030A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s-MX" sz="1400" kern="1200"/>
        </a:p>
      </dsp:txBody>
      <dsp:txXfrm>
        <a:off x="3494832" y="4489542"/>
        <a:ext cx="20324" cy="4068"/>
      </dsp:txXfrm>
    </dsp:sp>
    <dsp:sp modelId="{65549530-7970-47F9-BFFC-2AEF4DF325A9}">
      <dsp:nvSpPr>
        <dsp:cNvPr id="0" name=""/>
        <dsp:cNvSpPr/>
      </dsp:nvSpPr>
      <dsp:spPr>
        <a:xfrm>
          <a:off x="1166835" y="3843927"/>
          <a:ext cx="2152009" cy="1295299"/>
        </a:xfrm>
        <a:prstGeom prst="rect">
          <a:avLst/>
        </a:prstGeom>
        <a:solidFill>
          <a:schemeClr val="lt1">
            <a:hueOff val="0"/>
            <a:satOff val="0"/>
            <a:lumOff val="0"/>
            <a:alphaOff val="0"/>
          </a:schemeClr>
        </a:solidFill>
        <a:ln w="5715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MX" sz="1400" b="1" kern="1200" dirty="0"/>
            <a:t>Quintana Roo</a:t>
          </a:r>
        </a:p>
        <a:p>
          <a:pPr marL="0" lvl="0" indent="0" algn="ctr" defTabSz="622300">
            <a:lnSpc>
              <a:spcPct val="90000"/>
            </a:lnSpc>
            <a:spcBef>
              <a:spcPct val="0"/>
            </a:spcBef>
            <a:spcAft>
              <a:spcPct val="35000"/>
            </a:spcAft>
            <a:buNone/>
          </a:pPr>
          <a:r>
            <a:rPr lang="es-MX" sz="1400" kern="1200" dirty="0"/>
            <a:t>Cinco días después del inicio del proceso electoral</a:t>
          </a:r>
        </a:p>
        <a:p>
          <a:pPr marL="0" lvl="0" indent="0" algn="ctr" defTabSz="622300">
            <a:lnSpc>
              <a:spcPct val="90000"/>
            </a:lnSpc>
            <a:spcBef>
              <a:spcPct val="0"/>
            </a:spcBef>
            <a:spcAft>
              <a:spcPct val="35000"/>
            </a:spcAft>
            <a:buNone/>
          </a:pPr>
          <a:r>
            <a:rPr lang="es-MX" sz="1400" kern="1200" dirty="0">
              <a:hlinkClick xmlns:r="http://schemas.openxmlformats.org/officeDocument/2006/relationships" r:id="rId6"/>
            </a:rPr>
            <a:t>(Art.92 LIPE Quintana Roo)</a:t>
          </a:r>
          <a:endParaRPr lang="es-MX" sz="1400" b="0" kern="1200" dirty="0"/>
        </a:p>
      </dsp:txBody>
      <dsp:txXfrm>
        <a:off x="1166835" y="3843927"/>
        <a:ext cx="2152009" cy="1295299"/>
      </dsp:txXfrm>
    </dsp:sp>
    <dsp:sp modelId="{B22BD905-AA42-41C8-99A0-51457DF88081}">
      <dsp:nvSpPr>
        <dsp:cNvPr id="0" name=""/>
        <dsp:cNvSpPr/>
      </dsp:nvSpPr>
      <dsp:spPr>
        <a:xfrm>
          <a:off x="3725345" y="3835719"/>
          <a:ext cx="1919969" cy="1311714"/>
        </a:xfrm>
        <a:prstGeom prst="rect">
          <a:avLst/>
        </a:prstGeom>
        <a:solidFill>
          <a:schemeClr val="lt1">
            <a:hueOff val="0"/>
            <a:satOff val="0"/>
            <a:lumOff val="0"/>
            <a:alphaOff val="0"/>
          </a:schemeClr>
        </a:solidFill>
        <a:ln w="5715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MX" sz="1400" b="1" kern="1200" dirty="0"/>
            <a:t>Tamaulipas</a:t>
          </a:r>
        </a:p>
        <a:p>
          <a:pPr marL="0" lvl="0" indent="0" algn="ctr" defTabSz="622300">
            <a:lnSpc>
              <a:spcPct val="90000"/>
            </a:lnSpc>
            <a:spcBef>
              <a:spcPct val="0"/>
            </a:spcBef>
            <a:spcAft>
              <a:spcPct val="35000"/>
            </a:spcAft>
            <a:buNone/>
          </a:pPr>
          <a:r>
            <a:rPr lang="es-MX" sz="1400" kern="1200" dirty="0"/>
            <a:t>15 de diciembre del año previo a la elección</a:t>
          </a:r>
        </a:p>
        <a:p>
          <a:pPr marL="0" lvl="0" indent="0" algn="ctr" defTabSz="622300">
            <a:lnSpc>
              <a:spcPct val="90000"/>
            </a:lnSpc>
            <a:spcBef>
              <a:spcPct val="0"/>
            </a:spcBef>
            <a:spcAft>
              <a:spcPct val="35000"/>
            </a:spcAft>
            <a:buNone/>
          </a:pPr>
          <a:r>
            <a:rPr lang="es-MX" sz="1400" kern="1200" dirty="0">
              <a:hlinkClick xmlns:r="http://schemas.openxmlformats.org/officeDocument/2006/relationships" r:id="rId4"/>
            </a:rPr>
            <a:t>(Art.14 Ley Electoral de Tamaulipas)</a:t>
          </a:r>
          <a:endParaRPr lang="es-MX" sz="1400" kern="1200" dirty="0"/>
        </a:p>
      </dsp:txBody>
      <dsp:txXfrm>
        <a:off x="3725345" y="3835719"/>
        <a:ext cx="1919969" cy="13117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2DECC9-E89A-4CE4-93D0-39F36ED3596C}">
      <dsp:nvSpPr>
        <dsp:cNvPr id="0" name=""/>
        <dsp:cNvSpPr/>
      </dsp:nvSpPr>
      <dsp:spPr>
        <a:xfrm>
          <a:off x="3397713" y="2134774"/>
          <a:ext cx="333649" cy="599650"/>
        </a:xfrm>
        <a:custGeom>
          <a:avLst/>
          <a:gdLst/>
          <a:ahLst/>
          <a:cxnLst/>
          <a:rect l="0" t="0" r="0" b="0"/>
          <a:pathLst>
            <a:path>
              <a:moveTo>
                <a:pt x="0" y="0"/>
              </a:moveTo>
              <a:lnTo>
                <a:pt x="0" y="316925"/>
              </a:lnTo>
              <a:lnTo>
                <a:pt x="333649" y="316925"/>
              </a:lnTo>
              <a:lnTo>
                <a:pt x="333649" y="599650"/>
              </a:lnTo>
            </a:path>
          </a:pathLst>
        </a:custGeom>
        <a:noFill/>
        <a:ln w="57150" cap="flat" cmpd="sng" algn="ctr">
          <a:solidFill>
            <a:srgbClr val="7030A0"/>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s-MX" sz="1400" kern="1200"/>
        </a:p>
      </dsp:txBody>
      <dsp:txXfrm>
        <a:off x="3546710" y="2431448"/>
        <a:ext cx="35655" cy="6302"/>
      </dsp:txXfrm>
    </dsp:sp>
    <dsp:sp modelId="{8FDA0B69-96CB-4F59-8E60-45C0B05E1EBB}">
      <dsp:nvSpPr>
        <dsp:cNvPr id="0" name=""/>
        <dsp:cNvSpPr/>
      </dsp:nvSpPr>
      <dsp:spPr>
        <a:xfrm>
          <a:off x="1744881" y="1587"/>
          <a:ext cx="3305664" cy="2134987"/>
        </a:xfrm>
        <a:prstGeom prst="rect">
          <a:avLst/>
        </a:prstGeom>
        <a:solidFill>
          <a:schemeClr val="lt1">
            <a:hueOff val="0"/>
            <a:satOff val="0"/>
            <a:lumOff val="0"/>
            <a:alphaOff val="0"/>
          </a:schemeClr>
        </a:solidFill>
        <a:ln w="5715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MX" sz="1400" b="1" kern="1200" dirty="0"/>
            <a:t>Coahuila</a:t>
          </a:r>
        </a:p>
        <a:p>
          <a:pPr marL="0" lvl="0" indent="0" algn="ctr" defTabSz="622300">
            <a:lnSpc>
              <a:spcPct val="90000"/>
            </a:lnSpc>
            <a:spcBef>
              <a:spcPct val="0"/>
            </a:spcBef>
            <a:spcAft>
              <a:spcPct val="35000"/>
            </a:spcAft>
            <a:buNone/>
          </a:pPr>
          <a:r>
            <a:rPr lang="es-MX" sz="1400" kern="1200" dirty="0"/>
            <a:t>Treinta días antes del inicio de las precampañas</a:t>
          </a:r>
        </a:p>
        <a:p>
          <a:pPr marL="0" lvl="0" indent="0" algn="ctr" defTabSz="622300">
            <a:lnSpc>
              <a:spcPct val="90000"/>
            </a:lnSpc>
            <a:spcBef>
              <a:spcPct val="0"/>
            </a:spcBef>
            <a:spcAft>
              <a:spcPct val="35000"/>
            </a:spcAft>
            <a:buNone/>
          </a:pPr>
          <a:r>
            <a:rPr lang="es-MX" sz="1400" kern="1200" dirty="0">
              <a:hlinkClick xmlns:r="http://schemas.openxmlformats.org/officeDocument/2006/relationships" r:id="rId1"/>
            </a:rPr>
            <a:t>(Art. 92. Código Electoral de Coahuila)</a:t>
          </a:r>
          <a:endParaRPr lang="es-MX" sz="1400" kern="1200" dirty="0"/>
        </a:p>
      </dsp:txBody>
      <dsp:txXfrm>
        <a:off x="1744881" y="1587"/>
        <a:ext cx="3305664" cy="2134987"/>
      </dsp:txXfrm>
    </dsp:sp>
    <dsp:sp modelId="{88D90886-519E-43DE-9862-58BA0EC8E99E}">
      <dsp:nvSpPr>
        <dsp:cNvPr id="0" name=""/>
        <dsp:cNvSpPr/>
      </dsp:nvSpPr>
      <dsp:spPr>
        <a:xfrm>
          <a:off x="1744881" y="2766825"/>
          <a:ext cx="3972962" cy="2381656"/>
        </a:xfrm>
        <a:prstGeom prst="rect">
          <a:avLst/>
        </a:prstGeom>
        <a:solidFill>
          <a:schemeClr val="lt1">
            <a:hueOff val="0"/>
            <a:satOff val="0"/>
            <a:lumOff val="0"/>
            <a:alphaOff val="0"/>
          </a:schemeClr>
        </a:solidFill>
        <a:ln w="5715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s-MX" sz="1200" b="1" kern="1200" dirty="0"/>
            <a:t>Estado de México</a:t>
          </a:r>
        </a:p>
        <a:p>
          <a:pPr marL="0" lvl="0" indent="0" algn="ctr" defTabSz="533400">
            <a:lnSpc>
              <a:spcPct val="90000"/>
            </a:lnSpc>
            <a:spcBef>
              <a:spcPct val="0"/>
            </a:spcBef>
            <a:spcAft>
              <a:spcPct val="35000"/>
            </a:spcAft>
            <a:buNone/>
          </a:pPr>
          <a:r>
            <a:rPr lang="es-MX" sz="1200" kern="1200" dirty="0"/>
            <a:t>No sé especifica fecha</a:t>
          </a:r>
        </a:p>
        <a:p>
          <a:pPr marL="0" lvl="0" indent="0" algn="ctr" defTabSz="533400">
            <a:lnSpc>
              <a:spcPct val="90000"/>
            </a:lnSpc>
            <a:spcBef>
              <a:spcPct val="0"/>
            </a:spcBef>
            <a:spcAft>
              <a:spcPct val="35000"/>
            </a:spcAft>
            <a:buNone/>
          </a:pPr>
          <a:r>
            <a:rPr lang="es-MX" sz="1200" kern="1200" dirty="0">
              <a:hlinkClick xmlns:r="http://schemas.openxmlformats.org/officeDocument/2006/relationships" r:id="rId2"/>
            </a:rPr>
            <a:t>(Art. 94. Código Electoral del Estado de México)</a:t>
          </a:r>
          <a:endParaRPr lang="es-MX" sz="1200" b="0" kern="1200" dirty="0"/>
        </a:p>
      </dsp:txBody>
      <dsp:txXfrm>
        <a:off x="1744881" y="2766825"/>
        <a:ext cx="3972962" cy="23816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0A1FD5-FBE6-4800-B37A-03A7FE097638}">
      <dsp:nvSpPr>
        <dsp:cNvPr id="0" name=""/>
        <dsp:cNvSpPr/>
      </dsp:nvSpPr>
      <dsp:spPr>
        <a:xfrm>
          <a:off x="1407905" y="13554"/>
          <a:ext cx="2698982" cy="1644343"/>
        </a:xfrm>
        <a:prstGeom prst="rect">
          <a:avLst/>
        </a:prstGeom>
        <a:solidFill>
          <a:schemeClr val="lt1">
            <a:hueOff val="0"/>
            <a:satOff val="0"/>
            <a:lumOff val="0"/>
            <a:alphaOff val="0"/>
          </a:schemeClr>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just" defTabSz="533400">
            <a:lnSpc>
              <a:spcPct val="90000"/>
            </a:lnSpc>
            <a:spcBef>
              <a:spcPct val="0"/>
            </a:spcBef>
            <a:spcAft>
              <a:spcPct val="35000"/>
            </a:spcAft>
            <a:buNone/>
          </a:pPr>
          <a:r>
            <a:rPr lang="es-MX" sz="1200" b="1" kern="1200" dirty="0"/>
            <a:t>Aguascalientes </a:t>
          </a:r>
        </a:p>
        <a:p>
          <a:pPr marL="0" lvl="0" indent="0" algn="just" defTabSz="533400">
            <a:lnSpc>
              <a:spcPct val="90000"/>
            </a:lnSpc>
            <a:spcBef>
              <a:spcPct val="0"/>
            </a:spcBef>
            <a:spcAft>
              <a:spcPct val="35000"/>
            </a:spcAft>
            <a:buNone/>
          </a:pPr>
          <a:r>
            <a:rPr lang="es-MX" sz="1200" kern="1200" dirty="0">
              <a:hlinkClick xmlns:r="http://schemas.openxmlformats.org/officeDocument/2006/relationships" r:id="rId1"/>
            </a:rPr>
            <a:t>Art. 381, Código Electoral AGS (Pre registro)</a:t>
          </a:r>
        </a:p>
        <a:p>
          <a:pPr marL="0" lvl="0" indent="0" algn="just" defTabSz="533400">
            <a:lnSpc>
              <a:spcPct val="90000"/>
            </a:lnSpc>
            <a:spcBef>
              <a:spcPct val="0"/>
            </a:spcBef>
            <a:spcAft>
              <a:spcPct val="35000"/>
            </a:spcAft>
            <a:buNone/>
          </a:pPr>
          <a:r>
            <a:rPr lang="es-MX" sz="1200" kern="1200" dirty="0"/>
            <a:t>Tercer semana de enero si se renueva ejecutivo, congreso y ayuntamientos o última semana de enero si se renueva congreso y ayuntamientos, en ambos casos es durante el año de la elección.</a:t>
          </a:r>
        </a:p>
        <a:p>
          <a:pPr marL="0" lvl="0" indent="0" algn="just" defTabSz="533400">
            <a:lnSpc>
              <a:spcPct val="90000"/>
            </a:lnSpc>
            <a:spcBef>
              <a:spcPct val="0"/>
            </a:spcBef>
            <a:spcAft>
              <a:spcPct val="35000"/>
            </a:spcAft>
            <a:buNone/>
          </a:pPr>
          <a:r>
            <a:rPr lang="es-MX" sz="1200" b="1" kern="1200" dirty="0"/>
            <a:t>Convocatoria: 1-7 de diciembre 2021.</a:t>
          </a:r>
        </a:p>
      </dsp:txBody>
      <dsp:txXfrm>
        <a:off x="1407905" y="13554"/>
        <a:ext cx="2698982" cy="1644343"/>
      </dsp:txXfrm>
    </dsp:sp>
    <dsp:sp modelId="{402409A3-B442-4829-B7F4-6D366545AF1B}">
      <dsp:nvSpPr>
        <dsp:cNvPr id="0" name=""/>
        <dsp:cNvSpPr/>
      </dsp:nvSpPr>
      <dsp:spPr>
        <a:xfrm>
          <a:off x="4385456" y="24"/>
          <a:ext cx="2785672" cy="1671403"/>
        </a:xfrm>
        <a:prstGeom prst="rect">
          <a:avLst/>
        </a:prstGeom>
        <a:solidFill>
          <a:schemeClr val="lt1">
            <a:hueOff val="0"/>
            <a:satOff val="0"/>
            <a:lumOff val="0"/>
            <a:alphaOff val="0"/>
          </a:schemeClr>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just" defTabSz="533400">
            <a:lnSpc>
              <a:spcPct val="90000"/>
            </a:lnSpc>
            <a:spcBef>
              <a:spcPct val="0"/>
            </a:spcBef>
            <a:spcAft>
              <a:spcPct val="35000"/>
            </a:spcAft>
            <a:buNone/>
          </a:pPr>
          <a:r>
            <a:rPr lang="es-MX" sz="1200" b="1" kern="1200" dirty="0"/>
            <a:t>Durango</a:t>
          </a:r>
        </a:p>
        <a:p>
          <a:pPr marL="0" lvl="0" indent="0" algn="just" defTabSz="533400">
            <a:lnSpc>
              <a:spcPct val="90000"/>
            </a:lnSpc>
            <a:spcBef>
              <a:spcPct val="0"/>
            </a:spcBef>
            <a:spcAft>
              <a:spcPct val="35000"/>
            </a:spcAft>
            <a:buNone/>
          </a:pPr>
          <a:r>
            <a:rPr lang="es-MX" sz="1200" b="0" kern="1200" dirty="0">
              <a:hlinkClick xmlns:r="http://schemas.openxmlformats.org/officeDocument/2006/relationships" r:id="rId2"/>
            </a:rPr>
            <a:t>Art. 298, LIPE de Durango (Manifestación de intención)</a:t>
          </a:r>
          <a:r>
            <a:rPr lang="es-MX" sz="1200" b="0" kern="1200" dirty="0"/>
            <a:t> </a:t>
          </a:r>
        </a:p>
        <a:p>
          <a:pPr marL="0" lvl="0" indent="0" algn="just" defTabSz="533400">
            <a:lnSpc>
              <a:spcPct val="90000"/>
            </a:lnSpc>
            <a:spcBef>
              <a:spcPct val="0"/>
            </a:spcBef>
            <a:spcAft>
              <a:spcPct val="35000"/>
            </a:spcAft>
            <a:buNone/>
          </a:pPr>
          <a:r>
            <a:rPr lang="es-MX" sz="1200" kern="1200" dirty="0"/>
            <a:t>Al día siguiente de emitirse la convocatoria y hasta un día antes de que de inicio el periodo para recabar el apoyo ciudadano.</a:t>
          </a:r>
        </a:p>
        <a:p>
          <a:pPr marL="0" lvl="0" indent="0" algn="just" defTabSz="533400">
            <a:lnSpc>
              <a:spcPct val="90000"/>
            </a:lnSpc>
            <a:spcBef>
              <a:spcPct val="0"/>
            </a:spcBef>
            <a:spcAft>
              <a:spcPct val="35000"/>
            </a:spcAft>
            <a:buNone/>
          </a:pPr>
          <a:r>
            <a:rPr lang="es-MX" sz="1200" b="1" kern="1200" dirty="0">
              <a:latin typeface="+mn-lt"/>
            </a:rPr>
            <a:t>Convocatoria: Día siguiente de la publicación y hasta el 22 de diciembre de 2021.</a:t>
          </a:r>
        </a:p>
      </dsp:txBody>
      <dsp:txXfrm>
        <a:off x="4385456" y="24"/>
        <a:ext cx="2785672" cy="1671403"/>
      </dsp:txXfrm>
    </dsp:sp>
    <dsp:sp modelId="{34606DC0-0AFF-49DF-9455-7BFE2EFE6BFB}">
      <dsp:nvSpPr>
        <dsp:cNvPr id="0" name=""/>
        <dsp:cNvSpPr/>
      </dsp:nvSpPr>
      <dsp:spPr>
        <a:xfrm>
          <a:off x="1364560" y="1949995"/>
          <a:ext cx="2785672" cy="1671403"/>
        </a:xfrm>
        <a:prstGeom prst="rect">
          <a:avLst/>
        </a:prstGeom>
        <a:solidFill>
          <a:schemeClr val="lt1">
            <a:hueOff val="0"/>
            <a:satOff val="0"/>
            <a:lumOff val="0"/>
            <a:alphaOff val="0"/>
          </a:schemeClr>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just" defTabSz="533400">
            <a:lnSpc>
              <a:spcPct val="90000"/>
            </a:lnSpc>
            <a:spcBef>
              <a:spcPct val="0"/>
            </a:spcBef>
            <a:spcAft>
              <a:spcPct val="35000"/>
            </a:spcAft>
            <a:buNone/>
          </a:pPr>
          <a:r>
            <a:rPr lang="es-MX" sz="1200" b="1" kern="1200" dirty="0"/>
            <a:t>Hidalgo</a:t>
          </a:r>
        </a:p>
        <a:p>
          <a:pPr marL="0" lvl="0" indent="0" algn="just" defTabSz="533400">
            <a:lnSpc>
              <a:spcPct val="90000"/>
            </a:lnSpc>
            <a:spcBef>
              <a:spcPct val="0"/>
            </a:spcBef>
            <a:spcAft>
              <a:spcPct val="35000"/>
            </a:spcAft>
            <a:buNone/>
          </a:pPr>
          <a:r>
            <a:rPr lang="es-MX" sz="1200" kern="1200" dirty="0">
              <a:hlinkClick xmlns:r="http://schemas.openxmlformats.org/officeDocument/2006/relationships" r:id="rId3"/>
            </a:rPr>
            <a:t>Art. 223, Código Electoral de Hidalgo (Manifestación de intención) </a:t>
          </a:r>
          <a:endParaRPr lang="es-MX" sz="1200" kern="1200" dirty="0"/>
        </a:p>
        <a:p>
          <a:pPr marL="0" lvl="0" indent="0" algn="just" defTabSz="533400">
            <a:lnSpc>
              <a:spcPct val="90000"/>
            </a:lnSpc>
            <a:spcBef>
              <a:spcPct val="0"/>
            </a:spcBef>
            <a:spcAft>
              <a:spcPct val="35000"/>
            </a:spcAft>
            <a:buNone/>
          </a:pPr>
          <a:r>
            <a:rPr lang="es-MX" sz="1200" kern="1200" dirty="0"/>
            <a:t>Al día siguiente de emitirse la convocatoria y hasta un día antes de que de inicio el periodo para recabar el apoyo ciudadano.</a:t>
          </a:r>
        </a:p>
        <a:p>
          <a:pPr marL="0" lvl="0" indent="0" algn="just" defTabSz="533400">
            <a:lnSpc>
              <a:spcPct val="90000"/>
            </a:lnSpc>
            <a:spcBef>
              <a:spcPct val="0"/>
            </a:spcBef>
            <a:spcAft>
              <a:spcPct val="35000"/>
            </a:spcAft>
            <a:buNone/>
          </a:pPr>
          <a:r>
            <a:rPr lang="es-MX" sz="1200" b="1" kern="1200" dirty="0"/>
            <a:t>Convocatoria: 30 de octubre al 12 de diciembre de 2021.</a:t>
          </a:r>
        </a:p>
        <a:p>
          <a:pPr marL="114300" lvl="1" indent="-114300" algn="just" defTabSz="533400">
            <a:lnSpc>
              <a:spcPct val="90000"/>
            </a:lnSpc>
            <a:spcBef>
              <a:spcPct val="0"/>
            </a:spcBef>
            <a:spcAft>
              <a:spcPct val="15000"/>
            </a:spcAft>
            <a:buChar char="•"/>
          </a:pPr>
          <a:endParaRPr lang="es-MX" sz="1200" kern="1200" dirty="0"/>
        </a:p>
        <a:p>
          <a:pPr marL="114300" lvl="1" indent="-114300" algn="just" defTabSz="533400">
            <a:lnSpc>
              <a:spcPct val="90000"/>
            </a:lnSpc>
            <a:spcBef>
              <a:spcPct val="0"/>
            </a:spcBef>
            <a:spcAft>
              <a:spcPct val="15000"/>
            </a:spcAft>
            <a:buChar char="•"/>
          </a:pPr>
          <a:endParaRPr lang="es-MX" sz="1200" kern="1200" dirty="0"/>
        </a:p>
      </dsp:txBody>
      <dsp:txXfrm>
        <a:off x="1364560" y="1949995"/>
        <a:ext cx="2785672" cy="1671403"/>
      </dsp:txXfrm>
    </dsp:sp>
    <dsp:sp modelId="{D17688D0-9ABA-4BAC-B7C8-1276389B863E}">
      <dsp:nvSpPr>
        <dsp:cNvPr id="0" name=""/>
        <dsp:cNvSpPr/>
      </dsp:nvSpPr>
      <dsp:spPr>
        <a:xfrm>
          <a:off x="4428801" y="1949995"/>
          <a:ext cx="2785672" cy="1671403"/>
        </a:xfrm>
        <a:prstGeom prst="rect">
          <a:avLst/>
        </a:prstGeom>
        <a:solidFill>
          <a:schemeClr val="lt1">
            <a:hueOff val="0"/>
            <a:satOff val="0"/>
            <a:lumOff val="0"/>
            <a:alphaOff val="0"/>
          </a:schemeClr>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just" defTabSz="533400">
            <a:lnSpc>
              <a:spcPct val="90000"/>
            </a:lnSpc>
            <a:spcBef>
              <a:spcPct val="0"/>
            </a:spcBef>
            <a:spcAft>
              <a:spcPct val="35000"/>
            </a:spcAft>
            <a:buNone/>
          </a:pPr>
          <a:r>
            <a:rPr lang="es-MX" sz="1200" b="1" kern="1200" dirty="0"/>
            <a:t>Oaxaca </a:t>
          </a:r>
        </a:p>
        <a:p>
          <a:pPr marL="0" lvl="0" indent="0" algn="just" defTabSz="533400">
            <a:lnSpc>
              <a:spcPct val="90000"/>
            </a:lnSpc>
            <a:spcBef>
              <a:spcPct val="0"/>
            </a:spcBef>
            <a:spcAft>
              <a:spcPct val="35000"/>
            </a:spcAft>
            <a:buNone/>
          </a:pPr>
          <a:r>
            <a:rPr lang="es-MX" sz="1200" b="0" kern="1200" dirty="0">
              <a:hlinkClick xmlns:r="http://schemas.openxmlformats.org/officeDocument/2006/relationships" r:id="rId4"/>
            </a:rPr>
            <a:t>Art. 91.2, LIPE Oaxaca (Manifestación de intención)</a:t>
          </a:r>
          <a:r>
            <a:rPr lang="es-MX" sz="1200" b="1" kern="1200" dirty="0">
              <a:hlinkClick xmlns:r="http://schemas.openxmlformats.org/officeDocument/2006/relationships" r:id="rId4"/>
            </a:rPr>
            <a:t> </a:t>
          </a:r>
          <a:endParaRPr lang="es-MX" sz="1200" b="1" kern="1200" dirty="0"/>
        </a:p>
        <a:p>
          <a:pPr marL="0" lvl="0" indent="0" algn="just" defTabSz="533400">
            <a:lnSpc>
              <a:spcPct val="90000"/>
            </a:lnSpc>
            <a:spcBef>
              <a:spcPct val="0"/>
            </a:spcBef>
            <a:spcAft>
              <a:spcPct val="35000"/>
            </a:spcAft>
            <a:buNone/>
          </a:pPr>
          <a:r>
            <a:rPr lang="es-MX" sz="1200" kern="1200" dirty="0"/>
            <a:t>A partir del día siguiente de emisión de la convocatoria y hasta el inicio del periodo para recabar el apoyo ciudadano. </a:t>
          </a:r>
        </a:p>
        <a:p>
          <a:pPr marL="0" lvl="0" indent="0" algn="just" defTabSz="533400">
            <a:lnSpc>
              <a:spcPct val="90000"/>
            </a:lnSpc>
            <a:spcBef>
              <a:spcPct val="0"/>
            </a:spcBef>
            <a:spcAft>
              <a:spcPct val="35000"/>
            </a:spcAft>
            <a:buNone/>
          </a:pPr>
          <a:r>
            <a:rPr lang="es-MX" sz="1200" b="1" kern="1200" dirty="0"/>
            <a:t>Convocatoria: 7 de septiembre al 12 de diciembre de 2021.</a:t>
          </a:r>
        </a:p>
      </dsp:txBody>
      <dsp:txXfrm>
        <a:off x="4428801" y="1949995"/>
        <a:ext cx="2785672" cy="1671403"/>
      </dsp:txXfrm>
    </dsp:sp>
    <dsp:sp modelId="{30161547-994D-433E-9930-402F4856A438}">
      <dsp:nvSpPr>
        <dsp:cNvPr id="0" name=""/>
        <dsp:cNvSpPr/>
      </dsp:nvSpPr>
      <dsp:spPr>
        <a:xfrm>
          <a:off x="1364560" y="3899966"/>
          <a:ext cx="2785672" cy="1671403"/>
        </a:xfrm>
        <a:prstGeom prst="rect">
          <a:avLst/>
        </a:prstGeom>
        <a:solidFill>
          <a:schemeClr val="lt1">
            <a:hueOff val="0"/>
            <a:satOff val="0"/>
            <a:lumOff val="0"/>
            <a:alphaOff val="0"/>
          </a:schemeClr>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just" defTabSz="533400">
            <a:lnSpc>
              <a:spcPct val="90000"/>
            </a:lnSpc>
            <a:spcBef>
              <a:spcPct val="0"/>
            </a:spcBef>
            <a:spcAft>
              <a:spcPct val="35000"/>
            </a:spcAft>
            <a:buNone/>
          </a:pPr>
          <a:r>
            <a:rPr lang="es-MX" sz="1200" b="1" kern="1200" dirty="0"/>
            <a:t>Quintana Roo</a:t>
          </a:r>
        </a:p>
        <a:p>
          <a:pPr marL="0" lvl="0" indent="0" algn="just" defTabSz="533400">
            <a:lnSpc>
              <a:spcPct val="90000"/>
            </a:lnSpc>
            <a:spcBef>
              <a:spcPct val="0"/>
            </a:spcBef>
            <a:spcAft>
              <a:spcPct val="35000"/>
            </a:spcAft>
            <a:buNone/>
          </a:pPr>
          <a:r>
            <a:rPr lang="es-MX" sz="1200" kern="1200" dirty="0">
              <a:hlinkClick xmlns:r="http://schemas.openxmlformats.org/officeDocument/2006/relationships" r:id="rId5"/>
            </a:rPr>
            <a:t>Art. 93, Ley Electoral de Quintana Roo (Solicitud) </a:t>
          </a:r>
          <a:endParaRPr lang="es-MX" sz="1200" kern="1200" dirty="0"/>
        </a:p>
        <a:p>
          <a:pPr marL="0" lvl="0" indent="0" algn="just" defTabSz="533400">
            <a:lnSpc>
              <a:spcPct val="90000"/>
            </a:lnSpc>
            <a:spcBef>
              <a:spcPct val="0"/>
            </a:spcBef>
            <a:spcAft>
              <a:spcPct val="35000"/>
            </a:spcAft>
            <a:buNone/>
          </a:pPr>
          <a:r>
            <a:rPr lang="es-MX" sz="1200" kern="1200" dirty="0"/>
            <a:t>Dentro de un periodo de cinco días a partir de la fecha que determine la convocatoria.</a:t>
          </a:r>
        </a:p>
        <a:p>
          <a:pPr marL="0" lvl="0" indent="0" algn="just" defTabSz="533400">
            <a:lnSpc>
              <a:spcPct val="90000"/>
            </a:lnSpc>
            <a:spcBef>
              <a:spcPct val="0"/>
            </a:spcBef>
            <a:spcAft>
              <a:spcPct val="35000"/>
            </a:spcAft>
            <a:buNone/>
          </a:pPr>
          <a:r>
            <a:rPr lang="es-MX" sz="1200" b="1" kern="1200" dirty="0"/>
            <a:t>Convocatoria: 29 de noviembre al 3 de diciembre de 2021.</a:t>
          </a:r>
        </a:p>
      </dsp:txBody>
      <dsp:txXfrm>
        <a:off x="1364560" y="3899966"/>
        <a:ext cx="2785672" cy="1671403"/>
      </dsp:txXfrm>
    </dsp:sp>
    <dsp:sp modelId="{011EB4BB-0854-4E05-9675-8850164F2353}">
      <dsp:nvSpPr>
        <dsp:cNvPr id="0" name=""/>
        <dsp:cNvSpPr/>
      </dsp:nvSpPr>
      <dsp:spPr>
        <a:xfrm>
          <a:off x="4428801" y="3899966"/>
          <a:ext cx="2785672" cy="1671403"/>
        </a:xfrm>
        <a:prstGeom prst="rect">
          <a:avLst/>
        </a:prstGeom>
        <a:solidFill>
          <a:schemeClr val="lt1">
            <a:hueOff val="0"/>
            <a:satOff val="0"/>
            <a:lumOff val="0"/>
            <a:alphaOff val="0"/>
          </a:schemeClr>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just" defTabSz="533400">
            <a:lnSpc>
              <a:spcPct val="90000"/>
            </a:lnSpc>
            <a:spcBef>
              <a:spcPct val="0"/>
            </a:spcBef>
            <a:spcAft>
              <a:spcPct val="35000"/>
            </a:spcAft>
            <a:buNone/>
          </a:pPr>
          <a:r>
            <a:rPr lang="es-MX" sz="1200" b="1" kern="1200" dirty="0">
              <a:latin typeface="+mn-lt"/>
            </a:rPr>
            <a:t>Tamaulipas</a:t>
          </a:r>
        </a:p>
        <a:p>
          <a:pPr marL="0" lvl="0" indent="0" algn="just" defTabSz="533400">
            <a:lnSpc>
              <a:spcPct val="90000"/>
            </a:lnSpc>
            <a:spcBef>
              <a:spcPct val="0"/>
            </a:spcBef>
            <a:spcAft>
              <a:spcPct val="35000"/>
            </a:spcAft>
            <a:buNone/>
          </a:pPr>
          <a:r>
            <a:rPr lang="es-MX" sz="1200" kern="1200" dirty="0">
              <a:latin typeface="+mn-lt"/>
              <a:hlinkClick xmlns:r="http://schemas.openxmlformats.org/officeDocument/2006/relationships" r:id="rId6"/>
            </a:rPr>
            <a:t>Art. 15, Ley Electoral de Tamaulipas (Manifestación de intención)</a:t>
          </a:r>
          <a:endParaRPr lang="es-MX" sz="1200" kern="1200" dirty="0">
            <a:latin typeface="+mn-lt"/>
          </a:endParaRPr>
        </a:p>
        <a:p>
          <a:pPr marL="0" lvl="0" indent="0" algn="just" defTabSz="533400">
            <a:lnSpc>
              <a:spcPct val="90000"/>
            </a:lnSpc>
            <a:spcBef>
              <a:spcPct val="0"/>
            </a:spcBef>
            <a:spcAft>
              <a:spcPct val="35000"/>
            </a:spcAft>
            <a:buNone/>
          </a:pPr>
          <a:r>
            <a:rPr lang="es-MX" sz="1200" kern="1200" dirty="0"/>
            <a:t>Al día siguiente de emitirse la convocatoria y hasta tres día antes de que de inicio el periodo para recabar el apoyo ciudadano.</a:t>
          </a:r>
        </a:p>
        <a:p>
          <a:pPr marL="0" lvl="0" indent="0" algn="just" defTabSz="533400">
            <a:lnSpc>
              <a:spcPct val="90000"/>
            </a:lnSpc>
            <a:spcBef>
              <a:spcPct val="0"/>
            </a:spcBef>
            <a:spcAft>
              <a:spcPct val="35000"/>
            </a:spcAft>
            <a:buNone/>
          </a:pPr>
          <a:r>
            <a:rPr lang="es-MX" sz="1200" b="1" kern="1200" dirty="0"/>
            <a:t>Convocatoria: 23 de septiembre al 1 de diciembre de 2021.</a:t>
          </a:r>
        </a:p>
      </dsp:txBody>
      <dsp:txXfrm>
        <a:off x="4428801" y="3899966"/>
        <a:ext cx="2785672" cy="16714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0A1FD5-FBE6-4800-B37A-03A7FE097638}">
      <dsp:nvSpPr>
        <dsp:cNvPr id="0" name=""/>
        <dsp:cNvSpPr/>
      </dsp:nvSpPr>
      <dsp:spPr>
        <a:xfrm>
          <a:off x="2199327" y="2130"/>
          <a:ext cx="4180379" cy="2546878"/>
        </a:xfrm>
        <a:prstGeom prst="rect">
          <a:avLst/>
        </a:prstGeom>
        <a:solidFill>
          <a:schemeClr val="lt1">
            <a:hueOff val="0"/>
            <a:satOff val="0"/>
            <a:lumOff val="0"/>
            <a:alphaOff val="0"/>
          </a:schemeClr>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just" defTabSz="533400">
            <a:lnSpc>
              <a:spcPct val="90000"/>
            </a:lnSpc>
            <a:spcBef>
              <a:spcPct val="0"/>
            </a:spcBef>
            <a:spcAft>
              <a:spcPct val="35000"/>
            </a:spcAft>
            <a:buNone/>
          </a:pPr>
          <a:r>
            <a:rPr lang="es-MX" sz="1200" b="1" kern="1200" dirty="0"/>
            <a:t>Coahuila</a:t>
          </a:r>
        </a:p>
        <a:p>
          <a:pPr marL="0" lvl="0" indent="0" algn="just" defTabSz="533400">
            <a:lnSpc>
              <a:spcPct val="90000"/>
            </a:lnSpc>
            <a:spcBef>
              <a:spcPct val="0"/>
            </a:spcBef>
            <a:spcAft>
              <a:spcPct val="35000"/>
            </a:spcAft>
            <a:buNone/>
          </a:pPr>
          <a:r>
            <a:rPr lang="es-MX" sz="1200" kern="1200" dirty="0">
              <a:hlinkClick xmlns:r="http://schemas.openxmlformats.org/officeDocument/2006/relationships" r:id="rId1"/>
            </a:rPr>
            <a:t>Artículo. 93.2, Código Electoral de Coahuila (Manifestación de intención)</a:t>
          </a:r>
        </a:p>
        <a:p>
          <a:pPr marL="0" lvl="0" indent="0" algn="just" defTabSz="533400">
            <a:lnSpc>
              <a:spcPct val="90000"/>
            </a:lnSpc>
            <a:spcBef>
              <a:spcPct val="0"/>
            </a:spcBef>
            <a:spcAft>
              <a:spcPct val="35000"/>
            </a:spcAft>
            <a:buNone/>
          </a:pPr>
          <a:r>
            <a:rPr lang="es-MX" sz="1200" kern="1200" dirty="0"/>
            <a:t>En un plazo de quince días contados a partir del día siguiente de la emisión de la convocatoria.</a:t>
          </a:r>
        </a:p>
        <a:p>
          <a:pPr marL="0" lvl="0" indent="0" algn="just" defTabSz="533400">
            <a:lnSpc>
              <a:spcPct val="90000"/>
            </a:lnSpc>
            <a:spcBef>
              <a:spcPct val="0"/>
            </a:spcBef>
            <a:spcAft>
              <a:spcPct val="35000"/>
            </a:spcAft>
            <a:buNone/>
          </a:pPr>
          <a:r>
            <a:rPr lang="es-MX" sz="1200" b="1" kern="1200" dirty="0"/>
            <a:t>Convocatoria: Del 16 al 30 de diciembre de 2022.</a:t>
          </a:r>
        </a:p>
      </dsp:txBody>
      <dsp:txXfrm>
        <a:off x="2199327" y="2130"/>
        <a:ext cx="4180379" cy="2546878"/>
      </dsp:txXfrm>
    </dsp:sp>
    <dsp:sp modelId="{402409A3-B442-4829-B7F4-6D366545AF1B}">
      <dsp:nvSpPr>
        <dsp:cNvPr id="0" name=""/>
        <dsp:cNvSpPr/>
      </dsp:nvSpPr>
      <dsp:spPr>
        <a:xfrm>
          <a:off x="2132191" y="2980473"/>
          <a:ext cx="4314651" cy="2588790"/>
        </a:xfrm>
        <a:prstGeom prst="rect">
          <a:avLst/>
        </a:prstGeom>
        <a:solidFill>
          <a:schemeClr val="lt1">
            <a:hueOff val="0"/>
            <a:satOff val="0"/>
            <a:lumOff val="0"/>
            <a:alphaOff val="0"/>
          </a:schemeClr>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just" defTabSz="533400">
            <a:lnSpc>
              <a:spcPct val="90000"/>
            </a:lnSpc>
            <a:spcBef>
              <a:spcPct val="0"/>
            </a:spcBef>
            <a:spcAft>
              <a:spcPct val="35000"/>
            </a:spcAft>
            <a:buNone/>
          </a:pPr>
          <a:r>
            <a:rPr lang="es-MX" sz="1200" b="1" kern="1200" dirty="0"/>
            <a:t>Estado de México</a:t>
          </a:r>
        </a:p>
        <a:p>
          <a:pPr marL="0" lvl="0" indent="0" algn="just" defTabSz="533400">
            <a:lnSpc>
              <a:spcPct val="90000"/>
            </a:lnSpc>
            <a:spcBef>
              <a:spcPct val="0"/>
            </a:spcBef>
            <a:spcAft>
              <a:spcPct val="35000"/>
            </a:spcAft>
            <a:buNone/>
          </a:pPr>
          <a:r>
            <a:rPr lang="es-MX" sz="1200" b="0" kern="1200" dirty="0">
              <a:hlinkClick xmlns:r="http://schemas.openxmlformats.org/officeDocument/2006/relationships" r:id="rId2"/>
            </a:rPr>
            <a:t>Art. 95, Código Electoral del Estado de México (Manifestación de intención)</a:t>
          </a:r>
          <a:r>
            <a:rPr lang="es-MX" sz="1200" b="0" kern="1200" dirty="0"/>
            <a:t> </a:t>
          </a:r>
        </a:p>
        <a:p>
          <a:pPr marL="0" lvl="0" indent="0" algn="just" defTabSz="533400">
            <a:lnSpc>
              <a:spcPct val="90000"/>
            </a:lnSpc>
            <a:spcBef>
              <a:spcPct val="0"/>
            </a:spcBef>
            <a:spcAft>
              <a:spcPct val="35000"/>
            </a:spcAft>
            <a:buNone/>
          </a:pPr>
          <a:r>
            <a:rPr lang="es-MX" sz="1200" kern="1200" dirty="0"/>
            <a:t>A partir del día siguiente al que se emita la convocatoria y hasta que de inicio el periodo para recabar el apoyo ciudadano correspondiente)</a:t>
          </a:r>
        </a:p>
        <a:p>
          <a:pPr marL="0" lvl="0" indent="0" algn="just" defTabSz="533400">
            <a:lnSpc>
              <a:spcPct val="90000"/>
            </a:lnSpc>
            <a:spcBef>
              <a:spcPct val="0"/>
            </a:spcBef>
            <a:spcAft>
              <a:spcPct val="35000"/>
            </a:spcAft>
            <a:buNone/>
          </a:pPr>
          <a:r>
            <a:rPr lang="es-MX" sz="1200" b="1" kern="1200" dirty="0">
              <a:latin typeface="+mn-lt"/>
            </a:rPr>
            <a:t>Convocatoria: A partir de la aprobación de la convocatoria y hasta el veinticinco de noviembre de 2022.</a:t>
          </a:r>
        </a:p>
      </dsp:txBody>
      <dsp:txXfrm>
        <a:off x="2132191" y="2980473"/>
        <a:ext cx="4314651" cy="25887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BA8545-2420-4314-A438-FC9B75AECB26}">
      <dsp:nvSpPr>
        <dsp:cNvPr id="0" name=""/>
        <dsp:cNvSpPr/>
      </dsp:nvSpPr>
      <dsp:spPr>
        <a:xfrm>
          <a:off x="3569471" y="2003273"/>
          <a:ext cx="1530298" cy="1530298"/>
        </a:xfrm>
        <a:prstGeom prst="roundRect">
          <a:avLst/>
        </a:prstGeom>
        <a:solidFill>
          <a:schemeClr val="lt1">
            <a:hueOff val="0"/>
            <a:satOff val="0"/>
            <a:lumOff val="0"/>
            <a:alphaOff val="0"/>
          </a:schemeClr>
        </a:solidFill>
        <a:ln w="5715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s-MX" sz="1600" kern="1200" dirty="0"/>
            <a:t>Fiscalización</a:t>
          </a:r>
        </a:p>
      </dsp:txBody>
      <dsp:txXfrm>
        <a:off x="3644174" y="2077976"/>
        <a:ext cx="1380892" cy="1380892"/>
      </dsp:txXfrm>
    </dsp:sp>
    <dsp:sp modelId="{FB89EB38-7D44-4C6B-8FE9-D4842F92DA7D}">
      <dsp:nvSpPr>
        <dsp:cNvPr id="0" name=""/>
        <dsp:cNvSpPr/>
      </dsp:nvSpPr>
      <dsp:spPr>
        <a:xfrm rot="16200000">
          <a:off x="4043115" y="1711767"/>
          <a:ext cx="583011" cy="0"/>
        </a:xfrm>
        <a:custGeom>
          <a:avLst/>
          <a:gdLst/>
          <a:ahLst/>
          <a:cxnLst/>
          <a:rect l="0" t="0" r="0" b="0"/>
          <a:pathLst>
            <a:path>
              <a:moveTo>
                <a:pt x="0" y="0"/>
              </a:moveTo>
              <a:lnTo>
                <a:pt x="583011" y="0"/>
              </a:lnTo>
            </a:path>
          </a:pathLst>
        </a:custGeom>
        <a:noFill/>
        <a:ln w="57150" cap="flat" cmpd="sng" algn="ctr">
          <a:solidFill>
            <a:srgbClr val="7030A0"/>
          </a:solidFill>
          <a:prstDash val="solid"/>
          <a:miter lim="800000"/>
        </a:ln>
        <a:effectLst/>
      </dsp:spPr>
      <dsp:style>
        <a:lnRef idx="2">
          <a:scrgbClr r="0" g="0" b="0"/>
        </a:lnRef>
        <a:fillRef idx="0">
          <a:scrgbClr r="0" g="0" b="0"/>
        </a:fillRef>
        <a:effectRef idx="0">
          <a:scrgbClr r="0" g="0" b="0"/>
        </a:effectRef>
        <a:fontRef idx="minor"/>
      </dsp:style>
    </dsp:sp>
    <dsp:sp modelId="{9467F1A1-89FD-42B1-A953-2505F35260B2}">
      <dsp:nvSpPr>
        <dsp:cNvPr id="0" name=""/>
        <dsp:cNvSpPr/>
      </dsp:nvSpPr>
      <dsp:spPr>
        <a:xfrm>
          <a:off x="3720507" y="-62845"/>
          <a:ext cx="1228227" cy="1483106"/>
        </a:xfrm>
        <a:prstGeom prst="roundRect">
          <a:avLst/>
        </a:prstGeom>
        <a:solidFill>
          <a:schemeClr val="lt1">
            <a:hueOff val="0"/>
            <a:satOff val="0"/>
            <a:lumOff val="0"/>
            <a:alphaOff val="0"/>
          </a:schemeClr>
        </a:solidFill>
        <a:ln w="5715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s-MX" sz="1600" kern="1200" dirty="0"/>
            <a:t>Presentar informes financieros</a:t>
          </a:r>
        </a:p>
      </dsp:txBody>
      <dsp:txXfrm>
        <a:off x="3780464" y="-2888"/>
        <a:ext cx="1108313" cy="1363192"/>
      </dsp:txXfrm>
    </dsp:sp>
    <dsp:sp modelId="{524460D3-1828-4B84-BB68-B467B622D1C5}">
      <dsp:nvSpPr>
        <dsp:cNvPr id="0" name=""/>
        <dsp:cNvSpPr/>
      </dsp:nvSpPr>
      <dsp:spPr>
        <a:xfrm rot="20040048">
          <a:off x="5050227" y="2180648"/>
          <a:ext cx="979101" cy="0"/>
        </a:xfrm>
        <a:custGeom>
          <a:avLst/>
          <a:gdLst/>
          <a:ahLst/>
          <a:cxnLst/>
          <a:rect l="0" t="0" r="0" b="0"/>
          <a:pathLst>
            <a:path>
              <a:moveTo>
                <a:pt x="0" y="0"/>
              </a:moveTo>
              <a:lnTo>
                <a:pt x="979101" y="0"/>
              </a:lnTo>
            </a:path>
          </a:pathLst>
        </a:custGeom>
        <a:noFill/>
        <a:ln w="57150" cap="flat" cmpd="sng" algn="ctr">
          <a:solidFill>
            <a:srgbClr val="7030A0"/>
          </a:solidFill>
          <a:prstDash val="solid"/>
          <a:miter lim="800000"/>
        </a:ln>
        <a:effectLst/>
      </dsp:spPr>
      <dsp:style>
        <a:lnRef idx="2">
          <a:scrgbClr r="0" g="0" b="0"/>
        </a:lnRef>
        <a:fillRef idx="0">
          <a:scrgbClr r="0" g="0" b="0"/>
        </a:fillRef>
        <a:effectRef idx="0">
          <a:scrgbClr r="0" g="0" b="0"/>
        </a:effectRef>
        <a:fontRef idx="minor"/>
      </dsp:style>
    </dsp:sp>
    <dsp:sp modelId="{728A1CD8-C049-4F88-AABF-61379B0648C2}">
      <dsp:nvSpPr>
        <dsp:cNvPr id="0" name=""/>
        <dsp:cNvSpPr/>
      </dsp:nvSpPr>
      <dsp:spPr>
        <a:xfrm>
          <a:off x="5979786" y="1002495"/>
          <a:ext cx="1849046" cy="1025299"/>
        </a:xfrm>
        <a:prstGeom prst="roundRect">
          <a:avLst/>
        </a:prstGeom>
        <a:solidFill>
          <a:schemeClr val="lt1">
            <a:hueOff val="0"/>
            <a:satOff val="0"/>
            <a:lumOff val="0"/>
            <a:alphaOff val="0"/>
          </a:schemeClr>
        </a:solidFill>
        <a:ln w="5715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s-MX" sz="1600" kern="1200" dirty="0"/>
            <a:t>Todos los gastos deben tener comprobantes</a:t>
          </a:r>
        </a:p>
      </dsp:txBody>
      <dsp:txXfrm>
        <a:off x="6029837" y="1052546"/>
        <a:ext cx="1748944" cy="925197"/>
      </dsp:txXfrm>
    </dsp:sp>
    <dsp:sp modelId="{AD42C168-FBB8-4677-93DF-6D2709D71169}">
      <dsp:nvSpPr>
        <dsp:cNvPr id="0" name=""/>
        <dsp:cNvSpPr/>
      </dsp:nvSpPr>
      <dsp:spPr>
        <a:xfrm rot="771429">
          <a:off x="5096683" y="2970462"/>
          <a:ext cx="246263" cy="0"/>
        </a:xfrm>
        <a:custGeom>
          <a:avLst/>
          <a:gdLst/>
          <a:ahLst/>
          <a:cxnLst/>
          <a:rect l="0" t="0" r="0" b="0"/>
          <a:pathLst>
            <a:path>
              <a:moveTo>
                <a:pt x="0" y="0"/>
              </a:moveTo>
              <a:lnTo>
                <a:pt x="246263" y="0"/>
              </a:lnTo>
            </a:path>
          </a:pathLst>
        </a:custGeom>
        <a:noFill/>
        <a:ln w="57150" cap="flat" cmpd="sng" algn="ctr">
          <a:solidFill>
            <a:srgbClr val="7030A0"/>
          </a:solidFill>
          <a:prstDash val="solid"/>
          <a:miter lim="800000"/>
        </a:ln>
        <a:effectLst/>
      </dsp:spPr>
      <dsp:style>
        <a:lnRef idx="2">
          <a:scrgbClr r="0" g="0" b="0"/>
        </a:lnRef>
        <a:fillRef idx="0">
          <a:scrgbClr r="0" g="0" b="0"/>
        </a:fillRef>
        <a:effectRef idx="0">
          <a:scrgbClr r="0" g="0" b="0"/>
        </a:effectRef>
        <a:fontRef idx="minor"/>
      </dsp:style>
    </dsp:sp>
    <dsp:sp modelId="{478E1F71-A717-4908-A8C2-734DF75A2617}">
      <dsp:nvSpPr>
        <dsp:cNvPr id="0" name=""/>
        <dsp:cNvSpPr/>
      </dsp:nvSpPr>
      <dsp:spPr>
        <a:xfrm>
          <a:off x="5339859" y="2720777"/>
          <a:ext cx="2064164" cy="1025299"/>
        </a:xfrm>
        <a:prstGeom prst="roundRect">
          <a:avLst/>
        </a:prstGeom>
        <a:solidFill>
          <a:schemeClr val="lt1">
            <a:hueOff val="0"/>
            <a:satOff val="0"/>
            <a:lumOff val="0"/>
            <a:alphaOff val="0"/>
          </a:schemeClr>
        </a:solidFill>
        <a:ln w="5715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s-MX" sz="1600" kern="1200" dirty="0"/>
            <a:t>Reporte origen, recursos y padrón de simpatizantes que aportaron</a:t>
          </a:r>
        </a:p>
      </dsp:txBody>
      <dsp:txXfrm>
        <a:off x="5389910" y="2770828"/>
        <a:ext cx="1964062" cy="925197"/>
      </dsp:txXfrm>
    </dsp:sp>
    <dsp:sp modelId="{44DA190A-367C-4623-8F05-1899AF24C587}">
      <dsp:nvSpPr>
        <dsp:cNvPr id="0" name=""/>
        <dsp:cNvSpPr/>
      </dsp:nvSpPr>
      <dsp:spPr>
        <a:xfrm rot="2983438">
          <a:off x="4866772" y="3784321"/>
          <a:ext cx="657324" cy="0"/>
        </a:xfrm>
        <a:custGeom>
          <a:avLst/>
          <a:gdLst/>
          <a:ahLst/>
          <a:cxnLst/>
          <a:rect l="0" t="0" r="0" b="0"/>
          <a:pathLst>
            <a:path>
              <a:moveTo>
                <a:pt x="0" y="0"/>
              </a:moveTo>
              <a:lnTo>
                <a:pt x="657324" y="0"/>
              </a:lnTo>
            </a:path>
          </a:pathLst>
        </a:custGeom>
        <a:noFill/>
        <a:ln w="57150" cap="flat" cmpd="sng" algn="ctr">
          <a:solidFill>
            <a:srgbClr val="7030A0"/>
          </a:solidFill>
          <a:prstDash val="solid"/>
          <a:miter lim="800000"/>
        </a:ln>
        <a:effectLst/>
      </dsp:spPr>
      <dsp:style>
        <a:lnRef idx="2">
          <a:scrgbClr r="0" g="0" b="0"/>
        </a:lnRef>
        <a:fillRef idx="0">
          <a:scrgbClr r="0" g="0" b="0"/>
        </a:fillRef>
        <a:effectRef idx="0">
          <a:scrgbClr r="0" g="0" b="0"/>
        </a:effectRef>
        <a:fontRef idx="minor"/>
      </dsp:style>
    </dsp:sp>
    <dsp:sp modelId="{9BEBE25C-C79F-47D1-BC31-D2137EBB9B3E}">
      <dsp:nvSpPr>
        <dsp:cNvPr id="0" name=""/>
        <dsp:cNvSpPr/>
      </dsp:nvSpPr>
      <dsp:spPr>
        <a:xfrm>
          <a:off x="4957477" y="4035070"/>
          <a:ext cx="1769637" cy="1025299"/>
        </a:xfrm>
        <a:prstGeom prst="roundRect">
          <a:avLst/>
        </a:prstGeom>
        <a:solidFill>
          <a:schemeClr val="lt1">
            <a:hueOff val="0"/>
            <a:satOff val="0"/>
            <a:lumOff val="0"/>
            <a:alphaOff val="0"/>
          </a:schemeClr>
        </a:solidFill>
        <a:ln w="5715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s-MX" sz="1600" kern="1200" dirty="0"/>
            <a:t>Cuenta bancaria</a:t>
          </a:r>
        </a:p>
      </dsp:txBody>
      <dsp:txXfrm>
        <a:off x="5007528" y="4085121"/>
        <a:ext cx="1669535" cy="925197"/>
      </dsp:txXfrm>
    </dsp:sp>
    <dsp:sp modelId="{16069D50-14FF-4CE7-A5EF-03AF3EAEC206}">
      <dsp:nvSpPr>
        <dsp:cNvPr id="0" name=""/>
        <dsp:cNvSpPr/>
      </dsp:nvSpPr>
      <dsp:spPr>
        <a:xfrm rot="7607782">
          <a:off x="3244883" y="3792691"/>
          <a:ext cx="647175" cy="0"/>
        </a:xfrm>
        <a:custGeom>
          <a:avLst/>
          <a:gdLst/>
          <a:ahLst/>
          <a:cxnLst/>
          <a:rect l="0" t="0" r="0" b="0"/>
          <a:pathLst>
            <a:path>
              <a:moveTo>
                <a:pt x="0" y="0"/>
              </a:moveTo>
              <a:lnTo>
                <a:pt x="647175" y="0"/>
              </a:lnTo>
            </a:path>
          </a:pathLst>
        </a:custGeom>
        <a:noFill/>
        <a:ln w="57150" cap="flat" cmpd="sng" algn="ctr">
          <a:solidFill>
            <a:srgbClr val="7030A0"/>
          </a:solidFill>
          <a:prstDash val="solid"/>
          <a:miter lim="800000"/>
        </a:ln>
        <a:effectLst/>
      </dsp:spPr>
      <dsp:style>
        <a:lnRef idx="2">
          <a:scrgbClr r="0" g="0" b="0"/>
        </a:lnRef>
        <a:fillRef idx="0">
          <a:scrgbClr r="0" g="0" b="0"/>
        </a:fillRef>
        <a:effectRef idx="0">
          <a:scrgbClr r="0" g="0" b="0"/>
        </a:effectRef>
        <a:fontRef idx="minor"/>
      </dsp:style>
    </dsp:sp>
    <dsp:sp modelId="{623811E9-F132-4F8A-8669-B5F85BADC75E}">
      <dsp:nvSpPr>
        <dsp:cNvPr id="0" name=""/>
        <dsp:cNvSpPr/>
      </dsp:nvSpPr>
      <dsp:spPr>
        <a:xfrm>
          <a:off x="2161005" y="4051810"/>
          <a:ext cx="1660370" cy="1025299"/>
        </a:xfrm>
        <a:prstGeom prst="roundRect">
          <a:avLst/>
        </a:prstGeom>
        <a:solidFill>
          <a:schemeClr val="lt1">
            <a:hueOff val="0"/>
            <a:satOff val="0"/>
            <a:lumOff val="0"/>
            <a:alphaOff val="0"/>
          </a:schemeClr>
        </a:solidFill>
        <a:ln w="5715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s-MX" sz="1600" kern="1200" dirty="0"/>
            <a:t>Viáticos y gasolina control por bitácora</a:t>
          </a:r>
        </a:p>
      </dsp:txBody>
      <dsp:txXfrm>
        <a:off x="2211056" y="4101861"/>
        <a:ext cx="1560268" cy="925197"/>
      </dsp:txXfrm>
    </dsp:sp>
    <dsp:sp modelId="{4E60D8FB-B7E4-4B25-9AA9-853113FAF8D1}">
      <dsp:nvSpPr>
        <dsp:cNvPr id="0" name=""/>
        <dsp:cNvSpPr/>
      </dsp:nvSpPr>
      <dsp:spPr>
        <a:xfrm rot="10028571">
          <a:off x="3126361" y="2992989"/>
          <a:ext cx="448735" cy="0"/>
        </a:xfrm>
        <a:custGeom>
          <a:avLst/>
          <a:gdLst/>
          <a:ahLst/>
          <a:cxnLst/>
          <a:rect l="0" t="0" r="0" b="0"/>
          <a:pathLst>
            <a:path>
              <a:moveTo>
                <a:pt x="0" y="0"/>
              </a:moveTo>
              <a:lnTo>
                <a:pt x="448735" y="0"/>
              </a:lnTo>
            </a:path>
          </a:pathLst>
        </a:custGeom>
        <a:noFill/>
        <a:ln w="57150" cap="flat" cmpd="sng" algn="ctr">
          <a:solidFill>
            <a:srgbClr val="7030A0"/>
          </a:solidFill>
          <a:prstDash val="solid"/>
          <a:miter lim="800000"/>
        </a:ln>
        <a:effectLst/>
      </dsp:spPr>
      <dsp:style>
        <a:lnRef idx="2">
          <a:scrgbClr r="0" g="0" b="0"/>
        </a:lnRef>
        <a:fillRef idx="0">
          <a:scrgbClr r="0" g="0" b="0"/>
        </a:fillRef>
        <a:effectRef idx="0">
          <a:scrgbClr r="0" g="0" b="0"/>
        </a:effectRef>
        <a:fontRef idx="minor"/>
      </dsp:style>
    </dsp:sp>
    <dsp:sp modelId="{35C1C7B4-2C05-4855-941E-ED97AF7B0C8D}">
      <dsp:nvSpPr>
        <dsp:cNvPr id="0" name=""/>
        <dsp:cNvSpPr/>
      </dsp:nvSpPr>
      <dsp:spPr>
        <a:xfrm>
          <a:off x="1462613" y="2720777"/>
          <a:ext cx="1669372" cy="1025299"/>
        </a:xfrm>
        <a:prstGeom prst="roundRect">
          <a:avLst/>
        </a:prstGeom>
        <a:solidFill>
          <a:schemeClr val="lt1">
            <a:hueOff val="0"/>
            <a:satOff val="0"/>
            <a:lumOff val="0"/>
            <a:alphaOff val="0"/>
          </a:schemeClr>
        </a:solidFill>
        <a:ln w="5715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s-MX" sz="1600" kern="1200" dirty="0"/>
            <a:t>Gastos a través de cheques con pólizas documentadas </a:t>
          </a:r>
        </a:p>
      </dsp:txBody>
      <dsp:txXfrm>
        <a:off x="1512664" y="2770828"/>
        <a:ext cx="1569270" cy="925197"/>
      </dsp:txXfrm>
    </dsp:sp>
    <dsp:sp modelId="{4483E6A1-DB2A-43C6-958A-30FB3B495645}">
      <dsp:nvSpPr>
        <dsp:cNvPr id="0" name=""/>
        <dsp:cNvSpPr/>
      </dsp:nvSpPr>
      <dsp:spPr>
        <a:xfrm rot="12612718">
          <a:off x="2900216" y="2142226"/>
          <a:ext cx="718020" cy="0"/>
        </a:xfrm>
        <a:custGeom>
          <a:avLst/>
          <a:gdLst/>
          <a:ahLst/>
          <a:cxnLst/>
          <a:rect l="0" t="0" r="0" b="0"/>
          <a:pathLst>
            <a:path>
              <a:moveTo>
                <a:pt x="0" y="0"/>
              </a:moveTo>
              <a:lnTo>
                <a:pt x="718020" y="0"/>
              </a:lnTo>
            </a:path>
          </a:pathLst>
        </a:custGeom>
        <a:noFill/>
        <a:ln w="57150" cap="flat" cmpd="sng" algn="ctr">
          <a:solidFill>
            <a:srgbClr val="7030A0"/>
          </a:solidFill>
          <a:prstDash val="solid"/>
          <a:miter lim="800000"/>
        </a:ln>
        <a:effectLst/>
      </dsp:spPr>
      <dsp:style>
        <a:lnRef idx="2">
          <a:scrgbClr r="0" g="0" b="0"/>
        </a:lnRef>
        <a:fillRef idx="0">
          <a:scrgbClr r="0" g="0" b="0"/>
        </a:fillRef>
        <a:effectRef idx="0">
          <a:scrgbClr r="0" g="0" b="0"/>
        </a:effectRef>
        <a:fontRef idx="minor"/>
      </dsp:style>
    </dsp:sp>
    <dsp:sp modelId="{42C0AF75-3C81-4851-BEF5-29A43133F595}">
      <dsp:nvSpPr>
        <dsp:cNvPr id="0" name=""/>
        <dsp:cNvSpPr/>
      </dsp:nvSpPr>
      <dsp:spPr>
        <a:xfrm>
          <a:off x="1192662" y="714466"/>
          <a:ext cx="1756318" cy="1471520"/>
        </a:xfrm>
        <a:prstGeom prst="roundRect">
          <a:avLst/>
        </a:prstGeom>
        <a:solidFill>
          <a:schemeClr val="lt1">
            <a:hueOff val="0"/>
            <a:satOff val="0"/>
            <a:lumOff val="0"/>
            <a:alphaOff val="0"/>
          </a:schemeClr>
        </a:solidFill>
        <a:ln w="5715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s-MX" sz="1600" kern="1200" dirty="0"/>
            <a:t>Responsable administración recursos financieros</a:t>
          </a:r>
        </a:p>
      </dsp:txBody>
      <dsp:txXfrm>
        <a:off x="1264496" y="786300"/>
        <a:ext cx="1612650" cy="132785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1D43F1-BF7C-487E-A3AD-3A25D3409521}" type="datetimeFigureOut">
              <a:rPr lang="es-MX" smtClean="0"/>
              <a:t>21/06/2023</a:t>
            </a:fld>
            <a:endParaRPr lang="es-MX"/>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F4A199-9F04-4698-AD06-FDC531404FDA}" type="slidenum">
              <a:rPr lang="es-MX" smtClean="0"/>
              <a:t>‹Nº›</a:t>
            </a:fld>
            <a:endParaRPr lang="es-MX"/>
          </a:p>
        </p:txBody>
      </p:sp>
    </p:spTree>
    <p:extLst>
      <p:ext uri="{BB962C8B-B14F-4D97-AF65-F5344CB8AC3E}">
        <p14:creationId xmlns:p14="http://schemas.microsoft.com/office/powerpoint/2010/main" val="205934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21/06/2023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081512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21/06/2023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078070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21/06/2023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3504566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90147EF-1DF8-47A3-915D-70CE16069538}" type="datetimeFigureOut">
              <a:rPr lang="es-MX" smtClean="0"/>
              <a:t>21/06/2023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1421524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090147EF-1DF8-47A3-915D-70CE16069538}" type="datetimeFigureOut">
              <a:rPr lang="es-MX" smtClean="0"/>
              <a:t>21/06/2023</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1710498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90147EF-1DF8-47A3-915D-70CE16069538}" type="datetimeFigureOut">
              <a:rPr lang="es-MX" smtClean="0"/>
              <a:t>21/06/2023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1251945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90147EF-1DF8-47A3-915D-70CE16069538}" type="datetimeFigureOut">
              <a:rPr lang="es-MX" smtClean="0"/>
              <a:t>21/06/2023</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1600245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090147EF-1DF8-47A3-915D-70CE16069538}" type="datetimeFigureOut">
              <a:rPr lang="es-MX" smtClean="0"/>
              <a:t>21/06/2023</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2581010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0147EF-1DF8-47A3-915D-70CE16069538}" type="datetimeFigureOut">
              <a:rPr lang="es-MX" smtClean="0"/>
              <a:t>21/06/2023</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18534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90147EF-1DF8-47A3-915D-70CE16069538}" type="datetimeFigureOut">
              <a:rPr lang="es-MX" smtClean="0"/>
              <a:t>21/06/2023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4062713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090147EF-1DF8-47A3-915D-70CE16069538}" type="datetimeFigureOut">
              <a:rPr lang="es-MX" smtClean="0"/>
              <a:t>21/06/2023</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8D21905D-CCA0-4734-8C98-4D3E2F13E2D8}" type="slidenum">
              <a:rPr lang="es-MX" smtClean="0"/>
              <a:t>‹Nº›</a:t>
            </a:fld>
            <a:endParaRPr lang="es-MX"/>
          </a:p>
        </p:txBody>
      </p:sp>
    </p:spTree>
    <p:extLst>
      <p:ext uri="{BB962C8B-B14F-4D97-AF65-F5344CB8AC3E}">
        <p14:creationId xmlns:p14="http://schemas.microsoft.com/office/powerpoint/2010/main" val="3087732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5000" b="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147EF-1DF8-47A3-915D-70CE16069538}" type="datetimeFigureOut">
              <a:rPr lang="es-MX" smtClean="0"/>
              <a:t>21/06/2023</a:t>
            </a:fld>
            <a:endParaRPr lang="es-MX"/>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21905D-CCA0-4734-8C98-4D3E2F13E2D8}" type="slidenum">
              <a:rPr lang="es-MX" smtClean="0"/>
              <a:t>‹Nº›</a:t>
            </a:fld>
            <a:endParaRPr lang="es-MX"/>
          </a:p>
        </p:txBody>
      </p:sp>
    </p:spTree>
    <p:extLst>
      <p:ext uri="{BB962C8B-B14F-4D97-AF65-F5344CB8AC3E}">
        <p14:creationId xmlns:p14="http://schemas.microsoft.com/office/powerpoint/2010/main" val="31912153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hyperlink" Target="http://www.scielo.org.co/scielo.php?script=sci_arttext&amp;pid=S0122-98932014000200003#num63"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portales.te.gob.mx/candidaturas-independientes/content/las-candidaturas-independientes-en-el-proceso-electoral-2014-2015" TargetMode="External"/><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www.scielo.org.mx/scielo.php?script=sci_arttext&amp;pid=S1870-69162016000200060#f2"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scielo.org.mx/scielo.php?script=sci_arttext&amp;pid=S0185-19182019000100427"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7.xml"/><Relationship Id="rId1" Type="http://schemas.openxmlformats.org/officeDocument/2006/relationships/video" Target="https://www.youtube.com/embed/-5bGJWulwH8?feature=oembed"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iec.org.mx/v1/images/proceso2023/ci/CONVOCATORIA_GUBERNATURA_CI-2.pdf" TargetMode="External"/><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hyperlink" Target="https://www.ieem.org.mx/consejo_general/cg/2022/AC_22/a052_22.pdf" TargetMode="External"/><Relationship Id="rId4" Type="http://schemas.openxmlformats.org/officeDocument/2006/relationships/hyperlink" Target="http://iec.org.mx/v1/images/proceso2023/ci/CONVOCATORIA_DIPUTACIONES_CI-2.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2" Type="http://schemas.openxmlformats.org/officeDocument/2006/relationships/hyperlink" Target="http://portal.te.gob.mx/legislacion-jurisprudencia/catalogo/2014-ley-electoral-del-estado-de-baja-california-s#t13_c5_txt"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portal.te.gob.mx/legislacion-jurisprudencia/catalogo/2014-ley-electoral-del-estado-de-baja-california-s#t13_c5_txt"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portal.te.gob.mx/legislacion-jurisprudencia/catalogo/2014-ley-electoral-del-estado-de-baja-california-s#t13_c5_txt"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ieepco.org.mx/archivos/documentos/2020/LIPEEO2020.pdf"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portal.te.gob.mx/legislacion-jurisprudencia/catalogo/2014-ley-electoral-del-estado-de-baja-california-s#t13_c5_tx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https://www.youtube.com/embed/sEueGwIcXKM?feature=oembed" TargetMode="External"/></Relationships>
</file>

<file path=ppt/slides/_rels/slide30.xml.rels><?xml version="1.0" encoding="UTF-8" standalone="yes"?>
<Relationships xmlns="http://schemas.openxmlformats.org/package/2006/relationships"><Relationship Id="rId2" Type="http://schemas.openxmlformats.org/officeDocument/2006/relationships/hyperlink" Target="http://portal.te.gob.mx/legislacion-jurisprudencia/catalogo/2014-ley-electoral-del-estado-de-baja-california-s#t13_c5_txt"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portal.te.gob.mx/legislacion-jurisprudencia/catalogo/2014-ley-electoral-del-estado-de-baja-california-s#t13_c5_txt"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repositoriodocumental.ine.mx/xmlui/bitstream/handle/123456789/125407/CGex202110-20-rp-5-Gaceta.pdf"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www.ine.mx/wp-content/uploads/2017/10/INE-CG454-2017-CG-EXT-05-10-17-R%C3%A9gimen-de-excepci%C3%B3n-1-10.pdf" TargetMode="External"/><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hyperlink" Target="https://centralelectoral.ine.mx/graficos/"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7.xml"/><Relationship Id="rId1" Type="http://schemas.openxmlformats.org/officeDocument/2006/relationships/video" Target="https://www.youtube.com/embed/rMPW4jdeYis?feature=oembed"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www.ieepco.org.mx/archivos/acuerdos/2021/AIEEPCOCG1022021.pdf" TargetMode="External"/><Relationship Id="rId2" Type="http://schemas.openxmlformats.org/officeDocument/2006/relationships/hyperlink" Target="https://twitter.com/IEPCDurango/status/1459586106396065792/photo/3"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dof.gob.mx/nota_detalle.php?codigo=5614959&amp;fecha=31/03/2021"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hyperlink" Target="mailto:alexander.reyes@te.gob.mx" TargetMode="Externa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hyperlink" Target="http://ieehidalgo.org.mx/images/MarcoJuridico/CodigoElectoraldelEstadodeHidalgo_.pdf" TargetMode="External"/><Relationship Id="rId7" Type="http://schemas.openxmlformats.org/officeDocument/2006/relationships/hyperlink" Target="https://www.ieqroo.org.mx/2018/descargas/legislacion/2022/Ley_Instituciones_Procedimientos_Electorales_Quintana_Roo.pdf" TargetMode="External"/><Relationship Id="rId2" Type="http://schemas.openxmlformats.org/officeDocument/2006/relationships/hyperlink" Target="https://www.ieeags.mx/docs/Legislacion/9.pdf" TargetMode="External"/><Relationship Id="rId1" Type="http://schemas.openxmlformats.org/officeDocument/2006/relationships/slideLayout" Target="../slideLayouts/slideLayout7.xml"/><Relationship Id="rId6" Type="http://schemas.openxmlformats.org/officeDocument/2006/relationships/hyperlink" Target="https://www.ieepco.org.mx/archivos/documentos/2020/LIPEEO2020.pdf" TargetMode="External"/><Relationship Id="rId5" Type="http://schemas.openxmlformats.org/officeDocument/2006/relationships/hyperlink" Target="https://www.ietam.org.mx/PortalN/documentos/LegislacionVigente/LeyElectoraldelEstadodeTamaulipas.pdf" TargetMode="External"/><Relationship Id="rId4" Type="http://schemas.openxmlformats.org/officeDocument/2006/relationships/hyperlink" Target="https://www.iepcdurango.mx/IEPC_DURANGO/documentos/2021/normatividad/05102021/LEY%20DE%20INSTITUCIONES%20Y%20PROCEDIMIENTOS%20ELECTORALES.pdf"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www.ietam.org.mx/PortalN/paginas/Procesos/PE2021/Indendientes/Archivos/Convocatoria.pdf" TargetMode="External"/><Relationship Id="rId3" Type="http://schemas.openxmlformats.org/officeDocument/2006/relationships/hyperlink" Target="https://www.iepcdurango.mx/IEPC_DURANGO/informes/convocatoria_gobernador_independiente" TargetMode="External"/><Relationship Id="rId7" Type="http://schemas.openxmlformats.org/officeDocument/2006/relationships/hyperlink" Target="https://www.ieqroo.org.mx/2018/descargas/estrados/2021/nov/8/acuerdos.zip" TargetMode="External"/><Relationship Id="rId2" Type="http://schemas.openxmlformats.org/officeDocument/2006/relationships/hyperlink" Target="https://serci.ieeagssistemas.org.mx/" TargetMode="External"/><Relationship Id="rId1" Type="http://schemas.openxmlformats.org/officeDocument/2006/relationships/slideLayout" Target="../slideLayouts/slideLayout7.xml"/><Relationship Id="rId6" Type="http://schemas.openxmlformats.org/officeDocument/2006/relationships/hyperlink" Target="https://www.ieepco.org.mx/archivos/acuerdos/2021/AIEEPCOCG952021.pdf" TargetMode="External"/><Relationship Id="rId5" Type="http://schemas.openxmlformats.org/officeDocument/2006/relationships/hyperlink" Target="http://ieehidalgo.org.mx/images/procesos/Proceso_2021-2022/indep2022.pdf" TargetMode="External"/><Relationship Id="rId4" Type="http://schemas.openxmlformats.org/officeDocument/2006/relationships/hyperlink" Target="https://www.iepcdurango.mx/IEPC_DURANGO/informes/proceso_electoral_2021_2022"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www.te.gob.mx/publicaciones/sites/default/files/archivos_libros/Cuadernos%20de%20Divulgaci%C3%B3n%20JE%2012.pdf" TargetMode="External"/><Relationship Id="rId2" Type="http://schemas.openxmlformats.org/officeDocument/2006/relationships/hyperlink" Target="https://www.te.gob.mx/publicaciones/sites/default/files/archivos_libros/CS74_Freidenberg_0.pdf" TargetMode="External"/><Relationship Id="rId1" Type="http://schemas.openxmlformats.org/officeDocument/2006/relationships/slideLayout" Target="../slideLayouts/slideLayout7.xml"/><Relationship Id="rId5" Type="http://schemas.openxmlformats.org/officeDocument/2006/relationships/hyperlink" Target="https://www.te.gob.mx/publicaciones/sites/default/files/archivos_libros/05_El%20Derecho%20a%20ser%20Votado%20y%20las%20Candidaturas%20Independientes.Caso%20Michoaca%CC%81n.pdf" TargetMode="External"/><Relationship Id="rId4" Type="http://schemas.openxmlformats.org/officeDocument/2006/relationships/hyperlink" Target="http://sil.gobernacion.gob.mx/Glosario/definicionpop.php?ID=253"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www.te.gob.mx/eje/" TargetMode="External"/><Relationship Id="rId2" Type="http://schemas.openxmlformats.org/officeDocument/2006/relationships/hyperlink" Target="http://www.te.gob.mx/"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te.gob.mx/publicaciones/sites/default/files/archivos_libros/CS74_Freidenberg_0.pdf"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75EDFC0A-938F-4998-8DE5-0D9C1435FD9A}"/>
              </a:ext>
            </a:extLst>
          </p:cNvPr>
          <p:cNvSpPr>
            <a:spLocks noChangeArrowheads="1"/>
          </p:cNvSpPr>
          <p:nvPr/>
        </p:nvSpPr>
        <p:spPr bwMode="auto">
          <a:xfrm>
            <a:off x="702903" y="1734992"/>
            <a:ext cx="7772400" cy="1935162"/>
          </a:xfrm>
          <a:prstGeom prst="rect">
            <a:avLst/>
          </a:prstGeom>
          <a:solidFill>
            <a:srgbClr val="2A2559"/>
          </a:solidFill>
          <a:ln>
            <a:noFill/>
          </a:ln>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_tradnl" altLang="es-MX" sz="4200" b="1" dirty="0">
                <a:solidFill>
                  <a:schemeClr val="bg1"/>
                </a:solidFill>
                <a:effectLst>
                  <a:outerShdw blurRad="38100" dist="38100" dir="2700000" algn="tl">
                    <a:srgbClr val="000000">
                      <a:alpha val="43137"/>
                    </a:srgbClr>
                  </a:outerShdw>
                </a:effectLst>
                <a:latin typeface="Helvetica Neue" charset="0"/>
                <a:ea typeface="ＭＳ Ｐゴシック" panose="020B0600070205080204" pitchFamily="34" charset="-128"/>
              </a:rPr>
              <a:t>Candidaturas Independientes</a:t>
            </a:r>
            <a:endParaRPr lang="es-ES_tradnl" altLang="es-MX" sz="4200" dirty="0">
              <a:solidFill>
                <a:schemeClr val="bg1"/>
              </a:solidFill>
              <a:effectLst>
                <a:outerShdw blurRad="38100" dist="38100" dir="2700000" algn="tl">
                  <a:srgbClr val="000000">
                    <a:alpha val="43137"/>
                  </a:srgbClr>
                </a:outerShdw>
              </a:effectLst>
              <a:latin typeface="Helvetica Neue" charset="0"/>
              <a:ea typeface="ＭＳ Ｐゴシック" panose="020B0600070205080204" pitchFamily="34" charset="-128"/>
            </a:endParaRPr>
          </a:p>
        </p:txBody>
      </p:sp>
      <p:sp>
        <p:nvSpPr>
          <p:cNvPr id="2" name="CuadroTexto 1">
            <a:extLst>
              <a:ext uri="{FF2B5EF4-FFF2-40B4-BE49-F238E27FC236}">
                <a16:creationId xmlns:a16="http://schemas.microsoft.com/office/drawing/2014/main" id="{AFD880E2-8478-4DCA-BD72-B2450DE23A65}"/>
              </a:ext>
            </a:extLst>
          </p:cNvPr>
          <p:cNvSpPr txBox="1"/>
          <p:nvPr/>
        </p:nvSpPr>
        <p:spPr>
          <a:xfrm>
            <a:off x="702903" y="3997588"/>
            <a:ext cx="4719305" cy="800219"/>
          </a:xfrm>
          <a:prstGeom prst="rect">
            <a:avLst/>
          </a:prstGeom>
          <a:noFill/>
        </p:spPr>
        <p:txBody>
          <a:bodyPr wrap="none" rtlCol="0">
            <a:spAutoFit/>
          </a:bodyPr>
          <a:lstStyle/>
          <a:p>
            <a:r>
              <a:rPr lang="es-MX" sz="2300" b="1" dirty="0">
                <a:solidFill>
                  <a:srgbClr val="2A2559"/>
                </a:solidFill>
                <a:latin typeface="Helvetica Neue"/>
              </a:rPr>
              <a:t>Investigador:</a:t>
            </a:r>
          </a:p>
          <a:p>
            <a:pPr marL="342900" indent="-342900">
              <a:buFont typeface="Arial" panose="020B0604020202020204" pitchFamily="34" charset="0"/>
              <a:buChar char="•"/>
            </a:pPr>
            <a:r>
              <a:rPr lang="es-MX" sz="2300" dirty="0">
                <a:latin typeface="Helvetica Neue"/>
              </a:rPr>
              <a:t>Mtro. Alexander Reyes Guevara</a:t>
            </a:r>
          </a:p>
        </p:txBody>
      </p:sp>
      <p:sp>
        <p:nvSpPr>
          <p:cNvPr id="3" name="Rectángulo 2">
            <a:extLst>
              <a:ext uri="{FF2B5EF4-FFF2-40B4-BE49-F238E27FC236}">
                <a16:creationId xmlns:a16="http://schemas.microsoft.com/office/drawing/2014/main" id="{8F8B3AA6-747A-4958-9C79-1C530B3DE9E3}"/>
              </a:ext>
            </a:extLst>
          </p:cNvPr>
          <p:cNvSpPr/>
          <p:nvPr/>
        </p:nvSpPr>
        <p:spPr>
          <a:xfrm>
            <a:off x="5422208" y="5125241"/>
            <a:ext cx="2210862" cy="369332"/>
          </a:xfrm>
          <a:prstGeom prst="rect">
            <a:avLst/>
          </a:prstGeom>
        </p:spPr>
        <p:txBody>
          <a:bodyPr wrap="none">
            <a:spAutoFit/>
          </a:bodyPr>
          <a:lstStyle/>
          <a:p>
            <a:r>
              <a:rPr lang="es-MX" i="1" dirty="0">
                <a:latin typeface="Helvetica Neue"/>
              </a:rPr>
              <a:t>19 de junio de 2023</a:t>
            </a:r>
          </a:p>
        </p:txBody>
      </p:sp>
    </p:spTree>
    <p:extLst>
      <p:ext uri="{BB962C8B-B14F-4D97-AF65-F5344CB8AC3E}">
        <p14:creationId xmlns:p14="http://schemas.microsoft.com/office/powerpoint/2010/main" val="3939034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6DC7E07B-353F-4F55-8D70-24B2D41CD678}"/>
              </a:ext>
            </a:extLst>
          </p:cNvPr>
          <p:cNvSpPr txBox="1"/>
          <p:nvPr/>
        </p:nvSpPr>
        <p:spPr>
          <a:xfrm>
            <a:off x="4293585" y="664433"/>
            <a:ext cx="4223928" cy="477054"/>
          </a:xfrm>
          <a:prstGeom prst="rect">
            <a:avLst/>
          </a:prstGeom>
          <a:noFill/>
        </p:spPr>
        <p:txBody>
          <a:bodyPr wrap="square" rtlCol="0">
            <a:spAutoFit/>
          </a:bodyPr>
          <a:lstStyle/>
          <a:p>
            <a:pPr algn="ctr"/>
            <a:r>
              <a:rPr lang="es-MX" sz="2500" b="1" dirty="0">
                <a:solidFill>
                  <a:srgbClr val="2A2559"/>
                </a:solidFill>
                <a:latin typeface="Helvetica Neue"/>
              </a:rPr>
              <a:t>Antecedentes</a:t>
            </a:r>
          </a:p>
        </p:txBody>
      </p:sp>
      <p:sp>
        <p:nvSpPr>
          <p:cNvPr id="9" name="CuadroTexto 8">
            <a:extLst>
              <a:ext uri="{FF2B5EF4-FFF2-40B4-BE49-F238E27FC236}">
                <a16:creationId xmlns:a16="http://schemas.microsoft.com/office/drawing/2014/main" id="{D960FE92-9F4B-4B8E-BC01-530440CEA144}"/>
              </a:ext>
            </a:extLst>
          </p:cNvPr>
          <p:cNvSpPr txBox="1"/>
          <p:nvPr/>
        </p:nvSpPr>
        <p:spPr>
          <a:xfrm>
            <a:off x="751364" y="1382286"/>
            <a:ext cx="7641271" cy="4093428"/>
          </a:xfrm>
          <a:prstGeom prst="rect">
            <a:avLst/>
          </a:prstGeom>
          <a:noFill/>
        </p:spPr>
        <p:txBody>
          <a:bodyPr wrap="square">
            <a:spAutoFit/>
          </a:bodyPr>
          <a:lstStyle/>
          <a:p>
            <a:pPr marL="285750" indent="-285750" algn="just">
              <a:buFont typeface="Arial" panose="020B0604020202020204" pitchFamily="34" charset="0"/>
              <a:buChar char="•"/>
            </a:pPr>
            <a:r>
              <a:rPr lang="es-MX" sz="2000" dirty="0"/>
              <a:t>No obstante, en la mayoría de los casos, los registros no procedieron por la vía judicial, por ejemplo, Felipe Daniel </a:t>
            </a:r>
            <a:r>
              <a:rPr lang="es-MX" sz="2000" dirty="0" err="1"/>
              <a:t>Ruanova</a:t>
            </a:r>
            <a:r>
              <a:rPr lang="es-MX" sz="2000" dirty="0"/>
              <a:t> Zárate, candidato a gobernador de Baja California en 2007; o Manuel Jesús Clouthier Carrillo a la presidencia en las elecciones federales de 2012.</a:t>
            </a:r>
          </a:p>
          <a:p>
            <a:pPr marL="285750" indent="-285750" algn="just">
              <a:buFont typeface="Arial" panose="020B0604020202020204" pitchFamily="34" charset="0"/>
              <a:buChar char="•"/>
            </a:pPr>
            <a:r>
              <a:rPr lang="es-MX" sz="2000" dirty="0"/>
              <a:t>Cabe resaltar que, en 2007 se estableció en la CPEUM que las Constituciones y las Leyes de las entidades federativas deberían de establecer que el registro de los candidatos era una facultad exclusiva de los partidos políticos. Quedando con ello cerrada la posibilidad a la existencia de candidaturas independientes.</a:t>
            </a:r>
          </a:p>
          <a:p>
            <a:pPr marL="285750" indent="-285750" algn="just">
              <a:buFont typeface="Arial" panose="020B0604020202020204" pitchFamily="34" charset="0"/>
              <a:buChar char="•"/>
            </a:pPr>
            <a:r>
              <a:rPr lang="es-MX" sz="2000" dirty="0"/>
              <a:t>Fue hasta el 9 de agosto de 2012, que se público en el DOF, la reforma al artículo 35, fracción II constitucional, mediante la cual la ciudadanía tendría el derecho a registrar candidaturas independientes. </a:t>
            </a:r>
          </a:p>
        </p:txBody>
      </p:sp>
    </p:spTree>
    <p:extLst>
      <p:ext uri="{BB962C8B-B14F-4D97-AF65-F5344CB8AC3E}">
        <p14:creationId xmlns:p14="http://schemas.microsoft.com/office/powerpoint/2010/main" val="1737716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6DC7E07B-353F-4F55-8D70-24B2D41CD678}"/>
              </a:ext>
            </a:extLst>
          </p:cNvPr>
          <p:cNvSpPr txBox="1"/>
          <p:nvPr/>
        </p:nvSpPr>
        <p:spPr>
          <a:xfrm>
            <a:off x="4293585" y="664433"/>
            <a:ext cx="4223928" cy="861774"/>
          </a:xfrm>
          <a:prstGeom prst="rect">
            <a:avLst/>
          </a:prstGeom>
          <a:noFill/>
        </p:spPr>
        <p:txBody>
          <a:bodyPr wrap="square" rtlCol="0">
            <a:spAutoFit/>
          </a:bodyPr>
          <a:lstStyle/>
          <a:p>
            <a:pPr algn="ctr"/>
            <a:r>
              <a:rPr lang="es-MX" sz="2500" b="1" dirty="0">
                <a:solidFill>
                  <a:srgbClr val="2A2559"/>
                </a:solidFill>
                <a:latin typeface="Helvetica Neue"/>
              </a:rPr>
              <a:t>Candidaturas Independientes</a:t>
            </a:r>
          </a:p>
        </p:txBody>
      </p:sp>
      <p:graphicFrame>
        <p:nvGraphicFramePr>
          <p:cNvPr id="2" name="Diagrama 1">
            <a:extLst>
              <a:ext uri="{FF2B5EF4-FFF2-40B4-BE49-F238E27FC236}">
                <a16:creationId xmlns:a16="http://schemas.microsoft.com/office/drawing/2014/main" id="{2BAFBDE9-F64C-4D14-A4A2-5AFDECF74015}"/>
              </a:ext>
            </a:extLst>
          </p:cNvPr>
          <p:cNvGraphicFramePr/>
          <p:nvPr>
            <p:extLst>
              <p:ext uri="{D42A27DB-BD31-4B8C-83A1-F6EECF244321}">
                <p14:modId xmlns:p14="http://schemas.microsoft.com/office/powerpoint/2010/main" val="2819236066"/>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B98C288B-F47A-48F2-A38E-3DF2C04CE88B}"/>
              </a:ext>
            </a:extLst>
          </p:cNvPr>
          <p:cNvSpPr txBox="1"/>
          <p:nvPr/>
        </p:nvSpPr>
        <p:spPr>
          <a:xfrm>
            <a:off x="1031357" y="5824235"/>
            <a:ext cx="6220047" cy="369332"/>
          </a:xfrm>
          <a:prstGeom prst="rect">
            <a:avLst/>
          </a:prstGeom>
          <a:noFill/>
        </p:spPr>
        <p:txBody>
          <a:bodyPr wrap="square">
            <a:spAutoFit/>
          </a:bodyPr>
          <a:lstStyle/>
          <a:p>
            <a:r>
              <a:rPr lang="es-MX" sz="1800" dirty="0"/>
              <a:t>*Sólo adecuaron Zacatecas (2012) y Quintana Roo (2013)</a:t>
            </a:r>
            <a:endParaRPr lang="es-MX" dirty="0"/>
          </a:p>
        </p:txBody>
      </p:sp>
    </p:spTree>
    <p:extLst>
      <p:ext uri="{BB962C8B-B14F-4D97-AF65-F5344CB8AC3E}">
        <p14:creationId xmlns:p14="http://schemas.microsoft.com/office/powerpoint/2010/main" val="2896145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6DC7E07B-353F-4F55-8D70-24B2D41CD678}"/>
              </a:ext>
            </a:extLst>
          </p:cNvPr>
          <p:cNvSpPr txBox="1"/>
          <p:nvPr/>
        </p:nvSpPr>
        <p:spPr>
          <a:xfrm>
            <a:off x="4313040" y="664433"/>
            <a:ext cx="4223928" cy="477054"/>
          </a:xfrm>
          <a:prstGeom prst="rect">
            <a:avLst/>
          </a:prstGeom>
          <a:noFill/>
        </p:spPr>
        <p:txBody>
          <a:bodyPr wrap="square" rtlCol="0">
            <a:spAutoFit/>
          </a:bodyPr>
          <a:lstStyle/>
          <a:p>
            <a:pPr algn="ctr"/>
            <a:r>
              <a:rPr lang="es-MX" sz="2500" b="1" dirty="0">
                <a:solidFill>
                  <a:srgbClr val="2A2559"/>
                </a:solidFill>
                <a:latin typeface="Helvetica Neue"/>
              </a:rPr>
              <a:t>Línea jurisprudencial</a:t>
            </a:r>
          </a:p>
        </p:txBody>
      </p:sp>
      <p:sp>
        <p:nvSpPr>
          <p:cNvPr id="9" name="CuadroTexto 8">
            <a:extLst>
              <a:ext uri="{FF2B5EF4-FFF2-40B4-BE49-F238E27FC236}">
                <a16:creationId xmlns:a16="http://schemas.microsoft.com/office/drawing/2014/main" id="{D960FE92-9F4B-4B8E-BC01-530440CEA144}"/>
              </a:ext>
            </a:extLst>
          </p:cNvPr>
          <p:cNvSpPr txBox="1"/>
          <p:nvPr/>
        </p:nvSpPr>
        <p:spPr>
          <a:xfrm>
            <a:off x="751364" y="1141487"/>
            <a:ext cx="7641271" cy="5170646"/>
          </a:xfrm>
          <a:prstGeom prst="rect">
            <a:avLst/>
          </a:prstGeom>
          <a:noFill/>
        </p:spPr>
        <p:txBody>
          <a:bodyPr wrap="square">
            <a:spAutoFit/>
          </a:bodyPr>
          <a:lstStyle/>
          <a:p>
            <a:pPr algn="just"/>
            <a:r>
              <a:rPr lang="es-MX" sz="1500" dirty="0"/>
              <a:t>Algunas sentencias que explican el peregrinar de las candidaturas independientes:</a:t>
            </a:r>
          </a:p>
          <a:p>
            <a:pPr marL="285750" indent="-285750" algn="just">
              <a:buFont typeface="Arial" panose="020B0604020202020204" pitchFamily="34" charset="0"/>
              <a:buChar char="•"/>
            </a:pPr>
            <a:r>
              <a:rPr lang="es-MX" sz="1500" b="1" dirty="0"/>
              <a:t>Antes de la Reforma Constitucional 2012</a:t>
            </a:r>
          </a:p>
          <a:p>
            <a:pPr algn="just"/>
            <a:r>
              <a:rPr lang="es-MX" sz="1500" dirty="0"/>
              <a:t>SUP-JDC-132/2010  Negación de registro como candidato independiente en el año de 2010.</a:t>
            </a:r>
          </a:p>
          <a:p>
            <a:pPr algn="just"/>
            <a:r>
              <a:rPr lang="es-MX" sz="1500" dirty="0"/>
              <a:t>SUP-JDC-37/2001. Caso Michoacán. La cuestión a resolver se centro en definir la constitucionalidad de las candidaturas independientes.</a:t>
            </a:r>
          </a:p>
          <a:p>
            <a:pPr algn="just"/>
            <a:r>
              <a:rPr lang="es-MX" sz="1500" dirty="0"/>
              <a:t>SUP-JDC-713/2004. Caso Las Vigas de Ramírez, Veracruz. En la sentencia se analiza la validez del triunfo de candidatos no registrados. </a:t>
            </a:r>
          </a:p>
          <a:p>
            <a:pPr marL="285750" indent="-285750" algn="just">
              <a:buFont typeface="Arial" panose="020B0604020202020204" pitchFamily="34" charset="0"/>
              <a:buChar char="•"/>
            </a:pPr>
            <a:r>
              <a:rPr lang="es-MX" sz="1500" b="1" dirty="0"/>
              <a:t>Reforma Constitucional 2012</a:t>
            </a:r>
          </a:p>
          <a:p>
            <a:pPr algn="just"/>
            <a:r>
              <a:rPr lang="es-MX" sz="1500" dirty="0"/>
              <a:t>SUP-JRC-53/2013 Posibilidad de un militante de un partido político de registrarse como candidato independiente</a:t>
            </a:r>
          </a:p>
          <a:p>
            <a:pPr algn="just"/>
            <a:r>
              <a:rPr lang="es-MX" sz="1500" dirty="0"/>
              <a:t>SUP-JRC-76/2013 Candidaturas independientes a regidores por el principio de representación proporcional</a:t>
            </a:r>
          </a:p>
          <a:p>
            <a:pPr algn="just"/>
            <a:r>
              <a:rPr lang="es-MX" sz="1500" dirty="0"/>
              <a:t>SM-JDC-0481/2013 Sobre el requisito del porcentaje de apoyo ciudadano</a:t>
            </a:r>
          </a:p>
          <a:p>
            <a:pPr marL="285750" indent="-285750" algn="just">
              <a:buFont typeface="Arial" panose="020B0604020202020204" pitchFamily="34" charset="0"/>
              <a:buChar char="•"/>
            </a:pPr>
            <a:r>
              <a:rPr lang="es-MX" sz="1500" b="1" dirty="0"/>
              <a:t>Reforma Electoral 2014</a:t>
            </a:r>
          </a:p>
          <a:p>
            <a:pPr algn="just"/>
            <a:r>
              <a:rPr lang="es-MX" sz="1500" dirty="0"/>
              <a:t>SUP-JDC-357/2014 Registro de candidatos sin reglamentación local</a:t>
            </a:r>
          </a:p>
          <a:p>
            <a:pPr algn="just"/>
            <a:r>
              <a:rPr lang="es-MX" sz="1500" dirty="0"/>
              <a:t>SUP-JDC-838/2015 Requisitos deben ser idóneos, necesarios y proporcionales</a:t>
            </a:r>
          </a:p>
          <a:p>
            <a:pPr algn="just"/>
            <a:r>
              <a:rPr lang="es-MX" sz="1500" dirty="0"/>
              <a:t>SUP-CDC-1/2015 Y SUP-CDC-2/2015, ACUMULADOS Derecho de audiencia y plazo para subsanar irregularidades</a:t>
            </a:r>
          </a:p>
          <a:p>
            <a:pPr algn="just"/>
            <a:r>
              <a:rPr lang="es-MX" sz="1500" dirty="0"/>
              <a:t>SUP-REC-193-2015 Aportaciones privadas a Candidatos Independientes</a:t>
            </a:r>
          </a:p>
          <a:p>
            <a:pPr algn="just"/>
            <a:r>
              <a:rPr lang="es-MX" sz="1500" dirty="0"/>
              <a:t>SUP-REC-192/2015 Derecho de audiencia para alcanzar apoyo ciudadano</a:t>
            </a:r>
          </a:p>
          <a:p>
            <a:pPr algn="just"/>
            <a:r>
              <a:rPr lang="es-MX" sz="1500" dirty="0"/>
              <a:t>SUP-JDC-1004/2015 Porcentaje de apoyo ciudadano no debe ser desproporcionado ni injustificado</a:t>
            </a:r>
          </a:p>
        </p:txBody>
      </p:sp>
      <p:sp>
        <p:nvSpPr>
          <p:cNvPr id="5" name="CuadroTexto 4">
            <a:extLst>
              <a:ext uri="{FF2B5EF4-FFF2-40B4-BE49-F238E27FC236}">
                <a16:creationId xmlns:a16="http://schemas.microsoft.com/office/drawing/2014/main" id="{E099DE75-EE91-4B68-923C-37372B674D75}"/>
              </a:ext>
            </a:extLst>
          </p:cNvPr>
          <p:cNvSpPr txBox="1"/>
          <p:nvPr/>
        </p:nvSpPr>
        <p:spPr>
          <a:xfrm>
            <a:off x="443020" y="6429383"/>
            <a:ext cx="7137994" cy="276999"/>
          </a:xfrm>
          <a:prstGeom prst="rect">
            <a:avLst/>
          </a:prstGeom>
          <a:noFill/>
        </p:spPr>
        <p:txBody>
          <a:bodyPr wrap="square">
            <a:spAutoFit/>
          </a:bodyPr>
          <a:lstStyle/>
          <a:p>
            <a:r>
              <a:rPr lang="es-MX" sz="1200" dirty="0"/>
              <a:t>Más </a:t>
            </a:r>
            <a:r>
              <a:rPr lang="es-MX" sz="1200" dirty="0" err="1"/>
              <a:t>info</a:t>
            </a:r>
            <a:r>
              <a:rPr lang="es-MX" sz="1200" dirty="0"/>
              <a:t>: </a:t>
            </a:r>
            <a:r>
              <a:rPr lang="es-MX" sz="1200" dirty="0">
                <a:hlinkClick r:id="rId2"/>
              </a:rPr>
              <a:t>http://www.scielo.org.co/scielo.php?script=sci_arttext&amp;pid=S0122-98932014000200003#num63</a:t>
            </a:r>
            <a:r>
              <a:rPr lang="es-MX" sz="1200" dirty="0"/>
              <a:t> </a:t>
            </a:r>
          </a:p>
        </p:txBody>
      </p:sp>
    </p:spTree>
    <p:extLst>
      <p:ext uri="{BB962C8B-B14F-4D97-AF65-F5344CB8AC3E}">
        <p14:creationId xmlns:p14="http://schemas.microsoft.com/office/powerpoint/2010/main" val="2891266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634253"/>
            <a:ext cx="5976664" cy="58920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6516216" y="1124744"/>
            <a:ext cx="2411760" cy="4339650"/>
          </a:xfrm>
          <a:prstGeom prst="rect">
            <a:avLst/>
          </a:prstGeom>
        </p:spPr>
        <p:txBody>
          <a:bodyPr wrap="square">
            <a:spAutoFit/>
          </a:bodyPr>
          <a:lstStyle/>
          <a:p>
            <a:pPr algn="just"/>
            <a:r>
              <a:rPr lang="es-MX" sz="1200" dirty="0"/>
              <a:t>Fuente: Arellano Trejo, Efrén, Origen y balance de las candidaturas independientes, Documento de trabajo núm. 193, junio de 2015, México, Centro de Estudios Sociales y de Opinión Pública, 2015, pp. 16-17. Cuadro actualizado y corregido a partir del TEPJF, Las candidaturas independientes en el proceso electoral 2014-2015. [Consulta: 13 de junio, 2016]. Disponible en: </a:t>
            </a:r>
            <a:r>
              <a:rPr lang="es-MX" sz="1200" dirty="0">
                <a:hlinkClick r:id="rId3"/>
              </a:rPr>
              <a:t>http://portales.te.gob.mx/candidaturas-independientes/content/las-candidaturas-independientes-en-el-proceso-electoral-2014-2015</a:t>
            </a:r>
            <a:endParaRPr lang="es-MX" sz="1200" dirty="0"/>
          </a:p>
          <a:p>
            <a:pPr algn="just"/>
            <a:endParaRPr lang="es-MX" sz="1200" dirty="0"/>
          </a:p>
          <a:p>
            <a:pPr algn="just"/>
            <a:endParaRPr lang="es-MX" sz="1200" dirty="0"/>
          </a:p>
          <a:p>
            <a:pPr algn="just"/>
            <a:r>
              <a:rPr lang="es-MX" sz="1200" dirty="0"/>
              <a:t>NOTA: El porcentaje de la última columna se deriva de considerar al total de CI, es decir, 133 (100%) </a:t>
            </a:r>
          </a:p>
        </p:txBody>
      </p:sp>
      <p:sp>
        <p:nvSpPr>
          <p:cNvPr id="5" name="CuadroTexto 4">
            <a:extLst>
              <a:ext uri="{FF2B5EF4-FFF2-40B4-BE49-F238E27FC236}">
                <a16:creationId xmlns:a16="http://schemas.microsoft.com/office/drawing/2014/main" id="{5B3F5326-8ADB-4878-B7A9-D3206DD638CF}"/>
              </a:ext>
            </a:extLst>
          </p:cNvPr>
          <p:cNvSpPr txBox="1"/>
          <p:nvPr/>
        </p:nvSpPr>
        <p:spPr>
          <a:xfrm>
            <a:off x="3852472" y="0"/>
            <a:ext cx="4703700" cy="477054"/>
          </a:xfrm>
          <a:prstGeom prst="rect">
            <a:avLst/>
          </a:prstGeom>
          <a:noFill/>
        </p:spPr>
        <p:txBody>
          <a:bodyPr wrap="square" rtlCol="0">
            <a:spAutoFit/>
          </a:bodyPr>
          <a:lstStyle/>
          <a:p>
            <a:pPr algn="ctr"/>
            <a:r>
              <a:rPr lang="es-MX" sz="2500" b="1" dirty="0">
                <a:solidFill>
                  <a:srgbClr val="2A2559"/>
                </a:solidFill>
                <a:latin typeface="Helvetica Neue"/>
              </a:rPr>
              <a:t>Proceso Electoral 2014 - 2015</a:t>
            </a:r>
          </a:p>
        </p:txBody>
      </p:sp>
    </p:spTree>
    <p:extLst>
      <p:ext uri="{BB962C8B-B14F-4D97-AF65-F5344CB8AC3E}">
        <p14:creationId xmlns:p14="http://schemas.microsoft.com/office/powerpoint/2010/main" val="678115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945" y="1204401"/>
            <a:ext cx="7698109" cy="44364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Rectángulo"/>
          <p:cNvSpPr/>
          <p:nvPr/>
        </p:nvSpPr>
        <p:spPr>
          <a:xfrm>
            <a:off x="443743" y="5660272"/>
            <a:ext cx="7278676" cy="707886"/>
          </a:xfrm>
          <a:prstGeom prst="rect">
            <a:avLst/>
          </a:prstGeom>
        </p:spPr>
        <p:txBody>
          <a:bodyPr wrap="square">
            <a:spAutoFit/>
          </a:bodyPr>
          <a:lstStyle/>
          <a:p>
            <a:r>
              <a:rPr lang="es-MX" sz="1000" dirty="0"/>
              <a:t>Fuente:  </a:t>
            </a:r>
            <a:r>
              <a:rPr lang="es-MX" sz="1000" dirty="0" err="1"/>
              <a:t>Lagunes</a:t>
            </a:r>
            <a:r>
              <a:rPr lang="es-MX" sz="1000" dirty="0"/>
              <a:t> López, Oscar Nicasio y </a:t>
            </a:r>
            <a:r>
              <a:rPr lang="es-MX" sz="1000" dirty="0" err="1"/>
              <a:t>Arellanes</a:t>
            </a:r>
            <a:r>
              <a:rPr lang="es-MX" sz="1000" dirty="0"/>
              <a:t> Jiménez, Paulino Ernesto, “Entre la partidocracia y la independencia. Las candidaturas independientes en las elecciones de 2015”, en Oscar Nicasio </a:t>
            </a:r>
            <a:r>
              <a:rPr lang="es-MX" sz="1000" dirty="0" err="1"/>
              <a:t>Lagunes</a:t>
            </a:r>
            <a:r>
              <a:rPr lang="es-MX" sz="1000" dirty="0"/>
              <a:t> López (coord.), Los nuevos dilemas de la democracia en México, Libro en prensa, pp. 193-204. </a:t>
            </a:r>
            <a:r>
              <a:rPr lang="es-MX" sz="1000" dirty="0">
                <a:hlinkClick r:id="rId3"/>
              </a:rPr>
              <a:t>http://www.scielo.org.mx/scielo.php?script=sci_arttext&amp;pid=S1870-69162016000200060#f2</a:t>
            </a:r>
            <a:r>
              <a:rPr lang="es-MX" sz="1000" dirty="0"/>
              <a:t> </a:t>
            </a:r>
          </a:p>
        </p:txBody>
      </p:sp>
      <p:sp>
        <p:nvSpPr>
          <p:cNvPr id="4" name="3 Rectángulo"/>
          <p:cNvSpPr/>
          <p:nvPr/>
        </p:nvSpPr>
        <p:spPr>
          <a:xfrm>
            <a:off x="2553658" y="865847"/>
            <a:ext cx="4036682" cy="338554"/>
          </a:xfrm>
          <a:prstGeom prst="rect">
            <a:avLst/>
          </a:prstGeom>
        </p:spPr>
        <p:txBody>
          <a:bodyPr wrap="none">
            <a:spAutoFit/>
          </a:bodyPr>
          <a:lstStyle/>
          <a:p>
            <a:pPr algn="ctr"/>
            <a:r>
              <a:rPr lang="es-MX" sz="1600" b="1" dirty="0">
                <a:solidFill>
                  <a:srgbClr val="2A2559"/>
                </a:solidFill>
                <a:latin typeface="Helvetica Neue"/>
              </a:rPr>
              <a:t>Candidatos</a:t>
            </a:r>
            <a:r>
              <a:rPr lang="es-MX" sz="1600" dirty="0"/>
              <a:t> </a:t>
            </a:r>
            <a:r>
              <a:rPr lang="es-MX" sz="1600" b="1" dirty="0">
                <a:solidFill>
                  <a:srgbClr val="2A2559"/>
                </a:solidFill>
                <a:latin typeface="Helvetica Neue"/>
              </a:rPr>
              <a:t>Independientes Ganadores </a:t>
            </a:r>
          </a:p>
        </p:txBody>
      </p:sp>
      <p:sp>
        <p:nvSpPr>
          <p:cNvPr id="6" name="CuadroTexto 5">
            <a:extLst>
              <a:ext uri="{FF2B5EF4-FFF2-40B4-BE49-F238E27FC236}">
                <a16:creationId xmlns:a16="http://schemas.microsoft.com/office/drawing/2014/main" id="{60603425-B0B0-4FA8-A3A5-7500269E9DDE}"/>
              </a:ext>
            </a:extLst>
          </p:cNvPr>
          <p:cNvSpPr txBox="1"/>
          <p:nvPr/>
        </p:nvSpPr>
        <p:spPr>
          <a:xfrm>
            <a:off x="3852472" y="0"/>
            <a:ext cx="4703700" cy="477054"/>
          </a:xfrm>
          <a:prstGeom prst="rect">
            <a:avLst/>
          </a:prstGeom>
          <a:noFill/>
        </p:spPr>
        <p:txBody>
          <a:bodyPr wrap="square" rtlCol="0">
            <a:spAutoFit/>
          </a:bodyPr>
          <a:lstStyle/>
          <a:p>
            <a:pPr algn="ctr"/>
            <a:r>
              <a:rPr lang="es-MX" sz="2500" b="1" dirty="0">
                <a:solidFill>
                  <a:srgbClr val="2A2559"/>
                </a:solidFill>
                <a:latin typeface="Helvetica Neue"/>
              </a:rPr>
              <a:t>Proceso Electoral 2014 - 2015</a:t>
            </a:r>
          </a:p>
        </p:txBody>
      </p:sp>
    </p:spTree>
    <p:extLst>
      <p:ext uri="{BB962C8B-B14F-4D97-AF65-F5344CB8AC3E}">
        <p14:creationId xmlns:p14="http://schemas.microsoft.com/office/powerpoint/2010/main" val="2918722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954106" y="5762587"/>
            <a:ext cx="5446694" cy="246221"/>
          </a:xfrm>
          <a:prstGeom prst="rect">
            <a:avLst/>
          </a:prstGeom>
        </p:spPr>
        <p:txBody>
          <a:bodyPr wrap="square">
            <a:spAutoFit/>
          </a:bodyPr>
          <a:lstStyle/>
          <a:p>
            <a:r>
              <a:rPr lang="es-MX" sz="1000" dirty="0"/>
              <a:t>Fuente:  </a:t>
            </a:r>
            <a:r>
              <a:rPr lang="es-MX" sz="1000" dirty="0">
                <a:hlinkClick r:id="rId2"/>
              </a:rPr>
              <a:t>https://www.scielo.org.mx/scielo.php?script=sci_arttext&amp;pid=S0185-19182019000100427</a:t>
            </a:r>
            <a:r>
              <a:rPr lang="es-MX" sz="1000" dirty="0"/>
              <a:t> </a:t>
            </a:r>
          </a:p>
        </p:txBody>
      </p:sp>
      <p:sp>
        <p:nvSpPr>
          <p:cNvPr id="4" name="3 Rectángulo"/>
          <p:cNvSpPr/>
          <p:nvPr/>
        </p:nvSpPr>
        <p:spPr>
          <a:xfrm>
            <a:off x="2553658" y="865847"/>
            <a:ext cx="4036682" cy="338554"/>
          </a:xfrm>
          <a:prstGeom prst="rect">
            <a:avLst/>
          </a:prstGeom>
        </p:spPr>
        <p:txBody>
          <a:bodyPr wrap="none">
            <a:spAutoFit/>
          </a:bodyPr>
          <a:lstStyle/>
          <a:p>
            <a:pPr algn="ctr"/>
            <a:r>
              <a:rPr lang="es-MX" sz="1600" b="1" dirty="0">
                <a:solidFill>
                  <a:srgbClr val="2A2559"/>
                </a:solidFill>
                <a:latin typeface="Helvetica Neue"/>
              </a:rPr>
              <a:t>Candidatos</a:t>
            </a:r>
            <a:r>
              <a:rPr lang="es-MX" sz="1600" dirty="0"/>
              <a:t> </a:t>
            </a:r>
            <a:r>
              <a:rPr lang="es-MX" sz="1600" b="1" dirty="0">
                <a:solidFill>
                  <a:srgbClr val="2A2559"/>
                </a:solidFill>
                <a:latin typeface="Helvetica Neue"/>
              </a:rPr>
              <a:t>Independientes Ganadores </a:t>
            </a:r>
          </a:p>
        </p:txBody>
      </p:sp>
      <p:sp>
        <p:nvSpPr>
          <p:cNvPr id="6" name="CuadroTexto 5">
            <a:extLst>
              <a:ext uri="{FF2B5EF4-FFF2-40B4-BE49-F238E27FC236}">
                <a16:creationId xmlns:a16="http://schemas.microsoft.com/office/drawing/2014/main" id="{60603425-B0B0-4FA8-A3A5-7500269E9DDE}"/>
              </a:ext>
            </a:extLst>
          </p:cNvPr>
          <p:cNvSpPr txBox="1"/>
          <p:nvPr/>
        </p:nvSpPr>
        <p:spPr>
          <a:xfrm>
            <a:off x="3852472" y="0"/>
            <a:ext cx="4703700" cy="477054"/>
          </a:xfrm>
          <a:prstGeom prst="rect">
            <a:avLst/>
          </a:prstGeom>
          <a:noFill/>
        </p:spPr>
        <p:txBody>
          <a:bodyPr wrap="square" rtlCol="0">
            <a:spAutoFit/>
          </a:bodyPr>
          <a:lstStyle/>
          <a:p>
            <a:pPr algn="ctr"/>
            <a:r>
              <a:rPr lang="es-MX" sz="2500" b="1" dirty="0">
                <a:solidFill>
                  <a:srgbClr val="2A2559"/>
                </a:solidFill>
                <a:latin typeface="Helvetica Neue"/>
              </a:rPr>
              <a:t>Proceso Electoral 2017 - 2018</a:t>
            </a:r>
          </a:p>
        </p:txBody>
      </p:sp>
      <p:pic>
        <p:nvPicPr>
          <p:cNvPr id="5" name="Imagen 4">
            <a:extLst>
              <a:ext uri="{FF2B5EF4-FFF2-40B4-BE49-F238E27FC236}">
                <a16:creationId xmlns:a16="http://schemas.microsoft.com/office/drawing/2014/main" id="{F3FCC9BA-3526-4AD2-B0A9-97DE245C0F97}"/>
              </a:ext>
            </a:extLst>
          </p:cNvPr>
          <p:cNvPicPr>
            <a:picLocks noChangeAspect="1"/>
          </p:cNvPicPr>
          <p:nvPr/>
        </p:nvPicPr>
        <p:blipFill>
          <a:blip r:embed="rId3"/>
          <a:stretch>
            <a:fillRect/>
          </a:stretch>
        </p:blipFill>
        <p:spPr>
          <a:xfrm>
            <a:off x="497806" y="1850065"/>
            <a:ext cx="7889339" cy="3082860"/>
          </a:xfrm>
          <a:prstGeom prst="rect">
            <a:avLst/>
          </a:prstGeom>
        </p:spPr>
      </p:pic>
    </p:spTree>
    <p:extLst>
      <p:ext uri="{BB962C8B-B14F-4D97-AF65-F5344CB8AC3E}">
        <p14:creationId xmlns:p14="http://schemas.microsoft.com/office/powerpoint/2010/main" val="4059100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629533" y="865847"/>
            <a:ext cx="5884944" cy="338554"/>
          </a:xfrm>
          <a:prstGeom prst="rect">
            <a:avLst/>
          </a:prstGeom>
        </p:spPr>
        <p:txBody>
          <a:bodyPr wrap="none">
            <a:spAutoFit/>
          </a:bodyPr>
          <a:lstStyle/>
          <a:p>
            <a:pPr algn="ctr"/>
            <a:r>
              <a:rPr lang="es-MX" sz="1600" b="1" dirty="0">
                <a:solidFill>
                  <a:srgbClr val="2A2559"/>
                </a:solidFill>
                <a:latin typeface="Helvetica Neue"/>
              </a:rPr>
              <a:t>Análisis del desempeño de las Candidatos</a:t>
            </a:r>
            <a:r>
              <a:rPr lang="es-MX" sz="1600" dirty="0"/>
              <a:t> </a:t>
            </a:r>
            <a:r>
              <a:rPr lang="es-MX" sz="1600" b="1" dirty="0">
                <a:solidFill>
                  <a:srgbClr val="2A2559"/>
                </a:solidFill>
                <a:latin typeface="Helvetica Neue"/>
              </a:rPr>
              <a:t>Independientes</a:t>
            </a:r>
          </a:p>
        </p:txBody>
      </p:sp>
      <p:pic>
        <p:nvPicPr>
          <p:cNvPr id="2" name="Elementos multimedia en línea 1" title="Arturo Ramos Análisis del desempeño de las candidaturas independientes en México   10 08 21">
            <a:hlinkClick r:id="" action="ppaction://media"/>
            <a:extLst>
              <a:ext uri="{FF2B5EF4-FFF2-40B4-BE49-F238E27FC236}">
                <a16:creationId xmlns:a16="http://schemas.microsoft.com/office/drawing/2014/main" id="{2AC810F3-C5BE-410C-86ED-5C642E15725E}"/>
              </a:ext>
            </a:extLst>
          </p:cNvPr>
          <p:cNvPicPr>
            <a:picLocks noRot="1" noChangeAspect="1"/>
          </p:cNvPicPr>
          <p:nvPr>
            <a:videoFile r:link="rId1"/>
          </p:nvPr>
        </p:nvPicPr>
        <p:blipFill>
          <a:blip r:embed="rId3"/>
          <a:stretch>
            <a:fillRect/>
          </a:stretch>
        </p:blipFill>
        <p:spPr>
          <a:xfrm>
            <a:off x="921084" y="1590843"/>
            <a:ext cx="7301831" cy="4125535"/>
          </a:xfrm>
          <a:prstGeom prst="rect">
            <a:avLst/>
          </a:prstGeom>
        </p:spPr>
      </p:pic>
    </p:spTree>
    <p:extLst>
      <p:ext uri="{BB962C8B-B14F-4D97-AF65-F5344CB8AC3E}">
        <p14:creationId xmlns:p14="http://schemas.microsoft.com/office/powerpoint/2010/main" val="208881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3">
            <a:extLst>
              <a:ext uri="{FF2B5EF4-FFF2-40B4-BE49-F238E27FC236}">
                <a16:creationId xmlns:a16="http://schemas.microsoft.com/office/drawing/2014/main" id="{EF1C961A-3E42-4049-B3C0-4E192EA61663}"/>
              </a:ext>
            </a:extLst>
          </p:cNvPr>
          <p:cNvSpPr>
            <a:spLocks noChangeArrowheads="1"/>
          </p:cNvSpPr>
          <p:nvPr/>
        </p:nvSpPr>
        <p:spPr bwMode="auto">
          <a:xfrm>
            <a:off x="685800" y="2349916"/>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defRPr>
                <a:solidFill>
                  <a:schemeClr val="tx1"/>
                </a:solidFill>
                <a:latin typeface="Calibri" panose="020F0502020204030204" pitchFamily="34" charset="0"/>
              </a:defRPr>
            </a:lvl1pPr>
            <a:lvl2pPr marL="742950" indent="-285750" defTabSz="912813">
              <a:defRPr>
                <a:solidFill>
                  <a:schemeClr val="tx1"/>
                </a:solidFill>
                <a:latin typeface="Calibri" panose="020F0502020204030204" pitchFamily="34" charset="0"/>
              </a:defRPr>
            </a:lvl2pPr>
            <a:lvl3pPr marL="1143000" indent="-228600" defTabSz="912813">
              <a:defRPr>
                <a:solidFill>
                  <a:schemeClr val="tx1"/>
                </a:solidFill>
                <a:latin typeface="Calibri" panose="020F0502020204030204" pitchFamily="34" charset="0"/>
              </a:defRPr>
            </a:lvl3pPr>
            <a:lvl4pPr marL="1600200" indent="-228600" defTabSz="912813">
              <a:defRPr>
                <a:solidFill>
                  <a:schemeClr val="tx1"/>
                </a:solidFill>
                <a:latin typeface="Calibri" panose="020F0502020204030204" pitchFamily="34" charset="0"/>
              </a:defRPr>
            </a:lvl4pPr>
            <a:lvl5pPr marL="2057400" indent="-228600" defTabSz="912813">
              <a:defRPr>
                <a:solidFill>
                  <a:schemeClr val="tx1"/>
                </a:solidFill>
                <a:latin typeface="Calibri" panose="020F0502020204030204" pitchFamily="34" charset="0"/>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MX" altLang="es-MX" sz="3600" b="1" dirty="0">
                <a:solidFill>
                  <a:srgbClr val="2A2559"/>
                </a:solidFill>
                <a:latin typeface="Helvetica Neue" charset="0"/>
                <a:ea typeface="ＭＳ Ｐゴシック" panose="020B0600070205080204" pitchFamily="34" charset="-128"/>
              </a:rPr>
              <a:t>Elecciones Ordinarias 2022</a:t>
            </a:r>
            <a:endParaRPr lang="es-ES" altLang="es-MX" sz="3600" b="1" dirty="0">
              <a:solidFill>
                <a:srgbClr val="2A2559"/>
              </a:solidFill>
              <a:latin typeface="Helvetica Neue" charset="0"/>
              <a:ea typeface="ＭＳ Ｐゴシック" panose="020B0600070205080204" pitchFamily="34" charset="-128"/>
            </a:endParaRPr>
          </a:p>
        </p:txBody>
      </p:sp>
    </p:spTree>
    <p:extLst>
      <p:ext uri="{BB962C8B-B14F-4D97-AF65-F5344CB8AC3E}">
        <p14:creationId xmlns:p14="http://schemas.microsoft.com/office/powerpoint/2010/main" val="4265668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60603425-B0B0-4FA8-A3A5-7500269E9DDE}"/>
              </a:ext>
            </a:extLst>
          </p:cNvPr>
          <p:cNvSpPr txBox="1"/>
          <p:nvPr/>
        </p:nvSpPr>
        <p:spPr>
          <a:xfrm>
            <a:off x="4219090" y="83127"/>
            <a:ext cx="4703700" cy="477054"/>
          </a:xfrm>
          <a:prstGeom prst="rect">
            <a:avLst/>
          </a:prstGeom>
          <a:noFill/>
        </p:spPr>
        <p:txBody>
          <a:bodyPr wrap="square" rtlCol="0">
            <a:spAutoFit/>
          </a:bodyPr>
          <a:lstStyle/>
          <a:p>
            <a:pPr algn="ctr"/>
            <a:r>
              <a:rPr lang="es-MX" sz="2500" b="1" dirty="0">
                <a:solidFill>
                  <a:srgbClr val="2A2559"/>
                </a:solidFill>
                <a:latin typeface="Helvetica Neue"/>
              </a:rPr>
              <a:t>Proceso Electoral 2021 - 2022</a:t>
            </a:r>
          </a:p>
        </p:txBody>
      </p:sp>
      <p:pic>
        <p:nvPicPr>
          <p:cNvPr id="1026" name="Picture 2" descr="Calendario Electoral 2022">
            <a:extLst>
              <a:ext uri="{FF2B5EF4-FFF2-40B4-BE49-F238E27FC236}">
                <a16:creationId xmlns:a16="http://schemas.microsoft.com/office/drawing/2014/main" id="{0E38F400-6F39-4C67-88C5-EB4780D27B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209" y="1037576"/>
            <a:ext cx="8701581" cy="4782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1077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60603425-B0B0-4FA8-A3A5-7500269E9DDE}"/>
              </a:ext>
            </a:extLst>
          </p:cNvPr>
          <p:cNvSpPr txBox="1"/>
          <p:nvPr/>
        </p:nvSpPr>
        <p:spPr>
          <a:xfrm>
            <a:off x="4219090" y="83127"/>
            <a:ext cx="4703700" cy="477054"/>
          </a:xfrm>
          <a:prstGeom prst="rect">
            <a:avLst/>
          </a:prstGeom>
          <a:noFill/>
        </p:spPr>
        <p:txBody>
          <a:bodyPr wrap="square" rtlCol="0">
            <a:spAutoFit/>
          </a:bodyPr>
          <a:lstStyle/>
          <a:p>
            <a:pPr algn="ctr"/>
            <a:r>
              <a:rPr lang="es-MX" sz="2500" b="1" dirty="0">
                <a:solidFill>
                  <a:srgbClr val="2A2559"/>
                </a:solidFill>
                <a:latin typeface="Helvetica Neue"/>
              </a:rPr>
              <a:t>Proceso Electoral 2022 - 2023</a:t>
            </a:r>
          </a:p>
        </p:txBody>
      </p:sp>
      <p:pic>
        <p:nvPicPr>
          <p:cNvPr id="2" name="Picture 2" descr="Calendario Electoral 2023">
            <a:extLst>
              <a:ext uri="{FF2B5EF4-FFF2-40B4-BE49-F238E27FC236}">
                <a16:creationId xmlns:a16="http://schemas.microsoft.com/office/drawing/2014/main" id="{DA31F947-EC8F-442A-BF17-2450A1EB64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9830" y="833740"/>
            <a:ext cx="7244339" cy="5190519"/>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88F3266E-A636-4CEA-B709-A975A6DC63AF}"/>
              </a:ext>
            </a:extLst>
          </p:cNvPr>
          <p:cNvSpPr txBox="1"/>
          <p:nvPr/>
        </p:nvSpPr>
        <p:spPr>
          <a:xfrm>
            <a:off x="447674" y="6261087"/>
            <a:ext cx="7381876" cy="553998"/>
          </a:xfrm>
          <a:prstGeom prst="rect">
            <a:avLst/>
          </a:prstGeom>
          <a:noFill/>
        </p:spPr>
        <p:txBody>
          <a:bodyPr wrap="square">
            <a:spAutoFit/>
          </a:bodyPr>
          <a:lstStyle/>
          <a:p>
            <a:r>
              <a:rPr lang="es-MX" sz="1000" dirty="0"/>
              <a:t>Coahuila: </a:t>
            </a:r>
            <a:r>
              <a:rPr lang="es-MX" sz="1000" dirty="0">
                <a:hlinkClick r:id="rId3"/>
              </a:rPr>
              <a:t>https://www.iec.org.mx/v1/images/proceso2023/ci/CONVOCATORIA_GUBERNATURA_CI-2.pdf</a:t>
            </a:r>
            <a:endParaRPr lang="es-MX" sz="1000" dirty="0"/>
          </a:p>
          <a:p>
            <a:r>
              <a:rPr lang="es-MX" sz="1000" dirty="0">
                <a:hlinkClick r:id="rId4"/>
              </a:rPr>
              <a:t>http://iec.org.mx/v1/images/proceso2023/ci/CONVOCATORIA_DIPUTACIONES_CI-2.pdf</a:t>
            </a:r>
            <a:r>
              <a:rPr lang="es-MX" sz="1000" dirty="0"/>
              <a:t>  </a:t>
            </a:r>
          </a:p>
          <a:p>
            <a:r>
              <a:rPr lang="es-MX" sz="1000" dirty="0"/>
              <a:t>Estado de México: </a:t>
            </a:r>
            <a:r>
              <a:rPr lang="es-MX" sz="1000" dirty="0">
                <a:hlinkClick r:id="rId5"/>
              </a:rPr>
              <a:t>https://www.ieem.org.mx/consejo_general/cg/2022/AC_22/a052_22.pdf</a:t>
            </a:r>
            <a:r>
              <a:rPr lang="es-MX" sz="1000" dirty="0"/>
              <a:t> </a:t>
            </a:r>
          </a:p>
        </p:txBody>
      </p:sp>
    </p:spTree>
    <p:extLst>
      <p:ext uri="{BB962C8B-B14F-4D97-AF65-F5344CB8AC3E}">
        <p14:creationId xmlns:p14="http://schemas.microsoft.com/office/powerpoint/2010/main" val="4013344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6DC7E07B-353F-4F55-8D70-24B2D41CD678}"/>
              </a:ext>
            </a:extLst>
          </p:cNvPr>
          <p:cNvSpPr txBox="1"/>
          <p:nvPr/>
        </p:nvSpPr>
        <p:spPr>
          <a:xfrm>
            <a:off x="3925455" y="637392"/>
            <a:ext cx="4547088" cy="861774"/>
          </a:xfrm>
          <a:prstGeom prst="rect">
            <a:avLst/>
          </a:prstGeom>
          <a:noFill/>
        </p:spPr>
        <p:txBody>
          <a:bodyPr wrap="square" rtlCol="0">
            <a:spAutoFit/>
          </a:bodyPr>
          <a:lstStyle/>
          <a:p>
            <a:pPr algn="ctr"/>
            <a:r>
              <a:rPr lang="es-MX" sz="2500" b="1" dirty="0">
                <a:solidFill>
                  <a:srgbClr val="2A2559"/>
                </a:solidFill>
                <a:latin typeface="Helvetica Neue"/>
              </a:rPr>
              <a:t>Candidaturas Independientes</a:t>
            </a:r>
          </a:p>
        </p:txBody>
      </p:sp>
      <p:sp>
        <p:nvSpPr>
          <p:cNvPr id="9" name="CuadroTexto 8">
            <a:extLst>
              <a:ext uri="{FF2B5EF4-FFF2-40B4-BE49-F238E27FC236}">
                <a16:creationId xmlns:a16="http://schemas.microsoft.com/office/drawing/2014/main" id="{D960FE92-9F4B-4B8E-BC01-530440CEA144}"/>
              </a:ext>
            </a:extLst>
          </p:cNvPr>
          <p:cNvSpPr txBox="1"/>
          <p:nvPr/>
        </p:nvSpPr>
        <p:spPr>
          <a:xfrm>
            <a:off x="831272" y="1536174"/>
            <a:ext cx="7641271" cy="3785652"/>
          </a:xfrm>
          <a:prstGeom prst="rect">
            <a:avLst/>
          </a:prstGeom>
          <a:noFill/>
        </p:spPr>
        <p:txBody>
          <a:bodyPr wrap="square">
            <a:spAutoFit/>
          </a:bodyPr>
          <a:lstStyle/>
          <a:p>
            <a:pPr algn="just"/>
            <a:r>
              <a:rPr lang="es-MX" sz="2400" dirty="0"/>
              <a:t>Las candidaturas son aquellas ofertas políticas entre las que han de decidir los electores, e incluyen a “una persona o conjunto de personas para ocupar la titularidad de un cargo, generalmente electivo”. </a:t>
            </a:r>
          </a:p>
          <a:p>
            <a:pPr algn="just"/>
            <a:r>
              <a:rPr lang="es-MX" sz="2400" dirty="0"/>
              <a:t>Se entiende que, desde una visión legal, esas candidaturas son independientes cuando se trata de individuos que participan en las elecciones sin que los respalde un partido político de manera formal ante la organización electoral ni ante el mecanismo del ejercicio del voto (en la boleta o papeleta). (</a:t>
            </a:r>
            <a:r>
              <a:rPr lang="es-MX" sz="2400" dirty="0" err="1"/>
              <a:t>Freidenberg</a:t>
            </a:r>
            <a:r>
              <a:rPr lang="es-MX" sz="2400" dirty="0"/>
              <a:t> 2017, 23)</a:t>
            </a:r>
          </a:p>
        </p:txBody>
      </p:sp>
    </p:spTree>
    <p:extLst>
      <p:ext uri="{BB962C8B-B14F-4D97-AF65-F5344CB8AC3E}">
        <p14:creationId xmlns:p14="http://schemas.microsoft.com/office/powerpoint/2010/main" val="1624040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ECFC5D8-3032-4093-9B17-C2BC096BFDC7}"/>
              </a:ext>
            </a:extLst>
          </p:cNvPr>
          <p:cNvSpPr txBox="1"/>
          <p:nvPr/>
        </p:nvSpPr>
        <p:spPr>
          <a:xfrm>
            <a:off x="4764639" y="0"/>
            <a:ext cx="4223928" cy="477054"/>
          </a:xfrm>
          <a:prstGeom prst="rect">
            <a:avLst/>
          </a:prstGeom>
          <a:noFill/>
        </p:spPr>
        <p:txBody>
          <a:bodyPr wrap="square" rtlCol="0">
            <a:spAutoFit/>
          </a:bodyPr>
          <a:lstStyle/>
          <a:p>
            <a:pPr algn="ctr"/>
            <a:r>
              <a:rPr lang="es-MX" sz="2500" b="1" dirty="0">
                <a:solidFill>
                  <a:srgbClr val="2A2559"/>
                </a:solidFill>
                <a:latin typeface="Helvetica Neue"/>
              </a:rPr>
              <a:t>Convocatoria 2022</a:t>
            </a:r>
          </a:p>
        </p:txBody>
      </p:sp>
      <p:graphicFrame>
        <p:nvGraphicFramePr>
          <p:cNvPr id="8" name="8 Diagrama">
            <a:extLst>
              <a:ext uri="{FF2B5EF4-FFF2-40B4-BE49-F238E27FC236}">
                <a16:creationId xmlns:a16="http://schemas.microsoft.com/office/drawing/2014/main" id="{01927622-DC58-46BD-BE4D-13E8C6EAC4D3}"/>
              </a:ext>
            </a:extLst>
          </p:cNvPr>
          <p:cNvGraphicFramePr/>
          <p:nvPr>
            <p:extLst>
              <p:ext uri="{D42A27DB-BD31-4B8C-83A1-F6EECF244321}">
                <p14:modId xmlns:p14="http://schemas.microsoft.com/office/powerpoint/2010/main" val="3182179347"/>
              </p:ext>
            </p:extLst>
          </p:nvPr>
        </p:nvGraphicFramePr>
        <p:xfrm>
          <a:off x="1228692" y="853965"/>
          <a:ext cx="7462726" cy="51500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7240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ECFC5D8-3032-4093-9B17-C2BC096BFDC7}"/>
              </a:ext>
            </a:extLst>
          </p:cNvPr>
          <p:cNvSpPr txBox="1"/>
          <p:nvPr/>
        </p:nvSpPr>
        <p:spPr>
          <a:xfrm>
            <a:off x="4764639" y="0"/>
            <a:ext cx="4223928" cy="477054"/>
          </a:xfrm>
          <a:prstGeom prst="rect">
            <a:avLst/>
          </a:prstGeom>
          <a:noFill/>
        </p:spPr>
        <p:txBody>
          <a:bodyPr wrap="square" rtlCol="0">
            <a:spAutoFit/>
          </a:bodyPr>
          <a:lstStyle/>
          <a:p>
            <a:pPr algn="ctr"/>
            <a:r>
              <a:rPr lang="es-MX" sz="2500" b="1" dirty="0">
                <a:solidFill>
                  <a:srgbClr val="2A2559"/>
                </a:solidFill>
                <a:latin typeface="Helvetica Neue"/>
              </a:rPr>
              <a:t>Convocatoria 2023</a:t>
            </a:r>
          </a:p>
        </p:txBody>
      </p:sp>
      <p:graphicFrame>
        <p:nvGraphicFramePr>
          <p:cNvPr id="8" name="8 Diagrama">
            <a:extLst>
              <a:ext uri="{FF2B5EF4-FFF2-40B4-BE49-F238E27FC236}">
                <a16:creationId xmlns:a16="http://schemas.microsoft.com/office/drawing/2014/main" id="{01927622-DC58-46BD-BE4D-13E8C6EAC4D3}"/>
              </a:ext>
            </a:extLst>
          </p:cNvPr>
          <p:cNvGraphicFramePr/>
          <p:nvPr>
            <p:extLst>
              <p:ext uri="{D42A27DB-BD31-4B8C-83A1-F6EECF244321}">
                <p14:modId xmlns:p14="http://schemas.microsoft.com/office/powerpoint/2010/main" val="2055522377"/>
              </p:ext>
            </p:extLst>
          </p:nvPr>
        </p:nvGraphicFramePr>
        <p:xfrm>
          <a:off x="1228692" y="853965"/>
          <a:ext cx="7462726" cy="51500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047417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extLst>
              <p:ext uri="{D42A27DB-BD31-4B8C-83A1-F6EECF244321}">
                <p14:modId xmlns:p14="http://schemas.microsoft.com/office/powerpoint/2010/main" val="4104771250"/>
              </p:ext>
            </p:extLst>
          </p:nvPr>
        </p:nvGraphicFramePr>
        <p:xfrm>
          <a:off x="457200" y="1782067"/>
          <a:ext cx="8229600" cy="3509248"/>
        </p:xfrm>
        <a:graphic>
          <a:graphicData uri="http://schemas.openxmlformats.org/drawingml/2006/table">
            <a:tbl>
              <a:tblPr firstRow="1" bandRow="1">
                <a:tableStyleId>{1FECB4D8-DB02-4DC6-A0A2-4F2EBAE1DC90}</a:tableStyleId>
              </a:tblPr>
              <a:tblGrid>
                <a:gridCol w="1584176">
                  <a:extLst>
                    <a:ext uri="{9D8B030D-6E8A-4147-A177-3AD203B41FA5}">
                      <a16:colId xmlns:a16="http://schemas.microsoft.com/office/drawing/2014/main" val="20000"/>
                    </a:ext>
                  </a:extLst>
                </a:gridCol>
                <a:gridCol w="1368152">
                  <a:extLst>
                    <a:ext uri="{9D8B030D-6E8A-4147-A177-3AD203B41FA5}">
                      <a16:colId xmlns:a16="http://schemas.microsoft.com/office/drawing/2014/main" val="20001"/>
                    </a:ext>
                  </a:extLst>
                </a:gridCol>
                <a:gridCol w="1368152">
                  <a:extLst>
                    <a:ext uri="{9D8B030D-6E8A-4147-A177-3AD203B41FA5}">
                      <a16:colId xmlns:a16="http://schemas.microsoft.com/office/drawing/2014/main" val="20002"/>
                    </a:ext>
                  </a:extLst>
                </a:gridCol>
                <a:gridCol w="1368152">
                  <a:extLst>
                    <a:ext uri="{9D8B030D-6E8A-4147-A177-3AD203B41FA5}">
                      <a16:colId xmlns:a16="http://schemas.microsoft.com/office/drawing/2014/main" val="20003"/>
                    </a:ext>
                  </a:extLst>
                </a:gridCol>
                <a:gridCol w="1368152">
                  <a:extLst>
                    <a:ext uri="{9D8B030D-6E8A-4147-A177-3AD203B41FA5}">
                      <a16:colId xmlns:a16="http://schemas.microsoft.com/office/drawing/2014/main" val="20004"/>
                    </a:ext>
                  </a:extLst>
                </a:gridCol>
                <a:gridCol w="1172816">
                  <a:extLst>
                    <a:ext uri="{9D8B030D-6E8A-4147-A177-3AD203B41FA5}">
                      <a16:colId xmlns:a16="http://schemas.microsoft.com/office/drawing/2014/main" val="20005"/>
                    </a:ext>
                  </a:extLst>
                </a:gridCol>
              </a:tblGrid>
              <a:tr h="367784">
                <a:tc>
                  <a:txBody>
                    <a:bodyPr/>
                    <a:lstStyle/>
                    <a:p>
                      <a:r>
                        <a:rPr lang="es-MX" sz="1000" b="0" dirty="0">
                          <a:ln>
                            <a:solidFill>
                              <a:schemeClr val="tx1"/>
                            </a:solidFill>
                          </a:ln>
                          <a:solidFill>
                            <a:sysClr val="windowText" lastClr="000000"/>
                          </a:solidFill>
                        </a:rPr>
                        <a:t>Estado</a:t>
                      </a:r>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MX" sz="1000" b="0" dirty="0">
                          <a:ln>
                            <a:solidFill>
                              <a:schemeClr val="tx1"/>
                            </a:solidFill>
                          </a:ln>
                          <a:solidFill>
                            <a:sysClr val="windowText" lastClr="000000"/>
                          </a:solidFill>
                        </a:rPr>
                        <a:t>Cargos de elección popular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457200" rtl="0" eaLnBrk="1" latinLnBrk="0" hangingPunct="1"/>
                      <a:r>
                        <a:rPr lang="es-MX" sz="1000" b="0" kern="1200" dirty="0">
                          <a:ln>
                            <a:solidFill>
                              <a:schemeClr val="tx1"/>
                            </a:solidFill>
                          </a:ln>
                          <a:solidFill>
                            <a:sysClr val="windowText" lastClr="000000"/>
                          </a:solidFill>
                          <a:latin typeface="+mn-lt"/>
                          <a:ea typeface="+mn-ea"/>
                          <a:cs typeface="+mn-cs"/>
                        </a:rPr>
                        <a:t>Requisitos que deben cumplir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MX" sz="1000" b="0" kern="1200" dirty="0">
                          <a:ln>
                            <a:solidFill>
                              <a:schemeClr val="tx1"/>
                            </a:solidFill>
                          </a:ln>
                          <a:solidFill>
                            <a:sysClr val="windowText" lastClr="000000"/>
                          </a:solidFill>
                          <a:latin typeface="+mn-lt"/>
                          <a:ea typeface="+mn-ea"/>
                          <a:cs typeface="+mn-cs"/>
                        </a:rPr>
                        <a:t>Documentación requerida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MX" sz="1000" b="0" kern="1200" dirty="0">
                          <a:ln>
                            <a:solidFill>
                              <a:schemeClr val="tx1"/>
                            </a:solidFill>
                          </a:ln>
                          <a:solidFill>
                            <a:sysClr val="windowText" lastClr="000000"/>
                          </a:solidFill>
                          <a:latin typeface="+mn-lt"/>
                          <a:ea typeface="+mn-ea"/>
                          <a:cs typeface="+mn-cs"/>
                        </a:rPr>
                        <a:t>Plazos para recabar el apoyo ciudadano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MX" sz="1000" b="0" kern="1200" dirty="0">
                          <a:ln>
                            <a:solidFill>
                              <a:schemeClr val="tx1"/>
                            </a:solidFill>
                          </a:ln>
                          <a:solidFill>
                            <a:sysClr val="windowText" lastClr="000000"/>
                          </a:solidFill>
                          <a:latin typeface="+mn-lt"/>
                          <a:ea typeface="+mn-ea"/>
                          <a:cs typeface="+mn-cs"/>
                        </a:rPr>
                        <a:t>Topes de gastos y formatos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67784">
                <a:tc>
                  <a:txBody>
                    <a:bodyPr/>
                    <a:lstStyle/>
                    <a:p>
                      <a:r>
                        <a:rPr lang="es-MX" sz="1000" b="0" dirty="0">
                          <a:ln>
                            <a:solidFill>
                              <a:schemeClr val="tx1"/>
                            </a:solidFill>
                          </a:ln>
                          <a:solidFill>
                            <a:sysClr val="windowText" lastClr="000000"/>
                          </a:solidFill>
                        </a:rPr>
                        <a:t>Aguascalientes *</a:t>
                      </a:r>
                    </a:p>
                    <a:p>
                      <a:r>
                        <a:rPr lang="es-MX" sz="1000" b="0" dirty="0">
                          <a:ln>
                            <a:solidFill>
                              <a:schemeClr val="tx1"/>
                            </a:solidFill>
                          </a:ln>
                          <a:solidFill>
                            <a:sysClr val="windowText" lastClr="000000"/>
                          </a:solidFill>
                        </a:rPr>
                        <a:t>(Art.</a:t>
                      </a:r>
                      <a:r>
                        <a:rPr lang="es-MX" sz="1000" b="0" baseline="0" dirty="0">
                          <a:ln>
                            <a:solidFill>
                              <a:schemeClr val="tx1"/>
                            </a:solidFill>
                          </a:ln>
                          <a:solidFill>
                            <a:sysClr val="windowText" lastClr="000000"/>
                          </a:solidFill>
                        </a:rPr>
                        <a:t> </a:t>
                      </a:r>
                      <a:r>
                        <a:rPr lang="es-MX" sz="1000" b="0" dirty="0">
                          <a:ln>
                            <a:solidFill>
                              <a:schemeClr val="tx1"/>
                            </a:solidFill>
                          </a:ln>
                          <a:solidFill>
                            <a:sysClr val="windowText" lastClr="000000"/>
                          </a:solidFill>
                        </a:rPr>
                        <a:t>380 CE)</a:t>
                      </a:r>
                      <a:endParaRPr lang="es-MX" sz="1000" b="0" dirty="0">
                        <a:ln>
                          <a:solidFill>
                            <a:srgbClr val="00B050"/>
                          </a:solidFill>
                        </a:ln>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6778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MX" sz="1000" b="0" kern="1200" dirty="0">
                          <a:ln>
                            <a:solidFill>
                              <a:schemeClr val="tx1"/>
                            </a:solidFill>
                          </a:ln>
                          <a:solidFill>
                            <a:sysClr val="windowText" lastClr="000000"/>
                          </a:solidFill>
                          <a:latin typeface="+mn-lt"/>
                          <a:ea typeface="+mn-ea"/>
                          <a:cs typeface="+mn-cs"/>
                        </a:rPr>
                        <a:t>Durango </a:t>
                      </a:r>
                    </a:p>
                    <a:p>
                      <a:pPr marL="0" marR="0" indent="0" algn="l" defTabSz="457200" rtl="0" eaLnBrk="1" fontAlgn="auto" latinLnBrk="0" hangingPunct="1">
                        <a:lnSpc>
                          <a:spcPct val="100000"/>
                        </a:lnSpc>
                        <a:spcBef>
                          <a:spcPts val="0"/>
                        </a:spcBef>
                        <a:spcAft>
                          <a:spcPts val="0"/>
                        </a:spcAft>
                        <a:buClrTx/>
                        <a:buSzTx/>
                        <a:buFontTx/>
                        <a:buNone/>
                        <a:tabLst/>
                        <a:defRPr/>
                      </a:pPr>
                      <a:r>
                        <a:rPr lang="es-MX" sz="1000" b="0" kern="1200" dirty="0">
                          <a:ln>
                            <a:solidFill>
                              <a:schemeClr val="tx1"/>
                            </a:solidFill>
                          </a:ln>
                          <a:solidFill>
                            <a:sysClr val="windowText" lastClr="000000"/>
                          </a:solidFill>
                          <a:latin typeface="+mn-lt"/>
                          <a:ea typeface="+mn-ea"/>
                          <a:cs typeface="+mn-cs"/>
                        </a:rPr>
                        <a:t>(Art. 297 LIPE)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36778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MX" sz="1000" b="0" kern="1200" dirty="0">
                          <a:ln>
                            <a:solidFill>
                              <a:schemeClr val="tx1"/>
                            </a:solidFill>
                          </a:ln>
                          <a:solidFill>
                            <a:sysClr val="windowText" lastClr="000000"/>
                          </a:solidFill>
                          <a:latin typeface="+mn-lt"/>
                          <a:ea typeface="+mn-ea"/>
                          <a:cs typeface="+mn-cs"/>
                        </a:rPr>
                        <a:t>Hidalgo </a:t>
                      </a:r>
                    </a:p>
                    <a:p>
                      <a:pPr marL="0" marR="0" indent="0" algn="l" defTabSz="457200" rtl="0" eaLnBrk="1" fontAlgn="auto" latinLnBrk="0" hangingPunct="1">
                        <a:lnSpc>
                          <a:spcPct val="100000"/>
                        </a:lnSpc>
                        <a:spcBef>
                          <a:spcPts val="0"/>
                        </a:spcBef>
                        <a:spcAft>
                          <a:spcPts val="0"/>
                        </a:spcAft>
                        <a:buClrTx/>
                        <a:buSzTx/>
                        <a:buFontTx/>
                        <a:buNone/>
                        <a:tabLst/>
                        <a:defRPr/>
                      </a:pPr>
                      <a:r>
                        <a:rPr lang="es-MX" sz="1000" b="0" kern="1200" dirty="0">
                          <a:ln>
                            <a:solidFill>
                              <a:schemeClr val="tx1"/>
                            </a:solidFill>
                          </a:ln>
                          <a:solidFill>
                            <a:sysClr val="windowText" lastClr="000000"/>
                          </a:solidFill>
                          <a:latin typeface="+mn-lt"/>
                          <a:ea typeface="+mn-ea"/>
                          <a:cs typeface="+mn-cs"/>
                        </a:rPr>
                        <a:t>(Art. 222 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24337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MX" sz="1000" b="0" kern="1200" dirty="0">
                          <a:ln>
                            <a:solidFill>
                              <a:schemeClr val="tx1"/>
                            </a:solidFill>
                          </a:ln>
                          <a:solidFill>
                            <a:sysClr val="windowText" lastClr="000000"/>
                          </a:solidFill>
                          <a:latin typeface="+mn-lt"/>
                          <a:ea typeface="+mn-ea"/>
                          <a:cs typeface="+mn-cs"/>
                        </a:rPr>
                        <a:t>Oaxaca</a:t>
                      </a:r>
                    </a:p>
                    <a:p>
                      <a:pPr marL="0" marR="0" indent="0" algn="l" defTabSz="457200" rtl="0" eaLnBrk="1" fontAlgn="auto" latinLnBrk="0" hangingPunct="1">
                        <a:lnSpc>
                          <a:spcPct val="100000"/>
                        </a:lnSpc>
                        <a:spcBef>
                          <a:spcPts val="0"/>
                        </a:spcBef>
                        <a:spcAft>
                          <a:spcPts val="0"/>
                        </a:spcAft>
                        <a:buClrTx/>
                        <a:buSzTx/>
                        <a:buFontTx/>
                        <a:buNone/>
                        <a:tabLst/>
                        <a:defRPr/>
                      </a:pPr>
                      <a:r>
                        <a:rPr lang="es-MX" sz="1000" b="0" kern="1200" dirty="0">
                          <a:ln>
                            <a:solidFill>
                              <a:schemeClr val="tx1"/>
                            </a:solidFill>
                          </a:ln>
                          <a:solidFill>
                            <a:sysClr val="windowText" lastClr="000000"/>
                          </a:solidFill>
                          <a:latin typeface="+mn-lt"/>
                          <a:ea typeface="+mn-ea"/>
                          <a:cs typeface="+mn-cs"/>
                        </a:rPr>
                        <a:t>(Art. 90 LIPE)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36778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MX" sz="1000" b="0" kern="1200" dirty="0">
                          <a:ln>
                            <a:solidFill>
                              <a:schemeClr val="tx1"/>
                            </a:solidFill>
                          </a:ln>
                          <a:solidFill>
                            <a:sysClr val="windowText" lastClr="000000"/>
                          </a:solidFill>
                          <a:latin typeface="+mn-lt"/>
                          <a:ea typeface="+mn-ea"/>
                          <a:cs typeface="+mn-cs"/>
                        </a:rPr>
                        <a:t>Quintana Roo **</a:t>
                      </a:r>
                    </a:p>
                    <a:p>
                      <a:pPr marL="0" marR="0" indent="0" algn="l" defTabSz="457200" rtl="0" eaLnBrk="1" fontAlgn="auto" latinLnBrk="0" hangingPunct="1">
                        <a:lnSpc>
                          <a:spcPct val="100000"/>
                        </a:lnSpc>
                        <a:spcBef>
                          <a:spcPts val="0"/>
                        </a:spcBef>
                        <a:spcAft>
                          <a:spcPts val="0"/>
                        </a:spcAft>
                        <a:buClrTx/>
                        <a:buSzTx/>
                        <a:buFontTx/>
                        <a:buNone/>
                        <a:tabLst/>
                        <a:defRPr/>
                      </a:pPr>
                      <a:r>
                        <a:rPr lang="es-MX" sz="1000" b="0" kern="1200" dirty="0">
                          <a:ln>
                            <a:solidFill>
                              <a:schemeClr val="tx1"/>
                            </a:solidFill>
                          </a:ln>
                          <a:solidFill>
                            <a:sysClr val="windowText" lastClr="000000"/>
                          </a:solidFill>
                          <a:latin typeface="+mn-lt"/>
                          <a:ea typeface="+mn-ea"/>
                          <a:cs typeface="+mn-cs"/>
                        </a:rPr>
                        <a:t>(Art. 122 LE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36778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MX" sz="1000" b="0" kern="1200" dirty="0">
                          <a:ln>
                            <a:solidFill>
                              <a:schemeClr val="tx1"/>
                            </a:solidFill>
                          </a:ln>
                          <a:solidFill>
                            <a:sysClr val="windowText" lastClr="000000"/>
                          </a:solidFill>
                          <a:latin typeface="+mn-lt"/>
                          <a:ea typeface="+mn-ea"/>
                          <a:cs typeface="+mn-cs"/>
                        </a:rPr>
                        <a:t>Tamaulipas </a:t>
                      </a:r>
                    </a:p>
                    <a:p>
                      <a:pPr marL="0" marR="0" indent="0" algn="l" defTabSz="457200" rtl="0" eaLnBrk="1" fontAlgn="auto" latinLnBrk="0" hangingPunct="1">
                        <a:lnSpc>
                          <a:spcPct val="100000"/>
                        </a:lnSpc>
                        <a:spcBef>
                          <a:spcPts val="0"/>
                        </a:spcBef>
                        <a:spcAft>
                          <a:spcPts val="0"/>
                        </a:spcAft>
                        <a:buClrTx/>
                        <a:buSzTx/>
                        <a:buFontTx/>
                        <a:buNone/>
                        <a:tabLst/>
                        <a:defRPr/>
                      </a:pPr>
                      <a:r>
                        <a:rPr lang="es-MX" sz="1000" b="0" kern="1200" dirty="0">
                          <a:ln>
                            <a:solidFill>
                              <a:schemeClr val="tx1"/>
                            </a:solidFill>
                          </a:ln>
                          <a:solidFill>
                            <a:sysClr val="windowText" lastClr="000000"/>
                          </a:solidFill>
                          <a:latin typeface="+mn-lt"/>
                          <a:ea typeface="+mn-ea"/>
                          <a:cs typeface="+mn-cs"/>
                        </a:rPr>
                        <a:t>(Art.14 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1"/>
                  </a:ext>
                </a:extLst>
              </a:tr>
              <a:tr h="36778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MX" sz="1000" b="0" kern="1200" dirty="0">
                          <a:ln>
                            <a:solidFill>
                              <a:schemeClr val="tx1"/>
                            </a:solidFill>
                          </a:ln>
                          <a:solidFill>
                            <a:sysClr val="windowText" lastClr="000000"/>
                          </a:solidFill>
                          <a:latin typeface="+mn-lt"/>
                          <a:ea typeface="+mn-ea"/>
                          <a:cs typeface="+mn-cs"/>
                        </a:rPr>
                        <a:t>Coahuila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3831351290"/>
                  </a:ext>
                </a:extLst>
              </a:tr>
              <a:tr h="36778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MX" sz="1000" b="0" kern="1200" dirty="0">
                          <a:ln>
                            <a:solidFill>
                              <a:schemeClr val="tx1"/>
                            </a:solidFill>
                          </a:ln>
                          <a:solidFill>
                            <a:sysClr val="windowText" lastClr="000000"/>
                          </a:solidFill>
                          <a:latin typeface="+mn-lt"/>
                          <a:ea typeface="+mn-ea"/>
                          <a:cs typeface="+mn-cs"/>
                        </a:rPr>
                        <a:t>Estado de México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endParaRPr lang="es-MX" sz="1000" b="0" dirty="0">
                        <a:ln>
                          <a:solidFill>
                            <a:srgbClr val="00B050"/>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812554414"/>
                  </a:ext>
                </a:extLst>
              </a:tr>
            </a:tbl>
          </a:graphicData>
        </a:graphic>
      </p:graphicFrame>
      <p:sp>
        <p:nvSpPr>
          <p:cNvPr id="5" name="1 Título"/>
          <p:cNvSpPr txBox="1">
            <a:spLocks/>
          </p:cNvSpPr>
          <p:nvPr/>
        </p:nvSpPr>
        <p:spPr>
          <a:xfrm>
            <a:off x="971600" y="-99392"/>
            <a:ext cx="8229600" cy="1143000"/>
          </a:xfrm>
          <a:prstGeom prst="rect">
            <a:avLst/>
          </a:prstGeom>
        </p:spPr>
        <p:txBody>
          <a:bodyPr vert="horz"/>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pPr algn="r"/>
            <a:r>
              <a:rPr lang="es-MX" sz="2800" b="1" kern="0">
                <a:solidFill>
                  <a:schemeClr val="bg1"/>
                </a:solidFill>
              </a:rPr>
              <a:t>Elementos mínimos de la convocatoria</a:t>
            </a:r>
            <a:endParaRPr lang="es-MX" sz="2800" b="1" kern="0" dirty="0">
              <a:solidFill>
                <a:schemeClr val="bg1"/>
              </a:solidFill>
            </a:endParaRPr>
          </a:p>
        </p:txBody>
      </p:sp>
      <p:pic>
        <p:nvPicPr>
          <p:cNvPr id="11" name="10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05787" y="2282913"/>
            <a:ext cx="206173" cy="190314"/>
          </a:xfrm>
          <a:prstGeom prst="rect">
            <a:avLst/>
          </a:prstGeom>
        </p:spPr>
      </p:pic>
      <p:pic>
        <p:nvPicPr>
          <p:cNvPr id="13" name="12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87452" y="2727317"/>
            <a:ext cx="206173" cy="190314"/>
          </a:xfrm>
          <a:prstGeom prst="rect">
            <a:avLst/>
          </a:prstGeom>
        </p:spPr>
      </p:pic>
      <p:pic>
        <p:nvPicPr>
          <p:cNvPr id="14" name="13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04248" y="2721641"/>
            <a:ext cx="206173" cy="190314"/>
          </a:xfrm>
          <a:prstGeom prst="rect">
            <a:avLst/>
          </a:prstGeom>
        </p:spPr>
      </p:pic>
      <p:pic>
        <p:nvPicPr>
          <p:cNvPr id="15" name="14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1478" y="2720583"/>
            <a:ext cx="206173" cy="190314"/>
          </a:xfrm>
          <a:prstGeom prst="rect">
            <a:avLst/>
          </a:prstGeom>
        </p:spPr>
      </p:pic>
      <p:pic>
        <p:nvPicPr>
          <p:cNvPr id="16" name="15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05787" y="2720583"/>
            <a:ext cx="206173" cy="190314"/>
          </a:xfrm>
          <a:prstGeom prst="rect">
            <a:avLst/>
          </a:prstGeom>
        </p:spPr>
      </p:pic>
      <p:pic>
        <p:nvPicPr>
          <p:cNvPr id="17" name="16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96705" y="2668047"/>
            <a:ext cx="206173" cy="190314"/>
          </a:xfrm>
          <a:prstGeom prst="rect">
            <a:avLst/>
          </a:prstGeom>
        </p:spPr>
      </p:pic>
      <p:pic>
        <p:nvPicPr>
          <p:cNvPr id="18" name="17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03660" y="3109331"/>
            <a:ext cx="206173" cy="190314"/>
          </a:xfrm>
          <a:prstGeom prst="rect">
            <a:avLst/>
          </a:prstGeom>
        </p:spPr>
      </p:pic>
      <p:pic>
        <p:nvPicPr>
          <p:cNvPr id="19" name="18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05784" y="3112496"/>
            <a:ext cx="206173" cy="190314"/>
          </a:xfrm>
          <a:prstGeom prst="rect">
            <a:avLst/>
          </a:prstGeom>
        </p:spPr>
      </p:pic>
      <p:pic>
        <p:nvPicPr>
          <p:cNvPr id="20" name="19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1476" y="3109331"/>
            <a:ext cx="206173" cy="190314"/>
          </a:xfrm>
          <a:prstGeom prst="rect">
            <a:avLst/>
          </a:prstGeom>
        </p:spPr>
      </p:pic>
      <p:pic>
        <p:nvPicPr>
          <p:cNvPr id="21" name="20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03669" y="3116885"/>
            <a:ext cx="206173" cy="190314"/>
          </a:xfrm>
          <a:prstGeom prst="rect">
            <a:avLst/>
          </a:prstGeom>
        </p:spPr>
      </p:pic>
      <p:pic>
        <p:nvPicPr>
          <p:cNvPr id="22" name="21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82255" y="3104930"/>
            <a:ext cx="206173" cy="190314"/>
          </a:xfrm>
          <a:prstGeom prst="rect">
            <a:avLst/>
          </a:prstGeom>
        </p:spPr>
      </p:pic>
      <p:pic>
        <p:nvPicPr>
          <p:cNvPr id="23" name="22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96704" y="3481229"/>
            <a:ext cx="206173" cy="190314"/>
          </a:xfrm>
          <a:prstGeom prst="rect">
            <a:avLst/>
          </a:prstGeom>
        </p:spPr>
      </p:pic>
      <p:pic>
        <p:nvPicPr>
          <p:cNvPr id="24" name="23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04472" y="3486940"/>
            <a:ext cx="206173" cy="190314"/>
          </a:xfrm>
          <a:prstGeom prst="rect">
            <a:avLst/>
          </a:prstGeom>
        </p:spPr>
      </p:pic>
      <p:pic>
        <p:nvPicPr>
          <p:cNvPr id="25" name="24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1476" y="3481229"/>
            <a:ext cx="206173" cy="190314"/>
          </a:xfrm>
          <a:prstGeom prst="rect">
            <a:avLst/>
          </a:prstGeom>
        </p:spPr>
      </p:pic>
      <p:pic>
        <p:nvPicPr>
          <p:cNvPr id="26" name="25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03668" y="3486940"/>
            <a:ext cx="206173" cy="190314"/>
          </a:xfrm>
          <a:prstGeom prst="rect">
            <a:avLst/>
          </a:prstGeom>
        </p:spPr>
      </p:pic>
      <p:pic>
        <p:nvPicPr>
          <p:cNvPr id="27" name="26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82254" y="3476828"/>
            <a:ext cx="206173" cy="190314"/>
          </a:xfrm>
          <a:prstGeom prst="rect">
            <a:avLst/>
          </a:prstGeom>
        </p:spPr>
      </p:pic>
      <p:pic>
        <p:nvPicPr>
          <p:cNvPr id="28" name="27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06432" y="3898584"/>
            <a:ext cx="206173" cy="190314"/>
          </a:xfrm>
          <a:prstGeom prst="rect">
            <a:avLst/>
          </a:prstGeom>
        </p:spPr>
      </p:pic>
      <p:pic>
        <p:nvPicPr>
          <p:cNvPr id="29" name="28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22249" y="3901558"/>
            <a:ext cx="206173" cy="190314"/>
          </a:xfrm>
          <a:prstGeom prst="rect">
            <a:avLst/>
          </a:prstGeom>
        </p:spPr>
      </p:pic>
      <p:pic>
        <p:nvPicPr>
          <p:cNvPr id="35" name="34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82253" y="4273096"/>
            <a:ext cx="206173" cy="190314"/>
          </a:xfrm>
          <a:prstGeom prst="rect">
            <a:avLst/>
          </a:prstGeom>
        </p:spPr>
      </p:pic>
      <p:pic>
        <p:nvPicPr>
          <p:cNvPr id="36" name="35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03667" y="4277534"/>
            <a:ext cx="206173" cy="190314"/>
          </a:xfrm>
          <a:prstGeom prst="rect">
            <a:avLst/>
          </a:prstGeom>
        </p:spPr>
      </p:pic>
      <p:pic>
        <p:nvPicPr>
          <p:cNvPr id="37" name="36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1476" y="4273096"/>
            <a:ext cx="206173" cy="190314"/>
          </a:xfrm>
          <a:prstGeom prst="rect">
            <a:avLst/>
          </a:prstGeom>
        </p:spPr>
      </p:pic>
      <p:pic>
        <p:nvPicPr>
          <p:cNvPr id="38" name="37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91916" y="4273096"/>
            <a:ext cx="206173" cy="190314"/>
          </a:xfrm>
          <a:prstGeom prst="rect">
            <a:avLst/>
          </a:prstGeom>
        </p:spPr>
      </p:pic>
      <p:pic>
        <p:nvPicPr>
          <p:cNvPr id="39" name="38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96703" y="4273096"/>
            <a:ext cx="206173" cy="190314"/>
          </a:xfrm>
          <a:prstGeom prst="rect">
            <a:avLst/>
          </a:prstGeom>
        </p:spPr>
      </p:pic>
      <p:pic>
        <p:nvPicPr>
          <p:cNvPr id="40" name="39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82256" y="3901558"/>
            <a:ext cx="206173" cy="190314"/>
          </a:xfrm>
          <a:prstGeom prst="rect">
            <a:avLst/>
          </a:prstGeom>
        </p:spPr>
      </p:pic>
      <p:pic>
        <p:nvPicPr>
          <p:cNvPr id="41" name="40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03669" y="3901558"/>
            <a:ext cx="206173" cy="190314"/>
          </a:xfrm>
          <a:prstGeom prst="rect">
            <a:avLst/>
          </a:prstGeom>
        </p:spPr>
      </p:pic>
      <p:sp>
        <p:nvSpPr>
          <p:cNvPr id="64" name="CuadroTexto 63">
            <a:extLst>
              <a:ext uri="{FF2B5EF4-FFF2-40B4-BE49-F238E27FC236}">
                <a16:creationId xmlns:a16="http://schemas.microsoft.com/office/drawing/2014/main" id="{2E8AE3EB-6750-48A5-AEDD-982E60FBD404}"/>
              </a:ext>
            </a:extLst>
          </p:cNvPr>
          <p:cNvSpPr txBox="1"/>
          <p:nvPr/>
        </p:nvSpPr>
        <p:spPr>
          <a:xfrm>
            <a:off x="4520327" y="758212"/>
            <a:ext cx="4223928" cy="861774"/>
          </a:xfrm>
          <a:prstGeom prst="rect">
            <a:avLst/>
          </a:prstGeom>
          <a:noFill/>
        </p:spPr>
        <p:txBody>
          <a:bodyPr wrap="square" rtlCol="0">
            <a:spAutoFit/>
          </a:bodyPr>
          <a:lstStyle/>
          <a:p>
            <a:pPr algn="ctr"/>
            <a:r>
              <a:rPr lang="es-MX" sz="2500" b="1" dirty="0">
                <a:solidFill>
                  <a:srgbClr val="2A2559"/>
                </a:solidFill>
                <a:latin typeface="Helvetica Neue"/>
              </a:rPr>
              <a:t>Contenido de la Convocatoria</a:t>
            </a:r>
          </a:p>
        </p:txBody>
      </p:sp>
      <p:sp>
        <p:nvSpPr>
          <p:cNvPr id="65" name="CuadroTexto 64">
            <a:extLst>
              <a:ext uri="{FF2B5EF4-FFF2-40B4-BE49-F238E27FC236}">
                <a16:creationId xmlns:a16="http://schemas.microsoft.com/office/drawing/2014/main" id="{C8CD49E9-CC69-4DF9-99FC-C5105A46AB92}"/>
              </a:ext>
            </a:extLst>
          </p:cNvPr>
          <p:cNvSpPr txBox="1"/>
          <p:nvPr/>
        </p:nvSpPr>
        <p:spPr>
          <a:xfrm>
            <a:off x="457201" y="5317777"/>
            <a:ext cx="7525052" cy="861774"/>
          </a:xfrm>
          <a:prstGeom prst="rect">
            <a:avLst/>
          </a:prstGeom>
          <a:noFill/>
        </p:spPr>
        <p:txBody>
          <a:bodyPr wrap="square">
            <a:spAutoFit/>
          </a:bodyPr>
          <a:lstStyle/>
          <a:p>
            <a:pPr algn="just"/>
            <a:r>
              <a:rPr lang="es-MX" sz="1000" dirty="0"/>
              <a:t>*El artículo 380 del Código Electoral de Aguascalientes señala que la convocatoria debe contener las fechas y lugar en donde se recibirán las solicitudes de pre registro y registro. Asimismo, se advierte que el Consejo puede acordar la inclusión de algún otro elemento siempre y cuando no trasgreda la CPEUM.  </a:t>
            </a:r>
          </a:p>
          <a:p>
            <a:pPr algn="just"/>
            <a:r>
              <a:rPr lang="es-MX" sz="1000" dirty="0"/>
              <a:t>**El artículo 92 de la Ley de Instituciones y Procedimientos Electorales para el Estado de Quinta Roo no especifica la documentación aunque agrega al contenido de la convocatoria la forma de llevar a cabo el cómputo de los respaldos y la obligación de crear una Asociación Civil. </a:t>
            </a:r>
          </a:p>
        </p:txBody>
      </p:sp>
      <p:pic>
        <p:nvPicPr>
          <p:cNvPr id="31" name="36 Imagen">
            <a:extLst>
              <a:ext uri="{FF2B5EF4-FFF2-40B4-BE49-F238E27FC236}">
                <a16:creationId xmlns:a16="http://schemas.microsoft.com/office/drawing/2014/main" id="{4E27F263-405F-4DF6-ACCF-4C81939342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96702" y="4647608"/>
            <a:ext cx="206173" cy="190314"/>
          </a:xfrm>
          <a:prstGeom prst="rect">
            <a:avLst/>
          </a:prstGeom>
        </p:spPr>
      </p:pic>
      <p:pic>
        <p:nvPicPr>
          <p:cNvPr id="32" name="36 Imagen">
            <a:extLst>
              <a:ext uri="{FF2B5EF4-FFF2-40B4-BE49-F238E27FC236}">
                <a16:creationId xmlns:a16="http://schemas.microsoft.com/office/drawing/2014/main" id="{ED3DE65E-D64B-439C-BF7B-A0F7961653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91916" y="4665009"/>
            <a:ext cx="206173" cy="190314"/>
          </a:xfrm>
          <a:prstGeom prst="rect">
            <a:avLst/>
          </a:prstGeom>
        </p:spPr>
      </p:pic>
      <p:pic>
        <p:nvPicPr>
          <p:cNvPr id="33" name="36 Imagen">
            <a:extLst>
              <a:ext uri="{FF2B5EF4-FFF2-40B4-BE49-F238E27FC236}">
                <a16:creationId xmlns:a16="http://schemas.microsoft.com/office/drawing/2014/main" id="{86DCB958-1AA8-4978-B5C7-F0502D467E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1475" y="4647608"/>
            <a:ext cx="206173" cy="190314"/>
          </a:xfrm>
          <a:prstGeom prst="rect">
            <a:avLst/>
          </a:prstGeom>
        </p:spPr>
      </p:pic>
      <p:pic>
        <p:nvPicPr>
          <p:cNvPr id="34" name="36 Imagen">
            <a:extLst>
              <a:ext uri="{FF2B5EF4-FFF2-40B4-BE49-F238E27FC236}">
                <a16:creationId xmlns:a16="http://schemas.microsoft.com/office/drawing/2014/main" id="{3CC1F482-82EC-4001-9412-B51DF1D36B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03667" y="4647608"/>
            <a:ext cx="206173" cy="190314"/>
          </a:xfrm>
          <a:prstGeom prst="rect">
            <a:avLst/>
          </a:prstGeom>
        </p:spPr>
      </p:pic>
      <p:pic>
        <p:nvPicPr>
          <p:cNvPr id="42" name="36 Imagen">
            <a:extLst>
              <a:ext uri="{FF2B5EF4-FFF2-40B4-BE49-F238E27FC236}">
                <a16:creationId xmlns:a16="http://schemas.microsoft.com/office/drawing/2014/main" id="{FADAE367-B74C-44F8-9782-CBE5C73ABD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82252" y="4647608"/>
            <a:ext cx="206173" cy="190314"/>
          </a:xfrm>
          <a:prstGeom prst="rect">
            <a:avLst/>
          </a:prstGeom>
        </p:spPr>
      </p:pic>
      <p:pic>
        <p:nvPicPr>
          <p:cNvPr id="43" name="36 Imagen">
            <a:extLst>
              <a:ext uri="{FF2B5EF4-FFF2-40B4-BE49-F238E27FC236}">
                <a16:creationId xmlns:a16="http://schemas.microsoft.com/office/drawing/2014/main" id="{A3D38A40-7AE9-482E-B817-65A6384177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03660" y="4988604"/>
            <a:ext cx="206173" cy="190314"/>
          </a:xfrm>
          <a:prstGeom prst="rect">
            <a:avLst/>
          </a:prstGeom>
        </p:spPr>
      </p:pic>
      <p:pic>
        <p:nvPicPr>
          <p:cNvPr id="44" name="36 Imagen">
            <a:extLst>
              <a:ext uri="{FF2B5EF4-FFF2-40B4-BE49-F238E27FC236}">
                <a16:creationId xmlns:a16="http://schemas.microsoft.com/office/drawing/2014/main" id="{3B43ED92-5214-4E43-9B59-3951856849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91916" y="4989842"/>
            <a:ext cx="206173" cy="190314"/>
          </a:xfrm>
          <a:prstGeom prst="rect">
            <a:avLst/>
          </a:prstGeom>
        </p:spPr>
      </p:pic>
      <p:pic>
        <p:nvPicPr>
          <p:cNvPr id="45" name="36 Imagen">
            <a:extLst>
              <a:ext uri="{FF2B5EF4-FFF2-40B4-BE49-F238E27FC236}">
                <a16:creationId xmlns:a16="http://schemas.microsoft.com/office/drawing/2014/main" id="{12D77D76-B153-49AC-B0B2-FE618C59B4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51475" y="4988604"/>
            <a:ext cx="206173" cy="190314"/>
          </a:xfrm>
          <a:prstGeom prst="rect">
            <a:avLst/>
          </a:prstGeom>
        </p:spPr>
      </p:pic>
      <p:pic>
        <p:nvPicPr>
          <p:cNvPr id="46" name="36 Imagen">
            <a:extLst>
              <a:ext uri="{FF2B5EF4-FFF2-40B4-BE49-F238E27FC236}">
                <a16:creationId xmlns:a16="http://schemas.microsoft.com/office/drawing/2014/main" id="{C551E781-8CA5-44FF-82CB-0EECC59521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12964" y="5000003"/>
            <a:ext cx="206173" cy="190314"/>
          </a:xfrm>
          <a:prstGeom prst="rect">
            <a:avLst/>
          </a:prstGeom>
        </p:spPr>
      </p:pic>
      <p:pic>
        <p:nvPicPr>
          <p:cNvPr id="47" name="36 Imagen">
            <a:extLst>
              <a:ext uri="{FF2B5EF4-FFF2-40B4-BE49-F238E27FC236}">
                <a16:creationId xmlns:a16="http://schemas.microsoft.com/office/drawing/2014/main" id="{C06DA2D5-5B98-4292-8251-CD95A9C351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82252" y="4988604"/>
            <a:ext cx="206173" cy="190314"/>
          </a:xfrm>
          <a:prstGeom prst="rect">
            <a:avLst/>
          </a:prstGeom>
        </p:spPr>
      </p:pic>
    </p:spTree>
    <p:extLst>
      <p:ext uri="{BB962C8B-B14F-4D97-AF65-F5344CB8AC3E}">
        <p14:creationId xmlns:p14="http://schemas.microsoft.com/office/powerpoint/2010/main" val="1359286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Diagrama"/>
          <p:cNvGraphicFramePr/>
          <p:nvPr>
            <p:extLst>
              <p:ext uri="{D42A27DB-BD31-4B8C-83A1-F6EECF244321}">
                <p14:modId xmlns:p14="http://schemas.microsoft.com/office/powerpoint/2010/main" val="3000743687"/>
              </p:ext>
            </p:extLst>
          </p:nvPr>
        </p:nvGraphicFramePr>
        <p:xfrm>
          <a:off x="223219" y="643302"/>
          <a:ext cx="8579035" cy="55713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uadroTexto 6">
            <a:extLst>
              <a:ext uri="{FF2B5EF4-FFF2-40B4-BE49-F238E27FC236}">
                <a16:creationId xmlns:a16="http://schemas.microsoft.com/office/drawing/2014/main" id="{936AB556-576B-46BF-984F-1D48970667BD}"/>
              </a:ext>
            </a:extLst>
          </p:cNvPr>
          <p:cNvSpPr txBox="1"/>
          <p:nvPr/>
        </p:nvSpPr>
        <p:spPr>
          <a:xfrm>
            <a:off x="3715966" y="47383"/>
            <a:ext cx="5086288" cy="477054"/>
          </a:xfrm>
          <a:prstGeom prst="rect">
            <a:avLst/>
          </a:prstGeom>
          <a:noFill/>
        </p:spPr>
        <p:txBody>
          <a:bodyPr wrap="square" rtlCol="0">
            <a:spAutoFit/>
          </a:bodyPr>
          <a:lstStyle/>
          <a:p>
            <a:pPr algn="ctr"/>
            <a:r>
              <a:rPr lang="es-MX" sz="2500" b="1" dirty="0">
                <a:solidFill>
                  <a:srgbClr val="2A2559"/>
                </a:solidFill>
                <a:latin typeface="Helvetica Neue"/>
              </a:rPr>
              <a:t>Manifestación de intención 2022</a:t>
            </a:r>
          </a:p>
        </p:txBody>
      </p:sp>
    </p:spTree>
    <p:extLst>
      <p:ext uri="{BB962C8B-B14F-4D97-AF65-F5344CB8AC3E}">
        <p14:creationId xmlns:p14="http://schemas.microsoft.com/office/powerpoint/2010/main" val="1006825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Diagrama"/>
          <p:cNvGraphicFramePr/>
          <p:nvPr>
            <p:extLst>
              <p:ext uri="{D42A27DB-BD31-4B8C-83A1-F6EECF244321}">
                <p14:modId xmlns:p14="http://schemas.microsoft.com/office/powerpoint/2010/main" val="654601376"/>
              </p:ext>
            </p:extLst>
          </p:nvPr>
        </p:nvGraphicFramePr>
        <p:xfrm>
          <a:off x="223219" y="643302"/>
          <a:ext cx="8579035" cy="55713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uadroTexto 6">
            <a:extLst>
              <a:ext uri="{FF2B5EF4-FFF2-40B4-BE49-F238E27FC236}">
                <a16:creationId xmlns:a16="http://schemas.microsoft.com/office/drawing/2014/main" id="{936AB556-576B-46BF-984F-1D48970667BD}"/>
              </a:ext>
            </a:extLst>
          </p:cNvPr>
          <p:cNvSpPr txBox="1"/>
          <p:nvPr/>
        </p:nvSpPr>
        <p:spPr>
          <a:xfrm>
            <a:off x="3715966" y="47383"/>
            <a:ext cx="5086288" cy="477054"/>
          </a:xfrm>
          <a:prstGeom prst="rect">
            <a:avLst/>
          </a:prstGeom>
          <a:noFill/>
        </p:spPr>
        <p:txBody>
          <a:bodyPr wrap="square" rtlCol="0">
            <a:spAutoFit/>
          </a:bodyPr>
          <a:lstStyle/>
          <a:p>
            <a:pPr algn="ctr"/>
            <a:r>
              <a:rPr lang="es-MX" sz="2500" b="1" dirty="0">
                <a:solidFill>
                  <a:srgbClr val="2A2559"/>
                </a:solidFill>
                <a:latin typeface="Helvetica Neue"/>
              </a:rPr>
              <a:t>Manifestación de intención 2023</a:t>
            </a:r>
          </a:p>
        </p:txBody>
      </p:sp>
    </p:spTree>
    <p:extLst>
      <p:ext uri="{BB962C8B-B14F-4D97-AF65-F5344CB8AC3E}">
        <p14:creationId xmlns:p14="http://schemas.microsoft.com/office/powerpoint/2010/main" val="13154296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101 Grupo"/>
          <p:cNvGrpSpPr/>
          <p:nvPr/>
        </p:nvGrpSpPr>
        <p:grpSpPr>
          <a:xfrm>
            <a:off x="564600" y="1924804"/>
            <a:ext cx="8237654" cy="2462469"/>
            <a:chOff x="467544" y="581779"/>
            <a:chExt cx="8703180" cy="2462469"/>
          </a:xfrm>
        </p:grpSpPr>
        <p:sp>
          <p:nvSpPr>
            <p:cNvPr id="7" name="6 CuadroTexto"/>
            <p:cNvSpPr txBox="1"/>
            <p:nvPr/>
          </p:nvSpPr>
          <p:spPr>
            <a:xfrm>
              <a:off x="467544" y="1772816"/>
              <a:ext cx="2304256" cy="646331"/>
            </a:xfrm>
            <a:prstGeom prst="rect">
              <a:avLst/>
            </a:prstGeom>
            <a:noFill/>
          </p:spPr>
          <p:txBody>
            <a:bodyPr wrap="square" rtlCol="0">
              <a:spAutoFit/>
            </a:bodyPr>
            <a:lstStyle/>
            <a:p>
              <a:pPr algn="ctr" fontAlgn="base">
                <a:spcBef>
                  <a:spcPct val="0"/>
                </a:spcBef>
                <a:spcAft>
                  <a:spcPct val="0"/>
                </a:spcAft>
              </a:pPr>
              <a:r>
                <a:rPr lang="es-MX" dirty="0">
                  <a:solidFill>
                    <a:srgbClr val="000000"/>
                  </a:solidFill>
                </a:rPr>
                <a:t>Candidato a Gobernador</a:t>
              </a:r>
            </a:p>
          </p:txBody>
        </p:sp>
        <p:sp>
          <p:nvSpPr>
            <p:cNvPr id="58" name="57 Abrir llave"/>
            <p:cNvSpPr/>
            <p:nvPr/>
          </p:nvSpPr>
          <p:spPr>
            <a:xfrm>
              <a:off x="2626854" y="1196752"/>
              <a:ext cx="1080120" cy="1847496"/>
            </a:xfrm>
            <a:prstGeom prst="leftBrace">
              <a:avLst/>
            </a:pr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fontAlgn="base">
                <a:spcBef>
                  <a:spcPct val="0"/>
                </a:spcBef>
                <a:spcAft>
                  <a:spcPct val="0"/>
                </a:spcAft>
              </a:pPr>
              <a:endParaRPr lang="es-MX">
                <a:solidFill>
                  <a:srgbClr val="000000"/>
                </a:solidFill>
              </a:endParaRPr>
            </a:p>
          </p:txBody>
        </p:sp>
        <p:grpSp>
          <p:nvGrpSpPr>
            <p:cNvPr id="64" name="63 Grupo"/>
            <p:cNvGrpSpPr/>
            <p:nvPr/>
          </p:nvGrpSpPr>
          <p:grpSpPr>
            <a:xfrm>
              <a:off x="3171677" y="1429779"/>
              <a:ext cx="3139800" cy="584775"/>
              <a:chOff x="-117474" y="3488876"/>
              <a:chExt cx="3139800" cy="584775"/>
            </a:xfrm>
          </p:grpSpPr>
          <p:sp>
            <p:nvSpPr>
              <p:cNvPr id="65" name="64 CuadroTexto"/>
              <p:cNvSpPr txBox="1"/>
              <p:nvPr/>
            </p:nvSpPr>
            <p:spPr>
              <a:xfrm>
                <a:off x="-117474" y="3488876"/>
                <a:ext cx="1800200" cy="584775"/>
              </a:xfrm>
              <a:prstGeom prst="rect">
                <a:avLst/>
              </a:prstGeom>
              <a:noFill/>
            </p:spPr>
            <p:txBody>
              <a:bodyPr wrap="square" rtlCol="0">
                <a:spAutoFit/>
              </a:bodyPr>
              <a:lstStyle/>
              <a:p>
                <a:pPr algn="ctr" fontAlgn="base">
                  <a:spcBef>
                    <a:spcPct val="0"/>
                  </a:spcBef>
                  <a:spcAft>
                    <a:spcPct val="0"/>
                  </a:spcAft>
                </a:pPr>
                <a:r>
                  <a:rPr lang="es-MX" sz="1600" b="1" dirty="0">
                    <a:solidFill>
                      <a:srgbClr val="000000"/>
                    </a:solidFill>
                  </a:rPr>
                  <a:t>Lista </a:t>
                </a:r>
              </a:p>
              <a:p>
                <a:pPr algn="ctr" fontAlgn="base">
                  <a:spcBef>
                    <a:spcPct val="0"/>
                  </a:spcBef>
                  <a:spcAft>
                    <a:spcPct val="0"/>
                  </a:spcAft>
                </a:pPr>
                <a:r>
                  <a:rPr lang="es-MX" sz="1600" b="1" dirty="0">
                    <a:solidFill>
                      <a:srgbClr val="000000"/>
                    </a:solidFill>
                  </a:rPr>
                  <a:t>nominal</a:t>
                </a:r>
              </a:p>
            </p:txBody>
          </p:sp>
          <p:sp>
            <p:nvSpPr>
              <p:cNvPr id="66" name="65 Flecha derecha"/>
              <p:cNvSpPr/>
              <p:nvPr/>
            </p:nvSpPr>
            <p:spPr>
              <a:xfrm>
                <a:off x="1412259" y="3613621"/>
                <a:ext cx="432048" cy="360040"/>
              </a:xfrm>
              <a:prstGeom prst="rightArrow">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s-MX" sz="1600">
                  <a:solidFill>
                    <a:srgbClr val="FFFFFF"/>
                  </a:solidFill>
                </a:endParaRPr>
              </a:p>
            </p:txBody>
          </p:sp>
          <p:sp>
            <p:nvSpPr>
              <p:cNvPr id="67" name="66 CuadroTexto"/>
              <p:cNvSpPr txBox="1"/>
              <p:nvPr/>
            </p:nvSpPr>
            <p:spPr>
              <a:xfrm>
                <a:off x="2164604" y="3596597"/>
                <a:ext cx="857722" cy="369332"/>
              </a:xfrm>
              <a:prstGeom prst="rect">
                <a:avLst/>
              </a:prstGeom>
              <a:noFill/>
            </p:spPr>
            <p:txBody>
              <a:bodyPr wrap="square" rtlCol="0">
                <a:spAutoFit/>
              </a:bodyPr>
              <a:lstStyle/>
              <a:p>
                <a:pPr fontAlgn="base">
                  <a:spcBef>
                    <a:spcPct val="0"/>
                  </a:spcBef>
                  <a:spcAft>
                    <a:spcPct val="0"/>
                  </a:spcAft>
                </a:pPr>
                <a:r>
                  <a:rPr lang="es-MX" dirty="0">
                    <a:solidFill>
                      <a:srgbClr val="000000"/>
                    </a:solidFill>
                  </a:rPr>
                  <a:t>2.5%</a:t>
                </a:r>
              </a:p>
            </p:txBody>
          </p:sp>
        </p:grpSp>
        <p:sp>
          <p:nvSpPr>
            <p:cNvPr id="62" name="61 CuadroTexto"/>
            <p:cNvSpPr txBox="1"/>
            <p:nvPr/>
          </p:nvSpPr>
          <p:spPr>
            <a:xfrm>
              <a:off x="7452320" y="581779"/>
              <a:ext cx="1591713" cy="830997"/>
            </a:xfrm>
            <a:prstGeom prst="rect">
              <a:avLst/>
            </a:prstGeom>
            <a:noFill/>
          </p:spPr>
          <p:txBody>
            <a:bodyPr wrap="square" rtlCol="0">
              <a:spAutoFit/>
            </a:bodyPr>
            <a:lstStyle/>
            <a:p>
              <a:pPr algn="ctr" fontAlgn="base">
                <a:spcBef>
                  <a:spcPct val="0"/>
                </a:spcBef>
                <a:spcAft>
                  <a:spcPct val="0"/>
                </a:spcAft>
              </a:pPr>
              <a:r>
                <a:rPr lang="es-MX" sz="1200" b="1" dirty="0">
                  <a:solidFill>
                    <a:srgbClr val="000000"/>
                  </a:solidFill>
                </a:rPr>
                <a:t>Corte de la lista: 31 de agosto del año previo a la elección</a:t>
              </a:r>
            </a:p>
            <a:p>
              <a:pPr algn="ctr" fontAlgn="base">
                <a:spcBef>
                  <a:spcPct val="0"/>
                </a:spcBef>
                <a:spcAft>
                  <a:spcPct val="0"/>
                </a:spcAft>
              </a:pPr>
              <a:endParaRPr lang="es-MX" sz="1200" b="1" dirty="0">
                <a:solidFill>
                  <a:srgbClr val="000000"/>
                </a:solidFill>
              </a:endParaRPr>
            </a:p>
          </p:txBody>
        </p:sp>
        <p:sp>
          <p:nvSpPr>
            <p:cNvPr id="76" name="75 CuadroTexto"/>
            <p:cNvSpPr txBox="1"/>
            <p:nvPr/>
          </p:nvSpPr>
          <p:spPr>
            <a:xfrm>
              <a:off x="3419872" y="2337623"/>
              <a:ext cx="4032448" cy="584775"/>
            </a:xfrm>
            <a:prstGeom prst="rect">
              <a:avLst/>
            </a:prstGeom>
            <a:noFill/>
          </p:spPr>
          <p:txBody>
            <a:bodyPr wrap="square" rtlCol="0">
              <a:spAutoFit/>
            </a:bodyPr>
            <a:lstStyle/>
            <a:p>
              <a:pPr fontAlgn="base">
                <a:spcBef>
                  <a:spcPct val="0"/>
                </a:spcBef>
                <a:spcAft>
                  <a:spcPct val="0"/>
                </a:spcAft>
              </a:pPr>
              <a:r>
                <a:rPr lang="es-MX" sz="1600" dirty="0">
                  <a:solidFill>
                    <a:srgbClr val="000000"/>
                  </a:solidFill>
                </a:rPr>
                <a:t>Debe obtenerse el porcentaje señalado en cada uno de los municipios de la entidad. </a:t>
              </a:r>
            </a:p>
          </p:txBody>
        </p:sp>
        <p:sp>
          <p:nvSpPr>
            <p:cNvPr id="101" name="100 CuadroTexto"/>
            <p:cNvSpPr txBox="1"/>
            <p:nvPr/>
          </p:nvSpPr>
          <p:spPr>
            <a:xfrm>
              <a:off x="7222740" y="1156369"/>
              <a:ext cx="1947984" cy="461665"/>
            </a:xfrm>
            <a:prstGeom prst="rect">
              <a:avLst/>
            </a:prstGeom>
            <a:noFill/>
          </p:spPr>
          <p:txBody>
            <a:bodyPr wrap="square" rtlCol="0">
              <a:spAutoFit/>
            </a:bodyPr>
            <a:lstStyle/>
            <a:p>
              <a:pPr algn="ctr" fontAlgn="base">
                <a:spcBef>
                  <a:spcPct val="0"/>
                </a:spcBef>
                <a:spcAft>
                  <a:spcPct val="0"/>
                </a:spcAft>
              </a:pPr>
              <a:r>
                <a:rPr lang="es-MX" sz="1200" dirty="0">
                  <a:solidFill>
                    <a:srgbClr val="000000"/>
                  </a:solidFill>
                  <a:hlinkClick r:id="rId2"/>
                </a:rPr>
                <a:t>Art. 376, Código Electoral de Aguascalientes</a:t>
              </a:r>
              <a:endParaRPr lang="es-MX" sz="1200" dirty="0">
                <a:solidFill>
                  <a:srgbClr val="000000"/>
                </a:solidFill>
              </a:endParaRPr>
            </a:p>
          </p:txBody>
        </p:sp>
        <p:sp>
          <p:nvSpPr>
            <p:cNvPr id="103" name="102 CuadroTexto"/>
            <p:cNvSpPr txBox="1"/>
            <p:nvPr/>
          </p:nvSpPr>
          <p:spPr>
            <a:xfrm>
              <a:off x="755576" y="2383987"/>
              <a:ext cx="2148011" cy="461665"/>
            </a:xfrm>
            <a:prstGeom prst="rect">
              <a:avLst/>
            </a:prstGeom>
            <a:noFill/>
          </p:spPr>
          <p:txBody>
            <a:bodyPr wrap="square" rtlCol="0">
              <a:spAutoFit/>
            </a:bodyPr>
            <a:lstStyle/>
            <a:p>
              <a:pPr fontAlgn="base">
                <a:spcBef>
                  <a:spcPct val="0"/>
                </a:spcBef>
                <a:spcAft>
                  <a:spcPct val="0"/>
                </a:spcAft>
              </a:pPr>
              <a:r>
                <a:rPr lang="es-MX" sz="1200" dirty="0">
                  <a:solidFill>
                    <a:srgbClr val="000000"/>
                  </a:solidFill>
                  <a:hlinkClick r:id="rId2"/>
                </a:rPr>
                <a:t>Art. 376, I, Código Electoral de </a:t>
              </a:r>
              <a:r>
                <a:rPr lang="es-MX" sz="1200" dirty="0" err="1">
                  <a:solidFill>
                    <a:srgbClr val="000000"/>
                  </a:solidFill>
                  <a:hlinkClick r:id="rId2"/>
                </a:rPr>
                <a:t>Aguscalientes</a:t>
              </a:r>
              <a:endParaRPr lang="es-MX" sz="1200" dirty="0">
                <a:solidFill>
                  <a:srgbClr val="000000"/>
                </a:solidFill>
              </a:endParaRPr>
            </a:p>
          </p:txBody>
        </p:sp>
      </p:grpSp>
      <p:sp>
        <p:nvSpPr>
          <p:cNvPr id="42" name="CuadroTexto 41">
            <a:extLst>
              <a:ext uri="{FF2B5EF4-FFF2-40B4-BE49-F238E27FC236}">
                <a16:creationId xmlns:a16="http://schemas.microsoft.com/office/drawing/2014/main" id="{5EA76BB9-C226-4CC6-9825-1124D9DDB932}"/>
              </a:ext>
            </a:extLst>
          </p:cNvPr>
          <p:cNvSpPr txBox="1"/>
          <p:nvPr/>
        </p:nvSpPr>
        <p:spPr>
          <a:xfrm>
            <a:off x="4313046" y="47383"/>
            <a:ext cx="4489208" cy="477054"/>
          </a:xfrm>
          <a:prstGeom prst="rect">
            <a:avLst/>
          </a:prstGeom>
          <a:noFill/>
        </p:spPr>
        <p:txBody>
          <a:bodyPr wrap="square" rtlCol="0">
            <a:spAutoFit/>
          </a:bodyPr>
          <a:lstStyle/>
          <a:p>
            <a:pPr algn="ctr"/>
            <a:r>
              <a:rPr lang="es-MX" sz="2500" b="1" dirty="0">
                <a:solidFill>
                  <a:srgbClr val="2A2559"/>
                </a:solidFill>
                <a:latin typeface="Helvetica Neue"/>
              </a:rPr>
              <a:t>Apoyo ciudadano 2022</a:t>
            </a:r>
          </a:p>
        </p:txBody>
      </p:sp>
      <p:sp>
        <p:nvSpPr>
          <p:cNvPr id="44" name="CuadroTexto 43">
            <a:extLst>
              <a:ext uri="{FF2B5EF4-FFF2-40B4-BE49-F238E27FC236}">
                <a16:creationId xmlns:a16="http://schemas.microsoft.com/office/drawing/2014/main" id="{D1335C0D-65B2-4CAC-8D1F-BB6ACAC1C103}"/>
              </a:ext>
            </a:extLst>
          </p:cNvPr>
          <p:cNvSpPr txBox="1"/>
          <p:nvPr/>
        </p:nvSpPr>
        <p:spPr>
          <a:xfrm>
            <a:off x="564600" y="1095617"/>
            <a:ext cx="2024093" cy="369332"/>
          </a:xfrm>
          <a:prstGeom prst="rect">
            <a:avLst/>
          </a:prstGeom>
          <a:noFill/>
        </p:spPr>
        <p:txBody>
          <a:bodyPr wrap="square" rtlCol="0">
            <a:spAutoFit/>
          </a:bodyPr>
          <a:lstStyle/>
          <a:p>
            <a:pPr algn="ctr"/>
            <a:r>
              <a:rPr lang="es-MX" b="1" dirty="0">
                <a:solidFill>
                  <a:srgbClr val="2A2559"/>
                </a:solidFill>
                <a:latin typeface="Helvetica Neue"/>
              </a:rPr>
              <a:t>Aguascalientes</a:t>
            </a:r>
          </a:p>
        </p:txBody>
      </p:sp>
    </p:spTree>
    <p:extLst>
      <p:ext uri="{BB962C8B-B14F-4D97-AF65-F5344CB8AC3E}">
        <p14:creationId xmlns:p14="http://schemas.microsoft.com/office/powerpoint/2010/main" val="10768587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101 Grupo"/>
          <p:cNvGrpSpPr/>
          <p:nvPr/>
        </p:nvGrpSpPr>
        <p:grpSpPr>
          <a:xfrm>
            <a:off x="405222" y="858004"/>
            <a:ext cx="8333556" cy="4568807"/>
            <a:chOff x="467544" y="581779"/>
            <a:chExt cx="8703180" cy="4568807"/>
          </a:xfrm>
        </p:grpSpPr>
        <p:sp>
          <p:nvSpPr>
            <p:cNvPr id="7" name="6 CuadroTexto"/>
            <p:cNvSpPr txBox="1"/>
            <p:nvPr/>
          </p:nvSpPr>
          <p:spPr>
            <a:xfrm>
              <a:off x="467544" y="1772816"/>
              <a:ext cx="2304256" cy="646331"/>
            </a:xfrm>
            <a:prstGeom prst="rect">
              <a:avLst/>
            </a:prstGeom>
            <a:noFill/>
          </p:spPr>
          <p:txBody>
            <a:bodyPr wrap="square" rtlCol="0">
              <a:spAutoFit/>
            </a:bodyPr>
            <a:lstStyle/>
            <a:p>
              <a:pPr algn="ctr" fontAlgn="base">
                <a:spcBef>
                  <a:spcPct val="0"/>
                </a:spcBef>
                <a:spcAft>
                  <a:spcPct val="0"/>
                </a:spcAft>
              </a:pPr>
              <a:r>
                <a:rPr lang="es-MX" dirty="0">
                  <a:solidFill>
                    <a:srgbClr val="000000"/>
                  </a:solidFill>
                </a:rPr>
                <a:t>Candidato a Gobernador</a:t>
              </a:r>
            </a:p>
          </p:txBody>
        </p:sp>
        <p:sp>
          <p:nvSpPr>
            <p:cNvPr id="60" name="59 CuadroTexto"/>
            <p:cNvSpPr txBox="1"/>
            <p:nvPr/>
          </p:nvSpPr>
          <p:spPr>
            <a:xfrm>
              <a:off x="531601" y="4054198"/>
              <a:ext cx="2304256" cy="646331"/>
            </a:xfrm>
            <a:prstGeom prst="rect">
              <a:avLst/>
            </a:prstGeom>
            <a:noFill/>
          </p:spPr>
          <p:txBody>
            <a:bodyPr wrap="square" rtlCol="0">
              <a:spAutoFit/>
            </a:bodyPr>
            <a:lstStyle/>
            <a:p>
              <a:pPr algn="ctr" fontAlgn="base">
                <a:spcBef>
                  <a:spcPct val="0"/>
                </a:spcBef>
                <a:spcAft>
                  <a:spcPct val="0"/>
                </a:spcAft>
              </a:pPr>
              <a:r>
                <a:rPr lang="es-MX" dirty="0">
                  <a:solidFill>
                    <a:srgbClr val="000000"/>
                  </a:solidFill>
                </a:rPr>
                <a:t>Candidatos ayuntamientos MR</a:t>
              </a:r>
            </a:p>
          </p:txBody>
        </p:sp>
        <p:sp>
          <p:nvSpPr>
            <p:cNvPr id="58" name="57 Abrir llave"/>
            <p:cNvSpPr/>
            <p:nvPr/>
          </p:nvSpPr>
          <p:spPr>
            <a:xfrm>
              <a:off x="2626854" y="1196752"/>
              <a:ext cx="1080120" cy="1440160"/>
            </a:xfrm>
            <a:prstGeom prst="leftBrace">
              <a:avLst/>
            </a:pr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fontAlgn="base">
                <a:spcBef>
                  <a:spcPct val="0"/>
                </a:spcBef>
                <a:spcAft>
                  <a:spcPct val="0"/>
                </a:spcAft>
              </a:pPr>
              <a:endParaRPr lang="es-MX">
                <a:solidFill>
                  <a:srgbClr val="000000"/>
                </a:solidFill>
              </a:endParaRPr>
            </a:p>
          </p:txBody>
        </p:sp>
        <p:sp>
          <p:nvSpPr>
            <p:cNvPr id="61" name="60 Abrir llave"/>
            <p:cNvSpPr/>
            <p:nvPr/>
          </p:nvSpPr>
          <p:spPr>
            <a:xfrm>
              <a:off x="2562525" y="3494402"/>
              <a:ext cx="1152128" cy="1656184"/>
            </a:xfrm>
            <a:prstGeom prst="leftBrace">
              <a:avLst/>
            </a:pr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fontAlgn="base">
                <a:spcBef>
                  <a:spcPct val="0"/>
                </a:spcBef>
                <a:spcAft>
                  <a:spcPct val="0"/>
                </a:spcAft>
              </a:pPr>
              <a:endParaRPr lang="es-MX">
                <a:solidFill>
                  <a:srgbClr val="000000"/>
                </a:solidFill>
              </a:endParaRPr>
            </a:p>
          </p:txBody>
        </p:sp>
        <p:grpSp>
          <p:nvGrpSpPr>
            <p:cNvPr id="64" name="63 Grupo"/>
            <p:cNvGrpSpPr/>
            <p:nvPr/>
          </p:nvGrpSpPr>
          <p:grpSpPr>
            <a:xfrm>
              <a:off x="3163144" y="1215390"/>
              <a:ext cx="2969443" cy="584775"/>
              <a:chOff x="-126007" y="3274487"/>
              <a:chExt cx="2969443" cy="584775"/>
            </a:xfrm>
          </p:grpSpPr>
          <p:sp>
            <p:nvSpPr>
              <p:cNvPr id="65" name="64 CuadroTexto"/>
              <p:cNvSpPr txBox="1"/>
              <p:nvPr/>
            </p:nvSpPr>
            <p:spPr>
              <a:xfrm>
                <a:off x="-126007" y="3274487"/>
                <a:ext cx="1800200" cy="584775"/>
              </a:xfrm>
              <a:prstGeom prst="rect">
                <a:avLst/>
              </a:prstGeom>
              <a:noFill/>
            </p:spPr>
            <p:txBody>
              <a:bodyPr wrap="square" rtlCol="0">
                <a:spAutoFit/>
              </a:bodyPr>
              <a:lstStyle/>
              <a:p>
                <a:pPr algn="ctr" fontAlgn="base">
                  <a:spcBef>
                    <a:spcPct val="0"/>
                  </a:spcBef>
                  <a:spcAft>
                    <a:spcPct val="0"/>
                  </a:spcAft>
                </a:pPr>
                <a:r>
                  <a:rPr lang="es-MX" sz="1600" b="1" dirty="0">
                    <a:solidFill>
                      <a:srgbClr val="000000"/>
                    </a:solidFill>
                  </a:rPr>
                  <a:t>Lista </a:t>
                </a:r>
              </a:p>
              <a:p>
                <a:pPr algn="ctr" fontAlgn="base">
                  <a:spcBef>
                    <a:spcPct val="0"/>
                  </a:spcBef>
                  <a:spcAft>
                    <a:spcPct val="0"/>
                  </a:spcAft>
                </a:pPr>
                <a:r>
                  <a:rPr lang="es-MX" sz="1600" b="1" dirty="0">
                    <a:solidFill>
                      <a:srgbClr val="000000"/>
                    </a:solidFill>
                  </a:rPr>
                  <a:t>nominal</a:t>
                </a:r>
              </a:p>
            </p:txBody>
          </p:sp>
          <p:sp>
            <p:nvSpPr>
              <p:cNvPr id="66" name="65 Flecha derecha"/>
              <p:cNvSpPr/>
              <p:nvPr/>
            </p:nvSpPr>
            <p:spPr>
              <a:xfrm>
                <a:off x="1507976" y="3389444"/>
                <a:ext cx="432048" cy="360040"/>
              </a:xfrm>
              <a:prstGeom prst="rightArrow">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s-MX" sz="1600">
                  <a:solidFill>
                    <a:srgbClr val="FFFFFF"/>
                  </a:solidFill>
                </a:endParaRPr>
              </a:p>
            </p:txBody>
          </p:sp>
          <p:sp>
            <p:nvSpPr>
              <p:cNvPr id="67" name="66 CuadroTexto"/>
              <p:cNvSpPr txBox="1"/>
              <p:nvPr/>
            </p:nvSpPr>
            <p:spPr>
              <a:xfrm>
                <a:off x="2204914" y="3428955"/>
                <a:ext cx="638522" cy="369332"/>
              </a:xfrm>
              <a:prstGeom prst="rect">
                <a:avLst/>
              </a:prstGeom>
              <a:noFill/>
            </p:spPr>
            <p:txBody>
              <a:bodyPr wrap="square" rtlCol="0">
                <a:spAutoFit/>
              </a:bodyPr>
              <a:lstStyle/>
              <a:p>
                <a:pPr fontAlgn="base">
                  <a:spcBef>
                    <a:spcPct val="0"/>
                  </a:spcBef>
                  <a:spcAft>
                    <a:spcPct val="0"/>
                  </a:spcAft>
                </a:pPr>
                <a:r>
                  <a:rPr lang="es-MX" dirty="0">
                    <a:solidFill>
                      <a:srgbClr val="000000"/>
                    </a:solidFill>
                  </a:rPr>
                  <a:t>1%</a:t>
                </a:r>
              </a:p>
            </p:txBody>
          </p:sp>
        </p:grpSp>
        <p:sp>
          <p:nvSpPr>
            <p:cNvPr id="62" name="61 CuadroTexto"/>
            <p:cNvSpPr txBox="1"/>
            <p:nvPr/>
          </p:nvSpPr>
          <p:spPr>
            <a:xfrm>
              <a:off x="7452320" y="581779"/>
              <a:ext cx="1591713" cy="830997"/>
            </a:xfrm>
            <a:prstGeom prst="rect">
              <a:avLst/>
            </a:prstGeom>
            <a:noFill/>
          </p:spPr>
          <p:txBody>
            <a:bodyPr wrap="square" rtlCol="0">
              <a:spAutoFit/>
            </a:bodyPr>
            <a:lstStyle/>
            <a:p>
              <a:pPr algn="ctr" fontAlgn="base">
                <a:spcBef>
                  <a:spcPct val="0"/>
                </a:spcBef>
                <a:spcAft>
                  <a:spcPct val="0"/>
                </a:spcAft>
              </a:pPr>
              <a:r>
                <a:rPr lang="es-MX" sz="1200" b="1" dirty="0">
                  <a:solidFill>
                    <a:srgbClr val="000000"/>
                  </a:solidFill>
                </a:rPr>
                <a:t>Corte de la lista: 31 de agosto del año previo a la elección</a:t>
              </a:r>
            </a:p>
            <a:p>
              <a:pPr algn="ctr" fontAlgn="base">
                <a:spcBef>
                  <a:spcPct val="0"/>
                </a:spcBef>
                <a:spcAft>
                  <a:spcPct val="0"/>
                </a:spcAft>
              </a:pPr>
              <a:endParaRPr lang="es-MX" sz="1200" b="1" dirty="0">
                <a:solidFill>
                  <a:srgbClr val="000000"/>
                </a:solidFill>
              </a:endParaRPr>
            </a:p>
          </p:txBody>
        </p:sp>
        <p:sp>
          <p:nvSpPr>
            <p:cNvPr id="78" name="77 Flecha derecha"/>
            <p:cNvSpPr/>
            <p:nvPr/>
          </p:nvSpPr>
          <p:spPr>
            <a:xfrm>
              <a:off x="4831904" y="1849447"/>
              <a:ext cx="432048" cy="360040"/>
            </a:xfrm>
            <a:prstGeom prst="rightArrow">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s-MX" sz="1600">
                <a:solidFill>
                  <a:srgbClr val="FFFFFF"/>
                </a:solidFill>
              </a:endParaRPr>
            </a:p>
          </p:txBody>
        </p:sp>
        <p:sp>
          <p:nvSpPr>
            <p:cNvPr id="80" name="79 CuadroTexto"/>
            <p:cNvSpPr txBox="1"/>
            <p:nvPr/>
          </p:nvSpPr>
          <p:spPr>
            <a:xfrm>
              <a:off x="5485382" y="1849447"/>
              <a:ext cx="1737358" cy="369332"/>
            </a:xfrm>
            <a:prstGeom prst="rect">
              <a:avLst/>
            </a:prstGeom>
            <a:noFill/>
          </p:spPr>
          <p:txBody>
            <a:bodyPr wrap="square" rtlCol="0">
              <a:spAutoFit/>
            </a:bodyPr>
            <a:lstStyle/>
            <a:p>
              <a:pPr fontAlgn="base">
                <a:spcBef>
                  <a:spcPct val="0"/>
                </a:spcBef>
                <a:spcAft>
                  <a:spcPct val="0"/>
                </a:spcAft>
              </a:pPr>
              <a:r>
                <a:rPr lang="es-MX" dirty="0">
                  <a:solidFill>
                    <a:srgbClr val="000000"/>
                  </a:solidFill>
                </a:rPr>
                <a:t>20 municipios</a:t>
              </a:r>
            </a:p>
          </p:txBody>
        </p:sp>
        <p:sp>
          <p:nvSpPr>
            <p:cNvPr id="76" name="75 CuadroTexto"/>
            <p:cNvSpPr txBox="1"/>
            <p:nvPr/>
          </p:nvSpPr>
          <p:spPr>
            <a:xfrm>
              <a:off x="3419872" y="2337623"/>
              <a:ext cx="4032448" cy="338554"/>
            </a:xfrm>
            <a:prstGeom prst="rect">
              <a:avLst/>
            </a:prstGeom>
            <a:noFill/>
          </p:spPr>
          <p:txBody>
            <a:bodyPr wrap="square" rtlCol="0">
              <a:spAutoFit/>
            </a:bodyPr>
            <a:lstStyle/>
            <a:p>
              <a:pPr fontAlgn="base">
                <a:spcBef>
                  <a:spcPct val="0"/>
                </a:spcBef>
                <a:spcAft>
                  <a:spcPct val="0"/>
                </a:spcAft>
              </a:pPr>
              <a:r>
                <a:rPr lang="es-MX" sz="1600" dirty="0">
                  <a:solidFill>
                    <a:srgbClr val="000000"/>
                  </a:solidFill>
                </a:rPr>
                <a:t>Suma de electores = 0.5% municipios</a:t>
              </a:r>
            </a:p>
          </p:txBody>
        </p:sp>
        <p:grpSp>
          <p:nvGrpSpPr>
            <p:cNvPr id="92" name="91 Grupo"/>
            <p:cNvGrpSpPr/>
            <p:nvPr/>
          </p:nvGrpSpPr>
          <p:grpSpPr>
            <a:xfrm>
              <a:off x="3030288" y="3493031"/>
              <a:ext cx="4415285" cy="1539905"/>
              <a:chOff x="2943886" y="1698027"/>
              <a:chExt cx="4415285" cy="1539905"/>
            </a:xfrm>
          </p:grpSpPr>
          <p:sp>
            <p:nvSpPr>
              <p:cNvPr id="93" name="92 CuadroTexto"/>
              <p:cNvSpPr txBox="1"/>
              <p:nvPr/>
            </p:nvSpPr>
            <p:spPr>
              <a:xfrm>
                <a:off x="2943886" y="1721113"/>
                <a:ext cx="1800200" cy="584775"/>
              </a:xfrm>
              <a:prstGeom prst="rect">
                <a:avLst/>
              </a:prstGeom>
              <a:noFill/>
            </p:spPr>
            <p:txBody>
              <a:bodyPr wrap="square" rtlCol="0">
                <a:spAutoFit/>
              </a:bodyPr>
              <a:lstStyle/>
              <a:p>
                <a:pPr algn="ctr" fontAlgn="base">
                  <a:spcBef>
                    <a:spcPct val="0"/>
                  </a:spcBef>
                  <a:spcAft>
                    <a:spcPct val="0"/>
                  </a:spcAft>
                </a:pPr>
                <a:r>
                  <a:rPr lang="es-MX" sz="1600" b="1" dirty="0">
                    <a:solidFill>
                      <a:srgbClr val="000000"/>
                    </a:solidFill>
                  </a:rPr>
                  <a:t>Lista </a:t>
                </a:r>
              </a:p>
              <a:p>
                <a:pPr algn="ctr" fontAlgn="base">
                  <a:spcBef>
                    <a:spcPct val="0"/>
                  </a:spcBef>
                  <a:spcAft>
                    <a:spcPct val="0"/>
                  </a:spcAft>
                </a:pPr>
                <a:r>
                  <a:rPr lang="es-MX" sz="1600" b="1" dirty="0">
                    <a:solidFill>
                      <a:srgbClr val="000000"/>
                    </a:solidFill>
                  </a:rPr>
                  <a:t>nominal</a:t>
                </a:r>
              </a:p>
            </p:txBody>
          </p:sp>
          <p:sp>
            <p:nvSpPr>
              <p:cNvPr id="94" name="93 Flecha derecha"/>
              <p:cNvSpPr/>
              <p:nvPr/>
            </p:nvSpPr>
            <p:spPr>
              <a:xfrm>
                <a:off x="4485598" y="1721113"/>
                <a:ext cx="432048" cy="360040"/>
              </a:xfrm>
              <a:prstGeom prst="rightArrow">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s-MX" sz="1600">
                  <a:solidFill>
                    <a:srgbClr val="FFFFFF"/>
                  </a:solidFill>
                </a:endParaRPr>
              </a:p>
            </p:txBody>
          </p:sp>
          <p:sp>
            <p:nvSpPr>
              <p:cNvPr id="95" name="94 CuadroTexto"/>
              <p:cNvSpPr txBox="1"/>
              <p:nvPr/>
            </p:nvSpPr>
            <p:spPr>
              <a:xfrm>
                <a:off x="5110556" y="1698027"/>
                <a:ext cx="638522" cy="369332"/>
              </a:xfrm>
              <a:prstGeom prst="rect">
                <a:avLst/>
              </a:prstGeom>
              <a:noFill/>
            </p:spPr>
            <p:txBody>
              <a:bodyPr wrap="square" rtlCol="0">
                <a:spAutoFit/>
              </a:bodyPr>
              <a:lstStyle/>
              <a:p>
                <a:pPr fontAlgn="base">
                  <a:spcBef>
                    <a:spcPct val="0"/>
                  </a:spcBef>
                  <a:spcAft>
                    <a:spcPct val="0"/>
                  </a:spcAft>
                </a:pPr>
                <a:r>
                  <a:rPr lang="es-MX" dirty="0">
                    <a:solidFill>
                      <a:srgbClr val="000000"/>
                    </a:solidFill>
                  </a:rPr>
                  <a:t>1%</a:t>
                </a:r>
              </a:p>
            </p:txBody>
          </p:sp>
          <p:sp>
            <p:nvSpPr>
              <p:cNvPr id="96" name="95 CuadroTexto"/>
              <p:cNvSpPr txBox="1"/>
              <p:nvPr/>
            </p:nvSpPr>
            <p:spPr>
              <a:xfrm>
                <a:off x="3333470" y="2446433"/>
                <a:ext cx="1153691" cy="338554"/>
              </a:xfrm>
              <a:prstGeom prst="rect">
                <a:avLst/>
              </a:prstGeom>
              <a:noFill/>
            </p:spPr>
            <p:txBody>
              <a:bodyPr wrap="square" rtlCol="0">
                <a:spAutoFit/>
              </a:bodyPr>
              <a:lstStyle/>
              <a:p>
                <a:pPr algn="ctr" fontAlgn="base">
                  <a:spcBef>
                    <a:spcPct val="0"/>
                  </a:spcBef>
                  <a:spcAft>
                    <a:spcPct val="0"/>
                  </a:spcAft>
                </a:pPr>
                <a:r>
                  <a:rPr lang="es-MX" sz="1600" dirty="0">
                    <a:solidFill>
                      <a:srgbClr val="000000"/>
                    </a:solidFill>
                  </a:rPr>
                  <a:t>Secciones</a:t>
                </a:r>
              </a:p>
            </p:txBody>
          </p:sp>
          <p:sp>
            <p:nvSpPr>
              <p:cNvPr id="97" name="96 Flecha derecha"/>
              <p:cNvSpPr/>
              <p:nvPr/>
            </p:nvSpPr>
            <p:spPr>
              <a:xfrm>
                <a:off x="4444894" y="2424947"/>
                <a:ext cx="432048" cy="360040"/>
              </a:xfrm>
              <a:prstGeom prst="rightArrow">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s-MX" sz="1600">
                  <a:solidFill>
                    <a:srgbClr val="FFFFFF"/>
                  </a:solidFill>
                </a:endParaRPr>
              </a:p>
            </p:txBody>
          </p:sp>
          <p:sp>
            <p:nvSpPr>
              <p:cNvPr id="98" name="97 CuadroTexto"/>
              <p:cNvSpPr txBox="1"/>
              <p:nvPr/>
            </p:nvSpPr>
            <p:spPr>
              <a:xfrm>
                <a:off x="5141055" y="2446433"/>
                <a:ext cx="1036240" cy="338554"/>
              </a:xfrm>
              <a:prstGeom prst="rect">
                <a:avLst/>
              </a:prstGeom>
              <a:noFill/>
            </p:spPr>
            <p:txBody>
              <a:bodyPr wrap="square" rtlCol="0">
                <a:spAutoFit/>
              </a:bodyPr>
              <a:lstStyle/>
              <a:p>
                <a:pPr fontAlgn="base">
                  <a:spcBef>
                    <a:spcPct val="0"/>
                  </a:spcBef>
                  <a:spcAft>
                    <a:spcPct val="0"/>
                  </a:spcAft>
                </a:pPr>
                <a:r>
                  <a:rPr lang="es-MX" sz="1600" dirty="0">
                    <a:solidFill>
                      <a:srgbClr val="000000"/>
                    </a:solidFill>
                  </a:rPr>
                  <a:t>La mitad</a:t>
                </a:r>
              </a:p>
            </p:txBody>
          </p:sp>
          <p:sp>
            <p:nvSpPr>
              <p:cNvPr id="99" name="98 CuadroTexto"/>
              <p:cNvSpPr txBox="1"/>
              <p:nvPr/>
            </p:nvSpPr>
            <p:spPr>
              <a:xfrm>
                <a:off x="3326723" y="2899378"/>
                <a:ext cx="4032448" cy="338554"/>
              </a:xfrm>
              <a:prstGeom prst="rect">
                <a:avLst/>
              </a:prstGeom>
              <a:noFill/>
            </p:spPr>
            <p:txBody>
              <a:bodyPr wrap="square" rtlCol="0">
                <a:spAutoFit/>
              </a:bodyPr>
              <a:lstStyle/>
              <a:p>
                <a:pPr fontAlgn="base">
                  <a:spcBef>
                    <a:spcPct val="0"/>
                  </a:spcBef>
                  <a:spcAft>
                    <a:spcPct val="0"/>
                  </a:spcAft>
                </a:pPr>
                <a:r>
                  <a:rPr lang="es-MX" sz="1600" dirty="0">
                    <a:solidFill>
                      <a:srgbClr val="000000"/>
                    </a:solidFill>
                  </a:rPr>
                  <a:t>Suma de electores = 0.5% de cada sección</a:t>
                </a:r>
              </a:p>
            </p:txBody>
          </p:sp>
        </p:grpSp>
        <p:sp>
          <p:nvSpPr>
            <p:cNvPr id="85" name="84 CuadroTexto"/>
            <p:cNvSpPr txBox="1"/>
            <p:nvPr/>
          </p:nvSpPr>
          <p:spPr>
            <a:xfrm>
              <a:off x="3591811" y="1870933"/>
              <a:ext cx="1240093" cy="338554"/>
            </a:xfrm>
            <a:prstGeom prst="rect">
              <a:avLst/>
            </a:prstGeom>
            <a:noFill/>
          </p:spPr>
          <p:txBody>
            <a:bodyPr wrap="square" rtlCol="0">
              <a:spAutoFit/>
            </a:bodyPr>
            <a:lstStyle/>
            <a:p>
              <a:pPr fontAlgn="base">
                <a:spcBef>
                  <a:spcPct val="0"/>
                </a:spcBef>
                <a:spcAft>
                  <a:spcPct val="0"/>
                </a:spcAft>
              </a:pPr>
              <a:r>
                <a:rPr lang="es-MX" sz="1600" dirty="0">
                  <a:solidFill>
                    <a:srgbClr val="000000"/>
                  </a:solidFill>
                </a:rPr>
                <a:t>Municipios</a:t>
              </a:r>
            </a:p>
          </p:txBody>
        </p:sp>
        <p:sp>
          <p:nvSpPr>
            <p:cNvPr id="101" name="100 CuadroTexto"/>
            <p:cNvSpPr txBox="1"/>
            <p:nvPr/>
          </p:nvSpPr>
          <p:spPr>
            <a:xfrm>
              <a:off x="7222740" y="1156369"/>
              <a:ext cx="1947984" cy="461665"/>
            </a:xfrm>
            <a:prstGeom prst="rect">
              <a:avLst/>
            </a:prstGeom>
            <a:noFill/>
          </p:spPr>
          <p:txBody>
            <a:bodyPr wrap="square" rtlCol="0">
              <a:spAutoFit/>
            </a:bodyPr>
            <a:lstStyle/>
            <a:p>
              <a:pPr algn="ctr" fontAlgn="base">
                <a:spcBef>
                  <a:spcPct val="0"/>
                </a:spcBef>
                <a:spcAft>
                  <a:spcPct val="0"/>
                </a:spcAft>
              </a:pPr>
              <a:r>
                <a:rPr lang="es-MX" sz="1200" dirty="0">
                  <a:solidFill>
                    <a:srgbClr val="000000"/>
                  </a:solidFill>
                  <a:hlinkClick r:id="rId2"/>
                </a:rPr>
                <a:t>Art. 301, LIPE de Durango</a:t>
              </a:r>
              <a:endParaRPr lang="es-MX" sz="1200" dirty="0">
                <a:solidFill>
                  <a:srgbClr val="000000"/>
                </a:solidFill>
              </a:endParaRPr>
            </a:p>
          </p:txBody>
        </p:sp>
        <p:sp>
          <p:nvSpPr>
            <p:cNvPr id="103" name="102 CuadroTexto"/>
            <p:cNvSpPr txBox="1"/>
            <p:nvPr/>
          </p:nvSpPr>
          <p:spPr>
            <a:xfrm>
              <a:off x="755576" y="2383987"/>
              <a:ext cx="2148011" cy="276999"/>
            </a:xfrm>
            <a:prstGeom prst="rect">
              <a:avLst/>
            </a:prstGeom>
            <a:noFill/>
          </p:spPr>
          <p:txBody>
            <a:bodyPr wrap="square" rtlCol="0">
              <a:spAutoFit/>
            </a:bodyPr>
            <a:lstStyle/>
            <a:p>
              <a:pPr algn="ctr" fontAlgn="base">
                <a:spcBef>
                  <a:spcPct val="0"/>
                </a:spcBef>
                <a:spcAft>
                  <a:spcPct val="0"/>
                </a:spcAft>
              </a:pPr>
              <a:r>
                <a:rPr lang="es-MX" sz="1200" dirty="0">
                  <a:solidFill>
                    <a:srgbClr val="000000"/>
                  </a:solidFill>
                  <a:hlinkClick r:id="rId2"/>
                </a:rPr>
                <a:t>Art. 301.1, LIPE de Durango</a:t>
              </a:r>
              <a:endParaRPr lang="es-MX" sz="1200" dirty="0">
                <a:solidFill>
                  <a:srgbClr val="000000"/>
                </a:solidFill>
              </a:endParaRPr>
            </a:p>
          </p:txBody>
        </p:sp>
        <p:sp>
          <p:nvSpPr>
            <p:cNvPr id="105" name="104 CuadroTexto"/>
            <p:cNvSpPr txBox="1"/>
            <p:nvPr/>
          </p:nvSpPr>
          <p:spPr>
            <a:xfrm>
              <a:off x="609723" y="4695659"/>
              <a:ext cx="2148011" cy="276999"/>
            </a:xfrm>
            <a:prstGeom prst="rect">
              <a:avLst/>
            </a:prstGeom>
            <a:noFill/>
          </p:spPr>
          <p:txBody>
            <a:bodyPr wrap="square" rtlCol="0">
              <a:spAutoFit/>
            </a:bodyPr>
            <a:lstStyle/>
            <a:p>
              <a:pPr algn="ctr" fontAlgn="base">
                <a:spcBef>
                  <a:spcPct val="0"/>
                </a:spcBef>
                <a:spcAft>
                  <a:spcPct val="0"/>
                </a:spcAft>
              </a:pPr>
              <a:r>
                <a:rPr lang="es-MX" sz="1200" dirty="0">
                  <a:solidFill>
                    <a:srgbClr val="000000"/>
                  </a:solidFill>
                  <a:hlinkClick r:id="rId2"/>
                </a:rPr>
                <a:t>Art. 301.3, LIPE de Durango</a:t>
              </a:r>
              <a:endParaRPr lang="es-MX" sz="1200" dirty="0">
                <a:solidFill>
                  <a:srgbClr val="000000"/>
                </a:solidFill>
              </a:endParaRPr>
            </a:p>
          </p:txBody>
        </p:sp>
      </p:grpSp>
      <p:sp>
        <p:nvSpPr>
          <p:cNvPr id="42" name="CuadroTexto 41">
            <a:extLst>
              <a:ext uri="{FF2B5EF4-FFF2-40B4-BE49-F238E27FC236}">
                <a16:creationId xmlns:a16="http://schemas.microsoft.com/office/drawing/2014/main" id="{9481C918-A8A9-4C55-979D-C92F0F7590E7}"/>
              </a:ext>
            </a:extLst>
          </p:cNvPr>
          <p:cNvSpPr txBox="1"/>
          <p:nvPr/>
        </p:nvSpPr>
        <p:spPr>
          <a:xfrm>
            <a:off x="4313046" y="47383"/>
            <a:ext cx="4489208" cy="477054"/>
          </a:xfrm>
          <a:prstGeom prst="rect">
            <a:avLst/>
          </a:prstGeom>
          <a:noFill/>
        </p:spPr>
        <p:txBody>
          <a:bodyPr wrap="square" rtlCol="0">
            <a:spAutoFit/>
          </a:bodyPr>
          <a:lstStyle/>
          <a:p>
            <a:pPr algn="ctr"/>
            <a:r>
              <a:rPr lang="es-MX" sz="2500" b="1" dirty="0">
                <a:solidFill>
                  <a:srgbClr val="2A2559"/>
                </a:solidFill>
                <a:latin typeface="Helvetica Neue"/>
              </a:rPr>
              <a:t>Apoyo ciudadano 2022</a:t>
            </a:r>
          </a:p>
        </p:txBody>
      </p:sp>
      <p:sp>
        <p:nvSpPr>
          <p:cNvPr id="44" name="CuadroTexto 43">
            <a:extLst>
              <a:ext uri="{FF2B5EF4-FFF2-40B4-BE49-F238E27FC236}">
                <a16:creationId xmlns:a16="http://schemas.microsoft.com/office/drawing/2014/main" id="{60B29C0D-AFDB-4485-AE43-A8C849165DC6}"/>
              </a:ext>
            </a:extLst>
          </p:cNvPr>
          <p:cNvSpPr txBox="1"/>
          <p:nvPr/>
        </p:nvSpPr>
        <p:spPr>
          <a:xfrm>
            <a:off x="564600" y="809867"/>
            <a:ext cx="2024093" cy="369332"/>
          </a:xfrm>
          <a:prstGeom prst="rect">
            <a:avLst/>
          </a:prstGeom>
          <a:noFill/>
        </p:spPr>
        <p:txBody>
          <a:bodyPr wrap="square" rtlCol="0">
            <a:spAutoFit/>
          </a:bodyPr>
          <a:lstStyle/>
          <a:p>
            <a:pPr algn="ctr"/>
            <a:r>
              <a:rPr lang="es-MX" b="1" dirty="0">
                <a:solidFill>
                  <a:srgbClr val="2A2559"/>
                </a:solidFill>
                <a:latin typeface="Helvetica Neue"/>
              </a:rPr>
              <a:t>Durango</a:t>
            </a:r>
          </a:p>
        </p:txBody>
      </p:sp>
    </p:spTree>
    <p:extLst>
      <p:ext uri="{BB962C8B-B14F-4D97-AF65-F5344CB8AC3E}">
        <p14:creationId xmlns:p14="http://schemas.microsoft.com/office/powerpoint/2010/main" val="7541381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101 Grupo"/>
          <p:cNvGrpSpPr/>
          <p:nvPr/>
        </p:nvGrpSpPr>
        <p:grpSpPr>
          <a:xfrm>
            <a:off x="189206" y="1953379"/>
            <a:ext cx="8734384" cy="2193747"/>
            <a:chOff x="436340" y="581779"/>
            <a:chExt cx="8734384" cy="2193747"/>
          </a:xfrm>
        </p:grpSpPr>
        <p:sp>
          <p:nvSpPr>
            <p:cNvPr id="7" name="6 CuadroTexto"/>
            <p:cNvSpPr txBox="1"/>
            <p:nvPr/>
          </p:nvSpPr>
          <p:spPr>
            <a:xfrm>
              <a:off x="436340" y="1554524"/>
              <a:ext cx="2304256" cy="646331"/>
            </a:xfrm>
            <a:prstGeom prst="rect">
              <a:avLst/>
            </a:prstGeom>
            <a:noFill/>
          </p:spPr>
          <p:txBody>
            <a:bodyPr wrap="square" rtlCol="0">
              <a:spAutoFit/>
            </a:bodyPr>
            <a:lstStyle/>
            <a:p>
              <a:pPr algn="ctr" fontAlgn="base">
                <a:spcBef>
                  <a:spcPct val="0"/>
                </a:spcBef>
                <a:spcAft>
                  <a:spcPct val="0"/>
                </a:spcAft>
              </a:pPr>
              <a:r>
                <a:rPr lang="es-MX" dirty="0">
                  <a:solidFill>
                    <a:srgbClr val="000000"/>
                  </a:solidFill>
                </a:rPr>
                <a:t>Candidato a Gobernador</a:t>
              </a:r>
            </a:p>
          </p:txBody>
        </p:sp>
        <p:sp>
          <p:nvSpPr>
            <p:cNvPr id="58" name="57 Abrir llave"/>
            <p:cNvSpPr/>
            <p:nvPr/>
          </p:nvSpPr>
          <p:spPr>
            <a:xfrm>
              <a:off x="2626854" y="1196751"/>
              <a:ext cx="1080120" cy="1578775"/>
            </a:xfrm>
            <a:prstGeom prst="leftBrace">
              <a:avLst/>
            </a:pr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fontAlgn="base">
                <a:spcBef>
                  <a:spcPct val="0"/>
                </a:spcBef>
                <a:spcAft>
                  <a:spcPct val="0"/>
                </a:spcAft>
              </a:pPr>
              <a:endParaRPr lang="es-MX">
                <a:solidFill>
                  <a:srgbClr val="000000"/>
                </a:solidFill>
              </a:endParaRPr>
            </a:p>
          </p:txBody>
        </p:sp>
        <p:grpSp>
          <p:nvGrpSpPr>
            <p:cNvPr id="64" name="63 Grupo"/>
            <p:cNvGrpSpPr/>
            <p:nvPr/>
          </p:nvGrpSpPr>
          <p:grpSpPr>
            <a:xfrm>
              <a:off x="3163144" y="1215390"/>
              <a:ext cx="2969443" cy="584775"/>
              <a:chOff x="-126007" y="3274487"/>
              <a:chExt cx="2969443" cy="584775"/>
            </a:xfrm>
          </p:grpSpPr>
          <p:sp>
            <p:nvSpPr>
              <p:cNvPr id="65" name="64 CuadroTexto"/>
              <p:cNvSpPr txBox="1"/>
              <p:nvPr/>
            </p:nvSpPr>
            <p:spPr>
              <a:xfrm>
                <a:off x="-126007" y="3274487"/>
                <a:ext cx="1800200" cy="584775"/>
              </a:xfrm>
              <a:prstGeom prst="rect">
                <a:avLst/>
              </a:prstGeom>
              <a:noFill/>
            </p:spPr>
            <p:txBody>
              <a:bodyPr wrap="square" rtlCol="0">
                <a:spAutoFit/>
              </a:bodyPr>
              <a:lstStyle/>
              <a:p>
                <a:pPr algn="ctr" fontAlgn="base">
                  <a:spcBef>
                    <a:spcPct val="0"/>
                  </a:spcBef>
                  <a:spcAft>
                    <a:spcPct val="0"/>
                  </a:spcAft>
                </a:pPr>
                <a:r>
                  <a:rPr lang="es-MX" sz="1600" b="1" dirty="0">
                    <a:solidFill>
                      <a:srgbClr val="000000"/>
                    </a:solidFill>
                  </a:rPr>
                  <a:t>Lista </a:t>
                </a:r>
              </a:p>
              <a:p>
                <a:pPr algn="ctr" fontAlgn="base">
                  <a:spcBef>
                    <a:spcPct val="0"/>
                  </a:spcBef>
                  <a:spcAft>
                    <a:spcPct val="0"/>
                  </a:spcAft>
                </a:pPr>
                <a:r>
                  <a:rPr lang="es-MX" sz="1600" b="1" dirty="0">
                    <a:solidFill>
                      <a:srgbClr val="000000"/>
                    </a:solidFill>
                  </a:rPr>
                  <a:t>nominal</a:t>
                </a:r>
              </a:p>
            </p:txBody>
          </p:sp>
          <p:sp>
            <p:nvSpPr>
              <p:cNvPr id="66" name="65 Flecha derecha"/>
              <p:cNvSpPr/>
              <p:nvPr/>
            </p:nvSpPr>
            <p:spPr>
              <a:xfrm>
                <a:off x="1456209" y="3390543"/>
                <a:ext cx="432048" cy="360040"/>
              </a:xfrm>
              <a:prstGeom prst="rightArrow">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s-MX" sz="1600">
                  <a:solidFill>
                    <a:srgbClr val="FFFFFF"/>
                  </a:solidFill>
                </a:endParaRPr>
              </a:p>
            </p:txBody>
          </p:sp>
          <p:sp>
            <p:nvSpPr>
              <p:cNvPr id="67" name="66 CuadroTexto"/>
              <p:cNvSpPr txBox="1"/>
              <p:nvPr/>
            </p:nvSpPr>
            <p:spPr>
              <a:xfrm>
                <a:off x="2204914" y="3428955"/>
                <a:ext cx="638522" cy="369332"/>
              </a:xfrm>
              <a:prstGeom prst="rect">
                <a:avLst/>
              </a:prstGeom>
              <a:noFill/>
            </p:spPr>
            <p:txBody>
              <a:bodyPr wrap="square" rtlCol="0">
                <a:spAutoFit/>
              </a:bodyPr>
              <a:lstStyle/>
              <a:p>
                <a:pPr fontAlgn="base">
                  <a:spcBef>
                    <a:spcPct val="0"/>
                  </a:spcBef>
                  <a:spcAft>
                    <a:spcPct val="0"/>
                  </a:spcAft>
                </a:pPr>
                <a:r>
                  <a:rPr lang="es-MX" dirty="0">
                    <a:solidFill>
                      <a:srgbClr val="000000"/>
                    </a:solidFill>
                  </a:rPr>
                  <a:t>3%</a:t>
                </a:r>
              </a:p>
            </p:txBody>
          </p:sp>
        </p:grpSp>
        <p:sp>
          <p:nvSpPr>
            <p:cNvPr id="62" name="61 CuadroTexto"/>
            <p:cNvSpPr txBox="1"/>
            <p:nvPr/>
          </p:nvSpPr>
          <p:spPr>
            <a:xfrm>
              <a:off x="7452320" y="581779"/>
              <a:ext cx="1591713" cy="830997"/>
            </a:xfrm>
            <a:prstGeom prst="rect">
              <a:avLst/>
            </a:prstGeom>
            <a:noFill/>
          </p:spPr>
          <p:txBody>
            <a:bodyPr wrap="square" rtlCol="0">
              <a:spAutoFit/>
            </a:bodyPr>
            <a:lstStyle/>
            <a:p>
              <a:pPr algn="ctr" fontAlgn="base">
                <a:spcBef>
                  <a:spcPct val="0"/>
                </a:spcBef>
                <a:spcAft>
                  <a:spcPct val="0"/>
                </a:spcAft>
              </a:pPr>
              <a:r>
                <a:rPr lang="es-MX" sz="1200" b="1" dirty="0">
                  <a:solidFill>
                    <a:srgbClr val="000000"/>
                  </a:solidFill>
                </a:rPr>
                <a:t>Corte de la lista: 31 de agosto del año previo a la elección</a:t>
              </a:r>
            </a:p>
            <a:p>
              <a:pPr algn="ctr" fontAlgn="base">
                <a:spcBef>
                  <a:spcPct val="0"/>
                </a:spcBef>
                <a:spcAft>
                  <a:spcPct val="0"/>
                </a:spcAft>
              </a:pPr>
              <a:endParaRPr lang="es-MX" sz="1200" b="1" dirty="0">
                <a:solidFill>
                  <a:srgbClr val="000000"/>
                </a:solidFill>
              </a:endParaRPr>
            </a:p>
          </p:txBody>
        </p:sp>
        <p:sp>
          <p:nvSpPr>
            <p:cNvPr id="78" name="77 Flecha derecha"/>
            <p:cNvSpPr/>
            <p:nvPr/>
          </p:nvSpPr>
          <p:spPr>
            <a:xfrm>
              <a:off x="4745360" y="1858739"/>
              <a:ext cx="432048" cy="360040"/>
            </a:xfrm>
            <a:prstGeom prst="rightArrow">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s-MX" sz="1600">
                <a:solidFill>
                  <a:srgbClr val="FFFFFF"/>
                </a:solidFill>
              </a:endParaRPr>
            </a:p>
          </p:txBody>
        </p:sp>
        <p:sp>
          <p:nvSpPr>
            <p:cNvPr id="80" name="79 CuadroTexto"/>
            <p:cNvSpPr txBox="1"/>
            <p:nvPr/>
          </p:nvSpPr>
          <p:spPr>
            <a:xfrm>
              <a:off x="5485382" y="1849447"/>
              <a:ext cx="1737358" cy="369332"/>
            </a:xfrm>
            <a:prstGeom prst="rect">
              <a:avLst/>
            </a:prstGeom>
            <a:noFill/>
          </p:spPr>
          <p:txBody>
            <a:bodyPr wrap="square" rtlCol="0">
              <a:spAutoFit/>
            </a:bodyPr>
            <a:lstStyle/>
            <a:p>
              <a:pPr fontAlgn="base">
                <a:spcBef>
                  <a:spcPct val="0"/>
                </a:spcBef>
                <a:spcAft>
                  <a:spcPct val="0"/>
                </a:spcAft>
              </a:pPr>
              <a:r>
                <a:rPr lang="es-MX" dirty="0">
                  <a:solidFill>
                    <a:srgbClr val="000000"/>
                  </a:solidFill>
                </a:rPr>
                <a:t>43 municipios</a:t>
              </a:r>
            </a:p>
          </p:txBody>
        </p:sp>
        <p:sp>
          <p:nvSpPr>
            <p:cNvPr id="76" name="75 CuadroTexto"/>
            <p:cNvSpPr txBox="1"/>
            <p:nvPr/>
          </p:nvSpPr>
          <p:spPr>
            <a:xfrm>
              <a:off x="3419872" y="2337623"/>
              <a:ext cx="4032448" cy="338554"/>
            </a:xfrm>
            <a:prstGeom prst="rect">
              <a:avLst/>
            </a:prstGeom>
            <a:noFill/>
          </p:spPr>
          <p:txBody>
            <a:bodyPr wrap="square" rtlCol="0">
              <a:spAutoFit/>
            </a:bodyPr>
            <a:lstStyle/>
            <a:p>
              <a:pPr fontAlgn="base">
                <a:spcBef>
                  <a:spcPct val="0"/>
                </a:spcBef>
                <a:spcAft>
                  <a:spcPct val="0"/>
                </a:spcAft>
              </a:pPr>
              <a:r>
                <a:rPr lang="es-MX" sz="1600" dirty="0">
                  <a:solidFill>
                    <a:srgbClr val="000000"/>
                  </a:solidFill>
                </a:rPr>
                <a:t>Suma de electores = 1.5% ciudadanos</a:t>
              </a:r>
            </a:p>
          </p:txBody>
        </p:sp>
        <p:sp>
          <p:nvSpPr>
            <p:cNvPr id="85" name="84 CuadroTexto"/>
            <p:cNvSpPr txBox="1"/>
            <p:nvPr/>
          </p:nvSpPr>
          <p:spPr>
            <a:xfrm>
              <a:off x="3591811" y="1870933"/>
              <a:ext cx="1240093" cy="338554"/>
            </a:xfrm>
            <a:prstGeom prst="rect">
              <a:avLst/>
            </a:prstGeom>
            <a:noFill/>
          </p:spPr>
          <p:txBody>
            <a:bodyPr wrap="square" rtlCol="0">
              <a:spAutoFit/>
            </a:bodyPr>
            <a:lstStyle/>
            <a:p>
              <a:pPr fontAlgn="base">
                <a:spcBef>
                  <a:spcPct val="0"/>
                </a:spcBef>
                <a:spcAft>
                  <a:spcPct val="0"/>
                </a:spcAft>
              </a:pPr>
              <a:r>
                <a:rPr lang="es-MX" sz="1600" dirty="0">
                  <a:solidFill>
                    <a:srgbClr val="000000"/>
                  </a:solidFill>
                </a:rPr>
                <a:t>Municipios</a:t>
              </a:r>
            </a:p>
          </p:txBody>
        </p:sp>
        <p:sp>
          <p:nvSpPr>
            <p:cNvPr id="101" name="100 CuadroTexto"/>
            <p:cNvSpPr txBox="1"/>
            <p:nvPr/>
          </p:nvSpPr>
          <p:spPr>
            <a:xfrm>
              <a:off x="7222740" y="1156369"/>
              <a:ext cx="1947984" cy="461665"/>
            </a:xfrm>
            <a:prstGeom prst="rect">
              <a:avLst/>
            </a:prstGeom>
            <a:noFill/>
          </p:spPr>
          <p:txBody>
            <a:bodyPr wrap="square" rtlCol="0">
              <a:spAutoFit/>
            </a:bodyPr>
            <a:lstStyle/>
            <a:p>
              <a:pPr algn="ctr" fontAlgn="base">
                <a:spcBef>
                  <a:spcPct val="0"/>
                </a:spcBef>
                <a:spcAft>
                  <a:spcPct val="0"/>
                </a:spcAft>
              </a:pPr>
              <a:r>
                <a:rPr lang="es-MX" sz="1200" dirty="0">
                  <a:solidFill>
                    <a:srgbClr val="000000"/>
                  </a:solidFill>
                  <a:hlinkClick r:id="rId2"/>
                </a:rPr>
                <a:t>Art. 228, Código Electoral de Hidalgo</a:t>
              </a:r>
              <a:endParaRPr lang="es-MX" sz="1200" dirty="0">
                <a:solidFill>
                  <a:srgbClr val="000000"/>
                </a:solidFill>
              </a:endParaRPr>
            </a:p>
          </p:txBody>
        </p:sp>
        <p:sp>
          <p:nvSpPr>
            <p:cNvPr id="103" name="102 CuadroTexto"/>
            <p:cNvSpPr txBox="1"/>
            <p:nvPr/>
          </p:nvSpPr>
          <p:spPr>
            <a:xfrm>
              <a:off x="514462" y="2204853"/>
              <a:ext cx="2148011" cy="461665"/>
            </a:xfrm>
            <a:prstGeom prst="rect">
              <a:avLst/>
            </a:prstGeom>
            <a:noFill/>
          </p:spPr>
          <p:txBody>
            <a:bodyPr wrap="square" rtlCol="0">
              <a:spAutoFit/>
            </a:bodyPr>
            <a:lstStyle/>
            <a:p>
              <a:pPr algn="ctr" fontAlgn="base">
                <a:spcBef>
                  <a:spcPct val="0"/>
                </a:spcBef>
                <a:spcAft>
                  <a:spcPct val="0"/>
                </a:spcAft>
              </a:pPr>
              <a:r>
                <a:rPr lang="es-MX" sz="1200" dirty="0">
                  <a:solidFill>
                    <a:srgbClr val="000000"/>
                  </a:solidFill>
                  <a:hlinkClick r:id="rId2"/>
                </a:rPr>
                <a:t>Art. 228, Código Electoral de Hidalgo</a:t>
              </a:r>
              <a:endParaRPr lang="es-MX" sz="1200" dirty="0">
                <a:solidFill>
                  <a:srgbClr val="000000"/>
                </a:solidFill>
              </a:endParaRPr>
            </a:p>
          </p:txBody>
        </p:sp>
      </p:grpSp>
      <p:sp>
        <p:nvSpPr>
          <p:cNvPr id="42" name="CuadroTexto 41">
            <a:extLst>
              <a:ext uri="{FF2B5EF4-FFF2-40B4-BE49-F238E27FC236}">
                <a16:creationId xmlns:a16="http://schemas.microsoft.com/office/drawing/2014/main" id="{DCE62421-3701-4CD1-A855-739E7E57EDB4}"/>
              </a:ext>
            </a:extLst>
          </p:cNvPr>
          <p:cNvSpPr txBox="1"/>
          <p:nvPr/>
        </p:nvSpPr>
        <p:spPr>
          <a:xfrm>
            <a:off x="570400" y="952742"/>
            <a:ext cx="2024093" cy="369332"/>
          </a:xfrm>
          <a:prstGeom prst="rect">
            <a:avLst/>
          </a:prstGeom>
          <a:noFill/>
        </p:spPr>
        <p:txBody>
          <a:bodyPr wrap="square" rtlCol="0">
            <a:spAutoFit/>
          </a:bodyPr>
          <a:lstStyle/>
          <a:p>
            <a:pPr algn="ctr"/>
            <a:r>
              <a:rPr lang="es-MX" b="1" dirty="0">
                <a:solidFill>
                  <a:srgbClr val="2A2559"/>
                </a:solidFill>
                <a:latin typeface="Helvetica Neue"/>
              </a:rPr>
              <a:t>Hidalgo</a:t>
            </a:r>
          </a:p>
        </p:txBody>
      </p:sp>
      <p:sp>
        <p:nvSpPr>
          <p:cNvPr id="44" name="CuadroTexto 43">
            <a:extLst>
              <a:ext uri="{FF2B5EF4-FFF2-40B4-BE49-F238E27FC236}">
                <a16:creationId xmlns:a16="http://schemas.microsoft.com/office/drawing/2014/main" id="{12E6FA09-58C9-43F7-9BA5-0CF7B20E35FC}"/>
              </a:ext>
            </a:extLst>
          </p:cNvPr>
          <p:cNvSpPr txBox="1"/>
          <p:nvPr/>
        </p:nvSpPr>
        <p:spPr>
          <a:xfrm>
            <a:off x="4313046" y="47383"/>
            <a:ext cx="4489208" cy="477054"/>
          </a:xfrm>
          <a:prstGeom prst="rect">
            <a:avLst/>
          </a:prstGeom>
          <a:noFill/>
        </p:spPr>
        <p:txBody>
          <a:bodyPr wrap="square" rtlCol="0">
            <a:spAutoFit/>
          </a:bodyPr>
          <a:lstStyle/>
          <a:p>
            <a:pPr algn="ctr"/>
            <a:r>
              <a:rPr lang="es-MX" sz="2500" b="1" dirty="0">
                <a:solidFill>
                  <a:srgbClr val="2A2559"/>
                </a:solidFill>
                <a:latin typeface="Helvetica Neue"/>
              </a:rPr>
              <a:t>Apoyo ciudadano 2022</a:t>
            </a:r>
          </a:p>
        </p:txBody>
      </p:sp>
    </p:spTree>
    <p:extLst>
      <p:ext uri="{BB962C8B-B14F-4D97-AF65-F5344CB8AC3E}">
        <p14:creationId xmlns:p14="http://schemas.microsoft.com/office/powerpoint/2010/main" val="21860006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101 Grupo"/>
          <p:cNvGrpSpPr/>
          <p:nvPr/>
        </p:nvGrpSpPr>
        <p:grpSpPr>
          <a:xfrm>
            <a:off x="189206" y="1953379"/>
            <a:ext cx="8734384" cy="2212221"/>
            <a:chOff x="436340" y="581779"/>
            <a:chExt cx="8734384" cy="2212221"/>
          </a:xfrm>
        </p:grpSpPr>
        <p:sp>
          <p:nvSpPr>
            <p:cNvPr id="7" name="6 CuadroTexto"/>
            <p:cNvSpPr txBox="1"/>
            <p:nvPr/>
          </p:nvSpPr>
          <p:spPr>
            <a:xfrm>
              <a:off x="436340" y="1554524"/>
              <a:ext cx="2304256" cy="646331"/>
            </a:xfrm>
            <a:prstGeom prst="rect">
              <a:avLst/>
            </a:prstGeom>
            <a:noFill/>
          </p:spPr>
          <p:txBody>
            <a:bodyPr wrap="square" rtlCol="0">
              <a:spAutoFit/>
            </a:bodyPr>
            <a:lstStyle/>
            <a:p>
              <a:pPr algn="ctr" fontAlgn="base">
                <a:spcBef>
                  <a:spcPct val="0"/>
                </a:spcBef>
                <a:spcAft>
                  <a:spcPct val="0"/>
                </a:spcAft>
              </a:pPr>
              <a:r>
                <a:rPr lang="es-MX" dirty="0">
                  <a:solidFill>
                    <a:srgbClr val="000000"/>
                  </a:solidFill>
                </a:rPr>
                <a:t>Candidato a Gobernador</a:t>
              </a:r>
            </a:p>
          </p:txBody>
        </p:sp>
        <p:sp>
          <p:nvSpPr>
            <p:cNvPr id="58" name="57 Abrir llave"/>
            <p:cNvSpPr/>
            <p:nvPr/>
          </p:nvSpPr>
          <p:spPr>
            <a:xfrm>
              <a:off x="2626854" y="1196752"/>
              <a:ext cx="1080120" cy="1597248"/>
            </a:xfrm>
            <a:prstGeom prst="leftBrace">
              <a:avLst/>
            </a:pr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fontAlgn="base">
                <a:spcBef>
                  <a:spcPct val="0"/>
                </a:spcBef>
                <a:spcAft>
                  <a:spcPct val="0"/>
                </a:spcAft>
              </a:pPr>
              <a:endParaRPr lang="es-MX">
                <a:solidFill>
                  <a:srgbClr val="000000"/>
                </a:solidFill>
              </a:endParaRPr>
            </a:p>
          </p:txBody>
        </p:sp>
        <p:grpSp>
          <p:nvGrpSpPr>
            <p:cNvPr id="64" name="63 Grupo"/>
            <p:cNvGrpSpPr/>
            <p:nvPr/>
          </p:nvGrpSpPr>
          <p:grpSpPr>
            <a:xfrm>
              <a:off x="3163144" y="1215390"/>
              <a:ext cx="2969443" cy="584775"/>
              <a:chOff x="-126007" y="3274487"/>
              <a:chExt cx="2969443" cy="584775"/>
            </a:xfrm>
          </p:grpSpPr>
          <p:sp>
            <p:nvSpPr>
              <p:cNvPr id="65" name="64 CuadroTexto"/>
              <p:cNvSpPr txBox="1"/>
              <p:nvPr/>
            </p:nvSpPr>
            <p:spPr>
              <a:xfrm>
                <a:off x="-126007" y="3274487"/>
                <a:ext cx="1800200" cy="584775"/>
              </a:xfrm>
              <a:prstGeom prst="rect">
                <a:avLst/>
              </a:prstGeom>
              <a:noFill/>
            </p:spPr>
            <p:txBody>
              <a:bodyPr wrap="square" rtlCol="0">
                <a:spAutoFit/>
              </a:bodyPr>
              <a:lstStyle/>
              <a:p>
                <a:pPr algn="ctr" fontAlgn="base">
                  <a:spcBef>
                    <a:spcPct val="0"/>
                  </a:spcBef>
                  <a:spcAft>
                    <a:spcPct val="0"/>
                  </a:spcAft>
                </a:pPr>
                <a:r>
                  <a:rPr lang="es-MX" sz="1600" b="1" dirty="0">
                    <a:solidFill>
                      <a:srgbClr val="000000"/>
                    </a:solidFill>
                  </a:rPr>
                  <a:t>Lista </a:t>
                </a:r>
              </a:p>
              <a:p>
                <a:pPr algn="ctr" fontAlgn="base">
                  <a:spcBef>
                    <a:spcPct val="0"/>
                  </a:spcBef>
                  <a:spcAft>
                    <a:spcPct val="0"/>
                  </a:spcAft>
                </a:pPr>
                <a:r>
                  <a:rPr lang="es-MX" sz="1600" b="1" dirty="0">
                    <a:solidFill>
                      <a:srgbClr val="000000"/>
                    </a:solidFill>
                  </a:rPr>
                  <a:t>nominal</a:t>
                </a:r>
              </a:p>
            </p:txBody>
          </p:sp>
          <p:sp>
            <p:nvSpPr>
              <p:cNvPr id="66" name="65 Flecha derecha"/>
              <p:cNvSpPr/>
              <p:nvPr/>
            </p:nvSpPr>
            <p:spPr>
              <a:xfrm>
                <a:off x="1456209" y="3390543"/>
                <a:ext cx="432048" cy="360040"/>
              </a:xfrm>
              <a:prstGeom prst="rightArrow">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s-MX" sz="1600">
                  <a:solidFill>
                    <a:srgbClr val="FFFFFF"/>
                  </a:solidFill>
                </a:endParaRPr>
              </a:p>
            </p:txBody>
          </p:sp>
          <p:sp>
            <p:nvSpPr>
              <p:cNvPr id="67" name="66 CuadroTexto"/>
              <p:cNvSpPr txBox="1"/>
              <p:nvPr/>
            </p:nvSpPr>
            <p:spPr>
              <a:xfrm>
                <a:off x="2204914" y="3428955"/>
                <a:ext cx="638522" cy="369332"/>
              </a:xfrm>
              <a:prstGeom prst="rect">
                <a:avLst/>
              </a:prstGeom>
              <a:noFill/>
            </p:spPr>
            <p:txBody>
              <a:bodyPr wrap="square" rtlCol="0">
                <a:spAutoFit/>
              </a:bodyPr>
              <a:lstStyle/>
              <a:p>
                <a:pPr fontAlgn="base">
                  <a:spcBef>
                    <a:spcPct val="0"/>
                  </a:spcBef>
                  <a:spcAft>
                    <a:spcPct val="0"/>
                  </a:spcAft>
                </a:pPr>
                <a:r>
                  <a:rPr lang="es-MX" dirty="0">
                    <a:solidFill>
                      <a:srgbClr val="000000"/>
                    </a:solidFill>
                  </a:rPr>
                  <a:t>2%</a:t>
                </a:r>
              </a:p>
            </p:txBody>
          </p:sp>
        </p:grpSp>
        <p:sp>
          <p:nvSpPr>
            <p:cNvPr id="62" name="61 CuadroTexto"/>
            <p:cNvSpPr txBox="1"/>
            <p:nvPr/>
          </p:nvSpPr>
          <p:spPr>
            <a:xfrm>
              <a:off x="7452320" y="581779"/>
              <a:ext cx="1591713" cy="830997"/>
            </a:xfrm>
            <a:prstGeom prst="rect">
              <a:avLst/>
            </a:prstGeom>
            <a:noFill/>
          </p:spPr>
          <p:txBody>
            <a:bodyPr wrap="square" rtlCol="0">
              <a:spAutoFit/>
            </a:bodyPr>
            <a:lstStyle/>
            <a:p>
              <a:pPr algn="ctr" fontAlgn="base">
                <a:spcBef>
                  <a:spcPct val="0"/>
                </a:spcBef>
                <a:spcAft>
                  <a:spcPct val="0"/>
                </a:spcAft>
              </a:pPr>
              <a:r>
                <a:rPr lang="es-MX" sz="1200" b="1" dirty="0">
                  <a:solidFill>
                    <a:srgbClr val="000000"/>
                  </a:solidFill>
                </a:rPr>
                <a:t>Corte de la lista: 31 de agosto del año previo a la elección</a:t>
              </a:r>
            </a:p>
            <a:p>
              <a:pPr algn="ctr" fontAlgn="base">
                <a:spcBef>
                  <a:spcPct val="0"/>
                </a:spcBef>
                <a:spcAft>
                  <a:spcPct val="0"/>
                </a:spcAft>
              </a:pPr>
              <a:endParaRPr lang="es-MX" sz="1200" b="1" dirty="0">
                <a:solidFill>
                  <a:srgbClr val="000000"/>
                </a:solidFill>
              </a:endParaRPr>
            </a:p>
          </p:txBody>
        </p:sp>
        <p:sp>
          <p:nvSpPr>
            <p:cNvPr id="78" name="77 Flecha derecha"/>
            <p:cNvSpPr/>
            <p:nvPr/>
          </p:nvSpPr>
          <p:spPr>
            <a:xfrm>
              <a:off x="4745360" y="1858739"/>
              <a:ext cx="432048" cy="360040"/>
            </a:xfrm>
            <a:prstGeom prst="rightArrow">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s-MX" sz="1600">
                <a:solidFill>
                  <a:srgbClr val="FFFFFF"/>
                </a:solidFill>
              </a:endParaRPr>
            </a:p>
          </p:txBody>
        </p:sp>
        <p:sp>
          <p:nvSpPr>
            <p:cNvPr id="80" name="79 CuadroTexto"/>
            <p:cNvSpPr txBox="1"/>
            <p:nvPr/>
          </p:nvSpPr>
          <p:spPr>
            <a:xfrm>
              <a:off x="5485382" y="1849447"/>
              <a:ext cx="445914" cy="369332"/>
            </a:xfrm>
            <a:prstGeom prst="rect">
              <a:avLst/>
            </a:prstGeom>
            <a:noFill/>
          </p:spPr>
          <p:txBody>
            <a:bodyPr wrap="square" rtlCol="0">
              <a:spAutoFit/>
            </a:bodyPr>
            <a:lstStyle/>
            <a:p>
              <a:pPr fontAlgn="base">
                <a:spcBef>
                  <a:spcPct val="0"/>
                </a:spcBef>
                <a:spcAft>
                  <a:spcPct val="0"/>
                </a:spcAft>
              </a:pPr>
              <a:r>
                <a:rPr lang="es-MX" dirty="0">
                  <a:solidFill>
                    <a:srgbClr val="000000"/>
                  </a:solidFill>
                </a:rPr>
                <a:t>13</a:t>
              </a:r>
            </a:p>
          </p:txBody>
        </p:sp>
        <p:sp>
          <p:nvSpPr>
            <p:cNvPr id="76" name="75 CuadroTexto"/>
            <p:cNvSpPr txBox="1"/>
            <p:nvPr/>
          </p:nvSpPr>
          <p:spPr>
            <a:xfrm>
              <a:off x="3419872" y="2337623"/>
              <a:ext cx="4032448" cy="338554"/>
            </a:xfrm>
            <a:prstGeom prst="rect">
              <a:avLst/>
            </a:prstGeom>
            <a:noFill/>
          </p:spPr>
          <p:txBody>
            <a:bodyPr wrap="square" rtlCol="0">
              <a:spAutoFit/>
            </a:bodyPr>
            <a:lstStyle/>
            <a:p>
              <a:pPr fontAlgn="base">
                <a:spcBef>
                  <a:spcPct val="0"/>
                </a:spcBef>
                <a:spcAft>
                  <a:spcPct val="0"/>
                </a:spcAft>
              </a:pPr>
              <a:r>
                <a:rPr lang="es-MX" sz="1600" dirty="0">
                  <a:solidFill>
                    <a:srgbClr val="000000"/>
                  </a:solidFill>
                </a:rPr>
                <a:t>Suma de electores = 1% ciudadanos</a:t>
              </a:r>
            </a:p>
          </p:txBody>
        </p:sp>
        <p:sp>
          <p:nvSpPr>
            <p:cNvPr id="85" name="84 CuadroTexto"/>
            <p:cNvSpPr txBox="1"/>
            <p:nvPr/>
          </p:nvSpPr>
          <p:spPr>
            <a:xfrm>
              <a:off x="3591811" y="1870933"/>
              <a:ext cx="1240093" cy="338554"/>
            </a:xfrm>
            <a:prstGeom prst="rect">
              <a:avLst/>
            </a:prstGeom>
            <a:noFill/>
          </p:spPr>
          <p:txBody>
            <a:bodyPr wrap="square" rtlCol="0">
              <a:spAutoFit/>
            </a:bodyPr>
            <a:lstStyle/>
            <a:p>
              <a:pPr fontAlgn="base">
                <a:spcBef>
                  <a:spcPct val="0"/>
                </a:spcBef>
                <a:spcAft>
                  <a:spcPct val="0"/>
                </a:spcAft>
              </a:pPr>
              <a:r>
                <a:rPr lang="es-MX" sz="1600" dirty="0">
                  <a:solidFill>
                    <a:srgbClr val="000000"/>
                  </a:solidFill>
                </a:rPr>
                <a:t>Distritos</a:t>
              </a:r>
            </a:p>
          </p:txBody>
        </p:sp>
        <p:sp>
          <p:nvSpPr>
            <p:cNvPr id="101" name="100 CuadroTexto">
              <a:hlinkClick r:id="rId2"/>
            </p:cNvPr>
            <p:cNvSpPr txBox="1"/>
            <p:nvPr/>
          </p:nvSpPr>
          <p:spPr>
            <a:xfrm>
              <a:off x="7222740" y="1156369"/>
              <a:ext cx="1947984" cy="276999"/>
            </a:xfrm>
            <a:prstGeom prst="rect">
              <a:avLst/>
            </a:prstGeom>
            <a:noFill/>
          </p:spPr>
          <p:txBody>
            <a:bodyPr wrap="square" rtlCol="0">
              <a:spAutoFit/>
            </a:bodyPr>
            <a:lstStyle/>
            <a:p>
              <a:pPr algn="ctr" fontAlgn="base">
                <a:spcBef>
                  <a:spcPct val="0"/>
                </a:spcBef>
                <a:spcAft>
                  <a:spcPct val="0"/>
                </a:spcAft>
              </a:pPr>
              <a:r>
                <a:rPr lang="es-MX" sz="1200" dirty="0">
                  <a:solidFill>
                    <a:srgbClr val="000000"/>
                  </a:solidFill>
                  <a:hlinkClick r:id="rId2"/>
                </a:rPr>
                <a:t>Art. 94, LIPE de Oaxaca</a:t>
              </a:r>
              <a:endParaRPr lang="es-MX" sz="1200" dirty="0">
                <a:solidFill>
                  <a:srgbClr val="000000"/>
                </a:solidFill>
              </a:endParaRPr>
            </a:p>
          </p:txBody>
        </p:sp>
        <p:sp>
          <p:nvSpPr>
            <p:cNvPr id="103" name="102 CuadroTexto"/>
            <p:cNvSpPr txBox="1"/>
            <p:nvPr/>
          </p:nvSpPr>
          <p:spPr>
            <a:xfrm>
              <a:off x="514462" y="2204853"/>
              <a:ext cx="2148011" cy="276999"/>
            </a:xfrm>
            <a:prstGeom prst="rect">
              <a:avLst/>
            </a:prstGeom>
            <a:noFill/>
          </p:spPr>
          <p:txBody>
            <a:bodyPr wrap="square" rtlCol="0">
              <a:spAutoFit/>
            </a:bodyPr>
            <a:lstStyle/>
            <a:p>
              <a:pPr algn="ctr" fontAlgn="base">
                <a:spcBef>
                  <a:spcPct val="0"/>
                </a:spcBef>
                <a:spcAft>
                  <a:spcPct val="0"/>
                </a:spcAft>
              </a:pPr>
              <a:r>
                <a:rPr lang="es-MX" sz="1200" dirty="0">
                  <a:solidFill>
                    <a:srgbClr val="000000"/>
                  </a:solidFill>
                  <a:hlinkClick r:id="rId2"/>
                </a:rPr>
                <a:t>Art. 94, LIPE de Oaxaca</a:t>
              </a:r>
              <a:endParaRPr lang="es-MX" sz="1200" dirty="0">
                <a:solidFill>
                  <a:srgbClr val="000000"/>
                </a:solidFill>
              </a:endParaRPr>
            </a:p>
          </p:txBody>
        </p:sp>
      </p:grpSp>
      <p:sp>
        <p:nvSpPr>
          <p:cNvPr id="42" name="CuadroTexto 41">
            <a:extLst>
              <a:ext uri="{FF2B5EF4-FFF2-40B4-BE49-F238E27FC236}">
                <a16:creationId xmlns:a16="http://schemas.microsoft.com/office/drawing/2014/main" id="{DCE62421-3701-4CD1-A855-739E7E57EDB4}"/>
              </a:ext>
            </a:extLst>
          </p:cNvPr>
          <p:cNvSpPr txBox="1"/>
          <p:nvPr/>
        </p:nvSpPr>
        <p:spPr>
          <a:xfrm>
            <a:off x="570400" y="952742"/>
            <a:ext cx="2024093" cy="369332"/>
          </a:xfrm>
          <a:prstGeom prst="rect">
            <a:avLst/>
          </a:prstGeom>
          <a:noFill/>
        </p:spPr>
        <p:txBody>
          <a:bodyPr wrap="square" rtlCol="0">
            <a:spAutoFit/>
          </a:bodyPr>
          <a:lstStyle/>
          <a:p>
            <a:pPr algn="ctr"/>
            <a:r>
              <a:rPr lang="es-MX" b="1" dirty="0">
                <a:solidFill>
                  <a:srgbClr val="2A2559"/>
                </a:solidFill>
                <a:latin typeface="Helvetica Neue"/>
              </a:rPr>
              <a:t>Oaxaca</a:t>
            </a:r>
          </a:p>
        </p:txBody>
      </p:sp>
      <p:sp>
        <p:nvSpPr>
          <p:cNvPr id="17" name="CuadroTexto 16">
            <a:extLst>
              <a:ext uri="{FF2B5EF4-FFF2-40B4-BE49-F238E27FC236}">
                <a16:creationId xmlns:a16="http://schemas.microsoft.com/office/drawing/2014/main" id="{4FEB4E32-C31C-4899-BF65-96EDC9D34051}"/>
              </a:ext>
            </a:extLst>
          </p:cNvPr>
          <p:cNvSpPr txBox="1"/>
          <p:nvPr/>
        </p:nvSpPr>
        <p:spPr>
          <a:xfrm>
            <a:off x="4313046" y="47383"/>
            <a:ext cx="4489208" cy="477054"/>
          </a:xfrm>
          <a:prstGeom prst="rect">
            <a:avLst/>
          </a:prstGeom>
          <a:noFill/>
        </p:spPr>
        <p:txBody>
          <a:bodyPr wrap="square" rtlCol="0">
            <a:spAutoFit/>
          </a:bodyPr>
          <a:lstStyle/>
          <a:p>
            <a:pPr algn="ctr"/>
            <a:r>
              <a:rPr lang="es-MX" sz="2500" b="1" dirty="0">
                <a:solidFill>
                  <a:srgbClr val="2A2559"/>
                </a:solidFill>
                <a:latin typeface="Helvetica Neue"/>
              </a:rPr>
              <a:t>Apoyo ciudadano 2022</a:t>
            </a:r>
          </a:p>
        </p:txBody>
      </p:sp>
    </p:spTree>
    <p:extLst>
      <p:ext uri="{BB962C8B-B14F-4D97-AF65-F5344CB8AC3E}">
        <p14:creationId xmlns:p14="http://schemas.microsoft.com/office/powerpoint/2010/main" val="24197979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58 CuadroTexto"/>
          <p:cNvSpPr txBox="1"/>
          <p:nvPr/>
        </p:nvSpPr>
        <p:spPr>
          <a:xfrm>
            <a:off x="467544" y="3851593"/>
            <a:ext cx="2304256" cy="646331"/>
          </a:xfrm>
          <a:prstGeom prst="rect">
            <a:avLst/>
          </a:prstGeom>
          <a:noFill/>
        </p:spPr>
        <p:txBody>
          <a:bodyPr wrap="square" rtlCol="0">
            <a:spAutoFit/>
          </a:bodyPr>
          <a:lstStyle/>
          <a:p>
            <a:pPr algn="ctr" fontAlgn="base">
              <a:spcBef>
                <a:spcPct val="0"/>
              </a:spcBef>
              <a:spcAft>
                <a:spcPct val="0"/>
              </a:spcAft>
            </a:pPr>
            <a:r>
              <a:rPr lang="es-MX" dirty="0">
                <a:solidFill>
                  <a:srgbClr val="000000"/>
                </a:solidFill>
              </a:rPr>
              <a:t>Candidato a Diputado MR</a:t>
            </a:r>
          </a:p>
        </p:txBody>
      </p:sp>
      <p:sp>
        <p:nvSpPr>
          <p:cNvPr id="104" name="103 CuadroTexto"/>
          <p:cNvSpPr txBox="1"/>
          <p:nvPr/>
        </p:nvSpPr>
        <p:spPr>
          <a:xfrm>
            <a:off x="545666" y="4508450"/>
            <a:ext cx="2148011" cy="461665"/>
          </a:xfrm>
          <a:prstGeom prst="rect">
            <a:avLst/>
          </a:prstGeom>
          <a:noFill/>
        </p:spPr>
        <p:txBody>
          <a:bodyPr wrap="square" rtlCol="0">
            <a:spAutoFit/>
          </a:bodyPr>
          <a:lstStyle/>
          <a:p>
            <a:pPr algn="ctr" fontAlgn="base">
              <a:spcBef>
                <a:spcPct val="0"/>
              </a:spcBef>
              <a:spcAft>
                <a:spcPct val="0"/>
              </a:spcAft>
            </a:pPr>
            <a:r>
              <a:rPr lang="es-MX" sz="1200" dirty="0">
                <a:solidFill>
                  <a:srgbClr val="000000"/>
                </a:solidFill>
                <a:hlinkClick r:id="rId2"/>
              </a:rPr>
              <a:t>Art. 106, III LIPE de Quintana Roo </a:t>
            </a:r>
            <a:endParaRPr lang="es-MX" sz="1200" dirty="0">
              <a:solidFill>
                <a:srgbClr val="000000"/>
              </a:solidFill>
            </a:endParaRPr>
          </a:p>
        </p:txBody>
      </p:sp>
      <p:grpSp>
        <p:nvGrpSpPr>
          <p:cNvPr id="102" name="101 Grupo"/>
          <p:cNvGrpSpPr/>
          <p:nvPr/>
        </p:nvGrpSpPr>
        <p:grpSpPr>
          <a:xfrm>
            <a:off x="483805" y="1162804"/>
            <a:ext cx="8210113" cy="3927341"/>
            <a:chOff x="484747" y="581779"/>
            <a:chExt cx="8685977" cy="3927341"/>
          </a:xfrm>
        </p:grpSpPr>
        <p:sp>
          <p:nvSpPr>
            <p:cNvPr id="7" name="6 CuadroTexto"/>
            <p:cNvSpPr txBox="1"/>
            <p:nvPr/>
          </p:nvSpPr>
          <p:spPr>
            <a:xfrm>
              <a:off x="484747" y="1419649"/>
              <a:ext cx="2304256" cy="646331"/>
            </a:xfrm>
            <a:prstGeom prst="rect">
              <a:avLst/>
            </a:prstGeom>
            <a:noFill/>
          </p:spPr>
          <p:txBody>
            <a:bodyPr wrap="square" rtlCol="0">
              <a:spAutoFit/>
            </a:bodyPr>
            <a:lstStyle/>
            <a:p>
              <a:pPr algn="ctr" fontAlgn="base">
                <a:spcBef>
                  <a:spcPct val="0"/>
                </a:spcBef>
                <a:spcAft>
                  <a:spcPct val="0"/>
                </a:spcAft>
              </a:pPr>
              <a:r>
                <a:rPr lang="es-MX" dirty="0">
                  <a:solidFill>
                    <a:srgbClr val="000000"/>
                  </a:solidFill>
                </a:rPr>
                <a:t>Candidato a Gobernador</a:t>
              </a:r>
            </a:p>
          </p:txBody>
        </p:sp>
        <p:sp>
          <p:nvSpPr>
            <p:cNvPr id="58" name="57 Abrir llave"/>
            <p:cNvSpPr/>
            <p:nvPr/>
          </p:nvSpPr>
          <p:spPr>
            <a:xfrm>
              <a:off x="2626854" y="1196752"/>
              <a:ext cx="1080120" cy="1440160"/>
            </a:xfrm>
            <a:prstGeom prst="leftBrace">
              <a:avLst/>
            </a:pr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fontAlgn="base">
                <a:spcBef>
                  <a:spcPct val="0"/>
                </a:spcBef>
                <a:spcAft>
                  <a:spcPct val="0"/>
                </a:spcAft>
              </a:pPr>
              <a:endParaRPr lang="es-MX">
                <a:solidFill>
                  <a:srgbClr val="000000"/>
                </a:solidFill>
              </a:endParaRPr>
            </a:p>
          </p:txBody>
        </p:sp>
        <p:sp>
          <p:nvSpPr>
            <p:cNvPr id="63" name="62 Abrir llave"/>
            <p:cNvSpPr/>
            <p:nvPr/>
          </p:nvSpPr>
          <p:spPr>
            <a:xfrm>
              <a:off x="2587080" y="2852936"/>
              <a:ext cx="1152128" cy="1656184"/>
            </a:xfrm>
            <a:prstGeom prst="leftBrace">
              <a:avLst/>
            </a:pr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fontAlgn="base">
                <a:spcBef>
                  <a:spcPct val="0"/>
                </a:spcBef>
                <a:spcAft>
                  <a:spcPct val="0"/>
                </a:spcAft>
              </a:pPr>
              <a:endParaRPr lang="es-MX">
                <a:solidFill>
                  <a:srgbClr val="000000"/>
                </a:solidFill>
              </a:endParaRPr>
            </a:p>
          </p:txBody>
        </p:sp>
        <p:grpSp>
          <p:nvGrpSpPr>
            <p:cNvPr id="64" name="63 Grupo"/>
            <p:cNvGrpSpPr/>
            <p:nvPr/>
          </p:nvGrpSpPr>
          <p:grpSpPr>
            <a:xfrm>
              <a:off x="3122835" y="1275981"/>
              <a:ext cx="3089680" cy="584775"/>
              <a:chOff x="-166316" y="3335078"/>
              <a:chExt cx="3089680" cy="584775"/>
            </a:xfrm>
          </p:grpSpPr>
          <p:sp>
            <p:nvSpPr>
              <p:cNvPr id="65" name="64 CuadroTexto"/>
              <p:cNvSpPr txBox="1"/>
              <p:nvPr/>
            </p:nvSpPr>
            <p:spPr>
              <a:xfrm>
                <a:off x="-166316" y="3335078"/>
                <a:ext cx="1800200" cy="584775"/>
              </a:xfrm>
              <a:prstGeom prst="rect">
                <a:avLst/>
              </a:prstGeom>
              <a:noFill/>
            </p:spPr>
            <p:txBody>
              <a:bodyPr wrap="square" rtlCol="0">
                <a:spAutoFit/>
              </a:bodyPr>
              <a:lstStyle/>
              <a:p>
                <a:pPr algn="ctr" fontAlgn="base">
                  <a:spcBef>
                    <a:spcPct val="0"/>
                  </a:spcBef>
                  <a:spcAft>
                    <a:spcPct val="0"/>
                  </a:spcAft>
                </a:pPr>
                <a:r>
                  <a:rPr lang="es-MX" sz="1600" b="1" dirty="0">
                    <a:solidFill>
                      <a:srgbClr val="000000"/>
                    </a:solidFill>
                  </a:rPr>
                  <a:t>Lista </a:t>
                </a:r>
              </a:p>
              <a:p>
                <a:pPr algn="ctr" fontAlgn="base">
                  <a:spcBef>
                    <a:spcPct val="0"/>
                  </a:spcBef>
                  <a:spcAft>
                    <a:spcPct val="0"/>
                  </a:spcAft>
                </a:pPr>
                <a:r>
                  <a:rPr lang="es-MX" sz="1600" b="1" dirty="0">
                    <a:solidFill>
                      <a:srgbClr val="000000"/>
                    </a:solidFill>
                  </a:rPr>
                  <a:t>nominal</a:t>
                </a:r>
              </a:p>
            </p:txBody>
          </p:sp>
          <p:sp>
            <p:nvSpPr>
              <p:cNvPr id="66" name="65 Flecha derecha"/>
              <p:cNvSpPr/>
              <p:nvPr/>
            </p:nvSpPr>
            <p:spPr>
              <a:xfrm>
                <a:off x="1356958" y="3447445"/>
                <a:ext cx="432048" cy="360040"/>
              </a:xfrm>
              <a:prstGeom prst="rightArrow">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s-MX" sz="1600">
                  <a:solidFill>
                    <a:srgbClr val="FFFFFF"/>
                  </a:solidFill>
                </a:endParaRPr>
              </a:p>
            </p:txBody>
          </p:sp>
          <p:sp>
            <p:nvSpPr>
              <p:cNvPr id="67" name="66 CuadroTexto"/>
              <p:cNvSpPr txBox="1"/>
              <p:nvPr/>
            </p:nvSpPr>
            <p:spPr>
              <a:xfrm>
                <a:off x="2129864" y="3452262"/>
                <a:ext cx="793500" cy="369332"/>
              </a:xfrm>
              <a:prstGeom prst="rect">
                <a:avLst/>
              </a:prstGeom>
              <a:noFill/>
            </p:spPr>
            <p:txBody>
              <a:bodyPr wrap="square" rtlCol="0">
                <a:spAutoFit/>
              </a:bodyPr>
              <a:lstStyle/>
              <a:p>
                <a:pPr fontAlgn="base">
                  <a:spcBef>
                    <a:spcPct val="0"/>
                  </a:spcBef>
                  <a:spcAft>
                    <a:spcPct val="0"/>
                  </a:spcAft>
                </a:pPr>
                <a:r>
                  <a:rPr lang="es-MX" dirty="0">
                    <a:solidFill>
                      <a:srgbClr val="000000"/>
                    </a:solidFill>
                  </a:rPr>
                  <a:t>1.5%</a:t>
                </a:r>
              </a:p>
            </p:txBody>
          </p:sp>
        </p:grpSp>
        <p:sp>
          <p:nvSpPr>
            <p:cNvPr id="62" name="61 CuadroTexto"/>
            <p:cNvSpPr txBox="1"/>
            <p:nvPr/>
          </p:nvSpPr>
          <p:spPr>
            <a:xfrm>
              <a:off x="7452320" y="581779"/>
              <a:ext cx="1591713" cy="830997"/>
            </a:xfrm>
            <a:prstGeom prst="rect">
              <a:avLst/>
            </a:prstGeom>
            <a:noFill/>
          </p:spPr>
          <p:txBody>
            <a:bodyPr wrap="square" rtlCol="0">
              <a:spAutoFit/>
            </a:bodyPr>
            <a:lstStyle/>
            <a:p>
              <a:pPr algn="ctr" fontAlgn="base">
                <a:spcBef>
                  <a:spcPct val="0"/>
                </a:spcBef>
                <a:spcAft>
                  <a:spcPct val="0"/>
                </a:spcAft>
              </a:pPr>
              <a:r>
                <a:rPr lang="es-MX" sz="1200" b="1" dirty="0">
                  <a:solidFill>
                    <a:srgbClr val="000000"/>
                  </a:solidFill>
                </a:rPr>
                <a:t>Corte de la lista: 31 de agosto del año previo a la elección</a:t>
              </a:r>
            </a:p>
            <a:p>
              <a:pPr algn="ctr" fontAlgn="base">
                <a:spcBef>
                  <a:spcPct val="0"/>
                </a:spcBef>
                <a:spcAft>
                  <a:spcPct val="0"/>
                </a:spcAft>
              </a:pPr>
              <a:endParaRPr lang="es-MX" sz="1200" b="1" dirty="0">
                <a:solidFill>
                  <a:srgbClr val="000000"/>
                </a:solidFill>
              </a:endParaRPr>
            </a:p>
          </p:txBody>
        </p:sp>
        <p:grpSp>
          <p:nvGrpSpPr>
            <p:cNvPr id="81" name="80 Grupo"/>
            <p:cNvGrpSpPr/>
            <p:nvPr/>
          </p:nvGrpSpPr>
          <p:grpSpPr>
            <a:xfrm>
              <a:off x="3216544" y="3388640"/>
              <a:ext cx="2995969" cy="584775"/>
              <a:chOff x="3216544" y="3388640"/>
              <a:chExt cx="2995969" cy="584775"/>
            </a:xfrm>
          </p:grpSpPr>
          <p:sp>
            <p:nvSpPr>
              <p:cNvPr id="82" name="81 CuadroTexto"/>
              <p:cNvSpPr txBox="1"/>
              <p:nvPr/>
            </p:nvSpPr>
            <p:spPr>
              <a:xfrm>
                <a:off x="3216544" y="3388640"/>
                <a:ext cx="1800200" cy="584775"/>
              </a:xfrm>
              <a:prstGeom prst="rect">
                <a:avLst/>
              </a:prstGeom>
              <a:noFill/>
            </p:spPr>
            <p:txBody>
              <a:bodyPr wrap="square" rtlCol="0">
                <a:spAutoFit/>
              </a:bodyPr>
              <a:lstStyle/>
              <a:p>
                <a:pPr algn="ctr" fontAlgn="base">
                  <a:spcBef>
                    <a:spcPct val="0"/>
                  </a:spcBef>
                  <a:spcAft>
                    <a:spcPct val="0"/>
                  </a:spcAft>
                </a:pPr>
                <a:r>
                  <a:rPr lang="es-MX" sz="1600" b="1" dirty="0">
                    <a:solidFill>
                      <a:srgbClr val="000000"/>
                    </a:solidFill>
                  </a:rPr>
                  <a:t>Lista </a:t>
                </a:r>
              </a:p>
              <a:p>
                <a:pPr algn="ctr" fontAlgn="base">
                  <a:spcBef>
                    <a:spcPct val="0"/>
                  </a:spcBef>
                  <a:spcAft>
                    <a:spcPct val="0"/>
                  </a:spcAft>
                </a:pPr>
                <a:r>
                  <a:rPr lang="es-MX" sz="1600" b="1" dirty="0">
                    <a:solidFill>
                      <a:srgbClr val="000000"/>
                    </a:solidFill>
                  </a:rPr>
                  <a:t>nominal</a:t>
                </a:r>
              </a:p>
            </p:txBody>
          </p:sp>
          <p:sp>
            <p:nvSpPr>
              <p:cNvPr id="83" name="82 Flecha derecha"/>
              <p:cNvSpPr/>
              <p:nvPr/>
            </p:nvSpPr>
            <p:spPr>
              <a:xfrm>
                <a:off x="4736155" y="3501008"/>
                <a:ext cx="432048" cy="360040"/>
              </a:xfrm>
              <a:prstGeom prst="rightArrow">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s-MX" sz="1600">
                  <a:solidFill>
                    <a:srgbClr val="FFFFFF"/>
                  </a:solidFill>
                </a:endParaRPr>
              </a:p>
            </p:txBody>
          </p:sp>
          <p:sp>
            <p:nvSpPr>
              <p:cNvPr id="84" name="83 CuadroTexto"/>
              <p:cNvSpPr txBox="1"/>
              <p:nvPr/>
            </p:nvSpPr>
            <p:spPr>
              <a:xfrm>
                <a:off x="5494064" y="3461939"/>
                <a:ext cx="718449" cy="369332"/>
              </a:xfrm>
              <a:prstGeom prst="rect">
                <a:avLst/>
              </a:prstGeom>
              <a:noFill/>
            </p:spPr>
            <p:txBody>
              <a:bodyPr wrap="square" rtlCol="0">
                <a:spAutoFit/>
              </a:bodyPr>
              <a:lstStyle/>
              <a:p>
                <a:pPr fontAlgn="base">
                  <a:spcBef>
                    <a:spcPct val="0"/>
                  </a:spcBef>
                  <a:spcAft>
                    <a:spcPct val="0"/>
                  </a:spcAft>
                </a:pPr>
                <a:r>
                  <a:rPr lang="es-MX" dirty="0">
                    <a:solidFill>
                      <a:srgbClr val="000000"/>
                    </a:solidFill>
                  </a:rPr>
                  <a:t>1.5%</a:t>
                </a:r>
              </a:p>
            </p:txBody>
          </p:sp>
        </p:grpSp>
        <p:sp>
          <p:nvSpPr>
            <p:cNvPr id="101" name="100 CuadroTexto"/>
            <p:cNvSpPr txBox="1"/>
            <p:nvPr/>
          </p:nvSpPr>
          <p:spPr>
            <a:xfrm>
              <a:off x="7222740" y="1383159"/>
              <a:ext cx="1947984" cy="461665"/>
            </a:xfrm>
            <a:prstGeom prst="rect">
              <a:avLst/>
            </a:prstGeom>
            <a:noFill/>
          </p:spPr>
          <p:txBody>
            <a:bodyPr wrap="square" rtlCol="0">
              <a:spAutoFit/>
            </a:bodyPr>
            <a:lstStyle/>
            <a:p>
              <a:pPr algn="ctr" fontAlgn="base">
                <a:spcBef>
                  <a:spcPct val="0"/>
                </a:spcBef>
                <a:spcAft>
                  <a:spcPct val="0"/>
                </a:spcAft>
              </a:pPr>
              <a:r>
                <a:rPr lang="es-MX" sz="1200" dirty="0">
                  <a:solidFill>
                    <a:srgbClr val="000000"/>
                  </a:solidFill>
                  <a:hlinkClick r:id="rId2"/>
                </a:rPr>
                <a:t>Art. 134, Ley Electoral de Quintana Roo </a:t>
              </a:r>
              <a:endParaRPr lang="es-MX" sz="1200" dirty="0">
                <a:solidFill>
                  <a:srgbClr val="000000"/>
                </a:solidFill>
              </a:endParaRPr>
            </a:p>
          </p:txBody>
        </p:sp>
        <p:sp>
          <p:nvSpPr>
            <p:cNvPr id="103" name="102 CuadroTexto"/>
            <p:cNvSpPr txBox="1"/>
            <p:nvPr/>
          </p:nvSpPr>
          <p:spPr>
            <a:xfrm>
              <a:off x="612443" y="2095077"/>
              <a:ext cx="2148011" cy="461665"/>
            </a:xfrm>
            <a:prstGeom prst="rect">
              <a:avLst/>
            </a:prstGeom>
            <a:noFill/>
          </p:spPr>
          <p:txBody>
            <a:bodyPr wrap="square" rtlCol="0">
              <a:spAutoFit/>
            </a:bodyPr>
            <a:lstStyle/>
            <a:p>
              <a:pPr algn="ctr" fontAlgn="base">
                <a:spcBef>
                  <a:spcPct val="0"/>
                </a:spcBef>
                <a:spcAft>
                  <a:spcPct val="0"/>
                </a:spcAft>
              </a:pPr>
              <a:r>
                <a:rPr lang="es-MX" sz="1200" dirty="0">
                  <a:solidFill>
                    <a:srgbClr val="000000"/>
                  </a:solidFill>
                  <a:hlinkClick r:id="rId2"/>
                </a:rPr>
                <a:t>Art. 106, III LIPE de Quintana Roo </a:t>
              </a:r>
              <a:endParaRPr lang="es-MX" sz="1200" dirty="0">
                <a:solidFill>
                  <a:srgbClr val="000000"/>
                </a:solidFill>
              </a:endParaRPr>
            </a:p>
          </p:txBody>
        </p:sp>
      </p:grpSp>
      <p:sp>
        <p:nvSpPr>
          <p:cNvPr id="30" name="CuadroTexto 29">
            <a:extLst>
              <a:ext uri="{FF2B5EF4-FFF2-40B4-BE49-F238E27FC236}">
                <a16:creationId xmlns:a16="http://schemas.microsoft.com/office/drawing/2014/main" id="{1ECC3E04-5699-42DF-8263-030383D4BFA3}"/>
              </a:ext>
            </a:extLst>
          </p:cNvPr>
          <p:cNvSpPr txBox="1"/>
          <p:nvPr/>
        </p:nvSpPr>
        <p:spPr>
          <a:xfrm>
            <a:off x="669584" y="1073086"/>
            <a:ext cx="2024093" cy="369332"/>
          </a:xfrm>
          <a:prstGeom prst="rect">
            <a:avLst/>
          </a:prstGeom>
          <a:noFill/>
        </p:spPr>
        <p:txBody>
          <a:bodyPr wrap="square" rtlCol="0">
            <a:spAutoFit/>
          </a:bodyPr>
          <a:lstStyle/>
          <a:p>
            <a:pPr algn="ctr"/>
            <a:r>
              <a:rPr lang="es-MX" b="1" dirty="0">
                <a:solidFill>
                  <a:srgbClr val="2A2559"/>
                </a:solidFill>
                <a:latin typeface="Helvetica Neue"/>
              </a:rPr>
              <a:t>Quintana Roo</a:t>
            </a:r>
          </a:p>
        </p:txBody>
      </p:sp>
      <p:sp>
        <p:nvSpPr>
          <p:cNvPr id="31" name="75 CuadroTexto">
            <a:extLst>
              <a:ext uri="{FF2B5EF4-FFF2-40B4-BE49-F238E27FC236}">
                <a16:creationId xmlns:a16="http://schemas.microsoft.com/office/drawing/2014/main" id="{623A9BCD-5E2B-4BEF-B2CC-DEEB34C32207}"/>
              </a:ext>
            </a:extLst>
          </p:cNvPr>
          <p:cNvSpPr txBox="1"/>
          <p:nvPr/>
        </p:nvSpPr>
        <p:spPr>
          <a:xfrm>
            <a:off x="3202462" y="2548031"/>
            <a:ext cx="4032448" cy="584775"/>
          </a:xfrm>
          <a:prstGeom prst="rect">
            <a:avLst/>
          </a:prstGeom>
          <a:noFill/>
        </p:spPr>
        <p:txBody>
          <a:bodyPr wrap="square" rtlCol="0">
            <a:spAutoFit/>
          </a:bodyPr>
          <a:lstStyle/>
          <a:p>
            <a:pPr fontAlgn="base">
              <a:spcBef>
                <a:spcPct val="0"/>
              </a:spcBef>
              <a:spcAft>
                <a:spcPct val="0"/>
              </a:spcAft>
            </a:pPr>
            <a:r>
              <a:rPr lang="es-MX" sz="1600" dirty="0">
                <a:solidFill>
                  <a:srgbClr val="000000"/>
                </a:solidFill>
              </a:rPr>
              <a:t>El 1.5% deberá estar distribuido en la totalidad de distritos electorales del Estado</a:t>
            </a:r>
          </a:p>
        </p:txBody>
      </p:sp>
      <p:sp>
        <p:nvSpPr>
          <p:cNvPr id="21" name="CuadroTexto 20">
            <a:extLst>
              <a:ext uri="{FF2B5EF4-FFF2-40B4-BE49-F238E27FC236}">
                <a16:creationId xmlns:a16="http://schemas.microsoft.com/office/drawing/2014/main" id="{B5F6A637-71D4-4286-883D-29452EE4A3D9}"/>
              </a:ext>
            </a:extLst>
          </p:cNvPr>
          <p:cNvSpPr txBox="1"/>
          <p:nvPr/>
        </p:nvSpPr>
        <p:spPr>
          <a:xfrm>
            <a:off x="4313046" y="47383"/>
            <a:ext cx="4489208" cy="477054"/>
          </a:xfrm>
          <a:prstGeom prst="rect">
            <a:avLst/>
          </a:prstGeom>
          <a:noFill/>
        </p:spPr>
        <p:txBody>
          <a:bodyPr wrap="square" rtlCol="0">
            <a:spAutoFit/>
          </a:bodyPr>
          <a:lstStyle/>
          <a:p>
            <a:pPr algn="ctr"/>
            <a:r>
              <a:rPr lang="es-MX" sz="2500" b="1" dirty="0">
                <a:solidFill>
                  <a:srgbClr val="2A2559"/>
                </a:solidFill>
                <a:latin typeface="Helvetica Neue"/>
              </a:rPr>
              <a:t>Apoyo ciudadano 2022</a:t>
            </a:r>
          </a:p>
        </p:txBody>
      </p:sp>
    </p:spTree>
    <p:extLst>
      <p:ext uri="{BB962C8B-B14F-4D97-AF65-F5344CB8AC3E}">
        <p14:creationId xmlns:p14="http://schemas.microsoft.com/office/powerpoint/2010/main" val="585890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D960FE92-9F4B-4B8E-BC01-530440CEA144}"/>
              </a:ext>
            </a:extLst>
          </p:cNvPr>
          <p:cNvSpPr txBox="1"/>
          <p:nvPr/>
        </p:nvSpPr>
        <p:spPr>
          <a:xfrm>
            <a:off x="751364" y="4793554"/>
            <a:ext cx="7641271" cy="1169551"/>
          </a:xfrm>
          <a:prstGeom prst="rect">
            <a:avLst/>
          </a:prstGeom>
          <a:noFill/>
        </p:spPr>
        <p:txBody>
          <a:bodyPr wrap="square">
            <a:spAutoFit/>
          </a:bodyPr>
          <a:lstStyle/>
          <a:p>
            <a:pPr algn="just"/>
            <a:r>
              <a:rPr lang="es-MX" sz="1400" b="0" i="0" dirty="0">
                <a:solidFill>
                  <a:srgbClr val="515151"/>
                </a:solidFill>
                <a:effectLst/>
                <a:latin typeface="Verdana" panose="020B0604030504040204" pitchFamily="34" charset="0"/>
              </a:rPr>
              <a:t>Postulación individual que realiza un aspirante a un cargo de representación popular. A través de esta figura los ciudadanos pueden solicitar su registro ante la autoridad electoral, sin la mediación de los partidos políticos. La Constitución la contempla como parte los derechos de los ciudadanos. (Sistema de Información Legislativa)</a:t>
            </a:r>
            <a:endParaRPr lang="es-MX" sz="1400" dirty="0"/>
          </a:p>
        </p:txBody>
      </p:sp>
      <p:sp>
        <p:nvSpPr>
          <p:cNvPr id="5" name="CuadroTexto 4">
            <a:extLst>
              <a:ext uri="{FF2B5EF4-FFF2-40B4-BE49-F238E27FC236}">
                <a16:creationId xmlns:a16="http://schemas.microsoft.com/office/drawing/2014/main" id="{C1775D52-E873-40D1-BE82-BC96942A4074}"/>
              </a:ext>
            </a:extLst>
          </p:cNvPr>
          <p:cNvSpPr txBox="1"/>
          <p:nvPr/>
        </p:nvSpPr>
        <p:spPr>
          <a:xfrm>
            <a:off x="3925455" y="637392"/>
            <a:ext cx="4547088" cy="477054"/>
          </a:xfrm>
          <a:prstGeom prst="rect">
            <a:avLst/>
          </a:prstGeom>
          <a:noFill/>
        </p:spPr>
        <p:txBody>
          <a:bodyPr wrap="square" rtlCol="0">
            <a:spAutoFit/>
          </a:bodyPr>
          <a:lstStyle/>
          <a:p>
            <a:pPr algn="ctr"/>
            <a:r>
              <a:rPr lang="es-MX" sz="2500" b="1" dirty="0">
                <a:solidFill>
                  <a:srgbClr val="2A2559"/>
                </a:solidFill>
                <a:latin typeface="Helvetica Neue"/>
              </a:rPr>
              <a:t>Definición</a:t>
            </a:r>
          </a:p>
        </p:txBody>
      </p:sp>
      <p:pic>
        <p:nvPicPr>
          <p:cNvPr id="2" name="Elementos multimedia en línea 1" title="¿Qué es una candidatura independiente? ¿Qué autoridad registra las candidaturas independientes?">
            <a:hlinkClick r:id="" action="ppaction://media"/>
            <a:extLst>
              <a:ext uri="{FF2B5EF4-FFF2-40B4-BE49-F238E27FC236}">
                <a16:creationId xmlns:a16="http://schemas.microsoft.com/office/drawing/2014/main" id="{32A649F7-0B14-4C11-8CF0-250D9DE2668D}"/>
              </a:ext>
            </a:extLst>
          </p:cNvPr>
          <p:cNvPicPr>
            <a:picLocks noRot="1" noChangeAspect="1"/>
          </p:cNvPicPr>
          <p:nvPr>
            <a:videoFile r:link="rId1"/>
          </p:nvPr>
        </p:nvPicPr>
        <p:blipFill>
          <a:blip r:embed="rId3"/>
          <a:stretch>
            <a:fillRect/>
          </a:stretch>
        </p:blipFill>
        <p:spPr>
          <a:xfrm>
            <a:off x="1526189" y="1233118"/>
            <a:ext cx="6091619" cy="3441764"/>
          </a:xfrm>
          <a:prstGeom prst="rect">
            <a:avLst/>
          </a:prstGeom>
        </p:spPr>
      </p:pic>
    </p:spTree>
    <p:extLst>
      <p:ext uri="{BB962C8B-B14F-4D97-AF65-F5344CB8AC3E}">
        <p14:creationId xmlns:p14="http://schemas.microsoft.com/office/powerpoint/2010/main" val="2291170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101 Grupo"/>
          <p:cNvGrpSpPr/>
          <p:nvPr/>
        </p:nvGrpSpPr>
        <p:grpSpPr>
          <a:xfrm>
            <a:off x="457200" y="2297063"/>
            <a:ext cx="8229600" cy="2263873"/>
            <a:chOff x="467544" y="581779"/>
            <a:chExt cx="8703180" cy="2263873"/>
          </a:xfrm>
        </p:grpSpPr>
        <p:sp>
          <p:nvSpPr>
            <p:cNvPr id="7" name="6 CuadroTexto"/>
            <p:cNvSpPr txBox="1"/>
            <p:nvPr/>
          </p:nvSpPr>
          <p:spPr>
            <a:xfrm>
              <a:off x="467544" y="1772816"/>
              <a:ext cx="2304256" cy="646331"/>
            </a:xfrm>
            <a:prstGeom prst="rect">
              <a:avLst/>
            </a:prstGeom>
            <a:noFill/>
          </p:spPr>
          <p:txBody>
            <a:bodyPr wrap="square" rtlCol="0">
              <a:spAutoFit/>
            </a:bodyPr>
            <a:lstStyle/>
            <a:p>
              <a:pPr algn="ctr" fontAlgn="base">
                <a:spcBef>
                  <a:spcPct val="0"/>
                </a:spcBef>
                <a:spcAft>
                  <a:spcPct val="0"/>
                </a:spcAft>
              </a:pPr>
              <a:r>
                <a:rPr lang="es-MX" dirty="0">
                  <a:solidFill>
                    <a:srgbClr val="000000"/>
                  </a:solidFill>
                </a:rPr>
                <a:t>Candidato a Gobernador</a:t>
              </a:r>
            </a:p>
          </p:txBody>
        </p:sp>
        <p:sp>
          <p:nvSpPr>
            <p:cNvPr id="58" name="57 Abrir llave"/>
            <p:cNvSpPr/>
            <p:nvPr/>
          </p:nvSpPr>
          <p:spPr>
            <a:xfrm>
              <a:off x="2626854" y="1196752"/>
              <a:ext cx="1080120" cy="1648900"/>
            </a:xfrm>
            <a:prstGeom prst="leftBrace">
              <a:avLst/>
            </a:pr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fontAlgn="base">
                <a:spcBef>
                  <a:spcPct val="0"/>
                </a:spcBef>
                <a:spcAft>
                  <a:spcPct val="0"/>
                </a:spcAft>
              </a:pPr>
              <a:endParaRPr lang="es-MX">
                <a:solidFill>
                  <a:srgbClr val="000000"/>
                </a:solidFill>
              </a:endParaRPr>
            </a:p>
          </p:txBody>
        </p:sp>
        <p:grpSp>
          <p:nvGrpSpPr>
            <p:cNvPr id="64" name="63 Grupo"/>
            <p:cNvGrpSpPr/>
            <p:nvPr/>
          </p:nvGrpSpPr>
          <p:grpSpPr>
            <a:xfrm>
              <a:off x="3163144" y="1215390"/>
              <a:ext cx="2969443" cy="584775"/>
              <a:chOff x="-126007" y="3274487"/>
              <a:chExt cx="2969443" cy="584775"/>
            </a:xfrm>
          </p:grpSpPr>
          <p:sp>
            <p:nvSpPr>
              <p:cNvPr id="65" name="64 CuadroTexto"/>
              <p:cNvSpPr txBox="1"/>
              <p:nvPr/>
            </p:nvSpPr>
            <p:spPr>
              <a:xfrm>
                <a:off x="-126007" y="3274487"/>
                <a:ext cx="1800200" cy="584775"/>
              </a:xfrm>
              <a:prstGeom prst="rect">
                <a:avLst/>
              </a:prstGeom>
              <a:noFill/>
            </p:spPr>
            <p:txBody>
              <a:bodyPr wrap="square" rtlCol="0">
                <a:spAutoFit/>
              </a:bodyPr>
              <a:lstStyle/>
              <a:p>
                <a:pPr algn="ctr" fontAlgn="base">
                  <a:spcBef>
                    <a:spcPct val="0"/>
                  </a:spcBef>
                  <a:spcAft>
                    <a:spcPct val="0"/>
                  </a:spcAft>
                </a:pPr>
                <a:r>
                  <a:rPr lang="es-MX" sz="1600" b="1" dirty="0">
                    <a:solidFill>
                      <a:srgbClr val="000000"/>
                    </a:solidFill>
                  </a:rPr>
                  <a:t>Lista </a:t>
                </a:r>
              </a:p>
              <a:p>
                <a:pPr algn="ctr" fontAlgn="base">
                  <a:spcBef>
                    <a:spcPct val="0"/>
                  </a:spcBef>
                  <a:spcAft>
                    <a:spcPct val="0"/>
                  </a:spcAft>
                </a:pPr>
                <a:r>
                  <a:rPr lang="es-MX" sz="1600" b="1" dirty="0">
                    <a:solidFill>
                      <a:srgbClr val="000000"/>
                    </a:solidFill>
                  </a:rPr>
                  <a:t>nominal</a:t>
                </a:r>
              </a:p>
            </p:txBody>
          </p:sp>
          <p:sp>
            <p:nvSpPr>
              <p:cNvPr id="66" name="65 Flecha derecha"/>
              <p:cNvSpPr/>
              <p:nvPr/>
            </p:nvSpPr>
            <p:spPr>
              <a:xfrm>
                <a:off x="1456209" y="3390543"/>
                <a:ext cx="432048" cy="360040"/>
              </a:xfrm>
              <a:prstGeom prst="rightArrow">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s-MX" sz="1600">
                  <a:solidFill>
                    <a:srgbClr val="FFFFFF"/>
                  </a:solidFill>
                </a:endParaRPr>
              </a:p>
            </p:txBody>
          </p:sp>
          <p:sp>
            <p:nvSpPr>
              <p:cNvPr id="67" name="66 CuadroTexto"/>
              <p:cNvSpPr txBox="1"/>
              <p:nvPr/>
            </p:nvSpPr>
            <p:spPr>
              <a:xfrm>
                <a:off x="2204914" y="3428955"/>
                <a:ext cx="638522" cy="369332"/>
              </a:xfrm>
              <a:prstGeom prst="rect">
                <a:avLst/>
              </a:prstGeom>
              <a:noFill/>
            </p:spPr>
            <p:txBody>
              <a:bodyPr wrap="square" rtlCol="0">
                <a:spAutoFit/>
              </a:bodyPr>
              <a:lstStyle/>
              <a:p>
                <a:pPr fontAlgn="base">
                  <a:spcBef>
                    <a:spcPct val="0"/>
                  </a:spcBef>
                  <a:spcAft>
                    <a:spcPct val="0"/>
                  </a:spcAft>
                </a:pPr>
                <a:r>
                  <a:rPr lang="es-MX" dirty="0">
                    <a:solidFill>
                      <a:srgbClr val="000000"/>
                    </a:solidFill>
                  </a:rPr>
                  <a:t>3%</a:t>
                </a:r>
              </a:p>
            </p:txBody>
          </p:sp>
        </p:grpSp>
        <p:sp>
          <p:nvSpPr>
            <p:cNvPr id="62" name="61 CuadroTexto"/>
            <p:cNvSpPr txBox="1"/>
            <p:nvPr/>
          </p:nvSpPr>
          <p:spPr>
            <a:xfrm>
              <a:off x="7452320" y="581779"/>
              <a:ext cx="1591713" cy="830997"/>
            </a:xfrm>
            <a:prstGeom prst="rect">
              <a:avLst/>
            </a:prstGeom>
            <a:noFill/>
          </p:spPr>
          <p:txBody>
            <a:bodyPr wrap="square" rtlCol="0">
              <a:spAutoFit/>
            </a:bodyPr>
            <a:lstStyle/>
            <a:p>
              <a:pPr algn="ctr" fontAlgn="base">
                <a:spcBef>
                  <a:spcPct val="0"/>
                </a:spcBef>
                <a:spcAft>
                  <a:spcPct val="0"/>
                </a:spcAft>
              </a:pPr>
              <a:r>
                <a:rPr lang="es-MX" sz="1200" b="1" dirty="0">
                  <a:solidFill>
                    <a:srgbClr val="000000"/>
                  </a:solidFill>
                </a:rPr>
                <a:t>Corte de la lista: 31 de agosto del año previo a la elección</a:t>
              </a:r>
            </a:p>
            <a:p>
              <a:pPr algn="ctr" fontAlgn="base">
                <a:spcBef>
                  <a:spcPct val="0"/>
                </a:spcBef>
                <a:spcAft>
                  <a:spcPct val="0"/>
                </a:spcAft>
              </a:pPr>
              <a:endParaRPr lang="es-MX" sz="1200" b="1" dirty="0">
                <a:solidFill>
                  <a:srgbClr val="000000"/>
                </a:solidFill>
              </a:endParaRPr>
            </a:p>
          </p:txBody>
        </p:sp>
        <p:sp>
          <p:nvSpPr>
            <p:cNvPr id="78" name="77 Flecha derecha"/>
            <p:cNvSpPr/>
            <p:nvPr/>
          </p:nvSpPr>
          <p:spPr>
            <a:xfrm>
              <a:off x="4831904" y="1849447"/>
              <a:ext cx="432048" cy="360040"/>
            </a:xfrm>
            <a:prstGeom prst="rightArrow">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s-MX" sz="1600">
                <a:solidFill>
                  <a:srgbClr val="FFFFFF"/>
                </a:solidFill>
              </a:endParaRPr>
            </a:p>
          </p:txBody>
        </p:sp>
        <p:sp>
          <p:nvSpPr>
            <p:cNvPr id="80" name="79 CuadroTexto"/>
            <p:cNvSpPr txBox="1"/>
            <p:nvPr/>
          </p:nvSpPr>
          <p:spPr>
            <a:xfrm>
              <a:off x="5485382" y="1849447"/>
              <a:ext cx="1737358" cy="369332"/>
            </a:xfrm>
            <a:prstGeom prst="rect">
              <a:avLst/>
            </a:prstGeom>
            <a:noFill/>
          </p:spPr>
          <p:txBody>
            <a:bodyPr wrap="square" rtlCol="0">
              <a:spAutoFit/>
            </a:bodyPr>
            <a:lstStyle/>
            <a:p>
              <a:pPr fontAlgn="base">
                <a:spcBef>
                  <a:spcPct val="0"/>
                </a:spcBef>
                <a:spcAft>
                  <a:spcPct val="0"/>
                </a:spcAft>
              </a:pPr>
              <a:r>
                <a:rPr lang="es-MX" dirty="0">
                  <a:solidFill>
                    <a:srgbClr val="000000"/>
                  </a:solidFill>
                </a:rPr>
                <a:t>22 municipios</a:t>
              </a:r>
            </a:p>
          </p:txBody>
        </p:sp>
        <p:sp>
          <p:nvSpPr>
            <p:cNvPr id="76" name="75 CuadroTexto"/>
            <p:cNvSpPr txBox="1"/>
            <p:nvPr/>
          </p:nvSpPr>
          <p:spPr>
            <a:xfrm>
              <a:off x="3419872" y="2337623"/>
              <a:ext cx="4032448" cy="338554"/>
            </a:xfrm>
            <a:prstGeom prst="rect">
              <a:avLst/>
            </a:prstGeom>
            <a:noFill/>
          </p:spPr>
          <p:txBody>
            <a:bodyPr wrap="square" rtlCol="0">
              <a:spAutoFit/>
            </a:bodyPr>
            <a:lstStyle/>
            <a:p>
              <a:pPr fontAlgn="base">
                <a:spcBef>
                  <a:spcPct val="0"/>
                </a:spcBef>
                <a:spcAft>
                  <a:spcPct val="0"/>
                </a:spcAft>
              </a:pPr>
              <a:r>
                <a:rPr lang="es-MX" sz="1600" dirty="0">
                  <a:solidFill>
                    <a:srgbClr val="000000"/>
                  </a:solidFill>
                </a:rPr>
                <a:t>Suma de electores = 1% de ciudadanos</a:t>
              </a:r>
            </a:p>
          </p:txBody>
        </p:sp>
        <p:sp>
          <p:nvSpPr>
            <p:cNvPr id="85" name="84 CuadroTexto"/>
            <p:cNvSpPr txBox="1"/>
            <p:nvPr/>
          </p:nvSpPr>
          <p:spPr>
            <a:xfrm>
              <a:off x="3591811" y="1870933"/>
              <a:ext cx="1240093" cy="338554"/>
            </a:xfrm>
            <a:prstGeom prst="rect">
              <a:avLst/>
            </a:prstGeom>
            <a:noFill/>
          </p:spPr>
          <p:txBody>
            <a:bodyPr wrap="square" rtlCol="0">
              <a:spAutoFit/>
            </a:bodyPr>
            <a:lstStyle/>
            <a:p>
              <a:pPr fontAlgn="base">
                <a:spcBef>
                  <a:spcPct val="0"/>
                </a:spcBef>
                <a:spcAft>
                  <a:spcPct val="0"/>
                </a:spcAft>
              </a:pPr>
              <a:r>
                <a:rPr lang="es-MX" sz="1600" dirty="0">
                  <a:solidFill>
                    <a:srgbClr val="000000"/>
                  </a:solidFill>
                </a:rPr>
                <a:t>Municipios</a:t>
              </a:r>
            </a:p>
          </p:txBody>
        </p:sp>
        <p:sp>
          <p:nvSpPr>
            <p:cNvPr id="101" name="100 CuadroTexto"/>
            <p:cNvSpPr txBox="1"/>
            <p:nvPr/>
          </p:nvSpPr>
          <p:spPr>
            <a:xfrm>
              <a:off x="7222740" y="1156369"/>
              <a:ext cx="1947984" cy="461665"/>
            </a:xfrm>
            <a:prstGeom prst="rect">
              <a:avLst/>
            </a:prstGeom>
            <a:noFill/>
          </p:spPr>
          <p:txBody>
            <a:bodyPr wrap="square" rtlCol="0">
              <a:spAutoFit/>
            </a:bodyPr>
            <a:lstStyle/>
            <a:p>
              <a:pPr algn="ctr" fontAlgn="base">
                <a:spcBef>
                  <a:spcPct val="0"/>
                </a:spcBef>
                <a:spcAft>
                  <a:spcPct val="0"/>
                </a:spcAft>
              </a:pPr>
              <a:r>
                <a:rPr lang="es-MX" sz="1200" dirty="0">
                  <a:solidFill>
                    <a:srgbClr val="000000"/>
                  </a:solidFill>
                  <a:hlinkClick r:id="rId2"/>
                </a:rPr>
                <a:t>Art. 18, Ley Electoral de Tamaulipas</a:t>
              </a:r>
              <a:endParaRPr lang="es-MX" sz="1200" dirty="0">
                <a:solidFill>
                  <a:srgbClr val="000000"/>
                </a:solidFill>
              </a:endParaRPr>
            </a:p>
          </p:txBody>
        </p:sp>
        <p:sp>
          <p:nvSpPr>
            <p:cNvPr id="103" name="102 CuadroTexto"/>
            <p:cNvSpPr txBox="1"/>
            <p:nvPr/>
          </p:nvSpPr>
          <p:spPr>
            <a:xfrm>
              <a:off x="755576" y="2383987"/>
              <a:ext cx="2148011" cy="461665"/>
            </a:xfrm>
            <a:prstGeom prst="rect">
              <a:avLst/>
            </a:prstGeom>
            <a:noFill/>
          </p:spPr>
          <p:txBody>
            <a:bodyPr wrap="square" rtlCol="0">
              <a:spAutoFit/>
            </a:bodyPr>
            <a:lstStyle/>
            <a:p>
              <a:pPr algn="ctr" fontAlgn="base">
                <a:spcBef>
                  <a:spcPct val="0"/>
                </a:spcBef>
                <a:spcAft>
                  <a:spcPct val="0"/>
                </a:spcAft>
              </a:pPr>
              <a:r>
                <a:rPr lang="es-MX" sz="1200" dirty="0">
                  <a:solidFill>
                    <a:srgbClr val="000000"/>
                  </a:solidFill>
                  <a:hlinkClick r:id="rId2"/>
                </a:rPr>
                <a:t>Art. 18, primer párrafo Ley Electoral de Tamaulipas</a:t>
              </a:r>
              <a:endParaRPr lang="es-MX" sz="1200" dirty="0">
                <a:solidFill>
                  <a:srgbClr val="000000"/>
                </a:solidFill>
              </a:endParaRPr>
            </a:p>
          </p:txBody>
        </p:sp>
      </p:grpSp>
      <p:sp>
        <p:nvSpPr>
          <p:cNvPr id="42" name="CuadroTexto 41">
            <a:extLst>
              <a:ext uri="{FF2B5EF4-FFF2-40B4-BE49-F238E27FC236}">
                <a16:creationId xmlns:a16="http://schemas.microsoft.com/office/drawing/2014/main" id="{437C8AF7-5BB5-4634-A303-2386B8950470}"/>
              </a:ext>
            </a:extLst>
          </p:cNvPr>
          <p:cNvSpPr txBox="1"/>
          <p:nvPr/>
        </p:nvSpPr>
        <p:spPr>
          <a:xfrm>
            <a:off x="4313046" y="47383"/>
            <a:ext cx="4489208" cy="477054"/>
          </a:xfrm>
          <a:prstGeom prst="rect">
            <a:avLst/>
          </a:prstGeom>
          <a:noFill/>
        </p:spPr>
        <p:txBody>
          <a:bodyPr wrap="square" rtlCol="0">
            <a:spAutoFit/>
          </a:bodyPr>
          <a:lstStyle/>
          <a:p>
            <a:pPr algn="ctr"/>
            <a:r>
              <a:rPr lang="es-MX" sz="2500" b="1" dirty="0">
                <a:solidFill>
                  <a:srgbClr val="2A2559"/>
                </a:solidFill>
                <a:latin typeface="Helvetica Neue"/>
              </a:rPr>
              <a:t>Apoyo ciudadano 2022</a:t>
            </a:r>
          </a:p>
        </p:txBody>
      </p:sp>
      <p:sp>
        <p:nvSpPr>
          <p:cNvPr id="44" name="CuadroTexto 43">
            <a:extLst>
              <a:ext uri="{FF2B5EF4-FFF2-40B4-BE49-F238E27FC236}">
                <a16:creationId xmlns:a16="http://schemas.microsoft.com/office/drawing/2014/main" id="{8955DDA8-889D-4956-997A-BE9AC9B0DF3F}"/>
              </a:ext>
            </a:extLst>
          </p:cNvPr>
          <p:cNvSpPr txBox="1"/>
          <p:nvPr/>
        </p:nvSpPr>
        <p:spPr>
          <a:xfrm>
            <a:off x="729559" y="1305167"/>
            <a:ext cx="2024093" cy="369332"/>
          </a:xfrm>
          <a:prstGeom prst="rect">
            <a:avLst/>
          </a:prstGeom>
          <a:noFill/>
        </p:spPr>
        <p:txBody>
          <a:bodyPr wrap="square" rtlCol="0">
            <a:spAutoFit/>
          </a:bodyPr>
          <a:lstStyle/>
          <a:p>
            <a:pPr algn="ctr"/>
            <a:r>
              <a:rPr lang="es-MX" b="1" dirty="0">
                <a:solidFill>
                  <a:srgbClr val="2A2559"/>
                </a:solidFill>
                <a:latin typeface="Helvetica Neue"/>
              </a:rPr>
              <a:t>Tamaulipas</a:t>
            </a:r>
          </a:p>
        </p:txBody>
      </p:sp>
    </p:spTree>
    <p:extLst>
      <p:ext uri="{BB962C8B-B14F-4D97-AF65-F5344CB8AC3E}">
        <p14:creationId xmlns:p14="http://schemas.microsoft.com/office/powerpoint/2010/main" val="18982480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58 CuadroTexto"/>
          <p:cNvSpPr txBox="1"/>
          <p:nvPr/>
        </p:nvSpPr>
        <p:spPr>
          <a:xfrm>
            <a:off x="467544" y="3851593"/>
            <a:ext cx="2304256" cy="646331"/>
          </a:xfrm>
          <a:prstGeom prst="rect">
            <a:avLst/>
          </a:prstGeom>
          <a:noFill/>
        </p:spPr>
        <p:txBody>
          <a:bodyPr wrap="square" rtlCol="0">
            <a:spAutoFit/>
          </a:bodyPr>
          <a:lstStyle/>
          <a:p>
            <a:pPr algn="ctr" fontAlgn="base">
              <a:spcBef>
                <a:spcPct val="0"/>
              </a:spcBef>
              <a:spcAft>
                <a:spcPct val="0"/>
              </a:spcAft>
            </a:pPr>
            <a:r>
              <a:rPr lang="es-MX" dirty="0">
                <a:solidFill>
                  <a:srgbClr val="000000"/>
                </a:solidFill>
              </a:rPr>
              <a:t>Candidato a Diputado MR</a:t>
            </a:r>
          </a:p>
        </p:txBody>
      </p:sp>
      <p:sp>
        <p:nvSpPr>
          <p:cNvPr id="104" name="103 CuadroTexto"/>
          <p:cNvSpPr txBox="1"/>
          <p:nvPr/>
        </p:nvSpPr>
        <p:spPr>
          <a:xfrm>
            <a:off x="545666" y="4508450"/>
            <a:ext cx="2148011" cy="461665"/>
          </a:xfrm>
          <a:prstGeom prst="rect">
            <a:avLst/>
          </a:prstGeom>
          <a:noFill/>
        </p:spPr>
        <p:txBody>
          <a:bodyPr wrap="square" rtlCol="0">
            <a:spAutoFit/>
          </a:bodyPr>
          <a:lstStyle/>
          <a:p>
            <a:pPr algn="ctr" fontAlgn="base">
              <a:spcBef>
                <a:spcPct val="0"/>
              </a:spcBef>
              <a:spcAft>
                <a:spcPct val="0"/>
              </a:spcAft>
            </a:pPr>
            <a:r>
              <a:rPr lang="es-MX" sz="1200" dirty="0">
                <a:solidFill>
                  <a:srgbClr val="000000"/>
                </a:solidFill>
              </a:rPr>
              <a:t>Art. 99, Código Electoral de Coahuila</a:t>
            </a:r>
          </a:p>
        </p:txBody>
      </p:sp>
      <p:grpSp>
        <p:nvGrpSpPr>
          <p:cNvPr id="102" name="101 Grupo"/>
          <p:cNvGrpSpPr/>
          <p:nvPr/>
        </p:nvGrpSpPr>
        <p:grpSpPr>
          <a:xfrm>
            <a:off x="483805" y="1162804"/>
            <a:ext cx="8210113" cy="3927341"/>
            <a:chOff x="484747" y="581779"/>
            <a:chExt cx="8685977" cy="3927341"/>
          </a:xfrm>
        </p:grpSpPr>
        <p:sp>
          <p:nvSpPr>
            <p:cNvPr id="7" name="6 CuadroTexto"/>
            <p:cNvSpPr txBox="1"/>
            <p:nvPr/>
          </p:nvSpPr>
          <p:spPr>
            <a:xfrm>
              <a:off x="484747" y="1419649"/>
              <a:ext cx="2304256" cy="646331"/>
            </a:xfrm>
            <a:prstGeom prst="rect">
              <a:avLst/>
            </a:prstGeom>
            <a:noFill/>
          </p:spPr>
          <p:txBody>
            <a:bodyPr wrap="square" rtlCol="0">
              <a:spAutoFit/>
            </a:bodyPr>
            <a:lstStyle/>
            <a:p>
              <a:pPr algn="ctr" fontAlgn="base">
                <a:spcBef>
                  <a:spcPct val="0"/>
                </a:spcBef>
                <a:spcAft>
                  <a:spcPct val="0"/>
                </a:spcAft>
              </a:pPr>
              <a:r>
                <a:rPr lang="es-MX" dirty="0">
                  <a:solidFill>
                    <a:srgbClr val="000000"/>
                  </a:solidFill>
                </a:rPr>
                <a:t>Candidato a Gobernador</a:t>
              </a:r>
            </a:p>
          </p:txBody>
        </p:sp>
        <p:sp>
          <p:nvSpPr>
            <p:cNvPr id="58" name="57 Abrir llave"/>
            <p:cNvSpPr/>
            <p:nvPr/>
          </p:nvSpPr>
          <p:spPr>
            <a:xfrm>
              <a:off x="2626854" y="1196752"/>
              <a:ext cx="1080120" cy="1440160"/>
            </a:xfrm>
            <a:prstGeom prst="leftBrace">
              <a:avLst/>
            </a:pr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fontAlgn="base">
                <a:spcBef>
                  <a:spcPct val="0"/>
                </a:spcBef>
                <a:spcAft>
                  <a:spcPct val="0"/>
                </a:spcAft>
              </a:pPr>
              <a:endParaRPr lang="es-MX">
                <a:solidFill>
                  <a:srgbClr val="000000"/>
                </a:solidFill>
              </a:endParaRPr>
            </a:p>
          </p:txBody>
        </p:sp>
        <p:sp>
          <p:nvSpPr>
            <p:cNvPr id="63" name="62 Abrir llave"/>
            <p:cNvSpPr/>
            <p:nvPr/>
          </p:nvSpPr>
          <p:spPr>
            <a:xfrm>
              <a:off x="2587080" y="2852936"/>
              <a:ext cx="1152128" cy="1656184"/>
            </a:xfrm>
            <a:prstGeom prst="leftBrace">
              <a:avLst/>
            </a:pr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fontAlgn="base">
                <a:spcBef>
                  <a:spcPct val="0"/>
                </a:spcBef>
                <a:spcAft>
                  <a:spcPct val="0"/>
                </a:spcAft>
              </a:pPr>
              <a:endParaRPr lang="es-MX">
                <a:solidFill>
                  <a:srgbClr val="000000"/>
                </a:solidFill>
              </a:endParaRPr>
            </a:p>
          </p:txBody>
        </p:sp>
        <p:grpSp>
          <p:nvGrpSpPr>
            <p:cNvPr id="64" name="63 Grupo"/>
            <p:cNvGrpSpPr/>
            <p:nvPr/>
          </p:nvGrpSpPr>
          <p:grpSpPr>
            <a:xfrm>
              <a:off x="3216546" y="1621379"/>
              <a:ext cx="3036269" cy="584775"/>
              <a:chOff x="-72605" y="3680476"/>
              <a:chExt cx="3036269" cy="584775"/>
            </a:xfrm>
          </p:grpSpPr>
          <p:sp>
            <p:nvSpPr>
              <p:cNvPr id="65" name="64 CuadroTexto"/>
              <p:cNvSpPr txBox="1"/>
              <p:nvPr/>
            </p:nvSpPr>
            <p:spPr>
              <a:xfrm>
                <a:off x="-72605" y="3680476"/>
                <a:ext cx="1800200" cy="584775"/>
              </a:xfrm>
              <a:prstGeom prst="rect">
                <a:avLst/>
              </a:prstGeom>
              <a:noFill/>
            </p:spPr>
            <p:txBody>
              <a:bodyPr wrap="square" rtlCol="0">
                <a:spAutoFit/>
              </a:bodyPr>
              <a:lstStyle/>
              <a:p>
                <a:pPr algn="ctr" fontAlgn="base">
                  <a:spcBef>
                    <a:spcPct val="0"/>
                  </a:spcBef>
                  <a:spcAft>
                    <a:spcPct val="0"/>
                  </a:spcAft>
                </a:pPr>
                <a:r>
                  <a:rPr lang="es-MX" sz="1600" b="1" dirty="0">
                    <a:solidFill>
                      <a:srgbClr val="000000"/>
                    </a:solidFill>
                  </a:rPr>
                  <a:t>Lista </a:t>
                </a:r>
              </a:p>
              <a:p>
                <a:pPr algn="ctr" fontAlgn="base">
                  <a:spcBef>
                    <a:spcPct val="0"/>
                  </a:spcBef>
                  <a:spcAft>
                    <a:spcPct val="0"/>
                  </a:spcAft>
                </a:pPr>
                <a:r>
                  <a:rPr lang="es-MX" sz="1600" b="1" dirty="0">
                    <a:solidFill>
                      <a:srgbClr val="000000"/>
                    </a:solidFill>
                  </a:rPr>
                  <a:t>nominal</a:t>
                </a:r>
              </a:p>
            </p:txBody>
          </p:sp>
          <p:sp>
            <p:nvSpPr>
              <p:cNvPr id="66" name="65 Flecha derecha"/>
              <p:cNvSpPr/>
              <p:nvPr/>
            </p:nvSpPr>
            <p:spPr>
              <a:xfrm>
                <a:off x="1447005" y="3794134"/>
                <a:ext cx="432048" cy="360040"/>
              </a:xfrm>
              <a:prstGeom prst="rightArrow">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s-MX" sz="1600">
                  <a:solidFill>
                    <a:srgbClr val="FFFFFF"/>
                  </a:solidFill>
                </a:endParaRPr>
              </a:p>
            </p:txBody>
          </p:sp>
          <p:sp>
            <p:nvSpPr>
              <p:cNvPr id="67" name="66 CuadroTexto"/>
              <p:cNvSpPr txBox="1"/>
              <p:nvPr/>
            </p:nvSpPr>
            <p:spPr>
              <a:xfrm>
                <a:off x="2170164" y="3895919"/>
                <a:ext cx="793500" cy="369332"/>
              </a:xfrm>
              <a:prstGeom prst="rect">
                <a:avLst/>
              </a:prstGeom>
              <a:noFill/>
            </p:spPr>
            <p:txBody>
              <a:bodyPr wrap="square" rtlCol="0">
                <a:spAutoFit/>
              </a:bodyPr>
              <a:lstStyle/>
              <a:p>
                <a:pPr fontAlgn="base">
                  <a:spcBef>
                    <a:spcPct val="0"/>
                  </a:spcBef>
                  <a:spcAft>
                    <a:spcPct val="0"/>
                  </a:spcAft>
                </a:pPr>
                <a:r>
                  <a:rPr lang="es-MX" dirty="0">
                    <a:solidFill>
                      <a:srgbClr val="000000"/>
                    </a:solidFill>
                  </a:rPr>
                  <a:t>1.5%</a:t>
                </a:r>
              </a:p>
            </p:txBody>
          </p:sp>
        </p:grpSp>
        <p:sp>
          <p:nvSpPr>
            <p:cNvPr id="62" name="61 CuadroTexto"/>
            <p:cNvSpPr txBox="1"/>
            <p:nvPr/>
          </p:nvSpPr>
          <p:spPr>
            <a:xfrm>
              <a:off x="7452320" y="581779"/>
              <a:ext cx="1591713" cy="830997"/>
            </a:xfrm>
            <a:prstGeom prst="rect">
              <a:avLst/>
            </a:prstGeom>
            <a:noFill/>
          </p:spPr>
          <p:txBody>
            <a:bodyPr wrap="square" rtlCol="0">
              <a:spAutoFit/>
            </a:bodyPr>
            <a:lstStyle/>
            <a:p>
              <a:pPr algn="ctr" fontAlgn="base">
                <a:spcBef>
                  <a:spcPct val="0"/>
                </a:spcBef>
                <a:spcAft>
                  <a:spcPct val="0"/>
                </a:spcAft>
              </a:pPr>
              <a:r>
                <a:rPr lang="es-MX" sz="1200" b="1" dirty="0">
                  <a:solidFill>
                    <a:srgbClr val="000000"/>
                  </a:solidFill>
                </a:rPr>
                <a:t>Corte de la lista: 31 de octubre del año previo a la elección</a:t>
              </a:r>
            </a:p>
            <a:p>
              <a:pPr algn="ctr" fontAlgn="base">
                <a:spcBef>
                  <a:spcPct val="0"/>
                </a:spcBef>
                <a:spcAft>
                  <a:spcPct val="0"/>
                </a:spcAft>
              </a:pPr>
              <a:endParaRPr lang="es-MX" sz="1200" b="1" dirty="0">
                <a:solidFill>
                  <a:srgbClr val="000000"/>
                </a:solidFill>
              </a:endParaRPr>
            </a:p>
          </p:txBody>
        </p:sp>
        <p:grpSp>
          <p:nvGrpSpPr>
            <p:cNvPr id="81" name="80 Grupo"/>
            <p:cNvGrpSpPr/>
            <p:nvPr/>
          </p:nvGrpSpPr>
          <p:grpSpPr>
            <a:xfrm>
              <a:off x="3216544" y="3388640"/>
              <a:ext cx="2995969" cy="584775"/>
              <a:chOff x="3216544" y="3388640"/>
              <a:chExt cx="2995969" cy="584775"/>
            </a:xfrm>
          </p:grpSpPr>
          <p:sp>
            <p:nvSpPr>
              <p:cNvPr id="82" name="81 CuadroTexto"/>
              <p:cNvSpPr txBox="1"/>
              <p:nvPr/>
            </p:nvSpPr>
            <p:spPr>
              <a:xfrm>
                <a:off x="3216544" y="3388640"/>
                <a:ext cx="1800200" cy="584775"/>
              </a:xfrm>
              <a:prstGeom prst="rect">
                <a:avLst/>
              </a:prstGeom>
              <a:noFill/>
            </p:spPr>
            <p:txBody>
              <a:bodyPr wrap="square" rtlCol="0">
                <a:spAutoFit/>
              </a:bodyPr>
              <a:lstStyle/>
              <a:p>
                <a:pPr algn="ctr" fontAlgn="base">
                  <a:spcBef>
                    <a:spcPct val="0"/>
                  </a:spcBef>
                  <a:spcAft>
                    <a:spcPct val="0"/>
                  </a:spcAft>
                </a:pPr>
                <a:r>
                  <a:rPr lang="es-MX" sz="1600" b="1" dirty="0">
                    <a:solidFill>
                      <a:srgbClr val="000000"/>
                    </a:solidFill>
                  </a:rPr>
                  <a:t>Lista </a:t>
                </a:r>
              </a:p>
              <a:p>
                <a:pPr algn="ctr" fontAlgn="base">
                  <a:spcBef>
                    <a:spcPct val="0"/>
                  </a:spcBef>
                  <a:spcAft>
                    <a:spcPct val="0"/>
                  </a:spcAft>
                </a:pPr>
                <a:r>
                  <a:rPr lang="es-MX" sz="1600" b="1" dirty="0">
                    <a:solidFill>
                      <a:srgbClr val="000000"/>
                    </a:solidFill>
                  </a:rPr>
                  <a:t>nominal</a:t>
                </a:r>
              </a:p>
            </p:txBody>
          </p:sp>
          <p:sp>
            <p:nvSpPr>
              <p:cNvPr id="83" name="82 Flecha derecha"/>
              <p:cNvSpPr/>
              <p:nvPr/>
            </p:nvSpPr>
            <p:spPr>
              <a:xfrm>
                <a:off x="4736155" y="3501008"/>
                <a:ext cx="432048" cy="360040"/>
              </a:xfrm>
              <a:prstGeom prst="rightArrow">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s-MX" sz="1600">
                  <a:solidFill>
                    <a:srgbClr val="FFFFFF"/>
                  </a:solidFill>
                </a:endParaRPr>
              </a:p>
            </p:txBody>
          </p:sp>
          <p:sp>
            <p:nvSpPr>
              <p:cNvPr id="84" name="83 CuadroTexto"/>
              <p:cNvSpPr txBox="1"/>
              <p:nvPr/>
            </p:nvSpPr>
            <p:spPr>
              <a:xfrm>
                <a:off x="5494064" y="3461939"/>
                <a:ext cx="718449" cy="369332"/>
              </a:xfrm>
              <a:prstGeom prst="rect">
                <a:avLst/>
              </a:prstGeom>
              <a:noFill/>
            </p:spPr>
            <p:txBody>
              <a:bodyPr wrap="square" rtlCol="0">
                <a:spAutoFit/>
              </a:bodyPr>
              <a:lstStyle/>
              <a:p>
                <a:pPr fontAlgn="base">
                  <a:spcBef>
                    <a:spcPct val="0"/>
                  </a:spcBef>
                  <a:spcAft>
                    <a:spcPct val="0"/>
                  </a:spcAft>
                </a:pPr>
                <a:r>
                  <a:rPr lang="es-MX" dirty="0">
                    <a:solidFill>
                      <a:srgbClr val="000000"/>
                    </a:solidFill>
                  </a:rPr>
                  <a:t>1.5%</a:t>
                </a:r>
              </a:p>
            </p:txBody>
          </p:sp>
        </p:grpSp>
        <p:sp>
          <p:nvSpPr>
            <p:cNvPr id="101" name="100 CuadroTexto"/>
            <p:cNvSpPr txBox="1"/>
            <p:nvPr/>
          </p:nvSpPr>
          <p:spPr>
            <a:xfrm>
              <a:off x="7222740" y="1383159"/>
              <a:ext cx="1947984" cy="461665"/>
            </a:xfrm>
            <a:prstGeom prst="rect">
              <a:avLst/>
            </a:prstGeom>
            <a:noFill/>
          </p:spPr>
          <p:txBody>
            <a:bodyPr wrap="square" rtlCol="0">
              <a:spAutoFit/>
            </a:bodyPr>
            <a:lstStyle/>
            <a:p>
              <a:pPr algn="ctr" fontAlgn="base">
                <a:spcBef>
                  <a:spcPct val="0"/>
                </a:spcBef>
                <a:spcAft>
                  <a:spcPct val="0"/>
                </a:spcAft>
              </a:pPr>
              <a:r>
                <a:rPr lang="es-MX" sz="1200" dirty="0">
                  <a:solidFill>
                    <a:srgbClr val="000000"/>
                  </a:solidFill>
                  <a:hlinkClick r:id="rId2"/>
                </a:rPr>
                <a:t>Arts. 98 y 99, Código Electoral de Coahuila </a:t>
              </a:r>
              <a:endParaRPr lang="es-MX" sz="1200" dirty="0">
                <a:solidFill>
                  <a:srgbClr val="000000"/>
                </a:solidFill>
              </a:endParaRPr>
            </a:p>
          </p:txBody>
        </p:sp>
        <p:sp>
          <p:nvSpPr>
            <p:cNvPr id="103" name="102 CuadroTexto"/>
            <p:cNvSpPr txBox="1"/>
            <p:nvPr/>
          </p:nvSpPr>
          <p:spPr>
            <a:xfrm>
              <a:off x="612443" y="2095077"/>
              <a:ext cx="2148011" cy="461665"/>
            </a:xfrm>
            <a:prstGeom prst="rect">
              <a:avLst/>
            </a:prstGeom>
            <a:noFill/>
          </p:spPr>
          <p:txBody>
            <a:bodyPr wrap="square" rtlCol="0">
              <a:spAutoFit/>
            </a:bodyPr>
            <a:lstStyle/>
            <a:p>
              <a:pPr algn="ctr" fontAlgn="base">
                <a:spcBef>
                  <a:spcPct val="0"/>
                </a:spcBef>
                <a:spcAft>
                  <a:spcPct val="0"/>
                </a:spcAft>
              </a:pPr>
              <a:r>
                <a:rPr lang="es-MX" sz="1200" dirty="0">
                  <a:solidFill>
                    <a:srgbClr val="000000"/>
                  </a:solidFill>
                </a:rPr>
                <a:t>Art. 98, Código Electoral de Coahuila</a:t>
              </a:r>
            </a:p>
          </p:txBody>
        </p:sp>
      </p:grpSp>
      <p:sp>
        <p:nvSpPr>
          <p:cNvPr id="30" name="CuadroTexto 29">
            <a:extLst>
              <a:ext uri="{FF2B5EF4-FFF2-40B4-BE49-F238E27FC236}">
                <a16:creationId xmlns:a16="http://schemas.microsoft.com/office/drawing/2014/main" id="{1ECC3E04-5699-42DF-8263-030383D4BFA3}"/>
              </a:ext>
            </a:extLst>
          </p:cNvPr>
          <p:cNvSpPr txBox="1"/>
          <p:nvPr/>
        </p:nvSpPr>
        <p:spPr>
          <a:xfrm>
            <a:off x="669584" y="1073086"/>
            <a:ext cx="2024093" cy="369332"/>
          </a:xfrm>
          <a:prstGeom prst="rect">
            <a:avLst/>
          </a:prstGeom>
          <a:noFill/>
        </p:spPr>
        <p:txBody>
          <a:bodyPr wrap="square" rtlCol="0">
            <a:spAutoFit/>
          </a:bodyPr>
          <a:lstStyle/>
          <a:p>
            <a:pPr algn="ctr"/>
            <a:r>
              <a:rPr lang="es-MX" b="1" dirty="0">
                <a:solidFill>
                  <a:srgbClr val="2A2559"/>
                </a:solidFill>
                <a:latin typeface="Helvetica Neue"/>
              </a:rPr>
              <a:t>Coahuila</a:t>
            </a:r>
          </a:p>
        </p:txBody>
      </p:sp>
      <p:sp>
        <p:nvSpPr>
          <p:cNvPr id="21" name="CuadroTexto 20">
            <a:extLst>
              <a:ext uri="{FF2B5EF4-FFF2-40B4-BE49-F238E27FC236}">
                <a16:creationId xmlns:a16="http://schemas.microsoft.com/office/drawing/2014/main" id="{6E5A16D8-C7D3-415D-BB8C-266DE0115BDE}"/>
              </a:ext>
            </a:extLst>
          </p:cNvPr>
          <p:cNvSpPr txBox="1"/>
          <p:nvPr/>
        </p:nvSpPr>
        <p:spPr>
          <a:xfrm>
            <a:off x="4313046" y="47383"/>
            <a:ext cx="4489208" cy="477054"/>
          </a:xfrm>
          <a:prstGeom prst="rect">
            <a:avLst/>
          </a:prstGeom>
          <a:noFill/>
        </p:spPr>
        <p:txBody>
          <a:bodyPr wrap="square" rtlCol="0">
            <a:spAutoFit/>
          </a:bodyPr>
          <a:lstStyle/>
          <a:p>
            <a:pPr algn="ctr"/>
            <a:r>
              <a:rPr lang="es-MX" sz="2500" b="1" dirty="0">
                <a:solidFill>
                  <a:srgbClr val="2A2559"/>
                </a:solidFill>
                <a:latin typeface="Helvetica Neue"/>
              </a:rPr>
              <a:t>Apoyo ciudadano 2023</a:t>
            </a:r>
          </a:p>
        </p:txBody>
      </p:sp>
    </p:spTree>
    <p:extLst>
      <p:ext uri="{BB962C8B-B14F-4D97-AF65-F5344CB8AC3E}">
        <p14:creationId xmlns:p14="http://schemas.microsoft.com/office/powerpoint/2010/main" val="27516408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101 Grupo"/>
          <p:cNvGrpSpPr/>
          <p:nvPr/>
        </p:nvGrpSpPr>
        <p:grpSpPr>
          <a:xfrm>
            <a:off x="457200" y="1536752"/>
            <a:ext cx="8278245" cy="3024184"/>
            <a:chOff x="467544" y="-178532"/>
            <a:chExt cx="8754624" cy="3024184"/>
          </a:xfrm>
        </p:grpSpPr>
        <p:sp>
          <p:nvSpPr>
            <p:cNvPr id="7" name="6 CuadroTexto"/>
            <p:cNvSpPr txBox="1"/>
            <p:nvPr/>
          </p:nvSpPr>
          <p:spPr>
            <a:xfrm>
              <a:off x="467544" y="1772816"/>
              <a:ext cx="2304256" cy="646331"/>
            </a:xfrm>
            <a:prstGeom prst="rect">
              <a:avLst/>
            </a:prstGeom>
            <a:noFill/>
          </p:spPr>
          <p:txBody>
            <a:bodyPr wrap="square" rtlCol="0">
              <a:spAutoFit/>
            </a:bodyPr>
            <a:lstStyle/>
            <a:p>
              <a:pPr algn="ctr" fontAlgn="base">
                <a:spcBef>
                  <a:spcPct val="0"/>
                </a:spcBef>
                <a:spcAft>
                  <a:spcPct val="0"/>
                </a:spcAft>
              </a:pPr>
              <a:r>
                <a:rPr lang="es-MX" dirty="0">
                  <a:solidFill>
                    <a:srgbClr val="000000"/>
                  </a:solidFill>
                </a:rPr>
                <a:t>Candidato a Gobernador</a:t>
              </a:r>
            </a:p>
          </p:txBody>
        </p:sp>
        <p:sp>
          <p:nvSpPr>
            <p:cNvPr id="58" name="57 Abrir llave"/>
            <p:cNvSpPr/>
            <p:nvPr/>
          </p:nvSpPr>
          <p:spPr>
            <a:xfrm>
              <a:off x="2626854" y="1196752"/>
              <a:ext cx="1080120" cy="1648900"/>
            </a:xfrm>
            <a:prstGeom prst="leftBrace">
              <a:avLst/>
            </a:pr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fontAlgn="base">
                <a:spcBef>
                  <a:spcPct val="0"/>
                </a:spcBef>
                <a:spcAft>
                  <a:spcPct val="0"/>
                </a:spcAft>
              </a:pPr>
              <a:endParaRPr lang="es-MX">
                <a:solidFill>
                  <a:srgbClr val="000000"/>
                </a:solidFill>
              </a:endParaRPr>
            </a:p>
          </p:txBody>
        </p:sp>
        <p:grpSp>
          <p:nvGrpSpPr>
            <p:cNvPr id="64" name="63 Grupo"/>
            <p:cNvGrpSpPr/>
            <p:nvPr/>
          </p:nvGrpSpPr>
          <p:grpSpPr>
            <a:xfrm>
              <a:off x="3163144" y="1215390"/>
              <a:ext cx="2969443" cy="584775"/>
              <a:chOff x="-126007" y="3274487"/>
              <a:chExt cx="2969443" cy="584775"/>
            </a:xfrm>
          </p:grpSpPr>
          <p:sp>
            <p:nvSpPr>
              <p:cNvPr id="65" name="64 CuadroTexto"/>
              <p:cNvSpPr txBox="1"/>
              <p:nvPr/>
            </p:nvSpPr>
            <p:spPr>
              <a:xfrm>
                <a:off x="-126007" y="3274487"/>
                <a:ext cx="1800200" cy="584775"/>
              </a:xfrm>
              <a:prstGeom prst="rect">
                <a:avLst/>
              </a:prstGeom>
              <a:noFill/>
            </p:spPr>
            <p:txBody>
              <a:bodyPr wrap="square" rtlCol="0">
                <a:spAutoFit/>
              </a:bodyPr>
              <a:lstStyle/>
              <a:p>
                <a:pPr algn="ctr" fontAlgn="base">
                  <a:spcBef>
                    <a:spcPct val="0"/>
                  </a:spcBef>
                  <a:spcAft>
                    <a:spcPct val="0"/>
                  </a:spcAft>
                </a:pPr>
                <a:r>
                  <a:rPr lang="es-MX" sz="1600" b="1" dirty="0">
                    <a:solidFill>
                      <a:srgbClr val="000000"/>
                    </a:solidFill>
                  </a:rPr>
                  <a:t>Lista </a:t>
                </a:r>
              </a:p>
              <a:p>
                <a:pPr algn="ctr" fontAlgn="base">
                  <a:spcBef>
                    <a:spcPct val="0"/>
                  </a:spcBef>
                  <a:spcAft>
                    <a:spcPct val="0"/>
                  </a:spcAft>
                </a:pPr>
                <a:r>
                  <a:rPr lang="es-MX" sz="1600" b="1" dirty="0">
                    <a:solidFill>
                      <a:srgbClr val="000000"/>
                    </a:solidFill>
                  </a:rPr>
                  <a:t>nominal</a:t>
                </a:r>
              </a:p>
            </p:txBody>
          </p:sp>
          <p:sp>
            <p:nvSpPr>
              <p:cNvPr id="66" name="65 Flecha derecha"/>
              <p:cNvSpPr/>
              <p:nvPr/>
            </p:nvSpPr>
            <p:spPr>
              <a:xfrm>
                <a:off x="1456209" y="3390543"/>
                <a:ext cx="432048" cy="360040"/>
              </a:xfrm>
              <a:prstGeom prst="rightArrow">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s-MX" sz="1600">
                  <a:solidFill>
                    <a:srgbClr val="FFFFFF"/>
                  </a:solidFill>
                </a:endParaRPr>
              </a:p>
            </p:txBody>
          </p:sp>
          <p:sp>
            <p:nvSpPr>
              <p:cNvPr id="67" name="66 CuadroTexto"/>
              <p:cNvSpPr txBox="1"/>
              <p:nvPr/>
            </p:nvSpPr>
            <p:spPr>
              <a:xfrm>
                <a:off x="2204914" y="3428955"/>
                <a:ext cx="638522" cy="369332"/>
              </a:xfrm>
              <a:prstGeom prst="rect">
                <a:avLst/>
              </a:prstGeom>
              <a:noFill/>
            </p:spPr>
            <p:txBody>
              <a:bodyPr wrap="square" rtlCol="0">
                <a:spAutoFit/>
              </a:bodyPr>
              <a:lstStyle/>
              <a:p>
                <a:pPr fontAlgn="base">
                  <a:spcBef>
                    <a:spcPct val="0"/>
                  </a:spcBef>
                  <a:spcAft>
                    <a:spcPct val="0"/>
                  </a:spcAft>
                </a:pPr>
                <a:r>
                  <a:rPr lang="es-MX" dirty="0">
                    <a:solidFill>
                      <a:srgbClr val="000000"/>
                    </a:solidFill>
                  </a:rPr>
                  <a:t>3%</a:t>
                </a:r>
              </a:p>
            </p:txBody>
          </p:sp>
        </p:grpSp>
        <p:sp>
          <p:nvSpPr>
            <p:cNvPr id="62" name="61 CuadroTexto"/>
            <p:cNvSpPr txBox="1"/>
            <p:nvPr/>
          </p:nvSpPr>
          <p:spPr>
            <a:xfrm>
              <a:off x="7452320" y="-178532"/>
              <a:ext cx="1591713" cy="1015663"/>
            </a:xfrm>
            <a:prstGeom prst="rect">
              <a:avLst/>
            </a:prstGeom>
            <a:noFill/>
          </p:spPr>
          <p:txBody>
            <a:bodyPr wrap="square" rtlCol="0">
              <a:spAutoFit/>
            </a:bodyPr>
            <a:lstStyle/>
            <a:p>
              <a:pPr algn="ctr" fontAlgn="base">
                <a:spcBef>
                  <a:spcPct val="0"/>
                </a:spcBef>
                <a:spcAft>
                  <a:spcPct val="0"/>
                </a:spcAft>
              </a:pPr>
              <a:r>
                <a:rPr lang="es-MX" sz="1200" b="1" dirty="0">
                  <a:solidFill>
                    <a:srgbClr val="000000"/>
                  </a:solidFill>
                </a:rPr>
                <a:t>Corte de la lista: 31 de diciembre del año previo a la elección</a:t>
              </a:r>
            </a:p>
            <a:p>
              <a:pPr algn="ctr" fontAlgn="base">
                <a:spcBef>
                  <a:spcPct val="0"/>
                </a:spcBef>
                <a:spcAft>
                  <a:spcPct val="0"/>
                </a:spcAft>
              </a:pPr>
              <a:endParaRPr lang="es-MX" sz="1200" b="1" dirty="0">
                <a:solidFill>
                  <a:srgbClr val="000000"/>
                </a:solidFill>
              </a:endParaRPr>
            </a:p>
          </p:txBody>
        </p:sp>
        <p:sp>
          <p:nvSpPr>
            <p:cNvPr id="78" name="77 Flecha derecha"/>
            <p:cNvSpPr/>
            <p:nvPr/>
          </p:nvSpPr>
          <p:spPr>
            <a:xfrm>
              <a:off x="4831904" y="1849447"/>
              <a:ext cx="432048" cy="360040"/>
            </a:xfrm>
            <a:prstGeom prst="rightArrow">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fontAlgn="base">
                <a:spcBef>
                  <a:spcPct val="0"/>
                </a:spcBef>
                <a:spcAft>
                  <a:spcPct val="0"/>
                </a:spcAft>
              </a:pPr>
              <a:endParaRPr lang="es-MX" sz="1600">
                <a:solidFill>
                  <a:srgbClr val="FFFFFF"/>
                </a:solidFill>
              </a:endParaRPr>
            </a:p>
          </p:txBody>
        </p:sp>
        <p:sp>
          <p:nvSpPr>
            <p:cNvPr id="80" name="79 CuadroTexto"/>
            <p:cNvSpPr txBox="1"/>
            <p:nvPr/>
          </p:nvSpPr>
          <p:spPr>
            <a:xfrm>
              <a:off x="5485382" y="1849447"/>
              <a:ext cx="1737358" cy="369332"/>
            </a:xfrm>
            <a:prstGeom prst="rect">
              <a:avLst/>
            </a:prstGeom>
            <a:noFill/>
          </p:spPr>
          <p:txBody>
            <a:bodyPr wrap="square" rtlCol="0">
              <a:spAutoFit/>
            </a:bodyPr>
            <a:lstStyle/>
            <a:p>
              <a:pPr fontAlgn="base">
                <a:spcBef>
                  <a:spcPct val="0"/>
                </a:spcBef>
                <a:spcAft>
                  <a:spcPct val="0"/>
                </a:spcAft>
              </a:pPr>
              <a:r>
                <a:rPr lang="es-MX" dirty="0">
                  <a:solidFill>
                    <a:srgbClr val="000000"/>
                  </a:solidFill>
                </a:rPr>
                <a:t>64 municipios</a:t>
              </a:r>
            </a:p>
          </p:txBody>
        </p:sp>
        <p:sp>
          <p:nvSpPr>
            <p:cNvPr id="76" name="75 CuadroTexto"/>
            <p:cNvSpPr txBox="1"/>
            <p:nvPr/>
          </p:nvSpPr>
          <p:spPr>
            <a:xfrm>
              <a:off x="3419872" y="2337623"/>
              <a:ext cx="4032448" cy="338554"/>
            </a:xfrm>
            <a:prstGeom prst="rect">
              <a:avLst/>
            </a:prstGeom>
            <a:noFill/>
          </p:spPr>
          <p:txBody>
            <a:bodyPr wrap="square" rtlCol="0">
              <a:spAutoFit/>
            </a:bodyPr>
            <a:lstStyle/>
            <a:p>
              <a:pPr fontAlgn="base">
                <a:spcBef>
                  <a:spcPct val="0"/>
                </a:spcBef>
                <a:spcAft>
                  <a:spcPct val="0"/>
                </a:spcAft>
              </a:pPr>
              <a:r>
                <a:rPr lang="es-MX" sz="1600" dirty="0">
                  <a:solidFill>
                    <a:srgbClr val="000000"/>
                  </a:solidFill>
                </a:rPr>
                <a:t>Suma de electores = 1.5% de ciudadanos</a:t>
              </a:r>
            </a:p>
          </p:txBody>
        </p:sp>
        <p:sp>
          <p:nvSpPr>
            <p:cNvPr id="85" name="84 CuadroTexto"/>
            <p:cNvSpPr txBox="1"/>
            <p:nvPr/>
          </p:nvSpPr>
          <p:spPr>
            <a:xfrm>
              <a:off x="3591811" y="1870933"/>
              <a:ext cx="1240093" cy="338554"/>
            </a:xfrm>
            <a:prstGeom prst="rect">
              <a:avLst/>
            </a:prstGeom>
            <a:noFill/>
          </p:spPr>
          <p:txBody>
            <a:bodyPr wrap="square" rtlCol="0">
              <a:spAutoFit/>
            </a:bodyPr>
            <a:lstStyle/>
            <a:p>
              <a:pPr fontAlgn="base">
                <a:spcBef>
                  <a:spcPct val="0"/>
                </a:spcBef>
                <a:spcAft>
                  <a:spcPct val="0"/>
                </a:spcAft>
              </a:pPr>
              <a:r>
                <a:rPr lang="es-MX" sz="1600" dirty="0">
                  <a:solidFill>
                    <a:srgbClr val="000000"/>
                  </a:solidFill>
                </a:rPr>
                <a:t>Municipios</a:t>
              </a:r>
            </a:p>
          </p:txBody>
        </p:sp>
        <p:sp>
          <p:nvSpPr>
            <p:cNvPr id="101" name="100 CuadroTexto"/>
            <p:cNvSpPr txBox="1"/>
            <p:nvPr/>
          </p:nvSpPr>
          <p:spPr>
            <a:xfrm>
              <a:off x="7274184" y="655449"/>
              <a:ext cx="1947984" cy="461665"/>
            </a:xfrm>
            <a:prstGeom prst="rect">
              <a:avLst/>
            </a:prstGeom>
            <a:noFill/>
          </p:spPr>
          <p:txBody>
            <a:bodyPr wrap="square" rtlCol="0">
              <a:spAutoFit/>
            </a:bodyPr>
            <a:lstStyle/>
            <a:p>
              <a:pPr algn="ctr" fontAlgn="base">
                <a:spcBef>
                  <a:spcPct val="0"/>
                </a:spcBef>
                <a:spcAft>
                  <a:spcPct val="0"/>
                </a:spcAft>
              </a:pPr>
              <a:r>
                <a:rPr lang="es-MX" sz="1200" dirty="0">
                  <a:solidFill>
                    <a:srgbClr val="000000"/>
                  </a:solidFill>
                </a:rPr>
                <a:t>Art. 9, Código Electoral del Estado de México</a:t>
              </a:r>
            </a:p>
          </p:txBody>
        </p:sp>
        <p:sp>
          <p:nvSpPr>
            <p:cNvPr id="103" name="102 CuadroTexto"/>
            <p:cNvSpPr txBox="1"/>
            <p:nvPr/>
          </p:nvSpPr>
          <p:spPr>
            <a:xfrm>
              <a:off x="755576" y="2383987"/>
              <a:ext cx="2148011" cy="461665"/>
            </a:xfrm>
            <a:prstGeom prst="rect">
              <a:avLst/>
            </a:prstGeom>
            <a:noFill/>
          </p:spPr>
          <p:txBody>
            <a:bodyPr wrap="square" rtlCol="0">
              <a:spAutoFit/>
            </a:bodyPr>
            <a:lstStyle/>
            <a:p>
              <a:pPr algn="ctr" fontAlgn="base">
                <a:spcBef>
                  <a:spcPct val="0"/>
                </a:spcBef>
                <a:spcAft>
                  <a:spcPct val="0"/>
                </a:spcAft>
              </a:pPr>
              <a:r>
                <a:rPr lang="es-MX" sz="1200" dirty="0">
                  <a:solidFill>
                    <a:srgbClr val="000000"/>
                  </a:solidFill>
                </a:rPr>
                <a:t>Art. 99, del Código Electoral del Estado de México </a:t>
              </a:r>
            </a:p>
          </p:txBody>
        </p:sp>
      </p:grpSp>
      <p:sp>
        <p:nvSpPr>
          <p:cNvPr id="42" name="CuadroTexto 41">
            <a:extLst>
              <a:ext uri="{FF2B5EF4-FFF2-40B4-BE49-F238E27FC236}">
                <a16:creationId xmlns:a16="http://schemas.microsoft.com/office/drawing/2014/main" id="{437C8AF7-5BB5-4634-A303-2386B8950470}"/>
              </a:ext>
            </a:extLst>
          </p:cNvPr>
          <p:cNvSpPr txBox="1"/>
          <p:nvPr/>
        </p:nvSpPr>
        <p:spPr>
          <a:xfrm>
            <a:off x="4313046" y="47383"/>
            <a:ext cx="4489208" cy="477054"/>
          </a:xfrm>
          <a:prstGeom prst="rect">
            <a:avLst/>
          </a:prstGeom>
          <a:noFill/>
        </p:spPr>
        <p:txBody>
          <a:bodyPr wrap="square" rtlCol="0">
            <a:spAutoFit/>
          </a:bodyPr>
          <a:lstStyle/>
          <a:p>
            <a:pPr algn="ctr"/>
            <a:r>
              <a:rPr lang="es-MX" sz="2500" b="1" dirty="0">
                <a:solidFill>
                  <a:srgbClr val="2A2559"/>
                </a:solidFill>
                <a:latin typeface="Helvetica Neue"/>
              </a:rPr>
              <a:t>Apoyo ciudadano 2023</a:t>
            </a:r>
          </a:p>
        </p:txBody>
      </p:sp>
      <p:sp>
        <p:nvSpPr>
          <p:cNvPr id="44" name="CuadroTexto 43">
            <a:extLst>
              <a:ext uri="{FF2B5EF4-FFF2-40B4-BE49-F238E27FC236}">
                <a16:creationId xmlns:a16="http://schemas.microsoft.com/office/drawing/2014/main" id="{8955DDA8-889D-4956-997A-BE9AC9B0DF3F}"/>
              </a:ext>
            </a:extLst>
          </p:cNvPr>
          <p:cNvSpPr txBox="1"/>
          <p:nvPr/>
        </p:nvSpPr>
        <p:spPr>
          <a:xfrm>
            <a:off x="729559" y="1305167"/>
            <a:ext cx="2024093" cy="646331"/>
          </a:xfrm>
          <a:prstGeom prst="rect">
            <a:avLst/>
          </a:prstGeom>
          <a:noFill/>
        </p:spPr>
        <p:txBody>
          <a:bodyPr wrap="square" rtlCol="0">
            <a:spAutoFit/>
          </a:bodyPr>
          <a:lstStyle/>
          <a:p>
            <a:pPr algn="ctr"/>
            <a:r>
              <a:rPr lang="es-MX" b="1" dirty="0">
                <a:solidFill>
                  <a:srgbClr val="2A2559"/>
                </a:solidFill>
                <a:latin typeface="Helvetica Neue"/>
              </a:rPr>
              <a:t>Estado de México</a:t>
            </a:r>
          </a:p>
        </p:txBody>
      </p:sp>
    </p:spTree>
    <p:extLst>
      <p:ext uri="{BB962C8B-B14F-4D97-AF65-F5344CB8AC3E}">
        <p14:creationId xmlns:p14="http://schemas.microsoft.com/office/powerpoint/2010/main" val="623880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C1BBF0F-00D1-4BB2-8915-E2E8447AC8E5}"/>
              </a:ext>
            </a:extLst>
          </p:cNvPr>
          <p:cNvSpPr txBox="1"/>
          <p:nvPr/>
        </p:nvSpPr>
        <p:spPr>
          <a:xfrm>
            <a:off x="4219090" y="83127"/>
            <a:ext cx="4703700" cy="477054"/>
          </a:xfrm>
          <a:prstGeom prst="rect">
            <a:avLst/>
          </a:prstGeom>
          <a:noFill/>
        </p:spPr>
        <p:txBody>
          <a:bodyPr wrap="square" rtlCol="0">
            <a:spAutoFit/>
          </a:bodyPr>
          <a:lstStyle/>
          <a:p>
            <a:pPr algn="ctr"/>
            <a:r>
              <a:rPr lang="es-MX" sz="2500" b="1" dirty="0">
                <a:solidFill>
                  <a:srgbClr val="2A2559"/>
                </a:solidFill>
                <a:latin typeface="Helvetica Neue"/>
              </a:rPr>
              <a:t>Plazos </a:t>
            </a:r>
          </a:p>
        </p:txBody>
      </p:sp>
      <p:graphicFrame>
        <p:nvGraphicFramePr>
          <p:cNvPr id="4" name="Tabla 4">
            <a:extLst>
              <a:ext uri="{FF2B5EF4-FFF2-40B4-BE49-F238E27FC236}">
                <a16:creationId xmlns:a16="http://schemas.microsoft.com/office/drawing/2014/main" id="{6DB6889E-BFC0-4795-813F-62BA5A65BB85}"/>
              </a:ext>
            </a:extLst>
          </p:cNvPr>
          <p:cNvGraphicFramePr>
            <a:graphicFrameLocks noGrp="1"/>
          </p:cNvGraphicFramePr>
          <p:nvPr>
            <p:extLst>
              <p:ext uri="{D42A27DB-BD31-4B8C-83A1-F6EECF244321}">
                <p14:modId xmlns:p14="http://schemas.microsoft.com/office/powerpoint/2010/main" val="3141751706"/>
              </p:ext>
            </p:extLst>
          </p:nvPr>
        </p:nvGraphicFramePr>
        <p:xfrm>
          <a:off x="1224280" y="1394412"/>
          <a:ext cx="6913880" cy="4206240"/>
        </p:xfrm>
        <a:graphic>
          <a:graphicData uri="http://schemas.openxmlformats.org/drawingml/2006/table">
            <a:tbl>
              <a:tblPr firstRow="1" bandRow="1">
                <a:tableStyleId>{5C22544A-7EE6-4342-B048-85BDC9FD1C3A}</a:tableStyleId>
              </a:tblPr>
              <a:tblGrid>
                <a:gridCol w="2097302">
                  <a:extLst>
                    <a:ext uri="{9D8B030D-6E8A-4147-A177-3AD203B41FA5}">
                      <a16:colId xmlns:a16="http://schemas.microsoft.com/office/drawing/2014/main" val="2913815014"/>
                    </a:ext>
                  </a:extLst>
                </a:gridCol>
                <a:gridCol w="4816578">
                  <a:extLst>
                    <a:ext uri="{9D8B030D-6E8A-4147-A177-3AD203B41FA5}">
                      <a16:colId xmlns:a16="http://schemas.microsoft.com/office/drawing/2014/main" val="1295211204"/>
                    </a:ext>
                  </a:extLst>
                </a:gridCol>
              </a:tblGrid>
              <a:tr h="370840">
                <a:tc>
                  <a:txBody>
                    <a:bodyPr/>
                    <a:lstStyle/>
                    <a:p>
                      <a:pPr algn="ctr"/>
                      <a:r>
                        <a:rPr lang="es-MX" sz="1600" dirty="0"/>
                        <a:t>Estado</a:t>
                      </a:r>
                    </a:p>
                  </a:txBody>
                  <a:tcPr/>
                </a:tc>
                <a:tc>
                  <a:txBody>
                    <a:bodyPr/>
                    <a:lstStyle/>
                    <a:p>
                      <a:pPr algn="ctr"/>
                      <a:r>
                        <a:rPr lang="es-MX" sz="1600" dirty="0"/>
                        <a:t>Plazo</a:t>
                      </a:r>
                    </a:p>
                  </a:txBody>
                  <a:tcPr/>
                </a:tc>
                <a:extLst>
                  <a:ext uri="{0D108BD9-81ED-4DB2-BD59-A6C34878D82A}">
                    <a16:rowId xmlns:a16="http://schemas.microsoft.com/office/drawing/2014/main" val="3561853245"/>
                  </a:ext>
                </a:extLst>
              </a:tr>
              <a:tr h="370840">
                <a:tc>
                  <a:txBody>
                    <a:bodyPr/>
                    <a:lstStyle/>
                    <a:p>
                      <a:r>
                        <a:rPr lang="es-MX" sz="1600" dirty="0"/>
                        <a:t>Aguascalientes</a:t>
                      </a:r>
                    </a:p>
                  </a:txBody>
                  <a:tcPr/>
                </a:tc>
                <a:tc>
                  <a:txBody>
                    <a:bodyPr/>
                    <a:lstStyle/>
                    <a:p>
                      <a:r>
                        <a:rPr lang="es-MX" sz="1600" dirty="0"/>
                        <a:t>2 de enero al 10 de febrero de 2022</a:t>
                      </a:r>
                    </a:p>
                  </a:txBody>
                  <a:tcPr/>
                </a:tc>
                <a:extLst>
                  <a:ext uri="{0D108BD9-81ED-4DB2-BD59-A6C34878D82A}">
                    <a16:rowId xmlns:a16="http://schemas.microsoft.com/office/drawing/2014/main" val="2558303286"/>
                  </a:ext>
                </a:extLst>
              </a:tr>
              <a:tr h="370840">
                <a:tc>
                  <a:txBody>
                    <a:bodyPr/>
                    <a:lstStyle/>
                    <a:p>
                      <a:r>
                        <a:rPr lang="es-MX" sz="1600" dirty="0"/>
                        <a:t>Durango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600" dirty="0"/>
                        <a:t>Gubernatura: 2 de enero al 10 de febrero de 2022</a:t>
                      </a:r>
                    </a:p>
                    <a:p>
                      <a:pPr marL="0" marR="0" lvl="0" indent="0" algn="l" defTabSz="914400" rtl="0" eaLnBrk="1" fontAlgn="auto" latinLnBrk="0" hangingPunct="1">
                        <a:lnSpc>
                          <a:spcPct val="100000"/>
                        </a:lnSpc>
                        <a:spcBef>
                          <a:spcPts val="0"/>
                        </a:spcBef>
                        <a:spcAft>
                          <a:spcPts val="0"/>
                        </a:spcAft>
                        <a:buClrTx/>
                        <a:buSzTx/>
                        <a:buFontTx/>
                        <a:buNone/>
                        <a:tabLst/>
                        <a:defRPr/>
                      </a:pPr>
                      <a:r>
                        <a:rPr lang="es-MX" sz="1600" dirty="0"/>
                        <a:t>Presidencia municipal, sindicaturas y regidurías: 12 de enero al 10 de febrero de 2022</a:t>
                      </a:r>
                    </a:p>
                  </a:txBody>
                  <a:tcPr/>
                </a:tc>
                <a:extLst>
                  <a:ext uri="{0D108BD9-81ED-4DB2-BD59-A6C34878D82A}">
                    <a16:rowId xmlns:a16="http://schemas.microsoft.com/office/drawing/2014/main" val="945635131"/>
                  </a:ext>
                </a:extLst>
              </a:tr>
              <a:tr h="370840">
                <a:tc>
                  <a:txBody>
                    <a:bodyPr/>
                    <a:lstStyle/>
                    <a:p>
                      <a:r>
                        <a:rPr lang="es-MX" sz="1600" dirty="0"/>
                        <a:t>Hidalgo</a:t>
                      </a:r>
                    </a:p>
                  </a:txBody>
                  <a:tcPr/>
                </a:tc>
                <a:tc>
                  <a:txBody>
                    <a:bodyPr/>
                    <a:lstStyle/>
                    <a:p>
                      <a:r>
                        <a:rPr lang="es-MX" sz="1600" dirty="0"/>
                        <a:t>13 de diciembre de 2021 al 10 de febrero de 2022</a:t>
                      </a:r>
                    </a:p>
                  </a:txBody>
                  <a:tcPr/>
                </a:tc>
                <a:extLst>
                  <a:ext uri="{0D108BD9-81ED-4DB2-BD59-A6C34878D82A}">
                    <a16:rowId xmlns:a16="http://schemas.microsoft.com/office/drawing/2014/main" val="689522122"/>
                  </a:ext>
                </a:extLst>
              </a:tr>
              <a:tr h="370840">
                <a:tc>
                  <a:txBody>
                    <a:bodyPr/>
                    <a:lstStyle/>
                    <a:p>
                      <a:r>
                        <a:rPr lang="es-MX" sz="1600" dirty="0"/>
                        <a:t>Oaxaca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600" dirty="0"/>
                        <a:t>13 de diciembre de 2021 al 10 de febrero de 2022</a:t>
                      </a:r>
                    </a:p>
                  </a:txBody>
                  <a:tcPr/>
                </a:tc>
                <a:extLst>
                  <a:ext uri="{0D108BD9-81ED-4DB2-BD59-A6C34878D82A}">
                    <a16:rowId xmlns:a16="http://schemas.microsoft.com/office/drawing/2014/main" val="3871340139"/>
                  </a:ext>
                </a:extLst>
              </a:tr>
              <a:tr h="370840">
                <a:tc>
                  <a:txBody>
                    <a:bodyPr/>
                    <a:lstStyle/>
                    <a:p>
                      <a:r>
                        <a:rPr lang="es-MX" sz="1600" dirty="0"/>
                        <a:t>Quintana Roo</a:t>
                      </a:r>
                    </a:p>
                  </a:txBody>
                  <a:tcPr/>
                </a:tc>
                <a:tc>
                  <a:txBody>
                    <a:bodyPr/>
                    <a:lstStyle/>
                    <a:p>
                      <a:r>
                        <a:rPr lang="es-MX" sz="1600" dirty="0"/>
                        <a:t>Gubernatura: 7 de enero al 10 de febrero de 2022</a:t>
                      </a:r>
                    </a:p>
                    <a:p>
                      <a:r>
                        <a:rPr lang="es-MX" sz="1600" dirty="0"/>
                        <a:t>Diputaciones: 12 de enero al 10 de febrero de 2022</a:t>
                      </a:r>
                    </a:p>
                  </a:txBody>
                  <a:tcPr/>
                </a:tc>
                <a:extLst>
                  <a:ext uri="{0D108BD9-81ED-4DB2-BD59-A6C34878D82A}">
                    <a16:rowId xmlns:a16="http://schemas.microsoft.com/office/drawing/2014/main" val="1100594048"/>
                  </a:ext>
                </a:extLst>
              </a:tr>
              <a:tr h="370840">
                <a:tc>
                  <a:txBody>
                    <a:bodyPr/>
                    <a:lstStyle/>
                    <a:p>
                      <a:r>
                        <a:rPr lang="es-MX" sz="1600" dirty="0"/>
                        <a:t>Tamaulipas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600" dirty="0"/>
                        <a:t>2 de enero al 10 de febrero</a:t>
                      </a:r>
                    </a:p>
                  </a:txBody>
                  <a:tcPr/>
                </a:tc>
                <a:extLst>
                  <a:ext uri="{0D108BD9-81ED-4DB2-BD59-A6C34878D82A}">
                    <a16:rowId xmlns:a16="http://schemas.microsoft.com/office/drawing/2014/main" val="77558818"/>
                  </a:ext>
                </a:extLst>
              </a:tr>
              <a:tr h="370840">
                <a:tc>
                  <a:txBody>
                    <a:bodyPr/>
                    <a:lstStyle/>
                    <a:p>
                      <a:r>
                        <a:rPr lang="es-MX" sz="1600" dirty="0"/>
                        <a:t>Coahuila</a:t>
                      </a:r>
                    </a:p>
                  </a:txBody>
                  <a:tcPr>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600" dirty="0"/>
                        <a:t>Gubernatura y diputaciones: 10 de enero al 12 de febrero de 2023</a:t>
                      </a:r>
                    </a:p>
                  </a:txBody>
                  <a:tcPr>
                    <a:solidFill>
                      <a:srgbClr val="92D050"/>
                    </a:solidFill>
                  </a:tcPr>
                </a:tc>
                <a:extLst>
                  <a:ext uri="{0D108BD9-81ED-4DB2-BD59-A6C34878D82A}">
                    <a16:rowId xmlns:a16="http://schemas.microsoft.com/office/drawing/2014/main" val="2815280514"/>
                  </a:ext>
                </a:extLst>
              </a:tr>
              <a:tr h="370840">
                <a:tc>
                  <a:txBody>
                    <a:bodyPr/>
                    <a:lstStyle/>
                    <a:p>
                      <a:r>
                        <a:rPr lang="es-MX" sz="1600" dirty="0"/>
                        <a:t>Estado de México</a:t>
                      </a:r>
                    </a:p>
                  </a:txBody>
                  <a:tcPr>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600" dirty="0"/>
                        <a:t>15 de diciembre de 2022 al 12 de febrero de 2023</a:t>
                      </a:r>
                    </a:p>
                  </a:txBody>
                  <a:tcPr>
                    <a:solidFill>
                      <a:srgbClr val="92D050"/>
                    </a:solidFill>
                  </a:tcPr>
                </a:tc>
                <a:extLst>
                  <a:ext uri="{0D108BD9-81ED-4DB2-BD59-A6C34878D82A}">
                    <a16:rowId xmlns:a16="http://schemas.microsoft.com/office/drawing/2014/main" val="1734210873"/>
                  </a:ext>
                </a:extLst>
              </a:tr>
            </a:tbl>
          </a:graphicData>
        </a:graphic>
      </p:graphicFrame>
      <p:sp>
        <p:nvSpPr>
          <p:cNvPr id="8" name="CuadroTexto 7">
            <a:extLst>
              <a:ext uri="{FF2B5EF4-FFF2-40B4-BE49-F238E27FC236}">
                <a16:creationId xmlns:a16="http://schemas.microsoft.com/office/drawing/2014/main" id="{1619B2A4-DC0D-4FBB-9067-C7CB93111879}"/>
              </a:ext>
            </a:extLst>
          </p:cNvPr>
          <p:cNvSpPr txBox="1"/>
          <p:nvPr/>
        </p:nvSpPr>
        <p:spPr>
          <a:xfrm>
            <a:off x="5527174" y="777315"/>
            <a:ext cx="2087532" cy="646331"/>
          </a:xfrm>
          <a:prstGeom prst="rect">
            <a:avLst/>
          </a:prstGeom>
          <a:noFill/>
        </p:spPr>
        <p:txBody>
          <a:bodyPr wrap="square" rtlCol="0">
            <a:spAutoFit/>
          </a:bodyPr>
          <a:lstStyle/>
          <a:p>
            <a:pPr algn="ctr"/>
            <a:r>
              <a:rPr lang="es-MX" b="1" dirty="0">
                <a:solidFill>
                  <a:srgbClr val="2A2559"/>
                </a:solidFill>
                <a:latin typeface="Helvetica Neue"/>
              </a:rPr>
              <a:t>Obtención Apoyo Ciudadano</a:t>
            </a:r>
          </a:p>
        </p:txBody>
      </p:sp>
      <p:sp>
        <p:nvSpPr>
          <p:cNvPr id="10" name="CuadroTexto 9">
            <a:extLst>
              <a:ext uri="{FF2B5EF4-FFF2-40B4-BE49-F238E27FC236}">
                <a16:creationId xmlns:a16="http://schemas.microsoft.com/office/drawing/2014/main" id="{D429F8D4-FC1B-4D70-827D-CA539A37A36E}"/>
              </a:ext>
            </a:extLst>
          </p:cNvPr>
          <p:cNvSpPr txBox="1"/>
          <p:nvPr/>
        </p:nvSpPr>
        <p:spPr>
          <a:xfrm>
            <a:off x="364836" y="5716848"/>
            <a:ext cx="7458364" cy="461665"/>
          </a:xfrm>
          <a:prstGeom prst="rect">
            <a:avLst/>
          </a:prstGeom>
          <a:noFill/>
        </p:spPr>
        <p:txBody>
          <a:bodyPr wrap="square">
            <a:spAutoFit/>
          </a:bodyPr>
          <a:lstStyle/>
          <a:p>
            <a:r>
              <a:rPr lang="es-MX" sz="1200" dirty="0"/>
              <a:t>Fechas únicas para conclusión del periodo para recabar apoyo ciudadano.</a:t>
            </a:r>
          </a:p>
          <a:p>
            <a:r>
              <a:rPr lang="es-MX" sz="1200" dirty="0">
                <a:hlinkClick r:id="rId2"/>
              </a:rPr>
              <a:t>https://repositoriodocumental.ine.mx/xmlui/bitstream/handle/123456789/125407/CGex202110-20-rp-5-Gaceta.pdf</a:t>
            </a:r>
            <a:r>
              <a:rPr lang="es-MX" sz="1200" dirty="0"/>
              <a:t> </a:t>
            </a:r>
          </a:p>
        </p:txBody>
      </p:sp>
    </p:spTree>
    <p:extLst>
      <p:ext uri="{BB962C8B-B14F-4D97-AF65-F5344CB8AC3E}">
        <p14:creationId xmlns:p14="http://schemas.microsoft.com/office/powerpoint/2010/main" val="35424242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540879"/>
            <a:ext cx="6768752" cy="4976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1 Título"/>
          <p:cNvSpPr txBox="1">
            <a:spLocks/>
          </p:cNvSpPr>
          <p:nvPr/>
        </p:nvSpPr>
        <p:spPr>
          <a:xfrm>
            <a:off x="14808" y="8620"/>
            <a:ext cx="9129192" cy="504056"/>
          </a:xfrm>
          <a:prstGeom prst="rect">
            <a:avLst/>
          </a:prstGeom>
        </p:spPr>
        <p:txBody>
          <a:bodyPr vert="horz"/>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pPr algn="r"/>
            <a:r>
              <a:rPr lang="es-MX" sz="2600" b="1" kern="0" dirty="0">
                <a:solidFill>
                  <a:schemeClr val="bg1"/>
                </a:solidFill>
              </a:rPr>
              <a:t>App para apoyo ciudadano</a:t>
            </a:r>
          </a:p>
        </p:txBody>
      </p:sp>
      <p:sp>
        <p:nvSpPr>
          <p:cNvPr id="4" name="3 CuadroTexto"/>
          <p:cNvSpPr txBox="1"/>
          <p:nvPr/>
        </p:nvSpPr>
        <p:spPr>
          <a:xfrm>
            <a:off x="121220" y="5517232"/>
            <a:ext cx="7957095" cy="1015663"/>
          </a:xfrm>
          <a:prstGeom prst="rect">
            <a:avLst/>
          </a:prstGeom>
          <a:noFill/>
        </p:spPr>
        <p:txBody>
          <a:bodyPr wrap="square" rtlCol="0">
            <a:spAutoFit/>
          </a:bodyPr>
          <a:lstStyle/>
          <a:p>
            <a:pPr algn="just"/>
            <a:r>
              <a:rPr lang="es-MX" sz="1200" dirty="0"/>
              <a:t>Régimen de excepción mediante el cual un aspirante podrá solicitar recabar el apoyo en papel bajo circunstancias especiales que deberá justificar. Entre ellas, puede considerarse marginación, vulnerabilidad o situaciones de emergencia o desastre. </a:t>
            </a:r>
            <a:r>
              <a:rPr lang="es-MX" sz="1200" dirty="0">
                <a:hlinkClick r:id="rId3"/>
              </a:rPr>
              <a:t>http://www.ine.mx/wp-content/uploads/2017/10/INE-CG454-2017-CG-EXT-05-10-17-R%C3%A9gimen-de-excepci%C3%B3n-1-10.pdf</a:t>
            </a:r>
            <a:r>
              <a:rPr lang="es-MX" sz="1200" dirty="0"/>
              <a:t> </a:t>
            </a:r>
          </a:p>
          <a:p>
            <a:pPr algn="just"/>
            <a:r>
              <a:rPr lang="es-MX" sz="1200" dirty="0"/>
              <a:t>Fuente: </a:t>
            </a:r>
            <a:r>
              <a:rPr lang="es-MX" sz="1200" dirty="0">
                <a:hlinkClick r:id="rId4"/>
              </a:rPr>
              <a:t>https://centralelectoral.ine.mx/graficos/</a:t>
            </a:r>
            <a:r>
              <a:rPr lang="es-MX" sz="1200" dirty="0"/>
              <a:t> </a:t>
            </a:r>
          </a:p>
        </p:txBody>
      </p:sp>
    </p:spTree>
    <p:extLst>
      <p:ext uri="{BB962C8B-B14F-4D97-AF65-F5344CB8AC3E}">
        <p14:creationId xmlns:p14="http://schemas.microsoft.com/office/powerpoint/2010/main" val="2700100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C1BBF0F-00D1-4BB2-8915-E2E8447AC8E5}"/>
              </a:ext>
            </a:extLst>
          </p:cNvPr>
          <p:cNvSpPr txBox="1"/>
          <p:nvPr/>
        </p:nvSpPr>
        <p:spPr>
          <a:xfrm>
            <a:off x="4219090" y="83127"/>
            <a:ext cx="4703700" cy="477054"/>
          </a:xfrm>
          <a:prstGeom prst="rect">
            <a:avLst/>
          </a:prstGeom>
          <a:noFill/>
        </p:spPr>
        <p:txBody>
          <a:bodyPr wrap="square" rtlCol="0">
            <a:spAutoFit/>
          </a:bodyPr>
          <a:lstStyle/>
          <a:p>
            <a:pPr algn="ctr"/>
            <a:r>
              <a:rPr lang="es-MX" sz="2500" b="1" dirty="0">
                <a:solidFill>
                  <a:srgbClr val="2A2559"/>
                </a:solidFill>
                <a:latin typeface="Helvetica Neue"/>
              </a:rPr>
              <a:t>App Móvil </a:t>
            </a:r>
          </a:p>
        </p:txBody>
      </p:sp>
      <p:sp>
        <p:nvSpPr>
          <p:cNvPr id="8" name="CuadroTexto 7">
            <a:extLst>
              <a:ext uri="{FF2B5EF4-FFF2-40B4-BE49-F238E27FC236}">
                <a16:creationId xmlns:a16="http://schemas.microsoft.com/office/drawing/2014/main" id="{1619B2A4-DC0D-4FBB-9067-C7CB93111879}"/>
              </a:ext>
            </a:extLst>
          </p:cNvPr>
          <p:cNvSpPr txBox="1"/>
          <p:nvPr/>
        </p:nvSpPr>
        <p:spPr>
          <a:xfrm>
            <a:off x="5527174" y="777315"/>
            <a:ext cx="2087532" cy="646331"/>
          </a:xfrm>
          <a:prstGeom prst="rect">
            <a:avLst/>
          </a:prstGeom>
          <a:noFill/>
        </p:spPr>
        <p:txBody>
          <a:bodyPr wrap="square" rtlCol="0">
            <a:spAutoFit/>
          </a:bodyPr>
          <a:lstStyle/>
          <a:p>
            <a:pPr algn="ctr"/>
            <a:r>
              <a:rPr lang="es-MX" b="1" dirty="0">
                <a:solidFill>
                  <a:srgbClr val="2A2559"/>
                </a:solidFill>
                <a:latin typeface="Helvetica Neue"/>
              </a:rPr>
              <a:t>Obtención Apoyo Ciudadano</a:t>
            </a:r>
          </a:p>
        </p:txBody>
      </p:sp>
      <p:pic>
        <p:nvPicPr>
          <p:cNvPr id="2" name="Elementos multimedia en línea 1" title="La app móvil Apoyo Ciudadano es ágil, simple y confiable">
            <a:hlinkClick r:id="" action="ppaction://media"/>
            <a:extLst>
              <a:ext uri="{FF2B5EF4-FFF2-40B4-BE49-F238E27FC236}">
                <a16:creationId xmlns:a16="http://schemas.microsoft.com/office/drawing/2014/main" id="{56A1553F-D35E-42C3-9C6D-5926236C21D0}"/>
              </a:ext>
            </a:extLst>
          </p:cNvPr>
          <p:cNvPicPr>
            <a:picLocks noRot="1" noChangeAspect="1"/>
          </p:cNvPicPr>
          <p:nvPr>
            <a:videoFile r:link="rId1"/>
          </p:nvPr>
        </p:nvPicPr>
        <p:blipFill>
          <a:blip r:embed="rId3"/>
          <a:stretch>
            <a:fillRect/>
          </a:stretch>
        </p:blipFill>
        <p:spPr>
          <a:xfrm>
            <a:off x="1163791" y="1640780"/>
            <a:ext cx="6816417" cy="3851276"/>
          </a:xfrm>
          <a:prstGeom prst="rect">
            <a:avLst/>
          </a:prstGeom>
        </p:spPr>
      </p:pic>
    </p:spTree>
    <p:extLst>
      <p:ext uri="{BB962C8B-B14F-4D97-AF65-F5344CB8AC3E}">
        <p14:creationId xmlns:p14="http://schemas.microsoft.com/office/powerpoint/2010/main" val="2626677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C1BBF0F-00D1-4BB2-8915-E2E8447AC8E5}"/>
              </a:ext>
            </a:extLst>
          </p:cNvPr>
          <p:cNvSpPr txBox="1"/>
          <p:nvPr/>
        </p:nvSpPr>
        <p:spPr>
          <a:xfrm>
            <a:off x="164653" y="1043648"/>
            <a:ext cx="2262097" cy="477054"/>
          </a:xfrm>
          <a:prstGeom prst="rect">
            <a:avLst/>
          </a:prstGeom>
          <a:noFill/>
        </p:spPr>
        <p:txBody>
          <a:bodyPr wrap="square" rtlCol="0">
            <a:spAutoFit/>
          </a:bodyPr>
          <a:lstStyle/>
          <a:p>
            <a:pPr algn="ctr"/>
            <a:r>
              <a:rPr lang="es-MX" sz="2500" b="1" dirty="0">
                <a:solidFill>
                  <a:srgbClr val="2A2559"/>
                </a:solidFill>
                <a:latin typeface="Helvetica Neue"/>
              </a:rPr>
              <a:t>App Móvil </a:t>
            </a:r>
          </a:p>
        </p:txBody>
      </p:sp>
      <p:sp>
        <p:nvSpPr>
          <p:cNvPr id="8" name="CuadroTexto 7">
            <a:extLst>
              <a:ext uri="{FF2B5EF4-FFF2-40B4-BE49-F238E27FC236}">
                <a16:creationId xmlns:a16="http://schemas.microsoft.com/office/drawing/2014/main" id="{1619B2A4-DC0D-4FBB-9067-C7CB93111879}"/>
              </a:ext>
            </a:extLst>
          </p:cNvPr>
          <p:cNvSpPr txBox="1"/>
          <p:nvPr/>
        </p:nvSpPr>
        <p:spPr>
          <a:xfrm>
            <a:off x="251935" y="1691715"/>
            <a:ext cx="2087532" cy="646331"/>
          </a:xfrm>
          <a:prstGeom prst="rect">
            <a:avLst/>
          </a:prstGeom>
          <a:noFill/>
        </p:spPr>
        <p:txBody>
          <a:bodyPr wrap="square" rtlCol="0">
            <a:spAutoFit/>
          </a:bodyPr>
          <a:lstStyle/>
          <a:p>
            <a:pPr algn="ctr"/>
            <a:r>
              <a:rPr lang="es-MX" b="1" dirty="0">
                <a:solidFill>
                  <a:srgbClr val="2A2559"/>
                </a:solidFill>
                <a:latin typeface="Helvetica Neue"/>
              </a:rPr>
              <a:t>Obtención Apoyo Ciudadano</a:t>
            </a:r>
          </a:p>
        </p:txBody>
      </p:sp>
      <p:pic>
        <p:nvPicPr>
          <p:cNvPr id="4" name="Imagen 3">
            <a:extLst>
              <a:ext uri="{FF2B5EF4-FFF2-40B4-BE49-F238E27FC236}">
                <a16:creationId xmlns:a16="http://schemas.microsoft.com/office/drawing/2014/main" id="{52CB8E3A-2F95-4F80-B488-4EABB420E4DB}"/>
              </a:ext>
            </a:extLst>
          </p:cNvPr>
          <p:cNvPicPr>
            <a:picLocks noChangeAspect="1"/>
          </p:cNvPicPr>
          <p:nvPr/>
        </p:nvPicPr>
        <p:blipFill>
          <a:blip r:embed="rId2"/>
          <a:stretch>
            <a:fillRect/>
          </a:stretch>
        </p:blipFill>
        <p:spPr>
          <a:xfrm>
            <a:off x="2487040" y="126284"/>
            <a:ext cx="5114465" cy="6605432"/>
          </a:xfrm>
          <a:prstGeom prst="rect">
            <a:avLst/>
          </a:prstGeom>
        </p:spPr>
      </p:pic>
    </p:spTree>
    <p:extLst>
      <p:ext uri="{BB962C8B-B14F-4D97-AF65-F5344CB8AC3E}">
        <p14:creationId xmlns:p14="http://schemas.microsoft.com/office/powerpoint/2010/main" val="10066971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C1BBF0F-00D1-4BB2-8915-E2E8447AC8E5}"/>
              </a:ext>
            </a:extLst>
          </p:cNvPr>
          <p:cNvSpPr txBox="1"/>
          <p:nvPr/>
        </p:nvSpPr>
        <p:spPr>
          <a:xfrm>
            <a:off x="4219090" y="83127"/>
            <a:ext cx="4703700" cy="477054"/>
          </a:xfrm>
          <a:prstGeom prst="rect">
            <a:avLst/>
          </a:prstGeom>
          <a:noFill/>
        </p:spPr>
        <p:txBody>
          <a:bodyPr wrap="square" rtlCol="0">
            <a:spAutoFit/>
          </a:bodyPr>
          <a:lstStyle/>
          <a:p>
            <a:pPr algn="ctr"/>
            <a:r>
              <a:rPr lang="es-MX" sz="2500" b="1" dirty="0">
                <a:solidFill>
                  <a:srgbClr val="2A2559"/>
                </a:solidFill>
                <a:latin typeface="Helvetica Neue"/>
              </a:rPr>
              <a:t>Tope de gastos </a:t>
            </a:r>
          </a:p>
        </p:txBody>
      </p:sp>
      <p:graphicFrame>
        <p:nvGraphicFramePr>
          <p:cNvPr id="4" name="Tabla 4">
            <a:extLst>
              <a:ext uri="{FF2B5EF4-FFF2-40B4-BE49-F238E27FC236}">
                <a16:creationId xmlns:a16="http://schemas.microsoft.com/office/drawing/2014/main" id="{6DB6889E-BFC0-4795-813F-62BA5A65BB85}"/>
              </a:ext>
            </a:extLst>
          </p:cNvPr>
          <p:cNvGraphicFramePr>
            <a:graphicFrameLocks noGrp="1"/>
          </p:cNvGraphicFramePr>
          <p:nvPr>
            <p:extLst>
              <p:ext uri="{D42A27DB-BD31-4B8C-83A1-F6EECF244321}">
                <p14:modId xmlns:p14="http://schemas.microsoft.com/office/powerpoint/2010/main" val="2311488151"/>
              </p:ext>
            </p:extLst>
          </p:nvPr>
        </p:nvGraphicFramePr>
        <p:xfrm>
          <a:off x="1713726" y="1301476"/>
          <a:ext cx="6096000" cy="3779520"/>
        </p:xfrm>
        <a:graphic>
          <a:graphicData uri="http://schemas.openxmlformats.org/drawingml/2006/table">
            <a:tbl>
              <a:tblPr firstRow="1" bandRow="1">
                <a:tableStyleId>{616DA210-FB5B-4158-B5E0-FEB733F419BA}</a:tableStyleId>
              </a:tblPr>
              <a:tblGrid>
                <a:gridCol w="1997037">
                  <a:extLst>
                    <a:ext uri="{9D8B030D-6E8A-4147-A177-3AD203B41FA5}">
                      <a16:colId xmlns:a16="http://schemas.microsoft.com/office/drawing/2014/main" val="2913815014"/>
                    </a:ext>
                  </a:extLst>
                </a:gridCol>
                <a:gridCol w="4098963">
                  <a:extLst>
                    <a:ext uri="{9D8B030D-6E8A-4147-A177-3AD203B41FA5}">
                      <a16:colId xmlns:a16="http://schemas.microsoft.com/office/drawing/2014/main" val="1295211204"/>
                    </a:ext>
                  </a:extLst>
                </a:gridCol>
              </a:tblGrid>
              <a:tr h="370840">
                <a:tc>
                  <a:txBody>
                    <a:bodyPr/>
                    <a:lstStyle/>
                    <a:p>
                      <a:pPr algn="ctr"/>
                      <a:r>
                        <a:rPr lang="es-MX" sz="1400" dirty="0"/>
                        <a:t>Estado</a:t>
                      </a:r>
                    </a:p>
                  </a:txBody>
                  <a:tcPr/>
                </a:tc>
                <a:tc>
                  <a:txBody>
                    <a:bodyPr/>
                    <a:lstStyle/>
                    <a:p>
                      <a:pPr algn="ctr"/>
                      <a:r>
                        <a:rPr lang="es-MX" sz="1400" dirty="0"/>
                        <a:t>Tope de gastos</a:t>
                      </a:r>
                    </a:p>
                  </a:txBody>
                  <a:tcPr/>
                </a:tc>
                <a:extLst>
                  <a:ext uri="{0D108BD9-81ED-4DB2-BD59-A6C34878D82A}">
                    <a16:rowId xmlns:a16="http://schemas.microsoft.com/office/drawing/2014/main" val="3561853245"/>
                  </a:ext>
                </a:extLst>
              </a:tr>
              <a:tr h="370840">
                <a:tc>
                  <a:txBody>
                    <a:bodyPr/>
                    <a:lstStyle/>
                    <a:p>
                      <a:r>
                        <a:rPr lang="es-MX" sz="1400" dirty="0"/>
                        <a:t>Aguascalientes</a:t>
                      </a:r>
                    </a:p>
                  </a:txBody>
                  <a:tcPr/>
                </a:tc>
                <a:tc>
                  <a:txBody>
                    <a:bodyPr/>
                    <a:lstStyle/>
                    <a:p>
                      <a:r>
                        <a:rPr lang="es-MX" sz="1400" dirty="0"/>
                        <a:t>$3,261,703.45</a:t>
                      </a:r>
                    </a:p>
                  </a:txBody>
                  <a:tcPr/>
                </a:tc>
                <a:extLst>
                  <a:ext uri="{0D108BD9-81ED-4DB2-BD59-A6C34878D82A}">
                    <a16:rowId xmlns:a16="http://schemas.microsoft.com/office/drawing/2014/main" val="2558303286"/>
                  </a:ext>
                </a:extLst>
              </a:tr>
              <a:tr h="370840">
                <a:tc>
                  <a:txBody>
                    <a:bodyPr/>
                    <a:lstStyle/>
                    <a:p>
                      <a:r>
                        <a:rPr lang="es-MX" sz="1400" dirty="0"/>
                        <a:t>Durango**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400" dirty="0"/>
                        <a:t>Gubernatura: $ 4,348,411.16</a:t>
                      </a:r>
                    </a:p>
                    <a:p>
                      <a:pPr marL="0" marR="0" lvl="0" indent="0" algn="l" defTabSz="914400" rtl="0" eaLnBrk="1" fontAlgn="auto" latinLnBrk="0" hangingPunct="1">
                        <a:lnSpc>
                          <a:spcPct val="100000"/>
                        </a:lnSpc>
                        <a:spcBef>
                          <a:spcPts val="0"/>
                        </a:spcBef>
                        <a:spcAft>
                          <a:spcPts val="0"/>
                        </a:spcAft>
                        <a:buClrTx/>
                        <a:buSzTx/>
                        <a:buFontTx/>
                        <a:buNone/>
                        <a:tabLst/>
                        <a:defRPr/>
                      </a:pPr>
                      <a:r>
                        <a:rPr lang="es-MX" sz="1400" dirty="0"/>
                        <a:t>Ayuntamientos: $1,963,033.61 - $6,025.73</a:t>
                      </a:r>
                    </a:p>
                  </a:txBody>
                  <a:tcPr/>
                </a:tc>
                <a:extLst>
                  <a:ext uri="{0D108BD9-81ED-4DB2-BD59-A6C34878D82A}">
                    <a16:rowId xmlns:a16="http://schemas.microsoft.com/office/drawing/2014/main" val="945635131"/>
                  </a:ext>
                </a:extLst>
              </a:tr>
              <a:tr h="370840">
                <a:tc>
                  <a:txBody>
                    <a:bodyPr/>
                    <a:lstStyle/>
                    <a:p>
                      <a:r>
                        <a:rPr lang="es-MX" sz="1400" dirty="0"/>
                        <a:t>Hidalgo</a:t>
                      </a:r>
                    </a:p>
                  </a:txBody>
                  <a:tcPr/>
                </a:tc>
                <a:tc>
                  <a:txBody>
                    <a:bodyPr/>
                    <a:lstStyle/>
                    <a:p>
                      <a:r>
                        <a:rPr lang="es-MX" sz="1400" dirty="0"/>
                        <a:t>$22,298,658.33</a:t>
                      </a:r>
                    </a:p>
                  </a:txBody>
                  <a:tcPr/>
                </a:tc>
                <a:extLst>
                  <a:ext uri="{0D108BD9-81ED-4DB2-BD59-A6C34878D82A}">
                    <a16:rowId xmlns:a16="http://schemas.microsoft.com/office/drawing/2014/main" val="689522122"/>
                  </a:ext>
                </a:extLst>
              </a:tr>
              <a:tr h="370840">
                <a:tc>
                  <a:txBody>
                    <a:bodyPr/>
                    <a:lstStyle/>
                    <a:p>
                      <a:r>
                        <a:rPr lang="es-MX" sz="1400" dirty="0"/>
                        <a:t>Oaxaca***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400" dirty="0"/>
                        <a:t>$6,813,448.79</a:t>
                      </a:r>
                    </a:p>
                  </a:txBody>
                  <a:tcPr/>
                </a:tc>
                <a:extLst>
                  <a:ext uri="{0D108BD9-81ED-4DB2-BD59-A6C34878D82A}">
                    <a16:rowId xmlns:a16="http://schemas.microsoft.com/office/drawing/2014/main" val="3871340139"/>
                  </a:ext>
                </a:extLst>
              </a:tr>
              <a:tr h="370840">
                <a:tc>
                  <a:txBody>
                    <a:bodyPr/>
                    <a:lstStyle/>
                    <a:p>
                      <a:r>
                        <a:rPr lang="es-MX" sz="1400" dirty="0"/>
                        <a:t>Quintana Roo****</a:t>
                      </a:r>
                    </a:p>
                  </a:txBody>
                  <a:tcPr/>
                </a:tc>
                <a:tc>
                  <a:txBody>
                    <a:bodyPr/>
                    <a:lstStyle/>
                    <a:p>
                      <a:r>
                        <a:rPr lang="es-MX" sz="1400" dirty="0"/>
                        <a:t>Gubernatura: $4,044,641.79</a:t>
                      </a:r>
                    </a:p>
                    <a:p>
                      <a:r>
                        <a:rPr lang="es-MX" sz="1400" dirty="0"/>
                        <a:t>Diputaciones: $545,447.07 - $197,375.61</a:t>
                      </a:r>
                    </a:p>
                  </a:txBody>
                  <a:tcPr/>
                </a:tc>
                <a:extLst>
                  <a:ext uri="{0D108BD9-81ED-4DB2-BD59-A6C34878D82A}">
                    <a16:rowId xmlns:a16="http://schemas.microsoft.com/office/drawing/2014/main" val="1100594048"/>
                  </a:ext>
                </a:extLst>
              </a:tr>
              <a:tr h="370840">
                <a:tc>
                  <a:txBody>
                    <a:bodyPr/>
                    <a:lstStyle/>
                    <a:p>
                      <a:r>
                        <a:rPr lang="es-MX" sz="1400" dirty="0"/>
                        <a:t>Tamaulipas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400" dirty="0"/>
                        <a:t>$10,337,943.00</a:t>
                      </a:r>
                    </a:p>
                  </a:txBody>
                  <a:tcPr/>
                </a:tc>
                <a:extLst>
                  <a:ext uri="{0D108BD9-81ED-4DB2-BD59-A6C34878D82A}">
                    <a16:rowId xmlns:a16="http://schemas.microsoft.com/office/drawing/2014/main" val="77558818"/>
                  </a:ext>
                </a:extLst>
              </a:tr>
              <a:tr h="370840">
                <a:tc>
                  <a:txBody>
                    <a:bodyPr/>
                    <a:lstStyle/>
                    <a:p>
                      <a:r>
                        <a:rPr lang="es-MX" sz="1400" dirty="0"/>
                        <a:t>Coahuila</a:t>
                      </a:r>
                    </a:p>
                  </a:txBody>
                  <a:tcPr>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400" dirty="0"/>
                        <a:t>Gubernatura: $1,924,247.85</a:t>
                      </a:r>
                    </a:p>
                    <a:p>
                      <a:pPr marL="0" marR="0" lvl="0" indent="0" algn="l" defTabSz="914400" rtl="0" eaLnBrk="1" fontAlgn="auto" latinLnBrk="0" hangingPunct="1">
                        <a:lnSpc>
                          <a:spcPct val="100000"/>
                        </a:lnSpc>
                        <a:spcBef>
                          <a:spcPts val="0"/>
                        </a:spcBef>
                        <a:spcAft>
                          <a:spcPts val="0"/>
                        </a:spcAft>
                        <a:buClrTx/>
                        <a:buSzTx/>
                        <a:buFontTx/>
                        <a:buNone/>
                        <a:tabLst/>
                        <a:defRPr/>
                      </a:pPr>
                      <a:r>
                        <a:rPr lang="es-MX" sz="1400" dirty="0"/>
                        <a:t>Diputaciones: $137,511</a:t>
                      </a:r>
                    </a:p>
                  </a:txBody>
                  <a:tcPr>
                    <a:solidFill>
                      <a:srgbClr val="92D050"/>
                    </a:solidFill>
                  </a:tcPr>
                </a:tc>
                <a:extLst>
                  <a:ext uri="{0D108BD9-81ED-4DB2-BD59-A6C34878D82A}">
                    <a16:rowId xmlns:a16="http://schemas.microsoft.com/office/drawing/2014/main" val="246438108"/>
                  </a:ext>
                </a:extLst>
              </a:tr>
              <a:tr h="370840">
                <a:tc>
                  <a:txBody>
                    <a:bodyPr/>
                    <a:lstStyle/>
                    <a:p>
                      <a:r>
                        <a:rPr lang="es-MX" sz="1400" dirty="0"/>
                        <a:t>Estado de México*****</a:t>
                      </a:r>
                    </a:p>
                  </a:txBody>
                  <a:tcPr>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400" dirty="0"/>
                        <a:t>$28,556,677.12</a:t>
                      </a:r>
                    </a:p>
                  </a:txBody>
                  <a:tcPr>
                    <a:solidFill>
                      <a:srgbClr val="92D050"/>
                    </a:solidFill>
                  </a:tcPr>
                </a:tc>
                <a:extLst>
                  <a:ext uri="{0D108BD9-81ED-4DB2-BD59-A6C34878D82A}">
                    <a16:rowId xmlns:a16="http://schemas.microsoft.com/office/drawing/2014/main" val="2718385851"/>
                  </a:ext>
                </a:extLst>
              </a:tr>
            </a:tbl>
          </a:graphicData>
        </a:graphic>
      </p:graphicFrame>
      <p:sp>
        <p:nvSpPr>
          <p:cNvPr id="8" name="CuadroTexto 7">
            <a:extLst>
              <a:ext uri="{FF2B5EF4-FFF2-40B4-BE49-F238E27FC236}">
                <a16:creationId xmlns:a16="http://schemas.microsoft.com/office/drawing/2014/main" id="{1619B2A4-DC0D-4FBB-9067-C7CB93111879}"/>
              </a:ext>
            </a:extLst>
          </p:cNvPr>
          <p:cNvSpPr txBox="1"/>
          <p:nvPr/>
        </p:nvSpPr>
        <p:spPr>
          <a:xfrm>
            <a:off x="5527174" y="671481"/>
            <a:ext cx="2087532" cy="646331"/>
          </a:xfrm>
          <a:prstGeom prst="rect">
            <a:avLst/>
          </a:prstGeom>
          <a:noFill/>
        </p:spPr>
        <p:txBody>
          <a:bodyPr wrap="square" rtlCol="0">
            <a:spAutoFit/>
          </a:bodyPr>
          <a:lstStyle/>
          <a:p>
            <a:pPr algn="ctr"/>
            <a:r>
              <a:rPr lang="es-MX" b="1" dirty="0">
                <a:solidFill>
                  <a:srgbClr val="2A2559"/>
                </a:solidFill>
                <a:latin typeface="Helvetica Neue"/>
              </a:rPr>
              <a:t>Obtención Apoyo Ciudadano</a:t>
            </a:r>
          </a:p>
        </p:txBody>
      </p:sp>
      <p:sp>
        <p:nvSpPr>
          <p:cNvPr id="6" name="CuadroTexto 5">
            <a:extLst>
              <a:ext uri="{FF2B5EF4-FFF2-40B4-BE49-F238E27FC236}">
                <a16:creationId xmlns:a16="http://schemas.microsoft.com/office/drawing/2014/main" id="{973099C7-D6BE-42E9-9CBC-0BC00EEA80E6}"/>
              </a:ext>
            </a:extLst>
          </p:cNvPr>
          <p:cNvSpPr txBox="1"/>
          <p:nvPr/>
        </p:nvSpPr>
        <p:spPr>
          <a:xfrm>
            <a:off x="554025" y="5129793"/>
            <a:ext cx="7526719" cy="1384995"/>
          </a:xfrm>
          <a:prstGeom prst="rect">
            <a:avLst/>
          </a:prstGeom>
          <a:noFill/>
        </p:spPr>
        <p:txBody>
          <a:bodyPr wrap="square">
            <a:spAutoFit/>
          </a:bodyPr>
          <a:lstStyle/>
          <a:p>
            <a:r>
              <a:rPr lang="es-MX" sz="1200" dirty="0"/>
              <a:t>*Los datos fueron tomados de las convocatorias</a:t>
            </a:r>
          </a:p>
          <a:p>
            <a:r>
              <a:rPr lang="es-MX" sz="1200" dirty="0"/>
              <a:t>** </a:t>
            </a:r>
            <a:r>
              <a:rPr lang="es-MX" sz="1200" dirty="0">
                <a:hlinkClick r:id="rId2"/>
              </a:rPr>
              <a:t>https://twitter.com/IEPCDurango/status/1459586106396065792/photo/3</a:t>
            </a:r>
            <a:endParaRPr lang="es-MX" sz="1200" dirty="0"/>
          </a:p>
          <a:p>
            <a:r>
              <a:rPr lang="es-MX" sz="1200" dirty="0"/>
              <a:t>*** </a:t>
            </a:r>
            <a:r>
              <a:rPr lang="es-MX" sz="1200" dirty="0">
                <a:hlinkClick r:id="rId3"/>
              </a:rPr>
              <a:t>https://www.ieepco.org.mx/archivos/acuerdos/2021/AIEEPCOCG1022021.pdf</a:t>
            </a:r>
            <a:endParaRPr lang="es-MX" sz="1200" dirty="0"/>
          </a:p>
          <a:p>
            <a:r>
              <a:rPr lang="es-MX" sz="1200" dirty="0"/>
              <a:t>**** Acuerdo IEQROO/CG/A-190-2021       </a:t>
            </a:r>
          </a:p>
          <a:p>
            <a:r>
              <a:rPr lang="es-MX" sz="1200" dirty="0"/>
              <a:t>*****https://www.proceso.com.mx/nacional/estados/2022/11/7/fijan-en-285-mdp-el-tope-de-gastos-para-candidatos-independientes-en-el-estado-de-mexico-296563.html   </a:t>
            </a:r>
          </a:p>
          <a:p>
            <a:endParaRPr lang="es-MX" sz="1200" dirty="0"/>
          </a:p>
        </p:txBody>
      </p:sp>
    </p:spTree>
    <p:extLst>
      <p:ext uri="{BB962C8B-B14F-4D97-AF65-F5344CB8AC3E}">
        <p14:creationId xmlns:p14="http://schemas.microsoft.com/office/powerpoint/2010/main" val="8219574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C1BBF0F-00D1-4BB2-8915-E2E8447AC8E5}"/>
              </a:ext>
            </a:extLst>
          </p:cNvPr>
          <p:cNvSpPr txBox="1"/>
          <p:nvPr/>
        </p:nvSpPr>
        <p:spPr>
          <a:xfrm>
            <a:off x="4219090" y="83127"/>
            <a:ext cx="4703700" cy="477054"/>
          </a:xfrm>
          <a:prstGeom prst="rect">
            <a:avLst/>
          </a:prstGeom>
          <a:noFill/>
        </p:spPr>
        <p:txBody>
          <a:bodyPr wrap="square" rtlCol="0">
            <a:spAutoFit/>
          </a:bodyPr>
          <a:lstStyle/>
          <a:p>
            <a:pPr algn="ctr"/>
            <a:r>
              <a:rPr lang="es-MX" sz="2500" b="1" dirty="0">
                <a:solidFill>
                  <a:srgbClr val="2A2559"/>
                </a:solidFill>
                <a:latin typeface="Helvetica Neue"/>
              </a:rPr>
              <a:t>Plazos </a:t>
            </a:r>
          </a:p>
        </p:txBody>
      </p:sp>
      <p:graphicFrame>
        <p:nvGraphicFramePr>
          <p:cNvPr id="4" name="Tabla 4">
            <a:extLst>
              <a:ext uri="{FF2B5EF4-FFF2-40B4-BE49-F238E27FC236}">
                <a16:creationId xmlns:a16="http://schemas.microsoft.com/office/drawing/2014/main" id="{6DB6889E-BFC0-4795-813F-62BA5A65BB85}"/>
              </a:ext>
            </a:extLst>
          </p:cNvPr>
          <p:cNvGraphicFramePr>
            <a:graphicFrameLocks noGrp="1"/>
          </p:cNvGraphicFramePr>
          <p:nvPr>
            <p:extLst>
              <p:ext uri="{D42A27DB-BD31-4B8C-83A1-F6EECF244321}">
                <p14:modId xmlns:p14="http://schemas.microsoft.com/office/powerpoint/2010/main" val="2363051752"/>
              </p:ext>
            </p:extLst>
          </p:nvPr>
        </p:nvGraphicFramePr>
        <p:xfrm>
          <a:off x="1518706" y="1490980"/>
          <a:ext cx="6096000" cy="4145280"/>
        </p:xfrm>
        <a:graphic>
          <a:graphicData uri="http://schemas.openxmlformats.org/drawingml/2006/table">
            <a:tbl>
              <a:tblPr firstRow="1" bandRow="1">
                <a:tableStyleId>{3B4B98B0-60AC-42C2-AFA5-B58CD77FA1E5}</a:tableStyleId>
              </a:tblPr>
              <a:tblGrid>
                <a:gridCol w="1849201">
                  <a:extLst>
                    <a:ext uri="{9D8B030D-6E8A-4147-A177-3AD203B41FA5}">
                      <a16:colId xmlns:a16="http://schemas.microsoft.com/office/drawing/2014/main" val="2913815014"/>
                    </a:ext>
                  </a:extLst>
                </a:gridCol>
                <a:gridCol w="4246799">
                  <a:extLst>
                    <a:ext uri="{9D8B030D-6E8A-4147-A177-3AD203B41FA5}">
                      <a16:colId xmlns:a16="http://schemas.microsoft.com/office/drawing/2014/main" val="1295211204"/>
                    </a:ext>
                  </a:extLst>
                </a:gridCol>
              </a:tblGrid>
              <a:tr h="370840">
                <a:tc>
                  <a:txBody>
                    <a:bodyPr/>
                    <a:lstStyle/>
                    <a:p>
                      <a:pPr algn="l"/>
                      <a:r>
                        <a:rPr lang="es-MX" dirty="0"/>
                        <a:t>Estado</a:t>
                      </a:r>
                    </a:p>
                  </a:txBody>
                  <a:tcPr/>
                </a:tc>
                <a:tc>
                  <a:txBody>
                    <a:bodyPr/>
                    <a:lstStyle/>
                    <a:p>
                      <a:pPr algn="ctr"/>
                      <a:r>
                        <a:rPr lang="es-MX" dirty="0"/>
                        <a:t>Plazo</a:t>
                      </a:r>
                    </a:p>
                  </a:txBody>
                  <a:tcPr/>
                </a:tc>
                <a:extLst>
                  <a:ext uri="{0D108BD9-81ED-4DB2-BD59-A6C34878D82A}">
                    <a16:rowId xmlns:a16="http://schemas.microsoft.com/office/drawing/2014/main" val="3561853245"/>
                  </a:ext>
                </a:extLst>
              </a:tr>
              <a:tr h="370840">
                <a:tc>
                  <a:txBody>
                    <a:bodyPr/>
                    <a:lstStyle/>
                    <a:p>
                      <a:r>
                        <a:rPr lang="es-MX" dirty="0"/>
                        <a:t>Aguascalientes*</a:t>
                      </a:r>
                    </a:p>
                  </a:txBody>
                  <a:tcPr/>
                </a:tc>
                <a:tc>
                  <a:txBody>
                    <a:bodyPr/>
                    <a:lstStyle/>
                    <a:p>
                      <a:r>
                        <a:rPr lang="es-MX" dirty="0"/>
                        <a:t>21 al 25 de marzo</a:t>
                      </a:r>
                    </a:p>
                  </a:txBody>
                  <a:tcPr/>
                </a:tc>
                <a:extLst>
                  <a:ext uri="{0D108BD9-81ED-4DB2-BD59-A6C34878D82A}">
                    <a16:rowId xmlns:a16="http://schemas.microsoft.com/office/drawing/2014/main" val="2558303286"/>
                  </a:ext>
                </a:extLst>
              </a:tr>
              <a:tr h="370840">
                <a:tc>
                  <a:txBody>
                    <a:bodyPr/>
                    <a:lstStyle/>
                    <a:p>
                      <a:r>
                        <a:rPr lang="es-MX" dirty="0"/>
                        <a:t>Durango*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Gubernatura: </a:t>
                      </a:r>
                      <a:r>
                        <a:rPr lang="es-MX" sz="1800" b="0" kern="1200" dirty="0">
                          <a:solidFill>
                            <a:schemeClr val="dk1"/>
                          </a:solidFill>
                          <a:effectLst/>
                        </a:rPr>
                        <a:t>23 al 28 de febrero</a:t>
                      </a:r>
                    </a:p>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Ayuntamientos: </a:t>
                      </a:r>
                      <a:r>
                        <a:rPr lang="es-MX" sz="1800" b="0" kern="1200" dirty="0">
                          <a:solidFill>
                            <a:schemeClr val="dk1"/>
                          </a:solidFill>
                          <a:effectLst/>
                        </a:rPr>
                        <a:t>30 de marzo al 4 de abril</a:t>
                      </a:r>
                      <a:endParaRPr lang="es-MX" dirty="0"/>
                    </a:p>
                  </a:txBody>
                  <a:tcPr/>
                </a:tc>
                <a:extLst>
                  <a:ext uri="{0D108BD9-81ED-4DB2-BD59-A6C34878D82A}">
                    <a16:rowId xmlns:a16="http://schemas.microsoft.com/office/drawing/2014/main" val="945635131"/>
                  </a:ext>
                </a:extLst>
              </a:tr>
              <a:tr h="370840">
                <a:tc>
                  <a:txBody>
                    <a:bodyPr/>
                    <a:lstStyle/>
                    <a:p>
                      <a:r>
                        <a:rPr lang="es-MX" dirty="0"/>
                        <a:t>Hidalgo*</a:t>
                      </a:r>
                    </a:p>
                  </a:txBody>
                  <a:tcPr/>
                </a:tc>
                <a:tc>
                  <a:txBody>
                    <a:bodyPr/>
                    <a:lstStyle/>
                    <a:p>
                      <a:r>
                        <a:rPr lang="es-MX" sz="1800" b="0" kern="1200" dirty="0">
                          <a:solidFill>
                            <a:schemeClr val="dk1"/>
                          </a:solidFill>
                          <a:effectLst/>
                        </a:rPr>
                        <a:t>31 de marzo</a:t>
                      </a:r>
                      <a:endParaRPr lang="es-MX" dirty="0"/>
                    </a:p>
                  </a:txBody>
                  <a:tcPr/>
                </a:tc>
                <a:extLst>
                  <a:ext uri="{0D108BD9-81ED-4DB2-BD59-A6C34878D82A}">
                    <a16:rowId xmlns:a16="http://schemas.microsoft.com/office/drawing/2014/main" val="689522122"/>
                  </a:ext>
                </a:extLst>
              </a:tr>
              <a:tr h="370840">
                <a:tc>
                  <a:txBody>
                    <a:bodyPr/>
                    <a:lstStyle/>
                    <a:p>
                      <a:r>
                        <a:rPr lang="es-MX" dirty="0"/>
                        <a:t>Oaxaca*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800" b="0" kern="1200" dirty="0">
                          <a:solidFill>
                            <a:schemeClr val="dk1"/>
                          </a:solidFill>
                          <a:effectLst/>
                        </a:rPr>
                        <a:t>16 de marzo al 2 de abril </a:t>
                      </a:r>
                      <a:endParaRPr lang="es-MX" dirty="0"/>
                    </a:p>
                  </a:txBody>
                  <a:tcPr/>
                </a:tc>
                <a:extLst>
                  <a:ext uri="{0D108BD9-81ED-4DB2-BD59-A6C34878D82A}">
                    <a16:rowId xmlns:a16="http://schemas.microsoft.com/office/drawing/2014/main" val="3871340139"/>
                  </a:ext>
                </a:extLst>
              </a:tr>
              <a:tr h="370840">
                <a:tc>
                  <a:txBody>
                    <a:bodyPr/>
                    <a:lstStyle/>
                    <a:p>
                      <a:r>
                        <a:rPr lang="es-MX" dirty="0"/>
                        <a:t>Quintana Roo*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Gubernatura: </a:t>
                      </a:r>
                      <a:r>
                        <a:rPr lang="es-MX" sz="1800" b="0" kern="1200" dirty="0">
                          <a:solidFill>
                            <a:schemeClr val="dk1"/>
                          </a:solidFill>
                          <a:effectLst/>
                        </a:rPr>
                        <a:t>23 de febrero al 28 de marzo</a:t>
                      </a:r>
                      <a:endParaRPr lang="es-MX" dirty="0"/>
                    </a:p>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Ayuntamientos: </a:t>
                      </a:r>
                      <a:r>
                        <a:rPr lang="es-MX" sz="1800" b="0" kern="1200" dirty="0">
                          <a:solidFill>
                            <a:schemeClr val="dk1"/>
                          </a:solidFill>
                          <a:effectLst/>
                        </a:rPr>
                        <a:t>14 de marzo al 12 de abril </a:t>
                      </a:r>
                      <a:endParaRPr lang="es-MX" dirty="0"/>
                    </a:p>
                  </a:txBody>
                  <a:tcPr/>
                </a:tc>
                <a:extLst>
                  <a:ext uri="{0D108BD9-81ED-4DB2-BD59-A6C34878D82A}">
                    <a16:rowId xmlns:a16="http://schemas.microsoft.com/office/drawing/2014/main" val="1100594048"/>
                  </a:ext>
                </a:extLst>
              </a:tr>
              <a:tr h="370840">
                <a:tc>
                  <a:txBody>
                    <a:bodyPr/>
                    <a:lstStyle/>
                    <a:p>
                      <a:r>
                        <a:rPr lang="es-MX" dirty="0"/>
                        <a:t>Tamaulipas*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800" b="0" kern="1200" dirty="0">
                          <a:solidFill>
                            <a:schemeClr val="dk1"/>
                          </a:solidFill>
                          <a:effectLst/>
                        </a:rPr>
                        <a:t>28 de marzo al 2 de abril</a:t>
                      </a:r>
                      <a:endParaRPr lang="es-MX" dirty="0"/>
                    </a:p>
                  </a:txBody>
                  <a:tcPr/>
                </a:tc>
                <a:extLst>
                  <a:ext uri="{0D108BD9-81ED-4DB2-BD59-A6C34878D82A}">
                    <a16:rowId xmlns:a16="http://schemas.microsoft.com/office/drawing/2014/main" val="77558818"/>
                  </a:ext>
                </a:extLst>
              </a:tr>
              <a:tr h="370840">
                <a:tc>
                  <a:txBody>
                    <a:bodyPr/>
                    <a:lstStyle/>
                    <a:p>
                      <a:r>
                        <a:rPr lang="es-MX" dirty="0"/>
                        <a:t>Coahuila**</a:t>
                      </a:r>
                    </a:p>
                  </a:txBody>
                  <a:tcPr>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A más tardar el 1 de abril</a:t>
                      </a:r>
                    </a:p>
                  </a:txBody>
                  <a:tcPr>
                    <a:solidFill>
                      <a:srgbClr val="92D050"/>
                    </a:solidFill>
                  </a:tcPr>
                </a:tc>
                <a:extLst>
                  <a:ext uri="{0D108BD9-81ED-4DB2-BD59-A6C34878D82A}">
                    <a16:rowId xmlns:a16="http://schemas.microsoft.com/office/drawing/2014/main" val="2989452285"/>
                  </a:ext>
                </a:extLst>
              </a:tr>
              <a:tr h="370840">
                <a:tc>
                  <a:txBody>
                    <a:bodyPr/>
                    <a:lstStyle/>
                    <a:p>
                      <a:r>
                        <a:rPr lang="es-MX" dirty="0"/>
                        <a:t>Estado de México**</a:t>
                      </a:r>
                    </a:p>
                  </a:txBody>
                  <a:tcPr>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2 de abril</a:t>
                      </a:r>
                    </a:p>
                  </a:txBody>
                  <a:tcPr>
                    <a:solidFill>
                      <a:srgbClr val="92D050"/>
                    </a:solidFill>
                  </a:tcPr>
                </a:tc>
                <a:extLst>
                  <a:ext uri="{0D108BD9-81ED-4DB2-BD59-A6C34878D82A}">
                    <a16:rowId xmlns:a16="http://schemas.microsoft.com/office/drawing/2014/main" val="3479973592"/>
                  </a:ext>
                </a:extLst>
              </a:tr>
            </a:tbl>
          </a:graphicData>
        </a:graphic>
      </p:graphicFrame>
      <p:sp>
        <p:nvSpPr>
          <p:cNvPr id="8" name="CuadroTexto 7">
            <a:extLst>
              <a:ext uri="{FF2B5EF4-FFF2-40B4-BE49-F238E27FC236}">
                <a16:creationId xmlns:a16="http://schemas.microsoft.com/office/drawing/2014/main" id="{1619B2A4-DC0D-4FBB-9067-C7CB93111879}"/>
              </a:ext>
            </a:extLst>
          </p:cNvPr>
          <p:cNvSpPr txBox="1"/>
          <p:nvPr/>
        </p:nvSpPr>
        <p:spPr>
          <a:xfrm>
            <a:off x="5527174" y="777315"/>
            <a:ext cx="2087532" cy="646331"/>
          </a:xfrm>
          <a:prstGeom prst="rect">
            <a:avLst/>
          </a:prstGeom>
          <a:noFill/>
        </p:spPr>
        <p:txBody>
          <a:bodyPr wrap="square" rtlCol="0">
            <a:spAutoFit/>
          </a:bodyPr>
          <a:lstStyle/>
          <a:p>
            <a:pPr algn="ctr"/>
            <a:r>
              <a:rPr lang="es-MX" b="1" dirty="0">
                <a:solidFill>
                  <a:srgbClr val="2A2559"/>
                </a:solidFill>
                <a:latin typeface="Helvetica Neue"/>
              </a:rPr>
              <a:t>Resolución de registro</a:t>
            </a:r>
          </a:p>
        </p:txBody>
      </p:sp>
      <p:sp>
        <p:nvSpPr>
          <p:cNvPr id="10" name="CuadroTexto 9">
            <a:extLst>
              <a:ext uri="{FF2B5EF4-FFF2-40B4-BE49-F238E27FC236}">
                <a16:creationId xmlns:a16="http://schemas.microsoft.com/office/drawing/2014/main" id="{D429F8D4-FC1B-4D70-827D-CA539A37A36E}"/>
              </a:ext>
            </a:extLst>
          </p:cNvPr>
          <p:cNvSpPr txBox="1"/>
          <p:nvPr/>
        </p:nvSpPr>
        <p:spPr>
          <a:xfrm>
            <a:off x="1040241" y="5812044"/>
            <a:ext cx="2761754" cy="461665"/>
          </a:xfrm>
          <a:prstGeom prst="rect">
            <a:avLst/>
          </a:prstGeom>
          <a:noFill/>
        </p:spPr>
        <p:txBody>
          <a:bodyPr wrap="square">
            <a:spAutoFit/>
          </a:bodyPr>
          <a:lstStyle/>
          <a:p>
            <a:r>
              <a:rPr lang="es-MX" sz="1200" dirty="0"/>
              <a:t>*Corresponden a 2022</a:t>
            </a:r>
          </a:p>
          <a:p>
            <a:r>
              <a:rPr lang="es-MX" sz="1200" dirty="0"/>
              <a:t>**Fechas de 2023</a:t>
            </a:r>
          </a:p>
        </p:txBody>
      </p:sp>
    </p:spTree>
    <p:extLst>
      <p:ext uri="{BB962C8B-B14F-4D97-AF65-F5344CB8AC3E}">
        <p14:creationId xmlns:p14="http://schemas.microsoft.com/office/powerpoint/2010/main" val="31825616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C1BBF0F-00D1-4BB2-8915-E2E8447AC8E5}"/>
              </a:ext>
            </a:extLst>
          </p:cNvPr>
          <p:cNvSpPr txBox="1"/>
          <p:nvPr/>
        </p:nvSpPr>
        <p:spPr>
          <a:xfrm>
            <a:off x="4219090" y="83127"/>
            <a:ext cx="4703700" cy="477054"/>
          </a:xfrm>
          <a:prstGeom prst="rect">
            <a:avLst/>
          </a:prstGeom>
          <a:noFill/>
        </p:spPr>
        <p:txBody>
          <a:bodyPr wrap="square" rtlCol="0">
            <a:spAutoFit/>
          </a:bodyPr>
          <a:lstStyle/>
          <a:p>
            <a:pPr algn="ctr"/>
            <a:r>
              <a:rPr lang="es-MX" sz="2500" b="1" dirty="0">
                <a:solidFill>
                  <a:srgbClr val="2A2559"/>
                </a:solidFill>
                <a:latin typeface="Helvetica Neue"/>
              </a:rPr>
              <a:t>Financiamiento </a:t>
            </a:r>
          </a:p>
        </p:txBody>
      </p:sp>
      <p:sp>
        <p:nvSpPr>
          <p:cNvPr id="8" name="CuadroTexto 7">
            <a:extLst>
              <a:ext uri="{FF2B5EF4-FFF2-40B4-BE49-F238E27FC236}">
                <a16:creationId xmlns:a16="http://schemas.microsoft.com/office/drawing/2014/main" id="{1619B2A4-DC0D-4FBB-9067-C7CB93111879}"/>
              </a:ext>
            </a:extLst>
          </p:cNvPr>
          <p:cNvSpPr txBox="1"/>
          <p:nvPr/>
        </p:nvSpPr>
        <p:spPr>
          <a:xfrm>
            <a:off x="5527174" y="777315"/>
            <a:ext cx="2277124" cy="369332"/>
          </a:xfrm>
          <a:prstGeom prst="rect">
            <a:avLst/>
          </a:prstGeom>
          <a:noFill/>
        </p:spPr>
        <p:txBody>
          <a:bodyPr wrap="square" rtlCol="0">
            <a:spAutoFit/>
          </a:bodyPr>
          <a:lstStyle/>
          <a:p>
            <a:pPr algn="ctr"/>
            <a:r>
              <a:rPr lang="es-MX" b="1" dirty="0">
                <a:solidFill>
                  <a:srgbClr val="2A2559"/>
                </a:solidFill>
                <a:latin typeface="Helvetica Neue"/>
              </a:rPr>
              <a:t>Público y privado</a:t>
            </a:r>
          </a:p>
        </p:txBody>
      </p:sp>
      <p:sp>
        <p:nvSpPr>
          <p:cNvPr id="12" name="CuadroTexto 11">
            <a:extLst>
              <a:ext uri="{FF2B5EF4-FFF2-40B4-BE49-F238E27FC236}">
                <a16:creationId xmlns:a16="http://schemas.microsoft.com/office/drawing/2014/main" id="{604770CD-F716-4DC3-9EE7-5B317AE9C370}"/>
              </a:ext>
            </a:extLst>
          </p:cNvPr>
          <p:cNvSpPr txBox="1"/>
          <p:nvPr/>
        </p:nvSpPr>
        <p:spPr>
          <a:xfrm>
            <a:off x="955174" y="1363781"/>
            <a:ext cx="7465812" cy="4401205"/>
          </a:xfrm>
          <a:prstGeom prst="rect">
            <a:avLst/>
          </a:prstGeom>
          <a:noFill/>
        </p:spPr>
        <p:txBody>
          <a:bodyPr wrap="square">
            <a:spAutoFit/>
          </a:bodyPr>
          <a:lstStyle/>
          <a:p>
            <a:pPr algn="just"/>
            <a:r>
              <a:rPr lang="es-MX" sz="2000" dirty="0"/>
              <a:t>El régimen de financiamiento de los Candidatos Independientes tiene las siguientes modalidades (Art. 398 LEGIPE):</a:t>
            </a:r>
          </a:p>
          <a:p>
            <a:pPr algn="just"/>
            <a:endParaRPr lang="es-MX" sz="2000" dirty="0"/>
          </a:p>
          <a:p>
            <a:pPr algn="just"/>
            <a:r>
              <a:rPr lang="es-MX" sz="2000" dirty="0"/>
              <a:t>a) Financiamiento privado. Se constituye por las aportaciones que realicen el Candidato Independiente y sus simpatizantes, el cual no podrá rebasar en ningún caso, el 10% del tope de gasto para la elección de que se trate.</a:t>
            </a:r>
          </a:p>
          <a:p>
            <a:pPr algn="just"/>
            <a:r>
              <a:rPr lang="es-MX" sz="2000" dirty="0"/>
              <a:t>b) Financiamiento público. Los Candidatos Independientes tienen derecho a recibir financiamiento público para sus gastos de campaña. </a:t>
            </a:r>
          </a:p>
          <a:p>
            <a:pPr algn="just"/>
            <a:endParaRPr lang="es-MX" sz="2000" dirty="0"/>
          </a:p>
          <a:p>
            <a:pPr algn="just"/>
            <a:r>
              <a:rPr lang="es-MX" sz="2000" dirty="0"/>
              <a:t>Para los efectos de la distribución del financiamiento público y prerrogativas a que tienen derecho los Candidatos Independientes, en su conjunto, serán considerados como un partido político de nuevo registro.</a:t>
            </a:r>
          </a:p>
        </p:txBody>
      </p:sp>
    </p:spTree>
    <p:extLst>
      <p:ext uri="{BB962C8B-B14F-4D97-AF65-F5344CB8AC3E}">
        <p14:creationId xmlns:p14="http://schemas.microsoft.com/office/powerpoint/2010/main" val="2573643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D960FE92-9F4B-4B8E-BC01-530440CEA144}"/>
              </a:ext>
            </a:extLst>
          </p:cNvPr>
          <p:cNvSpPr txBox="1"/>
          <p:nvPr/>
        </p:nvSpPr>
        <p:spPr>
          <a:xfrm>
            <a:off x="831272" y="1182231"/>
            <a:ext cx="7641271" cy="4493538"/>
          </a:xfrm>
          <a:prstGeom prst="rect">
            <a:avLst/>
          </a:prstGeom>
          <a:noFill/>
        </p:spPr>
        <p:txBody>
          <a:bodyPr wrap="square">
            <a:spAutoFit/>
          </a:bodyPr>
          <a:lstStyle/>
          <a:p>
            <a:pPr algn="just"/>
            <a:r>
              <a:rPr lang="es-MX" sz="2200" dirty="0"/>
              <a:t>Las candidaturas independientes (a partir de considerarlas como aquellas postulaciones a cargos públicos, en las que los partidos políticos no toman parte de ninguna naturaleza, y con ellas los ciudadanos ejercen sus derechos políticos), encuentran su fundamento en el modelo representativo, debido a que son la vía para acceder a la representación y, por lo tanto, forman la base de la democracia representativa; y en los derechos políticos, porque éstos logran que el ciudadano, a través de la participación, pueda tener acceso al ejercicio de las funciones públicas y ambos sean elementos indispensables para dotar de mayor calidad a la democracia, al ampliar el espectro de derechos —incluyendo los políticos—, lo que propicia mayor igualdad y libertades políticas. (Hernández 2012, 19)</a:t>
            </a:r>
          </a:p>
        </p:txBody>
      </p:sp>
      <p:sp>
        <p:nvSpPr>
          <p:cNvPr id="5" name="CuadroTexto 4">
            <a:extLst>
              <a:ext uri="{FF2B5EF4-FFF2-40B4-BE49-F238E27FC236}">
                <a16:creationId xmlns:a16="http://schemas.microsoft.com/office/drawing/2014/main" id="{C1775D52-E873-40D1-BE82-BC96942A4074}"/>
              </a:ext>
            </a:extLst>
          </p:cNvPr>
          <p:cNvSpPr txBox="1"/>
          <p:nvPr/>
        </p:nvSpPr>
        <p:spPr>
          <a:xfrm>
            <a:off x="3925455" y="637392"/>
            <a:ext cx="4547088" cy="477054"/>
          </a:xfrm>
          <a:prstGeom prst="rect">
            <a:avLst/>
          </a:prstGeom>
          <a:noFill/>
        </p:spPr>
        <p:txBody>
          <a:bodyPr wrap="square" rtlCol="0">
            <a:spAutoFit/>
          </a:bodyPr>
          <a:lstStyle/>
          <a:p>
            <a:pPr algn="ctr"/>
            <a:r>
              <a:rPr lang="es-MX" sz="2500" b="1" dirty="0">
                <a:solidFill>
                  <a:srgbClr val="2A2559"/>
                </a:solidFill>
                <a:latin typeface="Helvetica Neue"/>
              </a:rPr>
              <a:t>Fundamento teórico</a:t>
            </a:r>
          </a:p>
        </p:txBody>
      </p:sp>
    </p:spTree>
    <p:extLst>
      <p:ext uri="{BB962C8B-B14F-4D97-AF65-F5344CB8AC3E}">
        <p14:creationId xmlns:p14="http://schemas.microsoft.com/office/powerpoint/2010/main" val="32624407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C1BBF0F-00D1-4BB2-8915-E2E8447AC8E5}"/>
              </a:ext>
            </a:extLst>
          </p:cNvPr>
          <p:cNvSpPr txBox="1"/>
          <p:nvPr/>
        </p:nvSpPr>
        <p:spPr>
          <a:xfrm>
            <a:off x="4219090" y="83127"/>
            <a:ext cx="4703700" cy="477054"/>
          </a:xfrm>
          <a:prstGeom prst="rect">
            <a:avLst/>
          </a:prstGeom>
          <a:noFill/>
        </p:spPr>
        <p:txBody>
          <a:bodyPr wrap="square" rtlCol="0">
            <a:spAutoFit/>
          </a:bodyPr>
          <a:lstStyle/>
          <a:p>
            <a:pPr algn="ctr"/>
            <a:r>
              <a:rPr lang="es-MX" sz="2500" b="1" dirty="0">
                <a:solidFill>
                  <a:srgbClr val="2A2559"/>
                </a:solidFill>
                <a:latin typeface="Helvetica Neue"/>
              </a:rPr>
              <a:t>Financiamiento </a:t>
            </a:r>
          </a:p>
        </p:txBody>
      </p:sp>
      <p:sp>
        <p:nvSpPr>
          <p:cNvPr id="8" name="CuadroTexto 7">
            <a:extLst>
              <a:ext uri="{FF2B5EF4-FFF2-40B4-BE49-F238E27FC236}">
                <a16:creationId xmlns:a16="http://schemas.microsoft.com/office/drawing/2014/main" id="{1619B2A4-DC0D-4FBB-9067-C7CB93111879}"/>
              </a:ext>
            </a:extLst>
          </p:cNvPr>
          <p:cNvSpPr txBox="1"/>
          <p:nvPr/>
        </p:nvSpPr>
        <p:spPr>
          <a:xfrm>
            <a:off x="5527174" y="777315"/>
            <a:ext cx="2277124" cy="369332"/>
          </a:xfrm>
          <a:prstGeom prst="rect">
            <a:avLst/>
          </a:prstGeom>
          <a:noFill/>
        </p:spPr>
        <p:txBody>
          <a:bodyPr wrap="square" rtlCol="0">
            <a:spAutoFit/>
          </a:bodyPr>
          <a:lstStyle/>
          <a:p>
            <a:pPr algn="ctr"/>
            <a:r>
              <a:rPr lang="es-MX" b="1" dirty="0">
                <a:solidFill>
                  <a:srgbClr val="2A2559"/>
                </a:solidFill>
                <a:latin typeface="Helvetica Neue"/>
              </a:rPr>
              <a:t>Público y privado</a:t>
            </a:r>
          </a:p>
        </p:txBody>
      </p:sp>
      <p:sp>
        <p:nvSpPr>
          <p:cNvPr id="12" name="CuadroTexto 11">
            <a:extLst>
              <a:ext uri="{FF2B5EF4-FFF2-40B4-BE49-F238E27FC236}">
                <a16:creationId xmlns:a16="http://schemas.microsoft.com/office/drawing/2014/main" id="{604770CD-F716-4DC3-9EE7-5B317AE9C370}"/>
              </a:ext>
            </a:extLst>
          </p:cNvPr>
          <p:cNvSpPr txBox="1"/>
          <p:nvPr/>
        </p:nvSpPr>
        <p:spPr>
          <a:xfrm>
            <a:off x="955174" y="1363781"/>
            <a:ext cx="7465812" cy="4401205"/>
          </a:xfrm>
          <a:prstGeom prst="rect">
            <a:avLst/>
          </a:prstGeom>
          <a:noFill/>
        </p:spPr>
        <p:txBody>
          <a:bodyPr wrap="square">
            <a:spAutoFit/>
          </a:bodyPr>
          <a:lstStyle/>
          <a:p>
            <a:pPr algn="just"/>
            <a:r>
              <a:rPr lang="es-MX" sz="2000" dirty="0"/>
              <a:t>De acuerdo con el artículo 408 de la LEGIPE, el monto que le correspondería a un partido de nuevo registro, se distribuirá entre todos los Candidatos Independientes de la siguiente manera:</a:t>
            </a:r>
          </a:p>
          <a:p>
            <a:pPr algn="just"/>
            <a:r>
              <a:rPr lang="es-MX" sz="2000" dirty="0"/>
              <a:t>a) Un 33.3% que se distribuirá de manera igualitaria entre todos los Candidatos Independientes al cargo de Presidente de los Estados Unidos Mexicanos;</a:t>
            </a:r>
          </a:p>
          <a:p>
            <a:pPr algn="just"/>
            <a:r>
              <a:rPr lang="es-MX" sz="2000" dirty="0"/>
              <a:t>b) Un 33.3% que se distribuirá de manera igualitaria entre todas las fórmulas de Candidatos Independientes al cargo de Senador, y</a:t>
            </a:r>
          </a:p>
          <a:p>
            <a:pPr algn="just"/>
            <a:r>
              <a:rPr lang="es-MX" sz="2000" dirty="0"/>
              <a:t>c) Un 33.3% que se distribuirá de manera igualitaria entre todas las fórmulas de Candidatos Independientes al cargo de Diputado.</a:t>
            </a:r>
          </a:p>
          <a:p>
            <a:pPr algn="just"/>
            <a:r>
              <a:rPr lang="es-MX" sz="2000" dirty="0"/>
              <a:t>En el supuesto de que un sólo candidato obtenga su registro para cualquiera de los cargos antes mencionados, no podrá recibir financiamiento que exceda del 50% de los montos referidos en los incisos anteriores.</a:t>
            </a:r>
          </a:p>
        </p:txBody>
      </p:sp>
    </p:spTree>
    <p:extLst>
      <p:ext uri="{BB962C8B-B14F-4D97-AF65-F5344CB8AC3E}">
        <p14:creationId xmlns:p14="http://schemas.microsoft.com/office/powerpoint/2010/main" val="21649069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C1BBF0F-00D1-4BB2-8915-E2E8447AC8E5}"/>
              </a:ext>
            </a:extLst>
          </p:cNvPr>
          <p:cNvSpPr txBox="1"/>
          <p:nvPr/>
        </p:nvSpPr>
        <p:spPr>
          <a:xfrm>
            <a:off x="4219090" y="83127"/>
            <a:ext cx="4703700" cy="477054"/>
          </a:xfrm>
          <a:prstGeom prst="rect">
            <a:avLst/>
          </a:prstGeom>
          <a:noFill/>
        </p:spPr>
        <p:txBody>
          <a:bodyPr wrap="square" rtlCol="0">
            <a:spAutoFit/>
          </a:bodyPr>
          <a:lstStyle/>
          <a:p>
            <a:pPr algn="ctr"/>
            <a:r>
              <a:rPr lang="es-MX" sz="2500" b="1" dirty="0">
                <a:solidFill>
                  <a:srgbClr val="2A2559"/>
                </a:solidFill>
                <a:latin typeface="Helvetica Neue"/>
              </a:rPr>
              <a:t>Financiamiento </a:t>
            </a:r>
          </a:p>
        </p:txBody>
      </p:sp>
      <p:sp>
        <p:nvSpPr>
          <p:cNvPr id="8" name="CuadroTexto 7">
            <a:extLst>
              <a:ext uri="{FF2B5EF4-FFF2-40B4-BE49-F238E27FC236}">
                <a16:creationId xmlns:a16="http://schemas.microsoft.com/office/drawing/2014/main" id="{1619B2A4-DC0D-4FBB-9067-C7CB93111879}"/>
              </a:ext>
            </a:extLst>
          </p:cNvPr>
          <p:cNvSpPr txBox="1"/>
          <p:nvPr/>
        </p:nvSpPr>
        <p:spPr>
          <a:xfrm>
            <a:off x="5527174" y="777315"/>
            <a:ext cx="2277124" cy="369332"/>
          </a:xfrm>
          <a:prstGeom prst="rect">
            <a:avLst/>
          </a:prstGeom>
          <a:noFill/>
        </p:spPr>
        <p:txBody>
          <a:bodyPr wrap="square" rtlCol="0">
            <a:spAutoFit/>
          </a:bodyPr>
          <a:lstStyle/>
          <a:p>
            <a:pPr algn="ctr"/>
            <a:r>
              <a:rPr lang="es-MX" b="1" dirty="0">
                <a:solidFill>
                  <a:srgbClr val="2A2559"/>
                </a:solidFill>
                <a:latin typeface="Helvetica Neue"/>
              </a:rPr>
              <a:t>Público y privado</a:t>
            </a:r>
          </a:p>
        </p:txBody>
      </p:sp>
      <p:sp>
        <p:nvSpPr>
          <p:cNvPr id="12" name="CuadroTexto 11">
            <a:extLst>
              <a:ext uri="{FF2B5EF4-FFF2-40B4-BE49-F238E27FC236}">
                <a16:creationId xmlns:a16="http://schemas.microsoft.com/office/drawing/2014/main" id="{604770CD-F716-4DC3-9EE7-5B317AE9C370}"/>
              </a:ext>
            </a:extLst>
          </p:cNvPr>
          <p:cNvSpPr txBox="1"/>
          <p:nvPr/>
        </p:nvSpPr>
        <p:spPr>
          <a:xfrm>
            <a:off x="627321" y="1146647"/>
            <a:ext cx="7889358" cy="5201424"/>
          </a:xfrm>
          <a:prstGeom prst="rect">
            <a:avLst/>
          </a:prstGeom>
          <a:noFill/>
        </p:spPr>
        <p:txBody>
          <a:bodyPr wrap="square">
            <a:spAutoFit/>
          </a:bodyPr>
          <a:lstStyle/>
          <a:p>
            <a:pPr algn="just"/>
            <a:r>
              <a:rPr lang="es-MX" sz="2000" dirty="0"/>
              <a:t>Sobre las particularidades de la distribución del financiamiento público para la obtención del voto puede analizarse el  Acuerdo del Consejo General del INE por el que se distribuyó el financiamiento público para las candidaturas independientes para el Proceso Electoral Federal 2020-2021. </a:t>
            </a:r>
          </a:p>
          <a:p>
            <a:pPr algn="just"/>
            <a:r>
              <a:rPr lang="es-MX" sz="2000" dirty="0"/>
              <a:t>ACUERDO INE/CG192/2021</a:t>
            </a:r>
          </a:p>
          <a:p>
            <a:pPr algn="just"/>
            <a:endParaRPr lang="es-MX" sz="2000" dirty="0"/>
          </a:p>
          <a:p>
            <a:pPr algn="just"/>
            <a:endParaRPr lang="es-MX" sz="2000" dirty="0"/>
          </a:p>
          <a:p>
            <a:pPr algn="just"/>
            <a:endParaRPr lang="es-MX" sz="2000" dirty="0"/>
          </a:p>
          <a:p>
            <a:pPr algn="just"/>
            <a:endParaRPr lang="es-MX" sz="2000" dirty="0"/>
          </a:p>
          <a:p>
            <a:pPr algn="just"/>
            <a:endParaRPr lang="es-MX" sz="2000" dirty="0"/>
          </a:p>
          <a:p>
            <a:pPr algn="just"/>
            <a:endParaRPr lang="es-MX" sz="2000" dirty="0"/>
          </a:p>
          <a:p>
            <a:pPr algn="just"/>
            <a:endParaRPr lang="es-MX" sz="2000" dirty="0"/>
          </a:p>
          <a:p>
            <a:pPr algn="just"/>
            <a:endParaRPr lang="es-MX" sz="2000" dirty="0"/>
          </a:p>
          <a:p>
            <a:pPr algn="just"/>
            <a:endParaRPr lang="es-MX" sz="2000" dirty="0"/>
          </a:p>
          <a:p>
            <a:pPr algn="just"/>
            <a:endParaRPr lang="es-MX" sz="2000" dirty="0"/>
          </a:p>
          <a:p>
            <a:pPr algn="just"/>
            <a:endParaRPr lang="es-MX" sz="2000" dirty="0"/>
          </a:p>
          <a:p>
            <a:pPr algn="just"/>
            <a:r>
              <a:rPr lang="es-MX" sz="1200" dirty="0">
                <a:hlinkClick r:id="rId2"/>
              </a:rPr>
              <a:t>http://dof.gob.mx/nota_detalle.php?codigo=5614959&amp;fecha=31/03/2021</a:t>
            </a:r>
            <a:r>
              <a:rPr lang="es-MX" sz="1200" dirty="0"/>
              <a:t> </a:t>
            </a:r>
          </a:p>
        </p:txBody>
      </p:sp>
      <p:pic>
        <p:nvPicPr>
          <p:cNvPr id="3" name="Imagen 2">
            <a:extLst>
              <a:ext uri="{FF2B5EF4-FFF2-40B4-BE49-F238E27FC236}">
                <a16:creationId xmlns:a16="http://schemas.microsoft.com/office/drawing/2014/main" id="{6CF8C78F-59F5-42AD-A137-F5827D0CD092}"/>
              </a:ext>
            </a:extLst>
          </p:cNvPr>
          <p:cNvPicPr>
            <a:picLocks noChangeAspect="1"/>
          </p:cNvPicPr>
          <p:nvPr/>
        </p:nvPicPr>
        <p:blipFill>
          <a:blip r:embed="rId3"/>
          <a:stretch>
            <a:fillRect/>
          </a:stretch>
        </p:blipFill>
        <p:spPr>
          <a:xfrm>
            <a:off x="892359" y="2783125"/>
            <a:ext cx="7359282" cy="3085683"/>
          </a:xfrm>
          <a:prstGeom prst="rect">
            <a:avLst/>
          </a:prstGeom>
        </p:spPr>
      </p:pic>
    </p:spTree>
    <p:extLst>
      <p:ext uri="{BB962C8B-B14F-4D97-AF65-F5344CB8AC3E}">
        <p14:creationId xmlns:p14="http://schemas.microsoft.com/office/powerpoint/2010/main" val="3614149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C1BBF0F-00D1-4BB2-8915-E2E8447AC8E5}"/>
              </a:ext>
            </a:extLst>
          </p:cNvPr>
          <p:cNvSpPr txBox="1"/>
          <p:nvPr/>
        </p:nvSpPr>
        <p:spPr>
          <a:xfrm>
            <a:off x="4219090" y="83127"/>
            <a:ext cx="4703700" cy="477054"/>
          </a:xfrm>
          <a:prstGeom prst="rect">
            <a:avLst/>
          </a:prstGeom>
          <a:noFill/>
        </p:spPr>
        <p:txBody>
          <a:bodyPr wrap="square" rtlCol="0">
            <a:spAutoFit/>
          </a:bodyPr>
          <a:lstStyle/>
          <a:p>
            <a:pPr algn="ctr"/>
            <a:r>
              <a:rPr lang="es-MX" sz="2500" b="1" dirty="0">
                <a:solidFill>
                  <a:srgbClr val="2A2559"/>
                </a:solidFill>
                <a:latin typeface="Helvetica Neue"/>
              </a:rPr>
              <a:t>Financiamiento </a:t>
            </a:r>
          </a:p>
        </p:txBody>
      </p:sp>
      <p:graphicFrame>
        <p:nvGraphicFramePr>
          <p:cNvPr id="4" name="Tabla 4">
            <a:extLst>
              <a:ext uri="{FF2B5EF4-FFF2-40B4-BE49-F238E27FC236}">
                <a16:creationId xmlns:a16="http://schemas.microsoft.com/office/drawing/2014/main" id="{6DB6889E-BFC0-4795-813F-62BA5A65BB85}"/>
              </a:ext>
            </a:extLst>
          </p:cNvPr>
          <p:cNvGraphicFramePr>
            <a:graphicFrameLocks noGrp="1"/>
          </p:cNvGraphicFramePr>
          <p:nvPr>
            <p:extLst>
              <p:ext uri="{D42A27DB-BD31-4B8C-83A1-F6EECF244321}">
                <p14:modId xmlns:p14="http://schemas.microsoft.com/office/powerpoint/2010/main" val="4079482125"/>
              </p:ext>
            </p:extLst>
          </p:nvPr>
        </p:nvGraphicFramePr>
        <p:xfrm>
          <a:off x="733927" y="1002572"/>
          <a:ext cx="7880685" cy="5659120"/>
        </p:xfrm>
        <a:graphic>
          <a:graphicData uri="http://schemas.openxmlformats.org/drawingml/2006/table">
            <a:tbl>
              <a:tblPr firstRow="1" bandRow="1">
                <a:tableStyleId>{5C22544A-7EE6-4342-B048-85BDC9FD1C3A}</a:tableStyleId>
              </a:tblPr>
              <a:tblGrid>
                <a:gridCol w="1408997">
                  <a:extLst>
                    <a:ext uri="{9D8B030D-6E8A-4147-A177-3AD203B41FA5}">
                      <a16:colId xmlns:a16="http://schemas.microsoft.com/office/drawing/2014/main" val="2913815014"/>
                    </a:ext>
                  </a:extLst>
                </a:gridCol>
                <a:gridCol w="2898308">
                  <a:extLst>
                    <a:ext uri="{9D8B030D-6E8A-4147-A177-3AD203B41FA5}">
                      <a16:colId xmlns:a16="http://schemas.microsoft.com/office/drawing/2014/main" val="1295211204"/>
                    </a:ext>
                  </a:extLst>
                </a:gridCol>
                <a:gridCol w="3573380">
                  <a:extLst>
                    <a:ext uri="{9D8B030D-6E8A-4147-A177-3AD203B41FA5}">
                      <a16:colId xmlns:a16="http://schemas.microsoft.com/office/drawing/2014/main" val="1047171990"/>
                    </a:ext>
                  </a:extLst>
                </a:gridCol>
              </a:tblGrid>
              <a:tr h="370840">
                <a:tc>
                  <a:txBody>
                    <a:bodyPr/>
                    <a:lstStyle/>
                    <a:p>
                      <a:pPr algn="ctr"/>
                      <a:r>
                        <a:rPr lang="es-MX" sz="1400" dirty="0"/>
                        <a:t>Estado</a:t>
                      </a:r>
                    </a:p>
                  </a:txBody>
                  <a:tcPr/>
                </a:tc>
                <a:tc>
                  <a:txBody>
                    <a:bodyPr/>
                    <a:lstStyle/>
                    <a:p>
                      <a:pPr algn="ctr"/>
                      <a:r>
                        <a:rPr lang="es-MX" sz="1400" dirty="0"/>
                        <a:t>Público</a:t>
                      </a:r>
                    </a:p>
                  </a:txBody>
                  <a:tcPr/>
                </a:tc>
                <a:tc>
                  <a:txBody>
                    <a:bodyPr/>
                    <a:lstStyle/>
                    <a:p>
                      <a:pPr algn="ctr"/>
                      <a:r>
                        <a:rPr lang="es-MX" sz="1400" dirty="0"/>
                        <a:t>Privado</a:t>
                      </a:r>
                    </a:p>
                  </a:txBody>
                  <a:tcPr/>
                </a:tc>
                <a:extLst>
                  <a:ext uri="{0D108BD9-81ED-4DB2-BD59-A6C34878D82A}">
                    <a16:rowId xmlns:a16="http://schemas.microsoft.com/office/drawing/2014/main" val="3561853245"/>
                  </a:ext>
                </a:extLst>
              </a:tr>
              <a:tr h="370840">
                <a:tc>
                  <a:txBody>
                    <a:bodyPr/>
                    <a:lstStyle/>
                    <a:p>
                      <a:r>
                        <a:rPr lang="es-MX" sz="1300" dirty="0"/>
                        <a:t>Aguascalientes</a:t>
                      </a:r>
                    </a:p>
                    <a:p>
                      <a:r>
                        <a:rPr lang="es-MX" sz="1300" dirty="0"/>
                        <a:t>Art. 388 CEEA</a:t>
                      </a:r>
                    </a:p>
                    <a:p>
                      <a:endParaRPr lang="es-MX" sz="1300" dirty="0"/>
                    </a:p>
                  </a:txBody>
                  <a:tcPr/>
                </a:tc>
                <a:tc>
                  <a:txBody>
                    <a:bodyPr/>
                    <a:lstStyle/>
                    <a:p>
                      <a:r>
                        <a:rPr lang="es-MX" sz="1300" dirty="0"/>
                        <a:t>Como partido político de nueva creación.</a:t>
                      </a:r>
                    </a:p>
                  </a:txBody>
                  <a:tcPr/>
                </a:tc>
                <a:tc>
                  <a:txBody>
                    <a:bodyPr/>
                    <a:lstStyle/>
                    <a:p>
                      <a:pPr algn="just"/>
                      <a:r>
                        <a:rPr lang="es-MX" sz="1300" dirty="0"/>
                        <a:t>No podrá rebasar el 10% del topo de gasto para la elección de que se trate.</a:t>
                      </a:r>
                    </a:p>
                  </a:txBody>
                  <a:tcPr/>
                </a:tc>
                <a:extLst>
                  <a:ext uri="{0D108BD9-81ED-4DB2-BD59-A6C34878D82A}">
                    <a16:rowId xmlns:a16="http://schemas.microsoft.com/office/drawing/2014/main" val="2558303286"/>
                  </a:ext>
                </a:extLst>
              </a:tr>
              <a:tr h="370840">
                <a:tc>
                  <a:txBody>
                    <a:bodyPr/>
                    <a:lstStyle/>
                    <a:p>
                      <a:r>
                        <a:rPr lang="es-MX" sz="1300" dirty="0"/>
                        <a:t>Durango</a:t>
                      </a:r>
                    </a:p>
                    <a:p>
                      <a:r>
                        <a:rPr lang="es-MX" sz="1300" dirty="0"/>
                        <a:t>Art. 327 y 335 LIPE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300" dirty="0"/>
                        <a:t>Como partido político de nueva creación.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300" dirty="0"/>
                        <a:t>No podrá rebasar el 10% del topo de gasto para la elección de que se trate.</a:t>
                      </a:r>
                    </a:p>
                  </a:txBody>
                  <a:tcPr/>
                </a:tc>
                <a:extLst>
                  <a:ext uri="{0D108BD9-81ED-4DB2-BD59-A6C34878D82A}">
                    <a16:rowId xmlns:a16="http://schemas.microsoft.com/office/drawing/2014/main" val="945635131"/>
                  </a:ext>
                </a:extLst>
              </a:tr>
              <a:tr h="370840">
                <a:tc>
                  <a:txBody>
                    <a:bodyPr/>
                    <a:lstStyle/>
                    <a:p>
                      <a:r>
                        <a:rPr lang="es-MX" sz="1300" dirty="0"/>
                        <a:t>Hidalgo</a:t>
                      </a:r>
                    </a:p>
                    <a:p>
                      <a:r>
                        <a:rPr lang="es-MX" sz="1300" dirty="0"/>
                        <a:t>Art. 266 y 274 CEEH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300" dirty="0"/>
                        <a:t>Como partido político de nueva creación.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300" dirty="0"/>
                        <a:t>No podrá rebasar el 10% del topo de gasto para la elección de que se trate.</a:t>
                      </a:r>
                    </a:p>
                  </a:txBody>
                  <a:tcPr/>
                </a:tc>
                <a:extLst>
                  <a:ext uri="{0D108BD9-81ED-4DB2-BD59-A6C34878D82A}">
                    <a16:rowId xmlns:a16="http://schemas.microsoft.com/office/drawing/2014/main" val="689522122"/>
                  </a:ext>
                </a:extLst>
              </a:tr>
              <a:tr h="370840">
                <a:tc>
                  <a:txBody>
                    <a:bodyPr/>
                    <a:lstStyle/>
                    <a:p>
                      <a:r>
                        <a:rPr lang="es-MX" sz="1300" dirty="0"/>
                        <a:t>Oaxaca</a:t>
                      </a:r>
                    </a:p>
                    <a:p>
                      <a:r>
                        <a:rPr lang="es-MX" sz="1300" dirty="0"/>
                        <a:t>Art. 117 y 124 LIPE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300" dirty="0"/>
                        <a:t>Como partido político de nueva creación.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300" dirty="0"/>
                        <a:t>No podrá rebasar el 30% del topo de gasto para la elección de que se trate.</a:t>
                      </a:r>
                    </a:p>
                  </a:txBody>
                  <a:tcPr/>
                </a:tc>
                <a:extLst>
                  <a:ext uri="{0D108BD9-81ED-4DB2-BD59-A6C34878D82A}">
                    <a16:rowId xmlns:a16="http://schemas.microsoft.com/office/drawing/2014/main" val="3871340139"/>
                  </a:ext>
                </a:extLst>
              </a:tr>
              <a:tr h="370840">
                <a:tc>
                  <a:txBody>
                    <a:bodyPr/>
                    <a:lstStyle/>
                    <a:p>
                      <a:r>
                        <a:rPr lang="es-MX" sz="1300" dirty="0"/>
                        <a:t>Quintana Roo</a:t>
                      </a:r>
                    </a:p>
                    <a:p>
                      <a:r>
                        <a:rPr lang="es-MX" sz="1300" dirty="0"/>
                        <a:t>Art. 117 LIPE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300" dirty="0"/>
                        <a:t>Como partido político de nueva creación.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300" dirty="0"/>
                        <a:t>No podrá rebasar el 30% del topo de gasto para la elección de que se trate.</a:t>
                      </a:r>
                    </a:p>
                  </a:txBody>
                  <a:tcPr/>
                </a:tc>
                <a:extLst>
                  <a:ext uri="{0D108BD9-81ED-4DB2-BD59-A6C34878D82A}">
                    <a16:rowId xmlns:a16="http://schemas.microsoft.com/office/drawing/2014/main" val="1100594048"/>
                  </a:ext>
                </a:extLst>
              </a:tr>
              <a:tr h="370840">
                <a:tc>
                  <a:txBody>
                    <a:bodyPr/>
                    <a:lstStyle/>
                    <a:p>
                      <a:r>
                        <a:rPr lang="es-MX" sz="1300" dirty="0"/>
                        <a:t>Tamaulipas</a:t>
                      </a:r>
                    </a:p>
                    <a:p>
                      <a:r>
                        <a:rPr lang="es-MX" sz="1300" dirty="0"/>
                        <a:t>Art. 45 LEET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300" dirty="0"/>
                        <a:t>Como partido político de nueva creación.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MX" sz="13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300" dirty="0"/>
                        <a:t>No podrá rebasar el tope de gasto que para la elección de que se trate, haya sido tasado para los partidos políticos</a:t>
                      </a:r>
                    </a:p>
                  </a:txBody>
                  <a:tcPr/>
                </a:tc>
                <a:extLst>
                  <a:ext uri="{0D108BD9-81ED-4DB2-BD59-A6C34878D82A}">
                    <a16:rowId xmlns:a16="http://schemas.microsoft.com/office/drawing/2014/main" val="77558818"/>
                  </a:ext>
                </a:extLst>
              </a:tr>
              <a:tr h="370840">
                <a:tc>
                  <a:txBody>
                    <a:bodyPr/>
                    <a:lstStyle/>
                    <a:p>
                      <a:r>
                        <a:rPr lang="es-MX" sz="1300" dirty="0"/>
                        <a:t>Coahuila 147</a:t>
                      </a:r>
                    </a:p>
                    <a:p>
                      <a:r>
                        <a:rPr lang="es-MX" sz="1300" dirty="0"/>
                        <a:t>Arts. 139 y 147</a:t>
                      </a:r>
                    </a:p>
                  </a:txBody>
                  <a:tcPr>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300" dirty="0"/>
                        <a:t>Como partido político de nueva creación.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MX" sz="1300" dirty="0"/>
                    </a:p>
                  </a:txBody>
                  <a:tcPr>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300" dirty="0"/>
                        <a:t>No podrá rebasar el cincuenta porciento del tope de gasto para la elección de que se trate</a:t>
                      </a:r>
                    </a:p>
                  </a:txBody>
                  <a:tcPr>
                    <a:solidFill>
                      <a:srgbClr val="92D050"/>
                    </a:solidFill>
                  </a:tcPr>
                </a:tc>
                <a:extLst>
                  <a:ext uri="{0D108BD9-81ED-4DB2-BD59-A6C34878D82A}">
                    <a16:rowId xmlns:a16="http://schemas.microsoft.com/office/drawing/2014/main" val="198846532"/>
                  </a:ext>
                </a:extLst>
              </a:tr>
              <a:tr h="370840">
                <a:tc>
                  <a:txBody>
                    <a:bodyPr/>
                    <a:lstStyle/>
                    <a:p>
                      <a:r>
                        <a:rPr lang="es-MX" sz="1300" dirty="0"/>
                        <a:t>Estado de México Arts. 137 y 145 CEEM</a:t>
                      </a:r>
                    </a:p>
                  </a:txBody>
                  <a:tcPr>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300" dirty="0"/>
                        <a:t>Como partido político de nueva creación.</a:t>
                      </a:r>
                    </a:p>
                  </a:txBody>
                  <a:tcPr>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300" dirty="0"/>
                        <a:t>No podrá rebasar el 10% del topo de gasto para la elección de que se trate.</a:t>
                      </a:r>
                    </a:p>
                  </a:txBody>
                  <a:tcPr>
                    <a:solidFill>
                      <a:srgbClr val="92D050"/>
                    </a:solidFill>
                  </a:tcPr>
                </a:tc>
                <a:extLst>
                  <a:ext uri="{0D108BD9-81ED-4DB2-BD59-A6C34878D82A}">
                    <a16:rowId xmlns:a16="http://schemas.microsoft.com/office/drawing/2014/main" val="2818521932"/>
                  </a:ext>
                </a:extLst>
              </a:tr>
            </a:tbl>
          </a:graphicData>
        </a:graphic>
      </p:graphicFrame>
      <p:sp>
        <p:nvSpPr>
          <p:cNvPr id="8" name="CuadroTexto 7">
            <a:extLst>
              <a:ext uri="{FF2B5EF4-FFF2-40B4-BE49-F238E27FC236}">
                <a16:creationId xmlns:a16="http://schemas.microsoft.com/office/drawing/2014/main" id="{1619B2A4-DC0D-4FBB-9067-C7CB93111879}"/>
              </a:ext>
            </a:extLst>
          </p:cNvPr>
          <p:cNvSpPr txBox="1"/>
          <p:nvPr/>
        </p:nvSpPr>
        <p:spPr>
          <a:xfrm>
            <a:off x="5527174" y="639242"/>
            <a:ext cx="2087532" cy="369332"/>
          </a:xfrm>
          <a:prstGeom prst="rect">
            <a:avLst/>
          </a:prstGeom>
          <a:noFill/>
        </p:spPr>
        <p:txBody>
          <a:bodyPr wrap="square" rtlCol="0">
            <a:spAutoFit/>
          </a:bodyPr>
          <a:lstStyle/>
          <a:p>
            <a:pPr algn="ctr"/>
            <a:r>
              <a:rPr lang="es-MX" b="1" dirty="0">
                <a:solidFill>
                  <a:srgbClr val="2A2559"/>
                </a:solidFill>
                <a:latin typeface="Helvetica Neue"/>
              </a:rPr>
              <a:t>Ámbito Local</a:t>
            </a:r>
          </a:p>
        </p:txBody>
      </p:sp>
    </p:spTree>
    <p:extLst>
      <p:ext uri="{BB962C8B-B14F-4D97-AF65-F5344CB8AC3E}">
        <p14:creationId xmlns:p14="http://schemas.microsoft.com/office/powerpoint/2010/main" val="3706900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CuadroTexto"/>
          <p:cNvSpPr txBox="1"/>
          <p:nvPr/>
        </p:nvSpPr>
        <p:spPr>
          <a:xfrm>
            <a:off x="35496" y="5733256"/>
            <a:ext cx="8280920" cy="738664"/>
          </a:xfrm>
          <a:prstGeom prst="rect">
            <a:avLst/>
          </a:prstGeom>
          <a:noFill/>
          <a:ln>
            <a:noFill/>
          </a:ln>
        </p:spPr>
        <p:txBody>
          <a:bodyPr wrap="square" rtlCol="0">
            <a:spAutoFit/>
          </a:bodyPr>
          <a:lstStyle/>
          <a:p>
            <a:pPr algn="just"/>
            <a:r>
              <a:rPr lang="es-MX" sz="1400" b="1" i="1" dirty="0"/>
              <a:t>Sanciones: </a:t>
            </a:r>
            <a:r>
              <a:rPr lang="es-MX" sz="1400" i="1" dirty="0"/>
              <a:t>En caso de cometer alguna infracción en relación con la fiscalización de recursos, la sanción puede ser de una amonestación hasta la cancelación de la candidatura.</a:t>
            </a:r>
          </a:p>
          <a:p>
            <a:pPr algn="just"/>
            <a:endParaRPr lang="es-MX" sz="1400" i="1" dirty="0"/>
          </a:p>
        </p:txBody>
      </p:sp>
      <p:graphicFrame>
        <p:nvGraphicFramePr>
          <p:cNvPr id="4" name="3 Diagrama"/>
          <p:cNvGraphicFramePr/>
          <p:nvPr>
            <p:extLst>
              <p:ext uri="{D42A27DB-BD31-4B8C-83A1-F6EECF244321}">
                <p14:modId xmlns:p14="http://schemas.microsoft.com/office/powerpoint/2010/main" val="2721998785"/>
              </p:ext>
            </p:extLst>
          </p:nvPr>
        </p:nvGraphicFramePr>
        <p:xfrm>
          <a:off x="169858" y="620688"/>
          <a:ext cx="8866638" cy="5100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CuadroTexto 9">
            <a:extLst>
              <a:ext uri="{FF2B5EF4-FFF2-40B4-BE49-F238E27FC236}">
                <a16:creationId xmlns:a16="http://schemas.microsoft.com/office/drawing/2014/main" id="{7AFE88BB-565B-4D47-9391-6C5FA0C2FF52}"/>
              </a:ext>
            </a:extLst>
          </p:cNvPr>
          <p:cNvSpPr txBox="1"/>
          <p:nvPr/>
        </p:nvSpPr>
        <p:spPr>
          <a:xfrm>
            <a:off x="4219090" y="83127"/>
            <a:ext cx="4703700" cy="477054"/>
          </a:xfrm>
          <a:prstGeom prst="rect">
            <a:avLst/>
          </a:prstGeom>
          <a:noFill/>
        </p:spPr>
        <p:txBody>
          <a:bodyPr wrap="square" rtlCol="0">
            <a:spAutoFit/>
          </a:bodyPr>
          <a:lstStyle/>
          <a:p>
            <a:pPr algn="ctr"/>
            <a:r>
              <a:rPr lang="es-MX" sz="2500" b="1" dirty="0">
                <a:solidFill>
                  <a:srgbClr val="2A2559"/>
                </a:solidFill>
                <a:latin typeface="Helvetica Neue"/>
              </a:rPr>
              <a:t>Fiscalización </a:t>
            </a:r>
          </a:p>
        </p:txBody>
      </p:sp>
    </p:spTree>
    <p:extLst>
      <p:ext uri="{BB962C8B-B14F-4D97-AF65-F5344CB8AC3E}">
        <p14:creationId xmlns:p14="http://schemas.microsoft.com/office/powerpoint/2010/main" val="30541979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14808" y="8620"/>
            <a:ext cx="9129192" cy="504056"/>
          </a:xfrm>
          <a:prstGeom prst="rect">
            <a:avLst/>
          </a:prstGeom>
        </p:spPr>
        <p:txBody>
          <a:bodyPr vert="horz"/>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pPr algn="r"/>
            <a:r>
              <a:rPr lang="es-MX" sz="2400" b="1" kern="0" dirty="0">
                <a:solidFill>
                  <a:schemeClr val="bg1"/>
                </a:solidFill>
              </a:rPr>
              <a:t>Jurisprudencia</a:t>
            </a:r>
          </a:p>
        </p:txBody>
      </p:sp>
      <p:sp>
        <p:nvSpPr>
          <p:cNvPr id="3" name="2 Rectángulo"/>
          <p:cNvSpPr/>
          <p:nvPr/>
        </p:nvSpPr>
        <p:spPr>
          <a:xfrm>
            <a:off x="539552" y="836712"/>
            <a:ext cx="7776864" cy="830997"/>
          </a:xfrm>
          <a:prstGeom prst="rect">
            <a:avLst/>
          </a:prstGeom>
        </p:spPr>
        <p:txBody>
          <a:bodyPr wrap="square">
            <a:spAutoFit/>
          </a:bodyPr>
          <a:lstStyle/>
          <a:p>
            <a:pPr algn="just"/>
            <a:endParaRPr lang="es-MX" sz="1600" dirty="0"/>
          </a:p>
          <a:p>
            <a:pPr marL="400050" indent="-400050" algn="just">
              <a:buAutoNum type="romanUcPeriod"/>
            </a:pPr>
            <a:endParaRPr lang="es-MX" sz="1600" dirty="0"/>
          </a:p>
          <a:p>
            <a:pPr marL="400050" indent="-400050" algn="just">
              <a:buAutoNum type="romanUcPeriod"/>
            </a:pPr>
            <a:endParaRPr lang="es-MX" sz="1600" dirty="0"/>
          </a:p>
        </p:txBody>
      </p:sp>
      <p:sp>
        <p:nvSpPr>
          <p:cNvPr id="6" name="5 Rectángulo"/>
          <p:cNvSpPr/>
          <p:nvPr/>
        </p:nvSpPr>
        <p:spPr>
          <a:xfrm>
            <a:off x="539552" y="959260"/>
            <a:ext cx="7920879" cy="5262979"/>
          </a:xfrm>
          <a:prstGeom prst="rect">
            <a:avLst/>
          </a:prstGeom>
        </p:spPr>
        <p:txBody>
          <a:bodyPr wrap="square">
            <a:spAutoFit/>
          </a:bodyPr>
          <a:lstStyle/>
          <a:p>
            <a:pPr algn="just"/>
            <a:r>
              <a:rPr lang="es-MX" sz="1600" b="1" dirty="0"/>
              <a:t>Jurisprudencia 11/2019</a:t>
            </a:r>
          </a:p>
          <a:p>
            <a:pPr algn="just"/>
            <a:r>
              <a:rPr lang="es-MX" sz="1600" b="1" dirty="0"/>
              <a:t>CANDIDATURAS INDEPENDIENTES. LA IMPLEMENTACIÓN DE UNA APLICACIÓN MÓVIL PARA RECABAR EL APOYO DE LA CIUDADANÍA ES VÁLIDA.</a:t>
            </a:r>
          </a:p>
          <a:p>
            <a:pPr algn="just"/>
            <a:endParaRPr lang="es-MX" sz="1600" b="1" dirty="0"/>
          </a:p>
          <a:p>
            <a:pPr algn="just"/>
            <a:r>
              <a:rPr lang="es-MX" sz="1600" b="1" dirty="0"/>
              <a:t>Jurisprudencia 10/2019</a:t>
            </a:r>
          </a:p>
          <a:p>
            <a:pPr algn="just"/>
            <a:r>
              <a:rPr lang="es-MX" sz="1600" b="1" dirty="0"/>
              <a:t>CANDIDATURAS INDEPENDIENTES. CRITERIOS PARA DEFINIR EL LÍMITE DE FINANCIAMIENTO PRIVADO.</a:t>
            </a:r>
          </a:p>
          <a:p>
            <a:pPr algn="just"/>
            <a:endParaRPr lang="es-MX" sz="1600" b="1" dirty="0"/>
          </a:p>
          <a:p>
            <a:pPr algn="just"/>
            <a:r>
              <a:rPr lang="es-MX" sz="1600" b="1" dirty="0"/>
              <a:t>Jurisprudencia 7/2018</a:t>
            </a:r>
          </a:p>
          <a:p>
            <a:pPr algn="just"/>
            <a:r>
              <a:rPr lang="es-MX" sz="1600" b="1" dirty="0"/>
              <a:t>CANDIDATURAS INDEPENDIENTES. LOS ACTOS EMITIDOS DURANTE LA FASE DE VERIFICACIÓN DE APOYO CIUDADANO DE QUIENES SON ASPIRANTES CARECEN DE DEFINITIVIDAD Y FIRMEZA.</a:t>
            </a:r>
          </a:p>
          <a:p>
            <a:pPr algn="just"/>
            <a:endParaRPr lang="es-MX" sz="1600" b="1" dirty="0"/>
          </a:p>
          <a:p>
            <a:pPr algn="just"/>
            <a:r>
              <a:rPr lang="es-MX" sz="1600" b="1" dirty="0"/>
              <a:t>Jurisprudencia 6/2018</a:t>
            </a:r>
          </a:p>
          <a:p>
            <a:pPr algn="just"/>
            <a:r>
              <a:rPr lang="es-MX" sz="1600" b="1" dirty="0"/>
              <a:t>CANDIDATURAS INDEPENDIENTES. LA ASOCIACIÓN CIVIL CONSTITUIDA POR EL ASPIRANTE CARECE DE LEGITIMACIÓN PARA PROMOVER JUICIO CIUDADANO.</a:t>
            </a:r>
          </a:p>
          <a:p>
            <a:pPr algn="just"/>
            <a:endParaRPr lang="es-MX" sz="1600" b="1" dirty="0"/>
          </a:p>
          <a:p>
            <a:pPr algn="just"/>
            <a:r>
              <a:rPr lang="es-MX" sz="1600" b="1" dirty="0"/>
              <a:t>Jurisprudencia 5/2018</a:t>
            </a:r>
          </a:p>
          <a:p>
            <a:pPr algn="just"/>
            <a:r>
              <a:rPr lang="es-MX" sz="1600" b="1" dirty="0"/>
              <a:t>CANDIDATURAS INDEPENDIENTES. LA ASOCIACIÓN CIVIL CONSTITUIDA POR EL ASPIRANTE CARECE DE INTERÉS JURÍDICO PARA PROMOVER MEDIOS DE IMPUGNACIÓN EN MATERIA ELECTORAL EN DEFENSA DE ÉSTE.</a:t>
            </a:r>
          </a:p>
        </p:txBody>
      </p:sp>
      <p:sp>
        <p:nvSpPr>
          <p:cNvPr id="5" name="CuadroTexto 4">
            <a:extLst>
              <a:ext uri="{FF2B5EF4-FFF2-40B4-BE49-F238E27FC236}">
                <a16:creationId xmlns:a16="http://schemas.microsoft.com/office/drawing/2014/main" id="{019EC916-2E70-47E5-8FD7-13C9D048DDDC}"/>
              </a:ext>
            </a:extLst>
          </p:cNvPr>
          <p:cNvSpPr txBox="1"/>
          <p:nvPr/>
        </p:nvSpPr>
        <p:spPr>
          <a:xfrm>
            <a:off x="4219090" y="83127"/>
            <a:ext cx="4703700" cy="477054"/>
          </a:xfrm>
          <a:prstGeom prst="rect">
            <a:avLst/>
          </a:prstGeom>
          <a:noFill/>
        </p:spPr>
        <p:txBody>
          <a:bodyPr wrap="square" rtlCol="0">
            <a:spAutoFit/>
          </a:bodyPr>
          <a:lstStyle/>
          <a:p>
            <a:pPr algn="ctr"/>
            <a:r>
              <a:rPr lang="es-MX" sz="2500" b="1" dirty="0">
                <a:solidFill>
                  <a:srgbClr val="2A2559"/>
                </a:solidFill>
                <a:latin typeface="Helvetica Neue"/>
              </a:rPr>
              <a:t>Criterios TEPJF </a:t>
            </a:r>
          </a:p>
        </p:txBody>
      </p:sp>
    </p:spTree>
    <p:extLst>
      <p:ext uri="{BB962C8B-B14F-4D97-AF65-F5344CB8AC3E}">
        <p14:creationId xmlns:p14="http://schemas.microsoft.com/office/powerpoint/2010/main" val="22269035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14808" y="8620"/>
            <a:ext cx="9129192" cy="504056"/>
          </a:xfrm>
          <a:prstGeom prst="rect">
            <a:avLst/>
          </a:prstGeom>
        </p:spPr>
        <p:txBody>
          <a:bodyPr vert="horz"/>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pPr algn="r"/>
            <a:r>
              <a:rPr lang="es-MX" sz="2400" b="1" kern="0" dirty="0">
                <a:solidFill>
                  <a:schemeClr val="bg1"/>
                </a:solidFill>
              </a:rPr>
              <a:t>Jurisprudencia</a:t>
            </a:r>
          </a:p>
        </p:txBody>
      </p:sp>
      <p:sp>
        <p:nvSpPr>
          <p:cNvPr id="3" name="2 Rectángulo"/>
          <p:cNvSpPr/>
          <p:nvPr/>
        </p:nvSpPr>
        <p:spPr>
          <a:xfrm>
            <a:off x="539552" y="836712"/>
            <a:ext cx="7776864" cy="830997"/>
          </a:xfrm>
          <a:prstGeom prst="rect">
            <a:avLst/>
          </a:prstGeom>
        </p:spPr>
        <p:txBody>
          <a:bodyPr wrap="square">
            <a:spAutoFit/>
          </a:bodyPr>
          <a:lstStyle/>
          <a:p>
            <a:pPr algn="just"/>
            <a:endParaRPr lang="es-MX" sz="1600" dirty="0"/>
          </a:p>
          <a:p>
            <a:pPr marL="400050" indent="-400050" algn="just">
              <a:buAutoNum type="romanUcPeriod"/>
            </a:pPr>
            <a:endParaRPr lang="es-MX" sz="1600" dirty="0"/>
          </a:p>
          <a:p>
            <a:pPr marL="400050" indent="-400050" algn="just">
              <a:buAutoNum type="romanUcPeriod"/>
            </a:pPr>
            <a:endParaRPr lang="es-MX" sz="1600" dirty="0"/>
          </a:p>
        </p:txBody>
      </p:sp>
      <p:sp>
        <p:nvSpPr>
          <p:cNvPr id="6" name="5 Rectángulo"/>
          <p:cNvSpPr/>
          <p:nvPr/>
        </p:nvSpPr>
        <p:spPr>
          <a:xfrm>
            <a:off x="539552" y="959260"/>
            <a:ext cx="7920879" cy="5262979"/>
          </a:xfrm>
          <a:prstGeom prst="rect">
            <a:avLst/>
          </a:prstGeom>
        </p:spPr>
        <p:txBody>
          <a:bodyPr wrap="square">
            <a:spAutoFit/>
          </a:bodyPr>
          <a:lstStyle/>
          <a:p>
            <a:pPr algn="just"/>
            <a:r>
              <a:rPr lang="es-MX" sz="1600" b="1" dirty="0"/>
              <a:t>Jurisprudencia 21/2016</a:t>
            </a:r>
          </a:p>
          <a:p>
            <a:pPr algn="just"/>
            <a:r>
              <a:rPr lang="es-MX" sz="1600" b="1" dirty="0"/>
              <a:t>REGISTRO DE CANDIDATURAS INDEPENDIENTES. ES UN ACTO ADMINISTRATIVO ELECTORAL CONSTITUTIVO DE DERECHOS Y OBLIGACIONES, SIN EFECTOS RETROACTIVOS.</a:t>
            </a:r>
          </a:p>
          <a:p>
            <a:pPr algn="just"/>
            <a:endParaRPr lang="es-MX" sz="1600" b="1" dirty="0"/>
          </a:p>
          <a:p>
            <a:pPr algn="just"/>
            <a:r>
              <a:rPr lang="es-MX" sz="1600" b="1" dirty="0"/>
              <a:t>Jurisprudencia 16/2016</a:t>
            </a:r>
          </a:p>
          <a:p>
            <a:pPr algn="just"/>
            <a:r>
              <a:rPr lang="es-MX" sz="1600" b="1" dirty="0"/>
              <a:t>CANDIDATURAS INDEPENDIENTES. EL PORCENTAJE DE FIRMAS PARA SU REGISTRO, SE AJUSTA A LOS PRINCIPIOS DE NECESIDAD, IDONEIDAD Y PROPORCIONALIDAD.</a:t>
            </a:r>
          </a:p>
          <a:p>
            <a:pPr algn="just"/>
            <a:endParaRPr lang="es-MX" sz="1600" b="1" dirty="0"/>
          </a:p>
          <a:p>
            <a:pPr algn="just"/>
            <a:r>
              <a:rPr lang="es-MX" sz="1600" b="1" dirty="0"/>
              <a:t>Jurisprudencia 15/2016</a:t>
            </a:r>
          </a:p>
          <a:p>
            <a:pPr algn="just"/>
            <a:r>
              <a:rPr lang="es-MX" sz="1600" b="1" dirty="0"/>
              <a:t>CANDIDATURAS INDEPENDIENTES. EL DERECHO A LAS PRERROGATIVAS DE RADIO Y TELEVISIÓN SE GENERA A PARTIR DE SU REGISTRO FORMAL, POR LO QUE ES IMPROCEDENTE REPONERLAS ANTE REGISTROS SUPERVENIENTES.</a:t>
            </a:r>
          </a:p>
          <a:p>
            <a:pPr algn="just"/>
            <a:endParaRPr lang="es-MX" sz="1600" b="1" dirty="0"/>
          </a:p>
          <a:p>
            <a:pPr algn="just"/>
            <a:r>
              <a:rPr lang="es-MX" sz="1600" b="1" dirty="0"/>
              <a:t>Jurisprudencia 4/2016</a:t>
            </a:r>
          </a:p>
          <a:p>
            <a:pPr algn="just"/>
            <a:r>
              <a:rPr lang="es-MX" sz="1600" b="1" dirty="0"/>
              <a:t>CANDIDATURAS INDEPENDIENTES. LAS RELACIONADAS CON LA INTEGRACIÓN DE AYUNTAMIENTOS, TIENEN DERECHO A QUE SE LES ASIGNEN REGIDURÍAS POR EL PRINCIPIO DE REPRESENTACIÓN PROPORCIONAL.</a:t>
            </a:r>
          </a:p>
          <a:p>
            <a:pPr algn="just"/>
            <a:endParaRPr lang="es-MX" sz="1600" b="1" dirty="0"/>
          </a:p>
          <a:p>
            <a:pPr algn="just"/>
            <a:r>
              <a:rPr lang="es-MX" sz="1600" b="1" dirty="0"/>
              <a:t>Jurisprudencia 2/2015</a:t>
            </a:r>
          </a:p>
          <a:p>
            <a:pPr algn="just"/>
            <a:r>
              <a:rPr lang="es-MX" sz="1600" b="1" dirty="0"/>
              <a:t>CANDIDATOS INDEPENDIENTES. EL PLAZO PARA SUBSANAR IRREGULARIDADES EN LA MANIFESTACIÓN DE INTENCIÓN DEBE OTORGARSE EN TODOS LOS CASOS.</a:t>
            </a:r>
          </a:p>
        </p:txBody>
      </p:sp>
      <p:sp>
        <p:nvSpPr>
          <p:cNvPr id="5" name="CuadroTexto 4">
            <a:extLst>
              <a:ext uri="{FF2B5EF4-FFF2-40B4-BE49-F238E27FC236}">
                <a16:creationId xmlns:a16="http://schemas.microsoft.com/office/drawing/2014/main" id="{4688F82E-4493-482A-A104-A0D48F5D54D6}"/>
              </a:ext>
            </a:extLst>
          </p:cNvPr>
          <p:cNvSpPr txBox="1"/>
          <p:nvPr/>
        </p:nvSpPr>
        <p:spPr>
          <a:xfrm>
            <a:off x="4219090" y="83127"/>
            <a:ext cx="4703700" cy="477054"/>
          </a:xfrm>
          <a:prstGeom prst="rect">
            <a:avLst/>
          </a:prstGeom>
          <a:noFill/>
        </p:spPr>
        <p:txBody>
          <a:bodyPr wrap="square" rtlCol="0">
            <a:spAutoFit/>
          </a:bodyPr>
          <a:lstStyle/>
          <a:p>
            <a:pPr algn="ctr"/>
            <a:r>
              <a:rPr lang="es-MX" sz="2500" b="1" dirty="0">
                <a:solidFill>
                  <a:srgbClr val="2A2559"/>
                </a:solidFill>
                <a:latin typeface="Helvetica Neue"/>
              </a:rPr>
              <a:t>Criterios TEPJF </a:t>
            </a:r>
          </a:p>
        </p:txBody>
      </p:sp>
    </p:spTree>
    <p:extLst>
      <p:ext uri="{BB962C8B-B14F-4D97-AF65-F5344CB8AC3E}">
        <p14:creationId xmlns:p14="http://schemas.microsoft.com/office/powerpoint/2010/main" val="34180192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14808" y="8620"/>
            <a:ext cx="9129192" cy="504056"/>
          </a:xfrm>
          <a:prstGeom prst="rect">
            <a:avLst/>
          </a:prstGeom>
        </p:spPr>
        <p:txBody>
          <a:bodyPr vert="horz"/>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pPr algn="r"/>
            <a:r>
              <a:rPr lang="es-MX" sz="2400" b="1" kern="0" dirty="0">
                <a:solidFill>
                  <a:schemeClr val="bg1"/>
                </a:solidFill>
              </a:rPr>
              <a:t>Jurisprudencia  y Tesis</a:t>
            </a:r>
          </a:p>
        </p:txBody>
      </p:sp>
      <p:sp>
        <p:nvSpPr>
          <p:cNvPr id="3" name="2 Rectángulo"/>
          <p:cNvSpPr/>
          <p:nvPr/>
        </p:nvSpPr>
        <p:spPr>
          <a:xfrm>
            <a:off x="539552" y="836712"/>
            <a:ext cx="7776864" cy="830997"/>
          </a:xfrm>
          <a:prstGeom prst="rect">
            <a:avLst/>
          </a:prstGeom>
        </p:spPr>
        <p:txBody>
          <a:bodyPr wrap="square">
            <a:spAutoFit/>
          </a:bodyPr>
          <a:lstStyle/>
          <a:p>
            <a:pPr algn="just"/>
            <a:endParaRPr lang="es-MX" sz="1600" dirty="0"/>
          </a:p>
          <a:p>
            <a:pPr marL="400050" indent="-400050" algn="just">
              <a:buAutoNum type="romanUcPeriod"/>
            </a:pPr>
            <a:endParaRPr lang="es-MX" sz="1600" dirty="0"/>
          </a:p>
          <a:p>
            <a:pPr marL="400050" indent="-400050" algn="just">
              <a:buAutoNum type="romanUcPeriod"/>
            </a:pPr>
            <a:endParaRPr lang="es-MX" sz="1600" dirty="0"/>
          </a:p>
        </p:txBody>
      </p:sp>
      <p:sp>
        <p:nvSpPr>
          <p:cNvPr id="6" name="5 Rectángulo"/>
          <p:cNvSpPr/>
          <p:nvPr/>
        </p:nvSpPr>
        <p:spPr>
          <a:xfrm>
            <a:off x="539552" y="836712"/>
            <a:ext cx="7920879" cy="5509200"/>
          </a:xfrm>
          <a:prstGeom prst="rect">
            <a:avLst/>
          </a:prstGeom>
        </p:spPr>
        <p:txBody>
          <a:bodyPr wrap="square">
            <a:spAutoFit/>
          </a:bodyPr>
          <a:lstStyle/>
          <a:p>
            <a:pPr algn="just"/>
            <a:r>
              <a:rPr lang="es-MX" sz="1600" b="1" dirty="0"/>
              <a:t>Tesis XXIV/2019</a:t>
            </a:r>
          </a:p>
          <a:p>
            <a:pPr algn="just"/>
            <a:r>
              <a:rPr lang="es-MX" sz="1600" b="1" dirty="0"/>
              <a:t>SÍMBOLOS RELIGIOSOS. SU INCLUSIÓN EN LA PROPAGANDA DE LOS ASPIRANTES A CANDIDATURAS INDEPENDIENTES VIOLA EL PRINCIPIO CONSTITUCIONAL DE LAICIDAD.</a:t>
            </a:r>
          </a:p>
          <a:p>
            <a:pPr algn="just"/>
            <a:endParaRPr lang="es-MX" sz="1600" b="1" dirty="0"/>
          </a:p>
          <a:p>
            <a:pPr algn="just"/>
            <a:r>
              <a:rPr lang="es-MX" sz="1600" b="1" dirty="0"/>
              <a:t>Tesis XVII/2019</a:t>
            </a:r>
          </a:p>
          <a:p>
            <a:pPr algn="just"/>
            <a:r>
              <a:rPr lang="es-MX" sz="1600" b="1" dirty="0"/>
              <a:t>CANDIDATURAS INDEPENDIENTES. ELEMENTOS PARA FIJAR EL LÍMITE INDIVIDUAL DE APORTACIONES PARA EL FINANCIAMIENTO PRIVADO.</a:t>
            </a:r>
          </a:p>
          <a:p>
            <a:pPr algn="just"/>
            <a:endParaRPr lang="es-MX" sz="1600" b="1" dirty="0"/>
          </a:p>
          <a:p>
            <a:pPr algn="just"/>
            <a:r>
              <a:rPr lang="es-MX" sz="1600" b="1" dirty="0"/>
              <a:t>Tesis IX/2019</a:t>
            </a:r>
          </a:p>
          <a:p>
            <a:pPr algn="just"/>
            <a:r>
              <a:rPr lang="es-MX" sz="1600" b="1" dirty="0"/>
              <a:t>CANDIDATURAS INDEPENDIENTES. PROCEDE LA AMPLIACIÓN DEL PLAZO PARA LA OBTENCIÓN DEL APOYO CIUDADANO CUANDO POR CAUSAS AJENAS AL ASPIRANTE NO GOZA DE LA TOTALIDAD DEL MISMO.</a:t>
            </a:r>
          </a:p>
          <a:p>
            <a:pPr algn="just"/>
            <a:endParaRPr lang="es-MX" sz="1600" b="1" dirty="0"/>
          </a:p>
          <a:p>
            <a:pPr algn="just"/>
            <a:r>
              <a:rPr lang="es-MX" sz="1600" b="1" dirty="0"/>
              <a:t>Tesis XVII/2018</a:t>
            </a:r>
          </a:p>
          <a:p>
            <a:pPr algn="just"/>
            <a:r>
              <a:rPr lang="es-MX" sz="1600" b="1" dirty="0"/>
              <a:t>CANDIDATURAS INDEPENDIENTES. ES INCONSTITUCIONAL EXIGIR A LOS MILITANTES, AFILIADOS O EQUIVALENTES QUE PRETENDAN REGISTRARSE POR ESA VÍA EL MISMO TIEMPO DE SEPARACIÓN QUE A LOS DIRIGENTES PARTIDISTAS.</a:t>
            </a:r>
          </a:p>
          <a:p>
            <a:pPr algn="just"/>
            <a:endParaRPr lang="es-MX" sz="1600" b="1" dirty="0"/>
          </a:p>
          <a:p>
            <a:pPr algn="just"/>
            <a:r>
              <a:rPr lang="es-MX" sz="1600" b="1" dirty="0"/>
              <a:t>Tesis LIV/2016</a:t>
            </a:r>
          </a:p>
          <a:p>
            <a:pPr algn="just"/>
            <a:r>
              <a:rPr lang="es-MX" sz="1600" b="1" dirty="0"/>
              <a:t>CANDIDATURAS INDEPENDIENTES. LA OBLIGACIÓN DE RENUNCIAR A LA MILITANCIA UN AÑO ANTES DE LA JORNADA ELECTORAL, NO ES EXIGIBLE PARA QUIENES DESEMPEÑARON UN CARGO PARTIDISTA PREVIO A ESA TEMPORALIDAD (LEGISLACIÓN DE MICHOACÁN).</a:t>
            </a:r>
          </a:p>
        </p:txBody>
      </p:sp>
      <p:sp>
        <p:nvSpPr>
          <p:cNvPr id="5" name="CuadroTexto 4">
            <a:extLst>
              <a:ext uri="{FF2B5EF4-FFF2-40B4-BE49-F238E27FC236}">
                <a16:creationId xmlns:a16="http://schemas.microsoft.com/office/drawing/2014/main" id="{808B8A5E-C7FD-4367-9ABD-E60C655D4E1E}"/>
              </a:ext>
            </a:extLst>
          </p:cNvPr>
          <p:cNvSpPr txBox="1"/>
          <p:nvPr/>
        </p:nvSpPr>
        <p:spPr>
          <a:xfrm>
            <a:off x="4219090" y="83127"/>
            <a:ext cx="4703700" cy="477054"/>
          </a:xfrm>
          <a:prstGeom prst="rect">
            <a:avLst/>
          </a:prstGeom>
          <a:noFill/>
        </p:spPr>
        <p:txBody>
          <a:bodyPr wrap="square" rtlCol="0">
            <a:spAutoFit/>
          </a:bodyPr>
          <a:lstStyle/>
          <a:p>
            <a:pPr algn="ctr"/>
            <a:r>
              <a:rPr lang="es-MX" sz="2500" b="1" dirty="0">
                <a:solidFill>
                  <a:srgbClr val="2A2559"/>
                </a:solidFill>
                <a:latin typeface="Helvetica Neue"/>
              </a:rPr>
              <a:t>Criterios TEPJF </a:t>
            </a:r>
          </a:p>
        </p:txBody>
      </p:sp>
    </p:spTree>
    <p:extLst>
      <p:ext uri="{BB962C8B-B14F-4D97-AF65-F5344CB8AC3E}">
        <p14:creationId xmlns:p14="http://schemas.microsoft.com/office/powerpoint/2010/main" val="36600708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14808" y="8620"/>
            <a:ext cx="9129192" cy="504056"/>
          </a:xfrm>
          <a:prstGeom prst="rect">
            <a:avLst/>
          </a:prstGeom>
        </p:spPr>
        <p:txBody>
          <a:bodyPr vert="horz"/>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pPr algn="r"/>
            <a:r>
              <a:rPr lang="es-MX" sz="2400" b="1" kern="0" dirty="0">
                <a:solidFill>
                  <a:schemeClr val="bg1"/>
                </a:solidFill>
              </a:rPr>
              <a:t>Tesis</a:t>
            </a:r>
          </a:p>
        </p:txBody>
      </p:sp>
      <p:sp>
        <p:nvSpPr>
          <p:cNvPr id="3" name="2 Rectángulo"/>
          <p:cNvSpPr/>
          <p:nvPr/>
        </p:nvSpPr>
        <p:spPr>
          <a:xfrm>
            <a:off x="539552" y="836712"/>
            <a:ext cx="7776864" cy="830997"/>
          </a:xfrm>
          <a:prstGeom prst="rect">
            <a:avLst/>
          </a:prstGeom>
        </p:spPr>
        <p:txBody>
          <a:bodyPr wrap="square">
            <a:spAutoFit/>
          </a:bodyPr>
          <a:lstStyle/>
          <a:p>
            <a:pPr algn="just"/>
            <a:endParaRPr lang="es-MX" sz="1600" dirty="0"/>
          </a:p>
          <a:p>
            <a:pPr marL="400050" indent="-400050" algn="just">
              <a:buAutoNum type="romanUcPeriod"/>
            </a:pPr>
            <a:endParaRPr lang="es-MX" sz="1600" dirty="0"/>
          </a:p>
          <a:p>
            <a:pPr marL="400050" indent="-400050" algn="just">
              <a:buAutoNum type="romanUcPeriod"/>
            </a:pPr>
            <a:endParaRPr lang="es-MX" sz="1600" dirty="0"/>
          </a:p>
        </p:txBody>
      </p:sp>
      <p:sp>
        <p:nvSpPr>
          <p:cNvPr id="6" name="5 Rectángulo"/>
          <p:cNvSpPr/>
          <p:nvPr/>
        </p:nvSpPr>
        <p:spPr>
          <a:xfrm>
            <a:off x="539553" y="1067544"/>
            <a:ext cx="7920879" cy="4524315"/>
          </a:xfrm>
          <a:prstGeom prst="rect">
            <a:avLst/>
          </a:prstGeom>
        </p:spPr>
        <p:txBody>
          <a:bodyPr wrap="square">
            <a:spAutoFit/>
          </a:bodyPr>
          <a:lstStyle/>
          <a:p>
            <a:pPr algn="just"/>
            <a:r>
              <a:rPr lang="es-MX" sz="1600" b="1" dirty="0"/>
              <a:t>Tesis XI/2016</a:t>
            </a:r>
          </a:p>
          <a:p>
            <a:pPr algn="just"/>
            <a:r>
              <a:rPr lang="es-MX" sz="1600" b="1" dirty="0"/>
              <a:t>RADIO Y TELEVISIÓN. ANTE LA CAUSA SUPERVENIENTE DE EXISTENCIA O INEXISTENCIA DE REGISTRO DE CANDIDATOS INDEPENDIENTES, LA AUTORIDAD TIENE LA FACULTAD DE MODIFICAR LAS PAUTAS CORRESPONDIENTES.</a:t>
            </a:r>
          </a:p>
          <a:p>
            <a:pPr algn="just"/>
            <a:endParaRPr lang="es-MX" sz="1600" b="1" dirty="0"/>
          </a:p>
          <a:p>
            <a:pPr algn="just"/>
            <a:r>
              <a:rPr lang="es-MX" sz="1600" b="1" dirty="0"/>
              <a:t>Tesis LXXXII/2015</a:t>
            </a:r>
          </a:p>
          <a:p>
            <a:pPr algn="just"/>
            <a:r>
              <a:rPr lang="es-MX" sz="1600" b="1" dirty="0"/>
              <a:t>CANDIDATURAS INDEPENDIENTES. LA OMISIÓN DE SU REGULACIÓN VIOLENTA EL DERECHO POLÍTICO ELECTORAL DE SER VOTADO.</a:t>
            </a:r>
          </a:p>
          <a:p>
            <a:pPr algn="just"/>
            <a:endParaRPr lang="es-MX" sz="1600" b="1" dirty="0"/>
          </a:p>
          <a:p>
            <a:pPr algn="just"/>
            <a:r>
              <a:rPr lang="es-MX" sz="1600" b="1" dirty="0"/>
              <a:t>Tesis LXVII/2015</a:t>
            </a:r>
          </a:p>
          <a:p>
            <a:pPr algn="just"/>
            <a:r>
              <a:rPr lang="es-MX" sz="1600" b="1" dirty="0"/>
              <a:t>CANDIDATURAS INDEPENDIENTES. EL REQUISITO DE INCLUIR EL DOMICILIO DE LAS PERSONAS EN EL FORMATO DE APOYO CIUDADANO, FALTA A LA REGULARIDAD CONSTITUCIONAL.</a:t>
            </a:r>
          </a:p>
          <a:p>
            <a:pPr algn="just"/>
            <a:endParaRPr lang="es-MX" sz="1600" b="1" dirty="0"/>
          </a:p>
          <a:p>
            <a:pPr algn="just"/>
            <a:r>
              <a:rPr lang="es-MX" sz="1600" b="1" dirty="0"/>
              <a:t>Tesis LXVI/2015</a:t>
            </a:r>
          </a:p>
          <a:p>
            <a:pPr algn="just"/>
            <a:r>
              <a:rPr lang="es-MX" sz="1600" b="1" dirty="0"/>
              <a:t>CANDIDATOS INDEPENDIENTES. ALCANCES DE LOS DERECHOS DE SUS REPRESENTANTES PARA EJERCER SU FUNCIÓN ANTE LAS AUTORIDADES ELECTORALES.</a:t>
            </a:r>
          </a:p>
          <a:p>
            <a:pPr algn="just"/>
            <a:endParaRPr lang="es-MX" sz="1600" b="1" dirty="0"/>
          </a:p>
        </p:txBody>
      </p:sp>
      <p:sp>
        <p:nvSpPr>
          <p:cNvPr id="5" name="CuadroTexto 4">
            <a:extLst>
              <a:ext uri="{FF2B5EF4-FFF2-40B4-BE49-F238E27FC236}">
                <a16:creationId xmlns:a16="http://schemas.microsoft.com/office/drawing/2014/main" id="{41B1C9A5-9966-4B57-9336-2EFFD16B1D3C}"/>
              </a:ext>
            </a:extLst>
          </p:cNvPr>
          <p:cNvSpPr txBox="1"/>
          <p:nvPr/>
        </p:nvSpPr>
        <p:spPr>
          <a:xfrm>
            <a:off x="4219090" y="83127"/>
            <a:ext cx="4703700" cy="477054"/>
          </a:xfrm>
          <a:prstGeom prst="rect">
            <a:avLst/>
          </a:prstGeom>
          <a:noFill/>
        </p:spPr>
        <p:txBody>
          <a:bodyPr wrap="square" rtlCol="0">
            <a:spAutoFit/>
          </a:bodyPr>
          <a:lstStyle/>
          <a:p>
            <a:pPr algn="ctr"/>
            <a:r>
              <a:rPr lang="es-MX" sz="2500" b="1" dirty="0">
                <a:solidFill>
                  <a:srgbClr val="2A2559"/>
                </a:solidFill>
                <a:latin typeface="Helvetica Neue"/>
              </a:rPr>
              <a:t>Criterios TEPJF </a:t>
            </a:r>
          </a:p>
        </p:txBody>
      </p:sp>
    </p:spTree>
    <p:extLst>
      <p:ext uri="{BB962C8B-B14F-4D97-AF65-F5344CB8AC3E}">
        <p14:creationId xmlns:p14="http://schemas.microsoft.com/office/powerpoint/2010/main" val="23877816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14808" y="8620"/>
            <a:ext cx="9129192" cy="504056"/>
          </a:xfrm>
          <a:prstGeom prst="rect">
            <a:avLst/>
          </a:prstGeom>
        </p:spPr>
        <p:txBody>
          <a:bodyPr vert="horz"/>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pPr algn="r"/>
            <a:r>
              <a:rPr lang="es-MX" sz="2400" b="1" kern="0" dirty="0">
                <a:solidFill>
                  <a:schemeClr val="bg1"/>
                </a:solidFill>
              </a:rPr>
              <a:t>Tesis</a:t>
            </a:r>
          </a:p>
        </p:txBody>
      </p:sp>
      <p:sp>
        <p:nvSpPr>
          <p:cNvPr id="3" name="2 Rectángulo"/>
          <p:cNvSpPr/>
          <p:nvPr/>
        </p:nvSpPr>
        <p:spPr>
          <a:xfrm>
            <a:off x="539552" y="836712"/>
            <a:ext cx="7776864" cy="830997"/>
          </a:xfrm>
          <a:prstGeom prst="rect">
            <a:avLst/>
          </a:prstGeom>
        </p:spPr>
        <p:txBody>
          <a:bodyPr wrap="square">
            <a:spAutoFit/>
          </a:bodyPr>
          <a:lstStyle/>
          <a:p>
            <a:pPr algn="just"/>
            <a:endParaRPr lang="es-MX" sz="1600" dirty="0"/>
          </a:p>
          <a:p>
            <a:pPr marL="400050" indent="-400050" algn="just">
              <a:buAutoNum type="romanUcPeriod"/>
            </a:pPr>
            <a:endParaRPr lang="es-MX" sz="1600" dirty="0"/>
          </a:p>
          <a:p>
            <a:pPr marL="400050" indent="-400050" algn="just">
              <a:buAutoNum type="romanUcPeriod"/>
            </a:pPr>
            <a:endParaRPr lang="es-MX" sz="1600" dirty="0"/>
          </a:p>
        </p:txBody>
      </p:sp>
      <p:sp>
        <p:nvSpPr>
          <p:cNvPr id="6" name="5 Rectángulo"/>
          <p:cNvSpPr/>
          <p:nvPr/>
        </p:nvSpPr>
        <p:spPr>
          <a:xfrm>
            <a:off x="539553" y="1067544"/>
            <a:ext cx="7920879" cy="5262979"/>
          </a:xfrm>
          <a:prstGeom prst="rect">
            <a:avLst/>
          </a:prstGeom>
        </p:spPr>
        <p:txBody>
          <a:bodyPr wrap="square">
            <a:spAutoFit/>
          </a:bodyPr>
          <a:lstStyle/>
          <a:p>
            <a:pPr algn="just"/>
            <a:r>
              <a:rPr lang="es-MX" sz="1600" b="1" dirty="0"/>
              <a:t>Tesis LXI/2015</a:t>
            </a:r>
          </a:p>
          <a:p>
            <a:pPr algn="just"/>
            <a:r>
              <a:rPr lang="es-MX" sz="1600" b="1" dirty="0"/>
              <a:t>RADIO Y TELEVISIÓN. LA OBLIGACIÓN DE LOS CANDIDATOS INDEPENDIENTES A CARGOS DE ELECCIÓN LOCAL, DE ENTREGAR AL ORGANISMO PÚBLICO LOCAL LOS MATERIALES PARA LA DIFUSIÓN DE SUS PROMOCIONALES, GARANTIZA EL GOCE DE SU PRERROGATIVA DE ACCESO A LOS MEDIOS DE COMUNICACIÓN.</a:t>
            </a:r>
          </a:p>
          <a:p>
            <a:pPr algn="just"/>
            <a:endParaRPr lang="es-MX" sz="1600" b="1" dirty="0"/>
          </a:p>
          <a:p>
            <a:pPr algn="just"/>
            <a:r>
              <a:rPr lang="es-MX" sz="1600" b="1" dirty="0"/>
              <a:t>Tesis LIII/2015</a:t>
            </a:r>
          </a:p>
          <a:p>
            <a:pPr algn="just"/>
            <a:r>
              <a:rPr lang="es-MX" sz="1600" b="1" dirty="0"/>
              <a:t>CANDIDATURAS INDEPENDIENTES. IGUALDAD RESPECTO AL FINANCIAMIENTO PÚBLICO DE LOS CANDIDATOS POSTULADOS, EN RELACIÓN CON UN PARTIDO POLÍTICO DE NUEVA CREACIÓN.</a:t>
            </a:r>
          </a:p>
          <a:p>
            <a:pPr algn="just"/>
            <a:endParaRPr lang="es-MX" sz="1600" b="1" dirty="0"/>
          </a:p>
          <a:p>
            <a:pPr algn="just"/>
            <a:r>
              <a:rPr lang="es-MX" sz="1600" b="1" dirty="0"/>
              <a:t>Tesis LII/2015</a:t>
            </a:r>
          </a:p>
          <a:p>
            <a:pPr algn="just"/>
            <a:r>
              <a:rPr lang="es-MX" sz="1600" b="1" dirty="0"/>
              <a:t>CANDIDATOS INDEPENDIENTES. LA PROPAGANDA ELECTORAL QUE DIFUNDAN DEBE APARTARSE DE LA QUE REALICEN LOS PARTIDOS POLÍTICOS O SUS CANDIDATOS.</a:t>
            </a:r>
          </a:p>
          <a:p>
            <a:pPr algn="just"/>
            <a:endParaRPr lang="es-MX" sz="1600" b="1" dirty="0"/>
          </a:p>
          <a:p>
            <a:pPr algn="just"/>
            <a:r>
              <a:rPr lang="es-MX" sz="1600" b="1" dirty="0"/>
              <a:t>Tesis XXI/2015</a:t>
            </a:r>
          </a:p>
          <a:p>
            <a:pPr algn="just"/>
            <a:r>
              <a:rPr lang="es-MX" sz="1600" b="1" dirty="0"/>
              <a:t>CANDIDATURAS INDEPENDIENTES. NO LES ES APLICABLE EL PRINCIPIO CONSTITUCIONAL DE PREVALENCIA DEL FINANCIAMIENTO PÚBLICO SOBRE EL PRIVADO, QUE CORRESPONDE A LOS PARTIDOS POLÍTICOS.</a:t>
            </a:r>
          </a:p>
          <a:p>
            <a:pPr algn="just"/>
            <a:endParaRPr lang="es-MX" sz="1600" b="1" dirty="0"/>
          </a:p>
          <a:p>
            <a:pPr algn="just"/>
            <a:endParaRPr lang="es-MX" sz="1600" b="1" dirty="0"/>
          </a:p>
        </p:txBody>
      </p:sp>
      <p:sp>
        <p:nvSpPr>
          <p:cNvPr id="5" name="CuadroTexto 4">
            <a:extLst>
              <a:ext uri="{FF2B5EF4-FFF2-40B4-BE49-F238E27FC236}">
                <a16:creationId xmlns:a16="http://schemas.microsoft.com/office/drawing/2014/main" id="{65AC8712-CAFF-4786-ADE3-A3A35A1FFB39}"/>
              </a:ext>
            </a:extLst>
          </p:cNvPr>
          <p:cNvSpPr txBox="1"/>
          <p:nvPr/>
        </p:nvSpPr>
        <p:spPr>
          <a:xfrm>
            <a:off x="4219090" y="83127"/>
            <a:ext cx="4703700" cy="477054"/>
          </a:xfrm>
          <a:prstGeom prst="rect">
            <a:avLst/>
          </a:prstGeom>
          <a:noFill/>
        </p:spPr>
        <p:txBody>
          <a:bodyPr wrap="square" rtlCol="0">
            <a:spAutoFit/>
          </a:bodyPr>
          <a:lstStyle/>
          <a:p>
            <a:pPr algn="ctr"/>
            <a:r>
              <a:rPr lang="es-MX" sz="2500" b="1" dirty="0">
                <a:solidFill>
                  <a:srgbClr val="2A2559"/>
                </a:solidFill>
                <a:latin typeface="Helvetica Neue"/>
              </a:rPr>
              <a:t>Criterios TEPJF </a:t>
            </a:r>
          </a:p>
        </p:txBody>
      </p:sp>
    </p:spTree>
    <p:extLst>
      <p:ext uri="{BB962C8B-B14F-4D97-AF65-F5344CB8AC3E}">
        <p14:creationId xmlns:p14="http://schemas.microsoft.com/office/powerpoint/2010/main" val="27827285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14808" y="8620"/>
            <a:ext cx="9129192" cy="504056"/>
          </a:xfrm>
          <a:prstGeom prst="rect">
            <a:avLst/>
          </a:prstGeom>
        </p:spPr>
        <p:txBody>
          <a:bodyPr vert="horz"/>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pPr algn="r"/>
            <a:r>
              <a:rPr lang="es-MX" sz="2400" b="1" kern="0" dirty="0">
                <a:solidFill>
                  <a:schemeClr val="bg1"/>
                </a:solidFill>
              </a:rPr>
              <a:t>Tesis</a:t>
            </a:r>
          </a:p>
        </p:txBody>
      </p:sp>
      <p:sp>
        <p:nvSpPr>
          <p:cNvPr id="3" name="2 Rectángulo"/>
          <p:cNvSpPr/>
          <p:nvPr/>
        </p:nvSpPr>
        <p:spPr>
          <a:xfrm>
            <a:off x="539552" y="836712"/>
            <a:ext cx="7776864" cy="830997"/>
          </a:xfrm>
          <a:prstGeom prst="rect">
            <a:avLst/>
          </a:prstGeom>
        </p:spPr>
        <p:txBody>
          <a:bodyPr wrap="square">
            <a:spAutoFit/>
          </a:bodyPr>
          <a:lstStyle/>
          <a:p>
            <a:pPr algn="just"/>
            <a:endParaRPr lang="es-MX" sz="1600" dirty="0"/>
          </a:p>
          <a:p>
            <a:pPr marL="400050" indent="-400050" algn="just">
              <a:buAutoNum type="romanUcPeriod"/>
            </a:pPr>
            <a:endParaRPr lang="es-MX" sz="1600" dirty="0"/>
          </a:p>
          <a:p>
            <a:pPr marL="400050" indent="-400050" algn="just">
              <a:buAutoNum type="romanUcPeriod"/>
            </a:pPr>
            <a:endParaRPr lang="es-MX" sz="1600" dirty="0"/>
          </a:p>
        </p:txBody>
      </p:sp>
      <p:sp>
        <p:nvSpPr>
          <p:cNvPr id="6" name="5 Rectángulo"/>
          <p:cNvSpPr/>
          <p:nvPr/>
        </p:nvSpPr>
        <p:spPr>
          <a:xfrm>
            <a:off x="539553" y="1067544"/>
            <a:ext cx="7920879" cy="4524315"/>
          </a:xfrm>
          <a:prstGeom prst="rect">
            <a:avLst/>
          </a:prstGeom>
        </p:spPr>
        <p:txBody>
          <a:bodyPr wrap="square">
            <a:spAutoFit/>
          </a:bodyPr>
          <a:lstStyle/>
          <a:p>
            <a:pPr algn="just"/>
            <a:r>
              <a:rPr lang="es-MX" sz="1600" b="1" dirty="0"/>
              <a:t>Tesis VII/2015</a:t>
            </a:r>
          </a:p>
          <a:p>
            <a:pPr algn="just"/>
            <a:r>
              <a:rPr lang="es-MX" sz="1600" b="1" dirty="0"/>
              <a:t>CANDIDATURAS INDEPENDIENTES. LA NORMA QUE EXIGE ACREDITAR EL RESPALDO CIUDADANO A TRAVÉS DE INSTRUMENTOS NOTARIALES, ES INCONSTITUCIONAL (LEGISLACIÓN DE ZACATECAS).</a:t>
            </a:r>
          </a:p>
          <a:p>
            <a:pPr algn="just"/>
            <a:endParaRPr lang="es-MX" sz="1600" b="1" dirty="0"/>
          </a:p>
          <a:p>
            <a:pPr algn="just"/>
            <a:r>
              <a:rPr lang="es-MX" sz="1600" b="1" dirty="0"/>
              <a:t>Tesis VI/2015</a:t>
            </a:r>
          </a:p>
          <a:p>
            <a:pPr algn="just"/>
            <a:r>
              <a:rPr lang="es-MX" sz="1600" b="1" dirty="0"/>
              <a:t>CANDIDATURAS INDEPENDIENTES. LA LISTA DE APOYO CIUDADANO A UN ASPIRANTE NO ES ASIMILABLE AL PADRÓN DE MILITANCIA PARTIDISTA.</a:t>
            </a:r>
          </a:p>
          <a:p>
            <a:pPr algn="just"/>
            <a:endParaRPr lang="es-MX" sz="1600" b="1" dirty="0"/>
          </a:p>
          <a:p>
            <a:pPr algn="just"/>
            <a:r>
              <a:rPr lang="es-MX" sz="1600" b="1" dirty="0"/>
              <a:t>Tesis IV/2015</a:t>
            </a:r>
          </a:p>
          <a:p>
            <a:pPr algn="just"/>
            <a:r>
              <a:rPr lang="es-MX" sz="1600" b="1" dirty="0"/>
              <a:t>CANDIDATURAS INDEPENDIENTES. ES EXCESIVO, INNECESARIO Y DESPROPORCIONADO PUBLICAR LA LISTA CON DATOS PERSONALES DE LOS CIUDADANOS QUE APOYEN A UN ASPIRANTE.</a:t>
            </a:r>
          </a:p>
          <a:p>
            <a:pPr algn="just"/>
            <a:endParaRPr lang="es-MX" sz="1600" b="1" dirty="0"/>
          </a:p>
          <a:p>
            <a:pPr algn="just"/>
            <a:r>
              <a:rPr lang="es-MX" sz="1600" b="1" dirty="0"/>
              <a:t>Tesis III/2015</a:t>
            </a:r>
          </a:p>
          <a:p>
            <a:pPr algn="just"/>
            <a:r>
              <a:rPr lang="es-MX" sz="1600" b="1" dirty="0"/>
              <a:t>CANDIDATURAS INDEPENDIENTES. ES DESPROPORCIONAL EXIGIR A LOS ASPIRANTES A UNA DIPUTACIÓN LA CAPTURA DE LOS DATOS DE LOS CIUDADANOS QUE LOS RESPALDEN EN EL SISTEMA ELECTRÓNICO INFORMÁTICO.</a:t>
            </a:r>
          </a:p>
        </p:txBody>
      </p:sp>
      <p:sp>
        <p:nvSpPr>
          <p:cNvPr id="5" name="CuadroTexto 4">
            <a:extLst>
              <a:ext uri="{FF2B5EF4-FFF2-40B4-BE49-F238E27FC236}">
                <a16:creationId xmlns:a16="http://schemas.microsoft.com/office/drawing/2014/main" id="{FEBF574B-A282-449B-8547-FD36CCBA7E7F}"/>
              </a:ext>
            </a:extLst>
          </p:cNvPr>
          <p:cNvSpPr txBox="1"/>
          <p:nvPr/>
        </p:nvSpPr>
        <p:spPr>
          <a:xfrm>
            <a:off x="4219090" y="83127"/>
            <a:ext cx="4703700" cy="477054"/>
          </a:xfrm>
          <a:prstGeom prst="rect">
            <a:avLst/>
          </a:prstGeom>
          <a:noFill/>
        </p:spPr>
        <p:txBody>
          <a:bodyPr wrap="square" rtlCol="0">
            <a:spAutoFit/>
          </a:bodyPr>
          <a:lstStyle/>
          <a:p>
            <a:pPr algn="ctr"/>
            <a:r>
              <a:rPr lang="es-MX" sz="2500" b="1" dirty="0">
                <a:solidFill>
                  <a:srgbClr val="2A2559"/>
                </a:solidFill>
                <a:latin typeface="Helvetica Neue"/>
              </a:rPr>
              <a:t>Criterios TEPJF </a:t>
            </a:r>
          </a:p>
        </p:txBody>
      </p:sp>
    </p:spTree>
    <p:extLst>
      <p:ext uri="{BB962C8B-B14F-4D97-AF65-F5344CB8AC3E}">
        <p14:creationId xmlns:p14="http://schemas.microsoft.com/office/powerpoint/2010/main" val="1257616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D960FE92-9F4B-4B8E-BC01-530440CEA144}"/>
              </a:ext>
            </a:extLst>
          </p:cNvPr>
          <p:cNvSpPr txBox="1"/>
          <p:nvPr/>
        </p:nvSpPr>
        <p:spPr>
          <a:xfrm>
            <a:off x="831272" y="1499166"/>
            <a:ext cx="7641271" cy="4493538"/>
          </a:xfrm>
          <a:prstGeom prst="rect">
            <a:avLst/>
          </a:prstGeom>
          <a:noFill/>
        </p:spPr>
        <p:txBody>
          <a:bodyPr wrap="square">
            <a:spAutoFit/>
          </a:bodyPr>
          <a:lstStyle/>
          <a:p>
            <a:pPr algn="just"/>
            <a:r>
              <a:rPr lang="es-MX" sz="2200" dirty="0"/>
              <a:t>No obstante, definir las candidaturas independientes de manera legal no asegura que los candidatos sean realmente independientes y que no gocen de algún apoyo informal de un partido (por ejemplo, en los casos de quienes antes eran militantes de esas organizaciones y aún mantengan vínculos personales con otros dirigentes del partido, o que su imagen esté asociada a los liderazgos o a la militancia). Precisamente, la dificultad de analizar este fenómeno está en determinar la independencia de estas candidaturas respecto de otros partidos o liderazgos. Las listas, candidatos o movimientos independientes pueden “ocultar </a:t>
            </a:r>
            <a:r>
              <a:rPr lang="es-MX" sz="2200" dirty="0" err="1"/>
              <a:t>pseudo-partidos</a:t>
            </a:r>
            <a:r>
              <a:rPr lang="es-MX" sz="2200" dirty="0"/>
              <a:t> o partidos ocultos” o servir a los políticos de otros partidos para obtener una ventaja estratégica en la competición electoral. (</a:t>
            </a:r>
            <a:r>
              <a:rPr lang="es-MX" sz="2200" dirty="0" err="1"/>
              <a:t>Freidenberg</a:t>
            </a:r>
            <a:r>
              <a:rPr lang="es-MX" sz="2200" dirty="0"/>
              <a:t> 2017, 23)</a:t>
            </a:r>
          </a:p>
        </p:txBody>
      </p:sp>
      <p:sp>
        <p:nvSpPr>
          <p:cNvPr id="5" name="CuadroTexto 4">
            <a:extLst>
              <a:ext uri="{FF2B5EF4-FFF2-40B4-BE49-F238E27FC236}">
                <a16:creationId xmlns:a16="http://schemas.microsoft.com/office/drawing/2014/main" id="{C1775D52-E873-40D1-BE82-BC96942A4074}"/>
              </a:ext>
            </a:extLst>
          </p:cNvPr>
          <p:cNvSpPr txBox="1"/>
          <p:nvPr/>
        </p:nvSpPr>
        <p:spPr>
          <a:xfrm>
            <a:off x="3925455" y="637392"/>
            <a:ext cx="4547088" cy="477054"/>
          </a:xfrm>
          <a:prstGeom prst="rect">
            <a:avLst/>
          </a:prstGeom>
          <a:noFill/>
        </p:spPr>
        <p:txBody>
          <a:bodyPr wrap="square" rtlCol="0">
            <a:spAutoFit/>
          </a:bodyPr>
          <a:lstStyle/>
          <a:p>
            <a:pPr algn="ctr"/>
            <a:r>
              <a:rPr lang="es-MX" sz="2500" b="1" dirty="0">
                <a:solidFill>
                  <a:srgbClr val="2A2559"/>
                </a:solidFill>
                <a:latin typeface="Helvetica Neue"/>
              </a:rPr>
              <a:t>A tomar en cuenta</a:t>
            </a:r>
          </a:p>
        </p:txBody>
      </p:sp>
    </p:spTree>
    <p:extLst>
      <p:ext uri="{BB962C8B-B14F-4D97-AF65-F5344CB8AC3E}">
        <p14:creationId xmlns:p14="http://schemas.microsoft.com/office/powerpoint/2010/main" val="6669485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a:xfrm>
            <a:off x="14808" y="8620"/>
            <a:ext cx="9129192" cy="504056"/>
          </a:xfrm>
          <a:prstGeom prst="rect">
            <a:avLst/>
          </a:prstGeom>
        </p:spPr>
        <p:txBody>
          <a:bodyPr vert="horz"/>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pPr algn="r"/>
            <a:r>
              <a:rPr lang="es-MX" sz="2400" b="1" kern="0" dirty="0">
                <a:solidFill>
                  <a:schemeClr val="bg1"/>
                </a:solidFill>
              </a:rPr>
              <a:t>Tesis</a:t>
            </a:r>
          </a:p>
        </p:txBody>
      </p:sp>
      <p:sp>
        <p:nvSpPr>
          <p:cNvPr id="3" name="2 Rectángulo"/>
          <p:cNvSpPr/>
          <p:nvPr/>
        </p:nvSpPr>
        <p:spPr>
          <a:xfrm>
            <a:off x="539552" y="836712"/>
            <a:ext cx="7776864" cy="830997"/>
          </a:xfrm>
          <a:prstGeom prst="rect">
            <a:avLst/>
          </a:prstGeom>
        </p:spPr>
        <p:txBody>
          <a:bodyPr wrap="square">
            <a:spAutoFit/>
          </a:bodyPr>
          <a:lstStyle/>
          <a:p>
            <a:pPr algn="just"/>
            <a:endParaRPr lang="es-MX" sz="1600" dirty="0"/>
          </a:p>
          <a:p>
            <a:pPr marL="400050" indent="-400050" algn="just">
              <a:buAutoNum type="romanUcPeriod"/>
            </a:pPr>
            <a:endParaRPr lang="es-MX" sz="1600" dirty="0"/>
          </a:p>
          <a:p>
            <a:pPr marL="400050" indent="-400050" algn="just">
              <a:buAutoNum type="romanUcPeriod"/>
            </a:pPr>
            <a:endParaRPr lang="es-MX" sz="1600" dirty="0"/>
          </a:p>
        </p:txBody>
      </p:sp>
      <p:sp>
        <p:nvSpPr>
          <p:cNvPr id="5" name="CuadroTexto 4">
            <a:extLst>
              <a:ext uri="{FF2B5EF4-FFF2-40B4-BE49-F238E27FC236}">
                <a16:creationId xmlns:a16="http://schemas.microsoft.com/office/drawing/2014/main" id="{FEBF574B-A282-449B-8547-FD36CCBA7E7F}"/>
              </a:ext>
            </a:extLst>
          </p:cNvPr>
          <p:cNvSpPr txBox="1"/>
          <p:nvPr/>
        </p:nvSpPr>
        <p:spPr>
          <a:xfrm>
            <a:off x="4219090" y="83127"/>
            <a:ext cx="4703700" cy="477054"/>
          </a:xfrm>
          <a:prstGeom prst="rect">
            <a:avLst/>
          </a:prstGeom>
          <a:noFill/>
        </p:spPr>
        <p:txBody>
          <a:bodyPr wrap="square" rtlCol="0">
            <a:spAutoFit/>
          </a:bodyPr>
          <a:lstStyle/>
          <a:p>
            <a:pPr algn="ctr"/>
            <a:r>
              <a:rPr lang="es-MX" sz="2500" b="1" dirty="0">
                <a:solidFill>
                  <a:srgbClr val="2A2559"/>
                </a:solidFill>
                <a:latin typeface="Helvetica Neue"/>
              </a:rPr>
              <a:t>Criterios TEPJF </a:t>
            </a:r>
          </a:p>
        </p:txBody>
      </p:sp>
      <p:pic>
        <p:nvPicPr>
          <p:cNvPr id="7" name="Imagen 6">
            <a:extLst>
              <a:ext uri="{FF2B5EF4-FFF2-40B4-BE49-F238E27FC236}">
                <a16:creationId xmlns:a16="http://schemas.microsoft.com/office/drawing/2014/main" id="{DECD5614-2A0B-4F2E-96B5-1FDBFCF4A9AE}"/>
              </a:ext>
            </a:extLst>
          </p:cNvPr>
          <p:cNvPicPr>
            <a:picLocks noChangeAspect="1"/>
          </p:cNvPicPr>
          <p:nvPr/>
        </p:nvPicPr>
        <p:blipFill>
          <a:blip r:embed="rId2"/>
          <a:stretch>
            <a:fillRect/>
          </a:stretch>
        </p:blipFill>
        <p:spPr>
          <a:xfrm>
            <a:off x="2690512" y="1124849"/>
            <a:ext cx="4296375" cy="1733792"/>
          </a:xfrm>
          <a:prstGeom prst="rect">
            <a:avLst/>
          </a:prstGeom>
        </p:spPr>
      </p:pic>
      <p:sp>
        <p:nvSpPr>
          <p:cNvPr id="9" name="CuadroTexto 8">
            <a:extLst>
              <a:ext uri="{FF2B5EF4-FFF2-40B4-BE49-F238E27FC236}">
                <a16:creationId xmlns:a16="http://schemas.microsoft.com/office/drawing/2014/main" id="{B846C794-1EA3-4739-ADFC-AEF7471951CC}"/>
              </a:ext>
            </a:extLst>
          </p:cNvPr>
          <p:cNvSpPr txBox="1"/>
          <p:nvPr/>
        </p:nvSpPr>
        <p:spPr>
          <a:xfrm>
            <a:off x="2367263" y="3753535"/>
            <a:ext cx="4619624" cy="646331"/>
          </a:xfrm>
          <a:prstGeom prst="rect">
            <a:avLst/>
          </a:prstGeom>
          <a:noFill/>
        </p:spPr>
        <p:txBody>
          <a:bodyPr wrap="square">
            <a:spAutoFit/>
          </a:bodyPr>
          <a:lstStyle/>
          <a:p>
            <a:r>
              <a:rPr lang="es-MX" dirty="0"/>
              <a:t>https://integralia.com.mx/web/wp-content/uploads/2021/09/Tema2-Sub5.pdf</a:t>
            </a:r>
          </a:p>
        </p:txBody>
      </p:sp>
    </p:spTree>
    <p:extLst>
      <p:ext uri="{BB962C8B-B14F-4D97-AF65-F5344CB8AC3E}">
        <p14:creationId xmlns:p14="http://schemas.microsoft.com/office/powerpoint/2010/main" val="33543629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3">
            <a:extLst>
              <a:ext uri="{FF2B5EF4-FFF2-40B4-BE49-F238E27FC236}">
                <a16:creationId xmlns:a16="http://schemas.microsoft.com/office/drawing/2014/main" id="{EF1C961A-3E42-4049-B3C0-4E192EA61663}"/>
              </a:ext>
            </a:extLst>
          </p:cNvPr>
          <p:cNvSpPr>
            <a:spLocks noChangeArrowheads="1"/>
          </p:cNvSpPr>
          <p:nvPr/>
        </p:nvSpPr>
        <p:spPr bwMode="auto">
          <a:xfrm>
            <a:off x="685800" y="2066055"/>
            <a:ext cx="7772400" cy="195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912813">
              <a:defRPr>
                <a:solidFill>
                  <a:schemeClr val="tx1"/>
                </a:solidFill>
                <a:latin typeface="Calibri" panose="020F0502020204030204" pitchFamily="34" charset="0"/>
              </a:defRPr>
            </a:lvl1pPr>
            <a:lvl2pPr marL="742950" indent="-285750" defTabSz="912813">
              <a:defRPr>
                <a:solidFill>
                  <a:schemeClr val="tx1"/>
                </a:solidFill>
                <a:latin typeface="Calibri" panose="020F0502020204030204" pitchFamily="34" charset="0"/>
              </a:defRPr>
            </a:lvl2pPr>
            <a:lvl3pPr marL="1143000" indent="-228600" defTabSz="912813">
              <a:defRPr>
                <a:solidFill>
                  <a:schemeClr val="tx1"/>
                </a:solidFill>
                <a:latin typeface="Calibri" panose="020F0502020204030204" pitchFamily="34" charset="0"/>
              </a:defRPr>
            </a:lvl3pPr>
            <a:lvl4pPr marL="1600200" indent="-228600" defTabSz="912813">
              <a:defRPr>
                <a:solidFill>
                  <a:schemeClr val="tx1"/>
                </a:solidFill>
                <a:latin typeface="Calibri" panose="020F0502020204030204" pitchFamily="34" charset="0"/>
              </a:defRPr>
            </a:lvl4pPr>
            <a:lvl5pPr marL="2057400" indent="-228600" defTabSz="912813">
              <a:defRPr>
                <a:solidFill>
                  <a:schemeClr val="tx1"/>
                </a:solidFill>
                <a:latin typeface="Calibri" panose="020F0502020204030204" pitchFamily="34" charset="0"/>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MX" altLang="es-MX" sz="3600" b="1" dirty="0">
                <a:solidFill>
                  <a:srgbClr val="2A2559"/>
                </a:solidFill>
                <a:latin typeface="Helvetica Neue" charset="0"/>
                <a:ea typeface="ＭＳ Ｐゴシック" panose="020B0600070205080204" pitchFamily="34" charset="-128"/>
              </a:rPr>
              <a:t>¡Gracias Totales!</a:t>
            </a:r>
            <a:endParaRPr lang="es-ES" altLang="es-MX" sz="3600" b="1" dirty="0">
              <a:solidFill>
                <a:srgbClr val="2A2559"/>
              </a:solidFill>
              <a:latin typeface="Helvetica Neue" charset="0"/>
              <a:ea typeface="ＭＳ Ｐゴシック" panose="020B0600070205080204" pitchFamily="34" charset="-128"/>
            </a:endParaRPr>
          </a:p>
        </p:txBody>
      </p:sp>
      <p:sp>
        <p:nvSpPr>
          <p:cNvPr id="3" name="CuadroTexto 2">
            <a:extLst>
              <a:ext uri="{FF2B5EF4-FFF2-40B4-BE49-F238E27FC236}">
                <a16:creationId xmlns:a16="http://schemas.microsoft.com/office/drawing/2014/main" id="{18D26E23-E016-45A9-8ED8-D4CF67DD41C9}"/>
              </a:ext>
            </a:extLst>
          </p:cNvPr>
          <p:cNvSpPr txBox="1"/>
          <p:nvPr/>
        </p:nvSpPr>
        <p:spPr>
          <a:xfrm>
            <a:off x="4552100" y="4406106"/>
            <a:ext cx="2707793" cy="461665"/>
          </a:xfrm>
          <a:prstGeom prst="rect">
            <a:avLst/>
          </a:prstGeom>
          <a:noFill/>
        </p:spPr>
        <p:txBody>
          <a:bodyPr wrap="none" rtlCol="0">
            <a:spAutoFit/>
          </a:bodyPr>
          <a:lstStyle/>
          <a:p>
            <a:r>
              <a:rPr lang="es-ES" sz="2400" b="1" dirty="0">
                <a:latin typeface="Arial" panose="020B0604020202020204" pitchFamily="34" charset="0"/>
                <a:cs typeface="Arial" panose="020B0604020202020204" pitchFamily="34" charset="0"/>
              </a:rPr>
              <a:t>@AxlGatoCohete</a:t>
            </a:r>
          </a:p>
        </p:txBody>
      </p:sp>
      <p:sp>
        <p:nvSpPr>
          <p:cNvPr id="4" name="CuadroTexto 3">
            <a:extLst>
              <a:ext uri="{FF2B5EF4-FFF2-40B4-BE49-F238E27FC236}">
                <a16:creationId xmlns:a16="http://schemas.microsoft.com/office/drawing/2014/main" id="{7FD43946-7C18-4ABF-9129-C23CD0051CF9}"/>
              </a:ext>
            </a:extLst>
          </p:cNvPr>
          <p:cNvSpPr txBox="1"/>
          <p:nvPr/>
        </p:nvSpPr>
        <p:spPr>
          <a:xfrm>
            <a:off x="3718881" y="4867771"/>
            <a:ext cx="4374232" cy="461665"/>
          </a:xfrm>
          <a:prstGeom prst="rect">
            <a:avLst/>
          </a:prstGeom>
          <a:noFill/>
        </p:spPr>
        <p:txBody>
          <a:bodyPr wrap="square" rtlCol="0">
            <a:spAutoFit/>
          </a:bodyPr>
          <a:lstStyle/>
          <a:p>
            <a:r>
              <a:rPr lang="es-ES" sz="2400" b="1" dirty="0">
                <a:latin typeface="Arial" panose="020B0604020202020204" pitchFamily="34" charset="0"/>
                <a:cs typeface="Arial" panose="020B0604020202020204" pitchFamily="34" charset="0"/>
                <a:hlinkClick r:id="rId2"/>
              </a:rPr>
              <a:t>alexander.reyes@te.gob.mx</a:t>
            </a:r>
            <a:r>
              <a:rPr lang="es-ES" sz="24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8591897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6DC7E07B-353F-4F55-8D70-24B2D41CD678}"/>
              </a:ext>
            </a:extLst>
          </p:cNvPr>
          <p:cNvSpPr txBox="1"/>
          <p:nvPr/>
        </p:nvSpPr>
        <p:spPr>
          <a:xfrm>
            <a:off x="4248615" y="637392"/>
            <a:ext cx="4223928" cy="477054"/>
          </a:xfrm>
          <a:prstGeom prst="rect">
            <a:avLst/>
          </a:prstGeom>
          <a:noFill/>
        </p:spPr>
        <p:txBody>
          <a:bodyPr wrap="square" rtlCol="0">
            <a:spAutoFit/>
          </a:bodyPr>
          <a:lstStyle/>
          <a:p>
            <a:pPr algn="ctr"/>
            <a:r>
              <a:rPr lang="es-MX" sz="2500" b="1" dirty="0">
                <a:solidFill>
                  <a:srgbClr val="2A2559"/>
                </a:solidFill>
                <a:latin typeface="Helvetica Neue"/>
              </a:rPr>
              <a:t>Legislación</a:t>
            </a:r>
          </a:p>
        </p:txBody>
      </p:sp>
      <p:sp>
        <p:nvSpPr>
          <p:cNvPr id="5" name="CuadroTexto 4">
            <a:extLst>
              <a:ext uri="{FF2B5EF4-FFF2-40B4-BE49-F238E27FC236}">
                <a16:creationId xmlns:a16="http://schemas.microsoft.com/office/drawing/2014/main" id="{62DBD57B-B6E1-4C31-ACB9-A3D88541E018}"/>
              </a:ext>
            </a:extLst>
          </p:cNvPr>
          <p:cNvSpPr txBox="1"/>
          <p:nvPr/>
        </p:nvSpPr>
        <p:spPr>
          <a:xfrm>
            <a:off x="822036" y="1166842"/>
            <a:ext cx="7499927" cy="4524315"/>
          </a:xfrm>
          <a:prstGeom prst="rect">
            <a:avLst/>
          </a:prstGeom>
          <a:noFill/>
        </p:spPr>
        <p:txBody>
          <a:bodyPr wrap="square">
            <a:spAutoFit/>
          </a:bodyPr>
          <a:lstStyle/>
          <a:p>
            <a:pPr algn="just"/>
            <a:r>
              <a:rPr lang="es-MX" sz="1600" dirty="0"/>
              <a:t>Código Electoral del Estado de Aguascalientes. 2020. Disponible en </a:t>
            </a:r>
            <a:r>
              <a:rPr lang="es-MX" sz="1600" dirty="0">
                <a:hlinkClick r:id="rId2"/>
              </a:rPr>
              <a:t>https://www.ieeags.mx/docs/Legislacion/9.pdf</a:t>
            </a:r>
            <a:r>
              <a:rPr lang="es-MX" sz="1600" dirty="0"/>
              <a:t> </a:t>
            </a:r>
          </a:p>
          <a:p>
            <a:pPr algn="just"/>
            <a:r>
              <a:rPr lang="es-MX" sz="1600" dirty="0"/>
              <a:t>Código Electoral del Estado de Hidalgo. 2019. Disponible en </a:t>
            </a:r>
            <a:r>
              <a:rPr lang="es-MX" sz="1600" dirty="0">
                <a:hlinkClick r:id="rId3"/>
              </a:rPr>
              <a:t>http://ieehidalgo.org.mx/images/MarcoJuridico/CodigoElectoraldelEstadodeHidalgo_.pdf</a:t>
            </a:r>
            <a:r>
              <a:rPr lang="es-MX" sz="1600" dirty="0"/>
              <a:t> </a:t>
            </a:r>
          </a:p>
          <a:p>
            <a:pPr algn="just"/>
            <a:r>
              <a:rPr lang="es-MX" sz="1600" dirty="0"/>
              <a:t>Ley de Instituciones y Procedimientos Electorales del Estado de Durango. 2021. Disponible en </a:t>
            </a:r>
            <a:r>
              <a:rPr lang="es-MX" sz="1600" dirty="0">
                <a:hlinkClick r:id="rId4"/>
              </a:rPr>
              <a:t>https://www.iepcdurango.mx/IEPC_DURANGO/documentos/2021/normatividad/05102021/LEY%20DE%20INSTITUCIONES%20Y%20PROCEDIMIENTOS%20ELECTORALES.pdf</a:t>
            </a:r>
            <a:r>
              <a:rPr lang="es-MX" sz="1600" dirty="0"/>
              <a:t> </a:t>
            </a:r>
          </a:p>
          <a:p>
            <a:pPr algn="just"/>
            <a:r>
              <a:rPr lang="es-MX" sz="1600" dirty="0"/>
              <a:t>Ley Electoral del Estado de Tamaulipas. 2020. Disponible en </a:t>
            </a:r>
            <a:r>
              <a:rPr lang="es-MX" sz="1600" dirty="0">
                <a:hlinkClick r:id="rId5"/>
              </a:rPr>
              <a:t>https://www.ietam.org.mx/PortalN/documentos/LegislacionVigente/LeyElectoraldelEstadodeTamaulipas.pdf</a:t>
            </a:r>
            <a:r>
              <a:rPr lang="es-MX" sz="1600" dirty="0"/>
              <a:t> </a:t>
            </a:r>
          </a:p>
          <a:p>
            <a:pPr algn="just"/>
            <a:r>
              <a:rPr lang="es-MX" sz="1600" dirty="0"/>
              <a:t>Ley de Instituciones y Procedimientos Electorales del Estado de Oaxaca. 2020. Disponible en </a:t>
            </a:r>
            <a:r>
              <a:rPr lang="es-MX" sz="1600" dirty="0">
                <a:hlinkClick r:id="rId6"/>
              </a:rPr>
              <a:t>https://www.ieepco.org.mx/archivos/documentos/2020/LIPEEO2020.pdf</a:t>
            </a:r>
            <a:r>
              <a:rPr lang="es-MX" sz="1600" dirty="0"/>
              <a:t> </a:t>
            </a:r>
          </a:p>
          <a:p>
            <a:pPr algn="just"/>
            <a:r>
              <a:rPr lang="es-MX" sz="1600" dirty="0"/>
              <a:t>Ley de Instituciones y Procedimientos Electorales del Estado de Quintana Roo. 2021. Disponible en </a:t>
            </a:r>
            <a:r>
              <a:rPr lang="es-MX" sz="1600" dirty="0">
                <a:hlinkClick r:id="rId7"/>
              </a:rPr>
              <a:t>https://www.ieqroo.org.mx/2018/descargas/legislacion/2022/Ley_Instituciones_Procedimientos_Electorales_Quintana_Roo.pdf</a:t>
            </a:r>
            <a:r>
              <a:rPr lang="es-MX" sz="1600" dirty="0"/>
              <a:t> </a:t>
            </a:r>
          </a:p>
        </p:txBody>
      </p:sp>
    </p:spTree>
    <p:extLst>
      <p:ext uri="{BB962C8B-B14F-4D97-AF65-F5344CB8AC3E}">
        <p14:creationId xmlns:p14="http://schemas.microsoft.com/office/powerpoint/2010/main" val="4749196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6DC7E07B-353F-4F55-8D70-24B2D41CD678}"/>
              </a:ext>
            </a:extLst>
          </p:cNvPr>
          <p:cNvSpPr txBox="1"/>
          <p:nvPr/>
        </p:nvSpPr>
        <p:spPr>
          <a:xfrm>
            <a:off x="4248615" y="637392"/>
            <a:ext cx="4223928" cy="477054"/>
          </a:xfrm>
          <a:prstGeom prst="rect">
            <a:avLst/>
          </a:prstGeom>
          <a:noFill/>
        </p:spPr>
        <p:txBody>
          <a:bodyPr wrap="square" rtlCol="0">
            <a:spAutoFit/>
          </a:bodyPr>
          <a:lstStyle/>
          <a:p>
            <a:pPr algn="ctr"/>
            <a:r>
              <a:rPr lang="es-MX" sz="2500" b="1" dirty="0">
                <a:solidFill>
                  <a:srgbClr val="2A2559"/>
                </a:solidFill>
                <a:latin typeface="Helvetica Neue"/>
              </a:rPr>
              <a:t>Convocatorias</a:t>
            </a:r>
          </a:p>
        </p:txBody>
      </p:sp>
      <p:sp>
        <p:nvSpPr>
          <p:cNvPr id="5" name="CuadroTexto 4">
            <a:extLst>
              <a:ext uri="{FF2B5EF4-FFF2-40B4-BE49-F238E27FC236}">
                <a16:creationId xmlns:a16="http://schemas.microsoft.com/office/drawing/2014/main" id="{62DBD57B-B6E1-4C31-ACB9-A3D88541E018}"/>
              </a:ext>
            </a:extLst>
          </p:cNvPr>
          <p:cNvSpPr txBox="1"/>
          <p:nvPr/>
        </p:nvSpPr>
        <p:spPr>
          <a:xfrm>
            <a:off x="822036" y="1114446"/>
            <a:ext cx="7499927" cy="4693593"/>
          </a:xfrm>
          <a:prstGeom prst="rect">
            <a:avLst/>
          </a:prstGeom>
          <a:noFill/>
        </p:spPr>
        <p:txBody>
          <a:bodyPr wrap="square">
            <a:spAutoFit/>
          </a:bodyPr>
          <a:lstStyle/>
          <a:p>
            <a:pPr marL="285750" indent="-285750" algn="just">
              <a:buFont typeface="Arial" panose="020B0604020202020204" pitchFamily="34" charset="0"/>
              <a:buChar char="•"/>
            </a:pPr>
            <a:r>
              <a:rPr lang="es-MX" sz="1300" dirty="0"/>
              <a:t>Convocatoria para la ciudadanía interesada en postularse a una candidatura independiente por la gubernatura del Estado de Aguascalientes durante el Proceso Electoral Local 2021-2022. Disponible en </a:t>
            </a:r>
            <a:r>
              <a:rPr lang="es-MX" sz="1300" dirty="0">
                <a:hlinkClick r:id="rId2"/>
              </a:rPr>
              <a:t>https://serci.ieeagssistemas.org.mx/</a:t>
            </a:r>
            <a:r>
              <a:rPr lang="es-MX" sz="1300" dirty="0"/>
              <a:t> </a:t>
            </a:r>
          </a:p>
          <a:p>
            <a:pPr marL="285750" indent="-285750" algn="just">
              <a:buFont typeface="Arial" panose="020B0604020202020204" pitchFamily="34" charset="0"/>
              <a:buChar char="•"/>
            </a:pPr>
            <a:r>
              <a:rPr lang="es-MX" sz="1300" dirty="0"/>
              <a:t>Convocatoria candidatura independiente para renovar la Gubernatura en Durango. Disponible en </a:t>
            </a:r>
            <a:r>
              <a:rPr lang="es-MX" sz="1300" dirty="0">
                <a:hlinkClick r:id="rId3"/>
              </a:rPr>
              <a:t>https://www.iepcdurango.mx//IEPC_DURANGO/informes/convocatoria_gobernador_independiente</a:t>
            </a:r>
            <a:r>
              <a:rPr lang="es-MX" sz="1300" dirty="0"/>
              <a:t> </a:t>
            </a:r>
          </a:p>
          <a:p>
            <a:pPr marL="285750" indent="-285750" algn="just">
              <a:buFont typeface="Arial" panose="020B0604020202020204" pitchFamily="34" charset="0"/>
              <a:buChar char="•"/>
            </a:pPr>
            <a:r>
              <a:rPr lang="es-MX" sz="1300" dirty="0"/>
              <a:t>Convocatoria candidatura independiente para renovar los cargos de presidencia municipal, sindicatura y regidurías. Disponible en </a:t>
            </a:r>
            <a:r>
              <a:rPr lang="es-MX" sz="1300" dirty="0">
                <a:hlinkClick r:id="rId4"/>
              </a:rPr>
              <a:t>https://www.iepcdurango.mx/IEPC_DURANGO/informes/proceso_electoral_2021_2022</a:t>
            </a:r>
            <a:r>
              <a:rPr lang="es-MX" sz="1300" dirty="0"/>
              <a:t> </a:t>
            </a:r>
          </a:p>
          <a:p>
            <a:pPr marL="285750" indent="-285750" algn="just">
              <a:buFont typeface="Arial" panose="020B0604020202020204" pitchFamily="34" charset="0"/>
              <a:buChar char="•"/>
            </a:pPr>
            <a:r>
              <a:rPr lang="es-MX" sz="1300" dirty="0"/>
              <a:t>Convocatoria dirigida a la ciudadanía hidalguense que desee postularse por una candidatura independiente en el proceso electoral local 2021-2022 para renovar la gubernatura del Estado de Hidalgo. Disponible en </a:t>
            </a:r>
            <a:r>
              <a:rPr lang="es-MX" sz="1300" dirty="0">
                <a:hlinkClick r:id="rId5"/>
              </a:rPr>
              <a:t>http://ieehidalgo.org.mx/images/procesos/Proceso_2021-2022/indep2022.pdf</a:t>
            </a:r>
            <a:r>
              <a:rPr lang="es-MX" sz="1300" dirty="0"/>
              <a:t> </a:t>
            </a:r>
          </a:p>
          <a:p>
            <a:pPr marL="285750" indent="-285750" algn="just">
              <a:buFont typeface="Arial" panose="020B0604020202020204" pitchFamily="34" charset="0"/>
              <a:buChar char="•"/>
            </a:pPr>
            <a:r>
              <a:rPr lang="es-MX" sz="1300" dirty="0"/>
              <a:t>Convocatoria a la ciudadanía con interés en postularse a una candidatura por la vía independiente, así como por candidatura independiente indígena y/o </a:t>
            </a:r>
            <a:r>
              <a:rPr lang="es-MX" sz="1300" dirty="0" err="1"/>
              <a:t>afromexicana</a:t>
            </a:r>
            <a:r>
              <a:rPr lang="es-MX" sz="1300" dirty="0"/>
              <a:t> a la gubernatura del estado de Oaxaca, en el proceso electoral ordinario 2021-2022 en el Estado de Oaxaca. Disponible en </a:t>
            </a:r>
            <a:r>
              <a:rPr lang="es-MX" sz="1300" dirty="0">
                <a:hlinkClick r:id="rId6"/>
              </a:rPr>
              <a:t>https://www.ieepco.org.mx/archivos/acuerdos/2021/AIEEPCOCG952021.pdf</a:t>
            </a:r>
            <a:r>
              <a:rPr lang="es-MX" sz="1300" dirty="0"/>
              <a:t> </a:t>
            </a:r>
          </a:p>
          <a:p>
            <a:pPr marL="285750" indent="-285750" algn="just">
              <a:buFont typeface="Arial" panose="020B0604020202020204" pitchFamily="34" charset="0"/>
              <a:buChar char="•"/>
            </a:pPr>
            <a:r>
              <a:rPr lang="es-MX" sz="1300" dirty="0"/>
              <a:t>Convocatoria a la ciudadanía con interés en postularse como candidatas o candidatos independientes a la gubernatura y diputaciones de mayoría relativa al Congreso del Estado de Quintana Roo para el proceso Electoral Local 2021-2022. Disponible en </a:t>
            </a:r>
            <a:r>
              <a:rPr lang="es-MX" sz="1300" dirty="0">
                <a:hlinkClick r:id="rId7"/>
              </a:rPr>
              <a:t>https://www.ieqroo.org.mx/2018/descargas/estrados/2021/nov/8/acuerdos.zip</a:t>
            </a:r>
            <a:r>
              <a:rPr lang="es-MX" sz="1300" dirty="0"/>
              <a:t>  </a:t>
            </a:r>
          </a:p>
          <a:p>
            <a:pPr marL="285750" indent="-285750" algn="just">
              <a:buFont typeface="Arial" panose="020B0604020202020204" pitchFamily="34" charset="0"/>
              <a:buChar char="•"/>
            </a:pPr>
            <a:r>
              <a:rPr lang="es-MX" sz="1300" dirty="0"/>
              <a:t>Convocatoria dirigida a la ciudadanía interesada en contender en la elección del domingo 5 de junio de 2022 por la vía de candidatura independiente para el cargo a la gubernatura del estado de Tamaulipas, en el Proceso Electoral Ordinario 2021-2022. Disponible en </a:t>
            </a:r>
            <a:r>
              <a:rPr lang="es-MX" sz="1300" dirty="0">
                <a:hlinkClick r:id="rId8"/>
              </a:rPr>
              <a:t>https://www.ietam.org.mx/PortalN/paginas/Procesos/PE2021/Indendientes/Archivos/Convocatoria.pdf</a:t>
            </a:r>
            <a:r>
              <a:rPr lang="es-MX" sz="1300" dirty="0"/>
              <a:t> </a:t>
            </a:r>
          </a:p>
        </p:txBody>
      </p:sp>
    </p:spTree>
    <p:extLst>
      <p:ext uri="{BB962C8B-B14F-4D97-AF65-F5344CB8AC3E}">
        <p14:creationId xmlns:p14="http://schemas.microsoft.com/office/powerpoint/2010/main" val="8167899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6DC7E07B-353F-4F55-8D70-24B2D41CD678}"/>
              </a:ext>
            </a:extLst>
          </p:cNvPr>
          <p:cNvSpPr txBox="1"/>
          <p:nvPr/>
        </p:nvSpPr>
        <p:spPr>
          <a:xfrm>
            <a:off x="4248615" y="637392"/>
            <a:ext cx="4223928" cy="477054"/>
          </a:xfrm>
          <a:prstGeom prst="rect">
            <a:avLst/>
          </a:prstGeom>
          <a:noFill/>
        </p:spPr>
        <p:txBody>
          <a:bodyPr wrap="square" rtlCol="0">
            <a:spAutoFit/>
          </a:bodyPr>
          <a:lstStyle/>
          <a:p>
            <a:pPr algn="ctr"/>
            <a:r>
              <a:rPr lang="es-MX" sz="2500" b="1" dirty="0">
                <a:solidFill>
                  <a:srgbClr val="2A2559"/>
                </a:solidFill>
                <a:latin typeface="Helvetica Neue"/>
              </a:rPr>
              <a:t>Fuentes</a:t>
            </a:r>
          </a:p>
        </p:txBody>
      </p:sp>
      <p:sp>
        <p:nvSpPr>
          <p:cNvPr id="5" name="CuadroTexto 4">
            <a:extLst>
              <a:ext uri="{FF2B5EF4-FFF2-40B4-BE49-F238E27FC236}">
                <a16:creationId xmlns:a16="http://schemas.microsoft.com/office/drawing/2014/main" id="{62DBD57B-B6E1-4C31-ACB9-A3D88541E018}"/>
              </a:ext>
            </a:extLst>
          </p:cNvPr>
          <p:cNvSpPr txBox="1"/>
          <p:nvPr/>
        </p:nvSpPr>
        <p:spPr>
          <a:xfrm>
            <a:off x="822036" y="1114446"/>
            <a:ext cx="7499927" cy="4524315"/>
          </a:xfrm>
          <a:prstGeom prst="rect">
            <a:avLst/>
          </a:prstGeom>
          <a:noFill/>
        </p:spPr>
        <p:txBody>
          <a:bodyPr wrap="square">
            <a:spAutoFit/>
          </a:bodyPr>
          <a:lstStyle/>
          <a:p>
            <a:pPr algn="just"/>
            <a:r>
              <a:rPr lang="es-MX" dirty="0" err="1"/>
              <a:t>Freidenberg</a:t>
            </a:r>
            <a:r>
              <a:rPr lang="es-MX" dirty="0"/>
              <a:t>, Flavia. 2017. Cuando la ciudadanía toma las riendas. Desafío de las candidaturas independientes. Disponible en </a:t>
            </a:r>
            <a:r>
              <a:rPr lang="es-MX" dirty="0">
                <a:hlinkClick r:id="rId2"/>
              </a:rPr>
              <a:t>https://www.te.gob.mx/publicaciones/sites/default/files//archivos_libros/CS74_Freidenberg_0.pdf</a:t>
            </a:r>
            <a:r>
              <a:rPr lang="es-MX" dirty="0"/>
              <a:t> </a:t>
            </a:r>
          </a:p>
          <a:p>
            <a:pPr algn="just"/>
            <a:r>
              <a:rPr lang="es-MX" dirty="0"/>
              <a:t>Hernández Olmos, Mariana. 2012. La importancia de las candidaturas independientes. Disponible en </a:t>
            </a:r>
            <a:r>
              <a:rPr lang="es-MX" dirty="0">
                <a:hlinkClick r:id="rId3"/>
              </a:rPr>
              <a:t>https://www.te.gob.mx/publicaciones/sites/default/files//archivos_libros/Cuadernos%20de%20Divulgaci%C3%B3n%20JE%2012.pdf</a:t>
            </a:r>
            <a:r>
              <a:rPr lang="es-MX" dirty="0"/>
              <a:t> </a:t>
            </a:r>
          </a:p>
          <a:p>
            <a:pPr algn="just"/>
            <a:r>
              <a:rPr lang="es-MX" dirty="0"/>
              <a:t>Sistema de información legislativa. 2022. Candidatura independiente. Disponible en </a:t>
            </a:r>
            <a:r>
              <a:rPr lang="es-MX" dirty="0">
                <a:hlinkClick r:id="rId4"/>
              </a:rPr>
              <a:t>http://sil.gobernacion.gob.mx/Glosario/definicionpop.php?ID=253</a:t>
            </a:r>
            <a:r>
              <a:rPr lang="es-MX" dirty="0"/>
              <a:t> </a:t>
            </a:r>
          </a:p>
          <a:p>
            <a:pPr algn="just"/>
            <a:r>
              <a:rPr lang="es-MX" dirty="0"/>
              <a:t>TEPJF. El Derecho a ser votado y las candidaturas independientes. Caso Michoacán. Disponible en </a:t>
            </a:r>
            <a:r>
              <a:rPr lang="es-MX" dirty="0">
                <a:hlinkClick r:id="rId5"/>
              </a:rPr>
              <a:t>https://www.te.gob.mx/publicaciones/sites/default/files//archivos_libros/05_El%20Derecho%20a%20ser%20Votado%20y%20las%20Candidaturas%20Independientes.Caso%20Michoaca%CC%81n.pdf</a:t>
            </a:r>
            <a:r>
              <a:rPr lang="es-MX" dirty="0"/>
              <a:t> </a:t>
            </a:r>
          </a:p>
        </p:txBody>
      </p:sp>
    </p:spTree>
    <p:extLst>
      <p:ext uri="{BB962C8B-B14F-4D97-AF65-F5344CB8AC3E}">
        <p14:creationId xmlns:p14="http://schemas.microsoft.com/office/powerpoint/2010/main" val="39566722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a:extLst>
              <a:ext uri="{FF2B5EF4-FFF2-40B4-BE49-F238E27FC236}">
                <a16:creationId xmlns:a16="http://schemas.microsoft.com/office/drawing/2014/main" id="{3FDEA354-7A5B-471B-A54A-D341EDB7C32D}"/>
              </a:ext>
            </a:extLst>
          </p:cNvPr>
          <p:cNvSpPr>
            <a:spLocks noChangeArrowheads="1"/>
          </p:cNvSpPr>
          <p:nvPr/>
        </p:nvSpPr>
        <p:spPr bwMode="auto">
          <a:xfrm>
            <a:off x="377031" y="1918749"/>
            <a:ext cx="8424862" cy="2324084"/>
          </a:xfrm>
          <a:prstGeom prst="flowChartAlternateProcess">
            <a:avLst/>
          </a:prstGeom>
          <a:gradFill rotWithShape="1">
            <a:gsLst>
              <a:gs pos="0">
                <a:schemeClr val="bg1"/>
              </a:gs>
              <a:gs pos="100000">
                <a:srgbClr val="C0C0C0"/>
              </a:gs>
            </a:gsLst>
            <a:lin ang="5400000" scaled="1"/>
          </a:gradFill>
          <a:ln w="9525">
            <a:solidFill>
              <a:srgbClr val="04502E"/>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es-MX" altLang="es-MX" sz="1600" dirty="0">
                <a:latin typeface="Helvetica Neue"/>
                <a:ea typeface="ＭＳ Ｐゴシック" panose="020B0600070205080204" pitchFamily="34" charset="-128"/>
              </a:rPr>
              <a:t>Podrá utilizarse como cita de textos sin alteraciones, señalando la fuente y con la siguiente leyenda:</a:t>
            </a:r>
          </a:p>
          <a:p>
            <a:pPr algn="just" eaLnBrk="1" hangingPunct="1"/>
            <a:endParaRPr lang="es-MX" altLang="es-MX" sz="1600" dirty="0">
              <a:latin typeface="Helvetica Neue"/>
              <a:ea typeface="ＭＳ Ｐゴシック" panose="020B0600070205080204" pitchFamily="34" charset="-128"/>
            </a:endParaRPr>
          </a:p>
          <a:p>
            <a:pPr algn="ctr"/>
            <a:r>
              <a:rPr lang="es-MX" altLang="es-MX" sz="1600" dirty="0">
                <a:latin typeface="Helvetica Neue"/>
                <a:ea typeface="ＭＳ Ｐゴシック" panose="020B0600070205080204" pitchFamily="34" charset="-128"/>
              </a:rPr>
              <a:t>Escuela Judicial Electoral. 2023. </a:t>
            </a:r>
            <a:r>
              <a:rPr lang="es-MX" sz="1600" dirty="0">
                <a:latin typeface="Helvetica Neue"/>
                <a:ea typeface="ＭＳ Ｐゴシック" panose="020B0600070205080204" pitchFamily="34" charset="-128"/>
              </a:rPr>
              <a:t>“Candidaturas Independientes”</a:t>
            </a:r>
            <a:r>
              <a:rPr lang="es-MX" altLang="es-MX" sz="1600" dirty="0">
                <a:latin typeface="Helvetica Neue"/>
                <a:ea typeface="ＭＳ Ｐゴシック" panose="020B0600070205080204" pitchFamily="34" charset="-128"/>
              </a:rPr>
              <a:t>, material didáctico de apoyo para la capacitación. México: Tribunal Electoral del Poder Judicial de la Federación.</a:t>
            </a:r>
          </a:p>
          <a:p>
            <a:pPr algn="just" eaLnBrk="1" hangingPunct="1"/>
            <a:endParaRPr lang="es-MX" altLang="es-MX" sz="1600" i="1" dirty="0">
              <a:latin typeface="Helvetica Neue"/>
              <a:ea typeface="ＭＳ Ｐゴシック" panose="020B0600070205080204" pitchFamily="34" charset="-128"/>
            </a:endParaRPr>
          </a:p>
          <a:p>
            <a:pPr algn="ctr" eaLnBrk="1" hangingPunct="1"/>
            <a:r>
              <a:rPr lang="es-MX" altLang="es-MX" b="1" dirty="0">
                <a:latin typeface="Helvetica Neue"/>
                <a:ea typeface="ＭＳ Ｐゴシック" panose="020B0600070205080204" pitchFamily="34" charset="-128"/>
              </a:rPr>
              <a:t>Queda prohibida su reproducción parcial o total sin autorización.</a:t>
            </a:r>
            <a:endParaRPr lang="es-ES" altLang="es-MX" b="1" dirty="0">
              <a:latin typeface="Helvetica Neue"/>
              <a:ea typeface="ＭＳ Ｐゴシック" panose="020B0600070205080204" pitchFamily="34" charset="-128"/>
            </a:endParaRPr>
          </a:p>
        </p:txBody>
      </p:sp>
      <p:sp>
        <p:nvSpPr>
          <p:cNvPr id="11" name="Rectangle 3">
            <a:extLst>
              <a:ext uri="{FF2B5EF4-FFF2-40B4-BE49-F238E27FC236}">
                <a16:creationId xmlns:a16="http://schemas.microsoft.com/office/drawing/2014/main" id="{DEF2A1B4-CB4F-403C-B759-5D3060CE7FB3}"/>
              </a:ext>
            </a:extLst>
          </p:cNvPr>
          <p:cNvSpPr>
            <a:spLocks noChangeArrowheads="1"/>
          </p:cNvSpPr>
          <p:nvPr/>
        </p:nvSpPr>
        <p:spPr bwMode="auto">
          <a:xfrm>
            <a:off x="377031" y="1130961"/>
            <a:ext cx="83169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s-MX" altLang="es-MX" dirty="0">
                <a:latin typeface="Helvetica Neue"/>
                <a:ea typeface="ＭＳ Ｐゴシック" panose="020B0600070205080204" pitchFamily="34" charset="-128"/>
              </a:rPr>
              <a:t>2023, </a:t>
            </a:r>
            <a:r>
              <a:rPr lang="es-MX" altLang="es-MX" b="1" dirty="0">
                <a:latin typeface="Helvetica Neue"/>
                <a:ea typeface="ＭＳ Ｐゴシック" panose="020B0600070205080204" pitchFamily="34" charset="-128"/>
              </a:rPr>
              <a:t>© </a:t>
            </a:r>
            <a:r>
              <a:rPr lang="es-MX" altLang="es-MX" dirty="0">
                <a:latin typeface="Helvetica Neue"/>
                <a:ea typeface="ＭＳ Ｐゴシック" panose="020B0600070205080204" pitchFamily="34" charset="-128"/>
              </a:rPr>
              <a:t>Derechos Reservados a favor del </a:t>
            </a:r>
          </a:p>
          <a:p>
            <a:pPr algn="ctr" eaLnBrk="1" hangingPunct="1"/>
            <a:r>
              <a:rPr lang="es-MX" altLang="es-MX" b="1" dirty="0">
                <a:solidFill>
                  <a:srgbClr val="2A2559"/>
                </a:solidFill>
                <a:latin typeface="Helvetica Neue"/>
                <a:ea typeface="ＭＳ Ｐゴシック" panose="020B0600070205080204" pitchFamily="34" charset="-128"/>
              </a:rPr>
              <a:t>Tribunal Electoral del Poder Judicial de la Federación</a:t>
            </a:r>
            <a:endParaRPr lang="es-ES" altLang="es-MX" b="1" dirty="0">
              <a:solidFill>
                <a:srgbClr val="2A2559"/>
              </a:solidFill>
              <a:latin typeface="Helvetica Neue"/>
              <a:ea typeface="ＭＳ Ｐゴシック" panose="020B0600070205080204" pitchFamily="34" charset="-128"/>
            </a:endParaRPr>
          </a:p>
        </p:txBody>
      </p:sp>
      <p:sp>
        <p:nvSpPr>
          <p:cNvPr id="12" name="Rectangle 16">
            <a:extLst>
              <a:ext uri="{FF2B5EF4-FFF2-40B4-BE49-F238E27FC236}">
                <a16:creationId xmlns:a16="http://schemas.microsoft.com/office/drawing/2014/main" id="{56934676-D8F7-46A4-B42C-0784885A5D29}"/>
              </a:ext>
            </a:extLst>
          </p:cNvPr>
          <p:cNvSpPr>
            <a:spLocks noChangeArrowheads="1"/>
          </p:cNvSpPr>
          <p:nvPr/>
        </p:nvSpPr>
        <p:spPr bwMode="auto">
          <a:xfrm>
            <a:off x="197644" y="4421647"/>
            <a:ext cx="874871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MX" altLang="es-MX" dirty="0">
                <a:latin typeface="Helvetica Neue"/>
                <a:ea typeface="ＭＳ Ｐゴシック" panose="020B0600070205080204" pitchFamily="34" charset="-128"/>
                <a:hlinkClick r:id="rId2"/>
              </a:rPr>
              <a:t>www.te.gob.mx</a:t>
            </a:r>
            <a:r>
              <a:rPr lang="es-MX" altLang="es-MX" dirty="0">
                <a:latin typeface="Helvetica Neue"/>
                <a:ea typeface="ＭＳ Ｐゴシック" panose="020B0600070205080204" pitchFamily="34" charset="-128"/>
              </a:rPr>
              <a:t> </a:t>
            </a:r>
          </a:p>
          <a:p>
            <a:pPr algn="ctr" eaLnBrk="1" hangingPunct="1"/>
            <a:r>
              <a:rPr lang="es-MX" altLang="es-MX" dirty="0">
                <a:latin typeface="Helvetica Neue"/>
                <a:ea typeface="ＭＳ Ｐゴシック" panose="020B0600070205080204" pitchFamily="34" charset="-128"/>
                <a:hlinkClick r:id="rId3"/>
              </a:rPr>
              <a:t>www.te.gob.mx/eje/</a:t>
            </a:r>
            <a:endParaRPr lang="es-MX" altLang="es-MX" dirty="0">
              <a:latin typeface="Helvetica Neue"/>
              <a:ea typeface="ＭＳ Ｐゴシック" panose="020B0600070205080204" pitchFamily="34" charset="-128"/>
            </a:endParaRPr>
          </a:p>
          <a:p>
            <a:pPr algn="ctr" eaLnBrk="1" hangingPunct="1"/>
            <a:endParaRPr lang="es-MX" altLang="es-MX" dirty="0">
              <a:latin typeface="Helvetica Neue"/>
              <a:ea typeface="ＭＳ Ｐゴシック" panose="020B0600070205080204" pitchFamily="34" charset="-128"/>
            </a:endParaRPr>
          </a:p>
          <a:p>
            <a:pPr algn="ctr" eaLnBrk="1" hangingPunct="1"/>
            <a:r>
              <a:rPr lang="es-MX" altLang="es-MX" b="1" dirty="0">
                <a:latin typeface="Helvetica Neue"/>
                <a:ea typeface="ＭＳ Ｐゴシック" panose="020B0600070205080204" pitchFamily="34" charset="-128"/>
              </a:rPr>
              <a:t>Facebook:</a:t>
            </a:r>
            <a:r>
              <a:rPr lang="es-MX" altLang="es-MX" dirty="0">
                <a:latin typeface="Helvetica Neue"/>
                <a:ea typeface="ＭＳ Ｐゴシック" panose="020B0600070205080204" pitchFamily="34" charset="-128"/>
              </a:rPr>
              <a:t> Escuela Judicial Electoral</a:t>
            </a:r>
          </a:p>
          <a:p>
            <a:pPr algn="ctr" eaLnBrk="1" hangingPunct="1"/>
            <a:r>
              <a:rPr lang="es-MX" altLang="es-MX" b="1" dirty="0">
                <a:latin typeface="Helvetica Neue"/>
                <a:ea typeface="ＭＳ Ｐゴシック" panose="020B0600070205080204" pitchFamily="34" charset="-128"/>
              </a:rPr>
              <a:t>Twitter e Instagram:</a:t>
            </a:r>
            <a:r>
              <a:rPr lang="es-MX" altLang="es-MX" dirty="0">
                <a:latin typeface="Helvetica Neue"/>
                <a:ea typeface="ＭＳ Ｐゴシック" panose="020B0600070205080204" pitchFamily="34" charset="-128"/>
              </a:rPr>
              <a:t> @TEPJF_EJE</a:t>
            </a:r>
            <a:endParaRPr lang="es-ES" altLang="es-MX" dirty="0">
              <a:latin typeface="Helvetica Neue"/>
              <a:ea typeface="ＭＳ Ｐゴシック" panose="020B0600070205080204" pitchFamily="34" charset="-128"/>
            </a:endParaRPr>
          </a:p>
        </p:txBody>
      </p:sp>
    </p:spTree>
    <p:extLst>
      <p:ext uri="{BB962C8B-B14F-4D97-AF65-F5344CB8AC3E}">
        <p14:creationId xmlns:p14="http://schemas.microsoft.com/office/powerpoint/2010/main" val="4280478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1775D52-E873-40D1-BE82-BC96942A4074}"/>
              </a:ext>
            </a:extLst>
          </p:cNvPr>
          <p:cNvSpPr txBox="1"/>
          <p:nvPr/>
        </p:nvSpPr>
        <p:spPr>
          <a:xfrm>
            <a:off x="3442641" y="637392"/>
            <a:ext cx="5029902" cy="477054"/>
          </a:xfrm>
          <a:prstGeom prst="rect">
            <a:avLst/>
          </a:prstGeom>
          <a:noFill/>
        </p:spPr>
        <p:txBody>
          <a:bodyPr wrap="square" rtlCol="0">
            <a:spAutoFit/>
          </a:bodyPr>
          <a:lstStyle/>
          <a:p>
            <a:pPr algn="ctr"/>
            <a:r>
              <a:rPr lang="es-MX" sz="2500" b="1" dirty="0">
                <a:solidFill>
                  <a:srgbClr val="2A2559"/>
                </a:solidFill>
                <a:latin typeface="Helvetica Neue"/>
              </a:rPr>
              <a:t>Regulación en América Latina</a:t>
            </a:r>
          </a:p>
        </p:txBody>
      </p:sp>
      <p:sp>
        <p:nvSpPr>
          <p:cNvPr id="8" name="CuadroTexto 7">
            <a:extLst>
              <a:ext uri="{FF2B5EF4-FFF2-40B4-BE49-F238E27FC236}">
                <a16:creationId xmlns:a16="http://schemas.microsoft.com/office/drawing/2014/main" id="{ECF1F2E4-7B98-418E-9912-84A23771EE29}"/>
              </a:ext>
            </a:extLst>
          </p:cNvPr>
          <p:cNvSpPr txBox="1"/>
          <p:nvPr/>
        </p:nvSpPr>
        <p:spPr>
          <a:xfrm>
            <a:off x="725052" y="5943609"/>
            <a:ext cx="7116620" cy="276999"/>
          </a:xfrm>
          <a:prstGeom prst="rect">
            <a:avLst/>
          </a:prstGeom>
          <a:noFill/>
        </p:spPr>
        <p:txBody>
          <a:bodyPr wrap="square">
            <a:spAutoFit/>
          </a:bodyPr>
          <a:lstStyle/>
          <a:p>
            <a:r>
              <a:rPr lang="es-MX" sz="1200" dirty="0"/>
              <a:t>Fuente:  </a:t>
            </a:r>
            <a:r>
              <a:rPr lang="es-MX" sz="1200" dirty="0">
                <a:hlinkClick r:id="rId2"/>
              </a:rPr>
              <a:t>https://www.te.gob.mx/publicaciones/sites/default/files//archivos_libros/CS74_Freidenberg_0.pdf</a:t>
            </a:r>
            <a:r>
              <a:rPr lang="es-MX" sz="1200" dirty="0"/>
              <a:t> </a:t>
            </a:r>
          </a:p>
        </p:txBody>
      </p:sp>
      <p:pic>
        <p:nvPicPr>
          <p:cNvPr id="10" name="Imagen 9">
            <a:extLst>
              <a:ext uri="{FF2B5EF4-FFF2-40B4-BE49-F238E27FC236}">
                <a16:creationId xmlns:a16="http://schemas.microsoft.com/office/drawing/2014/main" id="{C0A1DE9C-EADB-4AD7-B48E-C736BC503799}"/>
              </a:ext>
            </a:extLst>
          </p:cNvPr>
          <p:cNvPicPr>
            <a:picLocks noChangeAspect="1"/>
          </p:cNvPicPr>
          <p:nvPr/>
        </p:nvPicPr>
        <p:blipFill>
          <a:blip r:embed="rId3"/>
          <a:stretch>
            <a:fillRect/>
          </a:stretch>
        </p:blipFill>
        <p:spPr>
          <a:xfrm>
            <a:off x="2061812" y="1114446"/>
            <a:ext cx="5020376" cy="4706007"/>
          </a:xfrm>
          <a:prstGeom prst="rect">
            <a:avLst/>
          </a:prstGeom>
        </p:spPr>
      </p:pic>
    </p:spTree>
    <p:extLst>
      <p:ext uri="{BB962C8B-B14F-4D97-AF65-F5344CB8AC3E}">
        <p14:creationId xmlns:p14="http://schemas.microsoft.com/office/powerpoint/2010/main" val="2031497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6DC7E07B-353F-4F55-8D70-24B2D41CD678}"/>
              </a:ext>
            </a:extLst>
          </p:cNvPr>
          <p:cNvSpPr txBox="1"/>
          <p:nvPr/>
        </p:nvSpPr>
        <p:spPr>
          <a:xfrm>
            <a:off x="4248615" y="637392"/>
            <a:ext cx="4223928" cy="477054"/>
          </a:xfrm>
          <a:prstGeom prst="rect">
            <a:avLst/>
          </a:prstGeom>
          <a:noFill/>
        </p:spPr>
        <p:txBody>
          <a:bodyPr wrap="square" rtlCol="0">
            <a:spAutoFit/>
          </a:bodyPr>
          <a:lstStyle/>
          <a:p>
            <a:pPr algn="ctr"/>
            <a:r>
              <a:rPr lang="es-MX" sz="2500" b="1" dirty="0">
                <a:solidFill>
                  <a:srgbClr val="2A2559"/>
                </a:solidFill>
                <a:latin typeface="Helvetica Neue"/>
              </a:rPr>
              <a:t>Antecedentes</a:t>
            </a:r>
          </a:p>
        </p:txBody>
      </p:sp>
      <p:sp>
        <p:nvSpPr>
          <p:cNvPr id="9" name="CuadroTexto 8">
            <a:extLst>
              <a:ext uri="{FF2B5EF4-FFF2-40B4-BE49-F238E27FC236}">
                <a16:creationId xmlns:a16="http://schemas.microsoft.com/office/drawing/2014/main" id="{D960FE92-9F4B-4B8E-BC01-530440CEA144}"/>
              </a:ext>
            </a:extLst>
          </p:cNvPr>
          <p:cNvSpPr txBox="1"/>
          <p:nvPr/>
        </p:nvSpPr>
        <p:spPr>
          <a:xfrm>
            <a:off x="831272" y="1582340"/>
            <a:ext cx="7641271" cy="3785652"/>
          </a:xfrm>
          <a:prstGeom prst="rect">
            <a:avLst/>
          </a:prstGeom>
          <a:noFill/>
        </p:spPr>
        <p:txBody>
          <a:bodyPr wrap="square">
            <a:spAutoFit/>
          </a:bodyPr>
          <a:lstStyle/>
          <a:p>
            <a:pPr algn="just"/>
            <a:r>
              <a:rPr lang="es-MX" sz="2000" dirty="0"/>
              <a:t>Si bien las candidaturas independientes tienen antecedentes durante el siglo XIX y en Leyes electorales como la de 1916 y 1918, lo cierto es que no pueden comprenderse en los términos actuales ni como eslabones de la regulación actual. Así, desde el año de 1998 pueden rastrearse los antecedentes actuales de las candidaturas independientes. </a:t>
            </a:r>
          </a:p>
          <a:p>
            <a:pPr marL="342900" indent="-342900" algn="just">
              <a:buFont typeface="Arial" panose="020B0604020202020204" pitchFamily="34" charset="0"/>
              <a:buChar char="•"/>
            </a:pPr>
            <a:r>
              <a:rPr lang="es-MX" sz="2000" dirty="0"/>
              <a:t>En 1998, María del Rosario Elizondo Salinas se postuló como presidenta municipal de Santander de Jiménez, Tamaulipas y resultó electa con el carácter de candidata no registrada. </a:t>
            </a:r>
          </a:p>
          <a:p>
            <a:pPr marL="342900" indent="-342900" algn="just">
              <a:buFont typeface="Arial" panose="020B0604020202020204" pitchFamily="34" charset="0"/>
              <a:buChar char="•"/>
            </a:pPr>
            <a:r>
              <a:rPr lang="es-MX" sz="2000" dirty="0"/>
              <a:t>En 2001, Manuel Guillén Monzón solicitó su registro como candidato independiente a la gubernatura de Michoacán. Ante la negativa del instituto local a otorgárselo, el aspirante acudió al TEPJF, mismo que estimó confirmar el acto reclamado.</a:t>
            </a:r>
          </a:p>
        </p:txBody>
      </p:sp>
      <p:sp>
        <p:nvSpPr>
          <p:cNvPr id="5" name="CuadroTexto 4">
            <a:extLst>
              <a:ext uri="{FF2B5EF4-FFF2-40B4-BE49-F238E27FC236}">
                <a16:creationId xmlns:a16="http://schemas.microsoft.com/office/drawing/2014/main" id="{18D089C4-6742-40C0-9D29-539EC80CF9F4}"/>
              </a:ext>
            </a:extLst>
          </p:cNvPr>
          <p:cNvSpPr txBox="1"/>
          <p:nvPr/>
        </p:nvSpPr>
        <p:spPr>
          <a:xfrm>
            <a:off x="427979" y="5574277"/>
            <a:ext cx="7641271" cy="646331"/>
          </a:xfrm>
          <a:prstGeom prst="rect">
            <a:avLst/>
          </a:prstGeom>
          <a:noFill/>
        </p:spPr>
        <p:txBody>
          <a:bodyPr wrap="square">
            <a:spAutoFit/>
          </a:bodyPr>
          <a:lstStyle/>
          <a:p>
            <a:r>
              <a:rPr lang="es-MX" sz="1200" dirty="0"/>
              <a:t>Tesis XXX/2013. </a:t>
            </a:r>
            <a:r>
              <a:rPr lang="es-MX" sz="1200" b="1" dirty="0"/>
              <a:t>BOLETAS ELECTORALES. DEBEN CONTENER UN RECUADRO PARA CANDIDATOS NO REGISTRADOS.</a:t>
            </a:r>
          </a:p>
          <a:p>
            <a:r>
              <a:rPr lang="es-MX" sz="1200" dirty="0"/>
              <a:t>Tesis XXV/2018. </a:t>
            </a:r>
            <a:r>
              <a:rPr lang="es-MX" sz="1200" b="1" dirty="0"/>
              <a:t>BOLETA ELECTORAL. INEXISTENCIA DE UN DERECHO A LA INSCRIPCIÓN DEL NOMBRE EN EL RECUADRO DE “CANDIDATOS NO REGISTRADOS”.</a:t>
            </a:r>
          </a:p>
        </p:txBody>
      </p:sp>
    </p:spTree>
    <p:extLst>
      <p:ext uri="{BB962C8B-B14F-4D97-AF65-F5344CB8AC3E}">
        <p14:creationId xmlns:p14="http://schemas.microsoft.com/office/powerpoint/2010/main" val="3869708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6DC7E07B-353F-4F55-8D70-24B2D41CD678}"/>
              </a:ext>
            </a:extLst>
          </p:cNvPr>
          <p:cNvSpPr txBox="1"/>
          <p:nvPr/>
        </p:nvSpPr>
        <p:spPr>
          <a:xfrm>
            <a:off x="4248615" y="637392"/>
            <a:ext cx="4223928" cy="477054"/>
          </a:xfrm>
          <a:prstGeom prst="rect">
            <a:avLst/>
          </a:prstGeom>
          <a:noFill/>
        </p:spPr>
        <p:txBody>
          <a:bodyPr wrap="square" rtlCol="0">
            <a:spAutoFit/>
          </a:bodyPr>
          <a:lstStyle/>
          <a:p>
            <a:pPr algn="ctr"/>
            <a:r>
              <a:rPr lang="es-MX" sz="2500" b="1" dirty="0">
                <a:solidFill>
                  <a:srgbClr val="2A2559"/>
                </a:solidFill>
                <a:latin typeface="Helvetica Neue"/>
              </a:rPr>
              <a:t>Antecedentes</a:t>
            </a:r>
          </a:p>
        </p:txBody>
      </p:sp>
      <p:sp>
        <p:nvSpPr>
          <p:cNvPr id="9" name="CuadroTexto 8">
            <a:extLst>
              <a:ext uri="{FF2B5EF4-FFF2-40B4-BE49-F238E27FC236}">
                <a16:creationId xmlns:a16="http://schemas.microsoft.com/office/drawing/2014/main" id="{D960FE92-9F4B-4B8E-BC01-530440CEA144}"/>
              </a:ext>
            </a:extLst>
          </p:cNvPr>
          <p:cNvSpPr txBox="1"/>
          <p:nvPr/>
        </p:nvSpPr>
        <p:spPr>
          <a:xfrm>
            <a:off x="831272" y="1372478"/>
            <a:ext cx="7641271" cy="5016758"/>
          </a:xfrm>
          <a:prstGeom prst="rect">
            <a:avLst/>
          </a:prstGeom>
          <a:noFill/>
        </p:spPr>
        <p:txBody>
          <a:bodyPr wrap="square">
            <a:spAutoFit/>
          </a:bodyPr>
          <a:lstStyle/>
          <a:p>
            <a:pPr marL="342900" indent="-342900" algn="just">
              <a:buFont typeface="Arial" panose="020B0604020202020204" pitchFamily="34" charset="0"/>
              <a:buChar char="•"/>
            </a:pPr>
            <a:r>
              <a:rPr lang="es-MX" sz="2000" dirty="0"/>
              <a:t>En 2004, se presentaron dos casos más, el primero fue el de León Ignacio Ruiz Ponce y otros, quienes impugnaban la negativa del Consejo General del Instituto Electoral Veracruzano a registrarlos como candidatos independientes a los cargos de integrantes del ayuntamiento del municipio de Xalapa, Veracruz. El segundo caso, fue el de José Hernández Mendoza y otros, quienes promovieron juicio para la protección de los derechos político-electorales del ciudadano en contra de la resolución del Sala Electoral del Tribunal Superior de Justicia del Estado de Veracruz, debido a que, desde su perspectiva, se había violado su derecho de ser votados y a no ser discriminados, toda vez que, los votos emitidos en su favor habían sido anulados.</a:t>
            </a:r>
          </a:p>
          <a:p>
            <a:pPr marL="342900" indent="-342900" algn="just">
              <a:buFont typeface="Arial" panose="020B0604020202020204" pitchFamily="34" charset="0"/>
              <a:buChar char="•"/>
            </a:pPr>
            <a:r>
              <a:rPr lang="es-MX" sz="2000" dirty="0"/>
              <a:t>Jorge G. Castañeda Gutman trascendió hasta la Corte Interamericana de Derechos Humanos ante su intento fallido de postularse como candidato independiente para la elección presidencial de 2006.</a:t>
            </a:r>
          </a:p>
          <a:p>
            <a:pPr algn="just"/>
            <a:endParaRPr lang="es-MX" sz="2000" dirty="0"/>
          </a:p>
        </p:txBody>
      </p:sp>
    </p:spTree>
    <p:extLst>
      <p:ext uri="{BB962C8B-B14F-4D97-AF65-F5344CB8AC3E}">
        <p14:creationId xmlns:p14="http://schemas.microsoft.com/office/powerpoint/2010/main" val="2229023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6DC7E07B-353F-4F55-8D70-24B2D41CD678}"/>
              </a:ext>
            </a:extLst>
          </p:cNvPr>
          <p:cNvSpPr txBox="1"/>
          <p:nvPr/>
        </p:nvSpPr>
        <p:spPr>
          <a:xfrm>
            <a:off x="4248615" y="637392"/>
            <a:ext cx="4223928" cy="477054"/>
          </a:xfrm>
          <a:prstGeom prst="rect">
            <a:avLst/>
          </a:prstGeom>
          <a:noFill/>
        </p:spPr>
        <p:txBody>
          <a:bodyPr wrap="square" rtlCol="0">
            <a:spAutoFit/>
          </a:bodyPr>
          <a:lstStyle/>
          <a:p>
            <a:pPr algn="ctr"/>
            <a:r>
              <a:rPr lang="es-MX" sz="2500" b="1" dirty="0">
                <a:solidFill>
                  <a:srgbClr val="2A2559"/>
                </a:solidFill>
                <a:latin typeface="Helvetica Neue"/>
              </a:rPr>
              <a:t>Antecedentes</a:t>
            </a:r>
          </a:p>
        </p:txBody>
      </p:sp>
      <p:sp>
        <p:nvSpPr>
          <p:cNvPr id="9" name="CuadroTexto 8">
            <a:extLst>
              <a:ext uri="{FF2B5EF4-FFF2-40B4-BE49-F238E27FC236}">
                <a16:creationId xmlns:a16="http://schemas.microsoft.com/office/drawing/2014/main" id="{D960FE92-9F4B-4B8E-BC01-530440CEA144}"/>
              </a:ext>
            </a:extLst>
          </p:cNvPr>
          <p:cNvSpPr txBox="1"/>
          <p:nvPr/>
        </p:nvSpPr>
        <p:spPr>
          <a:xfrm>
            <a:off x="751364" y="1536174"/>
            <a:ext cx="7641271" cy="4093428"/>
          </a:xfrm>
          <a:prstGeom prst="rect">
            <a:avLst/>
          </a:prstGeom>
          <a:noFill/>
        </p:spPr>
        <p:txBody>
          <a:bodyPr wrap="square">
            <a:spAutoFit/>
          </a:bodyPr>
          <a:lstStyle/>
          <a:p>
            <a:pPr marL="285750" indent="-285750" algn="just">
              <a:buFont typeface="Arial" panose="020B0604020202020204" pitchFamily="34" charset="0"/>
              <a:buChar char="•"/>
            </a:pPr>
            <a:r>
              <a:rPr lang="es-MX" sz="2000" dirty="0"/>
              <a:t>Ante la ausencia de disposición constitucional que estableciera la facultad para registrar candidatos independientes en el nivel local, dos estados contemplaron el registro por la vía independiente. Así, en Yucatán, la figura estuvo regulada en la Ley de Instituciones y Procedimientos Electorales a partir del 24 de mayo de 2006, y en la Constitución del Estado se contempló la existencia de candidaturas independientes hasta 2009. Cabe señalar que, incluso la Sala Superior del TEPJF, declaró la validez de una elección de ayuntamiento en la cual el ganador era un candidato apartidista (SUP-JRC-86/2007). </a:t>
            </a:r>
          </a:p>
          <a:p>
            <a:pPr marL="285750" indent="-285750" algn="just">
              <a:buFont typeface="Arial" panose="020B0604020202020204" pitchFamily="34" charset="0"/>
              <a:buChar char="•"/>
            </a:pPr>
            <a:r>
              <a:rPr lang="es-MX" sz="2000" dirty="0"/>
              <a:t>Por otra parte, en Sonora, el Título III, Capítulo VI de la Ley Electoral Local (derogada en 2008) contenía la reglamentación detallada de la figura de las candidaturas independientes.</a:t>
            </a:r>
          </a:p>
        </p:txBody>
      </p:sp>
    </p:spTree>
    <p:extLst>
      <p:ext uri="{BB962C8B-B14F-4D97-AF65-F5344CB8AC3E}">
        <p14:creationId xmlns:p14="http://schemas.microsoft.com/office/powerpoint/2010/main" val="3315776550"/>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20EFC42AABBB0F4A99872D95A049BC55" ma:contentTypeVersion="13" ma:contentTypeDescription="Crear nuevo documento." ma:contentTypeScope="" ma:versionID="19d9cc8f3ad131b428416c7a8a8caf20">
  <xsd:schema xmlns:xsd="http://www.w3.org/2001/XMLSchema" xmlns:xs="http://www.w3.org/2001/XMLSchema" xmlns:p="http://schemas.microsoft.com/office/2006/metadata/properties" xmlns:ns3="27f62114-d54c-460e-b0f6-6c60c68f4387" xmlns:ns4="df9c979e-023c-481e-9844-42ff7b70630c" targetNamespace="http://schemas.microsoft.com/office/2006/metadata/properties" ma:root="true" ma:fieldsID="7862f8fca5b436e9d85fe77b8c891b8e" ns3:_="" ns4:_="">
    <xsd:import namespace="27f62114-d54c-460e-b0f6-6c60c68f4387"/>
    <xsd:import namespace="df9c979e-023c-481e-9844-42ff7b70630c"/>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f62114-d54c-460e-b0f6-6c60c68f43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f9c979e-023c-481e-9844-42ff7b70630c" elementFormDefault="qualified">
    <xsd:import namespace="http://schemas.microsoft.com/office/2006/documentManagement/types"/>
    <xsd:import namespace="http://schemas.microsoft.com/office/infopath/2007/PartnerControls"/>
    <xsd:element name="SharedWithUsers" ma:index="1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talles de uso compartido" ma:internalName="SharedWithDetails" ma:readOnly="true">
      <xsd:simpleType>
        <xsd:restriction base="dms:Note">
          <xsd:maxLength value="255"/>
        </xsd:restriction>
      </xsd:simpleType>
    </xsd:element>
    <xsd:element name="SharingHintHash" ma:index="20" nillable="true" ma:displayName="Hash de la sugerencia para comparti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09C7ED6-4707-4D04-BC2C-9AD6421D4BED}">
  <ds:schemaRefs>
    <ds:schemaRef ds:uri="http://schemas.microsoft.com/sharepoint/v3/contenttype/forms"/>
  </ds:schemaRefs>
</ds:datastoreItem>
</file>

<file path=customXml/itemProps2.xml><?xml version="1.0" encoding="utf-8"?>
<ds:datastoreItem xmlns:ds="http://schemas.openxmlformats.org/officeDocument/2006/customXml" ds:itemID="{3BDB0F82-230B-4DF6-9B03-5634DE2088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f62114-d54c-460e-b0f6-6c60c68f4387"/>
    <ds:schemaRef ds:uri="df9c979e-023c-481e-9844-42ff7b7063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774B7CF-45BB-40C0-B86F-0A8F646781D7}">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12204</TotalTime>
  <Words>5714</Words>
  <Application>Microsoft Office PowerPoint</Application>
  <PresentationFormat>Presentación en pantalla (4:3)</PresentationFormat>
  <Paragraphs>558</Paragraphs>
  <Slides>55</Slides>
  <Notes>0</Notes>
  <HiddenSlides>0</HiddenSlides>
  <MMClips>3</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55</vt:i4>
      </vt:variant>
    </vt:vector>
  </HeadingPairs>
  <TitlesOfParts>
    <vt:vector size="61" baseType="lpstr">
      <vt:lpstr>Arial</vt:lpstr>
      <vt:lpstr>Calibri</vt:lpstr>
      <vt:lpstr>Calibri Light</vt:lpstr>
      <vt:lpstr>Helvetica Neue</vt:lpstr>
      <vt:lpstr>Verdana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Alma Verónica Méndez Pacheco</dc:creator>
  <cp:lastModifiedBy>Alexander Reyes Guevara</cp:lastModifiedBy>
  <cp:revision>6</cp:revision>
  <dcterms:created xsi:type="dcterms:W3CDTF">2020-05-22T15:15:04Z</dcterms:created>
  <dcterms:modified xsi:type="dcterms:W3CDTF">2023-06-22T00:00:13Z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0x01010020EFC42AABBB0F4A99872D95A049BC55</vt:lpwstr>
  </property>
</Properties>
</file>