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404" r:id="rId3"/>
    <p:sldId id="344" r:id="rId4"/>
    <p:sldId id="406" r:id="rId5"/>
    <p:sldId id="409" r:id="rId6"/>
    <p:sldId id="408" r:id="rId7"/>
    <p:sldId id="407" r:id="rId8"/>
    <p:sldId id="399" r:id="rId9"/>
    <p:sldId id="412" r:id="rId10"/>
    <p:sldId id="416" r:id="rId11"/>
    <p:sldId id="417" r:id="rId12"/>
    <p:sldId id="418" r:id="rId13"/>
    <p:sldId id="419" r:id="rId14"/>
    <p:sldId id="420" r:id="rId15"/>
    <p:sldId id="421" r:id="rId16"/>
    <p:sldId id="422" r:id="rId17"/>
    <p:sldId id="423" r:id="rId18"/>
    <p:sldId id="414" r:id="rId19"/>
    <p:sldId id="398" r:id="rId20"/>
    <p:sldId id="424" r:id="rId21"/>
    <p:sldId id="410" r:id="rId22"/>
    <p:sldId id="425" r:id="rId23"/>
    <p:sldId id="426" r:id="rId24"/>
    <p:sldId id="288" r:id="rId2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E700"/>
    <a:srgbClr val="73FDD6"/>
    <a:srgbClr val="FF2F92"/>
    <a:srgbClr val="6E78E7"/>
    <a:srgbClr val="009193"/>
    <a:srgbClr val="0096FF"/>
    <a:srgbClr val="00FA00"/>
    <a:srgbClr val="D5FC79"/>
    <a:srgbClr val="941651"/>
    <a:srgbClr val="009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BCB8C7-AA51-924B-8AA7-60DFE4DC43F2}" v="38" dt="2026-05-28T16:41:31.90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92"/>
    <p:restoredTop sz="94631"/>
  </p:normalViewPr>
  <p:slideViewPr>
    <p:cSldViewPr snapToGrid="0">
      <p:cViewPr varScale="1">
        <p:scale>
          <a:sx n="85" d="100"/>
          <a:sy n="85" d="100"/>
        </p:scale>
        <p:origin x="208" y="9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Correa Alfaro" userId="ca3930cffbd4951a" providerId="LiveId" clId="{5C686D54-9F4B-5C20-A186-4A1EDBA960F8}"/>
    <pc:docChg chg="undo custSel addSld delSld modSld sldOrd">
      <pc:chgData name="Roberto Correa Alfaro" userId="ca3930cffbd4951a" providerId="LiveId" clId="{5C686D54-9F4B-5C20-A186-4A1EDBA960F8}" dt="2026-05-28T17:02:08.798" v="6162" actId="20577"/>
      <pc:docMkLst>
        <pc:docMk/>
      </pc:docMkLst>
      <pc:sldChg chg="modSp mod">
        <pc:chgData name="Roberto Correa Alfaro" userId="ca3930cffbd4951a" providerId="LiveId" clId="{5C686D54-9F4B-5C20-A186-4A1EDBA960F8}" dt="2026-05-27T20:29:54.310" v="52" actId="20577"/>
        <pc:sldMkLst>
          <pc:docMk/>
          <pc:sldMk cId="1514582160" sldId="256"/>
        </pc:sldMkLst>
        <pc:spChg chg="mod">
          <ac:chgData name="Roberto Correa Alfaro" userId="ca3930cffbd4951a" providerId="LiveId" clId="{5C686D54-9F4B-5C20-A186-4A1EDBA960F8}" dt="2026-05-27T20:29:54.310" v="52" actId="20577"/>
          <ac:spMkLst>
            <pc:docMk/>
            <pc:sldMk cId="1514582160" sldId="256"/>
            <ac:spMk id="9" creationId="{A3079274-AF7F-C515-1B19-D05D9EE88C94}"/>
          </ac:spMkLst>
        </pc:spChg>
      </pc:sldChg>
      <pc:sldChg chg="del">
        <pc:chgData name="Roberto Correa Alfaro" userId="ca3930cffbd4951a" providerId="LiveId" clId="{5C686D54-9F4B-5C20-A186-4A1EDBA960F8}" dt="2026-05-28T16:07:26.016" v="5561" actId="2696"/>
        <pc:sldMkLst>
          <pc:docMk/>
          <pc:sldMk cId="806826862" sldId="297"/>
        </pc:sldMkLst>
      </pc:sldChg>
      <pc:sldChg chg="modSp mod ord">
        <pc:chgData name="Roberto Correa Alfaro" userId="ca3930cffbd4951a" providerId="LiveId" clId="{5C686D54-9F4B-5C20-A186-4A1EDBA960F8}" dt="2026-05-28T16:49:07.554" v="6097" actId="20577"/>
        <pc:sldMkLst>
          <pc:docMk/>
          <pc:sldMk cId="1203423960" sldId="344"/>
        </pc:sldMkLst>
        <pc:spChg chg="mod">
          <ac:chgData name="Roberto Correa Alfaro" userId="ca3930cffbd4951a" providerId="LiveId" clId="{5C686D54-9F4B-5C20-A186-4A1EDBA960F8}" dt="2026-05-28T16:49:07.554" v="6097" actId="20577"/>
          <ac:spMkLst>
            <pc:docMk/>
            <pc:sldMk cId="1203423960" sldId="344"/>
            <ac:spMk id="7" creationId="{A46F8B79-1C19-49DD-19D6-698F3607907D}"/>
          </ac:spMkLst>
        </pc:spChg>
        <pc:spChg chg="mod">
          <ac:chgData name="Roberto Correa Alfaro" userId="ca3930cffbd4951a" providerId="LiveId" clId="{5C686D54-9F4B-5C20-A186-4A1EDBA960F8}" dt="2026-05-28T16:37:54.757" v="5720" actId="20577"/>
          <ac:spMkLst>
            <pc:docMk/>
            <pc:sldMk cId="1203423960" sldId="344"/>
            <ac:spMk id="11" creationId="{AAF03E30-31E8-E881-22BD-C9D1B2F5BC4A}"/>
          </ac:spMkLst>
        </pc:spChg>
      </pc:sldChg>
      <pc:sldChg chg="del">
        <pc:chgData name="Roberto Correa Alfaro" userId="ca3930cffbd4951a" providerId="LiveId" clId="{5C686D54-9F4B-5C20-A186-4A1EDBA960F8}" dt="2026-05-28T16:07:28.955" v="5563" actId="2696"/>
        <pc:sldMkLst>
          <pc:docMk/>
          <pc:sldMk cId="2072721986" sldId="374"/>
        </pc:sldMkLst>
      </pc:sldChg>
      <pc:sldChg chg="del">
        <pc:chgData name="Roberto Correa Alfaro" userId="ca3930cffbd4951a" providerId="LiveId" clId="{5C686D54-9F4B-5C20-A186-4A1EDBA960F8}" dt="2026-05-28T16:07:40.912" v="5570" actId="2696"/>
        <pc:sldMkLst>
          <pc:docMk/>
          <pc:sldMk cId="3657703799" sldId="375"/>
        </pc:sldMkLst>
      </pc:sldChg>
      <pc:sldChg chg="del">
        <pc:chgData name="Roberto Correa Alfaro" userId="ca3930cffbd4951a" providerId="LiveId" clId="{5C686D54-9F4B-5C20-A186-4A1EDBA960F8}" dt="2026-05-28T14:48:01.093" v="4928" actId="2696"/>
        <pc:sldMkLst>
          <pc:docMk/>
          <pc:sldMk cId="0" sldId="379"/>
        </pc:sldMkLst>
      </pc:sldChg>
      <pc:sldChg chg="addSp delSp modSp del mod">
        <pc:chgData name="Roberto Correa Alfaro" userId="ca3930cffbd4951a" providerId="LiveId" clId="{5C686D54-9F4B-5C20-A186-4A1EDBA960F8}" dt="2026-05-28T16:07:27.419" v="5562" actId="2696"/>
        <pc:sldMkLst>
          <pc:docMk/>
          <pc:sldMk cId="1079149553" sldId="381"/>
        </pc:sldMkLst>
        <pc:spChg chg="mod">
          <ac:chgData name="Roberto Correa Alfaro" userId="ca3930cffbd4951a" providerId="LiveId" clId="{5C686D54-9F4B-5C20-A186-4A1EDBA960F8}" dt="2026-05-28T14:50:06.550" v="4993" actId="20577"/>
          <ac:spMkLst>
            <pc:docMk/>
            <pc:sldMk cId="1079149553" sldId="381"/>
            <ac:spMk id="7" creationId="{0BA83BA3-5920-0096-5DCC-6361511213B3}"/>
          </ac:spMkLst>
        </pc:spChg>
        <pc:spChg chg="mod">
          <ac:chgData name="Roberto Correa Alfaro" userId="ca3930cffbd4951a" providerId="LiveId" clId="{5C686D54-9F4B-5C20-A186-4A1EDBA960F8}" dt="2026-05-28T14:50:26.575" v="5064" actId="20577"/>
          <ac:spMkLst>
            <pc:docMk/>
            <pc:sldMk cId="1079149553" sldId="381"/>
            <ac:spMk id="11" creationId="{204E0121-1DAF-3CA9-FB04-A654D2C9A162}"/>
          </ac:spMkLst>
        </pc:spChg>
        <pc:picChg chg="add mod">
          <ac:chgData name="Roberto Correa Alfaro" userId="ca3930cffbd4951a" providerId="LiveId" clId="{5C686D54-9F4B-5C20-A186-4A1EDBA960F8}" dt="2026-05-28T14:48:56.408" v="4934" actId="1076"/>
          <ac:picMkLst>
            <pc:docMk/>
            <pc:sldMk cId="1079149553" sldId="381"/>
            <ac:picMk id="1026" creationId="{12DE3773-D4B0-7123-752C-CBC30A666271}"/>
          </ac:picMkLst>
        </pc:picChg>
        <pc:picChg chg="del">
          <ac:chgData name="Roberto Correa Alfaro" userId="ca3930cffbd4951a" providerId="LiveId" clId="{5C686D54-9F4B-5C20-A186-4A1EDBA960F8}" dt="2026-05-28T14:48:49.729" v="4930" actId="478"/>
          <ac:picMkLst>
            <pc:docMk/>
            <pc:sldMk cId="1079149553" sldId="381"/>
            <ac:picMk id="2050" creationId="{3533035A-0860-AF07-3CB7-9D273B27940C}"/>
          </ac:picMkLst>
        </pc:picChg>
      </pc:sldChg>
      <pc:sldChg chg="del">
        <pc:chgData name="Roberto Correa Alfaro" userId="ca3930cffbd4951a" providerId="LiveId" clId="{5C686D54-9F4B-5C20-A186-4A1EDBA960F8}" dt="2026-05-28T16:07:31.211" v="5564" actId="2696"/>
        <pc:sldMkLst>
          <pc:docMk/>
          <pc:sldMk cId="1888285494" sldId="384"/>
        </pc:sldMkLst>
      </pc:sldChg>
      <pc:sldChg chg="del">
        <pc:chgData name="Roberto Correa Alfaro" userId="ca3930cffbd4951a" providerId="LiveId" clId="{5C686D54-9F4B-5C20-A186-4A1EDBA960F8}" dt="2026-05-28T16:07:46.446" v="5573" actId="2696"/>
        <pc:sldMkLst>
          <pc:docMk/>
          <pc:sldMk cId="1496278220" sldId="387"/>
        </pc:sldMkLst>
      </pc:sldChg>
      <pc:sldChg chg="del">
        <pc:chgData name="Roberto Correa Alfaro" userId="ca3930cffbd4951a" providerId="LiveId" clId="{5C686D54-9F4B-5C20-A186-4A1EDBA960F8}" dt="2026-05-28T16:07:43.803" v="5572" actId="2696"/>
        <pc:sldMkLst>
          <pc:docMk/>
          <pc:sldMk cId="1496278221" sldId="388"/>
        </pc:sldMkLst>
      </pc:sldChg>
      <pc:sldChg chg="del">
        <pc:chgData name="Roberto Correa Alfaro" userId="ca3930cffbd4951a" providerId="LiveId" clId="{5C686D54-9F4B-5C20-A186-4A1EDBA960F8}" dt="2026-05-28T16:07:39.340" v="5569" actId="2696"/>
        <pc:sldMkLst>
          <pc:docMk/>
          <pc:sldMk cId="2817457446" sldId="389"/>
        </pc:sldMkLst>
      </pc:sldChg>
      <pc:sldChg chg="del">
        <pc:chgData name="Roberto Correa Alfaro" userId="ca3930cffbd4951a" providerId="LiveId" clId="{5C686D54-9F4B-5C20-A186-4A1EDBA960F8}" dt="2026-05-28T16:07:37.982" v="5568" actId="2696"/>
        <pc:sldMkLst>
          <pc:docMk/>
          <pc:sldMk cId="3276874976" sldId="391"/>
        </pc:sldMkLst>
      </pc:sldChg>
      <pc:sldChg chg="del">
        <pc:chgData name="Roberto Correa Alfaro" userId="ca3930cffbd4951a" providerId="LiveId" clId="{5C686D54-9F4B-5C20-A186-4A1EDBA960F8}" dt="2026-05-28T16:07:36.169" v="5567" actId="2696"/>
        <pc:sldMkLst>
          <pc:docMk/>
          <pc:sldMk cId="3090382089" sldId="392"/>
        </pc:sldMkLst>
      </pc:sldChg>
      <pc:sldChg chg="del">
        <pc:chgData name="Roberto Correa Alfaro" userId="ca3930cffbd4951a" providerId="LiveId" clId="{5C686D54-9F4B-5C20-A186-4A1EDBA960F8}" dt="2026-05-28T16:07:34.642" v="5566" actId="2696"/>
        <pc:sldMkLst>
          <pc:docMk/>
          <pc:sldMk cId="2765355876" sldId="393"/>
        </pc:sldMkLst>
      </pc:sldChg>
      <pc:sldChg chg="del">
        <pc:chgData name="Roberto Correa Alfaro" userId="ca3930cffbd4951a" providerId="LiveId" clId="{5C686D54-9F4B-5C20-A186-4A1EDBA960F8}" dt="2026-05-28T16:07:33.134" v="5565" actId="2696"/>
        <pc:sldMkLst>
          <pc:docMk/>
          <pc:sldMk cId="4276891867" sldId="394"/>
        </pc:sldMkLst>
      </pc:sldChg>
      <pc:sldChg chg="del">
        <pc:chgData name="Roberto Correa Alfaro" userId="ca3930cffbd4951a" providerId="LiveId" clId="{5C686D54-9F4B-5C20-A186-4A1EDBA960F8}" dt="2026-05-27T20:30:00.987" v="53" actId="2696"/>
        <pc:sldMkLst>
          <pc:docMk/>
          <pc:sldMk cId="4047346480" sldId="396"/>
        </pc:sldMkLst>
      </pc:sldChg>
      <pc:sldChg chg="del">
        <pc:chgData name="Roberto Correa Alfaro" userId="ca3930cffbd4951a" providerId="LiveId" clId="{5C686D54-9F4B-5C20-A186-4A1EDBA960F8}" dt="2026-05-28T16:07:49.324" v="5574" actId="2696"/>
        <pc:sldMkLst>
          <pc:docMk/>
          <pc:sldMk cId="2987654321" sldId="397"/>
        </pc:sldMkLst>
      </pc:sldChg>
      <pc:sldChg chg="modSp mod ord">
        <pc:chgData name="Roberto Correa Alfaro" userId="ca3930cffbd4951a" providerId="LiveId" clId="{5C686D54-9F4B-5C20-A186-4A1EDBA960F8}" dt="2026-05-28T16:42:51.630" v="6018" actId="403"/>
        <pc:sldMkLst>
          <pc:docMk/>
          <pc:sldMk cId="1040052067" sldId="398"/>
        </pc:sldMkLst>
        <pc:spChg chg="mod">
          <ac:chgData name="Roberto Correa Alfaro" userId="ca3930cffbd4951a" providerId="LiveId" clId="{5C686D54-9F4B-5C20-A186-4A1EDBA960F8}" dt="2026-05-28T16:12:46.688" v="5588" actId="27636"/>
          <ac:spMkLst>
            <pc:docMk/>
            <pc:sldMk cId="1040052067" sldId="398"/>
            <ac:spMk id="7" creationId="{AAA4040E-1DD4-B07D-EF52-54403FB564F2}"/>
          </ac:spMkLst>
        </pc:spChg>
        <pc:spChg chg="mod">
          <ac:chgData name="Roberto Correa Alfaro" userId="ca3930cffbd4951a" providerId="LiveId" clId="{5C686D54-9F4B-5C20-A186-4A1EDBA960F8}" dt="2026-05-28T16:42:51.630" v="6018" actId="403"/>
          <ac:spMkLst>
            <pc:docMk/>
            <pc:sldMk cId="1040052067" sldId="398"/>
            <ac:spMk id="11" creationId="{F17D8276-E58B-5408-812F-3B4A8FBD882E}"/>
          </ac:spMkLst>
        </pc:spChg>
      </pc:sldChg>
      <pc:sldChg chg="modSp mod ord">
        <pc:chgData name="Roberto Correa Alfaro" userId="ca3930cffbd4951a" providerId="LiveId" clId="{5C686D54-9F4B-5C20-A186-4A1EDBA960F8}" dt="2026-05-28T16:45:38.331" v="6070" actId="20578"/>
        <pc:sldMkLst>
          <pc:docMk/>
          <pc:sldMk cId="1292516141" sldId="399"/>
        </pc:sldMkLst>
        <pc:spChg chg="mod">
          <ac:chgData name="Roberto Correa Alfaro" userId="ca3930cffbd4951a" providerId="LiveId" clId="{5C686D54-9F4B-5C20-A186-4A1EDBA960F8}" dt="2026-05-28T16:19:24.781" v="5717" actId="20577"/>
          <ac:spMkLst>
            <pc:docMk/>
            <pc:sldMk cId="1292516141" sldId="399"/>
            <ac:spMk id="7" creationId="{5E1FA295-F888-FA61-09C9-302ABC16C890}"/>
          </ac:spMkLst>
        </pc:spChg>
        <pc:spChg chg="mod">
          <ac:chgData name="Roberto Correa Alfaro" userId="ca3930cffbd4951a" providerId="LiveId" clId="{5C686D54-9F4B-5C20-A186-4A1EDBA960F8}" dt="2026-05-28T13:03:22.003" v="4006" actId="20577"/>
          <ac:spMkLst>
            <pc:docMk/>
            <pc:sldMk cId="1292516141" sldId="399"/>
            <ac:spMk id="11" creationId="{FF56FA58-69C5-9497-0399-B4846E23CD33}"/>
          </ac:spMkLst>
        </pc:spChg>
      </pc:sldChg>
      <pc:sldChg chg="del">
        <pc:chgData name="Roberto Correa Alfaro" userId="ca3930cffbd4951a" providerId="LiveId" clId="{5C686D54-9F4B-5C20-A186-4A1EDBA960F8}" dt="2026-05-28T16:07:42.290" v="5571" actId="2696"/>
        <pc:sldMkLst>
          <pc:docMk/>
          <pc:sldMk cId="3160260097" sldId="400"/>
        </pc:sldMkLst>
      </pc:sldChg>
      <pc:sldChg chg="modSp del mod ord">
        <pc:chgData name="Roberto Correa Alfaro" userId="ca3930cffbd4951a" providerId="LiveId" clId="{5C686D54-9F4B-5C20-A186-4A1EDBA960F8}" dt="2026-05-28T16:08:02.684" v="5577" actId="2696"/>
        <pc:sldMkLst>
          <pc:docMk/>
          <pc:sldMk cId="3304871015" sldId="401"/>
        </pc:sldMkLst>
        <pc:spChg chg="mod">
          <ac:chgData name="Roberto Correa Alfaro" userId="ca3930cffbd4951a" providerId="LiveId" clId="{5C686D54-9F4B-5C20-A186-4A1EDBA960F8}" dt="2026-05-27T21:06:37.021" v="161" actId="20577"/>
          <ac:spMkLst>
            <pc:docMk/>
            <pc:sldMk cId="3304871015" sldId="401"/>
            <ac:spMk id="7" creationId="{06AF11E9-E792-F9D5-634B-859B3E780E8A}"/>
          </ac:spMkLst>
        </pc:spChg>
        <pc:spChg chg="mod">
          <ac:chgData name="Roberto Correa Alfaro" userId="ca3930cffbd4951a" providerId="LiveId" clId="{5C686D54-9F4B-5C20-A186-4A1EDBA960F8}" dt="2026-05-28T08:38:36.452" v="170" actId="255"/>
          <ac:spMkLst>
            <pc:docMk/>
            <pc:sldMk cId="3304871015" sldId="401"/>
            <ac:spMk id="11" creationId="{F9523CBE-C964-C539-0642-2DA30E25691A}"/>
          </ac:spMkLst>
        </pc:spChg>
      </pc:sldChg>
      <pc:sldChg chg="del">
        <pc:chgData name="Roberto Correa Alfaro" userId="ca3930cffbd4951a" providerId="LiveId" clId="{5C686D54-9F4B-5C20-A186-4A1EDBA960F8}" dt="2026-05-28T14:47:59.270" v="4927" actId="2696"/>
        <pc:sldMkLst>
          <pc:docMk/>
          <pc:sldMk cId="0" sldId="402"/>
        </pc:sldMkLst>
      </pc:sldChg>
      <pc:sldChg chg="del">
        <pc:chgData name="Roberto Correa Alfaro" userId="ca3930cffbd4951a" providerId="LiveId" clId="{5C686D54-9F4B-5C20-A186-4A1EDBA960F8}" dt="2026-05-28T14:47:57.245" v="4926" actId="2696"/>
        <pc:sldMkLst>
          <pc:docMk/>
          <pc:sldMk cId="0" sldId="403"/>
        </pc:sldMkLst>
      </pc:sldChg>
      <pc:sldChg chg="add ord">
        <pc:chgData name="Roberto Correa Alfaro" userId="ca3930cffbd4951a" providerId="LiveId" clId="{5C686D54-9F4B-5C20-A186-4A1EDBA960F8}" dt="2026-05-28T16:48:56.477" v="6093" actId="20578"/>
        <pc:sldMkLst>
          <pc:docMk/>
          <pc:sldMk cId="3456789012" sldId="404"/>
        </pc:sldMkLst>
      </pc:sldChg>
      <pc:sldChg chg="addSp delSp modSp new del mod ord setBg">
        <pc:chgData name="Roberto Correa Alfaro" userId="ca3930cffbd4951a" providerId="LiveId" clId="{5C686D54-9F4B-5C20-A186-4A1EDBA960F8}" dt="2026-05-28T16:07:56.778" v="5576" actId="2696"/>
        <pc:sldMkLst>
          <pc:docMk/>
          <pc:sldMk cId="2119895684" sldId="405"/>
        </pc:sldMkLst>
        <pc:spChg chg="del">
          <ac:chgData name="Roberto Correa Alfaro" userId="ca3930cffbd4951a" providerId="LiveId" clId="{5C686D54-9F4B-5C20-A186-4A1EDBA960F8}" dt="2026-05-28T13:17:00.385" v="4111" actId="26606"/>
          <ac:spMkLst>
            <pc:docMk/>
            <pc:sldMk cId="2119895684" sldId="405"/>
            <ac:spMk id="2" creationId="{0E5F022A-4A95-ED32-10DE-410B063C49FB}"/>
          </ac:spMkLst>
        </pc:spChg>
        <pc:spChg chg="del">
          <ac:chgData name="Roberto Correa Alfaro" userId="ca3930cffbd4951a" providerId="LiveId" clId="{5C686D54-9F4B-5C20-A186-4A1EDBA960F8}" dt="2026-05-28T13:17:00.385" v="4111" actId="26606"/>
          <ac:spMkLst>
            <pc:docMk/>
            <pc:sldMk cId="2119895684" sldId="405"/>
            <ac:spMk id="3" creationId="{18953909-EEA9-447D-94FE-1B20D92626D9}"/>
          </ac:spMkLst>
        </pc:spChg>
        <pc:spChg chg="add mod">
          <ac:chgData name="Roberto Correa Alfaro" userId="ca3930cffbd4951a" providerId="LiveId" clId="{5C686D54-9F4B-5C20-A186-4A1EDBA960F8}" dt="2026-05-28T13:22:11.357" v="4112" actId="478"/>
          <ac:spMkLst>
            <pc:docMk/>
            <pc:sldMk cId="2119895684" sldId="405"/>
            <ac:spMk id="6" creationId="{92AA31D3-2C5E-E74E-04A2-5B9D1FECC1F4}"/>
          </ac:spMkLst>
        </pc:spChg>
        <pc:spChg chg="add">
          <ac:chgData name="Roberto Correa Alfaro" userId="ca3930cffbd4951a" providerId="LiveId" clId="{5C686D54-9F4B-5C20-A186-4A1EDBA960F8}" dt="2026-05-28T13:17:00.385" v="4111" actId="26606"/>
          <ac:spMkLst>
            <pc:docMk/>
            <pc:sldMk cId="2119895684" sldId="405"/>
            <ac:spMk id="9" creationId="{42A4FC2C-047E-45A5-965D-8E1E3BF09BC6}"/>
          </ac:spMkLst>
        </pc:spChg>
        <pc:picChg chg="add del mod">
          <ac:chgData name="Roberto Correa Alfaro" userId="ca3930cffbd4951a" providerId="LiveId" clId="{5C686D54-9F4B-5C20-A186-4A1EDBA960F8}" dt="2026-05-28T13:22:11.357" v="4112" actId="478"/>
          <ac:picMkLst>
            <pc:docMk/>
            <pc:sldMk cId="2119895684" sldId="405"/>
            <ac:picMk id="4" creationId="{D98D6C46-7DF7-CDB4-AEB5-4A162DFCAA1D}"/>
          </ac:picMkLst>
        </pc:picChg>
      </pc:sldChg>
      <pc:sldChg chg="addSp modSp add mod ord setBg">
        <pc:chgData name="Roberto Correa Alfaro" userId="ca3930cffbd4951a" providerId="LiveId" clId="{5C686D54-9F4B-5C20-A186-4A1EDBA960F8}" dt="2026-05-28T14:43:19.090" v="4909" actId="122"/>
        <pc:sldMkLst>
          <pc:docMk/>
          <pc:sldMk cId="1137189213" sldId="406"/>
        </pc:sldMkLst>
        <pc:spChg chg="ord">
          <ac:chgData name="Roberto Correa Alfaro" userId="ca3930cffbd4951a" providerId="LiveId" clId="{5C686D54-9F4B-5C20-A186-4A1EDBA960F8}" dt="2026-05-28T09:03:44.879" v="300" actId="26606"/>
          <ac:spMkLst>
            <pc:docMk/>
            <pc:sldMk cId="1137189213" sldId="406"/>
            <ac:spMk id="5" creationId="{9ED0BEE9-8C17-967E-CB7F-0E5874C7BAFD}"/>
          </ac:spMkLst>
        </pc:spChg>
        <pc:spChg chg="mod">
          <ac:chgData name="Roberto Correa Alfaro" userId="ca3930cffbd4951a" providerId="LiveId" clId="{5C686D54-9F4B-5C20-A186-4A1EDBA960F8}" dt="2026-05-28T14:43:19.090" v="4909" actId="122"/>
          <ac:spMkLst>
            <pc:docMk/>
            <pc:sldMk cId="1137189213" sldId="406"/>
            <ac:spMk id="7" creationId="{8BC2C076-38CF-C166-83B7-F5C1E93ADD9D}"/>
          </ac:spMkLst>
        </pc:spChg>
        <pc:spChg chg="mod ord">
          <ac:chgData name="Roberto Correa Alfaro" userId="ca3930cffbd4951a" providerId="LiveId" clId="{5C686D54-9F4B-5C20-A186-4A1EDBA960F8}" dt="2026-05-28T14:42:39.571" v="4895" actId="123"/>
          <ac:spMkLst>
            <pc:docMk/>
            <pc:sldMk cId="1137189213" sldId="406"/>
            <ac:spMk id="11" creationId="{FF8BC3C3-52D7-03B6-59F1-86246AE1869E}"/>
          </ac:spMkLst>
        </pc:spChg>
        <pc:spChg chg="add">
          <ac:chgData name="Roberto Correa Alfaro" userId="ca3930cffbd4951a" providerId="LiveId" clId="{5C686D54-9F4B-5C20-A186-4A1EDBA960F8}" dt="2026-05-28T09:03:44.879" v="300" actId="26606"/>
          <ac:spMkLst>
            <pc:docMk/>
            <pc:sldMk cId="1137189213" sldId="406"/>
            <ac:spMk id="16" creationId="{7B831B6F-405A-4B47-B9BB-5CA88F285844}"/>
          </ac:spMkLst>
        </pc:spChg>
        <pc:spChg chg="add">
          <ac:chgData name="Roberto Correa Alfaro" userId="ca3930cffbd4951a" providerId="LiveId" clId="{5C686D54-9F4B-5C20-A186-4A1EDBA960F8}" dt="2026-05-28T09:03:44.879" v="300" actId="26606"/>
          <ac:spMkLst>
            <pc:docMk/>
            <pc:sldMk cId="1137189213" sldId="406"/>
            <ac:spMk id="18" creationId="{953EE71A-6488-4203-A7C4-77102FD0DCCA}"/>
          </ac:spMkLst>
        </pc:spChg>
        <pc:picChg chg="add mod">
          <ac:chgData name="Roberto Correa Alfaro" userId="ca3930cffbd4951a" providerId="LiveId" clId="{5C686D54-9F4B-5C20-A186-4A1EDBA960F8}" dt="2026-05-28T09:03:44.879" v="300" actId="26606"/>
          <ac:picMkLst>
            <pc:docMk/>
            <pc:sldMk cId="1137189213" sldId="406"/>
            <ac:picMk id="2" creationId="{5EB6B312-AD68-3E84-C9DB-523D19F196A4}"/>
          </ac:picMkLst>
        </pc:picChg>
      </pc:sldChg>
      <pc:sldChg chg="addSp modSp add mod ord">
        <pc:chgData name="Roberto Correa Alfaro" userId="ca3930cffbd4951a" providerId="LiveId" clId="{5C686D54-9F4B-5C20-A186-4A1EDBA960F8}" dt="2026-05-28T14:43:51.610" v="4916" actId="114"/>
        <pc:sldMkLst>
          <pc:docMk/>
          <pc:sldMk cId="392683646" sldId="407"/>
        </pc:sldMkLst>
        <pc:spChg chg="add mod">
          <ac:chgData name="Roberto Correa Alfaro" userId="ca3930cffbd4951a" providerId="LiveId" clId="{5C686D54-9F4B-5C20-A186-4A1EDBA960F8}" dt="2026-05-28T09:17:42.806" v="360" actId="207"/>
          <ac:spMkLst>
            <pc:docMk/>
            <pc:sldMk cId="392683646" sldId="407"/>
            <ac:spMk id="2" creationId="{AB05B1D9-6691-12EB-A110-30269012142F}"/>
          </ac:spMkLst>
        </pc:spChg>
        <pc:spChg chg="add mod">
          <ac:chgData name="Roberto Correa Alfaro" userId="ca3930cffbd4951a" providerId="LiveId" clId="{5C686D54-9F4B-5C20-A186-4A1EDBA960F8}" dt="2026-05-28T09:17:45.996" v="361" actId="207"/>
          <ac:spMkLst>
            <pc:docMk/>
            <pc:sldMk cId="392683646" sldId="407"/>
            <ac:spMk id="3" creationId="{824FB66B-31B4-E458-74E7-0377DF5BF223}"/>
          </ac:spMkLst>
        </pc:spChg>
        <pc:spChg chg="add mod">
          <ac:chgData name="Roberto Correa Alfaro" userId="ca3930cffbd4951a" providerId="LiveId" clId="{5C686D54-9F4B-5C20-A186-4A1EDBA960F8}" dt="2026-05-28T09:19:13.204" v="365" actId="208"/>
          <ac:spMkLst>
            <pc:docMk/>
            <pc:sldMk cId="392683646" sldId="407"/>
            <ac:spMk id="4" creationId="{CD1C95F5-6E76-98D6-B9F4-3D24EC69C4DA}"/>
          </ac:spMkLst>
        </pc:spChg>
        <pc:spChg chg="add mod">
          <ac:chgData name="Roberto Correa Alfaro" userId="ca3930cffbd4951a" providerId="LiveId" clId="{5C686D54-9F4B-5C20-A186-4A1EDBA960F8}" dt="2026-05-28T09:19:21.891" v="367" actId="1076"/>
          <ac:spMkLst>
            <pc:docMk/>
            <pc:sldMk cId="392683646" sldId="407"/>
            <ac:spMk id="6" creationId="{A3C851AC-92DC-5B9B-33F5-1D9673D215C3}"/>
          </ac:spMkLst>
        </pc:spChg>
        <pc:spChg chg="mod">
          <ac:chgData name="Roberto Correa Alfaro" userId="ca3930cffbd4951a" providerId="LiveId" clId="{5C686D54-9F4B-5C20-A186-4A1EDBA960F8}" dt="2026-05-28T14:43:34.335" v="4912" actId="20577"/>
          <ac:spMkLst>
            <pc:docMk/>
            <pc:sldMk cId="392683646" sldId="407"/>
            <ac:spMk id="7" creationId="{28059A27-C3D6-9CA5-B25D-8A60F5B9DD29}"/>
          </ac:spMkLst>
        </pc:spChg>
        <pc:spChg chg="add mod">
          <ac:chgData name="Roberto Correa Alfaro" userId="ca3930cffbd4951a" providerId="LiveId" clId="{5C686D54-9F4B-5C20-A186-4A1EDBA960F8}" dt="2026-05-28T09:19:26.400" v="369" actId="1076"/>
          <ac:spMkLst>
            <pc:docMk/>
            <pc:sldMk cId="392683646" sldId="407"/>
            <ac:spMk id="8" creationId="{6D9A62AB-CE70-2D04-6625-536D0E509793}"/>
          </ac:spMkLst>
        </pc:spChg>
        <pc:spChg chg="add mod">
          <ac:chgData name="Roberto Correa Alfaro" userId="ca3930cffbd4951a" providerId="LiveId" clId="{5C686D54-9F4B-5C20-A186-4A1EDBA960F8}" dt="2026-05-28T09:21:01.491" v="424" actId="1076"/>
          <ac:spMkLst>
            <pc:docMk/>
            <pc:sldMk cId="392683646" sldId="407"/>
            <ac:spMk id="9" creationId="{737744B9-0349-8933-1F10-EBEDA47A9BBB}"/>
          </ac:spMkLst>
        </pc:spChg>
        <pc:spChg chg="add mod">
          <ac:chgData name="Roberto Correa Alfaro" userId="ca3930cffbd4951a" providerId="LiveId" clId="{5C686D54-9F4B-5C20-A186-4A1EDBA960F8}" dt="2026-05-28T09:21:28.699" v="467" actId="1076"/>
          <ac:spMkLst>
            <pc:docMk/>
            <pc:sldMk cId="392683646" sldId="407"/>
            <ac:spMk id="10" creationId="{FA2941A9-670A-4AFA-3792-4A405F1DB972}"/>
          </ac:spMkLst>
        </pc:spChg>
        <pc:spChg chg="mod">
          <ac:chgData name="Roberto Correa Alfaro" userId="ca3930cffbd4951a" providerId="LiveId" clId="{5C686D54-9F4B-5C20-A186-4A1EDBA960F8}" dt="2026-05-28T14:43:51.610" v="4916" actId="114"/>
          <ac:spMkLst>
            <pc:docMk/>
            <pc:sldMk cId="392683646" sldId="407"/>
            <ac:spMk id="11" creationId="{146EF1A3-3367-952F-7B07-43D12196CA79}"/>
          </ac:spMkLst>
        </pc:spChg>
        <pc:spChg chg="add mod">
          <ac:chgData name="Roberto Correa Alfaro" userId="ca3930cffbd4951a" providerId="LiveId" clId="{5C686D54-9F4B-5C20-A186-4A1EDBA960F8}" dt="2026-05-28T09:22:24.922" v="546" actId="6549"/>
          <ac:spMkLst>
            <pc:docMk/>
            <pc:sldMk cId="392683646" sldId="407"/>
            <ac:spMk id="12" creationId="{23BEF87C-9A88-971D-A76A-2430A4EF5528}"/>
          </ac:spMkLst>
        </pc:spChg>
        <pc:spChg chg="add mod">
          <ac:chgData name="Roberto Correa Alfaro" userId="ca3930cffbd4951a" providerId="LiveId" clId="{5C686D54-9F4B-5C20-A186-4A1EDBA960F8}" dt="2026-05-28T09:23:01.796" v="627" actId="1076"/>
          <ac:spMkLst>
            <pc:docMk/>
            <pc:sldMk cId="392683646" sldId="407"/>
            <ac:spMk id="13" creationId="{617E3314-B9A9-0A5E-DB47-00702654F9C9}"/>
          </ac:spMkLst>
        </pc:spChg>
        <pc:spChg chg="add mod">
          <ac:chgData name="Roberto Correa Alfaro" userId="ca3930cffbd4951a" providerId="LiveId" clId="{5C686D54-9F4B-5C20-A186-4A1EDBA960F8}" dt="2026-05-28T09:23:17.728" v="633" actId="14100"/>
          <ac:spMkLst>
            <pc:docMk/>
            <pc:sldMk cId="392683646" sldId="407"/>
            <ac:spMk id="14" creationId="{2F463AC4-4101-D4AB-D239-151700D43A63}"/>
          </ac:spMkLst>
        </pc:spChg>
        <pc:spChg chg="add mod">
          <ac:chgData name="Roberto Correa Alfaro" userId="ca3930cffbd4951a" providerId="LiveId" clId="{5C686D54-9F4B-5C20-A186-4A1EDBA960F8}" dt="2026-05-28T09:23:43.985" v="654" actId="14100"/>
          <ac:spMkLst>
            <pc:docMk/>
            <pc:sldMk cId="392683646" sldId="407"/>
            <ac:spMk id="15" creationId="{71E7E7B0-B9E8-4891-6977-BF0AE9334304}"/>
          </ac:spMkLst>
        </pc:spChg>
        <pc:spChg chg="add mod">
          <ac:chgData name="Roberto Correa Alfaro" userId="ca3930cffbd4951a" providerId="LiveId" clId="{5C686D54-9F4B-5C20-A186-4A1EDBA960F8}" dt="2026-05-28T09:23:53.619" v="667" actId="20577"/>
          <ac:spMkLst>
            <pc:docMk/>
            <pc:sldMk cId="392683646" sldId="407"/>
            <ac:spMk id="16" creationId="{5960A5CC-1595-655B-0E1E-0C299796E403}"/>
          </ac:spMkLst>
        </pc:spChg>
      </pc:sldChg>
      <pc:sldChg chg="add del">
        <pc:chgData name="Roberto Correa Alfaro" userId="ca3930cffbd4951a" providerId="LiveId" clId="{5C686D54-9F4B-5C20-A186-4A1EDBA960F8}" dt="2026-05-28T09:25:01.494" v="669" actId="2696"/>
        <pc:sldMkLst>
          <pc:docMk/>
          <pc:sldMk cId="896615563" sldId="408"/>
        </pc:sldMkLst>
      </pc:sldChg>
      <pc:sldChg chg="modSp add mod ord">
        <pc:chgData name="Roberto Correa Alfaro" userId="ca3930cffbd4951a" providerId="LiveId" clId="{5C686D54-9F4B-5C20-A186-4A1EDBA960F8}" dt="2026-05-28T16:49:36.696" v="6100" actId="115"/>
        <pc:sldMkLst>
          <pc:docMk/>
          <pc:sldMk cId="3935060008" sldId="408"/>
        </pc:sldMkLst>
        <pc:spChg chg="mod">
          <ac:chgData name="Roberto Correa Alfaro" userId="ca3930cffbd4951a" providerId="LiveId" clId="{5C686D54-9F4B-5C20-A186-4A1EDBA960F8}" dt="2026-05-28T16:43:46.684" v="6028" actId="20577"/>
          <ac:spMkLst>
            <pc:docMk/>
            <pc:sldMk cId="3935060008" sldId="408"/>
            <ac:spMk id="7" creationId="{62DEF7A1-2575-AB26-785B-98133B99791E}"/>
          </ac:spMkLst>
        </pc:spChg>
        <pc:spChg chg="mod">
          <ac:chgData name="Roberto Correa Alfaro" userId="ca3930cffbd4951a" providerId="LiveId" clId="{5C686D54-9F4B-5C20-A186-4A1EDBA960F8}" dt="2026-05-28T16:49:36.696" v="6100" actId="115"/>
          <ac:spMkLst>
            <pc:docMk/>
            <pc:sldMk cId="3935060008" sldId="408"/>
            <ac:spMk id="11" creationId="{5067F271-6965-C955-8A7F-AAF28B938CC0}"/>
          </ac:spMkLst>
        </pc:spChg>
      </pc:sldChg>
      <pc:sldChg chg="addSp modSp add mod ord setBg">
        <pc:chgData name="Roberto Correa Alfaro" userId="ca3930cffbd4951a" providerId="LiveId" clId="{5C686D54-9F4B-5C20-A186-4A1EDBA960F8}" dt="2026-05-28T16:44:52.719" v="6069" actId="20577"/>
        <pc:sldMkLst>
          <pc:docMk/>
          <pc:sldMk cId="84913109" sldId="409"/>
        </pc:sldMkLst>
        <pc:spChg chg="ord">
          <ac:chgData name="Roberto Correa Alfaro" userId="ca3930cffbd4951a" providerId="LiveId" clId="{5C686D54-9F4B-5C20-A186-4A1EDBA960F8}" dt="2026-05-28T09:51:57.020" v="2012" actId="26606"/>
          <ac:spMkLst>
            <pc:docMk/>
            <pc:sldMk cId="84913109" sldId="409"/>
            <ac:spMk id="5" creationId="{A898297F-D21C-2FD9-69B3-BB9402EB95DC}"/>
          </ac:spMkLst>
        </pc:spChg>
        <pc:spChg chg="mod">
          <ac:chgData name="Roberto Correa Alfaro" userId="ca3930cffbd4951a" providerId="LiveId" clId="{5C686D54-9F4B-5C20-A186-4A1EDBA960F8}" dt="2026-05-28T16:44:12.571" v="6030" actId="2711"/>
          <ac:spMkLst>
            <pc:docMk/>
            <pc:sldMk cId="84913109" sldId="409"/>
            <ac:spMk id="7" creationId="{2AA0CE77-1743-AD50-67AB-5D6C0AFB68DE}"/>
          </ac:spMkLst>
        </pc:spChg>
        <pc:spChg chg="mod ord">
          <ac:chgData name="Roberto Correa Alfaro" userId="ca3930cffbd4951a" providerId="LiveId" clId="{5C686D54-9F4B-5C20-A186-4A1EDBA960F8}" dt="2026-05-28T16:44:52.719" v="6069" actId="20577"/>
          <ac:spMkLst>
            <pc:docMk/>
            <pc:sldMk cId="84913109" sldId="409"/>
            <ac:spMk id="11" creationId="{7CB10A80-1F4E-DC11-3DEA-CD3F6E8DBAB6}"/>
          </ac:spMkLst>
        </pc:spChg>
        <pc:spChg chg="add">
          <ac:chgData name="Roberto Correa Alfaro" userId="ca3930cffbd4951a" providerId="LiveId" clId="{5C686D54-9F4B-5C20-A186-4A1EDBA960F8}" dt="2026-05-28T09:51:57.020" v="2012" actId="26606"/>
          <ac:spMkLst>
            <pc:docMk/>
            <pc:sldMk cId="84913109" sldId="409"/>
            <ac:spMk id="16" creationId="{84ECDE7A-6944-466D-8FFE-149A29BA6BAE}"/>
          </ac:spMkLst>
        </pc:spChg>
        <pc:spChg chg="add">
          <ac:chgData name="Roberto Correa Alfaro" userId="ca3930cffbd4951a" providerId="LiveId" clId="{5C686D54-9F4B-5C20-A186-4A1EDBA960F8}" dt="2026-05-28T09:51:57.020" v="2012" actId="26606"/>
          <ac:spMkLst>
            <pc:docMk/>
            <pc:sldMk cId="84913109" sldId="409"/>
            <ac:spMk id="18" creationId="{B3420082-9415-44EC-802E-C77D71D59C57}"/>
          </ac:spMkLst>
        </pc:spChg>
        <pc:spChg chg="add">
          <ac:chgData name="Roberto Correa Alfaro" userId="ca3930cffbd4951a" providerId="LiveId" clId="{5C686D54-9F4B-5C20-A186-4A1EDBA960F8}" dt="2026-05-28T09:51:57.020" v="2012" actId="26606"/>
          <ac:spMkLst>
            <pc:docMk/>
            <pc:sldMk cId="84913109" sldId="409"/>
            <ac:spMk id="20" creationId="{55A52C45-1FCB-4636-A80F-2849B8226C01}"/>
          </ac:spMkLst>
        </pc:spChg>
        <pc:spChg chg="add">
          <ac:chgData name="Roberto Correa Alfaro" userId="ca3930cffbd4951a" providerId="LiveId" clId="{5C686D54-9F4B-5C20-A186-4A1EDBA960F8}" dt="2026-05-28T09:51:57.020" v="2012" actId="26606"/>
          <ac:spMkLst>
            <pc:docMk/>
            <pc:sldMk cId="84913109" sldId="409"/>
            <ac:spMk id="22" creationId="{768EB4DD-3704-43AD-92B3-C4E0C6EA92CB}"/>
          </ac:spMkLst>
        </pc:spChg>
        <pc:picChg chg="add mod">
          <ac:chgData name="Roberto Correa Alfaro" userId="ca3930cffbd4951a" providerId="LiveId" clId="{5C686D54-9F4B-5C20-A186-4A1EDBA960F8}" dt="2026-05-28T09:51:57.020" v="2012" actId="26606"/>
          <ac:picMkLst>
            <pc:docMk/>
            <pc:sldMk cId="84913109" sldId="409"/>
            <ac:picMk id="2" creationId="{910AA975-40FA-1017-E4DA-990DED79682D}"/>
          </ac:picMkLst>
        </pc:picChg>
      </pc:sldChg>
      <pc:sldChg chg="modSp add mod">
        <pc:chgData name="Roberto Correa Alfaro" userId="ca3930cffbd4951a" providerId="LiveId" clId="{5C686D54-9F4B-5C20-A186-4A1EDBA960F8}" dt="2026-05-28T16:46:18.219" v="6074" actId="20577"/>
        <pc:sldMkLst>
          <pc:docMk/>
          <pc:sldMk cId="3757655044" sldId="410"/>
        </pc:sldMkLst>
        <pc:spChg chg="mod">
          <ac:chgData name="Roberto Correa Alfaro" userId="ca3930cffbd4951a" providerId="LiveId" clId="{5C686D54-9F4B-5C20-A186-4A1EDBA960F8}" dt="2026-05-28T16:14:46.938" v="5675" actId="20577"/>
          <ac:spMkLst>
            <pc:docMk/>
            <pc:sldMk cId="3757655044" sldId="410"/>
            <ac:spMk id="7" creationId="{E4BC1CA2-A1DA-8307-9C3B-A693A5A09C9A}"/>
          </ac:spMkLst>
        </pc:spChg>
        <pc:spChg chg="mod">
          <ac:chgData name="Roberto Correa Alfaro" userId="ca3930cffbd4951a" providerId="LiveId" clId="{5C686D54-9F4B-5C20-A186-4A1EDBA960F8}" dt="2026-05-28T16:46:18.219" v="6074" actId="20577"/>
          <ac:spMkLst>
            <pc:docMk/>
            <pc:sldMk cId="3757655044" sldId="410"/>
            <ac:spMk id="11" creationId="{4F7DE672-A47D-AAD9-1E8C-956700DD7EF3}"/>
          </ac:spMkLst>
        </pc:spChg>
      </pc:sldChg>
      <pc:sldChg chg="new del">
        <pc:chgData name="Roberto Correa Alfaro" userId="ca3930cffbd4951a" providerId="LiveId" clId="{5C686D54-9F4B-5C20-A186-4A1EDBA960F8}" dt="2026-05-28T16:07:55.736" v="5575" actId="2696"/>
        <pc:sldMkLst>
          <pc:docMk/>
          <pc:sldMk cId="3940415972" sldId="411"/>
        </pc:sldMkLst>
      </pc:sldChg>
      <pc:sldChg chg="modSp add mod ord">
        <pc:chgData name="Roberto Correa Alfaro" userId="ca3930cffbd4951a" providerId="LiveId" clId="{5C686D54-9F4B-5C20-A186-4A1EDBA960F8}" dt="2026-05-28T15:09:03.444" v="5307" actId="113"/>
        <pc:sldMkLst>
          <pc:docMk/>
          <pc:sldMk cId="2178973465" sldId="412"/>
        </pc:sldMkLst>
        <pc:spChg chg="mod">
          <ac:chgData name="Roberto Correa Alfaro" userId="ca3930cffbd4951a" providerId="LiveId" clId="{5C686D54-9F4B-5C20-A186-4A1EDBA960F8}" dt="2026-05-28T13:24:24.391" v="4160" actId="20577"/>
          <ac:spMkLst>
            <pc:docMk/>
            <pc:sldMk cId="2178973465" sldId="412"/>
            <ac:spMk id="7" creationId="{4C848094-C7B4-72D5-0DD5-0C3164930A50}"/>
          </ac:spMkLst>
        </pc:spChg>
        <pc:spChg chg="mod">
          <ac:chgData name="Roberto Correa Alfaro" userId="ca3930cffbd4951a" providerId="LiveId" clId="{5C686D54-9F4B-5C20-A186-4A1EDBA960F8}" dt="2026-05-28T15:09:03.444" v="5307" actId="113"/>
          <ac:spMkLst>
            <pc:docMk/>
            <pc:sldMk cId="2178973465" sldId="412"/>
            <ac:spMk id="11" creationId="{9D0112FE-9205-4B76-4F56-C2E75D9E50AF}"/>
          </ac:spMkLst>
        </pc:spChg>
      </pc:sldChg>
      <pc:sldChg chg="modSp new del mod">
        <pc:chgData name="Roberto Correa Alfaro" userId="ca3930cffbd4951a" providerId="LiveId" clId="{5C686D54-9F4B-5C20-A186-4A1EDBA960F8}" dt="2026-05-28T16:49:01.209" v="6094" actId="2696"/>
        <pc:sldMkLst>
          <pc:docMk/>
          <pc:sldMk cId="3676738050" sldId="413"/>
        </pc:sldMkLst>
        <pc:spChg chg="mod">
          <ac:chgData name="Roberto Correa Alfaro" userId="ca3930cffbd4951a" providerId="LiveId" clId="{5C686D54-9F4B-5C20-A186-4A1EDBA960F8}" dt="2026-05-28T14:35:31.645" v="4185" actId="20577"/>
          <ac:spMkLst>
            <pc:docMk/>
            <pc:sldMk cId="3676738050" sldId="413"/>
            <ac:spMk id="2" creationId="{8AA9064E-3400-CE87-9FAC-9FF10E58B4C0}"/>
          </ac:spMkLst>
        </pc:spChg>
        <pc:spChg chg="mod">
          <ac:chgData name="Roberto Correa Alfaro" userId="ca3930cffbd4951a" providerId="LiveId" clId="{5C686D54-9F4B-5C20-A186-4A1EDBA960F8}" dt="2026-05-28T14:38:51.016" v="4504" actId="2711"/>
          <ac:spMkLst>
            <pc:docMk/>
            <pc:sldMk cId="3676738050" sldId="413"/>
            <ac:spMk id="3" creationId="{151D5123-127D-BBBB-FAE5-A7F07F8A068D}"/>
          </ac:spMkLst>
        </pc:spChg>
      </pc:sldChg>
      <pc:sldChg chg="modSp add mod">
        <pc:chgData name="Roberto Correa Alfaro" userId="ca3930cffbd4951a" providerId="LiveId" clId="{5C686D54-9F4B-5C20-A186-4A1EDBA960F8}" dt="2026-05-28T17:02:08.798" v="6162" actId="20577"/>
        <pc:sldMkLst>
          <pc:docMk/>
          <pc:sldMk cId="2178973465" sldId="414"/>
        </pc:sldMkLst>
        <pc:spChg chg="mod">
          <ac:chgData name="Roberto Correa Alfaro" userId="ca3930cffbd4951a" providerId="LiveId" clId="{5C686D54-9F4B-5C20-A186-4A1EDBA960F8}" dt="2026-05-28T17:02:08.798" v="6162" actId="20577"/>
          <ac:spMkLst>
            <pc:docMk/>
            <pc:sldMk cId="2178973465" sldId="414"/>
            <ac:spMk id="7" creationId="{4C848094-C7B4-72D5-0DD5-0C3164930A50}"/>
          </ac:spMkLst>
        </pc:spChg>
        <pc:spChg chg="mod">
          <ac:chgData name="Roberto Correa Alfaro" userId="ca3930cffbd4951a" providerId="LiveId" clId="{5C686D54-9F4B-5C20-A186-4A1EDBA960F8}" dt="2026-05-28T16:42:31.690" v="6016" actId="20577"/>
          <ac:spMkLst>
            <pc:docMk/>
            <pc:sldMk cId="2178973465" sldId="414"/>
            <ac:spMk id="11" creationId="{9D0112FE-9205-4B76-4F56-C2E75D9E50AF}"/>
          </ac:spMkLst>
        </pc:spChg>
      </pc:sldChg>
      <pc:sldChg chg="modSp add del mod">
        <pc:chgData name="Roberto Correa Alfaro" userId="ca3930cffbd4951a" providerId="LiveId" clId="{5C686D54-9F4B-5C20-A186-4A1EDBA960F8}" dt="2026-05-28T16:09:25.035" v="5586" actId="2696"/>
        <pc:sldMkLst>
          <pc:docMk/>
          <pc:sldMk cId="2178973465" sldId="415"/>
        </pc:sldMkLst>
        <pc:spChg chg="mod">
          <ac:chgData name="Roberto Correa Alfaro" userId="ca3930cffbd4951a" providerId="LiveId" clId="{5C686D54-9F4B-5C20-A186-4A1EDBA960F8}" dt="2026-05-28T15:07:37.489" v="5074" actId="27636"/>
          <ac:spMkLst>
            <pc:docMk/>
            <pc:sldMk cId="2178973465" sldId="415"/>
            <ac:spMk id="7" creationId="{4C848094-C7B4-72D5-0DD5-0C3164930A50}"/>
          </ac:spMkLst>
        </pc:spChg>
        <pc:spChg chg="mod">
          <ac:chgData name="Roberto Correa Alfaro" userId="ca3930cffbd4951a" providerId="LiveId" clId="{5C686D54-9F4B-5C20-A186-4A1EDBA960F8}" dt="2026-05-28T16:09:14.465" v="5581" actId="21"/>
          <ac:spMkLst>
            <pc:docMk/>
            <pc:sldMk cId="2178973465" sldId="415"/>
            <ac:spMk id="11" creationId="{9D0112FE-9205-4B76-4F56-C2E75D9E50AF}"/>
          </ac:spMkLst>
        </pc:spChg>
      </pc:sldChg>
      <pc:sldChg chg="modSp add mod">
        <pc:chgData name="Roberto Correa Alfaro" userId="ca3930cffbd4951a" providerId="LiveId" clId="{5C686D54-9F4B-5C20-A186-4A1EDBA960F8}" dt="2026-05-28T15:17:09.502" v="5421" actId="21"/>
        <pc:sldMkLst>
          <pc:docMk/>
          <pc:sldMk cId="3926042487" sldId="416"/>
        </pc:sldMkLst>
        <pc:spChg chg="mod">
          <ac:chgData name="Roberto Correa Alfaro" userId="ca3930cffbd4951a" providerId="LiveId" clId="{5C686D54-9F4B-5C20-A186-4A1EDBA960F8}" dt="2026-05-28T15:09:42.947" v="5383" actId="20577"/>
          <ac:spMkLst>
            <pc:docMk/>
            <pc:sldMk cId="3926042487" sldId="416"/>
            <ac:spMk id="7" creationId="{C9AB4C84-D772-0221-1529-4175AE19A2C2}"/>
          </ac:spMkLst>
        </pc:spChg>
        <pc:spChg chg="mod">
          <ac:chgData name="Roberto Correa Alfaro" userId="ca3930cffbd4951a" providerId="LiveId" clId="{5C686D54-9F4B-5C20-A186-4A1EDBA960F8}" dt="2026-05-28T15:17:09.502" v="5421" actId="21"/>
          <ac:spMkLst>
            <pc:docMk/>
            <pc:sldMk cId="3926042487" sldId="416"/>
            <ac:spMk id="11" creationId="{E980797D-AC80-4415-3F5A-BCA6BC34C842}"/>
          </ac:spMkLst>
        </pc:spChg>
      </pc:sldChg>
      <pc:sldChg chg="modSp add mod">
        <pc:chgData name="Roberto Correa Alfaro" userId="ca3930cffbd4951a" providerId="LiveId" clId="{5C686D54-9F4B-5C20-A186-4A1EDBA960F8}" dt="2026-05-28T16:38:58.695" v="5723" actId="20577"/>
        <pc:sldMkLst>
          <pc:docMk/>
          <pc:sldMk cId="968670121" sldId="417"/>
        </pc:sldMkLst>
        <pc:spChg chg="mod">
          <ac:chgData name="Roberto Correa Alfaro" userId="ca3930cffbd4951a" providerId="LiveId" clId="{5C686D54-9F4B-5C20-A186-4A1EDBA960F8}" dt="2026-05-28T16:38:58.695" v="5723" actId="20577"/>
          <ac:spMkLst>
            <pc:docMk/>
            <pc:sldMk cId="968670121" sldId="417"/>
            <ac:spMk id="11" creationId="{8158FCF6-CAFE-5ED5-9F1E-95CBDF080DB1}"/>
          </ac:spMkLst>
        </pc:spChg>
      </pc:sldChg>
      <pc:sldChg chg="modSp add mod">
        <pc:chgData name="Roberto Correa Alfaro" userId="ca3930cffbd4951a" providerId="LiveId" clId="{5C686D54-9F4B-5C20-A186-4A1EDBA960F8}" dt="2026-05-28T16:51:20.041" v="6104" actId="115"/>
        <pc:sldMkLst>
          <pc:docMk/>
          <pc:sldMk cId="1143294205" sldId="418"/>
        </pc:sldMkLst>
        <pc:spChg chg="mod">
          <ac:chgData name="Roberto Correa Alfaro" userId="ca3930cffbd4951a" providerId="LiveId" clId="{5C686D54-9F4B-5C20-A186-4A1EDBA960F8}" dt="2026-05-28T16:51:20.041" v="6104" actId="115"/>
          <ac:spMkLst>
            <pc:docMk/>
            <pc:sldMk cId="1143294205" sldId="418"/>
            <ac:spMk id="11" creationId="{E1F332EF-504E-E961-3431-3F8AF37EF9AE}"/>
          </ac:spMkLst>
        </pc:spChg>
      </pc:sldChg>
      <pc:sldChg chg="modSp add mod">
        <pc:chgData name="Roberto Correa Alfaro" userId="ca3930cffbd4951a" providerId="LiveId" clId="{5C686D54-9F4B-5C20-A186-4A1EDBA960F8}" dt="2026-05-28T15:53:28.084" v="5507" actId="113"/>
        <pc:sldMkLst>
          <pc:docMk/>
          <pc:sldMk cId="422999293" sldId="419"/>
        </pc:sldMkLst>
        <pc:spChg chg="mod">
          <ac:chgData name="Roberto Correa Alfaro" userId="ca3930cffbd4951a" providerId="LiveId" clId="{5C686D54-9F4B-5C20-A186-4A1EDBA960F8}" dt="2026-05-28T15:53:28.084" v="5507" actId="113"/>
          <ac:spMkLst>
            <pc:docMk/>
            <pc:sldMk cId="422999293" sldId="419"/>
            <ac:spMk id="11" creationId="{7CBE4D49-46E9-1D38-7E3D-2962999CCBE2}"/>
          </ac:spMkLst>
        </pc:spChg>
      </pc:sldChg>
      <pc:sldChg chg="modSp add mod">
        <pc:chgData name="Roberto Correa Alfaro" userId="ca3930cffbd4951a" providerId="LiveId" clId="{5C686D54-9F4B-5C20-A186-4A1EDBA960F8}" dt="2026-05-28T16:52:15.909" v="6105" actId="115"/>
        <pc:sldMkLst>
          <pc:docMk/>
          <pc:sldMk cId="306970291" sldId="420"/>
        </pc:sldMkLst>
        <pc:spChg chg="mod">
          <ac:chgData name="Roberto Correa Alfaro" userId="ca3930cffbd4951a" providerId="LiveId" clId="{5C686D54-9F4B-5C20-A186-4A1EDBA960F8}" dt="2026-05-28T16:52:15.909" v="6105" actId="115"/>
          <ac:spMkLst>
            <pc:docMk/>
            <pc:sldMk cId="306970291" sldId="420"/>
            <ac:spMk id="11" creationId="{B664C5B4-10B7-3D1F-73E3-A81E2296EB87}"/>
          </ac:spMkLst>
        </pc:spChg>
      </pc:sldChg>
      <pc:sldChg chg="modSp add mod">
        <pc:chgData name="Roberto Correa Alfaro" userId="ca3930cffbd4951a" providerId="LiveId" clId="{5C686D54-9F4B-5C20-A186-4A1EDBA960F8}" dt="2026-05-28T16:39:43.161" v="5735" actId="20577"/>
        <pc:sldMkLst>
          <pc:docMk/>
          <pc:sldMk cId="784347997" sldId="421"/>
        </pc:sldMkLst>
        <pc:spChg chg="mod">
          <ac:chgData name="Roberto Correa Alfaro" userId="ca3930cffbd4951a" providerId="LiveId" clId="{5C686D54-9F4B-5C20-A186-4A1EDBA960F8}" dt="2026-05-28T16:39:43.161" v="5735" actId="20577"/>
          <ac:spMkLst>
            <pc:docMk/>
            <pc:sldMk cId="784347997" sldId="421"/>
            <ac:spMk id="11" creationId="{B3FCCE55-DFAF-5BA1-749B-AA5851E762D4}"/>
          </ac:spMkLst>
        </pc:spChg>
      </pc:sldChg>
      <pc:sldChg chg="modSp add mod">
        <pc:chgData name="Roberto Correa Alfaro" userId="ca3930cffbd4951a" providerId="LiveId" clId="{5C686D54-9F4B-5C20-A186-4A1EDBA960F8}" dt="2026-05-28T16:42:03.637" v="5964" actId="20577"/>
        <pc:sldMkLst>
          <pc:docMk/>
          <pc:sldMk cId="3070474670" sldId="422"/>
        </pc:sldMkLst>
        <pc:spChg chg="mod">
          <ac:chgData name="Roberto Correa Alfaro" userId="ca3930cffbd4951a" providerId="LiveId" clId="{5C686D54-9F4B-5C20-A186-4A1EDBA960F8}" dt="2026-05-28T16:42:03.637" v="5964" actId="20577"/>
          <ac:spMkLst>
            <pc:docMk/>
            <pc:sldMk cId="3070474670" sldId="422"/>
            <ac:spMk id="7" creationId="{931AF4B8-1479-65C7-25C1-04D7CFBBB7B2}"/>
          </ac:spMkLst>
        </pc:spChg>
        <pc:spChg chg="mod">
          <ac:chgData name="Roberto Correa Alfaro" userId="ca3930cffbd4951a" providerId="LiveId" clId="{5C686D54-9F4B-5C20-A186-4A1EDBA960F8}" dt="2026-05-28T16:06:25.802" v="5547" actId="115"/>
          <ac:spMkLst>
            <pc:docMk/>
            <pc:sldMk cId="3070474670" sldId="422"/>
            <ac:spMk id="11" creationId="{B8951B86-FAC2-C506-CD69-2D3D5A7E2EC2}"/>
          </ac:spMkLst>
        </pc:spChg>
      </pc:sldChg>
      <pc:sldChg chg="addSp delSp modSp add mod">
        <pc:chgData name="Roberto Correa Alfaro" userId="ca3930cffbd4951a" providerId="LiveId" clId="{5C686D54-9F4B-5C20-A186-4A1EDBA960F8}" dt="2026-05-28T16:42:15.352" v="6008" actId="20577"/>
        <pc:sldMkLst>
          <pc:docMk/>
          <pc:sldMk cId="144776480" sldId="423"/>
        </pc:sldMkLst>
        <pc:spChg chg="add del mod">
          <ac:chgData name="Roberto Correa Alfaro" userId="ca3930cffbd4951a" providerId="LiveId" clId="{5C686D54-9F4B-5C20-A186-4A1EDBA960F8}" dt="2026-05-28T16:41:35.931" v="5909" actId="478"/>
          <ac:spMkLst>
            <pc:docMk/>
            <pc:sldMk cId="144776480" sldId="423"/>
            <ac:spMk id="3" creationId="{6BBAE58A-6EBD-6424-9967-A661953DE77B}"/>
          </ac:spMkLst>
        </pc:spChg>
        <pc:spChg chg="add mod">
          <ac:chgData name="Roberto Correa Alfaro" userId="ca3930cffbd4951a" providerId="LiveId" clId="{5C686D54-9F4B-5C20-A186-4A1EDBA960F8}" dt="2026-05-28T16:42:15.352" v="6008" actId="20577"/>
          <ac:spMkLst>
            <pc:docMk/>
            <pc:sldMk cId="144776480" sldId="423"/>
            <ac:spMk id="4" creationId="{7FA5DCAD-4A45-1490-FE8C-4181A59EC0EB}"/>
          </ac:spMkLst>
        </pc:spChg>
        <pc:spChg chg="del">
          <ac:chgData name="Roberto Correa Alfaro" userId="ca3930cffbd4951a" providerId="LiveId" clId="{5C686D54-9F4B-5C20-A186-4A1EDBA960F8}" dt="2026-05-28T16:41:31.507" v="5906" actId="478"/>
          <ac:spMkLst>
            <pc:docMk/>
            <pc:sldMk cId="144776480" sldId="423"/>
            <ac:spMk id="7" creationId="{5DD05B37-513B-E3ED-F74D-BE1B08F9A6CE}"/>
          </ac:spMkLst>
        </pc:spChg>
        <pc:spChg chg="mod">
          <ac:chgData name="Roberto Correa Alfaro" userId="ca3930cffbd4951a" providerId="LiveId" clId="{5C686D54-9F4B-5C20-A186-4A1EDBA960F8}" dt="2026-05-28T16:07:18.237" v="5560" actId="113"/>
          <ac:spMkLst>
            <pc:docMk/>
            <pc:sldMk cId="144776480" sldId="423"/>
            <ac:spMk id="11" creationId="{31B2D160-9F37-C2E7-C55C-1CA49DCD152F}"/>
          </ac:spMkLst>
        </pc:spChg>
      </pc:sldChg>
      <pc:sldChg chg="modSp add mod">
        <pc:chgData name="Roberto Correa Alfaro" userId="ca3930cffbd4951a" providerId="LiveId" clId="{5C686D54-9F4B-5C20-A186-4A1EDBA960F8}" dt="2026-05-28T17:01:34.621" v="6106" actId="20577"/>
        <pc:sldMkLst>
          <pc:docMk/>
          <pc:sldMk cId="1040052067" sldId="424"/>
        </pc:sldMkLst>
        <pc:spChg chg="mod">
          <ac:chgData name="Roberto Correa Alfaro" userId="ca3930cffbd4951a" providerId="LiveId" clId="{5C686D54-9F4B-5C20-A186-4A1EDBA960F8}" dt="2026-05-28T16:12:46.914" v="5589" actId="27636"/>
          <ac:spMkLst>
            <pc:docMk/>
            <pc:sldMk cId="1040052067" sldId="424"/>
            <ac:spMk id="7" creationId="{AAA4040E-1DD4-B07D-EF52-54403FB564F2}"/>
          </ac:spMkLst>
        </pc:spChg>
        <pc:spChg chg="mod">
          <ac:chgData name="Roberto Correa Alfaro" userId="ca3930cffbd4951a" providerId="LiveId" clId="{5C686D54-9F4B-5C20-A186-4A1EDBA960F8}" dt="2026-05-28T17:01:34.621" v="6106" actId="20577"/>
          <ac:spMkLst>
            <pc:docMk/>
            <pc:sldMk cId="1040052067" sldId="424"/>
            <ac:spMk id="11" creationId="{F17D8276-E58B-5408-812F-3B4A8FBD882E}"/>
          </ac:spMkLst>
        </pc:spChg>
      </pc:sldChg>
      <pc:sldChg chg="modSp add mod">
        <pc:chgData name="Roberto Correa Alfaro" userId="ca3930cffbd4951a" providerId="LiveId" clId="{5C686D54-9F4B-5C20-A186-4A1EDBA960F8}" dt="2026-05-28T16:46:24.667" v="6076" actId="20577"/>
        <pc:sldMkLst>
          <pc:docMk/>
          <pc:sldMk cId="1265952558" sldId="425"/>
        </pc:sldMkLst>
        <pc:spChg chg="mod">
          <ac:chgData name="Roberto Correa Alfaro" userId="ca3930cffbd4951a" providerId="LiveId" clId="{5C686D54-9F4B-5C20-A186-4A1EDBA960F8}" dt="2026-05-28T16:46:24.667" v="6076" actId="20577"/>
          <ac:spMkLst>
            <pc:docMk/>
            <pc:sldMk cId="1265952558" sldId="425"/>
            <ac:spMk id="11" creationId="{E06A5B5E-7FBA-A58A-219B-D8E6B8461305}"/>
          </ac:spMkLst>
        </pc:spChg>
      </pc:sldChg>
      <pc:sldChg chg="modSp add mod">
        <pc:chgData name="Roberto Correa Alfaro" userId="ca3930cffbd4951a" providerId="LiveId" clId="{5C686D54-9F4B-5C20-A186-4A1EDBA960F8}" dt="2026-05-28T16:48:09.925" v="6092" actId="115"/>
        <pc:sldMkLst>
          <pc:docMk/>
          <pc:sldMk cId="2675023274" sldId="426"/>
        </pc:sldMkLst>
        <pc:spChg chg="mod">
          <ac:chgData name="Roberto Correa Alfaro" userId="ca3930cffbd4951a" providerId="LiveId" clId="{5C686D54-9F4B-5C20-A186-4A1EDBA960F8}" dt="2026-05-28T16:19:05.072" v="5709" actId="1076"/>
          <ac:spMkLst>
            <pc:docMk/>
            <pc:sldMk cId="2675023274" sldId="426"/>
            <ac:spMk id="7" creationId="{183169E0-16BC-C302-FD03-CBFAFF3F9D64}"/>
          </ac:spMkLst>
        </pc:spChg>
        <pc:spChg chg="mod">
          <ac:chgData name="Roberto Correa Alfaro" userId="ca3930cffbd4951a" providerId="LiveId" clId="{5C686D54-9F4B-5C20-A186-4A1EDBA960F8}" dt="2026-05-28T16:48:09.925" v="6092" actId="115"/>
          <ac:spMkLst>
            <pc:docMk/>
            <pc:sldMk cId="2675023274" sldId="426"/>
            <ac:spMk id="11" creationId="{D13A7550-500D-D211-B921-BC11086F891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6955CC-19D4-D1A9-3F5B-47F479FEF24E}"/>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C5DB4F65-0EB3-6E9F-03F5-C41C4E5833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887F849E-FD94-3A5B-EE9E-9D064C8F39FE}"/>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5" name="Marcador de pie de página 4">
            <a:extLst>
              <a:ext uri="{FF2B5EF4-FFF2-40B4-BE49-F238E27FC236}">
                <a16:creationId xmlns:a16="http://schemas.microsoft.com/office/drawing/2014/main" id="{262F5494-6952-0046-8452-42124F5B68F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DC8E5F0-40D5-A924-DF59-C8C3306E7742}"/>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7308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0BAA4C-AC67-1CC6-8429-A0BF498C0DD0}"/>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DE6E0E42-0686-8132-1E13-F4246BED4DC3}"/>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2377831-9560-F641-C514-1D3DC566E611}"/>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5" name="Marcador de pie de página 4">
            <a:extLst>
              <a:ext uri="{FF2B5EF4-FFF2-40B4-BE49-F238E27FC236}">
                <a16:creationId xmlns:a16="http://schemas.microsoft.com/office/drawing/2014/main" id="{17A9B6BA-5A53-010A-C25D-861DC081C6F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55E4509-26DD-EB96-308D-025CD43410CA}"/>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490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B6F34E9-196E-50B3-7208-89F0744529C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05F6F590-16F4-8E2A-10E0-FE69D97A635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53069F6A-0B04-75EE-B7EF-0AFD078BE4A0}"/>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5" name="Marcador de pie de página 4">
            <a:extLst>
              <a:ext uri="{FF2B5EF4-FFF2-40B4-BE49-F238E27FC236}">
                <a16:creationId xmlns:a16="http://schemas.microsoft.com/office/drawing/2014/main" id="{289828F7-34F6-91EB-21F6-BF6AB987B81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C93F008-AE4F-23F1-E3BA-7EB6C3BD56CB}"/>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48461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75772-0C66-9ACF-0F3B-DD00138D885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37B5D994-CCE9-0418-5253-55FDCC6670C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09A2B6E-C9FC-5275-441B-81E96780A1FF}"/>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5" name="Marcador de pie de página 4">
            <a:extLst>
              <a:ext uri="{FF2B5EF4-FFF2-40B4-BE49-F238E27FC236}">
                <a16:creationId xmlns:a16="http://schemas.microsoft.com/office/drawing/2014/main" id="{2FBC0FC2-A931-EE03-FAB7-97FAFD32C0B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96D40D7-85E8-71EA-573A-D52ABCECD48F}"/>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70094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77E17-BCD1-3BFE-E40D-7BA173171889}"/>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20514B58-76EE-7EE0-9D45-055B21E99D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91F2E708-37AC-110B-9C22-7E73D0009052}"/>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5" name="Marcador de pie de página 4">
            <a:extLst>
              <a:ext uri="{FF2B5EF4-FFF2-40B4-BE49-F238E27FC236}">
                <a16:creationId xmlns:a16="http://schemas.microsoft.com/office/drawing/2014/main" id="{629E7F1D-1185-9BE6-633A-EEEE219DC8E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3E9252B-4B7E-3437-0271-D236598C6BA1}"/>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5401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29C6F-9270-32B9-6952-CE57B9C3F10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A22A4394-E33D-3309-D174-7B67CB0D172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20858B89-4A4D-E91A-3FBC-125BD2A33B5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C6A41D36-00C3-81DD-273F-1FC181642C21}"/>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6" name="Marcador de pie de página 5">
            <a:extLst>
              <a:ext uri="{FF2B5EF4-FFF2-40B4-BE49-F238E27FC236}">
                <a16:creationId xmlns:a16="http://schemas.microsoft.com/office/drawing/2014/main" id="{B5A55CC7-962B-D053-6B25-290D863E722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3DAABF2-EDFE-BC47-0E97-E0AA5E9AA37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4101457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9EBE8-0DC3-7102-42C7-F0EB94B7282F}"/>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7A70F1F1-FD19-7E20-DB02-13B387E07A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570E6C1-DB03-077C-E7AE-519782044D1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75F5DC41-EE21-8E25-D78A-4A6977C7BD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AADD01BB-C150-33F0-7721-F096A24466B8}"/>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3E0BB9AF-0E09-FEBA-79C6-83D2F77F3ED4}"/>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8" name="Marcador de pie de página 7">
            <a:extLst>
              <a:ext uri="{FF2B5EF4-FFF2-40B4-BE49-F238E27FC236}">
                <a16:creationId xmlns:a16="http://schemas.microsoft.com/office/drawing/2014/main" id="{AF6CCA03-E517-6850-DAA6-70E066862D7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200DBB2-8F78-3F66-573E-92BD86FF4A16}"/>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110087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8469F-85E0-9876-F670-150E82254A29}"/>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369F5898-0C0B-250B-F97F-A06965343FD4}"/>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4" name="Marcador de pie de página 3">
            <a:extLst>
              <a:ext uri="{FF2B5EF4-FFF2-40B4-BE49-F238E27FC236}">
                <a16:creationId xmlns:a16="http://schemas.microsoft.com/office/drawing/2014/main" id="{01F616B7-0D7F-E3F2-F633-0DE33389C9B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2265B5C-91DD-6353-317C-366408073E54}"/>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923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CD1A757-C72F-D992-A534-030B3E11DB12}"/>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3" name="Marcador de pie de página 2">
            <a:extLst>
              <a:ext uri="{FF2B5EF4-FFF2-40B4-BE49-F238E27FC236}">
                <a16:creationId xmlns:a16="http://schemas.microsoft.com/office/drawing/2014/main" id="{E6D931DE-F4D8-B31F-9609-3BD436FB399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153A180-9DD2-45E3-8C7A-4338AD166448}"/>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74020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2F8BE5-FECA-46B3-65D0-CFF1596E3B3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206361E2-B7C6-7653-0735-7D847B3C7A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CF719889-3227-3B08-EF5A-FB460C536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E190CEE-5534-D587-9BDD-E94B6E63C938}"/>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6" name="Marcador de pie de página 5">
            <a:extLst>
              <a:ext uri="{FF2B5EF4-FFF2-40B4-BE49-F238E27FC236}">
                <a16:creationId xmlns:a16="http://schemas.microsoft.com/office/drawing/2014/main" id="{8EC01194-A574-B75D-6F2D-8419E1B49A9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34CFABC-837D-20EC-88CA-82C538781503}"/>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288382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995FBD-EC91-180F-D9BE-0AEFC102AD6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227838B3-2C45-AE11-A93C-F357B9E96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3C2376DD-66AB-6F18-F26D-38B1526D2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C52B907D-8CF2-E369-35E2-4FAEBDB2A51A}"/>
              </a:ext>
            </a:extLst>
          </p:cNvPr>
          <p:cNvSpPr>
            <a:spLocks noGrp="1"/>
          </p:cNvSpPr>
          <p:nvPr>
            <p:ph type="dt" sz="half" idx="10"/>
          </p:nvPr>
        </p:nvSpPr>
        <p:spPr/>
        <p:txBody>
          <a:bodyPr/>
          <a:lstStyle/>
          <a:p>
            <a:fld id="{C7F0868C-3B61-3643-BA63-E2BEA7C76839}" type="datetimeFigureOut">
              <a:rPr lang="es-MX" smtClean="0"/>
              <a:t>27/05/26</a:t>
            </a:fld>
            <a:endParaRPr lang="es-MX"/>
          </a:p>
        </p:txBody>
      </p:sp>
      <p:sp>
        <p:nvSpPr>
          <p:cNvPr id="6" name="Marcador de pie de página 5">
            <a:extLst>
              <a:ext uri="{FF2B5EF4-FFF2-40B4-BE49-F238E27FC236}">
                <a16:creationId xmlns:a16="http://schemas.microsoft.com/office/drawing/2014/main" id="{C35A564D-5AA6-9463-B87A-5FBCA06EA53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3C16D2F-63EA-20CA-F247-F5794126FDDD}"/>
              </a:ext>
            </a:extLst>
          </p:cNvPr>
          <p:cNvSpPr>
            <a:spLocks noGrp="1"/>
          </p:cNvSpPr>
          <p:nvPr>
            <p:ph type="sldNum" sz="quarter" idx="12"/>
          </p:nvPr>
        </p:nvSpPr>
        <p:spPr/>
        <p:txBody>
          <a:bodyPr/>
          <a:lstStyle/>
          <a:p>
            <a:fld id="{51DC5F4B-3680-5C49-BCDF-355E2C2A449C}" type="slidenum">
              <a:rPr lang="es-MX" smtClean="0"/>
              <a:t>‹Nº›</a:t>
            </a:fld>
            <a:endParaRPr lang="es-MX"/>
          </a:p>
        </p:txBody>
      </p:sp>
    </p:spTree>
    <p:extLst>
      <p:ext uri="{BB962C8B-B14F-4D97-AF65-F5344CB8AC3E}">
        <p14:creationId xmlns:p14="http://schemas.microsoft.com/office/powerpoint/2010/main" val="359328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860CA4C-4921-E240-7610-509B99F12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C5B495FB-B33E-66AC-2893-1472EFF49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B1DEB89-230C-10AE-549E-5AFA82FB0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F0868C-3B61-3643-BA63-E2BEA7C76839}" type="datetimeFigureOut">
              <a:rPr lang="es-MX" smtClean="0"/>
              <a:t>27/05/26</a:t>
            </a:fld>
            <a:endParaRPr lang="es-MX"/>
          </a:p>
        </p:txBody>
      </p:sp>
      <p:sp>
        <p:nvSpPr>
          <p:cNvPr id="5" name="Marcador de pie de página 4">
            <a:extLst>
              <a:ext uri="{FF2B5EF4-FFF2-40B4-BE49-F238E27FC236}">
                <a16:creationId xmlns:a16="http://schemas.microsoft.com/office/drawing/2014/main" id="{4B70BE17-736A-E699-806E-CB6C4FA4B6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0D1ABECE-1196-0634-8D30-066869A83E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DC5F4B-3680-5C49-BCDF-355E2C2A449C}" type="slidenum">
              <a:rPr lang="es-MX" smtClean="0"/>
              <a:t>‹Nº›</a:t>
            </a:fld>
            <a:endParaRPr lang="es-MX"/>
          </a:p>
        </p:txBody>
      </p:sp>
    </p:spTree>
    <p:extLst>
      <p:ext uri="{BB962C8B-B14F-4D97-AF65-F5344CB8AC3E}">
        <p14:creationId xmlns:p14="http://schemas.microsoft.com/office/powerpoint/2010/main" val="192191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5" name="Imagen 4" descr="Archivo:Escuela Judicial Electoral logo.svg - Wikipedia, la enciclopedia  libre">
            <a:extLst>
              <a:ext uri="{FF2B5EF4-FFF2-40B4-BE49-F238E27FC236}">
                <a16:creationId xmlns:a16="http://schemas.microsoft.com/office/drawing/2014/main" id="{3F5EB03E-7EBD-BAB9-6206-C2AB8EF5DDE4}"/>
              </a:ext>
            </a:extLst>
          </p:cNvPr>
          <p:cNvPicPr>
            <a:picLocks noChangeAspect="1"/>
          </p:cNvPicPr>
          <p:nvPr/>
        </p:nvPicPr>
        <p:blipFill>
          <a:blip r:embed="rId2"/>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A3079274-AF7F-C515-1B19-D05D9EE88C94}"/>
              </a:ext>
            </a:extLst>
          </p:cNvPr>
          <p:cNvSpPr>
            <a:spLocks noGrp="1"/>
          </p:cNvSpPr>
          <p:nvPr>
            <p:ph type="subTitle" idx="1"/>
          </p:nvPr>
        </p:nvSpPr>
        <p:spPr>
          <a:xfrm>
            <a:off x="1308295" y="1550964"/>
            <a:ext cx="9973994" cy="4600134"/>
          </a:xfrm>
          <a:solidFill>
            <a:srgbClr val="73FDD6">
              <a:alpha val="52948"/>
            </a:srgbClr>
          </a:solidFill>
          <a:ln w="60325">
            <a:noFill/>
          </a:ln>
        </p:spPr>
        <p:txBody>
          <a:bodyPr>
            <a:normAutofit/>
          </a:bodyPr>
          <a:lstStyle/>
          <a:p>
            <a:r>
              <a:rPr lang="es-MX" sz="3600" u="sng" dirty="0">
                <a:latin typeface="Times New Roman" panose="02020603050405020304" pitchFamily="18" charset="0"/>
                <a:cs typeface="Times New Roman" panose="02020603050405020304" pitchFamily="18" charset="0"/>
              </a:rPr>
              <a:t>Diplomado en Epistemología jurídica</a:t>
            </a:r>
          </a:p>
          <a:p>
            <a:br>
              <a:rPr lang="es-MX" sz="3600" u="sng" dirty="0">
                <a:latin typeface="Times New Roman" panose="02020603050405020304" pitchFamily="18" charset="0"/>
                <a:cs typeface="Times New Roman" panose="02020603050405020304" pitchFamily="18" charset="0"/>
              </a:rPr>
            </a:br>
            <a:r>
              <a:rPr lang="es-MX" sz="3200" u="sng" dirty="0">
                <a:latin typeface="Times New Roman" panose="02020603050405020304" pitchFamily="18" charset="0"/>
                <a:cs typeface="Times New Roman" panose="02020603050405020304" pitchFamily="18" charset="0"/>
              </a:rPr>
              <a:t>Epistemología e Inteligencia Artificial </a:t>
            </a:r>
            <a:endParaRPr lang="es-MX" sz="2800" u="sng" dirty="0">
              <a:latin typeface="Times New Roman" panose="02020603050405020304" pitchFamily="18" charset="0"/>
              <a:cs typeface="Times New Roman" panose="02020603050405020304" pitchFamily="18" charset="0"/>
            </a:endParaRPr>
          </a:p>
          <a:p>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Mtro. Roberto Correa Alfaro</a:t>
            </a:r>
          </a:p>
          <a:p>
            <a:endParaRPr lang="es-MX" dirty="0"/>
          </a:p>
          <a:p>
            <a:endParaRPr lang="es-MX" dirty="0"/>
          </a:p>
        </p:txBody>
      </p:sp>
      <p:sp>
        <p:nvSpPr>
          <p:cNvPr id="10" name="Elipse 9">
            <a:extLst>
              <a:ext uri="{FF2B5EF4-FFF2-40B4-BE49-F238E27FC236}">
                <a16:creationId xmlns:a16="http://schemas.microsoft.com/office/drawing/2014/main" id="{3022441A-39B8-E7F3-ED77-D79BB39F02B8}"/>
              </a:ext>
            </a:extLst>
          </p:cNvPr>
          <p:cNvSpPr/>
          <p:nvPr/>
        </p:nvSpPr>
        <p:spPr>
          <a:xfrm>
            <a:off x="9608235" y="4389121"/>
            <a:ext cx="2381552" cy="2468880"/>
          </a:xfrm>
          <a:prstGeom prst="ellipse">
            <a:avLst/>
          </a:prstGeom>
          <a:solidFill>
            <a:srgbClr val="FF0000">
              <a:alpha val="5025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9FB09491-7A83-D0D2-BD20-5717F980623D}"/>
              </a:ext>
            </a:extLst>
          </p:cNvPr>
          <p:cNvPicPr>
            <a:picLocks noChangeAspect="1"/>
          </p:cNvPicPr>
          <p:nvPr/>
        </p:nvPicPr>
        <p:blipFill>
          <a:blip r:embed="rId3"/>
          <a:stretch>
            <a:fillRect/>
          </a:stretch>
        </p:blipFill>
        <p:spPr>
          <a:xfrm>
            <a:off x="98474" y="75635"/>
            <a:ext cx="3571862" cy="974145"/>
          </a:xfrm>
          <a:prstGeom prst="rect">
            <a:avLst/>
          </a:prstGeom>
        </p:spPr>
      </p:pic>
    </p:spTree>
    <p:extLst>
      <p:ext uri="{BB962C8B-B14F-4D97-AF65-F5344CB8AC3E}">
        <p14:creationId xmlns:p14="http://schemas.microsoft.com/office/powerpoint/2010/main" val="151458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10D1F-B781-C672-4E39-8C1C22340840}"/>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B81A309D-2557-8587-A2F0-3D892D669A81}"/>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C9AB4C84-D772-0221-1529-4175AE19A2C2}"/>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¿Estamos frente a una ilusión de inteligencia?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E980797D-AC80-4415-3F5A-BCA6BC34C842}"/>
              </a:ext>
            </a:extLst>
          </p:cNvPr>
          <p:cNvSpPr txBox="1"/>
          <p:nvPr/>
        </p:nvSpPr>
        <p:spPr>
          <a:xfrm>
            <a:off x="186628" y="1006575"/>
            <a:ext cx="11818743" cy="5509200"/>
          </a:xfrm>
          <a:prstGeom prst="rect">
            <a:avLst/>
          </a:prstGeom>
          <a:solidFill>
            <a:srgbClr val="FFC000"/>
          </a:solidFill>
        </p:spPr>
        <p:txBody>
          <a:bodyPr wrap="square" rtlCol="0">
            <a:spAutoFit/>
          </a:bodyPr>
          <a:lstStyle/>
          <a:p>
            <a:pPr algn="l" rtl="0" eaLnBrk="1" latinLnBrk="0" hangingPunct="1">
              <a:spcBef>
                <a:spcPts val="600"/>
              </a:spcBef>
            </a:pPr>
            <a:r>
              <a:rPr lang="es-MX" sz="2400" b="1" dirty="0">
                <a:solidFill>
                  <a:srgbClr val="000000"/>
                </a:solidFill>
                <a:latin typeface="Times New Roman" panose="02020603050405020304" pitchFamily="18" charset="0"/>
                <a:cs typeface="Times New Roman" panose="02020603050405020304" pitchFamily="18" charset="0"/>
              </a:rPr>
              <a:t>Clasificación general de la Inteligencia Artificial</a:t>
            </a:r>
          </a:p>
          <a:p>
            <a:pPr algn="l" rtl="0" eaLnBrk="1" latinLnBrk="0" hangingPunct="1">
              <a:spcBef>
                <a:spcPts val="600"/>
              </a:spcBef>
            </a:pPr>
            <a:r>
              <a:rPr lang="es-MX" sz="2400" u="sng" dirty="0">
                <a:solidFill>
                  <a:srgbClr val="000000"/>
                </a:solidFill>
                <a:latin typeface="Times New Roman" panose="02020603050405020304" pitchFamily="18" charset="0"/>
                <a:cs typeface="Times New Roman" panose="02020603050405020304" pitchFamily="18" charset="0"/>
              </a:rPr>
              <a:t>1. IA estrecha</a:t>
            </a:r>
          </a:p>
          <a:p>
            <a:pPr algn="l" rtl="0" eaLnBrk="1" latinLnBrk="0" hangingPunct="1">
              <a:spcBef>
                <a:spcPts val="600"/>
              </a:spcBef>
            </a:pPr>
            <a:r>
              <a:rPr lang="es-MX" sz="2400" dirty="0">
                <a:solidFill>
                  <a:srgbClr val="000000"/>
                </a:solidFill>
                <a:latin typeface="Times New Roman" panose="02020603050405020304" pitchFamily="18" charset="0"/>
                <a:cs typeface="Times New Roman" panose="02020603050405020304" pitchFamily="18" charset="0"/>
              </a:rPr>
              <a:t>Diseñada para realizar tareas específicas.</a:t>
            </a:r>
          </a:p>
          <a:p>
            <a:pPr algn="l" rtl="0" eaLnBrk="1" latinLnBrk="0" hangingPunct="1">
              <a:spcBef>
                <a:spcPts val="600"/>
              </a:spcBef>
            </a:pPr>
            <a:r>
              <a:rPr lang="es-MX" sz="2400" dirty="0">
                <a:solidFill>
                  <a:srgbClr val="000000"/>
                </a:solidFill>
                <a:latin typeface="Times New Roman" panose="02020603050405020304" pitchFamily="18" charset="0"/>
                <a:cs typeface="Times New Roman" panose="02020603050405020304" pitchFamily="18" charset="0"/>
              </a:rPr>
              <a:t>Ejemplos: reconocimiento de voz, clasificación de imágenes. Tiene capacidades limitadas y no puede actuar fuera de su programación.</a:t>
            </a:r>
          </a:p>
          <a:p>
            <a:pPr algn="l" rtl="0" eaLnBrk="1" latinLnBrk="0" hangingPunct="1">
              <a:spcBef>
                <a:spcPts val="600"/>
              </a:spcBef>
            </a:pPr>
            <a:r>
              <a:rPr lang="es-MX" sz="2400" u="sng" dirty="0">
                <a:solidFill>
                  <a:srgbClr val="000000"/>
                </a:solidFill>
                <a:latin typeface="Times New Roman" panose="02020603050405020304" pitchFamily="18" charset="0"/>
                <a:cs typeface="Times New Roman" panose="02020603050405020304" pitchFamily="18" charset="0"/>
              </a:rPr>
              <a:t>2. IA general</a:t>
            </a:r>
          </a:p>
          <a:p>
            <a:pPr algn="l" rtl="0" eaLnBrk="1" latinLnBrk="0" hangingPunct="1">
              <a:spcBef>
                <a:spcPts val="600"/>
              </a:spcBef>
            </a:pPr>
            <a:r>
              <a:rPr lang="es-MX" sz="2400" dirty="0">
                <a:solidFill>
                  <a:srgbClr val="000000"/>
                </a:solidFill>
                <a:latin typeface="Times New Roman" panose="02020603050405020304" pitchFamily="18" charset="0"/>
                <a:cs typeface="Times New Roman" panose="02020603050405020304" pitchFamily="18" charset="0"/>
              </a:rPr>
              <a:t>Presenta un mayor nivel de autonomía.</a:t>
            </a:r>
          </a:p>
          <a:p>
            <a:pPr algn="l" rtl="0" eaLnBrk="1" latinLnBrk="0" hangingPunct="1">
              <a:spcBef>
                <a:spcPts val="600"/>
              </a:spcBef>
            </a:pPr>
            <a:r>
              <a:rPr lang="es-MX" sz="2400" dirty="0">
                <a:solidFill>
                  <a:srgbClr val="000000"/>
                </a:solidFill>
                <a:latin typeface="Times New Roman" panose="02020603050405020304" pitchFamily="18" charset="0"/>
                <a:cs typeface="Times New Roman" panose="02020603050405020304" pitchFamily="18" charset="0"/>
              </a:rPr>
              <a:t>Puede: planificar, resolver problemas, adaptarse a distintos contextos. Su funcionamiento busca asemejarse a la cognición humana básica.</a:t>
            </a:r>
          </a:p>
          <a:p>
            <a:pPr algn="l" rtl="0" eaLnBrk="1" latinLnBrk="0" hangingPunct="1">
              <a:spcBef>
                <a:spcPts val="600"/>
              </a:spcBef>
            </a:pPr>
            <a:r>
              <a:rPr lang="es-MX" sz="2400" u="sng" dirty="0">
                <a:solidFill>
                  <a:srgbClr val="000000"/>
                </a:solidFill>
                <a:latin typeface="Times New Roman" panose="02020603050405020304" pitchFamily="18" charset="0"/>
                <a:cs typeface="Times New Roman" panose="02020603050405020304" pitchFamily="18" charset="0"/>
              </a:rPr>
              <a:t>3. Superinteligencia</a:t>
            </a:r>
          </a:p>
          <a:p>
            <a:pPr algn="l" rtl="0" eaLnBrk="1" latinLnBrk="0" hangingPunct="1">
              <a:spcBef>
                <a:spcPts val="600"/>
              </a:spcBef>
            </a:pPr>
            <a:r>
              <a:rPr lang="es-MX" sz="2400" dirty="0">
                <a:solidFill>
                  <a:srgbClr val="000000"/>
                </a:solidFill>
                <a:latin typeface="Times New Roman" panose="02020603050405020304" pitchFamily="18" charset="0"/>
                <a:cs typeface="Times New Roman" panose="02020603050405020304" pitchFamily="18" charset="0"/>
              </a:rPr>
              <a:t>Es una hipótesis teórica y futurista. Propone una IA capaz de superar la inteligencia humana en todos los aspectos. Actualmente pertenece más al ámbito: filosófico, especulativo, y de la ciencia ficción.</a:t>
            </a:r>
          </a:p>
        </p:txBody>
      </p:sp>
    </p:spTree>
    <p:extLst>
      <p:ext uri="{BB962C8B-B14F-4D97-AF65-F5344CB8AC3E}">
        <p14:creationId xmlns:p14="http://schemas.microsoft.com/office/powerpoint/2010/main" val="3926042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6F20B-091A-D3CB-6739-27EC03EC24E5}"/>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091C1464-8B7A-7CC8-AF75-2C71378E0438}"/>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54202668-1ACA-BB03-A702-03D79246B369}"/>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¿Estamos frente a una ilusión de inteligencia?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8158FCF6-CAFE-5ED5-9F1E-95CBDF080DB1}"/>
              </a:ext>
            </a:extLst>
          </p:cNvPr>
          <p:cNvSpPr txBox="1"/>
          <p:nvPr/>
        </p:nvSpPr>
        <p:spPr>
          <a:xfrm>
            <a:off x="186628" y="1006575"/>
            <a:ext cx="11818743" cy="5663089"/>
          </a:xfrm>
          <a:prstGeom prst="rect">
            <a:avLst/>
          </a:prstGeom>
          <a:solidFill>
            <a:srgbClr val="FFC000"/>
          </a:solidFill>
        </p:spPr>
        <p:txBody>
          <a:bodyPr wrap="square" rtlCol="0">
            <a:spAutoFit/>
          </a:bodyPr>
          <a:lstStyle/>
          <a:p>
            <a:pPr>
              <a:spcBef>
                <a:spcPts val="600"/>
              </a:spcBef>
            </a:pPr>
            <a:r>
              <a:rPr lang="es-MX" sz="2400" b="1" dirty="0">
                <a:solidFill>
                  <a:srgbClr val="000000"/>
                </a:solidFill>
                <a:latin typeface="Times New Roman" panose="02020603050405020304" pitchFamily="18" charset="0"/>
                <a:cs typeface="Times New Roman" panose="02020603050405020304" pitchFamily="18" charset="0"/>
              </a:rPr>
              <a:t>Tipologías principales de Inteligencia Artificial</a:t>
            </a:r>
          </a:p>
          <a:p>
            <a:pPr>
              <a:spcBef>
                <a:spcPts val="600"/>
              </a:spcBef>
            </a:pPr>
            <a:r>
              <a:rPr lang="es-MX" sz="2400" u="sng" dirty="0">
                <a:solidFill>
                  <a:srgbClr val="000000"/>
                </a:solidFill>
                <a:latin typeface="Times New Roman" panose="02020603050405020304" pitchFamily="18" charset="0"/>
                <a:cs typeface="Times New Roman" panose="02020603050405020304" pitchFamily="18" charset="0"/>
              </a:rPr>
              <a:t>IA simbólica</a:t>
            </a:r>
          </a:p>
          <a:p>
            <a:pPr>
              <a:spcBef>
                <a:spcPts val="600"/>
              </a:spcBef>
            </a:pPr>
            <a:r>
              <a:rPr lang="es-MX" sz="2400" dirty="0">
                <a:solidFill>
                  <a:srgbClr val="000000"/>
                </a:solidFill>
                <a:latin typeface="Times New Roman" panose="02020603050405020304" pitchFamily="18" charset="0"/>
                <a:cs typeface="Times New Roman" panose="02020603050405020304" pitchFamily="18" charset="0"/>
              </a:rPr>
              <a:t>Basada en: reglas, lógica formal, representaciones explícitas. Utiliza ontologías y estructuras de conocimiento.</a:t>
            </a:r>
          </a:p>
          <a:p>
            <a:pPr>
              <a:spcBef>
                <a:spcPts val="600"/>
              </a:spcBef>
            </a:pPr>
            <a:r>
              <a:rPr lang="es-MX" sz="2400" u="sng" dirty="0">
                <a:solidFill>
                  <a:srgbClr val="000000"/>
                </a:solidFill>
                <a:latin typeface="Times New Roman" panose="02020603050405020304" pitchFamily="18" charset="0"/>
                <a:cs typeface="Times New Roman" panose="02020603050405020304" pitchFamily="18" charset="0"/>
              </a:rPr>
              <a:t>IA conexionista</a:t>
            </a:r>
          </a:p>
          <a:p>
            <a:pPr>
              <a:spcBef>
                <a:spcPts val="600"/>
              </a:spcBef>
            </a:pPr>
            <a:r>
              <a:rPr lang="es-MX" sz="2400" dirty="0">
                <a:solidFill>
                  <a:srgbClr val="000000"/>
                </a:solidFill>
                <a:latin typeface="Times New Roman" panose="02020603050405020304" pitchFamily="18" charset="0"/>
                <a:cs typeface="Times New Roman" panose="02020603050405020304" pitchFamily="18" charset="0"/>
              </a:rPr>
              <a:t>Fundamentada en: redes neuronales, aprendizaje automático (Machine Learning). Aprende a partir de datos y patrones.</a:t>
            </a:r>
          </a:p>
          <a:p>
            <a:pPr>
              <a:spcBef>
                <a:spcPts val="600"/>
              </a:spcBef>
            </a:pPr>
            <a:r>
              <a:rPr lang="es-MX" sz="2400" u="sng" dirty="0">
                <a:solidFill>
                  <a:srgbClr val="000000"/>
                </a:solidFill>
                <a:latin typeface="Times New Roman" panose="02020603050405020304" pitchFamily="18" charset="0"/>
                <a:cs typeface="Times New Roman" panose="02020603050405020304" pitchFamily="18" charset="0"/>
              </a:rPr>
              <a:t>IA evolutiva</a:t>
            </a:r>
          </a:p>
          <a:p>
            <a:pPr>
              <a:spcBef>
                <a:spcPts val="600"/>
              </a:spcBef>
            </a:pPr>
            <a:r>
              <a:rPr lang="es-MX" sz="2400" dirty="0">
                <a:solidFill>
                  <a:srgbClr val="000000"/>
                </a:solidFill>
                <a:latin typeface="Times New Roman" panose="02020603050405020304" pitchFamily="18" charset="0"/>
                <a:cs typeface="Times New Roman" panose="02020603050405020304" pitchFamily="18" charset="0"/>
              </a:rPr>
              <a:t>Utiliza: algoritmos genéticos, sistemas evolutivos. Simula procesos de adaptación y evolución.</a:t>
            </a:r>
          </a:p>
          <a:p>
            <a:pPr>
              <a:spcBef>
                <a:spcPts val="600"/>
              </a:spcBef>
            </a:pPr>
            <a:r>
              <a:rPr lang="es-MX" sz="2400" u="sng" dirty="0">
                <a:solidFill>
                  <a:srgbClr val="000000"/>
                </a:solidFill>
                <a:latin typeface="Times New Roman" panose="02020603050405020304" pitchFamily="18" charset="0"/>
                <a:cs typeface="Times New Roman" panose="02020603050405020304" pitchFamily="18" charset="0"/>
              </a:rPr>
              <a:t>IA híbrida</a:t>
            </a:r>
          </a:p>
          <a:p>
            <a:pPr>
              <a:spcBef>
                <a:spcPts val="600"/>
              </a:spcBef>
            </a:pPr>
            <a:r>
              <a:rPr lang="es-MX" sz="2400" dirty="0">
                <a:solidFill>
                  <a:srgbClr val="000000"/>
                </a:solidFill>
                <a:latin typeface="Times New Roman" panose="02020603050405020304" pitchFamily="18" charset="0"/>
                <a:cs typeface="Times New Roman" panose="02020603050405020304" pitchFamily="18" charset="0"/>
              </a:rPr>
              <a:t>Combina distintos enfoques: simbólicos, conexionistas. Busca integrar razonamiento lógico y aprendizaje automático.</a:t>
            </a:r>
          </a:p>
          <a:p>
            <a:pPr algn="l" rtl="0" eaLnBrk="1" latinLnBrk="0" hangingPunct="1">
              <a:spcBef>
                <a:spcPts val="600"/>
              </a:spcBef>
            </a:pPr>
            <a:endParaRPr lang="es-MX"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8670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6A1CD-4F2D-CF36-602B-7A3CAEED09A2}"/>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F8F79380-E3D3-1AFA-9870-8B5167098B3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3328F6FD-8598-211F-1909-9BD4BAC7EF2B}"/>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¿Estamos frente a una ilusión de inteligencia?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E1F332EF-504E-E961-3431-3F8AF37EF9AE}"/>
              </a:ext>
            </a:extLst>
          </p:cNvPr>
          <p:cNvSpPr txBox="1"/>
          <p:nvPr/>
        </p:nvSpPr>
        <p:spPr>
          <a:xfrm>
            <a:off x="0" y="829212"/>
            <a:ext cx="12192000" cy="5324535"/>
          </a:xfrm>
          <a:prstGeom prst="rect">
            <a:avLst/>
          </a:prstGeom>
          <a:solidFill>
            <a:srgbClr val="FFC000"/>
          </a:solidFill>
        </p:spPr>
        <p:txBody>
          <a:bodyPr wrap="square" rtlCol="0">
            <a:spAutoFit/>
          </a:bodyPr>
          <a:lstStyle/>
          <a:p>
            <a:pPr algn="just" rtl="0" eaLnBrk="1" latinLnBrk="0" hangingPunct="1">
              <a:spcBef>
                <a:spcPts val="600"/>
              </a:spcBef>
            </a:pPr>
            <a:r>
              <a:rPr lang="es-MX" sz="2000" b="1" dirty="0">
                <a:solidFill>
                  <a:srgbClr val="000000"/>
                </a:solidFill>
                <a:latin typeface="Times New Roman" panose="02020603050405020304" pitchFamily="18" charset="0"/>
                <a:cs typeface="Times New Roman" panose="02020603050405020304" pitchFamily="18" charset="0"/>
              </a:rPr>
              <a:t>a) La IA como medio para replantear la inteligencia humana</a:t>
            </a:r>
          </a:p>
          <a:p>
            <a:pPr algn="just" rtl="0" eaLnBrk="1" latinLnBrk="0" hangingPunct="1">
              <a:spcBef>
                <a:spcPts val="600"/>
              </a:spcBef>
            </a:pPr>
            <a:r>
              <a:rPr lang="es-MX" sz="2000" dirty="0">
                <a:solidFill>
                  <a:srgbClr val="000000"/>
                </a:solidFill>
                <a:latin typeface="Times New Roman" panose="02020603050405020304" pitchFamily="18" charset="0"/>
                <a:cs typeface="Times New Roman" panose="02020603050405020304" pitchFamily="18" charset="0"/>
              </a:rPr>
              <a:t>El debate sobre la inteligencia artificial permite profundizar en la comprensión de la inteligencia humana, desplazando la discusión hacia la naturaleza y los límites de lo cognitivo. En este sentido, </a:t>
            </a:r>
            <a:r>
              <a:rPr lang="es-MX" sz="2000" u="sng" dirty="0">
                <a:solidFill>
                  <a:srgbClr val="000000"/>
                </a:solidFill>
                <a:latin typeface="Times New Roman" panose="02020603050405020304" pitchFamily="18" charset="0"/>
                <a:cs typeface="Times New Roman" panose="02020603050405020304" pitchFamily="18" charset="0"/>
              </a:rPr>
              <a:t>la IA funciona como un punto de referencia para examinar los procesos propios de la conciencia y la experiencia humanas</a:t>
            </a:r>
            <a:r>
              <a:rPr lang="es-MX" sz="2000" dirty="0">
                <a:solidFill>
                  <a:srgbClr val="000000"/>
                </a:solidFill>
                <a:latin typeface="Times New Roman" panose="02020603050405020304" pitchFamily="18" charset="0"/>
                <a:cs typeface="Times New Roman" panose="02020603050405020304" pitchFamily="18" charset="0"/>
              </a:rPr>
              <a:t>.</a:t>
            </a:r>
          </a:p>
          <a:p>
            <a:pPr algn="just" rtl="0" eaLnBrk="1" latinLnBrk="0" hangingPunct="1">
              <a:spcBef>
                <a:spcPts val="600"/>
              </a:spcBef>
            </a:pPr>
            <a:endParaRPr lang="es-MX" sz="2000"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000" b="1" dirty="0">
                <a:solidFill>
                  <a:srgbClr val="000000"/>
                </a:solidFill>
                <a:latin typeface="Times New Roman" panose="02020603050405020304" pitchFamily="18" charset="0"/>
                <a:cs typeface="Times New Roman" panose="02020603050405020304" pitchFamily="18" charset="0"/>
              </a:rPr>
              <a:t>b) Diferencia entre procesamiento algorítmico y experiencia consciente</a:t>
            </a:r>
            <a:endParaRPr lang="es-MX" sz="2000"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000" dirty="0">
                <a:solidFill>
                  <a:srgbClr val="000000"/>
                </a:solidFill>
                <a:latin typeface="Times New Roman" panose="02020603050405020304" pitchFamily="18" charset="0"/>
                <a:cs typeface="Times New Roman" panose="02020603050405020304" pitchFamily="18" charset="0"/>
              </a:rPr>
              <a:t>Las inteligencias artificiales operan en un nivel principalmente </a:t>
            </a:r>
            <a:r>
              <a:rPr lang="es-MX" sz="2000" u="sng" dirty="0">
                <a:solidFill>
                  <a:srgbClr val="000000"/>
                </a:solidFill>
                <a:latin typeface="Times New Roman" panose="02020603050405020304" pitchFamily="18" charset="0"/>
                <a:cs typeface="Times New Roman" panose="02020603050405020304" pitchFamily="18" charset="0"/>
              </a:rPr>
              <a:t>sintáctico y algorítmico</a:t>
            </a:r>
            <a:r>
              <a:rPr lang="es-MX" sz="2000" dirty="0">
                <a:solidFill>
                  <a:srgbClr val="000000"/>
                </a:solidFill>
                <a:latin typeface="Times New Roman" panose="02020603050405020304" pitchFamily="18" charset="0"/>
                <a:cs typeface="Times New Roman" panose="02020603050405020304" pitchFamily="18" charset="0"/>
              </a:rPr>
              <a:t>, </a:t>
            </a:r>
            <a:r>
              <a:rPr lang="es-MX" sz="2000" u="sng" dirty="0">
                <a:solidFill>
                  <a:srgbClr val="000000"/>
                </a:solidFill>
                <a:latin typeface="Times New Roman" panose="02020603050405020304" pitchFamily="18" charset="0"/>
                <a:cs typeface="Times New Roman" panose="02020603050405020304" pitchFamily="18" charset="0"/>
              </a:rPr>
              <a:t>basado en la simulación de procesos cognitivos</a:t>
            </a:r>
            <a:r>
              <a:rPr lang="es-MX" sz="2000" dirty="0">
                <a:solidFill>
                  <a:srgbClr val="000000"/>
                </a:solidFill>
                <a:latin typeface="Times New Roman" panose="02020603050405020304" pitchFamily="18" charset="0"/>
                <a:cs typeface="Times New Roman" panose="02020603050405020304" pitchFamily="18" charset="0"/>
              </a:rPr>
              <a:t>. Sin embargo, carecen de </a:t>
            </a:r>
            <a:r>
              <a:rPr lang="es-MX" sz="2000" u="sng" dirty="0">
                <a:solidFill>
                  <a:srgbClr val="000000"/>
                </a:solidFill>
                <a:latin typeface="Times New Roman" panose="02020603050405020304" pitchFamily="18" charset="0"/>
                <a:cs typeface="Times New Roman" panose="02020603050405020304" pitchFamily="18" charset="0"/>
              </a:rPr>
              <a:t>experiencia ontológica, conciencia y acceso a una comprensión semiótica profunda del mundo</a:t>
            </a:r>
            <a:r>
              <a:rPr lang="es-MX" sz="2000" dirty="0">
                <a:solidFill>
                  <a:srgbClr val="000000"/>
                </a:solidFill>
                <a:latin typeface="Times New Roman" panose="02020603050405020304" pitchFamily="18" charset="0"/>
                <a:cs typeface="Times New Roman" panose="02020603050405020304" pitchFamily="18" charset="0"/>
              </a:rPr>
              <a:t>, características asociadas a la inteligencia humana.</a:t>
            </a:r>
          </a:p>
          <a:p>
            <a:pPr algn="just" rtl="0" eaLnBrk="1" latinLnBrk="0" hangingPunct="1">
              <a:spcBef>
                <a:spcPts val="600"/>
              </a:spcBef>
            </a:pPr>
            <a:endParaRPr lang="es-MX" sz="2000" b="1"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000" b="1" dirty="0">
                <a:solidFill>
                  <a:srgbClr val="000000"/>
                </a:solidFill>
                <a:latin typeface="Times New Roman" panose="02020603050405020304" pitchFamily="18" charset="0"/>
                <a:cs typeface="Times New Roman" panose="02020603050405020304" pitchFamily="18" charset="0"/>
              </a:rPr>
              <a:t>c) La corporalidad como fundamento de la inteligencia natural</a:t>
            </a:r>
          </a:p>
          <a:p>
            <a:pPr algn="just" rtl="0" eaLnBrk="1" latinLnBrk="0" hangingPunct="1">
              <a:spcBef>
                <a:spcPts val="600"/>
              </a:spcBef>
            </a:pPr>
            <a:r>
              <a:rPr lang="es-MX" sz="2000" dirty="0">
                <a:solidFill>
                  <a:srgbClr val="000000"/>
                </a:solidFill>
                <a:latin typeface="Times New Roman" panose="02020603050405020304" pitchFamily="18" charset="0"/>
                <a:cs typeface="Times New Roman" panose="02020603050405020304" pitchFamily="18" charset="0"/>
              </a:rPr>
              <a:t>La inteligencia humana se encuentra estrechamente vinculada al cuerpo y a la interacción constante con el entorno. La sensibilidad, la percepción y la experiencia corporal constituyen elementos esenciales en la formación de la conciencia y en la manera en que se interpreta la realidad.</a:t>
            </a:r>
          </a:p>
          <a:p>
            <a:pPr algn="l" rtl="0" eaLnBrk="1" latinLnBrk="0" hangingPunct="1">
              <a:spcBef>
                <a:spcPts val="600"/>
              </a:spcBef>
            </a:pPr>
            <a:endParaRPr lang="es-MX" sz="20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294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A42D5-16F7-2BA3-F72D-22DD4F2D5471}"/>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35DC6DF8-5F89-F4CD-EAB6-F06D4554A10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1057AF9F-6821-1EAB-B352-9630D1354B96}"/>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¿Estamos frente a una ilusión de inteligencia?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7CBE4D49-46E9-1D38-7E3D-2962999CCBE2}"/>
              </a:ext>
            </a:extLst>
          </p:cNvPr>
          <p:cNvSpPr txBox="1"/>
          <p:nvPr/>
        </p:nvSpPr>
        <p:spPr>
          <a:xfrm>
            <a:off x="0" y="799232"/>
            <a:ext cx="12192000" cy="4939814"/>
          </a:xfrm>
          <a:prstGeom prst="rect">
            <a:avLst/>
          </a:prstGeom>
          <a:solidFill>
            <a:srgbClr val="FFC000"/>
          </a:solidFill>
        </p:spPr>
        <p:txBody>
          <a:bodyPr wrap="square" rtlCol="0">
            <a:spAutoFit/>
          </a:bodyPr>
          <a:lstStyle/>
          <a:p>
            <a:pPr algn="just" rtl="0" eaLnBrk="1" latinLnBrk="0" hangingPunct="1">
              <a:spcBef>
                <a:spcPts val="600"/>
              </a:spcBef>
            </a:pPr>
            <a:r>
              <a:rPr lang="es-MX" sz="2000" b="1" dirty="0">
                <a:solidFill>
                  <a:srgbClr val="000000"/>
                </a:solidFill>
                <a:latin typeface="Times New Roman" panose="02020603050405020304" pitchFamily="18" charset="0"/>
                <a:cs typeface="Times New Roman" panose="02020603050405020304" pitchFamily="18" charset="0"/>
              </a:rPr>
              <a:t>d) La experiencia vital como origen de la voluntad</a:t>
            </a:r>
          </a:p>
          <a:p>
            <a:pPr algn="just" rtl="0" eaLnBrk="1" latinLnBrk="0" hangingPunct="1">
              <a:spcBef>
                <a:spcPts val="600"/>
              </a:spcBef>
            </a:pPr>
            <a:r>
              <a:rPr lang="es-MX" sz="2000" dirty="0">
                <a:solidFill>
                  <a:srgbClr val="000000"/>
                </a:solidFill>
                <a:latin typeface="Times New Roman" panose="02020603050405020304" pitchFamily="18" charset="0"/>
                <a:cs typeface="Times New Roman" panose="02020603050405020304" pitchFamily="18" charset="0"/>
              </a:rPr>
              <a:t>La inteligencia natural se desarrolla en un contexto de necesidades, deseos y aspiraciones derivados de la experiencia de vida. La acción humana no depende únicamente del razonamiento lógico, sino también de impulsos y motivaciones originados en la experiencia de estar-en-el-mundo, dimensión ausente en las IA.</a:t>
            </a:r>
          </a:p>
          <a:p>
            <a:pPr algn="just" rtl="0" eaLnBrk="1" latinLnBrk="0" hangingPunct="1">
              <a:spcBef>
                <a:spcPts val="600"/>
              </a:spcBef>
            </a:pPr>
            <a:endParaRPr lang="es-MX" sz="2000"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000" b="1" dirty="0">
                <a:solidFill>
                  <a:srgbClr val="000000"/>
                </a:solidFill>
                <a:latin typeface="Times New Roman" panose="02020603050405020304" pitchFamily="18" charset="0"/>
                <a:cs typeface="Times New Roman" panose="02020603050405020304" pitchFamily="18" charset="0"/>
              </a:rPr>
              <a:t>e) Cuestionamiento de las narrativas distópicas sobre la IA</a:t>
            </a:r>
          </a:p>
          <a:p>
            <a:pPr algn="just" rtl="0" eaLnBrk="1" latinLnBrk="0" hangingPunct="1">
              <a:spcBef>
                <a:spcPts val="600"/>
              </a:spcBef>
            </a:pPr>
            <a:r>
              <a:rPr lang="es-MX" sz="2000" dirty="0">
                <a:solidFill>
                  <a:srgbClr val="000000"/>
                </a:solidFill>
                <a:latin typeface="Times New Roman" panose="02020603050405020304" pitchFamily="18" charset="0"/>
                <a:cs typeface="Times New Roman" panose="02020603050405020304" pitchFamily="18" charset="0"/>
              </a:rPr>
              <a:t>Las posturas que atribuyen a la inteligencia artificial una posible hegemonía basada en una “voluntad de poder” carecen de fundamento desde esta perspectiva filosófica. Al no poseer cuerpo, experiencia sensible ni trayectoria vital, las IA no pueden desarrollar motivaciones autónomas comparables a las humanas.</a:t>
            </a:r>
          </a:p>
          <a:p>
            <a:pPr algn="just" rtl="0" eaLnBrk="1" latinLnBrk="0" hangingPunct="1">
              <a:spcBef>
                <a:spcPts val="600"/>
              </a:spcBef>
            </a:pPr>
            <a:endParaRPr lang="es-MX" sz="2000"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000" b="1" dirty="0">
                <a:solidFill>
                  <a:srgbClr val="000000"/>
                </a:solidFill>
                <a:latin typeface="Times New Roman" panose="02020603050405020304" pitchFamily="18" charset="0"/>
                <a:cs typeface="Times New Roman" panose="02020603050405020304" pitchFamily="18" charset="0"/>
              </a:rPr>
              <a:t>f) La inteligencia encarnada como diferencia esencial</a:t>
            </a:r>
          </a:p>
          <a:p>
            <a:pPr algn="just" rtl="0" eaLnBrk="1" latinLnBrk="0" hangingPunct="1">
              <a:spcBef>
                <a:spcPts val="600"/>
              </a:spcBef>
            </a:pPr>
            <a:r>
              <a:rPr lang="es-MX" sz="2000" dirty="0">
                <a:solidFill>
                  <a:srgbClr val="000000"/>
                </a:solidFill>
                <a:latin typeface="Times New Roman" panose="02020603050405020304" pitchFamily="18" charset="0"/>
                <a:cs typeface="Times New Roman" panose="02020603050405020304" pitchFamily="18" charset="0"/>
              </a:rPr>
              <a:t>La principal diferencia entre seres humanos y máquinas radica en el carácter encarnado de la inteligencia humana (</a:t>
            </a:r>
            <a:r>
              <a:rPr lang="es-MX" sz="2000" b="1" i="1" dirty="0">
                <a:solidFill>
                  <a:srgbClr val="000000"/>
                </a:solidFill>
                <a:latin typeface="Times New Roman" panose="02020603050405020304" pitchFamily="18" charset="0"/>
                <a:cs typeface="Times New Roman" panose="02020603050405020304" pitchFamily="18" charset="0"/>
              </a:rPr>
              <a:t>embodiment</a:t>
            </a:r>
            <a:r>
              <a:rPr lang="es-MX" sz="2000" dirty="0">
                <a:solidFill>
                  <a:srgbClr val="000000"/>
                </a:solidFill>
                <a:latin typeface="Times New Roman" panose="02020603050405020304" pitchFamily="18" charset="0"/>
                <a:cs typeface="Times New Roman" panose="02020603050405020304" pitchFamily="18" charset="0"/>
              </a:rPr>
              <a:t>). La comprensión del mundo emerge de la experiencia corporal y de la interacción vital con el entorno, lo que convierte a la inteligencia en una manifestación inseparable de la vida humana y su complejidad.</a:t>
            </a:r>
          </a:p>
        </p:txBody>
      </p:sp>
    </p:spTree>
    <p:extLst>
      <p:ext uri="{BB962C8B-B14F-4D97-AF65-F5344CB8AC3E}">
        <p14:creationId xmlns:p14="http://schemas.microsoft.com/office/powerpoint/2010/main" val="422999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BE54B-19DF-CE38-BC5C-738352441758}"/>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8E629C4D-F201-21D2-CE4A-3787A2D2431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F47E8606-6950-A8B3-68EA-BD96875F9D74}"/>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¿Estamos frente a una ilusión de inteligencia?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B664C5B4-10B7-3D1F-73E3-A81E2296EB87}"/>
              </a:ext>
            </a:extLst>
          </p:cNvPr>
          <p:cNvSpPr txBox="1"/>
          <p:nvPr/>
        </p:nvSpPr>
        <p:spPr>
          <a:xfrm>
            <a:off x="0" y="799232"/>
            <a:ext cx="12192000" cy="6017032"/>
          </a:xfrm>
          <a:prstGeom prst="rect">
            <a:avLst/>
          </a:prstGeom>
          <a:solidFill>
            <a:srgbClr val="FFC000"/>
          </a:solidFill>
        </p:spPr>
        <p:txBody>
          <a:bodyPr wrap="square" rtlCol="0">
            <a:spAutoFit/>
          </a:bodyPr>
          <a:lstStyle/>
          <a:p>
            <a:pPr algn="just"/>
            <a:r>
              <a:rPr lang="es-MX" sz="2400" b="1" dirty="0">
                <a:latin typeface="Times New Roman" panose="02020603050405020304" pitchFamily="18" charset="0"/>
                <a:cs typeface="Times New Roman" panose="02020603050405020304" pitchFamily="18" charset="0"/>
              </a:rPr>
              <a:t>1) Crítica a la visión puramente computacional de la inteligencia</a:t>
            </a:r>
          </a:p>
          <a:p>
            <a:pPr algn="just"/>
            <a:r>
              <a:rPr lang="es-MX" sz="2400" dirty="0">
                <a:latin typeface="Times New Roman" panose="02020603050405020304" pitchFamily="18" charset="0"/>
                <a:cs typeface="Times New Roman" panose="02020603050405020304" pitchFamily="18" charset="0"/>
              </a:rPr>
              <a:t>Se cuestiona la reducción de la inteligencia y de la vida humana a procesos exclusivamente computacionales o racionales. En su lugar, se plantea una concepción integral en la que la inteligencia se encuentra </a:t>
            </a:r>
            <a:r>
              <a:rPr lang="es-MX" sz="2400" u="sng" dirty="0">
                <a:latin typeface="Times New Roman" panose="02020603050405020304" pitchFamily="18" charset="0"/>
                <a:cs typeface="Times New Roman" panose="02020603050405020304" pitchFamily="18" charset="0"/>
              </a:rPr>
              <a:t>vinculada a la experiencia vivida, la corporalidad y la existencia concreta en el mundo</a:t>
            </a:r>
            <a:r>
              <a:rPr lang="es-MX" sz="2400" dirty="0">
                <a:latin typeface="Times New Roman" panose="02020603050405020304" pitchFamily="18" charset="0"/>
                <a:cs typeface="Times New Roman" panose="02020603050405020304" pitchFamily="18" charset="0"/>
              </a:rPr>
              <a:t>.</a:t>
            </a:r>
          </a:p>
          <a:p>
            <a:pPr algn="just"/>
            <a:r>
              <a:rPr lang="es-MX" sz="2400" b="1" dirty="0">
                <a:latin typeface="Times New Roman" panose="02020603050405020304" pitchFamily="18" charset="0"/>
                <a:cs typeface="Times New Roman" panose="02020603050405020304" pitchFamily="18" charset="0"/>
              </a:rPr>
              <a:t>2) La encarnación y la experiencia como rasgos distintivos de lo humano</a:t>
            </a:r>
          </a:p>
          <a:p>
            <a:pPr algn="just"/>
            <a:r>
              <a:rPr lang="es-MX" sz="2400" dirty="0">
                <a:latin typeface="Times New Roman" panose="02020603050405020304" pitchFamily="18" charset="0"/>
                <a:cs typeface="Times New Roman" panose="02020603050405020304" pitchFamily="18" charset="0"/>
              </a:rPr>
              <a:t>Se enfatiza que la existencia humana no puede explicarse únicamente mediante mecanismos racionales o procesos técnicos. La experiencia vivida, la relación con el ser y la dimensión existencial aparecen como elementos fundamentales que distinguen a los seres humanos de las máquinas.</a:t>
            </a:r>
          </a:p>
          <a:p>
            <a:pPr algn="just"/>
            <a:r>
              <a:rPr lang="es-MX" sz="2400" b="1" dirty="0">
                <a:latin typeface="Times New Roman" panose="02020603050405020304" pitchFamily="18" charset="0"/>
                <a:cs typeface="Times New Roman" panose="02020603050405020304" pitchFamily="18" charset="0"/>
              </a:rPr>
              <a:t>3) La corporalidad como fundamento del conocimiento</a:t>
            </a:r>
          </a:p>
          <a:p>
            <a:pPr algn="just"/>
            <a:r>
              <a:rPr lang="es-MX" sz="2400" dirty="0">
                <a:latin typeface="Times New Roman" panose="02020603050405020304" pitchFamily="18" charset="0"/>
                <a:cs typeface="Times New Roman" panose="02020603050405020304" pitchFamily="18" charset="0"/>
              </a:rPr>
              <a:t>Se sostiene que el conocimiento humano surge de la interacción constante entre el cuerpo y el entorno. Desde esta perspectiva fenomenológica, la conciencia no puede separarse de la experiencia corporal, ya que la percepción y el pensamiento se desarrollan desde una condición situada y encarnada en el mundo.</a:t>
            </a:r>
          </a:p>
          <a:p>
            <a:pPr algn="just" rtl="0" eaLnBrk="1" latinLnBrk="0" hangingPunct="1">
              <a:spcBef>
                <a:spcPts val="600"/>
              </a:spcBef>
            </a:pPr>
            <a:endParaRPr lang="es-MX" sz="20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970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C4CFE-4FCE-BEC3-3241-11DE31046599}"/>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9030F91-8831-4B40-C8EE-A18203C59153}"/>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6D4D680-3444-F457-F851-CF9F3FAFCBD0}"/>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¿Estamos frente a una ilusión de inteligencia?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B3FCCE55-DFAF-5BA1-749B-AA5851E762D4}"/>
              </a:ext>
            </a:extLst>
          </p:cNvPr>
          <p:cNvSpPr txBox="1"/>
          <p:nvPr/>
        </p:nvSpPr>
        <p:spPr>
          <a:xfrm>
            <a:off x="0" y="754345"/>
            <a:ext cx="12192000" cy="6047809"/>
          </a:xfrm>
          <a:prstGeom prst="rect">
            <a:avLst/>
          </a:prstGeom>
          <a:solidFill>
            <a:srgbClr val="FFC000"/>
          </a:solidFill>
        </p:spPr>
        <p:txBody>
          <a:bodyPr wrap="square" rtlCol="0">
            <a:spAutoFit/>
          </a:bodyPr>
          <a:lstStyle/>
          <a:p>
            <a:pPr algn="just" rtl="0" eaLnBrk="1" latinLnBrk="0" hangingPunct="1">
              <a:spcBef>
                <a:spcPts val="600"/>
              </a:spcBef>
            </a:pPr>
            <a:r>
              <a:rPr lang="es-MX" sz="2200" b="1" dirty="0">
                <a:solidFill>
                  <a:srgbClr val="000000"/>
                </a:solidFill>
                <a:latin typeface="Times New Roman" panose="02020603050405020304" pitchFamily="18" charset="0"/>
                <a:cs typeface="Times New Roman" panose="02020603050405020304" pitchFamily="18" charset="0"/>
              </a:rPr>
              <a:t>4) Diferencia entre corporeidad humana y arquitectura computacional</a:t>
            </a:r>
          </a:p>
          <a:p>
            <a:pPr algn="just" rtl="0" eaLnBrk="1" latinLnBrk="0" hangingPunct="1">
              <a:spcBef>
                <a:spcPts val="600"/>
              </a:spcBef>
            </a:pPr>
            <a:r>
              <a:rPr lang="es-MX" sz="2200" dirty="0">
                <a:solidFill>
                  <a:srgbClr val="000000"/>
                </a:solidFill>
                <a:latin typeface="Times New Roman" panose="02020603050405020304" pitchFamily="18" charset="0"/>
                <a:cs typeface="Times New Roman" panose="02020603050405020304" pitchFamily="18" charset="0"/>
              </a:rPr>
              <a:t>La corporeidad de las inteligencias artificiales se limita a sus estructuras técnicas y computacionales. Los sistemas basados en arquitecturas secuenciales y deterministas contrastan con la complejidad biológica y relacional propia del cerebro humano.</a:t>
            </a:r>
          </a:p>
          <a:p>
            <a:pPr algn="just" rtl="0" eaLnBrk="1" latinLnBrk="0" hangingPunct="1">
              <a:spcBef>
                <a:spcPts val="600"/>
              </a:spcBef>
            </a:pPr>
            <a:endParaRPr lang="es-MX" sz="2200"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200" b="1" dirty="0">
                <a:solidFill>
                  <a:srgbClr val="000000"/>
                </a:solidFill>
                <a:latin typeface="Times New Roman" panose="02020603050405020304" pitchFamily="18" charset="0"/>
                <a:cs typeface="Times New Roman" panose="02020603050405020304" pitchFamily="18" charset="0"/>
              </a:rPr>
              <a:t>5) Complejidad dinámica de las redes neuronales humanas y artificiales</a:t>
            </a:r>
          </a:p>
          <a:p>
            <a:pPr algn="just" rtl="0" eaLnBrk="1" latinLnBrk="0" hangingPunct="1">
              <a:spcBef>
                <a:spcPts val="600"/>
              </a:spcBef>
            </a:pPr>
            <a:r>
              <a:rPr lang="es-MX" sz="2200" dirty="0">
                <a:solidFill>
                  <a:srgbClr val="000000"/>
                </a:solidFill>
                <a:latin typeface="Times New Roman" panose="02020603050405020304" pitchFamily="18" charset="0"/>
                <a:cs typeface="Times New Roman" panose="02020603050405020304" pitchFamily="18" charset="0"/>
              </a:rPr>
              <a:t>Se distingue entre las IA sustentadas en ontologías rígidas y aquellas desarrolladas mediante aprendizaje automático y redes neuronales. Mientras las primeras operan a partir de categorías formales y deterministas, las segundas poseen capacidades adaptativas y de aprendizaje dinámico derivadas del procesamiento de grandes volúmenes de datos.</a:t>
            </a:r>
          </a:p>
          <a:p>
            <a:pPr algn="just" rtl="0" eaLnBrk="1" latinLnBrk="0" hangingPunct="1">
              <a:spcBef>
                <a:spcPts val="600"/>
              </a:spcBef>
            </a:pPr>
            <a:endParaRPr lang="es-MX" sz="2200" b="1"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200" b="1" dirty="0">
                <a:solidFill>
                  <a:srgbClr val="000000"/>
                </a:solidFill>
                <a:latin typeface="Times New Roman" panose="02020603050405020304" pitchFamily="18" charset="0"/>
                <a:cs typeface="Times New Roman" panose="02020603050405020304" pitchFamily="18" charset="0"/>
              </a:rPr>
              <a:t>6) Limitaciones epistemológicas de la IA simple</a:t>
            </a:r>
          </a:p>
          <a:p>
            <a:pPr algn="just" rtl="0" eaLnBrk="1" latinLnBrk="0" hangingPunct="1">
              <a:spcBef>
                <a:spcPts val="600"/>
              </a:spcBef>
            </a:pPr>
            <a:r>
              <a:rPr lang="es-MX" sz="2200" dirty="0">
                <a:solidFill>
                  <a:srgbClr val="000000"/>
                </a:solidFill>
                <a:latin typeface="Times New Roman" panose="02020603050405020304" pitchFamily="18" charset="0"/>
                <a:cs typeface="Times New Roman" panose="02020603050405020304" pitchFamily="18" charset="0"/>
              </a:rPr>
              <a:t>En las formas más simples de inteligencia artificial, el conocimiento queda reducido a estructuras lógicas y bases de datos formalmente definidas. Esta concepción difiere de la inteligencia humana, cuya comprensión del mundo emerge de experiencias complejas, contextuales y corporales que exceden los esquemas puramente formales.</a:t>
            </a:r>
          </a:p>
        </p:txBody>
      </p:sp>
    </p:spTree>
    <p:extLst>
      <p:ext uri="{BB962C8B-B14F-4D97-AF65-F5344CB8AC3E}">
        <p14:creationId xmlns:p14="http://schemas.microsoft.com/office/powerpoint/2010/main" val="784347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89F3E-DA20-B1FF-A5C8-D295C93F1A9B}"/>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F81425F7-600D-AC33-E5E5-0757E7E8806A}"/>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931AF4B8-1479-65C7-25C1-04D7CFBBB7B2}"/>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Características de la inteligencia humana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B8951B86-FAC2-C506-CD69-2D3D5A7E2EC2}"/>
              </a:ext>
            </a:extLst>
          </p:cNvPr>
          <p:cNvSpPr txBox="1"/>
          <p:nvPr/>
        </p:nvSpPr>
        <p:spPr>
          <a:xfrm>
            <a:off x="134910" y="769336"/>
            <a:ext cx="12057089" cy="5709255"/>
          </a:xfrm>
          <a:prstGeom prst="rect">
            <a:avLst/>
          </a:prstGeom>
          <a:solidFill>
            <a:srgbClr val="FFC000"/>
          </a:solidFill>
        </p:spPr>
        <p:txBody>
          <a:bodyPr wrap="square" rtlCol="0">
            <a:spAutoFit/>
          </a:bodyPr>
          <a:lstStyle/>
          <a:p>
            <a:pPr algn="just" rtl="0" eaLnBrk="1" latinLnBrk="0" hangingPunct="1">
              <a:spcBef>
                <a:spcPts val="600"/>
              </a:spcBef>
            </a:pPr>
            <a:r>
              <a:rPr lang="es-MX" sz="2200" b="1" dirty="0">
                <a:solidFill>
                  <a:srgbClr val="000000"/>
                </a:solidFill>
                <a:latin typeface="Times New Roman" panose="02020603050405020304" pitchFamily="18" charset="0"/>
                <a:cs typeface="Times New Roman" panose="02020603050405020304" pitchFamily="18" charset="0"/>
              </a:rPr>
              <a:t>a) Limitaciones de las ontologías en la representación del conocimiento</a:t>
            </a:r>
          </a:p>
          <a:p>
            <a:pPr algn="just" rtl="0" eaLnBrk="1" latinLnBrk="0" hangingPunct="1">
              <a:spcBef>
                <a:spcPts val="600"/>
              </a:spcBef>
            </a:pPr>
            <a:r>
              <a:rPr lang="es-MX" sz="2200" dirty="0">
                <a:solidFill>
                  <a:srgbClr val="000000"/>
                </a:solidFill>
                <a:latin typeface="Times New Roman" panose="02020603050405020304" pitchFamily="18" charset="0"/>
                <a:cs typeface="Times New Roman" panose="02020603050405020304" pitchFamily="18" charset="0"/>
              </a:rPr>
              <a:t>Los sistemas de IA basados en ontologías operan dentro de marcos lógicos, matemáticos y probabilísticos previamente definidos. En estos modelos, los conceptos y relaciones deben ser codificados explícitamente, lo que contrasta con la capacidad humana de </a:t>
            </a:r>
            <a:r>
              <a:rPr lang="es-MX" sz="2200" u="sng" dirty="0">
                <a:solidFill>
                  <a:srgbClr val="000000"/>
                </a:solidFill>
                <a:latin typeface="Times New Roman" panose="02020603050405020304" pitchFamily="18" charset="0"/>
                <a:cs typeface="Times New Roman" panose="02020603050405020304" pitchFamily="18" charset="0"/>
              </a:rPr>
              <a:t>integrar ambigüedad, subjetividad y significado de manera orgánica.</a:t>
            </a:r>
          </a:p>
          <a:p>
            <a:pPr algn="just" rtl="0" eaLnBrk="1" latinLnBrk="0" hangingPunct="1">
              <a:spcBef>
                <a:spcPts val="600"/>
              </a:spcBef>
            </a:pPr>
            <a:endParaRPr lang="es-MX" sz="2200"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200" b="1" dirty="0">
                <a:solidFill>
                  <a:srgbClr val="000000"/>
                </a:solidFill>
                <a:latin typeface="Times New Roman" panose="02020603050405020304" pitchFamily="18" charset="0"/>
                <a:cs typeface="Times New Roman" panose="02020603050405020304" pitchFamily="18" charset="0"/>
              </a:rPr>
              <a:t>b) El código binario como fundamento del lenguaje computacional</a:t>
            </a:r>
          </a:p>
          <a:p>
            <a:pPr algn="just" rtl="0" eaLnBrk="1" latinLnBrk="0" hangingPunct="1">
              <a:spcBef>
                <a:spcPts val="600"/>
              </a:spcBef>
            </a:pPr>
            <a:r>
              <a:rPr lang="es-MX" sz="2200" dirty="0">
                <a:solidFill>
                  <a:srgbClr val="000000"/>
                </a:solidFill>
                <a:latin typeface="Times New Roman" panose="02020603050405020304" pitchFamily="18" charset="0"/>
                <a:cs typeface="Times New Roman" panose="02020603050405020304" pitchFamily="18" charset="0"/>
              </a:rPr>
              <a:t>El funcionamiento esencial de las inteligencias artificiales se encuentra sustentado en código binario. Toda la información que recibe una IA —textos, imágenes o datos sensoriales— </a:t>
            </a:r>
            <a:r>
              <a:rPr lang="es-MX" sz="2200" u="sng" dirty="0">
                <a:solidFill>
                  <a:srgbClr val="000000"/>
                </a:solidFill>
                <a:latin typeface="Times New Roman" panose="02020603050405020304" pitchFamily="18" charset="0"/>
                <a:cs typeface="Times New Roman" panose="02020603050405020304" pitchFamily="18" charset="0"/>
              </a:rPr>
              <a:t>es traducida a secuencias de bits para ser procesada computacionalmente mediante operaciones matemáticas y lógicas</a:t>
            </a:r>
            <a:r>
              <a:rPr lang="es-MX" sz="2200" dirty="0">
                <a:solidFill>
                  <a:srgbClr val="000000"/>
                </a:solidFill>
                <a:latin typeface="Times New Roman" panose="02020603050405020304" pitchFamily="18" charset="0"/>
                <a:cs typeface="Times New Roman" panose="02020603050405020304" pitchFamily="18" charset="0"/>
              </a:rPr>
              <a:t>.</a:t>
            </a:r>
          </a:p>
          <a:p>
            <a:pPr algn="just" rtl="0" eaLnBrk="1" latinLnBrk="0" hangingPunct="1">
              <a:spcBef>
                <a:spcPts val="600"/>
              </a:spcBef>
            </a:pPr>
            <a:endParaRPr lang="es-MX" sz="2200" b="1"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200" b="1" dirty="0">
                <a:solidFill>
                  <a:srgbClr val="000000"/>
                </a:solidFill>
                <a:latin typeface="Times New Roman" panose="02020603050405020304" pitchFamily="18" charset="0"/>
                <a:cs typeface="Times New Roman" panose="02020603050405020304" pitchFamily="18" charset="0"/>
              </a:rPr>
              <a:t>c) Diferencia entre la experiencia humana y la codificación digital</a:t>
            </a:r>
          </a:p>
          <a:p>
            <a:pPr algn="just" rtl="0" eaLnBrk="1" latinLnBrk="0" hangingPunct="1">
              <a:spcBef>
                <a:spcPts val="600"/>
              </a:spcBef>
            </a:pPr>
            <a:r>
              <a:rPr lang="es-MX" sz="2200" dirty="0">
                <a:solidFill>
                  <a:srgbClr val="000000"/>
                </a:solidFill>
                <a:latin typeface="Times New Roman" panose="02020603050405020304" pitchFamily="18" charset="0"/>
                <a:cs typeface="Times New Roman" panose="02020603050405020304" pitchFamily="18" charset="0"/>
              </a:rPr>
              <a:t>La traducción de la realidad a datos binarios </a:t>
            </a:r>
            <a:r>
              <a:rPr lang="es-MX" sz="2200" b="1" u="sng" dirty="0">
                <a:solidFill>
                  <a:srgbClr val="000000"/>
                </a:solidFill>
                <a:latin typeface="Times New Roman" panose="02020603050405020304" pitchFamily="18" charset="0"/>
                <a:cs typeface="Times New Roman" panose="02020603050405020304" pitchFamily="18" charset="0"/>
              </a:rPr>
              <a:t>implica una reducción y abstracción de la experiencia humana</a:t>
            </a:r>
            <a:r>
              <a:rPr lang="es-MX" sz="2200" dirty="0">
                <a:solidFill>
                  <a:srgbClr val="000000"/>
                </a:solidFill>
                <a:latin typeface="Times New Roman" panose="02020603050405020304" pitchFamily="18" charset="0"/>
                <a:cs typeface="Times New Roman" panose="02020603050405020304" pitchFamily="18" charset="0"/>
              </a:rPr>
              <a:t>. Mientras el ser humano experimenta el significado de manera </a:t>
            </a:r>
            <a:r>
              <a:rPr lang="es-MX" sz="2200" u="sng" dirty="0">
                <a:solidFill>
                  <a:srgbClr val="000000"/>
                </a:solidFill>
                <a:latin typeface="Times New Roman" panose="02020603050405020304" pitchFamily="18" charset="0"/>
                <a:cs typeface="Times New Roman" panose="02020603050405020304" pitchFamily="18" charset="0"/>
              </a:rPr>
              <a:t>directa y contextual</a:t>
            </a:r>
            <a:r>
              <a:rPr lang="es-MX" sz="2200" dirty="0">
                <a:solidFill>
                  <a:srgbClr val="000000"/>
                </a:solidFill>
                <a:latin typeface="Times New Roman" panose="02020603050405020304" pitchFamily="18" charset="0"/>
                <a:cs typeface="Times New Roman" panose="02020603050405020304" pitchFamily="18" charset="0"/>
              </a:rPr>
              <a:t>, la IA únicamente procesa </a:t>
            </a:r>
            <a:r>
              <a:rPr lang="es-MX" sz="2200" u="sng" dirty="0">
                <a:solidFill>
                  <a:srgbClr val="000000"/>
                </a:solidFill>
                <a:latin typeface="Times New Roman" panose="02020603050405020304" pitchFamily="18" charset="0"/>
                <a:cs typeface="Times New Roman" panose="02020603050405020304" pitchFamily="18" charset="0"/>
              </a:rPr>
              <a:t>representaciones codificadas de dicha experiencia</a:t>
            </a:r>
            <a:r>
              <a:rPr lang="es-MX" sz="2200" dirty="0">
                <a:solidFill>
                  <a:srgbClr val="0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70474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F7AD7-6A02-2B07-BA50-79ACC2F80630}"/>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B72E4B81-632F-074B-14A2-7DE9C0F7E321}"/>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31B2D160-9F37-C2E7-C55C-1CA49DCD152F}"/>
              </a:ext>
            </a:extLst>
          </p:cNvPr>
          <p:cNvSpPr txBox="1"/>
          <p:nvPr/>
        </p:nvSpPr>
        <p:spPr>
          <a:xfrm>
            <a:off x="134910" y="769336"/>
            <a:ext cx="12057089" cy="6047809"/>
          </a:xfrm>
          <a:prstGeom prst="rect">
            <a:avLst/>
          </a:prstGeom>
          <a:solidFill>
            <a:srgbClr val="FFC000"/>
          </a:solidFill>
        </p:spPr>
        <p:txBody>
          <a:bodyPr wrap="square" rtlCol="0">
            <a:spAutoFit/>
          </a:bodyPr>
          <a:lstStyle/>
          <a:p>
            <a:pPr algn="just" rtl="0" eaLnBrk="1" latinLnBrk="0" hangingPunct="1">
              <a:spcBef>
                <a:spcPts val="600"/>
              </a:spcBef>
            </a:pPr>
            <a:r>
              <a:rPr lang="es-MX" sz="2200" b="1" dirty="0">
                <a:solidFill>
                  <a:srgbClr val="000000"/>
                </a:solidFill>
                <a:latin typeface="Times New Roman" panose="02020603050405020304" pitchFamily="18" charset="0"/>
                <a:cs typeface="Times New Roman" panose="02020603050405020304" pitchFamily="18" charset="0"/>
              </a:rPr>
              <a:t>d) Mediación entre mundo y procesamiento computacional</a:t>
            </a:r>
          </a:p>
          <a:p>
            <a:pPr algn="just" rtl="0" eaLnBrk="1" latinLnBrk="0" hangingPunct="1">
              <a:spcBef>
                <a:spcPts val="600"/>
              </a:spcBef>
            </a:pPr>
            <a:r>
              <a:rPr lang="es-MX" sz="2200" dirty="0">
                <a:solidFill>
                  <a:srgbClr val="000000"/>
                </a:solidFill>
                <a:latin typeface="Times New Roman" panose="02020603050405020304" pitchFamily="18" charset="0"/>
                <a:cs typeface="Times New Roman" panose="02020603050405020304" pitchFamily="18" charset="0"/>
              </a:rPr>
              <a:t>La transformación de información compleja en datos binarios introduce una mediación que distancia a la IA de los procesos cognitivos humanos. El procesamiento humano se caracteriza por ser simultáneo, distribuido y emergente, mientras que en los sistemas computacionales predomina una lógica secuencial, centralizada y parcialmente predeterminada.</a:t>
            </a:r>
          </a:p>
          <a:p>
            <a:pPr algn="just" rtl="0" eaLnBrk="1" latinLnBrk="0" hangingPunct="1">
              <a:spcBef>
                <a:spcPts val="600"/>
              </a:spcBef>
            </a:pPr>
            <a:endParaRPr lang="es-MX" sz="2200"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200" b="1" dirty="0">
                <a:solidFill>
                  <a:srgbClr val="000000"/>
                </a:solidFill>
                <a:latin typeface="Times New Roman" panose="02020603050405020304" pitchFamily="18" charset="0"/>
                <a:cs typeface="Times New Roman" panose="02020603050405020304" pitchFamily="18" charset="0"/>
              </a:rPr>
              <a:t>e) Diferencia ontológica entre inteligencia humana e inteligencia artificial</a:t>
            </a:r>
          </a:p>
          <a:p>
            <a:pPr algn="just" rtl="0" eaLnBrk="1" latinLnBrk="0" hangingPunct="1">
              <a:spcBef>
                <a:spcPts val="600"/>
              </a:spcBef>
            </a:pPr>
            <a:r>
              <a:rPr lang="es-MX" sz="2200" dirty="0">
                <a:solidFill>
                  <a:srgbClr val="000000"/>
                </a:solidFill>
                <a:latin typeface="Times New Roman" panose="02020603050405020304" pitchFamily="18" charset="0"/>
                <a:cs typeface="Times New Roman" panose="02020603050405020304" pitchFamily="18" charset="0"/>
              </a:rPr>
              <a:t>La comprensión humana se desarrolla como una experiencia consciente, contextualizada y vinculada al flujo de la vida. En contraste, la IA opera en un plano principalmente lógico y operacional, situado en un ámbito ontológicamente distinto al de la inteligencia encarnada y relacional de los seres vivos.</a:t>
            </a:r>
          </a:p>
          <a:p>
            <a:pPr algn="just" rtl="0" eaLnBrk="1" latinLnBrk="0" hangingPunct="1">
              <a:spcBef>
                <a:spcPts val="600"/>
              </a:spcBef>
            </a:pPr>
            <a:endParaRPr lang="es-MX" sz="2200" dirty="0">
              <a:solidFill>
                <a:srgbClr val="000000"/>
              </a:solidFill>
              <a:latin typeface="Times New Roman" panose="02020603050405020304" pitchFamily="18" charset="0"/>
              <a:cs typeface="Times New Roman" panose="02020603050405020304" pitchFamily="18" charset="0"/>
            </a:endParaRPr>
          </a:p>
          <a:p>
            <a:pPr algn="just" rtl="0" eaLnBrk="1" latinLnBrk="0" hangingPunct="1">
              <a:spcBef>
                <a:spcPts val="600"/>
              </a:spcBef>
            </a:pPr>
            <a:r>
              <a:rPr lang="es-MX" sz="2200" b="1" dirty="0">
                <a:solidFill>
                  <a:srgbClr val="000000"/>
                </a:solidFill>
                <a:latin typeface="Times New Roman" panose="02020603050405020304" pitchFamily="18" charset="0"/>
                <a:cs typeface="Times New Roman" panose="02020603050405020304" pitchFamily="18" charset="0"/>
              </a:rPr>
              <a:t>f) Diferencias entre computación clásica y modelos avanzados de IA</a:t>
            </a:r>
          </a:p>
          <a:p>
            <a:pPr algn="just" rtl="0" eaLnBrk="1" latinLnBrk="0" hangingPunct="1">
              <a:spcBef>
                <a:spcPts val="600"/>
              </a:spcBef>
            </a:pPr>
            <a:r>
              <a:rPr lang="es-MX" sz="2200" dirty="0">
                <a:solidFill>
                  <a:srgbClr val="000000"/>
                </a:solidFill>
                <a:latin typeface="Times New Roman" panose="02020603050405020304" pitchFamily="18" charset="0"/>
                <a:cs typeface="Times New Roman" panose="02020603050405020304" pitchFamily="18" charset="0"/>
              </a:rPr>
              <a:t>Las redes neuronales profundas (DNN) presentan características distintas a las de la computación tradicional determinista. Aunque continúan funcionando sobre bases computacionales, estos sistemas generan comportamientos derivados de interacciones complejas dentro de la red, mostrando capacidades adaptativas que exceden la ejecución estrictamente lineal de instrucciones predefinidas.</a:t>
            </a:r>
          </a:p>
        </p:txBody>
      </p:sp>
      <p:sp>
        <p:nvSpPr>
          <p:cNvPr id="4" name="Título 1">
            <a:extLst>
              <a:ext uri="{FF2B5EF4-FFF2-40B4-BE49-F238E27FC236}">
                <a16:creationId xmlns:a16="http://schemas.microsoft.com/office/drawing/2014/main" id="{7FA5DCAD-4A45-1490-FE8C-4181A59EC0EB}"/>
              </a:ext>
            </a:extLst>
          </p:cNvPr>
          <p:cNvSpPr txBox="1">
            <a:spLocks/>
          </p:cNvSpPr>
          <p:nvPr/>
        </p:nvSpPr>
        <p:spPr>
          <a:xfrm>
            <a:off x="302923" y="168031"/>
            <a:ext cx="11112537" cy="13223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4000" b="1" dirty="0">
                <a:latin typeface="Times New Roman" panose="02020603050405020304" pitchFamily="18" charset="0"/>
                <a:cs typeface="Times New Roman" panose="02020603050405020304" pitchFamily="18" charset="0"/>
              </a:rPr>
              <a:t>Características de la inteligencia humana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4776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73E5D-03A7-C171-3827-0E933FD1D5D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FF195A0-5DC6-5339-1884-B54BEF6F4CC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C848094-C7B4-72D5-0DD5-0C3164930A50}"/>
              </a:ext>
            </a:extLst>
          </p:cNvPr>
          <p:cNvSpPr>
            <a:spLocks noGrp="1"/>
          </p:cNvSpPr>
          <p:nvPr>
            <p:ph type="title"/>
          </p:nvPr>
        </p:nvSpPr>
        <p:spPr>
          <a:xfrm>
            <a:off x="302923" y="168031"/>
            <a:ext cx="11112537" cy="1051169"/>
          </a:xfrm>
        </p:spPr>
        <p:txBody>
          <a:bodyPr>
            <a:normAutofit/>
          </a:bodyPr>
          <a:lstStyle/>
          <a:p>
            <a:r>
              <a:rPr lang="es-MX" sz="3200" b="1" dirty="0">
                <a:latin typeface="Times New Roman" panose="02020603050405020304" pitchFamily="18" charset="0"/>
                <a:cs typeface="Times New Roman" panose="02020603050405020304" pitchFamily="18" charset="0"/>
              </a:rPr>
              <a:t>Carácterísticas del modelo Chat GPT</a:t>
            </a:r>
          </a:p>
        </p:txBody>
      </p:sp>
      <p:sp>
        <p:nvSpPr>
          <p:cNvPr id="11" name="CuadroTexto 10">
            <a:extLst>
              <a:ext uri="{FF2B5EF4-FFF2-40B4-BE49-F238E27FC236}">
                <a16:creationId xmlns:a16="http://schemas.microsoft.com/office/drawing/2014/main" id="{9D0112FE-9205-4B76-4F56-C2E75D9E50AF}"/>
              </a:ext>
            </a:extLst>
          </p:cNvPr>
          <p:cNvSpPr txBox="1"/>
          <p:nvPr/>
        </p:nvSpPr>
        <p:spPr>
          <a:xfrm>
            <a:off x="186628" y="1381329"/>
            <a:ext cx="11818743" cy="4909036"/>
          </a:xfrm>
          <a:prstGeom prst="rect">
            <a:avLst/>
          </a:prstGeom>
          <a:solidFill>
            <a:srgbClr val="FFC000"/>
          </a:solidFill>
        </p:spPr>
        <p:txBody>
          <a:bodyPr wrap="square" rtlCol="0">
            <a:spAutoFit/>
          </a:bodyPr>
          <a:lstStyle/>
          <a:p>
            <a:pPr marL="342900" indent="-342900" algn="l" rtl="0" eaLnBrk="1" latinLnBrk="0" hangingPunct="1">
              <a:spcBef>
                <a:spcPts val="600"/>
              </a:spcBef>
              <a:buFont typeface="Arial" panose="020B0604020202020204" pitchFamily="34" charset="0"/>
              <a:buChar char="a)"/>
            </a:pPr>
            <a:r>
              <a:rPr lang="es-MX" sz="2400" b="1" dirty="0">
                <a:solidFill>
                  <a:srgbClr val="000000"/>
                </a:solidFill>
                <a:latin typeface="Times New Roman" panose="02020603050405020304" pitchFamily="18" charset="0"/>
                <a:cs typeface="Times New Roman" panose="02020603050405020304" pitchFamily="18" charset="0"/>
              </a:rPr>
              <a:t>Modelo preentrenado de lenguaje natural: </a:t>
            </a:r>
            <a:r>
              <a:rPr lang="es-MX" sz="2400" dirty="0">
                <a:solidFill>
                  <a:srgbClr val="000000"/>
                </a:solidFill>
                <a:latin typeface="Times New Roman" panose="02020603050405020304" pitchFamily="18" charset="0"/>
                <a:cs typeface="Times New Roman" panose="02020603050405020304" pitchFamily="18" charset="0"/>
              </a:rPr>
              <a:t>ChatGPT es un modelo generativo previamente entrenado en el campo del procesamiento del lenguaje natural (PLN).</a:t>
            </a:r>
          </a:p>
          <a:p>
            <a:pPr marL="342900" indent="-342900" algn="l" rtl="0" eaLnBrk="1" latinLnBrk="0" hangingPunct="1">
              <a:spcBef>
                <a:spcPts val="600"/>
              </a:spcBef>
              <a:buFont typeface="Arial" panose="020B0604020202020204" pitchFamily="34" charset="0"/>
              <a:buChar char="b)"/>
            </a:pPr>
            <a:r>
              <a:rPr lang="es-MX" sz="2400" b="1" dirty="0">
                <a:solidFill>
                  <a:srgbClr val="000000"/>
                </a:solidFill>
                <a:latin typeface="Times New Roman" panose="02020603050405020304" pitchFamily="18" charset="0"/>
                <a:cs typeface="Times New Roman" panose="02020603050405020304" pitchFamily="18" charset="0"/>
              </a:rPr>
              <a:t>Base técnica – Red Adversarial Generativa: </a:t>
            </a:r>
            <a:r>
              <a:rPr lang="es-MX" sz="2400" dirty="0">
                <a:solidFill>
                  <a:srgbClr val="000000"/>
                </a:solidFill>
                <a:latin typeface="Times New Roman" panose="02020603050405020304" pitchFamily="18" charset="0"/>
                <a:cs typeface="Times New Roman" panose="02020603050405020304" pitchFamily="18" charset="0"/>
              </a:rPr>
              <a:t>Su funcionamiento se basa en un modelo de aprendizaje profundo conocido como “Red Adversarial Generativa” (GAN).</a:t>
            </a:r>
          </a:p>
          <a:p>
            <a:pPr marL="342900" indent="-342900" algn="l" rtl="0" eaLnBrk="1" latinLnBrk="0" hangingPunct="1">
              <a:spcBef>
                <a:spcPts val="600"/>
              </a:spcBef>
              <a:buFont typeface="Arial" panose="020B0604020202020204" pitchFamily="34" charset="0"/>
              <a:buChar char="c)"/>
            </a:pPr>
            <a:r>
              <a:rPr lang="es-MX" sz="2400" b="1" dirty="0">
                <a:solidFill>
                  <a:srgbClr val="000000"/>
                </a:solidFill>
                <a:latin typeface="Times New Roman" panose="02020603050405020304" pitchFamily="18" charset="0"/>
                <a:cs typeface="Times New Roman" panose="02020603050405020304" pitchFamily="18" charset="0"/>
              </a:rPr>
              <a:t>Arquitectura: corpus + preentrenamiento + ajuste fino: </a:t>
            </a:r>
            <a:r>
              <a:rPr lang="es-MX" sz="2400" dirty="0">
                <a:solidFill>
                  <a:srgbClr val="000000"/>
                </a:solidFill>
                <a:latin typeface="Times New Roman" panose="02020603050405020304" pitchFamily="18" charset="0"/>
                <a:cs typeface="Times New Roman" panose="02020603050405020304" pitchFamily="18" charset="0"/>
              </a:rPr>
              <a:t>Su arquitectura combina grandes volúmenes de datos, modelos de gran escala y una enorme capacidad de cómputo.</a:t>
            </a:r>
          </a:p>
          <a:p>
            <a:pPr marL="342900" indent="-342900">
              <a:spcBef>
                <a:spcPts val="600"/>
              </a:spcBef>
              <a:buFont typeface="Arial" panose="020B0604020202020204" pitchFamily="34" charset="0"/>
              <a:buChar char="d)"/>
            </a:pPr>
            <a:r>
              <a:rPr lang="es-MX" sz="2400" b="1" dirty="0">
                <a:solidFill>
                  <a:srgbClr val="000000"/>
                </a:solidFill>
                <a:latin typeface="Times New Roman" panose="02020603050405020304" pitchFamily="18" charset="0"/>
                <a:cs typeface="Times New Roman" panose="02020603050405020304" pitchFamily="18" charset="0"/>
              </a:rPr>
              <a:t>Nuevo paradigma de IA universal: </a:t>
            </a:r>
            <a:r>
              <a:rPr lang="es-MX" sz="2400" dirty="0">
                <a:solidFill>
                  <a:srgbClr val="000000"/>
                </a:solidFill>
                <a:latin typeface="Times New Roman" panose="02020603050405020304" pitchFamily="18" charset="0"/>
                <a:cs typeface="Times New Roman" panose="02020603050405020304" pitchFamily="18" charset="0"/>
              </a:rPr>
              <a:t>ChatGPT marcó el inicio de la era de la inteligencia artificial universal, estableciendo un nuevo paradigma de desarrollo en IA generativa.</a:t>
            </a:r>
          </a:p>
          <a:p>
            <a:pPr marL="342900" indent="-342900">
              <a:spcBef>
                <a:spcPts val="600"/>
              </a:spcBef>
              <a:buFont typeface="Arial" panose="020B0604020202020204" pitchFamily="34" charset="0"/>
              <a:buChar char="e)"/>
            </a:pPr>
            <a:r>
              <a:rPr lang="es-MX" sz="2400" b="1" dirty="0">
                <a:solidFill>
                  <a:srgbClr val="000000"/>
                </a:solidFill>
                <a:latin typeface="Times New Roman" panose="02020603050405020304" pitchFamily="18" charset="0"/>
                <a:cs typeface="Times New Roman" panose="02020603050405020304" pitchFamily="18" charset="0"/>
              </a:rPr>
              <a:t>Impacto en la sociedad y la economía: </a:t>
            </a:r>
            <a:r>
              <a:rPr lang="es-MX" sz="2400" dirty="0">
                <a:solidFill>
                  <a:srgbClr val="000000"/>
                </a:solidFill>
                <a:latin typeface="Times New Roman" panose="02020603050405020304" pitchFamily="18" charset="0"/>
                <a:cs typeface="Times New Roman" panose="02020603050405020304" pitchFamily="18" charset="0"/>
              </a:rPr>
              <a:t>Los productos de IA generativa impulsarán el contenido generado por IA, transformando los métodos de acceso a la información y las estructuras de costos económicos y sociales.</a:t>
            </a:r>
          </a:p>
          <a:p>
            <a:pPr marL="342900" indent="-342900" algn="l" rtl="0" eaLnBrk="1" latinLnBrk="0" hangingPunct="1">
              <a:spcBef>
                <a:spcPts val="600"/>
              </a:spcBef>
              <a:buFont typeface="Arial" panose="020B0604020202020204" pitchFamily="34" charset="0"/>
              <a:buChar char="c)"/>
            </a:pPr>
            <a:endParaRPr lang="es-MX"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8973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3EF39-061D-5A5C-1221-74331BE6A3B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2C227DD6-2DC1-A28E-ECB5-53725BBF08C4}"/>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AA4040E-1DD4-B07D-EF52-54403FB564F2}"/>
              </a:ext>
            </a:extLst>
          </p:cNvPr>
          <p:cNvSpPr>
            <a:spLocks noGrp="1"/>
          </p:cNvSpPr>
          <p:nvPr>
            <p:ph type="title"/>
          </p:nvPr>
        </p:nvSpPr>
        <p:spPr>
          <a:xfrm>
            <a:off x="302923" y="168031"/>
            <a:ext cx="11112537" cy="1322363"/>
          </a:xfrm>
        </p:spPr>
        <p:txBody>
          <a:bodyPr>
            <a:normAutofit/>
          </a:bodyPr>
          <a:lstStyle/>
          <a:p>
            <a:r>
              <a:rPr lang="es-MX" sz="3200" b="1">
                <a:latin typeface="Times New Roman" panose="02020603050405020304" pitchFamily="18" charset="0"/>
                <a:cs typeface="Times New Roman" panose="02020603050405020304" pitchFamily="18" charset="0"/>
              </a:rPr>
              <a:t>La IA en la administración de justicia (1/2)</a:t>
            </a:r>
          </a:p>
        </p:txBody>
      </p:sp>
      <p:sp>
        <p:nvSpPr>
          <p:cNvPr id="11" name="CuadroTexto 10">
            <a:extLst>
              <a:ext uri="{FF2B5EF4-FFF2-40B4-BE49-F238E27FC236}">
                <a16:creationId xmlns:a16="http://schemas.microsoft.com/office/drawing/2014/main" id="{F17D8276-E58B-5408-812F-3B4A8FBD882E}"/>
              </a:ext>
            </a:extLst>
          </p:cNvPr>
          <p:cNvSpPr txBox="1"/>
          <p:nvPr/>
        </p:nvSpPr>
        <p:spPr>
          <a:xfrm>
            <a:off x="186628" y="1381329"/>
            <a:ext cx="11818743" cy="4160113"/>
          </a:xfrm>
          <a:prstGeom prst="rect">
            <a:avLst/>
          </a:prstGeom>
          <a:solidFill>
            <a:srgbClr val="FFC000"/>
          </a:solidFill>
        </p:spPr>
        <p:txBody>
          <a:bodyPr wrap="square" rtlCol="0">
            <a:spAutoFit/>
          </a:bodyPr>
          <a:lstStyle/>
          <a:p>
            <a:pPr marL="0" algn="just" rtl="0" eaLnBrk="1" latinLnBrk="0" hangingPunct="1">
              <a:spcBef>
                <a:spcPts val="400"/>
              </a:spcBef>
            </a:pPr>
            <a:r>
              <a:rPr lang="es-MX" sz="2400" b="1" dirty="0">
                <a:solidFill>
                  <a:srgbClr val="000000"/>
                </a:solidFill>
                <a:latin typeface="Times New Roman" panose="02020603050405020304" pitchFamily="18" charset="0"/>
                <a:cs typeface="Times New Roman" panose="02020603050405020304" pitchFamily="18" charset="0"/>
              </a:rPr>
              <a:t>1. Modernización de la administración de justicia</a:t>
            </a:r>
          </a:p>
          <a:p>
            <a:pPr marL="0" algn="just" rtl="0" eaLnBrk="1" latinLnBrk="0" hangingPunct="1">
              <a:spcBef>
                <a:spcPts val="200"/>
              </a:spcBef>
            </a:pPr>
            <a:r>
              <a:rPr lang="es-MX" sz="2000" dirty="0">
                <a:solidFill>
                  <a:srgbClr val="000000"/>
                </a:solidFill>
                <a:latin typeface="Times New Roman" panose="02020603050405020304" pitchFamily="18" charset="0"/>
                <a:cs typeface="Times New Roman" panose="02020603050405020304" pitchFamily="18" charset="0"/>
              </a:rPr>
              <a:t>Diversos países han incorporado sistemas de Inteligencia Artificial (IA) en sus aparatos judiciales. La IA se utiliza principalmente para:</a:t>
            </a:r>
          </a:p>
          <a:p>
            <a:pPr marL="457200" indent="-228600" algn="l" rtl="0" eaLnBrk="1" latinLnBrk="0" hangingPunct="1">
              <a:spcBef>
                <a:spcPts val="200"/>
              </a:spcBef>
              <a:buFont typeface="Arial" panose="020B0604020202020204" pitchFamily="34" charset="0"/>
              <a:buChar char="•"/>
            </a:pPr>
            <a:r>
              <a:rPr lang="es-MX" sz="2000" dirty="0">
                <a:solidFill>
                  <a:srgbClr val="000000"/>
                </a:solidFill>
                <a:latin typeface="Times New Roman" panose="02020603050405020304" pitchFamily="18" charset="0"/>
                <a:cs typeface="Times New Roman" panose="02020603050405020304" pitchFamily="18" charset="0"/>
              </a:rPr>
              <a:t>Atención al usuario y gestión de expedientes.</a:t>
            </a:r>
          </a:p>
          <a:p>
            <a:pPr marL="457200" indent="-228600" algn="l" rtl="0" eaLnBrk="1" latinLnBrk="0" hangingPunct="1">
              <a:spcBef>
                <a:spcPts val="200"/>
              </a:spcBef>
              <a:buFont typeface="Arial" panose="020B0604020202020204" pitchFamily="34" charset="0"/>
              <a:buChar char="•"/>
            </a:pPr>
            <a:r>
              <a:rPr lang="es-MX" sz="2000" dirty="0">
                <a:solidFill>
                  <a:srgbClr val="000000"/>
                </a:solidFill>
                <a:latin typeface="Times New Roman" panose="02020603050405020304" pitchFamily="18" charset="0"/>
                <a:cs typeface="Times New Roman" panose="02020603050405020304" pitchFamily="18" charset="0"/>
              </a:rPr>
              <a:t>Automatización de tareas jurídicas.</a:t>
            </a:r>
          </a:p>
          <a:p>
            <a:pPr marL="457200" indent="-228600" algn="l" rtl="0" eaLnBrk="1" latinLnBrk="0" hangingPunct="1">
              <a:spcBef>
                <a:spcPts val="200"/>
              </a:spcBef>
              <a:buFont typeface="Arial" panose="020B0604020202020204" pitchFamily="34" charset="0"/>
              <a:buChar char="•"/>
            </a:pPr>
            <a:r>
              <a:rPr lang="es-MX" sz="2000" dirty="0">
                <a:solidFill>
                  <a:srgbClr val="000000"/>
                </a:solidFill>
                <a:latin typeface="Times New Roman" panose="02020603050405020304" pitchFamily="18" charset="0"/>
                <a:cs typeface="Times New Roman" panose="02020603050405020304" pitchFamily="18" charset="0"/>
              </a:rPr>
              <a:t>Análisis de información legal.</a:t>
            </a:r>
          </a:p>
          <a:p>
            <a:pPr marL="0" algn="just" rtl="0" eaLnBrk="1" latinLnBrk="0" hangingPunct="1">
              <a:spcBef>
                <a:spcPts val="600"/>
              </a:spcBef>
            </a:pPr>
            <a:r>
              <a:rPr lang="es-MX" sz="2400" b="1" dirty="0">
                <a:solidFill>
                  <a:srgbClr val="000000"/>
                </a:solidFill>
                <a:latin typeface="Times New Roman" panose="02020603050405020304" pitchFamily="18" charset="0"/>
                <a:cs typeface="Times New Roman" panose="02020603050405020304" pitchFamily="18" charset="0"/>
              </a:rPr>
              <a:t>2. Desarrollo de proyectos de IA jurídica</a:t>
            </a:r>
          </a:p>
          <a:p>
            <a:pPr marL="0" algn="just" rtl="0" eaLnBrk="1" latinLnBrk="0" hangingPunct="1">
              <a:spcBef>
                <a:spcPts val="200"/>
              </a:spcBef>
            </a:pPr>
            <a:r>
              <a:rPr lang="es-MX" sz="2000" dirty="0">
                <a:solidFill>
                  <a:srgbClr val="000000"/>
                </a:solidFill>
                <a:latin typeface="Times New Roman" panose="02020603050405020304" pitchFamily="18" charset="0"/>
                <a:cs typeface="Times New Roman" panose="02020603050405020304" pitchFamily="18" charset="0"/>
              </a:rPr>
              <a:t>El Laboratorio de Innovación e Inteligencia Artificial de la Facultad de Derecho de la Universidad de Buenos Aires ha impulsado herramientas tecnológicas aplicadas al derecho. Estas tecnologías buscan:</a:t>
            </a:r>
          </a:p>
          <a:p>
            <a:pPr marL="457200" indent="-228600" algn="l" rtl="0" eaLnBrk="1" latinLnBrk="0" hangingPunct="1">
              <a:spcBef>
                <a:spcPts val="200"/>
              </a:spcBef>
              <a:buFont typeface="Arial" panose="020B0604020202020204" pitchFamily="34" charset="0"/>
              <a:buChar char="•"/>
            </a:pPr>
            <a:r>
              <a:rPr lang="es-MX" sz="2000" dirty="0">
                <a:solidFill>
                  <a:srgbClr val="000000"/>
                </a:solidFill>
                <a:latin typeface="Times New Roman" panose="02020603050405020304" pitchFamily="18" charset="0"/>
                <a:cs typeface="Times New Roman" panose="02020603050405020304" pitchFamily="18" charset="0"/>
              </a:rPr>
              <a:t>Mejorar la eficiencia judicial.</a:t>
            </a:r>
          </a:p>
          <a:p>
            <a:pPr marL="457200" indent="-228600" algn="l" rtl="0" eaLnBrk="1" latinLnBrk="0" hangingPunct="1">
              <a:spcBef>
                <a:spcPts val="200"/>
              </a:spcBef>
              <a:buFont typeface="Arial" panose="020B0604020202020204" pitchFamily="34" charset="0"/>
              <a:buChar char="•"/>
            </a:pPr>
            <a:r>
              <a:rPr lang="es-MX" sz="2000" dirty="0">
                <a:solidFill>
                  <a:srgbClr val="000000"/>
                </a:solidFill>
                <a:latin typeface="Times New Roman" panose="02020603050405020304" pitchFamily="18" charset="0"/>
                <a:cs typeface="Times New Roman" panose="02020603050405020304" pitchFamily="18" charset="0"/>
              </a:rPr>
              <a:t>Reducir desigualdades.</a:t>
            </a:r>
          </a:p>
          <a:p>
            <a:pPr marL="457200" indent="-228600" algn="l" rtl="0" eaLnBrk="1" latinLnBrk="0" hangingPunct="1">
              <a:spcBef>
                <a:spcPts val="200"/>
              </a:spcBef>
              <a:buFont typeface="Arial" panose="020B0604020202020204" pitchFamily="34" charset="0"/>
              <a:buChar char="•"/>
            </a:pPr>
            <a:r>
              <a:rPr lang="es-MX" sz="2000" dirty="0">
                <a:solidFill>
                  <a:srgbClr val="000000"/>
                </a:solidFill>
                <a:latin typeface="Times New Roman" panose="02020603050405020304" pitchFamily="18" charset="0"/>
                <a:cs typeface="Times New Roman" panose="02020603050405020304" pitchFamily="18" charset="0"/>
              </a:rPr>
              <a:t>Garantizar un desarrollo inclusivo de la IA.</a:t>
            </a:r>
          </a:p>
        </p:txBody>
      </p:sp>
    </p:spTree>
    <p:extLst>
      <p:ext uri="{BB962C8B-B14F-4D97-AF65-F5344CB8AC3E}">
        <p14:creationId xmlns:p14="http://schemas.microsoft.com/office/powerpoint/2010/main" val="1040052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C3D4-E5F6-7890-ABCD-EF1234567890}"/>
            </a:ext>
          </a:extLst>
        </p:cNvPr>
        <p:cNvGrpSpPr/>
        <p:nvPr/>
      </p:nvGrpSpPr>
      <p:grpSpPr>
        <a:xfrm>
          <a:off x="0" y="0"/>
          <a:ext cx="0" cy="0"/>
          <a:chOff x="0" y="0"/>
          <a:chExt cx="0" cy="0"/>
        </a:xfrm>
      </p:grpSpPr>
      <p:sp>
        <p:nvSpPr>
          <p:cNvPr id="2" name="Title"/>
          <p:cNvSpPr>
            <a:spLocks noGrp="1"/>
          </p:cNvSpPr>
          <p:nvPr>
            <p:ph type="title"/>
          </p:nvPr>
        </p:nvSpPr>
        <p:spPr>
          <a:xfrm>
            <a:off x="457200" y="120000"/>
            <a:ext cx="11277600" cy="685800"/>
          </a:xfrm>
        </p:spPr>
        <p:txBody>
          <a:bodyPr>
            <a:normAutofit/>
          </a:bodyPr>
          <a:lstStyle/>
          <a:p>
            <a:pPr algn="l"/>
            <a:r>
              <a:rPr lang="es-MX" sz="3200" b="1">
                <a:solidFill>
                  <a:srgbClr val="1F3864"/>
                </a:solidFill>
                <a:latin typeface="Times New Roman" panose="02020603050405020304" pitchFamily="18" charset="0"/>
                <a:cs typeface="Times New Roman" panose="02020603050405020304" pitchFamily="18" charset="0"/>
              </a:rPr>
              <a:t>Hitos en la historia de la IA y la automatización</a:t>
            </a:r>
          </a:p>
        </p:txBody>
      </p:sp>
      <p:sp>
        <p:nvSpPr>
          <p:cNvPr id="3" name="Subtitle"/>
          <p:cNvSpPr txBox="1"/>
          <p:nvPr/>
        </p:nvSpPr>
        <p:spPr>
          <a:xfrm>
            <a:off x="457200" y="806000"/>
            <a:ext cx="11277600" cy="350000"/>
          </a:xfrm>
          <a:prstGeom prst="rect">
            <a:avLst/>
          </a:prstGeom>
          <a:noFill/>
        </p:spPr>
        <p:txBody>
          <a:bodyPr wrap="square" rtlCol="0"/>
          <a:lstStyle/>
          <a:p>
            <a:pPr algn="l"/>
            <a:r>
              <a:rPr lang="es-MX" sz="1600" i="1">
                <a:solidFill>
                  <a:srgbClr val="666666"/>
                </a:solidFill>
                <a:latin typeface="Times New Roman" panose="02020603050405020304" pitchFamily="18" charset="0"/>
                <a:cs typeface="Times New Roman" panose="02020603050405020304" pitchFamily="18" charset="0"/>
              </a:rPr>
              <a:t>Línea del tiempo (Siglo I – 1949)</a:t>
            </a:r>
          </a:p>
        </p:txBody>
      </p:sp>
      <p:cxnSp>
        <p:nvCxnSpPr>
          <p:cNvPr id="10" name="Timeline Line"/>
          <p:cNvCxnSpPr/>
          <p:nvPr/>
        </p:nvCxnSpPr>
        <p:spPr>
          <a:xfrm>
            <a:off x="1100000" y="3200400"/>
            <a:ext cx="10000000" cy="0"/>
          </a:xfrm>
          <a:prstGeom prst="line">
            <a:avLst/>
          </a:prstGeom>
          <a:ln w="38100" cap="flat">
            <a:solidFill>
              <a:srgbClr val="1F3864"/>
            </a:solidFill>
          </a:ln>
        </p:spPr>
      </p:cxnSp>
      <p:sp>
        <p:nvSpPr>
          <p:cNvPr id="20" name="Marker1"/>
          <p:cNvSpPr/>
          <p:nvPr/>
        </p:nvSpPr>
        <p:spPr>
          <a:xfrm>
            <a:off x="885000" y="2985400"/>
            <a:ext cx="430000" cy="430000"/>
          </a:xfrm>
          <a:prstGeom prst="ellipse">
            <a:avLst/>
          </a:prstGeom>
          <a:solidFill>
            <a:srgbClr val="1F3864"/>
          </a:solidFill>
          <a:ln w="0">
            <a:noFill/>
          </a:ln>
        </p:spPr>
        <p:txBody>
          <a:bodyPr anchor="ctr" anchorCtr="1"/>
          <a:lstStyle/>
          <a:p>
            <a:pPr algn="ctr"/>
            <a:r>
              <a:rPr lang="es-MX" sz="1400" b="1">
                <a:solidFill>
                  <a:srgbClr val="FFFFFF"/>
                </a:solidFill>
                <a:latin typeface="Times New Roman" panose="02020603050405020304" pitchFamily="18" charset="0"/>
                <a:cs typeface="Times New Roman" panose="02020603050405020304" pitchFamily="18" charset="0"/>
              </a:rPr>
              <a:t>1</a:t>
            </a:r>
          </a:p>
        </p:txBody>
      </p:sp>
      <p:sp>
        <p:nvSpPr>
          <p:cNvPr id="21" name="Year1"/>
          <p:cNvSpPr txBox="1"/>
          <p:nvPr/>
        </p:nvSpPr>
        <p:spPr>
          <a:xfrm>
            <a:off x="600000" y="2550000"/>
            <a:ext cx="1000000" cy="380000"/>
          </a:xfrm>
          <a:prstGeom prst="rect">
            <a:avLst/>
          </a:prstGeom>
          <a:noFill/>
        </p:spPr>
        <p:txBody>
          <a:bodyPr wrap="square" rtlCol="0"/>
          <a:lstStyle/>
          <a:p>
            <a:pPr algn="ctr"/>
            <a:r>
              <a:rPr lang="es-MX" sz="1400" b="1">
                <a:solidFill>
                  <a:srgbClr val="1F3864"/>
                </a:solidFill>
                <a:latin typeface="Times New Roman" panose="02020603050405020304" pitchFamily="18" charset="0"/>
                <a:cs typeface="Times New Roman" panose="02020603050405020304" pitchFamily="18" charset="0"/>
              </a:rPr>
              <a:t>Siglo I</a:t>
            </a:r>
          </a:p>
        </p:txBody>
      </p:sp>
      <p:sp>
        <p:nvSpPr>
          <p:cNvPr id="22" name="Desc1"/>
          <p:cNvSpPr txBox="1"/>
          <p:nvPr/>
        </p:nvSpPr>
        <p:spPr>
          <a:xfrm>
            <a:off x="75000" y="3530000"/>
            <a:ext cx="2050000" cy="2900000"/>
          </a:xfrm>
          <a:prstGeom prst="rect">
            <a:avLst/>
          </a:prstGeom>
          <a:noFill/>
        </p:spPr>
        <p:txBody>
          <a:bodyPr wrap="square" rtlCol="0"/>
          <a:lstStyle/>
          <a:p>
            <a:pPr algn="ctr"/>
            <a:r>
              <a:rPr lang="es-MX" sz="1300" b="1">
                <a:solidFill>
                  <a:srgbClr val="1F3864"/>
                </a:solidFill>
                <a:latin typeface="Times New Roman" panose="02020603050405020304" pitchFamily="18" charset="0"/>
                <a:cs typeface="Times New Roman" panose="02020603050405020304" pitchFamily="18" charset="0"/>
              </a:rPr>
              <a:t>Invención del autómata</a:t>
            </a:r>
          </a:p>
          <a:p>
            <a:pPr algn="ctr">
              <a:spcBef>
                <a:spcPts val="200"/>
              </a:spcBef>
            </a:pPr>
            <a:r>
              <a:rPr lang="es-MX" sz="1200">
                <a:solidFill>
                  <a:srgbClr val="333333"/>
                </a:solidFill>
                <a:latin typeface="Times New Roman" panose="02020603050405020304" pitchFamily="18" charset="0"/>
                <a:cs typeface="Times New Roman" panose="02020603050405020304" pitchFamily="18" charset="0"/>
              </a:rPr>
              <a:t>Herón de Alejandría</a:t>
            </a:r>
          </a:p>
          <a:p>
            <a:pPr algn="ctr">
              <a:spcBef>
                <a:spcPts val="200"/>
              </a:spcBef>
            </a:pPr>
            <a:r>
              <a:rPr lang="es-MX" sz="1100" i="1">
                <a:solidFill>
                  <a:srgbClr val="666666"/>
                </a:solidFill>
                <a:latin typeface="Times New Roman" panose="02020603050405020304" pitchFamily="18" charset="0"/>
                <a:cs typeface="Times New Roman" panose="02020603050405020304" pitchFamily="18" charset="0"/>
              </a:rPr>
              <a:t>Primer dispositivo mecánico automático de la historia</a:t>
            </a:r>
          </a:p>
        </p:txBody>
      </p:sp>
      <p:sp>
        <p:nvSpPr>
          <p:cNvPr id="30" name="Marker2"/>
          <p:cNvSpPr/>
          <p:nvPr/>
        </p:nvSpPr>
        <p:spPr>
          <a:xfrm>
            <a:off x="3385000" y="2985400"/>
            <a:ext cx="430000" cy="430000"/>
          </a:xfrm>
          <a:prstGeom prst="ellipse">
            <a:avLst/>
          </a:prstGeom>
          <a:solidFill>
            <a:srgbClr val="2E75B6"/>
          </a:solidFill>
          <a:ln w="0">
            <a:noFill/>
          </a:ln>
        </p:spPr>
        <p:txBody>
          <a:bodyPr anchor="ctr" anchorCtr="1"/>
          <a:lstStyle/>
          <a:p>
            <a:pPr algn="ctr"/>
            <a:r>
              <a:rPr lang="es-MX" sz="1400" b="1">
                <a:solidFill>
                  <a:srgbClr val="FFFFFF"/>
                </a:solidFill>
                <a:latin typeface="Times New Roman" panose="02020603050405020304" pitchFamily="18" charset="0"/>
                <a:cs typeface="Times New Roman" panose="02020603050405020304" pitchFamily="18" charset="0"/>
              </a:rPr>
              <a:t>2</a:t>
            </a:r>
          </a:p>
        </p:txBody>
      </p:sp>
      <p:sp>
        <p:nvSpPr>
          <p:cNvPr id="31" name="Year2"/>
          <p:cNvSpPr txBox="1"/>
          <p:nvPr/>
        </p:nvSpPr>
        <p:spPr>
          <a:xfrm>
            <a:off x="3100000" y="2550000"/>
            <a:ext cx="1000000" cy="380000"/>
          </a:xfrm>
          <a:prstGeom prst="rect">
            <a:avLst/>
          </a:prstGeom>
          <a:noFill/>
        </p:spPr>
        <p:txBody>
          <a:bodyPr wrap="square" rtlCol="0"/>
          <a:lstStyle/>
          <a:p>
            <a:pPr algn="ctr"/>
            <a:r>
              <a:rPr lang="es-MX" sz="1400" b="1">
                <a:solidFill>
                  <a:srgbClr val="2E75B6"/>
                </a:solidFill>
                <a:latin typeface="Times New Roman" panose="02020603050405020304" pitchFamily="18" charset="0"/>
                <a:cs typeface="Times New Roman" panose="02020603050405020304" pitchFamily="18" charset="0"/>
              </a:rPr>
              <a:t>1725</a:t>
            </a:r>
          </a:p>
        </p:txBody>
      </p:sp>
      <p:sp>
        <p:nvSpPr>
          <p:cNvPr id="32" name="Desc2"/>
          <p:cNvSpPr txBox="1"/>
          <p:nvPr/>
        </p:nvSpPr>
        <p:spPr>
          <a:xfrm>
            <a:off x="2575000" y="3530000"/>
            <a:ext cx="2050000" cy="2900000"/>
          </a:xfrm>
          <a:prstGeom prst="rect">
            <a:avLst/>
          </a:prstGeom>
          <a:noFill/>
        </p:spPr>
        <p:txBody>
          <a:bodyPr wrap="square" rtlCol="0"/>
          <a:lstStyle/>
          <a:p>
            <a:pPr algn="ctr"/>
            <a:r>
              <a:rPr lang="es-MX" sz="1300" b="1">
                <a:solidFill>
                  <a:srgbClr val="1F3864"/>
                </a:solidFill>
                <a:latin typeface="Times New Roman" panose="02020603050405020304" pitchFamily="18" charset="0"/>
                <a:cs typeface="Times New Roman" panose="02020603050405020304" pitchFamily="18" charset="0"/>
              </a:rPr>
              <a:t>Máquina semiautomatizada</a:t>
            </a:r>
          </a:p>
          <a:p>
            <a:pPr algn="ctr">
              <a:spcBef>
                <a:spcPts val="200"/>
              </a:spcBef>
            </a:pPr>
            <a:r>
              <a:rPr lang="es-MX" sz="1200">
                <a:solidFill>
                  <a:srgbClr val="333333"/>
                </a:solidFill>
                <a:latin typeface="Times New Roman" panose="02020603050405020304" pitchFamily="18" charset="0"/>
                <a:cs typeface="Times New Roman" panose="02020603050405020304" pitchFamily="18" charset="0"/>
              </a:rPr>
              <a:t>Basile Bouchon</a:t>
            </a:r>
          </a:p>
          <a:p>
            <a:pPr algn="ctr">
              <a:spcBef>
                <a:spcPts val="200"/>
              </a:spcBef>
            </a:pPr>
            <a:r>
              <a:rPr lang="es-MX" sz="1100" i="1">
                <a:solidFill>
                  <a:srgbClr val="666666"/>
                </a:solidFill>
                <a:latin typeface="Times New Roman" panose="02020603050405020304" pitchFamily="18" charset="0"/>
                <a:cs typeface="Times New Roman" panose="02020603050405020304" pitchFamily="18" charset="0"/>
              </a:rPr>
              <a:t>Uso de tarjetas perforadas para controlar un telar</a:t>
            </a:r>
          </a:p>
        </p:txBody>
      </p:sp>
      <p:sp>
        <p:nvSpPr>
          <p:cNvPr id="40" name="Marker3"/>
          <p:cNvSpPr/>
          <p:nvPr/>
        </p:nvSpPr>
        <p:spPr>
          <a:xfrm>
            <a:off x="5885000" y="2985400"/>
            <a:ext cx="430000" cy="430000"/>
          </a:xfrm>
          <a:prstGeom prst="ellipse">
            <a:avLst/>
          </a:prstGeom>
          <a:solidFill>
            <a:srgbClr val="1F3864"/>
          </a:solidFill>
          <a:ln w="0">
            <a:noFill/>
          </a:ln>
        </p:spPr>
        <p:txBody>
          <a:bodyPr anchor="ctr" anchorCtr="1"/>
          <a:lstStyle/>
          <a:p>
            <a:pPr algn="ctr"/>
            <a:r>
              <a:rPr lang="es-MX" sz="1400" b="1">
                <a:solidFill>
                  <a:srgbClr val="FFFFFF"/>
                </a:solidFill>
                <a:latin typeface="Times New Roman" panose="02020603050405020304" pitchFamily="18" charset="0"/>
                <a:cs typeface="Times New Roman" panose="02020603050405020304" pitchFamily="18" charset="0"/>
              </a:rPr>
              <a:t>3</a:t>
            </a:r>
          </a:p>
        </p:txBody>
      </p:sp>
      <p:sp>
        <p:nvSpPr>
          <p:cNvPr id="41" name="Year3"/>
          <p:cNvSpPr txBox="1"/>
          <p:nvPr/>
        </p:nvSpPr>
        <p:spPr>
          <a:xfrm>
            <a:off x="5600000" y="2550000"/>
            <a:ext cx="1000000" cy="380000"/>
          </a:xfrm>
          <a:prstGeom prst="rect">
            <a:avLst/>
          </a:prstGeom>
          <a:noFill/>
        </p:spPr>
        <p:txBody>
          <a:bodyPr wrap="square" rtlCol="0"/>
          <a:lstStyle/>
          <a:p>
            <a:pPr algn="ctr"/>
            <a:r>
              <a:rPr lang="es-MX" sz="1400" b="1">
                <a:solidFill>
                  <a:srgbClr val="1F3864"/>
                </a:solidFill>
                <a:latin typeface="Times New Roman" panose="02020603050405020304" pitchFamily="18" charset="0"/>
                <a:cs typeface="Times New Roman" panose="02020603050405020304" pitchFamily="18" charset="0"/>
              </a:rPr>
              <a:t>1770</a:t>
            </a:r>
          </a:p>
        </p:txBody>
      </p:sp>
      <p:sp>
        <p:nvSpPr>
          <p:cNvPr id="42" name="Desc3"/>
          <p:cNvSpPr txBox="1"/>
          <p:nvPr/>
        </p:nvSpPr>
        <p:spPr>
          <a:xfrm>
            <a:off x="5075000" y="3530000"/>
            <a:ext cx="2050000" cy="2900000"/>
          </a:xfrm>
          <a:prstGeom prst="rect">
            <a:avLst/>
          </a:prstGeom>
          <a:noFill/>
        </p:spPr>
        <p:txBody>
          <a:bodyPr wrap="square" rtlCol="0"/>
          <a:lstStyle/>
          <a:p>
            <a:pPr algn="ctr"/>
            <a:r>
              <a:rPr lang="es-MX" sz="1300" b="1">
                <a:solidFill>
                  <a:srgbClr val="1F3864"/>
                </a:solidFill>
                <a:latin typeface="Times New Roman" panose="02020603050405020304" pitchFamily="18" charset="0"/>
                <a:cs typeface="Times New Roman" panose="02020603050405020304" pitchFamily="18" charset="0"/>
              </a:rPr>
              <a:t>Máquina de vapor</a:t>
            </a:r>
          </a:p>
          <a:p>
            <a:pPr algn="ctr">
              <a:spcBef>
                <a:spcPts val="200"/>
              </a:spcBef>
            </a:pPr>
            <a:r>
              <a:rPr lang="es-MX" sz="1200">
                <a:solidFill>
                  <a:srgbClr val="333333"/>
                </a:solidFill>
                <a:latin typeface="Times New Roman" panose="02020603050405020304" pitchFamily="18" charset="0"/>
                <a:cs typeface="Times New Roman" panose="02020603050405020304" pitchFamily="18" charset="0"/>
              </a:rPr>
              <a:t>James Watt</a:t>
            </a:r>
          </a:p>
          <a:p>
            <a:pPr algn="ctr">
              <a:spcBef>
                <a:spcPts val="200"/>
              </a:spcBef>
            </a:pPr>
            <a:r>
              <a:rPr lang="es-MX" sz="1100" i="1">
                <a:solidFill>
                  <a:srgbClr val="666666"/>
                </a:solidFill>
                <a:latin typeface="Times New Roman" panose="02020603050405020304" pitchFamily="18" charset="0"/>
                <a:cs typeface="Times New Roman" panose="02020603050405020304" pitchFamily="18" charset="0"/>
              </a:rPr>
              <a:t>Revolución Industrial y automatización de procesos</a:t>
            </a:r>
          </a:p>
        </p:txBody>
      </p:sp>
      <p:sp>
        <p:nvSpPr>
          <p:cNvPr id="50" name="Marker4"/>
          <p:cNvSpPr/>
          <p:nvPr/>
        </p:nvSpPr>
        <p:spPr>
          <a:xfrm>
            <a:off x="8385000" y="2985400"/>
            <a:ext cx="430000" cy="430000"/>
          </a:xfrm>
          <a:prstGeom prst="ellipse">
            <a:avLst/>
          </a:prstGeom>
          <a:solidFill>
            <a:srgbClr val="2E75B6"/>
          </a:solidFill>
          <a:ln w="0">
            <a:noFill/>
          </a:ln>
        </p:spPr>
        <p:txBody>
          <a:bodyPr anchor="ctr" anchorCtr="1"/>
          <a:lstStyle/>
          <a:p>
            <a:pPr algn="ctr"/>
            <a:r>
              <a:rPr lang="es-MX" sz="1400" b="1">
                <a:solidFill>
                  <a:srgbClr val="FFFFFF"/>
                </a:solidFill>
                <a:latin typeface="Times New Roman" panose="02020603050405020304" pitchFamily="18" charset="0"/>
                <a:cs typeface="Times New Roman" panose="02020603050405020304" pitchFamily="18" charset="0"/>
              </a:rPr>
              <a:t>4</a:t>
            </a:r>
          </a:p>
        </p:txBody>
      </p:sp>
      <p:sp>
        <p:nvSpPr>
          <p:cNvPr id="51" name="Year4"/>
          <p:cNvSpPr txBox="1"/>
          <p:nvPr/>
        </p:nvSpPr>
        <p:spPr>
          <a:xfrm>
            <a:off x="8100000" y="2550000"/>
            <a:ext cx="1000000" cy="380000"/>
          </a:xfrm>
          <a:prstGeom prst="rect">
            <a:avLst/>
          </a:prstGeom>
          <a:noFill/>
        </p:spPr>
        <p:txBody>
          <a:bodyPr wrap="square" rtlCol="0"/>
          <a:lstStyle/>
          <a:p>
            <a:pPr algn="ctr"/>
            <a:r>
              <a:rPr lang="es-MX" sz="1400" b="1">
                <a:solidFill>
                  <a:srgbClr val="2E75B6"/>
                </a:solidFill>
                <a:latin typeface="Times New Roman" panose="02020603050405020304" pitchFamily="18" charset="0"/>
                <a:cs typeface="Times New Roman" panose="02020603050405020304" pitchFamily="18" charset="0"/>
              </a:rPr>
              <a:t>Siglo XX</a:t>
            </a:r>
          </a:p>
        </p:txBody>
      </p:sp>
      <p:sp>
        <p:nvSpPr>
          <p:cNvPr id="52" name="Desc4"/>
          <p:cNvSpPr txBox="1"/>
          <p:nvPr/>
        </p:nvSpPr>
        <p:spPr>
          <a:xfrm>
            <a:off x="7575000" y="3530000"/>
            <a:ext cx="2050000" cy="2900000"/>
          </a:xfrm>
          <a:prstGeom prst="rect">
            <a:avLst/>
          </a:prstGeom>
          <a:noFill/>
        </p:spPr>
        <p:txBody>
          <a:bodyPr wrap="square" rtlCol="0"/>
          <a:lstStyle/>
          <a:p>
            <a:pPr algn="ctr"/>
            <a:r>
              <a:rPr lang="es-MX" sz="1300" b="1">
                <a:solidFill>
                  <a:srgbClr val="1F3864"/>
                </a:solidFill>
                <a:latin typeface="Times New Roman" panose="02020603050405020304" pitchFamily="18" charset="0"/>
                <a:cs typeface="Times New Roman" panose="02020603050405020304" pitchFamily="18" charset="0"/>
              </a:rPr>
              <a:t>Comunicación humano-máquina</a:t>
            </a:r>
          </a:p>
          <a:p>
            <a:pPr algn="ctr">
              <a:spcBef>
                <a:spcPts val="200"/>
              </a:spcBef>
            </a:pPr>
            <a:r>
              <a:rPr lang="es-MX" sz="1200">
                <a:solidFill>
                  <a:srgbClr val="333333"/>
                </a:solidFill>
                <a:latin typeface="Times New Roman" panose="02020603050405020304" pitchFamily="18" charset="0"/>
                <a:cs typeface="Times New Roman" panose="02020603050405020304" pitchFamily="18" charset="0"/>
              </a:rPr>
              <a:t>Herman Hollerith</a:t>
            </a:r>
          </a:p>
          <a:p>
            <a:pPr algn="ctr">
              <a:spcBef>
                <a:spcPts val="200"/>
              </a:spcBef>
            </a:pPr>
            <a:r>
              <a:rPr lang="es-MX" sz="1100" i="1">
                <a:solidFill>
                  <a:srgbClr val="666666"/>
                </a:solidFill>
                <a:latin typeface="Times New Roman" panose="02020603050405020304" pitchFamily="18" charset="0"/>
                <a:cs typeface="Times New Roman" panose="02020603050405020304" pitchFamily="18" charset="0"/>
              </a:rPr>
              <a:t>Futuro fundador de IBM; mejora la interacción entre personas y máquinas</a:t>
            </a:r>
          </a:p>
        </p:txBody>
      </p:sp>
      <p:sp>
        <p:nvSpPr>
          <p:cNvPr id="60" name="Marker5"/>
          <p:cNvSpPr/>
          <p:nvPr/>
        </p:nvSpPr>
        <p:spPr>
          <a:xfrm>
            <a:off x="10885000" y="2985400"/>
            <a:ext cx="430000" cy="430000"/>
          </a:xfrm>
          <a:prstGeom prst="ellipse">
            <a:avLst/>
          </a:prstGeom>
          <a:solidFill>
            <a:srgbClr val="1F3864"/>
          </a:solidFill>
          <a:ln w="0">
            <a:noFill/>
          </a:ln>
        </p:spPr>
        <p:txBody>
          <a:bodyPr anchor="ctr" anchorCtr="1"/>
          <a:lstStyle/>
          <a:p>
            <a:pPr algn="ctr"/>
            <a:r>
              <a:rPr lang="es-MX" sz="1400" b="1">
                <a:solidFill>
                  <a:srgbClr val="FFFFFF"/>
                </a:solidFill>
                <a:latin typeface="Times New Roman" panose="02020603050405020304" pitchFamily="18" charset="0"/>
                <a:cs typeface="Times New Roman" panose="02020603050405020304" pitchFamily="18" charset="0"/>
              </a:rPr>
              <a:t>5</a:t>
            </a:r>
          </a:p>
        </p:txBody>
      </p:sp>
      <p:sp>
        <p:nvSpPr>
          <p:cNvPr id="61" name="Year5"/>
          <p:cNvSpPr txBox="1"/>
          <p:nvPr/>
        </p:nvSpPr>
        <p:spPr>
          <a:xfrm>
            <a:off x="10600000" y="2550000"/>
            <a:ext cx="1000000" cy="380000"/>
          </a:xfrm>
          <a:prstGeom prst="rect">
            <a:avLst/>
          </a:prstGeom>
          <a:noFill/>
        </p:spPr>
        <p:txBody>
          <a:bodyPr wrap="square" rtlCol="0"/>
          <a:lstStyle/>
          <a:p>
            <a:pPr algn="ctr"/>
            <a:r>
              <a:rPr lang="es-MX" sz="1400" b="1">
                <a:solidFill>
                  <a:srgbClr val="1F3864"/>
                </a:solidFill>
                <a:latin typeface="Times New Roman" panose="02020603050405020304" pitchFamily="18" charset="0"/>
                <a:cs typeface="Times New Roman" panose="02020603050405020304" pitchFamily="18" charset="0"/>
              </a:rPr>
              <a:t>1949</a:t>
            </a:r>
          </a:p>
        </p:txBody>
      </p:sp>
      <p:sp>
        <p:nvSpPr>
          <p:cNvPr id="62" name="Desc5"/>
          <p:cNvSpPr txBox="1"/>
          <p:nvPr/>
        </p:nvSpPr>
        <p:spPr>
          <a:xfrm>
            <a:off x="10075000" y="3530000"/>
            <a:ext cx="2050000" cy="2900000"/>
          </a:xfrm>
          <a:prstGeom prst="rect">
            <a:avLst/>
          </a:prstGeom>
          <a:noFill/>
        </p:spPr>
        <p:txBody>
          <a:bodyPr wrap="square" rtlCol="0"/>
          <a:lstStyle/>
          <a:p>
            <a:pPr algn="ctr"/>
            <a:r>
              <a:rPr lang="es-MX" sz="1300" b="1">
                <a:solidFill>
                  <a:srgbClr val="1F3864"/>
                </a:solidFill>
                <a:latin typeface="Times New Roman" panose="02020603050405020304" pitchFamily="18" charset="0"/>
                <a:cs typeface="Times New Roman" panose="02020603050405020304" pitchFamily="18" charset="0"/>
              </a:rPr>
              <a:t>Computadora BINAC</a:t>
            </a:r>
          </a:p>
          <a:p>
            <a:pPr algn="ctr">
              <a:spcBef>
                <a:spcPts val="200"/>
              </a:spcBef>
            </a:pPr>
            <a:r>
              <a:rPr lang="es-MX" sz="1200">
                <a:solidFill>
                  <a:srgbClr val="333333"/>
                </a:solidFill>
                <a:latin typeface="Times New Roman" panose="02020603050405020304" pitchFamily="18" charset="0"/>
                <a:cs typeface="Times New Roman" panose="02020603050405020304" pitchFamily="18" charset="0"/>
              </a:rPr>
              <a:t>Lenguaje binario</a:t>
            </a:r>
          </a:p>
          <a:p>
            <a:pPr algn="ctr">
              <a:spcBef>
                <a:spcPts val="200"/>
              </a:spcBef>
            </a:pPr>
            <a:r>
              <a:rPr lang="es-MX" sz="1100" i="1">
                <a:solidFill>
                  <a:srgbClr val="666666"/>
                </a:solidFill>
                <a:latin typeface="Times New Roman" panose="02020603050405020304" pitchFamily="18" charset="0"/>
                <a:cs typeface="Times New Roman" panose="02020603050405020304" pitchFamily="18" charset="0"/>
              </a:rPr>
              <a:t>Primera computadora comercial basada en código binario</a:t>
            </a:r>
          </a:p>
        </p:txBody>
      </p:sp>
      <p:sp>
        <p:nvSpPr>
          <p:cNvPr id="70" name="Footnote"/>
          <p:cNvSpPr txBox="1"/>
          <p:nvPr/>
        </p:nvSpPr>
        <p:spPr>
          <a:xfrm>
            <a:off x="457200" y="6500000"/>
            <a:ext cx="11277600" cy="300000"/>
          </a:xfrm>
          <a:prstGeom prst="rect">
            <a:avLst/>
          </a:prstGeom>
          <a:noFill/>
        </p:spPr>
        <p:txBody>
          <a:bodyPr wrap="square" rtlCol="0"/>
          <a:lstStyle/>
          <a:p>
            <a:pPr algn="ctr"/>
            <a:r>
              <a:rPr lang="es-MX" sz="1000" i="1" dirty="0">
                <a:solidFill>
                  <a:srgbClr val="999999"/>
                </a:solidFill>
                <a:latin typeface="Times New Roman" panose="02020603050405020304" pitchFamily="18" charset="0"/>
                <a:cs typeface="Times New Roman" panose="02020603050405020304" pitchFamily="18" charset="0"/>
              </a:rPr>
              <a:t>Epistemología e Inteligencia Artificial — Hitos clave en la evolución de la automatización y la computación</a:t>
            </a:r>
          </a:p>
        </p:txBody>
      </p:sp>
    </p:spTree>
    <p:extLst>
      <p:ext uri="{BB962C8B-B14F-4D97-AF65-F5344CB8AC3E}">
        <p14:creationId xmlns:p14="http://schemas.microsoft.com/office/powerpoint/2010/main" val="3456789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3EF39-061D-5A5C-1221-74331BE6A3B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2C227DD6-2DC1-A28E-ECB5-53725BBF08C4}"/>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AA4040E-1DD4-B07D-EF52-54403FB564F2}"/>
              </a:ext>
            </a:extLst>
          </p:cNvPr>
          <p:cNvSpPr>
            <a:spLocks noGrp="1"/>
          </p:cNvSpPr>
          <p:nvPr>
            <p:ph type="title"/>
          </p:nvPr>
        </p:nvSpPr>
        <p:spPr>
          <a:xfrm>
            <a:off x="302923" y="168031"/>
            <a:ext cx="11112537" cy="1322363"/>
          </a:xfrm>
        </p:spPr>
        <p:txBody>
          <a:bodyPr>
            <a:normAutofit/>
          </a:bodyPr>
          <a:lstStyle/>
          <a:p>
            <a:r>
              <a:rPr lang="es-MX" sz="3200" b="1">
                <a:latin typeface="Times New Roman" panose="02020603050405020304" pitchFamily="18" charset="0"/>
                <a:cs typeface="Times New Roman" panose="02020603050405020304" pitchFamily="18" charset="0"/>
              </a:rPr>
              <a:t>La IA en la administración de justicia (2/2)</a:t>
            </a:r>
          </a:p>
        </p:txBody>
      </p:sp>
      <p:sp>
        <p:nvSpPr>
          <p:cNvPr id="11" name="CuadroTexto 10">
            <a:extLst>
              <a:ext uri="{FF2B5EF4-FFF2-40B4-BE49-F238E27FC236}">
                <a16:creationId xmlns:a16="http://schemas.microsoft.com/office/drawing/2014/main" id="{F17D8276-E58B-5408-812F-3B4A8FBD882E}"/>
              </a:ext>
            </a:extLst>
          </p:cNvPr>
          <p:cNvSpPr txBox="1"/>
          <p:nvPr/>
        </p:nvSpPr>
        <p:spPr>
          <a:xfrm>
            <a:off x="186628" y="1381329"/>
            <a:ext cx="11818743" cy="3744615"/>
          </a:xfrm>
          <a:prstGeom prst="rect">
            <a:avLst/>
          </a:prstGeom>
          <a:solidFill>
            <a:srgbClr val="FFC000"/>
          </a:solidFill>
        </p:spPr>
        <p:txBody>
          <a:bodyPr wrap="square" rtlCol="0">
            <a:spAutoFit/>
          </a:bodyPr>
          <a:lstStyle/>
          <a:p>
            <a:pPr marL="0" algn="just" rtl="0" eaLnBrk="1" latinLnBrk="0" hangingPunct="1">
              <a:spcBef>
                <a:spcPts val="400"/>
              </a:spcBef>
            </a:pPr>
            <a:r>
              <a:rPr lang="es-MX" sz="2800" b="1" dirty="0">
                <a:solidFill>
                  <a:srgbClr val="000000"/>
                </a:solidFill>
                <a:latin typeface="Times New Roman" panose="02020603050405020304" pitchFamily="18" charset="0"/>
                <a:cs typeface="Times New Roman" panose="02020603050405020304" pitchFamily="18" charset="0"/>
              </a:rPr>
              <a:t>3. Implementación de “Robot Juez”</a:t>
            </a:r>
          </a:p>
          <a:p>
            <a:pPr marL="0" algn="just" rtl="0" eaLnBrk="1" latinLnBrk="0" hangingPunct="1">
              <a:spcBef>
                <a:spcPts val="200"/>
              </a:spcBef>
            </a:pPr>
            <a:r>
              <a:rPr lang="es-MX" sz="2400" dirty="0">
                <a:solidFill>
                  <a:srgbClr val="000000"/>
                </a:solidFill>
                <a:latin typeface="Times New Roman" panose="02020603050405020304" pitchFamily="18" charset="0"/>
                <a:cs typeface="Times New Roman" panose="02020603050405020304" pitchFamily="18" charset="0"/>
              </a:rPr>
              <a:t>Estonia implementó un sistema de “Robot Juez” para resolver litigios de menor cuantía. Países Bajos también ha integrado IA dentro de su agenda política y judicial. Estas experiencias muestran que la IA comienza a formar parte estructural de algunos sistemas de justicia.</a:t>
            </a:r>
          </a:p>
          <a:p>
            <a:pPr marL="0" algn="just" rtl="0" eaLnBrk="1" latinLnBrk="0" hangingPunct="1">
              <a:spcBef>
                <a:spcPts val="600"/>
              </a:spcBef>
            </a:pPr>
            <a:r>
              <a:rPr lang="es-MX" sz="2800" b="1" dirty="0">
                <a:solidFill>
                  <a:srgbClr val="000000"/>
                </a:solidFill>
                <a:latin typeface="Times New Roman" panose="02020603050405020304" pitchFamily="18" charset="0"/>
                <a:cs typeface="Times New Roman" panose="02020603050405020304" pitchFamily="18" charset="0"/>
              </a:rPr>
              <a:t>4. Uso de Machine Learning en el derecho</a:t>
            </a:r>
          </a:p>
          <a:p>
            <a:pPr marL="0" algn="just" rtl="0" eaLnBrk="1" latinLnBrk="0" hangingPunct="1">
              <a:spcBef>
                <a:spcPts val="200"/>
              </a:spcBef>
            </a:pPr>
            <a:r>
              <a:rPr lang="es-MX" sz="2400" dirty="0">
                <a:solidFill>
                  <a:srgbClr val="000000"/>
                </a:solidFill>
                <a:latin typeface="Times New Roman" panose="02020603050405020304" pitchFamily="18" charset="0"/>
                <a:cs typeface="Times New Roman" panose="02020603050405020304" pitchFamily="18" charset="0"/>
              </a:rPr>
              <a:t>El machine learning permite:</a:t>
            </a:r>
          </a:p>
          <a:p>
            <a:pPr marL="457200" indent="-228600" algn="l" rtl="0" eaLnBrk="1" latinLnBrk="0" hangingPunct="1">
              <a:spcBef>
                <a:spcPts val="200"/>
              </a:spcBef>
              <a:buFont typeface="Arial" panose="020B0604020202020204" pitchFamily="34" charset="0"/>
              <a:buChar char="•"/>
            </a:pPr>
            <a:r>
              <a:rPr lang="es-MX" sz="2400" dirty="0">
                <a:solidFill>
                  <a:srgbClr val="000000"/>
                </a:solidFill>
                <a:latin typeface="Times New Roman" panose="02020603050405020304" pitchFamily="18" charset="0"/>
                <a:cs typeface="Times New Roman" panose="02020603050405020304" pitchFamily="18" charset="0"/>
              </a:rPr>
              <a:t>Analizar grandes cantidades de información jurídica.</a:t>
            </a:r>
          </a:p>
          <a:p>
            <a:pPr marL="457200" indent="-228600" algn="l" rtl="0" eaLnBrk="1" latinLnBrk="0" hangingPunct="1">
              <a:spcBef>
                <a:spcPts val="200"/>
              </a:spcBef>
              <a:buFont typeface="Arial" panose="020B0604020202020204" pitchFamily="34" charset="0"/>
              <a:buChar char="•"/>
            </a:pPr>
            <a:r>
              <a:rPr lang="es-MX" sz="2400" dirty="0">
                <a:solidFill>
                  <a:srgbClr val="000000"/>
                </a:solidFill>
                <a:latin typeface="Times New Roman" panose="02020603050405020304" pitchFamily="18" charset="0"/>
                <a:cs typeface="Times New Roman" panose="02020603050405020304" pitchFamily="18" charset="0"/>
              </a:rPr>
              <a:t>Identificar patrones y priorizar casos relevantes.</a:t>
            </a:r>
          </a:p>
          <a:p>
            <a:pPr marL="457200" indent="-228600" algn="l" rtl="0" eaLnBrk="1" latinLnBrk="0" hangingPunct="1">
              <a:spcBef>
                <a:spcPts val="200"/>
              </a:spcBef>
              <a:buFont typeface="Arial" panose="020B0604020202020204" pitchFamily="34" charset="0"/>
              <a:buChar char="•"/>
            </a:pPr>
            <a:r>
              <a:rPr lang="es-MX" sz="2400" dirty="0">
                <a:solidFill>
                  <a:srgbClr val="000000"/>
                </a:solidFill>
                <a:latin typeface="Times New Roman" panose="02020603050405020304" pitchFamily="18" charset="0"/>
                <a:cs typeface="Times New Roman" panose="02020603050405020304" pitchFamily="18" charset="0"/>
              </a:rPr>
              <a:t>Automatizar documentos legales.</a:t>
            </a:r>
          </a:p>
        </p:txBody>
      </p:sp>
    </p:spTree>
    <p:extLst>
      <p:ext uri="{BB962C8B-B14F-4D97-AF65-F5344CB8AC3E}">
        <p14:creationId xmlns:p14="http://schemas.microsoft.com/office/powerpoint/2010/main" val="1040052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415B-DBAF-ECFC-543B-E6EC50FA7A0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F89B646E-C63B-2130-E9C5-2A3199B6CE4B}"/>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E4BC1CA2-A1DA-8307-9C3B-A693A5A09C9A}"/>
              </a:ext>
            </a:extLst>
          </p:cNvPr>
          <p:cNvSpPr>
            <a:spLocks noGrp="1"/>
          </p:cNvSpPr>
          <p:nvPr>
            <p:ph type="title"/>
          </p:nvPr>
        </p:nvSpPr>
        <p:spPr>
          <a:xfrm>
            <a:off x="302923" y="168031"/>
            <a:ext cx="11510705"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¿Qué es entonces la inteligencia humana?</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4F7DE672-A47D-AAD9-1E8C-956700DD7EF3}"/>
              </a:ext>
            </a:extLst>
          </p:cNvPr>
          <p:cNvSpPr txBox="1"/>
          <p:nvPr/>
        </p:nvSpPr>
        <p:spPr>
          <a:xfrm>
            <a:off x="186628" y="1097692"/>
            <a:ext cx="11818743" cy="5632311"/>
          </a:xfrm>
          <a:prstGeom prst="rect">
            <a:avLst/>
          </a:prstGeom>
          <a:solidFill>
            <a:srgbClr val="FFC000"/>
          </a:solidFill>
        </p:spPr>
        <p:txBody>
          <a:bodyPr wrap="square" rtlCol="0">
            <a:spAutoFit/>
          </a:bodyPr>
          <a:lstStyle/>
          <a:p>
            <a:pPr algn="just"/>
            <a:r>
              <a:rPr lang="es-MX" sz="2000" b="1" dirty="0">
                <a:solidFill>
                  <a:srgbClr val="000000"/>
                </a:solidFill>
                <a:effectLst/>
                <a:latin typeface="Times New Roman" panose="02020603050405020304" pitchFamily="18" charset="0"/>
                <a:cs typeface="Times New Roman" panose="02020603050405020304" pitchFamily="18" charset="0"/>
              </a:rPr>
              <a:t>a) Diferencia ontológica entre máquinas y seres vivos</a:t>
            </a:r>
          </a:p>
          <a:p>
            <a:pPr algn="just"/>
            <a:endParaRPr lang="es-MX" sz="2000" dirty="0">
              <a:solidFill>
                <a:srgbClr val="000000"/>
              </a:solidFill>
              <a:effectLst/>
              <a:latin typeface="Times New Roman" panose="02020603050405020304" pitchFamily="18" charset="0"/>
              <a:cs typeface="Times New Roman" panose="02020603050405020304" pitchFamily="18" charset="0"/>
            </a:endParaRPr>
          </a:p>
          <a:p>
            <a:pPr algn="just"/>
            <a:r>
              <a:rPr lang="es-MX" sz="2000" dirty="0">
                <a:solidFill>
                  <a:srgbClr val="000000"/>
                </a:solidFill>
                <a:effectLst/>
                <a:latin typeface="Times New Roman" panose="02020603050405020304" pitchFamily="18" charset="0"/>
                <a:cs typeface="Times New Roman" panose="02020603050405020304" pitchFamily="18" charset="0"/>
              </a:rPr>
              <a:t>Se plantea que las máquinas operan bajo principios distintos a los de las entidades biológicas y orgánicas. Aunque puedan ejecutar funciones similares a ciertos procesos humanos, no pertenecen al mismo marco ontológico de la cognición biológica, del mismo modo que un submarino puede desplazarse en el agua sin “nadar” en sentido estricto.</a:t>
            </a:r>
          </a:p>
          <a:p>
            <a:pPr algn="just"/>
            <a:endParaRPr lang="es-MX" sz="2000" dirty="0">
              <a:solidFill>
                <a:srgbClr val="000000"/>
              </a:solidFill>
              <a:effectLst/>
              <a:latin typeface="Times New Roman" panose="02020603050405020304" pitchFamily="18" charset="0"/>
              <a:cs typeface="Times New Roman" panose="02020603050405020304" pitchFamily="18" charset="0"/>
            </a:endParaRPr>
          </a:p>
          <a:p>
            <a:pPr algn="just"/>
            <a:r>
              <a:rPr lang="es-MX" sz="2000" b="1" dirty="0">
                <a:solidFill>
                  <a:srgbClr val="000000"/>
                </a:solidFill>
                <a:effectLst/>
                <a:latin typeface="Times New Roman" panose="02020603050405020304" pitchFamily="18" charset="0"/>
                <a:cs typeface="Times New Roman" panose="02020603050405020304" pitchFamily="18" charset="0"/>
              </a:rPr>
              <a:t>b) El enfoque conductual del test de Turing</a:t>
            </a:r>
          </a:p>
          <a:p>
            <a:pPr algn="just"/>
            <a:endParaRPr lang="es-MX" sz="2000" dirty="0">
              <a:solidFill>
                <a:srgbClr val="000000"/>
              </a:solidFill>
              <a:effectLst/>
              <a:latin typeface="Times New Roman" panose="02020603050405020304" pitchFamily="18" charset="0"/>
              <a:cs typeface="Times New Roman" panose="02020603050405020304" pitchFamily="18" charset="0"/>
            </a:endParaRPr>
          </a:p>
          <a:p>
            <a:pPr algn="just"/>
            <a:r>
              <a:rPr lang="es-MX" sz="2000" dirty="0">
                <a:solidFill>
                  <a:srgbClr val="000000"/>
                </a:solidFill>
                <a:effectLst/>
                <a:latin typeface="Times New Roman" panose="02020603050405020304" pitchFamily="18" charset="0"/>
                <a:cs typeface="Times New Roman" panose="02020603050405020304" pitchFamily="18" charset="0"/>
              </a:rPr>
              <a:t>El test de Turing desplaza la discusión desde la naturaleza esencial del pensamiento hacia la capacidad de una máquina para imitar exitosamente el comportamiento humano. La cuestión central deja de ser si una máquina piensa realmente y pasa a enfocarse en si puede actuar de manera indistinguible de un ser humano.</a:t>
            </a:r>
          </a:p>
          <a:p>
            <a:pPr algn="just"/>
            <a:endParaRPr lang="es-MX" sz="2000" dirty="0">
              <a:solidFill>
                <a:srgbClr val="000000"/>
              </a:solidFill>
              <a:effectLst/>
              <a:latin typeface="Times New Roman" panose="02020603050405020304" pitchFamily="18" charset="0"/>
              <a:cs typeface="Times New Roman" panose="02020603050405020304" pitchFamily="18" charset="0"/>
            </a:endParaRPr>
          </a:p>
          <a:p>
            <a:pPr algn="just"/>
            <a:r>
              <a:rPr lang="es-MX" sz="2000" b="1" dirty="0">
                <a:solidFill>
                  <a:srgbClr val="000000"/>
                </a:solidFill>
                <a:effectLst/>
                <a:latin typeface="Times New Roman" panose="02020603050405020304" pitchFamily="18" charset="0"/>
                <a:cs typeface="Times New Roman" panose="02020603050405020304" pitchFamily="18" charset="0"/>
              </a:rPr>
              <a:t>c) Crítica lógica al criterio conductual de inteligencia</a:t>
            </a:r>
          </a:p>
          <a:p>
            <a:pPr algn="just"/>
            <a:endParaRPr lang="es-MX" sz="2000" dirty="0">
              <a:solidFill>
                <a:srgbClr val="000000"/>
              </a:solidFill>
              <a:effectLst/>
              <a:latin typeface="Times New Roman" panose="02020603050405020304" pitchFamily="18" charset="0"/>
              <a:cs typeface="Times New Roman" panose="02020603050405020304" pitchFamily="18" charset="0"/>
            </a:endParaRPr>
          </a:p>
          <a:p>
            <a:pPr algn="just"/>
            <a:r>
              <a:rPr lang="es-MX" sz="2000" dirty="0">
                <a:solidFill>
                  <a:srgbClr val="000000"/>
                </a:solidFill>
                <a:effectLst/>
                <a:latin typeface="Times New Roman" panose="02020603050405020304" pitchFamily="18" charset="0"/>
                <a:cs typeface="Times New Roman" panose="02020603050405020304" pitchFamily="18" charset="0"/>
              </a:rPr>
              <a:t>Se cuestiona la idea de identificar inteligencia únicamente a partir de conductas observables. La capacidad de mantener una conversación coherente no constituye una prueba suficiente de conciencia o pensamiento auténtico, ya que ello implicaría asumir erróneamente que una condición posible es también una condición necesaria.</a:t>
            </a:r>
          </a:p>
        </p:txBody>
      </p:sp>
    </p:spTree>
    <p:extLst>
      <p:ext uri="{BB962C8B-B14F-4D97-AF65-F5344CB8AC3E}">
        <p14:creationId xmlns:p14="http://schemas.microsoft.com/office/powerpoint/2010/main" val="3757655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AFDD0-62F2-F14F-B0A8-A4D42FC6169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2A581D05-C46A-5137-FB78-6484383BF333}"/>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87B43DF1-38F2-40C4-3E8C-E2860B66B820}"/>
              </a:ext>
            </a:extLst>
          </p:cNvPr>
          <p:cNvSpPr>
            <a:spLocks noGrp="1"/>
          </p:cNvSpPr>
          <p:nvPr>
            <p:ph type="title"/>
          </p:nvPr>
        </p:nvSpPr>
        <p:spPr>
          <a:xfrm>
            <a:off x="302923" y="168031"/>
            <a:ext cx="11510705"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¿Qué es entonces la inteligencia humana?</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E06A5B5E-7FBA-A58A-219B-D8E6B8461305}"/>
              </a:ext>
            </a:extLst>
          </p:cNvPr>
          <p:cNvSpPr txBox="1"/>
          <p:nvPr/>
        </p:nvSpPr>
        <p:spPr>
          <a:xfrm>
            <a:off x="148903" y="654318"/>
            <a:ext cx="11818743" cy="5940088"/>
          </a:xfrm>
          <a:prstGeom prst="rect">
            <a:avLst/>
          </a:prstGeom>
          <a:solidFill>
            <a:srgbClr val="FFC000"/>
          </a:solidFill>
        </p:spPr>
        <p:txBody>
          <a:bodyPr wrap="square" rtlCol="0">
            <a:spAutoFit/>
          </a:bodyPr>
          <a:lstStyle/>
          <a:p>
            <a:pPr algn="just"/>
            <a:endParaRPr lang="es-MX" sz="2000" dirty="0">
              <a:solidFill>
                <a:srgbClr val="000000"/>
              </a:solidFill>
              <a:effectLst/>
              <a:latin typeface="Times New Roman" panose="02020603050405020304" pitchFamily="18" charset="0"/>
              <a:cs typeface="Times New Roman" panose="02020603050405020304" pitchFamily="18" charset="0"/>
            </a:endParaRPr>
          </a:p>
          <a:p>
            <a:pPr algn="just"/>
            <a:r>
              <a:rPr lang="es-MX" sz="2000" b="1" dirty="0">
                <a:solidFill>
                  <a:srgbClr val="000000"/>
                </a:solidFill>
                <a:effectLst/>
                <a:latin typeface="Times New Roman" panose="02020603050405020304" pitchFamily="18" charset="0"/>
                <a:cs typeface="Times New Roman" panose="02020603050405020304" pitchFamily="18" charset="0"/>
              </a:rPr>
              <a:t>d) Limitaciones del enfoque pragmático sobre la inteligencia</a:t>
            </a:r>
          </a:p>
          <a:p>
            <a:pPr algn="just"/>
            <a:endParaRPr lang="es-MX" sz="2000" dirty="0">
              <a:solidFill>
                <a:srgbClr val="000000"/>
              </a:solidFill>
              <a:effectLst/>
              <a:latin typeface="Times New Roman" panose="02020603050405020304" pitchFamily="18" charset="0"/>
              <a:cs typeface="Times New Roman" panose="02020603050405020304" pitchFamily="18" charset="0"/>
            </a:endParaRPr>
          </a:p>
          <a:p>
            <a:pPr algn="just"/>
            <a:r>
              <a:rPr lang="es-MX" sz="2000" dirty="0">
                <a:solidFill>
                  <a:srgbClr val="000000"/>
                </a:solidFill>
                <a:effectLst/>
                <a:latin typeface="Times New Roman" panose="02020603050405020304" pitchFamily="18" charset="0"/>
                <a:cs typeface="Times New Roman" panose="02020603050405020304" pitchFamily="18" charset="0"/>
              </a:rPr>
              <a:t>La reducción de la inteligencia a comportamientos lógicos y estructurados deja de lado dimensiones fundamentales como la conciencia, la intencionalidad y la experiencia subjetiva. Desde esta perspectiva, el procesamiento eficiente de información no basta para afirmar la existencia de inteligencia plena.</a:t>
            </a:r>
          </a:p>
          <a:p>
            <a:pPr algn="just"/>
            <a:endParaRPr lang="es-MX" sz="2000" b="1" dirty="0">
              <a:solidFill>
                <a:srgbClr val="000000"/>
              </a:solidFill>
              <a:effectLst/>
              <a:latin typeface="Times New Roman" panose="02020603050405020304" pitchFamily="18" charset="0"/>
              <a:cs typeface="Times New Roman" panose="02020603050405020304" pitchFamily="18" charset="0"/>
            </a:endParaRPr>
          </a:p>
          <a:p>
            <a:pPr algn="just"/>
            <a:r>
              <a:rPr lang="es-MX" sz="2000" b="1" dirty="0">
                <a:solidFill>
                  <a:srgbClr val="000000"/>
                </a:solidFill>
                <a:effectLst/>
                <a:latin typeface="Times New Roman" panose="02020603050405020304" pitchFamily="18" charset="0"/>
                <a:cs typeface="Times New Roman" panose="02020603050405020304" pitchFamily="18" charset="0"/>
              </a:rPr>
              <a:t>e) La inteligencia como aprehensión de la realidad en Zubiri</a:t>
            </a:r>
          </a:p>
          <a:p>
            <a:pPr algn="just"/>
            <a:endParaRPr lang="es-MX" sz="2000" dirty="0">
              <a:solidFill>
                <a:srgbClr val="000000"/>
              </a:solidFill>
              <a:effectLst/>
              <a:latin typeface="Times New Roman" panose="02020603050405020304" pitchFamily="18" charset="0"/>
              <a:cs typeface="Times New Roman" panose="02020603050405020304" pitchFamily="18" charset="0"/>
            </a:endParaRPr>
          </a:p>
          <a:p>
            <a:pPr algn="just"/>
            <a:r>
              <a:rPr lang="es-MX" sz="2000" dirty="0">
                <a:solidFill>
                  <a:srgbClr val="000000"/>
                </a:solidFill>
                <a:effectLst/>
                <a:latin typeface="Times New Roman" panose="02020603050405020304" pitchFamily="18" charset="0"/>
                <a:cs typeface="Times New Roman" panose="02020603050405020304" pitchFamily="18" charset="0"/>
              </a:rPr>
              <a:t>La concepción filosófica de Xavier Zubiri entiende la inteligencia como una forma de aprehender la realidad y no únicamente como una facultad de procesar información. La inteligencia auténtica implica una relación ontológica y sensible con el entorno, mediante la cual el sujeto puede captar y ser afectado por la realidad más allá de la representación simbólica de datos.</a:t>
            </a:r>
          </a:p>
          <a:p>
            <a:pPr algn="just"/>
            <a:endParaRPr lang="es-MX" sz="2000" dirty="0">
              <a:solidFill>
                <a:srgbClr val="000000"/>
              </a:solidFill>
              <a:effectLst/>
              <a:latin typeface="Times New Roman" panose="02020603050405020304" pitchFamily="18" charset="0"/>
              <a:cs typeface="Times New Roman" panose="02020603050405020304" pitchFamily="18" charset="0"/>
            </a:endParaRPr>
          </a:p>
          <a:p>
            <a:pPr algn="just"/>
            <a:r>
              <a:rPr lang="es-MX" sz="2000" b="1" dirty="0">
                <a:solidFill>
                  <a:srgbClr val="000000"/>
                </a:solidFill>
                <a:latin typeface="Times New Roman" panose="02020603050405020304" pitchFamily="18" charset="0"/>
                <a:cs typeface="Times New Roman" panose="02020603050405020304" pitchFamily="18" charset="0"/>
              </a:rPr>
              <a:t>f</a:t>
            </a:r>
            <a:r>
              <a:rPr lang="es-MX" sz="2000" b="1" dirty="0">
                <a:solidFill>
                  <a:srgbClr val="000000"/>
                </a:solidFill>
                <a:effectLst/>
                <a:latin typeface="Times New Roman" panose="02020603050405020304" pitchFamily="18" charset="0"/>
                <a:cs typeface="Times New Roman" panose="02020603050405020304" pitchFamily="18" charset="0"/>
              </a:rPr>
              <a:t>) La inteligencia como relación ontológica con la realidad</a:t>
            </a:r>
          </a:p>
          <a:p>
            <a:pPr algn="just"/>
            <a:endParaRPr lang="es-MX" sz="2000" dirty="0">
              <a:solidFill>
                <a:srgbClr val="000000"/>
              </a:solidFill>
              <a:effectLst/>
              <a:latin typeface="Times New Roman" panose="02020603050405020304" pitchFamily="18" charset="0"/>
              <a:cs typeface="Times New Roman" panose="02020603050405020304" pitchFamily="18" charset="0"/>
            </a:endParaRPr>
          </a:p>
          <a:p>
            <a:pPr algn="just"/>
            <a:r>
              <a:rPr lang="es-MX" sz="2000" dirty="0">
                <a:solidFill>
                  <a:srgbClr val="000000"/>
                </a:solidFill>
                <a:effectLst/>
                <a:latin typeface="Times New Roman" panose="02020603050405020304" pitchFamily="18" charset="0"/>
                <a:cs typeface="Times New Roman" panose="02020603050405020304" pitchFamily="18" charset="0"/>
              </a:rPr>
              <a:t>La inteligencia genuina requiere una base ontológica que permita una interacción activa y consciente con el entorno. La comprensión de la realidad no se limita a la simulación o al procesamiento abstracto de información, sino que implica inmersión, participación y experiencia directa del mundo.</a:t>
            </a:r>
          </a:p>
        </p:txBody>
      </p:sp>
    </p:spTree>
    <p:extLst>
      <p:ext uri="{BB962C8B-B14F-4D97-AF65-F5344CB8AC3E}">
        <p14:creationId xmlns:p14="http://schemas.microsoft.com/office/powerpoint/2010/main" val="12659525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32F41-3629-9A3B-F087-BECBFBD2E69B}"/>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855319C-4E7A-3856-198D-E242BC12A55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183169E0-16BC-C302-FD03-CBFAFF3F9D64}"/>
              </a:ext>
            </a:extLst>
          </p:cNvPr>
          <p:cNvSpPr>
            <a:spLocks noGrp="1"/>
          </p:cNvSpPr>
          <p:nvPr>
            <p:ph type="title"/>
          </p:nvPr>
        </p:nvSpPr>
        <p:spPr>
          <a:xfrm>
            <a:off x="148903" y="0"/>
            <a:ext cx="11510705"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¿Qué es entonces la inteligencia humana?</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D13A7550-500D-D211-B921-BC11086F891B}"/>
              </a:ext>
            </a:extLst>
          </p:cNvPr>
          <p:cNvSpPr txBox="1"/>
          <p:nvPr/>
        </p:nvSpPr>
        <p:spPr>
          <a:xfrm>
            <a:off x="148903" y="581769"/>
            <a:ext cx="11818743" cy="6247864"/>
          </a:xfrm>
          <a:prstGeom prst="rect">
            <a:avLst/>
          </a:prstGeom>
          <a:solidFill>
            <a:srgbClr val="FFC000"/>
          </a:solidFill>
        </p:spPr>
        <p:txBody>
          <a:bodyPr wrap="square" rtlCol="0">
            <a:spAutoFit/>
          </a:bodyPr>
          <a:lstStyle/>
          <a:p>
            <a:pPr algn="just"/>
            <a:r>
              <a:rPr lang="es-MX" sz="2000" b="1" dirty="0">
                <a:solidFill>
                  <a:srgbClr val="000000"/>
                </a:solidFill>
                <a:latin typeface="Times New Roman" panose="02020603050405020304" pitchFamily="18" charset="0"/>
                <a:cs typeface="Times New Roman" panose="02020603050405020304" pitchFamily="18" charset="0"/>
              </a:rPr>
              <a:t>1) Diferencia entre procesamiento de información y experiencia sentiente</a:t>
            </a:r>
            <a:endParaRPr lang="es-MX" sz="2000" dirty="0">
              <a:solidFill>
                <a:srgbClr val="000000"/>
              </a:solidFill>
              <a:latin typeface="Times New Roman" panose="02020603050405020304" pitchFamily="18" charset="0"/>
              <a:cs typeface="Times New Roman" panose="02020603050405020304" pitchFamily="18" charset="0"/>
            </a:endParaRPr>
          </a:p>
          <a:p>
            <a:pPr algn="just"/>
            <a:r>
              <a:rPr lang="es-MX" sz="2000" dirty="0">
                <a:solidFill>
                  <a:srgbClr val="000000"/>
                </a:solidFill>
                <a:latin typeface="Times New Roman" panose="02020603050405020304" pitchFamily="18" charset="0"/>
                <a:cs typeface="Times New Roman" panose="02020603050405020304" pitchFamily="18" charset="0"/>
              </a:rPr>
              <a:t>Las máquinas procesan y devuelven información </a:t>
            </a:r>
            <a:r>
              <a:rPr lang="es-MX" sz="2000" u="sng" dirty="0">
                <a:solidFill>
                  <a:srgbClr val="000000"/>
                </a:solidFill>
                <a:latin typeface="Times New Roman" panose="02020603050405020304" pitchFamily="18" charset="0"/>
                <a:cs typeface="Times New Roman" panose="02020603050405020304" pitchFamily="18" charset="0"/>
              </a:rPr>
              <a:t>sin involucrarse en el significado semántico</a:t>
            </a:r>
            <a:r>
              <a:rPr lang="es-MX" sz="2000" dirty="0">
                <a:solidFill>
                  <a:srgbClr val="000000"/>
                </a:solidFill>
                <a:latin typeface="Times New Roman" panose="02020603050405020304" pitchFamily="18" charset="0"/>
                <a:cs typeface="Times New Roman" panose="02020603050405020304" pitchFamily="18" charset="0"/>
              </a:rPr>
              <a:t>, </a:t>
            </a:r>
            <a:r>
              <a:rPr lang="es-MX" sz="2000" u="sng" dirty="0">
                <a:solidFill>
                  <a:srgbClr val="000000"/>
                </a:solidFill>
                <a:latin typeface="Times New Roman" panose="02020603050405020304" pitchFamily="18" charset="0"/>
                <a:cs typeface="Times New Roman" panose="02020603050405020304" pitchFamily="18" charset="0"/>
              </a:rPr>
              <a:t>emocional o existencial de aquello que procesan</a:t>
            </a:r>
            <a:r>
              <a:rPr lang="es-MX" sz="2000" dirty="0">
                <a:solidFill>
                  <a:srgbClr val="000000"/>
                </a:solidFill>
                <a:latin typeface="Times New Roman" panose="02020603050405020304" pitchFamily="18" charset="0"/>
                <a:cs typeface="Times New Roman" panose="02020603050405020304" pitchFamily="18" charset="0"/>
              </a:rPr>
              <a:t>. En contraste, la experiencia humana </a:t>
            </a:r>
            <a:r>
              <a:rPr lang="es-MX" sz="2000" b="1" dirty="0">
                <a:solidFill>
                  <a:srgbClr val="000000"/>
                </a:solidFill>
                <a:latin typeface="Times New Roman" panose="02020603050405020304" pitchFamily="18" charset="0"/>
                <a:cs typeface="Times New Roman" panose="02020603050405020304" pitchFamily="18" charset="0"/>
              </a:rPr>
              <a:t>incorpora conciencia, intencionalidad y una dimensión vital</a:t>
            </a:r>
            <a:r>
              <a:rPr lang="es-MX" sz="2000" dirty="0">
                <a:solidFill>
                  <a:srgbClr val="000000"/>
                </a:solidFill>
                <a:latin typeface="Times New Roman" panose="02020603050405020304" pitchFamily="18" charset="0"/>
                <a:cs typeface="Times New Roman" panose="02020603050405020304" pitchFamily="18" charset="0"/>
              </a:rPr>
              <a:t> que permite aprehender la realidad </a:t>
            </a:r>
            <a:r>
              <a:rPr lang="es-MX" sz="2000" u="sng" dirty="0">
                <a:solidFill>
                  <a:srgbClr val="000000"/>
                </a:solidFill>
                <a:latin typeface="Times New Roman" panose="02020603050405020304" pitchFamily="18" charset="0"/>
                <a:cs typeface="Times New Roman" panose="02020603050405020304" pitchFamily="18" charset="0"/>
              </a:rPr>
              <a:t>de manera profunda y significativa</a:t>
            </a:r>
            <a:r>
              <a:rPr lang="es-MX" sz="2000" dirty="0">
                <a:solidFill>
                  <a:srgbClr val="000000"/>
                </a:solidFill>
                <a:latin typeface="Times New Roman" panose="02020603050405020304" pitchFamily="18" charset="0"/>
                <a:cs typeface="Times New Roman" panose="02020603050405020304" pitchFamily="18" charset="0"/>
              </a:rPr>
              <a:t>.</a:t>
            </a:r>
          </a:p>
          <a:p>
            <a:pPr algn="just"/>
            <a:endParaRPr lang="es-MX" sz="2000" b="1" dirty="0">
              <a:solidFill>
                <a:srgbClr val="000000"/>
              </a:solidFill>
              <a:latin typeface="Times New Roman" panose="02020603050405020304" pitchFamily="18" charset="0"/>
              <a:cs typeface="Times New Roman" panose="02020603050405020304" pitchFamily="18" charset="0"/>
            </a:endParaRPr>
          </a:p>
          <a:p>
            <a:pPr algn="just"/>
            <a:r>
              <a:rPr lang="es-MX" sz="2000" b="1" dirty="0">
                <a:solidFill>
                  <a:srgbClr val="000000"/>
                </a:solidFill>
                <a:latin typeface="Times New Roman" panose="02020603050405020304" pitchFamily="18" charset="0"/>
                <a:cs typeface="Times New Roman" panose="02020603050405020304" pitchFamily="18" charset="0"/>
              </a:rPr>
              <a:t>2) La cognición como interacción entre mente, cuerpo y entorno</a:t>
            </a:r>
            <a:endParaRPr lang="es-MX" sz="2000" dirty="0">
              <a:solidFill>
                <a:srgbClr val="000000"/>
              </a:solidFill>
              <a:latin typeface="Times New Roman" panose="02020603050405020304" pitchFamily="18" charset="0"/>
              <a:cs typeface="Times New Roman" panose="02020603050405020304" pitchFamily="18" charset="0"/>
            </a:endParaRPr>
          </a:p>
          <a:p>
            <a:pPr algn="just"/>
            <a:r>
              <a:rPr lang="es-MX" sz="2000" dirty="0">
                <a:solidFill>
                  <a:srgbClr val="000000"/>
                </a:solidFill>
                <a:latin typeface="Times New Roman" panose="02020603050405020304" pitchFamily="18" charset="0"/>
                <a:cs typeface="Times New Roman" panose="02020603050405020304" pitchFamily="18" charset="0"/>
              </a:rPr>
              <a:t>La cognición no puede entenderse como una actividad aislada del cerebro ni como </a:t>
            </a:r>
            <a:r>
              <a:rPr lang="es-MX" sz="2000" u="sng" dirty="0">
                <a:solidFill>
                  <a:srgbClr val="000000"/>
                </a:solidFill>
                <a:latin typeface="Times New Roman" panose="02020603050405020304" pitchFamily="18" charset="0"/>
                <a:cs typeface="Times New Roman" panose="02020603050405020304" pitchFamily="18" charset="0"/>
              </a:rPr>
              <a:t>un simple procesamiento de datos</a:t>
            </a:r>
            <a:r>
              <a:rPr lang="es-MX" sz="2000" dirty="0">
                <a:solidFill>
                  <a:srgbClr val="000000"/>
                </a:solidFill>
                <a:latin typeface="Times New Roman" panose="02020603050405020304" pitchFamily="18" charset="0"/>
                <a:cs typeface="Times New Roman" panose="02020603050405020304" pitchFamily="18" charset="0"/>
              </a:rPr>
              <a:t>. Se plantea que la inteligencia emerge de </a:t>
            </a:r>
            <a:r>
              <a:rPr lang="es-MX" sz="2000" u="sng" dirty="0">
                <a:solidFill>
                  <a:srgbClr val="000000"/>
                </a:solidFill>
                <a:latin typeface="Times New Roman" panose="02020603050405020304" pitchFamily="18" charset="0"/>
                <a:cs typeface="Times New Roman" panose="02020603050405020304" pitchFamily="18" charset="0"/>
              </a:rPr>
              <a:t>la interacción continua entre mente, cuerpo y mundo</a:t>
            </a:r>
            <a:r>
              <a:rPr lang="es-MX" sz="2000" dirty="0">
                <a:solidFill>
                  <a:srgbClr val="000000"/>
                </a:solidFill>
                <a:latin typeface="Times New Roman" panose="02020603050405020304" pitchFamily="18" charset="0"/>
                <a:cs typeface="Times New Roman" panose="02020603050405020304" pitchFamily="18" charset="0"/>
              </a:rPr>
              <a:t>, donde el entorno participa activamente en la experiencia cognitiva.</a:t>
            </a:r>
          </a:p>
          <a:p>
            <a:pPr algn="just"/>
            <a:endParaRPr lang="es-MX" sz="2000" dirty="0">
              <a:solidFill>
                <a:srgbClr val="000000"/>
              </a:solidFill>
              <a:latin typeface="Times New Roman" panose="02020603050405020304" pitchFamily="18" charset="0"/>
              <a:cs typeface="Times New Roman" panose="02020603050405020304" pitchFamily="18" charset="0"/>
            </a:endParaRPr>
          </a:p>
          <a:p>
            <a:pPr algn="just"/>
            <a:r>
              <a:rPr lang="es-MX" sz="2000" b="1" dirty="0">
                <a:solidFill>
                  <a:srgbClr val="000000"/>
                </a:solidFill>
                <a:latin typeface="Times New Roman" panose="02020603050405020304" pitchFamily="18" charset="0"/>
                <a:cs typeface="Times New Roman" panose="02020603050405020304" pitchFamily="18" charset="0"/>
              </a:rPr>
              <a:t>3) La inteligencia humana como fenómeno holístico y encarnado</a:t>
            </a:r>
          </a:p>
          <a:p>
            <a:pPr algn="just"/>
            <a:r>
              <a:rPr lang="es-MX" sz="2000" dirty="0">
                <a:solidFill>
                  <a:srgbClr val="000000"/>
                </a:solidFill>
                <a:latin typeface="Times New Roman" panose="02020603050405020304" pitchFamily="18" charset="0"/>
                <a:cs typeface="Times New Roman" panose="02020603050405020304" pitchFamily="18" charset="0"/>
              </a:rPr>
              <a:t>La inteligencia humana se configura como un </a:t>
            </a:r>
            <a:r>
              <a:rPr lang="es-MX" sz="2000" u="sng" dirty="0">
                <a:solidFill>
                  <a:srgbClr val="000000"/>
                </a:solidFill>
                <a:latin typeface="Times New Roman" panose="02020603050405020304" pitchFamily="18" charset="0"/>
                <a:cs typeface="Times New Roman" panose="02020603050405020304" pitchFamily="18" charset="0"/>
              </a:rPr>
              <a:t>sistema integral en el que mente, cuerpo y entorno forman una unidad inseparable</a:t>
            </a:r>
            <a:r>
              <a:rPr lang="es-MX" sz="2000" dirty="0">
                <a:solidFill>
                  <a:srgbClr val="000000"/>
                </a:solidFill>
                <a:latin typeface="Times New Roman" panose="02020603050405020304" pitchFamily="18" charset="0"/>
                <a:cs typeface="Times New Roman" panose="02020603050405020304" pitchFamily="18" charset="0"/>
              </a:rPr>
              <a:t>. La percepción, la acción y la experiencia corporal constituyen elementos fundamentales para la construcción del conocimiento y la comprensión del mundo.</a:t>
            </a:r>
          </a:p>
          <a:p>
            <a:pPr algn="just"/>
            <a:endParaRPr lang="es-MX" sz="2000" dirty="0">
              <a:solidFill>
                <a:srgbClr val="000000"/>
              </a:solidFill>
              <a:latin typeface="Times New Roman" panose="02020603050405020304" pitchFamily="18" charset="0"/>
              <a:cs typeface="Times New Roman" panose="02020603050405020304" pitchFamily="18" charset="0"/>
            </a:endParaRPr>
          </a:p>
          <a:p>
            <a:pPr algn="just"/>
            <a:r>
              <a:rPr lang="es-MX" sz="2000" b="1" dirty="0">
                <a:solidFill>
                  <a:srgbClr val="000000"/>
                </a:solidFill>
                <a:latin typeface="Times New Roman" panose="02020603050405020304" pitchFamily="18" charset="0"/>
                <a:cs typeface="Times New Roman" panose="02020603050405020304" pitchFamily="18" charset="0"/>
              </a:rPr>
              <a:t>4) La cognición corporizada como crítica al modelo computacional de la mente</a:t>
            </a:r>
          </a:p>
          <a:p>
            <a:pPr algn="just"/>
            <a:r>
              <a:rPr lang="es-MX" sz="2000" dirty="0">
                <a:solidFill>
                  <a:srgbClr val="000000"/>
                </a:solidFill>
                <a:latin typeface="Times New Roman" panose="02020603050405020304" pitchFamily="18" charset="0"/>
                <a:cs typeface="Times New Roman" panose="02020603050405020304" pitchFamily="18" charset="0"/>
              </a:rPr>
              <a:t>El enfoque de la </a:t>
            </a:r>
            <a:r>
              <a:rPr lang="es-MX" sz="2000" u="sng" dirty="0">
                <a:solidFill>
                  <a:srgbClr val="000000"/>
                </a:solidFill>
                <a:latin typeface="Times New Roman" panose="02020603050405020304" pitchFamily="18" charset="0"/>
                <a:cs typeface="Times New Roman" panose="02020603050405020304" pitchFamily="18" charset="0"/>
              </a:rPr>
              <a:t>cognición corporizada rechaza la idea de que la mente funcione como una máquina abstracta de procesamiento simbólico independiente del cuerpo</a:t>
            </a:r>
            <a:r>
              <a:rPr lang="es-MX" sz="2000" dirty="0">
                <a:solidFill>
                  <a:srgbClr val="000000"/>
                </a:solidFill>
                <a:latin typeface="Times New Roman" panose="02020603050405020304" pitchFamily="18" charset="0"/>
                <a:cs typeface="Times New Roman" panose="02020603050405020304" pitchFamily="18" charset="0"/>
              </a:rPr>
              <a:t>. Desde esta perspectiva, una inteligencia artificial comparable a la humana requeriría no solo capacidad computacional, sino también corporeidad, interacción física y participación situada en el mundo.</a:t>
            </a:r>
          </a:p>
        </p:txBody>
      </p:sp>
    </p:spTree>
    <p:extLst>
      <p:ext uri="{BB962C8B-B14F-4D97-AF65-F5344CB8AC3E}">
        <p14:creationId xmlns:p14="http://schemas.microsoft.com/office/powerpoint/2010/main" val="2675023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a:extLst>
            <a:ext uri="{FF2B5EF4-FFF2-40B4-BE49-F238E27FC236}">
              <a16:creationId xmlns:a16="http://schemas.microsoft.com/office/drawing/2014/main" id="{D68E9EFD-BE99-CCE3-4E76-FDFD248E6719}"/>
            </a:ext>
          </a:extLst>
        </p:cNvPr>
        <p:cNvGrpSpPr/>
        <p:nvPr/>
      </p:nvGrpSpPr>
      <p:grpSpPr>
        <a:xfrm>
          <a:off x="0" y="0"/>
          <a:ext cx="0" cy="0"/>
          <a:chOff x="0" y="0"/>
          <a:chExt cx="0" cy="0"/>
        </a:xfrm>
      </p:grpSpPr>
      <p:pic>
        <p:nvPicPr>
          <p:cNvPr id="4" name="Imagen 3" descr="Tribunal Electoral del Estado de Nuevo León">
            <a:extLst>
              <a:ext uri="{FF2B5EF4-FFF2-40B4-BE49-F238E27FC236}">
                <a16:creationId xmlns:a16="http://schemas.microsoft.com/office/drawing/2014/main" id="{3D31CA9A-16A8-4873-A0D4-AA923B5D2C6A}"/>
              </a:ext>
            </a:extLst>
          </p:cNvPr>
          <p:cNvPicPr>
            <a:picLocks noChangeAspect="1"/>
          </p:cNvPicPr>
          <p:nvPr/>
        </p:nvPicPr>
        <p:blipFill>
          <a:blip r:embed="rId2"/>
          <a:srcRect t="23757" b="26519"/>
          <a:stretch>
            <a:fillRect/>
          </a:stretch>
        </p:blipFill>
        <p:spPr>
          <a:xfrm>
            <a:off x="0" y="0"/>
            <a:ext cx="3677920" cy="1125416"/>
          </a:xfrm>
          <a:prstGeom prst="rect">
            <a:avLst/>
          </a:prstGeom>
          <a:solidFill>
            <a:schemeClr val="accent2">
              <a:lumMod val="40000"/>
              <a:lumOff val="60000"/>
            </a:schemeClr>
          </a:solidFill>
        </p:spPr>
      </p:pic>
      <p:pic>
        <p:nvPicPr>
          <p:cNvPr id="5" name="Imagen 4" descr="Archivo:Escuela Judicial Electoral logo.svg - Wikipedia, la enciclopedia  libre">
            <a:extLst>
              <a:ext uri="{FF2B5EF4-FFF2-40B4-BE49-F238E27FC236}">
                <a16:creationId xmlns:a16="http://schemas.microsoft.com/office/drawing/2014/main" id="{41258A9B-165F-7CE0-08B3-985E929FC84C}"/>
              </a:ext>
            </a:extLst>
          </p:cNvPr>
          <p:cNvPicPr>
            <a:picLocks noChangeAspect="1"/>
          </p:cNvPicPr>
          <p:nvPr/>
        </p:nvPicPr>
        <p:blipFill>
          <a:blip r:embed="rId3"/>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F7091A96-4565-5EE1-F415-1CB45E4F4E5F}"/>
              </a:ext>
            </a:extLst>
          </p:cNvPr>
          <p:cNvSpPr>
            <a:spLocks noGrp="1"/>
          </p:cNvSpPr>
          <p:nvPr>
            <p:ph type="subTitle" idx="1"/>
          </p:nvPr>
        </p:nvSpPr>
        <p:spPr>
          <a:xfrm>
            <a:off x="1308295" y="1550964"/>
            <a:ext cx="9973994" cy="4600134"/>
          </a:xfrm>
          <a:solidFill>
            <a:schemeClr val="accent2">
              <a:lumMod val="60000"/>
              <a:lumOff val="40000"/>
              <a:alpha val="28960"/>
            </a:schemeClr>
          </a:solidFill>
          <a:ln w="60325">
            <a:noFill/>
          </a:ln>
        </p:spPr>
        <p:txBody>
          <a:bodyPr>
            <a:normAutofit/>
          </a:bodyPr>
          <a:lstStyle/>
          <a:p>
            <a:endParaRPr lang="es-MX">
              <a:latin typeface="Times New Roman" panose="02020603050405020304" pitchFamily="18" charset="0"/>
              <a:cs typeface="Times New Roman" panose="02020603050405020304" pitchFamily="18" charset="0"/>
            </a:endParaRPr>
          </a:p>
          <a:p>
            <a:br>
              <a:rPr lang="es-MX" sz="3200" u="sng">
                <a:latin typeface="Times New Roman" panose="02020603050405020304" pitchFamily="18" charset="0"/>
                <a:cs typeface="Times New Roman" panose="02020603050405020304" pitchFamily="18" charset="0"/>
              </a:rPr>
            </a:br>
            <a:r>
              <a:rPr lang="es-MX" sz="3200" u="sng">
                <a:latin typeface="Times New Roman" panose="02020603050405020304" pitchFamily="18" charset="0"/>
                <a:cs typeface="Times New Roman" panose="02020603050405020304" pitchFamily="18" charset="0"/>
              </a:rPr>
              <a:t>Muchas gracias por su anteción </a:t>
            </a:r>
            <a:endParaRPr lang="es-MX">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Tree>
    <p:extLst>
      <p:ext uri="{BB962C8B-B14F-4D97-AF65-F5344CB8AC3E}">
        <p14:creationId xmlns:p14="http://schemas.microsoft.com/office/powerpoint/2010/main" val="184380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292FD-B8A4-6F56-6774-DE5BA71F118C}"/>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B98B5B7-EAA5-981C-180A-5794F9B9D91F}"/>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46F8B79-1C19-49DD-19D6-698F3607907D}"/>
              </a:ext>
            </a:extLst>
          </p:cNvPr>
          <p:cNvSpPr>
            <a:spLocks noGrp="1"/>
          </p:cNvSpPr>
          <p:nvPr>
            <p:ph type="title"/>
          </p:nvPr>
        </p:nvSpPr>
        <p:spPr>
          <a:xfrm>
            <a:off x="539730" y="35091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¿Cómo piensa la IA?</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AAF03E30-31E8-E881-22BD-C9D1B2F5BC4A}"/>
              </a:ext>
            </a:extLst>
          </p:cNvPr>
          <p:cNvSpPr txBox="1"/>
          <p:nvPr/>
        </p:nvSpPr>
        <p:spPr>
          <a:xfrm>
            <a:off x="186628" y="1490394"/>
            <a:ext cx="11818743" cy="2677656"/>
          </a:xfrm>
          <a:prstGeom prst="rect">
            <a:avLst/>
          </a:prstGeom>
          <a:solidFill>
            <a:srgbClr val="FFC000"/>
          </a:solidFill>
        </p:spPr>
        <p:txBody>
          <a:bodyPr wrap="square" rtlCol="0">
            <a:spAutoFit/>
          </a:bodyPr>
          <a:lstStyle/>
          <a:p>
            <a:pPr algn="just">
              <a:buFont typeface="Arial" panose="020B0604020202020204" pitchFamily="34" charset="0"/>
              <a:buChar char="•"/>
            </a:pPr>
            <a:r>
              <a:rPr lang="es-MX" sz="2800" dirty="0">
                <a:solidFill>
                  <a:srgbClr val="000000"/>
                </a:solidFill>
                <a:latin typeface="Times New Roman" panose="02020603050405020304" pitchFamily="18" charset="0"/>
                <a:cs typeface="Times New Roman" panose="02020603050405020304" pitchFamily="18" charset="0"/>
              </a:rPr>
              <a:t>El modelo de inteligencia de la IA copia el de la inteligencia humana</a:t>
            </a:r>
          </a:p>
          <a:p>
            <a:pPr algn="just">
              <a:buFont typeface="Arial" panose="020B0604020202020204" pitchFamily="34" charset="0"/>
              <a:buChar char="•"/>
            </a:pPr>
            <a:r>
              <a:rPr lang="es-MX" sz="2800" dirty="0">
                <a:solidFill>
                  <a:srgbClr val="000000"/>
                </a:solidFill>
                <a:latin typeface="Times New Roman" panose="02020603050405020304" pitchFamily="18" charset="0"/>
                <a:cs typeface="Times New Roman" panose="02020603050405020304" pitchFamily="18" charset="0"/>
              </a:rPr>
              <a:t>El razonamiento lógico verbal no es la totalidad del pensamiento</a:t>
            </a:r>
          </a:p>
          <a:p>
            <a:pPr algn="just">
              <a:buFont typeface="Arial" panose="020B0604020202020204" pitchFamily="34" charset="0"/>
              <a:buChar char="•"/>
            </a:pPr>
            <a:r>
              <a:rPr lang="es-MX" sz="2800" dirty="0">
                <a:solidFill>
                  <a:srgbClr val="000000"/>
                </a:solidFill>
                <a:latin typeface="Times New Roman" panose="02020603050405020304" pitchFamily="18" charset="0"/>
                <a:cs typeface="Times New Roman" panose="02020603050405020304" pitchFamily="18" charset="0"/>
              </a:rPr>
              <a:t>La IA utiliza algorítmos para solucionar un problema  </a:t>
            </a:r>
          </a:p>
          <a:p>
            <a:pPr algn="just">
              <a:buFont typeface="Arial" panose="020B0604020202020204" pitchFamily="34" charset="0"/>
              <a:buChar char="•"/>
            </a:pPr>
            <a:r>
              <a:rPr lang="es-MX" sz="2800" dirty="0">
                <a:solidFill>
                  <a:srgbClr val="000000"/>
                </a:solidFill>
                <a:latin typeface="Times New Roman" panose="02020603050405020304" pitchFamily="18" charset="0"/>
                <a:cs typeface="Times New Roman" panose="02020603050405020304" pitchFamily="18" charset="0"/>
              </a:rPr>
              <a:t>Algorítmo : </a:t>
            </a:r>
            <a:r>
              <a:rPr lang="es-MX" sz="2800" dirty="0">
                <a:latin typeface="Times New Roman" panose="02020603050405020304" pitchFamily="18" charset="0"/>
                <a:cs typeface="Times New Roman" panose="02020603050405020304" pitchFamily="18" charset="0"/>
              </a:rPr>
              <a:t>un algoritmo es un conjunto de pasos o procedimientos que nos permiten alcanzar un resultado o resolver un problema </a:t>
            </a:r>
            <a:r>
              <a:rPr lang="es-MX" sz="2800" dirty="0">
                <a:solidFill>
                  <a:srgbClr val="000000"/>
                </a:solidFill>
                <a:latin typeface="Times New Roman" panose="02020603050405020304" pitchFamily="18" charset="0"/>
                <a:cs typeface="Times New Roman" panose="02020603050405020304" pitchFamily="18" charset="0"/>
              </a:rPr>
              <a:t>.</a:t>
            </a:r>
          </a:p>
          <a:p>
            <a:pPr marL="0" algn="just" rtl="0" eaLnBrk="1" latinLnBrk="0" hangingPunct="1">
              <a:buFont typeface="Arial" panose="020B0604020202020204" pitchFamily="34" charset="0"/>
              <a:buChar char="•"/>
            </a:pPr>
            <a:endParaRPr lang="es-MX" sz="280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3423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810A91-3BE5-E3E7-9740-63DBBD40255F}"/>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ítulo 1">
            <a:extLst>
              <a:ext uri="{FF2B5EF4-FFF2-40B4-BE49-F238E27FC236}">
                <a16:creationId xmlns:a16="http://schemas.microsoft.com/office/drawing/2014/main" id="{8BC2C076-38CF-C166-83B7-F5C1E93ADD9D}"/>
              </a:ext>
            </a:extLst>
          </p:cNvPr>
          <p:cNvSpPr>
            <a:spLocks noGrp="1"/>
          </p:cNvSpPr>
          <p:nvPr>
            <p:ph type="title"/>
          </p:nvPr>
        </p:nvSpPr>
        <p:spPr>
          <a:xfrm>
            <a:off x="7140526" y="638089"/>
            <a:ext cx="4417489" cy="1476801"/>
          </a:xfrm>
        </p:spPr>
        <p:txBody>
          <a:bodyPr vert="horz" lIns="91440" tIns="45720" rIns="91440" bIns="45720" rtlCol="0" anchor="b">
            <a:normAutofit/>
          </a:bodyPr>
          <a:lstStyle/>
          <a:p>
            <a:pPr algn="ctr"/>
            <a:r>
              <a:rPr lang="en-US" sz="2200" b="1" kern="1200" dirty="0">
                <a:solidFill>
                  <a:schemeClr val="tx1"/>
                </a:solidFill>
                <a:latin typeface="Times New Roman" panose="02020603050405020304" pitchFamily="18" charset="0"/>
                <a:cs typeface="Times New Roman" panose="02020603050405020304" pitchFamily="18" charset="0"/>
              </a:rPr>
              <a:t>¿</a:t>
            </a:r>
            <a:r>
              <a:rPr lang="en-US" sz="2200" b="1" kern="1200" dirty="0" err="1">
                <a:solidFill>
                  <a:schemeClr val="tx1"/>
                </a:solidFill>
                <a:latin typeface="Times New Roman" panose="02020603050405020304" pitchFamily="18" charset="0"/>
                <a:cs typeface="Times New Roman" panose="02020603050405020304" pitchFamily="18" charset="0"/>
              </a:rPr>
              <a:t>Qué</a:t>
            </a:r>
            <a:r>
              <a:rPr lang="en-US" sz="2200" b="1" kern="1200" dirty="0">
                <a:solidFill>
                  <a:schemeClr val="tx1"/>
                </a:solidFill>
                <a:latin typeface="Times New Roman" panose="02020603050405020304" pitchFamily="18" charset="0"/>
                <a:cs typeface="Times New Roman" panose="02020603050405020304" pitchFamily="18" charset="0"/>
              </a:rPr>
              <a:t> es la </a:t>
            </a:r>
            <a:r>
              <a:rPr lang="en-US" sz="2200" b="1" kern="1200" dirty="0" err="1">
                <a:solidFill>
                  <a:schemeClr val="tx1"/>
                </a:solidFill>
                <a:latin typeface="Times New Roman" panose="02020603050405020304" pitchFamily="18" charset="0"/>
                <a:cs typeface="Times New Roman" panose="02020603050405020304" pitchFamily="18" charset="0"/>
              </a:rPr>
              <a:t>Inteligencia</a:t>
            </a:r>
            <a:r>
              <a:rPr lang="en-US" sz="2200" b="1" kern="1200" dirty="0">
                <a:solidFill>
                  <a:schemeClr val="tx1"/>
                </a:solidFill>
                <a:latin typeface="Times New Roman" panose="02020603050405020304" pitchFamily="18" charset="0"/>
                <a:cs typeface="Times New Roman" panose="02020603050405020304" pitchFamily="18" charset="0"/>
              </a:rPr>
              <a:t> Artificial?  </a:t>
            </a:r>
            <a:br>
              <a:rPr lang="en-US" sz="2600" b="1" kern="1200" dirty="0">
                <a:solidFill>
                  <a:schemeClr val="tx1"/>
                </a:solidFill>
                <a:latin typeface="Times New Roman" panose="02020603050405020304" pitchFamily="18" charset="0"/>
                <a:cs typeface="Times New Roman" panose="02020603050405020304" pitchFamily="18" charset="0"/>
              </a:rPr>
            </a:br>
            <a:br>
              <a:rPr lang="en-US" sz="2600" b="1" kern="1200" dirty="0">
                <a:solidFill>
                  <a:schemeClr val="tx1"/>
                </a:solidFill>
                <a:latin typeface="Times New Roman" panose="02020603050405020304" pitchFamily="18" charset="0"/>
                <a:cs typeface="Times New Roman" panose="02020603050405020304" pitchFamily="18" charset="0"/>
              </a:rPr>
            </a:br>
            <a:r>
              <a:rPr lang="en-US" sz="2600" b="1" kern="1200" dirty="0">
                <a:solidFill>
                  <a:schemeClr val="tx1"/>
                </a:solidFill>
                <a:latin typeface="Times New Roman" panose="02020603050405020304" pitchFamily="18" charset="0"/>
                <a:cs typeface="Times New Roman" panose="02020603050405020304" pitchFamily="18" charset="0"/>
              </a:rPr>
              <a:t> </a:t>
            </a:r>
          </a:p>
        </p:txBody>
      </p:sp>
      <p:pic>
        <p:nvPicPr>
          <p:cNvPr id="2" name="Imagen 1">
            <a:extLst>
              <a:ext uri="{FF2B5EF4-FFF2-40B4-BE49-F238E27FC236}">
                <a16:creationId xmlns:a16="http://schemas.microsoft.com/office/drawing/2014/main" id="{5EB6B312-AD68-3E84-C9DB-523D19F196A4}"/>
              </a:ext>
            </a:extLst>
          </p:cNvPr>
          <p:cNvPicPr>
            <a:picLocks noChangeAspect="1"/>
          </p:cNvPicPr>
          <p:nvPr/>
        </p:nvPicPr>
        <p:blipFill>
          <a:blip r:embed="rId2"/>
          <a:stretch>
            <a:fillRect/>
          </a:stretch>
        </p:blipFill>
        <p:spPr>
          <a:xfrm>
            <a:off x="630936" y="657950"/>
            <a:ext cx="5458968" cy="5542099"/>
          </a:xfrm>
          <a:prstGeom prst="rect">
            <a:avLst/>
          </a:prstGeom>
        </p:spPr>
      </p:pic>
      <p:sp>
        <p:nvSpPr>
          <p:cNvPr id="18"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uadroTexto 10">
            <a:extLst>
              <a:ext uri="{FF2B5EF4-FFF2-40B4-BE49-F238E27FC236}">
                <a16:creationId xmlns:a16="http://schemas.microsoft.com/office/drawing/2014/main" id="{FF8BC3C3-52D7-03B6-59F1-86246AE1869E}"/>
              </a:ext>
            </a:extLst>
          </p:cNvPr>
          <p:cNvSpPr txBox="1"/>
          <p:nvPr/>
        </p:nvSpPr>
        <p:spPr>
          <a:xfrm>
            <a:off x="6739128" y="2664886"/>
            <a:ext cx="4818888" cy="3550789"/>
          </a:xfrm>
          <a:prstGeom prst="rect">
            <a:avLst/>
          </a:prstGeom>
        </p:spPr>
        <p:txBody>
          <a:bodyPr vert="horz" lIns="91440" tIns="45720" rIns="91440" bIns="45720" rtlCol="0" anchor="t">
            <a:normAutofit/>
          </a:bodyPr>
          <a:lstStyle/>
          <a:p>
            <a:pPr marL="571500" indent="-228600" algn="just">
              <a:lnSpc>
                <a:spcPct val="90000"/>
              </a:lnSpc>
              <a:spcAft>
                <a:spcPts val="600"/>
              </a:spcAft>
              <a:buFont typeface="Arial" panose="020B0604020202020204" pitchFamily="34" charset="0"/>
              <a:buChar char="•"/>
            </a:pPr>
            <a:r>
              <a:rPr lang="en-US" sz="2200" b="1" u="sng" dirty="0" err="1">
                <a:latin typeface="Times New Roman" panose="02020603050405020304" pitchFamily="18" charset="0"/>
                <a:cs typeface="Times New Roman" panose="02020603050405020304" pitchFamily="18" charset="0"/>
              </a:rPr>
              <a:t>Definición</a:t>
            </a:r>
            <a:r>
              <a:rPr lang="en-US" sz="2200" b="1" u="sng" dirty="0">
                <a:latin typeface="Times New Roman" panose="02020603050405020304" pitchFamily="18" charset="0"/>
                <a:cs typeface="Times New Roman" panose="02020603050405020304" pitchFamily="18" charset="0"/>
              </a:rPr>
              <a:t> </a:t>
            </a:r>
            <a:r>
              <a:rPr lang="en-US" sz="2200" dirty="0">
                <a:effectLst/>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concepto</a:t>
            </a:r>
            <a:r>
              <a:rPr lang="en-US" sz="2200" dirty="0">
                <a:latin typeface="Times New Roman" panose="02020603050405020304" pitchFamily="18" charset="0"/>
                <a:cs typeface="Times New Roman" panose="02020603050405020304" pitchFamily="18" charset="0"/>
              </a:rPr>
              <a:t> de </a:t>
            </a:r>
            <a:r>
              <a:rPr lang="en-US" sz="2200" dirty="0" err="1">
                <a:latin typeface="Times New Roman" panose="02020603050405020304" pitchFamily="18" charset="0"/>
                <a:cs typeface="Times New Roman" panose="02020603050405020304" pitchFamily="18" charset="0"/>
              </a:rPr>
              <a:t>inteligencia</a:t>
            </a:r>
            <a:r>
              <a:rPr lang="en-US" sz="2200" dirty="0">
                <a:latin typeface="Times New Roman" panose="02020603050405020304" pitchFamily="18" charset="0"/>
                <a:cs typeface="Times New Roman" panose="02020603050405020304" pitchFamily="18" charset="0"/>
              </a:rPr>
              <a:t> artificial se </a:t>
            </a:r>
            <a:r>
              <a:rPr lang="en-US" sz="2200" dirty="0" err="1">
                <a:latin typeface="Times New Roman" panose="02020603050405020304" pitchFamily="18" charset="0"/>
                <a:cs typeface="Times New Roman" panose="02020603050405020304" pitchFamily="18" charset="0"/>
              </a:rPr>
              <a:t>refiere</a:t>
            </a:r>
            <a:r>
              <a:rPr lang="en-US" sz="2200" dirty="0">
                <a:latin typeface="Times New Roman" panose="02020603050405020304" pitchFamily="18" charset="0"/>
                <a:cs typeface="Times New Roman" panose="02020603050405020304" pitchFamily="18" charset="0"/>
              </a:rPr>
              <a:t> a un </a:t>
            </a:r>
            <a:r>
              <a:rPr lang="en-US" sz="2200" dirty="0" err="1">
                <a:latin typeface="Times New Roman" panose="02020603050405020304" pitchFamily="18" charset="0"/>
                <a:cs typeface="Times New Roman" panose="02020603050405020304" pitchFamily="18" charset="0"/>
              </a:rPr>
              <a:t>programa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computacional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recurre</a:t>
            </a:r>
            <a:r>
              <a:rPr lang="en-US" sz="2200" dirty="0">
                <a:latin typeface="Times New Roman" panose="02020603050405020304" pitchFamily="18" charset="0"/>
                <a:cs typeface="Times New Roman" panose="02020603050405020304" pitchFamily="18" charset="0"/>
              </a:rPr>
              <a:t> a </a:t>
            </a:r>
            <a:r>
              <a:rPr lang="en-US" sz="2200" b="1" dirty="0">
                <a:latin typeface="Times New Roman" panose="02020603050405020304" pitchFamily="18" charset="0"/>
                <a:cs typeface="Times New Roman" panose="02020603050405020304" pitchFamily="18" charset="0"/>
              </a:rPr>
              <a:t>redes </a:t>
            </a:r>
            <a:r>
              <a:rPr lang="en-US" sz="2200" b="1" dirty="0" err="1">
                <a:latin typeface="Times New Roman" panose="02020603050405020304" pitchFamily="18" charset="0"/>
                <a:cs typeface="Times New Roman" panose="02020603050405020304" pitchFamily="18" charset="0"/>
              </a:rPr>
              <a:t>neurales</a:t>
            </a:r>
            <a:r>
              <a:rPr lang="en-US" sz="2200" b="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para </a:t>
            </a:r>
            <a:r>
              <a:rPr lang="en-US" sz="2200" dirty="0" err="1">
                <a:latin typeface="Times New Roman" panose="02020603050405020304" pitchFamily="18" charset="0"/>
                <a:cs typeface="Times New Roman" panose="02020603050405020304" pitchFamily="18" charset="0"/>
              </a:rPr>
              <a:t>aprender</a:t>
            </a:r>
            <a:r>
              <a:rPr lang="en-US" sz="2200" dirty="0">
                <a:latin typeface="Times New Roman" panose="02020603050405020304" pitchFamily="18" charset="0"/>
                <a:cs typeface="Times New Roman" panose="02020603050405020304" pitchFamily="18" charset="0"/>
              </a:rPr>
              <a:t> y </a:t>
            </a:r>
            <a:r>
              <a:rPr lang="en-US" sz="2200" dirty="0" err="1">
                <a:latin typeface="Times New Roman" panose="02020603050405020304" pitchFamily="18" charset="0"/>
                <a:cs typeface="Times New Roman" panose="02020603050405020304" pitchFamily="18" charset="0"/>
              </a:rPr>
              <a:t>procesar</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información</a:t>
            </a:r>
            <a:r>
              <a:rPr lang="en-US" sz="2200" dirty="0">
                <a:effectLst/>
                <a:latin typeface="Times New Roman" panose="02020603050405020304" pitchFamily="18" charset="0"/>
                <a:cs typeface="Times New Roman" panose="02020603050405020304" pitchFamily="18" charset="0"/>
              </a:rPr>
              <a:t>.</a:t>
            </a:r>
          </a:p>
          <a:p>
            <a:pPr marL="571500" indent="-228600" algn="just">
              <a:lnSpc>
                <a:spcPct val="90000"/>
              </a:lnSpc>
              <a:spcAft>
                <a:spcPts val="600"/>
              </a:spcAf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1956, Minsky y McCarthy </a:t>
            </a:r>
            <a:r>
              <a:rPr lang="en-US" sz="2200" dirty="0" err="1">
                <a:latin typeface="Times New Roman" panose="02020603050405020304" pitchFamily="18" charset="0"/>
                <a:cs typeface="Times New Roman" panose="02020603050405020304" pitchFamily="18" charset="0"/>
              </a:rPr>
              <a:t>acuñaron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término</a:t>
            </a:r>
            <a:r>
              <a:rPr lang="en-US" sz="2200" dirty="0">
                <a:latin typeface="Times New Roman" panose="02020603050405020304" pitchFamily="18" charset="0"/>
                <a:cs typeface="Times New Roman" panose="02020603050405020304" pitchFamily="18" charset="0"/>
              </a:rPr>
              <a:t> de </a:t>
            </a:r>
            <a:r>
              <a:rPr lang="en-US" sz="2200" dirty="0" err="1">
                <a:latin typeface="Times New Roman" panose="02020603050405020304" pitchFamily="18" charset="0"/>
                <a:cs typeface="Times New Roman" panose="02020603050405020304" pitchFamily="18" charset="0"/>
              </a:rPr>
              <a:t>inteligencia</a:t>
            </a:r>
            <a:r>
              <a:rPr lang="en-US" sz="2200" dirty="0">
                <a:latin typeface="Times New Roman" panose="02020603050405020304" pitchFamily="18" charset="0"/>
                <a:cs typeface="Times New Roman" panose="02020603050405020304" pitchFamily="18" charset="0"/>
              </a:rPr>
              <a:t> artificial </a:t>
            </a:r>
            <a:r>
              <a:rPr lang="en-US" sz="2200" dirty="0" err="1">
                <a:latin typeface="Times New Roman" panose="02020603050405020304" pitchFamily="18" charset="0"/>
                <a:cs typeface="Times New Roman" panose="02020603050405020304" pitchFamily="18" charset="0"/>
              </a:rPr>
              <a:t>durante</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el</a:t>
            </a:r>
            <a:r>
              <a:rPr lang="en-US" sz="2200" dirty="0">
                <a:latin typeface="Times New Roman" panose="02020603050405020304" pitchFamily="18" charset="0"/>
                <a:cs typeface="Times New Roman" panose="02020603050405020304" pitchFamily="18" charset="0"/>
              </a:rPr>
              <a:t> Dartmouth Summer Research Project on Artificial Intelligence</a:t>
            </a:r>
          </a:p>
          <a:p>
            <a:pPr marL="571500" indent="-228600" algn="just">
              <a:lnSpc>
                <a:spcPct val="90000"/>
              </a:lnSpc>
              <a:spcAft>
                <a:spcPts val="600"/>
              </a:spcAft>
              <a:buFont typeface="Arial" panose="020B0604020202020204" pitchFamily="34" charset="0"/>
              <a:buChar char="•"/>
            </a:pPr>
            <a:endParaRPr lang="en-US" sz="2200" dirty="0">
              <a:effectLst/>
              <a:latin typeface="Times New Roman" panose="02020603050405020304" pitchFamily="18" charset="0"/>
              <a:cs typeface="Times New Roman" panose="02020603050405020304" pitchFamily="18" charset="0"/>
            </a:endParaRPr>
          </a:p>
          <a:p>
            <a:pPr marL="571500" indent="-228600" algn="just">
              <a:lnSpc>
                <a:spcPct val="90000"/>
              </a:lnSpc>
              <a:spcAft>
                <a:spcPts val="600"/>
              </a:spcAft>
              <a:buFont typeface="Arial" panose="020B0604020202020204" pitchFamily="34" charset="0"/>
              <a:buChar char="•"/>
            </a:pPr>
            <a:endParaRPr lang="en-US" sz="2200" dirty="0">
              <a:latin typeface="Times New Roman" panose="02020603050405020304" pitchFamily="18" charset="0"/>
              <a:cs typeface="Times New Roman" panose="02020603050405020304" pitchFamily="18" charset="0"/>
            </a:endParaRPr>
          </a:p>
          <a:p>
            <a:pPr marL="571500" indent="-228600" algn="just">
              <a:lnSpc>
                <a:spcPct val="90000"/>
              </a:lnSpc>
              <a:spcAft>
                <a:spcPts val="600"/>
              </a:spcAft>
              <a:buFont typeface="Arial" panose="020B0604020202020204" pitchFamily="34" charset="0"/>
              <a:buChar char="•"/>
            </a:pPr>
            <a:endParaRPr lang="en-US" sz="2200" dirty="0">
              <a:effectLst/>
              <a:latin typeface="Times New Roman" panose="02020603050405020304" pitchFamily="18" charset="0"/>
              <a:cs typeface="Times New Roman" panose="02020603050405020304" pitchFamily="18" charset="0"/>
            </a:endParaRPr>
          </a:p>
          <a:p>
            <a:pPr marL="0" indent="-228600" algn="just">
              <a:lnSpc>
                <a:spcPct val="90000"/>
              </a:lnSpc>
              <a:spcAft>
                <a:spcPts val="600"/>
              </a:spcAft>
              <a:buFont typeface="Arial" panose="020B0604020202020204" pitchFamily="34" charset="0"/>
              <a:buChar char="•"/>
            </a:pPr>
            <a:endParaRPr lang="en-US" sz="2200" dirty="0">
              <a:effectLst/>
              <a:latin typeface="Times New Roman" panose="02020603050405020304" pitchFamily="18" charset="0"/>
              <a:cs typeface="Times New Roman" panose="02020603050405020304" pitchFamily="18" charset="0"/>
            </a:endParaRPr>
          </a:p>
        </p:txBody>
      </p:sp>
      <p:sp>
        <p:nvSpPr>
          <p:cNvPr id="5" name="Subtítulo 2">
            <a:extLst>
              <a:ext uri="{FF2B5EF4-FFF2-40B4-BE49-F238E27FC236}">
                <a16:creationId xmlns:a16="http://schemas.microsoft.com/office/drawing/2014/main" id="{9ED0BEE9-8C17-967E-CB7F-0E5874C7BAF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7189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B0F211-779B-6EBA-AA14-3EE4860EA167}"/>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Rectangle 19">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ítulo 1">
            <a:extLst>
              <a:ext uri="{FF2B5EF4-FFF2-40B4-BE49-F238E27FC236}">
                <a16:creationId xmlns:a16="http://schemas.microsoft.com/office/drawing/2014/main" id="{2AA0CE77-1743-AD50-67AB-5D6C0AFB68DE}"/>
              </a:ext>
            </a:extLst>
          </p:cNvPr>
          <p:cNvSpPr>
            <a:spLocks noGrp="1"/>
          </p:cNvSpPr>
          <p:nvPr>
            <p:ph type="title"/>
          </p:nvPr>
        </p:nvSpPr>
        <p:spPr>
          <a:xfrm>
            <a:off x="1115568" y="548640"/>
            <a:ext cx="10168128" cy="1179576"/>
          </a:xfrm>
        </p:spPr>
        <p:txBody>
          <a:bodyPr vert="horz" lIns="91440" tIns="45720" rIns="91440" bIns="45720" rtlCol="0" anchor="ctr">
            <a:normAutofit/>
          </a:bodyPr>
          <a:lstStyle/>
          <a:p>
            <a:r>
              <a:rPr lang="en-US" sz="2500" b="1" dirty="0" err="1">
                <a:latin typeface="Times New Roman" panose="02020603050405020304" pitchFamily="18" charset="0"/>
                <a:cs typeface="Times New Roman" panose="02020603050405020304" pitchFamily="18" charset="0"/>
              </a:rPr>
              <a:t>Inteligencia</a:t>
            </a:r>
            <a:r>
              <a:rPr lang="en-US" sz="2500" b="1" dirty="0">
                <a:latin typeface="Times New Roman" panose="02020603050405020304" pitchFamily="18" charset="0"/>
                <a:cs typeface="Times New Roman" panose="02020603050405020304" pitchFamily="18" charset="0"/>
              </a:rPr>
              <a:t> Artificial y </a:t>
            </a:r>
            <a:r>
              <a:rPr lang="en-US" sz="2500" b="1" dirty="0" err="1">
                <a:latin typeface="Times New Roman" panose="02020603050405020304" pitchFamily="18" charset="0"/>
                <a:cs typeface="Times New Roman" panose="02020603050405020304" pitchFamily="18" charset="0"/>
              </a:rPr>
              <a:t>lenguaje</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humano</a:t>
            </a:r>
            <a:r>
              <a:rPr lang="en-US" sz="2500" b="1" dirty="0">
                <a:latin typeface="Times New Roman" panose="02020603050405020304" pitchFamily="18" charset="0"/>
                <a:cs typeface="Times New Roman" panose="02020603050405020304" pitchFamily="18" charset="0"/>
              </a:rPr>
              <a:t> </a:t>
            </a:r>
            <a:br>
              <a:rPr lang="en-US" sz="2500" b="1" dirty="0"/>
            </a:br>
            <a:br>
              <a:rPr lang="en-US" sz="2500" b="1" dirty="0"/>
            </a:br>
            <a:r>
              <a:rPr lang="en-US" sz="2500" b="1" dirty="0"/>
              <a:t> </a:t>
            </a:r>
          </a:p>
        </p:txBody>
      </p:sp>
      <p:sp>
        <p:nvSpPr>
          <p:cNvPr id="22" name="Rectangle 21">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Imagen 1">
            <a:extLst>
              <a:ext uri="{FF2B5EF4-FFF2-40B4-BE49-F238E27FC236}">
                <a16:creationId xmlns:a16="http://schemas.microsoft.com/office/drawing/2014/main" id="{910AA975-40FA-1017-E4DA-990DED79682D}"/>
              </a:ext>
            </a:extLst>
          </p:cNvPr>
          <p:cNvPicPr>
            <a:picLocks noChangeAspect="1"/>
          </p:cNvPicPr>
          <p:nvPr/>
        </p:nvPicPr>
        <p:blipFill>
          <a:blip r:embed="rId2"/>
          <a:srcRect t="4329" r="2" b="2"/>
          <a:stretch>
            <a:fillRect/>
          </a:stretch>
        </p:blipFill>
        <p:spPr>
          <a:xfrm>
            <a:off x="908304" y="2478024"/>
            <a:ext cx="6009855" cy="3694176"/>
          </a:xfrm>
          <a:prstGeom prst="rect">
            <a:avLst/>
          </a:prstGeom>
        </p:spPr>
      </p:pic>
      <p:sp>
        <p:nvSpPr>
          <p:cNvPr id="11" name="CuadroTexto 10">
            <a:extLst>
              <a:ext uri="{FF2B5EF4-FFF2-40B4-BE49-F238E27FC236}">
                <a16:creationId xmlns:a16="http://schemas.microsoft.com/office/drawing/2014/main" id="{7CB10A80-1F4E-DC11-3DEA-CD3F6E8DBAB6}"/>
              </a:ext>
            </a:extLst>
          </p:cNvPr>
          <p:cNvSpPr txBox="1"/>
          <p:nvPr/>
        </p:nvSpPr>
        <p:spPr>
          <a:xfrm>
            <a:off x="6999890" y="2018806"/>
            <a:ext cx="4785141" cy="4560670"/>
          </a:xfrm>
          <a:prstGeom prst="rect">
            <a:avLst/>
          </a:prstGeom>
        </p:spPr>
        <p:txBody>
          <a:bodyPr vert="horz" lIns="91440" tIns="45720" rIns="91440" bIns="45720" rtlCol="0" anchor="ctr">
            <a:normAutofit/>
          </a:bodyPr>
          <a:lstStyle/>
          <a:p>
            <a:pPr marL="571500" indent="-228600" algn="just">
              <a:lnSpc>
                <a:spcPct val="90000"/>
              </a:lnSpc>
              <a:spcAft>
                <a:spcPts val="600"/>
              </a:spcAf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Los </a:t>
            </a:r>
            <a:r>
              <a:rPr lang="en-US" sz="1600" dirty="0" err="1">
                <a:latin typeface="Times New Roman" panose="02020603050405020304" pitchFamily="18" charset="0"/>
                <a:cs typeface="Times New Roman" panose="02020603050405020304" pitchFamily="18" charset="0"/>
              </a:rPr>
              <a:t>modelos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actuales</a:t>
            </a:r>
            <a:r>
              <a:rPr lang="en-US" sz="1600" dirty="0">
                <a:latin typeface="Times New Roman" panose="02020603050405020304" pitchFamily="18" charset="0"/>
                <a:cs typeface="Times New Roman" panose="02020603050405020304" pitchFamily="18" charset="0"/>
              </a:rPr>
              <a:t> de IA se </a:t>
            </a:r>
            <a:r>
              <a:rPr lang="en-US" sz="1600" dirty="0" err="1">
                <a:latin typeface="Times New Roman" panose="02020603050405020304" pitchFamily="18" charset="0"/>
                <a:cs typeface="Times New Roman" panose="02020603050405020304" pitchFamily="18" charset="0"/>
              </a:rPr>
              <a:t>comunican</a:t>
            </a:r>
            <a:r>
              <a:rPr lang="en-US" sz="1600" dirty="0">
                <a:latin typeface="Times New Roman" panose="02020603050405020304" pitchFamily="18" charset="0"/>
                <a:cs typeface="Times New Roman" panose="02020603050405020304" pitchFamily="18" charset="0"/>
              </a:rPr>
              <a:t> con </a:t>
            </a:r>
            <a:r>
              <a:rPr lang="en-US" sz="1600" dirty="0" err="1">
                <a:latin typeface="Times New Roman" panose="02020603050405020304" pitchFamily="18" charset="0"/>
                <a:cs typeface="Times New Roman" panose="02020603050405020304" pitchFamily="18" charset="0"/>
              </a:rPr>
              <a:t>los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seres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humanos</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través</a:t>
            </a:r>
            <a:r>
              <a:rPr lang="en-US" sz="1600" dirty="0">
                <a:latin typeface="Times New Roman" panose="02020603050405020304" pitchFamily="18" charset="0"/>
                <a:cs typeface="Times New Roman" panose="02020603050405020304" pitchFamily="18" charset="0"/>
              </a:rPr>
              <a:t> del </a:t>
            </a:r>
            <a:r>
              <a:rPr lang="en-US" sz="1600" dirty="0" err="1">
                <a:latin typeface="Times New Roman" panose="02020603050405020304" pitchFamily="18" charset="0"/>
                <a:cs typeface="Times New Roman" panose="02020603050405020304" pitchFamily="18" charset="0"/>
              </a:rPr>
              <a:t>lenguaje</a:t>
            </a:r>
            <a:r>
              <a:rPr lang="en-US" sz="1600" dirty="0">
                <a:latin typeface="Times New Roman" panose="02020603050405020304" pitchFamily="18" charset="0"/>
                <a:cs typeface="Times New Roman" panose="02020603050405020304" pitchFamily="18" charset="0"/>
              </a:rPr>
              <a:t> natural. Esto no </a:t>
            </a:r>
            <a:r>
              <a:rPr lang="en-US" sz="1600" dirty="0" err="1">
                <a:latin typeface="Times New Roman" panose="02020603050405020304" pitchFamily="18" charset="0"/>
                <a:cs typeface="Times New Roman" panose="02020603050405020304" pitchFamily="18" charset="0"/>
              </a:rPr>
              <a:t>supone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que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modelo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procese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lenguaje</a:t>
            </a:r>
            <a:r>
              <a:rPr lang="en-US" sz="1600" dirty="0">
                <a:latin typeface="Times New Roman" panose="02020603050405020304" pitchFamily="18" charset="0"/>
                <a:cs typeface="Times New Roman" panose="02020603050405020304" pitchFamily="18" charset="0"/>
              </a:rPr>
              <a:t> de la </a:t>
            </a:r>
            <a:r>
              <a:rPr lang="en-US" sz="1600" dirty="0" err="1">
                <a:latin typeface="Times New Roman" panose="02020603050405020304" pitchFamily="18" charset="0"/>
                <a:cs typeface="Times New Roman" panose="02020603050405020304" pitchFamily="18" charset="0"/>
              </a:rPr>
              <a:t>misma</a:t>
            </a:r>
            <a:r>
              <a:rPr lang="en-US" sz="1600" dirty="0">
                <a:latin typeface="Times New Roman" panose="02020603050405020304" pitchFamily="18" charset="0"/>
                <a:cs typeface="Times New Roman" panose="02020603050405020304" pitchFamily="18" charset="0"/>
              </a:rPr>
              <a:t> forma </a:t>
            </a:r>
            <a:r>
              <a:rPr lang="en-US" sz="1600" dirty="0" err="1">
                <a:latin typeface="Times New Roman" panose="02020603050405020304" pitchFamily="18" charset="0"/>
                <a:cs typeface="Times New Roman" panose="02020603050405020304" pitchFamily="18" charset="0"/>
              </a:rPr>
              <a:t>que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a:t>
            </a:r>
            <a:r>
              <a:rPr lang="en-US" sz="1600" dirty="0">
                <a:latin typeface="Times New Roman" panose="02020603050405020304" pitchFamily="18" charset="0"/>
                <a:cs typeface="Times New Roman" panose="02020603050405020304" pitchFamily="18" charset="0"/>
              </a:rPr>
              <a:t> ser </a:t>
            </a:r>
            <a:r>
              <a:rPr lang="en-US" sz="1600" dirty="0" err="1">
                <a:latin typeface="Times New Roman" panose="02020603050405020304" pitchFamily="18" charset="0"/>
                <a:cs typeface="Times New Roman" panose="02020603050405020304" pitchFamily="18" charset="0"/>
              </a:rPr>
              <a:t>humano</a:t>
            </a:r>
            <a:r>
              <a:rPr lang="en-US" sz="1600" dirty="0">
                <a:latin typeface="Times New Roman" panose="02020603050405020304" pitchFamily="18" charset="0"/>
                <a:cs typeface="Times New Roman" panose="02020603050405020304" pitchFamily="18" charset="0"/>
              </a:rPr>
              <a:t>. </a:t>
            </a:r>
          </a:p>
          <a:p>
            <a:pPr marL="571500" indent="-228600" algn="just">
              <a:lnSpc>
                <a:spcPct val="90000"/>
              </a:lnSpc>
              <a:spcAft>
                <a:spcPts val="600"/>
              </a:spcAft>
              <a:buFont typeface="Arial" panose="020B0604020202020204" pitchFamily="34" charset="0"/>
              <a:buChar char="•"/>
            </a:pPr>
            <a:r>
              <a:rPr lang="en-US" sz="1600" dirty="0">
                <a:effectLst/>
                <a:latin typeface="Times New Roman" panose="02020603050405020304" pitchFamily="18" charset="0"/>
                <a:cs typeface="Times New Roman" panose="02020603050405020304" pitchFamily="18" charset="0"/>
              </a:rPr>
              <a:t>El camino </a:t>
            </a:r>
            <a:r>
              <a:rPr lang="en-US" sz="1600" dirty="0" err="1">
                <a:effectLst/>
                <a:latin typeface="Times New Roman" panose="02020603050405020304" pitchFamily="18" charset="0"/>
                <a:cs typeface="Times New Roman" panose="02020603050405020304" pitchFamily="18" charset="0"/>
              </a:rPr>
              <a:t>que</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recorre</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el</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pensamiento</a:t>
            </a:r>
            <a:r>
              <a:rPr lang="en-US" sz="1600" dirty="0">
                <a:effectLst/>
                <a:latin typeface="Times New Roman" panose="02020603050405020304" pitchFamily="18" charset="0"/>
                <a:cs typeface="Times New Roman" panose="02020603050405020304" pitchFamily="18" charset="0"/>
              </a:rPr>
              <a:t> al leer </a:t>
            </a:r>
            <a:r>
              <a:rPr lang="en-US" sz="1600" dirty="0" err="1">
                <a:effectLst/>
                <a:latin typeface="Times New Roman" panose="02020603050405020304" pitchFamily="18" charset="0"/>
                <a:cs typeface="Times New Roman" panose="02020603050405020304" pitchFamily="18" charset="0"/>
              </a:rPr>
              <a:t>una</a:t>
            </a:r>
            <a:r>
              <a:rPr lang="en-US" sz="1600" dirty="0">
                <a:effectLst/>
                <a:latin typeface="Times New Roman" panose="02020603050405020304" pitchFamily="18" charset="0"/>
                <a:cs typeface="Times New Roman" panose="02020603050405020304" pitchFamily="18" charset="0"/>
              </a:rPr>
              <a:t> palabra y </a:t>
            </a:r>
            <a:r>
              <a:rPr lang="en-US" sz="1600" dirty="0" err="1">
                <a:effectLst/>
                <a:latin typeface="Times New Roman" panose="02020603050405020304" pitchFamily="18" charset="0"/>
                <a:cs typeface="Times New Roman" panose="02020603050405020304" pitchFamily="18" charset="0"/>
              </a:rPr>
              <a:t>evocar</a:t>
            </a:r>
            <a:r>
              <a:rPr lang="en-US" sz="1600" dirty="0">
                <a:effectLst/>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referente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debe</a:t>
            </a:r>
            <a:r>
              <a:rPr lang="en-US" sz="1600" dirty="0">
                <a:latin typeface="Times New Roman" panose="02020603050405020304" pitchFamily="18" charset="0"/>
                <a:cs typeface="Times New Roman" panose="02020603050405020304" pitchFamily="18" charset="0"/>
              </a:rPr>
              <a:t> ser </a:t>
            </a:r>
            <a:r>
              <a:rPr lang="en-US" sz="1600" dirty="0" err="1">
                <a:latin typeface="Times New Roman" panose="02020603050405020304" pitchFamily="18" charset="0"/>
                <a:cs typeface="Times New Roman" panose="02020603050405020304" pitchFamily="18" charset="0"/>
              </a:rPr>
              <a:t>reconstruido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a:t>
            </a:r>
            <a:r>
              <a:rPr lang="en-US" sz="1600" dirty="0">
                <a:latin typeface="Times New Roman" panose="02020603050405020304" pitchFamily="18" charset="0"/>
                <a:cs typeface="Times New Roman" panose="02020603050405020304" pitchFamily="18" charset="0"/>
              </a:rPr>
              <a:t> la IA a </a:t>
            </a:r>
            <a:r>
              <a:rPr lang="en-US" sz="1600" dirty="0" err="1">
                <a:latin typeface="Times New Roman" panose="02020603050405020304" pitchFamily="18" charset="0"/>
                <a:cs typeface="Times New Roman" panose="02020603050405020304" pitchFamily="18" charset="0"/>
              </a:rPr>
              <a:t>través</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los</a:t>
            </a:r>
            <a:r>
              <a:rPr lang="en-US" sz="1600" dirty="0">
                <a:latin typeface="Times New Roman" panose="02020603050405020304" pitchFamily="18" charset="0"/>
                <a:cs typeface="Times New Roman" panose="02020603050405020304" pitchFamily="18" charset="0"/>
              </a:rPr>
              <a:t> </a:t>
            </a:r>
            <a:r>
              <a:rPr lang="en-US" sz="1600" b="1" i="1" dirty="0">
                <a:latin typeface="Times New Roman" panose="02020603050405020304" pitchFamily="18" charset="0"/>
                <a:cs typeface="Times New Roman" panose="02020603050405020304" pitchFamily="18" charset="0"/>
              </a:rPr>
              <a:t>weights</a:t>
            </a:r>
            <a:r>
              <a:rPr lang="en-US" sz="1600" i="1" dirty="0">
                <a:latin typeface="Times New Roman" panose="02020603050405020304" pitchFamily="18" charset="0"/>
                <a:cs typeface="Times New Roman" panose="02020603050405020304" pitchFamily="18" charset="0"/>
              </a:rPr>
              <a:t>. </a:t>
            </a:r>
          </a:p>
          <a:p>
            <a:pPr marL="571500" indent="-228600" algn="just">
              <a:lnSpc>
                <a:spcPct val="90000"/>
              </a:lnSpc>
              <a:spcAft>
                <a:spcPts val="600"/>
              </a:spcAft>
              <a:buFont typeface="Arial" panose="020B0604020202020204" pitchFamily="34" charset="0"/>
              <a:buChar char="•"/>
            </a:pPr>
            <a:r>
              <a:rPr lang="en-US" sz="1600" dirty="0" err="1">
                <a:latin typeface="Times New Roman" panose="02020603050405020304" pitchFamily="18" charset="0"/>
                <a:cs typeface="Times New Roman" panose="02020603050405020304" pitchFamily="18" charset="0"/>
              </a:rPr>
              <a:t>Entrenar</a:t>
            </a:r>
            <a:r>
              <a:rPr lang="en-US" sz="1600" dirty="0">
                <a:latin typeface="Times New Roman" panose="02020603050405020304" pitchFamily="18" charset="0"/>
                <a:cs typeface="Times New Roman" panose="02020603050405020304" pitchFamily="18" charset="0"/>
              </a:rPr>
              <a:t> a la IA </a:t>
            </a:r>
            <a:r>
              <a:rPr lang="en-US" sz="1600" dirty="0" err="1">
                <a:latin typeface="Times New Roman" panose="02020603050405020304" pitchFamily="18" charset="0"/>
                <a:cs typeface="Times New Roman" panose="02020603050405020304" pitchFamily="18" charset="0"/>
              </a:rPr>
              <a:t>significa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que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los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programadores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enseñen</a:t>
            </a:r>
            <a:r>
              <a:rPr lang="en-US" sz="1600" dirty="0">
                <a:latin typeface="Times New Roman" panose="02020603050405020304" pitchFamily="18" charset="0"/>
                <a:cs typeface="Times New Roman" panose="02020603050405020304" pitchFamily="18" charset="0"/>
              </a:rPr>
              <a:t> a las redes </a:t>
            </a:r>
            <a:r>
              <a:rPr lang="en-US" sz="1600" dirty="0" err="1">
                <a:latin typeface="Times New Roman" panose="02020603050405020304" pitchFamily="18" charset="0"/>
                <a:cs typeface="Times New Roman" panose="02020603050405020304" pitchFamily="18" charset="0"/>
              </a:rPr>
              <a:t>neuronales</a:t>
            </a:r>
            <a:r>
              <a:rPr lang="en-US" sz="1600" dirty="0">
                <a:latin typeface="Times New Roman" panose="02020603050405020304" pitchFamily="18" charset="0"/>
                <a:cs typeface="Times New Roman" panose="02020603050405020304" pitchFamily="18" charset="0"/>
              </a:rPr>
              <a:t> de la IA a </a:t>
            </a:r>
            <a:r>
              <a:rPr lang="en-US" sz="1600" dirty="0" err="1">
                <a:latin typeface="Times New Roman" panose="02020603050405020304" pitchFamily="18" charset="0"/>
                <a:cs typeface="Times New Roman" panose="02020603050405020304" pitchFamily="18" charset="0"/>
              </a:rPr>
              <a:t>procesar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información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pero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sobre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todo</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distinguir</a:t>
            </a:r>
            <a:r>
              <a:rPr lang="en-US" sz="1600" dirty="0">
                <a:latin typeface="Times New Roman" panose="02020603050405020304" pitchFamily="18" charset="0"/>
                <a:cs typeface="Times New Roman" panose="02020603050405020304" pitchFamily="18" charset="0"/>
              </a:rPr>
              <a:t> entre </a:t>
            </a:r>
            <a:r>
              <a:rPr lang="en-US" sz="1600" b="1" i="1" u="sng" dirty="0">
                <a:latin typeface="Times New Roman" panose="02020603050405020304" pitchFamily="18" charset="0"/>
                <a:cs typeface="Times New Roman" panose="02020603050405020304" pitchFamily="18" charset="0"/>
              </a:rPr>
              <a:t>outputs </a:t>
            </a:r>
            <a:r>
              <a:rPr lang="en-US" sz="1600" b="1" u="sng" dirty="0" err="1">
                <a:latin typeface="Times New Roman" panose="02020603050405020304" pitchFamily="18" charset="0"/>
                <a:cs typeface="Times New Roman" panose="02020603050405020304" pitchFamily="18" charset="0"/>
              </a:rPr>
              <a:t>deseables</a:t>
            </a:r>
            <a:r>
              <a:rPr lang="en-US" sz="1600" b="1" u="sng" dirty="0">
                <a:latin typeface="Times New Roman" panose="02020603050405020304" pitchFamily="18" charset="0"/>
                <a:cs typeface="Times New Roman" panose="02020603050405020304" pitchFamily="18" charset="0"/>
              </a:rPr>
              <a:t> y </a:t>
            </a:r>
            <a:r>
              <a:rPr lang="en-US" sz="1600" b="1" u="sng" dirty="0" err="1">
                <a:latin typeface="Times New Roman" panose="02020603050405020304" pitchFamily="18" charset="0"/>
                <a:cs typeface="Times New Roman" panose="02020603050405020304" pitchFamily="18" charset="0"/>
              </a:rPr>
              <a:t>los</a:t>
            </a:r>
            <a:r>
              <a:rPr lang="en-US" sz="1600" b="1" u="sng" dirty="0">
                <a:latin typeface="Times New Roman" panose="02020603050405020304" pitchFamily="18" charset="0"/>
                <a:cs typeface="Times New Roman" panose="02020603050405020304" pitchFamily="18" charset="0"/>
              </a:rPr>
              <a:t> </a:t>
            </a:r>
            <a:r>
              <a:rPr lang="en-US" sz="1600" b="1" u="sng" dirty="0" err="1">
                <a:latin typeface="Times New Roman" panose="02020603050405020304" pitchFamily="18" charset="0"/>
                <a:cs typeface="Times New Roman" panose="02020603050405020304" pitchFamily="18" charset="0"/>
              </a:rPr>
              <a:t>erroneos</a:t>
            </a:r>
            <a:r>
              <a:rPr lang="en-US" sz="1600" dirty="0">
                <a:latin typeface="Times New Roman" panose="02020603050405020304" pitchFamily="18" charset="0"/>
                <a:cs typeface="Times New Roman" panose="02020603050405020304" pitchFamily="18" charset="0"/>
              </a:rPr>
              <a:t>.</a:t>
            </a:r>
          </a:p>
          <a:p>
            <a:pPr marL="571500" indent="-228600" algn="just">
              <a:lnSpc>
                <a:spcPct val="90000"/>
              </a:lnSpc>
              <a:spcAft>
                <a:spcPts val="600"/>
              </a:spcAft>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Lo </a:t>
            </a:r>
            <a:r>
              <a:rPr lang="en-US" sz="1600" dirty="0" err="1">
                <a:latin typeface="Times New Roman" panose="02020603050405020304" pitchFamily="18" charset="0"/>
                <a:cs typeface="Times New Roman" panose="02020603050405020304" pitchFamily="18" charset="0"/>
              </a:rPr>
              <a:t>que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hace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realmente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realmente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único</a:t>
            </a:r>
            <a:r>
              <a:rPr lang="en-US" sz="1600" dirty="0">
                <a:latin typeface="Times New Roman" panose="02020603050405020304" pitchFamily="18" charset="0"/>
                <a:cs typeface="Times New Roman" panose="02020603050405020304" pitchFamily="18" charset="0"/>
              </a:rPr>
              <a:t> a </a:t>
            </a:r>
            <a:r>
              <a:rPr lang="en-US" sz="1600" i="1" dirty="0">
                <a:latin typeface="Times New Roman" panose="02020603050405020304" pitchFamily="18" charset="0"/>
                <a:cs typeface="Times New Roman" panose="02020603050405020304" pitchFamily="18" charset="0"/>
              </a:rPr>
              <a:t>Chat GPT</a:t>
            </a:r>
            <a:r>
              <a:rPr lang="en-US" sz="1600" dirty="0">
                <a:latin typeface="Times New Roman" panose="02020603050405020304" pitchFamily="18" charset="0"/>
                <a:cs typeface="Times New Roman" panose="02020603050405020304" pitchFamily="18" charset="0"/>
              </a:rPr>
              <a:t> es la </a:t>
            </a:r>
            <a:r>
              <a:rPr lang="en-US" sz="1600" dirty="0" err="1">
                <a:latin typeface="Times New Roman" panose="02020603050405020304" pitchFamily="18" charset="0"/>
                <a:cs typeface="Times New Roman" panose="02020603050405020304" pitchFamily="18" charset="0"/>
              </a:rPr>
              <a:t>cantidad</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parámetros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que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contiene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más</a:t>
            </a:r>
            <a:r>
              <a:rPr lang="en-US" sz="1600" dirty="0">
                <a:latin typeface="Times New Roman" panose="02020603050405020304" pitchFamily="18" charset="0"/>
                <a:cs typeface="Times New Roman" panose="02020603050405020304" pitchFamily="18" charset="0"/>
              </a:rPr>
              <a:t> de 175 mil </a:t>
            </a:r>
            <a:r>
              <a:rPr lang="en-US" sz="1600" dirty="0" err="1">
                <a:latin typeface="Times New Roman" panose="02020603050405020304" pitchFamily="18" charset="0"/>
                <a:cs typeface="Times New Roman" panose="02020603050405020304" pitchFamily="18" charset="0"/>
              </a:rPr>
              <a:t>millones</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parámetros</a:t>
            </a:r>
            <a:r>
              <a:rPr lang="en-US" sz="1600" dirty="0">
                <a:latin typeface="Times New Roman" panose="02020603050405020304" pitchFamily="18" charset="0"/>
                <a:cs typeface="Times New Roman" panose="02020603050405020304" pitchFamily="18" charset="0"/>
              </a:rPr>
              <a:t> (no se sabe </a:t>
            </a:r>
            <a:r>
              <a:rPr lang="en-US" sz="1600" dirty="0" err="1">
                <a:latin typeface="Times New Roman" panose="02020603050405020304" pitchFamily="18" charset="0"/>
                <a:cs typeface="Times New Roman" panose="02020603050405020304" pitchFamily="18" charset="0"/>
              </a:rPr>
              <a:t>actualmente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cuántos</a:t>
            </a:r>
            <a:r>
              <a:rPr lang="en-US" sz="1600" dirty="0">
                <a:latin typeface="Times New Roman" panose="02020603050405020304" pitchFamily="18" charset="0"/>
                <a:cs typeface="Times New Roman" panose="02020603050405020304" pitchFamily="18" charset="0"/>
              </a:rPr>
              <a:t>)</a:t>
            </a:r>
          </a:p>
        </p:txBody>
      </p:sp>
      <p:sp>
        <p:nvSpPr>
          <p:cNvPr id="5" name="Subtítulo 2">
            <a:extLst>
              <a:ext uri="{FF2B5EF4-FFF2-40B4-BE49-F238E27FC236}">
                <a16:creationId xmlns:a16="http://schemas.microsoft.com/office/drawing/2014/main" id="{A898297F-D21C-2FD9-69B3-BB9402EB95DC}"/>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913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7AD37-51FD-4BAB-F635-D6152B2DA437}"/>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7A7BF84-FD9D-C34E-BA5E-91426564B83A}"/>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62DEF7A1-2575-AB26-785B-98133B99791E}"/>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Las redes neuronales y la capacidad lingüística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5067F271-6965-C955-8A7F-AAF28B938CC0}"/>
              </a:ext>
            </a:extLst>
          </p:cNvPr>
          <p:cNvSpPr txBox="1"/>
          <p:nvPr/>
        </p:nvSpPr>
        <p:spPr>
          <a:xfrm>
            <a:off x="186628" y="766732"/>
            <a:ext cx="11818743" cy="5632311"/>
          </a:xfrm>
          <a:prstGeom prst="rect">
            <a:avLst/>
          </a:prstGeom>
          <a:solidFill>
            <a:srgbClr val="FFC000"/>
          </a:solidFill>
        </p:spPr>
        <p:txBody>
          <a:bodyPr wrap="square" rtlCol="0">
            <a:spAutoFit/>
          </a:bodyPr>
          <a:lstStyle/>
          <a:p>
            <a:pPr marL="571500" indent="-571500" algn="just">
              <a:buFont typeface="+mj-lt"/>
              <a:buAutoNum type="arabicPeriod"/>
            </a:pPr>
            <a:r>
              <a:rPr lang="es-MX" sz="2400" b="1" u="sng" dirty="0">
                <a:solidFill>
                  <a:srgbClr val="000000"/>
                </a:solidFill>
                <a:latin typeface="Times New Roman" panose="02020603050405020304" pitchFamily="18" charset="0"/>
                <a:cs typeface="Times New Roman" panose="02020603050405020304" pitchFamily="18" charset="0"/>
              </a:rPr>
              <a:t>Diferencia entre </a:t>
            </a:r>
            <a:r>
              <a:rPr lang="es-MX" sz="2400" b="1" i="1" u="sng" dirty="0">
                <a:solidFill>
                  <a:srgbClr val="000000"/>
                </a:solidFill>
                <a:latin typeface="Times New Roman" panose="02020603050405020304" pitchFamily="18" charset="0"/>
                <a:cs typeface="Times New Roman" panose="02020603050405020304" pitchFamily="18" charset="0"/>
              </a:rPr>
              <a:t>machine learning </a:t>
            </a:r>
            <a:r>
              <a:rPr lang="es-MX" sz="2400" b="1" u="sng" dirty="0">
                <a:solidFill>
                  <a:srgbClr val="000000"/>
                </a:solidFill>
                <a:latin typeface="Times New Roman" panose="02020603050405020304" pitchFamily="18" charset="0"/>
                <a:cs typeface="Times New Roman" panose="02020603050405020304" pitchFamily="18" charset="0"/>
              </a:rPr>
              <a:t>y </a:t>
            </a:r>
            <a:r>
              <a:rPr lang="es-MX" sz="2400" b="1" i="1" u="sng" dirty="0">
                <a:solidFill>
                  <a:srgbClr val="000000"/>
                </a:solidFill>
                <a:latin typeface="Times New Roman" panose="02020603050405020304" pitchFamily="18" charset="0"/>
                <a:cs typeface="Times New Roman" panose="02020603050405020304" pitchFamily="18" charset="0"/>
              </a:rPr>
              <a:t>deep learning</a:t>
            </a:r>
            <a:r>
              <a:rPr lang="es-MX" sz="2400" dirty="0">
                <a:solidFill>
                  <a:srgbClr val="000000"/>
                </a:solidFill>
                <a:latin typeface="Times New Roman" panose="02020603050405020304" pitchFamily="18" charset="0"/>
                <a:cs typeface="Times New Roman" panose="02020603050405020304" pitchFamily="18" charset="0"/>
              </a:rPr>
              <a:t>: mientras el machine learning requiere la intervención del humano para ser programada, el </a:t>
            </a:r>
            <a:r>
              <a:rPr lang="es-MX" sz="2400" i="1" dirty="0">
                <a:solidFill>
                  <a:srgbClr val="000000"/>
                </a:solidFill>
                <a:latin typeface="Times New Roman" panose="02020603050405020304" pitchFamily="18" charset="0"/>
                <a:cs typeface="Times New Roman" panose="02020603050405020304" pitchFamily="18" charset="0"/>
              </a:rPr>
              <a:t>deep learning</a:t>
            </a:r>
            <a:r>
              <a:rPr lang="es-MX" sz="2400" dirty="0">
                <a:solidFill>
                  <a:srgbClr val="000000"/>
                </a:solidFill>
                <a:latin typeface="Times New Roman" panose="02020603050405020304" pitchFamily="18" charset="0"/>
                <a:cs typeface="Times New Roman" panose="02020603050405020304" pitchFamily="18" charset="0"/>
              </a:rPr>
              <a:t> supone que la máquine puede entrenarse o aprender </a:t>
            </a:r>
          </a:p>
          <a:p>
            <a:pPr marL="571500" indent="-571500" algn="just">
              <a:buFont typeface="+mj-lt"/>
              <a:buAutoNum type="arabicPeriod"/>
            </a:pPr>
            <a:r>
              <a:rPr lang="es-MX" sz="2400" dirty="0">
                <a:latin typeface="Times New Roman" panose="02020603050405020304" pitchFamily="18" charset="0"/>
                <a:cs typeface="Times New Roman" panose="02020603050405020304" pitchFamily="18" charset="0"/>
              </a:rPr>
              <a:t>ChatGPT o Bing Chat pueden identificar el contexto, </a:t>
            </a:r>
            <a:r>
              <a:rPr lang="es-MX" sz="2400" u="sng" dirty="0">
                <a:latin typeface="Times New Roman" panose="02020603050405020304" pitchFamily="18" charset="0"/>
                <a:cs typeface="Times New Roman" panose="02020603050405020304" pitchFamily="18" charset="0"/>
              </a:rPr>
              <a:t>las ideas claves </a:t>
            </a:r>
            <a:r>
              <a:rPr lang="es-MX" sz="2400" dirty="0">
                <a:latin typeface="Times New Roman" panose="02020603050405020304" pitchFamily="18" charset="0"/>
                <a:cs typeface="Times New Roman" panose="02020603050405020304" pitchFamily="18" charset="0"/>
              </a:rPr>
              <a:t>e incluso detectar jerga o palabras características de un corpus particular </a:t>
            </a:r>
          </a:p>
          <a:p>
            <a:pPr marL="571500" indent="-571500" algn="just">
              <a:buFont typeface="+mj-lt"/>
              <a:buAutoNum type="arabicPeriod"/>
            </a:pPr>
            <a:r>
              <a:rPr lang="es-MX" sz="2400" dirty="0">
                <a:solidFill>
                  <a:srgbClr val="000000"/>
                </a:solidFill>
                <a:effectLst/>
                <a:latin typeface="Times New Roman" panose="02020603050405020304" pitchFamily="18" charset="0"/>
                <a:cs typeface="Times New Roman" panose="02020603050405020304" pitchFamily="18" charset="0"/>
              </a:rPr>
              <a:t>El modelo de Chat util</a:t>
            </a:r>
            <a:r>
              <a:rPr lang="es-MX" sz="2400" dirty="0">
                <a:solidFill>
                  <a:srgbClr val="000000"/>
                </a:solidFill>
                <a:latin typeface="Times New Roman" panose="02020603050405020304" pitchFamily="18" charset="0"/>
                <a:cs typeface="Times New Roman" panose="02020603050405020304" pitchFamily="18" charset="0"/>
              </a:rPr>
              <a:t>iza </a:t>
            </a:r>
            <a:r>
              <a:rPr lang="es-MX" sz="2400" i="1" dirty="0">
                <a:solidFill>
                  <a:srgbClr val="000000"/>
                </a:solidFill>
                <a:latin typeface="Times New Roman" panose="02020603050405020304" pitchFamily="18" charset="0"/>
                <a:cs typeface="Times New Roman" panose="02020603050405020304" pitchFamily="18" charset="0"/>
              </a:rPr>
              <a:t>transformers, </a:t>
            </a:r>
            <a:r>
              <a:rPr lang="es-MX" sz="2400" dirty="0">
                <a:solidFill>
                  <a:srgbClr val="000000"/>
                </a:solidFill>
                <a:latin typeface="Times New Roman" panose="02020603050405020304" pitchFamily="18" charset="0"/>
                <a:cs typeface="Times New Roman" panose="02020603050405020304" pitchFamily="18" charset="0"/>
              </a:rPr>
              <a:t>que permiten entender la función gramática de cada palabra dentro de la oración. </a:t>
            </a:r>
          </a:p>
          <a:p>
            <a:pPr marL="571500" indent="-571500" algn="just">
              <a:buFont typeface="+mj-lt"/>
              <a:buAutoNum type="arabicPeriod"/>
            </a:pPr>
            <a:r>
              <a:rPr lang="es-MX" sz="2400" dirty="0">
                <a:solidFill>
                  <a:srgbClr val="000000"/>
                </a:solidFill>
                <a:effectLst/>
                <a:latin typeface="Times New Roman" panose="02020603050405020304" pitchFamily="18" charset="0"/>
                <a:cs typeface="Times New Roman" panose="02020603050405020304" pitchFamily="18" charset="0"/>
              </a:rPr>
              <a:t>El lenguaje de la IA funciona utilizando </a:t>
            </a:r>
            <a:r>
              <a:rPr lang="es-MX" sz="2400" u="sng" dirty="0">
                <a:solidFill>
                  <a:srgbClr val="000000"/>
                </a:solidFill>
                <a:effectLst/>
                <a:latin typeface="Times New Roman" panose="02020603050405020304" pitchFamily="18" charset="0"/>
                <a:cs typeface="Times New Roman" panose="02020603050405020304" pitchFamily="18" charset="0"/>
              </a:rPr>
              <a:t>un cálculo matemático que permite encontrar las palabras con mayor probabilidad de aparecer en el texto</a:t>
            </a:r>
            <a:r>
              <a:rPr lang="es-MX" sz="2400" dirty="0">
                <a:solidFill>
                  <a:srgbClr val="000000"/>
                </a:solidFill>
                <a:effectLst/>
                <a:latin typeface="Times New Roman" panose="02020603050405020304" pitchFamily="18" charset="0"/>
                <a:cs typeface="Times New Roman" panose="02020603050405020304" pitchFamily="18" charset="0"/>
              </a:rPr>
              <a:t>. Esto permite obtener respuestas aceptables, aunque no tenga conocimiento del tema. </a:t>
            </a:r>
          </a:p>
          <a:p>
            <a:pPr marL="571500" indent="-571500" algn="just">
              <a:buFont typeface="+mj-lt"/>
              <a:buAutoNum type="arabicPeriod"/>
            </a:pPr>
            <a:r>
              <a:rPr lang="es-MX" sz="2400" dirty="0">
                <a:solidFill>
                  <a:srgbClr val="000000"/>
                </a:solidFill>
                <a:latin typeface="Times New Roman" panose="02020603050405020304" pitchFamily="18" charset="0"/>
                <a:cs typeface="Times New Roman" panose="02020603050405020304" pitchFamily="18" charset="0"/>
              </a:rPr>
              <a:t>La IA no </a:t>
            </a:r>
            <a:r>
              <a:rPr lang="es-MX" sz="2400" b="1" u="sng" dirty="0">
                <a:solidFill>
                  <a:srgbClr val="000000"/>
                </a:solidFill>
                <a:latin typeface="Times New Roman" panose="02020603050405020304" pitchFamily="18" charset="0"/>
                <a:cs typeface="Times New Roman" panose="02020603050405020304" pitchFamily="18" charset="0"/>
              </a:rPr>
              <a:t>entendiende lo que es un sustantivo</a:t>
            </a:r>
            <a:r>
              <a:rPr lang="es-MX" sz="2400" dirty="0">
                <a:solidFill>
                  <a:srgbClr val="000000"/>
                </a:solidFill>
                <a:latin typeface="Times New Roman" panose="02020603050405020304" pitchFamily="18" charset="0"/>
                <a:cs typeface="Times New Roman" panose="02020603050405020304" pitchFamily="18" charset="0"/>
              </a:rPr>
              <a:t>, adjetivo, verbo, etc. Pero, le ha asignado un valor a cada uno que le permite identificarlos para procesarlos. </a:t>
            </a:r>
          </a:p>
          <a:p>
            <a:pPr marL="571500" indent="-571500" algn="just">
              <a:buFont typeface="+mj-lt"/>
              <a:buAutoNum type="arabicPeriod"/>
            </a:pPr>
            <a:r>
              <a:rPr lang="es-MX" sz="2400" b="1" u="sng" dirty="0">
                <a:solidFill>
                  <a:srgbClr val="000000"/>
                </a:solidFill>
                <a:latin typeface="Times New Roman" panose="02020603050405020304" pitchFamily="18" charset="0"/>
                <a:cs typeface="Times New Roman" panose="02020603050405020304" pitchFamily="18" charset="0"/>
              </a:rPr>
              <a:t>La interpretación contextual </a:t>
            </a:r>
            <a:r>
              <a:rPr lang="es-MX" sz="2400" dirty="0">
                <a:solidFill>
                  <a:srgbClr val="000000"/>
                </a:solidFill>
                <a:latin typeface="Times New Roman" panose="02020603050405020304" pitchFamily="18" charset="0"/>
                <a:cs typeface="Times New Roman" panose="02020603050405020304" pitchFamily="18" charset="0"/>
              </a:rPr>
              <a:t>de la IA consiste en la identificación de palabras clave a partir de las cuales puede calcular las palabras que regularmente se le asocian o utilizan al generar ese discurso.</a:t>
            </a:r>
            <a:endParaRPr lang="es-MX" sz="280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5060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0ADD1-130B-306D-EECE-33A738618E4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27E578AF-7085-CDA6-2549-93ADF082BDF8}"/>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28059A27-C3D6-9CA5-B25D-8A60F5B9DD29}"/>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Las redes neurales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146EF1A3-3367-952F-7B07-43D12196CA79}"/>
              </a:ext>
            </a:extLst>
          </p:cNvPr>
          <p:cNvSpPr txBox="1"/>
          <p:nvPr/>
        </p:nvSpPr>
        <p:spPr>
          <a:xfrm>
            <a:off x="186628" y="766732"/>
            <a:ext cx="11818743" cy="1261884"/>
          </a:xfrm>
          <a:prstGeom prst="rect">
            <a:avLst/>
          </a:prstGeom>
          <a:solidFill>
            <a:srgbClr val="FFC000"/>
          </a:solidFill>
        </p:spPr>
        <p:txBody>
          <a:bodyPr wrap="square" rtlCol="0">
            <a:spAutoFit/>
          </a:bodyPr>
          <a:lstStyle/>
          <a:p>
            <a:pPr marL="571500" indent="-571500" algn="just">
              <a:buFont typeface="+mj-lt"/>
              <a:buAutoNum type="arabicPeriod"/>
            </a:pPr>
            <a:r>
              <a:rPr lang="es-MX" sz="2400" dirty="0">
                <a:latin typeface="Times New Roman" panose="02020603050405020304" pitchFamily="18" charset="0"/>
                <a:cs typeface="Times New Roman" panose="02020603050405020304" pitchFamily="18" charset="0"/>
              </a:rPr>
              <a:t>Las redes neurales son el elemento clave de conceptos como </a:t>
            </a:r>
            <a:r>
              <a:rPr lang="es-MX" sz="2400" i="1" dirty="0">
                <a:latin typeface="Times New Roman" panose="02020603050405020304" pitchFamily="18" charset="0"/>
                <a:cs typeface="Times New Roman" panose="02020603050405020304" pitchFamily="18" charset="0"/>
              </a:rPr>
              <a:t>machine learning</a:t>
            </a:r>
            <a:r>
              <a:rPr lang="es-MX" sz="2400" dirty="0">
                <a:latin typeface="Times New Roman" panose="02020603050405020304" pitchFamily="18" charset="0"/>
                <a:cs typeface="Times New Roman" panose="02020603050405020304" pitchFamily="18" charset="0"/>
              </a:rPr>
              <a:t>, </a:t>
            </a:r>
            <a:r>
              <a:rPr lang="es-MX" sz="2400" i="1" dirty="0">
                <a:latin typeface="Times New Roman" panose="02020603050405020304" pitchFamily="18" charset="0"/>
                <a:cs typeface="Times New Roman" panose="02020603050405020304" pitchFamily="18" charset="0"/>
              </a:rPr>
              <a:t>deep</a:t>
            </a:r>
            <a:r>
              <a:rPr lang="es-MX" sz="2400" dirty="0">
                <a:latin typeface="Times New Roman" panose="02020603050405020304" pitchFamily="18" charset="0"/>
                <a:cs typeface="Times New Roman" panose="02020603050405020304" pitchFamily="18" charset="0"/>
              </a:rPr>
              <a:t> </a:t>
            </a:r>
            <a:r>
              <a:rPr lang="es-MX" sz="2400" i="1" dirty="0">
                <a:latin typeface="Times New Roman" panose="02020603050405020304" pitchFamily="18" charset="0"/>
                <a:cs typeface="Times New Roman" panose="02020603050405020304" pitchFamily="18" charset="0"/>
              </a:rPr>
              <a:t>learning</a:t>
            </a:r>
            <a:r>
              <a:rPr lang="es-MX" sz="2400" dirty="0">
                <a:latin typeface="Times New Roman" panose="02020603050405020304" pitchFamily="18" charset="0"/>
                <a:cs typeface="Times New Roman" panose="02020603050405020304" pitchFamily="18" charset="0"/>
              </a:rPr>
              <a:t> y desde luego inteligencia artificial</a:t>
            </a:r>
            <a:r>
              <a:rPr lang="es-MX" sz="2400" dirty="0">
                <a:solidFill>
                  <a:srgbClr val="000000"/>
                </a:solidFill>
                <a:effectLst/>
                <a:latin typeface="Times New Roman" panose="02020603050405020304" pitchFamily="18" charset="0"/>
                <a:cs typeface="Times New Roman" panose="02020603050405020304" pitchFamily="18" charset="0"/>
              </a:rPr>
              <a:t>.</a:t>
            </a:r>
          </a:p>
          <a:p>
            <a:pPr marL="0" algn="just" rtl="0" eaLnBrk="1" latinLnBrk="0" hangingPunct="1"/>
            <a:endParaRPr lang="es-MX" sz="2800" dirty="0">
              <a:solidFill>
                <a:srgbClr val="000000"/>
              </a:solidFill>
              <a:effectLst/>
              <a:latin typeface="Times New Roman" panose="02020603050405020304" pitchFamily="18" charset="0"/>
              <a:cs typeface="Times New Roman" panose="02020603050405020304" pitchFamily="18" charset="0"/>
            </a:endParaRPr>
          </a:p>
        </p:txBody>
      </p:sp>
      <p:sp>
        <p:nvSpPr>
          <p:cNvPr id="2" name="Rectángulo 1">
            <a:extLst>
              <a:ext uri="{FF2B5EF4-FFF2-40B4-BE49-F238E27FC236}">
                <a16:creationId xmlns:a16="http://schemas.microsoft.com/office/drawing/2014/main" id="{AB05B1D9-6691-12EB-A110-30269012142F}"/>
              </a:ext>
            </a:extLst>
          </p:cNvPr>
          <p:cNvSpPr/>
          <p:nvPr/>
        </p:nvSpPr>
        <p:spPr>
          <a:xfrm>
            <a:off x="659568" y="3617200"/>
            <a:ext cx="3222885" cy="2424369"/>
          </a:xfrm>
          <a:prstGeom prst="rect">
            <a:avLst/>
          </a:prstGeom>
          <a:noFill/>
          <a:ln>
            <a:solidFill>
              <a:schemeClr val="accent4">
                <a:lumMod val="60000"/>
                <a:lumOff val="40000"/>
              </a:schemeClr>
            </a:solidFill>
          </a:ln>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Rectángulo 2">
            <a:extLst>
              <a:ext uri="{FF2B5EF4-FFF2-40B4-BE49-F238E27FC236}">
                <a16:creationId xmlns:a16="http://schemas.microsoft.com/office/drawing/2014/main" id="{824FB66B-31B4-E458-74E7-0377DF5BF223}"/>
              </a:ext>
            </a:extLst>
          </p:cNvPr>
          <p:cNvSpPr/>
          <p:nvPr/>
        </p:nvSpPr>
        <p:spPr>
          <a:xfrm>
            <a:off x="501747" y="2566065"/>
            <a:ext cx="3222885" cy="2424369"/>
          </a:xfrm>
          <a:prstGeom prst="rect">
            <a:avLst/>
          </a:prstGeom>
          <a:noFill/>
          <a:ln>
            <a:solidFill>
              <a:schemeClr val="accent4">
                <a:lumMod val="60000"/>
                <a:lumOff val="40000"/>
              </a:schemeClr>
            </a:solidFill>
          </a:ln>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3">
            <a:extLst>
              <a:ext uri="{FF2B5EF4-FFF2-40B4-BE49-F238E27FC236}">
                <a16:creationId xmlns:a16="http://schemas.microsoft.com/office/drawing/2014/main" id="{CD1C95F5-6E76-98D6-B9F4-3D24EC69C4DA}"/>
              </a:ext>
            </a:extLst>
          </p:cNvPr>
          <p:cNvSpPr/>
          <p:nvPr/>
        </p:nvSpPr>
        <p:spPr>
          <a:xfrm>
            <a:off x="6581138" y="2089095"/>
            <a:ext cx="3222885" cy="2424369"/>
          </a:xfrm>
          <a:prstGeom prst="rect">
            <a:avLst/>
          </a:prstGeom>
          <a:noFill/>
          <a:ln>
            <a:solidFill>
              <a:schemeClr val="accent5">
                <a:lumMod val="75000"/>
              </a:schemeClr>
            </a:solidFill>
          </a:ln>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3">
                  <a:lumMod val="75000"/>
                </a:schemeClr>
              </a:solidFill>
            </a:endParaRPr>
          </a:p>
        </p:txBody>
      </p:sp>
      <p:sp>
        <p:nvSpPr>
          <p:cNvPr id="6" name="Rectángulo 5">
            <a:extLst>
              <a:ext uri="{FF2B5EF4-FFF2-40B4-BE49-F238E27FC236}">
                <a16:creationId xmlns:a16="http://schemas.microsoft.com/office/drawing/2014/main" id="{A3C851AC-92DC-5B9B-33F5-1D9673D215C3}"/>
              </a:ext>
            </a:extLst>
          </p:cNvPr>
          <p:cNvSpPr/>
          <p:nvPr/>
        </p:nvSpPr>
        <p:spPr>
          <a:xfrm>
            <a:off x="6876088" y="2735481"/>
            <a:ext cx="3222885" cy="2424369"/>
          </a:xfrm>
          <a:prstGeom prst="rect">
            <a:avLst/>
          </a:prstGeom>
          <a:noFill/>
          <a:ln>
            <a:solidFill>
              <a:schemeClr val="accent5">
                <a:lumMod val="75000"/>
              </a:schemeClr>
            </a:solidFill>
          </a:ln>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3">
                  <a:lumMod val="75000"/>
                </a:schemeClr>
              </a:solidFill>
            </a:endParaRPr>
          </a:p>
        </p:txBody>
      </p:sp>
      <p:sp>
        <p:nvSpPr>
          <p:cNvPr id="8" name="Rectángulo 7">
            <a:extLst>
              <a:ext uri="{FF2B5EF4-FFF2-40B4-BE49-F238E27FC236}">
                <a16:creationId xmlns:a16="http://schemas.microsoft.com/office/drawing/2014/main" id="{6D9A62AB-CE70-2D04-6625-536D0E509793}"/>
              </a:ext>
            </a:extLst>
          </p:cNvPr>
          <p:cNvSpPr/>
          <p:nvPr/>
        </p:nvSpPr>
        <p:spPr>
          <a:xfrm>
            <a:off x="6738959" y="2432551"/>
            <a:ext cx="3222885" cy="2424369"/>
          </a:xfrm>
          <a:prstGeom prst="rect">
            <a:avLst/>
          </a:prstGeom>
          <a:noFill/>
          <a:ln>
            <a:solidFill>
              <a:schemeClr val="accent5">
                <a:lumMod val="75000"/>
              </a:schemeClr>
            </a:solidFill>
          </a:ln>
          <a:scene3d>
            <a:camera prst="isometricTopUp"/>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solidFill>
                <a:schemeClr val="accent3">
                  <a:lumMod val="75000"/>
                </a:schemeClr>
              </a:solidFill>
            </a:endParaRPr>
          </a:p>
        </p:txBody>
      </p:sp>
      <p:sp>
        <p:nvSpPr>
          <p:cNvPr id="9" name="CuadroTexto 8">
            <a:extLst>
              <a:ext uri="{FF2B5EF4-FFF2-40B4-BE49-F238E27FC236}">
                <a16:creationId xmlns:a16="http://schemas.microsoft.com/office/drawing/2014/main" id="{737744B9-0349-8933-1F10-EBEDA47A9BBB}"/>
              </a:ext>
            </a:extLst>
          </p:cNvPr>
          <p:cNvSpPr txBox="1"/>
          <p:nvPr/>
        </p:nvSpPr>
        <p:spPr>
          <a:xfrm>
            <a:off x="2654811" y="2231018"/>
            <a:ext cx="2224281" cy="646331"/>
          </a:xfrm>
          <a:prstGeom prst="rect">
            <a:avLst/>
          </a:prstGeom>
          <a:noFill/>
        </p:spPr>
        <p:txBody>
          <a:bodyPr wrap="square" rtlCol="0">
            <a:spAutoFit/>
          </a:bodyPr>
          <a:lstStyle/>
          <a:p>
            <a:r>
              <a:rPr lang="es-MX" b="1" dirty="0">
                <a:latin typeface="Times New Roman" panose="02020603050405020304" pitchFamily="18" charset="0"/>
                <a:cs typeface="Times New Roman" panose="02020603050405020304" pitchFamily="18" charset="0"/>
              </a:rPr>
              <a:t>Input</a:t>
            </a:r>
            <a:r>
              <a:rPr lang="es-MX" dirty="0">
                <a:latin typeface="Times New Roman" panose="02020603050405020304" pitchFamily="18" charset="0"/>
                <a:cs typeface="Times New Roman" panose="02020603050405020304" pitchFamily="18" charset="0"/>
              </a:rPr>
              <a:t>: prepara la información</a:t>
            </a:r>
          </a:p>
        </p:txBody>
      </p:sp>
      <p:sp>
        <p:nvSpPr>
          <p:cNvPr id="10" name="CuadroTexto 9">
            <a:extLst>
              <a:ext uri="{FF2B5EF4-FFF2-40B4-BE49-F238E27FC236}">
                <a16:creationId xmlns:a16="http://schemas.microsoft.com/office/drawing/2014/main" id="{FA2941A9-670A-4AFA-3792-4A405F1DB972}"/>
              </a:ext>
            </a:extLst>
          </p:cNvPr>
          <p:cNvSpPr txBox="1"/>
          <p:nvPr/>
        </p:nvSpPr>
        <p:spPr>
          <a:xfrm>
            <a:off x="3419671" y="5083954"/>
            <a:ext cx="2439520" cy="646331"/>
          </a:xfrm>
          <a:prstGeom prst="rect">
            <a:avLst/>
          </a:prstGeom>
          <a:noFill/>
        </p:spPr>
        <p:txBody>
          <a:bodyPr wrap="square" rtlCol="0">
            <a:spAutoFit/>
          </a:bodyPr>
          <a:lstStyle/>
          <a:p>
            <a:r>
              <a:rPr lang="es-MX" b="1" dirty="0">
                <a:latin typeface="Times New Roman" panose="02020603050405020304" pitchFamily="18" charset="0"/>
                <a:cs typeface="Times New Roman" panose="02020603050405020304" pitchFamily="18" charset="0"/>
              </a:rPr>
              <a:t>Output</a:t>
            </a:r>
            <a:r>
              <a:rPr lang="es-MX" dirty="0">
                <a:latin typeface="Times New Roman" panose="02020603050405020304" pitchFamily="18" charset="0"/>
                <a:cs typeface="Times New Roman" panose="02020603050405020304" pitchFamily="18" charset="0"/>
              </a:rPr>
              <a:t>: devuelve la información procesada</a:t>
            </a:r>
          </a:p>
        </p:txBody>
      </p:sp>
      <p:sp>
        <p:nvSpPr>
          <p:cNvPr id="12" name="CuadroTexto 11">
            <a:extLst>
              <a:ext uri="{FF2B5EF4-FFF2-40B4-BE49-F238E27FC236}">
                <a16:creationId xmlns:a16="http://schemas.microsoft.com/office/drawing/2014/main" id="{23BEF87C-9A88-971D-A76A-2430A4EF5528}"/>
              </a:ext>
            </a:extLst>
          </p:cNvPr>
          <p:cNvSpPr txBox="1"/>
          <p:nvPr/>
        </p:nvSpPr>
        <p:spPr>
          <a:xfrm>
            <a:off x="501747" y="6168898"/>
            <a:ext cx="2439520" cy="646331"/>
          </a:xfrm>
          <a:prstGeom prst="rect">
            <a:avLst/>
          </a:prstGeom>
          <a:noFill/>
        </p:spPr>
        <p:txBody>
          <a:bodyPr wrap="square" rtlCol="0">
            <a:spAutoFit/>
          </a:bodyPr>
          <a:lstStyle/>
          <a:p>
            <a:r>
              <a:rPr lang="es-MX" b="1" dirty="0">
                <a:latin typeface="Times New Roman" panose="02020603050405020304" pitchFamily="18" charset="0"/>
                <a:cs typeface="Times New Roman" panose="02020603050405020304" pitchFamily="18" charset="0"/>
              </a:rPr>
              <a:t>Fig.1</a:t>
            </a:r>
            <a:r>
              <a:rPr lang="es-MX" dirty="0">
                <a:latin typeface="Times New Roman" panose="02020603050405020304" pitchFamily="18" charset="0"/>
                <a:cs typeface="Times New Roman" panose="02020603050405020304" pitchFamily="18" charset="0"/>
              </a:rPr>
              <a:t> Modelo de red neuronal</a:t>
            </a:r>
          </a:p>
        </p:txBody>
      </p:sp>
      <p:sp>
        <p:nvSpPr>
          <p:cNvPr id="13" name="CuadroTexto 12">
            <a:extLst>
              <a:ext uri="{FF2B5EF4-FFF2-40B4-BE49-F238E27FC236}">
                <a16:creationId xmlns:a16="http://schemas.microsoft.com/office/drawing/2014/main" id="{617E3314-B9A9-0A5E-DB47-00702654F9C9}"/>
              </a:ext>
            </a:extLst>
          </p:cNvPr>
          <p:cNvSpPr txBox="1"/>
          <p:nvPr/>
        </p:nvSpPr>
        <p:spPr>
          <a:xfrm>
            <a:off x="7039003" y="5500395"/>
            <a:ext cx="3557789" cy="646331"/>
          </a:xfrm>
          <a:prstGeom prst="rect">
            <a:avLst/>
          </a:prstGeom>
          <a:noFill/>
        </p:spPr>
        <p:txBody>
          <a:bodyPr wrap="square" rtlCol="0">
            <a:spAutoFit/>
          </a:bodyPr>
          <a:lstStyle/>
          <a:p>
            <a:r>
              <a:rPr lang="es-MX" b="1" dirty="0">
                <a:latin typeface="Times New Roman" panose="02020603050405020304" pitchFamily="18" charset="0"/>
                <a:cs typeface="Times New Roman" panose="02020603050405020304" pitchFamily="18" charset="0"/>
              </a:rPr>
              <a:t>Fig. 2</a:t>
            </a:r>
            <a:r>
              <a:rPr lang="es-MX" dirty="0">
                <a:latin typeface="Times New Roman" panose="02020603050405020304" pitchFamily="18" charset="0"/>
                <a:cs typeface="Times New Roman" panose="02020603050405020304" pitchFamily="18" charset="0"/>
              </a:rPr>
              <a:t> Modelo del </a:t>
            </a:r>
            <a:r>
              <a:rPr lang="es-MX" i="1" dirty="0">
                <a:latin typeface="Times New Roman" panose="02020603050405020304" pitchFamily="18" charset="0"/>
                <a:cs typeface="Times New Roman" panose="02020603050405020304" pitchFamily="18" charset="0"/>
              </a:rPr>
              <a:t>machine learning, deep learning, inteligencia artificial </a:t>
            </a:r>
            <a:endParaRPr lang="es-MX" dirty="0">
              <a:latin typeface="Times New Roman" panose="02020603050405020304" pitchFamily="18" charset="0"/>
              <a:cs typeface="Times New Roman" panose="02020603050405020304" pitchFamily="18" charset="0"/>
            </a:endParaRPr>
          </a:p>
        </p:txBody>
      </p:sp>
      <p:sp>
        <p:nvSpPr>
          <p:cNvPr id="14" name="CuadroTexto 13">
            <a:extLst>
              <a:ext uri="{FF2B5EF4-FFF2-40B4-BE49-F238E27FC236}">
                <a16:creationId xmlns:a16="http://schemas.microsoft.com/office/drawing/2014/main" id="{2F463AC4-4101-D4AB-D239-151700D43A63}"/>
              </a:ext>
            </a:extLst>
          </p:cNvPr>
          <p:cNvSpPr txBox="1"/>
          <p:nvPr/>
        </p:nvSpPr>
        <p:spPr>
          <a:xfrm>
            <a:off x="8738407" y="2109385"/>
            <a:ext cx="1040263" cy="369332"/>
          </a:xfrm>
          <a:prstGeom prst="rect">
            <a:avLst/>
          </a:prstGeom>
          <a:noFill/>
        </p:spPr>
        <p:txBody>
          <a:bodyPr wrap="square" rtlCol="0">
            <a:spAutoFit/>
          </a:bodyPr>
          <a:lstStyle/>
          <a:p>
            <a:r>
              <a:rPr lang="es-MX" b="1" dirty="0">
                <a:latin typeface="Times New Roman" panose="02020603050405020304" pitchFamily="18" charset="0"/>
                <a:cs typeface="Times New Roman" panose="02020603050405020304" pitchFamily="18" charset="0"/>
              </a:rPr>
              <a:t>Input</a:t>
            </a:r>
            <a:endParaRPr lang="es-MX" dirty="0">
              <a:latin typeface="Times New Roman" panose="02020603050405020304" pitchFamily="18" charset="0"/>
              <a:cs typeface="Times New Roman" panose="02020603050405020304" pitchFamily="18" charset="0"/>
            </a:endParaRPr>
          </a:p>
        </p:txBody>
      </p:sp>
      <p:sp>
        <p:nvSpPr>
          <p:cNvPr id="15" name="CuadroTexto 14">
            <a:extLst>
              <a:ext uri="{FF2B5EF4-FFF2-40B4-BE49-F238E27FC236}">
                <a16:creationId xmlns:a16="http://schemas.microsoft.com/office/drawing/2014/main" id="{71E7E7B0-B9E8-4891-6977-BF0AE9334304}"/>
              </a:ext>
            </a:extLst>
          </p:cNvPr>
          <p:cNvSpPr txBox="1"/>
          <p:nvPr/>
        </p:nvSpPr>
        <p:spPr>
          <a:xfrm>
            <a:off x="10305427" y="3210507"/>
            <a:ext cx="1384826" cy="369332"/>
          </a:xfrm>
          <a:prstGeom prst="rect">
            <a:avLst/>
          </a:prstGeom>
          <a:noFill/>
        </p:spPr>
        <p:txBody>
          <a:bodyPr wrap="square" rtlCol="0">
            <a:spAutoFit/>
          </a:bodyPr>
          <a:lstStyle/>
          <a:p>
            <a:r>
              <a:rPr lang="es-MX" b="1" dirty="0">
                <a:latin typeface="Times New Roman" panose="02020603050405020304" pitchFamily="18" charset="0"/>
                <a:cs typeface="Times New Roman" panose="02020603050405020304" pitchFamily="18" charset="0"/>
              </a:rPr>
              <a:t>Nivel oculto</a:t>
            </a:r>
            <a:endParaRPr lang="es-MX" dirty="0">
              <a:latin typeface="Times New Roman" panose="02020603050405020304" pitchFamily="18" charset="0"/>
              <a:cs typeface="Times New Roman" panose="02020603050405020304" pitchFamily="18" charset="0"/>
            </a:endParaRPr>
          </a:p>
        </p:txBody>
      </p:sp>
      <p:sp>
        <p:nvSpPr>
          <p:cNvPr id="16" name="CuadroTexto 15">
            <a:extLst>
              <a:ext uri="{FF2B5EF4-FFF2-40B4-BE49-F238E27FC236}">
                <a16:creationId xmlns:a16="http://schemas.microsoft.com/office/drawing/2014/main" id="{5960A5CC-1595-655B-0E1E-0C299796E403}"/>
              </a:ext>
            </a:extLst>
          </p:cNvPr>
          <p:cNvSpPr txBox="1"/>
          <p:nvPr/>
        </p:nvSpPr>
        <p:spPr>
          <a:xfrm>
            <a:off x="9941152" y="4102038"/>
            <a:ext cx="1040263" cy="369332"/>
          </a:xfrm>
          <a:prstGeom prst="rect">
            <a:avLst/>
          </a:prstGeom>
          <a:noFill/>
        </p:spPr>
        <p:txBody>
          <a:bodyPr wrap="square" rtlCol="0">
            <a:spAutoFit/>
          </a:bodyPr>
          <a:lstStyle/>
          <a:p>
            <a:r>
              <a:rPr lang="es-MX" b="1" dirty="0">
                <a:latin typeface="Times New Roman" panose="02020603050405020304" pitchFamily="18" charset="0"/>
                <a:cs typeface="Times New Roman" panose="02020603050405020304" pitchFamily="18" charset="0"/>
              </a:rPr>
              <a:t>Output</a:t>
            </a:r>
            <a:endParaRPr lang="es-MX"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683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F697B-B1B1-4B59-FB0B-1C8EDD84B063}"/>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4DD112D-5A95-CA0A-83F6-641495F70E4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5E1FA295-F888-FA61-09C9-302ABC16C890}"/>
              </a:ext>
            </a:extLst>
          </p:cNvPr>
          <p:cNvSpPr>
            <a:spLocks noGrp="1"/>
          </p:cNvSpPr>
          <p:nvPr>
            <p:ph type="title"/>
          </p:nvPr>
        </p:nvSpPr>
        <p:spPr>
          <a:xfrm>
            <a:off x="302923" y="168031"/>
            <a:ext cx="11510705"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La relación entre IA y el ser humano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F56FA58-69C5-9497-0399-B4846E23CD33}"/>
              </a:ext>
            </a:extLst>
          </p:cNvPr>
          <p:cNvSpPr txBox="1"/>
          <p:nvPr/>
        </p:nvSpPr>
        <p:spPr>
          <a:xfrm>
            <a:off x="302923" y="1490394"/>
            <a:ext cx="11818743" cy="3539430"/>
          </a:xfrm>
          <a:prstGeom prst="rect">
            <a:avLst/>
          </a:prstGeom>
          <a:solidFill>
            <a:srgbClr val="FFC000"/>
          </a:solidFill>
        </p:spPr>
        <p:txBody>
          <a:bodyPr wrap="square" rtlCol="0">
            <a:spAutoFit/>
          </a:bodyPr>
          <a:lstStyle/>
          <a:p>
            <a:pPr algn="just"/>
            <a:r>
              <a:rPr lang="es-MX" sz="2800" dirty="0">
                <a:solidFill>
                  <a:srgbClr val="000000"/>
                </a:solidFill>
                <a:latin typeface="Times New Roman" panose="02020603050405020304" pitchFamily="18" charset="0"/>
                <a:cs typeface="Times New Roman" panose="02020603050405020304" pitchFamily="18" charset="0"/>
              </a:rPr>
              <a:t>Las opiniones sobre el creciente campo de aplicación de la IA postulan diferentes tipos de relación que se pueden dar entre el ser humano y la IA, las cuales pueden ser :</a:t>
            </a:r>
          </a:p>
          <a:p>
            <a:pPr marL="514350" indent="-514350" algn="just">
              <a:buAutoNum type="alphaUcParenR"/>
            </a:pPr>
            <a:r>
              <a:rPr lang="es-MX" sz="2800" dirty="0">
                <a:solidFill>
                  <a:srgbClr val="000000"/>
                </a:solidFill>
                <a:effectLst/>
                <a:latin typeface="Times New Roman" panose="02020603050405020304" pitchFamily="18" charset="0"/>
                <a:cs typeface="Times New Roman" panose="02020603050405020304" pitchFamily="18" charset="0"/>
              </a:rPr>
              <a:t>De simbioisis </a:t>
            </a:r>
          </a:p>
          <a:p>
            <a:pPr marL="514350" indent="-514350" algn="just">
              <a:buAutoNum type="alphaUcParenR"/>
            </a:pPr>
            <a:r>
              <a:rPr lang="es-MX" sz="2800" dirty="0">
                <a:solidFill>
                  <a:srgbClr val="000000"/>
                </a:solidFill>
                <a:latin typeface="Times New Roman" panose="02020603050405020304" pitchFamily="18" charset="0"/>
                <a:cs typeface="Times New Roman" panose="02020603050405020304" pitchFamily="18" charset="0"/>
              </a:rPr>
              <a:t>De codependencia</a:t>
            </a:r>
          </a:p>
          <a:p>
            <a:pPr marL="514350" indent="-514350" algn="just">
              <a:buAutoNum type="alphaUcParenR"/>
            </a:pPr>
            <a:r>
              <a:rPr lang="es-MX" sz="2800" dirty="0">
                <a:solidFill>
                  <a:srgbClr val="000000"/>
                </a:solidFill>
                <a:latin typeface="Times New Roman" panose="02020603050405020304" pitchFamily="18" charset="0"/>
                <a:cs typeface="Times New Roman" panose="02020603050405020304" pitchFamily="18" charset="0"/>
              </a:rPr>
              <a:t>De subordinación: dilema entre utilizar o no estas herramientas </a:t>
            </a:r>
          </a:p>
          <a:p>
            <a:pPr marL="514350" indent="-514350" algn="just">
              <a:buAutoNum type="alphaUcParenR"/>
            </a:pPr>
            <a:r>
              <a:rPr lang="es-MX" sz="2800" dirty="0">
                <a:solidFill>
                  <a:srgbClr val="000000"/>
                </a:solidFill>
                <a:latin typeface="Times New Roman" panose="02020603050405020304" pitchFamily="18" charset="0"/>
                <a:cs typeface="Times New Roman" panose="02020603050405020304" pitchFamily="18" charset="0"/>
              </a:rPr>
              <a:t>Instrumental</a:t>
            </a:r>
          </a:p>
          <a:p>
            <a:pPr marL="514350" indent="-514350" algn="just">
              <a:buAutoNum type="alphaUcParenR"/>
            </a:pPr>
            <a:endParaRPr lang="es-MX" sz="280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2516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73E5D-03A7-C171-3827-0E933FD1D5D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FF195A0-5DC6-5339-1884-B54BEF6F4CC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C848094-C7B4-72D5-0DD5-0C3164930A50}"/>
              </a:ext>
            </a:extLst>
          </p:cNvPr>
          <p:cNvSpPr>
            <a:spLocks noGrp="1"/>
          </p:cNvSpPr>
          <p:nvPr>
            <p:ph type="title"/>
          </p:nvPr>
        </p:nvSpPr>
        <p:spPr>
          <a:xfrm>
            <a:off x="302923" y="168031"/>
            <a:ext cx="11112537" cy="1322363"/>
          </a:xfrm>
        </p:spPr>
        <p:txBody>
          <a:bodyPr>
            <a:normAutofit fontScale="90000"/>
          </a:bodyPr>
          <a:lstStyle/>
          <a:p>
            <a:r>
              <a:rPr lang="es-MX" sz="4000" b="1" dirty="0">
                <a:latin typeface="Times New Roman" panose="02020603050405020304" pitchFamily="18" charset="0"/>
                <a:cs typeface="Times New Roman" panose="02020603050405020304" pitchFamily="18" charset="0"/>
              </a:rPr>
              <a:t>El modelo de IA generativa </a:t>
            </a:r>
            <a:br>
              <a:rPr lang="es-MX" sz="4000" b="1" dirty="0">
                <a:latin typeface="Times New Roman" panose="02020603050405020304" pitchFamily="18" charset="0"/>
                <a:cs typeface="Times New Roman" panose="02020603050405020304" pitchFamily="18" charset="0"/>
              </a:rPr>
            </a:br>
            <a:br>
              <a:rPr lang="es-MX" sz="4000" b="1" dirty="0">
                <a:latin typeface="Times New Roman" panose="02020603050405020304" pitchFamily="18" charset="0"/>
                <a:cs typeface="Times New Roman" panose="02020603050405020304" pitchFamily="18" charset="0"/>
              </a:rPr>
            </a:br>
            <a:r>
              <a:rPr lang="es-MX" sz="4000" b="1" dirty="0">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9D0112FE-9205-4B76-4F56-C2E75D9E50AF}"/>
              </a:ext>
            </a:extLst>
          </p:cNvPr>
          <p:cNvSpPr txBox="1"/>
          <p:nvPr/>
        </p:nvSpPr>
        <p:spPr>
          <a:xfrm>
            <a:off x="186628" y="1381329"/>
            <a:ext cx="11818743" cy="5278368"/>
          </a:xfrm>
          <a:prstGeom prst="rect">
            <a:avLst/>
          </a:prstGeom>
          <a:solidFill>
            <a:srgbClr val="FFC000"/>
          </a:solidFill>
        </p:spPr>
        <p:txBody>
          <a:bodyPr wrap="square" rtlCol="0">
            <a:spAutoFit/>
          </a:bodyPr>
          <a:lstStyle/>
          <a:p>
            <a:pPr marL="342900" indent="-342900" algn="l" rtl="0" eaLnBrk="1" latinLnBrk="0" hangingPunct="1">
              <a:spcBef>
                <a:spcPts val="600"/>
              </a:spcBef>
              <a:buFont typeface="Arial" panose="020B0604020202020204" pitchFamily="34" charset="0"/>
              <a:buChar char="a)"/>
            </a:pPr>
            <a:r>
              <a:rPr lang="es-MX" sz="2400" b="1" dirty="0">
                <a:solidFill>
                  <a:srgbClr val="000000"/>
                </a:solidFill>
                <a:latin typeface="Times New Roman" panose="02020603050405020304" pitchFamily="18" charset="0"/>
                <a:cs typeface="Times New Roman" panose="02020603050405020304" pitchFamily="18" charset="0"/>
              </a:rPr>
              <a:t>Modelo preentrenado de lenguaje natural: </a:t>
            </a:r>
            <a:r>
              <a:rPr lang="es-MX" sz="2400" dirty="0">
                <a:solidFill>
                  <a:srgbClr val="000000"/>
                </a:solidFill>
                <a:latin typeface="Times New Roman" panose="02020603050405020304" pitchFamily="18" charset="0"/>
                <a:cs typeface="Times New Roman" panose="02020603050405020304" pitchFamily="18" charset="0"/>
              </a:rPr>
              <a:t>ChatGPT es un modelo generativo previamente entrenado en el campo del procesamiento del lenguaje natural (PLN).</a:t>
            </a:r>
          </a:p>
          <a:p>
            <a:pPr marL="342900" indent="-342900" algn="l" rtl="0" eaLnBrk="1" latinLnBrk="0" hangingPunct="1">
              <a:spcBef>
                <a:spcPts val="600"/>
              </a:spcBef>
              <a:buFont typeface="Arial" panose="020B0604020202020204" pitchFamily="34" charset="0"/>
              <a:buChar char="b)"/>
            </a:pPr>
            <a:r>
              <a:rPr lang="es-MX" sz="2400" b="1" dirty="0">
                <a:solidFill>
                  <a:srgbClr val="000000"/>
                </a:solidFill>
                <a:latin typeface="Times New Roman" panose="02020603050405020304" pitchFamily="18" charset="0"/>
                <a:cs typeface="Times New Roman" panose="02020603050405020304" pitchFamily="18" charset="0"/>
              </a:rPr>
              <a:t>Base técnica – Red Adversarial Generativa: </a:t>
            </a:r>
            <a:r>
              <a:rPr lang="es-MX" sz="2400" dirty="0">
                <a:solidFill>
                  <a:srgbClr val="000000"/>
                </a:solidFill>
                <a:latin typeface="Times New Roman" panose="02020603050405020304" pitchFamily="18" charset="0"/>
                <a:cs typeface="Times New Roman" panose="02020603050405020304" pitchFamily="18" charset="0"/>
              </a:rPr>
              <a:t>Su funcionamiento se basa en un modelo de aprendizaje profundo conocido como “Red Adversarial Generativa” (GAN).</a:t>
            </a:r>
          </a:p>
          <a:p>
            <a:pPr marL="342900" indent="-342900" algn="l" rtl="0" eaLnBrk="1" latinLnBrk="0" hangingPunct="1">
              <a:spcBef>
                <a:spcPts val="600"/>
              </a:spcBef>
              <a:buFont typeface="Arial" panose="020B0604020202020204" pitchFamily="34" charset="0"/>
              <a:buChar char="c)"/>
            </a:pPr>
            <a:r>
              <a:rPr lang="es-MX" sz="2400" b="1" dirty="0">
                <a:solidFill>
                  <a:srgbClr val="000000"/>
                </a:solidFill>
                <a:latin typeface="Times New Roman" panose="02020603050405020304" pitchFamily="18" charset="0"/>
                <a:cs typeface="Times New Roman" panose="02020603050405020304" pitchFamily="18" charset="0"/>
              </a:rPr>
              <a:t>Arquitectura: corpus + preentrenamiento + ajuste fino: </a:t>
            </a:r>
            <a:r>
              <a:rPr lang="es-MX" sz="2400" dirty="0">
                <a:solidFill>
                  <a:srgbClr val="000000"/>
                </a:solidFill>
                <a:latin typeface="Times New Roman" panose="02020603050405020304" pitchFamily="18" charset="0"/>
                <a:cs typeface="Times New Roman" panose="02020603050405020304" pitchFamily="18" charset="0"/>
              </a:rPr>
              <a:t>Su arquitectura combina grandes volúmenes de datos, modelos de gran escala y una enorme capacidad de cómputo.</a:t>
            </a:r>
          </a:p>
          <a:p>
            <a:pPr marL="342900" indent="-342900" algn="l" rtl="0" eaLnBrk="1" latinLnBrk="0" hangingPunct="1">
              <a:spcBef>
                <a:spcPts val="600"/>
              </a:spcBef>
              <a:buFont typeface="Arial" panose="020B0604020202020204" pitchFamily="34" charset="0"/>
              <a:buChar char="d)"/>
            </a:pPr>
            <a:r>
              <a:rPr lang="es-MX" sz="2400" b="1" dirty="0">
                <a:solidFill>
                  <a:srgbClr val="000000"/>
                </a:solidFill>
                <a:latin typeface="Times New Roman" panose="02020603050405020304" pitchFamily="18" charset="0"/>
                <a:cs typeface="Times New Roman" panose="02020603050405020304" pitchFamily="18" charset="0"/>
              </a:rPr>
              <a:t>Nuevo paradigma de IA universal: </a:t>
            </a:r>
            <a:r>
              <a:rPr lang="es-MX" sz="2400" dirty="0">
                <a:solidFill>
                  <a:srgbClr val="000000"/>
                </a:solidFill>
                <a:latin typeface="Times New Roman" panose="02020603050405020304" pitchFamily="18" charset="0"/>
                <a:cs typeface="Times New Roman" panose="02020603050405020304" pitchFamily="18" charset="0"/>
              </a:rPr>
              <a:t>ChatGPT marcó el inicio de la era de la inteligencia artificial universal, estableciendo un nuevo paradigma de desarrollo en IA generativa.</a:t>
            </a:r>
          </a:p>
          <a:p>
            <a:pPr marL="342900" indent="-342900" algn="l" rtl="0" eaLnBrk="1" latinLnBrk="0" hangingPunct="1">
              <a:spcBef>
                <a:spcPts val="600"/>
              </a:spcBef>
              <a:buFont typeface="Arial" panose="020B0604020202020204" pitchFamily="34" charset="0"/>
              <a:buChar char="e)"/>
            </a:pPr>
            <a:r>
              <a:rPr lang="es-MX" sz="2400" b="1" dirty="0">
                <a:solidFill>
                  <a:srgbClr val="000000"/>
                </a:solidFill>
                <a:latin typeface="Times New Roman" panose="02020603050405020304" pitchFamily="18" charset="0"/>
                <a:cs typeface="Times New Roman" panose="02020603050405020304" pitchFamily="18" charset="0"/>
              </a:rPr>
              <a:t>Impacto en la sociedad y la economía: </a:t>
            </a:r>
            <a:r>
              <a:rPr lang="es-MX" sz="2400" dirty="0">
                <a:solidFill>
                  <a:srgbClr val="000000"/>
                </a:solidFill>
                <a:latin typeface="Times New Roman" panose="02020603050405020304" pitchFamily="18" charset="0"/>
                <a:cs typeface="Times New Roman" panose="02020603050405020304" pitchFamily="18" charset="0"/>
              </a:rPr>
              <a:t>Los productos de IA generativa impulsarán el contenido generado por IA (AIGC), transformando los métodos de acceso a la información y las estructuras de costos económicos y sociales.</a:t>
            </a:r>
          </a:p>
          <a:p>
            <a:pPr algn="l" rtl="0" eaLnBrk="1" latinLnBrk="0" hangingPunct="1">
              <a:spcBef>
                <a:spcPts val="600"/>
              </a:spcBef>
            </a:pPr>
            <a:r>
              <a:rPr lang="es-MX" sz="2400" dirty="0">
                <a:solidFill>
                  <a:srgbClr val="000000"/>
                </a:solidFill>
                <a:latin typeface="Times New Roman" panose="02020603050405020304" pitchFamily="18" charset="0"/>
                <a:cs typeface="Times New Roman" panose="02020603050405020304" pitchFamily="18" charset="0"/>
              </a:rPr>
              <a:t>F)  </a:t>
            </a:r>
            <a:r>
              <a:rPr lang="es-MX" sz="2400" b="1" dirty="0">
                <a:solidFill>
                  <a:srgbClr val="000000"/>
                </a:solidFill>
                <a:latin typeface="Times New Roman" panose="02020603050405020304" pitchFamily="18" charset="0"/>
                <a:cs typeface="Times New Roman" panose="02020603050405020304" pitchFamily="18" charset="0"/>
              </a:rPr>
              <a:t>Reformulación de información: </a:t>
            </a:r>
            <a:r>
              <a:rPr lang="es-MX" sz="2400" dirty="0">
                <a:solidFill>
                  <a:srgbClr val="000000"/>
                </a:solidFill>
                <a:latin typeface="Times New Roman" panose="02020603050405020304" pitchFamily="18" charset="0"/>
                <a:cs typeface="Times New Roman" panose="02020603050405020304" pitchFamily="18" charset="0"/>
              </a:rPr>
              <a:t>La IA manipula información y datos, más no crea un sentido profundo y ontológico</a:t>
            </a:r>
          </a:p>
        </p:txBody>
      </p:sp>
    </p:spTree>
    <p:extLst>
      <p:ext uri="{BB962C8B-B14F-4D97-AF65-F5344CB8AC3E}">
        <p14:creationId xmlns:p14="http://schemas.microsoft.com/office/powerpoint/2010/main" val="217897346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1232</TotalTime>
  <Words>3203</Words>
  <Application>Microsoft Macintosh PowerPoint</Application>
  <PresentationFormat>Panorámica</PresentationFormat>
  <Paragraphs>214</Paragraphs>
  <Slides>24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24</vt:i4>
      </vt:variant>
    </vt:vector>
  </HeadingPairs>
  <TitlesOfParts>
    <vt:vector size="30" baseType="lpstr">
      <vt:lpstr>Aptos</vt:lpstr>
      <vt:lpstr>Aptos Display</vt:lpstr>
      <vt:lpstr>Arial</vt:lpstr>
      <vt:lpstr>Calibri</vt:lpstr>
      <vt:lpstr>Times New Roman</vt:lpstr>
      <vt:lpstr>Tema de Office</vt:lpstr>
      <vt:lpstr>Presentación de PowerPoint</vt:lpstr>
      <vt:lpstr>Hitos en la historia de la IA y la automatización</vt:lpstr>
      <vt:lpstr>¿Cómo piensa la IA?   </vt:lpstr>
      <vt:lpstr>¿Qué es la Inteligencia Artificial?     </vt:lpstr>
      <vt:lpstr>Inteligencia Artificial y lenguaje humano    </vt:lpstr>
      <vt:lpstr>Las redes neuronales y la capacidad lingüística     </vt:lpstr>
      <vt:lpstr>Las redes neurales     </vt:lpstr>
      <vt:lpstr>La relación entre IA y el ser humano    </vt:lpstr>
      <vt:lpstr>El modelo de IA generativa    </vt:lpstr>
      <vt:lpstr>¿Estamos frente a una ilusión de inteligencia?    </vt:lpstr>
      <vt:lpstr>¿Estamos frente a una ilusión de inteligencia?    </vt:lpstr>
      <vt:lpstr>¿Estamos frente a una ilusión de inteligencia?    </vt:lpstr>
      <vt:lpstr>¿Estamos frente a una ilusión de inteligencia?    </vt:lpstr>
      <vt:lpstr>¿Estamos frente a una ilusión de inteligencia?    </vt:lpstr>
      <vt:lpstr>¿Estamos frente a una ilusión de inteligencia?    </vt:lpstr>
      <vt:lpstr>Características de la inteligencia humana    </vt:lpstr>
      <vt:lpstr>Presentación de PowerPoint</vt:lpstr>
      <vt:lpstr>Carácterísticas del modelo Chat GPT</vt:lpstr>
      <vt:lpstr>La IA en la administración de justicia (1/2)</vt:lpstr>
      <vt:lpstr>La IA en la administración de justicia (2/2)</vt:lpstr>
      <vt:lpstr>¿Qué es entonces la inteligencia humana?   </vt:lpstr>
      <vt:lpstr>¿Qué es entonces la inteligencia humana?   </vt:lpstr>
      <vt:lpstr>¿Qué es entonces la inteligencia humana?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Roberto Correa Alfaro</dc:creator>
  <cp:lastModifiedBy>Roberto Correa Alfaro</cp:lastModifiedBy>
  <cp:revision>2</cp:revision>
  <dcterms:created xsi:type="dcterms:W3CDTF">2026-03-14T11:06:44Z</dcterms:created>
  <dcterms:modified xsi:type="dcterms:W3CDTF">2026-05-28T17:02:18Z</dcterms:modified>
</cp:coreProperties>
</file>