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3" r:id="rId2"/>
    <p:sldId id="394" r:id="rId3"/>
    <p:sldId id="381" r:id="rId4"/>
    <p:sldId id="395" r:id="rId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Floca" initials="MF" lastIdx="2" clrIdx="0">
    <p:extLst>
      <p:ext uri="{19B8F6BF-5375-455C-9EA6-DF929625EA0E}">
        <p15:presenceInfo xmlns:p15="http://schemas.microsoft.com/office/powerpoint/2012/main" userId="S-1-5-21-503695880-695175589-3595387526-4824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46C"/>
    <a:srgbClr val="0A0129"/>
    <a:srgbClr val="100145"/>
    <a:srgbClr val="14015B"/>
    <a:srgbClr val="0307A1"/>
    <a:srgbClr val="02057C"/>
    <a:srgbClr val="192C43"/>
    <a:srgbClr val="020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8" autoAdjust="0"/>
    <p:restoredTop sz="94620" autoAdjust="0"/>
  </p:normalViewPr>
  <p:slideViewPr>
    <p:cSldViewPr>
      <p:cViewPr varScale="1">
        <p:scale>
          <a:sx n="83" d="100"/>
          <a:sy n="83" d="100"/>
        </p:scale>
        <p:origin x="17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564" y="-10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F1B25D2-1C55-4353-B0F6-9B7F8BF67AC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1" y="8818563"/>
            <a:ext cx="3027363" cy="463550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9B3767CE-FDC3-4817-AD46-D3A7306ED7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1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1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F131CF3E-75B9-42E7-80E1-AC01B519C185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7" tIns="46478" rIns="92957" bIns="46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9"/>
            <a:ext cx="5588000" cy="4177665"/>
          </a:xfrm>
          <a:prstGeom prst="rect">
            <a:avLst/>
          </a:prstGeom>
        </p:spPr>
        <p:txBody>
          <a:bodyPr vert="horz" lIns="92957" tIns="46478" rIns="92957" bIns="464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5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99999EC5-E783-4E3F-A504-4AD1A26501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7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69691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9EC5-E783-4E3F-A504-4AD1A26501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8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69691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9EC5-E783-4E3F-A504-4AD1A26501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58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69691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9EC5-E783-4E3F-A504-4AD1A26501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25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69691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9EC5-E783-4E3F-A504-4AD1A26501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6553200"/>
          </a:xfrm>
          <a:prstGeom prst="rect">
            <a:avLst/>
          </a:prstGeom>
          <a:gradFill flip="none" rotWithShape="1">
            <a:gsLst>
              <a:gs pos="53000">
                <a:schemeClr val="tx2">
                  <a:lumMod val="91000"/>
                  <a:lumOff val="9000"/>
                </a:schemeClr>
              </a:gs>
              <a:gs pos="100000">
                <a:schemeClr val="tx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40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0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1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38401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2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2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FBD5C39-BF72-42A4-9698-66D405F98001}" type="datetimeFigureOut">
              <a:rPr lang="en-US" smtClean="0"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8B736AB-7976-4F8A-A343-2ED4BDAA0EFC}" type="slidenum">
              <a:rPr lang="en-US" smtClean="0"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1600"/>
            <a:ext cx="7772400" cy="31242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The effective protection of political rights: jurisprudential dialogue and democracy</a:t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err="1" smtClean="0">
                <a:latin typeface="Calibri" panose="020F0502020204030204" pitchFamily="34" charset="0"/>
              </a:rPr>
              <a:t>denise</a:t>
            </a:r>
            <a:r>
              <a:rPr lang="en-US" sz="2800" b="1" dirty="0" smtClean="0">
                <a:latin typeface="Calibri" panose="020F0502020204030204" pitchFamily="34" charset="0"/>
              </a:rPr>
              <a:t> Moreno Ducheny</a:t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>MEXICO city</a:t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>may 27, 2016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029200"/>
            <a:ext cx="75438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286000"/>
            <a:ext cx="548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1143000"/>
            <a:ext cx="6781800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</a:rPr>
              <a:t>As the Framers of the Constitution and the Fourteenth Amendment comprehended, representatives serve all residents, not just those eligible or registered to vote</a:t>
            </a:r>
            <a:r>
              <a:rPr lang="en-US" sz="2000" dirty="0" smtClean="0">
                <a:solidFill>
                  <a:schemeClr val="bg1"/>
                </a:solidFill>
              </a:rPr>
              <a:t>.….. </a:t>
            </a:r>
            <a:r>
              <a:rPr lang="en-US" sz="2000" dirty="0">
                <a:solidFill>
                  <a:schemeClr val="bg1"/>
                </a:solidFill>
              </a:rPr>
              <a:t>Nonvoters have an important stake in many policy debates—children, their parents, even their grandparents, for example, have a stake in a strong public-education system—and in receiving constituent services, such as help navigating public-benefits bureaucracies.  By ensuring that each representative is subject to requests and suggestions from the same number of constituents, </a:t>
            </a:r>
            <a:r>
              <a:rPr lang="en-US" sz="2000" dirty="0" smtClean="0">
                <a:solidFill>
                  <a:schemeClr val="bg1"/>
                </a:solidFill>
              </a:rPr>
              <a:t>total population </a:t>
            </a:r>
            <a:r>
              <a:rPr lang="en-US" sz="2000" dirty="0">
                <a:solidFill>
                  <a:schemeClr val="bg1"/>
                </a:solidFill>
              </a:rPr>
              <a:t>apportionment promotes equitable and effective </a:t>
            </a:r>
            <a:r>
              <a:rPr lang="en-US" sz="2000" dirty="0" smtClean="0">
                <a:solidFill>
                  <a:schemeClr val="bg1"/>
                </a:solidFill>
              </a:rPr>
              <a:t>representation.</a:t>
            </a:r>
          </a:p>
          <a:p>
            <a:pPr algn="just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Supreme Court Justice Ruth Bader Ginsburg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Writing for the majority – </a:t>
            </a:r>
            <a:r>
              <a:rPr lang="en-US" sz="2000" dirty="0" err="1" smtClean="0">
                <a:solidFill>
                  <a:schemeClr val="bg1"/>
                </a:solidFill>
              </a:rPr>
              <a:t>Evenwell</a:t>
            </a:r>
            <a:r>
              <a:rPr lang="en-US" sz="2000" dirty="0" smtClean="0">
                <a:solidFill>
                  <a:schemeClr val="bg1"/>
                </a:solidFill>
              </a:rPr>
              <a:t> v. Abbott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578 U.S. ______(2016)</a:t>
            </a: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  </a:t>
            </a:r>
          </a:p>
          <a:p>
            <a:pPr algn="r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7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 txBox="1">
            <a:spLocks/>
          </p:cNvSpPr>
          <p:nvPr/>
        </p:nvSpPr>
        <p:spPr>
          <a:xfrm>
            <a:off x="762000" y="914400"/>
            <a:ext cx="7391400" cy="4952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 a representative democracy, the obligation of an elected official is to represent </a:t>
            </a:r>
            <a:r>
              <a:rPr lang="en-US" sz="32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ALL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constituents, not just those who vote</a:t>
            </a:r>
          </a:p>
          <a:p>
            <a:pPr lvl="1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 the U.S., many constituents cannot vote, for example, due to age or immigration status</a:t>
            </a:r>
          </a:p>
          <a:p>
            <a:pPr lvl="1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Frequently, the demographics of those who vote do not reflect the demographics of the larger population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2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1200"/>
              </a:spcBef>
            </a:pP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 txBox="1">
            <a:spLocks/>
          </p:cNvSpPr>
          <p:nvPr/>
        </p:nvSpPr>
        <p:spPr>
          <a:xfrm>
            <a:off x="990600" y="1524000"/>
            <a:ext cx="7391400" cy="32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Bef>
                <a:spcPts val="1200"/>
              </a:spcBef>
              <a:buClr>
                <a:schemeClr val="bg1"/>
              </a:buClr>
              <a:buNone/>
            </a:pPr>
            <a:r>
              <a:rPr lang="en-US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Protecting political rights</a:t>
            </a:r>
          </a:p>
          <a:p>
            <a:pPr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Role of legislatures</a:t>
            </a:r>
          </a:p>
          <a:p>
            <a:pPr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Role of courts</a:t>
            </a:r>
          </a:p>
          <a:p>
            <a:pPr marL="45720" indent="0" algn="just">
              <a:spcBef>
                <a:spcPts val="1200"/>
              </a:spcBef>
              <a:buClr>
                <a:schemeClr val="bg1"/>
              </a:buClr>
              <a:buNone/>
            </a:pPr>
            <a:endParaRPr lang="en-US" sz="3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200" dirty="0" smtClean="0">
              <a:latin typeface="Calibri" panose="020F0502020204030204" pitchFamily="34" charset="0"/>
            </a:endParaRPr>
          </a:p>
          <a:p>
            <a:pPr algn="just">
              <a:spcBef>
                <a:spcPts val="1200"/>
              </a:spcBef>
            </a:pP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7488</TotalTime>
  <Words>196</Words>
  <Application>Microsoft Office PowerPoint</Application>
  <PresentationFormat>Presentación en pantalla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Medium</vt:lpstr>
      <vt:lpstr>Wingdings</vt:lpstr>
      <vt:lpstr>Wingdings 2</vt:lpstr>
      <vt:lpstr>Grid</vt:lpstr>
      <vt:lpstr>The effective protection of political rights: jurisprudential dialogue and democracy  denise Moreno Ducheny MEXICO city may 27, 2016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Daichi Pantaleon</dc:creator>
  <cp:lastModifiedBy>Citlali García Álvarez</cp:lastModifiedBy>
  <cp:revision>504</cp:revision>
  <cp:lastPrinted>2014-09-17T19:33:51Z</cp:lastPrinted>
  <dcterms:created xsi:type="dcterms:W3CDTF">2012-10-11T18:25:47Z</dcterms:created>
  <dcterms:modified xsi:type="dcterms:W3CDTF">2016-06-08T17:15:10Z</dcterms:modified>
</cp:coreProperties>
</file>